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26"/>
  </p:notesMasterIdLst>
  <p:handoutMasterIdLst>
    <p:handoutMasterId r:id="rId27"/>
  </p:handoutMasterIdLst>
  <p:sldIdLst>
    <p:sldId id="262" r:id="rId2"/>
    <p:sldId id="314" r:id="rId3"/>
    <p:sldId id="311" r:id="rId4"/>
    <p:sldId id="297" r:id="rId5"/>
    <p:sldId id="271" r:id="rId6"/>
    <p:sldId id="270" r:id="rId7"/>
    <p:sldId id="275" r:id="rId8"/>
    <p:sldId id="296" r:id="rId9"/>
    <p:sldId id="272" r:id="rId10"/>
    <p:sldId id="279" r:id="rId11"/>
    <p:sldId id="280" r:id="rId12"/>
    <p:sldId id="293" r:id="rId13"/>
    <p:sldId id="299" r:id="rId14"/>
    <p:sldId id="304" r:id="rId15"/>
    <p:sldId id="305" r:id="rId16"/>
    <p:sldId id="306" r:id="rId17"/>
    <p:sldId id="308" r:id="rId18"/>
    <p:sldId id="309" r:id="rId19"/>
    <p:sldId id="310" r:id="rId20"/>
    <p:sldId id="300" r:id="rId21"/>
    <p:sldId id="302" r:id="rId22"/>
    <p:sldId id="313" r:id="rId23"/>
    <p:sldId id="294" r:id="rId24"/>
    <p:sldId id="295" r:id="rId25"/>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1pPr>
    <a:lvl2pPr marL="4572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2pPr>
    <a:lvl3pPr marL="9144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3pPr>
    <a:lvl4pPr marL="13716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4pPr>
    <a:lvl5pPr marL="18288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5pPr>
    <a:lvl6pPr marL="22860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6pPr>
    <a:lvl7pPr marL="27432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7pPr>
    <a:lvl8pPr marL="32004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8pPr>
    <a:lvl9pPr marL="36576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7F"/>
    <a:srgbClr val="7EA74D"/>
    <a:srgbClr val="1B2764"/>
    <a:srgbClr val="C616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230" autoAdjust="0"/>
  </p:normalViewPr>
  <p:slideViewPr>
    <p:cSldViewPr snapToGrid="0">
      <p:cViewPr varScale="1">
        <p:scale>
          <a:sx n="86" d="100"/>
          <a:sy n="86" d="100"/>
        </p:scale>
        <p:origin x="-173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3780" y="-96"/>
      </p:cViewPr>
      <p:guideLst>
        <p:guide orient="horz" pos="2880"/>
        <p:guide pos="2160"/>
      </p:guideLst>
    </p:cSldViewPr>
  </p:notes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587CC8-3683-41DA-9C84-F7A74EE4C773}" type="datetimeFigureOut">
              <a:rPr lang="nl-NL" smtClean="0"/>
              <a:t>24-4-2018</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F87ECE-7957-4569-A410-C459EDDA7D0F}" type="slidenum">
              <a:rPr lang="nl-NL" smtClean="0"/>
              <a:t>‹nr.›</a:t>
            </a:fld>
            <a:endParaRPr lang="nl-NL"/>
          </a:p>
        </p:txBody>
      </p:sp>
    </p:spTree>
    <p:extLst>
      <p:ext uri="{BB962C8B-B14F-4D97-AF65-F5344CB8AC3E}">
        <p14:creationId xmlns:p14="http://schemas.microsoft.com/office/powerpoint/2010/main" val="4097455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10243"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anose="020B0604020202020204" pitchFamily="34" charset="0"/>
              </a:defRPr>
            </a:lvl1pPr>
          </a:lstStyle>
          <a:p>
            <a:endParaRPr lang="en-US" alt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Klik om de tekststijl van het model te bewerken</a:t>
            </a:r>
          </a:p>
          <a:p>
            <a:pPr lvl="1"/>
            <a:r>
              <a:rPr lang="en-US" altLang="en-US"/>
              <a:t>Tweede niveau</a:t>
            </a:r>
          </a:p>
          <a:p>
            <a:pPr lvl="2"/>
            <a:r>
              <a:rPr lang="en-US" altLang="en-US"/>
              <a:t>Derde niveau</a:t>
            </a:r>
          </a:p>
          <a:p>
            <a:pPr lvl="3"/>
            <a:r>
              <a:rPr lang="en-US" altLang="en-US"/>
              <a:t>Vierde niveau</a:t>
            </a:r>
          </a:p>
          <a:p>
            <a:pPr lvl="4"/>
            <a:r>
              <a:rPr lang="en-US" altLang="en-US"/>
              <a:t>Vijfde niveau</a:t>
            </a:r>
          </a:p>
        </p:txBody>
      </p:sp>
      <p:sp>
        <p:nvSpPr>
          <p:cNvPr id="10246"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solidFill>
                  <a:schemeClr val="tx1"/>
                </a:solidFill>
                <a:latin typeface="Arial" panose="020B0604020202020204" pitchFamily="34" charset="0"/>
              </a:defRPr>
            </a:lvl1pPr>
          </a:lstStyle>
          <a:p>
            <a:endParaRPr lang="en-US" altLang="en-US"/>
          </a:p>
        </p:txBody>
      </p:sp>
      <p:sp>
        <p:nvSpPr>
          <p:cNvPr id="10247"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6CB59F86-F30B-4627-977D-125FEC0C1464}" type="slidenum">
              <a:rPr lang="en-US" altLang="en-US"/>
              <a:pPr/>
              <a:t>‹nr.›</a:t>
            </a:fld>
            <a:endParaRPr lang="en-US" altLang="en-US"/>
          </a:p>
        </p:txBody>
      </p:sp>
    </p:spTree>
    <p:extLst>
      <p:ext uri="{BB962C8B-B14F-4D97-AF65-F5344CB8AC3E}">
        <p14:creationId xmlns:p14="http://schemas.microsoft.com/office/powerpoint/2010/main" val="30260605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ヒラギノ角ゴ Pro W3" pitchFamily="-32"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ヒラギノ角ゴ Pro W3" pitchFamily="-32"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ヒラギノ角ゴ Pro W3" pitchFamily="-32"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ヒラギノ角ゴ Pro W3" pitchFamily="-32"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ヒラギノ角ゴ Pro W3" pitchFamily="-3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1</a:t>
            </a:fld>
            <a:endParaRPr lang="en-US" altLang="en-US"/>
          </a:p>
        </p:txBody>
      </p:sp>
    </p:spTree>
    <p:extLst>
      <p:ext uri="{BB962C8B-B14F-4D97-AF65-F5344CB8AC3E}">
        <p14:creationId xmlns:p14="http://schemas.microsoft.com/office/powerpoint/2010/main" val="35895991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indent="0">
              <a:buNone/>
            </a:pPr>
            <a:endParaRPr lang="nl-NL" sz="1200" dirty="0"/>
          </a:p>
          <a:p>
            <a:r>
              <a:rPr lang="nl-NL" sz="1200" dirty="0"/>
              <a:t>Hoofddoel:</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In 2018 wordt er een aanzet geleverd om de zorg passend en effectief te maken voor mensen met psychische problemen en </a:t>
            </a:r>
            <a:r>
              <a:rPr lang="nl-NL" dirty="0" err="1"/>
              <a:t>comorbide</a:t>
            </a:r>
            <a:r>
              <a:rPr lang="nl-NL" dirty="0"/>
              <a:t> zwakbegaafdheid of lichtverstandelijke beperking binnen GGZ inGeest. </a:t>
            </a:r>
          </a:p>
          <a:p>
            <a:pPr indent="0">
              <a:buNone/>
            </a:pPr>
            <a:endParaRPr lang="nl-NL" sz="1200" dirty="0"/>
          </a:p>
          <a:p>
            <a:pPr indent="0">
              <a:buNone/>
            </a:pPr>
            <a:r>
              <a:rPr lang="nl-NL" sz="1200" dirty="0"/>
              <a:t>Subdoel:</a:t>
            </a:r>
          </a:p>
          <a:p>
            <a:r>
              <a:rPr lang="nl-NL" sz="1200" dirty="0"/>
              <a:t>In 2018 wordt er een organisatieanalyse gemaakt gericht op de wijze waarop de integratieve behandelvisie geïntegreerd is binnen GGZ inGeest</a:t>
            </a:r>
          </a:p>
          <a:p>
            <a:r>
              <a:rPr lang="nl-NL" sz="1200" dirty="0"/>
              <a:t>In 2018 wordt er een bedrijfsplan gemaakt gericht op het ontwikkelen van geïntegreerde en dimensionale zorg voor patiënten met zwakbegaafdheid of licht verstandelijke beperking met psychiatrische problematiek.</a:t>
            </a:r>
          </a:p>
          <a:p>
            <a:r>
              <a:rPr lang="nl-NL" sz="1200" dirty="0"/>
              <a:t>In 2018 wordt middels het digitale portaal “GGZ </a:t>
            </a:r>
            <a:r>
              <a:rPr lang="nl-NL" sz="1200" dirty="0" err="1"/>
              <a:t>inside</a:t>
            </a:r>
            <a:r>
              <a:rPr lang="nl-NL" sz="1200" dirty="0"/>
              <a:t>” de voorhanden zijnde kennis en literatuur betreffende verstandelijke beperkingen en de </a:t>
            </a:r>
            <a:r>
              <a:rPr lang="nl-NL" sz="1200" dirty="0" err="1"/>
              <a:t>comorbide</a:t>
            </a:r>
            <a:r>
              <a:rPr lang="nl-NL" sz="1200" dirty="0"/>
              <a:t> psychiatrische problematiek ontwikkeld.</a:t>
            </a:r>
          </a:p>
          <a:p>
            <a:r>
              <a:rPr lang="nl-NL" sz="1200" dirty="0"/>
              <a:t>In 2018 wordt middels een scholingscyclus de kennis en het vermogen tot her- en erkennen van een verstandelijke beperking en de emotionele ontwikkeling van patiënten bij de hulpverlenende medewerkers van GGZ inGeest vergroot.</a:t>
            </a:r>
          </a:p>
          <a:p>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20</a:t>
            </a:fld>
            <a:endParaRPr lang="en-US" altLang="en-US"/>
          </a:p>
        </p:txBody>
      </p:sp>
    </p:spTree>
    <p:extLst>
      <p:ext uri="{BB962C8B-B14F-4D97-AF65-F5344CB8AC3E}">
        <p14:creationId xmlns:p14="http://schemas.microsoft.com/office/powerpoint/2010/main" val="1252952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lang="nl-NL" dirty="0"/>
              <a:t>Academische werkplaats</a:t>
            </a:r>
          </a:p>
          <a:p>
            <a:pPr lvl="1"/>
            <a:r>
              <a:rPr lang="nl-NL" dirty="0" err="1"/>
              <a:t>Jannelien</a:t>
            </a:r>
            <a:r>
              <a:rPr lang="nl-NL" dirty="0"/>
              <a:t> Wieland</a:t>
            </a:r>
          </a:p>
          <a:p>
            <a:pPr lvl="1"/>
            <a:r>
              <a:rPr lang="nl-NL" dirty="0" err="1"/>
              <a:t>Osvaldo</a:t>
            </a:r>
            <a:r>
              <a:rPr lang="nl-NL" dirty="0"/>
              <a:t> </a:t>
            </a:r>
            <a:r>
              <a:rPr lang="nl-NL" dirty="0" err="1"/>
              <a:t>Heredia</a:t>
            </a:r>
            <a:endParaRPr lang="nl-NL" dirty="0"/>
          </a:p>
          <a:p>
            <a:pPr lvl="1"/>
            <a:r>
              <a:rPr lang="nl-NL" dirty="0"/>
              <a:t>Meriam Wouda</a:t>
            </a:r>
          </a:p>
          <a:p>
            <a:pPr lvl="1"/>
            <a:r>
              <a:rPr lang="nl-NL" dirty="0"/>
              <a:t>Psychiaters</a:t>
            </a:r>
          </a:p>
          <a:p>
            <a:pPr lvl="1"/>
            <a:r>
              <a:rPr lang="nl-NL" dirty="0"/>
              <a:t>VS-en</a:t>
            </a:r>
          </a:p>
          <a:p>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21</a:t>
            </a:fld>
            <a:endParaRPr lang="en-US" altLang="en-US"/>
          </a:p>
        </p:txBody>
      </p:sp>
    </p:spTree>
    <p:extLst>
      <p:ext uri="{BB962C8B-B14F-4D97-AF65-F5344CB8AC3E}">
        <p14:creationId xmlns:p14="http://schemas.microsoft.com/office/powerpoint/2010/main" val="1965811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filmpje</a:t>
            </a:r>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22</a:t>
            </a:fld>
            <a:endParaRPr lang="en-US" altLang="en-US"/>
          </a:p>
        </p:txBody>
      </p:sp>
    </p:spTree>
    <p:extLst>
      <p:ext uri="{BB962C8B-B14F-4D97-AF65-F5344CB8AC3E}">
        <p14:creationId xmlns:p14="http://schemas.microsoft.com/office/powerpoint/2010/main" val="278887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indent="-342900">
              <a:buFont typeface="Arial" panose="020B0604020202020204" pitchFamily="34" charset="0"/>
              <a:buChar char="•"/>
            </a:pPr>
            <a:r>
              <a:rPr lang="nl-NL" dirty="0"/>
              <a:t>Stijging van het aantal zorgvragers met een licht verstandelijke beperking</a:t>
            </a:r>
          </a:p>
          <a:p>
            <a:pPr marL="342900" indent="-342900">
              <a:buFont typeface="Arial" panose="020B0604020202020204" pitchFamily="34" charset="0"/>
              <a:buChar char="•"/>
            </a:pPr>
            <a:r>
              <a:rPr lang="nl-NL" dirty="0"/>
              <a:t>Hervormingen in de zorg, afname van professionele ondersteuning</a:t>
            </a:r>
          </a:p>
          <a:p>
            <a:pPr marL="342900" indent="-342900">
              <a:buFont typeface="Arial" panose="020B0604020202020204" pitchFamily="34" charset="0"/>
              <a:buChar char="•"/>
            </a:pPr>
            <a:r>
              <a:rPr lang="nl-NL" dirty="0"/>
              <a:t>Kwetsbaarheid voor het ontstaan van psychiatrische problematiek</a:t>
            </a:r>
          </a:p>
          <a:p>
            <a:pPr marL="342900" indent="-342900">
              <a:buFont typeface="Arial" panose="020B0604020202020204" pitchFamily="34" charset="0"/>
              <a:buChar char="•"/>
            </a:pPr>
            <a:r>
              <a:rPr lang="nl-NL" dirty="0"/>
              <a:t>Onduidelijkheid over hoeveel mensen het binnen InGeest gaat</a:t>
            </a:r>
          </a:p>
          <a:p>
            <a:pPr marL="342900" indent="-342900">
              <a:buFont typeface="Arial" panose="020B0604020202020204" pitchFamily="34" charset="0"/>
              <a:buChar char="•"/>
            </a:pPr>
            <a:r>
              <a:rPr lang="nl-NL" dirty="0"/>
              <a:t>Risico op het niet krijgen van passende zorg</a:t>
            </a:r>
          </a:p>
          <a:p>
            <a:pPr marL="342900" indent="-342900">
              <a:buFont typeface="Arial" panose="020B0604020202020204" pitchFamily="34" charset="0"/>
              <a:buChar char="•"/>
            </a:pPr>
            <a:r>
              <a:rPr lang="nl-NL" dirty="0"/>
              <a:t>Speerpunt 2018</a:t>
            </a:r>
          </a:p>
          <a:p>
            <a:pPr marL="342900" indent="-342900">
              <a:buFont typeface="Arial" panose="020B0604020202020204" pitchFamily="34" charset="0"/>
              <a:buChar char="•"/>
            </a:pPr>
            <a:r>
              <a:rPr lang="nl-NL" dirty="0"/>
              <a:t>V62.89</a:t>
            </a:r>
          </a:p>
          <a:p>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3</a:t>
            </a:fld>
            <a:endParaRPr lang="en-US" altLang="en-US"/>
          </a:p>
        </p:txBody>
      </p:sp>
    </p:spTree>
    <p:extLst>
      <p:ext uri="{BB962C8B-B14F-4D97-AF65-F5344CB8AC3E}">
        <p14:creationId xmlns:p14="http://schemas.microsoft.com/office/powerpoint/2010/main" val="313399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4</a:t>
            </a:fld>
            <a:endParaRPr lang="en-US" altLang="en-US"/>
          </a:p>
        </p:txBody>
      </p:sp>
    </p:spTree>
    <p:extLst>
      <p:ext uri="{BB962C8B-B14F-4D97-AF65-F5344CB8AC3E}">
        <p14:creationId xmlns:p14="http://schemas.microsoft.com/office/powerpoint/2010/main" val="9007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Algemene intelligentie (G-factor)</a:t>
            </a:r>
          </a:p>
          <a:p>
            <a:pPr lvl="1"/>
            <a:r>
              <a:rPr lang="nl-NL" dirty="0"/>
              <a:t>Verbale intelligentie</a:t>
            </a:r>
          </a:p>
          <a:p>
            <a:pPr lvl="1"/>
            <a:r>
              <a:rPr lang="nl-NL" dirty="0" err="1"/>
              <a:t>Logical-mathematical</a:t>
            </a:r>
            <a:endParaRPr lang="nl-NL" dirty="0"/>
          </a:p>
          <a:p>
            <a:pPr lvl="1"/>
            <a:r>
              <a:rPr lang="nl-NL" dirty="0"/>
              <a:t>Technisch inzicht</a:t>
            </a:r>
          </a:p>
          <a:p>
            <a:pPr lvl="1"/>
            <a:r>
              <a:rPr lang="nl-NL" dirty="0"/>
              <a:t>Geheugen </a:t>
            </a:r>
          </a:p>
          <a:p>
            <a:pPr lvl="1"/>
            <a:r>
              <a:rPr lang="nl-NL" dirty="0"/>
              <a:t>Sociale intelligentie</a:t>
            </a:r>
          </a:p>
          <a:p>
            <a:pPr lvl="1"/>
            <a:r>
              <a:rPr lang="nl-NL" dirty="0"/>
              <a:t>Emotionele intelligentie</a:t>
            </a:r>
          </a:p>
          <a:p>
            <a:pPr lvl="0"/>
            <a:endParaRPr lang="nl-NL" dirty="0"/>
          </a:p>
          <a:p>
            <a:pPr fontAlgn="t"/>
            <a:r>
              <a:rPr lang="nl-NL" sz="1200" kern="1200" dirty="0" err="1">
                <a:solidFill>
                  <a:schemeClr val="tx1"/>
                </a:solidFill>
                <a:effectLst/>
                <a:latin typeface="Arial" panose="020B0604020202020204" pitchFamily="34" charset="0"/>
                <a:ea typeface="ヒラギノ角ゴ Pro W3" pitchFamily="-32" charset="-128"/>
                <a:cs typeface="+mn-cs"/>
              </a:rPr>
              <a:t>Performaal</a:t>
            </a:r>
            <a:r>
              <a:rPr lang="nl-NL" sz="1200" kern="1200" dirty="0">
                <a:solidFill>
                  <a:schemeClr val="tx1"/>
                </a:solidFill>
                <a:effectLst/>
                <a:latin typeface="Arial" panose="020B0604020202020204" pitchFamily="34" charset="0"/>
                <a:ea typeface="ヒラギノ角ゴ Pro W3" pitchFamily="-32" charset="-128"/>
                <a:cs typeface="+mn-cs"/>
              </a:rPr>
              <a:t> (ruimtelijk inzicht, visuele info verwerking) is vaak hoger dan verbaal (woordenschat, taalgevoel) bij een </a:t>
            </a:r>
            <a:r>
              <a:rPr lang="nl-NL" sz="1200" kern="1200" dirty="0" err="1">
                <a:solidFill>
                  <a:schemeClr val="tx1"/>
                </a:solidFill>
                <a:effectLst/>
                <a:latin typeface="Arial" panose="020B0604020202020204" pitchFamily="34" charset="0"/>
                <a:ea typeface="ヒラギノ角ゴ Pro W3" pitchFamily="-32" charset="-128"/>
                <a:cs typeface="+mn-cs"/>
              </a:rPr>
              <a:t>lvb</a:t>
            </a:r>
            <a:r>
              <a:rPr lang="nl-NL" sz="1200" kern="1200" dirty="0">
                <a:solidFill>
                  <a:schemeClr val="tx1"/>
                </a:solidFill>
                <a:effectLst/>
                <a:latin typeface="Arial" panose="020B0604020202020204" pitchFamily="34" charset="0"/>
                <a:ea typeface="ヒラギノ角ゴ Pro W3" pitchFamily="-32" charset="-128"/>
                <a:cs typeface="+mn-cs"/>
              </a:rPr>
              <a:t>.</a:t>
            </a:r>
          </a:p>
          <a:p>
            <a:pPr fontAlgn="t"/>
            <a:r>
              <a:rPr lang="nl-NL" sz="1200" kern="1200" dirty="0">
                <a:solidFill>
                  <a:schemeClr val="tx1"/>
                </a:solidFill>
                <a:effectLst/>
                <a:latin typeface="Arial" panose="020B0604020202020204" pitchFamily="34" charset="0"/>
                <a:ea typeface="ヒラギノ角ゴ Pro W3" pitchFamily="-32" charset="-128"/>
                <a:cs typeface="+mn-cs"/>
              </a:rPr>
              <a:t/>
            </a:r>
            <a:br>
              <a:rPr lang="nl-NL" sz="1200" kern="1200" dirty="0">
                <a:solidFill>
                  <a:schemeClr val="tx1"/>
                </a:solidFill>
                <a:effectLst/>
                <a:latin typeface="Arial" panose="020B0604020202020204" pitchFamily="34" charset="0"/>
                <a:ea typeface="ヒラギノ角ゴ Pro W3" pitchFamily="-32" charset="-128"/>
                <a:cs typeface="+mn-cs"/>
              </a:rPr>
            </a:br>
            <a:endParaRPr lang="nl-NL" sz="1200" kern="1200" dirty="0">
              <a:solidFill>
                <a:schemeClr val="tx1"/>
              </a:solidFill>
              <a:effectLst/>
              <a:latin typeface="Arial" panose="020B0604020202020204" pitchFamily="34" charset="0"/>
              <a:ea typeface="ヒラギノ角ゴ Pro W3" pitchFamily="-32" charset="-128"/>
              <a:cs typeface="+mn-cs"/>
            </a:endParaRPr>
          </a:p>
          <a:p>
            <a:pPr fontAlgn="t"/>
            <a:r>
              <a:rPr lang="nl-NL" sz="1200" kern="1200" dirty="0" err="1">
                <a:solidFill>
                  <a:schemeClr val="tx1"/>
                </a:solidFill>
                <a:effectLst/>
                <a:latin typeface="Arial" panose="020B0604020202020204" pitchFamily="34" charset="0"/>
                <a:ea typeface="ヒラギノ角ゴ Pro W3" pitchFamily="-32" charset="-128"/>
                <a:cs typeface="+mn-cs"/>
              </a:rPr>
              <a:t>Iq</a:t>
            </a:r>
            <a:r>
              <a:rPr lang="nl-NL" sz="1200" kern="1200" dirty="0">
                <a:solidFill>
                  <a:schemeClr val="tx1"/>
                </a:solidFill>
                <a:effectLst/>
                <a:latin typeface="Arial" panose="020B0604020202020204" pitchFamily="34" charset="0"/>
                <a:ea typeface="ヒラギノ角ゴ Pro W3" pitchFamily="-32" charset="-128"/>
                <a:cs typeface="+mn-cs"/>
              </a:rPr>
              <a:t> test veranderd in tijd en omstandigheden, per meetinstrument en iemand met een </a:t>
            </a:r>
            <a:r>
              <a:rPr lang="nl-NL" sz="1200" kern="1200" dirty="0" err="1">
                <a:solidFill>
                  <a:schemeClr val="tx1"/>
                </a:solidFill>
                <a:effectLst/>
                <a:latin typeface="Arial" panose="020B0604020202020204" pitchFamily="34" charset="0"/>
                <a:ea typeface="ヒラギノ角ゴ Pro W3" pitchFamily="-32" charset="-128"/>
                <a:cs typeface="+mn-cs"/>
              </a:rPr>
              <a:t>lvb</a:t>
            </a:r>
            <a:r>
              <a:rPr lang="nl-NL" sz="1200" kern="1200" dirty="0">
                <a:solidFill>
                  <a:schemeClr val="tx1"/>
                </a:solidFill>
                <a:effectLst/>
                <a:latin typeface="Arial" panose="020B0604020202020204" pitchFamily="34" charset="0"/>
                <a:ea typeface="ヒラギノ角ゴ Pro W3" pitchFamily="-32" charset="-128"/>
                <a:cs typeface="+mn-cs"/>
              </a:rPr>
              <a:t> kan zich ontwikkelen in ondersteunende/stimulerende omgeving. </a:t>
            </a:r>
          </a:p>
          <a:p>
            <a:pPr fontAlgn="t"/>
            <a:r>
              <a:rPr lang="nl-NL" sz="1200" kern="1200" dirty="0">
                <a:solidFill>
                  <a:schemeClr val="tx1"/>
                </a:solidFill>
                <a:effectLst/>
                <a:latin typeface="Arial" panose="020B0604020202020204" pitchFamily="34" charset="0"/>
                <a:ea typeface="ヒラギノ角ゴ Pro W3" pitchFamily="-32" charset="-128"/>
                <a:cs typeface="+mn-cs"/>
              </a:rPr>
              <a:t/>
            </a:r>
            <a:br>
              <a:rPr lang="nl-NL" sz="1200" kern="1200" dirty="0">
                <a:solidFill>
                  <a:schemeClr val="tx1"/>
                </a:solidFill>
                <a:effectLst/>
                <a:latin typeface="Arial" panose="020B0604020202020204" pitchFamily="34" charset="0"/>
                <a:ea typeface="ヒラギノ角ゴ Pro W3" pitchFamily="-32" charset="-128"/>
                <a:cs typeface="+mn-cs"/>
              </a:rPr>
            </a:br>
            <a:endParaRPr lang="nl-NL" sz="1200" kern="1200" dirty="0">
              <a:solidFill>
                <a:schemeClr val="tx1"/>
              </a:solidFill>
              <a:effectLst/>
              <a:latin typeface="Arial" panose="020B0604020202020204" pitchFamily="34" charset="0"/>
              <a:ea typeface="ヒラギノ角ゴ Pro W3" pitchFamily="-32" charset="-128"/>
              <a:cs typeface="+mn-cs"/>
            </a:endParaRPr>
          </a:p>
          <a:p>
            <a:pPr fontAlgn="t"/>
            <a:r>
              <a:rPr lang="nl-NL" sz="1200" kern="1200" dirty="0" err="1">
                <a:solidFill>
                  <a:schemeClr val="tx1"/>
                </a:solidFill>
                <a:effectLst/>
                <a:latin typeface="Arial" panose="020B0604020202020204" pitchFamily="34" charset="0"/>
                <a:ea typeface="ヒラギノ角ゴ Pro W3" pitchFamily="-32" charset="-128"/>
                <a:cs typeface="+mn-cs"/>
              </a:rPr>
              <a:t>Iq</a:t>
            </a:r>
            <a:r>
              <a:rPr lang="nl-NL" sz="1200" kern="1200" dirty="0">
                <a:solidFill>
                  <a:schemeClr val="tx1"/>
                </a:solidFill>
                <a:effectLst/>
                <a:latin typeface="Arial" panose="020B0604020202020204" pitchFamily="34" charset="0"/>
                <a:ea typeface="ヒラギノ角ゴ Pro W3" pitchFamily="-32" charset="-128"/>
                <a:cs typeface="+mn-cs"/>
              </a:rPr>
              <a:t> test dus in zijn verband zien. Adaptieve scores zijn belangrijker. Dus zelfredzaamheid in kaart brengen. </a:t>
            </a:r>
          </a:p>
          <a:p>
            <a:pPr lvl="0"/>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5</a:t>
            </a:fld>
            <a:endParaRPr lang="en-US" altLang="en-US"/>
          </a:p>
        </p:txBody>
      </p:sp>
    </p:spTree>
    <p:extLst>
      <p:ext uri="{BB962C8B-B14F-4D97-AF65-F5344CB8AC3E}">
        <p14:creationId xmlns:p14="http://schemas.microsoft.com/office/powerpoint/2010/main" val="411641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Kunnen we</a:t>
            </a:r>
            <a:r>
              <a:rPr lang="nl-NL" baseline="0" dirty="0"/>
              <a:t> hieraan iets koppelen qua psychiatrische diagnostiek?</a:t>
            </a:r>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6</a:t>
            </a:fld>
            <a:endParaRPr lang="en-US" altLang="en-US"/>
          </a:p>
        </p:txBody>
      </p:sp>
    </p:spTree>
    <p:extLst>
      <p:ext uri="{BB962C8B-B14F-4D97-AF65-F5344CB8AC3E}">
        <p14:creationId xmlns:p14="http://schemas.microsoft.com/office/powerpoint/2010/main" val="1058744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8</a:t>
            </a:fld>
            <a:endParaRPr lang="en-US" altLang="en-US"/>
          </a:p>
        </p:txBody>
      </p:sp>
    </p:spTree>
    <p:extLst>
      <p:ext uri="{BB962C8B-B14F-4D97-AF65-F5344CB8AC3E}">
        <p14:creationId xmlns:p14="http://schemas.microsoft.com/office/powerpoint/2010/main" val="39905296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9</a:t>
            </a:fld>
            <a:endParaRPr lang="en-US" altLang="en-US"/>
          </a:p>
        </p:txBody>
      </p:sp>
    </p:spTree>
    <p:extLst>
      <p:ext uri="{BB962C8B-B14F-4D97-AF65-F5344CB8AC3E}">
        <p14:creationId xmlns:p14="http://schemas.microsoft.com/office/powerpoint/2010/main" val="111111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12</a:t>
            </a:fld>
            <a:endParaRPr lang="en-US" altLang="en-US"/>
          </a:p>
        </p:txBody>
      </p:sp>
    </p:spTree>
    <p:extLst>
      <p:ext uri="{BB962C8B-B14F-4D97-AF65-F5344CB8AC3E}">
        <p14:creationId xmlns:p14="http://schemas.microsoft.com/office/powerpoint/2010/main" val="96777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6CB59F86-F30B-4627-977D-125FEC0C1464}" type="slidenum">
              <a:rPr lang="en-US" altLang="en-US" smtClean="0"/>
              <a:pPr/>
              <a:t>13</a:t>
            </a:fld>
            <a:endParaRPr lang="en-US" altLang="en-US"/>
          </a:p>
        </p:txBody>
      </p:sp>
    </p:spTree>
    <p:extLst>
      <p:ext uri="{BB962C8B-B14F-4D97-AF65-F5344CB8AC3E}">
        <p14:creationId xmlns:p14="http://schemas.microsoft.com/office/powerpoint/2010/main" val="32836977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7" name="Test"/>
          <p:cNvPicPr>
            <a:picLocks noChangeAspect="1"/>
          </p:cNvPicPr>
          <p:nvPr userDrawn="1">
            <p:custDataLst>
              <p:tags r:id="rId1"/>
            </p:custDataLst>
          </p:nvPr>
        </p:nvPicPr>
        <p:blipFill rotWithShape="1">
          <a:blip r:embed="rId6" cstate="print">
            <a:extLst>
              <a:ext uri="{28A0092B-C50C-407E-A947-70E740481C1C}">
                <a14:useLocalDpi xmlns:a14="http://schemas.microsoft.com/office/drawing/2010/main" val="0"/>
              </a:ext>
            </a:extLst>
          </a:blip>
          <a:srcRect/>
          <a:stretch/>
        </p:blipFill>
        <p:spPr>
          <a:xfrm>
            <a:off x="0" y="0"/>
            <a:ext cx="9144000" cy="5128232"/>
          </a:xfrm>
          <a:prstGeom prst="rect">
            <a:avLst/>
          </a:prstGeom>
        </p:spPr>
      </p:pic>
      <p:sp>
        <p:nvSpPr>
          <p:cNvPr id="2" name="Titel 1"/>
          <p:cNvSpPr>
            <a:spLocks noGrp="1"/>
          </p:cNvSpPr>
          <p:nvPr>
            <p:ph type="ctrTitle"/>
          </p:nvPr>
        </p:nvSpPr>
        <p:spPr>
          <a:xfrm>
            <a:off x="360000" y="1224000"/>
            <a:ext cx="5076000" cy="3744000"/>
          </a:xfrm>
        </p:spPr>
        <p:txBody>
          <a:bodyPr anchor="b"/>
          <a:lstStyle>
            <a:lvl1pPr algn="l">
              <a:defRPr sz="5400">
                <a:solidFill>
                  <a:schemeClr val="bg1"/>
                </a:solidFill>
              </a:defRPr>
            </a:lvl1pPr>
          </a:lstStyle>
          <a:p>
            <a:r>
              <a:rPr lang="nl-NL"/>
              <a:t>Klik om de stijl te bewerken</a:t>
            </a:r>
          </a:p>
        </p:txBody>
      </p:sp>
      <p:sp>
        <p:nvSpPr>
          <p:cNvPr id="3" name="Ondertitel 2"/>
          <p:cNvSpPr>
            <a:spLocks noGrp="1"/>
          </p:cNvSpPr>
          <p:nvPr>
            <p:ph type="subTitle" idx="1"/>
          </p:nvPr>
        </p:nvSpPr>
        <p:spPr>
          <a:xfrm>
            <a:off x="7783945" y="6428367"/>
            <a:ext cx="1286164" cy="360362"/>
          </a:xfrm>
        </p:spPr>
        <p:txBody>
          <a:bodyPr/>
          <a:lstStyle>
            <a:lvl1pPr marL="0" indent="0" algn="ctr">
              <a:buNone/>
              <a:defRPr sz="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8" name="Test"/>
          <p:cNvSpPr txBox="1">
            <a:spLocks noChangeArrowheads="1"/>
          </p:cNvSpPr>
          <p:nvPr userDrawn="1">
            <p:custDataLst>
              <p:tags r:id="rId2"/>
            </p:custDataLst>
          </p:nvPr>
        </p:nvSpPr>
        <p:spPr bwMode="auto">
          <a:xfrm>
            <a:off x="342000" y="5400000"/>
            <a:ext cx="5076000" cy="4022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00" tIns="46800" rIns="90000" bIns="46800" numCol="1" anchor="t" anchorCtr="0" compatLnSpc="1">
            <a:prstTxWarp prst="textNoShape">
              <a:avLst/>
            </a:prstTxWarp>
            <a:spAutoFit/>
          </a:bodyPr>
          <a:lstStyle>
            <a:defPPr>
              <a:defRPr lang="en-US"/>
            </a:defPPr>
            <a:lvl1pPr algn="l" rtl="0" eaLnBrk="0" fontAlgn="base" hangingPunct="0">
              <a:spcBef>
                <a:spcPct val="0"/>
              </a:spcBef>
              <a:spcAft>
                <a:spcPct val="0"/>
              </a:spcAft>
              <a:defRPr sz="2000" kern="1200">
                <a:solidFill>
                  <a:srgbClr val="C6168D"/>
                </a:solidFill>
                <a:latin typeface="Lucida Sans" panose="020B0602030504020204" pitchFamily="34" charset="0"/>
                <a:ea typeface="ヒラギノ角ゴ Pro W3" pitchFamily="-32" charset="-128"/>
                <a:cs typeface="+mn-cs"/>
              </a:defRPr>
            </a:lvl1pPr>
            <a:lvl2pPr marL="4572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2pPr>
            <a:lvl3pPr marL="9144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3pPr>
            <a:lvl4pPr marL="13716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4pPr>
            <a:lvl5pPr marL="18288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5pPr>
            <a:lvl6pPr marL="22860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6pPr>
            <a:lvl7pPr marL="27432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7pPr>
            <a:lvl8pPr marL="32004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8pPr>
            <a:lvl9pPr marL="36576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9pPr>
          </a:lstStyle>
          <a:p>
            <a:r>
              <a:rPr lang="nl-NL" altLang="en-US"/>
              <a:t>01 maart 2018</a:t>
            </a:r>
            <a:endParaRPr lang="en-US" altLang="en-US" dirty="0"/>
          </a:p>
        </p:txBody>
      </p:sp>
      <p:sp>
        <p:nvSpPr>
          <p:cNvPr id="9" name="Test"/>
          <p:cNvSpPr txBox="1">
            <a:spLocks noChangeArrowheads="1"/>
          </p:cNvSpPr>
          <p:nvPr userDrawn="1">
            <p:custDataLst>
              <p:tags r:id="rId3"/>
            </p:custDataLst>
          </p:nvPr>
        </p:nvSpPr>
        <p:spPr bwMode="auto">
          <a:xfrm>
            <a:off x="342000" y="5994000"/>
            <a:ext cx="5076000" cy="7100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00" tIns="46800" rIns="90000" bIns="46800" numCol="1" anchor="t" anchorCtr="0" compatLnSpc="1">
            <a:prstTxWarp prst="textNoShape">
              <a:avLst/>
            </a:prstTxWarp>
            <a:spAutoFit/>
          </a:bodyPr>
          <a:lstStyle>
            <a:defPPr>
              <a:defRPr lang="en-US"/>
            </a:defPPr>
            <a:lvl1pPr algn="l" rtl="0" eaLnBrk="0" fontAlgn="base" hangingPunct="0">
              <a:spcBef>
                <a:spcPct val="0"/>
              </a:spcBef>
              <a:spcAft>
                <a:spcPct val="0"/>
              </a:spcAft>
              <a:defRPr sz="1600" kern="1200">
                <a:solidFill>
                  <a:srgbClr val="C6168D"/>
                </a:solidFill>
                <a:latin typeface="Lucida Sans" panose="020B0602030504020204" pitchFamily="34" charset="0"/>
                <a:ea typeface="ヒラギノ角ゴ Pro W3" pitchFamily="-32" charset="-128"/>
                <a:cs typeface="+mn-cs"/>
              </a:defRPr>
            </a:lvl1pPr>
            <a:lvl2pPr marL="4572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2pPr>
            <a:lvl3pPr marL="9144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3pPr>
            <a:lvl4pPr marL="13716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4pPr>
            <a:lvl5pPr marL="18288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5pPr>
            <a:lvl6pPr marL="22860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6pPr>
            <a:lvl7pPr marL="27432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7pPr>
            <a:lvl8pPr marL="32004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8pPr>
            <a:lvl9pPr marL="36576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9pPr>
          </a:lstStyle>
          <a:p>
            <a:r>
              <a:rPr lang="nl-NL" altLang="en-US" sz="2000"/>
              <a:t>Lianneke Egberink</a:t>
            </a:r>
          </a:p>
          <a:p>
            <a:endParaRPr lang="en-US" altLang="en-US" sz="2000" dirty="0"/>
          </a:p>
        </p:txBody>
      </p:sp>
      <p:pic>
        <p:nvPicPr>
          <p:cNvPr id="179" name="Afbeelding 178"/>
          <p:cNvPicPr>
            <a:picLocks/>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6412759" y="4102624"/>
            <a:ext cx="2306441" cy="2306441"/>
          </a:xfrm>
          <a:prstGeom prst="rect">
            <a:avLst/>
          </a:prstGeom>
        </p:spPr>
      </p:pic>
    </p:spTree>
    <p:extLst>
      <p:ext uri="{BB962C8B-B14F-4D97-AF65-F5344CB8AC3E}">
        <p14:creationId xmlns:p14="http://schemas.microsoft.com/office/powerpoint/2010/main" val="527676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dia">
    <p:spTree>
      <p:nvGrpSpPr>
        <p:cNvPr id="1" name=""/>
        <p:cNvGrpSpPr/>
        <p:nvPr/>
      </p:nvGrpSpPr>
      <p:grpSpPr>
        <a:xfrm>
          <a:off x="0" y="0"/>
          <a:ext cx="0" cy="0"/>
          <a:chOff x="0" y="0"/>
          <a:chExt cx="0" cy="0"/>
        </a:xfrm>
      </p:grpSpPr>
      <p:sp>
        <p:nvSpPr>
          <p:cNvPr id="11" name="Test"/>
          <p:cNvSpPr/>
          <p:nvPr userDrawn="1"/>
        </p:nvSpPr>
        <p:spPr>
          <a:xfrm>
            <a:off x="0" y="0"/>
            <a:ext cx="9144000" cy="513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ctrTitle"/>
          </p:nvPr>
        </p:nvSpPr>
        <p:spPr>
          <a:xfrm>
            <a:off x="360000" y="1224000"/>
            <a:ext cx="5076000" cy="3744000"/>
          </a:xfrm>
        </p:spPr>
        <p:txBody>
          <a:bodyPr anchor="b"/>
          <a:lstStyle>
            <a:lvl1pPr algn="l">
              <a:defRPr sz="5400">
                <a:solidFill>
                  <a:schemeClr val="bg1"/>
                </a:solidFill>
              </a:defRPr>
            </a:lvl1pPr>
          </a:lstStyle>
          <a:p>
            <a:r>
              <a:rPr lang="nl-NL"/>
              <a:t>Klik om de stijl te bewerken</a:t>
            </a:r>
          </a:p>
        </p:txBody>
      </p:sp>
      <p:sp>
        <p:nvSpPr>
          <p:cNvPr id="8" name="Test"/>
          <p:cNvSpPr txBox="1">
            <a:spLocks noChangeArrowheads="1"/>
          </p:cNvSpPr>
          <p:nvPr userDrawn="1">
            <p:custDataLst>
              <p:tags r:id="rId1"/>
            </p:custDataLst>
          </p:nvPr>
        </p:nvSpPr>
        <p:spPr bwMode="auto">
          <a:xfrm>
            <a:off x="342000" y="5400000"/>
            <a:ext cx="5076000" cy="4022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00" tIns="46800" rIns="90000" bIns="46800" numCol="1" anchor="t" anchorCtr="0" compatLnSpc="1">
            <a:prstTxWarp prst="textNoShape">
              <a:avLst/>
            </a:prstTxWarp>
            <a:spAutoFit/>
          </a:bodyPr>
          <a:lstStyle>
            <a:defPPr>
              <a:defRPr lang="en-US"/>
            </a:defPPr>
            <a:lvl1pPr algn="l" rtl="0" eaLnBrk="0" fontAlgn="base" hangingPunct="0">
              <a:spcBef>
                <a:spcPct val="0"/>
              </a:spcBef>
              <a:spcAft>
                <a:spcPct val="0"/>
              </a:spcAft>
              <a:defRPr sz="2000" kern="1200">
                <a:solidFill>
                  <a:srgbClr val="C6168D"/>
                </a:solidFill>
                <a:latin typeface="Lucida Sans" panose="020B0602030504020204" pitchFamily="34" charset="0"/>
                <a:ea typeface="ヒラギノ角ゴ Pro W3" pitchFamily="-32" charset="-128"/>
                <a:cs typeface="+mn-cs"/>
              </a:defRPr>
            </a:lvl1pPr>
            <a:lvl2pPr marL="4572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2pPr>
            <a:lvl3pPr marL="9144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3pPr>
            <a:lvl4pPr marL="13716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4pPr>
            <a:lvl5pPr marL="18288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5pPr>
            <a:lvl6pPr marL="22860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6pPr>
            <a:lvl7pPr marL="27432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7pPr>
            <a:lvl8pPr marL="32004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8pPr>
            <a:lvl9pPr marL="36576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9pPr>
          </a:lstStyle>
          <a:p>
            <a:fld id="{0DC496FF-9963-475C-813D-E802CF5E6DC8}" type="datetime4">
              <a:rPr lang="nl-NL" altLang="en-US" smtClean="0"/>
              <a:pPr/>
              <a:t>24 april 2018</a:t>
            </a:fld>
            <a:endParaRPr lang="en-US" altLang="en-US" dirty="0"/>
          </a:p>
        </p:txBody>
      </p:sp>
      <p:sp>
        <p:nvSpPr>
          <p:cNvPr id="9" name="Test"/>
          <p:cNvSpPr txBox="1">
            <a:spLocks noChangeArrowheads="1"/>
          </p:cNvSpPr>
          <p:nvPr userDrawn="1">
            <p:custDataLst>
              <p:tags r:id="rId2"/>
            </p:custDataLst>
          </p:nvPr>
        </p:nvSpPr>
        <p:spPr bwMode="auto">
          <a:xfrm>
            <a:off x="342000" y="5994000"/>
            <a:ext cx="5076000" cy="4022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000" tIns="46800" rIns="90000" bIns="46800" numCol="1" anchor="t" anchorCtr="0" compatLnSpc="1">
            <a:prstTxWarp prst="textNoShape">
              <a:avLst/>
            </a:prstTxWarp>
            <a:spAutoFit/>
          </a:bodyPr>
          <a:lstStyle>
            <a:defPPr>
              <a:defRPr lang="en-US"/>
            </a:defPPr>
            <a:lvl1pPr algn="l" rtl="0" eaLnBrk="0" fontAlgn="base" hangingPunct="0">
              <a:spcBef>
                <a:spcPct val="0"/>
              </a:spcBef>
              <a:spcAft>
                <a:spcPct val="0"/>
              </a:spcAft>
              <a:defRPr sz="1600" kern="1200">
                <a:solidFill>
                  <a:srgbClr val="C6168D"/>
                </a:solidFill>
                <a:latin typeface="Lucida Sans" panose="020B0602030504020204" pitchFamily="34" charset="0"/>
                <a:ea typeface="ヒラギノ角ゴ Pro W3" pitchFamily="-32" charset="-128"/>
                <a:cs typeface="+mn-cs"/>
              </a:defRPr>
            </a:lvl1pPr>
            <a:lvl2pPr marL="4572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2pPr>
            <a:lvl3pPr marL="9144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3pPr>
            <a:lvl4pPr marL="13716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4pPr>
            <a:lvl5pPr marL="1828800" algn="l" rtl="0" eaLnBrk="0" fontAlgn="base" hangingPunct="0">
              <a:spcBef>
                <a:spcPct val="0"/>
              </a:spcBef>
              <a:spcAft>
                <a:spcPct val="0"/>
              </a:spcAft>
              <a:defRPr sz="2000" kern="1200">
                <a:solidFill>
                  <a:schemeClr val="accent1"/>
                </a:solidFill>
                <a:latin typeface="Lucida Sans" panose="020B0602030504020204" pitchFamily="34" charset="0"/>
                <a:ea typeface="ヒラギノ角ゴ Pro W3" pitchFamily="-32" charset="-128"/>
                <a:cs typeface="+mn-cs"/>
              </a:defRPr>
            </a:lvl5pPr>
            <a:lvl6pPr marL="22860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6pPr>
            <a:lvl7pPr marL="27432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7pPr>
            <a:lvl8pPr marL="32004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8pPr>
            <a:lvl9pPr marL="3657600" algn="l" defTabSz="914400" rtl="0" eaLnBrk="1" latinLnBrk="0" hangingPunct="1">
              <a:defRPr sz="2000" kern="1200">
                <a:solidFill>
                  <a:schemeClr val="accent1"/>
                </a:solidFill>
                <a:latin typeface="Lucida Sans" panose="020B0602030504020204" pitchFamily="34" charset="0"/>
                <a:ea typeface="ヒラギノ角ゴ Pro W3" pitchFamily="-32" charset="-128"/>
                <a:cs typeface="+mn-cs"/>
              </a:defRPr>
            </a:lvl9pPr>
          </a:lstStyle>
          <a:p>
            <a:r>
              <a:rPr lang="nl-NL" altLang="en-US" sz="2000" dirty="0"/>
              <a:t>Naam</a:t>
            </a:r>
            <a:endParaRPr lang="en-US" altLang="en-US" sz="2000" dirty="0"/>
          </a:p>
        </p:txBody>
      </p:sp>
      <p:pic>
        <p:nvPicPr>
          <p:cNvPr id="29" name="Afbeelding 28"/>
          <p:cNvPicPr>
            <a:picLocks/>
          </p:cNvPicPr>
          <p:nvPr userDrawn="1">
            <p:custDataLst>
              <p:tags r:id="rId3"/>
            </p:custDataLst>
          </p:nvPr>
        </p:nvPicPr>
        <p:blipFill>
          <a:blip r:embed="rId5" cstate="print">
            <a:extLst>
              <a:ext uri="{28A0092B-C50C-407E-A947-70E740481C1C}">
                <a14:useLocalDpi xmlns:a14="http://schemas.microsoft.com/office/drawing/2010/main" val="0"/>
              </a:ext>
            </a:extLst>
          </a:blip>
          <a:stretch>
            <a:fillRect/>
          </a:stretch>
        </p:blipFill>
        <p:spPr>
          <a:xfrm>
            <a:off x="6412759" y="4102624"/>
            <a:ext cx="2306441" cy="2306441"/>
          </a:xfrm>
          <a:prstGeom prst="rect">
            <a:avLst/>
          </a:prstGeom>
        </p:spPr>
      </p:pic>
    </p:spTree>
    <p:extLst>
      <p:ext uri="{BB962C8B-B14F-4D97-AF65-F5344CB8AC3E}">
        <p14:creationId xmlns:p14="http://schemas.microsoft.com/office/powerpoint/2010/main" val="403942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logo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0000" y="1259999"/>
            <a:ext cx="7092000" cy="5220000"/>
          </a:xfrm>
          <a:prstGeom prst="rect">
            <a:avLst/>
          </a:prstGeom>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tel 5"/>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325899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el en logo">
    <p:spTree>
      <p:nvGrpSpPr>
        <p:cNvPr id="1" name=""/>
        <p:cNvGrpSpPr/>
        <p:nvPr/>
      </p:nvGrpSpPr>
      <p:grpSpPr>
        <a:xfrm>
          <a:off x="0" y="0"/>
          <a:ext cx="0" cy="0"/>
          <a:chOff x="0" y="0"/>
          <a:chExt cx="0" cy="0"/>
        </a:xfrm>
      </p:grpSpPr>
      <p:sp>
        <p:nvSpPr>
          <p:cNvPr id="2" name="Titel 1"/>
          <p:cNvSpPr>
            <a:spLocks noGrp="1"/>
          </p:cNvSpPr>
          <p:nvPr>
            <p:ph type="title"/>
          </p:nvPr>
        </p:nvSpPr>
        <p:spPr>
          <a:xfrm>
            <a:off x="303213" y="561975"/>
            <a:ext cx="8229600" cy="490538"/>
          </a:xfrm>
          <a:prstGeom prst="rect">
            <a:avLst/>
          </a:prstGeom>
        </p:spPr>
        <p:txBody>
          <a:bodyPr/>
          <a:lstStyle/>
          <a:p>
            <a:r>
              <a:rPr lang="nl-NL"/>
              <a:t>Klik om de stijl te bewerken</a:t>
            </a:r>
          </a:p>
        </p:txBody>
      </p:sp>
    </p:spTree>
    <p:extLst>
      <p:ext uri="{BB962C8B-B14F-4D97-AF65-F5344CB8AC3E}">
        <p14:creationId xmlns:p14="http://schemas.microsoft.com/office/powerpoint/2010/main" val="4215553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e titel">
    <p:spTree>
      <p:nvGrpSpPr>
        <p:cNvPr id="1" name=""/>
        <p:cNvGrpSpPr/>
        <p:nvPr/>
      </p:nvGrpSpPr>
      <p:grpSpPr>
        <a:xfrm>
          <a:off x="0" y="0"/>
          <a:ext cx="0" cy="0"/>
          <a:chOff x="0" y="0"/>
          <a:chExt cx="0" cy="0"/>
        </a:xfrm>
      </p:grpSpPr>
      <p:sp>
        <p:nvSpPr>
          <p:cNvPr id="4" name="Test"/>
          <p:cNvSpPr/>
          <p:nvPr userDrawn="1"/>
        </p:nvSpPr>
        <p:spPr>
          <a:xfrm>
            <a:off x="0" y="0"/>
            <a:ext cx="9144000" cy="513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latin typeface="Arial" panose="020B0604020202020204" pitchFamily="34" charset="0"/>
              <a:cs typeface="Arial" panose="020B0604020202020204" pitchFamily="34" charset="0"/>
            </a:endParaRPr>
          </a:p>
        </p:txBody>
      </p:sp>
      <p:sp>
        <p:nvSpPr>
          <p:cNvPr id="2" name="Titel 1"/>
          <p:cNvSpPr>
            <a:spLocks noGrp="1"/>
          </p:cNvSpPr>
          <p:nvPr>
            <p:ph type="title"/>
          </p:nvPr>
        </p:nvSpPr>
        <p:spPr>
          <a:xfrm>
            <a:off x="359999" y="549753"/>
            <a:ext cx="7092000" cy="3744000"/>
          </a:xfrm>
        </p:spPr>
        <p:txBody>
          <a:bodyPr/>
          <a:lstStyle>
            <a:lvl1pPr>
              <a:defRPr>
                <a:solidFill>
                  <a:schemeClr val="bg1"/>
                </a:solidFill>
              </a:defRPr>
            </a:lvl1pPr>
          </a:lstStyle>
          <a:p>
            <a:r>
              <a:rPr lang="nl-NL"/>
              <a:t>Klik om de stijl te bewerken</a:t>
            </a:r>
          </a:p>
        </p:txBody>
      </p:sp>
    </p:spTree>
    <p:extLst>
      <p:ext uri="{BB962C8B-B14F-4D97-AF65-F5344CB8AC3E}">
        <p14:creationId xmlns:p14="http://schemas.microsoft.com/office/powerpoint/2010/main" val="351731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Alleen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208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446520" y="6356351"/>
            <a:ext cx="2183130" cy="365125"/>
          </a:xfrm>
          <a:prstGeom prst="rect">
            <a:avLst/>
          </a:prstGeom>
        </p:spPr>
        <p:txBody>
          <a:bodyPr/>
          <a:lstStyle/>
          <a:p>
            <a:fld id="{48A87A34-81AB-432B-8DAE-1953F412C126}" type="datetimeFigureOut">
              <a:rPr lang="en-US" dirty="0"/>
              <a:t>4/24/2018</a:t>
            </a:fld>
            <a:endParaRPr lang="en-US" dirty="0"/>
          </a:p>
        </p:txBody>
      </p:sp>
      <p:sp>
        <p:nvSpPr>
          <p:cNvPr id="5" name="Footer Placeholder 4"/>
          <p:cNvSpPr>
            <a:spLocks noGrp="1"/>
          </p:cNvSpPr>
          <p:nvPr>
            <p:ph type="ftr" sz="quarter" idx="11"/>
          </p:nvPr>
        </p:nvSpPr>
        <p:spPr>
          <a:xfrm>
            <a:off x="514350" y="6355846"/>
            <a:ext cx="58293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72250" y="381001"/>
            <a:ext cx="2057400" cy="365125"/>
          </a:xfrm>
          <a:prstGeom prst="rect">
            <a:avLst/>
          </a:prstGeo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4176838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a:xfrm>
            <a:off x="6446520" y="6356351"/>
            <a:ext cx="2183130" cy="365125"/>
          </a:xfrm>
          <a:prstGeom prst="rect">
            <a:avLst/>
          </a:prstGeom>
        </p:spPr>
        <p:txBody>
          <a:bodyPr/>
          <a:lstStyle/>
          <a:p>
            <a:fld id="{48A87A34-81AB-432B-8DAE-1953F412C126}" type="datetimeFigureOut">
              <a:rPr lang="en-US" dirty="0"/>
              <a:t>4/24/2018</a:t>
            </a:fld>
            <a:endParaRPr lang="en-US" dirty="0"/>
          </a:p>
        </p:txBody>
      </p:sp>
      <p:sp>
        <p:nvSpPr>
          <p:cNvPr id="6" name="Footer Placeholder 5"/>
          <p:cNvSpPr>
            <a:spLocks noGrp="1"/>
          </p:cNvSpPr>
          <p:nvPr>
            <p:ph type="ftr" sz="quarter" idx="11"/>
          </p:nvPr>
        </p:nvSpPr>
        <p:spPr>
          <a:xfrm>
            <a:off x="514350" y="6355846"/>
            <a:ext cx="58293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72250" y="381001"/>
            <a:ext cx="2057400" cy="365125"/>
          </a:xfrm>
          <a:prstGeom prst="rect">
            <a:avLst/>
          </a:prstGeom>
        </p:spPr>
        <p:txBody>
          <a:bodyPr/>
          <a:lstStyle/>
          <a:p>
            <a:fld id="{6D22F896-40B5-4ADD-8801-0D06FADFA095}" type="slidenum">
              <a:rPr lang="en-US" dirty="0"/>
              <a:t>‹nr.›</a:t>
            </a:fld>
            <a:endParaRPr lang="en-US" dirty="0"/>
          </a:p>
        </p:txBody>
      </p:sp>
    </p:spTree>
    <p:extLst>
      <p:ext uri="{BB962C8B-B14F-4D97-AF65-F5344CB8AC3E}">
        <p14:creationId xmlns:p14="http://schemas.microsoft.com/office/powerpoint/2010/main" val="3273544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1"/>
          <p:cNvSpPr>
            <a:spLocks noGrp="1" noChangeArrowheads="1"/>
          </p:cNvSpPr>
          <p:nvPr>
            <p:ph type="title"/>
          </p:nvPr>
        </p:nvSpPr>
        <p:spPr bwMode="auto">
          <a:xfrm>
            <a:off x="360000" y="360000"/>
            <a:ext cx="7092000"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nl-NL" altLang="en-US" dirty="0"/>
              <a:t>Titelstijl van model bewerken</a:t>
            </a:r>
            <a:endParaRPr lang="en-US" altLang="en-US" dirty="0"/>
          </a:p>
        </p:txBody>
      </p:sp>
      <p:sp>
        <p:nvSpPr>
          <p:cNvPr id="5" name="Rectangle 24"/>
          <p:cNvSpPr>
            <a:spLocks noGrp="1" noChangeArrowheads="1"/>
          </p:cNvSpPr>
          <p:nvPr>
            <p:ph type="body" idx="1"/>
          </p:nvPr>
        </p:nvSpPr>
        <p:spPr bwMode="auto">
          <a:xfrm>
            <a:off x="360000" y="1260000"/>
            <a:ext cx="7092000"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err="1"/>
              <a:t>Klik</a:t>
            </a:r>
            <a:r>
              <a:rPr lang="en-US" altLang="en-US" dirty="0"/>
              <a:t> om de </a:t>
            </a:r>
            <a:r>
              <a:rPr lang="en-US" altLang="en-US" dirty="0" err="1"/>
              <a:t>tekststijl</a:t>
            </a:r>
            <a:r>
              <a:rPr lang="en-US" altLang="en-US" dirty="0"/>
              <a:t> van het model </a:t>
            </a:r>
            <a:r>
              <a:rPr lang="en-US" altLang="en-US" dirty="0" err="1"/>
              <a:t>te</a:t>
            </a:r>
            <a:r>
              <a:rPr lang="en-US" altLang="en-US" dirty="0"/>
              <a:t> </a:t>
            </a:r>
            <a:r>
              <a:rPr lang="en-US" altLang="en-US" dirty="0" err="1"/>
              <a:t>bewerken</a:t>
            </a:r>
            <a:endParaRPr lang="en-US" altLang="en-US" dirty="0"/>
          </a:p>
          <a:p>
            <a:pPr lvl="1"/>
            <a:r>
              <a:rPr lang="en-US" altLang="en-US" dirty="0" err="1"/>
              <a:t>Tweede</a:t>
            </a:r>
            <a:r>
              <a:rPr lang="en-US" altLang="en-US" dirty="0"/>
              <a:t> </a:t>
            </a:r>
            <a:r>
              <a:rPr lang="en-US" altLang="en-US" dirty="0" err="1"/>
              <a:t>niveau</a:t>
            </a:r>
            <a:endParaRPr lang="en-US" altLang="en-US" dirty="0"/>
          </a:p>
          <a:p>
            <a:pPr lvl="2"/>
            <a:r>
              <a:rPr lang="en-US" altLang="en-US" dirty="0" err="1"/>
              <a:t>Derde</a:t>
            </a:r>
            <a:r>
              <a:rPr lang="en-US" altLang="en-US" dirty="0"/>
              <a:t> </a:t>
            </a:r>
            <a:r>
              <a:rPr lang="en-US" altLang="en-US" dirty="0" err="1"/>
              <a:t>niveau</a:t>
            </a:r>
            <a:endParaRPr lang="en-US" altLang="en-US" dirty="0"/>
          </a:p>
          <a:p>
            <a:pPr lvl="3"/>
            <a:r>
              <a:rPr lang="en-US" altLang="en-US" dirty="0" err="1"/>
              <a:t>Vierde</a:t>
            </a:r>
            <a:r>
              <a:rPr lang="en-US" altLang="en-US" dirty="0"/>
              <a:t> </a:t>
            </a:r>
            <a:r>
              <a:rPr lang="en-US" altLang="en-US" dirty="0" err="1"/>
              <a:t>niveau</a:t>
            </a:r>
            <a:endParaRPr lang="en-US" altLang="en-US" dirty="0"/>
          </a:p>
          <a:p>
            <a:pPr lvl="4"/>
            <a:r>
              <a:rPr lang="en-US" altLang="en-US" dirty="0" err="1"/>
              <a:t>Vijfde</a:t>
            </a:r>
            <a:r>
              <a:rPr lang="en-US" altLang="en-US" dirty="0"/>
              <a:t> </a:t>
            </a:r>
            <a:r>
              <a:rPr lang="en-US" altLang="en-US" dirty="0" err="1"/>
              <a:t>niveau</a:t>
            </a:r>
            <a:endParaRPr lang="en-US" altLang="en-US" dirty="0"/>
          </a:p>
        </p:txBody>
      </p:sp>
      <p:pic>
        <p:nvPicPr>
          <p:cNvPr id="9" name="Test"/>
          <p:cNvPicPr>
            <a:picLocks noChangeAspect="1"/>
          </p:cNvPicPr>
          <p:nvPr userDrawn="1">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7781242" y="5476177"/>
            <a:ext cx="1153220" cy="115322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6" r:id="rId2"/>
    <p:sldLayoutId id="2147483652" r:id="rId3"/>
    <p:sldLayoutId id="2147483656" r:id="rId4"/>
    <p:sldLayoutId id="2147483675" r:id="rId5"/>
    <p:sldLayoutId id="2147483657" r:id="rId6"/>
    <p:sldLayoutId id="2147483677" r:id="rId7"/>
    <p:sldLayoutId id="2147483679" r:id="rId8"/>
  </p:sldLayoutIdLst>
  <p:hf sldNum="0" hdr="0" ftr="0"/>
  <p:txStyles>
    <p:titleStyle>
      <a:lvl1pPr algn="l" rtl="0" fontAlgn="base">
        <a:spcBef>
          <a:spcPct val="0"/>
        </a:spcBef>
        <a:spcAft>
          <a:spcPct val="0"/>
        </a:spcAft>
        <a:defRPr sz="3600" kern="1200">
          <a:solidFill>
            <a:srgbClr val="C8007F"/>
          </a:solidFill>
          <a:latin typeface="Lucida Sans" panose="020B0602030504020204" pitchFamily="34" charset="0"/>
          <a:ea typeface="+mj-ea"/>
          <a:cs typeface="+mj-cs"/>
        </a:defRPr>
      </a:lvl1pPr>
      <a:lvl2pPr algn="l" rtl="0" fontAlgn="base">
        <a:spcBef>
          <a:spcPct val="0"/>
        </a:spcBef>
        <a:spcAft>
          <a:spcPct val="0"/>
        </a:spcAft>
        <a:defRPr sz="2400">
          <a:solidFill>
            <a:srgbClr val="C6168D"/>
          </a:solidFill>
          <a:latin typeface="Lucida Sans" panose="020B0602030504020204" pitchFamily="34" charset="0"/>
        </a:defRPr>
      </a:lvl2pPr>
      <a:lvl3pPr algn="l" rtl="0" fontAlgn="base">
        <a:spcBef>
          <a:spcPct val="0"/>
        </a:spcBef>
        <a:spcAft>
          <a:spcPct val="0"/>
        </a:spcAft>
        <a:defRPr sz="2400">
          <a:solidFill>
            <a:srgbClr val="C6168D"/>
          </a:solidFill>
          <a:latin typeface="Lucida Sans" panose="020B0602030504020204" pitchFamily="34" charset="0"/>
        </a:defRPr>
      </a:lvl3pPr>
      <a:lvl4pPr algn="l" rtl="0" fontAlgn="base">
        <a:spcBef>
          <a:spcPct val="0"/>
        </a:spcBef>
        <a:spcAft>
          <a:spcPct val="0"/>
        </a:spcAft>
        <a:defRPr sz="2400">
          <a:solidFill>
            <a:srgbClr val="C6168D"/>
          </a:solidFill>
          <a:latin typeface="Lucida Sans" panose="020B0602030504020204" pitchFamily="34" charset="0"/>
        </a:defRPr>
      </a:lvl4pPr>
      <a:lvl5pPr algn="l" rtl="0" fontAlgn="base">
        <a:spcBef>
          <a:spcPct val="0"/>
        </a:spcBef>
        <a:spcAft>
          <a:spcPct val="0"/>
        </a:spcAft>
        <a:defRPr sz="2400">
          <a:solidFill>
            <a:srgbClr val="C6168D"/>
          </a:solidFill>
          <a:latin typeface="Lucida Sans" panose="020B0602030504020204" pitchFamily="34" charset="0"/>
        </a:defRPr>
      </a:lvl5pPr>
      <a:lvl6pPr marL="457200" algn="l" rtl="0" fontAlgn="base">
        <a:spcBef>
          <a:spcPct val="0"/>
        </a:spcBef>
        <a:spcAft>
          <a:spcPct val="0"/>
        </a:spcAft>
        <a:defRPr sz="2400">
          <a:solidFill>
            <a:srgbClr val="C6168D"/>
          </a:solidFill>
          <a:latin typeface="Lucida Sans" panose="020B0602030504020204" pitchFamily="34" charset="0"/>
        </a:defRPr>
      </a:lvl6pPr>
      <a:lvl7pPr marL="914400" algn="l" rtl="0" fontAlgn="base">
        <a:spcBef>
          <a:spcPct val="0"/>
        </a:spcBef>
        <a:spcAft>
          <a:spcPct val="0"/>
        </a:spcAft>
        <a:defRPr sz="2400">
          <a:solidFill>
            <a:srgbClr val="C6168D"/>
          </a:solidFill>
          <a:latin typeface="Lucida Sans" panose="020B0602030504020204" pitchFamily="34" charset="0"/>
        </a:defRPr>
      </a:lvl7pPr>
      <a:lvl8pPr marL="1371600" algn="l" rtl="0" fontAlgn="base">
        <a:spcBef>
          <a:spcPct val="0"/>
        </a:spcBef>
        <a:spcAft>
          <a:spcPct val="0"/>
        </a:spcAft>
        <a:defRPr sz="2400">
          <a:solidFill>
            <a:srgbClr val="C6168D"/>
          </a:solidFill>
          <a:latin typeface="Lucida Sans" panose="020B0602030504020204" pitchFamily="34" charset="0"/>
        </a:defRPr>
      </a:lvl8pPr>
      <a:lvl9pPr marL="1828800" algn="l" rtl="0" fontAlgn="base">
        <a:spcBef>
          <a:spcPct val="0"/>
        </a:spcBef>
        <a:spcAft>
          <a:spcPct val="0"/>
        </a:spcAft>
        <a:defRPr sz="2400">
          <a:solidFill>
            <a:srgbClr val="C6168D"/>
          </a:solidFill>
          <a:latin typeface="Lucida Sans" panose="020B0602030504020204" pitchFamily="34" charset="0"/>
        </a:defRPr>
      </a:lvl9pPr>
    </p:titleStyle>
    <p:bodyStyle>
      <a:lvl1pPr indent="261938" algn="l" rtl="0" fontAlgn="base">
        <a:spcBef>
          <a:spcPct val="20000"/>
        </a:spcBef>
        <a:spcAft>
          <a:spcPct val="0"/>
        </a:spcAft>
        <a:buClr>
          <a:srgbClr val="C8007F"/>
        </a:buClr>
        <a:buSzPct val="83000"/>
        <a:buFont typeface="Wingdings" panose="05000000000000000000" pitchFamily="2" charset="2"/>
        <a:buChar char=""/>
        <a:defRPr sz="2200" kern="1200">
          <a:solidFill>
            <a:srgbClr val="1B2764"/>
          </a:solidFill>
          <a:latin typeface="Lucida Sans" panose="020B0602030504020204" pitchFamily="34" charset="0"/>
          <a:ea typeface="+mn-ea"/>
          <a:cs typeface="+mn-cs"/>
        </a:defRPr>
      </a:lvl1pPr>
      <a:lvl2pPr marL="866775" indent="-342900" algn="l" rtl="0" fontAlgn="base">
        <a:spcBef>
          <a:spcPct val="20000"/>
        </a:spcBef>
        <a:spcAft>
          <a:spcPct val="0"/>
        </a:spcAft>
        <a:buClr>
          <a:srgbClr val="C8007F"/>
        </a:buClr>
        <a:buSzPct val="83000"/>
        <a:buFont typeface="Arial" panose="020B0604020202020204" pitchFamily="34" charset="0"/>
        <a:buChar char="•"/>
        <a:defRPr sz="2200" kern="1200">
          <a:solidFill>
            <a:srgbClr val="1B2764"/>
          </a:solidFill>
          <a:latin typeface="Lucida Sans" panose="020B0602030504020204" pitchFamily="34" charset="0"/>
          <a:ea typeface="+mn-ea"/>
          <a:cs typeface="+mn-cs"/>
        </a:defRPr>
      </a:lvl2pPr>
      <a:lvl3pPr marL="1149350" indent="-342900" algn="l" rtl="0" fontAlgn="base">
        <a:spcBef>
          <a:spcPct val="20000"/>
        </a:spcBef>
        <a:spcAft>
          <a:spcPct val="0"/>
        </a:spcAft>
        <a:buClr>
          <a:srgbClr val="C8007F"/>
        </a:buClr>
        <a:buSzPct val="83000"/>
        <a:buFont typeface="Arial" panose="020B0604020202020204" pitchFamily="34" charset="0"/>
        <a:buChar char="•"/>
        <a:defRPr sz="2200" kern="1200">
          <a:solidFill>
            <a:srgbClr val="1B2764"/>
          </a:solidFill>
          <a:latin typeface="Lucida Sans" panose="020B0602030504020204" pitchFamily="34" charset="0"/>
          <a:ea typeface="+mn-ea"/>
          <a:cs typeface="+mn-cs"/>
        </a:defRPr>
      </a:lvl3pPr>
      <a:lvl4pPr marL="1420813" indent="-342900" algn="l" rtl="0" fontAlgn="base">
        <a:spcBef>
          <a:spcPct val="20000"/>
        </a:spcBef>
        <a:spcAft>
          <a:spcPct val="0"/>
        </a:spcAft>
        <a:buClr>
          <a:srgbClr val="C8007F"/>
        </a:buClr>
        <a:buSzPct val="83000"/>
        <a:buFont typeface="Arial" panose="020B0604020202020204" pitchFamily="34" charset="0"/>
        <a:buChar char="•"/>
        <a:defRPr sz="2200" kern="1200">
          <a:solidFill>
            <a:srgbClr val="1B2764"/>
          </a:solidFill>
          <a:latin typeface="Lucida Sans" panose="020B0602030504020204" pitchFamily="34" charset="0"/>
          <a:ea typeface="+mn-ea"/>
          <a:cs typeface="+mn-cs"/>
        </a:defRPr>
      </a:lvl4pPr>
      <a:lvl5pPr marL="1695450" indent="-342900" algn="l" rtl="0" fontAlgn="base">
        <a:spcBef>
          <a:spcPct val="20000"/>
        </a:spcBef>
        <a:spcAft>
          <a:spcPct val="0"/>
        </a:spcAft>
        <a:buClr>
          <a:srgbClr val="C8007F"/>
        </a:buClr>
        <a:buSzPct val="83000"/>
        <a:buFont typeface="Arial" panose="020B0604020202020204" pitchFamily="34" charset="0"/>
        <a:buChar char="•"/>
        <a:defRPr sz="2200" kern="1200">
          <a:solidFill>
            <a:srgbClr val="1B2764"/>
          </a:solidFill>
          <a:latin typeface="Lucida Sans" panose="020B0602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20.xml"/><Relationship Id="rId5" Type="http://schemas.openxmlformats.org/officeDocument/2006/relationships/image" Target="../media/image10.jpeg"/><Relationship Id="rId4" Type="http://schemas.openxmlformats.org/officeDocument/2006/relationships/hyperlink" Target="http://www.google.nl/url?sa=i&amp;rct=j&amp;q=&amp;esrc=s&amp;source=images&amp;cd=&amp;cad=rja&amp;uact=8&amp;ved=2ahUKEwjg0cir_svZAhUECewKHRLZCmsQjRx6BAgAEAY&amp;url=http://reneespringer.nl/de-7-eigenschappen/&amp;psig=AOvVaw1gZs59_OYMckDt9fd_Wfbt&amp;ust=1520023326101557"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vTOaAu57Xm0" TargetMode="External"/><Relationship Id="rId2" Type="http://schemas.openxmlformats.org/officeDocument/2006/relationships/slideLayout" Target="../slideLayouts/slideLayout3.xml"/><Relationship Id="rId1" Type="http://schemas.openxmlformats.org/officeDocument/2006/relationships/video" Target="https://www.youtube.com/embed/vTOaAu57Xm0"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4DrZRr61sUc" TargetMode="Externa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mailto:E.vdbrink@ggzingeest.nl" TargetMode="External"/><Relationship Id="rId7"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17.png"/><Relationship Id="rId5" Type="http://schemas.openxmlformats.org/officeDocument/2006/relationships/hyperlink" Target="mailto:A.vandermolen@ggzingeest.nl" TargetMode="External"/><Relationship Id="rId4" Type="http://schemas.openxmlformats.org/officeDocument/2006/relationships/hyperlink" Target="mailto:L.egberink@ggzingeest.n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ebmail.geestgronden.nl/owa/redir.aspx?C=GQmfuiQi1UOIUO2WLVzcCV6i4k_Qj9VIGKov1nPx_BYqG-YP0voxJ5arDW493t3Rc5rKZBG0mAk.&amp;URL=http://dx.doi.org/10.3109/13668250.2016.1178220" TargetMode="Externa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hyperlink" Target="https://www.google.nl/search?q=brein&amp;source=lnms&amp;tbm=isch&amp;sa=X&amp;ved=0ahUKEwiTiZyl8tPUAhWEmbQKHWzPAHoQ_AUIBigB&amp;biw=1920&amp;bih=930#tbm=isch&amp;q=brein+neurotransmissie&amp;imgrc=tE-fKmuJoNThOM:&amp;spf=1498218355902" TargetMode="External"/><Relationship Id="rId4" Type="http://schemas.openxmlformats.org/officeDocument/2006/relationships/hyperlink" Target="http://www.plusbibliotheekflevoland.nl/kenniscafe_mrt11_hoe_werkt_ons_brein"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svg"/><Relationship Id="rId2" Type="http://schemas.openxmlformats.org/officeDocument/2006/relationships/slideLayout" Target="../slideLayouts/slideLayout8.xml"/><Relationship Id="rId1" Type="http://schemas.openxmlformats.org/officeDocument/2006/relationships/tags" Target="../tags/tag15.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 xmlns:a16="http://schemas.microsoft.com/office/drawing/2014/main" id="{F037AEBB-9D23-4886-8FD9-7EF8BFAF73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6" name="Tekstvak 5">
            <a:extLst>
              <a:ext uri="{FF2B5EF4-FFF2-40B4-BE49-F238E27FC236}">
                <a16:creationId xmlns="" xmlns:a16="http://schemas.microsoft.com/office/drawing/2014/main" id="{A5B43F0A-8013-4AF3-8208-275EF5E1E1CD}"/>
              </a:ext>
            </a:extLst>
          </p:cNvPr>
          <p:cNvSpPr txBox="1"/>
          <p:nvPr/>
        </p:nvSpPr>
        <p:spPr>
          <a:xfrm>
            <a:off x="1429305" y="5226784"/>
            <a:ext cx="6152225" cy="1631216"/>
          </a:xfrm>
          <a:prstGeom prst="rect">
            <a:avLst/>
          </a:prstGeom>
          <a:noFill/>
        </p:spPr>
        <p:txBody>
          <a:bodyPr wrap="square" rtlCol="0">
            <a:spAutoFit/>
          </a:bodyPr>
          <a:lstStyle/>
          <a:p>
            <a:pPr algn="ctr"/>
            <a:r>
              <a:rPr lang="nl-NL" sz="3200" dirty="0"/>
              <a:t>LVB in de GGZ voor VS</a:t>
            </a:r>
          </a:p>
          <a:p>
            <a:pPr algn="ctr"/>
            <a:r>
              <a:rPr lang="nl-NL" sz="1600" smtClean="0"/>
              <a:t>21 juni 2018</a:t>
            </a:r>
            <a:endParaRPr lang="nl-NL" sz="1600" dirty="0"/>
          </a:p>
          <a:p>
            <a:endParaRPr lang="nl-NL" dirty="0"/>
          </a:p>
          <a:p>
            <a:pPr algn="ctr"/>
            <a:r>
              <a:rPr lang="nl-NL" sz="1600" dirty="0"/>
              <a:t>Esther van den Brink, Lianneke Egberink</a:t>
            </a:r>
          </a:p>
          <a:p>
            <a:pPr algn="ctr"/>
            <a:r>
              <a:rPr lang="nl-NL" sz="1600" dirty="0"/>
              <a:t>&amp; Anne Jeroen van der Molen</a:t>
            </a:r>
          </a:p>
        </p:txBody>
      </p:sp>
    </p:spTree>
    <p:custDataLst>
      <p:tags r:id="rId1"/>
    </p:custDataLst>
    <p:extLst>
      <p:ext uri="{BB962C8B-B14F-4D97-AF65-F5344CB8AC3E}">
        <p14:creationId xmlns:p14="http://schemas.microsoft.com/office/powerpoint/2010/main" val="3887232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241990A-5101-438A-977B-50EE05B442EF}"/>
              </a:ext>
            </a:extLst>
          </p:cNvPr>
          <p:cNvSpPr>
            <a:spLocks noGrp="1"/>
          </p:cNvSpPr>
          <p:nvPr>
            <p:ph type="title"/>
          </p:nvPr>
        </p:nvSpPr>
        <p:spPr/>
        <p:txBody>
          <a:bodyPr/>
          <a:lstStyle/>
          <a:p>
            <a:r>
              <a:rPr lang="nl-NL" dirty="0"/>
              <a:t>Stress</a:t>
            </a:r>
          </a:p>
        </p:txBody>
      </p:sp>
      <p:sp>
        <p:nvSpPr>
          <p:cNvPr id="3" name="Tijdelijke aanduiding voor inhoud 2">
            <a:extLst>
              <a:ext uri="{FF2B5EF4-FFF2-40B4-BE49-F238E27FC236}">
                <a16:creationId xmlns="" xmlns:a16="http://schemas.microsoft.com/office/drawing/2014/main" id="{6C0E7B38-385D-4779-9767-693B6428360D}"/>
              </a:ext>
            </a:extLst>
          </p:cNvPr>
          <p:cNvSpPr>
            <a:spLocks noGrp="1"/>
          </p:cNvSpPr>
          <p:nvPr>
            <p:ph sz="half" idx="1"/>
          </p:nvPr>
        </p:nvSpPr>
        <p:spPr>
          <a:xfrm>
            <a:off x="399762" y="1577692"/>
            <a:ext cx="4172238" cy="4640993"/>
          </a:xfrm>
        </p:spPr>
        <p:txBody>
          <a:bodyPr>
            <a:normAutofit fontScale="77500" lnSpcReduction="20000"/>
          </a:bodyPr>
          <a:lstStyle/>
          <a:p>
            <a:r>
              <a:rPr lang="nl-NL" dirty="0"/>
              <a:t>Complexe en hogere functies:</a:t>
            </a:r>
          </a:p>
          <a:p>
            <a:pPr lvl="1"/>
            <a:r>
              <a:rPr lang="nl-NL" dirty="0"/>
              <a:t>Spraak &amp; taal</a:t>
            </a:r>
          </a:p>
          <a:p>
            <a:pPr lvl="1"/>
            <a:r>
              <a:rPr lang="nl-NL" dirty="0"/>
              <a:t>Abstract redeneren</a:t>
            </a:r>
          </a:p>
          <a:p>
            <a:pPr lvl="1"/>
            <a:r>
              <a:rPr lang="nl-NL" dirty="0"/>
              <a:t>Plannen en beslissen</a:t>
            </a:r>
          </a:p>
          <a:p>
            <a:pPr marL="523875" lvl="1" indent="0">
              <a:buNone/>
            </a:pPr>
            <a:endParaRPr lang="nl-NL" dirty="0"/>
          </a:p>
          <a:p>
            <a:r>
              <a:rPr lang="nl-NL" dirty="0"/>
              <a:t>Emotionele responsen:</a:t>
            </a:r>
          </a:p>
          <a:p>
            <a:pPr lvl="1"/>
            <a:r>
              <a:rPr lang="nl-NL" dirty="0"/>
              <a:t>Angst, haat, liefde, vreugde</a:t>
            </a:r>
          </a:p>
          <a:p>
            <a:pPr marL="523875" lvl="1" indent="0">
              <a:buNone/>
            </a:pPr>
            <a:endParaRPr lang="nl-NL" dirty="0"/>
          </a:p>
          <a:p>
            <a:pPr marL="523875" lvl="1" indent="0">
              <a:buNone/>
            </a:pPr>
            <a:endParaRPr lang="nl-NL" dirty="0"/>
          </a:p>
          <a:p>
            <a:r>
              <a:rPr lang="nl-NL" dirty="0"/>
              <a:t>Emotionele responsen:</a:t>
            </a:r>
          </a:p>
          <a:p>
            <a:pPr lvl="1"/>
            <a:r>
              <a:rPr lang="nl-NL" dirty="0"/>
              <a:t>Angst, haat, liefde, vreugde</a:t>
            </a:r>
          </a:p>
          <a:p>
            <a:pPr marL="523875" lvl="1" indent="0">
              <a:buNone/>
            </a:pPr>
            <a:endParaRPr lang="nl-NL" dirty="0"/>
          </a:p>
          <a:p>
            <a:pPr marL="523875" lvl="1" indent="0">
              <a:buNone/>
            </a:pPr>
            <a:endParaRPr lang="nl-NL" dirty="0"/>
          </a:p>
          <a:p>
            <a:r>
              <a:rPr lang="nl-NL" dirty="0"/>
              <a:t>Basale lichamelijke functies betrokken in stressgevoeligheid</a:t>
            </a:r>
          </a:p>
          <a:p>
            <a:pPr lvl="1"/>
            <a:r>
              <a:rPr lang="nl-NL" dirty="0"/>
              <a:t>Lichaamstemp., hartslag, ademhaling, bloeddruk, eetlust, slaap</a:t>
            </a:r>
          </a:p>
        </p:txBody>
      </p:sp>
      <p:sp>
        <p:nvSpPr>
          <p:cNvPr id="4" name="Tijdelijke aanduiding voor inhoud 3">
            <a:extLst>
              <a:ext uri="{FF2B5EF4-FFF2-40B4-BE49-F238E27FC236}">
                <a16:creationId xmlns="" xmlns:a16="http://schemas.microsoft.com/office/drawing/2014/main" id="{ED84B79A-F1E4-4ED1-90B2-BF6EC75B4494}"/>
              </a:ext>
            </a:extLst>
          </p:cNvPr>
          <p:cNvSpPr>
            <a:spLocks noGrp="1"/>
          </p:cNvSpPr>
          <p:nvPr>
            <p:ph sz="half" idx="2"/>
          </p:nvPr>
        </p:nvSpPr>
        <p:spPr/>
        <p:txBody>
          <a:bodyPr>
            <a:normAutofit fontScale="77500" lnSpcReduction="20000"/>
          </a:bodyPr>
          <a:lstStyle/>
          <a:p>
            <a:endParaRPr lang="nl-NL" dirty="0"/>
          </a:p>
        </p:txBody>
      </p:sp>
      <p:sp>
        <p:nvSpPr>
          <p:cNvPr id="5" name="Stroomdiagram: Samenvoegen 4">
            <a:extLst>
              <a:ext uri="{FF2B5EF4-FFF2-40B4-BE49-F238E27FC236}">
                <a16:creationId xmlns="" xmlns:a16="http://schemas.microsoft.com/office/drawing/2014/main" id="{DCA661CA-0F92-4759-8C50-3DCC32C67AA2}"/>
              </a:ext>
            </a:extLst>
          </p:cNvPr>
          <p:cNvSpPr/>
          <p:nvPr/>
        </p:nvSpPr>
        <p:spPr>
          <a:xfrm>
            <a:off x="4776355" y="1577692"/>
            <a:ext cx="3733800" cy="4885268"/>
          </a:xfrm>
          <a:prstGeom prst="flowChartMerge">
            <a:avLst/>
          </a:prstGeom>
          <a:gradFill>
            <a:gsLst>
              <a:gs pos="50000">
                <a:srgbClr val="FF74CC"/>
              </a:gs>
              <a:gs pos="75000">
                <a:schemeClr val="accent1">
                  <a:lumMod val="60000"/>
                  <a:lumOff val="40000"/>
                </a:schemeClr>
              </a:gs>
              <a:gs pos="25000">
                <a:schemeClr val="accent1">
                  <a:lumMod val="30000"/>
                  <a:lumOff val="70000"/>
                  <a:alpha val="76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 xmlns:a16="http://schemas.microsoft.com/office/drawing/2014/main" id="{DE9C4EBB-53AF-43FC-9540-D2B3D91A6358}"/>
              </a:ext>
            </a:extLst>
          </p:cNvPr>
          <p:cNvSpPr txBox="1"/>
          <p:nvPr/>
        </p:nvSpPr>
        <p:spPr>
          <a:xfrm>
            <a:off x="5063836" y="1993582"/>
            <a:ext cx="3158837" cy="400110"/>
          </a:xfrm>
          <a:prstGeom prst="rect">
            <a:avLst/>
          </a:prstGeom>
          <a:noFill/>
        </p:spPr>
        <p:txBody>
          <a:bodyPr wrap="square" rtlCol="0">
            <a:spAutoFit/>
          </a:bodyPr>
          <a:lstStyle/>
          <a:p>
            <a:pPr algn="ctr"/>
            <a:r>
              <a:rPr lang="nl-NL" dirty="0">
                <a:solidFill>
                  <a:schemeClr val="tx1"/>
                </a:solidFill>
              </a:rPr>
              <a:t>CORTEX</a:t>
            </a:r>
          </a:p>
        </p:txBody>
      </p:sp>
      <p:sp>
        <p:nvSpPr>
          <p:cNvPr id="7" name="Tekstvak 6">
            <a:extLst>
              <a:ext uri="{FF2B5EF4-FFF2-40B4-BE49-F238E27FC236}">
                <a16:creationId xmlns="" xmlns:a16="http://schemas.microsoft.com/office/drawing/2014/main" id="{B569B7A8-595B-4D4E-AEB7-43E00FF4D930}"/>
              </a:ext>
            </a:extLst>
          </p:cNvPr>
          <p:cNvSpPr txBox="1"/>
          <p:nvPr/>
        </p:nvSpPr>
        <p:spPr>
          <a:xfrm>
            <a:off x="5887798" y="2711120"/>
            <a:ext cx="1697182" cy="707886"/>
          </a:xfrm>
          <a:prstGeom prst="rect">
            <a:avLst/>
          </a:prstGeom>
          <a:noFill/>
        </p:spPr>
        <p:txBody>
          <a:bodyPr wrap="square" rtlCol="0">
            <a:spAutoFit/>
          </a:bodyPr>
          <a:lstStyle/>
          <a:p>
            <a:pPr algn="ctr"/>
            <a:r>
              <a:rPr lang="nl-NL" dirty="0" err="1">
                <a:solidFill>
                  <a:schemeClr val="tx1"/>
                </a:solidFill>
              </a:rPr>
              <a:t>Lymbisch</a:t>
            </a:r>
            <a:r>
              <a:rPr lang="nl-NL" dirty="0">
                <a:solidFill>
                  <a:schemeClr val="tx1"/>
                </a:solidFill>
              </a:rPr>
              <a:t> systeem</a:t>
            </a:r>
          </a:p>
        </p:txBody>
      </p:sp>
      <p:sp>
        <p:nvSpPr>
          <p:cNvPr id="8" name="Tekstvak 7">
            <a:extLst>
              <a:ext uri="{FF2B5EF4-FFF2-40B4-BE49-F238E27FC236}">
                <a16:creationId xmlns="" xmlns:a16="http://schemas.microsoft.com/office/drawing/2014/main" id="{A35C95F1-32C8-4EF3-85C3-BF7DFC387760}"/>
              </a:ext>
            </a:extLst>
          </p:cNvPr>
          <p:cNvSpPr txBox="1"/>
          <p:nvPr/>
        </p:nvSpPr>
        <p:spPr>
          <a:xfrm>
            <a:off x="5887798" y="3822338"/>
            <a:ext cx="1695642" cy="707886"/>
          </a:xfrm>
          <a:prstGeom prst="rect">
            <a:avLst/>
          </a:prstGeom>
          <a:noFill/>
        </p:spPr>
        <p:txBody>
          <a:bodyPr wrap="square" rtlCol="0">
            <a:spAutoFit/>
          </a:bodyPr>
          <a:lstStyle/>
          <a:p>
            <a:pPr algn="ctr"/>
            <a:r>
              <a:rPr lang="nl-NL" dirty="0">
                <a:solidFill>
                  <a:schemeClr val="tx1"/>
                </a:solidFill>
              </a:rPr>
              <a:t>Tussen</a:t>
            </a:r>
          </a:p>
          <a:p>
            <a:pPr algn="ctr"/>
            <a:r>
              <a:rPr lang="nl-NL" dirty="0">
                <a:solidFill>
                  <a:schemeClr val="tx1"/>
                </a:solidFill>
              </a:rPr>
              <a:t>hersenen</a:t>
            </a:r>
          </a:p>
        </p:txBody>
      </p:sp>
      <p:sp>
        <p:nvSpPr>
          <p:cNvPr id="9" name="Tekstvak 8">
            <a:extLst>
              <a:ext uri="{FF2B5EF4-FFF2-40B4-BE49-F238E27FC236}">
                <a16:creationId xmlns="" xmlns:a16="http://schemas.microsoft.com/office/drawing/2014/main" id="{5D65FD8E-D63D-4FF7-8D1F-FA7B0F88CA9F}"/>
              </a:ext>
            </a:extLst>
          </p:cNvPr>
          <p:cNvSpPr txBox="1"/>
          <p:nvPr/>
        </p:nvSpPr>
        <p:spPr>
          <a:xfrm>
            <a:off x="6103504" y="4768041"/>
            <a:ext cx="1079501" cy="707886"/>
          </a:xfrm>
          <a:prstGeom prst="rect">
            <a:avLst/>
          </a:prstGeom>
          <a:noFill/>
        </p:spPr>
        <p:txBody>
          <a:bodyPr wrap="square" rtlCol="0">
            <a:spAutoFit/>
          </a:bodyPr>
          <a:lstStyle/>
          <a:p>
            <a:pPr algn="ctr"/>
            <a:r>
              <a:rPr lang="nl-NL" dirty="0" err="1">
                <a:solidFill>
                  <a:schemeClr val="tx1"/>
                </a:solidFill>
              </a:rPr>
              <a:t>Hersen-stam</a:t>
            </a:r>
            <a:endParaRPr lang="nl-NL" dirty="0">
              <a:solidFill>
                <a:schemeClr val="tx1"/>
              </a:solidFill>
            </a:endParaRPr>
          </a:p>
        </p:txBody>
      </p:sp>
    </p:spTree>
    <p:custDataLst>
      <p:tags r:id="rId1"/>
    </p:custDataLst>
    <p:extLst>
      <p:ext uri="{BB962C8B-B14F-4D97-AF65-F5344CB8AC3E}">
        <p14:creationId xmlns:p14="http://schemas.microsoft.com/office/powerpoint/2010/main" val="57418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B6958AD8-2426-4030-BBAC-E5C368DBBFC2}"/>
              </a:ext>
            </a:extLst>
          </p:cNvPr>
          <p:cNvSpPr>
            <a:spLocks noGrp="1"/>
          </p:cNvSpPr>
          <p:nvPr>
            <p:ph idx="1"/>
          </p:nvPr>
        </p:nvSpPr>
        <p:spPr>
          <a:xfrm>
            <a:off x="514350" y="480292"/>
            <a:ext cx="7831836" cy="5876059"/>
          </a:xfrm>
        </p:spPr>
        <p:txBody>
          <a:bodyPr/>
          <a:lstStyle/>
          <a:p>
            <a:endParaRPr lang="nl-NL" dirty="0"/>
          </a:p>
        </p:txBody>
      </p:sp>
      <p:sp>
        <p:nvSpPr>
          <p:cNvPr id="4" name="Rechthoek: afgeronde hoeken 3">
            <a:extLst>
              <a:ext uri="{FF2B5EF4-FFF2-40B4-BE49-F238E27FC236}">
                <a16:creationId xmlns="" xmlns:a16="http://schemas.microsoft.com/office/drawing/2014/main" id="{10FECD04-CDA4-4A21-9F59-BB49570F9FC1}"/>
              </a:ext>
            </a:extLst>
          </p:cNvPr>
          <p:cNvSpPr/>
          <p:nvPr/>
        </p:nvSpPr>
        <p:spPr>
          <a:xfrm>
            <a:off x="802387" y="480292"/>
            <a:ext cx="1170710" cy="122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LVB specifieke kenmerken</a:t>
            </a:r>
          </a:p>
        </p:txBody>
      </p:sp>
      <p:sp>
        <p:nvSpPr>
          <p:cNvPr id="5" name="Rechthoek: afgeronde hoeken 4">
            <a:extLst>
              <a:ext uri="{FF2B5EF4-FFF2-40B4-BE49-F238E27FC236}">
                <a16:creationId xmlns="" xmlns:a16="http://schemas.microsoft.com/office/drawing/2014/main" id="{8EC2C89E-64E5-4273-AC14-9F273A51C25A}"/>
              </a:ext>
            </a:extLst>
          </p:cNvPr>
          <p:cNvSpPr/>
          <p:nvPr/>
        </p:nvSpPr>
        <p:spPr>
          <a:xfrm>
            <a:off x="2576945" y="480291"/>
            <a:ext cx="1323109" cy="122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Bijkomende problematiek</a:t>
            </a:r>
          </a:p>
        </p:txBody>
      </p:sp>
      <p:sp>
        <p:nvSpPr>
          <p:cNvPr id="6" name="Rechthoek: afgeronde hoeken 5">
            <a:extLst>
              <a:ext uri="{FF2B5EF4-FFF2-40B4-BE49-F238E27FC236}">
                <a16:creationId xmlns="" xmlns:a16="http://schemas.microsoft.com/office/drawing/2014/main" id="{B2CFE5F8-38FA-4580-88FD-F5F24D8FB407}"/>
              </a:ext>
            </a:extLst>
          </p:cNvPr>
          <p:cNvSpPr/>
          <p:nvPr/>
        </p:nvSpPr>
        <p:spPr>
          <a:xfrm>
            <a:off x="4841999" y="480290"/>
            <a:ext cx="1174762" cy="122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Komen tot uiting in</a:t>
            </a:r>
          </a:p>
        </p:txBody>
      </p:sp>
      <p:sp>
        <p:nvSpPr>
          <p:cNvPr id="7" name="Rechthoek: afgeronde hoeken 6">
            <a:extLst>
              <a:ext uri="{FF2B5EF4-FFF2-40B4-BE49-F238E27FC236}">
                <a16:creationId xmlns="" xmlns:a16="http://schemas.microsoft.com/office/drawing/2014/main" id="{840155D2-D919-4216-B700-4AF71FB8A48E}"/>
              </a:ext>
            </a:extLst>
          </p:cNvPr>
          <p:cNvSpPr/>
          <p:nvPr/>
        </p:nvSpPr>
        <p:spPr>
          <a:xfrm>
            <a:off x="6958705" y="480290"/>
            <a:ext cx="1101437" cy="1224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t>Leiden tot</a:t>
            </a:r>
          </a:p>
        </p:txBody>
      </p:sp>
      <p:sp>
        <p:nvSpPr>
          <p:cNvPr id="8" name="Ovaal 7">
            <a:extLst>
              <a:ext uri="{FF2B5EF4-FFF2-40B4-BE49-F238E27FC236}">
                <a16:creationId xmlns="" xmlns:a16="http://schemas.microsoft.com/office/drawing/2014/main" id="{30C5A567-5062-441C-B9AE-8F4C11EDC517}"/>
              </a:ext>
            </a:extLst>
          </p:cNvPr>
          <p:cNvSpPr/>
          <p:nvPr/>
        </p:nvSpPr>
        <p:spPr>
          <a:xfrm>
            <a:off x="969818" y="2281382"/>
            <a:ext cx="845127" cy="979054"/>
          </a:xfrm>
          <a:prstGeom prst="ellipse">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IQ 50-85</a:t>
            </a:r>
          </a:p>
        </p:txBody>
      </p:sp>
      <p:sp>
        <p:nvSpPr>
          <p:cNvPr id="9" name="Rechthoek 8">
            <a:extLst>
              <a:ext uri="{FF2B5EF4-FFF2-40B4-BE49-F238E27FC236}">
                <a16:creationId xmlns="" xmlns:a16="http://schemas.microsoft.com/office/drawing/2014/main" id="{E94398E0-907D-40FF-85F3-6CB066E46749}"/>
              </a:ext>
            </a:extLst>
          </p:cNvPr>
          <p:cNvSpPr/>
          <p:nvPr/>
        </p:nvSpPr>
        <p:spPr>
          <a:xfrm>
            <a:off x="802386" y="3829627"/>
            <a:ext cx="1170710" cy="1773383"/>
          </a:xfrm>
          <a:prstGeom prst="rec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Beperkt sociaal aanpassingsvermogen</a:t>
            </a:r>
          </a:p>
        </p:txBody>
      </p:sp>
      <p:sp>
        <p:nvSpPr>
          <p:cNvPr id="10" name="Rechthoek 9">
            <a:extLst>
              <a:ext uri="{FF2B5EF4-FFF2-40B4-BE49-F238E27FC236}">
                <a16:creationId xmlns="" xmlns:a16="http://schemas.microsoft.com/office/drawing/2014/main" id="{7AC99961-C74A-4363-A89B-19EEE3E4B30C}"/>
              </a:ext>
            </a:extLst>
          </p:cNvPr>
          <p:cNvSpPr/>
          <p:nvPr/>
        </p:nvSpPr>
        <p:spPr>
          <a:xfrm>
            <a:off x="2576945" y="2105891"/>
            <a:ext cx="1323109" cy="4066309"/>
          </a:xfrm>
          <a:prstGeom prst="rect">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err="1"/>
              <a:t>Leer-problemen</a:t>
            </a:r>
            <a:endParaRPr lang="nl-NL" sz="1200" dirty="0"/>
          </a:p>
          <a:p>
            <a:pPr algn="ctr"/>
            <a:r>
              <a:rPr lang="nl-NL" sz="1200" dirty="0"/>
              <a:t>-------------</a:t>
            </a:r>
          </a:p>
          <a:p>
            <a:pPr algn="ctr"/>
            <a:r>
              <a:rPr lang="nl-NL" sz="1200" dirty="0"/>
              <a:t>Psychiatrische stoornis</a:t>
            </a:r>
          </a:p>
          <a:p>
            <a:pPr algn="ctr"/>
            <a:r>
              <a:rPr lang="nl-NL" sz="1200" dirty="0"/>
              <a:t>------------</a:t>
            </a:r>
          </a:p>
          <a:p>
            <a:pPr algn="ctr"/>
            <a:r>
              <a:rPr lang="nl-NL" sz="1200" dirty="0"/>
              <a:t>Medisch-organische problemen</a:t>
            </a:r>
          </a:p>
          <a:p>
            <a:pPr algn="ctr"/>
            <a:r>
              <a:rPr lang="nl-NL" sz="1200" dirty="0"/>
              <a:t>------------</a:t>
            </a:r>
          </a:p>
          <a:p>
            <a:pPr algn="ctr"/>
            <a:r>
              <a:rPr lang="nl-NL" sz="1200" dirty="0"/>
              <a:t>Problemen in gezin of sociale context</a:t>
            </a:r>
          </a:p>
        </p:txBody>
      </p:sp>
      <p:sp>
        <p:nvSpPr>
          <p:cNvPr id="11" name="Ster: 5 punten 10">
            <a:extLst>
              <a:ext uri="{FF2B5EF4-FFF2-40B4-BE49-F238E27FC236}">
                <a16:creationId xmlns="" xmlns:a16="http://schemas.microsoft.com/office/drawing/2014/main" id="{21CD7790-BE8D-4BDB-AF5D-EE1D80D37AB0}"/>
              </a:ext>
            </a:extLst>
          </p:cNvPr>
          <p:cNvSpPr/>
          <p:nvPr/>
        </p:nvSpPr>
        <p:spPr>
          <a:xfrm>
            <a:off x="4196325" y="2088573"/>
            <a:ext cx="2466109" cy="3663951"/>
          </a:xfrm>
          <a:prstGeom prst="star5">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Ernstige gedrags-</a:t>
            </a:r>
          </a:p>
          <a:p>
            <a:pPr algn="ctr"/>
            <a:r>
              <a:rPr lang="nl-NL" sz="1200" dirty="0"/>
              <a:t>problemen</a:t>
            </a:r>
          </a:p>
        </p:txBody>
      </p:sp>
      <p:sp>
        <p:nvSpPr>
          <p:cNvPr id="12" name="Rol: verticaal 11">
            <a:extLst>
              <a:ext uri="{FF2B5EF4-FFF2-40B4-BE49-F238E27FC236}">
                <a16:creationId xmlns="" xmlns:a16="http://schemas.microsoft.com/office/drawing/2014/main" id="{78D26EFD-E784-4CA6-A6FA-0F677F877405}"/>
              </a:ext>
            </a:extLst>
          </p:cNvPr>
          <p:cNvSpPr/>
          <p:nvPr/>
        </p:nvSpPr>
        <p:spPr>
          <a:xfrm>
            <a:off x="6723178" y="2365662"/>
            <a:ext cx="1572491" cy="2927927"/>
          </a:xfrm>
          <a:prstGeom prst="verticalScroll">
            <a:avLst/>
          </a:prstGeom>
          <a:solidFill>
            <a:schemeClr val="accent1">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1200" dirty="0"/>
              <a:t>Langdurige behoefte tot </a:t>
            </a:r>
            <a:r>
              <a:rPr lang="nl-NL" sz="1200" dirty="0" err="1"/>
              <a:t>ondersteun-ing</a:t>
            </a:r>
            <a:endParaRPr lang="nl-NL" sz="1200" dirty="0"/>
          </a:p>
        </p:txBody>
      </p:sp>
      <p:sp>
        <p:nvSpPr>
          <p:cNvPr id="13" name="Plusteken 12">
            <a:extLst>
              <a:ext uri="{FF2B5EF4-FFF2-40B4-BE49-F238E27FC236}">
                <a16:creationId xmlns="" xmlns:a16="http://schemas.microsoft.com/office/drawing/2014/main" id="{3E797067-1707-4D85-B77F-8CF1BA9B5FAC}"/>
              </a:ext>
            </a:extLst>
          </p:cNvPr>
          <p:cNvSpPr/>
          <p:nvPr/>
        </p:nvSpPr>
        <p:spPr>
          <a:xfrm>
            <a:off x="1901534" y="3153200"/>
            <a:ext cx="685800" cy="914400"/>
          </a:xfrm>
          <a:prstGeom prst="mathPlu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4" name="Niet gelijk aan 13">
            <a:extLst>
              <a:ext uri="{FF2B5EF4-FFF2-40B4-BE49-F238E27FC236}">
                <a16:creationId xmlns="" xmlns:a16="http://schemas.microsoft.com/office/drawing/2014/main" id="{E07F8129-ADD7-42D2-AFDA-975F78580C21}"/>
              </a:ext>
            </a:extLst>
          </p:cNvPr>
          <p:cNvSpPr/>
          <p:nvPr/>
        </p:nvSpPr>
        <p:spPr>
          <a:xfrm>
            <a:off x="3990319" y="3204728"/>
            <a:ext cx="685800" cy="914400"/>
          </a:xfrm>
          <a:prstGeom prst="mathNotEqua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sp>
        <p:nvSpPr>
          <p:cNvPr id="15" name="Pijl: gekromd omhoog 14">
            <a:extLst>
              <a:ext uri="{FF2B5EF4-FFF2-40B4-BE49-F238E27FC236}">
                <a16:creationId xmlns="" xmlns:a16="http://schemas.microsoft.com/office/drawing/2014/main" id="{DCA9AB44-CFE7-4AB8-865C-6DE2511187F6}"/>
              </a:ext>
            </a:extLst>
          </p:cNvPr>
          <p:cNvSpPr/>
          <p:nvPr/>
        </p:nvSpPr>
        <p:spPr>
          <a:xfrm>
            <a:off x="3537598" y="5954294"/>
            <a:ext cx="1724465" cy="661278"/>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solidFill>
                <a:schemeClr val="tx1"/>
              </a:solidFill>
            </a:endParaRPr>
          </a:p>
        </p:txBody>
      </p:sp>
      <p:sp>
        <p:nvSpPr>
          <p:cNvPr id="17" name="Pijl: omlaag 16">
            <a:extLst>
              <a:ext uri="{FF2B5EF4-FFF2-40B4-BE49-F238E27FC236}">
                <a16:creationId xmlns="" xmlns:a16="http://schemas.microsoft.com/office/drawing/2014/main" id="{05A87941-5336-4229-BA67-753CD70D9D22}"/>
              </a:ext>
            </a:extLst>
          </p:cNvPr>
          <p:cNvSpPr/>
          <p:nvPr/>
        </p:nvSpPr>
        <p:spPr>
          <a:xfrm>
            <a:off x="7327687" y="1545819"/>
            <a:ext cx="363474" cy="978408"/>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custDataLst>
      <p:tags r:id="rId1"/>
    </p:custDataLst>
    <p:extLst>
      <p:ext uri="{BB962C8B-B14F-4D97-AF65-F5344CB8AC3E}">
        <p14:creationId xmlns:p14="http://schemas.microsoft.com/office/powerpoint/2010/main" val="267664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D443FBC-590F-46B2-BB67-79BEB602547C}"/>
              </a:ext>
            </a:extLst>
          </p:cNvPr>
          <p:cNvSpPr>
            <a:spLocks noGrp="1"/>
          </p:cNvSpPr>
          <p:nvPr>
            <p:ph type="title"/>
          </p:nvPr>
        </p:nvSpPr>
        <p:spPr/>
        <p:txBody>
          <a:bodyPr/>
          <a:lstStyle/>
          <a:p>
            <a:r>
              <a:rPr lang="nl-NL" dirty="0"/>
              <a:t>Ezelsbruggetjes</a:t>
            </a:r>
          </a:p>
        </p:txBody>
      </p:sp>
      <p:sp>
        <p:nvSpPr>
          <p:cNvPr id="3" name="Tijdelijke aanduiding voor inhoud 2">
            <a:extLst>
              <a:ext uri="{FF2B5EF4-FFF2-40B4-BE49-F238E27FC236}">
                <a16:creationId xmlns="" xmlns:a16="http://schemas.microsoft.com/office/drawing/2014/main" id="{BB55AA1A-49A4-402A-932A-E89F2F38088C}"/>
              </a:ext>
            </a:extLst>
          </p:cNvPr>
          <p:cNvSpPr>
            <a:spLocks noGrp="1"/>
          </p:cNvSpPr>
          <p:nvPr>
            <p:ph sz="half" idx="1"/>
          </p:nvPr>
        </p:nvSpPr>
        <p:spPr>
          <a:xfrm>
            <a:off x="446617" y="1610360"/>
            <a:ext cx="4000500" cy="4024125"/>
          </a:xfrm>
        </p:spPr>
        <p:txBody>
          <a:bodyPr/>
          <a:lstStyle/>
          <a:p>
            <a:r>
              <a:rPr lang="nl-NL" dirty="0"/>
              <a:t>3R-en</a:t>
            </a:r>
          </a:p>
          <a:p>
            <a:pPr lvl="1"/>
            <a:r>
              <a:rPr lang="nl-NL" dirty="0"/>
              <a:t>Rust</a:t>
            </a:r>
          </a:p>
          <a:p>
            <a:pPr lvl="1"/>
            <a:r>
              <a:rPr lang="nl-NL" dirty="0"/>
              <a:t>Regelmaat</a:t>
            </a:r>
          </a:p>
          <a:p>
            <a:pPr lvl="1"/>
            <a:r>
              <a:rPr lang="nl-NL" dirty="0"/>
              <a:t>Reinheid</a:t>
            </a:r>
          </a:p>
          <a:p>
            <a:r>
              <a:rPr lang="nl-NL" dirty="0"/>
              <a:t>4P’s</a:t>
            </a:r>
          </a:p>
          <a:p>
            <a:pPr lvl="1"/>
            <a:r>
              <a:rPr lang="nl-NL" dirty="0"/>
              <a:t>Pitten</a:t>
            </a:r>
          </a:p>
          <a:p>
            <a:pPr lvl="1"/>
            <a:r>
              <a:rPr lang="nl-NL" dirty="0"/>
              <a:t>Praten</a:t>
            </a:r>
          </a:p>
          <a:p>
            <a:pPr lvl="1"/>
            <a:r>
              <a:rPr lang="nl-NL" dirty="0"/>
              <a:t>Programma</a:t>
            </a:r>
          </a:p>
          <a:p>
            <a:pPr lvl="1"/>
            <a:r>
              <a:rPr lang="nl-NL" dirty="0"/>
              <a:t>pillen</a:t>
            </a:r>
          </a:p>
          <a:p>
            <a:endParaRPr lang="nl-NL" dirty="0"/>
          </a:p>
        </p:txBody>
      </p:sp>
      <p:sp>
        <p:nvSpPr>
          <p:cNvPr id="4" name="Tijdelijke aanduiding voor inhoud 3">
            <a:extLst>
              <a:ext uri="{FF2B5EF4-FFF2-40B4-BE49-F238E27FC236}">
                <a16:creationId xmlns="" xmlns:a16="http://schemas.microsoft.com/office/drawing/2014/main" id="{DD24B9C8-D126-48B7-ADF5-6DA418F9514C}"/>
              </a:ext>
            </a:extLst>
          </p:cNvPr>
          <p:cNvSpPr>
            <a:spLocks noGrp="1"/>
          </p:cNvSpPr>
          <p:nvPr>
            <p:ph sz="half" idx="2"/>
          </p:nvPr>
        </p:nvSpPr>
        <p:spPr>
          <a:xfrm>
            <a:off x="4764617" y="1534160"/>
            <a:ext cx="4000500" cy="4024125"/>
          </a:xfrm>
        </p:spPr>
        <p:txBody>
          <a:bodyPr/>
          <a:lstStyle/>
          <a:p>
            <a:r>
              <a:rPr lang="nl-NL" sz="1800" dirty="0"/>
              <a:t>Dagprogramma met balans tussen activiteit en rust/ontspanning</a:t>
            </a:r>
          </a:p>
          <a:p>
            <a:r>
              <a:rPr lang="nl-NL" sz="1800" dirty="0"/>
              <a:t>Herhaling en structuur van dag en nacht</a:t>
            </a:r>
          </a:p>
          <a:p>
            <a:r>
              <a:rPr lang="nl-NL" sz="1800" dirty="0"/>
              <a:t>Schone opgeruimde omgeving zonder al te veel gedoe (mapjes sluiten)</a:t>
            </a:r>
          </a:p>
          <a:p>
            <a:r>
              <a:rPr lang="nl-NL" sz="1800" dirty="0"/>
              <a:t>Veiligheid en vertrouwen in omgeving</a:t>
            </a:r>
          </a:p>
          <a:p>
            <a:r>
              <a:rPr lang="nl-NL" sz="1800" dirty="0"/>
              <a:t>Hoop en toekomstperspectief</a:t>
            </a:r>
          </a:p>
          <a:p>
            <a:endParaRPr lang="nl-NL" sz="1800" dirty="0"/>
          </a:p>
        </p:txBody>
      </p:sp>
      <p:sp>
        <p:nvSpPr>
          <p:cNvPr id="5" name="Pijl: omhoog 4">
            <a:extLst>
              <a:ext uri="{FF2B5EF4-FFF2-40B4-BE49-F238E27FC236}">
                <a16:creationId xmlns="" xmlns:a16="http://schemas.microsoft.com/office/drawing/2014/main" id="{12D0CCDF-D32C-4043-A9D7-A8858410C8C3}"/>
              </a:ext>
            </a:extLst>
          </p:cNvPr>
          <p:cNvSpPr/>
          <p:nvPr/>
        </p:nvSpPr>
        <p:spPr>
          <a:xfrm>
            <a:off x="3727205" y="1503493"/>
            <a:ext cx="857250" cy="14559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Pijl: omlaag 5">
            <a:extLst>
              <a:ext uri="{FF2B5EF4-FFF2-40B4-BE49-F238E27FC236}">
                <a16:creationId xmlns="" xmlns:a16="http://schemas.microsoft.com/office/drawing/2014/main" id="{689EB3B2-C53F-4C32-A228-BF8267BF74C3}"/>
              </a:ext>
            </a:extLst>
          </p:cNvPr>
          <p:cNvSpPr/>
          <p:nvPr/>
        </p:nvSpPr>
        <p:spPr>
          <a:xfrm>
            <a:off x="3737002" y="4101737"/>
            <a:ext cx="837656" cy="16894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ln w="0"/>
              <a:solidFill>
                <a:schemeClr val="tx1"/>
              </a:solidFill>
              <a:effectLst>
                <a:outerShdw blurRad="38100" dist="19050" dir="2700000" algn="tl" rotWithShape="0">
                  <a:schemeClr val="dk1">
                    <a:alpha val="40000"/>
                  </a:schemeClr>
                </a:outerShdw>
              </a:effectLst>
            </a:endParaRPr>
          </a:p>
        </p:txBody>
      </p:sp>
      <p:sp>
        <p:nvSpPr>
          <p:cNvPr id="7" name="Rechthoek 6">
            <a:extLst>
              <a:ext uri="{FF2B5EF4-FFF2-40B4-BE49-F238E27FC236}">
                <a16:creationId xmlns="" xmlns:a16="http://schemas.microsoft.com/office/drawing/2014/main" id="{F8F7BD6B-78D8-4D8A-9A26-0D253452795F}"/>
              </a:ext>
            </a:extLst>
          </p:cNvPr>
          <p:cNvSpPr/>
          <p:nvPr/>
        </p:nvSpPr>
        <p:spPr>
          <a:xfrm>
            <a:off x="3380618" y="3330602"/>
            <a:ext cx="1550424" cy="400110"/>
          </a:xfrm>
          <a:prstGeom prst="rect">
            <a:avLst/>
          </a:prstGeom>
        </p:spPr>
        <p:txBody>
          <a:bodyPr wrap="none">
            <a:spAutoFit/>
          </a:bodyPr>
          <a:lstStyle/>
          <a:p>
            <a:r>
              <a:rPr lang="nl-NL" dirty="0"/>
              <a:t>SEO niveau</a:t>
            </a:r>
          </a:p>
        </p:txBody>
      </p:sp>
    </p:spTree>
    <p:custDataLst>
      <p:tags r:id="rId1"/>
    </p:custDataLst>
    <p:extLst>
      <p:ext uri="{BB962C8B-B14F-4D97-AF65-F5344CB8AC3E}">
        <p14:creationId xmlns:p14="http://schemas.microsoft.com/office/powerpoint/2010/main" val="4242721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sz="half" idx="1"/>
          </p:nvPr>
        </p:nvSpPr>
        <p:spPr/>
        <p:txBody>
          <a:bodyPr/>
          <a:lstStyle/>
          <a:p>
            <a:endParaRPr lang="nl-NL"/>
          </a:p>
        </p:txBody>
      </p:sp>
      <p:sp>
        <p:nvSpPr>
          <p:cNvPr id="4" name="Tijdelijke aanduiding voor inhoud 3"/>
          <p:cNvSpPr>
            <a:spLocks noGrp="1"/>
          </p:cNvSpPr>
          <p:nvPr>
            <p:ph sz="half" idx="2"/>
          </p:nvPr>
        </p:nvSpPr>
        <p:spPr>
          <a:xfrm>
            <a:off x="3771900" y="1286934"/>
            <a:ext cx="4857750" cy="4931752"/>
          </a:xfrm>
        </p:spPr>
        <p:txBody>
          <a:bodyPr/>
          <a:lstStyle/>
          <a:p>
            <a:r>
              <a:rPr lang="nl-NL" sz="1800" dirty="0"/>
              <a:t>Onderzoek </a:t>
            </a:r>
          </a:p>
          <a:p>
            <a:pPr lvl="1"/>
            <a:r>
              <a:rPr lang="nl-NL" sz="1800" dirty="0"/>
              <a:t>“Kwalitatief onderzoek naar zorgbehoeftes van mensen met LVB in de GGZ”</a:t>
            </a:r>
          </a:p>
          <a:p>
            <a:r>
              <a:rPr lang="nl-NL" sz="1800" dirty="0"/>
              <a:t>Verbeterproject</a:t>
            </a:r>
          </a:p>
          <a:p>
            <a:pPr lvl="1"/>
            <a:r>
              <a:rPr lang="nl-NL" sz="1800" dirty="0"/>
              <a:t>Verbreden van kennis </a:t>
            </a:r>
          </a:p>
          <a:p>
            <a:pPr lvl="1"/>
            <a:r>
              <a:rPr lang="nl-NL" sz="1800" dirty="0"/>
              <a:t>Expertise beschikbaar</a:t>
            </a:r>
          </a:p>
          <a:p>
            <a:pPr lvl="1"/>
            <a:r>
              <a:rPr lang="nl-NL" sz="1800" dirty="0"/>
              <a:t>Samenwerken met ketenpartners</a:t>
            </a:r>
          </a:p>
          <a:p>
            <a:r>
              <a:rPr lang="nl-NL" sz="1800" dirty="0"/>
              <a:t>Toekomstplan</a:t>
            </a:r>
          </a:p>
          <a:p>
            <a:pPr lvl="1"/>
            <a:r>
              <a:rPr lang="nl-NL" sz="1800" dirty="0"/>
              <a:t>Academische werkplaats LVB en GGZ</a:t>
            </a:r>
          </a:p>
          <a:p>
            <a:pPr lvl="1"/>
            <a:r>
              <a:rPr lang="nl-NL" sz="1800" dirty="0"/>
              <a:t>Gestructureerde zorg voor mensen met LVB in de GGZ</a:t>
            </a:r>
          </a:p>
        </p:txBody>
      </p:sp>
      <p:pic>
        <p:nvPicPr>
          <p:cNvPr id="1026" name="Picture 2" descr="Afbeeldingsresultaat voor drietrapsrake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66285"/>
            <a:ext cx="4069292" cy="511386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47758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520" y="0"/>
            <a:ext cx="4417480" cy="426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76778" y="962447"/>
            <a:ext cx="7092000" cy="4151720"/>
          </a:xfrm>
        </p:spPr>
        <p:txBody>
          <a:bodyPr/>
          <a:lstStyle/>
          <a:p>
            <a:r>
              <a:rPr lang="nl-NL" dirty="0">
                <a:solidFill>
                  <a:srgbClr val="C8007F"/>
                </a:solidFill>
              </a:rPr>
              <a:t>Onderzoek</a:t>
            </a:r>
            <a:br>
              <a:rPr lang="nl-NL" dirty="0">
                <a:solidFill>
                  <a:srgbClr val="C8007F"/>
                </a:solidFill>
              </a:rPr>
            </a:br>
            <a:r>
              <a:rPr lang="nl-NL" dirty="0">
                <a:solidFill>
                  <a:srgbClr val="C8007F"/>
                </a:solidFill>
              </a:rPr>
              <a:t/>
            </a:r>
            <a:br>
              <a:rPr lang="nl-NL" dirty="0">
                <a:solidFill>
                  <a:srgbClr val="C8007F"/>
                </a:solidFill>
              </a:rPr>
            </a:br>
            <a:r>
              <a:rPr lang="nl-NL" dirty="0">
                <a:solidFill>
                  <a:srgbClr val="C8007F"/>
                </a:solidFill>
              </a:rPr>
              <a:t/>
            </a:r>
            <a:br>
              <a:rPr lang="nl-NL" dirty="0">
                <a:solidFill>
                  <a:srgbClr val="C8007F"/>
                </a:solidFill>
              </a:rPr>
            </a:br>
            <a:r>
              <a:rPr lang="nl-NL" dirty="0">
                <a:solidFill>
                  <a:srgbClr val="C8007F"/>
                </a:solidFill>
              </a:rPr>
              <a:t/>
            </a:r>
            <a:br>
              <a:rPr lang="nl-NL" dirty="0">
                <a:solidFill>
                  <a:srgbClr val="C8007F"/>
                </a:solidFill>
              </a:rPr>
            </a:br>
            <a:r>
              <a:rPr lang="nl-NL" dirty="0">
                <a:solidFill>
                  <a:srgbClr val="C8007F"/>
                </a:solidFill>
              </a:rPr>
              <a:t/>
            </a:r>
            <a:br>
              <a:rPr lang="nl-NL" dirty="0">
                <a:solidFill>
                  <a:srgbClr val="C8007F"/>
                </a:solidFill>
              </a:rPr>
            </a:br>
            <a:r>
              <a:rPr lang="nl-NL" sz="2400" dirty="0">
                <a:solidFill>
                  <a:schemeClr val="tx1"/>
                </a:solidFill>
              </a:rPr>
              <a:t>Een kwalitatief onderzoek naar zorgbehoefte van mensen met een zwakbegaafdheid en psychiatrische stoornis</a:t>
            </a:r>
          </a:p>
        </p:txBody>
      </p:sp>
    </p:spTree>
    <p:extLst>
      <p:ext uri="{BB962C8B-B14F-4D97-AF65-F5344CB8AC3E}">
        <p14:creationId xmlns:p14="http://schemas.microsoft.com/office/powerpoint/2010/main" val="21704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2800" dirty="0">
                <a:solidFill>
                  <a:schemeClr val="tx1"/>
                </a:solidFill>
              </a:rPr>
              <a:t>- Aanleiding</a:t>
            </a:r>
            <a:br>
              <a:rPr lang="nl-NL" sz="2800" dirty="0">
                <a:solidFill>
                  <a:schemeClr val="tx1"/>
                </a:solidFill>
              </a:rPr>
            </a:br>
            <a:r>
              <a:rPr lang="nl-NL" sz="2800" dirty="0">
                <a:solidFill>
                  <a:schemeClr val="tx1"/>
                </a:solidFill>
              </a:rPr>
              <a:t>- Herkennen</a:t>
            </a:r>
            <a:br>
              <a:rPr lang="nl-NL" sz="2800" dirty="0">
                <a:solidFill>
                  <a:schemeClr val="tx1"/>
                </a:solidFill>
              </a:rPr>
            </a:br>
            <a:r>
              <a:rPr lang="nl-NL" sz="2800" dirty="0">
                <a:solidFill>
                  <a:schemeClr val="tx1"/>
                </a:solidFill>
              </a:rPr>
              <a:t>- Zorgbehoeften</a:t>
            </a:r>
            <a:br>
              <a:rPr lang="nl-NL" sz="2800" dirty="0">
                <a:solidFill>
                  <a:schemeClr val="tx1"/>
                </a:solidFill>
              </a:rPr>
            </a:br>
            <a:r>
              <a:rPr lang="nl-NL" sz="2800" dirty="0">
                <a:solidFill>
                  <a:schemeClr val="tx1"/>
                </a:solidFill>
              </a:rPr>
              <a:t>- Gevolgen</a:t>
            </a:r>
            <a:br>
              <a:rPr lang="nl-NL" sz="2800" dirty="0">
                <a:solidFill>
                  <a:schemeClr val="tx1"/>
                </a:solidFill>
              </a:rPr>
            </a:br>
            <a:r>
              <a:rPr lang="nl-NL" sz="2800" dirty="0">
                <a:solidFill>
                  <a:schemeClr val="tx1"/>
                </a:solidFill>
              </a:rPr>
              <a:t>- Bejegening</a:t>
            </a:r>
            <a:br>
              <a:rPr lang="nl-NL" sz="2800" dirty="0">
                <a:solidFill>
                  <a:schemeClr val="tx1"/>
                </a:solidFill>
              </a:rPr>
            </a:br>
            <a:r>
              <a:rPr lang="nl-NL" sz="2800" dirty="0">
                <a:solidFill>
                  <a:schemeClr val="tx1"/>
                </a:solidFill>
              </a:rPr>
              <a:t>- Langdurige behoefte</a:t>
            </a:r>
            <a:br>
              <a:rPr lang="nl-NL" sz="2800" dirty="0">
                <a:solidFill>
                  <a:schemeClr val="tx1"/>
                </a:solidFill>
              </a:rPr>
            </a:br>
            <a:r>
              <a:rPr lang="nl-NL" sz="2800" dirty="0">
                <a:solidFill>
                  <a:schemeClr val="tx1"/>
                </a:solidFill>
              </a:rPr>
              <a:t>  aan ondersteuning</a:t>
            </a:r>
            <a:r>
              <a:rPr lang="nl-NL" dirty="0"/>
              <a:t/>
            </a:r>
            <a:br>
              <a:rPr lang="nl-NL" dirty="0"/>
            </a:br>
            <a:r>
              <a:rPr lang="nl-NL" dirty="0"/>
              <a:t/>
            </a:r>
            <a:br>
              <a:rPr lang="nl-NL" dirty="0"/>
            </a:br>
            <a:endParaRPr lang="nl-NL"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35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93409" y="0"/>
            <a:ext cx="3950592" cy="363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59999" y="549753"/>
            <a:ext cx="5523008" cy="3744000"/>
          </a:xfrm>
        </p:spPr>
        <p:txBody>
          <a:bodyPr/>
          <a:lstStyle/>
          <a:p>
            <a:r>
              <a:rPr lang="nl-NL" sz="2400" dirty="0">
                <a:solidFill>
                  <a:schemeClr val="tx1"/>
                </a:solidFill>
              </a:rPr>
              <a:t>Doelstelling</a:t>
            </a:r>
            <a:r>
              <a:rPr lang="nl-NL" sz="2400" dirty="0"/>
              <a:t/>
            </a:r>
            <a:br>
              <a:rPr lang="nl-NL" sz="2400" dirty="0"/>
            </a:br>
            <a:r>
              <a:rPr lang="nl-NL" sz="2000" dirty="0">
                <a:solidFill>
                  <a:schemeClr val="tx1"/>
                </a:solidFill>
              </a:rPr>
              <a:t>Het doel van dit onderzoek is inzicht verkrijgen in hoe mensen met een zwakbegaafdheid en psychiatrische stoornis de eigen zorgbehoefte omschrijven en wat dit voor hen betekent. De resultaten van het onderzoek geven hulpverleners inzicht in de inhoud van zorgbehoeften en helpen om een inschatting te maken van (mogelijke) aanwezige hulpvragen</a:t>
            </a:r>
            <a:r>
              <a:rPr lang="nl-NL" sz="2000" dirty="0"/>
              <a:t>. </a:t>
            </a:r>
            <a:r>
              <a:rPr lang="nl-NL" sz="2400" dirty="0"/>
              <a:t/>
            </a:r>
            <a:br>
              <a:rPr lang="nl-NL" sz="2400" dirty="0"/>
            </a:br>
            <a:endParaRPr lang="nl-NL" sz="2400" dirty="0"/>
          </a:p>
        </p:txBody>
      </p:sp>
    </p:spTree>
    <p:extLst>
      <p:ext uri="{BB962C8B-B14F-4D97-AF65-F5344CB8AC3E}">
        <p14:creationId xmlns:p14="http://schemas.microsoft.com/office/powerpoint/2010/main" val="647463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414" y="-1"/>
            <a:ext cx="4065587" cy="3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59999" y="549753"/>
            <a:ext cx="6062835" cy="3744000"/>
          </a:xfrm>
        </p:spPr>
        <p:txBody>
          <a:bodyPr/>
          <a:lstStyle/>
          <a:p>
            <a:r>
              <a:rPr lang="nl-NL" dirty="0">
                <a:solidFill>
                  <a:schemeClr val="tx1"/>
                </a:solidFill>
              </a:rPr>
              <a:t>Hoe?</a:t>
            </a:r>
            <a:br>
              <a:rPr lang="nl-NL" dirty="0">
                <a:solidFill>
                  <a:schemeClr val="tx1"/>
                </a:solidFill>
              </a:rPr>
            </a:br>
            <a:r>
              <a:rPr lang="nl-NL" dirty="0">
                <a:solidFill>
                  <a:schemeClr val="tx1"/>
                </a:solidFill>
              </a:rPr>
              <a:t>Afname van de CANSAS en de gescoorde items verder exploreren. </a:t>
            </a:r>
          </a:p>
        </p:txBody>
      </p:sp>
    </p:spTree>
    <p:extLst>
      <p:ext uri="{BB962C8B-B14F-4D97-AF65-F5344CB8AC3E}">
        <p14:creationId xmlns:p14="http://schemas.microsoft.com/office/powerpoint/2010/main" val="235350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413" y="0"/>
            <a:ext cx="4065588" cy="37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a:xfrm>
            <a:off x="359999" y="549752"/>
            <a:ext cx="4873013" cy="4991731"/>
          </a:xfrm>
        </p:spPr>
        <p:txBody>
          <a:bodyPr/>
          <a:lstStyle/>
          <a:p>
            <a:r>
              <a:rPr lang="nl-NL" sz="2800" dirty="0">
                <a:solidFill>
                  <a:schemeClr val="tx1"/>
                </a:solidFill>
              </a:rPr>
              <a:t>Wat?</a:t>
            </a:r>
            <a:br>
              <a:rPr lang="nl-NL" sz="2800" dirty="0">
                <a:solidFill>
                  <a:schemeClr val="tx1"/>
                </a:solidFill>
              </a:rPr>
            </a:br>
            <a:r>
              <a:rPr lang="nl-NL" sz="2800" dirty="0">
                <a:solidFill>
                  <a:schemeClr val="tx1"/>
                </a:solidFill>
              </a:rPr>
              <a:t/>
            </a:r>
            <a:br>
              <a:rPr lang="nl-NL" sz="2800" dirty="0">
                <a:solidFill>
                  <a:schemeClr val="tx1"/>
                </a:solidFill>
              </a:rPr>
            </a:br>
            <a:r>
              <a:rPr lang="nl-NL" sz="2800" dirty="0">
                <a:solidFill>
                  <a:schemeClr val="tx1"/>
                </a:solidFill>
              </a:rPr>
              <a:t>Inzicht krijgen in wat   nodig en wat effectief is</a:t>
            </a:r>
            <a:br>
              <a:rPr lang="nl-NL" sz="2800" dirty="0">
                <a:solidFill>
                  <a:schemeClr val="tx1"/>
                </a:solidFill>
              </a:rPr>
            </a:br>
            <a:r>
              <a:rPr lang="nl-NL" sz="2800" dirty="0">
                <a:solidFill>
                  <a:schemeClr val="tx1"/>
                </a:solidFill>
              </a:rPr>
              <a:t/>
            </a:r>
            <a:br>
              <a:rPr lang="nl-NL" sz="2800" dirty="0">
                <a:solidFill>
                  <a:schemeClr val="tx1"/>
                </a:solidFill>
              </a:rPr>
            </a:br>
            <a:r>
              <a:rPr lang="nl-NL" sz="2800" dirty="0">
                <a:solidFill>
                  <a:schemeClr val="tx1"/>
                </a:solidFill>
              </a:rPr>
              <a:t>Beter aan kunnen sluiten</a:t>
            </a:r>
            <a:br>
              <a:rPr lang="nl-NL" sz="2800" dirty="0">
                <a:solidFill>
                  <a:schemeClr val="tx1"/>
                </a:solidFill>
              </a:rPr>
            </a:br>
            <a:r>
              <a:rPr lang="nl-NL" sz="2800" dirty="0">
                <a:solidFill>
                  <a:schemeClr val="tx1"/>
                </a:solidFill>
              </a:rPr>
              <a:t/>
            </a:r>
            <a:br>
              <a:rPr lang="nl-NL" sz="2800" dirty="0">
                <a:solidFill>
                  <a:schemeClr val="tx1"/>
                </a:solidFill>
              </a:rPr>
            </a:br>
            <a:r>
              <a:rPr lang="nl-NL" sz="2800" dirty="0">
                <a:solidFill>
                  <a:schemeClr val="tx1"/>
                </a:solidFill>
              </a:rPr>
              <a:t>Belangrijk om interventies en </a:t>
            </a:r>
            <a:r>
              <a:rPr lang="nl-NL" sz="2800" dirty="0" err="1">
                <a:solidFill>
                  <a:schemeClr val="tx1"/>
                </a:solidFill>
              </a:rPr>
              <a:t>outcomes</a:t>
            </a:r>
            <a:r>
              <a:rPr lang="nl-NL" sz="2800" dirty="0">
                <a:solidFill>
                  <a:schemeClr val="tx1"/>
                </a:solidFill>
              </a:rPr>
              <a:t> te kunnen verbeteren</a:t>
            </a:r>
          </a:p>
        </p:txBody>
      </p:sp>
    </p:spTree>
    <p:extLst>
      <p:ext uri="{BB962C8B-B14F-4D97-AF65-F5344CB8AC3E}">
        <p14:creationId xmlns:p14="http://schemas.microsoft.com/office/powerpoint/2010/main" val="2381948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5967" y="1252749"/>
            <a:ext cx="4472065" cy="3041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926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TOaAu57Xm0">
            <a:hlinkClick r:id="rId3"/>
          </p:cNvPr>
          <p:cNvPicPr>
            <a:picLocks noGrp="1" noRot="1" noChangeAspect="1"/>
          </p:cNvPicPr>
          <p:nvPr>
            <p:ph idx="1"/>
            <a:videoFile r:link="rId1"/>
          </p:nvPr>
        </p:nvPicPr>
        <p:blipFill>
          <a:blip r:embed="rId4"/>
          <a:stretch>
            <a:fillRect/>
          </a:stretch>
        </p:blipFill>
        <p:spPr>
          <a:xfrm>
            <a:off x="2286000" y="2143125"/>
            <a:ext cx="4572000" cy="2571750"/>
          </a:xfrm>
          <a:prstGeom prst="rect">
            <a:avLst/>
          </a:prstGeom>
        </p:spPr>
      </p:pic>
      <p:sp>
        <p:nvSpPr>
          <p:cNvPr id="3" name="Titel 2"/>
          <p:cNvSpPr>
            <a:spLocks noGrp="1"/>
          </p:cNvSpPr>
          <p:nvPr>
            <p:ph type="title"/>
          </p:nvPr>
        </p:nvSpPr>
        <p:spPr/>
        <p:txBody>
          <a:bodyPr/>
          <a:lstStyle/>
          <a:p>
            <a:r>
              <a:rPr lang="nl-NL" dirty="0"/>
              <a:t>Maak kennis met René….</a:t>
            </a:r>
          </a:p>
        </p:txBody>
      </p:sp>
      <p:sp>
        <p:nvSpPr>
          <p:cNvPr id="2" name="Tekstvak 1">
            <a:extLst>
              <a:ext uri="{FF2B5EF4-FFF2-40B4-BE49-F238E27FC236}">
                <a16:creationId xmlns="" xmlns:a16="http://schemas.microsoft.com/office/drawing/2014/main" id="{6D081317-ADE5-4FA6-9D7F-EA136F4C3393}"/>
              </a:ext>
            </a:extLst>
          </p:cNvPr>
          <p:cNvSpPr txBox="1"/>
          <p:nvPr/>
        </p:nvSpPr>
        <p:spPr>
          <a:xfrm>
            <a:off x="360000" y="5860973"/>
            <a:ext cx="4729793" cy="400110"/>
          </a:xfrm>
          <a:prstGeom prst="rect">
            <a:avLst/>
          </a:prstGeom>
          <a:noFill/>
        </p:spPr>
        <p:txBody>
          <a:bodyPr wrap="square" rtlCol="0">
            <a:spAutoFit/>
          </a:bodyPr>
          <a:lstStyle/>
          <a:p>
            <a:r>
              <a:rPr lang="nl-NL" dirty="0"/>
              <a:t>Opname tot 2.08</a:t>
            </a:r>
          </a:p>
        </p:txBody>
      </p:sp>
    </p:spTree>
    <p:extLst>
      <p:ext uri="{BB962C8B-B14F-4D97-AF65-F5344CB8AC3E}">
        <p14:creationId xmlns:p14="http://schemas.microsoft.com/office/powerpoint/2010/main" val="2720996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verbeterproject</a:t>
            </a:r>
          </a:p>
        </p:txBody>
      </p:sp>
      <p:sp>
        <p:nvSpPr>
          <p:cNvPr id="3" name="Tijdelijke aanduiding voor inhoud 2"/>
          <p:cNvSpPr>
            <a:spLocks noGrp="1"/>
          </p:cNvSpPr>
          <p:nvPr>
            <p:ph sz="half" idx="1"/>
          </p:nvPr>
        </p:nvSpPr>
        <p:spPr>
          <a:xfrm>
            <a:off x="412750" y="1494280"/>
            <a:ext cx="8318500" cy="1821563"/>
          </a:xfrm>
        </p:spPr>
        <p:txBody>
          <a:bodyPr/>
          <a:lstStyle/>
          <a:p>
            <a:pPr indent="0">
              <a:buNone/>
            </a:pPr>
            <a:r>
              <a:rPr lang="nl-NL" dirty="0"/>
              <a:t>Hoofddoel:</a:t>
            </a:r>
          </a:p>
          <a:p>
            <a:pPr indent="0">
              <a:buNone/>
            </a:pPr>
            <a:r>
              <a:rPr lang="nl-NL" dirty="0"/>
              <a:t>In 2018 wordt er een aanzet geleverd om de zorg passend en effectief te maken voor mensen met psychische problemen en co-morbide zwakbegaafdheid of licht verstandelijke beperking binnen GGZ inGeest. </a:t>
            </a:r>
          </a:p>
        </p:txBody>
      </p:sp>
      <p:sp>
        <p:nvSpPr>
          <p:cNvPr id="4" name="Tijdelijke aanduiding voor inhoud 3"/>
          <p:cNvSpPr>
            <a:spLocks noGrp="1"/>
          </p:cNvSpPr>
          <p:nvPr>
            <p:ph sz="half" idx="2"/>
          </p:nvPr>
        </p:nvSpPr>
        <p:spPr>
          <a:xfrm>
            <a:off x="1441450" y="3959585"/>
            <a:ext cx="6261100" cy="1570361"/>
          </a:xfrm>
        </p:spPr>
        <p:txBody>
          <a:bodyPr/>
          <a:lstStyle/>
          <a:p>
            <a:r>
              <a:rPr lang="nl-NL" sz="1400" dirty="0"/>
              <a:t>Organisatieanalyse</a:t>
            </a:r>
          </a:p>
          <a:p>
            <a:r>
              <a:rPr lang="nl-NL" sz="1400" dirty="0"/>
              <a:t>Bedrijfsplan </a:t>
            </a:r>
          </a:p>
          <a:p>
            <a:r>
              <a:rPr lang="nl-NL" sz="1400" dirty="0"/>
              <a:t>Kennis beschikbaar stellen via digitaal portaal “GGZ </a:t>
            </a:r>
            <a:r>
              <a:rPr lang="nl-NL" sz="1400" dirty="0" err="1"/>
              <a:t>inside</a:t>
            </a:r>
            <a:r>
              <a:rPr lang="nl-NL" sz="1400" dirty="0"/>
              <a:t>”</a:t>
            </a:r>
          </a:p>
          <a:p>
            <a:r>
              <a:rPr lang="nl-NL" sz="1400" dirty="0"/>
              <a:t>Scholingscyclus binnen GGZ inGeest</a:t>
            </a:r>
          </a:p>
        </p:txBody>
      </p:sp>
    </p:spTree>
    <p:custDataLst>
      <p:tags r:id="rId1"/>
    </p:custDataLst>
    <p:extLst>
      <p:ext uri="{BB962C8B-B14F-4D97-AF65-F5344CB8AC3E}">
        <p14:creationId xmlns:p14="http://schemas.microsoft.com/office/powerpoint/2010/main" val="3936994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6722" y="1715491"/>
            <a:ext cx="6440666" cy="3445912"/>
          </a:xfrm>
          <a:prstGeom prst="rect">
            <a:avLst/>
          </a:prstGeom>
        </p:spPr>
      </p:pic>
      <p:sp>
        <p:nvSpPr>
          <p:cNvPr id="2" name="Titel 1"/>
          <p:cNvSpPr>
            <a:spLocks noGrp="1"/>
          </p:cNvSpPr>
          <p:nvPr>
            <p:ph type="title"/>
          </p:nvPr>
        </p:nvSpPr>
        <p:spPr/>
        <p:txBody>
          <a:bodyPr/>
          <a:lstStyle/>
          <a:p>
            <a:r>
              <a:rPr lang="nl-NL" dirty="0"/>
              <a:t>Een toekomstplan</a:t>
            </a:r>
          </a:p>
        </p:txBody>
      </p:sp>
      <p:sp>
        <p:nvSpPr>
          <p:cNvPr id="8" name="Tijdelijke aanduiding voor inhoud 7"/>
          <p:cNvSpPr>
            <a:spLocks noGrp="1"/>
          </p:cNvSpPr>
          <p:nvPr>
            <p:ph idx="1"/>
          </p:nvPr>
        </p:nvSpPr>
        <p:spPr>
          <a:xfrm>
            <a:off x="360000" y="1260000"/>
            <a:ext cx="4112848" cy="5220000"/>
          </a:xfrm>
        </p:spPr>
        <p:txBody>
          <a:bodyPr/>
          <a:lstStyle/>
          <a:p>
            <a:r>
              <a:rPr lang="nl-NL" dirty="0"/>
              <a:t>Academische </a:t>
            </a:r>
            <a:r>
              <a:rPr lang="nl-NL" dirty="0" smtClean="0"/>
              <a:t>werkplaats</a:t>
            </a:r>
          </a:p>
          <a:p>
            <a:pPr indent="0">
              <a:buNone/>
            </a:pPr>
            <a:endParaRPr lang="nl-NL" dirty="0"/>
          </a:p>
          <a:p>
            <a:r>
              <a:rPr lang="nl-NL" dirty="0"/>
              <a:t>Meer erkenning in scholing van andere </a:t>
            </a:r>
            <a:r>
              <a:rPr lang="nl-NL" dirty="0" smtClean="0"/>
              <a:t>disciplines</a:t>
            </a:r>
          </a:p>
          <a:p>
            <a:pPr indent="0">
              <a:buNone/>
            </a:pPr>
            <a:endParaRPr lang="nl-NL" dirty="0"/>
          </a:p>
          <a:p>
            <a:r>
              <a:rPr lang="nl-NL" dirty="0"/>
              <a:t>Expertise team en aansluiting tot Expertise </a:t>
            </a:r>
            <a:r>
              <a:rPr lang="nl-NL" dirty="0" smtClean="0"/>
              <a:t>centrum</a:t>
            </a:r>
          </a:p>
          <a:p>
            <a:pPr indent="0">
              <a:buNone/>
            </a:pPr>
            <a:endParaRPr lang="nl-NL" dirty="0"/>
          </a:p>
          <a:p>
            <a:r>
              <a:rPr lang="nl-NL" dirty="0"/>
              <a:t>Vervolg van integreren zorg voor mensen met psychische en LVB problematiek </a:t>
            </a:r>
          </a:p>
        </p:txBody>
      </p:sp>
    </p:spTree>
    <p:custDataLst>
      <p:tags r:id="rId1"/>
    </p:custDataLst>
    <p:extLst>
      <p:ext uri="{BB962C8B-B14F-4D97-AF65-F5344CB8AC3E}">
        <p14:creationId xmlns:p14="http://schemas.microsoft.com/office/powerpoint/2010/main" val="15490615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7B30292-97F5-4FB0-A651-A88612BCEAB6}"/>
              </a:ext>
            </a:extLst>
          </p:cNvPr>
          <p:cNvSpPr>
            <a:spLocks noGrp="1"/>
          </p:cNvSpPr>
          <p:nvPr>
            <p:ph type="title"/>
          </p:nvPr>
        </p:nvSpPr>
        <p:spPr/>
        <p:txBody>
          <a:bodyPr/>
          <a:lstStyle/>
          <a:p>
            <a:r>
              <a:rPr lang="nl-NL" dirty="0"/>
              <a:t>We want </a:t>
            </a:r>
            <a:r>
              <a:rPr lang="nl-NL" dirty="0" err="1"/>
              <a:t>you</a:t>
            </a:r>
            <a:r>
              <a:rPr lang="nl-NL" dirty="0"/>
              <a:t>……</a:t>
            </a:r>
          </a:p>
        </p:txBody>
      </p:sp>
      <p:sp>
        <p:nvSpPr>
          <p:cNvPr id="3" name="Tijdelijke aanduiding voor inhoud 2">
            <a:extLst>
              <a:ext uri="{FF2B5EF4-FFF2-40B4-BE49-F238E27FC236}">
                <a16:creationId xmlns="" xmlns:a16="http://schemas.microsoft.com/office/drawing/2014/main" id="{4EAD5CE6-EF5E-4044-A890-B1F509D04FD7}"/>
              </a:ext>
            </a:extLst>
          </p:cNvPr>
          <p:cNvSpPr>
            <a:spLocks noGrp="1"/>
          </p:cNvSpPr>
          <p:nvPr>
            <p:ph idx="1"/>
          </p:nvPr>
        </p:nvSpPr>
        <p:spPr/>
        <p:txBody>
          <a:bodyPr/>
          <a:lstStyle/>
          <a:p>
            <a:endParaRPr lang="nl-NL"/>
          </a:p>
        </p:txBody>
      </p:sp>
      <p:pic>
        <p:nvPicPr>
          <p:cNvPr id="5" name="4DrZRr61sUc">
            <a:extLst>
              <a:ext uri="{FF2B5EF4-FFF2-40B4-BE49-F238E27FC236}">
                <a16:creationId xmlns="" xmlns:a16="http://schemas.microsoft.com/office/drawing/2014/main" id="{123E8615-57F4-44AB-8B00-7E8ECEA5329A}"/>
              </a:ext>
            </a:extLst>
          </p:cNvPr>
          <p:cNvPicPr>
            <a:picLocks noRot="1" noChangeAspect="1"/>
          </p:cNvPicPr>
          <p:nvPr>
            <a:videoFile r:link="rId1"/>
          </p:nvPr>
        </p:nvPicPr>
        <p:blipFill>
          <a:blip r:embed="rId4"/>
          <a:stretch>
            <a:fillRect/>
          </a:stretch>
        </p:blipFill>
        <p:spPr>
          <a:xfrm>
            <a:off x="2286000" y="2584125"/>
            <a:ext cx="4572000" cy="2571750"/>
          </a:xfrm>
          <a:prstGeom prst="rect">
            <a:avLst/>
          </a:prstGeom>
        </p:spPr>
      </p:pic>
    </p:spTree>
    <p:extLst>
      <p:ext uri="{BB962C8B-B14F-4D97-AF65-F5344CB8AC3E}">
        <p14:creationId xmlns:p14="http://schemas.microsoft.com/office/powerpoint/2010/main" val="1023347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 xmlns:a16="http://schemas.microsoft.com/office/drawing/2014/main" id="{E3C0FE34-BA26-4D16-8503-A4EDC2094AD5}"/>
              </a:ext>
            </a:extLst>
          </p:cNvPr>
          <p:cNvSpPr>
            <a:spLocks noGrp="1"/>
          </p:cNvSpPr>
          <p:nvPr>
            <p:ph type="title"/>
          </p:nvPr>
        </p:nvSpPr>
        <p:spPr/>
        <p:txBody>
          <a:bodyPr/>
          <a:lstStyle/>
          <a:p>
            <a:r>
              <a:rPr lang="nl-NL" dirty="0"/>
              <a:t>Contact ons</a:t>
            </a:r>
          </a:p>
        </p:txBody>
      </p:sp>
      <p:sp>
        <p:nvSpPr>
          <p:cNvPr id="9" name="Tijdelijke aanduiding voor inhoud 8">
            <a:extLst>
              <a:ext uri="{FF2B5EF4-FFF2-40B4-BE49-F238E27FC236}">
                <a16:creationId xmlns="" xmlns:a16="http://schemas.microsoft.com/office/drawing/2014/main" id="{A0B5827B-51F5-447D-B26F-395A034516A4}"/>
              </a:ext>
            </a:extLst>
          </p:cNvPr>
          <p:cNvSpPr>
            <a:spLocks noGrp="1"/>
          </p:cNvSpPr>
          <p:nvPr>
            <p:ph sz="half" idx="1"/>
          </p:nvPr>
        </p:nvSpPr>
        <p:spPr>
          <a:xfrm>
            <a:off x="514349" y="1542361"/>
            <a:ext cx="4715934" cy="4676324"/>
          </a:xfrm>
        </p:spPr>
        <p:txBody>
          <a:bodyPr/>
          <a:lstStyle/>
          <a:p>
            <a:r>
              <a:rPr lang="nl-NL" sz="2000" dirty="0"/>
              <a:t>Esther van den Brink</a:t>
            </a:r>
          </a:p>
          <a:p>
            <a:r>
              <a:rPr lang="nl-NL" sz="2000" dirty="0">
                <a:hlinkClick r:id="rId3"/>
              </a:rPr>
              <a:t>E.vdbrink@ggzingeest.nl</a:t>
            </a:r>
            <a:r>
              <a:rPr lang="nl-NL" sz="2000" dirty="0"/>
              <a:t> </a:t>
            </a:r>
          </a:p>
          <a:p>
            <a:endParaRPr lang="nl-NL" sz="2000" dirty="0"/>
          </a:p>
          <a:p>
            <a:endParaRPr lang="nl-NL" sz="2000" dirty="0"/>
          </a:p>
          <a:p>
            <a:r>
              <a:rPr lang="nl-NL" sz="2000" dirty="0"/>
              <a:t>Lianneke Egberink</a:t>
            </a:r>
          </a:p>
          <a:p>
            <a:r>
              <a:rPr lang="nl-NL" sz="2000" dirty="0">
                <a:hlinkClick r:id="rId4"/>
              </a:rPr>
              <a:t>L.egberink@ggzingeest.nl</a:t>
            </a:r>
            <a:endParaRPr lang="nl-NL" sz="2000" dirty="0"/>
          </a:p>
          <a:p>
            <a:endParaRPr lang="nl-NL" sz="2000" dirty="0"/>
          </a:p>
          <a:p>
            <a:endParaRPr lang="nl-NL" sz="2000" dirty="0"/>
          </a:p>
          <a:p>
            <a:r>
              <a:rPr lang="nl-NL" sz="2000" dirty="0"/>
              <a:t>Anne Jeroen van der Molen</a:t>
            </a:r>
          </a:p>
          <a:p>
            <a:r>
              <a:rPr lang="nl-NL" sz="2000" dirty="0">
                <a:hlinkClick r:id="rId5"/>
              </a:rPr>
              <a:t>A.vandermolen@ggzingeest.nl</a:t>
            </a:r>
            <a:endParaRPr lang="nl-NL" sz="2000" dirty="0"/>
          </a:p>
          <a:p>
            <a:endParaRPr lang="nl-NL" sz="2000" dirty="0"/>
          </a:p>
          <a:p>
            <a:r>
              <a:rPr lang="nl-NL" sz="2000" dirty="0"/>
              <a:t>Inside groep LVB in de GGZ </a:t>
            </a:r>
          </a:p>
          <a:p>
            <a:endParaRPr lang="nl-NL" dirty="0"/>
          </a:p>
          <a:p>
            <a:endParaRPr lang="nl-NL" dirty="0"/>
          </a:p>
        </p:txBody>
      </p:sp>
      <p:pic>
        <p:nvPicPr>
          <p:cNvPr id="5" name="Tijdelijke aanduiding voor inhoud 4">
            <a:extLst>
              <a:ext uri="{FF2B5EF4-FFF2-40B4-BE49-F238E27FC236}">
                <a16:creationId xmlns="" xmlns:a16="http://schemas.microsoft.com/office/drawing/2014/main" id="{D176FE99-779F-4BC6-9ACE-CF797A0E1CEC}"/>
              </a:ext>
            </a:extLst>
          </p:cNvPr>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4347260" y="673861"/>
            <a:ext cx="1855416" cy="1864787"/>
          </a:xfrm>
        </p:spPr>
      </p:pic>
      <p:pic>
        <p:nvPicPr>
          <p:cNvPr id="7" name="Afbeelding 6">
            <a:extLst>
              <a:ext uri="{FF2B5EF4-FFF2-40B4-BE49-F238E27FC236}">
                <a16:creationId xmlns="" xmlns:a16="http://schemas.microsoft.com/office/drawing/2014/main" id="{1C89C019-642C-49D8-A3A8-8D90135AFE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2676" y="1952166"/>
            <a:ext cx="2498648" cy="2498648"/>
          </a:xfrm>
          <a:prstGeom prst="rect">
            <a:avLst/>
          </a:prstGeom>
        </p:spPr>
      </p:pic>
      <p:pic>
        <p:nvPicPr>
          <p:cNvPr id="3" name="Afbeelding 2">
            <a:extLst>
              <a:ext uri="{FF2B5EF4-FFF2-40B4-BE49-F238E27FC236}">
                <a16:creationId xmlns="" xmlns:a16="http://schemas.microsoft.com/office/drawing/2014/main" id="{3B5C861F-04BA-4254-9F93-00804E1A2B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6000" y="3356201"/>
            <a:ext cx="2917289" cy="2917289"/>
          </a:xfrm>
          <a:prstGeom prst="rect">
            <a:avLst/>
          </a:prstGeom>
        </p:spPr>
      </p:pic>
    </p:spTree>
    <p:custDataLst>
      <p:tags r:id="rId1"/>
    </p:custDataLst>
    <p:extLst>
      <p:ext uri="{BB962C8B-B14F-4D97-AF65-F5344CB8AC3E}">
        <p14:creationId xmlns:p14="http://schemas.microsoft.com/office/powerpoint/2010/main" val="23868213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 xmlns:a16="http://schemas.microsoft.com/office/drawing/2014/main" id="{8512BDF9-1B9D-4E2A-953D-4A2EE5E25DFF}"/>
              </a:ext>
            </a:extLst>
          </p:cNvPr>
          <p:cNvSpPr>
            <a:spLocks noGrp="1"/>
          </p:cNvSpPr>
          <p:nvPr>
            <p:ph idx="1"/>
          </p:nvPr>
        </p:nvSpPr>
        <p:spPr>
          <a:xfrm>
            <a:off x="426101" y="301532"/>
            <a:ext cx="7092000" cy="5220000"/>
          </a:xfrm>
        </p:spPr>
        <p:txBody>
          <a:bodyPr>
            <a:noAutofit/>
          </a:bodyPr>
          <a:lstStyle/>
          <a:p>
            <a:pPr indent="0">
              <a:buNone/>
            </a:pPr>
            <a:r>
              <a:rPr lang="nl-NL" sz="1100" dirty="0"/>
              <a:t>American </a:t>
            </a:r>
            <a:r>
              <a:rPr lang="nl-NL" sz="1100" dirty="0" err="1"/>
              <a:t>Psychiatric</a:t>
            </a:r>
            <a:r>
              <a:rPr lang="nl-NL" sz="1100" dirty="0"/>
              <a:t> Association (2014), Beknopt overzicht van de criteria van de DSM-5.Amsterdam: Boom Psychologie &amp; Psychiatrie.</a:t>
            </a:r>
          </a:p>
          <a:p>
            <a:pPr indent="0">
              <a:buNone/>
            </a:pPr>
            <a:r>
              <a:rPr lang="nl-NL" sz="1100" dirty="0"/>
              <a:t>Bannink, F., Oplossingsgerichte vragen Handboek oplossingsgerichte gespreksvoering, Pearson, Amsterdam, 2015</a:t>
            </a:r>
          </a:p>
          <a:p>
            <a:pPr indent="0">
              <a:buNone/>
            </a:pPr>
            <a:r>
              <a:rPr lang="nl-NL" sz="1100" dirty="0"/>
              <a:t>Burger, G.T.M., </a:t>
            </a:r>
            <a:r>
              <a:rPr lang="nl-NL" sz="1100" i="1" dirty="0"/>
              <a:t>Verplegen van verstandelijk gehandicapten</a:t>
            </a:r>
            <a:r>
              <a:rPr lang="nl-NL" sz="1100" dirty="0"/>
              <a:t>, </a:t>
            </a:r>
            <a:r>
              <a:rPr lang="nl-NL" sz="1100" dirty="0" err="1"/>
              <a:t>Bohn</a:t>
            </a:r>
            <a:r>
              <a:rPr lang="nl-NL" sz="1100" dirty="0"/>
              <a:t> </a:t>
            </a:r>
            <a:r>
              <a:rPr lang="nl-NL" sz="1100" dirty="0" err="1"/>
              <a:t>Stafleu</a:t>
            </a:r>
            <a:r>
              <a:rPr lang="nl-NL" sz="1100" dirty="0"/>
              <a:t> van </a:t>
            </a:r>
            <a:r>
              <a:rPr lang="nl-NL" sz="1100" dirty="0" err="1"/>
              <a:t>Loghum</a:t>
            </a:r>
            <a:r>
              <a:rPr lang="nl-NL" sz="1100" dirty="0"/>
              <a:t>, Houten, 2005</a:t>
            </a:r>
          </a:p>
          <a:p>
            <a:pPr indent="0">
              <a:buNone/>
            </a:pPr>
            <a:r>
              <a:rPr lang="nl-NL" sz="1100" dirty="0" err="1"/>
              <a:t>Didden</a:t>
            </a:r>
            <a:r>
              <a:rPr lang="nl-NL" sz="1100" dirty="0"/>
              <a:t>, R., Troost, P., Moonen, X., &amp; Groen, W. (2016). </a:t>
            </a:r>
            <a:r>
              <a:rPr lang="nl-NL" sz="1100" i="1" dirty="0"/>
              <a:t>Handboek Psychiatrie en licht verstandelijke </a:t>
            </a:r>
            <a:r>
              <a:rPr lang="nl-NL" sz="1100" i="1" dirty="0" err="1"/>
              <a:t>beperking.</a:t>
            </a:r>
            <a:r>
              <a:rPr lang="nl-NL" sz="1100" dirty="0" err="1"/>
              <a:t>Utrecht</a:t>
            </a:r>
            <a:r>
              <a:rPr lang="nl-NL" sz="1100" dirty="0"/>
              <a:t>: De Tijdstroom.</a:t>
            </a:r>
          </a:p>
          <a:p>
            <a:pPr indent="0">
              <a:buNone/>
            </a:pPr>
            <a:r>
              <a:rPr lang="nl-NL" sz="1100" dirty="0" err="1"/>
              <a:t>Došen</a:t>
            </a:r>
            <a:r>
              <a:rPr lang="nl-NL" sz="1100" dirty="0"/>
              <a:t>, A. (2010). </a:t>
            </a:r>
            <a:r>
              <a:rPr lang="nl-NL" sz="1100" i="1" dirty="0"/>
              <a:t>Psychische stoornissen, gedragsproblemen en verstandelijke handicap</a:t>
            </a:r>
            <a:r>
              <a:rPr lang="nl-NL" sz="1100" dirty="0"/>
              <a:t>. ( 4</a:t>
            </a:r>
            <a:r>
              <a:rPr lang="nl-NL" sz="1100" baseline="30000" dirty="0"/>
              <a:t>e</a:t>
            </a:r>
            <a:r>
              <a:rPr lang="nl-NL" sz="1100" dirty="0"/>
              <a:t> druk) Assen: Koninklijke Van Gorcum.</a:t>
            </a:r>
          </a:p>
          <a:p>
            <a:pPr indent="0">
              <a:buNone/>
            </a:pPr>
            <a:r>
              <a:rPr lang="nl-NL" sz="1100" dirty="0"/>
              <a:t>Hengeveld, M.W. &amp; Van Balkom, A.J.L.M., Leerboek psychiatrie, de Tijdstroom, Utrecht 2015</a:t>
            </a:r>
          </a:p>
          <a:p>
            <a:pPr indent="0">
              <a:buNone/>
            </a:pPr>
            <a:r>
              <a:rPr lang="nl-NL" sz="1100" dirty="0" err="1"/>
              <a:t>Neijmeijer</a:t>
            </a:r>
            <a:r>
              <a:rPr lang="nl-NL" sz="1100" dirty="0"/>
              <a:t>, L., Moerdijk, L., Veneberg, G., &amp; </a:t>
            </a:r>
            <a:r>
              <a:rPr lang="nl-NL" sz="1100" dirty="0" err="1"/>
              <a:t>Muusse</a:t>
            </a:r>
            <a:r>
              <a:rPr lang="nl-NL" sz="1100" dirty="0"/>
              <a:t>, C. (2010). </a:t>
            </a:r>
            <a:r>
              <a:rPr lang="nl-NL" sz="1100" i="1" dirty="0"/>
              <a:t>Licht verstandelijk gehandicapten in de GGZ een verkennend onderzoek.</a:t>
            </a:r>
            <a:r>
              <a:rPr lang="nl-NL" sz="1100" dirty="0"/>
              <a:t> Utrecht: Trimbos-instituut.</a:t>
            </a:r>
          </a:p>
          <a:p>
            <a:pPr indent="0">
              <a:buNone/>
            </a:pPr>
            <a:r>
              <a:rPr lang="nl-NL" sz="1100" dirty="0"/>
              <a:t>Nouwens, P.J.G., Lucas, R., Embregts, P.J.C.M., &amp; van Nieuwenhuizen, C. (2017). </a:t>
            </a:r>
            <a:r>
              <a:rPr lang="nl-NL" sz="1100" i="1" dirty="0"/>
              <a:t>In </a:t>
            </a:r>
            <a:r>
              <a:rPr lang="nl-NL" sz="1100" i="1" dirty="0" err="1"/>
              <a:t>plain</a:t>
            </a:r>
            <a:r>
              <a:rPr lang="nl-NL" sz="1100" i="1" dirty="0"/>
              <a:t> </a:t>
            </a:r>
            <a:r>
              <a:rPr lang="nl-NL" sz="1100" i="1" dirty="0" err="1"/>
              <a:t>sight</a:t>
            </a:r>
            <a:r>
              <a:rPr lang="nl-NL" sz="1100" i="1" dirty="0"/>
              <a:t> but </a:t>
            </a:r>
            <a:r>
              <a:rPr lang="nl-NL" sz="1100" i="1" dirty="0" err="1"/>
              <a:t>still</a:t>
            </a:r>
            <a:r>
              <a:rPr lang="nl-NL" sz="1100" i="1" dirty="0"/>
              <a:t> </a:t>
            </a:r>
            <a:r>
              <a:rPr lang="nl-NL" sz="1100" i="1" dirty="0" err="1"/>
              <a:t>invisible</a:t>
            </a:r>
            <a:r>
              <a:rPr lang="nl-NL" sz="1100" i="1" dirty="0"/>
              <a:t>: A </a:t>
            </a:r>
            <a:r>
              <a:rPr lang="nl-NL" sz="1100" i="1" dirty="0" err="1"/>
              <a:t>structured</a:t>
            </a:r>
            <a:r>
              <a:rPr lang="nl-NL" sz="1100" i="1" dirty="0"/>
              <a:t> case analysis of </a:t>
            </a:r>
            <a:r>
              <a:rPr lang="nl-NL" sz="1100" i="1" dirty="0" err="1"/>
              <a:t>people</a:t>
            </a:r>
            <a:r>
              <a:rPr lang="nl-NL" sz="1100" i="1" dirty="0"/>
              <a:t> </a:t>
            </a:r>
            <a:r>
              <a:rPr lang="nl-NL" sz="1100" i="1" dirty="0" err="1"/>
              <a:t>with</a:t>
            </a:r>
            <a:r>
              <a:rPr lang="nl-NL" sz="1100" i="1" dirty="0"/>
              <a:t> mild </a:t>
            </a:r>
            <a:r>
              <a:rPr lang="nl-NL" sz="1100" i="1" dirty="0" err="1"/>
              <a:t>intellectual</a:t>
            </a:r>
            <a:r>
              <a:rPr lang="nl-NL" sz="1100" i="1" dirty="0"/>
              <a:t> </a:t>
            </a:r>
            <a:r>
              <a:rPr lang="nl-NL" sz="1100" i="1" dirty="0" err="1"/>
              <a:t>disability</a:t>
            </a:r>
            <a:r>
              <a:rPr lang="nl-NL" sz="1100" i="1" dirty="0"/>
              <a:t> or borderline </a:t>
            </a:r>
            <a:r>
              <a:rPr lang="nl-NL" sz="1100" i="1" dirty="0" err="1"/>
              <a:t>intellectual</a:t>
            </a:r>
            <a:r>
              <a:rPr lang="nl-NL" sz="1100" i="1" dirty="0"/>
              <a:t> </a:t>
            </a:r>
            <a:r>
              <a:rPr lang="nl-NL" sz="1100" i="1" dirty="0" err="1"/>
              <a:t>functioning</a:t>
            </a:r>
            <a:r>
              <a:rPr lang="nl-NL" sz="1100" i="1" dirty="0"/>
              <a:t>.</a:t>
            </a:r>
            <a:r>
              <a:rPr lang="nl-NL" sz="1100" dirty="0"/>
              <a:t> Journal of </a:t>
            </a:r>
            <a:r>
              <a:rPr lang="nl-NL" sz="1100" dirty="0" err="1"/>
              <a:t>Intellectual</a:t>
            </a:r>
            <a:r>
              <a:rPr lang="nl-NL" sz="1100" dirty="0"/>
              <a:t> &amp; </a:t>
            </a:r>
            <a:r>
              <a:rPr lang="nl-NL" sz="1100" dirty="0" err="1"/>
              <a:t>Developmental</a:t>
            </a:r>
            <a:r>
              <a:rPr lang="nl-NL" sz="1100" dirty="0"/>
              <a:t> </a:t>
            </a:r>
            <a:r>
              <a:rPr lang="nl-NL" sz="1100" dirty="0" err="1"/>
              <a:t>Disability</a:t>
            </a:r>
            <a:r>
              <a:rPr lang="nl-NL" sz="1100" dirty="0"/>
              <a:t>, 42:1, 36-44, </a:t>
            </a:r>
            <a:r>
              <a:rPr lang="nl-NL" sz="1100" u="sng" dirty="0">
                <a:hlinkClick r:id="rId3"/>
              </a:rPr>
              <a:t>http://dx.doi.org/10.3109/13668250.2016.1178220</a:t>
            </a:r>
            <a:endParaRPr lang="nl-NL" sz="1100" dirty="0"/>
          </a:p>
          <a:p>
            <a:pPr indent="0">
              <a:buNone/>
            </a:pPr>
            <a:r>
              <a:rPr lang="nl-NL" sz="1100" dirty="0"/>
              <a:t>Wieland, J., </a:t>
            </a:r>
            <a:r>
              <a:rPr lang="nl-NL" sz="1100" dirty="0" err="1"/>
              <a:t>Aldenkamp</a:t>
            </a:r>
            <a:r>
              <a:rPr lang="nl-NL" sz="1100" dirty="0"/>
              <a:t>, E., &amp; van den Brink, A. (2017). </a:t>
            </a:r>
            <a:r>
              <a:rPr lang="nl-NL" sz="1100" i="1" dirty="0"/>
              <a:t>Behandeling van patiënten met een laag IQ in de GGZ. </a:t>
            </a:r>
            <a:r>
              <a:rPr lang="nl-NL" sz="1100" dirty="0"/>
              <a:t>Houten: </a:t>
            </a:r>
            <a:r>
              <a:rPr lang="nl-NL" sz="1100" dirty="0" err="1"/>
              <a:t>Bohn</a:t>
            </a:r>
            <a:r>
              <a:rPr lang="nl-NL" sz="1100" dirty="0"/>
              <a:t> </a:t>
            </a:r>
            <a:r>
              <a:rPr lang="nl-NL" sz="1100" dirty="0" err="1"/>
              <a:t>Stafleu</a:t>
            </a:r>
            <a:r>
              <a:rPr lang="nl-NL" sz="1100" dirty="0"/>
              <a:t> van </a:t>
            </a:r>
            <a:r>
              <a:rPr lang="nl-NL" sz="1100" dirty="0" err="1"/>
              <a:t>Loghum</a:t>
            </a:r>
            <a:r>
              <a:rPr lang="nl-NL" sz="1100" dirty="0"/>
              <a:t>. </a:t>
            </a:r>
          </a:p>
          <a:p>
            <a:pPr indent="0">
              <a:buNone/>
            </a:pPr>
            <a:r>
              <a:rPr lang="nl-NL" sz="1100" dirty="0"/>
              <a:t>Wieland, J., Kapitein- de Haan, S., &amp; </a:t>
            </a:r>
            <a:r>
              <a:rPr lang="nl-NL" sz="1100" dirty="0" err="1"/>
              <a:t>Zitman</a:t>
            </a:r>
            <a:r>
              <a:rPr lang="nl-NL" sz="1100" dirty="0"/>
              <a:t>, F.G. (2014</a:t>
            </a:r>
            <a:r>
              <a:rPr lang="nl-NL" sz="1100" i="1" dirty="0"/>
              <a:t>). </a:t>
            </a:r>
            <a:r>
              <a:rPr lang="nl-NL" sz="1100" i="1" dirty="0" err="1"/>
              <a:t>Psychiatric</a:t>
            </a:r>
            <a:r>
              <a:rPr lang="nl-NL" sz="1100" i="1" dirty="0"/>
              <a:t> Disorders in </a:t>
            </a:r>
            <a:r>
              <a:rPr lang="nl-NL" sz="1100" i="1" dirty="0" err="1"/>
              <a:t>Outpatients</a:t>
            </a:r>
            <a:r>
              <a:rPr lang="nl-NL" sz="1100" i="1" dirty="0"/>
              <a:t> </a:t>
            </a:r>
            <a:r>
              <a:rPr lang="nl-NL" sz="1100" i="1" dirty="0" err="1"/>
              <a:t>with</a:t>
            </a:r>
            <a:r>
              <a:rPr lang="nl-NL" sz="1100" i="1" dirty="0"/>
              <a:t> Borderline </a:t>
            </a:r>
            <a:r>
              <a:rPr lang="nl-NL" sz="1100" i="1" dirty="0" err="1"/>
              <a:t>Intellectual</a:t>
            </a:r>
            <a:r>
              <a:rPr lang="nl-NL" sz="1100" i="1" dirty="0"/>
              <a:t> </a:t>
            </a:r>
            <a:r>
              <a:rPr lang="nl-NL" sz="1100" i="1" dirty="0" err="1"/>
              <a:t>Functioning</a:t>
            </a:r>
            <a:r>
              <a:rPr lang="nl-NL" sz="1100" i="1" dirty="0"/>
              <a:t>: </a:t>
            </a:r>
            <a:r>
              <a:rPr lang="nl-NL" sz="1100" i="1" dirty="0" err="1"/>
              <a:t>Comparison</a:t>
            </a:r>
            <a:r>
              <a:rPr lang="nl-NL" sz="1100" i="1" dirty="0"/>
              <a:t> </a:t>
            </a:r>
            <a:r>
              <a:rPr lang="nl-NL" sz="1100" i="1" dirty="0" err="1"/>
              <a:t>with</a:t>
            </a:r>
            <a:r>
              <a:rPr lang="nl-NL" sz="1100" i="1" dirty="0"/>
              <a:t> </a:t>
            </a:r>
            <a:r>
              <a:rPr lang="nl-NL" sz="1100" i="1" dirty="0" err="1"/>
              <a:t>both</a:t>
            </a:r>
            <a:r>
              <a:rPr lang="nl-NL" sz="1100" i="1" dirty="0"/>
              <a:t> </a:t>
            </a:r>
            <a:r>
              <a:rPr lang="nl-NL" sz="1100" i="1" dirty="0" err="1"/>
              <a:t>Outpatients</a:t>
            </a:r>
            <a:r>
              <a:rPr lang="nl-NL" sz="1100" i="1" dirty="0"/>
              <a:t> </a:t>
            </a:r>
            <a:r>
              <a:rPr lang="nl-NL" sz="1100" i="1" dirty="0" err="1"/>
              <a:t>from</a:t>
            </a:r>
            <a:r>
              <a:rPr lang="nl-NL" sz="1100" i="1" dirty="0"/>
              <a:t> </a:t>
            </a:r>
            <a:r>
              <a:rPr lang="nl-NL" sz="1100" i="1" dirty="0" err="1"/>
              <a:t>Regular</a:t>
            </a:r>
            <a:r>
              <a:rPr lang="nl-NL" sz="1100" i="1" dirty="0"/>
              <a:t> </a:t>
            </a:r>
            <a:r>
              <a:rPr lang="nl-NL" sz="1100" i="1" dirty="0" err="1"/>
              <a:t>Mental</a:t>
            </a:r>
            <a:r>
              <a:rPr lang="nl-NL" sz="1100" i="1" dirty="0"/>
              <a:t> Health Care </a:t>
            </a:r>
            <a:r>
              <a:rPr lang="nl-NL" sz="1100" i="1" dirty="0" err="1"/>
              <a:t>and</a:t>
            </a:r>
            <a:r>
              <a:rPr lang="nl-NL" sz="1100" i="1" dirty="0"/>
              <a:t> </a:t>
            </a:r>
            <a:r>
              <a:rPr lang="nl-NL" sz="1100" i="1" dirty="0" err="1"/>
              <a:t>Outpatients</a:t>
            </a:r>
            <a:r>
              <a:rPr lang="nl-NL" sz="1100" i="1" dirty="0"/>
              <a:t> </a:t>
            </a:r>
            <a:r>
              <a:rPr lang="nl-NL" sz="1100" i="1" dirty="0" err="1"/>
              <a:t>with</a:t>
            </a:r>
            <a:r>
              <a:rPr lang="nl-NL" sz="1100" i="1" dirty="0"/>
              <a:t> Mild </a:t>
            </a:r>
            <a:r>
              <a:rPr lang="nl-NL" sz="1100" i="1" dirty="0" err="1"/>
              <a:t>Intellectual</a:t>
            </a:r>
            <a:r>
              <a:rPr lang="nl-NL" sz="1100" i="1" dirty="0"/>
              <a:t> </a:t>
            </a:r>
            <a:r>
              <a:rPr lang="nl-NL" sz="1100" i="1" dirty="0" err="1"/>
              <a:t>Disabilities</a:t>
            </a:r>
            <a:r>
              <a:rPr lang="nl-NL" sz="1100" i="1" dirty="0"/>
              <a:t>. </a:t>
            </a:r>
            <a:r>
              <a:rPr lang="nl-NL" sz="1100" dirty="0"/>
              <a:t>The Canadian Journal of </a:t>
            </a:r>
            <a:r>
              <a:rPr lang="nl-NL" sz="1100" dirty="0" err="1"/>
              <a:t>Psychiatry</a:t>
            </a:r>
            <a:r>
              <a:rPr lang="nl-NL" sz="1100" dirty="0"/>
              <a:t>, 59:4, 213-219</a:t>
            </a:r>
          </a:p>
          <a:p>
            <a:pPr indent="0">
              <a:buNone/>
            </a:pPr>
            <a:r>
              <a:rPr lang="nl-NL" sz="1100" dirty="0" err="1"/>
              <a:t>Woittiez</a:t>
            </a:r>
            <a:r>
              <a:rPr lang="nl-NL" sz="1100" dirty="0"/>
              <a:t>, I., Ras, M., &amp; </a:t>
            </a:r>
            <a:r>
              <a:rPr lang="nl-NL" sz="1100" dirty="0" err="1"/>
              <a:t>Oudijk</a:t>
            </a:r>
            <a:r>
              <a:rPr lang="nl-NL" sz="1100" dirty="0"/>
              <a:t>, D. (2012). IQ met beperkingen, </a:t>
            </a:r>
            <a:r>
              <a:rPr lang="nl-NL" sz="1100" i="1" dirty="0"/>
              <a:t>De mate van verstandelijke handicap van zorgvragers in kaart gebracht.</a:t>
            </a:r>
            <a:r>
              <a:rPr lang="nl-NL" sz="1100" dirty="0"/>
              <a:t> Den Haag: Sociaal en Cultureel Planbureau.</a:t>
            </a:r>
          </a:p>
          <a:p>
            <a:pPr indent="0">
              <a:buNone/>
            </a:pPr>
            <a:r>
              <a:rPr lang="nl-NL" sz="1100" dirty="0">
                <a:hlinkClick r:id="rId4"/>
              </a:rPr>
              <a:t>http://www.plusbibliotheekflevoland.nl/kenniscafe_mrt11_hoe_werkt_ons_brein</a:t>
            </a:r>
            <a:endParaRPr lang="nl-NL" sz="1100" dirty="0"/>
          </a:p>
          <a:p>
            <a:pPr indent="0">
              <a:buNone/>
            </a:pPr>
            <a:r>
              <a:rPr lang="nl-NL" sz="1100" dirty="0">
                <a:hlinkClick r:id="rId5"/>
              </a:rPr>
              <a:t>https://www.google.nl/search?q=brein&amp;source=lnms&amp;tbm=isch&amp;sa=X&amp;ved=0ahUKEwiTiZyl8tPUAhWEmbQKHWzPAHoQ_AUIBigB&amp;biw=1920&amp;bih=930#tbm=isch&amp;q=brein+neurotransmissie&amp;imgrc=tE-fKmuJoNThOM:&amp;spf=1498218355902</a:t>
            </a:r>
            <a:endParaRPr lang="nl-NL" sz="1100" dirty="0"/>
          </a:p>
        </p:txBody>
      </p:sp>
    </p:spTree>
    <p:custDataLst>
      <p:tags r:id="rId1"/>
    </p:custDataLst>
    <p:extLst>
      <p:ext uri="{BB962C8B-B14F-4D97-AF65-F5344CB8AC3E}">
        <p14:creationId xmlns:p14="http://schemas.microsoft.com/office/powerpoint/2010/main" val="253300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9600" b="1" dirty="0"/>
              <a:t>V62.89 </a:t>
            </a:r>
            <a:r>
              <a:rPr lang="nl-NL" sz="2000" dirty="0"/>
              <a:t>Zwakbegaafdheid</a:t>
            </a:r>
            <a:br>
              <a:rPr lang="nl-NL" sz="2000" dirty="0"/>
            </a:br>
            <a:r>
              <a:rPr lang="nl-NL" sz="2000" dirty="0"/>
              <a:t>Een bijkomende reden tot zorg maar behorend tot de </a:t>
            </a:r>
            <a:r>
              <a:rPr lang="nl-NL" sz="2000" i="1" dirty="0"/>
              <a:t>‘normale populatie’</a:t>
            </a:r>
          </a:p>
        </p:txBody>
      </p:sp>
    </p:spTree>
    <p:extLst>
      <p:ext uri="{BB962C8B-B14F-4D97-AF65-F5344CB8AC3E}">
        <p14:creationId xmlns:p14="http://schemas.microsoft.com/office/powerpoint/2010/main" val="2139213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LVB in de GGZ</a:t>
            </a:r>
          </a:p>
        </p:txBody>
      </p:sp>
      <p:sp>
        <p:nvSpPr>
          <p:cNvPr id="3" name="Tijdelijke aanduiding voor inhoud 2"/>
          <p:cNvSpPr>
            <a:spLocks noGrp="1"/>
          </p:cNvSpPr>
          <p:nvPr>
            <p:ph idx="1"/>
          </p:nvPr>
        </p:nvSpPr>
        <p:spPr/>
        <p:txBody>
          <a:bodyPr/>
          <a:lstStyle/>
          <a:p>
            <a:endParaRPr lang="nl-NL" dirty="0"/>
          </a:p>
          <a:p>
            <a:pPr indent="0">
              <a:buNone/>
            </a:pPr>
            <a:r>
              <a:rPr lang="nl-NL" dirty="0"/>
              <a:t>Programma</a:t>
            </a:r>
          </a:p>
          <a:p>
            <a:r>
              <a:rPr lang="nl-NL" dirty="0"/>
              <a:t>Even opfrissen </a:t>
            </a:r>
          </a:p>
          <a:p>
            <a:r>
              <a:rPr lang="nl-NL" dirty="0"/>
              <a:t>Een drietrapsraket</a:t>
            </a:r>
          </a:p>
          <a:p>
            <a:pPr lvl="1"/>
            <a:r>
              <a:rPr lang="nl-NL" dirty="0"/>
              <a:t>Verbeteropdracht </a:t>
            </a:r>
          </a:p>
          <a:p>
            <a:pPr lvl="1"/>
            <a:r>
              <a:rPr lang="nl-NL" dirty="0"/>
              <a:t>Onderzoek </a:t>
            </a:r>
          </a:p>
          <a:p>
            <a:pPr lvl="1"/>
            <a:r>
              <a:rPr lang="nl-NL" dirty="0"/>
              <a:t>Toekomstplan </a:t>
            </a:r>
          </a:p>
          <a:p>
            <a:r>
              <a:rPr lang="nl-NL" dirty="0"/>
              <a:t>Wat neemt u mee?</a:t>
            </a:r>
          </a:p>
          <a:p>
            <a:endParaRPr lang="nl-NL" dirty="0"/>
          </a:p>
          <a:p>
            <a:endParaRPr lang="nl-NL" dirty="0"/>
          </a:p>
        </p:txBody>
      </p:sp>
    </p:spTree>
    <p:custDataLst>
      <p:tags r:id="rId1"/>
    </p:custDataLst>
    <p:extLst>
      <p:ext uri="{BB962C8B-B14F-4D97-AF65-F5344CB8AC3E}">
        <p14:creationId xmlns:p14="http://schemas.microsoft.com/office/powerpoint/2010/main" val="5059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7EAF34B-D474-4BE1-A2CD-2CCF9849C061}"/>
              </a:ext>
            </a:extLst>
          </p:cNvPr>
          <p:cNvSpPr>
            <a:spLocks noGrp="1"/>
          </p:cNvSpPr>
          <p:nvPr>
            <p:ph type="title"/>
          </p:nvPr>
        </p:nvSpPr>
        <p:spPr/>
        <p:txBody>
          <a:bodyPr/>
          <a:lstStyle/>
          <a:p>
            <a:r>
              <a:rPr lang="nl-NL" dirty="0"/>
              <a:t>Ontwikkelingsstoornissen</a:t>
            </a:r>
          </a:p>
        </p:txBody>
      </p:sp>
      <p:sp>
        <p:nvSpPr>
          <p:cNvPr id="5" name="Tijdelijke aanduiding voor inhoud 4">
            <a:extLst>
              <a:ext uri="{FF2B5EF4-FFF2-40B4-BE49-F238E27FC236}">
                <a16:creationId xmlns="" xmlns:a16="http://schemas.microsoft.com/office/drawing/2014/main" id="{19BCBB3B-BC4A-411F-980F-B94FD4076DC4}"/>
              </a:ext>
            </a:extLst>
          </p:cNvPr>
          <p:cNvSpPr>
            <a:spLocks noGrp="1"/>
          </p:cNvSpPr>
          <p:nvPr>
            <p:ph idx="1"/>
          </p:nvPr>
        </p:nvSpPr>
        <p:spPr>
          <a:xfrm>
            <a:off x="360000" y="1260000"/>
            <a:ext cx="8428400" cy="5220000"/>
          </a:xfrm>
        </p:spPr>
        <p:txBody>
          <a:bodyPr>
            <a:normAutofit/>
          </a:bodyPr>
          <a:lstStyle/>
          <a:p>
            <a:r>
              <a:rPr lang="nl-NL" dirty="0"/>
              <a:t>IQ </a:t>
            </a:r>
          </a:p>
          <a:p>
            <a:pPr lvl="1"/>
            <a:r>
              <a:rPr lang="nl-NL" dirty="0"/>
              <a:t>Zwakbegaafd 			(TIQ 71-85)</a:t>
            </a:r>
          </a:p>
          <a:p>
            <a:pPr lvl="1"/>
            <a:r>
              <a:rPr lang="nl-NL" dirty="0"/>
              <a:t>Licht verstandelijk beperkt 		(TIQ 51-70)</a:t>
            </a:r>
          </a:p>
          <a:p>
            <a:pPr lvl="1"/>
            <a:r>
              <a:rPr lang="nl-NL" dirty="0"/>
              <a:t>Matig verstandelijk beperkt	(TIQ 35-50)</a:t>
            </a:r>
          </a:p>
          <a:p>
            <a:pPr lvl="1"/>
            <a:r>
              <a:rPr lang="nl-NL" dirty="0"/>
              <a:t>Ernstig verstandelijk beperkt	(TIQ 20-34)</a:t>
            </a:r>
          </a:p>
          <a:p>
            <a:endParaRPr lang="nl-NL" dirty="0"/>
          </a:p>
          <a:p>
            <a:endParaRPr lang="nl-NL" dirty="0"/>
          </a:p>
        </p:txBody>
      </p:sp>
      <p:pic>
        <p:nvPicPr>
          <p:cNvPr id="6" name="Afbeelding 5">
            <a:extLst>
              <a:ext uri="{FF2B5EF4-FFF2-40B4-BE49-F238E27FC236}">
                <a16:creationId xmlns="" xmlns:a16="http://schemas.microsoft.com/office/drawing/2014/main" id="{B2FE1F99-2ABC-470A-BA7D-102C09010AF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644775" y="3429000"/>
            <a:ext cx="3477868" cy="2792091"/>
          </a:xfrm>
          <a:prstGeom prst="rect">
            <a:avLst/>
          </a:prstGeom>
        </p:spPr>
      </p:pic>
    </p:spTree>
    <p:custDataLst>
      <p:tags r:id="rId1"/>
    </p:custDataLst>
    <p:extLst>
      <p:ext uri="{BB962C8B-B14F-4D97-AF65-F5344CB8AC3E}">
        <p14:creationId xmlns:p14="http://schemas.microsoft.com/office/powerpoint/2010/main" val="1254571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F3E6B02-373D-46ED-AFC2-CE5F4CB7D9C4}"/>
              </a:ext>
            </a:extLst>
          </p:cNvPr>
          <p:cNvSpPr>
            <a:spLocks noGrp="1"/>
          </p:cNvSpPr>
          <p:nvPr>
            <p:ph type="title"/>
          </p:nvPr>
        </p:nvSpPr>
        <p:spPr/>
        <p:txBody>
          <a:bodyPr/>
          <a:lstStyle/>
          <a:p>
            <a:r>
              <a:rPr lang="nl-NL" dirty="0"/>
              <a:t>Prevalentie </a:t>
            </a:r>
          </a:p>
        </p:txBody>
      </p:sp>
      <p:sp>
        <p:nvSpPr>
          <p:cNvPr id="3" name="Tijdelijke aanduiding voor inhoud 2">
            <a:extLst>
              <a:ext uri="{FF2B5EF4-FFF2-40B4-BE49-F238E27FC236}">
                <a16:creationId xmlns="" xmlns:a16="http://schemas.microsoft.com/office/drawing/2014/main" id="{192337F3-B86E-43A6-8581-94D1E1AB9352}"/>
              </a:ext>
            </a:extLst>
          </p:cNvPr>
          <p:cNvSpPr>
            <a:spLocks noGrp="1"/>
          </p:cNvSpPr>
          <p:nvPr>
            <p:ph idx="1"/>
          </p:nvPr>
        </p:nvSpPr>
        <p:spPr/>
        <p:txBody>
          <a:bodyPr/>
          <a:lstStyle/>
          <a:p>
            <a:r>
              <a:rPr lang="nl-NL" dirty="0"/>
              <a:t>3%           IQ &lt; 70</a:t>
            </a:r>
          </a:p>
          <a:p>
            <a:r>
              <a:rPr lang="nl-NL" dirty="0"/>
              <a:t>13,6%      IQ 70-85</a:t>
            </a:r>
          </a:p>
          <a:p>
            <a:r>
              <a:rPr lang="nl-NL" dirty="0"/>
              <a:t>60-70%    LVB problematiek en Forensisch </a:t>
            </a:r>
          </a:p>
          <a:p>
            <a:r>
              <a:rPr lang="nl-NL" dirty="0"/>
              <a:t>30-60%    LVB problematiek en GGZ FACT </a:t>
            </a:r>
          </a:p>
          <a:p>
            <a:r>
              <a:rPr lang="nl-NL" dirty="0"/>
              <a:t>30-40%    VG problematiek en probleemgedrag</a:t>
            </a:r>
          </a:p>
          <a:p>
            <a:r>
              <a:rPr lang="nl-NL" dirty="0"/>
              <a:t>20%	        Ouder dan 65 jaar</a:t>
            </a:r>
          </a:p>
          <a:p>
            <a:endParaRPr lang="nl-NL" dirty="0"/>
          </a:p>
          <a:p>
            <a:endParaRPr lang="nl-NL" dirty="0"/>
          </a:p>
        </p:txBody>
      </p:sp>
    </p:spTree>
    <p:custDataLst>
      <p:tags r:id="rId1"/>
    </p:custDataLst>
    <p:extLst>
      <p:ext uri="{BB962C8B-B14F-4D97-AF65-F5344CB8AC3E}">
        <p14:creationId xmlns:p14="http://schemas.microsoft.com/office/powerpoint/2010/main" val="111355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 xmlns:a16="http://schemas.microsoft.com/office/drawing/2014/main" id="{0D7EC22C-8691-4140-8394-0A82976E4D34}"/>
              </a:ext>
            </a:extLst>
          </p:cNvPr>
          <p:cNvSpPr>
            <a:spLocks noGrp="1"/>
          </p:cNvSpPr>
          <p:nvPr>
            <p:ph type="title"/>
          </p:nvPr>
        </p:nvSpPr>
        <p:spPr/>
        <p:txBody>
          <a:bodyPr/>
          <a:lstStyle/>
          <a:p>
            <a:r>
              <a:rPr lang="nl-NL" dirty="0"/>
              <a:t>Even opfrissen</a:t>
            </a:r>
          </a:p>
        </p:txBody>
      </p:sp>
      <p:sp>
        <p:nvSpPr>
          <p:cNvPr id="5" name="Tijdelijke aanduiding voor inhoud 4">
            <a:extLst>
              <a:ext uri="{FF2B5EF4-FFF2-40B4-BE49-F238E27FC236}">
                <a16:creationId xmlns="" xmlns:a16="http://schemas.microsoft.com/office/drawing/2014/main" id="{E4D1F6C5-8C3B-4804-ACF3-4493FAB2CD2D}"/>
              </a:ext>
            </a:extLst>
          </p:cNvPr>
          <p:cNvSpPr>
            <a:spLocks noGrp="1"/>
          </p:cNvSpPr>
          <p:nvPr>
            <p:ph sz="half" idx="1"/>
          </p:nvPr>
        </p:nvSpPr>
        <p:spPr/>
        <p:txBody>
          <a:bodyPr/>
          <a:lstStyle/>
          <a:p>
            <a:r>
              <a:rPr lang="nl-NL" dirty="0"/>
              <a:t>Primair brein </a:t>
            </a:r>
          </a:p>
          <a:p>
            <a:r>
              <a:rPr lang="nl-NL" dirty="0"/>
              <a:t>Impulsief, onbewust en primair</a:t>
            </a:r>
          </a:p>
          <a:p>
            <a:endParaRPr lang="nl-NL" dirty="0"/>
          </a:p>
        </p:txBody>
      </p:sp>
      <p:sp>
        <p:nvSpPr>
          <p:cNvPr id="6" name="Tijdelijke aanduiding voor inhoud 5">
            <a:extLst>
              <a:ext uri="{FF2B5EF4-FFF2-40B4-BE49-F238E27FC236}">
                <a16:creationId xmlns="" xmlns:a16="http://schemas.microsoft.com/office/drawing/2014/main" id="{A14C34B7-F8B7-4C63-AB0A-CBD5E1756612}"/>
              </a:ext>
            </a:extLst>
          </p:cNvPr>
          <p:cNvSpPr>
            <a:spLocks noGrp="1"/>
          </p:cNvSpPr>
          <p:nvPr>
            <p:ph sz="half" idx="2"/>
          </p:nvPr>
        </p:nvSpPr>
        <p:spPr/>
        <p:txBody>
          <a:bodyPr/>
          <a:lstStyle/>
          <a:p>
            <a:r>
              <a:rPr lang="nl-NL" dirty="0"/>
              <a:t>Secundair brein </a:t>
            </a:r>
          </a:p>
          <a:p>
            <a:r>
              <a:rPr lang="nl-NL" dirty="0"/>
              <a:t>Reflectief, bewust en secundair</a:t>
            </a:r>
          </a:p>
          <a:p>
            <a:endParaRPr lang="nl-NL" dirty="0"/>
          </a:p>
        </p:txBody>
      </p:sp>
      <p:pic>
        <p:nvPicPr>
          <p:cNvPr id="7" name="Tijdelijke aanduiding voor inhoud 3">
            <a:extLst>
              <a:ext uri="{FF2B5EF4-FFF2-40B4-BE49-F238E27FC236}">
                <a16:creationId xmlns="" xmlns:a16="http://schemas.microsoft.com/office/drawing/2014/main" id="{5161D654-EA06-4AED-9D50-2638DDCEB1CB}"/>
              </a:ext>
            </a:extLst>
          </p:cNvPr>
          <p:cNvPicPr>
            <a:picLocks noChangeAspect="1"/>
          </p:cNvPicPr>
          <p:nvPr/>
        </p:nvPicPr>
        <p:blipFill rotWithShape="1">
          <a:blip r:embed="rId3"/>
          <a:srcRect l="36490" t="55031" r="37733" b="15560"/>
          <a:stretch/>
        </p:blipFill>
        <p:spPr>
          <a:xfrm>
            <a:off x="2945934" y="3641738"/>
            <a:ext cx="3011429" cy="2576946"/>
          </a:xfrm>
          <a:prstGeom prst="rect">
            <a:avLst/>
          </a:prstGeom>
        </p:spPr>
      </p:pic>
    </p:spTree>
    <p:custDataLst>
      <p:tags r:id="rId1"/>
    </p:custDataLst>
    <p:extLst>
      <p:ext uri="{BB962C8B-B14F-4D97-AF65-F5344CB8AC3E}">
        <p14:creationId xmlns:p14="http://schemas.microsoft.com/office/powerpoint/2010/main" val="2111333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CFD692B-78B4-4AD8-A368-9CAD9076E00D}"/>
              </a:ext>
            </a:extLst>
          </p:cNvPr>
          <p:cNvSpPr>
            <a:spLocks noGrp="1"/>
          </p:cNvSpPr>
          <p:nvPr>
            <p:ph type="title"/>
          </p:nvPr>
        </p:nvSpPr>
        <p:spPr/>
        <p:txBody>
          <a:bodyPr/>
          <a:lstStyle/>
          <a:p>
            <a:r>
              <a:rPr lang="nl-NL" dirty="0"/>
              <a:t>LVB &amp; GGZ -2-</a:t>
            </a:r>
          </a:p>
        </p:txBody>
      </p:sp>
      <p:sp>
        <p:nvSpPr>
          <p:cNvPr id="4" name="Tijdelijke aanduiding voor inhoud 3">
            <a:extLst>
              <a:ext uri="{FF2B5EF4-FFF2-40B4-BE49-F238E27FC236}">
                <a16:creationId xmlns="" xmlns:a16="http://schemas.microsoft.com/office/drawing/2014/main" id="{3B5638F9-1E7E-4472-8839-7E2207E1F5DF}"/>
              </a:ext>
            </a:extLst>
          </p:cNvPr>
          <p:cNvSpPr>
            <a:spLocks noGrp="1"/>
          </p:cNvSpPr>
          <p:nvPr>
            <p:ph sz="half" idx="2"/>
          </p:nvPr>
        </p:nvSpPr>
        <p:spPr>
          <a:xfrm>
            <a:off x="4629150" y="1297093"/>
            <a:ext cx="4000500" cy="4024125"/>
          </a:xfrm>
        </p:spPr>
        <p:txBody>
          <a:bodyPr/>
          <a:lstStyle/>
          <a:p>
            <a:r>
              <a:rPr lang="nl-NL" dirty="0"/>
              <a:t>Cognitieve vermogens (IQ)</a:t>
            </a:r>
          </a:p>
          <a:p>
            <a:r>
              <a:rPr lang="nl-NL" dirty="0"/>
              <a:t>Sociaal Emotionele ontwikkeling (SEO)</a:t>
            </a:r>
          </a:p>
          <a:p>
            <a:r>
              <a:rPr lang="nl-NL" dirty="0"/>
              <a:t>Draagkracht (hoeveel mapjes kan iemand hebben)</a:t>
            </a:r>
          </a:p>
          <a:p>
            <a:r>
              <a:rPr lang="nl-NL" dirty="0"/>
              <a:t>Draaglast (hoeveel mapjes staan er open)</a:t>
            </a:r>
          </a:p>
          <a:p>
            <a:r>
              <a:rPr lang="nl-NL" dirty="0"/>
              <a:t>Primaire reactie</a:t>
            </a:r>
          </a:p>
          <a:p>
            <a:r>
              <a:rPr lang="nl-NL" dirty="0"/>
              <a:t>Secundaire reactie</a:t>
            </a:r>
          </a:p>
          <a:p>
            <a:endParaRPr lang="nl-NL" dirty="0"/>
          </a:p>
        </p:txBody>
      </p:sp>
      <p:pic>
        <p:nvPicPr>
          <p:cNvPr id="5" name="Tijdelijke aanduiding voor inhoud 8" descr="Paard">
            <a:extLst>
              <a:ext uri="{FF2B5EF4-FFF2-40B4-BE49-F238E27FC236}">
                <a16:creationId xmlns="" xmlns:a16="http://schemas.microsoft.com/office/drawing/2014/main" id="{A641496E-5115-42E0-8569-43D62993895B}"/>
              </a:ext>
            </a:extLst>
          </p:cNvPr>
          <p:cNvPicPr>
            <a:picLocks noChangeAspect="1"/>
          </p:cNvPicPr>
          <p:nvPr/>
        </p:nvPicPr>
        <p:blipFill>
          <a:blip r:embed="rId4">
            <a:duotone>
              <a:prstClr val="black"/>
              <a:schemeClr val="accent1">
                <a:tint val="45000"/>
                <a:satMod val="400000"/>
              </a:schemeClr>
            </a:duotone>
            <a:extLst>
              <a:ext uri="{96DAC541-7B7A-43D3-8B79-37D633B846F1}">
                <asvg:svgBlip xmlns="" xmlns:asvg="http://schemas.microsoft.com/office/drawing/2016/SVG/main" r:embed="rId5"/>
              </a:ext>
            </a:extLst>
          </a:blip>
          <a:stretch>
            <a:fillRect/>
          </a:stretch>
        </p:blipFill>
        <p:spPr>
          <a:xfrm>
            <a:off x="87668" y="626533"/>
            <a:ext cx="2938323" cy="3917764"/>
          </a:xfrm>
          <a:prstGeom prst="rect">
            <a:avLst/>
          </a:prstGeom>
        </p:spPr>
      </p:pic>
      <p:pic>
        <p:nvPicPr>
          <p:cNvPr id="6" name="Tijdelijke aanduiding voor inhoud 5" descr="Hardlopen">
            <a:extLst>
              <a:ext uri="{FF2B5EF4-FFF2-40B4-BE49-F238E27FC236}">
                <a16:creationId xmlns="" xmlns:a16="http://schemas.microsoft.com/office/drawing/2014/main" id="{89058997-1097-402E-B691-99C31AAFB515}"/>
              </a:ext>
            </a:extLst>
          </p:cNvPr>
          <p:cNvPicPr>
            <a:picLocks noGrp="1" noChangeAspect="1"/>
          </p:cNvPicPr>
          <p:nvPr>
            <p:ph sz="half" idx="1"/>
          </p:nvPr>
        </p:nvPicPr>
        <p:blipFill>
          <a:blip r:embed="rId6">
            <a:duotone>
              <a:prstClr val="black"/>
              <a:schemeClr val="accent1">
                <a:tint val="45000"/>
                <a:satMod val="400000"/>
              </a:schemeClr>
            </a:duotone>
            <a:extLst>
              <a:ext uri="{96DAC541-7B7A-43D3-8B79-37D633B846F1}">
                <asvg:svgBlip xmlns="" xmlns:asvg="http://schemas.microsoft.com/office/drawing/2016/SVG/main" r:embed="rId7"/>
              </a:ext>
            </a:extLst>
          </a:blip>
          <a:stretch>
            <a:fillRect/>
          </a:stretch>
        </p:blipFill>
        <p:spPr>
          <a:xfrm>
            <a:off x="1005027" y="1512143"/>
            <a:ext cx="685800" cy="914400"/>
          </a:xfrm>
          <a:prstGeom prst="rect">
            <a:avLst/>
          </a:prstGeom>
          <a:noFill/>
        </p:spPr>
      </p:pic>
      <p:pic>
        <p:nvPicPr>
          <p:cNvPr id="7" name="Tijdelijke aanduiding voor inhoud 8" descr="Paard">
            <a:extLst>
              <a:ext uri="{FF2B5EF4-FFF2-40B4-BE49-F238E27FC236}">
                <a16:creationId xmlns="" xmlns:a16="http://schemas.microsoft.com/office/drawing/2014/main" id="{18CE8869-1945-4C87-9A1E-F27BF7412E57}"/>
              </a:ext>
            </a:extLst>
          </p:cNvPr>
          <p:cNvPicPr>
            <a:picLocks noChangeAspect="1"/>
          </p:cNvPicPr>
          <p:nvPr/>
        </p:nvPicPr>
        <p:blipFill>
          <a:blip r:embed="rId4">
            <a:duotone>
              <a:prstClr val="black"/>
              <a:schemeClr val="accent1">
                <a:tint val="45000"/>
                <a:satMod val="400000"/>
              </a:schemeClr>
            </a:duotone>
            <a:extLst>
              <a:ext uri="{96DAC541-7B7A-43D3-8B79-37D633B846F1}">
                <asvg:svgBlip xmlns="" xmlns:asvg="http://schemas.microsoft.com/office/drawing/2016/SVG/main" r:embed="rId5"/>
              </a:ext>
            </a:extLst>
          </a:blip>
          <a:stretch>
            <a:fillRect/>
          </a:stretch>
        </p:blipFill>
        <p:spPr>
          <a:xfrm>
            <a:off x="1690827" y="2821774"/>
            <a:ext cx="2938323" cy="3917764"/>
          </a:xfrm>
          <a:prstGeom prst="rect">
            <a:avLst/>
          </a:prstGeom>
        </p:spPr>
      </p:pic>
      <p:pic>
        <p:nvPicPr>
          <p:cNvPr id="8" name="Tijdelijke aanduiding voor inhoud 5" descr="Hardlopen">
            <a:extLst>
              <a:ext uri="{FF2B5EF4-FFF2-40B4-BE49-F238E27FC236}">
                <a16:creationId xmlns="" xmlns:a16="http://schemas.microsoft.com/office/drawing/2014/main" id="{72AC7425-F241-4529-A120-A40EE3F2EA31}"/>
              </a:ext>
            </a:extLst>
          </p:cNvPr>
          <p:cNvPicPr>
            <a:picLocks noChangeAspect="1"/>
          </p:cNvPicPr>
          <p:nvPr/>
        </p:nvPicPr>
        <p:blipFill>
          <a:blip r:embed="rId6">
            <a:duotone>
              <a:prstClr val="black"/>
              <a:schemeClr val="accent1">
                <a:tint val="45000"/>
                <a:satMod val="400000"/>
              </a:schemeClr>
            </a:duotone>
            <a:extLst>
              <a:ext uri="{96DAC541-7B7A-43D3-8B79-37D633B846F1}">
                <asvg:svgBlip xmlns="" xmlns:asvg="http://schemas.microsoft.com/office/drawing/2016/SVG/main" r:embed="rId7"/>
              </a:ext>
            </a:extLst>
          </a:blip>
          <a:stretch>
            <a:fillRect/>
          </a:stretch>
        </p:blipFill>
        <p:spPr>
          <a:xfrm>
            <a:off x="2048934" y="3034269"/>
            <a:ext cx="1622278" cy="2163038"/>
          </a:xfrm>
          <a:prstGeom prst="rect">
            <a:avLst/>
          </a:prstGeom>
        </p:spPr>
      </p:pic>
    </p:spTree>
    <p:custDataLst>
      <p:tags r:id="rId1"/>
    </p:custDataLst>
    <p:extLst>
      <p:ext uri="{BB962C8B-B14F-4D97-AF65-F5344CB8AC3E}">
        <p14:creationId xmlns:p14="http://schemas.microsoft.com/office/powerpoint/2010/main" val="592441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B499EED-0BAA-4A31-8E1F-4097CCC7B049}"/>
              </a:ext>
            </a:extLst>
          </p:cNvPr>
          <p:cNvSpPr>
            <a:spLocks noGrp="1"/>
          </p:cNvSpPr>
          <p:nvPr>
            <p:ph type="title"/>
          </p:nvPr>
        </p:nvSpPr>
        <p:spPr/>
        <p:txBody>
          <a:bodyPr/>
          <a:lstStyle/>
          <a:p>
            <a:r>
              <a:rPr lang="nl-NL" dirty="0"/>
              <a:t>Emotionele ontwikkeling</a:t>
            </a:r>
          </a:p>
        </p:txBody>
      </p:sp>
      <p:graphicFrame>
        <p:nvGraphicFramePr>
          <p:cNvPr id="7" name="Tijdelijke aanduiding voor inhoud 6">
            <a:extLst>
              <a:ext uri="{FF2B5EF4-FFF2-40B4-BE49-F238E27FC236}">
                <a16:creationId xmlns="" xmlns:a16="http://schemas.microsoft.com/office/drawing/2014/main" id="{9BF5A205-F662-40E3-9496-DFF36F861E77}"/>
              </a:ext>
            </a:extLst>
          </p:cNvPr>
          <p:cNvGraphicFramePr>
            <a:graphicFrameLocks noGrp="1"/>
          </p:cNvGraphicFramePr>
          <p:nvPr>
            <p:ph sz="half" idx="2"/>
            <p:extLst>
              <p:ext uri="{D42A27DB-BD31-4B8C-83A1-F6EECF244321}">
                <p14:modId xmlns:p14="http://schemas.microsoft.com/office/powerpoint/2010/main" val="3232095317"/>
              </p:ext>
            </p:extLst>
          </p:nvPr>
        </p:nvGraphicFramePr>
        <p:xfrm>
          <a:off x="457200" y="1028699"/>
          <a:ext cx="8013699" cy="5327653"/>
        </p:xfrm>
        <a:graphic>
          <a:graphicData uri="http://schemas.openxmlformats.org/drawingml/2006/table">
            <a:tbl>
              <a:tblPr/>
              <a:tblGrid>
                <a:gridCol w="1335614">
                  <a:extLst>
                    <a:ext uri="{9D8B030D-6E8A-4147-A177-3AD203B41FA5}">
                      <a16:colId xmlns="" xmlns:a16="http://schemas.microsoft.com/office/drawing/2014/main" val="4257837719"/>
                    </a:ext>
                  </a:extLst>
                </a:gridCol>
                <a:gridCol w="1479655">
                  <a:extLst>
                    <a:ext uri="{9D8B030D-6E8A-4147-A177-3AD203B41FA5}">
                      <a16:colId xmlns="" xmlns:a16="http://schemas.microsoft.com/office/drawing/2014/main" val="1836641606"/>
                    </a:ext>
                  </a:extLst>
                </a:gridCol>
                <a:gridCol w="2356970">
                  <a:extLst>
                    <a:ext uri="{9D8B030D-6E8A-4147-A177-3AD203B41FA5}">
                      <a16:colId xmlns="" xmlns:a16="http://schemas.microsoft.com/office/drawing/2014/main" val="2601529779"/>
                    </a:ext>
                  </a:extLst>
                </a:gridCol>
                <a:gridCol w="2841460">
                  <a:extLst>
                    <a:ext uri="{9D8B030D-6E8A-4147-A177-3AD203B41FA5}">
                      <a16:colId xmlns="" xmlns:a16="http://schemas.microsoft.com/office/drawing/2014/main" val="3387096332"/>
                    </a:ext>
                  </a:extLst>
                </a:gridCol>
              </a:tblGrid>
              <a:tr h="786007">
                <a:tc>
                  <a:txBody>
                    <a:bodyPr/>
                    <a:lstStyle/>
                    <a:p>
                      <a:r>
                        <a:rPr lang="nl-NL" sz="1200" b="1"/>
                        <a:t>Ontwikkelings-leeftijd</a:t>
                      </a:r>
                      <a:endParaRPr lang="nl-NL" sz="1200"/>
                    </a:p>
                  </a:txBody>
                  <a:tcPr marL="37610" marR="37610" marT="18805" marB="18805" anchor="ctr">
                    <a:lnL>
                      <a:noFill/>
                    </a:lnL>
                    <a:lnR>
                      <a:noFill/>
                    </a:lnR>
                    <a:lnT>
                      <a:noFill/>
                    </a:lnT>
                    <a:lnB>
                      <a:noFill/>
                    </a:lnB>
                  </a:tcPr>
                </a:tc>
                <a:tc>
                  <a:txBody>
                    <a:bodyPr/>
                    <a:lstStyle/>
                    <a:p>
                      <a:r>
                        <a:rPr lang="nl-NL" sz="1200" b="1"/>
                        <a:t>Fase</a:t>
                      </a:r>
                      <a:endParaRPr lang="nl-NL" sz="1200"/>
                    </a:p>
                  </a:txBody>
                  <a:tcPr marL="37610" marR="37610" marT="18805" marB="18805" anchor="ctr">
                    <a:lnL>
                      <a:noFill/>
                    </a:lnL>
                    <a:lnR>
                      <a:noFill/>
                    </a:lnR>
                    <a:lnT>
                      <a:noFill/>
                    </a:lnT>
                    <a:lnB>
                      <a:noFill/>
                    </a:lnB>
                  </a:tcPr>
                </a:tc>
                <a:tc>
                  <a:txBody>
                    <a:bodyPr/>
                    <a:lstStyle/>
                    <a:p>
                      <a:r>
                        <a:rPr lang="nl-NL" sz="1200" b="1"/>
                        <a:t>Persoonlijkheidsstructuur</a:t>
                      </a:r>
                      <a:endParaRPr lang="nl-NL" sz="1200"/>
                    </a:p>
                  </a:txBody>
                  <a:tcPr marL="37610" marR="37610" marT="18805" marB="18805" anchor="ctr">
                    <a:lnL>
                      <a:noFill/>
                    </a:lnL>
                    <a:lnR>
                      <a:noFill/>
                    </a:lnR>
                    <a:lnT>
                      <a:noFill/>
                    </a:lnT>
                    <a:lnB>
                      <a:noFill/>
                    </a:lnB>
                  </a:tcPr>
                </a:tc>
                <a:tc>
                  <a:txBody>
                    <a:bodyPr/>
                    <a:lstStyle/>
                    <a:p>
                      <a:r>
                        <a:rPr lang="nl-NL" sz="1200" b="1"/>
                        <a:t>Morele ontwikkeling</a:t>
                      </a:r>
                      <a:endParaRPr lang="nl-NL" sz="1200"/>
                    </a:p>
                  </a:txBody>
                  <a:tcPr marL="37610" marR="37610" marT="18805" marB="18805" anchor="ctr">
                    <a:lnL>
                      <a:noFill/>
                    </a:lnL>
                    <a:lnR>
                      <a:noFill/>
                    </a:lnR>
                    <a:lnT>
                      <a:noFill/>
                    </a:lnT>
                    <a:lnB>
                      <a:noFill/>
                    </a:lnB>
                  </a:tcPr>
                </a:tc>
                <a:extLst>
                  <a:ext uri="{0D108BD9-81ED-4DB2-BD59-A6C34878D82A}">
                    <a16:rowId xmlns="" xmlns:a16="http://schemas.microsoft.com/office/drawing/2014/main" val="1028927143"/>
                  </a:ext>
                </a:extLst>
              </a:tr>
              <a:tr h="1080760">
                <a:tc>
                  <a:txBody>
                    <a:bodyPr/>
                    <a:lstStyle/>
                    <a:p>
                      <a:r>
                        <a:rPr lang="nl-NL" sz="1200" b="1"/>
                        <a:t>17 tot 25 jaar</a:t>
                      </a:r>
                      <a:endParaRPr lang="nl-NL" sz="1200"/>
                    </a:p>
                  </a:txBody>
                  <a:tcPr marL="37610" marR="37610" marT="18805" marB="18805" anchor="ctr">
                    <a:lnL>
                      <a:noFill/>
                    </a:lnL>
                    <a:lnR>
                      <a:noFill/>
                    </a:lnR>
                    <a:lnT>
                      <a:noFill/>
                    </a:lnT>
                    <a:lnB>
                      <a:noFill/>
                    </a:lnB>
                  </a:tcPr>
                </a:tc>
                <a:tc>
                  <a:txBody>
                    <a:bodyPr/>
                    <a:lstStyle/>
                    <a:p>
                      <a:r>
                        <a:rPr lang="nl-NL" sz="1200"/>
                        <a:t>Tweede individuatie</a:t>
                      </a:r>
                    </a:p>
                  </a:txBody>
                  <a:tcPr marL="37610" marR="37610" marT="18805" marB="18805" anchor="ctr">
                    <a:lnL>
                      <a:noFill/>
                    </a:lnL>
                    <a:lnR>
                      <a:noFill/>
                    </a:lnR>
                    <a:lnT>
                      <a:noFill/>
                    </a:lnT>
                    <a:lnB>
                      <a:noFill/>
                    </a:lnB>
                  </a:tcPr>
                </a:tc>
                <a:tc>
                  <a:txBody>
                    <a:bodyPr/>
                    <a:lstStyle/>
                    <a:p>
                      <a:r>
                        <a:rPr lang="nl-NL" sz="1200"/>
                        <a:t>Principieel ego, politiek ego</a:t>
                      </a:r>
                    </a:p>
                  </a:txBody>
                  <a:tcPr marL="37610" marR="37610" marT="18805" marB="18805" anchor="ctr">
                    <a:lnL>
                      <a:noFill/>
                    </a:lnL>
                    <a:lnR>
                      <a:noFill/>
                    </a:lnR>
                    <a:lnT>
                      <a:noFill/>
                    </a:lnT>
                    <a:lnB>
                      <a:noFill/>
                    </a:lnB>
                  </a:tcPr>
                </a:tc>
                <a:tc>
                  <a:txBody>
                    <a:bodyPr/>
                    <a:lstStyle/>
                    <a:p>
                      <a:r>
                        <a:rPr lang="nl-NL" sz="1200"/>
                        <a:t>Sociale contacten, individuele rechten, universele ethische principes</a:t>
                      </a:r>
                    </a:p>
                  </a:txBody>
                  <a:tcPr marL="37610" marR="37610" marT="18805" marB="18805" anchor="ctr">
                    <a:lnL>
                      <a:noFill/>
                    </a:lnL>
                    <a:lnR>
                      <a:noFill/>
                    </a:lnR>
                    <a:lnT>
                      <a:noFill/>
                    </a:lnT>
                    <a:lnB>
                      <a:noFill/>
                    </a:lnB>
                  </a:tcPr>
                </a:tc>
                <a:extLst>
                  <a:ext uri="{0D108BD9-81ED-4DB2-BD59-A6C34878D82A}">
                    <a16:rowId xmlns="" xmlns:a16="http://schemas.microsoft.com/office/drawing/2014/main" val="1183775691"/>
                  </a:ext>
                </a:extLst>
              </a:tr>
              <a:tr h="786007">
                <a:tc>
                  <a:txBody>
                    <a:bodyPr/>
                    <a:lstStyle/>
                    <a:p>
                      <a:r>
                        <a:rPr lang="nl-NL" sz="1200" b="1"/>
                        <a:t>12 tot 17 jaar</a:t>
                      </a:r>
                      <a:endParaRPr lang="nl-NL" sz="1200"/>
                    </a:p>
                  </a:txBody>
                  <a:tcPr marL="37610" marR="37610" marT="18805" marB="18805" anchor="ctr">
                    <a:lnL>
                      <a:noFill/>
                    </a:lnL>
                    <a:lnR>
                      <a:noFill/>
                    </a:lnR>
                    <a:lnT>
                      <a:noFill/>
                    </a:lnT>
                    <a:lnB>
                      <a:noFill/>
                    </a:lnB>
                  </a:tcPr>
                </a:tc>
                <a:tc>
                  <a:txBody>
                    <a:bodyPr/>
                    <a:lstStyle/>
                    <a:p>
                      <a:r>
                        <a:rPr lang="nl-NL" sz="1200"/>
                        <a:t>Tweede socialisatie</a:t>
                      </a:r>
                    </a:p>
                  </a:txBody>
                  <a:tcPr marL="37610" marR="37610" marT="18805" marB="18805" anchor="ctr">
                    <a:lnL>
                      <a:noFill/>
                    </a:lnL>
                    <a:lnR>
                      <a:noFill/>
                    </a:lnR>
                    <a:lnT>
                      <a:noFill/>
                    </a:lnT>
                    <a:lnB>
                      <a:noFill/>
                    </a:lnB>
                  </a:tcPr>
                </a:tc>
                <a:tc>
                  <a:txBody>
                    <a:bodyPr/>
                    <a:lstStyle/>
                    <a:p>
                      <a:r>
                        <a:rPr lang="nl-NL" sz="1200"/>
                        <a:t>Kritisch ego, ideaal ego</a:t>
                      </a:r>
                    </a:p>
                  </a:txBody>
                  <a:tcPr marL="37610" marR="37610" marT="18805" marB="18805" anchor="ctr">
                    <a:lnL>
                      <a:noFill/>
                    </a:lnL>
                    <a:lnR>
                      <a:noFill/>
                    </a:lnR>
                    <a:lnT>
                      <a:noFill/>
                    </a:lnT>
                    <a:lnB>
                      <a:noFill/>
                    </a:lnB>
                  </a:tcPr>
                </a:tc>
                <a:tc>
                  <a:txBody>
                    <a:bodyPr/>
                    <a:lstStyle/>
                    <a:p>
                      <a:r>
                        <a:rPr lang="nl-NL" sz="1200"/>
                        <a:t>Interpersonale verwachtingen (sociale systemen, sociaal geweten)</a:t>
                      </a:r>
                    </a:p>
                  </a:txBody>
                  <a:tcPr marL="37610" marR="37610" marT="18805" marB="18805" anchor="ctr">
                    <a:lnL>
                      <a:noFill/>
                    </a:lnL>
                    <a:lnR>
                      <a:noFill/>
                    </a:lnR>
                    <a:lnT>
                      <a:noFill/>
                    </a:lnT>
                    <a:lnB>
                      <a:noFill/>
                    </a:lnB>
                  </a:tcPr>
                </a:tc>
                <a:extLst>
                  <a:ext uri="{0D108BD9-81ED-4DB2-BD59-A6C34878D82A}">
                    <a16:rowId xmlns="" xmlns:a16="http://schemas.microsoft.com/office/drawing/2014/main" val="4101954780"/>
                  </a:ext>
                </a:extLst>
              </a:tr>
              <a:tr h="638631">
                <a:tc>
                  <a:txBody>
                    <a:bodyPr/>
                    <a:lstStyle/>
                    <a:p>
                      <a:r>
                        <a:rPr lang="nl-NL" sz="1200" b="1"/>
                        <a:t>7 tot 12 jaar</a:t>
                      </a:r>
                      <a:endParaRPr lang="nl-NL" sz="1200"/>
                    </a:p>
                  </a:txBody>
                  <a:tcPr marL="37610" marR="37610" marT="18805" marB="18805" anchor="ctr">
                    <a:lnL>
                      <a:noFill/>
                    </a:lnL>
                    <a:lnR>
                      <a:noFill/>
                    </a:lnR>
                    <a:lnT>
                      <a:noFill/>
                    </a:lnT>
                    <a:lnB>
                      <a:noFill/>
                    </a:lnB>
                  </a:tcPr>
                </a:tc>
                <a:tc>
                  <a:txBody>
                    <a:bodyPr/>
                    <a:lstStyle/>
                    <a:p>
                      <a:r>
                        <a:rPr lang="nl-NL" sz="1200"/>
                        <a:t>Realiteitsbewustwording</a:t>
                      </a:r>
                    </a:p>
                  </a:txBody>
                  <a:tcPr marL="37610" marR="37610" marT="18805" marB="18805" anchor="ctr">
                    <a:lnL>
                      <a:noFill/>
                    </a:lnL>
                    <a:lnR>
                      <a:noFill/>
                    </a:lnR>
                    <a:lnT>
                      <a:noFill/>
                    </a:lnT>
                    <a:lnB>
                      <a:noFill/>
                    </a:lnB>
                  </a:tcPr>
                </a:tc>
                <a:tc>
                  <a:txBody>
                    <a:bodyPr/>
                    <a:lstStyle/>
                    <a:p>
                      <a:r>
                        <a:rPr lang="nl-NL" sz="1200"/>
                        <a:t>Egodifferentiatie (moreel ego, religieus ego)</a:t>
                      </a:r>
                    </a:p>
                  </a:txBody>
                  <a:tcPr marL="37610" marR="37610" marT="18805" marB="18805" anchor="ctr">
                    <a:lnL>
                      <a:noFill/>
                    </a:lnL>
                    <a:lnR>
                      <a:noFill/>
                    </a:lnR>
                    <a:lnT>
                      <a:noFill/>
                    </a:lnT>
                    <a:lnB>
                      <a:noFill/>
                    </a:lnB>
                  </a:tcPr>
                </a:tc>
                <a:tc>
                  <a:txBody>
                    <a:bodyPr/>
                    <a:lstStyle/>
                    <a:p>
                      <a:r>
                        <a:rPr lang="nl-NL" sz="1200"/>
                        <a:t>Individualism (behoeften, wensen, interesses)</a:t>
                      </a:r>
                    </a:p>
                  </a:txBody>
                  <a:tcPr marL="37610" marR="37610" marT="18805" marB="18805" anchor="ctr">
                    <a:lnL>
                      <a:noFill/>
                    </a:lnL>
                    <a:lnR>
                      <a:noFill/>
                    </a:lnR>
                    <a:lnT>
                      <a:noFill/>
                    </a:lnT>
                    <a:lnB>
                      <a:noFill/>
                    </a:lnB>
                  </a:tcPr>
                </a:tc>
                <a:extLst>
                  <a:ext uri="{0D108BD9-81ED-4DB2-BD59-A6C34878D82A}">
                    <a16:rowId xmlns="" xmlns:a16="http://schemas.microsoft.com/office/drawing/2014/main" val="2716882184"/>
                  </a:ext>
                </a:extLst>
              </a:tr>
              <a:tr h="491255">
                <a:tc>
                  <a:txBody>
                    <a:bodyPr/>
                    <a:lstStyle/>
                    <a:p>
                      <a:r>
                        <a:rPr lang="nl-NL" sz="1200"/>
                        <a:t>3 tot 7 jaar</a:t>
                      </a:r>
                    </a:p>
                  </a:txBody>
                  <a:tcPr marL="37610" marR="37610" marT="18805" marB="18805" anchor="ctr">
                    <a:lnL>
                      <a:noFill/>
                    </a:lnL>
                    <a:lnR>
                      <a:noFill/>
                    </a:lnR>
                    <a:lnT>
                      <a:noFill/>
                    </a:lnT>
                    <a:lnB>
                      <a:noFill/>
                    </a:lnB>
                  </a:tcPr>
                </a:tc>
                <a:tc>
                  <a:txBody>
                    <a:bodyPr/>
                    <a:lstStyle/>
                    <a:p>
                      <a:r>
                        <a:rPr lang="nl-NL" sz="1200"/>
                        <a:t>Identificatie</a:t>
                      </a:r>
                    </a:p>
                  </a:txBody>
                  <a:tcPr marL="37610" marR="37610" marT="18805" marB="18805" anchor="ctr">
                    <a:lnL>
                      <a:noFill/>
                    </a:lnL>
                    <a:lnR>
                      <a:noFill/>
                    </a:lnR>
                    <a:lnT>
                      <a:noFill/>
                    </a:lnT>
                    <a:lnB>
                      <a:noFill/>
                    </a:lnB>
                  </a:tcPr>
                </a:tc>
                <a:tc>
                  <a:txBody>
                    <a:bodyPr/>
                    <a:lstStyle/>
                    <a:p>
                      <a:r>
                        <a:rPr lang="nl-NL" sz="1200"/>
                        <a:t>Egovorming (impulsief ego)</a:t>
                      </a:r>
                    </a:p>
                  </a:txBody>
                  <a:tcPr marL="37610" marR="37610" marT="18805" marB="18805" anchor="ctr">
                    <a:lnL>
                      <a:noFill/>
                    </a:lnL>
                    <a:lnR>
                      <a:noFill/>
                    </a:lnR>
                    <a:lnT>
                      <a:noFill/>
                    </a:lnT>
                    <a:lnB>
                      <a:noFill/>
                    </a:lnB>
                  </a:tcPr>
                </a:tc>
                <a:tc>
                  <a:txBody>
                    <a:bodyPr/>
                    <a:lstStyle/>
                    <a:p>
                      <a:r>
                        <a:rPr lang="nl-NL" sz="1200"/>
                        <a:t>Autoriteitsconflict</a:t>
                      </a:r>
                    </a:p>
                  </a:txBody>
                  <a:tcPr marL="37610" marR="37610" marT="18805" marB="18805" anchor="ctr">
                    <a:lnL>
                      <a:noFill/>
                    </a:lnL>
                    <a:lnR>
                      <a:noFill/>
                    </a:lnR>
                    <a:lnT>
                      <a:noFill/>
                    </a:lnT>
                    <a:lnB>
                      <a:noFill/>
                    </a:lnB>
                  </a:tcPr>
                </a:tc>
                <a:extLst>
                  <a:ext uri="{0D108BD9-81ED-4DB2-BD59-A6C34878D82A}">
                    <a16:rowId xmlns="" xmlns:a16="http://schemas.microsoft.com/office/drawing/2014/main" val="1144488894"/>
                  </a:ext>
                </a:extLst>
              </a:tr>
              <a:tr h="526869">
                <a:tc>
                  <a:txBody>
                    <a:bodyPr/>
                    <a:lstStyle/>
                    <a:p>
                      <a:r>
                        <a:rPr lang="nl-NL" sz="1200"/>
                        <a:t>18-36 maanden</a:t>
                      </a:r>
                    </a:p>
                  </a:txBody>
                  <a:tcPr marL="37610" marR="37610" marT="18805" marB="18805" anchor="ctr">
                    <a:lnL>
                      <a:noFill/>
                    </a:lnL>
                    <a:lnR>
                      <a:noFill/>
                    </a:lnR>
                    <a:lnT>
                      <a:noFill/>
                    </a:lnT>
                    <a:lnB>
                      <a:noFill/>
                    </a:lnB>
                  </a:tcPr>
                </a:tc>
                <a:tc>
                  <a:txBody>
                    <a:bodyPr/>
                    <a:lstStyle/>
                    <a:p>
                      <a:r>
                        <a:rPr lang="nl-NL" sz="1200"/>
                        <a:t>Eerste individuatie</a:t>
                      </a:r>
                    </a:p>
                  </a:txBody>
                  <a:tcPr marL="37610" marR="37610" marT="18805" marB="18805" anchor="ctr">
                    <a:lnL>
                      <a:noFill/>
                    </a:lnL>
                    <a:lnR>
                      <a:noFill/>
                    </a:lnR>
                    <a:lnT>
                      <a:noFill/>
                    </a:lnT>
                    <a:lnB>
                      <a:noFill/>
                    </a:lnB>
                  </a:tcPr>
                </a:tc>
                <a:tc>
                  <a:txBody>
                    <a:bodyPr/>
                    <a:lstStyle/>
                    <a:p>
                      <a:r>
                        <a:rPr lang="nl-NL" sz="1200"/>
                        <a:t>Zelf-ander differentiatie; objectief zelf</a:t>
                      </a:r>
                    </a:p>
                  </a:txBody>
                  <a:tcPr marL="37610" marR="37610" marT="18805" marB="18805" anchor="ctr">
                    <a:lnL>
                      <a:noFill/>
                    </a:lnL>
                    <a:lnR>
                      <a:noFill/>
                    </a:lnR>
                    <a:lnT>
                      <a:noFill/>
                    </a:lnT>
                    <a:lnB>
                      <a:noFill/>
                    </a:lnB>
                  </a:tcPr>
                </a:tc>
                <a:tc>
                  <a:txBody>
                    <a:bodyPr/>
                    <a:lstStyle/>
                    <a:p>
                      <a:r>
                        <a:rPr lang="nl-NL" sz="1200"/>
                        <a:t>Geen ontwikkeling</a:t>
                      </a:r>
                    </a:p>
                  </a:txBody>
                  <a:tcPr marL="37610" marR="37610" marT="18805" marB="18805" anchor="ctr">
                    <a:lnL>
                      <a:noFill/>
                    </a:lnL>
                    <a:lnR>
                      <a:noFill/>
                    </a:lnR>
                    <a:lnT>
                      <a:noFill/>
                    </a:lnT>
                    <a:lnB>
                      <a:noFill/>
                    </a:lnB>
                  </a:tcPr>
                </a:tc>
                <a:extLst>
                  <a:ext uri="{0D108BD9-81ED-4DB2-BD59-A6C34878D82A}">
                    <a16:rowId xmlns="" xmlns:a16="http://schemas.microsoft.com/office/drawing/2014/main" val="3782192357"/>
                  </a:ext>
                </a:extLst>
              </a:tr>
              <a:tr h="491255">
                <a:tc>
                  <a:txBody>
                    <a:bodyPr/>
                    <a:lstStyle/>
                    <a:p>
                      <a:r>
                        <a:rPr lang="nl-NL" sz="1200"/>
                        <a:t>6-18 maanden</a:t>
                      </a:r>
                    </a:p>
                  </a:txBody>
                  <a:tcPr marL="37610" marR="37610" marT="18805" marB="18805" anchor="ctr">
                    <a:lnL>
                      <a:noFill/>
                    </a:lnL>
                    <a:lnR>
                      <a:noFill/>
                    </a:lnR>
                    <a:lnT>
                      <a:noFill/>
                    </a:lnT>
                    <a:lnB>
                      <a:noFill/>
                    </a:lnB>
                  </a:tcPr>
                </a:tc>
                <a:tc>
                  <a:txBody>
                    <a:bodyPr/>
                    <a:lstStyle/>
                    <a:p>
                      <a:r>
                        <a:rPr lang="nl-NL" sz="1200"/>
                        <a:t>Eerste socialisatie</a:t>
                      </a:r>
                    </a:p>
                  </a:txBody>
                  <a:tcPr marL="37610" marR="37610" marT="18805" marB="18805" anchor="ctr">
                    <a:lnL>
                      <a:noFill/>
                    </a:lnL>
                    <a:lnR>
                      <a:noFill/>
                    </a:lnR>
                    <a:lnT>
                      <a:noFill/>
                    </a:lnT>
                    <a:lnB>
                      <a:noFill/>
                    </a:lnB>
                  </a:tcPr>
                </a:tc>
                <a:tc>
                  <a:txBody>
                    <a:bodyPr/>
                    <a:lstStyle/>
                    <a:p>
                      <a:r>
                        <a:rPr lang="nl-NL" sz="1200"/>
                        <a:t>Hechting en basale veiligheid</a:t>
                      </a:r>
                    </a:p>
                  </a:txBody>
                  <a:tcPr marL="37610" marR="37610" marT="18805" marB="18805" anchor="ctr">
                    <a:lnL>
                      <a:noFill/>
                    </a:lnL>
                    <a:lnR>
                      <a:noFill/>
                    </a:lnR>
                    <a:lnT>
                      <a:noFill/>
                    </a:lnT>
                    <a:lnB>
                      <a:noFill/>
                    </a:lnB>
                  </a:tcPr>
                </a:tc>
                <a:tc>
                  <a:txBody>
                    <a:bodyPr/>
                    <a:lstStyle/>
                    <a:p>
                      <a:r>
                        <a:rPr lang="nl-NL" sz="1200"/>
                        <a:t>Geen ontwikkeling</a:t>
                      </a:r>
                    </a:p>
                  </a:txBody>
                  <a:tcPr marL="37610" marR="37610" marT="18805" marB="18805" anchor="ctr">
                    <a:lnL>
                      <a:noFill/>
                    </a:lnL>
                    <a:lnR>
                      <a:noFill/>
                    </a:lnR>
                    <a:lnT>
                      <a:noFill/>
                    </a:lnT>
                    <a:lnB>
                      <a:noFill/>
                    </a:lnB>
                  </a:tcPr>
                </a:tc>
                <a:extLst>
                  <a:ext uri="{0D108BD9-81ED-4DB2-BD59-A6C34878D82A}">
                    <a16:rowId xmlns="" xmlns:a16="http://schemas.microsoft.com/office/drawing/2014/main" val="338255644"/>
                  </a:ext>
                </a:extLst>
              </a:tr>
              <a:tr h="526869">
                <a:tc>
                  <a:txBody>
                    <a:bodyPr/>
                    <a:lstStyle/>
                    <a:p>
                      <a:r>
                        <a:rPr lang="nl-NL" sz="1200"/>
                        <a:t>0-18 maanden</a:t>
                      </a:r>
                    </a:p>
                  </a:txBody>
                  <a:tcPr marL="37610" marR="37610" marT="18805" marB="18805" anchor="ctr">
                    <a:lnL>
                      <a:noFill/>
                    </a:lnL>
                    <a:lnR>
                      <a:noFill/>
                    </a:lnR>
                    <a:lnT>
                      <a:noFill/>
                    </a:lnT>
                    <a:lnB>
                      <a:noFill/>
                    </a:lnB>
                  </a:tcPr>
                </a:tc>
                <a:tc>
                  <a:txBody>
                    <a:bodyPr/>
                    <a:lstStyle/>
                    <a:p>
                      <a:r>
                        <a:rPr lang="nl-NL" sz="1200"/>
                        <a:t>adaptatie</a:t>
                      </a:r>
                    </a:p>
                  </a:txBody>
                  <a:tcPr marL="37610" marR="37610" marT="18805" marB="18805" anchor="ctr">
                    <a:lnL>
                      <a:noFill/>
                    </a:lnL>
                    <a:lnR>
                      <a:noFill/>
                    </a:lnR>
                    <a:lnT>
                      <a:noFill/>
                    </a:lnT>
                    <a:lnB>
                      <a:noFill/>
                    </a:lnB>
                  </a:tcPr>
                </a:tc>
                <a:tc>
                  <a:txBody>
                    <a:bodyPr/>
                    <a:lstStyle/>
                    <a:p>
                      <a:r>
                        <a:rPr lang="nl-NL" sz="1200"/>
                        <a:t>Psychofysiologisch homeostase</a:t>
                      </a:r>
                    </a:p>
                  </a:txBody>
                  <a:tcPr marL="37610" marR="37610" marT="18805" marB="18805" anchor="ctr">
                    <a:lnL>
                      <a:noFill/>
                    </a:lnL>
                    <a:lnR>
                      <a:noFill/>
                    </a:lnR>
                    <a:lnT>
                      <a:noFill/>
                    </a:lnT>
                    <a:lnB>
                      <a:noFill/>
                    </a:lnB>
                  </a:tcPr>
                </a:tc>
                <a:tc>
                  <a:txBody>
                    <a:bodyPr/>
                    <a:lstStyle/>
                    <a:p>
                      <a:r>
                        <a:rPr lang="nl-NL" sz="1200" dirty="0"/>
                        <a:t>Geen ontwikkeling</a:t>
                      </a:r>
                    </a:p>
                  </a:txBody>
                  <a:tcPr marL="37610" marR="37610" marT="18805" marB="18805" anchor="ctr">
                    <a:lnL>
                      <a:noFill/>
                    </a:lnL>
                    <a:lnR>
                      <a:noFill/>
                    </a:lnR>
                    <a:lnT>
                      <a:noFill/>
                    </a:lnT>
                    <a:lnB>
                      <a:noFill/>
                    </a:lnB>
                  </a:tcPr>
                </a:tc>
                <a:extLst>
                  <a:ext uri="{0D108BD9-81ED-4DB2-BD59-A6C34878D82A}">
                    <a16:rowId xmlns="" xmlns:a16="http://schemas.microsoft.com/office/drawing/2014/main" val="147873956"/>
                  </a:ext>
                </a:extLst>
              </a:tr>
            </a:tbl>
          </a:graphicData>
        </a:graphic>
      </p:graphicFrame>
    </p:spTree>
    <p:custDataLst>
      <p:tags r:id="rId1"/>
    </p:custDataLst>
    <p:extLst>
      <p:ext uri="{BB962C8B-B14F-4D97-AF65-F5344CB8AC3E}">
        <p14:creationId xmlns:p14="http://schemas.microsoft.com/office/powerpoint/2010/main" val="334023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JABLOON" val="inGeest"/>
  <p:tag name="BEDRIJFID" val="371"/>
  <p:tag name="BEDRIJF" val="F-ACT- VIP Hoofddorp"/>
  <p:tag name="AUTEUR1EMAIL" val="l.egberink@ggzingeest.nl"/>
  <p:tag name="AUTEUR1FUNCTIE" val="verpleegkundige in opleiding tot specialist"/>
  <p:tag name="TAAL" val="Nederlands"/>
  <p:tag name="TITELAUTEURS" val="0"/>
  <p:tag name="AUTEUR1" val="Lianneke Egberink"/>
  <p:tag name="AUTEUR2EMAIL" val=""/>
  <p:tag name="AUTEUR2FUNCTIE" val=""/>
  <p:tag name="AUTEUR3EMAIL" val=""/>
  <p:tag name="AUTEUR3FUNCTIE" val=""/>
  <p:tag name="DATUMTEKST" val="1-3-2018"/>
  <p:tag name="TITEL" val="LVB in de GGZ"/>
  <p:tag name="DATUM" val="43160,891453912"/>
  <p:tag name="VIEWOFFICEVERSIE" val="2017.2.2.20434"/>
</p:tagLst>
</file>

<file path=ppt/tags/tag10.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1.xml><?xml version="1.0" encoding="utf-8"?>
<p:tagLst xmlns:a="http://schemas.openxmlformats.org/drawingml/2006/main" xmlns:r="http://schemas.openxmlformats.org/officeDocument/2006/relationships" xmlns:p="http://schemas.openxmlformats.org/presentationml/2006/main">
  <p:tag name="VIEWOFFICEVERSIE" val="2017.2.2.20434"/>
</p:tagLst>
</file>

<file path=ppt/tags/tag12.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3.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4.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5.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6.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7.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8.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19.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2.xml><?xml version="1.0" encoding="utf-8"?>
<p:tagLst xmlns:a="http://schemas.openxmlformats.org/drawingml/2006/main" xmlns:r="http://schemas.openxmlformats.org/officeDocument/2006/relationships" xmlns:p="http://schemas.openxmlformats.org/presentationml/2006/main">
  <p:tag name="TYPE" val="ExtraLogo"/>
</p:tagLst>
</file>

<file path=ppt/tags/tag20.xml><?xml version="1.0" encoding="utf-8"?>
<p:tagLst xmlns:a="http://schemas.openxmlformats.org/drawingml/2006/main" xmlns:r="http://schemas.openxmlformats.org/officeDocument/2006/relationships" xmlns:p="http://schemas.openxmlformats.org/presentationml/2006/main">
  <p:tag name="VIEWOFFICEVERSIE" val="2017.2.2.20434"/>
</p:tagLst>
</file>

<file path=ppt/tags/tag21.xml><?xml version="1.0" encoding="utf-8"?>
<p:tagLst xmlns:a="http://schemas.openxmlformats.org/drawingml/2006/main" xmlns:r="http://schemas.openxmlformats.org/officeDocument/2006/relationships" xmlns:p="http://schemas.openxmlformats.org/presentationml/2006/main">
  <p:tag name="VIEWOFFICEVERSIE" val="2017.2.2.20434"/>
</p:tagLst>
</file>

<file path=ppt/tags/tag22.xml><?xml version="1.0" encoding="utf-8"?>
<p:tagLst xmlns:a="http://schemas.openxmlformats.org/drawingml/2006/main" xmlns:r="http://schemas.openxmlformats.org/officeDocument/2006/relationships" xmlns:p="http://schemas.openxmlformats.org/presentationml/2006/main">
  <p:tag name="VIEWOFFICEVERSIE" val="2017.2.2.20434"/>
</p:tagLst>
</file>

<file path=ppt/tags/tag23.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24.xml><?xml version="1.0" encoding="utf-8"?>
<p:tagLst xmlns:a="http://schemas.openxmlformats.org/drawingml/2006/main" xmlns:r="http://schemas.openxmlformats.org/officeDocument/2006/relationships" xmlns:p="http://schemas.openxmlformats.org/presentationml/2006/main">
  <p:tag name="VIEWOFFICEVERSIE" val="2015.1.5.17705"/>
</p:tagLst>
</file>

<file path=ppt/tags/tag3.xml><?xml version="1.0" encoding="utf-8"?>
<p:tagLst xmlns:a="http://schemas.openxmlformats.org/drawingml/2006/main" xmlns:r="http://schemas.openxmlformats.org/officeDocument/2006/relationships" xmlns:p="http://schemas.openxmlformats.org/presentationml/2006/main">
  <p:tag name="BEELDENBANK" val="{7B89CE65-0A00-410F-ACFD-7DE190FDAD8E}"/>
  <p:tag name="LOCATIEAFBEELDINGEN" val="Beeldenbank\Achtergronden\"/>
</p:tagLst>
</file>

<file path=ppt/tags/tag4.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5.xml><?xml version="1.0" encoding="utf-8"?>
<p:tagLst xmlns:a="http://schemas.openxmlformats.org/drawingml/2006/main" xmlns:r="http://schemas.openxmlformats.org/officeDocument/2006/relationships" xmlns:p="http://schemas.openxmlformats.org/presentationml/2006/main">
  <p:tag name="TYPE" val="Auteurs"/>
</p:tagLst>
</file>

<file path=ppt/tags/tag6.xml><?xml version="1.0" encoding="utf-8"?>
<p:tagLst xmlns:a="http://schemas.openxmlformats.org/drawingml/2006/main" xmlns:r="http://schemas.openxmlformats.org/officeDocument/2006/relationships" xmlns:p="http://schemas.openxmlformats.org/presentationml/2006/main">
  <p:tag name="TYPE" val="Logo"/>
  <p:tag name="ORIGINELEAFMETINGEN" val="504,941650390625;323,041259765625;686,551147460937;504,650787353516"/>
</p:tagLst>
</file>

<file path=ppt/tags/tag7.xml><?xml version="1.0" encoding="utf-8"?>
<p:tagLst xmlns:a="http://schemas.openxmlformats.org/drawingml/2006/main" xmlns:r="http://schemas.openxmlformats.org/officeDocument/2006/relationships" xmlns:p="http://schemas.openxmlformats.org/presentationml/2006/main">
  <p:tag name="TYPE" val="Datum"/>
  <p:tag name="DATUMFORMAAT" val="dd MMMM yyyy"/>
</p:tagLst>
</file>

<file path=ppt/tags/tag8.xml><?xml version="1.0" encoding="utf-8"?>
<p:tagLst xmlns:a="http://schemas.openxmlformats.org/drawingml/2006/main" xmlns:r="http://schemas.openxmlformats.org/officeDocument/2006/relationships" xmlns:p="http://schemas.openxmlformats.org/presentationml/2006/main">
  <p:tag name="TYPE" val="Auteurs"/>
</p:tagLst>
</file>

<file path=ppt/tags/tag9.xml><?xml version="1.0" encoding="utf-8"?>
<p:tagLst xmlns:a="http://schemas.openxmlformats.org/drawingml/2006/main" xmlns:r="http://schemas.openxmlformats.org/officeDocument/2006/relationships" xmlns:p="http://schemas.openxmlformats.org/presentationml/2006/main">
  <p:tag name="TYPE" val="Logo"/>
  <p:tag name="ORIGINELEAFMETINGEN" val="504,941650390625;323,041259765625;686,551147460937;504,650787353516"/>
</p:tagLst>
</file>

<file path=ppt/theme/theme1.xml><?xml version="1.0" encoding="utf-8"?>
<a:theme xmlns:a="http://schemas.openxmlformats.org/drawingml/2006/main" name="Standaardontwerp">
  <a:themeElements>
    <a:clrScheme name="inGeest">
      <a:dk1>
        <a:srgbClr val="000000"/>
      </a:dk1>
      <a:lt1>
        <a:srgbClr val="FFFFFF"/>
      </a:lt1>
      <a:dk2>
        <a:srgbClr val="C9A500"/>
      </a:dk2>
      <a:lt2>
        <a:srgbClr val="F76500"/>
      </a:lt2>
      <a:accent1>
        <a:srgbClr val="C8007F"/>
      </a:accent1>
      <a:accent2>
        <a:srgbClr val="DE7808"/>
      </a:accent2>
      <a:accent3>
        <a:srgbClr val="00A19B"/>
      </a:accent3>
      <a:accent4>
        <a:srgbClr val="CEA500"/>
      </a:accent4>
      <a:accent5>
        <a:srgbClr val="0096C4"/>
      </a:accent5>
      <a:accent6>
        <a:srgbClr val="A0B819"/>
      </a:accent6>
      <a:hlink>
        <a:srgbClr val="7EA74D"/>
      </a:hlink>
      <a:folHlink>
        <a:srgbClr val="7171C8"/>
      </a:folHlink>
    </a:clrScheme>
    <a:fontScheme name="Standaardontwerp">
      <a:majorFont>
        <a:latin typeface="Lucida Sans"/>
        <a:ea typeface=""/>
        <a:cs typeface=""/>
      </a:majorFont>
      <a:minorFont>
        <a:latin typeface="Lucida Sans"/>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accent1"/>
            </a:solidFill>
            <a:effectLst/>
            <a:latin typeface="Lucida Sans" panose="020B0602030504020204" pitchFamily="34" charset="0"/>
            <a:ea typeface="ヒラギノ角ゴ Pro W3" pitchFamily="-32"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accent1"/>
            </a:solidFill>
            <a:effectLst/>
            <a:latin typeface="Lucida Sans" panose="020B0602030504020204" pitchFamily="34" charset="0"/>
            <a:ea typeface="ヒラギノ角ゴ Pro W3" pitchFamily="-32" charset="-128"/>
          </a:defRPr>
        </a:defPPr>
      </a:lstStyle>
    </a:lnDef>
  </a:objectDefaults>
  <a:extraClrSchemeLst>
    <a:extraClrScheme>
      <a:clrScheme name="inGeest">
        <a:dk1>
          <a:srgbClr val="000000"/>
        </a:dk1>
        <a:lt1>
          <a:srgbClr val="FFFFFF"/>
        </a:lt1>
        <a:dk2>
          <a:srgbClr val="C9A500"/>
        </a:dk2>
        <a:lt2>
          <a:srgbClr val="F76500"/>
        </a:lt2>
        <a:accent1>
          <a:srgbClr val="C8007F"/>
        </a:accent1>
        <a:accent2>
          <a:srgbClr val="DE7808"/>
        </a:accent2>
        <a:accent3>
          <a:srgbClr val="00A19B"/>
        </a:accent3>
        <a:accent4>
          <a:srgbClr val="CEA500"/>
        </a:accent4>
        <a:accent5>
          <a:srgbClr val="0096C4"/>
        </a:accent5>
        <a:accent6>
          <a:srgbClr val="A0B819"/>
        </a:accent6>
        <a:hlink>
          <a:srgbClr val="7EA74D"/>
        </a:hlink>
        <a:folHlink>
          <a:srgbClr val="7171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inGeest.potx" id="{49FDA352-C8C7-4188-B2E6-15D1A011A675}" vid="{D24A5276-F34C-4F57-951B-7E01349C7E13}"/>
    </a:ext>
  </a:ext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771</TotalTime>
  <Words>1143</Words>
  <Application>Microsoft Office PowerPoint</Application>
  <PresentationFormat>Diavoorstelling (4:3)</PresentationFormat>
  <Paragraphs>233</Paragraphs>
  <Slides>24</Slides>
  <Notes>12</Notes>
  <HiddenSlides>0</HiddenSlides>
  <MMClips>2</MMClips>
  <ScaleCrop>false</ScaleCrop>
  <HeadingPairs>
    <vt:vector size="4" baseType="variant">
      <vt:variant>
        <vt:lpstr>Thema</vt:lpstr>
      </vt:variant>
      <vt:variant>
        <vt:i4>1</vt:i4>
      </vt:variant>
      <vt:variant>
        <vt:lpstr>Diatitels</vt:lpstr>
      </vt:variant>
      <vt:variant>
        <vt:i4>24</vt:i4>
      </vt:variant>
    </vt:vector>
  </HeadingPairs>
  <TitlesOfParts>
    <vt:vector size="25" baseType="lpstr">
      <vt:lpstr>Standaardontwerp</vt:lpstr>
      <vt:lpstr>PowerPoint-presentatie</vt:lpstr>
      <vt:lpstr>Maak kennis met René….</vt:lpstr>
      <vt:lpstr>V62.89 Zwakbegaafdheid Een bijkomende reden tot zorg maar behorend tot de ‘normale populatie’</vt:lpstr>
      <vt:lpstr>LVB in de GGZ</vt:lpstr>
      <vt:lpstr>Ontwikkelingsstoornissen</vt:lpstr>
      <vt:lpstr>Prevalentie </vt:lpstr>
      <vt:lpstr>Even opfrissen</vt:lpstr>
      <vt:lpstr>LVB &amp; GGZ -2-</vt:lpstr>
      <vt:lpstr>Emotionele ontwikkeling</vt:lpstr>
      <vt:lpstr>Stress</vt:lpstr>
      <vt:lpstr>PowerPoint-presentatie</vt:lpstr>
      <vt:lpstr>Ezelsbruggetjes</vt:lpstr>
      <vt:lpstr>PowerPoint-presentatie</vt:lpstr>
      <vt:lpstr>Onderzoek     Een kwalitatief onderzoek naar zorgbehoefte van mensen met een zwakbegaafdheid en psychiatrische stoornis</vt:lpstr>
      <vt:lpstr>- Aanleiding - Herkennen - Zorgbehoeften - Gevolgen - Bejegening - Langdurige behoefte   aan ondersteuning  </vt:lpstr>
      <vt:lpstr>Doelstelling Het doel van dit onderzoek is inzicht verkrijgen in hoe mensen met een zwakbegaafdheid en psychiatrische stoornis de eigen zorgbehoefte omschrijven en wat dit voor hen betekent. De resultaten van het onderzoek geven hulpverleners inzicht in de inhoud van zorgbehoeften en helpen om een inschatting te maken van (mogelijke) aanwezige hulpvragen.  </vt:lpstr>
      <vt:lpstr>Hoe? Afname van de CANSAS en de gescoorde items verder exploreren. </vt:lpstr>
      <vt:lpstr>Wat?  Inzicht krijgen in wat   nodig en wat effectief is  Beter aan kunnen sluiten  Belangrijk om interventies en outcomes te kunnen verbeteren</vt:lpstr>
      <vt:lpstr>PowerPoint-presentatie</vt:lpstr>
      <vt:lpstr>Het verbeterproject</vt:lpstr>
      <vt:lpstr>Een toekomstplan</vt:lpstr>
      <vt:lpstr>We want you……</vt:lpstr>
      <vt:lpstr>Contact ons</vt:lpstr>
      <vt:lpstr>PowerPoint-presentatie</vt:lpstr>
    </vt:vector>
  </TitlesOfParts>
  <Company>InGeest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LVB in de GGZ</dc:title>
  <dc:creator>Lianneke Egberink</dc:creator>
  <cp:lastModifiedBy>mvermaat</cp:lastModifiedBy>
  <cp:revision>42</cp:revision>
  <cp:lastPrinted>2008-09-16T08:07:32Z</cp:lastPrinted>
  <dcterms:created xsi:type="dcterms:W3CDTF">2018-01-11T13:20:24Z</dcterms:created>
  <dcterms:modified xsi:type="dcterms:W3CDTF">2018-04-24T12:53:41Z</dcterms:modified>
</cp:coreProperties>
</file>