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8" r:id="rId3"/>
    <p:sldId id="275" r:id="rId4"/>
    <p:sldId id="277" r:id="rId5"/>
    <p:sldId id="276" r:id="rId6"/>
    <p:sldId id="278" r:id="rId7"/>
    <p:sldId id="279" r:id="rId8"/>
    <p:sldId id="280" r:id="rId9"/>
    <p:sldId id="281" r:id="rId10"/>
    <p:sldId id="257" r:id="rId11"/>
    <p:sldId id="282" r:id="rId12"/>
    <p:sldId id="283" r:id="rId13"/>
    <p:sldId id="284" r:id="rId14"/>
    <p:sldId id="285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7"/>
    <a:srgbClr val="283A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Stijl, thema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69" d="100"/>
          <a:sy n="69" d="100"/>
        </p:scale>
        <p:origin x="13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0D451-7EF8-48AA-83FC-D0F9CDD1C556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CCF13-1014-4E08-9260-747F1F0603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2741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A037-0035-4ECD-895A-7909BB4B50FD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354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A037-0035-4ECD-895A-7909BB4B50FD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052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A037-0035-4ECD-895A-7909BB4B50FD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727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A037-0035-4ECD-895A-7909BB4B50FD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951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A037-0035-4ECD-895A-7909BB4B50FD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24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A037-0035-4ECD-895A-7909BB4B50FD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900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A037-0035-4ECD-895A-7909BB4B50FD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613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A037-0035-4ECD-895A-7909BB4B50FD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267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A037-0035-4ECD-895A-7909BB4B50FD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5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A037-0035-4ECD-895A-7909BB4B50FD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22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A037-0035-4ECD-895A-7909BB4B50FD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72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EA037-0035-4ECD-895A-7909BB4B50FD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71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72616" y="1605548"/>
            <a:ext cx="11787212" cy="6647988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395536" y="188640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smtClean="0">
                <a:solidFill>
                  <a:srgbClr val="283A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Stakeholders</a:t>
            </a:r>
            <a:endParaRPr lang="nl-NL" sz="2000" b="1" i="1" dirty="0">
              <a:solidFill>
                <a:srgbClr val="283A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-11071" y="1213023"/>
            <a:ext cx="9324528" cy="307777"/>
          </a:xfrm>
          <a:prstGeom prst="rect">
            <a:avLst/>
          </a:prstGeom>
          <a:solidFill>
            <a:srgbClr val="0066A7"/>
          </a:solidFill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  <a:r>
              <a:rPr lang="nl-NL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Module </a:t>
            </a:r>
            <a:r>
              <a:rPr lang="nl-NL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 	                             Praktijkmanagement in de Huisartsenzorg 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088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2555776" y="1268760"/>
            <a:ext cx="51845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2843808" y="1192716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Zorginstellingen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2555776" y="1850776"/>
            <a:ext cx="691276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HelveticaNeueLT Pro 55 Roman" pitchFamily="34" charset="0"/>
              </a:rPr>
              <a:t>Ziekenhuis</a:t>
            </a:r>
          </a:p>
          <a:p>
            <a:r>
              <a:rPr lang="nl-NL" sz="1600" dirty="0">
                <a:latin typeface="HelveticaNeueLT Pro 55 Roman" pitchFamily="34" charset="0"/>
              </a:rPr>
              <a:t>    - Samenwerkingsafspraak</a:t>
            </a:r>
          </a:p>
          <a:p>
            <a:r>
              <a:rPr lang="nl-NL" sz="1600" dirty="0">
                <a:latin typeface="HelveticaNeueLT Pro 55 Roman" pitchFamily="34" charset="0"/>
              </a:rPr>
              <a:t>    - Gezamenlijke software</a:t>
            </a:r>
          </a:p>
          <a:p>
            <a:endParaRPr lang="nl-NL" sz="1600" dirty="0">
              <a:latin typeface="HelveticaNeueLT Pro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HelveticaNeueLT Pro 55 Roman" pitchFamily="34" charset="0"/>
              </a:rPr>
              <a:t>GGZ-instelling</a:t>
            </a:r>
          </a:p>
          <a:p>
            <a:r>
              <a:rPr lang="nl-NL" sz="1600" dirty="0">
                <a:latin typeface="HelveticaNeueLT Pro 55 Roman" pitchFamily="34" charset="0"/>
              </a:rPr>
              <a:t>    - Samenwerkingsafspraak</a:t>
            </a:r>
          </a:p>
          <a:p>
            <a:r>
              <a:rPr lang="nl-NL" sz="1600" dirty="0">
                <a:latin typeface="HelveticaNeueLT Pro 55 Roman" pitchFamily="34" charset="0"/>
              </a:rPr>
              <a:t>    - Gezamenlijke software</a:t>
            </a:r>
          </a:p>
          <a:p>
            <a:endParaRPr lang="nl-NL" sz="1600" dirty="0">
              <a:latin typeface="HelveticaNeueLT Pro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HelveticaNeueLT Pro 55 Roman" pitchFamily="34" charset="0"/>
              </a:rPr>
              <a:t>Wijkzorg</a:t>
            </a:r>
          </a:p>
          <a:p>
            <a:r>
              <a:rPr lang="nl-NL" sz="1600" dirty="0">
                <a:latin typeface="HelveticaNeueLT Pro 55 Roman" pitchFamily="34" charset="0"/>
              </a:rPr>
              <a:t>    - Samenwerkingsafspraak/ -overeenkomst</a:t>
            </a:r>
          </a:p>
          <a:p>
            <a:r>
              <a:rPr lang="nl-NL" sz="1600" dirty="0">
                <a:latin typeface="HelveticaNeueLT Pro 55 Roman" pitchFamily="34" charset="0"/>
              </a:rPr>
              <a:t>    - MDO</a:t>
            </a:r>
          </a:p>
          <a:p>
            <a:endParaRPr lang="nl-NL" sz="1600" dirty="0">
              <a:latin typeface="HelveticaNeueLT Pro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HelveticaNeueLT Pro 55 Roman" pitchFamily="34" charset="0"/>
              </a:rPr>
              <a:t>Ambulancevervoer</a:t>
            </a:r>
          </a:p>
          <a:p>
            <a:r>
              <a:rPr lang="nl-NL" sz="1600" dirty="0">
                <a:latin typeface="HelveticaNeueLT Pro 55 Roman" pitchFamily="34" charset="0"/>
              </a:rPr>
              <a:t>    - Samenwerkingsafspraak</a:t>
            </a:r>
          </a:p>
          <a:p>
            <a:r>
              <a:rPr lang="nl-NL" sz="1600" dirty="0">
                <a:latin typeface="HelveticaNeueLT Pro 55 Roman" pitchFamily="34" charset="0"/>
              </a:rPr>
              <a:t>    - Regioverdeling</a:t>
            </a: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44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2555776" y="1268760"/>
            <a:ext cx="51845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2843808" y="1248627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Huisartsenondernemingen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2555776" y="1998816"/>
            <a:ext cx="691276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HelveticaNeueLT Pro 55 Roman" pitchFamily="34" charset="0"/>
              </a:rPr>
              <a:t>Huisartsenpraktijk</a:t>
            </a:r>
          </a:p>
          <a:p>
            <a:r>
              <a:rPr lang="nl-NL" sz="1600" dirty="0">
                <a:latin typeface="HelveticaNeueLT Pro 55 Roman" pitchFamily="34" charset="0"/>
              </a:rPr>
              <a:t>    - AGB-code</a:t>
            </a:r>
          </a:p>
          <a:p>
            <a:r>
              <a:rPr lang="nl-NL" sz="1600" dirty="0">
                <a:latin typeface="HelveticaNeueLT Pro 55 Roman" pitchFamily="34" charset="0"/>
              </a:rPr>
              <a:t>    - BIG-registratie</a:t>
            </a:r>
          </a:p>
          <a:p>
            <a:endParaRPr lang="nl-NL" sz="1600" dirty="0">
              <a:latin typeface="HelveticaNeueLT Pro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HelveticaNeueLT Pro 55 Roman" pitchFamily="34" charset="0"/>
              </a:rPr>
              <a:t>Gezondheidscentrum</a:t>
            </a:r>
          </a:p>
          <a:p>
            <a:r>
              <a:rPr lang="nl-NL" sz="1600" dirty="0">
                <a:latin typeface="HelveticaNeueLT Pro 55 Roman" pitchFamily="34" charset="0"/>
              </a:rPr>
              <a:t>    - Stichting met huisarts in dienstverband</a:t>
            </a:r>
          </a:p>
          <a:p>
            <a:r>
              <a:rPr lang="nl-NL" sz="1600" dirty="0">
                <a:latin typeface="HelveticaNeueLT Pro 55 Roman" pitchFamily="34" charset="0"/>
              </a:rPr>
              <a:t>    - GEZ-gelden</a:t>
            </a:r>
          </a:p>
          <a:p>
            <a:endParaRPr lang="nl-NL" sz="1600" dirty="0">
              <a:latin typeface="HelveticaNeueLT Pro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HelveticaNeueLT Pro 55 Roman" pitchFamily="34" charset="0"/>
              </a:rPr>
              <a:t>Huisartsenpost</a:t>
            </a:r>
          </a:p>
          <a:p>
            <a:r>
              <a:rPr lang="nl-NL" sz="1600" dirty="0">
                <a:latin typeface="HelveticaNeueLT Pro 55 Roman" pitchFamily="34" charset="0"/>
              </a:rPr>
              <a:t>    - Contract</a:t>
            </a:r>
          </a:p>
          <a:p>
            <a:endParaRPr lang="nl-NL" sz="1600" dirty="0">
              <a:latin typeface="HelveticaNeueLT Pro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HelveticaNeueLT Pro 55 Roman" pitchFamily="34" charset="0"/>
              </a:rPr>
              <a:t>Zorggroep</a:t>
            </a:r>
          </a:p>
          <a:p>
            <a:r>
              <a:rPr lang="nl-NL" sz="1600" dirty="0">
                <a:latin typeface="HelveticaNeueLT Pro 55 Roman" pitchFamily="34" charset="0"/>
              </a:rPr>
              <a:t>    - Lidmaatschap/contributie</a:t>
            </a:r>
          </a:p>
          <a:p>
            <a:r>
              <a:rPr lang="nl-NL" sz="1600" dirty="0">
                <a:latin typeface="HelveticaNeueLT Pro 55 Roman" pitchFamily="34" charset="0"/>
              </a:rPr>
              <a:t>    - Contract</a:t>
            </a: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110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2555776" y="1268760"/>
            <a:ext cx="51845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2771800" y="1172123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Koepelorganisaties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2555776" y="1998816"/>
            <a:ext cx="691276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HelveticaNeueLT Pro 55 Roman" pitchFamily="34" charset="0"/>
              </a:rPr>
              <a:t>ZN (Zorgverzekeraars Nederland)</a:t>
            </a:r>
          </a:p>
          <a:p>
            <a:r>
              <a:rPr lang="nl-NL" sz="1600" dirty="0">
                <a:latin typeface="HelveticaNeueLT Pro 55 Roman" pitchFamily="34" charset="0"/>
              </a:rPr>
              <a:t>    - Koepelorganisatie voor zorgverzekeraars</a:t>
            </a:r>
          </a:p>
          <a:p>
            <a:r>
              <a:rPr lang="nl-NL" sz="1600" dirty="0">
                <a:latin typeface="HelveticaNeueLT Pro 55 Roman" pitchFamily="34" charset="0"/>
              </a:rPr>
              <a:t>    - Geen directe relatie</a:t>
            </a:r>
          </a:p>
          <a:p>
            <a:endParaRPr lang="nl-NL" sz="1600" dirty="0">
              <a:latin typeface="HelveticaNeueLT Pro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HelveticaNeueLT Pro 55 Roman" pitchFamily="34" charset="0"/>
              </a:rPr>
              <a:t>NPCF (Nederlandse Patiënten Consumenten Federatie)</a:t>
            </a:r>
          </a:p>
          <a:p>
            <a:r>
              <a:rPr lang="nl-NL" sz="1600" dirty="0">
                <a:latin typeface="HelveticaNeueLT Pro 55 Roman" pitchFamily="34" charset="0"/>
              </a:rPr>
              <a:t>    - Verzameling van patiëntenverenigingen</a:t>
            </a:r>
          </a:p>
          <a:p>
            <a:r>
              <a:rPr lang="nl-NL" sz="1600" dirty="0">
                <a:latin typeface="HelveticaNeueLT Pro 55 Roman" pitchFamily="34" charset="0"/>
              </a:rPr>
              <a:t>    - Tevredenheidsonderzoeken</a:t>
            </a:r>
          </a:p>
          <a:p>
            <a:r>
              <a:rPr lang="nl-NL" sz="1600" dirty="0">
                <a:latin typeface="HelveticaNeueLT Pro 55 Roman" pitchFamily="34" charset="0"/>
              </a:rPr>
              <a:t>    - Indicatoren</a:t>
            </a:r>
          </a:p>
          <a:p>
            <a:endParaRPr lang="nl-NL" sz="1600" dirty="0">
              <a:latin typeface="HelveticaNeueLT Pro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HelveticaNeueLT Pro 55 Roman" pitchFamily="34" charset="0"/>
              </a:rPr>
              <a:t>KNMG (Koninklijke Nederlands Mij tot bevordering der Geneeskunst</a:t>
            </a:r>
          </a:p>
          <a:p>
            <a:r>
              <a:rPr lang="nl-NL" sz="1600" dirty="0">
                <a:latin typeface="HelveticaNeueLT Pro 55 Roman" pitchFamily="34" charset="0"/>
              </a:rPr>
              <a:t>    - Lidmaatschap/contributie</a:t>
            </a:r>
          </a:p>
          <a:p>
            <a:r>
              <a:rPr lang="nl-NL" sz="1600" dirty="0">
                <a:latin typeface="HelveticaNeueLT Pro 55 Roman" pitchFamily="34" charset="0"/>
              </a:rPr>
              <a:t>    - Vertegenwoordigd alle artsen in Nederland bij medisch ethische </a:t>
            </a:r>
          </a:p>
          <a:p>
            <a:r>
              <a:rPr lang="nl-NL" sz="1600" dirty="0">
                <a:latin typeface="HelveticaNeueLT Pro 55 Roman" pitchFamily="34" charset="0"/>
              </a:rPr>
              <a:t>      kwesties</a:t>
            </a:r>
          </a:p>
          <a:p>
            <a:endParaRPr lang="nl-NL" sz="1600" dirty="0">
              <a:latin typeface="HelveticaNeueLT Pro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HelveticaNeueLT Pro 55 Roman" pitchFamily="34" charset="0"/>
              </a:rPr>
              <a:t>VZVZ (Vereniging van Zorgaanbieders Voor Zorgcommunicatie)</a:t>
            </a:r>
          </a:p>
          <a:p>
            <a:r>
              <a:rPr lang="nl-NL" sz="1600" dirty="0">
                <a:latin typeface="HelveticaNeueLT Pro 55 Roman" pitchFamily="34" charset="0"/>
              </a:rPr>
              <a:t>    - LSP-inschrijvingen</a:t>
            </a: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277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2555776" y="1268760"/>
            <a:ext cx="51845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2843808" y="1274027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Leveranciers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2555776" y="1998816"/>
            <a:ext cx="691276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HelveticaNeueLT Pro 55 Roman" pitchFamily="34" charset="0"/>
              </a:rPr>
              <a:t>Softwarehuis</a:t>
            </a:r>
          </a:p>
          <a:p>
            <a:r>
              <a:rPr lang="nl-NL" sz="1600" dirty="0">
                <a:latin typeface="HelveticaNeueLT Pro 55 Roman" pitchFamily="34" charset="0"/>
              </a:rPr>
              <a:t>    - Contract </a:t>
            </a:r>
          </a:p>
          <a:p>
            <a:endParaRPr lang="nl-NL" sz="1600" dirty="0">
              <a:latin typeface="HelveticaNeueLT Pro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HelveticaNeueLT Pro 55 Roman" pitchFamily="34" charset="0"/>
              </a:rPr>
              <a:t>Financiële diensten</a:t>
            </a:r>
          </a:p>
          <a:p>
            <a:r>
              <a:rPr lang="nl-NL" sz="1600" dirty="0">
                <a:latin typeface="HelveticaNeueLT Pro 55 Roman" pitchFamily="34" charset="0"/>
              </a:rPr>
              <a:t>    - Banken</a:t>
            </a:r>
          </a:p>
          <a:p>
            <a:r>
              <a:rPr lang="nl-NL" sz="1600" dirty="0">
                <a:latin typeface="HelveticaNeueLT Pro 55 Roman" pitchFamily="34" charset="0"/>
              </a:rPr>
              <a:t>    - Accountants</a:t>
            </a:r>
          </a:p>
          <a:p>
            <a:endParaRPr lang="nl-NL" sz="1600" dirty="0">
              <a:latin typeface="HelveticaNeueLT Pro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HelveticaNeueLT Pro 55 Roman" pitchFamily="34" charset="0"/>
              </a:rPr>
              <a:t>Verbruiksmaterialen</a:t>
            </a:r>
          </a:p>
          <a:p>
            <a:r>
              <a:rPr lang="nl-NL" sz="1600" dirty="0">
                <a:latin typeface="HelveticaNeueLT Pro 55 Roman" pitchFamily="34" charset="0"/>
              </a:rPr>
              <a:t>    - Inkoopverband mogelijk</a:t>
            </a:r>
          </a:p>
          <a:p>
            <a:endParaRPr lang="nl-NL" sz="1600" dirty="0">
              <a:latin typeface="HelveticaNeueLT Pro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HelveticaNeueLT Pro 55 Roman" pitchFamily="34" charset="0"/>
              </a:rPr>
              <a:t>Farmaceutische groothandel</a:t>
            </a:r>
          </a:p>
          <a:p>
            <a:r>
              <a:rPr lang="nl-NL" sz="1600" dirty="0">
                <a:latin typeface="HelveticaNeueLT Pro 55 Roman" pitchFamily="34" charset="0"/>
              </a:rPr>
              <a:t>    - Contract</a:t>
            </a: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468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2555776" y="1268760"/>
            <a:ext cx="51845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2843808" y="1280220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Overheidsinstellingen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2555776" y="1998816"/>
            <a:ext cx="69127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HelveticaNeueLT Pro 55 Roman" pitchFamily="34" charset="0"/>
              </a:rPr>
              <a:t>VWS (Ministerie van Volksgezondheid en Sport)</a:t>
            </a:r>
          </a:p>
          <a:p>
            <a:r>
              <a:rPr lang="nl-NL" sz="1600" dirty="0">
                <a:latin typeface="HelveticaNeueLT Pro 55 Roman" pitchFamily="34" charset="0"/>
              </a:rPr>
              <a:t>    - Wet- en regelgeving</a:t>
            </a:r>
          </a:p>
          <a:p>
            <a:endParaRPr lang="nl-NL" sz="1600" dirty="0">
              <a:latin typeface="HelveticaNeueLT Pro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 err="1">
                <a:latin typeface="HelveticaNeueLT Pro 55 Roman" pitchFamily="34" charset="0"/>
              </a:rPr>
              <a:t>NZa</a:t>
            </a:r>
            <a:r>
              <a:rPr lang="nl-NL" sz="1600" dirty="0">
                <a:latin typeface="HelveticaNeueLT Pro 55 Roman" pitchFamily="34" charset="0"/>
              </a:rPr>
              <a:t> (Nederlandse Zorgautoriteit)</a:t>
            </a:r>
          </a:p>
          <a:p>
            <a:r>
              <a:rPr lang="nl-NL" sz="1600" dirty="0">
                <a:latin typeface="HelveticaNeueLT Pro 55 Roman" pitchFamily="34" charset="0"/>
              </a:rPr>
              <a:t>    - Tarieven</a:t>
            </a:r>
          </a:p>
          <a:p>
            <a:r>
              <a:rPr lang="nl-NL" sz="1600" dirty="0">
                <a:latin typeface="HelveticaNeueLT Pro 55 Roman" pitchFamily="34" charset="0"/>
              </a:rPr>
              <a:t>    - Vaststelling beroepsinkomen</a:t>
            </a:r>
          </a:p>
          <a:p>
            <a:endParaRPr lang="nl-NL" sz="1600" dirty="0">
              <a:latin typeface="HelveticaNeueLT Pro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 smtClean="0">
                <a:latin typeface="HelveticaNeueLT Pro 55 Roman" pitchFamily="34" charset="0"/>
              </a:rPr>
              <a:t>IGJ </a:t>
            </a:r>
            <a:r>
              <a:rPr lang="nl-NL" sz="1600" dirty="0">
                <a:latin typeface="HelveticaNeueLT Pro 55 Roman" pitchFamily="34" charset="0"/>
              </a:rPr>
              <a:t>(Inspectie voor de </a:t>
            </a:r>
            <a:r>
              <a:rPr lang="nl-NL" sz="1600" smtClean="0">
                <a:latin typeface="HelveticaNeueLT Pro 55 Roman" pitchFamily="34" charset="0"/>
              </a:rPr>
              <a:t>GezondheidszorgJeugd)</a:t>
            </a:r>
            <a:endParaRPr lang="nl-NL" sz="1600" dirty="0">
              <a:latin typeface="HelveticaNeueLT Pro 55 Roman" pitchFamily="34" charset="0"/>
            </a:endParaRPr>
          </a:p>
          <a:p>
            <a:r>
              <a:rPr lang="nl-NL" sz="1600" dirty="0">
                <a:latin typeface="HelveticaNeueLT Pro 55 Roman" pitchFamily="34" charset="0"/>
              </a:rPr>
              <a:t>    - Meldingsplicht</a:t>
            </a:r>
          </a:p>
          <a:p>
            <a:r>
              <a:rPr lang="nl-NL" sz="1600" dirty="0">
                <a:latin typeface="HelveticaNeueLT Pro 55 Roman" pitchFamily="34" charset="0"/>
              </a:rPr>
              <a:t>    - Kwaliteitsbewaking</a:t>
            </a:r>
          </a:p>
          <a:p>
            <a:endParaRPr lang="nl-NL" sz="1600" dirty="0">
              <a:latin typeface="HelveticaNeueLT Pro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HelveticaNeueLT Pro 55 Roman" pitchFamily="34" charset="0"/>
              </a:rPr>
              <a:t>ACM (Autoriteit Consument en Markt)</a:t>
            </a:r>
          </a:p>
          <a:p>
            <a:r>
              <a:rPr lang="nl-NL" sz="1600" dirty="0">
                <a:latin typeface="HelveticaNeueLT Pro 55 Roman" pitchFamily="34" charset="0"/>
              </a:rPr>
              <a:t>    - Waakhond concurrentieplicht</a:t>
            </a: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065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2807804" y="1164932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Agenda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2555776" y="1761197"/>
            <a:ext cx="614383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Begrip stakeholders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Formele relatie met onze Stakeholders (contracten, vergunningen etc.)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Wie zijn onze stakeholders?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Welke relaties heeft de praktijk hier mee?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Wat moet de praktijkmanager met de stakeholders?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00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2547119" y="1847450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Definitie Stakeholder: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532618" y="3212976"/>
            <a:ext cx="5639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Partij die betrokken is bij een onderneming of bedrijfsproces</a:t>
            </a:r>
          </a:p>
        </p:txBody>
      </p:sp>
    </p:spTree>
    <p:extLst>
      <p:ext uri="{BB962C8B-B14F-4D97-AF65-F5344CB8AC3E}">
        <p14:creationId xmlns:p14="http://schemas.microsoft.com/office/powerpoint/2010/main" val="131274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2555776" y="1484784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Formele relatie met Stakeholder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2555776" y="2086210"/>
            <a:ext cx="614383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Het contract met de zorgverzekeraar als voorbeeld</a:t>
            </a:r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nl-N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Beschrijving zorgverzekeringswet:</a:t>
            </a:r>
          </a:p>
          <a:p>
            <a:r>
              <a:rPr lang="nl-NL" sz="1600" u="sng" dirty="0"/>
              <a:t>http://wetten.overheid.nl/BWBR0018450/</a:t>
            </a:r>
            <a:r>
              <a:rPr lang="nl-NL" sz="1600" dirty="0"/>
              <a:t> </a:t>
            </a: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390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2699792" y="1916832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Wie zijn onze Stakeholders?</a:t>
            </a:r>
          </a:p>
        </p:txBody>
      </p:sp>
    </p:spTree>
    <p:extLst>
      <p:ext uri="{BB962C8B-B14F-4D97-AF65-F5344CB8AC3E}">
        <p14:creationId xmlns:p14="http://schemas.microsoft.com/office/powerpoint/2010/main" val="2197869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2855387" y="1330335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Stakeholders verdeeld in clusters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2618872" y="1792000"/>
            <a:ext cx="614383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sz="16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Brancheverenigingen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Zorgverzekeraars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Zorgverleners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Zorginstellingen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Huisartsondernemingen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Koepelorganisaties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Leveranciers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Overheidsinstanties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500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2807804" y="1179846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Brancheverenigingen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2555776" y="1761197"/>
            <a:ext cx="614383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LHV (Landelijke Huisartsen Vereniging)</a:t>
            </a:r>
          </a:p>
          <a:p>
            <a:pPr algn="just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Lidmaatschap/contributie</a:t>
            </a:r>
          </a:p>
          <a:p>
            <a:pPr algn="just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Belangenbehartiging en ondersteuning </a:t>
            </a:r>
          </a:p>
          <a:p>
            <a:pPr algn="just"/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NHG (Nederlands Huisartsen Genootschap)</a:t>
            </a:r>
          </a:p>
          <a:p>
            <a:pPr algn="just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Lidmaatschap/contributie</a:t>
            </a:r>
          </a:p>
          <a:p>
            <a:pPr algn="just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Wetenschappelijke informatie, standaarden, richtlijnen</a:t>
            </a:r>
          </a:p>
          <a:p>
            <a:pPr algn="just"/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Ineen (Organiseert de eerste lijn)</a:t>
            </a:r>
          </a:p>
          <a:p>
            <a:pPr algn="just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Lidmaatschap via Zorggroep</a:t>
            </a:r>
          </a:p>
          <a:p>
            <a:pPr algn="just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Vertegenwoordiging Zorggroep, richtlijnen</a:t>
            </a:r>
          </a:p>
          <a:p>
            <a:pPr algn="just"/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NVDA (Nederlandse Vereniging van Doktersassistenten)</a:t>
            </a:r>
          </a:p>
          <a:p>
            <a:pPr algn="just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Lidmaatschap/contributie</a:t>
            </a:r>
          </a:p>
          <a:p>
            <a:pPr algn="just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Belangenbehartiging assistenten</a:t>
            </a:r>
          </a:p>
          <a:p>
            <a:pPr algn="just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Bijdrage CAO </a:t>
            </a:r>
          </a:p>
          <a:p>
            <a:endParaRPr lang="nl-NL" sz="16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018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2807804" y="1214994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Zorgverzekeraars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2555776" y="1761197"/>
            <a:ext cx="614383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Zilveren Kruis (32%)</a:t>
            </a:r>
          </a:p>
          <a:p>
            <a:pPr algn="just"/>
            <a:r>
              <a:rPr lang="nl-N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nl-N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VGZ (25%)</a:t>
            </a:r>
          </a:p>
          <a:p>
            <a:pPr algn="just"/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nl-N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CZ (20%)</a:t>
            </a:r>
          </a:p>
          <a:p>
            <a:pPr algn="just"/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nl-NL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Menzis</a:t>
            </a:r>
            <a:r>
              <a:rPr lang="nl-N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(12)</a:t>
            </a:r>
          </a:p>
          <a:p>
            <a:pPr algn="just"/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nl-N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Overige (11%)</a:t>
            </a:r>
          </a:p>
          <a:p>
            <a:pPr algn="just"/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- Contracten</a:t>
            </a:r>
          </a:p>
          <a:p>
            <a:endParaRPr lang="nl-NL" sz="16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805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2807804" y="1299532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Zorgverleners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2555776" y="1761197"/>
            <a:ext cx="614383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Apotheker</a:t>
            </a: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Geen formeel verband (verboden)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Specialist </a:t>
            </a: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Samenwerkingsafspraak /-overeenkomst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Fysiotherapeut</a:t>
            </a: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Samenwerkingsafspraak 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Psycholoog</a:t>
            </a: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Samenwerkingsafspraak</a:t>
            </a: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MDO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45288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414</Words>
  <Application>Microsoft Office PowerPoint</Application>
  <PresentationFormat>Diavoorstelling (4:3)</PresentationFormat>
  <Paragraphs>207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HelveticaNeueLT Pro 55 Roman</vt:lpstr>
      <vt:lpstr>Tahoma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Wiesje van Woerkum</dc:creator>
  <cp:lastModifiedBy>Klara Knapen | Huisarts van Morgen</cp:lastModifiedBy>
  <cp:revision>44</cp:revision>
  <dcterms:created xsi:type="dcterms:W3CDTF">2016-02-17T16:16:30Z</dcterms:created>
  <dcterms:modified xsi:type="dcterms:W3CDTF">2019-04-23T07:14:51Z</dcterms:modified>
</cp:coreProperties>
</file>