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8"/>
  </p:notesMasterIdLst>
  <p:sldIdLst>
    <p:sldId id="281" r:id="rId2"/>
    <p:sldId id="282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306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305" r:id="rId27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sz="3500" b="1" kern="1200">
        <a:solidFill>
          <a:srgbClr val="E02D8A"/>
        </a:solidFill>
        <a:latin typeface="Palatino Linotype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500" b="1" kern="1200">
        <a:solidFill>
          <a:srgbClr val="E02D8A"/>
        </a:solidFill>
        <a:latin typeface="Palatino Linotype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500" b="1" kern="1200">
        <a:solidFill>
          <a:srgbClr val="E02D8A"/>
        </a:solidFill>
        <a:latin typeface="Palatino Linotype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500" b="1" kern="1200">
        <a:solidFill>
          <a:srgbClr val="E02D8A"/>
        </a:solidFill>
        <a:latin typeface="Palatino Linotype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500" b="1" kern="1200">
        <a:solidFill>
          <a:srgbClr val="E02D8A"/>
        </a:solidFill>
        <a:latin typeface="Palatino Linotype" pitchFamily="18" charset="0"/>
        <a:ea typeface="+mn-ea"/>
        <a:cs typeface="Arial" charset="0"/>
      </a:defRPr>
    </a:lvl5pPr>
    <a:lvl6pPr marL="2286000" algn="l" defTabSz="914400" rtl="0" eaLnBrk="1" latinLnBrk="0" hangingPunct="1">
      <a:defRPr sz="3500" b="1" kern="1200">
        <a:solidFill>
          <a:srgbClr val="E02D8A"/>
        </a:solidFill>
        <a:latin typeface="Palatino Linotype" pitchFamily="18" charset="0"/>
        <a:ea typeface="+mn-ea"/>
        <a:cs typeface="Arial" charset="0"/>
      </a:defRPr>
    </a:lvl6pPr>
    <a:lvl7pPr marL="2743200" algn="l" defTabSz="914400" rtl="0" eaLnBrk="1" latinLnBrk="0" hangingPunct="1">
      <a:defRPr sz="3500" b="1" kern="1200">
        <a:solidFill>
          <a:srgbClr val="E02D8A"/>
        </a:solidFill>
        <a:latin typeface="Palatino Linotype" pitchFamily="18" charset="0"/>
        <a:ea typeface="+mn-ea"/>
        <a:cs typeface="Arial" charset="0"/>
      </a:defRPr>
    </a:lvl7pPr>
    <a:lvl8pPr marL="3200400" algn="l" defTabSz="914400" rtl="0" eaLnBrk="1" latinLnBrk="0" hangingPunct="1">
      <a:defRPr sz="3500" b="1" kern="1200">
        <a:solidFill>
          <a:srgbClr val="E02D8A"/>
        </a:solidFill>
        <a:latin typeface="Palatino Linotype" pitchFamily="18" charset="0"/>
        <a:ea typeface="+mn-ea"/>
        <a:cs typeface="Arial" charset="0"/>
      </a:defRPr>
    </a:lvl8pPr>
    <a:lvl9pPr marL="3657600" algn="l" defTabSz="914400" rtl="0" eaLnBrk="1" latinLnBrk="0" hangingPunct="1">
      <a:defRPr sz="3500" b="1" kern="1200">
        <a:solidFill>
          <a:srgbClr val="E02D8A"/>
        </a:solidFill>
        <a:latin typeface="Palatino Linotype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2D8A"/>
    <a:srgbClr val="4D4D4D"/>
    <a:srgbClr val="000000"/>
    <a:srgbClr val="AECC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erdinand%20en%20Lisanne\AppData\Local\Microsoft\Windows\Temporary%20Internet%20Files\Content.IE5\AL2360J6\Nieuw%20Slaap-Waakritme(%20excel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erdinand%20en%20Lisanne\AppData\Local\Microsoft\Windows\Temporary%20Internet%20Files\Content.IE5\AL2360J6\Nieuw%20Slaap-Waakritme(%20excel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erdinand%20en%20Lisanne\AppData\Local\Microsoft\Windows\Temporary%20Internet%20Files\Content.IE5\AL2360J6\Nieuw%20Slaap-Waakritme(%20excel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7.8202226381043436E-3"/>
          <c:w val="1"/>
          <c:h val="0.99133944888698622"/>
        </c:manualLayout>
      </c:layout>
      <c:scatterChart>
        <c:scatterStyle val="smoothMarker"/>
        <c:varyColors val="0"/>
        <c:ser>
          <c:idx val="0"/>
          <c:order val="0"/>
          <c:tx>
            <c:v>Slaap- Waakritme 0-6 wkn.</c:v>
          </c:tx>
          <c:spPr>
            <a:ln w="25400">
              <a:solidFill>
                <a:srgbClr val="000080"/>
              </a:solidFill>
              <a:prstDash val="solid"/>
            </a:ln>
          </c:spPr>
          <c:marker>
            <c:symbol val="none"/>
          </c:marker>
          <c:xVal>
            <c:numRef>
              <c:f>Blad1!$A$1:$A$29</c:f>
              <c:numCache>
                <c:formatCode>General</c:formatCode>
                <c:ptCount val="29"/>
                <c:pt idx="0">
                  <c:v>1</c:v>
                </c:pt>
                <c:pt idx="1">
                  <c:v>1.5</c:v>
                </c:pt>
                <c:pt idx="2">
                  <c:v>2</c:v>
                </c:pt>
                <c:pt idx="3">
                  <c:v>2.5</c:v>
                </c:pt>
                <c:pt idx="4">
                  <c:v>3</c:v>
                </c:pt>
                <c:pt idx="5">
                  <c:v>3.5</c:v>
                </c:pt>
                <c:pt idx="6">
                  <c:v>4</c:v>
                </c:pt>
                <c:pt idx="7">
                  <c:v>4.5</c:v>
                </c:pt>
                <c:pt idx="8">
                  <c:v>5</c:v>
                </c:pt>
                <c:pt idx="9">
                  <c:v>5.5</c:v>
                </c:pt>
                <c:pt idx="10">
                  <c:v>6</c:v>
                </c:pt>
                <c:pt idx="11">
                  <c:v>6.5</c:v>
                </c:pt>
                <c:pt idx="12">
                  <c:v>7</c:v>
                </c:pt>
                <c:pt idx="13">
                  <c:v>7.5</c:v>
                </c:pt>
                <c:pt idx="14">
                  <c:v>8</c:v>
                </c:pt>
                <c:pt idx="15">
                  <c:v>8.5</c:v>
                </c:pt>
                <c:pt idx="16">
                  <c:v>9</c:v>
                </c:pt>
                <c:pt idx="17">
                  <c:v>9.5</c:v>
                </c:pt>
                <c:pt idx="18">
                  <c:v>10</c:v>
                </c:pt>
                <c:pt idx="19">
                  <c:v>10.5</c:v>
                </c:pt>
                <c:pt idx="20">
                  <c:v>11</c:v>
                </c:pt>
                <c:pt idx="21">
                  <c:v>11.5</c:v>
                </c:pt>
                <c:pt idx="22">
                  <c:v>12</c:v>
                </c:pt>
                <c:pt idx="23">
                  <c:v>12.5</c:v>
                </c:pt>
                <c:pt idx="24">
                  <c:v>13</c:v>
                </c:pt>
                <c:pt idx="25">
                  <c:v>13.5</c:v>
                </c:pt>
                <c:pt idx="26">
                  <c:v>14</c:v>
                </c:pt>
                <c:pt idx="27">
                  <c:v>14.5</c:v>
                </c:pt>
                <c:pt idx="28">
                  <c:v>15</c:v>
                </c:pt>
              </c:numCache>
            </c:numRef>
          </c:xVal>
          <c:yVal>
            <c:numRef>
              <c:f>Blad1!$B$1:$B$29</c:f>
              <c:numCache>
                <c:formatCode>General</c:formatCode>
                <c:ptCount val="29"/>
                <c:pt idx="0">
                  <c:v>69</c:v>
                </c:pt>
                <c:pt idx="1">
                  <c:v>70</c:v>
                </c:pt>
                <c:pt idx="2">
                  <c:v>35</c:v>
                </c:pt>
                <c:pt idx="3">
                  <c:v>12.7</c:v>
                </c:pt>
                <c:pt idx="4">
                  <c:v>10</c:v>
                </c:pt>
                <c:pt idx="5">
                  <c:v>12.7</c:v>
                </c:pt>
                <c:pt idx="6">
                  <c:v>35</c:v>
                </c:pt>
                <c:pt idx="7">
                  <c:v>12.7</c:v>
                </c:pt>
                <c:pt idx="8">
                  <c:v>10</c:v>
                </c:pt>
                <c:pt idx="9">
                  <c:v>12.7</c:v>
                </c:pt>
                <c:pt idx="10">
                  <c:v>35</c:v>
                </c:pt>
                <c:pt idx="11">
                  <c:v>12.7</c:v>
                </c:pt>
                <c:pt idx="12">
                  <c:v>10</c:v>
                </c:pt>
                <c:pt idx="13">
                  <c:v>12.7</c:v>
                </c:pt>
                <c:pt idx="14">
                  <c:v>35</c:v>
                </c:pt>
                <c:pt idx="15">
                  <c:v>12.7</c:v>
                </c:pt>
                <c:pt idx="16">
                  <c:v>10</c:v>
                </c:pt>
                <c:pt idx="17">
                  <c:v>12.7</c:v>
                </c:pt>
                <c:pt idx="18">
                  <c:v>35</c:v>
                </c:pt>
                <c:pt idx="19">
                  <c:v>12.7</c:v>
                </c:pt>
                <c:pt idx="20">
                  <c:v>10</c:v>
                </c:pt>
                <c:pt idx="21">
                  <c:v>12.7</c:v>
                </c:pt>
                <c:pt idx="22">
                  <c:v>35</c:v>
                </c:pt>
                <c:pt idx="23">
                  <c:v>12.7</c:v>
                </c:pt>
                <c:pt idx="24">
                  <c:v>10</c:v>
                </c:pt>
                <c:pt idx="25">
                  <c:v>12.7</c:v>
                </c:pt>
                <c:pt idx="26">
                  <c:v>30</c:v>
                </c:pt>
                <c:pt idx="27">
                  <c:v>50</c:v>
                </c:pt>
                <c:pt idx="28">
                  <c:v>72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7131136"/>
        <c:axId val="103383424"/>
      </c:scatterChart>
      <c:valAx>
        <c:axId val="971311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03383424"/>
        <c:crosses val="autoZero"/>
        <c:crossBetween val="midCat"/>
      </c:valAx>
      <c:valAx>
        <c:axId val="1033834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97131136"/>
        <c:crosses val="autoZero"/>
        <c:crossBetween val="midCat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nl-N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4.9558762684841591E-3"/>
          <c:w val="1"/>
          <c:h val="0.99043259019120278"/>
        </c:manualLayout>
      </c:layout>
      <c:scatterChart>
        <c:scatterStyle val="smoothMarker"/>
        <c:varyColors val="0"/>
        <c:ser>
          <c:idx val="0"/>
          <c:order val="0"/>
          <c:tx>
            <c:v>Slaap- Waakritme 6 wkn en ouder overdag</c:v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xVal>
            <c:numRef>
              <c:f>Blad1!$A$32:$A$60</c:f>
              <c:numCache>
                <c:formatCode>General</c:formatCode>
                <c:ptCount val="29"/>
                <c:pt idx="0">
                  <c:v>1</c:v>
                </c:pt>
                <c:pt idx="1">
                  <c:v>1.5</c:v>
                </c:pt>
                <c:pt idx="2">
                  <c:v>2</c:v>
                </c:pt>
                <c:pt idx="3">
                  <c:v>2.5</c:v>
                </c:pt>
                <c:pt idx="4">
                  <c:v>3</c:v>
                </c:pt>
                <c:pt idx="5">
                  <c:v>3.5</c:v>
                </c:pt>
                <c:pt idx="6">
                  <c:v>4</c:v>
                </c:pt>
                <c:pt idx="7">
                  <c:v>4.5</c:v>
                </c:pt>
                <c:pt idx="8">
                  <c:v>5</c:v>
                </c:pt>
                <c:pt idx="9">
                  <c:v>5.5</c:v>
                </c:pt>
                <c:pt idx="10">
                  <c:v>6</c:v>
                </c:pt>
                <c:pt idx="11">
                  <c:v>6.5</c:v>
                </c:pt>
                <c:pt idx="12">
                  <c:v>7</c:v>
                </c:pt>
                <c:pt idx="13">
                  <c:v>7.5</c:v>
                </c:pt>
                <c:pt idx="14">
                  <c:v>8</c:v>
                </c:pt>
                <c:pt idx="15">
                  <c:v>8.5</c:v>
                </c:pt>
                <c:pt idx="16">
                  <c:v>9</c:v>
                </c:pt>
                <c:pt idx="17">
                  <c:v>9.5</c:v>
                </c:pt>
                <c:pt idx="18">
                  <c:v>10</c:v>
                </c:pt>
                <c:pt idx="19">
                  <c:v>10.5</c:v>
                </c:pt>
                <c:pt idx="20">
                  <c:v>11</c:v>
                </c:pt>
                <c:pt idx="21">
                  <c:v>11.5</c:v>
                </c:pt>
                <c:pt idx="22">
                  <c:v>12</c:v>
                </c:pt>
                <c:pt idx="23">
                  <c:v>12.5</c:v>
                </c:pt>
                <c:pt idx="24">
                  <c:v>13</c:v>
                </c:pt>
                <c:pt idx="25">
                  <c:v>13.5</c:v>
                </c:pt>
                <c:pt idx="26">
                  <c:v>14</c:v>
                </c:pt>
                <c:pt idx="27">
                  <c:v>14.5</c:v>
                </c:pt>
                <c:pt idx="28">
                  <c:v>15</c:v>
                </c:pt>
              </c:numCache>
            </c:numRef>
          </c:xVal>
          <c:yVal>
            <c:numRef>
              <c:f>Blad1!$B$32:$B$60</c:f>
              <c:numCache>
                <c:formatCode>General</c:formatCode>
                <c:ptCount val="29"/>
                <c:pt idx="0">
                  <c:v>69</c:v>
                </c:pt>
                <c:pt idx="1">
                  <c:v>70</c:v>
                </c:pt>
                <c:pt idx="2">
                  <c:v>35</c:v>
                </c:pt>
                <c:pt idx="3">
                  <c:v>12.7</c:v>
                </c:pt>
                <c:pt idx="4">
                  <c:v>10</c:v>
                </c:pt>
                <c:pt idx="5">
                  <c:v>12.7</c:v>
                </c:pt>
                <c:pt idx="6">
                  <c:v>70</c:v>
                </c:pt>
                <c:pt idx="7">
                  <c:v>12.7</c:v>
                </c:pt>
                <c:pt idx="8">
                  <c:v>10</c:v>
                </c:pt>
                <c:pt idx="9">
                  <c:v>12.7</c:v>
                </c:pt>
                <c:pt idx="10">
                  <c:v>70</c:v>
                </c:pt>
                <c:pt idx="11">
                  <c:v>12.7</c:v>
                </c:pt>
                <c:pt idx="12">
                  <c:v>10</c:v>
                </c:pt>
                <c:pt idx="13">
                  <c:v>12.7</c:v>
                </c:pt>
                <c:pt idx="14">
                  <c:v>70</c:v>
                </c:pt>
                <c:pt idx="15">
                  <c:v>12.7</c:v>
                </c:pt>
                <c:pt idx="16">
                  <c:v>10</c:v>
                </c:pt>
                <c:pt idx="17">
                  <c:v>12.7</c:v>
                </c:pt>
                <c:pt idx="18">
                  <c:v>70</c:v>
                </c:pt>
                <c:pt idx="19">
                  <c:v>12.7</c:v>
                </c:pt>
                <c:pt idx="20">
                  <c:v>10</c:v>
                </c:pt>
                <c:pt idx="21">
                  <c:v>12.7</c:v>
                </c:pt>
                <c:pt idx="22">
                  <c:v>70</c:v>
                </c:pt>
                <c:pt idx="23">
                  <c:v>12.7</c:v>
                </c:pt>
                <c:pt idx="24">
                  <c:v>10</c:v>
                </c:pt>
                <c:pt idx="25">
                  <c:v>12.7</c:v>
                </c:pt>
                <c:pt idx="26">
                  <c:v>30</c:v>
                </c:pt>
                <c:pt idx="27">
                  <c:v>50</c:v>
                </c:pt>
                <c:pt idx="28">
                  <c:v>72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2962304"/>
        <c:axId val="102963840"/>
      </c:scatterChart>
      <c:valAx>
        <c:axId val="1029623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02963840"/>
        <c:crosses val="autoZero"/>
        <c:crossBetween val="midCat"/>
      </c:valAx>
      <c:valAx>
        <c:axId val="1029638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02962304"/>
        <c:crosses val="autoZero"/>
        <c:crossBetween val="midCat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nl-N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7.8202226381043436E-3"/>
          <c:w val="1"/>
          <c:h val="0.99133944888698622"/>
        </c:manualLayout>
      </c:layout>
      <c:scatterChart>
        <c:scatterStyle val="smoothMarker"/>
        <c:varyColors val="0"/>
        <c:ser>
          <c:idx val="0"/>
          <c:order val="0"/>
          <c:tx>
            <c:v>Slaap- Waakritme 0-6 wkn.</c:v>
          </c:tx>
          <c:spPr>
            <a:ln w="25400">
              <a:solidFill>
                <a:srgbClr val="000080"/>
              </a:solidFill>
              <a:prstDash val="solid"/>
            </a:ln>
          </c:spPr>
          <c:marker>
            <c:symbol val="none"/>
          </c:marker>
          <c:xVal>
            <c:numRef>
              <c:f>Blad1!$A$1:$A$29</c:f>
              <c:numCache>
                <c:formatCode>General</c:formatCode>
                <c:ptCount val="29"/>
                <c:pt idx="0">
                  <c:v>1</c:v>
                </c:pt>
                <c:pt idx="1">
                  <c:v>1.5</c:v>
                </c:pt>
                <c:pt idx="2">
                  <c:v>2</c:v>
                </c:pt>
                <c:pt idx="3">
                  <c:v>2.5</c:v>
                </c:pt>
                <c:pt idx="4">
                  <c:v>3</c:v>
                </c:pt>
                <c:pt idx="5">
                  <c:v>3.5</c:v>
                </c:pt>
                <c:pt idx="6">
                  <c:v>4</c:v>
                </c:pt>
                <c:pt idx="7">
                  <c:v>4.5</c:v>
                </c:pt>
                <c:pt idx="8">
                  <c:v>5</c:v>
                </c:pt>
                <c:pt idx="9">
                  <c:v>5.5</c:v>
                </c:pt>
                <c:pt idx="10">
                  <c:v>6</c:v>
                </c:pt>
                <c:pt idx="11">
                  <c:v>6.5</c:v>
                </c:pt>
                <c:pt idx="12">
                  <c:v>7</c:v>
                </c:pt>
                <c:pt idx="13">
                  <c:v>7.5</c:v>
                </c:pt>
                <c:pt idx="14">
                  <c:v>8</c:v>
                </c:pt>
                <c:pt idx="15">
                  <c:v>8.5</c:v>
                </c:pt>
                <c:pt idx="16">
                  <c:v>9</c:v>
                </c:pt>
                <c:pt idx="17">
                  <c:v>9.5</c:v>
                </c:pt>
                <c:pt idx="18">
                  <c:v>10</c:v>
                </c:pt>
                <c:pt idx="19">
                  <c:v>10.5</c:v>
                </c:pt>
                <c:pt idx="20">
                  <c:v>11</c:v>
                </c:pt>
                <c:pt idx="21">
                  <c:v>11.5</c:v>
                </c:pt>
                <c:pt idx="22">
                  <c:v>12</c:v>
                </c:pt>
                <c:pt idx="23">
                  <c:v>12.5</c:v>
                </c:pt>
                <c:pt idx="24">
                  <c:v>13</c:v>
                </c:pt>
                <c:pt idx="25">
                  <c:v>13.5</c:v>
                </c:pt>
                <c:pt idx="26">
                  <c:v>14</c:v>
                </c:pt>
                <c:pt idx="27">
                  <c:v>14.5</c:v>
                </c:pt>
                <c:pt idx="28">
                  <c:v>15</c:v>
                </c:pt>
              </c:numCache>
            </c:numRef>
          </c:xVal>
          <c:yVal>
            <c:numRef>
              <c:f>Blad1!$B$1:$B$29</c:f>
              <c:numCache>
                <c:formatCode>General</c:formatCode>
                <c:ptCount val="29"/>
                <c:pt idx="0">
                  <c:v>69</c:v>
                </c:pt>
                <c:pt idx="1">
                  <c:v>70</c:v>
                </c:pt>
                <c:pt idx="2">
                  <c:v>35</c:v>
                </c:pt>
                <c:pt idx="3">
                  <c:v>12.7</c:v>
                </c:pt>
                <c:pt idx="4">
                  <c:v>10</c:v>
                </c:pt>
                <c:pt idx="5">
                  <c:v>12.7</c:v>
                </c:pt>
                <c:pt idx="6">
                  <c:v>35</c:v>
                </c:pt>
                <c:pt idx="7">
                  <c:v>12.7</c:v>
                </c:pt>
                <c:pt idx="8">
                  <c:v>10</c:v>
                </c:pt>
                <c:pt idx="9">
                  <c:v>12.7</c:v>
                </c:pt>
                <c:pt idx="10">
                  <c:v>35</c:v>
                </c:pt>
                <c:pt idx="11">
                  <c:v>12.7</c:v>
                </c:pt>
                <c:pt idx="12">
                  <c:v>10</c:v>
                </c:pt>
                <c:pt idx="13">
                  <c:v>12.7</c:v>
                </c:pt>
                <c:pt idx="14">
                  <c:v>35</c:v>
                </c:pt>
                <c:pt idx="15">
                  <c:v>12.7</c:v>
                </c:pt>
                <c:pt idx="16">
                  <c:v>10</c:v>
                </c:pt>
                <c:pt idx="17">
                  <c:v>12.7</c:v>
                </c:pt>
                <c:pt idx="18">
                  <c:v>35</c:v>
                </c:pt>
                <c:pt idx="19">
                  <c:v>12.7</c:v>
                </c:pt>
                <c:pt idx="20">
                  <c:v>10</c:v>
                </c:pt>
                <c:pt idx="21">
                  <c:v>12.7</c:v>
                </c:pt>
                <c:pt idx="22">
                  <c:v>35</c:v>
                </c:pt>
                <c:pt idx="23">
                  <c:v>12.7</c:v>
                </c:pt>
                <c:pt idx="24">
                  <c:v>10</c:v>
                </c:pt>
                <c:pt idx="25">
                  <c:v>12.7</c:v>
                </c:pt>
                <c:pt idx="26">
                  <c:v>30</c:v>
                </c:pt>
                <c:pt idx="27">
                  <c:v>50</c:v>
                </c:pt>
                <c:pt idx="28">
                  <c:v>72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2979456"/>
        <c:axId val="102980992"/>
      </c:scatterChart>
      <c:valAx>
        <c:axId val="1029794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02980992"/>
        <c:crosses val="autoZero"/>
        <c:crossBetween val="midCat"/>
      </c:valAx>
      <c:valAx>
        <c:axId val="10298099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02979456"/>
        <c:crosses val="autoZero"/>
        <c:crossBetween val="midCat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nl-NL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lnSpc>
                <a:spcPct val="100000"/>
              </a:lnSpc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lnSpc>
                <a:spcPct val="100000"/>
              </a:lnSpc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879FFE4-880C-43FE-B3EF-A416B2799C60}" type="datetimeFigureOut">
              <a:rPr lang="nl-NL"/>
              <a:pPr>
                <a:defRPr/>
              </a:pPr>
              <a:t>26-8-2015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 smtClean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lnSpc>
                <a:spcPct val="100000"/>
              </a:lnSpc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lnSpc>
                <a:spcPct val="100000"/>
              </a:lnSpc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26D56E9-016A-4ED1-8C46-184A4645BD4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97026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nl-NL" sz="2400" b="0">
                <a:solidFill>
                  <a:schemeClr val="tx1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nl-NL" sz="2400" b="0">
                <a:solidFill>
                  <a:schemeClr val="tx1"/>
                </a:solidFill>
                <a:latin typeface="Times New Roman" pitchFamily="18" charset="0"/>
                <a:cs typeface="+mn-cs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nl-NL" sz="1800" b="0">
                <a:solidFill>
                  <a:schemeClr val="tx1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nl-NL" sz="1800" b="0">
                <a:solidFill>
                  <a:schemeClr val="tx1"/>
                </a:solidFill>
                <a:latin typeface="Arial" charset="0"/>
                <a:cs typeface="+mn-cs"/>
              </a:endParaRPr>
            </a:p>
          </p:txBody>
        </p:sp>
      </p:grpSp>
      <p:sp>
        <p:nvSpPr>
          <p:cNvPr id="51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5132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het opmaakprofiel te bewerken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340D278B-4E15-4BDD-8E71-F729492A09A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FD48E-0F9B-4DCE-BE1D-444C14D3072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2B533-25C0-4ABD-A24B-F29D2BF2083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el, 2 inhoudselementen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838200" y="2362200"/>
            <a:ext cx="3770313" cy="1785938"/>
          </a:xfrm>
        </p:spPr>
        <p:txBody>
          <a:bodyPr/>
          <a:lstStyle/>
          <a:p>
            <a:pPr lvl="0"/>
            <a:r>
              <a:rPr lang="en-US"/>
              <a:t>Klik om de modelstijlen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838200" y="4300538"/>
            <a:ext cx="3770313" cy="1785937"/>
          </a:xfrm>
        </p:spPr>
        <p:txBody>
          <a:bodyPr/>
          <a:lstStyle/>
          <a:p>
            <a:pPr lvl="0"/>
            <a:r>
              <a:rPr lang="en-US"/>
              <a:t>Klik om de modelstijlen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half" idx="3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en-US"/>
              <a:t>Klik om de modelstijlen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39C4BB-FD60-4F16-8044-BB12A9A42CD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el en tekst bov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7693025" cy="1785938"/>
          </a:xfrm>
        </p:spPr>
        <p:txBody>
          <a:bodyPr/>
          <a:lstStyle/>
          <a:p>
            <a:pPr lvl="0"/>
            <a:r>
              <a:rPr lang="en-US"/>
              <a:t>Klik om de modelstijlen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8200" y="4300538"/>
            <a:ext cx="7693025" cy="1785937"/>
          </a:xfrm>
        </p:spPr>
        <p:txBody>
          <a:bodyPr/>
          <a:lstStyle/>
          <a:p>
            <a:pPr lvl="0"/>
            <a:r>
              <a:rPr lang="en-US"/>
              <a:t>Klik om de modelstijlen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1439A-1FC3-415B-9FF8-09D481665F0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el, inhoud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en-US"/>
              <a:t>Klik om de modelstijlen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en-US"/>
              <a:t>Klik om de modelstijlen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489A5-196D-407E-B08A-F23C161558B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CE0F7-DE07-4C55-9D5F-6D475724FC2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67813-D11A-49AE-B48F-B15438EAA97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1887E-A3E2-476B-AD4C-8D97FA1451F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6B882-1344-4C95-A45A-85CAD2E3FF9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78791-646F-41AE-A05B-6D71C9602B6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CE403-80BF-41C8-81E0-44FD79EBE74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0C583-94E4-404B-B755-B70D0C24B60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A6C5B-5E8F-4CF7-B7E0-18A495E8F58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4100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l-NL" sz="1800" b="0">
                  <a:solidFill>
                    <a:schemeClr val="tx1"/>
                  </a:solidFill>
                  <a:latin typeface="Arial" charset="0"/>
                  <a:cs typeface="+mn-cs"/>
                </a:endParaRPr>
              </a:p>
            </p:txBody>
          </p:sp>
          <p:sp>
            <p:nvSpPr>
              <p:cNvPr id="4101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nl-NL" sz="1800" b="0">
                  <a:solidFill>
                    <a:schemeClr val="tx1"/>
                  </a:solidFill>
                  <a:latin typeface="Arial" charset="0"/>
                  <a:cs typeface="+mn-cs"/>
                </a:endParaRPr>
              </a:p>
            </p:txBody>
          </p:sp>
        </p:grpSp>
        <p:grpSp>
          <p:nvGrpSpPr>
            <p:cNvPr id="1033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4103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l-NL" sz="1800" b="0">
                  <a:solidFill>
                    <a:schemeClr val="tx1"/>
                  </a:solidFill>
                  <a:latin typeface="Arial" charset="0"/>
                  <a:cs typeface="+mn-cs"/>
                </a:endParaRPr>
              </a:p>
            </p:txBody>
          </p:sp>
          <p:sp>
            <p:nvSpPr>
              <p:cNvPr id="4104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l-NL" sz="1800" b="0">
                  <a:solidFill>
                    <a:schemeClr val="tx1"/>
                  </a:solidFill>
                  <a:latin typeface="Arial" charset="0"/>
                  <a:cs typeface="+mn-cs"/>
                </a:endParaRPr>
              </a:p>
            </p:txBody>
          </p:sp>
        </p:grpSp>
      </p:grpSp>
      <p:sp>
        <p:nvSpPr>
          <p:cNvPr id="1027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4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defRPr sz="14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2600" b="1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880D306-37DE-4FD2-B108-3C1DCFF7E94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3" r:id="rId2"/>
    <p:sldLayoutId id="2147483662" r:id="rId3"/>
    <p:sldLayoutId id="2147483661" r:id="rId4"/>
    <p:sldLayoutId id="2147483660" r:id="rId5"/>
    <p:sldLayoutId id="2147483659" r:id="rId6"/>
    <p:sldLayoutId id="2147483658" r:id="rId7"/>
    <p:sldLayoutId id="2147483657" r:id="rId8"/>
    <p:sldLayoutId id="2147483656" r:id="rId9"/>
    <p:sldLayoutId id="2147483655" r:id="rId10"/>
    <p:sldLayoutId id="2147483654" r:id="rId11"/>
    <p:sldLayoutId id="2147483653" r:id="rId12"/>
    <p:sldLayoutId id="2147483652" r:id="rId13"/>
    <p:sldLayoutId id="2147483651" r:id="rId1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AutoShap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116013" y="1341438"/>
            <a:ext cx="7267575" cy="1366837"/>
          </a:xfrm>
        </p:spPr>
        <p:txBody>
          <a:bodyPr/>
          <a:lstStyle/>
          <a:p>
            <a:r>
              <a:rPr lang="nl-NL" sz="3200" dirty="0" smtClean="0"/>
              <a:t>Scholing </a:t>
            </a:r>
            <a:br>
              <a:rPr lang="nl-NL" sz="3200" dirty="0" smtClean="0"/>
            </a:br>
            <a:r>
              <a:rPr lang="nl-NL" sz="3200" dirty="0" smtClean="0"/>
              <a:t>Ontwikkelingsgerichte zorg</a:t>
            </a:r>
            <a:endParaRPr lang="nl-NL" sz="3200" dirty="0" smtClean="0"/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724525" y="4968875"/>
            <a:ext cx="2952750" cy="1916113"/>
          </a:xfrm>
        </p:spPr>
        <p:txBody>
          <a:bodyPr/>
          <a:lstStyle/>
          <a:p>
            <a:pPr marL="0" indent="0" algn="r">
              <a:buFont typeface="Wingdings" pitchFamily="2" charset="2"/>
              <a:buNone/>
            </a:pPr>
            <a:endParaRPr lang="de-DE" sz="1800" dirty="0" smtClean="0"/>
          </a:p>
          <a:p>
            <a:pPr marL="0" indent="0" algn="r">
              <a:buFont typeface="Wingdings" pitchFamily="2" charset="2"/>
              <a:buNone/>
            </a:pPr>
            <a:r>
              <a:rPr lang="de-DE" sz="1800" b="1" dirty="0" smtClean="0"/>
              <a:t>Elles Dijkman,</a:t>
            </a:r>
          </a:p>
          <a:p>
            <a:pPr marL="0" indent="0" algn="r">
              <a:buFont typeface="Wingdings" pitchFamily="2" charset="2"/>
              <a:buNone/>
            </a:pPr>
            <a:r>
              <a:rPr lang="de-DE" sz="1800" b="1" dirty="0" err="1" smtClean="0"/>
              <a:t>Kinderverpleegkundige</a:t>
            </a:r>
            <a:r>
              <a:rPr lang="de-DE" sz="1800" b="1" dirty="0" smtClean="0"/>
              <a:t> </a:t>
            </a:r>
          </a:p>
          <a:p>
            <a:pPr marL="0" indent="0" algn="r">
              <a:buFont typeface="Wingdings" pitchFamily="2" charset="2"/>
              <a:buNone/>
            </a:pPr>
            <a:r>
              <a:rPr lang="de-DE" sz="1800" b="1" dirty="0" smtClean="0"/>
              <a:t>OZG  Lucas en </a:t>
            </a:r>
            <a:r>
              <a:rPr lang="de-DE" sz="1800" b="1" dirty="0" err="1" smtClean="0"/>
              <a:t>Delfzicht</a:t>
            </a:r>
            <a:endParaRPr lang="de-DE" sz="1800" b="1" dirty="0" smtClean="0"/>
          </a:p>
          <a:p>
            <a:pPr marL="0" indent="0" algn="r">
              <a:buFont typeface="Wingdings" pitchFamily="2" charset="2"/>
              <a:buNone/>
            </a:pPr>
            <a:r>
              <a:rPr lang="de-DE" sz="1800" b="1" dirty="0" smtClean="0"/>
              <a:t>2015</a:t>
            </a:r>
            <a:endParaRPr lang="de-DE" sz="1800" b="1" dirty="0" smtClean="0"/>
          </a:p>
        </p:txBody>
      </p:sp>
      <p:pic>
        <p:nvPicPr>
          <p:cNvPr id="17411" name="Picture 4" descr="Logo OZ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4292600"/>
            <a:ext cx="2627312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AutoShape 2"/>
          <p:cNvSpPr>
            <a:spLocks noGrp="1" noChangeArrowheads="1"/>
          </p:cNvSpPr>
          <p:nvPr>
            <p:ph type="title"/>
          </p:nvPr>
        </p:nvSpPr>
        <p:spPr>
          <a:xfrm>
            <a:off x="914400" y="908050"/>
            <a:ext cx="8229600" cy="1143000"/>
          </a:xfrm>
        </p:spPr>
        <p:txBody>
          <a:bodyPr/>
          <a:lstStyle/>
          <a:p>
            <a:r>
              <a:rPr lang="nl-NL" smtClean="0"/>
              <a:t>Slapen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2276475"/>
            <a:ext cx="7942263" cy="1685925"/>
          </a:xfrm>
        </p:spPr>
        <p:txBody>
          <a:bodyPr/>
          <a:lstStyle/>
          <a:p>
            <a:endParaRPr lang="nl-NL" sz="1800" smtClean="0"/>
          </a:p>
          <a:p>
            <a:r>
              <a:rPr lang="nl-NL" sz="2000" smtClean="0"/>
              <a:t>Slaapcyclus: diepe en ondiepe slaap</a:t>
            </a:r>
          </a:p>
          <a:p>
            <a:pPr lvl="1"/>
            <a:r>
              <a:rPr lang="nl-NL" sz="2000" smtClean="0"/>
              <a:t>Een baby slaapt 50% van de tijd diep</a:t>
            </a:r>
          </a:p>
          <a:p>
            <a:pPr lvl="1"/>
            <a:r>
              <a:rPr lang="nl-NL" sz="2000" smtClean="0"/>
              <a:t>Om voldoende diepe slaap te hebben zou het minimaal 16-18 uur moeten slapen per 24 uur.</a:t>
            </a:r>
          </a:p>
          <a:p>
            <a:pPr lvl="1">
              <a:buFontTx/>
              <a:buNone/>
            </a:pPr>
            <a:endParaRPr lang="nl-NL" sz="1800" smtClean="0"/>
          </a:p>
          <a:p>
            <a:endParaRPr lang="nl-NL" sz="2400" smtClean="0"/>
          </a:p>
        </p:txBody>
      </p:sp>
      <p:pic>
        <p:nvPicPr>
          <p:cNvPr id="27651" name="Picture 7" descr="MP900409148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4076700"/>
            <a:ext cx="3240087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18"/>
          <p:cNvGraphicFramePr>
            <a:graphicFrameLocks/>
          </p:cNvGraphicFramePr>
          <p:nvPr/>
        </p:nvGraphicFramePr>
        <p:xfrm>
          <a:off x="835005" y="3217788"/>
          <a:ext cx="7364453" cy="1967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1476375" y="2708275"/>
            <a:ext cx="588803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nl-NL" sz="1800">
                <a:solidFill>
                  <a:schemeClr val="tx1"/>
                </a:solidFill>
                <a:latin typeface="Arial" charset="0"/>
              </a:rPr>
              <a:t>De eerste weken hebben baby’s diepe slaappatroon</a:t>
            </a:r>
          </a:p>
        </p:txBody>
      </p:sp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1908175" y="5589588"/>
            <a:ext cx="565308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nl-NL" sz="1800">
                <a:solidFill>
                  <a:schemeClr val="tx1"/>
                </a:solidFill>
                <a:latin typeface="Arial" charset="0"/>
              </a:rPr>
              <a:t>Na 5-6 weken veranderd het slaappatroon….  </a:t>
            </a:r>
          </a:p>
        </p:txBody>
      </p:sp>
      <p:sp>
        <p:nvSpPr>
          <p:cNvPr id="28676" name="AutoShape 8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nl-NL" smtClean="0"/>
              <a:t>Slapen de eerste weken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>
                <a:solidFill>
                  <a:schemeClr val="tx1"/>
                </a:solidFill>
              </a:rPr>
              <a:t>Slapen na 5-6 weken…</a:t>
            </a:r>
          </a:p>
        </p:txBody>
      </p:sp>
      <p:graphicFrame>
        <p:nvGraphicFramePr>
          <p:cNvPr id="9" name="Chart 19"/>
          <p:cNvGraphicFramePr>
            <a:graphicFrameLocks/>
          </p:cNvGraphicFramePr>
          <p:nvPr/>
        </p:nvGraphicFramePr>
        <p:xfrm>
          <a:off x="909207" y="3149957"/>
          <a:ext cx="7360080" cy="1969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9699" name="Rectangle 5"/>
          <p:cNvSpPr>
            <a:spLocks noChangeArrowheads="1"/>
          </p:cNvSpPr>
          <p:nvPr/>
        </p:nvSpPr>
        <p:spPr bwMode="auto">
          <a:xfrm>
            <a:off x="1116013" y="5734050"/>
            <a:ext cx="38877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1800">
                <a:solidFill>
                  <a:schemeClr val="tx1"/>
                </a:solidFill>
                <a:latin typeface="Arial" charset="0"/>
              </a:rPr>
              <a:t>‘s nachts blijft de diepere slaap</a:t>
            </a:r>
          </a:p>
        </p:txBody>
      </p:sp>
      <p:sp>
        <p:nvSpPr>
          <p:cNvPr id="29700" name="Rectangle 6"/>
          <p:cNvSpPr>
            <a:spLocks noChangeArrowheads="1"/>
          </p:cNvSpPr>
          <p:nvPr/>
        </p:nvSpPr>
        <p:spPr bwMode="auto">
          <a:xfrm>
            <a:off x="1347788" y="2636838"/>
            <a:ext cx="77962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1800">
                <a:solidFill>
                  <a:schemeClr val="tx1"/>
                </a:solidFill>
                <a:latin typeface="Arial" charset="0"/>
              </a:rPr>
              <a:t>…de baby gaat grote delen van de dag ondieper slapen</a:t>
            </a:r>
          </a:p>
        </p:txBody>
      </p:sp>
      <p:graphicFrame>
        <p:nvGraphicFramePr>
          <p:cNvPr id="10" name="Chart 18"/>
          <p:cNvGraphicFramePr>
            <a:graphicFrameLocks/>
          </p:cNvGraphicFramePr>
          <p:nvPr/>
        </p:nvGraphicFramePr>
        <p:xfrm>
          <a:off x="5080568" y="5303390"/>
          <a:ext cx="3481753" cy="1144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702" name="Text Box 8"/>
          <p:cNvSpPr txBox="1">
            <a:spLocks noChangeArrowheads="1"/>
          </p:cNvSpPr>
          <p:nvPr/>
        </p:nvSpPr>
        <p:spPr bwMode="auto">
          <a:xfrm>
            <a:off x="900113" y="56610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800">
              <a:latin typeface="Arial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2420938"/>
            <a:ext cx="8229600" cy="4094162"/>
          </a:xfrm>
        </p:spPr>
        <p:txBody>
          <a:bodyPr/>
          <a:lstStyle/>
          <a:p>
            <a:r>
              <a:rPr lang="nl-NL" sz="2000" smtClean="0"/>
              <a:t>Prikkels verwerken, goede darmfunctie, lichaamsgroei</a:t>
            </a:r>
          </a:p>
          <a:p>
            <a:endParaRPr lang="nl-NL" sz="2000" smtClean="0"/>
          </a:p>
          <a:p>
            <a:r>
              <a:rPr lang="nl-NL" sz="2000" smtClean="0"/>
              <a:t>Verstoring van het slapen door: fopspeengebruik, slapend in bed</a:t>
            </a:r>
          </a:p>
          <a:p>
            <a:endParaRPr lang="nl-NL" sz="2000" smtClean="0"/>
          </a:p>
          <a:p>
            <a:r>
              <a:rPr lang="nl-NL" sz="2000" smtClean="0"/>
              <a:t>Invloed van adrenaline</a:t>
            </a:r>
          </a:p>
          <a:p>
            <a:endParaRPr lang="nl-NL" sz="2400" smtClean="0"/>
          </a:p>
        </p:txBody>
      </p:sp>
      <p:pic>
        <p:nvPicPr>
          <p:cNvPr id="30722" name="Picture 3" descr="Moro_Refle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4437063"/>
            <a:ext cx="2663825" cy="199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4" descr="rock-star-baby-speen-heart-wing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7763" y="5013325"/>
            <a:ext cx="2160587" cy="16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Afbeelding 5" descr="2011-7-12 Esmee tot 4 maand, vakantie Julianadorp 356.JPG"/>
          <p:cNvPicPr>
            <a:picLocks noChangeAspect="1"/>
          </p:cNvPicPr>
          <p:nvPr/>
        </p:nvPicPr>
        <p:blipFill>
          <a:blip r:embed="rId4" cstate="print"/>
          <a:srcRect l="19458" t="19667" r="30817" b="12902"/>
          <a:stretch>
            <a:fillRect/>
          </a:stretch>
        </p:blipFill>
        <p:spPr>
          <a:xfrm>
            <a:off x="5154616" y="3576647"/>
            <a:ext cx="1928827" cy="1740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25" name="Line 6"/>
          <p:cNvSpPr>
            <a:spLocks noChangeShapeType="1"/>
          </p:cNvSpPr>
          <p:nvPr/>
        </p:nvSpPr>
        <p:spPr bwMode="auto">
          <a:xfrm flipV="1">
            <a:off x="5219700" y="2708275"/>
            <a:ext cx="1728788" cy="15128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Vermenigvuldigen 7"/>
          <p:cNvSpPr/>
          <p:nvPr/>
        </p:nvSpPr>
        <p:spPr bwMode="auto">
          <a:xfrm>
            <a:off x="5003800" y="3716338"/>
            <a:ext cx="1150938" cy="1412875"/>
          </a:xfrm>
          <a:prstGeom prst="mathMultiply">
            <a:avLst>
              <a:gd name="adj1" fmla="val 5109"/>
            </a:avLst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nl-NL" sz="3200" b="0">
              <a:solidFill>
                <a:schemeClr val="tx1"/>
              </a:solidFill>
              <a:latin typeface="Arial" charset="0"/>
              <a:cs typeface="+mn-cs"/>
            </a:endParaRPr>
          </a:p>
        </p:txBody>
      </p:sp>
      <p:sp>
        <p:nvSpPr>
          <p:cNvPr id="30727" name="Oval 8"/>
          <p:cNvSpPr>
            <a:spLocks noChangeArrowheads="1"/>
          </p:cNvSpPr>
          <p:nvPr/>
        </p:nvSpPr>
        <p:spPr bwMode="auto">
          <a:xfrm>
            <a:off x="7451725" y="3644900"/>
            <a:ext cx="914400" cy="914400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8" name="Text Box 9"/>
          <p:cNvSpPr txBox="1">
            <a:spLocks noChangeArrowheads="1"/>
          </p:cNvSpPr>
          <p:nvPr/>
        </p:nvSpPr>
        <p:spPr bwMode="auto">
          <a:xfrm>
            <a:off x="7019925" y="4221163"/>
            <a:ext cx="153193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nl-NL" sz="1800" b="0">
                <a:solidFill>
                  <a:schemeClr val="tx1"/>
                </a:solidFill>
                <a:latin typeface="Arial" charset="0"/>
              </a:rPr>
              <a:t>Wel/niet??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AutoShape 2"/>
          <p:cNvSpPr>
            <a:spLocks noGrp="1" noChangeArrowheads="1"/>
          </p:cNvSpPr>
          <p:nvPr>
            <p:ph type="title"/>
          </p:nvPr>
        </p:nvSpPr>
        <p:spPr>
          <a:xfrm>
            <a:off x="900113" y="692150"/>
            <a:ext cx="7924800" cy="1143000"/>
          </a:xfrm>
        </p:spPr>
        <p:txBody>
          <a:bodyPr/>
          <a:lstStyle/>
          <a:p>
            <a:r>
              <a:rPr lang="nl-NL" smtClean="0"/>
              <a:t>Huilen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95738" y="3284538"/>
            <a:ext cx="5148262" cy="1727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nl-NL" sz="2000" smtClean="0"/>
              <a:t>Waarom huilen baby’s</a:t>
            </a:r>
          </a:p>
          <a:p>
            <a:pPr>
              <a:lnSpc>
                <a:spcPct val="90000"/>
              </a:lnSpc>
            </a:pPr>
            <a:r>
              <a:rPr lang="nl-NL" sz="2000" smtClean="0"/>
              <a:t>Moet je een baby ook gewoon laten huilen</a:t>
            </a:r>
          </a:p>
          <a:p>
            <a:pPr>
              <a:lnSpc>
                <a:spcPct val="90000"/>
              </a:lnSpc>
            </a:pPr>
            <a:r>
              <a:rPr lang="nl-NL" sz="2000" smtClean="0"/>
              <a:t>Hoeveel huilt een baby?</a:t>
            </a:r>
          </a:p>
          <a:p>
            <a:pPr>
              <a:lnSpc>
                <a:spcPct val="90000"/>
              </a:lnSpc>
            </a:pPr>
            <a:r>
              <a:rPr lang="nl-NL" sz="2000" smtClean="0"/>
              <a:t>Hoe weet je waarom een baby huilt</a:t>
            </a:r>
          </a:p>
        </p:txBody>
      </p:sp>
      <p:sp>
        <p:nvSpPr>
          <p:cNvPr id="3174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982663" y="2386013"/>
            <a:ext cx="3775075" cy="82867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nl-NL" sz="2400" smtClean="0"/>
              <a:t> Veel voorkomende vragen over huilen:</a:t>
            </a:r>
          </a:p>
        </p:txBody>
      </p:sp>
      <p:pic>
        <p:nvPicPr>
          <p:cNvPr id="31748" name="Picture 5" descr="pasgeboren-baby-huilt-in-moedertaal_1_515x0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971550" y="4005263"/>
            <a:ext cx="3009900" cy="223202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AutoShape 2"/>
          <p:cNvSpPr>
            <a:spLocks noGrp="1" noChangeArrowheads="1"/>
          </p:cNvSpPr>
          <p:nvPr>
            <p:ph type="title"/>
          </p:nvPr>
        </p:nvSpPr>
        <p:spPr>
          <a:xfrm>
            <a:off x="1042988" y="908050"/>
            <a:ext cx="7654925" cy="865188"/>
          </a:xfrm>
        </p:spPr>
        <p:txBody>
          <a:bodyPr/>
          <a:lstStyle/>
          <a:p>
            <a:r>
              <a:rPr lang="nl-NL" smtClean="0"/>
              <a:t>Huilen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2349500"/>
            <a:ext cx="8013700" cy="4094163"/>
          </a:xfrm>
        </p:spPr>
        <p:txBody>
          <a:bodyPr/>
          <a:lstStyle/>
          <a:p>
            <a:r>
              <a:rPr lang="nl-NL" sz="2000" smtClean="0"/>
              <a:t>Functie van huilen</a:t>
            </a:r>
          </a:p>
          <a:p>
            <a:r>
              <a:rPr lang="nl-NL" sz="2000" smtClean="0"/>
              <a:t>Lichaamstaal bij huilen</a:t>
            </a:r>
          </a:p>
          <a:p>
            <a:r>
              <a:rPr lang="nl-NL" sz="2000" smtClean="0"/>
              <a:t>Uithuilen</a:t>
            </a:r>
          </a:p>
          <a:p>
            <a:r>
              <a:rPr lang="nl-NL" sz="2000" smtClean="0">
                <a:solidFill>
                  <a:srgbClr val="000000"/>
                </a:solidFill>
              </a:rPr>
              <a:t>Troosten moet!!</a:t>
            </a:r>
          </a:p>
          <a:p>
            <a:r>
              <a:rPr lang="nl-NL" sz="2000" smtClean="0"/>
              <a:t>Overstuur huilen</a:t>
            </a:r>
          </a:p>
          <a:p>
            <a:r>
              <a:rPr lang="nl-NL" sz="2000" smtClean="0"/>
              <a:t>Zelfregulatie</a:t>
            </a:r>
          </a:p>
          <a:p>
            <a:endParaRPr lang="nl-NL" sz="2400" smtClean="0"/>
          </a:p>
          <a:p>
            <a:endParaRPr lang="nl-NL" smtClean="0"/>
          </a:p>
        </p:txBody>
      </p:sp>
      <p:pic>
        <p:nvPicPr>
          <p:cNvPr id="9" name="Afbeelding 8" descr="2011-7-12 Esmee tot 4 maand, vakantie Julianadorp 1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92278" y="3506666"/>
            <a:ext cx="4113637" cy="2738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00113" y="2492375"/>
            <a:ext cx="7724775" cy="4365625"/>
          </a:xfrm>
        </p:spPr>
        <p:txBody>
          <a:bodyPr/>
          <a:lstStyle/>
          <a:p>
            <a:pPr>
              <a:buFontTx/>
              <a:buChar char="-"/>
            </a:pPr>
            <a:r>
              <a:rPr lang="nl-NL" smtClean="0"/>
              <a:t>Huilen (+lichaamstaal) = Communiceren </a:t>
            </a:r>
          </a:p>
          <a:p>
            <a:pPr>
              <a:buFontTx/>
              <a:buNone/>
            </a:pPr>
            <a:r>
              <a:rPr lang="nl-NL" smtClean="0"/>
              <a:t>	</a:t>
            </a:r>
            <a:r>
              <a:rPr lang="nl-NL" sz="2000" smtClean="0"/>
              <a:t>Voeden/schone luier/ </a:t>
            </a:r>
          </a:p>
          <a:p>
            <a:pPr>
              <a:buFontTx/>
              <a:buNone/>
            </a:pPr>
            <a:r>
              <a:rPr lang="nl-NL" sz="2000" smtClean="0"/>
              <a:t>	boeren/ pijn /</a:t>
            </a:r>
          </a:p>
          <a:p>
            <a:pPr>
              <a:buFontTx/>
              <a:buNone/>
            </a:pPr>
            <a:r>
              <a:rPr lang="nl-NL" sz="2000" smtClean="0"/>
              <a:t>	uithuilen prikkels</a:t>
            </a:r>
          </a:p>
          <a:p>
            <a:pPr>
              <a:buFontTx/>
              <a:buNone/>
            </a:pPr>
            <a:endParaRPr lang="nl-NL" sz="2000" smtClean="0"/>
          </a:p>
          <a:p>
            <a:pPr>
              <a:buFontTx/>
              <a:buNone/>
            </a:pPr>
            <a:endParaRPr lang="nl-NL" sz="2000" smtClean="0"/>
          </a:p>
          <a:p>
            <a:pPr>
              <a:buFontTx/>
              <a:buNone/>
            </a:pPr>
            <a:r>
              <a:rPr lang="nl-NL" smtClean="0"/>
              <a:t>-  Huilen = Actie ouder</a:t>
            </a:r>
          </a:p>
          <a:p>
            <a:pPr>
              <a:buFontTx/>
              <a:buNone/>
            </a:pPr>
            <a:r>
              <a:rPr lang="nl-NL" sz="2000" smtClean="0"/>
              <a:t>	Troosten moet! Maar kan op verschillende manieren, consequent zijn is hierbij erg belangrijk</a:t>
            </a:r>
            <a:r>
              <a:rPr lang="nl-NL" sz="2000" smtClean="0">
                <a:sym typeface="Wingdings" pitchFamily="2" charset="2"/>
              </a:rPr>
              <a:t> geeft gevoel van veiligheid</a:t>
            </a:r>
            <a:endParaRPr lang="nl-NL" sz="2000" smtClean="0"/>
          </a:p>
        </p:txBody>
      </p:sp>
      <p:pic>
        <p:nvPicPr>
          <p:cNvPr id="33794" name="Picture 3" descr="huilende_bab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163" y="3284538"/>
            <a:ext cx="2952750" cy="196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404813"/>
            <a:ext cx="66976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AutoShape 2"/>
          <p:cNvSpPr>
            <a:spLocks noGrp="1" noChangeArrowheads="1"/>
          </p:cNvSpPr>
          <p:nvPr>
            <p:ph type="title"/>
          </p:nvPr>
        </p:nvSpPr>
        <p:spPr>
          <a:xfrm>
            <a:off x="914400" y="765175"/>
            <a:ext cx="8229600" cy="1143000"/>
          </a:xfrm>
        </p:spPr>
        <p:txBody>
          <a:bodyPr/>
          <a:lstStyle/>
          <a:p>
            <a:r>
              <a:rPr lang="nl-NL" smtClean="0"/>
              <a:t>Voeden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2420938"/>
            <a:ext cx="7797800" cy="4437062"/>
          </a:xfrm>
        </p:spPr>
        <p:txBody>
          <a:bodyPr/>
          <a:lstStyle/>
          <a:p>
            <a:r>
              <a:rPr lang="nl-NL" sz="2000" smtClean="0"/>
              <a:t>Voedingsduur +/-20 minuten</a:t>
            </a:r>
          </a:p>
          <a:p>
            <a:r>
              <a:rPr lang="nl-NL" sz="2000" smtClean="0"/>
              <a:t>Te snel en of te veel voeden geeft</a:t>
            </a:r>
          </a:p>
          <a:p>
            <a:pPr>
              <a:buFont typeface="Wingdings" pitchFamily="2" charset="2"/>
              <a:buNone/>
            </a:pPr>
            <a:r>
              <a:rPr lang="nl-NL" sz="2000" smtClean="0"/>
              <a:t>	lichamelijke klachten</a:t>
            </a:r>
          </a:p>
          <a:p>
            <a:r>
              <a:rPr lang="nl-NL" sz="2000" smtClean="0"/>
              <a:t>Regelmaat in voeden</a:t>
            </a:r>
          </a:p>
          <a:p>
            <a:endParaRPr lang="nl-NL" sz="2000" smtClean="0"/>
          </a:p>
          <a:p>
            <a:endParaRPr lang="nl-NL" sz="2000" smtClean="0"/>
          </a:p>
          <a:p>
            <a:endParaRPr lang="nl-NL" sz="2000" smtClean="0"/>
          </a:p>
          <a:p>
            <a:r>
              <a:rPr lang="nl-NL" sz="2000" smtClean="0"/>
              <a:t>Bij flesvoeding: </a:t>
            </a:r>
          </a:p>
          <a:p>
            <a:pPr>
              <a:buFontTx/>
              <a:buChar char="-"/>
            </a:pPr>
            <a:r>
              <a:rPr lang="nl-NL" sz="2000" smtClean="0"/>
              <a:t>goede speen belangrijk</a:t>
            </a:r>
          </a:p>
          <a:p>
            <a:pPr>
              <a:buFontTx/>
              <a:buChar char="-"/>
            </a:pPr>
            <a:r>
              <a:rPr lang="nl-NL" sz="2000" smtClean="0"/>
              <a:t>op zij voeden als de baby gulzig drinkt</a:t>
            </a:r>
          </a:p>
          <a:p>
            <a:pPr>
              <a:buFont typeface="Wingdings" pitchFamily="2" charset="2"/>
              <a:buNone/>
            </a:pPr>
            <a:endParaRPr lang="nl-NL" sz="2000" smtClean="0"/>
          </a:p>
        </p:txBody>
      </p:sp>
      <p:pic>
        <p:nvPicPr>
          <p:cNvPr id="17" name="Afbeelding 16" descr="2011-3-9 geboorte Esmee Sony 038.JPG"/>
          <p:cNvPicPr>
            <a:picLocks noChangeAspect="1" noChangeArrowheads="1"/>
          </p:cNvPicPr>
          <p:nvPr/>
        </p:nvPicPr>
        <p:blipFill>
          <a:blip r:embed="rId2"/>
          <a:srcRect l="5734" t="6255" r="5672" b="6461"/>
          <a:stretch>
            <a:fillRect/>
          </a:stretch>
        </p:blipFill>
        <p:spPr bwMode="auto">
          <a:xfrm>
            <a:off x="5076825" y="3284538"/>
            <a:ext cx="2232025" cy="2016125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39941" name="Picture 5" descr="b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1557338"/>
            <a:ext cx="2252662" cy="189230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AutoShape 2"/>
          <p:cNvSpPr>
            <a:spLocks noGrp="1" noChangeArrowheads="1"/>
          </p:cNvSpPr>
          <p:nvPr>
            <p:ph type="title"/>
          </p:nvPr>
        </p:nvSpPr>
        <p:spPr>
          <a:xfrm>
            <a:off x="914400" y="836613"/>
            <a:ext cx="8229600" cy="1143000"/>
          </a:xfrm>
        </p:spPr>
        <p:txBody>
          <a:bodyPr/>
          <a:lstStyle/>
          <a:p>
            <a:r>
              <a:rPr lang="nl-NL" smtClean="0"/>
              <a:t>Darmkrampen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2349500"/>
            <a:ext cx="7870825" cy="45085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nl-NL" smtClean="0"/>
              <a:t>Eerste 3 maanden meer krampen</a:t>
            </a:r>
          </a:p>
          <a:p>
            <a:pPr>
              <a:lnSpc>
                <a:spcPct val="90000"/>
              </a:lnSpc>
            </a:pPr>
            <a:r>
              <a:rPr lang="nl-NL" smtClean="0"/>
              <a:t>Neemt toe door:</a:t>
            </a:r>
            <a:r>
              <a:rPr lang="nl-NL" sz="3200" smtClean="0"/>
              <a:t> </a:t>
            </a:r>
          </a:p>
          <a:p>
            <a:pPr lvl="1">
              <a:lnSpc>
                <a:spcPct val="90000"/>
              </a:lnSpc>
            </a:pPr>
            <a:r>
              <a:rPr lang="nl-NL" sz="1800" smtClean="0"/>
              <a:t>huilen/onrust</a:t>
            </a:r>
          </a:p>
          <a:p>
            <a:pPr lvl="1">
              <a:lnSpc>
                <a:spcPct val="90000"/>
              </a:lnSpc>
            </a:pPr>
            <a:r>
              <a:rPr lang="nl-NL" sz="2000" smtClean="0"/>
              <a:t>te weinig slaap</a:t>
            </a:r>
          </a:p>
          <a:p>
            <a:pPr lvl="1">
              <a:lnSpc>
                <a:spcPct val="60000"/>
              </a:lnSpc>
            </a:pPr>
            <a:r>
              <a:rPr lang="nl-NL" sz="2000" smtClean="0"/>
              <a:t>problemen bij drinken</a:t>
            </a:r>
            <a:r>
              <a:rPr lang="nl-NL" sz="2800" smtClean="0"/>
              <a:t> </a:t>
            </a:r>
          </a:p>
          <a:p>
            <a:pPr>
              <a:lnSpc>
                <a:spcPct val="90000"/>
              </a:lnSpc>
            </a:pPr>
            <a:endParaRPr lang="nl-NL" smtClean="0"/>
          </a:p>
          <a:p>
            <a:pPr>
              <a:lnSpc>
                <a:spcPct val="90000"/>
              </a:lnSpc>
            </a:pPr>
            <a:r>
              <a:rPr lang="nl-NL" smtClean="0"/>
              <a:t>Wat kan je doen als je baby krampen heeft: </a:t>
            </a:r>
          </a:p>
          <a:p>
            <a:pPr lvl="1">
              <a:lnSpc>
                <a:spcPct val="90000"/>
              </a:lnSpc>
            </a:pPr>
            <a:r>
              <a:rPr lang="nl-NL" sz="1800" smtClean="0"/>
              <a:t>troosten (in gebogen houding)</a:t>
            </a:r>
          </a:p>
          <a:p>
            <a:pPr lvl="1">
              <a:lnSpc>
                <a:spcPct val="90000"/>
              </a:lnSpc>
            </a:pPr>
            <a:r>
              <a:rPr lang="nl-NL" sz="1800" smtClean="0"/>
              <a:t>zuigen op fopspeen</a:t>
            </a:r>
          </a:p>
          <a:p>
            <a:pPr lvl="1">
              <a:lnSpc>
                <a:spcPct val="90000"/>
              </a:lnSpc>
            </a:pPr>
            <a:r>
              <a:rPr lang="nl-NL" sz="1800" smtClean="0"/>
              <a:t>buikmassage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nl-NL" sz="2800" smtClean="0"/>
          </a:p>
        </p:txBody>
      </p:sp>
      <p:sp>
        <p:nvSpPr>
          <p:cNvPr id="35843" name="Rectangle 4"/>
          <p:cNvSpPr>
            <a:spLocks noChangeArrowheads="1"/>
          </p:cNvSpPr>
          <p:nvPr/>
        </p:nvSpPr>
        <p:spPr bwMode="auto">
          <a:xfrm>
            <a:off x="1547813" y="5157788"/>
            <a:ext cx="8064500" cy="1554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nl-NL" sz="2400" b="0">
              <a:solidFill>
                <a:schemeClr val="tx1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nl-NL" sz="2800" b="0">
              <a:solidFill>
                <a:schemeClr val="tx1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nl-NL" sz="3200" b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35844" name="Afbeelding 5" descr="2011-7-12 Esmee tot 4 maand, vakantie Julianadorp 356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163" y="2781300"/>
            <a:ext cx="2266950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ChangeArrowheads="1"/>
          </p:cNvSpPr>
          <p:nvPr/>
        </p:nvSpPr>
        <p:spPr bwMode="auto">
          <a:xfrm>
            <a:off x="900113" y="2420938"/>
            <a:ext cx="6804025" cy="3086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nl-NL" sz="2400" b="0">
                <a:solidFill>
                  <a:schemeClr val="tx1"/>
                </a:solidFill>
                <a:latin typeface="Arial" charset="0"/>
              </a:rPr>
              <a:t> Bij zuigbehoefte na voeding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nl-NL" sz="2400" b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nl-NL" sz="2400">
                <a:solidFill>
                  <a:srgbClr val="000000"/>
                </a:solidFill>
                <a:latin typeface="Arial" charset="0"/>
              </a:rPr>
              <a:t>Niet</a:t>
            </a:r>
            <a:r>
              <a:rPr lang="nl-NL" sz="2400" b="0">
                <a:solidFill>
                  <a:schemeClr val="tx1"/>
                </a:solidFill>
                <a:latin typeface="Arial" charset="0"/>
              </a:rPr>
              <a:t> bij in slaap vallen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nl-NL" sz="2400" b="0">
                <a:solidFill>
                  <a:schemeClr val="tx1"/>
                </a:solidFill>
                <a:latin typeface="Arial" charset="0"/>
              </a:rPr>
              <a:t> Pijn bij krampjes (endorfine)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nl-NL" sz="2400" b="0">
                <a:solidFill>
                  <a:schemeClr val="tx1"/>
                </a:solidFill>
                <a:latin typeface="Arial" charset="0"/>
              </a:rPr>
              <a:t> Meningen verdeeld over speen/duim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nl-NL" sz="2400" b="0">
                <a:solidFill>
                  <a:schemeClr val="tx1"/>
                </a:solidFill>
                <a:latin typeface="Arial" charset="0"/>
              </a:rPr>
              <a:t> Speen: makkelijker afleren, beter gehemelte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nl-NL" sz="2400" b="0">
                <a:solidFill>
                  <a:schemeClr val="tx1"/>
                </a:solidFill>
                <a:latin typeface="Arial" charset="0"/>
              </a:rPr>
              <a:t> Troost: speen tot ongeveer 8 maanden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nl-NL" sz="2400" b="0">
                <a:solidFill>
                  <a:schemeClr val="tx1"/>
                </a:solidFill>
                <a:latin typeface="Arial" charset="0"/>
              </a:rPr>
              <a:t> Geen zuiggewoonte laten ontstaan</a:t>
            </a:r>
          </a:p>
        </p:txBody>
      </p:sp>
      <p:pic>
        <p:nvPicPr>
          <p:cNvPr id="36866" name="Afbeelding 7" descr="2011-4-7 foto;s lis sony 0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6325" y="1341438"/>
            <a:ext cx="213677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AutoShap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Fopspeen gebruik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AutoShape 2"/>
          <p:cNvSpPr>
            <a:spLocks noGrp="1" noChangeArrowheads="1"/>
          </p:cNvSpPr>
          <p:nvPr>
            <p:ph type="title"/>
          </p:nvPr>
        </p:nvSpPr>
        <p:spPr>
          <a:xfrm>
            <a:off x="755650" y="836613"/>
            <a:ext cx="7924800" cy="722312"/>
          </a:xfrm>
        </p:spPr>
        <p:txBody>
          <a:bodyPr/>
          <a:lstStyle/>
          <a:p>
            <a:r>
              <a:rPr lang="nl-NL" smtClean="0"/>
              <a:t>Even voorstellen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2636838"/>
            <a:ext cx="8066087" cy="3860800"/>
          </a:xfrm>
        </p:spPr>
        <p:txBody>
          <a:bodyPr/>
          <a:lstStyle/>
          <a:p>
            <a:r>
              <a:rPr lang="nl-NL" sz="2400" smtClean="0"/>
              <a:t>Kinderverpleegkundige</a:t>
            </a:r>
            <a:r>
              <a:rPr lang="nl-NL" sz="2400" b="1" smtClean="0"/>
              <a:t> </a:t>
            </a:r>
            <a:r>
              <a:rPr lang="nl-NL" sz="2400" smtClean="0"/>
              <a:t>binnen het OZG</a:t>
            </a:r>
          </a:p>
          <a:p>
            <a:r>
              <a:rPr lang="nl-NL" sz="2400" smtClean="0"/>
              <a:t>Gespecialiseerd in zorg rondom pasgeborenen (de ontwikkelingsgerichte zorg)</a:t>
            </a:r>
          </a:p>
          <a:p>
            <a:r>
              <a:rPr lang="nl-NL" sz="2400" smtClean="0"/>
              <a:t>Poliklinische begeleiding bij ontregeling van pasgeborenen (altijd in samenwerking kinderarts)</a:t>
            </a:r>
          </a:p>
          <a:p>
            <a:r>
              <a:rPr lang="nl-NL" sz="2400" smtClean="0"/>
              <a:t>Docent babymassage</a:t>
            </a:r>
          </a:p>
          <a:p>
            <a:r>
              <a:rPr lang="nl-NL" sz="2400" smtClean="0"/>
              <a:t>Verzorgen van voorlichtingsbijeenkomsten en scholingen</a:t>
            </a:r>
            <a:r>
              <a:rPr lang="nl-NL" smtClean="0"/>
              <a:t> </a:t>
            </a:r>
          </a:p>
          <a:p>
            <a:pPr lvl="1">
              <a:buFontTx/>
              <a:buNone/>
            </a:pPr>
            <a:endParaRPr lang="nl-NL" sz="16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AutoShape 2"/>
          <p:cNvSpPr>
            <a:spLocks noGrp="1" noChangeArrowheads="1"/>
          </p:cNvSpPr>
          <p:nvPr>
            <p:ph type="title"/>
          </p:nvPr>
        </p:nvSpPr>
        <p:spPr>
          <a:xfrm>
            <a:off x="914400" y="836613"/>
            <a:ext cx="8229600" cy="1143000"/>
          </a:xfrm>
        </p:spPr>
        <p:txBody>
          <a:bodyPr/>
          <a:lstStyle/>
          <a:p>
            <a:r>
              <a:rPr lang="nl-NL" smtClean="0"/>
              <a:t>Hantering en houdingen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2420938"/>
            <a:ext cx="7940675" cy="4165600"/>
          </a:xfrm>
        </p:spPr>
        <p:txBody>
          <a:bodyPr/>
          <a:lstStyle/>
          <a:p>
            <a:r>
              <a:rPr lang="nl-NL" sz="2000" smtClean="0"/>
              <a:t>Tillen en dragen</a:t>
            </a:r>
          </a:p>
          <a:p>
            <a:r>
              <a:rPr lang="nl-NL" sz="2000" smtClean="0"/>
              <a:t>Oppakken en neerleggen</a:t>
            </a:r>
          </a:p>
          <a:p>
            <a:r>
              <a:rPr lang="nl-NL" sz="2000" smtClean="0"/>
              <a:t>Draaien</a:t>
            </a:r>
          </a:p>
          <a:p>
            <a:r>
              <a:rPr lang="nl-NL" sz="2000" smtClean="0"/>
              <a:t>Rugligging</a:t>
            </a:r>
          </a:p>
          <a:p>
            <a:r>
              <a:rPr lang="nl-NL" sz="2000" smtClean="0"/>
              <a:t>Buikligging</a:t>
            </a:r>
          </a:p>
          <a:p>
            <a:r>
              <a:rPr lang="nl-NL" sz="2000" smtClean="0"/>
              <a:t>voorkeurshouding</a:t>
            </a:r>
          </a:p>
          <a:p>
            <a:endParaRPr lang="nl-NL" smtClean="0"/>
          </a:p>
        </p:txBody>
      </p:sp>
      <p:pic>
        <p:nvPicPr>
          <p:cNvPr id="6" name="Afbeelding 5" descr="2011-7-25 Zomervakantie Italië Toscane en Fruithof 244.JPG"/>
          <p:cNvPicPr>
            <a:picLocks noChangeAspect="1"/>
          </p:cNvPicPr>
          <p:nvPr/>
        </p:nvPicPr>
        <p:blipFill>
          <a:blip r:embed="rId2" cstate="print"/>
          <a:srcRect l="14851" t="2416" r="23762"/>
          <a:stretch>
            <a:fillRect/>
          </a:stretch>
        </p:blipFill>
        <p:spPr>
          <a:xfrm>
            <a:off x="4863642" y="2572464"/>
            <a:ext cx="3308119" cy="3500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6"/>
          <p:cNvPicPr preferRelativeResize="0">
            <a:picLocks noChangeAspect="1" noChangeArrowheads="1"/>
          </p:cNvPicPr>
          <p:nvPr/>
        </p:nvPicPr>
        <p:blipFill>
          <a:blip r:embed="rId2"/>
          <a:srcRect b="4256"/>
          <a:stretch>
            <a:fillRect/>
          </a:stretch>
        </p:blipFill>
        <p:spPr bwMode="auto">
          <a:xfrm>
            <a:off x="827088" y="2492375"/>
            <a:ext cx="2071687" cy="22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Picture 5"/>
          <p:cNvPicPr preferRelativeResize="0">
            <a:picLocks noChangeAspect="1" noChangeArrowheads="1"/>
          </p:cNvPicPr>
          <p:nvPr/>
        </p:nvPicPr>
        <p:blipFill>
          <a:blip r:embed="rId3"/>
          <a:srcRect r="4999"/>
          <a:stretch>
            <a:fillRect/>
          </a:stretch>
        </p:blipFill>
        <p:spPr bwMode="auto">
          <a:xfrm>
            <a:off x="3563938" y="2420938"/>
            <a:ext cx="1966912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4" descr="Scannen000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6325" y="2349500"/>
            <a:ext cx="185261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Vermenigvuldigen 13"/>
          <p:cNvSpPr/>
          <p:nvPr/>
        </p:nvSpPr>
        <p:spPr bwMode="auto">
          <a:xfrm>
            <a:off x="5795963" y="2060575"/>
            <a:ext cx="2632075" cy="3241675"/>
          </a:xfrm>
          <a:prstGeom prst="mathMultiply">
            <a:avLst>
              <a:gd name="adj1" fmla="val 1278"/>
            </a:avLst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nl-NL" sz="3200" b="0">
              <a:solidFill>
                <a:schemeClr val="tx1"/>
              </a:solidFill>
              <a:latin typeface="Arial" charset="0"/>
              <a:cs typeface="+mn-cs"/>
            </a:endParaRPr>
          </a:p>
        </p:txBody>
      </p:sp>
      <p:sp>
        <p:nvSpPr>
          <p:cNvPr id="38917" name="AutoShape 6"/>
          <p:cNvSpPr>
            <a:spLocks noGrp="1" noChangeArrowheads="1"/>
          </p:cNvSpPr>
          <p:nvPr>
            <p:ph type="title"/>
          </p:nvPr>
        </p:nvSpPr>
        <p:spPr>
          <a:xfrm>
            <a:off x="755650" y="765175"/>
            <a:ext cx="8229600" cy="1143000"/>
          </a:xfrm>
        </p:spPr>
        <p:txBody>
          <a:bodyPr/>
          <a:lstStyle/>
          <a:p>
            <a:r>
              <a:rPr lang="nl-NL" smtClean="0"/>
              <a:t>Tillen en Dragen</a:t>
            </a:r>
          </a:p>
        </p:txBody>
      </p:sp>
      <p:sp>
        <p:nvSpPr>
          <p:cNvPr id="38918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00113" y="4221163"/>
            <a:ext cx="7199312" cy="2636837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nl-NL" sz="2000" smtClean="0"/>
          </a:p>
          <a:p>
            <a:pPr>
              <a:lnSpc>
                <a:spcPct val="80000"/>
              </a:lnSpc>
            </a:pPr>
            <a:endParaRPr lang="nl-NL" sz="2000" smtClean="0"/>
          </a:p>
          <a:p>
            <a:pPr>
              <a:lnSpc>
                <a:spcPct val="80000"/>
              </a:lnSpc>
            </a:pPr>
            <a:r>
              <a:rPr lang="nl-NL" sz="2000" smtClean="0"/>
              <a:t>Basisbevestigend dragen</a:t>
            </a:r>
          </a:p>
          <a:p>
            <a:pPr>
              <a:lnSpc>
                <a:spcPct val="80000"/>
              </a:lnSpc>
            </a:pPr>
            <a:r>
              <a:rPr lang="nl-NL" sz="2000" smtClean="0"/>
              <a:t>Hand onder billen als steunvlak, voelt zich gedragen</a:t>
            </a:r>
          </a:p>
          <a:p>
            <a:pPr>
              <a:lnSpc>
                <a:spcPct val="80000"/>
              </a:lnSpc>
            </a:pPr>
            <a:r>
              <a:rPr lang="nl-NL" sz="2000" smtClean="0"/>
              <a:t>Vrijuit omgeving bekijken</a:t>
            </a:r>
          </a:p>
          <a:p>
            <a:pPr>
              <a:lnSpc>
                <a:spcPct val="80000"/>
              </a:lnSpc>
            </a:pPr>
            <a:r>
              <a:rPr lang="nl-NL" sz="2000" smtClean="0"/>
              <a:t>Veilig voelen, geen stress</a:t>
            </a:r>
          </a:p>
          <a:p>
            <a:pPr>
              <a:lnSpc>
                <a:spcPct val="80000"/>
              </a:lnSpc>
            </a:pPr>
            <a:r>
              <a:rPr lang="nl-NL" sz="2000" smtClean="0"/>
              <a:t>Hetzelfde geldt ook voor: oppakken, neerleggenen draaien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AutoShape 2"/>
          <p:cNvSpPr>
            <a:spLocks noGrp="1" noChangeArrowheads="1"/>
          </p:cNvSpPr>
          <p:nvPr>
            <p:ph type="title"/>
          </p:nvPr>
        </p:nvSpPr>
        <p:spPr>
          <a:xfrm>
            <a:off x="914400" y="908050"/>
            <a:ext cx="8229600" cy="1143000"/>
          </a:xfrm>
        </p:spPr>
        <p:txBody>
          <a:bodyPr/>
          <a:lstStyle/>
          <a:p>
            <a:r>
              <a:rPr lang="nl-NL" smtClean="0"/>
              <a:t>Rugligging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2349500"/>
            <a:ext cx="7797800" cy="3517900"/>
          </a:xfrm>
        </p:spPr>
        <p:txBody>
          <a:bodyPr/>
          <a:lstStyle/>
          <a:p>
            <a:r>
              <a:rPr lang="nl-NL" sz="2000" smtClean="0"/>
              <a:t>Eerste 2 weken mag zijligging</a:t>
            </a:r>
          </a:p>
          <a:p>
            <a:r>
              <a:rPr lang="nl-NL" sz="2000" smtClean="0"/>
              <a:t>Rugligging is daarna landelijk advies</a:t>
            </a:r>
          </a:p>
          <a:p>
            <a:r>
              <a:rPr lang="nl-NL" sz="2000" smtClean="0"/>
              <a:t>Wiegendood sterk verminderd hierdoor</a:t>
            </a:r>
          </a:p>
          <a:p>
            <a:r>
              <a:rPr lang="nl-NL" sz="2000" smtClean="0"/>
              <a:t>Geen losliggende delen in bed</a:t>
            </a:r>
          </a:p>
          <a:p>
            <a:r>
              <a:rPr lang="nl-NL" sz="2000" smtClean="0"/>
              <a:t>Voorkeurshouding voorkomen </a:t>
            </a:r>
          </a:p>
          <a:p>
            <a:r>
              <a:rPr lang="nl-NL" sz="2000" smtClean="0"/>
              <a:t>Bij voorkeurshouding grote kans op afplatting hoofd</a:t>
            </a:r>
          </a:p>
          <a:p>
            <a:endParaRPr lang="nl-NL" sz="2000" smtClean="0"/>
          </a:p>
        </p:txBody>
      </p:sp>
      <p:pic>
        <p:nvPicPr>
          <p:cNvPr id="3993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2950" y="2492375"/>
            <a:ext cx="1724025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2950" y="4868863"/>
            <a:ext cx="1703388" cy="178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6" descr="deformatieve_brachycephali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92275" y="4581525"/>
            <a:ext cx="3925888" cy="216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AutoShape 2"/>
          <p:cNvSpPr>
            <a:spLocks noGrp="1" noChangeArrowheads="1"/>
          </p:cNvSpPr>
          <p:nvPr>
            <p:ph type="title"/>
          </p:nvPr>
        </p:nvSpPr>
        <p:spPr>
          <a:xfrm>
            <a:off x="914400" y="908050"/>
            <a:ext cx="8229600" cy="1143000"/>
          </a:xfrm>
        </p:spPr>
        <p:txBody>
          <a:bodyPr/>
          <a:lstStyle/>
          <a:p>
            <a:r>
              <a:rPr lang="nl-NL" smtClean="0"/>
              <a:t>Buikligging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2565400"/>
            <a:ext cx="7870825" cy="4292600"/>
          </a:xfrm>
        </p:spPr>
        <p:txBody>
          <a:bodyPr/>
          <a:lstStyle/>
          <a:p>
            <a:r>
              <a:rPr lang="nl-NL" sz="2000" smtClean="0"/>
              <a:t>Belangrijk bij voorkomen of wegnemen van voorkeurshouding</a:t>
            </a:r>
          </a:p>
          <a:p>
            <a:r>
              <a:rPr lang="nl-NL" sz="2000" smtClean="0"/>
              <a:t>Goed voor de ontwikkeling, vanuit deze houding ontwikkelt de baby zich verder</a:t>
            </a:r>
          </a:p>
          <a:p>
            <a:pPr>
              <a:buFont typeface="Wingdings" pitchFamily="2" charset="2"/>
              <a:buNone/>
            </a:pPr>
            <a:r>
              <a:rPr lang="nl-NL" sz="2000" smtClean="0"/>
              <a:t>				</a:t>
            </a:r>
            <a:r>
              <a:rPr lang="nl-NL" sz="2000" i="1" smtClean="0"/>
              <a:t>* Overdag als ritueel bij verschonen</a:t>
            </a:r>
          </a:p>
          <a:p>
            <a:pPr>
              <a:buFont typeface="Wingdings" pitchFamily="2" charset="2"/>
              <a:buNone/>
            </a:pPr>
            <a:r>
              <a:rPr lang="nl-NL" sz="2000" i="1" smtClean="0"/>
              <a:t>				* Liever kort maar leuk dan lang en</a:t>
            </a:r>
          </a:p>
          <a:p>
            <a:pPr>
              <a:buFont typeface="Wingdings" pitchFamily="2" charset="2"/>
              <a:buNone/>
            </a:pPr>
            <a:r>
              <a:rPr lang="nl-NL" sz="2000" i="1" smtClean="0"/>
              <a:t>				   huilen</a:t>
            </a:r>
          </a:p>
          <a:p>
            <a:pPr>
              <a:buFont typeface="Wingdings" pitchFamily="2" charset="2"/>
              <a:buNone/>
            </a:pPr>
            <a:r>
              <a:rPr lang="nl-NL" sz="2000" i="1" smtClean="0"/>
              <a:t>				* Alleen onder toezicht, bijvoorbeeld in</a:t>
            </a:r>
          </a:p>
          <a:p>
            <a:pPr>
              <a:buFont typeface="Wingdings" pitchFamily="2" charset="2"/>
              <a:buNone/>
            </a:pPr>
            <a:r>
              <a:rPr lang="nl-NL" sz="2000" i="1" smtClean="0"/>
              <a:t>				  de box</a:t>
            </a:r>
          </a:p>
          <a:p>
            <a:pPr>
              <a:buFont typeface="Wingdings" pitchFamily="2" charset="2"/>
              <a:buNone/>
            </a:pPr>
            <a:r>
              <a:rPr lang="nl-NL" sz="2000" i="1" smtClean="0"/>
              <a:t>				* Niet op de buik slapen</a:t>
            </a:r>
          </a:p>
        </p:txBody>
      </p:sp>
      <p:pic>
        <p:nvPicPr>
          <p:cNvPr id="18" name="Afbeelding 17" descr="2011-7-23 Babymassagegroep 152.JPG"/>
          <p:cNvPicPr>
            <a:picLocks noChangeAspect="1"/>
          </p:cNvPicPr>
          <p:nvPr/>
        </p:nvPicPr>
        <p:blipFill>
          <a:blip r:embed="rId2" cstate="print"/>
          <a:srcRect l="23530" r="27450"/>
          <a:stretch>
            <a:fillRect/>
          </a:stretch>
        </p:blipFill>
        <p:spPr>
          <a:xfrm>
            <a:off x="7039647" y="4220"/>
            <a:ext cx="1863658" cy="25306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64" name="Picture 5" descr="DSC0214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4437063"/>
            <a:ext cx="3241675" cy="217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AutoShape 2"/>
          <p:cNvSpPr>
            <a:spLocks noGrp="1" noChangeArrowheads="1"/>
          </p:cNvSpPr>
          <p:nvPr>
            <p:ph type="title"/>
          </p:nvPr>
        </p:nvSpPr>
        <p:spPr>
          <a:xfrm>
            <a:off x="914400" y="836613"/>
            <a:ext cx="8229600" cy="1143000"/>
          </a:xfrm>
        </p:spPr>
        <p:txBody>
          <a:bodyPr/>
          <a:lstStyle/>
          <a:p>
            <a:r>
              <a:rPr lang="nl-NL" smtClean="0"/>
              <a:t>Voorkeurshouding                     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2349500"/>
            <a:ext cx="7724775" cy="45085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nl-NL" sz="2000" smtClean="0"/>
              <a:t>Voorkomen door afwisselen houding</a:t>
            </a:r>
          </a:p>
          <a:p>
            <a:pPr>
              <a:lnSpc>
                <a:spcPct val="90000"/>
              </a:lnSpc>
            </a:pPr>
            <a:r>
              <a:rPr lang="nl-NL" sz="2000" smtClean="0"/>
              <a:t>Knuffel gebruiken als geheugensteun</a:t>
            </a:r>
          </a:p>
          <a:p>
            <a:pPr>
              <a:lnSpc>
                <a:spcPct val="90000"/>
              </a:lnSpc>
            </a:pPr>
            <a:r>
              <a:rPr lang="nl-NL" sz="2000" smtClean="0"/>
              <a:t>Regelmatig buikligging </a:t>
            </a:r>
          </a:p>
          <a:p>
            <a:pPr>
              <a:lnSpc>
                <a:spcPct val="90000"/>
              </a:lnSpc>
            </a:pPr>
            <a:r>
              <a:rPr lang="nl-NL" sz="2000" smtClean="0"/>
              <a:t>Voeden/verzorgen/dragen in wisselende houdingen</a:t>
            </a:r>
          </a:p>
          <a:p>
            <a:pPr>
              <a:lnSpc>
                <a:spcPct val="90000"/>
              </a:lnSpc>
            </a:pPr>
            <a:r>
              <a:rPr lang="nl-NL" sz="2000" smtClean="0"/>
              <a:t>Box/speelgoed/bed/lichtinval aanpassen zodat je baby zijn hoofd gaat draaien</a:t>
            </a:r>
          </a:p>
          <a:p>
            <a:pPr>
              <a:lnSpc>
                <a:spcPct val="90000"/>
              </a:lnSpc>
            </a:pPr>
            <a:endParaRPr lang="nl-NL" sz="2000" smtClean="0"/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404813"/>
            <a:ext cx="2144712" cy="459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5" descr="2963_200x3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3" y="4292600"/>
            <a:ext cx="165735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6" descr="Foto-N7SSDSJ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47813" y="4652963"/>
            <a:ext cx="2592387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AutoShape 2"/>
          <p:cNvSpPr>
            <a:spLocks noGrp="1" noChangeArrowheads="1"/>
          </p:cNvSpPr>
          <p:nvPr>
            <p:ph type="title"/>
          </p:nvPr>
        </p:nvSpPr>
        <p:spPr>
          <a:xfrm>
            <a:off x="755650" y="908050"/>
            <a:ext cx="8229600" cy="1143000"/>
          </a:xfrm>
        </p:spPr>
        <p:txBody>
          <a:bodyPr/>
          <a:lstStyle/>
          <a:p>
            <a:r>
              <a:rPr lang="nl-NL" smtClean="0"/>
              <a:t>Bedankt voor jullie aandacht</a:t>
            </a:r>
          </a:p>
        </p:txBody>
      </p:sp>
      <p:pic>
        <p:nvPicPr>
          <p:cNvPr id="43010" name="Picture 3" descr="MPj04096560000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451725" y="476250"/>
            <a:ext cx="1346200" cy="2016125"/>
          </a:xfrm>
        </p:spPr>
      </p:pic>
      <p:sp>
        <p:nvSpPr>
          <p:cNvPr id="4301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051050" y="2492375"/>
            <a:ext cx="4686300" cy="1036638"/>
          </a:xfrm>
        </p:spPr>
        <p:txBody>
          <a:bodyPr/>
          <a:lstStyle/>
          <a:p>
            <a:r>
              <a:rPr lang="nl-NL" sz="2400" smtClean="0"/>
              <a:t>Zijn er nog vragen? </a:t>
            </a:r>
          </a:p>
          <a:p>
            <a:endParaRPr lang="nl-NL" sz="2400" smtClean="0"/>
          </a:p>
        </p:txBody>
      </p:sp>
      <p:pic>
        <p:nvPicPr>
          <p:cNvPr id="43012" name="Picture 5" descr="F-jes%20gapen1tx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3644900"/>
            <a:ext cx="4105275" cy="300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6" descr="imagesCA3IZ04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0788" y="2349500"/>
            <a:ext cx="1871662" cy="183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7" descr="875_9847jtik2o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48488" y="4652963"/>
            <a:ext cx="1944687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Afbeelding 5" descr="2011-7-12 Esmee tot 4 maand, vakantie Julianadorp 243.JPG"/>
          <p:cNvPicPr>
            <a:picLocks noChangeAspect="1"/>
          </p:cNvPicPr>
          <p:nvPr/>
        </p:nvPicPr>
        <p:blipFill>
          <a:blip r:embed="rId6" cstate="print"/>
          <a:srcRect t="9522" r="8425" b="16203"/>
          <a:stretch>
            <a:fillRect/>
          </a:stretch>
        </p:blipFill>
        <p:spPr>
          <a:xfrm>
            <a:off x="4862043" y="3937868"/>
            <a:ext cx="1938693" cy="2364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Tot ziens!</a:t>
            </a:r>
          </a:p>
        </p:txBody>
      </p:sp>
      <p:pic>
        <p:nvPicPr>
          <p:cNvPr id="314380" name="Picture 12" descr="bab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6799" y="2647608"/>
            <a:ext cx="5956462" cy="3975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Doel voorlichting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1117600" y="2919413"/>
            <a:ext cx="6910388" cy="1658937"/>
          </a:xfrm>
        </p:spPr>
        <p:txBody>
          <a:bodyPr/>
          <a:lstStyle/>
          <a:p>
            <a:r>
              <a:rPr lang="nl-NL" sz="2400" smtClean="0"/>
              <a:t>Voorbereiding op de komende periode</a:t>
            </a:r>
          </a:p>
          <a:p>
            <a:r>
              <a:rPr lang="nl-NL" sz="2400" smtClean="0"/>
              <a:t>Zelfverzekerdheid</a:t>
            </a:r>
          </a:p>
          <a:p>
            <a:r>
              <a:rPr lang="nl-NL" sz="2400" smtClean="0"/>
              <a:t>Inzicht in baby’s</a:t>
            </a:r>
          </a:p>
          <a:p>
            <a:endParaRPr lang="nl-NL" sz="2400" smtClean="0"/>
          </a:p>
        </p:txBody>
      </p:sp>
      <p:pic>
        <p:nvPicPr>
          <p:cNvPr id="20483" name="Picture 4" descr="bab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3506788"/>
            <a:ext cx="417512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smtClean="0"/>
              <a:t>Welke onderwerpen komen aan de orde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2349500"/>
            <a:ext cx="7942263" cy="4348163"/>
          </a:xfrm>
        </p:spPr>
        <p:txBody>
          <a:bodyPr/>
          <a:lstStyle/>
          <a:p>
            <a:r>
              <a:rPr lang="nl-NL" smtClean="0"/>
              <a:t>Veiligheid en geborgenheid</a:t>
            </a:r>
          </a:p>
          <a:p>
            <a:r>
              <a:rPr lang="nl-NL" smtClean="0"/>
              <a:t>Slapen</a:t>
            </a:r>
          </a:p>
          <a:p>
            <a:r>
              <a:rPr lang="nl-NL" smtClean="0"/>
              <a:t>Huilen</a:t>
            </a:r>
          </a:p>
          <a:p>
            <a:r>
              <a:rPr lang="nl-NL" smtClean="0"/>
              <a:t>Buikkrampen</a:t>
            </a:r>
          </a:p>
          <a:p>
            <a:r>
              <a:rPr lang="nl-NL" smtClean="0"/>
              <a:t>Hantering en</a:t>
            </a:r>
          </a:p>
          <a:p>
            <a:pPr>
              <a:buFont typeface="Wingdings" pitchFamily="2" charset="2"/>
              <a:buNone/>
            </a:pPr>
            <a:r>
              <a:rPr lang="nl-NL" smtClean="0"/>
              <a:t>             houdingen</a:t>
            </a:r>
          </a:p>
        </p:txBody>
      </p:sp>
      <p:pic>
        <p:nvPicPr>
          <p:cNvPr id="21507" name="Tijdelijke aanduiding voor inhoud 5" descr="2011-4-7 foto;s lis sony 1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4663" y="3213100"/>
            <a:ext cx="4311650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Rode Draad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2349500"/>
            <a:ext cx="7870825" cy="3805238"/>
          </a:xfrm>
        </p:spPr>
        <p:txBody>
          <a:bodyPr/>
          <a:lstStyle/>
          <a:p>
            <a:r>
              <a:rPr lang="nl-NL" sz="2400" smtClean="0"/>
              <a:t>Gevoel/ emoties ouder(s)</a:t>
            </a:r>
          </a:p>
          <a:p>
            <a:endParaRPr lang="nl-NL" smtClean="0"/>
          </a:p>
          <a:p>
            <a:r>
              <a:rPr lang="nl-NL" sz="2400" smtClean="0"/>
              <a:t>     Pasgeborenen</a:t>
            </a:r>
            <a:r>
              <a:rPr lang="nl-NL" smtClean="0"/>
              <a:t>      </a:t>
            </a:r>
            <a:r>
              <a:rPr lang="nl-NL" smtClean="0">
                <a:sym typeface="Wingdings" pitchFamily="2" charset="2"/>
              </a:rPr>
              <a:t>      </a:t>
            </a:r>
            <a:r>
              <a:rPr lang="nl-NL" sz="2400" smtClean="0">
                <a:sym typeface="Wingdings" pitchFamily="2" charset="2"/>
              </a:rPr>
              <a:t>Volwassenen</a:t>
            </a:r>
            <a:endParaRPr lang="nl-NL" sz="2400" smtClean="0"/>
          </a:p>
        </p:txBody>
      </p:sp>
      <p:pic>
        <p:nvPicPr>
          <p:cNvPr id="22531" name="Tijdelijke aanduiding voor inhoud 8" descr="2011-4-30 schommel, Esmee tot 7 weken 0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4149725"/>
            <a:ext cx="2519362" cy="157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5" descr="2006-06-26%20-%20Nederland%20uitschakeling%20wk2006"/>
          <p:cNvPicPr>
            <a:picLocks noChangeAspect="1" noChangeArrowheads="1"/>
          </p:cNvPicPr>
          <p:nvPr/>
        </p:nvPicPr>
        <p:blipFill>
          <a:blip r:embed="rId3">
            <a:lum bright="12000" contrast="6000"/>
          </a:blip>
          <a:srcRect l="14639" r="-17169"/>
          <a:stretch>
            <a:fillRect/>
          </a:stretch>
        </p:blipFill>
        <p:spPr bwMode="auto">
          <a:xfrm>
            <a:off x="5148263" y="4149725"/>
            <a:ext cx="3095625" cy="158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Oval 6"/>
          <p:cNvSpPr>
            <a:spLocks noChangeArrowheads="1"/>
          </p:cNvSpPr>
          <p:nvPr/>
        </p:nvSpPr>
        <p:spPr bwMode="auto">
          <a:xfrm>
            <a:off x="5867400" y="5445125"/>
            <a:ext cx="914400" cy="914400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4" name="Oval 7"/>
          <p:cNvSpPr>
            <a:spLocks noChangeArrowheads="1"/>
          </p:cNvSpPr>
          <p:nvPr/>
        </p:nvSpPr>
        <p:spPr bwMode="auto">
          <a:xfrm>
            <a:off x="5508625" y="4868863"/>
            <a:ext cx="914400" cy="914400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AutoShape 2"/>
          <p:cNvSpPr>
            <a:spLocks noGrp="1" noChangeArrowheads="1"/>
          </p:cNvSpPr>
          <p:nvPr>
            <p:ph type="title"/>
          </p:nvPr>
        </p:nvSpPr>
        <p:spPr>
          <a:xfrm>
            <a:off x="755650" y="549275"/>
            <a:ext cx="8229600" cy="1143000"/>
          </a:xfrm>
        </p:spPr>
        <p:txBody>
          <a:bodyPr/>
          <a:lstStyle/>
          <a:p>
            <a:r>
              <a:rPr lang="nl-NL" smtClean="0"/>
              <a:t>Veiligheid en geborgenheid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2205038"/>
            <a:ext cx="8229600" cy="465296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nl-NL" sz="2400" smtClean="0"/>
          </a:p>
          <a:p>
            <a:r>
              <a:rPr lang="nl-NL" sz="2400" smtClean="0"/>
              <a:t>In totale verzorging geborgenheid bieden,</a:t>
            </a:r>
          </a:p>
          <a:p>
            <a:pPr lvl="1"/>
            <a:r>
              <a:rPr lang="nl-NL" sz="2000" smtClean="0"/>
              <a:t>bed, bad,voeden, troosten, tillen, dragen…, </a:t>
            </a:r>
          </a:p>
          <a:p>
            <a:pPr>
              <a:buFont typeface="Wingdings" pitchFamily="2" charset="2"/>
              <a:buNone/>
            </a:pPr>
            <a:r>
              <a:rPr lang="nl-NL" sz="2400" smtClean="0"/>
              <a:t>    dit geeft een gevoel van veiligheid.</a:t>
            </a:r>
          </a:p>
          <a:p>
            <a:pPr>
              <a:buFont typeface="Wingdings" pitchFamily="2" charset="2"/>
              <a:buNone/>
            </a:pPr>
            <a:endParaRPr lang="nl-NL" sz="2400" smtClean="0"/>
          </a:p>
          <a:p>
            <a:pPr>
              <a:buFont typeface="Wingdings" pitchFamily="2" charset="2"/>
              <a:buNone/>
            </a:pPr>
            <a:endParaRPr lang="nl-NL" sz="2400" smtClean="0"/>
          </a:p>
          <a:p>
            <a:endParaRPr lang="nl-NL" sz="2400" smtClean="0"/>
          </a:p>
          <a:p>
            <a:pPr>
              <a:buFont typeface="Wingdings" pitchFamily="2" charset="2"/>
              <a:buNone/>
            </a:pPr>
            <a:endParaRPr lang="nl-NL" sz="2400" smtClean="0"/>
          </a:p>
          <a:p>
            <a:r>
              <a:rPr lang="nl-NL" sz="2400" smtClean="0"/>
              <a:t>Regelmaat en voorspelbaarheid + rituelen.</a:t>
            </a:r>
          </a:p>
        </p:txBody>
      </p:sp>
      <p:pic>
        <p:nvPicPr>
          <p:cNvPr id="23555" name="Picture 4" descr="P10206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4076700"/>
            <a:ext cx="1058862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5" descr="P10206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938" y="4076700"/>
            <a:ext cx="1085850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6" descr="P102064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363" y="4076700"/>
            <a:ext cx="109378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836613"/>
            <a:ext cx="8229600" cy="4525962"/>
          </a:xfrm>
        </p:spPr>
        <p:txBody>
          <a:bodyPr/>
          <a:lstStyle/>
          <a:p>
            <a:pPr lvl="1"/>
            <a:r>
              <a:rPr lang="nl-NL" smtClean="0"/>
              <a:t>bed, bad,voeden, troosten, tillen, dragen…, </a:t>
            </a:r>
          </a:p>
          <a:p>
            <a:endParaRPr lang="nl-NL" smtClean="0"/>
          </a:p>
        </p:txBody>
      </p:sp>
      <p:pic>
        <p:nvPicPr>
          <p:cNvPr id="6" name="Afbeelding 5" descr="2011-4-30 schommel, Esmee tot 7 weken 042.JPG"/>
          <p:cNvPicPr>
            <a:picLocks noChangeAspect="1"/>
          </p:cNvPicPr>
          <p:nvPr/>
        </p:nvPicPr>
        <p:blipFill>
          <a:blip r:embed="rId2" cstate="print"/>
          <a:srcRect t="63606"/>
          <a:stretch>
            <a:fillRect/>
          </a:stretch>
        </p:blipFill>
        <p:spPr>
          <a:xfrm>
            <a:off x="2493116" y="5193855"/>
            <a:ext cx="2584675" cy="1655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9" descr="P10206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4292600"/>
            <a:ext cx="1330325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2" name="Afbeelding 5" descr="2011-3-9 geboorte Esmee Sony 019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0425" y="2565400"/>
            <a:ext cx="2928938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24582" name="Afbeelding 5" descr="2011-4-5 Esmee, Milan Anniek en Lis 06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5650" y="2492375"/>
            <a:ext cx="2524125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Text Box 8"/>
          <p:cNvSpPr txBox="1">
            <a:spLocks noChangeArrowheads="1"/>
          </p:cNvSpPr>
          <p:nvPr/>
        </p:nvSpPr>
        <p:spPr bwMode="auto">
          <a:xfrm>
            <a:off x="3203575" y="2420938"/>
            <a:ext cx="73501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nl-NL" sz="1800">
                <a:solidFill>
                  <a:schemeClr val="tx1"/>
                </a:solidFill>
                <a:latin typeface="Arial" charset="0"/>
              </a:rPr>
              <a:t>bed</a:t>
            </a:r>
          </a:p>
        </p:txBody>
      </p:sp>
      <p:sp>
        <p:nvSpPr>
          <p:cNvPr id="24584" name="Text Box 9"/>
          <p:cNvSpPr txBox="1">
            <a:spLocks noChangeArrowheads="1"/>
          </p:cNvSpPr>
          <p:nvPr/>
        </p:nvSpPr>
        <p:spPr bwMode="auto">
          <a:xfrm>
            <a:off x="2843213" y="4437063"/>
            <a:ext cx="5905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nl-NL" sz="1800">
                <a:solidFill>
                  <a:schemeClr val="tx1"/>
                </a:solidFill>
                <a:latin typeface="Arial" charset="0"/>
              </a:rPr>
              <a:t>bad</a:t>
            </a:r>
          </a:p>
        </p:txBody>
      </p:sp>
      <p:sp>
        <p:nvSpPr>
          <p:cNvPr id="24585" name="Text Box 10"/>
          <p:cNvSpPr txBox="1">
            <a:spLocks noChangeArrowheads="1"/>
          </p:cNvSpPr>
          <p:nvPr/>
        </p:nvSpPr>
        <p:spPr bwMode="auto">
          <a:xfrm>
            <a:off x="7019925" y="6381750"/>
            <a:ext cx="12763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nl-NL" sz="1800">
                <a:solidFill>
                  <a:schemeClr val="tx1"/>
                </a:solidFill>
                <a:latin typeface="Arial" charset="0"/>
              </a:rPr>
              <a:t>voeden</a:t>
            </a:r>
          </a:p>
        </p:txBody>
      </p:sp>
      <p:sp>
        <p:nvSpPr>
          <p:cNvPr id="24586" name="Text Box 11"/>
          <p:cNvSpPr txBox="1">
            <a:spLocks noChangeArrowheads="1"/>
          </p:cNvSpPr>
          <p:nvPr/>
        </p:nvSpPr>
        <p:spPr bwMode="auto">
          <a:xfrm>
            <a:off x="7629525" y="2276475"/>
            <a:ext cx="15144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nl-NL" sz="1800">
                <a:solidFill>
                  <a:schemeClr val="tx1"/>
                </a:solidFill>
                <a:latin typeface="Arial" charset="0"/>
              </a:rPr>
              <a:t>troosten</a:t>
            </a:r>
          </a:p>
        </p:txBody>
      </p:sp>
      <p:pic>
        <p:nvPicPr>
          <p:cNvPr id="4" name="Afbeelding 6" descr="2011-3-9 geboorte Esmee Sony 091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95738" y="2565400"/>
            <a:ext cx="143827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24588" name="Text Box 13"/>
          <p:cNvSpPr txBox="1">
            <a:spLocks noChangeArrowheads="1"/>
          </p:cNvSpPr>
          <p:nvPr/>
        </p:nvSpPr>
        <p:spPr bwMode="auto">
          <a:xfrm>
            <a:off x="4427538" y="4797425"/>
            <a:ext cx="16065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nl-NL" sz="1800">
                <a:solidFill>
                  <a:schemeClr val="tx1"/>
                </a:solidFill>
                <a:latin typeface="Arial" charset="0"/>
              </a:rPr>
              <a:t>Tillen/dragen</a:t>
            </a:r>
          </a:p>
        </p:txBody>
      </p:sp>
      <p:pic>
        <p:nvPicPr>
          <p:cNvPr id="24590" name="Picture 14" descr="Afbeelding1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56325" y="4545013"/>
            <a:ext cx="2379663" cy="17875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836613"/>
            <a:ext cx="8229600" cy="1143000"/>
          </a:xfrm>
        </p:spPr>
        <p:txBody>
          <a:bodyPr/>
          <a:lstStyle/>
          <a:p>
            <a:r>
              <a:rPr lang="nl-NL" sz="2400" smtClean="0"/>
              <a:t/>
            </a:r>
            <a:br>
              <a:rPr lang="nl-NL" sz="2400" smtClean="0"/>
            </a:br>
            <a:endParaRPr lang="nl-NL" sz="2400" smtClean="0"/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27088" y="2420938"/>
            <a:ext cx="8086725" cy="4437062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nl-NL" sz="2400" smtClean="0"/>
          </a:p>
          <a:p>
            <a:pPr>
              <a:lnSpc>
                <a:spcPct val="90000"/>
              </a:lnSpc>
            </a:pPr>
            <a:r>
              <a:rPr lang="nl-NL" sz="2000" smtClean="0"/>
              <a:t>Alles in dezelfde volgorde geeft een veilig gevoel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nl-NL" sz="2000" smtClean="0"/>
              <a:t>    * </a:t>
            </a:r>
            <a:r>
              <a:rPr lang="nl-NL" sz="1800" i="1" smtClean="0"/>
              <a:t>Wakker – voeden – verschonen – knuffelen –(box) - bed</a:t>
            </a:r>
          </a:p>
          <a:p>
            <a:pPr>
              <a:lnSpc>
                <a:spcPct val="90000"/>
              </a:lnSpc>
            </a:pPr>
            <a:endParaRPr lang="nl-NL" sz="2000" smtClean="0"/>
          </a:p>
          <a:p>
            <a:pPr>
              <a:lnSpc>
                <a:spcPct val="90000"/>
              </a:lnSpc>
            </a:pPr>
            <a:r>
              <a:rPr lang="nl-NL" sz="2000" smtClean="0"/>
              <a:t>Slaaprituelen toepassen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nl-NL" sz="2000" smtClean="0"/>
          </a:p>
          <a:p>
            <a:pPr>
              <a:lnSpc>
                <a:spcPct val="90000"/>
              </a:lnSpc>
            </a:pPr>
            <a:r>
              <a:rPr lang="nl-NL" sz="2000" smtClean="0"/>
              <a:t>Overal dezelfde volgorde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nl-NL" sz="2000" smtClean="0"/>
              <a:t>	toepassen, geeft vrijheid om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nl-NL" sz="2000" smtClean="0"/>
              <a:t>	lekker samen op pad te gaan!</a:t>
            </a:r>
          </a:p>
          <a:p>
            <a:pPr>
              <a:lnSpc>
                <a:spcPct val="90000"/>
              </a:lnSpc>
            </a:pPr>
            <a:endParaRPr lang="nl-NL" sz="2400" smtClean="0"/>
          </a:p>
        </p:txBody>
      </p:sp>
      <p:pic>
        <p:nvPicPr>
          <p:cNvPr id="25603" name="Picture 4" descr="Kinderwagens_500px_250p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063" y="4292600"/>
            <a:ext cx="3095625" cy="15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Rectangle 5"/>
          <p:cNvSpPr>
            <a:spLocks noChangeArrowheads="1"/>
          </p:cNvSpPr>
          <p:nvPr/>
        </p:nvSpPr>
        <p:spPr bwMode="auto">
          <a:xfrm>
            <a:off x="971550" y="765175"/>
            <a:ext cx="7948613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b="0">
                <a:solidFill>
                  <a:schemeClr val="tx1"/>
                </a:solidFill>
              </a:rPr>
              <a:t>Regelmaat en voorspelbaarheid + rituelen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AutoShape 2"/>
          <p:cNvSpPr>
            <a:spLocks noGrp="1" noChangeArrowheads="1"/>
          </p:cNvSpPr>
          <p:nvPr>
            <p:ph type="title"/>
          </p:nvPr>
        </p:nvSpPr>
        <p:spPr>
          <a:xfrm>
            <a:off x="914400" y="836613"/>
            <a:ext cx="8229600" cy="1143000"/>
          </a:xfrm>
        </p:spPr>
        <p:txBody>
          <a:bodyPr/>
          <a:lstStyle/>
          <a:p>
            <a:r>
              <a:rPr lang="nl-NL" smtClean="0"/>
              <a:t>Slapen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2492375"/>
            <a:ext cx="8013700" cy="458152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nl-NL" smtClean="0"/>
              <a:t>			Veel voorkomende vragen over slapen:</a:t>
            </a:r>
          </a:p>
          <a:p>
            <a:pPr algn="ctr">
              <a:buFont typeface="Wingdings" pitchFamily="2" charset="2"/>
              <a:buNone/>
            </a:pPr>
            <a:endParaRPr lang="nl-NL" smtClean="0"/>
          </a:p>
          <a:p>
            <a:pPr>
              <a:buFont typeface="Wingdings" pitchFamily="2" charset="2"/>
              <a:buNone/>
            </a:pPr>
            <a:r>
              <a:rPr lang="nl-NL" sz="2000" smtClean="0"/>
              <a:t>	</a:t>
            </a:r>
          </a:p>
          <a:p>
            <a:r>
              <a:rPr lang="nl-NL" sz="2000" smtClean="0"/>
              <a:t>	Hoeveel hoort een baby te slapen</a:t>
            </a:r>
          </a:p>
          <a:p>
            <a:r>
              <a:rPr lang="nl-NL" sz="2000" smtClean="0"/>
              <a:t>	Hoe komt het dat een baby zoveel moet slapen</a:t>
            </a:r>
          </a:p>
          <a:p>
            <a:r>
              <a:rPr lang="nl-NL" sz="2000" smtClean="0"/>
              <a:t>	Waar is slapen goed voor</a:t>
            </a:r>
          </a:p>
          <a:p>
            <a:r>
              <a:rPr lang="nl-NL" sz="2000" smtClean="0"/>
              <a:t>	Wat zijn hazenslaapjes</a:t>
            </a:r>
          </a:p>
          <a:p>
            <a:r>
              <a:rPr lang="nl-NL" sz="2000" smtClean="0"/>
              <a:t>	waarom moet een baby wakker in bed gelegd worden</a:t>
            </a:r>
          </a:p>
          <a:p>
            <a:endParaRPr lang="nl-NL" sz="2000" smtClean="0"/>
          </a:p>
        </p:txBody>
      </p:sp>
      <p:pic>
        <p:nvPicPr>
          <p:cNvPr id="8" name="Afbeelding 7" descr="2011-3-9 geboorte Esmee Sony 010.JPG"/>
          <p:cNvPicPr>
            <a:picLocks noChangeAspect="1"/>
          </p:cNvPicPr>
          <p:nvPr/>
        </p:nvPicPr>
        <p:blipFill>
          <a:blip r:embed="rId2" cstate="print"/>
          <a:srcRect l="13514" t="5776" b="4699"/>
          <a:stretch>
            <a:fillRect/>
          </a:stretch>
        </p:blipFill>
        <p:spPr>
          <a:xfrm>
            <a:off x="763855" y="2498278"/>
            <a:ext cx="2504363" cy="1725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8" name="Picture 5" descr="slaa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125" y="260350"/>
            <a:ext cx="2160588" cy="16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psules">
  <a:themeElements>
    <a:clrScheme name="">
      <a:dk1>
        <a:srgbClr val="E10098"/>
      </a:dk1>
      <a:lt1>
        <a:srgbClr val="FFFFFF"/>
      </a:lt1>
      <a:dk2>
        <a:srgbClr val="E10098"/>
      </a:dk2>
      <a:lt2>
        <a:srgbClr val="E10098"/>
      </a:lt2>
      <a:accent1>
        <a:srgbClr val="E10098"/>
      </a:accent1>
      <a:accent2>
        <a:srgbClr val="A4D65E"/>
      </a:accent2>
      <a:accent3>
        <a:srgbClr val="FFFFFF"/>
      </a:accent3>
      <a:accent4>
        <a:srgbClr val="C00081"/>
      </a:accent4>
      <a:accent5>
        <a:srgbClr val="EEAACA"/>
      </a:accent5>
      <a:accent6>
        <a:srgbClr val="94C254"/>
      </a:accent6>
      <a:hlink>
        <a:srgbClr val="E10098"/>
      </a:hlink>
      <a:folHlink>
        <a:srgbClr val="9999FF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9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E02D8A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EDADC4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10">
        <a:dk1>
          <a:srgbClr val="E02D8A"/>
        </a:dk1>
        <a:lt1>
          <a:srgbClr val="FFFFFF"/>
        </a:lt1>
        <a:dk2>
          <a:srgbClr val="E02D8A"/>
        </a:dk2>
        <a:lt2>
          <a:srgbClr val="E02D8A"/>
        </a:lt2>
        <a:accent1>
          <a:srgbClr val="E02D8A"/>
        </a:accent1>
        <a:accent2>
          <a:srgbClr val="AECC52"/>
        </a:accent2>
        <a:accent3>
          <a:srgbClr val="FFFFFF"/>
        </a:accent3>
        <a:accent4>
          <a:srgbClr val="BF2575"/>
        </a:accent4>
        <a:accent5>
          <a:srgbClr val="EDADC4"/>
        </a:accent5>
        <a:accent6>
          <a:srgbClr val="9DB949"/>
        </a:accent6>
        <a:hlink>
          <a:srgbClr val="AECC52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11">
        <a:dk1>
          <a:srgbClr val="E02D8A"/>
        </a:dk1>
        <a:lt1>
          <a:srgbClr val="FFFFFF"/>
        </a:lt1>
        <a:dk2>
          <a:srgbClr val="E02D8A"/>
        </a:dk2>
        <a:lt2>
          <a:srgbClr val="E02D8A"/>
        </a:lt2>
        <a:accent1>
          <a:srgbClr val="E02D8A"/>
        </a:accent1>
        <a:accent2>
          <a:srgbClr val="AECC52"/>
        </a:accent2>
        <a:accent3>
          <a:srgbClr val="FFFFFF"/>
        </a:accent3>
        <a:accent4>
          <a:srgbClr val="BF2575"/>
        </a:accent4>
        <a:accent5>
          <a:srgbClr val="EDADC4"/>
        </a:accent5>
        <a:accent6>
          <a:srgbClr val="9DB949"/>
        </a:accent6>
        <a:hlink>
          <a:srgbClr val="E02D8A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9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E02D8A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EDADC4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10">
        <a:dk1>
          <a:srgbClr val="E02D8A"/>
        </a:dk1>
        <a:lt1>
          <a:srgbClr val="FFFFFF"/>
        </a:lt1>
        <a:dk2>
          <a:srgbClr val="E02D8A"/>
        </a:dk2>
        <a:lt2>
          <a:srgbClr val="E02D8A"/>
        </a:lt2>
        <a:accent1>
          <a:srgbClr val="E02D8A"/>
        </a:accent1>
        <a:accent2>
          <a:srgbClr val="AECC52"/>
        </a:accent2>
        <a:accent3>
          <a:srgbClr val="FFFFFF"/>
        </a:accent3>
        <a:accent4>
          <a:srgbClr val="BF2575"/>
        </a:accent4>
        <a:accent5>
          <a:srgbClr val="EDADC4"/>
        </a:accent5>
        <a:accent6>
          <a:srgbClr val="9DB949"/>
        </a:accent6>
        <a:hlink>
          <a:srgbClr val="AECC52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11">
        <a:dk1>
          <a:srgbClr val="E02D8A"/>
        </a:dk1>
        <a:lt1>
          <a:srgbClr val="FFFFFF"/>
        </a:lt1>
        <a:dk2>
          <a:srgbClr val="E02D8A"/>
        </a:dk2>
        <a:lt2>
          <a:srgbClr val="E02D8A"/>
        </a:lt2>
        <a:accent1>
          <a:srgbClr val="E02D8A"/>
        </a:accent1>
        <a:accent2>
          <a:srgbClr val="AECC52"/>
        </a:accent2>
        <a:accent3>
          <a:srgbClr val="FFFFFF"/>
        </a:accent3>
        <a:accent4>
          <a:srgbClr val="BF2575"/>
        </a:accent4>
        <a:accent5>
          <a:srgbClr val="EDADC4"/>
        </a:accent5>
        <a:accent6>
          <a:srgbClr val="9DB949"/>
        </a:accent6>
        <a:hlink>
          <a:srgbClr val="E02D8A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12">
        <a:dk1>
          <a:srgbClr val="E02D8A"/>
        </a:dk1>
        <a:lt1>
          <a:srgbClr val="FFFFFF"/>
        </a:lt1>
        <a:dk2>
          <a:srgbClr val="E02D8A"/>
        </a:dk2>
        <a:lt2>
          <a:srgbClr val="E02D8A"/>
        </a:lt2>
        <a:accent1>
          <a:srgbClr val="E02D8A"/>
        </a:accent1>
        <a:accent2>
          <a:srgbClr val="BFD885"/>
        </a:accent2>
        <a:accent3>
          <a:srgbClr val="FFFFFF"/>
        </a:accent3>
        <a:accent4>
          <a:srgbClr val="BF2575"/>
        </a:accent4>
        <a:accent5>
          <a:srgbClr val="EDADC4"/>
        </a:accent5>
        <a:accent6>
          <a:srgbClr val="ADC478"/>
        </a:accent6>
        <a:hlink>
          <a:srgbClr val="E02D8A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E7318C"/>
    </a:dk1>
    <a:lt1>
      <a:srgbClr val="FFFFFF"/>
    </a:lt1>
    <a:dk2>
      <a:srgbClr val="E7318C"/>
    </a:dk2>
    <a:lt2>
      <a:srgbClr val="E7318C"/>
    </a:lt2>
    <a:accent1>
      <a:srgbClr val="E7318C"/>
    </a:accent1>
    <a:accent2>
      <a:srgbClr val="A4D65E"/>
    </a:accent2>
    <a:accent3>
      <a:srgbClr val="FFFFFF"/>
    </a:accent3>
    <a:accent4>
      <a:srgbClr val="C52877"/>
    </a:accent4>
    <a:accent5>
      <a:srgbClr val="F1ADC5"/>
    </a:accent5>
    <a:accent6>
      <a:srgbClr val="94C254"/>
    </a:accent6>
    <a:hlink>
      <a:srgbClr val="E7318C"/>
    </a:hlink>
    <a:folHlink>
      <a:srgbClr val="9999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473</TotalTime>
  <Words>538</Words>
  <Application>Microsoft Office PowerPoint</Application>
  <PresentationFormat>Diavoorstelling (4:3)</PresentationFormat>
  <Paragraphs>172</Paragraphs>
  <Slides>26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26</vt:i4>
      </vt:variant>
    </vt:vector>
  </HeadingPairs>
  <TitlesOfParts>
    <vt:vector size="27" baseType="lpstr">
      <vt:lpstr>Capsules</vt:lpstr>
      <vt:lpstr>Scholing  Ontwikkelingsgerichte zorg</vt:lpstr>
      <vt:lpstr>Even voorstellen</vt:lpstr>
      <vt:lpstr>Doel voorlichting</vt:lpstr>
      <vt:lpstr>Welke onderwerpen komen aan de orde</vt:lpstr>
      <vt:lpstr>Rode Draad</vt:lpstr>
      <vt:lpstr>Veiligheid en geborgenheid</vt:lpstr>
      <vt:lpstr>PowerPoint-presentatie</vt:lpstr>
      <vt:lpstr> </vt:lpstr>
      <vt:lpstr>Slapen</vt:lpstr>
      <vt:lpstr>Slapen</vt:lpstr>
      <vt:lpstr>Slapen de eerste weken</vt:lpstr>
      <vt:lpstr>Slapen na 5-6 weken…</vt:lpstr>
      <vt:lpstr>PowerPoint-presentatie</vt:lpstr>
      <vt:lpstr>Huilen</vt:lpstr>
      <vt:lpstr>Huilen</vt:lpstr>
      <vt:lpstr>PowerPoint-presentatie</vt:lpstr>
      <vt:lpstr>Voeden</vt:lpstr>
      <vt:lpstr>Darmkrampen</vt:lpstr>
      <vt:lpstr>Fopspeen gebruik</vt:lpstr>
      <vt:lpstr>Hantering en houdingen</vt:lpstr>
      <vt:lpstr>Tillen en Dragen</vt:lpstr>
      <vt:lpstr>Rugligging</vt:lpstr>
      <vt:lpstr>Buikligging</vt:lpstr>
      <vt:lpstr>Voorkeurshouding                     </vt:lpstr>
      <vt:lpstr>Bedankt voor jullie aandacht</vt:lpstr>
      <vt:lpstr>Tot ziens!</vt:lpstr>
    </vt:vector>
  </TitlesOfParts>
  <Company>ERA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KRAAMZORG</dc:title>
  <dc:creator>adm-stberg</dc:creator>
  <cp:lastModifiedBy>Geesje Fokkens</cp:lastModifiedBy>
  <cp:revision>27</cp:revision>
  <dcterms:created xsi:type="dcterms:W3CDTF">2011-12-08T14:27:06Z</dcterms:created>
  <dcterms:modified xsi:type="dcterms:W3CDTF">2015-08-26T12:34:53Z</dcterms:modified>
</cp:coreProperties>
</file>