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43" r:id="rId46"/>
    <p:sldId id="305" r:id="rId47"/>
    <p:sldId id="328" r:id="rId48"/>
    <p:sldId id="306" r:id="rId49"/>
    <p:sldId id="307" r:id="rId50"/>
    <p:sldId id="308" r:id="rId51"/>
    <p:sldId id="309" r:id="rId52"/>
    <p:sldId id="310" r:id="rId53"/>
    <p:sldId id="339" r:id="rId54"/>
    <p:sldId id="311" r:id="rId55"/>
    <p:sldId id="331" r:id="rId56"/>
    <p:sldId id="312" r:id="rId57"/>
    <p:sldId id="313" r:id="rId58"/>
    <p:sldId id="314" r:id="rId59"/>
    <p:sldId id="315" r:id="rId60"/>
    <p:sldId id="316" r:id="rId61"/>
    <p:sldId id="317" r:id="rId62"/>
    <p:sldId id="332" r:id="rId63"/>
    <p:sldId id="318" r:id="rId64"/>
    <p:sldId id="319" r:id="rId65"/>
    <p:sldId id="320" r:id="rId66"/>
    <p:sldId id="333" r:id="rId67"/>
    <p:sldId id="321" r:id="rId68"/>
    <p:sldId id="322" r:id="rId69"/>
    <p:sldId id="323" r:id="rId70"/>
    <p:sldId id="324" r:id="rId71"/>
    <p:sldId id="325" r:id="rId72"/>
    <p:sldId id="334" r:id="rId73"/>
    <p:sldId id="326" r:id="rId74"/>
    <p:sldId id="335" r:id="rId75"/>
    <p:sldId id="337" r:id="rId76"/>
    <p:sldId id="340" r:id="rId77"/>
    <p:sldId id="341" r:id="rId78"/>
    <p:sldId id="342" r:id="rId7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75D"/>
    <a:srgbClr val="406779"/>
    <a:srgbClr val="AD0D5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7" d="100"/>
          <a:sy n="27" d="100"/>
        </p:scale>
        <p:origin x="48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1B441-F384-A44D-916A-704FC890D88D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D95BC-F03B-EB48-B7DC-19AA57295E9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22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programma.bol.com/click/click?p=1&amp;t=url&amp;s=16992&amp;f=TXL&amp;url=https://www.bol.com/nl/p/an-introduction-to-biological-nuturing/9200000062271621/?suggestionType%3Dfeatured_product%26suggestedFor%3Dsuzanne%20cols%26originalSearchContext%3Dbooks_all%26originalSection%3Dbooks&amp;name=biological%20nurturing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2400" dirty="0"/>
              <a:t>Medische redenen baby:</a:t>
            </a:r>
            <a:br>
              <a:rPr lang="nl-NL" sz="2400" dirty="0"/>
            </a:br>
            <a:r>
              <a:rPr lang="nl-NL" sz="2400" dirty="0"/>
              <a:t>	   - </a:t>
            </a:r>
            <a:r>
              <a:rPr lang="nl-NL" sz="2400" i="1" dirty="0"/>
              <a:t>Galactosemie: onvermogen om glucose te verteren</a:t>
            </a:r>
          </a:p>
          <a:p>
            <a:pPr marL="0" indent="0">
              <a:buNone/>
            </a:pPr>
            <a:r>
              <a:rPr lang="nl-NL" sz="1400" dirty="0"/>
              <a:t>	Galactosemie (GAL) is een autosomaal recessief overervende stofwisselingziekte die wordt veroorzaakt 	door een deficiëntie van het enzym galactose-1-fosfaat </a:t>
            </a:r>
            <a:r>
              <a:rPr lang="nl-NL" sz="1400" dirty="0" err="1"/>
              <a:t>uridyltransferase</a:t>
            </a:r>
            <a:r>
              <a:rPr lang="nl-NL" sz="1400" dirty="0"/>
              <a:t> (GALT). Hierdoor wordt 	galactose niet omgezet in glucose.</a:t>
            </a:r>
          </a:p>
          <a:p>
            <a:pPr lvl="1"/>
            <a:r>
              <a:rPr lang="nl-NL" sz="1000" dirty="0"/>
              <a:t>Per jaar worden er in Nederland ongeveer 3 à 4 kinderen met galactosemie type I geboren.</a:t>
            </a:r>
          </a:p>
          <a:p>
            <a:pPr lvl="1">
              <a:buNone/>
            </a:pPr>
            <a:r>
              <a:rPr lang="nl-NL" sz="2400" i="1" dirty="0"/>
              <a:t>   - PKU (stoornis in aminozuurmetabolisme): kleine hoeveelheid moedermelk</a:t>
            </a:r>
          </a:p>
          <a:p>
            <a:pPr lvl="1">
              <a:buNone/>
            </a:pPr>
            <a:r>
              <a:rPr lang="nl-NL" sz="1400" dirty="0"/>
              <a:t>Gemiddeld worden 14-15 kinderen per jaar met PKU geboren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D95BC-F03B-EB48-B7DC-19AA57295E9F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16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1" dirty="0" err="1"/>
              <a:t>Biological</a:t>
            </a:r>
            <a:r>
              <a:rPr lang="nl-NL" sz="1200" i="1" dirty="0"/>
              <a:t> </a:t>
            </a:r>
            <a:r>
              <a:rPr lang="nl-NL" sz="1200" i="1" dirty="0" err="1"/>
              <a:t>Nurturing</a:t>
            </a:r>
            <a:r>
              <a:rPr lang="nl-NL" sz="1200" i="1" dirty="0"/>
              <a:t> is een manier van kijken naar en omgaan met borstvoeding, die zo oud is als de mensheid, maar die als vernieuwend is herontdekt en </a:t>
            </a:r>
            <a:r>
              <a:rPr lang="nl-NL" sz="1200" i="1" dirty="0">
                <a:solidFill>
                  <a:srgbClr val="A6075D"/>
                </a:solidFill>
              </a:rPr>
              <a:t>beschreven</a:t>
            </a:r>
            <a:r>
              <a:rPr lang="nl-NL" sz="1200" i="1" dirty="0"/>
              <a:t> door </a:t>
            </a:r>
            <a:r>
              <a:rPr lang="nl-NL" sz="1200" i="1" dirty="0">
                <a:hlinkClick r:id="rId3"/>
              </a:rPr>
              <a:t>Suzanne </a:t>
            </a:r>
            <a:r>
              <a:rPr lang="nl-NL" sz="1200" i="1" dirty="0" err="1">
                <a:hlinkClick r:id="rId3"/>
              </a:rPr>
              <a:t>Colson</a:t>
            </a:r>
            <a:r>
              <a:rPr lang="nl-NL" sz="1200" i="1" dirty="0"/>
              <a:t>. In het Nederlands noemen we het ook wel ‘instinctief voeden’. </a:t>
            </a:r>
            <a:endParaRPr lang="nl-NL" dirty="0">
              <a:solidFill>
                <a:srgbClr val="406779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srgbClr val="406779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>
                <a:solidFill>
                  <a:srgbClr val="406779"/>
                </a:solidFill>
              </a:rPr>
              <a:t>Biological</a:t>
            </a:r>
            <a:r>
              <a:rPr lang="nl-NL" dirty="0">
                <a:solidFill>
                  <a:srgbClr val="406779"/>
                </a:solidFill>
              </a:rPr>
              <a:t> </a:t>
            </a:r>
            <a:r>
              <a:rPr lang="nl-NL" dirty="0" err="1">
                <a:solidFill>
                  <a:srgbClr val="406779"/>
                </a:solidFill>
              </a:rPr>
              <a:t>Nurturing</a:t>
            </a:r>
            <a:r>
              <a:rPr lang="nl-NL" dirty="0">
                <a:solidFill>
                  <a:srgbClr val="406779"/>
                </a:solidFill>
              </a:rPr>
              <a:t> laat zien dat moeders en baby’s een aangeboren kennis hebben over borstvoeding geven. De wetenschappelijke omschrijving van </a:t>
            </a:r>
            <a:r>
              <a:rPr lang="nl-NL" dirty="0" err="1">
                <a:solidFill>
                  <a:srgbClr val="406779"/>
                </a:solidFill>
              </a:rPr>
              <a:t>Biological</a:t>
            </a:r>
            <a:r>
              <a:rPr lang="nl-NL" dirty="0">
                <a:solidFill>
                  <a:srgbClr val="406779"/>
                </a:solidFill>
              </a:rPr>
              <a:t> </a:t>
            </a:r>
            <a:r>
              <a:rPr lang="nl-NL" dirty="0" err="1">
                <a:solidFill>
                  <a:srgbClr val="406779"/>
                </a:solidFill>
              </a:rPr>
              <a:t>Nurturing</a:t>
            </a:r>
            <a:r>
              <a:rPr lang="nl-NL" dirty="0">
                <a:solidFill>
                  <a:srgbClr val="406779"/>
                </a:solidFill>
              </a:rPr>
              <a:t> is: ‘</a:t>
            </a:r>
            <a:r>
              <a:rPr lang="nl-NL" dirty="0" err="1">
                <a:solidFill>
                  <a:srgbClr val="406779"/>
                </a:solidFill>
              </a:rPr>
              <a:t>Biological</a:t>
            </a:r>
            <a:r>
              <a:rPr lang="nl-NL" dirty="0">
                <a:solidFill>
                  <a:srgbClr val="406779"/>
                </a:solidFill>
              </a:rPr>
              <a:t> </a:t>
            </a:r>
            <a:r>
              <a:rPr lang="nl-NL" dirty="0" err="1">
                <a:solidFill>
                  <a:srgbClr val="406779"/>
                </a:solidFill>
              </a:rPr>
              <a:t>Nurturing</a:t>
            </a:r>
            <a:r>
              <a:rPr lang="nl-NL" dirty="0">
                <a:solidFill>
                  <a:srgbClr val="406779"/>
                </a:solidFill>
              </a:rPr>
              <a:t> is een verzamelnaam voor optimale borstvoeding situaties en houdingen, waarvan de interacties spontaan gedrag bij moeders en baby’s losmaken dat hen helpt bij de start van borstvoeding.’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D95BC-F03B-EB48-B7DC-19AA57295E9F}" type="slidenum">
              <a:rPr lang="nl-NL" smtClean="0"/>
              <a:pPr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90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97AA-AE4A-B74C-A254-429795C86F0E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5DB8-FEDC-AC4E-98ED-BF50AB72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91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97AA-AE4A-B74C-A254-429795C86F0E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5DB8-FEDC-AC4E-98ED-BF50AB72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14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97AA-AE4A-B74C-A254-429795C86F0E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5DB8-FEDC-AC4E-98ED-BF50AB72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68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97AA-AE4A-B74C-A254-429795C86F0E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5DB8-FEDC-AC4E-98ED-BF50AB72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81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97AA-AE4A-B74C-A254-429795C86F0E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5DB8-FEDC-AC4E-98ED-BF50AB72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12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97AA-AE4A-B74C-A254-429795C86F0E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5DB8-FEDC-AC4E-98ED-BF50AB72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60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97AA-AE4A-B74C-A254-429795C86F0E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5DB8-FEDC-AC4E-98ED-BF50AB72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81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97AA-AE4A-B74C-A254-429795C86F0E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5DB8-FEDC-AC4E-98ED-BF50AB72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02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97AA-AE4A-B74C-A254-429795C86F0E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5DB8-FEDC-AC4E-98ED-BF50AB72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8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97AA-AE4A-B74C-A254-429795C86F0E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5DB8-FEDC-AC4E-98ED-BF50AB72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30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97AA-AE4A-B74C-A254-429795C86F0E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5DB8-FEDC-AC4E-98ED-BF50AB72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24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797AA-AE4A-B74C-A254-429795C86F0E}" type="datetimeFigureOut">
              <a:rPr lang="nl-NL" smtClean="0"/>
              <a:pPr/>
              <a:t>2-7-2020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65DB8-FEDC-AC4E-98ED-BF50AB72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74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ORDERS/Belle%20Vie/2016/MO160859_Coo%CC%88peratie%20verloskundigen%20Den%20bosch/Powerpoint%20opmaak/voorpagina_PP_coo%CC%88peratie%20Verloskundige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byfriendlynederland.n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2ZcltIQph8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8oEd0uimns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stvoeding.com/problemen/medicijnen/2015NL.html" TargetMode="External"/><Relationship Id="rId2" Type="http://schemas.openxmlformats.org/officeDocument/2006/relationships/hyperlink" Target="https://www.borstvoeding.com/artikelen/voorjebegint/motivatie/101reden.html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oorpagina_PP_coöperatie Verloskundigen.jpg" descr="/ORDERS/Belle Vie/2016/MO160859_Coöperatie verloskundigen Den bosch/Powerpoint opmaak/voorpagina_PP_coöperatie Verloskundigen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pic>
        <p:nvPicPr>
          <p:cNvPr id="10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457200" y="3322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500" dirty="0">
                <a:solidFill>
                  <a:srgbClr val="406779"/>
                </a:solidFill>
              </a:rPr>
              <a:t>KOME TRAINING:</a:t>
            </a:r>
          </a:p>
        </p:txBody>
      </p:sp>
      <p:sp>
        <p:nvSpPr>
          <p:cNvPr id="14" name="Subtitel 2"/>
          <p:cNvSpPr txBox="1">
            <a:spLocks/>
          </p:cNvSpPr>
          <p:nvPr/>
        </p:nvSpPr>
        <p:spPr bwMode="auto">
          <a:xfrm>
            <a:off x="828675" y="6275388"/>
            <a:ext cx="44656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1600" dirty="0">
                <a:solidFill>
                  <a:schemeClr val="bg1"/>
                </a:solidFill>
              </a:rPr>
              <a:t>Naam verloskundige die de presentatie geeft</a:t>
            </a:r>
          </a:p>
        </p:txBody>
      </p:sp>
      <p:sp>
        <p:nvSpPr>
          <p:cNvPr id="15" name="Subtitel 2"/>
          <p:cNvSpPr txBox="1">
            <a:spLocks/>
          </p:cNvSpPr>
          <p:nvPr/>
        </p:nvSpPr>
        <p:spPr>
          <a:xfrm>
            <a:off x="457200" y="4949825"/>
            <a:ext cx="7775575" cy="1212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sz="4000" dirty="0">
                <a:solidFill>
                  <a:srgbClr val="FFFFFF"/>
                </a:solidFill>
              </a:rPr>
              <a:t>Borstvoeding verdient tijd</a:t>
            </a:r>
            <a:br>
              <a:rPr lang="nl-NL" altLang="nl-NL" sz="4000" dirty="0">
                <a:solidFill>
                  <a:srgbClr val="FFFFFF"/>
                </a:solidFill>
              </a:rPr>
            </a:br>
            <a:r>
              <a:rPr lang="nl-NL" altLang="nl-NL" sz="2800" i="1" dirty="0">
                <a:solidFill>
                  <a:srgbClr val="FFFFFF"/>
                </a:solidFill>
              </a:rPr>
              <a:t>Basiscursus Borstvoeding Kraamzorg deel 1</a:t>
            </a:r>
            <a:endParaRPr lang="nl-NL" altLang="nl-NL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7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Baby </a:t>
            </a:r>
            <a:r>
              <a:rPr lang="nl-NL" sz="3600" dirty="0" err="1">
                <a:solidFill>
                  <a:srgbClr val="AD0D5F"/>
                </a:solidFill>
              </a:rPr>
              <a:t>Friendly</a:t>
            </a:r>
            <a:r>
              <a:rPr lang="nl-NL" sz="3600" dirty="0">
                <a:solidFill>
                  <a:srgbClr val="AD0D5F"/>
                </a:solidFill>
              </a:rPr>
              <a:t> Nederland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3158"/>
            <a:ext cx="8229600" cy="492300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nl-NL" b="1" dirty="0"/>
          </a:p>
          <a:p>
            <a:r>
              <a:rPr lang="nl-NL" sz="4400" b="1" dirty="0">
                <a:hlinkClick r:id="rId2"/>
              </a:rPr>
              <a:t>www.babyfriendlynederland.nl</a:t>
            </a:r>
            <a:endParaRPr lang="nl-NL" sz="4400" b="1" dirty="0"/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r>
              <a:rPr lang="nl-NL" sz="4400" dirty="0"/>
              <a:t>De naam Baby </a:t>
            </a:r>
            <a:r>
              <a:rPr lang="nl-NL" sz="4400" dirty="0" err="1"/>
              <a:t>Friendly</a:t>
            </a:r>
            <a:r>
              <a:rPr lang="nl-NL" sz="4400" dirty="0"/>
              <a:t> Nederland wordt gebruikt voor het </a:t>
            </a:r>
          </a:p>
          <a:p>
            <a:pPr marL="0" indent="0">
              <a:buNone/>
            </a:pPr>
            <a:r>
              <a:rPr lang="nl-NL" sz="4400" dirty="0"/>
              <a:t>keurmerk voor organisaties die werken volgens de nieuwe standaarden. Organisaties worden vanaf juli 2017 op deze nieuwe standaarden getoetst </a:t>
            </a:r>
          </a:p>
          <a:p>
            <a:endParaRPr lang="nl-NL" sz="4400" b="1" dirty="0"/>
          </a:p>
          <a:p>
            <a:r>
              <a:rPr lang="nl-NL" sz="4400" b="1" dirty="0"/>
              <a:t>Certificering – stopt in 2019</a:t>
            </a:r>
          </a:p>
          <a:p>
            <a:pPr marL="0" indent="0">
              <a:buNone/>
            </a:pPr>
            <a:endParaRPr lang="nl-NL" sz="4400" b="1" dirty="0"/>
          </a:p>
          <a:p>
            <a:r>
              <a:rPr lang="nl-NL" sz="4400" i="1" dirty="0"/>
              <a:t>Vanwege de trend bij zorgorganisaties om (deel)certificeringssystemen te schrappen ten gunste van landelijke- en meer integrale kwaliteitsindicatoren in de geboortezorg op basis van de eigen data, en de daardoor afnemende vraag naar (re)certificering vanuit de markt</a:t>
            </a:r>
          </a:p>
          <a:p>
            <a:endParaRPr lang="nl-NL" sz="4400" b="1" dirty="0"/>
          </a:p>
          <a:p>
            <a:r>
              <a:rPr lang="nl-NL" sz="4400" dirty="0"/>
              <a:t>Ouders verdienen de beste zorg en voorlichting over borstvoeding </a:t>
            </a:r>
          </a:p>
          <a:p>
            <a:endParaRPr lang="nl-NL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Vragen + discussie over 10 vuistregels</a:t>
            </a:r>
          </a:p>
        </p:txBody>
      </p:sp>
      <p:pic>
        <p:nvPicPr>
          <p:cNvPr id="4" name="Tijdelijke aanduiding voor inhoud 3" descr="Afbeeldingsresultaat voor discussi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959" y="1925053"/>
            <a:ext cx="3327935" cy="400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Argumenten (interactief)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rgbClr val="AD0D5F"/>
                </a:solidFill>
                <a:latin typeface="+mj-lt"/>
              </a:rPr>
              <a:t>Beste </a:t>
            </a:r>
            <a:r>
              <a:rPr lang="nl-NL" sz="2400" dirty="0">
                <a:latin typeface="+mj-lt"/>
              </a:rPr>
              <a:t>argument om </a:t>
            </a:r>
            <a:r>
              <a:rPr lang="nl-NL" sz="2400" b="1" dirty="0">
                <a:latin typeface="+mj-lt"/>
              </a:rPr>
              <a:t>wel borstvoeding </a:t>
            </a:r>
            <a:r>
              <a:rPr lang="nl-NL" sz="2400" dirty="0">
                <a:latin typeface="+mj-lt"/>
              </a:rPr>
              <a:t>te geven..</a:t>
            </a:r>
          </a:p>
          <a:p>
            <a:r>
              <a:rPr lang="nl-NL" sz="2400" dirty="0">
                <a:solidFill>
                  <a:srgbClr val="AD0D5F"/>
                </a:solidFill>
                <a:latin typeface="+mj-lt"/>
              </a:rPr>
              <a:t>Beste </a:t>
            </a:r>
            <a:r>
              <a:rPr lang="nl-NL" sz="2400" dirty="0">
                <a:latin typeface="+mj-lt"/>
              </a:rPr>
              <a:t>argument om </a:t>
            </a:r>
            <a:r>
              <a:rPr lang="nl-NL" sz="2400" b="1" dirty="0">
                <a:latin typeface="+mj-lt"/>
              </a:rPr>
              <a:t>geen borstvoeding </a:t>
            </a:r>
            <a:r>
              <a:rPr lang="nl-NL" sz="2400" dirty="0">
                <a:latin typeface="+mj-lt"/>
              </a:rPr>
              <a:t>te geven..</a:t>
            </a:r>
          </a:p>
          <a:p>
            <a:pPr lvl="1"/>
            <a:r>
              <a:rPr lang="nl-NL" sz="2400" dirty="0">
                <a:latin typeface="+mj-lt"/>
              </a:rPr>
              <a:t>Keuze voor borstvoeding ontstaat in de meeste gevallen voor de zwangerschap! Bron: TNO</a:t>
            </a:r>
          </a:p>
          <a:p>
            <a:pPr>
              <a:buNone/>
            </a:pPr>
            <a:endParaRPr lang="nl-NL" sz="2400" dirty="0">
              <a:solidFill>
                <a:srgbClr val="406779"/>
              </a:solidFill>
              <a:latin typeface="+mj-lt"/>
            </a:endParaRPr>
          </a:p>
          <a:p>
            <a:pPr>
              <a:buNone/>
            </a:pPr>
            <a:endParaRPr lang="nl-NL" sz="2400" dirty="0">
              <a:solidFill>
                <a:srgbClr val="406779"/>
              </a:solidFill>
              <a:latin typeface="+mj-lt"/>
            </a:endParaRPr>
          </a:p>
          <a:p>
            <a:pPr>
              <a:buNone/>
            </a:pPr>
            <a:endParaRPr lang="nl-NL" sz="2400" dirty="0">
              <a:solidFill>
                <a:srgbClr val="406779"/>
              </a:solidFill>
              <a:latin typeface="+mj-lt"/>
            </a:endParaRPr>
          </a:p>
          <a:p>
            <a:r>
              <a:rPr lang="nl-NL" sz="2400" dirty="0">
                <a:solidFill>
                  <a:srgbClr val="A6075D"/>
                </a:solidFill>
              </a:rPr>
              <a:t>Slechtste </a:t>
            </a:r>
            <a:r>
              <a:rPr lang="nl-NL" sz="2400" dirty="0"/>
              <a:t>argument om </a:t>
            </a:r>
            <a:r>
              <a:rPr lang="nl-NL" sz="2400" b="1" dirty="0"/>
              <a:t>wel borstvoeding </a:t>
            </a:r>
            <a:r>
              <a:rPr lang="nl-NL" sz="2400" dirty="0"/>
              <a:t>te geven..</a:t>
            </a:r>
            <a:endParaRPr lang="nl-NL" sz="2400" dirty="0">
              <a:latin typeface="+mj-lt"/>
            </a:endParaRPr>
          </a:p>
          <a:p>
            <a:r>
              <a:rPr lang="nl-NL" sz="2400" dirty="0">
                <a:solidFill>
                  <a:srgbClr val="AD0D5F"/>
                </a:solidFill>
                <a:latin typeface="+mj-lt"/>
              </a:rPr>
              <a:t>Slechtste </a:t>
            </a:r>
            <a:r>
              <a:rPr lang="nl-NL" sz="2400" dirty="0">
                <a:latin typeface="+mj-lt"/>
              </a:rPr>
              <a:t>argument om </a:t>
            </a:r>
            <a:r>
              <a:rPr lang="nl-NL" sz="2400" b="1" dirty="0">
                <a:latin typeface="+mj-lt"/>
              </a:rPr>
              <a:t>geen borstvoeding </a:t>
            </a:r>
            <a:r>
              <a:rPr lang="nl-NL" sz="2400" dirty="0">
                <a:latin typeface="+mj-lt"/>
              </a:rPr>
              <a:t>te geven..</a:t>
            </a:r>
          </a:p>
        </p:txBody>
      </p:sp>
      <p:pic>
        <p:nvPicPr>
          <p:cNvPr id="4" name="Afbeelding 3" descr="https://encrypted-tbn1.gstatic.com/images?q=tbn:ANd9GcR62IL6QYrdaj6Tlav6qh75J7cJ-T0kXG44dhSky_qNBJ7-a2o__dN02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429000"/>
            <a:ext cx="1066800" cy="10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Gezondheidseffecten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nl-NL" sz="2400" dirty="0">
                <a:latin typeface="+mj-lt"/>
              </a:rPr>
              <a:t>Voordelen moeder:</a:t>
            </a:r>
            <a:br>
              <a:rPr lang="nl-NL" sz="2400" dirty="0">
                <a:latin typeface="+mj-lt"/>
              </a:rPr>
            </a:br>
            <a:r>
              <a:rPr lang="nl-NL" sz="2400" dirty="0"/>
              <a:t>–</a:t>
            </a:r>
            <a:r>
              <a:rPr lang="nl-NL" sz="2400" dirty="0">
                <a:latin typeface="+mj-lt"/>
              </a:rPr>
              <a:t> minder bloedverlies</a:t>
            </a:r>
            <a:br>
              <a:rPr lang="nl-NL" sz="2400" dirty="0">
                <a:latin typeface="+mj-lt"/>
              </a:rPr>
            </a:br>
            <a:r>
              <a:rPr lang="nl-NL" sz="2400" dirty="0">
                <a:latin typeface="+mj-lt"/>
              </a:rPr>
              <a:t>– sneller op gewicht</a:t>
            </a:r>
            <a:br>
              <a:rPr lang="nl-NL" sz="2400" dirty="0">
                <a:latin typeface="+mj-lt"/>
              </a:rPr>
            </a:br>
            <a:r>
              <a:rPr lang="nl-NL" sz="2400" dirty="0">
                <a:latin typeface="+mj-lt"/>
              </a:rPr>
              <a:t>– betere hechting</a:t>
            </a:r>
            <a:br>
              <a:rPr lang="nl-NL" sz="2400" dirty="0">
                <a:latin typeface="+mj-lt"/>
              </a:rPr>
            </a:br>
            <a:r>
              <a:rPr lang="nl-NL" sz="2400" dirty="0">
                <a:latin typeface="+mj-lt"/>
              </a:rPr>
              <a:t>– minder kans eierstokkanker en borstkanker </a:t>
            </a:r>
          </a:p>
          <a:p>
            <a:endParaRPr lang="nl-NL" sz="2400" dirty="0">
              <a:latin typeface="+mj-lt"/>
            </a:endParaRPr>
          </a:p>
          <a:p>
            <a:endParaRPr lang="nl-NL" sz="2400" dirty="0">
              <a:latin typeface="+mj-lt"/>
            </a:endParaRPr>
          </a:p>
          <a:p>
            <a:endParaRPr lang="nl-NL" sz="2400" dirty="0">
              <a:latin typeface="+mj-lt"/>
            </a:endParaRPr>
          </a:p>
          <a:p>
            <a:endParaRPr lang="nl-NL" sz="2400" dirty="0">
              <a:latin typeface="+mj-lt"/>
            </a:endParaRPr>
          </a:p>
          <a:p>
            <a:pPr marL="0" indent="0">
              <a:buNone/>
            </a:pPr>
            <a:endParaRPr lang="nl-NL" sz="2400" dirty="0">
              <a:latin typeface="+mj-lt"/>
            </a:endParaRPr>
          </a:p>
          <a:p>
            <a:r>
              <a:rPr lang="nl-NL" sz="2400" dirty="0">
                <a:latin typeface="+mj-lt"/>
              </a:rPr>
              <a:t>Voordelen kind: </a:t>
            </a:r>
            <a:br>
              <a:rPr lang="nl-NL" sz="2400" dirty="0">
                <a:latin typeface="+mj-lt"/>
              </a:rPr>
            </a:br>
            <a:r>
              <a:rPr lang="nl-NL" sz="2400" i="1" dirty="0"/>
              <a:t>– </a:t>
            </a:r>
            <a:r>
              <a:rPr lang="nl-NL" sz="2400" i="1" dirty="0">
                <a:latin typeface="+mj-lt"/>
              </a:rPr>
              <a:t>minder vaak ziek </a:t>
            </a:r>
            <a:br>
              <a:rPr lang="nl-NL" sz="2400" i="1" dirty="0">
                <a:latin typeface="+mj-lt"/>
              </a:rPr>
            </a:br>
            <a:r>
              <a:rPr lang="nl-NL" sz="2400" i="1" dirty="0">
                <a:latin typeface="+mj-lt"/>
              </a:rPr>
              <a:t>– minder kans op allergie </a:t>
            </a:r>
            <a:br>
              <a:rPr lang="nl-NL" sz="2400" i="1" dirty="0">
                <a:latin typeface="+mj-lt"/>
              </a:rPr>
            </a:br>
            <a:r>
              <a:rPr lang="nl-NL" sz="2400" i="1" dirty="0">
                <a:latin typeface="+mj-lt"/>
              </a:rPr>
              <a:t>– minder vaak in het ziekenhuis </a:t>
            </a:r>
            <a:br>
              <a:rPr lang="nl-NL" sz="2400" i="1" dirty="0">
                <a:latin typeface="+mj-lt"/>
              </a:rPr>
            </a:br>
            <a:r>
              <a:rPr lang="nl-NL" sz="2400" i="1" dirty="0">
                <a:latin typeface="+mj-lt"/>
              </a:rPr>
              <a:t>– betere hechting </a:t>
            </a:r>
            <a:br>
              <a:rPr lang="nl-NL" sz="2400" i="1" dirty="0">
                <a:latin typeface="+mj-lt"/>
              </a:rPr>
            </a:br>
            <a:r>
              <a:rPr lang="nl-NL" sz="2400" i="1" dirty="0">
                <a:latin typeface="+mj-lt"/>
              </a:rPr>
              <a:t>– hoger IQ </a:t>
            </a:r>
            <a:br>
              <a:rPr lang="nl-NL" sz="2400" i="1" dirty="0">
                <a:latin typeface="+mj-lt"/>
              </a:rPr>
            </a:br>
            <a:r>
              <a:rPr lang="nl-NL" sz="2400" i="1" dirty="0">
                <a:latin typeface="+mj-lt"/>
              </a:rPr>
              <a:t>– minder kans op diabetes </a:t>
            </a:r>
            <a:br>
              <a:rPr lang="nl-NL" sz="2400" i="1" dirty="0">
                <a:latin typeface="+mj-lt"/>
              </a:rPr>
            </a:br>
            <a:r>
              <a:rPr lang="nl-NL" sz="2400" i="1" dirty="0">
                <a:latin typeface="+mj-lt"/>
              </a:rPr>
              <a:t>– minder luchtweginfecties </a:t>
            </a:r>
            <a:br>
              <a:rPr lang="nl-NL" sz="2400" i="1" dirty="0">
                <a:latin typeface="+mj-lt"/>
              </a:rPr>
            </a:br>
            <a:r>
              <a:rPr lang="nl-NL" sz="2400" i="1" dirty="0">
                <a:latin typeface="+mj-lt"/>
              </a:rPr>
              <a:t>– betere opbouw weerstand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Rapport RIVM 2015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b="1" dirty="0"/>
              <a:t>Nieuw</a:t>
            </a:r>
            <a:r>
              <a:rPr lang="nl-NL" sz="2400" dirty="0"/>
              <a:t>: na borstvoedingsperiode minder vaak hoge bloeddruk</a:t>
            </a:r>
          </a:p>
          <a:p>
            <a:pPr marL="0" indent="0">
              <a:buNone/>
            </a:pPr>
            <a:r>
              <a:rPr lang="nl-NL" sz="2400" dirty="0"/>
              <a:t> </a:t>
            </a:r>
          </a:p>
          <a:p>
            <a:r>
              <a:rPr lang="nl-NL" sz="2400" dirty="0"/>
              <a:t>Eerder beschreven beschermende effect van borstvoeding op eczeem bij kinderen is nu minder duidelijk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Minder kans op bepaalde infectieziekten, lager risico op overgewicht, astma en piepende ademhaling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Moeders die borstvoeding gaven hebben minder kans op diabetes en reuma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Contra-indicaties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8945" y="2140503"/>
            <a:ext cx="1905000" cy="2198424"/>
          </a:xfrm>
        </p:spPr>
        <p:txBody>
          <a:bodyPr>
            <a:norm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Medicatie</a:t>
            </a:r>
            <a:br>
              <a:rPr lang="nl-NL" sz="2400" dirty="0">
                <a:solidFill>
                  <a:prstClr val="black"/>
                </a:solidFill>
              </a:rPr>
            </a:br>
            <a:endParaRPr lang="nl-NL" sz="2400" dirty="0">
              <a:solidFill>
                <a:prstClr val="black"/>
              </a:solidFill>
            </a:endParaRPr>
          </a:p>
          <a:p>
            <a:pPr lvl="0"/>
            <a:r>
              <a:rPr lang="nl-NL" sz="2400" dirty="0">
                <a:solidFill>
                  <a:prstClr val="black"/>
                </a:solidFill>
              </a:rPr>
              <a:t>Roken</a:t>
            </a:r>
            <a:br>
              <a:rPr lang="nl-NL" sz="2400" dirty="0">
                <a:solidFill>
                  <a:prstClr val="black"/>
                </a:solidFill>
              </a:rPr>
            </a:br>
            <a:endParaRPr lang="nl-NL" sz="2400" dirty="0">
              <a:solidFill>
                <a:prstClr val="black"/>
              </a:solidFill>
            </a:endParaRPr>
          </a:p>
          <a:p>
            <a:pPr lvl="0"/>
            <a:r>
              <a:rPr lang="nl-NL" sz="2400" dirty="0">
                <a:solidFill>
                  <a:prstClr val="black"/>
                </a:solidFill>
              </a:rPr>
              <a:t>HIV</a:t>
            </a:r>
            <a:endParaRPr lang="nl-NL" sz="2800" dirty="0"/>
          </a:p>
        </p:txBody>
      </p:sp>
      <p:pic>
        <p:nvPicPr>
          <p:cNvPr id="4" name="Afbeelding 3" descr="drank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080837"/>
            <a:ext cx="2119745" cy="214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Afbeeldingsresultaat voor roken en borstvoeding gev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236" y="3976255"/>
            <a:ext cx="3200401" cy="188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Medicatie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Aantal vrouwen dat borstvoeding geeft stijgt</a:t>
            </a:r>
          </a:p>
          <a:p>
            <a:r>
              <a:rPr lang="nl-NL" sz="2400" dirty="0"/>
              <a:t>Medicijngebruik stijgt ook!</a:t>
            </a:r>
          </a:p>
          <a:p>
            <a:pPr lvl="1">
              <a:buNone/>
            </a:pPr>
            <a:r>
              <a:rPr lang="nl-NL" sz="2400" i="1" dirty="0"/>
              <a:t>	Pijnstillers, antidepressiva, medicijnen tegen hoge bloeddruk, medicijnen tegen allergie</a:t>
            </a:r>
          </a:p>
          <a:p>
            <a:pPr lvl="1">
              <a:buNone/>
            </a:pPr>
            <a:endParaRPr lang="nl-NL" sz="2400" i="1" dirty="0"/>
          </a:p>
          <a:p>
            <a:r>
              <a:rPr lang="nl-NL" sz="2400" dirty="0"/>
              <a:t>Vrouwen kunnen veel vaker dan mogelijk wordt gehouden medicijnen gebruiken.. </a:t>
            </a:r>
          </a:p>
          <a:p>
            <a:r>
              <a:rPr lang="nl-NL" sz="2400" dirty="0"/>
              <a:t>Vrouwen zijn mondiger!</a:t>
            </a:r>
          </a:p>
          <a:p>
            <a:pPr>
              <a:buNone/>
            </a:pPr>
            <a:r>
              <a:rPr lang="nl-NL" sz="2400" dirty="0">
                <a:sym typeface="Wingdings" pitchFamily="2" charset="2"/>
              </a:rPr>
              <a:t></a:t>
            </a:r>
            <a:r>
              <a:rPr lang="nl-NL" sz="2400" dirty="0"/>
              <a:t> Gebrek aan kennis bij professionals..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Argumenten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Liever het zekere voor het onzekere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i="1" dirty="0"/>
              <a:t>(op grond waarvan?)</a:t>
            </a:r>
          </a:p>
          <a:p>
            <a:r>
              <a:rPr lang="nl-NL" sz="2400" dirty="0"/>
              <a:t>Informatie fabrikant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i="1" dirty="0"/>
              <a:t>(juridische veiligheid)</a:t>
            </a:r>
          </a:p>
          <a:p>
            <a:r>
              <a:rPr lang="nl-NL" sz="2400" dirty="0"/>
              <a:t>Onderzoek/grootschalige testen zijn duur en tijdrovend</a:t>
            </a:r>
          </a:p>
          <a:p>
            <a:endParaRPr lang="nl-NL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Veiligheid van medicijn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33337"/>
            <a:ext cx="8229600" cy="40928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400" dirty="0"/>
              <a:t>Komt het medicijn (werkzame stof of stofnaam) in het bloed van de moeder </a:t>
            </a:r>
            <a:r>
              <a:rPr lang="nl-NL" sz="2400" dirty="0">
                <a:sym typeface="Wingdings" pitchFamily="2" charset="2"/>
              </a:rPr>
              <a:t> </a:t>
            </a:r>
          </a:p>
          <a:p>
            <a:pPr marL="514350" indent="-514350">
              <a:buNone/>
            </a:pPr>
            <a:r>
              <a:rPr lang="nl-NL" sz="2400" dirty="0">
                <a:sym typeface="Wingdings" pitchFamily="2" charset="2"/>
              </a:rPr>
              <a:t>	Zo niet, dan komt het ook niet in de melk en is het dus veilig (bijv. zalfje, oogdruppels)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Veiligheid van medicijn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nl-NL" sz="2400" dirty="0">
                <a:sym typeface="Wingdings" pitchFamily="2" charset="2"/>
              </a:rPr>
              <a:t>2. Werkzaamheid (functie) van medicijn:</a:t>
            </a:r>
          </a:p>
          <a:p>
            <a:pPr marL="1314450" lvl="2" indent="-514350">
              <a:buFontTx/>
              <a:buChar char="-"/>
            </a:pPr>
            <a:r>
              <a:rPr lang="nl-NL" dirty="0">
                <a:sym typeface="Wingdings" pitchFamily="2" charset="2"/>
              </a:rPr>
              <a:t>Hoe lang in de bloedbaan</a:t>
            </a:r>
          </a:p>
          <a:p>
            <a:pPr marL="1314450" lvl="2" indent="-514350">
              <a:buFontTx/>
              <a:buChar char="-"/>
            </a:pPr>
            <a:r>
              <a:rPr lang="nl-NL" dirty="0">
                <a:sym typeface="Wingdings" pitchFamily="2" charset="2"/>
              </a:rPr>
              <a:t>Kan het zich verplaatsen van bloed </a:t>
            </a:r>
          </a:p>
          <a:p>
            <a:pPr marL="1314450" lvl="2" indent="-514350">
              <a:buNone/>
            </a:pPr>
            <a:r>
              <a:rPr lang="nl-NL" dirty="0">
                <a:sym typeface="Wingdings" pitchFamily="2" charset="2"/>
              </a:rPr>
              <a:t>	via membranen naar melkproducerende cellen en komt het in de melk </a:t>
            </a:r>
          </a:p>
          <a:p>
            <a:pPr marL="1314450" lvl="2" indent="-514350">
              <a:buNone/>
            </a:pPr>
            <a:r>
              <a:rPr lang="nl-NL" dirty="0">
                <a:sym typeface="Wingdings" pitchFamily="2" charset="2"/>
              </a:rPr>
              <a:t>	afhankelijk van chemische structuur</a:t>
            </a:r>
          </a:p>
          <a:p>
            <a:pPr marL="1314450" lvl="2" indent="-514350">
              <a:buNone/>
            </a:pPr>
            <a:r>
              <a:rPr lang="nl-NL" dirty="0">
                <a:sym typeface="Wingdings" pitchFamily="2" charset="2"/>
              </a:rPr>
              <a:t>	halfwaardetijd</a:t>
            </a:r>
            <a:endParaRPr lang="nl-NL" dirty="0"/>
          </a:p>
          <a:p>
            <a:pPr marL="514350" indent="-514350">
              <a:buNone/>
            </a:pPr>
            <a:br>
              <a:rPr lang="nl-NL" sz="1800" i="1" dirty="0"/>
            </a:br>
            <a:r>
              <a:rPr lang="nl-NL" sz="1800" i="1" dirty="0"/>
              <a:t>(NB Stofnaam is niet hetzelfde als merknaam, bijv. </a:t>
            </a:r>
            <a:r>
              <a:rPr lang="nl-NL" sz="1800" i="1" dirty="0" err="1"/>
              <a:t>Diazepam</a:t>
            </a:r>
            <a:r>
              <a:rPr lang="nl-NL" sz="1800" i="1" dirty="0"/>
              <a:t> is de stofnaam voor het middel ‘Valium’. De stofnaam vind je op de bijsluiter of  internet.)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/>
          <p:cNvSpPr txBox="1">
            <a:spLocks/>
          </p:cNvSpPr>
          <p:nvPr/>
        </p:nvSpPr>
        <p:spPr bwMode="auto">
          <a:xfrm>
            <a:off x="457200" y="463550"/>
            <a:ext cx="77755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3400" dirty="0">
                <a:solidFill>
                  <a:srgbClr val="AD0D5F"/>
                </a:solidFill>
              </a:rPr>
              <a:t>Programma:</a:t>
            </a:r>
          </a:p>
        </p:txBody>
      </p:sp>
      <p:sp>
        <p:nvSpPr>
          <p:cNvPr id="7" name="Rechthoek 6"/>
          <p:cNvSpPr/>
          <p:nvPr/>
        </p:nvSpPr>
        <p:spPr>
          <a:xfrm>
            <a:off x="457199" y="1114714"/>
            <a:ext cx="8395855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</a:rPr>
              <a:t>Veilig trainen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nl-NL" altLang="nl-NL" sz="2400" dirty="0">
                <a:solidFill>
                  <a:prstClr val="black"/>
                </a:solidFill>
              </a:rPr>
              <a:t>Deel 1: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</a:rPr>
              <a:t>Algemeen: 10 vuistregels, gezondheidseffecten en contra-indicaties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</a:rPr>
              <a:t>Anatomie en fysiologie, inclusief 9 fases, vraag &amp; aanbod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</a:rPr>
              <a:t>Valkuilen tijdens start borstvoedingsperiode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nl-NL" altLang="nl-NL" sz="2400" dirty="0">
                <a:solidFill>
                  <a:prstClr val="black"/>
                </a:solidFill>
              </a:rPr>
              <a:t>DEEL 2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</a:rPr>
              <a:t>Meest voorkomende problemen bij baby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</a:rPr>
              <a:t>Meest voorkomende problemen bij moeder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</a:rPr>
              <a:t>Afkolven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</a:rPr>
              <a:t>Borstvoeding en leefstijl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rgbClr val="A6075D"/>
                </a:solidFill>
              </a:rPr>
              <a:t>Noodzakelijke informatie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0336" y="1600200"/>
            <a:ext cx="7796463" cy="4525963"/>
          </a:xfrm>
        </p:spPr>
        <p:txBody>
          <a:bodyPr>
            <a:normAutofit/>
          </a:bodyPr>
          <a:lstStyle/>
          <a:p>
            <a:r>
              <a:rPr lang="nl-NL" sz="2400" dirty="0"/>
              <a:t>Naam van werkzame stof (bijsluiter)</a:t>
            </a:r>
          </a:p>
          <a:p>
            <a:r>
              <a:rPr lang="nl-NL" sz="2400" dirty="0"/>
              <a:t>Dagelijkse dosis en toedieningsvorm  </a:t>
            </a:r>
          </a:p>
          <a:p>
            <a:r>
              <a:rPr lang="nl-NL" sz="2400" dirty="0"/>
              <a:t>Duur behandeling</a:t>
            </a:r>
          </a:p>
          <a:p>
            <a:r>
              <a:rPr lang="nl-NL" sz="2400" dirty="0"/>
              <a:t>Leeftijd en gewicht </a:t>
            </a:r>
          </a:p>
          <a:p>
            <a:r>
              <a:rPr lang="nl-NL" sz="2400" dirty="0"/>
              <a:t>Is baby voldragen of prematuur</a:t>
            </a:r>
          </a:p>
          <a:p>
            <a:r>
              <a:rPr lang="nl-NL" sz="2400" dirty="0"/>
              <a:t>Raadpleging </a:t>
            </a:r>
            <a:r>
              <a:rPr lang="nl-NL" sz="2400" b="1" dirty="0"/>
              <a:t>‘classificatie van Thomas </a:t>
            </a:r>
            <a:r>
              <a:rPr lang="nl-NL" sz="2400" b="1" dirty="0" err="1"/>
              <a:t>Hale</a:t>
            </a:r>
            <a:r>
              <a:rPr lang="nl-NL" sz="2400" b="1" dirty="0"/>
              <a:t>’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13610"/>
            <a:ext cx="8229600" cy="804027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A6075D"/>
                </a:solidFill>
              </a:rPr>
              <a:t>De classificatie van Thomas </a:t>
            </a:r>
            <a:r>
              <a:rPr lang="nl-NL" sz="4000" dirty="0" err="1">
                <a:solidFill>
                  <a:srgbClr val="A6075D"/>
                </a:solidFill>
              </a:rPr>
              <a:t>Hale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2526" y="1600200"/>
            <a:ext cx="77242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/>
              <a:t>De vijf categorieën</a:t>
            </a:r>
          </a:p>
          <a:p>
            <a:pPr>
              <a:buNone/>
            </a:pPr>
            <a:endParaRPr lang="nl-NL" sz="2400" dirty="0"/>
          </a:p>
          <a:p>
            <a:pPr lvl="0"/>
            <a:r>
              <a:rPr lang="nl-NL" sz="2400" dirty="0"/>
              <a:t>L2: Veilig</a:t>
            </a:r>
          </a:p>
          <a:p>
            <a:pPr lvl="0"/>
            <a:r>
              <a:rPr lang="nl-NL" sz="2400" dirty="0"/>
              <a:t>L3: Redelijk veilig</a:t>
            </a:r>
          </a:p>
          <a:p>
            <a:pPr lvl="0"/>
            <a:r>
              <a:rPr lang="nl-NL" sz="2400" dirty="0"/>
              <a:t>L4: Mogelijk risicovol</a:t>
            </a:r>
          </a:p>
          <a:p>
            <a:pPr lvl="0"/>
            <a:r>
              <a:rPr lang="nl-NL" sz="2400" dirty="0"/>
              <a:t>L5: Afgeraden</a:t>
            </a:r>
          </a:p>
          <a:p>
            <a:pPr>
              <a:buFontTx/>
              <a:buChar char="-"/>
            </a:pPr>
            <a:endParaRPr lang="nl-NL" sz="2800" i="1" dirty="0"/>
          </a:p>
        </p:txBody>
      </p:sp>
      <p:pic>
        <p:nvPicPr>
          <p:cNvPr id="4" name="Afbeelding 3" descr="Afbeeldingsresultaat voor medicijn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7181" y="3862137"/>
            <a:ext cx="3379619" cy="199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Roken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NL" sz="2400" dirty="0"/>
              <a:t>Beter borstvoeding van een rokende moeder dan helemaal geen borstvoeding!</a:t>
            </a:r>
          </a:p>
          <a:p>
            <a:pPr algn="ctr">
              <a:buNone/>
            </a:pPr>
            <a:r>
              <a:rPr lang="nl-NL" sz="2400" b="1" dirty="0"/>
              <a:t>-</a:t>
            </a:r>
          </a:p>
          <a:p>
            <a:pPr algn="ctr">
              <a:buNone/>
            </a:pPr>
            <a:r>
              <a:rPr lang="nl-NL" sz="2400" dirty="0"/>
              <a:t>Roken heeft negatief effect heeft op eigen gezondheid, ook op de productie van de moedermelk en de kwaliteit van de melk, en daarmee dus op het kind.</a:t>
            </a:r>
          </a:p>
        </p:txBody>
      </p:sp>
      <p:pic>
        <p:nvPicPr>
          <p:cNvPr id="4" name="Afbeelding 3" descr="Afbeeldingsresultaat voor roken borstvoed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2755" y="4155997"/>
            <a:ext cx="2964581" cy="168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Effect roken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417639"/>
            <a:ext cx="8001000" cy="4405646"/>
          </a:xfrm>
        </p:spPr>
        <p:txBody>
          <a:bodyPr>
            <a:noAutofit/>
          </a:bodyPr>
          <a:lstStyle/>
          <a:p>
            <a:r>
              <a:rPr lang="nl-NL" sz="2400" dirty="0" err="1"/>
              <a:t>Prolactinegehalte</a:t>
            </a:r>
            <a:r>
              <a:rPr lang="nl-NL" sz="2400" dirty="0"/>
              <a:t> wordt verlaagd (mechanisme nog niet duidelijk)</a:t>
            </a:r>
          </a:p>
          <a:p>
            <a:r>
              <a:rPr lang="nl-NL" sz="2400" dirty="0"/>
              <a:t>Nicotine </a:t>
            </a:r>
            <a:r>
              <a:rPr lang="nl-NL" sz="2400" dirty="0">
                <a:sym typeface="Wingdings" pitchFamily="2" charset="2"/>
              </a:rPr>
              <a:t> </a:t>
            </a:r>
            <a:r>
              <a:rPr lang="nl-NL" sz="2400" dirty="0" err="1">
                <a:sym typeface="Wingdings" pitchFamily="2" charset="2"/>
              </a:rPr>
              <a:t>Oxytocine</a:t>
            </a:r>
            <a:endParaRPr lang="nl-NL" sz="2400" dirty="0">
              <a:sym typeface="Wingdings" pitchFamily="2" charset="2"/>
            </a:endParaRPr>
          </a:p>
          <a:p>
            <a:r>
              <a:rPr lang="nl-NL" sz="2400" dirty="0"/>
              <a:t>Onderzoek:</a:t>
            </a:r>
          </a:p>
          <a:p>
            <a:pPr lvl="1"/>
            <a:r>
              <a:rPr lang="nl-NL" sz="2400" i="1" dirty="0"/>
              <a:t>gewichtstoename van baby's die borstvoeding krijgen van rokende moeders blijft in de eerste maanden achter in vergelijking met baby's van moeders die niet roken</a:t>
            </a:r>
          </a:p>
          <a:p>
            <a:pPr lvl="1"/>
            <a:r>
              <a:rPr lang="nl-NL" sz="2400" i="1" dirty="0"/>
              <a:t>Verband tussen langdurig huilen en roken</a:t>
            </a:r>
          </a:p>
          <a:p>
            <a:pPr lvl="1"/>
            <a:r>
              <a:rPr lang="nl-NL" sz="2400" i="1" dirty="0"/>
              <a:t>Misselijkheid, overgeven, diarree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Roken of borstvoeding?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i="1" dirty="0"/>
              <a:t>‘Onderzoek toont weliswaar aan dat baby's van rokende moeders in het eerste jaar een grotere kans hebben op luchtweginfecties vergeleken met baby's van niet-rokende moeders die ook borstvoeding krijgen.</a:t>
            </a:r>
          </a:p>
          <a:p>
            <a:endParaRPr lang="nl-NL" sz="2400" i="1" dirty="0"/>
          </a:p>
          <a:p>
            <a:pPr>
              <a:buNone/>
            </a:pPr>
            <a:r>
              <a:rPr lang="nl-NL" sz="2400" i="1" dirty="0"/>
              <a:t>	</a:t>
            </a:r>
            <a:r>
              <a:rPr lang="nl-NL" sz="2400" b="1" dirty="0"/>
              <a:t>Toch heeft een baby van een rokende moeder die borstvoeding krijgt nog steeds minder kans op een luchtweginfectie dan een baby van een rokende moeder die kunstvoeding krijgt.’</a:t>
            </a:r>
          </a:p>
          <a:p>
            <a:pPr lvl="8">
              <a:buNone/>
            </a:pPr>
            <a:r>
              <a:rPr lang="nl-NL" sz="1600" i="1" dirty="0">
                <a:solidFill>
                  <a:srgbClr val="406779"/>
                </a:solidFill>
              </a:rPr>
              <a:t>					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HIV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518" y="1417638"/>
            <a:ext cx="7974281" cy="4708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b="1" dirty="0"/>
              <a:t>Richtlijnen van UNICEF, WHO en UNAIDS</a:t>
            </a:r>
            <a:endParaRPr lang="nl-NL" sz="2400" dirty="0"/>
          </a:p>
          <a:p>
            <a:pPr>
              <a:buNone/>
            </a:pPr>
            <a:r>
              <a:rPr lang="nl-NL" sz="2400" i="1" dirty="0"/>
              <a:t>(herzien in 2006)</a:t>
            </a:r>
          </a:p>
          <a:p>
            <a:pPr>
              <a:buNone/>
            </a:pPr>
            <a:r>
              <a:rPr lang="nl-NL" sz="2400" dirty="0"/>
              <a:t>Nadruk op: </a:t>
            </a:r>
          </a:p>
          <a:p>
            <a:pPr>
              <a:buNone/>
            </a:pPr>
            <a:r>
              <a:rPr lang="nl-NL" sz="2400" i="1" dirty="0"/>
              <a:t>	‘Recht van de seropositieve moeder een geïnformeerde keus te maken m.b.t. de voeding van haar baby’</a:t>
            </a:r>
            <a:endParaRPr lang="nl-NL" sz="2400" dirty="0">
              <a:solidFill>
                <a:prstClr val="black"/>
              </a:solidFill>
            </a:endParaRPr>
          </a:p>
          <a:p>
            <a:pPr lvl="0"/>
            <a:r>
              <a:rPr lang="nl-NL" sz="2400" i="1" dirty="0">
                <a:sym typeface="Wingdings" pitchFamily="2" charset="2"/>
              </a:rPr>
              <a:t>I</a:t>
            </a:r>
            <a:r>
              <a:rPr lang="nl-NL" sz="2400" i="1" dirty="0"/>
              <a:t>nformatie over verschillende opties + voor- en nadelen van elke optie</a:t>
            </a:r>
          </a:p>
          <a:p>
            <a:pPr lvl="0"/>
            <a:r>
              <a:rPr lang="nl-NL" sz="2400" i="1" dirty="0"/>
              <a:t>Ondersteuning in het uitvoeren van de keus die zij gemaakt heeft.’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HIV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8774" y="1600200"/>
            <a:ext cx="780802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/>
              <a:t>Seropositieve moeders wordt aangeraden uitsluitend borstvoeding te geven. </a:t>
            </a:r>
          </a:p>
          <a:p>
            <a:pPr>
              <a:buNone/>
            </a:pPr>
            <a:r>
              <a:rPr lang="nl-NL" sz="2800" i="1" dirty="0"/>
              <a:t>Alleen wanneer zij aan de volgende 5 voorwaarden kunnen voldoen, is het geven van kunstvoeding met een fles de beste optie voor haar kind:</a:t>
            </a:r>
          </a:p>
          <a:p>
            <a:pPr lvl="0"/>
            <a:r>
              <a:rPr lang="nl-NL" sz="2200" dirty="0"/>
              <a:t>het geld er voor hebben </a:t>
            </a:r>
            <a:r>
              <a:rPr lang="nl-NL" sz="2200" i="1" dirty="0"/>
              <a:t>(</a:t>
            </a:r>
            <a:r>
              <a:rPr lang="nl-NL" sz="2200" i="1" dirty="0" err="1"/>
              <a:t>Affordable</a:t>
            </a:r>
            <a:r>
              <a:rPr lang="nl-NL" sz="2200" i="1" dirty="0"/>
              <a:t>)</a:t>
            </a:r>
          </a:p>
          <a:p>
            <a:pPr lvl="0"/>
            <a:r>
              <a:rPr lang="nl-NL" sz="2200" dirty="0"/>
              <a:t>het haalbaar vinden </a:t>
            </a:r>
            <a:r>
              <a:rPr lang="nl-NL" sz="2200" i="1" dirty="0"/>
              <a:t>(</a:t>
            </a:r>
            <a:r>
              <a:rPr lang="nl-NL" sz="2200" i="1" dirty="0" err="1"/>
              <a:t>Feasible</a:t>
            </a:r>
            <a:r>
              <a:rPr lang="nl-NL" sz="2200" i="1" dirty="0"/>
              <a:t>)</a:t>
            </a:r>
          </a:p>
          <a:p>
            <a:pPr lvl="0"/>
            <a:r>
              <a:rPr lang="nl-NL" sz="2200" dirty="0"/>
              <a:t>het acceptabel vinden </a:t>
            </a:r>
            <a:r>
              <a:rPr lang="nl-NL" sz="2200" i="1" dirty="0"/>
              <a:t>(</a:t>
            </a:r>
            <a:r>
              <a:rPr lang="nl-NL" sz="2200" i="1" dirty="0" err="1"/>
              <a:t>Acceptable</a:t>
            </a:r>
            <a:r>
              <a:rPr lang="nl-NL" sz="2200" i="1" dirty="0"/>
              <a:t>)</a:t>
            </a:r>
          </a:p>
          <a:p>
            <a:pPr lvl="0"/>
            <a:r>
              <a:rPr lang="nl-NL" sz="2200" dirty="0"/>
              <a:t>het lange tijd kunnen volhouden </a:t>
            </a:r>
            <a:r>
              <a:rPr lang="nl-NL" sz="2200" i="1" dirty="0"/>
              <a:t>(</a:t>
            </a:r>
            <a:r>
              <a:rPr lang="nl-NL" sz="2200" i="1" dirty="0" err="1"/>
              <a:t>Sustainable</a:t>
            </a:r>
            <a:r>
              <a:rPr lang="nl-NL" sz="2200" i="1" dirty="0"/>
              <a:t>)</a:t>
            </a:r>
          </a:p>
          <a:p>
            <a:pPr lvl="0"/>
            <a:r>
              <a:rPr lang="nl-NL" sz="2200" dirty="0"/>
              <a:t>de voeding veilig kunnen geven </a:t>
            </a:r>
            <a:r>
              <a:rPr lang="nl-NL" sz="2200" i="1" dirty="0"/>
              <a:t>(Safe)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HIV vervolg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NL" sz="4400" dirty="0"/>
              <a:t>Als moeder haar kind kunstvoeding geeft, dan is het </a:t>
            </a:r>
          </a:p>
          <a:p>
            <a:pPr>
              <a:buNone/>
            </a:pPr>
            <a:r>
              <a:rPr lang="nl-NL" sz="4400" dirty="0"/>
              <a:t>	belangrijk dat ze </a:t>
            </a:r>
            <a:r>
              <a:rPr lang="nl-NL" sz="4400" i="1" dirty="0"/>
              <a:t>uitsluitend kunstvoeding </a:t>
            </a:r>
            <a:r>
              <a:rPr lang="nl-NL" sz="4400" dirty="0"/>
              <a:t>geeft </a:t>
            </a:r>
          </a:p>
          <a:p>
            <a:pPr>
              <a:buNone/>
            </a:pPr>
            <a:r>
              <a:rPr lang="nl-NL" sz="4400" dirty="0"/>
              <a:t>	en het </a:t>
            </a:r>
            <a:r>
              <a:rPr lang="nl-NL" sz="4400" b="1" dirty="0"/>
              <a:t>niet combineert </a:t>
            </a:r>
            <a:r>
              <a:rPr lang="nl-NL" sz="4400" dirty="0"/>
              <a:t>met borstvoeding. </a:t>
            </a:r>
          </a:p>
          <a:p>
            <a:pPr>
              <a:buNone/>
            </a:pPr>
            <a:endParaRPr lang="nl-NL" sz="4400" dirty="0"/>
          </a:p>
          <a:p>
            <a:r>
              <a:rPr lang="nl-NL" sz="4400" dirty="0"/>
              <a:t>Omdat: </a:t>
            </a:r>
          </a:p>
          <a:p>
            <a:pPr lvl="1"/>
            <a:r>
              <a:rPr lang="nl-NL" sz="4400" dirty="0"/>
              <a:t>de combinatie van kunstvoeding en borstvoeding de kans op overdracht van HIV aanzienlijk vergroot. </a:t>
            </a:r>
          </a:p>
          <a:p>
            <a:pPr lvl="1">
              <a:buNone/>
            </a:pPr>
            <a:r>
              <a:rPr lang="nl-NL" sz="4400" b="1" dirty="0"/>
              <a:t>Dit is in tegenstelling tot wat veel vrouwen denken: 'Ik doe van </a:t>
            </a:r>
          </a:p>
          <a:p>
            <a:pPr lvl="1">
              <a:buNone/>
            </a:pPr>
            <a:r>
              <a:rPr lang="nl-NL" sz="4400" b="1" dirty="0"/>
              <a:t>allebei een beetje dan is het risico minder en profiteert mijn kind </a:t>
            </a:r>
          </a:p>
          <a:p>
            <a:pPr lvl="1">
              <a:buNone/>
            </a:pPr>
            <a:r>
              <a:rPr lang="nl-NL" sz="4400" b="1" dirty="0"/>
              <a:t>toch van de bescherming van borstvoeding.' </a:t>
            </a:r>
          </a:p>
          <a:p>
            <a:pPr lvl="1">
              <a:buNone/>
            </a:pPr>
            <a:r>
              <a:rPr lang="nl-NL" sz="4400" i="1" dirty="0"/>
              <a:t>De baby die met beide gevoed wordt krijgt het slechtste van beide </a:t>
            </a:r>
          </a:p>
          <a:p>
            <a:pPr lvl="1">
              <a:buNone/>
            </a:pPr>
            <a:r>
              <a:rPr lang="nl-NL" sz="4400" i="1" dirty="0"/>
              <a:t>voedingen binnen en de kans op zowel HIV overdracht als ziekten en ondervoeding neemt toe.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Echte contra-indicaties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Prolactinegehalte wordt verlaagd (mechanisme nog niet duidelijk)</a:t>
            </a:r>
          </a:p>
          <a:p>
            <a:pPr lvl="0"/>
            <a:r>
              <a:rPr lang="nl-NL" sz="2400" dirty="0"/>
              <a:t>Medische redenen moeder:</a:t>
            </a:r>
          </a:p>
          <a:p>
            <a:pPr marL="0" lvl="0" indent="0">
              <a:buNone/>
            </a:pPr>
            <a:r>
              <a:rPr lang="nl-NL" sz="2400" i="1" dirty="0"/>
              <a:t>         - Medicatie of ziekte moeder (voorbeelden uit praktijk?)</a:t>
            </a:r>
          </a:p>
          <a:p>
            <a:pPr lvl="0"/>
            <a:r>
              <a:rPr lang="nl-NL" sz="2400" dirty="0"/>
              <a:t>Medische redenen baby:</a:t>
            </a:r>
            <a:br>
              <a:rPr lang="nl-NL" sz="2400" dirty="0"/>
            </a:br>
            <a:r>
              <a:rPr lang="nl-NL" sz="2400" dirty="0"/>
              <a:t>	  - </a:t>
            </a:r>
            <a:r>
              <a:rPr lang="nl-NL" sz="2400" i="1" dirty="0"/>
              <a:t>Galactosemie: onvermogen om glucose te verteren</a:t>
            </a:r>
          </a:p>
          <a:p>
            <a:pPr marL="0" indent="0">
              <a:buNone/>
            </a:pPr>
            <a:r>
              <a:rPr lang="nl-NL" sz="1400" dirty="0"/>
              <a:t>	</a:t>
            </a:r>
            <a:r>
              <a:rPr lang="nl-NL" sz="2400" i="1" dirty="0"/>
              <a:t>  - PKU (stoornis in aminozuurmetabolisme): kleine</a:t>
            </a:r>
            <a:br>
              <a:rPr lang="nl-NL" sz="2400" i="1" dirty="0"/>
            </a:br>
            <a:r>
              <a:rPr lang="nl-NL" sz="2400" i="1" dirty="0"/>
              <a:t> 	     hoeveelheid moedermelk</a:t>
            </a:r>
          </a:p>
          <a:p>
            <a:pPr lvl="1">
              <a:buNone/>
            </a:pPr>
            <a:endParaRPr lang="nl-NL" sz="1400" i="1" dirty="0"/>
          </a:p>
          <a:p>
            <a:pPr lvl="1">
              <a:buNone/>
            </a:pPr>
            <a:endParaRPr lang="nl-NL" sz="14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Vragen?</a:t>
            </a:r>
          </a:p>
        </p:txBody>
      </p:sp>
      <p:pic>
        <p:nvPicPr>
          <p:cNvPr id="4" name="Tijdelijke aanduiding voor inhoud 3" descr="Afbeeldingsresultaat voor vraagteke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9301" y="1761594"/>
            <a:ext cx="5625397" cy="420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0222"/>
            <a:ext cx="8229600" cy="627416"/>
          </a:xfrm>
        </p:spPr>
        <p:txBody>
          <a:bodyPr>
            <a:normAutofit fontScale="90000"/>
          </a:bodyPr>
          <a:lstStyle/>
          <a:p>
            <a:br>
              <a:rPr lang="nl-NL" dirty="0">
                <a:solidFill>
                  <a:srgbClr val="AD0D5F"/>
                </a:solidFill>
              </a:rPr>
            </a:br>
            <a:br>
              <a:rPr lang="nl-NL" sz="4000" dirty="0">
                <a:solidFill>
                  <a:srgbClr val="AD0D5F"/>
                </a:solidFill>
              </a:rPr>
            </a:br>
            <a:r>
              <a:rPr lang="nl-NL" sz="4000" dirty="0">
                <a:solidFill>
                  <a:srgbClr val="AD0D5F"/>
                </a:solidFill>
              </a:rPr>
              <a:t>Algemeen </a:t>
            </a:r>
            <a:br>
              <a:rPr lang="nl-NL" dirty="0">
                <a:solidFill>
                  <a:srgbClr val="AD0D5F"/>
                </a:solidFill>
              </a:rPr>
            </a:br>
            <a:br>
              <a:rPr lang="nl-NL" dirty="0">
                <a:solidFill>
                  <a:srgbClr val="AD0D5F"/>
                </a:solidFill>
              </a:rPr>
            </a:b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57199" y="1788744"/>
            <a:ext cx="8395855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</a:rPr>
              <a:t>10 Vuistregels WHO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</a:rPr>
              <a:t>Gezondheidseffecten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400" dirty="0">
                <a:solidFill>
                  <a:prstClr val="black"/>
                </a:solidFill>
              </a:rPr>
              <a:t>Contra-indicaties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4020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Anatomie &amp; fysiologie melkproductie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2400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Zwangerschap: </a:t>
            </a:r>
            <a:br>
              <a:rPr lang="nl-NL" sz="2400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</a:br>
            <a:endParaRPr lang="nl-NL" sz="2400" dirty="0">
              <a:latin typeface="Calibri" pitchFamily="34" charset="0"/>
              <a:ea typeface="Verdana"/>
              <a:cs typeface="Calibri" pitchFamily="34" charset="0"/>
              <a:sym typeface="Verdana"/>
            </a:endParaRPr>
          </a:p>
          <a:p>
            <a:r>
              <a:rPr lang="nl-NL" sz="2400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Toename van melkklierweefsel</a:t>
            </a:r>
          </a:p>
          <a:p>
            <a:pPr lvl="0"/>
            <a:r>
              <a:rPr lang="nl-NL" sz="2400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Kliertjes v Montgomery</a:t>
            </a:r>
          </a:p>
          <a:p>
            <a:pPr lvl="0"/>
            <a:r>
              <a:rPr lang="nl-NL" sz="2400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Voorbereiden tepels..? </a:t>
            </a:r>
          </a:p>
          <a:p>
            <a:endParaRPr lang="nl-NL" dirty="0"/>
          </a:p>
        </p:txBody>
      </p:sp>
      <p:sp>
        <p:nvSpPr>
          <p:cNvPr id="4" name="Shape 103"/>
          <p:cNvSpPr/>
          <p:nvPr/>
        </p:nvSpPr>
        <p:spPr>
          <a:xfrm>
            <a:off x="5329990" y="2681085"/>
            <a:ext cx="3561346" cy="3445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7063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Voorbereiding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67064"/>
            <a:ext cx="8229600" cy="4959100"/>
          </a:xfrm>
        </p:spPr>
        <p:txBody>
          <a:bodyPr>
            <a:normAutofit/>
          </a:bodyPr>
          <a:lstStyle/>
          <a:p>
            <a:r>
              <a:rPr lang="nl-NL" sz="2400" dirty="0"/>
              <a:t>Zwanger van eerste kindje</a:t>
            </a:r>
          </a:p>
          <a:p>
            <a:pPr lvl="1"/>
            <a:r>
              <a:rPr lang="nl-NL" sz="2400" i="1" dirty="0"/>
              <a:t>Kennis geeft vertrouwen; stimuleer borstvoedingsinfo</a:t>
            </a:r>
          </a:p>
          <a:p>
            <a:r>
              <a:rPr lang="nl-NL" sz="2400" dirty="0"/>
              <a:t>Zwanger van volgend kindje? 	</a:t>
            </a:r>
          </a:p>
          <a:p>
            <a:pPr lvl="1"/>
            <a:r>
              <a:rPr lang="nl-NL" sz="2400" i="1" dirty="0"/>
              <a:t>Tepels gevoeliger, productie vermindert soms </a:t>
            </a:r>
          </a:p>
          <a:p>
            <a:pPr lvl="1">
              <a:buNone/>
            </a:pPr>
            <a:r>
              <a:rPr lang="nl-NL" sz="2400" i="1" dirty="0"/>
              <a:t>	(</a:t>
            </a:r>
            <a:r>
              <a:rPr lang="nl-NL" sz="2400" i="1" dirty="0" err="1"/>
              <a:t>o.i.v</a:t>
            </a:r>
            <a:r>
              <a:rPr lang="nl-NL" sz="2400" i="1" dirty="0"/>
              <a:t>. progesteron)</a:t>
            </a:r>
          </a:p>
          <a:p>
            <a:pPr lvl="1"/>
            <a:r>
              <a:rPr lang="nl-NL" sz="2400" i="1" dirty="0"/>
              <a:t>Smaak van de melk verandert</a:t>
            </a:r>
          </a:p>
          <a:p>
            <a:pPr lvl="1"/>
            <a:r>
              <a:rPr lang="nl-NL" sz="2400" i="1" dirty="0"/>
              <a:t>Halverwege gaan de melkklieren melk voor de nieuwe baby maken (colostrum)</a:t>
            </a:r>
            <a:br>
              <a:rPr lang="nl-NL" sz="2400" i="1" dirty="0"/>
            </a:br>
            <a:r>
              <a:rPr lang="nl-NL" sz="2400" i="1" dirty="0">
                <a:sym typeface="Wingdings" panose="05000000000000000000" pitchFamily="2" charset="2"/>
              </a:rPr>
              <a:t> </a:t>
            </a:r>
            <a:r>
              <a:rPr lang="nl-NL" sz="2400" i="1" dirty="0"/>
              <a:t>‘</a:t>
            </a:r>
            <a:r>
              <a:rPr lang="nl-NL" sz="2400" i="1" dirty="0" err="1"/>
              <a:t>Tandemvoeden</a:t>
            </a:r>
            <a:r>
              <a:rPr lang="nl-NL" sz="2400" i="1" dirty="0"/>
              <a:t>’</a:t>
            </a:r>
          </a:p>
          <a:p>
            <a:pPr lvl="1"/>
            <a:endParaRPr lang="nl-NL" sz="2600" dirty="0">
              <a:solidFill>
                <a:srgbClr val="406779"/>
              </a:solidFill>
            </a:endParaRPr>
          </a:p>
          <a:p>
            <a:pPr lvl="1"/>
            <a:endParaRPr lang="nl-NL" dirty="0"/>
          </a:p>
        </p:txBody>
      </p:sp>
      <p:pic>
        <p:nvPicPr>
          <p:cNvPr id="4" name="Tijdelijke aanduiding voor inhoud 3" descr="tandem-dia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1570" y="4413768"/>
            <a:ext cx="2755230" cy="151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  <a:latin typeface="Calibri" pitchFamily="34" charset="0"/>
                <a:cs typeface="Calibri" pitchFamily="34" charset="0"/>
              </a:rPr>
              <a:t>Na de geboorte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nl-NL" sz="3100" dirty="0">
                <a:latin typeface="Calibri" pitchFamily="34" charset="0"/>
                <a:cs typeface="Calibri" pitchFamily="34" charset="0"/>
              </a:rPr>
              <a:t>Samenspel hormonen </a:t>
            </a:r>
            <a:r>
              <a:rPr lang="nl-NL" sz="3100" dirty="0" err="1">
                <a:latin typeface="Calibri" pitchFamily="34" charset="0"/>
                <a:cs typeface="Calibri" pitchFamily="34" charset="0"/>
              </a:rPr>
              <a:t>oxytocine</a:t>
            </a:r>
            <a:r>
              <a:rPr lang="nl-NL" sz="3100" dirty="0">
                <a:latin typeface="Calibri" pitchFamily="34" charset="0"/>
                <a:cs typeface="Calibri" pitchFamily="34" charset="0"/>
              </a:rPr>
              <a:t> en </a:t>
            </a:r>
            <a:r>
              <a:rPr lang="nl-NL" sz="3100" dirty="0" err="1">
                <a:latin typeface="Calibri" pitchFamily="34" charset="0"/>
                <a:cs typeface="Calibri" pitchFamily="34" charset="0"/>
              </a:rPr>
              <a:t>prolactine</a:t>
            </a:r>
            <a:endParaRPr lang="nl-NL" sz="31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nl-NL" sz="3100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nl-NL" sz="3100" dirty="0">
                <a:latin typeface="Calibri" pitchFamily="34" charset="0"/>
                <a:cs typeface="Calibri" pitchFamily="34" charset="0"/>
              </a:rPr>
              <a:t>Placenta remt </a:t>
            </a:r>
            <a:r>
              <a:rPr lang="nl-NL" sz="3100" dirty="0" err="1">
                <a:latin typeface="Calibri" pitchFamily="34" charset="0"/>
                <a:cs typeface="Calibri" pitchFamily="34" charset="0"/>
              </a:rPr>
              <a:t>prolactine</a:t>
            </a:r>
            <a:endParaRPr lang="nl-NL" sz="3100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nl-NL" sz="3100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nl-NL" sz="3100" dirty="0">
                <a:latin typeface="Calibri" pitchFamily="34" charset="0"/>
                <a:cs typeface="Calibri" pitchFamily="34" charset="0"/>
              </a:rPr>
              <a:t>Hormoon </a:t>
            </a:r>
            <a:r>
              <a:rPr lang="nl-NL" sz="3100" dirty="0" err="1">
                <a:latin typeface="Calibri" pitchFamily="34" charset="0"/>
                <a:cs typeface="Calibri" pitchFamily="34" charset="0"/>
              </a:rPr>
              <a:t>prolactine</a:t>
            </a:r>
            <a:r>
              <a:rPr lang="nl-NL" sz="3100" dirty="0">
                <a:latin typeface="Calibri" pitchFamily="34" charset="0"/>
                <a:cs typeface="Calibri" pitchFamily="34" charset="0"/>
              </a:rPr>
              <a:t> wordt actief </a:t>
            </a:r>
            <a:r>
              <a:rPr lang="nl-NL" sz="3100" dirty="0">
                <a:latin typeface="Calibri" pitchFamily="34" charset="0"/>
                <a:cs typeface="Calibri" pitchFamily="34" charset="0"/>
                <a:sym typeface="Wingdings" pitchFamily="2" charset="2"/>
              </a:rPr>
              <a:t>- </a:t>
            </a:r>
            <a:r>
              <a:rPr lang="nl-NL" sz="3100" dirty="0">
                <a:latin typeface="Calibri" pitchFamily="34" charset="0"/>
                <a:cs typeface="Calibri" pitchFamily="34" charset="0"/>
              </a:rPr>
              <a:t>melkproductie komt op gang </a:t>
            </a:r>
          </a:p>
          <a:p>
            <a:pPr algn="ctr">
              <a:buNone/>
            </a:pPr>
            <a:endParaRPr lang="nl-NL" sz="3100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nl-NL" sz="3100" dirty="0">
                <a:latin typeface="Calibri" pitchFamily="34" charset="0"/>
                <a:cs typeface="Calibri" pitchFamily="34" charset="0"/>
              </a:rPr>
              <a:t>PROLACTINERECEPTOREN – </a:t>
            </a:r>
          </a:p>
          <a:p>
            <a:pPr algn="ctr">
              <a:buNone/>
            </a:pPr>
            <a:r>
              <a:rPr lang="nl-NL" sz="3100" dirty="0">
                <a:latin typeface="Calibri" pitchFamily="34" charset="0"/>
                <a:cs typeface="Calibri" pitchFamily="34" charset="0"/>
              </a:rPr>
              <a:t>gevoelig voor </a:t>
            </a:r>
            <a:r>
              <a:rPr lang="nl-NL" sz="3100" dirty="0" err="1">
                <a:latin typeface="Calibri" pitchFamily="34" charset="0"/>
                <a:cs typeface="Calibri" pitchFamily="34" charset="0"/>
              </a:rPr>
              <a:t>prolactine</a:t>
            </a:r>
            <a:r>
              <a:rPr lang="nl-NL" sz="3100" dirty="0">
                <a:latin typeface="Calibri" pitchFamily="34" charset="0"/>
                <a:cs typeface="Calibri" pitchFamily="34" charset="0"/>
              </a:rPr>
              <a:t> (1</a:t>
            </a:r>
            <a:r>
              <a:rPr lang="nl-NL" sz="3100" baseline="30000" dirty="0">
                <a:latin typeface="Calibri" pitchFamily="34" charset="0"/>
                <a:cs typeface="Calibri" pitchFamily="34" charset="0"/>
              </a:rPr>
              <a:t>e</a:t>
            </a:r>
            <a:r>
              <a:rPr lang="nl-NL" sz="3100" dirty="0">
                <a:latin typeface="Calibri" pitchFamily="34" charset="0"/>
                <a:cs typeface="Calibri" pitchFamily="34" charset="0"/>
              </a:rPr>
              <a:t> 4 dagen!)</a:t>
            </a:r>
          </a:p>
          <a:p>
            <a:pPr algn="ctr">
              <a:buNone/>
            </a:pPr>
            <a:endParaRPr lang="nl-NL" sz="3100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nl-NL" sz="3100" dirty="0">
                <a:latin typeface="Calibri" pitchFamily="34" charset="0"/>
                <a:cs typeface="Calibri" pitchFamily="34" charset="0"/>
              </a:rPr>
              <a:t>Belang aanleggen &lt; 1 a 2 uur na de geboorte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nl-NL" sz="3600" baseline="30000" dirty="0">
                <a:solidFill>
                  <a:srgbClr val="A6075D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nl-NL" sz="3600" dirty="0">
                <a:solidFill>
                  <a:srgbClr val="A6075D"/>
                </a:solidFill>
                <a:latin typeface="Calibri" pitchFamily="34" charset="0"/>
                <a:cs typeface="Calibri" pitchFamily="34" charset="0"/>
              </a:rPr>
              <a:t> contact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60964"/>
          </a:xfrm>
        </p:spPr>
        <p:txBody>
          <a:bodyPr>
            <a:normAutofit/>
          </a:bodyPr>
          <a:lstStyle/>
          <a:p>
            <a:pPr lvl="0" algn="ctr"/>
            <a:r>
              <a:rPr lang="nl-NL" sz="2400" dirty="0">
                <a:latin typeface="Calibri" pitchFamily="34" charset="0"/>
                <a:cs typeface="Calibri" pitchFamily="34" charset="0"/>
              </a:rPr>
              <a:t>Voedingsreflexen; zoek-, hap-, zuig- en slikreflex</a:t>
            </a:r>
          </a:p>
          <a:p>
            <a:pPr lvl="0" algn="ctr"/>
            <a:r>
              <a:rPr lang="nl-NL" sz="2400" dirty="0">
                <a:latin typeface="Calibri" pitchFamily="34" charset="0"/>
                <a:cs typeface="Calibri" pitchFamily="34" charset="0"/>
              </a:rPr>
              <a:t>Huid op huidcontact</a:t>
            </a:r>
          </a:p>
          <a:p>
            <a:pPr lvl="0" algn="ctr"/>
            <a:r>
              <a:rPr lang="nl-NL" sz="2400" dirty="0">
                <a:latin typeface="Calibri" pitchFamily="34" charset="0"/>
                <a:cs typeface="Calibri" pitchFamily="34" charset="0"/>
              </a:rPr>
              <a:t>Baby zelf interesse; zuigen, smakken of zoeken (9 fases)</a:t>
            </a:r>
          </a:p>
          <a:p>
            <a:pPr lvl="0" algn="ctr"/>
            <a:r>
              <a:rPr lang="nl-NL" sz="2400" dirty="0">
                <a:latin typeface="Calibri" pitchFamily="34" charset="0"/>
                <a:cs typeface="Calibri" pitchFamily="34" charset="0"/>
              </a:rPr>
              <a:t>Oxytocine en prolactine stimulatie</a:t>
            </a:r>
          </a:p>
          <a:p>
            <a:pPr lvl="0" algn="ctr"/>
            <a:r>
              <a:rPr lang="nl-NL" sz="2400" dirty="0">
                <a:latin typeface="Calibri" pitchFamily="34" charset="0"/>
                <a:cs typeface="Calibri" pitchFamily="34" charset="0"/>
              </a:rPr>
              <a:t>Colostrum</a:t>
            </a:r>
          </a:p>
          <a:p>
            <a:endParaRPr lang="nl-NL" dirty="0"/>
          </a:p>
        </p:txBody>
      </p:sp>
      <p:pic>
        <p:nvPicPr>
          <p:cNvPr id="4" name="Afbeelding 3" descr="Afbeeldingsresultaat voor zandloper">
            <a:extLst>
              <a:ext uri="{FF2B5EF4-FFF2-40B4-BE49-F238E27FC236}">
                <a16:creationId xmlns:a16="http://schemas.microsoft.com/office/drawing/2014/main" id="{8A2D5720-F550-4EF8-AB2F-ADD54CCF39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2" y="4066309"/>
            <a:ext cx="1429703" cy="1429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5642" y="240632"/>
            <a:ext cx="8229600" cy="1106905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Negen cruciale fases  </a:t>
            </a:r>
            <a:br>
              <a:rPr lang="nl-NL" dirty="0"/>
            </a:br>
            <a:endParaRPr lang="nl-NL" sz="22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5642" y="806117"/>
            <a:ext cx="8061158" cy="511342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endParaRPr lang="nl-NL" sz="1800" dirty="0"/>
          </a:p>
          <a:p>
            <a:pPr marL="1771650" lvl="3" indent="-514350">
              <a:buFont typeface="Arial"/>
              <a:buAutoNum type="arabicPeriod"/>
            </a:pPr>
            <a:r>
              <a:rPr lang="nl-NL" sz="2400" dirty="0"/>
              <a:t>Geboorteschreeuw</a:t>
            </a:r>
          </a:p>
          <a:p>
            <a:pPr marL="1771650" lvl="3" indent="-514350">
              <a:buFont typeface="Arial"/>
              <a:buAutoNum type="arabicPeriod"/>
            </a:pPr>
            <a:r>
              <a:rPr lang="nl-NL" sz="2400" dirty="0"/>
              <a:t>Ontspanning</a:t>
            </a:r>
          </a:p>
          <a:p>
            <a:pPr marL="1771650" lvl="3" indent="-514350">
              <a:buAutoNum type="arabicPeriod"/>
            </a:pPr>
            <a:r>
              <a:rPr lang="nl-NL" sz="2400" dirty="0"/>
              <a:t>Wakker worden</a:t>
            </a:r>
          </a:p>
          <a:p>
            <a:pPr marL="1771650" lvl="3" indent="-514350">
              <a:buAutoNum type="arabicPeriod"/>
            </a:pPr>
            <a:r>
              <a:rPr lang="nl-NL" sz="2400" dirty="0"/>
              <a:t>Activiteit</a:t>
            </a:r>
          </a:p>
          <a:p>
            <a:pPr marL="1771650" lvl="3" indent="-514350">
              <a:buAutoNum type="arabicPeriod"/>
            </a:pPr>
            <a:r>
              <a:rPr lang="nl-NL" sz="2400" dirty="0"/>
              <a:t>Kruipen</a:t>
            </a:r>
          </a:p>
          <a:p>
            <a:pPr marL="1771650" lvl="3" indent="-514350">
              <a:buAutoNum type="arabicPeriod"/>
            </a:pPr>
            <a:r>
              <a:rPr lang="nl-NL" sz="2400" dirty="0"/>
              <a:t>Rust</a:t>
            </a:r>
          </a:p>
          <a:p>
            <a:pPr marL="1771650" lvl="3" indent="-514350">
              <a:buAutoNum type="arabicPeriod"/>
            </a:pPr>
            <a:r>
              <a:rPr lang="nl-NL" sz="2400" dirty="0" err="1"/>
              <a:t>Familiarisatie</a:t>
            </a:r>
            <a:endParaRPr lang="nl-NL" sz="2400" dirty="0"/>
          </a:p>
          <a:p>
            <a:pPr marL="1771650" lvl="3" indent="-514350">
              <a:buAutoNum type="arabicPeriod"/>
            </a:pPr>
            <a:r>
              <a:rPr lang="nl-NL" sz="2400" dirty="0"/>
              <a:t>Zuigen</a:t>
            </a:r>
          </a:p>
          <a:p>
            <a:pPr marL="1771650" lvl="3" indent="-514350">
              <a:buAutoNum type="arabicPeriod"/>
            </a:pPr>
            <a:r>
              <a:rPr lang="nl-NL" sz="2400" dirty="0"/>
              <a:t>Slapen</a:t>
            </a:r>
          </a:p>
          <a:p>
            <a:pPr marL="1771650" lvl="3" indent="-514350">
              <a:buAutoNum type="arabicPeriod"/>
            </a:pPr>
            <a:endParaRPr lang="nl-NL" sz="2800" i="1" dirty="0">
              <a:solidFill>
                <a:srgbClr val="406779"/>
              </a:solidFill>
            </a:endParaRPr>
          </a:p>
          <a:p>
            <a:pPr marL="514350" indent="-514350" algn="ctr">
              <a:buNone/>
            </a:pPr>
            <a:r>
              <a:rPr lang="nl-NL" sz="2000" i="1" dirty="0"/>
              <a:t>..als baby direct post </a:t>
            </a:r>
            <a:r>
              <a:rPr lang="nl-NL" sz="2000" i="1" dirty="0" err="1"/>
              <a:t>partum</a:t>
            </a:r>
            <a:r>
              <a:rPr lang="nl-NL" sz="2000" i="1" dirty="0"/>
              <a:t> huid op huid bij moeder wordt gelegd..</a:t>
            </a:r>
            <a:endParaRPr lang="nl-NL" sz="2000" dirty="0"/>
          </a:p>
        </p:txBody>
      </p:sp>
      <p:pic>
        <p:nvPicPr>
          <p:cNvPr id="4" name="Afbeelding 3" descr="Afbeeldingsresultaat voor pasgeboren bab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988" y="2574758"/>
            <a:ext cx="3509211" cy="2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1 - De geboorteschreeuw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8144" y="2549526"/>
            <a:ext cx="7938655" cy="3576637"/>
          </a:xfrm>
        </p:spPr>
        <p:txBody>
          <a:bodyPr>
            <a:normAutofit/>
          </a:bodyPr>
          <a:lstStyle/>
          <a:p>
            <a:endParaRPr lang="nl-NL" sz="2800" dirty="0">
              <a:solidFill>
                <a:srgbClr val="406779"/>
              </a:solidFill>
            </a:endParaRPr>
          </a:p>
          <a:p>
            <a:r>
              <a:rPr lang="nl-NL" sz="2400" dirty="0"/>
              <a:t>1</a:t>
            </a:r>
            <a:r>
              <a:rPr lang="nl-NL" sz="2400" baseline="30000" dirty="0"/>
              <a:t>e</a:t>
            </a:r>
            <a:r>
              <a:rPr lang="nl-NL" sz="2400" dirty="0"/>
              <a:t> fase</a:t>
            </a:r>
          </a:p>
          <a:p>
            <a:r>
              <a:rPr lang="nl-NL" sz="2400" dirty="0"/>
              <a:t>Karakteristieke schreeuw(</a:t>
            </a:r>
            <a:r>
              <a:rPr lang="nl-NL" sz="2400" dirty="0" err="1"/>
              <a:t>tje</a:t>
            </a:r>
            <a:r>
              <a:rPr lang="nl-NL" sz="2400" dirty="0"/>
              <a:t>) direct na de geboorte</a:t>
            </a:r>
          </a:p>
          <a:p>
            <a:r>
              <a:rPr lang="nl-NL" sz="2400" dirty="0"/>
              <a:t>Onmiddellijk na het geboren worden van de romp met het uitklappen van de longen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2EC5E7-BAC1-4CCF-B4C5-DB878CA14D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20" y="1217263"/>
            <a:ext cx="2553380" cy="204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2 - Ontspanning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2</a:t>
            </a:r>
            <a:r>
              <a:rPr lang="nl-NL" sz="2400" baseline="30000" dirty="0"/>
              <a:t>e</a:t>
            </a:r>
            <a:r>
              <a:rPr lang="nl-NL" sz="2400" dirty="0"/>
              <a:t> fase</a:t>
            </a:r>
          </a:p>
          <a:p>
            <a:r>
              <a:rPr lang="nl-NL" sz="2400" dirty="0"/>
              <a:t>Nog geen mondbewegingen bij de baby</a:t>
            </a:r>
          </a:p>
          <a:p>
            <a:r>
              <a:rPr lang="nl-NL" sz="2400" dirty="0"/>
              <a:t>Handjes zijn ontspannen</a:t>
            </a:r>
          </a:p>
          <a:p>
            <a:r>
              <a:rPr lang="nl-NL" sz="2400" dirty="0"/>
              <a:t>Begint direct na de geboorteschreeuw wanneer de baby onder een warme doek bij moeder ligt</a:t>
            </a:r>
          </a:p>
          <a:p>
            <a:r>
              <a:rPr lang="nl-NL" sz="2400" dirty="0"/>
              <a:t>Baby luistert naar moeders hartslag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E7259D-A937-4C73-9472-6830D52813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4" y="3394365"/>
            <a:ext cx="3325092" cy="2472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22514" y="274638"/>
            <a:ext cx="9209314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3 - Wakker worden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6364" y="853065"/>
            <a:ext cx="8229600" cy="4525963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3</a:t>
            </a:r>
            <a:r>
              <a:rPr lang="nl-NL" sz="2400" baseline="30000" dirty="0"/>
              <a:t>e</a:t>
            </a:r>
            <a:r>
              <a:rPr lang="nl-NL" sz="2400" dirty="0"/>
              <a:t> fase; ‘ontwaakfase’</a:t>
            </a:r>
          </a:p>
          <a:p>
            <a:r>
              <a:rPr lang="nl-NL" sz="2400" dirty="0"/>
              <a:t>Je ziet bij de baby kleine actieve (soms stotende) bewegingen bij hoofd en schouders</a:t>
            </a:r>
          </a:p>
          <a:p>
            <a:r>
              <a:rPr lang="nl-NL" sz="2400" dirty="0"/>
              <a:t>Begint ongeveer 3 minuten na de geboorte</a:t>
            </a:r>
          </a:p>
          <a:p>
            <a:r>
              <a:rPr lang="nl-NL" sz="2400" dirty="0"/>
              <a:t>Ogen gaan open, kleine bewegingen van het hoofd; kleine zachte bewegingen</a:t>
            </a:r>
          </a:p>
          <a:p>
            <a:r>
              <a:rPr lang="nl-NL" sz="2400" dirty="0"/>
              <a:t>Baby maakt kleine geluidjes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3CD54F-5D3E-4D5C-924A-E77A761955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616036"/>
            <a:ext cx="3283528" cy="2341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4 – Activiteit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4</a:t>
            </a:r>
            <a:r>
              <a:rPr lang="nl-NL" sz="2400" baseline="30000" dirty="0"/>
              <a:t>e</a:t>
            </a:r>
            <a:r>
              <a:rPr lang="nl-NL" sz="2400" dirty="0"/>
              <a:t> fase; actieve fase, oogcontact</a:t>
            </a:r>
          </a:p>
          <a:p>
            <a:r>
              <a:rPr lang="nl-NL" sz="2400" dirty="0"/>
              <a:t>Baby begint meer mond- en zuigbewegingen te maken</a:t>
            </a:r>
          </a:p>
          <a:p>
            <a:r>
              <a:rPr lang="nl-NL" sz="2400" dirty="0"/>
              <a:t>Zoekreflex komt duidelijk voor</a:t>
            </a:r>
          </a:p>
          <a:p>
            <a:r>
              <a:rPr lang="nl-NL" sz="2400" dirty="0"/>
              <a:t>Deze fase begint ongeveer 8 minuten na de geboorte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817576-C348-416A-B64A-A32B17F2A9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1" y="3449782"/>
            <a:ext cx="3546764" cy="2507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5 – Rust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Op elk moment kan de baby na een actieve periode even een rustfase nemen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00A0C42-5D86-45D5-94DA-4C3C1352A3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7" y="2798619"/>
            <a:ext cx="4243883" cy="2723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sz="3400" dirty="0">
                <a:solidFill>
                  <a:srgbClr val="A6075D"/>
                </a:solidFill>
              </a:rPr>
              <a:t>Tien vuistregels WHO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De WHO en UNICEF ontwikkelden 10 vuistregels</a:t>
            </a:r>
          </a:p>
          <a:p>
            <a:pPr fontAlgn="base">
              <a:buNone/>
            </a:pPr>
            <a:endParaRPr lang="nl-NL" sz="2400" b="1" i="1" dirty="0"/>
          </a:p>
          <a:p>
            <a:pPr fontAlgn="base">
              <a:buNone/>
            </a:pPr>
            <a:r>
              <a:rPr lang="nl-NL" sz="2400" b="1" i="1" dirty="0"/>
              <a:t>Succesvolle borstvoeding</a:t>
            </a:r>
          </a:p>
          <a:p>
            <a:pPr fontAlgn="base">
              <a:buNone/>
            </a:pPr>
            <a:endParaRPr lang="nl-NL" sz="2400" b="1" i="1" dirty="0"/>
          </a:p>
          <a:p>
            <a:pPr fontAlgn="base">
              <a:buNone/>
            </a:pPr>
            <a:r>
              <a:rPr lang="nl-NL" sz="2400" i="1" dirty="0"/>
              <a:t>..‘Al onze kraamverzorgenden werken volgens deze vuistregels en worden regelmatig bijgeschoold door </a:t>
            </a:r>
            <a:r>
              <a:rPr lang="nl-NL" sz="2400" i="1" dirty="0" err="1"/>
              <a:t>lactatiekundigen</a:t>
            </a:r>
            <a:r>
              <a:rPr lang="nl-NL" sz="2400" i="1" dirty="0"/>
              <a:t>. Hieronder vind je onze belangrijkste vuistregels, waarmee wij jou als moeder direct helpen om het geven van borstvoeding succesvol te maken’..</a:t>
            </a:r>
            <a:endParaRPr lang="nl-NL" sz="2400" dirty="0"/>
          </a:p>
          <a:p>
            <a:pPr>
              <a:buNone/>
            </a:pPr>
            <a:r>
              <a:rPr lang="nl-NL" sz="2400" i="1" dirty="0"/>
              <a:t>Alle instellingen voor moeder- en kindzorg dienen er zorg voor te dragen: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6 - Kruipen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6</a:t>
            </a:r>
            <a:r>
              <a:rPr lang="nl-NL" sz="2400" baseline="30000" dirty="0"/>
              <a:t>e</a:t>
            </a:r>
            <a:r>
              <a:rPr lang="nl-NL" sz="2400" dirty="0"/>
              <a:t> fase is de kruipfase</a:t>
            </a:r>
          </a:p>
          <a:p>
            <a:r>
              <a:rPr lang="nl-NL" sz="2400" dirty="0"/>
              <a:t>Baby gaat alles doet wat in vermogen ligt om de borst en de tepel te bereiken</a:t>
            </a:r>
          </a:p>
          <a:p>
            <a:r>
              <a:rPr lang="nl-NL" sz="2400" dirty="0"/>
              <a:t>Deze fase begint ongeveer 35 minuten na de geboorte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93371B-A853-4176-A692-DDE2998EF3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5" y="3588327"/>
            <a:ext cx="3530487" cy="2103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7 – Vertrouwd raken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7</a:t>
            </a:r>
            <a:r>
              <a:rPr lang="nl-NL" sz="2400" baseline="30000" dirty="0"/>
              <a:t>e</a:t>
            </a:r>
            <a:r>
              <a:rPr lang="nl-NL" sz="2400" dirty="0"/>
              <a:t> fase is de </a:t>
            </a:r>
            <a:r>
              <a:rPr lang="nl-NL" sz="2400" dirty="0" err="1"/>
              <a:t>familiarisatiefase</a:t>
            </a:r>
            <a:r>
              <a:rPr lang="nl-NL" sz="2400" dirty="0"/>
              <a:t> (gewenning) ofwel het vertrouwd raken</a:t>
            </a:r>
          </a:p>
          <a:p>
            <a:r>
              <a:rPr lang="nl-NL" sz="2400" dirty="0"/>
              <a:t>Tijdens deze fase leert de baby mama kennen door aan haar tepel te likken en de borst aan te raken en te ‘masseren’</a:t>
            </a:r>
          </a:p>
          <a:p>
            <a:r>
              <a:rPr lang="nl-NL" sz="2400" dirty="0"/>
              <a:t>Deze fase begint ongeveer 45 minuten na de geboorte en duurt ong. 20 minuten (of langer)</a:t>
            </a:r>
          </a:p>
          <a:p>
            <a:endParaRPr lang="nl-NL" sz="2800" dirty="0">
              <a:solidFill>
                <a:srgbClr val="406779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B2086E-64C7-46FC-B0B1-0174798135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84" y="4059383"/>
            <a:ext cx="3033280" cy="1955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8 - Drinken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2510" y="1422111"/>
            <a:ext cx="8049491" cy="4525963"/>
          </a:xfrm>
        </p:spPr>
        <p:txBody>
          <a:bodyPr>
            <a:normAutofit/>
          </a:bodyPr>
          <a:lstStyle/>
          <a:p>
            <a:r>
              <a:rPr lang="nl-NL" sz="2400" dirty="0"/>
              <a:t>8</a:t>
            </a:r>
            <a:r>
              <a:rPr lang="nl-NL" sz="2400" baseline="30000" dirty="0"/>
              <a:t>e</a:t>
            </a:r>
            <a:r>
              <a:rPr lang="nl-NL" sz="2400" dirty="0"/>
              <a:t> fase is het drinken</a:t>
            </a:r>
          </a:p>
          <a:p>
            <a:r>
              <a:rPr lang="nl-NL" sz="2400" dirty="0"/>
              <a:t>De baby neemt zelf de tepel in de mond, hapt zelf aan en drinkt</a:t>
            </a:r>
          </a:p>
          <a:p>
            <a:r>
              <a:rPr lang="nl-NL" sz="2400" dirty="0"/>
              <a:t>Ongeveer 1 uur na de geboorte</a:t>
            </a:r>
          </a:p>
          <a:p>
            <a:pPr>
              <a:buNone/>
            </a:pPr>
            <a:r>
              <a:rPr lang="nl-NL" sz="2400" dirty="0">
                <a:sym typeface="Wingdings" pitchFamily="2" charset="2"/>
              </a:rPr>
              <a:t> </a:t>
            </a:r>
            <a:r>
              <a:rPr lang="nl-NL" sz="2400" i="1" dirty="0">
                <a:sym typeface="Wingdings" pitchFamily="2" charset="2"/>
              </a:rPr>
              <a:t>a</a:t>
            </a:r>
            <a:r>
              <a:rPr lang="nl-NL" sz="2400" i="1" dirty="0"/>
              <a:t>ls de moeder pijnmedicatie heeft gehad </a:t>
            </a:r>
            <a:br>
              <a:rPr lang="nl-NL" sz="2400" i="1" dirty="0"/>
            </a:br>
            <a:r>
              <a:rPr lang="nl-NL" sz="2400" i="1" dirty="0"/>
              <a:t>kan het langer duren voordat de baby </a:t>
            </a:r>
            <a:br>
              <a:rPr lang="nl-NL" sz="2400" i="1" dirty="0"/>
            </a:br>
            <a:r>
              <a:rPr lang="nl-NL" sz="2400" i="1" dirty="0"/>
              <a:t>in deze fase komt </a:t>
            </a:r>
          </a:p>
          <a:p>
            <a:pPr>
              <a:buNone/>
            </a:pPr>
            <a:r>
              <a:rPr lang="nl-NL" sz="2400" i="1" dirty="0">
                <a:sym typeface="Wingdings" pitchFamily="2" charset="2"/>
              </a:rPr>
              <a:t> e</a:t>
            </a:r>
            <a:r>
              <a:rPr lang="nl-NL" sz="2400" i="1" dirty="0"/>
              <a:t>r is dan meer huid-op-huid tijd nodig</a:t>
            </a:r>
            <a:br>
              <a:rPr lang="nl-NL" sz="2400" i="1" dirty="0"/>
            </a:br>
            <a:r>
              <a:rPr lang="nl-NL" sz="2400" i="1" dirty="0"/>
              <a:t>voor hij de eerdere fases afrondt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9F5844-C895-434D-97DB-7774B67FB9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3" y="3414672"/>
            <a:ext cx="3034146" cy="252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9 - Slapen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De laatste fase is het slapen</a:t>
            </a:r>
          </a:p>
          <a:p>
            <a:r>
              <a:rPr lang="nl-NL" sz="2400" dirty="0"/>
              <a:t>De baby valt 1,5 tot 2 uur na de geboorte in slaap (adrenaline uitgewerkt); eerste diepe slaap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2C738C-54B4-4C80-8A48-7724F087EE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36" y="3269673"/>
            <a:ext cx="3499263" cy="2382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Resultaat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Uit onderzoek blijkt:</a:t>
            </a:r>
          </a:p>
          <a:p>
            <a:pPr lvl="1"/>
            <a:endParaRPr lang="nl-NL" sz="2400" dirty="0"/>
          </a:p>
          <a:p>
            <a:pPr lvl="1">
              <a:buNone/>
            </a:pPr>
            <a:r>
              <a:rPr lang="nl-NL" dirty="0"/>
              <a:t>Naarmate de baby </a:t>
            </a:r>
            <a:r>
              <a:rPr lang="nl-NL" b="1" dirty="0"/>
              <a:t>direct na de geboorte langer huid-op-huid-contact</a:t>
            </a:r>
            <a:r>
              <a:rPr lang="nl-NL" dirty="0"/>
              <a:t> heeft gehad met de moeder, de </a:t>
            </a:r>
            <a:r>
              <a:rPr lang="nl-NL" i="1" dirty="0"/>
              <a:t>periode van exclusief borstvoeding geven langer wordt.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600">
                <a:solidFill>
                  <a:srgbClr val="AD0D5F"/>
                </a:solidFill>
              </a:rPr>
              <a:t>Vragen tot nu toe?</a:t>
            </a:r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9600"/>
              <a:t>					</a:t>
            </a:r>
            <a:r>
              <a:rPr lang="nl-NL" altLang="nl-NL" sz="12000"/>
              <a:t>		?</a:t>
            </a:r>
          </a:p>
        </p:txBody>
      </p:sp>
    </p:spTree>
    <p:extLst>
      <p:ext uri="{BB962C8B-B14F-4D97-AF65-F5344CB8AC3E}">
        <p14:creationId xmlns:p14="http://schemas.microsoft.com/office/powerpoint/2010/main" val="2044865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 </a:t>
            </a:r>
            <a:br>
              <a:rPr lang="nl-NL" dirty="0"/>
            </a:br>
            <a:r>
              <a:rPr lang="nl-NL" sz="4000" dirty="0">
                <a:solidFill>
                  <a:srgbClr val="AD0D5F"/>
                </a:solidFill>
              </a:rPr>
              <a:t>9 fases in beeld (4.32 min)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Film 9 fases</a:t>
            </a:r>
            <a:endParaRPr lang="nl-N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Reacties op film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Vraag &amp; aanbod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2400" dirty="0">
                <a:latin typeface="Calibri" pitchFamily="34" charset="0"/>
                <a:cs typeface="Calibri" pitchFamily="34" charset="0"/>
              </a:rPr>
              <a:t>Eerste dagen frequent aanleggen; masseren, aanraken, kolven, stimuleren (activeer het klierweefsel)</a:t>
            </a:r>
          </a:p>
          <a:p>
            <a:pPr lvl="0"/>
            <a:r>
              <a:rPr lang="nl-NL" sz="2400" dirty="0">
                <a:latin typeface="Calibri" pitchFamily="34" charset="0"/>
                <a:cs typeface="Calibri" pitchFamily="34" charset="0"/>
              </a:rPr>
              <a:t>Beter </a:t>
            </a:r>
            <a:r>
              <a:rPr lang="nl-NL" sz="2400" b="1" dirty="0">
                <a:latin typeface="Calibri" pitchFamily="34" charset="0"/>
                <a:cs typeface="Calibri" pitchFamily="34" charset="0"/>
              </a:rPr>
              <a:t>vaak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 aanleggen dan lang!</a:t>
            </a:r>
          </a:p>
          <a:p>
            <a:pPr lvl="0"/>
            <a:r>
              <a:rPr lang="nl-NL" sz="2400" dirty="0">
                <a:latin typeface="Calibri" pitchFamily="34" charset="0"/>
                <a:cs typeface="Calibri" pitchFamily="34" charset="0"/>
              </a:rPr>
              <a:t>Eerste 24 uur ong. 5-10 minuten per sessie is voldoende</a:t>
            </a:r>
          </a:p>
          <a:p>
            <a:pPr lvl="0"/>
            <a:r>
              <a:rPr lang="nl-NL" sz="2400" dirty="0">
                <a:latin typeface="Calibri" pitchFamily="34" charset="0"/>
                <a:cs typeface="Calibri" pitchFamily="34" charset="0"/>
              </a:rPr>
              <a:t>Per dag mag de baby wat langer (effectief) zuigen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0015"/>
            <a:ext cx="8229600" cy="1163781"/>
          </a:xfrm>
        </p:spPr>
        <p:txBody>
          <a:bodyPr>
            <a:no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Valkuilen begin kraambed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7956" y="1733796"/>
            <a:ext cx="7828844" cy="3857096"/>
          </a:xfrm>
        </p:spPr>
        <p:txBody>
          <a:bodyPr/>
          <a:lstStyle/>
          <a:p>
            <a:pPr lvl="0"/>
            <a:r>
              <a:rPr lang="nl-NL" sz="2400" dirty="0"/>
              <a:t>Problemen bij het aanleggen</a:t>
            </a:r>
          </a:p>
          <a:p>
            <a:pPr lvl="0"/>
            <a:r>
              <a:rPr lang="nl-NL" sz="2400" dirty="0"/>
              <a:t>Stuwing</a:t>
            </a:r>
          </a:p>
          <a:p>
            <a:pPr lvl="0"/>
            <a:r>
              <a:rPr lang="nl-NL" sz="2400" dirty="0"/>
              <a:t>Pijnlijke tepels</a:t>
            </a:r>
          </a:p>
          <a:p>
            <a:pPr lvl="0"/>
            <a:r>
              <a:rPr lang="nl-NL" sz="2400" dirty="0"/>
              <a:t>Korte tongriem </a:t>
            </a:r>
          </a:p>
          <a:p>
            <a:pPr lvl="0"/>
            <a:r>
              <a:rPr lang="nl-NL" sz="2400" dirty="0"/>
              <a:t>Baby ‘wil niet’..</a:t>
            </a:r>
          </a:p>
          <a:p>
            <a:endParaRPr lang="nl-NL" dirty="0"/>
          </a:p>
        </p:txBody>
      </p:sp>
      <p:pic>
        <p:nvPicPr>
          <p:cNvPr id="4" name="Afbeelding 3" descr="Afbeeldingsresultaat voor valkuil afbeeldi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873" y="3560618"/>
            <a:ext cx="2507490" cy="172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Vuistregel 1 - 5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27221"/>
            <a:ext cx="8229600" cy="5113421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nl-NL" sz="2000" dirty="0"/>
              <a:t>In de eerste 5 vuistregels staat dat een gecertificeerde instelling..</a:t>
            </a:r>
          </a:p>
          <a:p>
            <a:pPr lvl="1">
              <a:buNone/>
            </a:pPr>
            <a:endParaRPr lang="nl-NL" sz="2000" dirty="0"/>
          </a:p>
          <a:p>
            <a:pPr lvl="1">
              <a:buNone/>
            </a:pPr>
            <a:r>
              <a:rPr lang="nl-NL" sz="2400" dirty="0"/>
              <a:t>1. </a:t>
            </a:r>
            <a:r>
              <a:rPr lang="nl-NL" sz="2400" i="1" dirty="0"/>
              <a:t>Een borstvoedingsbeleid op papier moet hebben</a:t>
            </a:r>
          </a:p>
          <a:p>
            <a:pPr lvl="1">
              <a:buNone/>
            </a:pPr>
            <a:r>
              <a:rPr lang="nl-NL" sz="2400" i="1" dirty="0"/>
              <a:t>2. Alle kraamspecialisten de vaardigheden aanleren, die noodzakelijk zijn voor het uitvoeren van dat beleid</a:t>
            </a:r>
          </a:p>
          <a:p>
            <a:pPr lvl="1">
              <a:buNone/>
            </a:pPr>
            <a:r>
              <a:rPr lang="nl-NL" sz="2400" i="1" dirty="0"/>
              <a:t>3. De vrouwen voorlichten over de voordelen en de praktijk van borstvoeding geven</a:t>
            </a:r>
          </a:p>
          <a:p>
            <a:pPr lvl="1">
              <a:buNone/>
            </a:pPr>
            <a:r>
              <a:rPr lang="nl-NL" sz="2400" i="1" dirty="0"/>
              <a:t>4. Helpen om binnen een uur na de geboorte de baby aan te leggen</a:t>
            </a:r>
          </a:p>
          <a:p>
            <a:pPr lvl="1">
              <a:buNone/>
            </a:pPr>
            <a:r>
              <a:rPr lang="nl-NL" sz="2400" i="1" dirty="0"/>
              <a:t>5. Uitleg geven over het aanleggen van de baby en hoe je de melkproductie in stand kan houden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rgbClr val="AD0D5F"/>
                </a:solidFill>
              </a:rPr>
              <a:t>A. </a:t>
            </a:r>
            <a:r>
              <a:rPr lang="nl-NL" sz="3600" dirty="0">
                <a:solidFill>
                  <a:srgbClr val="A6075D"/>
                </a:solidFill>
              </a:rPr>
              <a:t>Problemen met aanleggen</a:t>
            </a:r>
          </a:p>
        </p:txBody>
      </p:sp>
      <p:pic>
        <p:nvPicPr>
          <p:cNvPr id="4" name="Tijdelijke aanduiding voor inhoud 3" descr="Afbeeldingsresultaat voor borstvoeding cartoon aanlegge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415" y="1600200"/>
            <a:ext cx="33571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Aandachtspunten aanleggen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Laat kraamvrouw goed zitten of liggen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Baby steunen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Neusje baby tegenover tepelhof  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Leer kraamvrouw met tepel over de bovenlip te strijken – baby moet dan wel een happende beweging maken!</a:t>
            </a:r>
          </a:p>
          <a:p>
            <a:endParaRPr lang="nl-NL" dirty="0"/>
          </a:p>
        </p:txBody>
      </p:sp>
      <p:pic>
        <p:nvPicPr>
          <p:cNvPr id="4" name="Afbeelding 3" descr="C:\Users\Gambier\AppData\Local\Microsoft\Windows\INetCache\Content.MSO\EE304AD1.tmp">
            <a:extLst>
              <a:ext uri="{FF2B5EF4-FFF2-40B4-BE49-F238E27FC236}">
                <a16:creationId xmlns:a16="http://schemas.microsoft.com/office/drawing/2014/main" id="{D6AC72D9-AFC2-41B6-BF76-FF624DD0CD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2" y="3976255"/>
            <a:ext cx="2902961" cy="1983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  <a:latin typeface="+mn-lt"/>
              </a:rPr>
              <a:t>Basis aanlegtechniek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360"/>
              </a:spcBef>
              <a:buClr>
                <a:schemeClr val="dk1"/>
              </a:buClr>
              <a:buSzPct val="101851"/>
              <a:buNone/>
            </a:pPr>
            <a:r>
              <a:rPr lang="nl-NL" sz="3800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Aanlegtechniek: </a:t>
            </a:r>
          </a:p>
          <a:p>
            <a:pPr>
              <a:spcBef>
                <a:spcPts val="360"/>
              </a:spcBef>
              <a:buClr>
                <a:schemeClr val="dk1"/>
              </a:buClr>
              <a:buSzPct val="101851"/>
            </a:pPr>
            <a:r>
              <a:rPr lang="nl-NL" sz="3800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Moeder: ontspannen positie (vraag de moeder wat ze wil)</a:t>
            </a:r>
          </a:p>
          <a:p>
            <a:pPr lvl="0">
              <a:spcBef>
                <a:spcPts val="360"/>
              </a:spcBef>
              <a:buClr>
                <a:schemeClr val="dk1"/>
              </a:buClr>
              <a:buSzPct val="101851"/>
              <a:buFont typeface="Arial" panose="020B0604020202020204" pitchFamily="34" charset="0"/>
              <a:buChar char="•"/>
            </a:pPr>
            <a:r>
              <a:rPr lang="nl-NL" sz="3800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Baby: buik tegen buik  </a:t>
            </a:r>
          </a:p>
          <a:p>
            <a:pPr lvl="0">
              <a:spcBef>
                <a:spcPts val="360"/>
              </a:spcBef>
              <a:buClr>
                <a:schemeClr val="dk1"/>
              </a:buClr>
              <a:buSzPct val="101851"/>
              <a:buNone/>
            </a:pPr>
            <a:endParaRPr lang="nl-NL" sz="3800" i="1" dirty="0">
              <a:latin typeface="Calibri" pitchFamily="34" charset="0"/>
              <a:ea typeface="Verdana"/>
              <a:cs typeface="Calibri" pitchFamily="34" charset="0"/>
              <a:sym typeface="Verdana"/>
            </a:endParaRPr>
          </a:p>
          <a:p>
            <a:pPr lvl="0">
              <a:spcBef>
                <a:spcPts val="360"/>
              </a:spcBef>
              <a:buClr>
                <a:schemeClr val="dk1"/>
              </a:buClr>
              <a:buSzPct val="101851"/>
              <a:buNone/>
            </a:pPr>
            <a:r>
              <a:rPr lang="nl-NL" sz="3800" i="1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Goed aanleggen voorkomt PIJN, TEPELKLOVEN en inefficiënte voedingen. </a:t>
            </a:r>
          </a:p>
          <a:p>
            <a:pPr lvl="0">
              <a:spcBef>
                <a:spcPts val="360"/>
              </a:spcBef>
              <a:buClr>
                <a:schemeClr val="dk1"/>
              </a:buClr>
              <a:buSzPct val="101851"/>
              <a:buNone/>
            </a:pPr>
            <a:endParaRPr lang="nl-NL" sz="3800" i="1" dirty="0">
              <a:latin typeface="Calibri" pitchFamily="34" charset="0"/>
              <a:ea typeface="Verdana"/>
              <a:cs typeface="Calibri" pitchFamily="34" charset="0"/>
              <a:sym typeface="Verdana"/>
            </a:endParaRPr>
          </a:p>
          <a:p>
            <a:pPr lvl="0">
              <a:spcBef>
                <a:spcPts val="360"/>
              </a:spcBef>
              <a:buClr>
                <a:schemeClr val="dk1"/>
              </a:buClr>
              <a:buSzPct val="101851"/>
              <a:buNone/>
            </a:pPr>
            <a:r>
              <a:rPr lang="nl-NL" sz="3800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Aanhappen:</a:t>
            </a:r>
          </a:p>
          <a:p>
            <a:pPr lvl="0">
              <a:spcBef>
                <a:spcPts val="360"/>
              </a:spcBef>
              <a:buClr>
                <a:schemeClr val="dk1"/>
              </a:buClr>
              <a:buSzPct val="101851"/>
              <a:buNone/>
            </a:pPr>
            <a:endParaRPr lang="nl-NL" sz="3800" dirty="0">
              <a:latin typeface="Calibri" pitchFamily="34" charset="0"/>
              <a:ea typeface="Verdana"/>
              <a:cs typeface="Calibri" pitchFamily="34" charset="0"/>
              <a:sym typeface="Verdana"/>
            </a:endParaRPr>
          </a:p>
          <a:p>
            <a:pPr>
              <a:spcBef>
                <a:spcPts val="360"/>
              </a:spcBef>
              <a:buClr>
                <a:schemeClr val="dk1"/>
              </a:buClr>
              <a:buSzPct val="101851"/>
            </a:pPr>
            <a:r>
              <a:rPr lang="nl-NL" sz="3800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De baby krijgt de borst </a:t>
            </a:r>
            <a:r>
              <a:rPr lang="nl-NL" sz="3800" i="1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(niet de tepel)</a:t>
            </a:r>
          </a:p>
          <a:p>
            <a:pPr>
              <a:spcBef>
                <a:spcPts val="360"/>
              </a:spcBef>
              <a:buClr>
                <a:schemeClr val="dk1"/>
              </a:buClr>
              <a:buSzPct val="101851"/>
            </a:pPr>
            <a:r>
              <a:rPr lang="nl-NL" sz="3800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Goed wakker + mond goed open</a:t>
            </a:r>
          </a:p>
          <a:p>
            <a:pPr>
              <a:spcBef>
                <a:spcPts val="360"/>
              </a:spcBef>
              <a:buClr>
                <a:schemeClr val="dk1"/>
              </a:buClr>
              <a:buSzPct val="101851"/>
            </a:pPr>
            <a:r>
              <a:rPr lang="nl-NL" sz="3800" dirty="0">
                <a:latin typeface="Calibri" pitchFamily="34" charset="0"/>
                <a:ea typeface="Verdana"/>
                <a:cs typeface="Calibri" pitchFamily="34" charset="0"/>
                <a:sym typeface="Verdana"/>
              </a:rPr>
              <a:t>Stimuleren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F74DB-7F86-4140-A4FC-9FA8ACDF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11312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Biological </a:t>
            </a:r>
            <a:r>
              <a:rPr lang="nl-NL" sz="3600" dirty="0" err="1">
                <a:solidFill>
                  <a:srgbClr val="A6075D"/>
                </a:solidFill>
              </a:rPr>
              <a:t>Nurturing</a:t>
            </a:r>
            <a:r>
              <a:rPr lang="nl-NL" sz="3600" dirty="0">
                <a:solidFill>
                  <a:srgbClr val="A6075D"/>
                </a:solidFill>
              </a:rPr>
              <a:t> – instinctief voeden</a:t>
            </a:r>
            <a:endParaRPr lang="nl-NL" sz="1600" i="1" dirty="0">
              <a:solidFill>
                <a:srgbClr val="406779"/>
              </a:solidFill>
            </a:endParaRPr>
          </a:p>
        </p:txBody>
      </p:sp>
      <p:pic>
        <p:nvPicPr>
          <p:cNvPr id="4" name="Tijdelijke aanduiding voor inhoud 3" descr="https://kiind.nl/wp-content/uploads/2018/08/buikopbuik.jpg">
            <a:extLst>
              <a:ext uri="{FF2B5EF4-FFF2-40B4-BE49-F238E27FC236}">
                <a16:creationId xmlns:a16="http://schemas.microsoft.com/office/drawing/2014/main" id="{95DCD8BA-0474-4F48-9CD4-A20AB140AF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9" y="2112565"/>
            <a:ext cx="4147566" cy="26328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2C99235-2D84-4D8E-930B-6547AA7BCDCD}"/>
              </a:ext>
            </a:extLst>
          </p:cNvPr>
          <p:cNvSpPr/>
          <p:nvPr/>
        </p:nvSpPr>
        <p:spPr>
          <a:xfrm>
            <a:off x="5080635" y="2112565"/>
            <a:ext cx="3297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Vernieuwend herontdekt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 houdt het in?</a:t>
            </a:r>
          </a:p>
        </p:txBody>
      </p:sp>
    </p:spTree>
    <p:extLst>
      <p:ext uri="{BB962C8B-B14F-4D97-AF65-F5344CB8AC3E}">
        <p14:creationId xmlns:p14="http://schemas.microsoft.com/office/powerpoint/2010/main" val="1468474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Valkuilen aanleggen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Vlakke tepel – wat kun je doen?</a:t>
            </a:r>
          </a:p>
          <a:p>
            <a:r>
              <a:rPr lang="nl-NL" sz="2400" dirty="0"/>
              <a:t>Slaperig kind – stimuleren, verschonen</a:t>
            </a:r>
          </a:p>
          <a:p>
            <a:r>
              <a:rPr lang="nl-NL" sz="2400" dirty="0"/>
              <a:t>Tepelhoed – gedoe, lastige handeling.. </a:t>
            </a:r>
          </a:p>
          <a:p>
            <a:r>
              <a:rPr lang="nl-NL" sz="2400" dirty="0"/>
              <a:t>Kapotte tepel </a:t>
            </a:r>
            <a:r>
              <a:rPr lang="nl-NL" sz="2400" dirty="0">
                <a:sym typeface="Wingdings" pitchFamily="2" charset="2"/>
              </a:rPr>
              <a:t> pijn!</a:t>
            </a:r>
          </a:p>
          <a:p>
            <a:r>
              <a:rPr lang="nl-NL" sz="2400" dirty="0"/>
              <a:t>Stress… bij wie eigenlijk?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Casus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Je hebt je telefoonnummer in gezin achtergelaten en je wordt om 01.00u ‘s nachts gebeld; je krijgt een nerveuze vader aan de lijn die aangeeft, de baby heeft om 21.30u voor het laatst gedronken, en ‘we krijgen hem nu niet aan de borst’.. </a:t>
            </a:r>
            <a:br>
              <a:rPr lang="nl-NL" sz="2800" dirty="0"/>
            </a:br>
            <a:br>
              <a:rPr lang="nl-NL" sz="2800" dirty="0"/>
            </a:br>
            <a:r>
              <a:rPr lang="nl-NL" sz="2800" i="1" dirty="0"/>
              <a:t> 	Help! Wat zeg je?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Stuwing</a:t>
            </a:r>
          </a:p>
        </p:txBody>
      </p:sp>
      <p:pic>
        <p:nvPicPr>
          <p:cNvPr id="4" name="Tijdelijke aanduiding voor inhoud 3" descr="Afbeeldingsresultaat voor borstvoeding cartoon aanlegge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7" y="1417638"/>
            <a:ext cx="4106529" cy="457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Stuwing; positief signaal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4044" y="1600200"/>
            <a:ext cx="7512756" cy="4525963"/>
          </a:xfrm>
        </p:spPr>
        <p:txBody>
          <a:bodyPr>
            <a:normAutofit/>
          </a:bodyPr>
          <a:lstStyle/>
          <a:p>
            <a:pPr lvl="0"/>
            <a:r>
              <a:rPr lang="nl-NL" sz="2400" dirty="0">
                <a:latin typeface="Calibri" pitchFamily="34" charset="0"/>
                <a:cs typeface="Calibri" pitchFamily="34" charset="0"/>
              </a:rPr>
              <a:t>Meer bloed, meer lymfevocht, en melk… </a:t>
            </a:r>
          </a:p>
          <a:p>
            <a:pPr lvl="0"/>
            <a:r>
              <a:rPr lang="nl-NL" sz="2400" dirty="0">
                <a:latin typeface="Calibri" pitchFamily="34" charset="0"/>
                <a:cs typeface="Calibri" pitchFamily="34" charset="0"/>
              </a:rPr>
              <a:t>Stuwing is heel tijdelijk (wisselt per persoon)</a:t>
            </a:r>
          </a:p>
          <a:p>
            <a:pPr lvl="0"/>
            <a:r>
              <a:rPr lang="nl-NL" sz="2400" dirty="0">
                <a:latin typeface="Calibri" pitchFamily="34" charset="0"/>
                <a:cs typeface="Calibri" pitchFamily="34" charset="0"/>
              </a:rPr>
              <a:t>Ernstige stuwing voorkomen:</a:t>
            </a:r>
          </a:p>
          <a:p>
            <a:pPr lvl="0"/>
            <a:r>
              <a:rPr lang="nl-NL" sz="2400" dirty="0">
                <a:latin typeface="Calibri" pitchFamily="34" charset="0"/>
                <a:cs typeface="Calibri" pitchFamily="34" charset="0"/>
              </a:rPr>
              <a:t>HOE? </a:t>
            </a:r>
          </a:p>
          <a:p>
            <a:pPr lvl="0">
              <a:buNone/>
            </a:pPr>
            <a:r>
              <a:rPr lang="nl-NL" sz="2400" dirty="0">
                <a:latin typeface="Calibri" pitchFamily="34" charset="0"/>
                <a:cs typeface="Calibri" pitchFamily="34" charset="0"/>
              </a:rPr>
              <a:t> 	- vaak aanleggen </a:t>
            </a:r>
          </a:p>
          <a:p>
            <a:pPr lvl="0">
              <a:buNone/>
            </a:pPr>
            <a:r>
              <a:rPr lang="nl-NL" sz="2400" dirty="0">
                <a:latin typeface="Calibri" pitchFamily="34" charset="0"/>
                <a:cs typeface="Calibri" pitchFamily="34" charset="0"/>
              </a:rPr>
              <a:t> 	- borst goed ‘leeg’ laten drinken .. </a:t>
            </a:r>
          </a:p>
          <a:p>
            <a:pPr lvl="0">
              <a:buNone/>
            </a:pPr>
            <a:r>
              <a:rPr lang="nl-NL" sz="2400" dirty="0">
                <a:latin typeface="Calibri" pitchFamily="34" charset="0"/>
                <a:cs typeface="Calibri" pitchFamily="34" charset="0"/>
              </a:rPr>
              <a:t> 	- borsten krijgen geen ‘kans’.. om zeer gestuwd te raken</a:t>
            </a:r>
          </a:p>
          <a:p>
            <a:pPr lvl="0" algn="ctr"/>
            <a:endParaRPr lang="nl-NL" sz="2800" dirty="0">
              <a:latin typeface="Calibri" pitchFamily="34" charset="0"/>
              <a:cs typeface="Calibri" pitchFamily="34" charset="0"/>
            </a:endParaRPr>
          </a:p>
          <a:p>
            <a:endParaRPr lang="nl-NL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A6075D"/>
                </a:solidFill>
              </a:rPr>
              <a:t>Stuwing; alarm signaal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2400" dirty="0">
                <a:latin typeface="Calibri" pitchFamily="34" charset="0"/>
                <a:cs typeface="Calibri" pitchFamily="34" charset="0"/>
              </a:rPr>
              <a:t>Stuwing later (na kraamtijd); </a:t>
            </a:r>
            <a:r>
              <a:rPr lang="nl-NL" sz="2400" i="1" dirty="0">
                <a:latin typeface="Calibri" pitchFamily="34" charset="0"/>
                <a:cs typeface="Calibri" pitchFamily="34" charset="0"/>
              </a:rPr>
              <a:t>vraag en aanbod zijn verstoord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, bijv. door een voeding ‘over te slaan’</a:t>
            </a:r>
          </a:p>
          <a:p>
            <a:pPr lvl="0" algn="ctr"/>
            <a:endParaRPr lang="nl-NL" sz="2400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nl-NL" sz="2400" dirty="0">
                <a:latin typeface="Calibri" pitchFamily="34" charset="0"/>
                <a:cs typeface="Calibri" pitchFamily="34" charset="0"/>
              </a:rPr>
              <a:t>Koorts + erg gezwollen, glanzende, pijnlijke borst </a:t>
            </a:r>
            <a:r>
              <a:rPr lang="nl-NL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 beginnende borstontsteking  (door blokkade in de borst) </a:t>
            </a:r>
            <a:r>
              <a:rPr lang="nl-NL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 contact verloskundige of lactatiekundige</a:t>
            </a:r>
          </a:p>
          <a:p>
            <a:pPr lvl="1">
              <a:buNone/>
            </a:pPr>
            <a:r>
              <a:rPr lang="nl-NL" sz="2400" dirty="0">
                <a:latin typeface="Calibri" pitchFamily="34" charset="0"/>
                <a:cs typeface="Calibri" pitchFamily="34" charset="0"/>
              </a:rPr>
              <a:t>WACHT NIET TE LANG!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Valkuilen stuwing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Stuwing die langer duurt dan gemiddeld… uit de hand gelopen stuwing </a:t>
            </a:r>
            <a:r>
              <a:rPr lang="nl-NL" sz="2400" dirty="0">
                <a:sym typeface="Wingdings" pitchFamily="2" charset="2"/>
              </a:rPr>
              <a:t> overproductie</a:t>
            </a:r>
            <a:endParaRPr lang="nl-NL" sz="2400" dirty="0"/>
          </a:p>
          <a:p>
            <a:r>
              <a:rPr lang="nl-NL" sz="2400" dirty="0"/>
              <a:t>Geen stuwing..? Rapporteer dit!</a:t>
            </a:r>
          </a:p>
          <a:p>
            <a:r>
              <a:rPr lang="nl-NL" sz="2400" dirty="0"/>
              <a:t>Kortdurende stuwing</a:t>
            </a:r>
          </a:p>
          <a:p>
            <a:endParaRPr lang="nl-NL" sz="2400" dirty="0"/>
          </a:p>
          <a:p>
            <a:r>
              <a:rPr lang="nl-NL" sz="2400" dirty="0"/>
              <a:t>Management </a:t>
            </a:r>
            <a:r>
              <a:rPr lang="nl-NL" sz="2400" dirty="0">
                <a:sym typeface="Wingdings" pitchFamily="2" charset="2"/>
              </a:rPr>
              <a:t>  Mismanagement</a:t>
            </a:r>
            <a:endParaRPr lang="nl-NL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Vuistregel 6 - 10</a:t>
            </a:r>
          </a:p>
        </p:txBody>
      </p:sp>
      <p:sp>
        <p:nvSpPr>
          <p:cNvPr id="4" name="Rechthoek 3"/>
          <p:cNvSpPr/>
          <p:nvPr/>
        </p:nvSpPr>
        <p:spPr>
          <a:xfrm>
            <a:off x="830179" y="1417638"/>
            <a:ext cx="78566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/>
              <a:t>6.  	Erop toezien dat baby’s  geen andere voeding dan 	borstvoeding krijgt, noch extra vocht, tenzij op medische 	indicatie</a:t>
            </a:r>
          </a:p>
          <a:p>
            <a:r>
              <a:rPr lang="nl-NL" sz="2400" i="1" dirty="0"/>
              <a:t>7. 	Stimuleren de baby gedurende de eerste periode bij   	moeder op de slaapkamer te laten slapen</a:t>
            </a:r>
          </a:p>
          <a:p>
            <a:r>
              <a:rPr lang="nl-NL" sz="2400" i="1" dirty="0"/>
              <a:t>8. 	Leren borstvoeding op verzoek te geven</a:t>
            </a:r>
          </a:p>
          <a:p>
            <a:r>
              <a:rPr lang="nl-NL" sz="2400" i="1" dirty="0"/>
              <a:t>9. 	Leren dat het beter is om baby’s geen speen of fopspeen 	te geven</a:t>
            </a:r>
          </a:p>
          <a:p>
            <a:r>
              <a:rPr lang="nl-NL" sz="2400" i="1" dirty="0"/>
              <a:t>10. Wijzen op het bestaan van borstvoedingsorganisaties 	</a:t>
            </a:r>
          </a:p>
          <a:p>
            <a:r>
              <a:rPr lang="nl-NL" sz="2400" i="1" dirty="0"/>
              <a:t>	en zo nodig tijdig doorverwijzen</a:t>
            </a:r>
          </a:p>
          <a:p>
            <a:pPr marL="514350" indent="-514350"/>
            <a:endParaRPr lang="nl-NL" sz="2000" dirty="0">
              <a:solidFill>
                <a:srgbClr val="406779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Ernstige stuwing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Gestuwde tepel </a:t>
            </a:r>
            <a:r>
              <a:rPr lang="nl-NL" sz="2400" dirty="0">
                <a:sym typeface="Wingdings" pitchFamily="2" charset="2"/>
              </a:rPr>
              <a:t> aanlegprobleem</a:t>
            </a:r>
          </a:p>
          <a:p>
            <a:r>
              <a:rPr lang="nl-NL" sz="2400" dirty="0">
                <a:sym typeface="Wingdings" pitchFamily="2" charset="2"/>
              </a:rPr>
              <a:t>Weefsel is zo vol dat de melk er niet meer uit kan.</a:t>
            </a:r>
            <a:br>
              <a:rPr lang="nl-NL" sz="2400" dirty="0">
                <a:sym typeface="Wingdings" pitchFamily="2" charset="2"/>
              </a:rPr>
            </a:br>
            <a:r>
              <a:rPr lang="nl-NL" sz="2400" dirty="0">
                <a:sym typeface="Wingdings" pitchFamily="2" charset="2"/>
              </a:rPr>
              <a:t>  Wat doe je? Adviezen?</a:t>
            </a:r>
          </a:p>
          <a:p>
            <a:r>
              <a:rPr lang="nl-NL" sz="2400" dirty="0">
                <a:sym typeface="Wingdings" pitchFamily="2" charset="2"/>
              </a:rPr>
              <a:t>‘</a:t>
            </a:r>
            <a:r>
              <a:rPr lang="nl-NL" sz="2400" dirty="0" err="1">
                <a:sym typeface="Wingdings" pitchFamily="2" charset="2"/>
              </a:rPr>
              <a:t>Reverse</a:t>
            </a:r>
            <a:r>
              <a:rPr lang="nl-NL" sz="2400" dirty="0">
                <a:sym typeface="Wingdings" pitchFamily="2" charset="2"/>
              </a:rPr>
              <a:t> </a:t>
            </a:r>
            <a:r>
              <a:rPr lang="nl-NL" sz="2400" dirty="0" err="1">
                <a:sym typeface="Wingdings" pitchFamily="2" charset="2"/>
              </a:rPr>
              <a:t>pressure</a:t>
            </a:r>
            <a:r>
              <a:rPr lang="nl-NL" sz="2400" dirty="0">
                <a:sym typeface="Wingdings" pitchFamily="2" charset="2"/>
              </a:rPr>
              <a:t> </a:t>
            </a:r>
            <a:r>
              <a:rPr lang="nl-NL" sz="2400" dirty="0" err="1">
                <a:sym typeface="Wingdings" pitchFamily="2" charset="2"/>
              </a:rPr>
              <a:t>softening</a:t>
            </a:r>
            <a:r>
              <a:rPr lang="nl-NL" sz="2400" dirty="0">
                <a:sym typeface="Wingdings" pitchFamily="2" charset="2"/>
              </a:rPr>
              <a:t>’; </a:t>
            </a:r>
          </a:p>
          <a:p>
            <a:endParaRPr lang="nl-NL" dirty="0"/>
          </a:p>
        </p:txBody>
      </p:sp>
      <p:pic>
        <p:nvPicPr>
          <p:cNvPr id="4" name="Afbeelding 3" descr="fig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657" y="394435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fig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394435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fig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279" y="394435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Vochtstuwing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nl-NL" sz="2400" dirty="0"/>
              <a:t>Door geboorte-interventies;</a:t>
            </a:r>
          </a:p>
          <a:p>
            <a:r>
              <a:rPr lang="nl-NL" sz="2400" dirty="0"/>
              <a:t>Infuus (inleiding of ruggenprik) </a:t>
            </a:r>
          </a:p>
          <a:p>
            <a:r>
              <a:rPr lang="nl-NL" sz="2400" dirty="0"/>
              <a:t>Tijdens kraambed flinke vochtstuwing ontstaan.</a:t>
            </a:r>
          </a:p>
          <a:p>
            <a:r>
              <a:rPr lang="nl-NL" sz="2400" dirty="0"/>
              <a:t>Ontstaat &lt; 2 - 4 dagen post partum (voor de normale stuwing)</a:t>
            </a:r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i="1" dirty="0"/>
              <a:t>Probleem: vochttoevoer in borstweefsel neemt zo sterk toe dat</a:t>
            </a:r>
          </a:p>
          <a:p>
            <a:pPr>
              <a:buNone/>
            </a:pPr>
            <a:r>
              <a:rPr lang="nl-NL" sz="2400" i="1" dirty="0"/>
              <a:t>de baby de tepel en de tepelhof moeilijk kan pakken</a:t>
            </a:r>
          </a:p>
          <a:p>
            <a:pPr>
              <a:buNone/>
            </a:pPr>
            <a:r>
              <a:rPr lang="nl-NL" sz="2400" i="1" dirty="0">
                <a:sym typeface="Wingdings" pitchFamily="2" charset="2"/>
              </a:rPr>
              <a:t> s</a:t>
            </a:r>
            <a:r>
              <a:rPr lang="nl-NL" sz="2400" i="1" dirty="0"/>
              <a:t>lecht drinken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Kraambed dag 4, je komt in het gezin </a:t>
            </a:r>
          </a:p>
          <a:p>
            <a:r>
              <a:rPr lang="nl-NL" sz="2400" dirty="0" err="1"/>
              <a:t>Mw</a:t>
            </a:r>
            <a:r>
              <a:rPr lang="nl-NL" sz="2400" dirty="0"/>
              <a:t> is bevallen van 2</a:t>
            </a:r>
            <a:r>
              <a:rPr lang="nl-NL" sz="2400" baseline="30000" dirty="0"/>
              <a:t>e</a:t>
            </a:r>
            <a:r>
              <a:rPr lang="nl-NL" sz="2400" dirty="0"/>
              <a:t> kind </a:t>
            </a:r>
          </a:p>
          <a:p>
            <a:r>
              <a:rPr lang="nl-NL" sz="2400" dirty="0"/>
              <a:t>Zoon van bijna 8,5 pond </a:t>
            </a:r>
          </a:p>
          <a:p>
            <a:r>
              <a:rPr lang="nl-NL" sz="2400" dirty="0"/>
              <a:t>Borstvoeding kwam erg snel op gang</a:t>
            </a:r>
          </a:p>
          <a:p>
            <a:r>
              <a:rPr lang="nl-NL" sz="2400" dirty="0"/>
              <a:t>Mevrouw heeft erg volle borsten, baby heeft aan 1 borst genoeg </a:t>
            </a:r>
          </a:p>
          <a:p>
            <a:r>
              <a:rPr lang="nl-NL" sz="2400" dirty="0"/>
              <a:t>Borsten staan op ‘knallen’, wat doe je?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Pijnlijke tepels</a:t>
            </a:r>
          </a:p>
        </p:txBody>
      </p:sp>
      <p:pic>
        <p:nvPicPr>
          <p:cNvPr id="4" name="Tijdelijke aanduiding voor inhoud 3" descr="Afbeeldingsresultaat voor borstvoeding cartoon pijnlijke tepel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946" y="1417638"/>
            <a:ext cx="382339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Pijnlijke tepels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dirty="0">
                <a:latin typeface="Calibri" pitchFamily="34" charset="0"/>
                <a:cs typeface="Calibri" pitchFamily="34" charset="0"/>
              </a:rPr>
              <a:t>Meest voorkomende oorzaak: verkeerd aanleggen. </a:t>
            </a:r>
            <a:br>
              <a:rPr lang="nl-NL" sz="2800" dirty="0">
                <a:latin typeface="Calibri" pitchFamily="34" charset="0"/>
                <a:cs typeface="Calibri" pitchFamily="34" charset="0"/>
              </a:rPr>
            </a:br>
            <a:r>
              <a:rPr lang="nl-NL" sz="2800" dirty="0">
                <a:latin typeface="Calibri" pitchFamily="34" charset="0"/>
                <a:cs typeface="Calibri" pitchFamily="34" charset="0"/>
              </a:rPr>
              <a:t>Twijfel je? </a:t>
            </a:r>
            <a:r>
              <a:rPr lang="nl-NL" sz="28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nl-NL" sz="2800" dirty="0">
                <a:latin typeface="Calibri" pitchFamily="34" charset="0"/>
                <a:cs typeface="Calibri" pitchFamily="34" charset="0"/>
              </a:rPr>
              <a:t>Vraag een </a:t>
            </a:r>
            <a:r>
              <a:rPr lang="nl-NL" sz="2800" b="1" dirty="0">
                <a:latin typeface="Calibri" pitchFamily="34" charset="0"/>
                <a:cs typeface="Calibri" pitchFamily="34" charset="0"/>
              </a:rPr>
              <a:t>observatie</a:t>
            </a:r>
            <a:r>
              <a:rPr lang="nl-NL" sz="2800" dirty="0">
                <a:latin typeface="Calibri" pitchFamily="34" charset="0"/>
                <a:cs typeface="Calibri" pitchFamily="34" charset="0"/>
              </a:rPr>
              <a:t> van een lactatiekundige</a:t>
            </a:r>
          </a:p>
          <a:p>
            <a:pPr>
              <a:buNone/>
            </a:pPr>
            <a:endParaRPr lang="nl-NL" sz="2800" b="1" i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nl-NL" sz="2800" dirty="0">
                <a:latin typeface="Calibri" pitchFamily="34" charset="0"/>
                <a:cs typeface="Calibri" pitchFamily="34" charset="0"/>
              </a:rPr>
              <a:t>Andere oorzaken:</a:t>
            </a:r>
            <a:endParaRPr lang="nl-NL" sz="2800" i="1" dirty="0">
              <a:latin typeface="Calibri" pitchFamily="34" charset="0"/>
              <a:cs typeface="Calibri" pitchFamily="34" charset="0"/>
            </a:endParaRPr>
          </a:p>
          <a:p>
            <a:r>
              <a:rPr lang="nl-NL" sz="2800" dirty="0">
                <a:latin typeface="Calibri" pitchFamily="34" charset="0"/>
                <a:cs typeface="Calibri" pitchFamily="34" charset="0"/>
              </a:rPr>
              <a:t>Huidaandoening (eczeem)</a:t>
            </a:r>
          </a:p>
          <a:p>
            <a:r>
              <a:rPr lang="nl-NL" sz="2800" dirty="0">
                <a:latin typeface="Calibri" pitchFamily="34" charset="0"/>
                <a:cs typeface="Calibri" pitchFamily="34" charset="0"/>
              </a:rPr>
              <a:t>Infectie </a:t>
            </a:r>
          </a:p>
          <a:p>
            <a:r>
              <a:rPr lang="nl-NL" sz="2800" dirty="0">
                <a:latin typeface="Calibri" pitchFamily="34" charset="0"/>
                <a:cs typeface="Calibri" pitchFamily="34" charset="0"/>
              </a:rPr>
              <a:t>Melkblaar (huidvliesje over een melkuitgang)</a:t>
            </a:r>
          </a:p>
          <a:p>
            <a:r>
              <a:rPr lang="nl-NL" sz="2800" dirty="0">
                <a:latin typeface="Calibri" pitchFamily="34" charset="0"/>
                <a:cs typeface="Calibri" pitchFamily="34" charset="0"/>
              </a:rPr>
              <a:t>Spruw</a:t>
            </a:r>
          </a:p>
          <a:p>
            <a:r>
              <a:rPr lang="nl-NL" sz="2800" dirty="0">
                <a:latin typeface="Calibri" pitchFamily="34" charset="0"/>
                <a:cs typeface="Calibri" pitchFamily="34" charset="0"/>
              </a:rPr>
              <a:t>Tepelkloven</a:t>
            </a:r>
          </a:p>
          <a:p>
            <a:r>
              <a:rPr lang="nl-NL" sz="2800" dirty="0">
                <a:latin typeface="Calibri" pitchFamily="34" charset="0"/>
                <a:cs typeface="Calibri" pitchFamily="34" charset="0"/>
              </a:rPr>
              <a:t>Vaatkramp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Correcte gebruik tepelhoedje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532" y="1600200"/>
            <a:ext cx="7499268" cy="4525963"/>
          </a:xfrm>
        </p:spPr>
        <p:txBody>
          <a:bodyPr/>
          <a:lstStyle/>
          <a:p>
            <a:r>
              <a:rPr lang="nl-NL" b="1" i="1" dirty="0">
                <a:solidFill>
                  <a:srgbClr val="406779"/>
                </a:solidFill>
                <a:latin typeface="Calibri" pitchFamily="34" charset="0"/>
                <a:cs typeface="Calibri" pitchFamily="34" charset="0"/>
              </a:rPr>
              <a:t>Wat komt vaak voor: tepelhoedje (verkeerd gebruik!)</a:t>
            </a:r>
          </a:p>
          <a:p>
            <a:endParaRPr lang="nl-NL" b="1" i="1" dirty="0">
              <a:solidFill>
                <a:srgbClr val="406779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nl-NL" b="1" i="1" dirty="0">
                <a:solidFill>
                  <a:srgbClr val="406779"/>
                </a:solidFill>
                <a:latin typeface="Calibri" pitchFamily="34" charset="0"/>
                <a:cs typeface="Calibri" pitchFamily="34" charset="0"/>
                <a:hlinkClick r:id="rId2"/>
              </a:rPr>
              <a:t>correct gebruik tepelhoedje</a:t>
            </a:r>
            <a:r>
              <a:rPr lang="nl-NL" b="1" i="1" dirty="0">
                <a:solidFill>
                  <a:srgbClr val="406779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nl-NL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A6075D"/>
                </a:solidFill>
              </a:rPr>
              <a:t>Casus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Kraamvrouw heeft fibromyalgie – 7</a:t>
            </a:r>
            <a:r>
              <a:rPr lang="nl-NL" sz="2800" baseline="30000" dirty="0"/>
              <a:t>e</a:t>
            </a:r>
            <a:r>
              <a:rPr lang="nl-NL" sz="2800" dirty="0"/>
              <a:t> dag</a:t>
            </a:r>
          </a:p>
          <a:p>
            <a:r>
              <a:rPr lang="nl-NL" sz="2800" dirty="0"/>
              <a:t>Sectio gehad van 1</a:t>
            </a:r>
            <a:r>
              <a:rPr lang="nl-NL" sz="2800" baseline="30000" dirty="0"/>
              <a:t>e</a:t>
            </a:r>
            <a:r>
              <a:rPr lang="nl-NL" sz="2800" dirty="0"/>
              <a:t> kind; meisje van 3500 gram</a:t>
            </a:r>
          </a:p>
          <a:p>
            <a:r>
              <a:rPr lang="nl-NL" sz="2800" dirty="0"/>
              <a:t>Kreeg in ZH 1001 adviezen, tepels zijn kapot, mevrouw kolft sinds gisteren </a:t>
            </a:r>
          </a:p>
          <a:p>
            <a:r>
              <a:rPr lang="nl-NL" sz="2800" dirty="0"/>
              <a:t>Zit er door heen. Wat is je advies?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Korte tongriem</a:t>
            </a:r>
          </a:p>
        </p:txBody>
      </p:sp>
      <p:pic>
        <p:nvPicPr>
          <p:cNvPr id="4" name="Tijdelijke aanduiding voor inhoud 3" descr="Afbeeldingsresultaat voor korte tongriem karikatuu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79" y="2033337"/>
            <a:ext cx="3947402" cy="3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Hoe herken je het?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Het membraan waarmee de tong vastzit aan de bodem van de mond is te kort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Soms een ‘verborgen tongriem’ 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Vaak ook een strak lipbandje (let op zuigblaar)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Dit geeft problemen met drinken; onvoldoende intake, onrust bij baby, pijn bij de moeder, op termijn te weinig productie</a:t>
            </a:r>
          </a:p>
          <a:p>
            <a:pPr marL="0" indent="0">
              <a:buNone/>
            </a:pPr>
            <a:endParaRPr lang="nl-NL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Calibri" pitchFamily="34" charset="0"/>
                <a:cs typeface="Calibri" pitchFamily="34" charset="0"/>
              </a:rPr>
              <a:t>Wat kun je doen? Lactatiekundige inschakelen bij voedingsproblemen (diagnose: </a:t>
            </a:r>
            <a:r>
              <a:rPr lang="nl-NL" sz="2400" dirty="0" err="1">
                <a:latin typeface="Calibri" pitchFamily="34" charset="0"/>
                <a:cs typeface="Calibri" pitchFamily="34" charset="0"/>
              </a:rPr>
              <a:t>Hazelbakerscore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Welke problemen geeft het?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2400" dirty="0">
                <a:latin typeface="Calibri" pitchFamily="34" charset="0"/>
                <a:cs typeface="Calibri" pitchFamily="34" charset="0"/>
              </a:rPr>
              <a:t>Beperkte mobiliteit van de tong </a:t>
            </a:r>
            <a:r>
              <a:rPr lang="nl-NL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Pijn aan de tepel!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Kloven 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Slecht drinken 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Vaak loslaten 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Niet genoeg drinken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‘Klakkend’ drinken (soms)</a:t>
            </a:r>
          </a:p>
          <a:p>
            <a:endParaRPr lang="nl-NL" dirty="0"/>
          </a:p>
        </p:txBody>
      </p:sp>
      <p:pic>
        <p:nvPicPr>
          <p:cNvPr id="4" name="Afbeelding 3" descr="Afbeeldingsresultaat voor borstvoeding tepel mond ki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030" y="2128837"/>
            <a:ext cx="28098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Stelling 1 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028883"/>
          </a:xfrm>
        </p:spPr>
        <p:txBody>
          <a:bodyPr/>
          <a:lstStyle/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r>
              <a:rPr lang="nl-NL" sz="3600" dirty="0"/>
              <a:t>‘</a:t>
            </a:r>
            <a:r>
              <a:rPr lang="nl-NL" sz="3600" dirty="0" err="1"/>
              <a:t>Rooming</a:t>
            </a:r>
            <a:r>
              <a:rPr lang="nl-NL" sz="3600" dirty="0"/>
              <a:t> in’</a:t>
            </a:r>
            <a:r>
              <a:rPr lang="nl-NL" sz="2400" dirty="0"/>
              <a:t> is alleen een voorwaarde voor 	vrouwen die hun baby’s borstvoeding geven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Afbeeldingsresultaat voor roomservice">
            <a:extLst>
              <a:ext uri="{FF2B5EF4-FFF2-40B4-BE49-F238E27FC236}">
                <a16:creationId xmlns:a16="http://schemas.microsoft.com/office/drawing/2014/main" id="{38F01DC4-29C5-4FC3-98B7-5CAA14C226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08" y="3345209"/>
            <a:ext cx="4333875" cy="2434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Wat is (deel van) de oplossing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Klieven - knippen van de tongriem, laseren (tandarts </a:t>
            </a:r>
            <a:r>
              <a:rPr lang="nl-NL" sz="2400" dirty="0" err="1">
                <a:latin typeface="Calibri" pitchFamily="34" charset="0"/>
                <a:cs typeface="Calibri" pitchFamily="34" charset="0"/>
              </a:rPr>
              <a:t>Staas&amp;Bergmans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, den Bosch)</a:t>
            </a:r>
          </a:p>
          <a:p>
            <a:r>
              <a:rPr lang="nl-NL" sz="2400" dirty="0">
                <a:latin typeface="Calibri" pitchFamily="34" charset="0"/>
                <a:cs typeface="Calibri" pitchFamily="34" charset="0"/>
              </a:rPr>
              <a:t>Discussie – meer onderzoek nodig! (BOEFJES-studie)</a:t>
            </a:r>
            <a:endParaRPr lang="nl-NL" sz="2400" dirty="0"/>
          </a:p>
          <a:p>
            <a:endParaRPr lang="nl-NL" dirty="0"/>
          </a:p>
        </p:txBody>
      </p:sp>
      <p:pic>
        <p:nvPicPr>
          <p:cNvPr id="4" name="Afbeelding 3" descr="Fig 3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6249" y="2850211"/>
            <a:ext cx="4657725" cy="3152362"/>
          </a:xfrm>
          <a:prstGeom prst="rect">
            <a:avLst/>
          </a:prstGeom>
          <a:noFill/>
          <a:ln w="12700">
            <a:solidFill>
              <a:srgbClr val="A6075D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D0D5F"/>
                </a:solidFill>
              </a:rPr>
              <a:t>Aanpassing; ‘Concorde-methode’</a:t>
            </a:r>
          </a:p>
        </p:txBody>
      </p:sp>
      <p:pic>
        <p:nvPicPr>
          <p:cNvPr id="4" name="Tijdelijke aanduiding voor inhoud 3" descr="http://www.myrtevanlonkhuijsen.nl/evanesco/wp-content/uploads/2016/12/madonna-lactans-terracotta-16e17e-eeuw-150x1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51958"/>
            <a:ext cx="2620536" cy="252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Concorde schets (nog niet goed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9471" y="2307102"/>
            <a:ext cx="6344529" cy="364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Bron: http://www.myrtevanlonkhuijsen.nl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A6075D"/>
                </a:solidFill>
              </a:rPr>
              <a:t>Casus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Dag 6, baby drinkt goed aan de borst </a:t>
            </a:r>
          </a:p>
          <a:p>
            <a:r>
              <a:rPr lang="nl-NL" sz="2400" dirty="0"/>
              <a:t>Je hebt vanaf dag 1 in de gaten dat er een korte tongriem is </a:t>
            </a:r>
          </a:p>
          <a:p>
            <a:r>
              <a:rPr lang="nl-NL" sz="2400" dirty="0"/>
              <a:t>Plas- en poepluiers zijn goed </a:t>
            </a:r>
          </a:p>
          <a:p>
            <a:r>
              <a:rPr lang="nl-NL" sz="2400" dirty="0"/>
              <a:t>Wat doe je, wat zeg je, waar let je op?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  <a:latin typeface="Calibri" pitchFamily="34" charset="0"/>
                <a:cs typeface="Calibri" pitchFamily="34" charset="0"/>
              </a:rPr>
              <a:t>Baby ‘wil niet’..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Belang </a:t>
            </a:r>
            <a:r>
              <a:rPr lang="nl-NL" sz="2400" dirty="0" err="1"/>
              <a:t>huid-op-huid</a:t>
            </a:r>
            <a:r>
              <a:rPr lang="nl-NL" sz="2400" dirty="0"/>
              <a:t> contact (start)</a:t>
            </a:r>
          </a:p>
          <a:p>
            <a:r>
              <a:rPr lang="nl-NL" sz="2400" dirty="0"/>
              <a:t>Hoe is het eerste aanleggen gegaan (onder ‘dwang’)</a:t>
            </a:r>
          </a:p>
          <a:p>
            <a:r>
              <a:rPr lang="nl-NL" sz="2400" dirty="0"/>
              <a:t>‘Negatieve mond-ervaring’</a:t>
            </a:r>
          </a:p>
          <a:p>
            <a:r>
              <a:rPr lang="nl-NL" sz="2400" dirty="0"/>
              <a:t>Hoe is de baby geboren</a:t>
            </a:r>
          </a:p>
          <a:p>
            <a:r>
              <a:rPr lang="nl-NL" sz="2400" dirty="0"/>
              <a:t>Baby is ongeduldig (temperament of toeschietreflex)</a:t>
            </a:r>
          </a:p>
          <a:p>
            <a:r>
              <a:rPr lang="nl-NL" sz="2400" dirty="0"/>
              <a:t>Tijd, rust, geduld, positieve aanraking </a:t>
            </a:r>
          </a:p>
          <a:p>
            <a:pPr lvl="1">
              <a:buNone/>
            </a:pPr>
            <a:r>
              <a:rPr lang="nl-NL" sz="2400" i="1" dirty="0"/>
              <a:t>(borst associëren met veiligheid)</a:t>
            </a:r>
          </a:p>
          <a:p>
            <a:r>
              <a:rPr lang="nl-NL" sz="2400" dirty="0"/>
              <a:t>Baby is ziek</a:t>
            </a:r>
          </a:p>
          <a:p>
            <a:endParaRPr lang="nl-NL" dirty="0"/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A6075D"/>
                </a:solidFill>
              </a:rPr>
              <a:t>Casus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Iemand uit de zaal met een casus waarbij een kind niet aan de borst ‘wilde’..? Wat heb je toen gedaan? Gouden tip?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Onderwerpen deel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Meest voorkomende problemen bij baby</a:t>
            </a:r>
          </a:p>
          <a:p>
            <a:r>
              <a:rPr lang="nl-NL" dirty="0"/>
              <a:t>Meest voorkomende problemen bij moeder</a:t>
            </a:r>
          </a:p>
          <a:p>
            <a:r>
              <a:rPr lang="nl-NL" dirty="0"/>
              <a:t>Afkolven</a:t>
            </a:r>
          </a:p>
          <a:p>
            <a:r>
              <a:rPr lang="nl-NL" dirty="0"/>
              <a:t>Borstvoeding en leefstijl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600">
                <a:solidFill>
                  <a:srgbClr val="AD0D5F"/>
                </a:solidFill>
              </a:rPr>
              <a:t>Bronvermelding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altLang="nl-NL" sz="2400" dirty="0"/>
              <a:t>Marianne Prins, Jos van Roosmalen (2014). </a:t>
            </a:r>
            <a:r>
              <a:rPr lang="fi-FI" altLang="nl-NL" sz="2400" i="1" dirty="0"/>
              <a:t>Praktische verloskunde</a:t>
            </a:r>
            <a:r>
              <a:rPr lang="fi-FI" altLang="nl-NL" sz="2400" dirty="0"/>
              <a:t>. Bohn Stafleu van Loghum</a:t>
            </a:r>
            <a:endParaRPr lang="nl-NL" altLang="nl-NL" sz="2400" dirty="0"/>
          </a:p>
          <a:p>
            <a:pPr>
              <a:defRPr/>
            </a:pPr>
            <a:r>
              <a:rPr lang="nl-NL" sz="2400" dirty="0">
                <a:hlinkClick r:id="rId2"/>
              </a:rPr>
              <a:t>Dia: https://www.borstvoeding.com/artikelen/voorjebegint/motivatie/101reden.html</a:t>
            </a:r>
            <a:endParaRPr lang="nl-NL" sz="2400" dirty="0"/>
          </a:p>
          <a:p>
            <a:pPr>
              <a:defRPr/>
            </a:pPr>
            <a:r>
              <a:rPr lang="nl-NL" sz="2400" b="1" i="1" dirty="0">
                <a:hlinkClick r:id="rId3"/>
              </a:rPr>
              <a:t>Dia 20 www.borstvoeding.com/problemen/medicijnen/2015NL.html</a:t>
            </a:r>
            <a:endParaRPr lang="nl-NL" sz="2400" b="1" i="1" dirty="0"/>
          </a:p>
          <a:p>
            <a:pPr marL="342900" lvl="8" indent="-342900">
              <a:defRPr/>
            </a:pPr>
            <a:r>
              <a:rPr lang="nl-NL" sz="1600" i="1" dirty="0">
                <a:solidFill>
                  <a:srgbClr val="406779"/>
                </a:solidFill>
              </a:rPr>
              <a:t>Dia 24 </a:t>
            </a:r>
            <a:r>
              <a:rPr lang="nl-NL" sz="1600" i="1" dirty="0" err="1">
                <a:solidFill>
                  <a:srgbClr val="406779"/>
                </a:solidFill>
              </a:rPr>
              <a:t>Bron:www.borstvoeding.com</a:t>
            </a:r>
            <a:endParaRPr lang="nl-NL" sz="1600" i="1" dirty="0">
              <a:solidFill>
                <a:srgbClr val="406779"/>
              </a:solidFill>
            </a:endParaRPr>
          </a:p>
          <a:p>
            <a:pPr marL="342900" lvl="8" indent="-342900">
              <a:defRPr/>
            </a:pPr>
            <a:r>
              <a:rPr lang="nl-NL" sz="1600" b="1" dirty="0"/>
              <a:t>Richtlijnen van UNICEF, WHO en UNAIDS</a:t>
            </a:r>
            <a:endParaRPr lang="nl-NL" sz="1600" dirty="0"/>
          </a:p>
          <a:p>
            <a:pPr marL="342900" lvl="8" indent="-342900">
              <a:defRPr/>
            </a:pPr>
            <a:endParaRPr lang="nl-NL" sz="1600" i="1" dirty="0">
              <a:solidFill>
                <a:srgbClr val="406779"/>
              </a:solidFill>
            </a:endParaRPr>
          </a:p>
          <a:p>
            <a:pPr>
              <a:defRPr/>
            </a:pPr>
            <a:endParaRPr lang="nl-NL" sz="2400" b="1" i="1" dirty="0"/>
          </a:p>
          <a:p>
            <a:pPr>
              <a:defRPr/>
            </a:pPr>
            <a:endParaRPr lang="nl-NL" sz="2400" i="1" dirty="0">
              <a:solidFill>
                <a:srgbClr val="406779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17469074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600">
                <a:solidFill>
                  <a:srgbClr val="AD0D5F"/>
                </a:solidFill>
              </a:rPr>
              <a:t>Vragen ??</a:t>
            </a:r>
          </a:p>
        </p:txBody>
      </p:sp>
      <p:pic>
        <p:nvPicPr>
          <p:cNvPr id="64515" name="Tijdelijke aanduiding voor inhoud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r="5632"/>
          <a:stretch>
            <a:fillRect/>
          </a:stretch>
        </p:blipFill>
        <p:spPr>
          <a:xfrm>
            <a:off x="2051050" y="1417638"/>
            <a:ext cx="5041900" cy="4522787"/>
          </a:xfrm>
        </p:spPr>
      </p:pic>
    </p:spTree>
    <p:extLst>
      <p:ext uri="{BB962C8B-B14F-4D97-AF65-F5344CB8AC3E}">
        <p14:creationId xmlns:p14="http://schemas.microsoft.com/office/powerpoint/2010/main" val="282787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600">
                <a:solidFill>
                  <a:srgbClr val="AD0D5F"/>
                </a:solidFill>
              </a:rPr>
              <a:t>Afsluiting en evaluatie</a:t>
            </a:r>
          </a:p>
        </p:txBody>
      </p:sp>
      <p:sp>
        <p:nvSpPr>
          <p:cNvPr id="3" name="Rechthoek 2"/>
          <p:cNvSpPr/>
          <p:nvPr/>
        </p:nvSpPr>
        <p:spPr>
          <a:xfrm>
            <a:off x="1856509" y="2071900"/>
            <a:ext cx="5943600" cy="3385542"/>
          </a:xfrm>
          <a:prstGeom prst="rect">
            <a:avLst/>
          </a:prstGeom>
          <a:ln w="12700">
            <a:solidFill>
              <a:srgbClr val="A6075D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nl-NL" sz="3200" dirty="0"/>
              <a:t>BEDANKT VOOR JULLIE AANDACHT !!</a:t>
            </a:r>
          </a:p>
          <a:p>
            <a:pPr lvl="1">
              <a:buNone/>
            </a:pPr>
            <a:endParaRPr lang="nl-NL" sz="3200" b="1" dirty="0"/>
          </a:p>
          <a:p>
            <a:pPr lvl="1">
              <a:buNone/>
            </a:pPr>
            <a:r>
              <a:rPr lang="nl-NL" sz="3200" b="1" dirty="0"/>
              <a:t>	LATEN WE </a:t>
            </a:r>
            <a:r>
              <a:rPr lang="nl-NL" sz="5400" b="1" dirty="0"/>
              <a:t>TIJD</a:t>
            </a:r>
            <a:r>
              <a:rPr lang="nl-NL" sz="3200" b="1" dirty="0"/>
              <a:t> BLIJVEN MAKEN VOOR </a:t>
            </a:r>
          </a:p>
          <a:p>
            <a:pPr lvl="1">
              <a:buNone/>
            </a:pPr>
            <a:r>
              <a:rPr lang="nl-NL" sz="3200" b="1" dirty="0"/>
              <a:t>				BORSTVOEDING!</a:t>
            </a:r>
          </a:p>
        </p:txBody>
      </p:sp>
    </p:spTree>
    <p:extLst>
      <p:ext uri="{BB962C8B-B14F-4D97-AF65-F5344CB8AC3E}">
        <p14:creationId xmlns:p14="http://schemas.microsoft.com/office/powerpoint/2010/main" val="148189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rgbClr val="A6075D"/>
                </a:solidFill>
              </a:rPr>
              <a:t>Stelling</a:t>
            </a:r>
            <a:r>
              <a:rPr lang="nl-NL" dirty="0">
                <a:solidFill>
                  <a:srgbClr val="A6075D"/>
                </a:solidFill>
              </a:rPr>
              <a:t> </a:t>
            </a:r>
            <a:r>
              <a:rPr lang="nl-NL" sz="3600" dirty="0">
                <a:solidFill>
                  <a:srgbClr val="A6075D"/>
                </a:solidFill>
              </a:rPr>
              <a:t>2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55814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	</a:t>
            </a:r>
            <a:r>
              <a:rPr lang="nl-NL" sz="2800" i="1" dirty="0"/>
              <a:t>‘Ik vertel een kraamvrouw altijd </a:t>
            </a:r>
          </a:p>
          <a:p>
            <a:pPr marL="0" indent="0" algn="ctr">
              <a:buNone/>
            </a:pPr>
            <a:r>
              <a:rPr lang="nl-NL" sz="2800" i="1" dirty="0"/>
              <a:t>als een van de eerste dingen </a:t>
            </a:r>
          </a:p>
          <a:p>
            <a:pPr marL="0" indent="0" algn="ctr">
              <a:buNone/>
            </a:pPr>
            <a:r>
              <a:rPr lang="nl-NL" sz="2800" i="1" dirty="0"/>
              <a:t>	hoe ze kan zien of de baby hongerig is’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 descr="14-honger.jpg">
            <a:extLst>
              <a:ext uri="{FF2B5EF4-FFF2-40B4-BE49-F238E27FC236}">
                <a16:creationId xmlns:a16="http://schemas.microsoft.com/office/drawing/2014/main" id="{02448647-2A06-4D51-BE52-E272DD12E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31" y="2363586"/>
            <a:ext cx="3857625" cy="3657600"/>
          </a:xfrm>
          <a:prstGeom prst="rect">
            <a:avLst/>
          </a:prstGeom>
          <a:noFill/>
          <a:ln w="12700">
            <a:solidFill>
              <a:srgbClr val="A6075D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A6075D"/>
                </a:solidFill>
              </a:rPr>
              <a:t>Stelling 3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i="1" dirty="0"/>
              <a:t>	‘Bij het afsluiten van het kraambed noem ik een aantal borstvoedingsorganisaties waar vrouwen terecht 	kunnen met vragen’</a:t>
            </a:r>
          </a:p>
        </p:txBody>
      </p:sp>
      <p:pic>
        <p:nvPicPr>
          <p:cNvPr id="4" name="Afbeelding 3" descr="https://gallery.mailchimp.com/cb057655b6bb3412da36352b3/images/c67e625f-984d-416c-affd-743db878103f.jpg">
            <a:extLst>
              <a:ext uri="{FF2B5EF4-FFF2-40B4-BE49-F238E27FC236}">
                <a16:creationId xmlns:a16="http://schemas.microsoft.com/office/drawing/2014/main" id="{1B44DB0F-C0FD-46AD-B690-2F680A1199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19" y="3587809"/>
            <a:ext cx="4655128" cy="229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3155</Words>
  <Application>Microsoft Office PowerPoint</Application>
  <PresentationFormat>Diavoorstelling (4:3)</PresentationFormat>
  <Paragraphs>441</Paragraphs>
  <Slides>78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78</vt:i4>
      </vt:variant>
    </vt:vector>
  </HeadingPairs>
  <TitlesOfParts>
    <vt:vector size="81" baseType="lpstr">
      <vt:lpstr>Arial</vt:lpstr>
      <vt:lpstr>Calibri</vt:lpstr>
      <vt:lpstr>Office-thema</vt:lpstr>
      <vt:lpstr>PowerPoint-presentatie</vt:lpstr>
      <vt:lpstr>PowerPoint-presentatie</vt:lpstr>
      <vt:lpstr>  Algemeen   </vt:lpstr>
      <vt:lpstr> Tien vuistregels WHO</vt:lpstr>
      <vt:lpstr>Vuistregel 1 - 5</vt:lpstr>
      <vt:lpstr>Vuistregel 6 - 10</vt:lpstr>
      <vt:lpstr>Stelling 1  </vt:lpstr>
      <vt:lpstr>Stelling 2</vt:lpstr>
      <vt:lpstr>Stelling 3</vt:lpstr>
      <vt:lpstr>Baby Friendly Nederland</vt:lpstr>
      <vt:lpstr>Vragen + discussie over 10 vuistregels</vt:lpstr>
      <vt:lpstr>Argumenten (interactief) </vt:lpstr>
      <vt:lpstr>Gezondheidseffecten</vt:lpstr>
      <vt:lpstr>Rapport RIVM 2015 </vt:lpstr>
      <vt:lpstr>Contra-indicaties</vt:lpstr>
      <vt:lpstr>Medicatie</vt:lpstr>
      <vt:lpstr>Argumenten</vt:lpstr>
      <vt:lpstr>Veiligheid van medicijn</vt:lpstr>
      <vt:lpstr>Veiligheid van medicijn</vt:lpstr>
      <vt:lpstr>Noodzakelijke informatie </vt:lpstr>
      <vt:lpstr>De classificatie van Thomas Hale </vt:lpstr>
      <vt:lpstr>Roken</vt:lpstr>
      <vt:lpstr>Effect roken</vt:lpstr>
      <vt:lpstr>Roken of borstvoeding?</vt:lpstr>
      <vt:lpstr>HIV</vt:lpstr>
      <vt:lpstr>HIV </vt:lpstr>
      <vt:lpstr>HIV vervolg</vt:lpstr>
      <vt:lpstr>Echte contra-indicaties</vt:lpstr>
      <vt:lpstr>Vragen?</vt:lpstr>
      <vt:lpstr>Anatomie &amp; fysiologie melkproductie</vt:lpstr>
      <vt:lpstr>Voorbereiding </vt:lpstr>
      <vt:lpstr>Na de geboorte</vt:lpstr>
      <vt:lpstr>1e contact</vt:lpstr>
      <vt:lpstr>Negen cruciale fases   </vt:lpstr>
      <vt:lpstr>1 - De geboorteschreeuw</vt:lpstr>
      <vt:lpstr>2 - Ontspanning</vt:lpstr>
      <vt:lpstr>3 - Wakker worden</vt:lpstr>
      <vt:lpstr>4 – Activiteit </vt:lpstr>
      <vt:lpstr>5 – Rust </vt:lpstr>
      <vt:lpstr>6 - Kruipen</vt:lpstr>
      <vt:lpstr>7 – Vertrouwd raken</vt:lpstr>
      <vt:lpstr>8 - Drinken</vt:lpstr>
      <vt:lpstr>9 - Slapen</vt:lpstr>
      <vt:lpstr>Resultaat</vt:lpstr>
      <vt:lpstr>Vragen tot nu toe?</vt:lpstr>
      <vt:lpstr>   9 fases in beeld (4.32 min) </vt:lpstr>
      <vt:lpstr>Reacties op film</vt:lpstr>
      <vt:lpstr>Vraag &amp; aanbod</vt:lpstr>
      <vt:lpstr>Valkuilen begin kraambed</vt:lpstr>
      <vt:lpstr>A. Problemen met aanleggen</vt:lpstr>
      <vt:lpstr>Aandachtspunten aanleggen</vt:lpstr>
      <vt:lpstr>Basis aanlegtechniek</vt:lpstr>
      <vt:lpstr>Biological Nurturing – instinctief voeden</vt:lpstr>
      <vt:lpstr>Valkuilen aanleggen</vt:lpstr>
      <vt:lpstr>Casus</vt:lpstr>
      <vt:lpstr>Stuwing</vt:lpstr>
      <vt:lpstr>Stuwing; positief signaal</vt:lpstr>
      <vt:lpstr>Stuwing; alarm signaal</vt:lpstr>
      <vt:lpstr>Valkuilen stuwing</vt:lpstr>
      <vt:lpstr>Ernstige stuwing</vt:lpstr>
      <vt:lpstr>Vochtstuwing</vt:lpstr>
      <vt:lpstr>Casus</vt:lpstr>
      <vt:lpstr>Pijnlijke tepels</vt:lpstr>
      <vt:lpstr>Pijnlijke tepels</vt:lpstr>
      <vt:lpstr>Correcte gebruik tepelhoedje</vt:lpstr>
      <vt:lpstr>Casus</vt:lpstr>
      <vt:lpstr>Korte tongriem</vt:lpstr>
      <vt:lpstr>Hoe herken je het?</vt:lpstr>
      <vt:lpstr>Welke problemen geeft het?</vt:lpstr>
      <vt:lpstr>Wat is (deel van) de oplossing</vt:lpstr>
      <vt:lpstr>Aanpassing; ‘Concorde-methode’</vt:lpstr>
      <vt:lpstr>Casus</vt:lpstr>
      <vt:lpstr>Baby ‘wil niet’..</vt:lpstr>
      <vt:lpstr>Casus</vt:lpstr>
      <vt:lpstr>Onderwerpen deel 2</vt:lpstr>
      <vt:lpstr>Bronvermelding</vt:lpstr>
      <vt:lpstr>Vragen ??</vt:lpstr>
      <vt:lpstr>Afsluiting en evaluatie</vt:lpstr>
    </vt:vector>
  </TitlesOfParts>
  <Company>Melding ontwerp enzo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een bovenkop of korte introductie van het onderwerp</dc:title>
  <dc:creator>Melanie Hendriks</dc:creator>
  <cp:lastModifiedBy>Nadia v. L.</cp:lastModifiedBy>
  <cp:revision>51</cp:revision>
  <dcterms:created xsi:type="dcterms:W3CDTF">2016-02-24T13:48:18Z</dcterms:created>
  <dcterms:modified xsi:type="dcterms:W3CDTF">2020-07-02T20:12:32Z</dcterms:modified>
</cp:coreProperties>
</file>