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9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87717E4-D7CB-49B5-8796-92FA5DD2BCEA}" type="datetimeFigureOut">
              <a:rPr lang="nl-NL" smtClean="0"/>
              <a:pPr/>
              <a:t>14-10-2016</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0AB7561-2081-4EB2-B41A-E2CE18E3A733}"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dirty="0" err="1" smtClean="0"/>
              <a:t>Palliatieve</a:t>
            </a:r>
            <a:r>
              <a:rPr lang="nl-NL" dirty="0" smtClean="0"/>
              <a:t> </a:t>
            </a:r>
            <a:r>
              <a:rPr lang="nl-NL" dirty="0" err="1" smtClean="0"/>
              <a:t>sedatie</a:t>
            </a:r>
            <a:r>
              <a:rPr lang="nl-NL" dirty="0" smtClean="0"/>
              <a:t> is het verlagen van het bewustzijn tot aan het overlijden. Er wordt onderscheid gemaakt</a:t>
            </a:r>
            <a:r>
              <a:rPr lang="nl-NL" baseline="0" dirty="0" smtClean="0"/>
              <a:t> in continue </a:t>
            </a:r>
            <a:r>
              <a:rPr lang="nl-NL" baseline="0" dirty="0" err="1" smtClean="0"/>
              <a:t>sedatie</a:t>
            </a:r>
            <a:r>
              <a:rPr lang="nl-NL" baseline="0" dirty="0" smtClean="0"/>
              <a:t> en intermitterende </a:t>
            </a:r>
            <a:r>
              <a:rPr lang="nl-NL" baseline="0" dirty="0" err="1" smtClean="0"/>
              <a:t>sedatie</a:t>
            </a:r>
            <a:r>
              <a:rPr lang="nl-NL" baseline="0" dirty="0" smtClean="0"/>
              <a:t>. Dit laatste wordt vaak ‘s nachts toegepast, bij uitputting en slecht slapen, maar ook wel bij een aanval van benauwdheid en bij angst om op deze manier een time-out te creëren.</a:t>
            </a:r>
            <a:endParaRPr lang="nl-NL" dirty="0"/>
          </a:p>
        </p:txBody>
      </p:sp>
      <p:sp>
        <p:nvSpPr>
          <p:cNvPr id="4" name="Tijdelijke aanduiding voor dianummer 3"/>
          <p:cNvSpPr>
            <a:spLocks noGrp="1"/>
          </p:cNvSpPr>
          <p:nvPr>
            <p:ph type="sldNum" sz="quarter" idx="10"/>
          </p:nvPr>
        </p:nvSpPr>
        <p:spPr/>
        <p:txBody>
          <a:bodyPr/>
          <a:lstStyle/>
          <a:p>
            <a:fld id="{F0AB7561-2081-4EB2-B41A-E2CE18E3A733}" type="slidenum">
              <a:rPr lang="nl-NL" smtClean="0"/>
              <a:pPr/>
              <a:t>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Een symptoom is </a:t>
            </a:r>
            <a:r>
              <a:rPr lang="nl-NL" dirty="0" err="1" smtClean="0"/>
              <a:t>refractair</a:t>
            </a:r>
            <a:r>
              <a:rPr lang="nl-NL" dirty="0" smtClean="0"/>
              <a:t> als geen van de conventionele behandelingen voldoende snel effectief zijn</a:t>
            </a:r>
            <a:r>
              <a:rPr lang="nl-NL" baseline="0" dirty="0" smtClean="0"/>
              <a:t> of dat de behandelingen onaanvaardbare bij werkingen hebben.</a:t>
            </a:r>
            <a:endParaRPr lang="nl-NL" dirty="0"/>
          </a:p>
        </p:txBody>
      </p:sp>
      <p:sp>
        <p:nvSpPr>
          <p:cNvPr id="4" name="Tijdelijke aanduiding voor dianummer 3"/>
          <p:cNvSpPr>
            <a:spLocks noGrp="1"/>
          </p:cNvSpPr>
          <p:nvPr>
            <p:ph type="sldNum" sz="quarter" idx="10"/>
          </p:nvPr>
        </p:nvSpPr>
        <p:spPr/>
        <p:txBody>
          <a:bodyPr/>
          <a:lstStyle/>
          <a:p>
            <a:fld id="{F0AB7561-2081-4EB2-B41A-E2CE18E3A733}"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Existentiëel</a:t>
            </a:r>
            <a:r>
              <a:rPr lang="nl-NL" dirty="0" smtClean="0"/>
              <a:t> lijden kan worden geuit als zinloosheid, leegheid, het sterfbed niet bewust mee willen maken,</a:t>
            </a:r>
            <a:r>
              <a:rPr lang="nl-NL" baseline="0" dirty="0" smtClean="0"/>
              <a:t> </a:t>
            </a:r>
            <a:r>
              <a:rPr lang="nl-NL" baseline="0" dirty="0" err="1" smtClean="0"/>
              <a:t>psycho-sociale</a:t>
            </a:r>
            <a:r>
              <a:rPr lang="nl-NL" baseline="0" dirty="0" smtClean="0"/>
              <a:t> problematiek en ontluistering. Het lijden valt niet meer te verlichten met communicatie of spirituele ondersteuning. Het zijn vaak mensen die al een flinke rugzak hebben. Er moet overeenstemming zijn binnen het team dat behandeling van de symptomen niet voldoende is. Zo nodig moet een externe expert geraadpleegd worden. Overal in Nederland zijn </a:t>
            </a:r>
            <a:r>
              <a:rPr lang="nl-NL" baseline="0" dirty="0" err="1" smtClean="0"/>
              <a:t>palliatieteams</a:t>
            </a:r>
            <a:r>
              <a:rPr lang="nl-NL" baseline="0" dirty="0" smtClean="0"/>
              <a:t> beschikbaar om advies te geven. Er kan een moreel beraad worden overwogen. Bij een acute situatie zal de arts zelfstandig, snel een beslissing moeten nemen. (dreigende verstikking of bloeding)  Levensverwachting is vaak moeilijk in te schatten. Er moeten kenmerken aanwezig zijn van de stervensfase zoals: niet meer zelf kunnen eten en drinken, vermoeidheid, bedlegerigheid.</a:t>
            </a:r>
          </a:p>
          <a:p>
            <a:endParaRPr lang="nl-NL" dirty="0"/>
          </a:p>
        </p:txBody>
      </p:sp>
      <p:sp>
        <p:nvSpPr>
          <p:cNvPr id="4" name="Tijdelijke aanduiding voor dianummer 3"/>
          <p:cNvSpPr>
            <a:spLocks noGrp="1"/>
          </p:cNvSpPr>
          <p:nvPr>
            <p:ph type="sldNum" sz="quarter" idx="10"/>
          </p:nvPr>
        </p:nvSpPr>
        <p:spPr/>
        <p:txBody>
          <a:bodyPr/>
          <a:lstStyle/>
          <a:p>
            <a:fld id="{F0AB7561-2081-4EB2-B41A-E2CE18E3A733}" type="slidenum">
              <a:rPr lang="nl-NL" smtClean="0"/>
              <a:pPr/>
              <a:t>6</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SCEN is Steun en Consultatie bij Euthanasie in Nederland</a:t>
            </a:r>
            <a:endParaRPr lang="nl-NL" dirty="0"/>
          </a:p>
        </p:txBody>
      </p:sp>
      <p:sp>
        <p:nvSpPr>
          <p:cNvPr id="4" name="Tijdelijke aanduiding voor dianummer 3"/>
          <p:cNvSpPr>
            <a:spLocks noGrp="1"/>
          </p:cNvSpPr>
          <p:nvPr>
            <p:ph type="sldNum" sz="quarter" idx="10"/>
          </p:nvPr>
        </p:nvSpPr>
        <p:spPr/>
        <p:txBody>
          <a:bodyPr/>
          <a:lstStyle/>
          <a:p>
            <a:fld id="{F0AB7561-2081-4EB2-B41A-E2CE18E3A733}"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252727EB-39DB-497D-A996-5ACE35810E9A}" type="datetimeFigureOut">
              <a:rPr lang="nl-NL" smtClean="0"/>
              <a:pPr/>
              <a:t>14-10-2016</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AB661063-73AD-4234-A6B7-4A5C474A281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661063-73AD-4234-A6B7-4A5C474A281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661063-73AD-4234-A6B7-4A5C474A281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661063-73AD-4234-A6B7-4A5C474A2815}"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661063-73AD-4234-A6B7-4A5C474A2815}"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AB661063-73AD-4234-A6B7-4A5C474A2815}"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AB661063-73AD-4234-A6B7-4A5C474A2815}"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AB661063-73AD-4234-A6B7-4A5C474A2815}"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252727EB-39DB-497D-A996-5ACE35810E9A}" type="datetimeFigureOut">
              <a:rPr lang="nl-NL" smtClean="0"/>
              <a:pPr/>
              <a:t>14-10-2016</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AB661063-73AD-4234-A6B7-4A5C474A281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252727EB-39DB-497D-A996-5ACE35810E9A}" type="datetimeFigureOut">
              <a:rPr lang="nl-NL" smtClean="0"/>
              <a:pPr/>
              <a:t>14-10-2016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AB661063-73AD-4234-A6B7-4A5C474A2815}"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252727EB-39DB-497D-A996-5ACE35810E9A}" type="datetimeFigureOut">
              <a:rPr lang="nl-NL" smtClean="0"/>
              <a:pPr/>
              <a:t>14-10-2016</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AB661063-73AD-4234-A6B7-4A5C474A2815}"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2727EB-39DB-497D-A996-5ACE35810E9A}" type="datetimeFigureOut">
              <a:rPr lang="nl-NL" smtClean="0"/>
              <a:pPr/>
              <a:t>14-10-2016</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661063-73AD-4234-A6B7-4A5C474A281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source=imgres&amp;cd=&amp;cad=rja&amp;uact=8&amp;ved=0CAkQjRwwAGoVChMI9q7FyaC7yAIVAdAaCh1vJA7I&amp;url=https://www.monitorgeneesmiddelen.nl/chr/tips-voor-het-gesprek-met-uw-arts/&amp;psig=AFQjCNGNJ2TvxNM3-iduvwVUqSBRHiRmzg&amp;ust=144468162461655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nl/url?sa=i&amp;source=imgres&amp;cd=&amp;cad=rja&amp;uact=8&amp;ved=0CAkQjRwwAGoVChMI2I7k8p-7yAIVQVwaCh2tHgq1&amp;url=http://snips.home.xs4all.nl/snips/archief/html/nondualiteit/031.html&amp;psig=AFQjCNFui-PYlHb6f37le5BreXxpKb5eCw&amp;ust=144468144255548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Palliatieve</a:t>
            </a:r>
            <a:r>
              <a:rPr lang="nl-NL" dirty="0" smtClean="0"/>
              <a:t> </a:t>
            </a:r>
            <a:r>
              <a:rPr lang="nl-NL" dirty="0" err="1" smtClean="0"/>
              <a:t>sedatie</a:t>
            </a:r>
            <a:endParaRPr lang="nl-NL" dirty="0"/>
          </a:p>
        </p:txBody>
      </p:sp>
      <p:sp>
        <p:nvSpPr>
          <p:cNvPr id="3" name="Ondertitel 2"/>
          <p:cNvSpPr>
            <a:spLocks noGrp="1"/>
          </p:cNvSpPr>
          <p:nvPr>
            <p:ph type="subTitle" idx="1"/>
          </p:nvPr>
        </p:nvSpPr>
        <p:spPr/>
        <p:txBody>
          <a:bodyPr>
            <a:normAutofit/>
          </a:bodyPr>
          <a:lstStyle/>
          <a:p>
            <a:r>
              <a:rPr lang="nl-NL" sz="2000" i="1" dirty="0" smtClean="0"/>
              <a:t>Diana Bouwmeester</a:t>
            </a:r>
          </a:p>
          <a:p>
            <a:r>
              <a:rPr lang="nl-NL" sz="2000" i="1" dirty="0" smtClean="0"/>
              <a:t>Palliatief Zorgconsulent</a:t>
            </a:r>
            <a:endParaRPr lang="nl-NL"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a:buFont typeface="Wingdings" pitchFamily="2" charset="2"/>
              <a:buChar char="Ø"/>
            </a:pPr>
            <a:r>
              <a:rPr lang="nl-NL" sz="2000" dirty="0" smtClean="0"/>
              <a:t>Er is sprake van een vrijwillig genomen en weloverwogen besluit van de cliënt</a:t>
            </a:r>
          </a:p>
          <a:p>
            <a:pPr>
              <a:buFont typeface="Wingdings" pitchFamily="2" charset="2"/>
              <a:buChar char="Ø"/>
            </a:pPr>
            <a:r>
              <a:rPr lang="nl-NL" sz="2000" dirty="0" smtClean="0"/>
              <a:t>Er is sprake van uitzichtloos en ondraaglijk lijden.</a:t>
            </a:r>
          </a:p>
          <a:p>
            <a:pPr>
              <a:buFont typeface="Wingdings" pitchFamily="2" charset="2"/>
              <a:buChar char="Ø"/>
            </a:pPr>
            <a:r>
              <a:rPr lang="nl-NL" sz="2000" dirty="0" smtClean="0"/>
              <a:t>De cliënt is goed voorgelicht over zijn situatie en vooruitzichten</a:t>
            </a:r>
          </a:p>
          <a:p>
            <a:pPr>
              <a:buFont typeface="Wingdings" pitchFamily="2" charset="2"/>
              <a:buChar char="Ø"/>
            </a:pPr>
            <a:r>
              <a:rPr lang="nl-NL" sz="2000" dirty="0" smtClean="0"/>
              <a:t>Arts en cliënt zijn overeengekomen dat er geen redelijke andere oplossing is.</a:t>
            </a:r>
          </a:p>
          <a:p>
            <a:pPr>
              <a:buFont typeface="Wingdings" pitchFamily="2" charset="2"/>
              <a:buChar char="Ø"/>
            </a:pPr>
            <a:r>
              <a:rPr lang="nl-NL" sz="2000" dirty="0" smtClean="0"/>
              <a:t>Er wordt tenminste één onafhankelijke arts (SCEN) geraadpleegd die de cliënt heeft gezien en een schriftelijk rapport geeft over de voorgaande zorgvuldigheidseisen.</a:t>
            </a:r>
          </a:p>
          <a:p>
            <a:pPr>
              <a:buFont typeface="Wingdings" pitchFamily="2" charset="2"/>
              <a:buChar char="Ø"/>
            </a:pPr>
            <a:r>
              <a:rPr lang="nl-NL" sz="2000" dirty="0" smtClean="0"/>
              <a:t>De euthanasie wordt medisch zorgvuldig uitgevoerd en gemeld aan de gemeentelijke schouwarts.</a:t>
            </a:r>
            <a:endParaRPr lang="nl-NL" sz="2000" dirty="0"/>
          </a:p>
        </p:txBody>
      </p:sp>
      <p:sp>
        <p:nvSpPr>
          <p:cNvPr id="3" name="Titel 2"/>
          <p:cNvSpPr>
            <a:spLocks noGrp="1"/>
          </p:cNvSpPr>
          <p:nvPr>
            <p:ph type="title"/>
          </p:nvPr>
        </p:nvSpPr>
        <p:spPr/>
        <p:txBody>
          <a:bodyPr/>
          <a:lstStyle/>
          <a:p>
            <a:r>
              <a:rPr lang="nl-NL" dirty="0" smtClean="0"/>
              <a:t>De Zorgvuldigheidseisen</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None/>
            </a:pPr>
            <a:r>
              <a:rPr lang="nl-NL" dirty="0" smtClean="0"/>
              <a:t>Iemand met dementie is niet meer </a:t>
            </a:r>
            <a:r>
              <a:rPr lang="nl-NL" dirty="0" err="1" smtClean="0"/>
              <a:t>wilsbekwaam</a:t>
            </a:r>
            <a:r>
              <a:rPr lang="nl-NL" dirty="0" smtClean="0"/>
              <a:t> als hij niet meer in staat is zijn eigen belangen te behartigen.</a:t>
            </a:r>
          </a:p>
          <a:p>
            <a:pPr>
              <a:buNone/>
            </a:pPr>
            <a:r>
              <a:rPr lang="nl-NL" dirty="0" smtClean="0"/>
              <a:t>Het is daarom belangrijk in een vroeg stadium met een huisarts in gesprek te gaan.</a:t>
            </a:r>
          </a:p>
          <a:p>
            <a:pPr>
              <a:buNone/>
            </a:pPr>
            <a:r>
              <a:rPr lang="nl-NL" dirty="0" smtClean="0"/>
              <a:t>Dementie is uitzichtloos en er is vaak sprake van psychisch lijden.</a:t>
            </a:r>
          </a:p>
          <a:p>
            <a:pPr>
              <a:buNone/>
            </a:pPr>
            <a:r>
              <a:rPr lang="nl-NL" dirty="0" smtClean="0"/>
              <a:t>In de praktijk zijn artsen niet bereid euthanasie toe te passen bij een cliënt met dementie in een vergevorderd stadium waar een gesprek niet </a:t>
            </a:r>
            <a:r>
              <a:rPr lang="nl-NL" smtClean="0"/>
              <a:t>meer mogelijk is.</a:t>
            </a:r>
            <a:endParaRPr lang="nl-NL" dirty="0"/>
          </a:p>
        </p:txBody>
      </p:sp>
      <p:sp>
        <p:nvSpPr>
          <p:cNvPr id="3" name="Titel 2"/>
          <p:cNvSpPr>
            <a:spLocks noGrp="1"/>
          </p:cNvSpPr>
          <p:nvPr>
            <p:ph type="title"/>
          </p:nvPr>
        </p:nvSpPr>
        <p:spPr/>
        <p:txBody>
          <a:bodyPr/>
          <a:lstStyle/>
          <a:p>
            <a:r>
              <a:rPr lang="nl-NL" dirty="0" smtClean="0"/>
              <a:t>Euthanasie bij dementie</a:t>
            </a: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None/>
            </a:pPr>
            <a:r>
              <a:rPr lang="nl-NL" dirty="0" err="1" smtClean="0"/>
              <a:t>Refractair</a:t>
            </a:r>
            <a:r>
              <a:rPr lang="nl-NL" dirty="0" smtClean="0"/>
              <a:t> is het tegenovergestelde van receptief. Het betekend dus dat het symptomen zijn die niet gevoelig zijn voor een behandeling.</a:t>
            </a:r>
          </a:p>
          <a:p>
            <a:pPr>
              <a:buNone/>
            </a:pPr>
            <a:r>
              <a:rPr lang="nl-NL" dirty="0" smtClean="0"/>
              <a:t>Het gaat daarbij met name om ernstige vormen van:</a:t>
            </a:r>
          </a:p>
          <a:p>
            <a:pPr>
              <a:buFont typeface="Wingdings" pitchFamily="2" charset="2"/>
              <a:buChar char="Ø"/>
            </a:pPr>
            <a:r>
              <a:rPr lang="nl-NL" dirty="0" err="1" smtClean="0"/>
              <a:t>Delier</a:t>
            </a:r>
            <a:endParaRPr lang="nl-NL" dirty="0" smtClean="0"/>
          </a:p>
          <a:p>
            <a:pPr>
              <a:buFont typeface="Wingdings" pitchFamily="2" charset="2"/>
              <a:buChar char="Ø"/>
            </a:pPr>
            <a:r>
              <a:rPr lang="nl-NL" dirty="0" err="1" smtClean="0"/>
              <a:t>Dyspneu</a:t>
            </a:r>
            <a:endParaRPr lang="nl-NL" dirty="0" smtClean="0"/>
          </a:p>
          <a:p>
            <a:pPr>
              <a:buFont typeface="Wingdings" pitchFamily="2" charset="2"/>
              <a:buChar char="Ø"/>
            </a:pPr>
            <a:r>
              <a:rPr lang="nl-NL" dirty="0" smtClean="0"/>
              <a:t>Pijn</a:t>
            </a:r>
          </a:p>
          <a:p>
            <a:pPr>
              <a:buFont typeface="Wingdings" pitchFamily="2" charset="2"/>
              <a:buChar char="Ø"/>
            </a:pPr>
            <a:r>
              <a:rPr lang="nl-NL" dirty="0" smtClean="0"/>
              <a:t>Misselijkheid/braken</a:t>
            </a:r>
          </a:p>
          <a:p>
            <a:pPr>
              <a:buFont typeface="Wingdings" pitchFamily="2" charset="2"/>
              <a:buChar char="Ø"/>
            </a:pPr>
            <a:r>
              <a:rPr lang="nl-NL" dirty="0" smtClean="0"/>
              <a:t>Angst</a:t>
            </a:r>
            <a:endParaRPr lang="nl-NL" dirty="0"/>
          </a:p>
        </p:txBody>
      </p:sp>
      <p:sp>
        <p:nvSpPr>
          <p:cNvPr id="3" name="Titel 2"/>
          <p:cNvSpPr>
            <a:spLocks noGrp="1"/>
          </p:cNvSpPr>
          <p:nvPr>
            <p:ph type="title"/>
          </p:nvPr>
        </p:nvSpPr>
        <p:spPr/>
        <p:txBody>
          <a:bodyPr/>
          <a:lstStyle/>
          <a:p>
            <a:r>
              <a:rPr lang="nl-NL" dirty="0" err="1" smtClean="0"/>
              <a:t>Refractaire</a:t>
            </a:r>
            <a:r>
              <a:rPr lang="nl-NL" dirty="0" smtClean="0"/>
              <a:t> symptomen</a:t>
            </a: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pitchFamily="2" charset="2"/>
              <a:buChar char="Ø"/>
            </a:pPr>
            <a:r>
              <a:rPr lang="nl-NL" dirty="0" smtClean="0"/>
              <a:t>De situatie voldoet niet aan de eisen van de wet.</a:t>
            </a:r>
          </a:p>
          <a:p>
            <a:pPr>
              <a:buFont typeface="Wingdings" pitchFamily="2" charset="2"/>
              <a:buChar char="Ø"/>
            </a:pPr>
            <a:r>
              <a:rPr lang="nl-NL" dirty="0" smtClean="0"/>
              <a:t>Als het voor de arts niet duidelijk is dat de zorgvrager uitzichtloos en ondraaglijk lijdt.</a:t>
            </a:r>
          </a:p>
          <a:p>
            <a:pPr>
              <a:buFont typeface="Wingdings" pitchFamily="2" charset="2"/>
              <a:buChar char="Ø"/>
            </a:pPr>
            <a:r>
              <a:rPr lang="nl-NL" dirty="0" smtClean="0"/>
              <a:t>Een arts kan om principiële redenen weigeren</a:t>
            </a:r>
          </a:p>
          <a:p>
            <a:pPr>
              <a:buFont typeface="Wingdings" pitchFamily="2" charset="2"/>
              <a:buChar char="Ø"/>
            </a:pPr>
            <a:r>
              <a:rPr lang="nl-NL" dirty="0" smtClean="0"/>
              <a:t>Als de arts met woorden en gebaren niet kan communiceren met de zorgvrager.</a:t>
            </a:r>
          </a:p>
          <a:p>
            <a:pPr>
              <a:buFont typeface="Wingdings" pitchFamily="2" charset="2"/>
              <a:buChar char="Ø"/>
            </a:pPr>
            <a:r>
              <a:rPr lang="nl-NL" dirty="0" smtClean="0"/>
              <a:t>Als de omstandigheden die in het schriftelijk verzoek staan ontbreken.</a:t>
            </a:r>
          </a:p>
          <a:p>
            <a:pPr>
              <a:buFont typeface="Wingdings" pitchFamily="2" charset="2"/>
              <a:buChar char="Ø"/>
            </a:pPr>
            <a:endParaRPr lang="nl-NL" dirty="0"/>
          </a:p>
        </p:txBody>
      </p:sp>
      <p:sp>
        <p:nvSpPr>
          <p:cNvPr id="3" name="Titel 2"/>
          <p:cNvSpPr>
            <a:spLocks noGrp="1"/>
          </p:cNvSpPr>
          <p:nvPr>
            <p:ph type="title"/>
          </p:nvPr>
        </p:nvSpPr>
        <p:spPr/>
        <p:txBody>
          <a:bodyPr>
            <a:normAutofit fontScale="90000"/>
          </a:bodyPr>
          <a:lstStyle/>
          <a:p>
            <a:r>
              <a:rPr lang="nl-NL" dirty="0" smtClean="0"/>
              <a:t>Redenen om het verzoek af te wijzen:</a:t>
            </a: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10000"/>
          </a:bodyPr>
          <a:lstStyle/>
          <a:p>
            <a:pPr>
              <a:buFont typeface="Wingdings" pitchFamily="2" charset="2"/>
              <a:buChar char="Ø"/>
            </a:pPr>
            <a:r>
              <a:rPr lang="nl-NL" dirty="0" smtClean="0"/>
              <a:t>PS is omkeerbaar, euthanasie niet.</a:t>
            </a:r>
          </a:p>
          <a:p>
            <a:pPr>
              <a:buFont typeface="Wingdings" pitchFamily="2" charset="2"/>
              <a:buChar char="Ø"/>
            </a:pPr>
            <a:r>
              <a:rPr lang="nl-NL" dirty="0" smtClean="0"/>
              <a:t>Bij </a:t>
            </a:r>
            <a:r>
              <a:rPr lang="nl-NL" dirty="0" err="1" smtClean="0"/>
              <a:t>euth.is</a:t>
            </a:r>
            <a:r>
              <a:rPr lang="nl-NL" dirty="0" smtClean="0"/>
              <a:t> de dood het doel, bij PS behandeling van </a:t>
            </a:r>
            <a:r>
              <a:rPr lang="nl-NL" dirty="0" err="1" smtClean="0"/>
              <a:t>refractaire</a:t>
            </a:r>
            <a:r>
              <a:rPr lang="nl-NL" dirty="0" smtClean="0"/>
              <a:t> symptomen</a:t>
            </a:r>
          </a:p>
          <a:p>
            <a:pPr>
              <a:buFont typeface="Wingdings" pitchFamily="2" charset="2"/>
              <a:buChar char="Ø"/>
            </a:pPr>
            <a:r>
              <a:rPr lang="nl-NL" dirty="0" smtClean="0"/>
              <a:t>Voor </a:t>
            </a:r>
            <a:r>
              <a:rPr lang="nl-NL" dirty="0" err="1" smtClean="0"/>
              <a:t>euth.beslist</a:t>
            </a:r>
            <a:r>
              <a:rPr lang="nl-NL" dirty="0" smtClean="0"/>
              <a:t> de arts met de patiënt, bij PS consensus met arts. Patiënt, naasten en behandelteam.</a:t>
            </a:r>
          </a:p>
          <a:p>
            <a:pPr>
              <a:buFont typeface="Wingdings" pitchFamily="2" charset="2"/>
              <a:buChar char="Ø"/>
            </a:pPr>
            <a:r>
              <a:rPr lang="nl-NL" dirty="0" err="1" smtClean="0"/>
              <a:t>Euth.is</a:t>
            </a:r>
            <a:r>
              <a:rPr lang="nl-NL" dirty="0" smtClean="0"/>
              <a:t> bijzonder, medisch handelen en PS is normaal medisch handelen.</a:t>
            </a:r>
          </a:p>
          <a:p>
            <a:pPr>
              <a:buFont typeface="Wingdings" pitchFamily="2" charset="2"/>
              <a:buChar char="Ø"/>
            </a:pPr>
            <a:r>
              <a:rPr lang="nl-NL" dirty="0" smtClean="0"/>
              <a:t>Bij </a:t>
            </a:r>
            <a:r>
              <a:rPr lang="nl-NL" dirty="0" err="1" smtClean="0"/>
              <a:t>euth</a:t>
            </a:r>
            <a:r>
              <a:rPr lang="nl-NL" dirty="0" smtClean="0"/>
              <a:t>. Moet een tweede arts betrokken worden en bij PS niet.</a:t>
            </a:r>
          </a:p>
          <a:p>
            <a:pPr>
              <a:buFont typeface="Wingdings" pitchFamily="2" charset="2"/>
              <a:buChar char="Ø"/>
            </a:pPr>
            <a:r>
              <a:rPr lang="nl-NL" dirty="0" err="1" smtClean="0"/>
              <a:t>Euth</a:t>
            </a:r>
            <a:r>
              <a:rPr lang="nl-NL" dirty="0" smtClean="0"/>
              <a:t>. Verkort het leven, maar bij PS is dat niet zeker.</a:t>
            </a:r>
          </a:p>
          <a:p>
            <a:pPr>
              <a:buFont typeface="Wingdings" pitchFamily="2" charset="2"/>
              <a:buChar char="Ø"/>
            </a:pPr>
            <a:r>
              <a:rPr lang="nl-NL" dirty="0" smtClean="0"/>
              <a:t>Bij </a:t>
            </a:r>
            <a:r>
              <a:rPr lang="nl-NL" dirty="0" err="1" smtClean="0"/>
              <a:t>euth</a:t>
            </a:r>
            <a:r>
              <a:rPr lang="nl-NL" dirty="0" smtClean="0"/>
              <a:t>, wordt een overdosis gegeven, bij PS wordt de dosis langzaam opgehoogd tot het </a:t>
            </a:r>
            <a:r>
              <a:rPr lang="nl-NL" smtClean="0"/>
              <a:t>doel bereikt is.</a:t>
            </a:r>
            <a:endParaRPr lang="nl-NL"/>
          </a:p>
        </p:txBody>
      </p:sp>
      <p:sp>
        <p:nvSpPr>
          <p:cNvPr id="3" name="Titel 2"/>
          <p:cNvSpPr>
            <a:spLocks noGrp="1"/>
          </p:cNvSpPr>
          <p:nvPr>
            <p:ph type="title"/>
          </p:nvPr>
        </p:nvSpPr>
        <p:spPr/>
        <p:txBody>
          <a:bodyPr>
            <a:normAutofit fontScale="90000"/>
          </a:bodyPr>
          <a:lstStyle/>
          <a:p>
            <a:r>
              <a:rPr lang="nl-NL" dirty="0" smtClean="0"/>
              <a:t>Verschillen tussen euthanasie en </a:t>
            </a:r>
            <a:r>
              <a:rPr lang="nl-NL" dirty="0" err="1" smtClean="0"/>
              <a:t>palliatieve</a:t>
            </a:r>
            <a:r>
              <a:rPr lang="nl-NL" dirty="0" smtClean="0"/>
              <a:t> </a:t>
            </a:r>
            <a:r>
              <a:rPr lang="nl-NL" dirty="0" err="1" smtClean="0"/>
              <a:t>sedatie</a:t>
            </a:r>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De Hoofdbehandelaar is extramuraal de huisarts. Intramuraal is dat de specialist ouderengeneeskunde.</a:t>
            </a:r>
          </a:p>
          <a:p>
            <a:pPr>
              <a:buNone/>
            </a:pPr>
            <a:r>
              <a:rPr lang="nl-NL" dirty="0" smtClean="0"/>
              <a:t>De werkinstructie bestaat uit 5 onderdelen.</a:t>
            </a:r>
            <a:endParaRPr lang="nl-NL" dirty="0"/>
          </a:p>
        </p:txBody>
      </p:sp>
      <p:sp>
        <p:nvSpPr>
          <p:cNvPr id="3" name="Titel 2"/>
          <p:cNvSpPr>
            <a:spLocks noGrp="1"/>
          </p:cNvSpPr>
          <p:nvPr>
            <p:ph type="title"/>
          </p:nvPr>
        </p:nvSpPr>
        <p:spPr/>
        <p:txBody>
          <a:bodyPr>
            <a:normAutofit fontScale="90000"/>
          </a:bodyPr>
          <a:lstStyle/>
          <a:p>
            <a:r>
              <a:rPr lang="nl-NL" dirty="0" err="1" smtClean="0"/>
              <a:t>Werkinstructiebegeleiden</a:t>
            </a:r>
            <a:r>
              <a:rPr lang="nl-NL" dirty="0" smtClean="0"/>
              <a:t> bij euthanasieverzoek</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a:buFont typeface="Wingdings" pitchFamily="2" charset="2"/>
              <a:buChar char="Ø"/>
            </a:pPr>
            <a:r>
              <a:rPr lang="nl-NL" dirty="0" smtClean="0"/>
              <a:t>Klant is geïnformeerd over het euthanasiebeleid van Opella</a:t>
            </a:r>
          </a:p>
          <a:p>
            <a:pPr>
              <a:buFont typeface="Wingdings" pitchFamily="2" charset="2"/>
              <a:buChar char="Ø"/>
            </a:pPr>
            <a:r>
              <a:rPr lang="nl-NL" dirty="0" smtClean="0"/>
              <a:t>Klant deelt zijn euthanasiewens met een medewerker</a:t>
            </a:r>
          </a:p>
          <a:p>
            <a:pPr>
              <a:buFont typeface="Wingdings" pitchFamily="2" charset="2"/>
              <a:buChar char="Ø"/>
            </a:pPr>
            <a:r>
              <a:rPr lang="nl-NL" dirty="0" smtClean="0"/>
              <a:t>Medewerker verwijst de klant naar de specialist ouderengeneeskunde</a:t>
            </a:r>
          </a:p>
          <a:p>
            <a:pPr>
              <a:buFont typeface="Wingdings" pitchFamily="2" charset="2"/>
              <a:buChar char="Ø"/>
            </a:pPr>
            <a:r>
              <a:rPr lang="nl-NL" dirty="0" smtClean="0"/>
              <a:t>De </a:t>
            </a:r>
            <a:r>
              <a:rPr lang="nl-NL" dirty="0" err="1" smtClean="0"/>
              <a:t>sog</a:t>
            </a:r>
            <a:r>
              <a:rPr lang="nl-NL" dirty="0" smtClean="0"/>
              <a:t> informeert de klant over:</a:t>
            </a:r>
          </a:p>
          <a:p>
            <a:pPr>
              <a:buNone/>
            </a:pPr>
            <a:r>
              <a:rPr lang="nl-NL" dirty="0" smtClean="0"/>
              <a:t>-Mogelijkheden </a:t>
            </a:r>
            <a:r>
              <a:rPr lang="nl-NL" dirty="0" err="1" smtClean="0"/>
              <a:t>palliatieve</a:t>
            </a:r>
            <a:r>
              <a:rPr lang="nl-NL" dirty="0" smtClean="0"/>
              <a:t> zorg</a:t>
            </a:r>
          </a:p>
          <a:p>
            <a:pPr>
              <a:buNone/>
            </a:pPr>
            <a:r>
              <a:rPr lang="nl-NL" dirty="0" smtClean="0"/>
              <a:t>-Geen betrokkenheid bij voorbereiding en uitvoering van euthanasie</a:t>
            </a:r>
          </a:p>
          <a:p>
            <a:pPr>
              <a:buNone/>
            </a:pPr>
            <a:r>
              <a:rPr lang="nl-NL" dirty="0" smtClean="0"/>
              <a:t>-Klant (of naasten)legt contact met andere arts of organisatie</a:t>
            </a:r>
            <a:endParaRPr lang="nl-NL" dirty="0"/>
          </a:p>
        </p:txBody>
      </p:sp>
      <p:sp>
        <p:nvSpPr>
          <p:cNvPr id="3" name="Titel 2"/>
          <p:cNvSpPr>
            <a:spLocks noGrp="1"/>
          </p:cNvSpPr>
          <p:nvPr>
            <p:ph type="title"/>
          </p:nvPr>
        </p:nvSpPr>
        <p:spPr/>
        <p:txBody>
          <a:bodyPr/>
          <a:lstStyle/>
          <a:p>
            <a:r>
              <a:rPr lang="nl-NL" dirty="0" smtClean="0"/>
              <a:t>1.Het euthanasieverzoek</a:t>
            </a: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pitchFamily="2" charset="2"/>
              <a:buChar char="Ø"/>
            </a:pPr>
            <a:r>
              <a:rPr lang="nl-NL" dirty="0" smtClean="0"/>
              <a:t>Externe arts beoordeelt het verzoek</a:t>
            </a:r>
          </a:p>
          <a:p>
            <a:pPr>
              <a:buFont typeface="Wingdings" pitchFamily="2" charset="2"/>
              <a:buChar char="Ø"/>
            </a:pPr>
            <a:r>
              <a:rPr lang="nl-NL" dirty="0" smtClean="0"/>
              <a:t>Arts informeert de </a:t>
            </a:r>
            <a:r>
              <a:rPr lang="nl-NL" dirty="0" err="1" smtClean="0"/>
              <a:t>sog</a:t>
            </a:r>
            <a:r>
              <a:rPr lang="nl-NL" dirty="0" smtClean="0"/>
              <a:t> over de keuze</a:t>
            </a:r>
          </a:p>
          <a:p>
            <a:pPr>
              <a:buFont typeface="Wingdings" pitchFamily="2" charset="2"/>
              <a:buChar char="Ø"/>
            </a:pPr>
            <a:r>
              <a:rPr lang="nl-NL" dirty="0" err="1" smtClean="0"/>
              <a:t>Sog</a:t>
            </a:r>
            <a:r>
              <a:rPr lang="nl-NL" dirty="0" smtClean="0"/>
              <a:t> informeert het team en de ZO</a:t>
            </a:r>
          </a:p>
          <a:p>
            <a:pPr>
              <a:buFont typeface="Wingdings" pitchFamily="2" charset="2"/>
              <a:buChar char="Ø"/>
            </a:pPr>
            <a:r>
              <a:rPr lang="nl-NL" dirty="0" err="1" smtClean="0"/>
              <a:t>Scen-arts</a:t>
            </a:r>
            <a:r>
              <a:rPr lang="nl-NL" dirty="0" smtClean="0"/>
              <a:t> beoordeelt het verzoek</a:t>
            </a:r>
          </a:p>
          <a:p>
            <a:pPr>
              <a:buFont typeface="Wingdings" pitchFamily="2" charset="2"/>
              <a:buChar char="Ø"/>
            </a:pPr>
            <a:r>
              <a:rPr lang="nl-NL" dirty="0" smtClean="0"/>
              <a:t>Klant maakt afspraken met </a:t>
            </a:r>
            <a:r>
              <a:rPr lang="nl-NL" dirty="0" err="1" smtClean="0"/>
              <a:t>sog</a:t>
            </a:r>
            <a:r>
              <a:rPr lang="nl-NL" dirty="0" smtClean="0"/>
              <a:t> en zo over de uitvoering op een andere locatie</a:t>
            </a:r>
          </a:p>
          <a:p>
            <a:pPr>
              <a:buFont typeface="Wingdings" pitchFamily="2" charset="2"/>
              <a:buChar char="Ø"/>
            </a:pPr>
            <a:r>
              <a:rPr lang="nl-NL" dirty="0" err="1" smtClean="0"/>
              <a:t>Evt.advies</a:t>
            </a:r>
            <a:r>
              <a:rPr lang="nl-NL" dirty="0" smtClean="0"/>
              <a:t> van de ethische commissie over de uitvoering van het beleid</a:t>
            </a:r>
          </a:p>
          <a:p>
            <a:pPr>
              <a:buFont typeface="Wingdings" pitchFamily="2" charset="2"/>
              <a:buChar char="Ø"/>
            </a:pPr>
            <a:endParaRPr lang="nl-NL" dirty="0"/>
          </a:p>
        </p:txBody>
      </p:sp>
      <p:sp>
        <p:nvSpPr>
          <p:cNvPr id="3" name="Titel 2"/>
          <p:cNvSpPr>
            <a:spLocks noGrp="1"/>
          </p:cNvSpPr>
          <p:nvPr>
            <p:ph type="title"/>
          </p:nvPr>
        </p:nvSpPr>
        <p:spPr/>
        <p:txBody>
          <a:bodyPr/>
          <a:lstStyle/>
          <a:p>
            <a:r>
              <a:rPr lang="nl-NL" dirty="0" smtClean="0"/>
              <a:t>2.Beoordelen</a:t>
            </a:r>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pitchFamily="2" charset="2"/>
              <a:buChar char="Ø"/>
            </a:pPr>
            <a:r>
              <a:rPr lang="nl-NL" dirty="0" smtClean="0"/>
              <a:t>Medewerkers verlenen de zorg zoals afgesproken in het zorgplan</a:t>
            </a:r>
          </a:p>
          <a:p>
            <a:pPr>
              <a:buFont typeface="Wingdings" pitchFamily="2" charset="2"/>
              <a:buChar char="Ø"/>
            </a:pPr>
            <a:r>
              <a:rPr lang="nl-NL" dirty="0" smtClean="0"/>
              <a:t>Het team bespreekt de casus in een moreel beraad </a:t>
            </a:r>
            <a:r>
              <a:rPr lang="nl-NL" dirty="0" err="1" smtClean="0"/>
              <a:t>o.l.v.de</a:t>
            </a:r>
            <a:r>
              <a:rPr lang="nl-NL" dirty="0" smtClean="0"/>
              <a:t> ethische commissie</a:t>
            </a:r>
          </a:p>
          <a:p>
            <a:pPr>
              <a:buFont typeface="Wingdings" pitchFamily="2" charset="2"/>
              <a:buChar char="Ø"/>
            </a:pPr>
            <a:r>
              <a:rPr lang="nl-NL" dirty="0" smtClean="0"/>
              <a:t>Het team maakt afspraken over de begeleiding en het omgaan met gewetensbezwaren</a:t>
            </a:r>
          </a:p>
          <a:p>
            <a:pPr>
              <a:buFont typeface="Wingdings" pitchFamily="2" charset="2"/>
              <a:buChar char="Ø"/>
            </a:pPr>
            <a:r>
              <a:rPr lang="nl-NL" dirty="0" smtClean="0"/>
              <a:t>Arts informeert het team over de medische aspecten.</a:t>
            </a:r>
            <a:endParaRPr lang="nl-NL" dirty="0"/>
          </a:p>
        </p:txBody>
      </p:sp>
      <p:sp>
        <p:nvSpPr>
          <p:cNvPr id="3" name="Titel 2"/>
          <p:cNvSpPr>
            <a:spLocks noGrp="1"/>
          </p:cNvSpPr>
          <p:nvPr>
            <p:ph type="title"/>
          </p:nvPr>
        </p:nvSpPr>
        <p:spPr/>
        <p:txBody>
          <a:bodyPr/>
          <a:lstStyle/>
          <a:p>
            <a:r>
              <a:rPr lang="nl-NL" dirty="0" smtClean="0"/>
              <a:t>3.Begeleiden</a:t>
            </a: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pitchFamily="2" charset="2"/>
              <a:buChar char="Ø"/>
            </a:pPr>
            <a:r>
              <a:rPr lang="nl-NL" dirty="0" smtClean="0"/>
              <a:t>Medewerkers nemen afscheid van de klant</a:t>
            </a:r>
          </a:p>
          <a:p>
            <a:pPr>
              <a:buFont typeface="Wingdings" pitchFamily="2" charset="2"/>
              <a:buChar char="Ø"/>
            </a:pPr>
            <a:r>
              <a:rPr lang="nl-NL" dirty="0" smtClean="0"/>
              <a:t>Klant gaat naar een andere locatie</a:t>
            </a:r>
            <a:endParaRPr lang="nl-NL" dirty="0"/>
          </a:p>
        </p:txBody>
      </p:sp>
      <p:sp>
        <p:nvSpPr>
          <p:cNvPr id="3" name="Titel 2"/>
          <p:cNvSpPr>
            <a:spLocks noGrp="1"/>
          </p:cNvSpPr>
          <p:nvPr>
            <p:ph type="title"/>
          </p:nvPr>
        </p:nvSpPr>
        <p:spPr/>
        <p:txBody>
          <a:bodyPr/>
          <a:lstStyle/>
          <a:p>
            <a:r>
              <a:rPr lang="nl-NL" dirty="0" smtClean="0"/>
              <a:t>4.Uitvoeren</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None/>
            </a:pPr>
            <a:r>
              <a:rPr lang="nl-NL" dirty="0" err="1" smtClean="0"/>
              <a:t>Palliatieve</a:t>
            </a:r>
            <a:r>
              <a:rPr lang="nl-NL" dirty="0" smtClean="0"/>
              <a:t> </a:t>
            </a:r>
            <a:r>
              <a:rPr lang="nl-NL" dirty="0" err="1" smtClean="0"/>
              <a:t>sedatie</a:t>
            </a:r>
            <a:r>
              <a:rPr lang="nl-NL" dirty="0" smtClean="0"/>
              <a:t> is het opzettelijk verlagen van het bewustzijn van een zorgvrager in de laatste levensfase.</a:t>
            </a:r>
          </a:p>
          <a:p>
            <a:pPr>
              <a:buNone/>
            </a:pPr>
            <a:endParaRPr lang="nl-NL" dirty="0" smtClean="0"/>
          </a:p>
          <a:p>
            <a:pPr>
              <a:buNone/>
            </a:pPr>
            <a:r>
              <a:rPr lang="nl-NL" dirty="0" smtClean="0"/>
              <a:t>Doel: Onbehandelbaar lijden verlichten en het bereiken van maximaal comfort tijdens de stervensfase.</a:t>
            </a:r>
          </a:p>
          <a:p>
            <a:pPr>
              <a:buNone/>
            </a:pPr>
            <a:r>
              <a:rPr lang="nl-NL" dirty="0" smtClean="0"/>
              <a:t>         ( niet, het leven verkorten)</a:t>
            </a:r>
          </a:p>
          <a:p>
            <a:pPr>
              <a:buNone/>
            </a:pPr>
            <a:endParaRPr lang="nl-NL" dirty="0" smtClean="0"/>
          </a:p>
          <a:p>
            <a:pPr>
              <a:buNone/>
            </a:pPr>
            <a:r>
              <a:rPr lang="nl-NL" dirty="0" err="1" smtClean="0"/>
              <a:t>Sedatie</a:t>
            </a:r>
            <a:r>
              <a:rPr lang="nl-NL" dirty="0" smtClean="0"/>
              <a:t> kan kortdurend, intermitterend of continu worden toegepast.</a:t>
            </a:r>
          </a:p>
          <a:p>
            <a:pPr>
              <a:buNone/>
            </a:pPr>
            <a:endParaRPr lang="nl-NL" dirty="0" smtClean="0"/>
          </a:p>
          <a:p>
            <a:pPr>
              <a:buNone/>
            </a:pPr>
            <a:endParaRPr lang="nl-NL" dirty="0"/>
          </a:p>
        </p:txBody>
      </p:sp>
      <p:sp>
        <p:nvSpPr>
          <p:cNvPr id="3" name="Titel 2"/>
          <p:cNvSpPr>
            <a:spLocks noGrp="1"/>
          </p:cNvSpPr>
          <p:nvPr>
            <p:ph type="title"/>
          </p:nvPr>
        </p:nvSpPr>
        <p:spPr/>
        <p:txBody>
          <a:bodyPr/>
          <a:lstStyle/>
          <a:p>
            <a:r>
              <a:rPr lang="nl-NL" dirty="0" smtClean="0"/>
              <a:t>Definitie</a:t>
            </a: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pitchFamily="2" charset="2"/>
              <a:buChar char="Ø"/>
            </a:pPr>
            <a:r>
              <a:rPr lang="nl-NL" dirty="0" smtClean="0"/>
              <a:t>De medewerkers krijgen de gelegenheid om de situatie na te bespreken.</a:t>
            </a:r>
          </a:p>
          <a:p>
            <a:pPr>
              <a:buFont typeface="Wingdings" pitchFamily="2" charset="2"/>
              <a:buChar char="Ø"/>
            </a:pPr>
            <a:r>
              <a:rPr lang="nl-NL" dirty="0" smtClean="0"/>
              <a:t>Verbeterpunten </a:t>
            </a:r>
            <a:r>
              <a:rPr lang="nl-NL" smtClean="0"/>
              <a:t>worden vastgelegd.</a:t>
            </a:r>
            <a:endParaRPr lang="nl-NL" dirty="0" smtClean="0"/>
          </a:p>
          <a:p>
            <a:pPr>
              <a:buFont typeface="Wingdings" pitchFamily="2" charset="2"/>
              <a:buChar char="Ø"/>
            </a:pPr>
            <a:endParaRPr lang="nl-NL" dirty="0"/>
          </a:p>
        </p:txBody>
      </p:sp>
      <p:sp>
        <p:nvSpPr>
          <p:cNvPr id="3" name="Titel 2"/>
          <p:cNvSpPr>
            <a:spLocks noGrp="1"/>
          </p:cNvSpPr>
          <p:nvPr>
            <p:ph type="title"/>
          </p:nvPr>
        </p:nvSpPr>
        <p:spPr/>
        <p:txBody>
          <a:bodyPr/>
          <a:lstStyle/>
          <a:p>
            <a:r>
              <a:rPr lang="nl-NL" dirty="0" smtClean="0"/>
              <a:t>5.Evaluatie</a:t>
            </a:r>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Font typeface="Wingdings" pitchFamily="2" charset="2"/>
              <a:buChar char="Ø"/>
            </a:pPr>
            <a:r>
              <a:rPr lang="nl-NL" dirty="0" smtClean="0"/>
              <a:t>Opella kiest op grond van haar identiteit voor </a:t>
            </a:r>
            <a:r>
              <a:rPr lang="nl-NL" dirty="0" err="1" smtClean="0"/>
              <a:t>palliatieve</a:t>
            </a:r>
            <a:r>
              <a:rPr lang="nl-NL" dirty="0" smtClean="0"/>
              <a:t> zorg om mensen te begeleiden in hun laatste levensfase</a:t>
            </a:r>
          </a:p>
          <a:p>
            <a:pPr>
              <a:buFont typeface="Wingdings" pitchFamily="2" charset="2"/>
              <a:buChar char="Ø"/>
            </a:pPr>
            <a:r>
              <a:rPr lang="nl-NL" dirty="0" smtClean="0"/>
              <a:t>Medewerkers van Opella werken op geen enkele wijze mee aan de uitvoering van euthanasie</a:t>
            </a:r>
          </a:p>
          <a:p>
            <a:pPr>
              <a:buFont typeface="Wingdings" pitchFamily="2" charset="2"/>
              <a:buChar char="Ø"/>
            </a:pPr>
            <a:r>
              <a:rPr lang="nl-NL" dirty="0" smtClean="0"/>
              <a:t>Medewerkers wijzen de klant op de mogelijkheid om zelf in overleg te gaan met een externe arts of organisatie, om de mogelijkheden van uitvoering van euthanasie </a:t>
            </a:r>
            <a:r>
              <a:rPr lang="nl-NL" smtClean="0"/>
              <a:t>te onderzoeken.</a:t>
            </a:r>
            <a:endParaRPr lang="nl-NL" dirty="0"/>
          </a:p>
        </p:txBody>
      </p:sp>
      <p:sp>
        <p:nvSpPr>
          <p:cNvPr id="3" name="Titel 2"/>
          <p:cNvSpPr>
            <a:spLocks noGrp="1"/>
          </p:cNvSpPr>
          <p:nvPr>
            <p:ph type="title"/>
          </p:nvPr>
        </p:nvSpPr>
        <p:spPr/>
        <p:txBody>
          <a:bodyPr/>
          <a:lstStyle/>
          <a:p>
            <a:r>
              <a:rPr lang="nl-NL" dirty="0" smtClean="0"/>
              <a:t>Aanleiding</a:t>
            </a:r>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a:p>
        </p:txBody>
      </p:sp>
      <p:sp>
        <p:nvSpPr>
          <p:cNvPr id="3" name="Titel 2"/>
          <p:cNvSpPr>
            <a:spLocks noGrp="1"/>
          </p:cNvSpPr>
          <p:nvPr>
            <p:ph type="title"/>
          </p:nvPr>
        </p:nvSpPr>
        <p:spPr/>
        <p:txBody>
          <a:bodyPr/>
          <a:lstStyle/>
          <a:p>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err="1" smtClean="0"/>
              <a:t>Palliatieve</a:t>
            </a:r>
            <a:r>
              <a:rPr lang="nl-NL" dirty="0" smtClean="0"/>
              <a:t> </a:t>
            </a:r>
            <a:r>
              <a:rPr lang="nl-NL" dirty="0" err="1" smtClean="0"/>
              <a:t>sedatie</a:t>
            </a:r>
            <a:r>
              <a:rPr lang="nl-NL" dirty="0" smtClean="0"/>
              <a:t> kan een vraag van de cliënt zelf zijn of van de naasten of zorgverleners.</a:t>
            </a:r>
          </a:p>
          <a:p>
            <a:pPr>
              <a:buNone/>
            </a:pPr>
            <a:r>
              <a:rPr lang="nl-NL" dirty="0" smtClean="0"/>
              <a:t>Het is een antwoord op een ernstig medisch probleem.</a:t>
            </a:r>
          </a:p>
          <a:p>
            <a:pPr>
              <a:buNone/>
            </a:pPr>
            <a:r>
              <a:rPr lang="nl-NL" dirty="0" smtClean="0"/>
              <a:t>Het is een recht van de cliënt maar alleen als er aan de voorwaarden is voldaan en als de arts de indicatie heeft gesteld.</a:t>
            </a:r>
          </a:p>
          <a:p>
            <a:pPr>
              <a:buNone/>
            </a:pPr>
            <a:r>
              <a:rPr lang="nl-NL" dirty="0" smtClean="0"/>
              <a:t>Er is een indicatie als er sprake is van één of meerder onbehandelbare (</a:t>
            </a:r>
            <a:r>
              <a:rPr lang="nl-NL" dirty="0" err="1" smtClean="0"/>
              <a:t>refractaire</a:t>
            </a:r>
            <a:r>
              <a:rPr lang="nl-NL" dirty="0" smtClean="0"/>
              <a:t>) symptomen.</a:t>
            </a:r>
            <a:endParaRPr lang="nl-NL" dirty="0"/>
          </a:p>
        </p:txBody>
      </p:sp>
      <p:sp>
        <p:nvSpPr>
          <p:cNvPr id="3" name="Titel 2"/>
          <p:cNvSpPr>
            <a:spLocks noGrp="1"/>
          </p:cNvSpPr>
          <p:nvPr>
            <p:ph type="title"/>
          </p:nvPr>
        </p:nvSpPr>
        <p:spPr/>
        <p:txBody>
          <a:bodyPr/>
          <a:lstStyle/>
          <a:p>
            <a:r>
              <a:rPr lang="nl-NL" dirty="0" smtClean="0"/>
              <a:t>Eerste fase: de aanleiding</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Zodra de vraag komt moet er een onderzoek plaatsvinden van de situatie van de cliënt.</a:t>
            </a:r>
          </a:p>
          <a:p>
            <a:pPr>
              <a:buNone/>
            </a:pPr>
            <a:r>
              <a:rPr lang="nl-NL" dirty="0" smtClean="0"/>
              <a:t>Zorgverleners spelen daarbij een belangrijke rol omdat zij in staat zijn de gehele situatie te overzien.</a:t>
            </a:r>
          </a:p>
          <a:p>
            <a:pPr>
              <a:buNone/>
            </a:pPr>
            <a:r>
              <a:rPr lang="nl-NL" dirty="0" smtClean="0"/>
              <a:t>De informatie van de cliënt en zijn naasten zijn natuurlijk ook van groot belang.</a:t>
            </a:r>
          </a:p>
          <a:p>
            <a:pPr>
              <a:buNone/>
            </a:pPr>
            <a:r>
              <a:rPr lang="nl-NL" dirty="0" smtClean="0"/>
              <a:t>Alle informatie moet leiden tot een diagnose en prognose.</a:t>
            </a:r>
            <a:endParaRPr lang="nl-NL" dirty="0"/>
          </a:p>
        </p:txBody>
      </p:sp>
      <p:sp>
        <p:nvSpPr>
          <p:cNvPr id="3" name="Titel 2"/>
          <p:cNvSpPr>
            <a:spLocks noGrp="1"/>
          </p:cNvSpPr>
          <p:nvPr>
            <p:ph type="title"/>
          </p:nvPr>
        </p:nvSpPr>
        <p:spPr/>
        <p:txBody>
          <a:bodyPr>
            <a:normAutofit fontScale="90000"/>
          </a:bodyPr>
          <a:lstStyle/>
          <a:p>
            <a:r>
              <a:rPr lang="nl-NL" dirty="0" smtClean="0"/>
              <a:t>Tweede fase:de indicatiestelling</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Uitleg over </a:t>
            </a:r>
            <a:r>
              <a:rPr lang="nl-NL" dirty="0" err="1" smtClean="0"/>
              <a:t>palliatieve</a:t>
            </a:r>
            <a:r>
              <a:rPr lang="nl-NL" dirty="0" smtClean="0"/>
              <a:t> </a:t>
            </a:r>
            <a:r>
              <a:rPr lang="nl-NL" dirty="0" err="1" smtClean="0"/>
              <a:t>sedatie</a:t>
            </a:r>
            <a:r>
              <a:rPr lang="nl-NL" dirty="0" smtClean="0"/>
              <a:t> moet op een begrijpelijke wijze gegeven worden en het liefst als de cliënt nog </a:t>
            </a:r>
            <a:r>
              <a:rPr lang="nl-NL" dirty="0" err="1" smtClean="0"/>
              <a:t>wilsbekwaam</a:t>
            </a:r>
            <a:r>
              <a:rPr lang="nl-NL" dirty="0" smtClean="0"/>
              <a:t> is.</a:t>
            </a:r>
            <a:endParaRPr lang="nl-NL" dirty="0"/>
          </a:p>
        </p:txBody>
      </p:sp>
      <p:sp>
        <p:nvSpPr>
          <p:cNvPr id="3" name="Titel 2"/>
          <p:cNvSpPr>
            <a:spLocks noGrp="1"/>
          </p:cNvSpPr>
          <p:nvPr>
            <p:ph type="title"/>
          </p:nvPr>
        </p:nvSpPr>
        <p:spPr/>
        <p:txBody>
          <a:bodyPr/>
          <a:lstStyle/>
          <a:p>
            <a:r>
              <a:rPr lang="nl-NL" dirty="0" smtClean="0"/>
              <a:t>Derde fase:het overleg.</a:t>
            </a:r>
            <a:endParaRPr lang="nl-NL" dirty="0"/>
          </a:p>
        </p:txBody>
      </p:sp>
      <p:sp>
        <p:nvSpPr>
          <p:cNvPr id="4098" name="AutoShape 2" descr="Afbeeldingsresultaat voor overle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4100" name="AutoShape 4" descr="Afbeeldingsresultaat voor overle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8194" name="Picture 2" descr="https://www.monitorgeneesmiddelen.nl/cache/Tips-voor-het-gesprek-met/Tips-voor-het-gesprek-met-19-520-400.jpg">
            <a:hlinkClick r:id="rId2"/>
          </p:cNvPr>
          <p:cNvPicPr>
            <a:picLocks noChangeAspect="1" noChangeArrowheads="1"/>
          </p:cNvPicPr>
          <p:nvPr/>
        </p:nvPicPr>
        <p:blipFill>
          <a:blip r:embed="rId3" cstate="print"/>
          <a:srcRect/>
          <a:stretch>
            <a:fillRect/>
          </a:stretch>
        </p:blipFill>
        <p:spPr bwMode="auto">
          <a:xfrm>
            <a:off x="4191000" y="2924944"/>
            <a:ext cx="4953000" cy="37814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pitchFamily="2" charset="2"/>
              <a:buChar char="Ø"/>
            </a:pPr>
            <a:r>
              <a:rPr lang="nl-NL" dirty="0" smtClean="0"/>
              <a:t>Het bestaan van één of meer </a:t>
            </a:r>
            <a:r>
              <a:rPr lang="nl-NL" dirty="0" err="1" smtClean="0"/>
              <a:t>refractaire</a:t>
            </a:r>
            <a:r>
              <a:rPr lang="nl-NL" dirty="0" smtClean="0"/>
              <a:t> symptomen.</a:t>
            </a:r>
          </a:p>
          <a:p>
            <a:pPr>
              <a:buFont typeface="Wingdings" pitchFamily="2" charset="2"/>
              <a:buChar char="Ø"/>
            </a:pPr>
            <a:r>
              <a:rPr lang="nl-NL" dirty="0" err="1" smtClean="0"/>
              <a:t>Existentiëel</a:t>
            </a:r>
            <a:r>
              <a:rPr lang="nl-NL" dirty="0" smtClean="0"/>
              <a:t> lijden.</a:t>
            </a:r>
          </a:p>
          <a:p>
            <a:pPr>
              <a:buFont typeface="Wingdings" pitchFamily="2" charset="2"/>
              <a:buChar char="Ø"/>
            </a:pPr>
            <a:r>
              <a:rPr lang="nl-NL" dirty="0" smtClean="0"/>
              <a:t>Consensus van het behandelend team</a:t>
            </a:r>
          </a:p>
          <a:p>
            <a:pPr>
              <a:buFont typeface="Wingdings" pitchFamily="2" charset="2"/>
              <a:buChar char="Ø"/>
            </a:pPr>
            <a:r>
              <a:rPr lang="nl-NL" dirty="0" smtClean="0"/>
              <a:t>Het toepassen dient in overeenstemming te zijn met de wensen van de cliënt.</a:t>
            </a:r>
          </a:p>
          <a:p>
            <a:pPr>
              <a:buFont typeface="Wingdings" pitchFamily="2" charset="2"/>
              <a:buChar char="Ø"/>
            </a:pPr>
            <a:r>
              <a:rPr lang="nl-NL" dirty="0" smtClean="0"/>
              <a:t>De geschatte levensverwachting mag niet langer dan 1-2 weken zijn.</a:t>
            </a:r>
            <a:endParaRPr lang="nl-NL" dirty="0"/>
          </a:p>
        </p:txBody>
      </p:sp>
      <p:sp>
        <p:nvSpPr>
          <p:cNvPr id="3" name="Titel 2"/>
          <p:cNvSpPr>
            <a:spLocks noGrp="1"/>
          </p:cNvSpPr>
          <p:nvPr>
            <p:ph type="title"/>
          </p:nvPr>
        </p:nvSpPr>
        <p:spPr/>
        <p:txBody>
          <a:bodyPr/>
          <a:lstStyle/>
          <a:p>
            <a:r>
              <a:rPr lang="nl-NL" dirty="0" smtClean="0"/>
              <a:t>De Voorwaarden.</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Font typeface="Wingdings" pitchFamily="2" charset="2"/>
              <a:buChar char="Ø"/>
            </a:pPr>
            <a:r>
              <a:rPr lang="nl-NL" dirty="0" smtClean="0"/>
              <a:t>Indien besloten is tot continue </a:t>
            </a:r>
            <a:r>
              <a:rPr lang="nl-NL" dirty="0" err="1" smtClean="0"/>
              <a:t>sedatie</a:t>
            </a:r>
            <a:r>
              <a:rPr lang="nl-NL" dirty="0" smtClean="0"/>
              <a:t>, is het van groot belang een moment te plannen waarbij de cliënt afscheid kan nemen.</a:t>
            </a:r>
          </a:p>
          <a:p>
            <a:pPr>
              <a:buFont typeface="Wingdings" pitchFamily="2" charset="2"/>
              <a:buChar char="Ø"/>
            </a:pPr>
            <a:r>
              <a:rPr lang="nl-NL" dirty="0" smtClean="0"/>
              <a:t>Geef aan dat het soms enige tijd kan duren voordat voldoende </a:t>
            </a:r>
            <a:r>
              <a:rPr lang="nl-NL" dirty="0" err="1" smtClean="0"/>
              <a:t>sedatie</a:t>
            </a:r>
            <a:r>
              <a:rPr lang="nl-NL" dirty="0" smtClean="0"/>
              <a:t> bereikt is.</a:t>
            </a:r>
          </a:p>
          <a:p>
            <a:pPr>
              <a:buFont typeface="Wingdings" pitchFamily="2" charset="2"/>
              <a:buChar char="Ø"/>
            </a:pPr>
            <a:r>
              <a:rPr lang="nl-NL" dirty="0" smtClean="0"/>
              <a:t>Bespreek dat het overlijden soms langer op zich laat wachten dan de twee weken.</a:t>
            </a:r>
          </a:p>
          <a:p>
            <a:pPr>
              <a:buFont typeface="Wingdings" pitchFamily="2" charset="2"/>
              <a:buChar char="Ø"/>
            </a:pPr>
            <a:r>
              <a:rPr lang="nl-NL" dirty="0" smtClean="0"/>
              <a:t>Geef voorlichting over de signalen van de naderende dood.</a:t>
            </a:r>
          </a:p>
          <a:p>
            <a:pPr>
              <a:buFont typeface="Wingdings" pitchFamily="2" charset="2"/>
              <a:buChar char="Ø"/>
            </a:pPr>
            <a:r>
              <a:rPr lang="nl-NL" dirty="0" smtClean="0"/>
              <a:t>Leg uit dat de cliënt nog steeds verzorgd wordt.</a:t>
            </a:r>
          </a:p>
          <a:p>
            <a:pPr>
              <a:buNone/>
            </a:pPr>
            <a:endParaRPr lang="nl-NL" dirty="0"/>
          </a:p>
        </p:txBody>
      </p:sp>
      <p:sp>
        <p:nvSpPr>
          <p:cNvPr id="3" name="Titel 2"/>
          <p:cNvSpPr>
            <a:spLocks noGrp="1"/>
          </p:cNvSpPr>
          <p:nvPr>
            <p:ph type="title"/>
          </p:nvPr>
        </p:nvSpPr>
        <p:spPr/>
        <p:txBody>
          <a:bodyPr/>
          <a:lstStyle/>
          <a:p>
            <a:r>
              <a:rPr lang="nl-NL" dirty="0" smtClean="0"/>
              <a:t>Beleid</a:t>
            </a: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dirty="0" smtClean="0"/>
          </a:p>
          <a:p>
            <a:endParaRPr lang="nl-NL" dirty="0" smtClean="0"/>
          </a:p>
          <a:p>
            <a:endParaRPr lang="nl-NL" dirty="0" smtClean="0"/>
          </a:p>
          <a:p>
            <a:endParaRPr lang="nl-NL" dirty="0" smtClean="0"/>
          </a:p>
          <a:p>
            <a:endParaRPr lang="nl-NL" dirty="0" smtClean="0"/>
          </a:p>
          <a:p>
            <a:pPr>
              <a:buNone/>
            </a:pPr>
            <a:r>
              <a:rPr lang="nl-NL" sz="2000" i="1" dirty="0" smtClean="0"/>
              <a:t>                                            Diana Bouwmeester</a:t>
            </a:r>
          </a:p>
          <a:p>
            <a:pPr>
              <a:buNone/>
            </a:pPr>
            <a:r>
              <a:rPr lang="nl-NL" sz="2000" i="1" dirty="0" smtClean="0"/>
              <a:t>                                      Palliatief Zorgconsulent</a:t>
            </a:r>
            <a:endParaRPr lang="nl-NL" sz="2000" i="1" dirty="0"/>
          </a:p>
        </p:txBody>
      </p:sp>
      <p:sp>
        <p:nvSpPr>
          <p:cNvPr id="3" name="Titel 2"/>
          <p:cNvSpPr>
            <a:spLocks noGrp="1"/>
          </p:cNvSpPr>
          <p:nvPr>
            <p:ph type="title"/>
          </p:nvPr>
        </p:nvSpPr>
        <p:spPr/>
        <p:txBody>
          <a:bodyPr/>
          <a:lstStyle/>
          <a:p>
            <a:r>
              <a:rPr lang="nl-NL" dirty="0" smtClean="0"/>
              <a:t>Euthanasie</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Euthanasie is het actief beëindigen van het leven door een arts.</a:t>
            </a:r>
          </a:p>
          <a:p>
            <a:pPr>
              <a:buNone/>
            </a:pPr>
            <a:r>
              <a:rPr lang="nl-NL" dirty="0" smtClean="0"/>
              <a:t>Euthanasie is onomkeerbaar in tegenstelling tot </a:t>
            </a:r>
            <a:r>
              <a:rPr lang="nl-NL" dirty="0" err="1" smtClean="0"/>
              <a:t>palliatieve</a:t>
            </a:r>
            <a:r>
              <a:rPr lang="nl-NL" dirty="0" smtClean="0"/>
              <a:t> </a:t>
            </a:r>
            <a:r>
              <a:rPr lang="nl-NL" dirty="0" err="1" smtClean="0"/>
              <a:t>sedatie</a:t>
            </a:r>
            <a:r>
              <a:rPr lang="nl-NL" dirty="0" smtClean="0"/>
              <a:t>.</a:t>
            </a:r>
            <a:endParaRPr lang="nl-NL" smtClean="0"/>
          </a:p>
          <a:p>
            <a:pPr>
              <a:buNone/>
            </a:pPr>
            <a:endParaRPr lang="nl-NL"/>
          </a:p>
        </p:txBody>
      </p:sp>
      <p:sp>
        <p:nvSpPr>
          <p:cNvPr id="3" name="Titel 2"/>
          <p:cNvSpPr>
            <a:spLocks noGrp="1"/>
          </p:cNvSpPr>
          <p:nvPr>
            <p:ph type="title"/>
          </p:nvPr>
        </p:nvSpPr>
        <p:spPr/>
        <p:txBody>
          <a:bodyPr/>
          <a:lstStyle/>
          <a:p>
            <a:r>
              <a:rPr lang="nl-NL" dirty="0" err="1" smtClean="0"/>
              <a:t>Eu-goed</a:t>
            </a:r>
            <a:r>
              <a:rPr lang="nl-NL" dirty="0" smtClean="0"/>
              <a:t>         </a:t>
            </a:r>
            <a:r>
              <a:rPr lang="nl-NL" dirty="0" err="1" smtClean="0"/>
              <a:t>Thanathos</a:t>
            </a:r>
            <a:r>
              <a:rPr lang="nl-NL" dirty="0" smtClean="0"/>
              <a:t>=dood</a:t>
            </a:r>
            <a:endParaRPr lang="nl-NL" dirty="0"/>
          </a:p>
        </p:txBody>
      </p:sp>
      <p:pic>
        <p:nvPicPr>
          <p:cNvPr id="3074" name="Picture 2" descr="http://snips.home.xs4all.nl/snips/archief/plaatjes/nondualiteit/na_dood/leven_dood.jpg">
            <a:hlinkClick r:id="rId2"/>
          </p:cNvPr>
          <p:cNvPicPr>
            <a:picLocks noChangeAspect="1" noChangeArrowheads="1"/>
          </p:cNvPicPr>
          <p:nvPr/>
        </p:nvPicPr>
        <p:blipFill>
          <a:blip r:embed="rId3" cstate="print"/>
          <a:srcRect/>
          <a:stretch>
            <a:fillRect/>
          </a:stretch>
        </p:blipFill>
        <p:spPr bwMode="auto">
          <a:xfrm>
            <a:off x="4067944" y="3645024"/>
            <a:ext cx="4162425" cy="1905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258</TotalTime>
  <Words>1246</Words>
  <Application>Microsoft Office PowerPoint</Application>
  <PresentationFormat>Diavoorstelling (4:3)</PresentationFormat>
  <Paragraphs>120</Paragraphs>
  <Slides>22</Slides>
  <Notes>4</Notes>
  <HiddenSlides>0</HiddenSlides>
  <MMClips>0</MMClips>
  <ScaleCrop>false</ScaleCrop>
  <HeadingPairs>
    <vt:vector size="4" baseType="variant">
      <vt:variant>
        <vt:lpstr>Thema</vt:lpstr>
      </vt:variant>
      <vt:variant>
        <vt:i4>1</vt:i4>
      </vt:variant>
      <vt:variant>
        <vt:lpstr>Diatitels</vt:lpstr>
      </vt:variant>
      <vt:variant>
        <vt:i4>22</vt:i4>
      </vt:variant>
    </vt:vector>
  </HeadingPairs>
  <TitlesOfParts>
    <vt:vector size="23" baseType="lpstr">
      <vt:lpstr>Concours</vt:lpstr>
      <vt:lpstr>Palliatieve sedatie</vt:lpstr>
      <vt:lpstr>Definitie</vt:lpstr>
      <vt:lpstr>Eerste fase: de aanleiding</vt:lpstr>
      <vt:lpstr>Tweede fase:de indicatiestelling</vt:lpstr>
      <vt:lpstr>Derde fase:het overleg.</vt:lpstr>
      <vt:lpstr>De Voorwaarden.</vt:lpstr>
      <vt:lpstr>Beleid</vt:lpstr>
      <vt:lpstr>Euthanasie</vt:lpstr>
      <vt:lpstr>Eu-goed         Thanathos=dood</vt:lpstr>
      <vt:lpstr>De Zorgvuldigheidseisen</vt:lpstr>
      <vt:lpstr>Euthanasie bij dementie</vt:lpstr>
      <vt:lpstr>Refractaire symptomen</vt:lpstr>
      <vt:lpstr>Redenen om het verzoek af te wijzen:</vt:lpstr>
      <vt:lpstr>Verschillen tussen euthanasie en palliatieve sedatie</vt:lpstr>
      <vt:lpstr>Werkinstructiebegeleiden bij euthanasieverzoek</vt:lpstr>
      <vt:lpstr>1.Het euthanasieverzoek</vt:lpstr>
      <vt:lpstr>2.Beoordelen</vt:lpstr>
      <vt:lpstr>3.Begeleiden</vt:lpstr>
      <vt:lpstr>4.Uitvoeren</vt:lpstr>
      <vt:lpstr>5.Evaluatie</vt:lpstr>
      <vt:lpstr>Aanleiding</vt:lpstr>
      <vt:lpstr>Dia 22</vt:lpstr>
    </vt:vector>
  </TitlesOfParts>
  <Company>Opella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Palliatieve sedatie</dc:title>
  <dc:creator>Administrator</dc:creator>
  <cp:lastModifiedBy>Administrator</cp:lastModifiedBy>
  <cp:revision>35</cp:revision>
  <dcterms:created xsi:type="dcterms:W3CDTF">2015-09-19T05:51:52Z</dcterms:created>
  <dcterms:modified xsi:type="dcterms:W3CDTF">2016-10-14T14:29:13Z</dcterms:modified>
</cp:coreProperties>
</file>