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65" r:id="rId4"/>
    <p:sldId id="270" r:id="rId5"/>
    <p:sldId id="262" r:id="rId6"/>
    <p:sldId id="264" r:id="rId7"/>
    <p:sldId id="268" r:id="rId8"/>
    <p:sldId id="271" r:id="rId9"/>
    <p:sldId id="273" r:id="rId10"/>
    <p:sldId id="272" r:id="rId11"/>
    <p:sldId id="269" r:id="rId12"/>
    <p:sldId id="267" r:id="rId13"/>
    <p:sldId id="274" r:id="rId14"/>
    <p:sldId id="266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ska Adegeest" initials="MA" lastIdx="5" clrIdx="0">
    <p:extLst>
      <p:ext uri="{19B8F6BF-5375-455C-9EA6-DF929625EA0E}">
        <p15:presenceInfo xmlns:p15="http://schemas.microsoft.com/office/powerpoint/2012/main" userId="Mariska Adegee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3"/>
  </p:normalViewPr>
  <p:slideViewPr>
    <p:cSldViewPr snapToGrid="0" snapToObjects="1">
      <p:cViewPr varScale="1">
        <p:scale>
          <a:sx n="60" d="100"/>
          <a:sy n="60" d="100"/>
        </p:scale>
        <p:origin x="11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283B8-9948-4972-9C9A-1C519FD9C967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A3039-06C3-4E16-9D44-66EA2B0D769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57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A3039-06C3-4E16-9D44-66EA2B0D769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39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8BB3B4C-31D1-EC42-AC6E-F6F9EA6A4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3E9435B2-AE8F-4E47-B1C3-E60125EB5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1A89A974-7FA9-7346-B7C3-F94270C21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330DD9D4-C68C-D444-B522-9924F53F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3A9F1167-1AEC-3242-AEF5-D0C089AA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516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54EC9BB-2494-484C-ACD1-3EEA09083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60B23DE5-E217-6246-8FBF-FDCBA9E0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D8380391-511F-D947-A67A-8E4095C4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15140419-3B79-DA4E-BD96-75DB409D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CD90BD8E-C610-EF4D-A196-654A399E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81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="" xmlns:a16="http://schemas.microsoft.com/office/drawing/2014/main" id="{5FF76BDC-B5D2-5C41-A769-5A380B8FE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A97DC8F1-0965-9344-AC46-21D68AD3C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648CAA16-AFBE-7F44-BBFD-B08C9BEB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E825D573-B9C7-6241-8504-BC0BC1F6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7DFB9281-7DB8-1648-8FFD-EAB98FC2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225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02CD59CB-872D-9343-A7A6-0E1F2C8E1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2" y="1681"/>
            <a:ext cx="12194992" cy="68563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215ECEF9-4DEC-734A-8BEC-87D9F0B0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accent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8AA349F-559B-9D4B-8994-12D79B9D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1BE9B2C6-2FDC-9A40-8676-C4AB2EF8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39F701A7-EF59-254B-955E-31B671B9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FF743544-DF12-7443-A74F-4F50226E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161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08BFD46-C741-F840-A27D-7E89B874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17C81209-D86C-FB47-A7CB-F08C6D7C2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F69F9593-8F00-364F-AE2F-8252B230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D343BFBC-A547-A64C-9D49-896EE749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685B63DD-8FD4-1B4D-88EE-499FF27A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39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B123F00-6785-BA46-A3AA-729ADC0C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1C87E97-2EDE-324B-92A6-64451BF58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93BA1CFA-4685-664F-8ECD-5ADCC1F2D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371420DD-54FD-1B4D-83BF-BD02B206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9A0EDB6A-9DC1-B542-903C-77937B68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3A69B73B-1DC0-284F-97CC-221978A9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89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FDCB904-DE6F-9A43-B3B0-73F1D4AC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AC99EE53-5365-BF48-AC7D-F9612555E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9E57F675-841C-2846-9E96-C11F3636A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="" xmlns:a16="http://schemas.microsoft.com/office/drawing/2014/main" id="{96371F4B-724F-E848-A5E0-4EE3E6D96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3C7C1C99-0BA7-3E4B-811B-85CA0A264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="" xmlns:a16="http://schemas.microsoft.com/office/drawing/2014/main" id="{21A7532B-4BE2-8843-BDDE-D5B37FF9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="" xmlns:a16="http://schemas.microsoft.com/office/drawing/2014/main" id="{C8FA588D-368F-BB49-9D41-33507061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="" xmlns:a16="http://schemas.microsoft.com/office/drawing/2014/main" id="{64A2C902-603C-BB43-801E-7B36C377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5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65E46BE-2F15-CE4A-ADE4-632C2EC6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B1030BE0-C05A-0F47-AA70-FECBD805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1CE9C291-0520-424F-A3D3-28A57B24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C507AA53-A4D2-344A-A74B-F81D92C3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466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="" xmlns:a16="http://schemas.microsoft.com/office/drawing/2014/main" id="{40EE10D9-106A-224E-9D27-A6EA791A2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="" xmlns:a16="http://schemas.microsoft.com/office/drawing/2014/main" id="{A766AA0E-B6DA-8141-91C9-371E2315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309F1A02-098C-D646-B4FF-720E27A7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8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B9EF093F-B7D6-0B44-8807-F42C3A92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B2AA339-CDBC-484E-AA2E-DC12DE304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0E615F97-C6CF-C644-8F82-1BA6824FE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125AB063-8B81-3347-8AE0-245C113E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C75A6B9D-5AD1-EF46-AAA3-61D0447A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D1C2F476-F2D9-AC4E-B361-AF8713F4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19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31C875E-5D4A-0C48-8797-2B4632A52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9994F4A2-588A-EF4A-A7E2-9F339A763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="" xmlns:a16="http://schemas.microsoft.com/office/drawing/2014/main" id="{C61A643C-7B7C-5142-A8AD-0E929DE5F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="" xmlns:a16="http://schemas.microsoft.com/office/drawing/2014/main" id="{73E67B4C-6830-8942-AE5D-0AC1F9CFD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="" xmlns:a16="http://schemas.microsoft.com/office/drawing/2014/main" id="{DCB12057-6B2A-F941-AB3D-A1B95B19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="" xmlns:a16="http://schemas.microsoft.com/office/drawing/2014/main" id="{4A07B9BC-DB60-2644-9EA5-FEAB7757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35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0E2352A1-94B7-B14A-906B-716E83F0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BEA83468-81C0-344F-B7DB-32A4D8CD3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="" xmlns:a16="http://schemas.microsoft.com/office/drawing/2014/main" id="{3262E7BB-7DD0-4249-ADD5-1D4F95291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701E5-E695-F24A-B5EE-DA363ECAAC5F}" type="datetimeFigureOut">
              <a:rPr lang="nl-NL" smtClean="0"/>
              <a:t>20-5-2019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8CC914AA-9D7F-4F4B-81E0-6197E71C1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FE7FF59F-0D5A-CD45-99D7-2766FDADE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2D910-018A-6B40-8198-A501B212C6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69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="" xmlns:a16="http://schemas.microsoft.com/office/drawing/2014/main" id="{863FCD1D-191C-284C-973C-37187A2ED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58" y="1681"/>
            <a:ext cx="12394958" cy="69687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="" xmlns:a16="http://schemas.microsoft.com/office/drawing/2014/main" id="{3AC5975C-6AA5-9445-8FA6-3EB1D307F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Proces huisartsenbedden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753A8ECB-F7C3-C14C-BA36-9F084C147F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Buurtzorgpension in Spijkenisse Medisch Centrum</a:t>
            </a:r>
          </a:p>
          <a:p>
            <a:endParaRPr lang="nl-NL" dirty="0"/>
          </a:p>
          <a:p>
            <a:endParaRPr lang="nl-NL" dirty="0"/>
          </a:p>
          <a:p>
            <a:r>
              <a:rPr lang="nl-NL" sz="1600" dirty="0"/>
              <a:t>Mariska Adegeest, projectleider </a:t>
            </a:r>
            <a:r>
              <a:rPr lang="nl-NL" sz="1600" dirty="0" err="1"/>
              <a:t>Cohaesie</a:t>
            </a:r>
            <a:r>
              <a:rPr lang="nl-NL" sz="1600" dirty="0"/>
              <a:t> Zorg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16" y="443384"/>
            <a:ext cx="2296438" cy="102012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74" y="366749"/>
            <a:ext cx="2474983" cy="109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6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/>
              <a:t>Goede 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Ophogen/verlagen indicatie door Buurtzorg</a:t>
            </a:r>
          </a:p>
          <a:p>
            <a:r>
              <a:rPr lang="nl-NL" dirty="0"/>
              <a:t>Verpleegkundigen niveau 4 en 5</a:t>
            </a:r>
          </a:p>
          <a:p>
            <a:r>
              <a:rPr lang="nl-NL" dirty="0"/>
              <a:t>24/7 zorg aanwezig</a:t>
            </a:r>
          </a:p>
          <a:p>
            <a:r>
              <a:rPr lang="nl-NL" dirty="0"/>
              <a:t>Patiënt wordt geïnformeerd over regierol huisarts</a:t>
            </a:r>
          </a:p>
          <a:p>
            <a:r>
              <a:rPr lang="nl-NL" dirty="0"/>
              <a:t>Zorgplan opstellen en uitvoeren</a:t>
            </a:r>
          </a:p>
          <a:p>
            <a:r>
              <a:rPr lang="nl-NL" dirty="0"/>
              <a:t>Waarneming</a:t>
            </a:r>
          </a:p>
          <a:p>
            <a:r>
              <a:rPr lang="nl-NL" dirty="0"/>
              <a:t>Samenwerking bv. fysiotherapie, ergotherapie</a:t>
            </a:r>
          </a:p>
          <a:p>
            <a:r>
              <a:rPr lang="nl-NL" dirty="0"/>
              <a:t>Overleg met geriater indien gewenst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079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81EF1D2-A772-264A-BF70-6011CC30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356223"/>
            <a:ext cx="10515600" cy="1006902"/>
          </a:xfrm>
        </p:spPr>
        <p:txBody>
          <a:bodyPr/>
          <a:lstStyle/>
          <a:p>
            <a:r>
              <a:rPr lang="nl-NL" dirty="0"/>
              <a:t>Overdracht naar huis</a:t>
            </a:r>
          </a:p>
        </p:txBody>
      </p:sp>
      <p:sp>
        <p:nvSpPr>
          <p:cNvPr id="21" name="Ondertitel 2">
            <a:extLst>
              <a:ext uri="{FF2B5EF4-FFF2-40B4-BE49-F238E27FC236}">
                <a16:creationId xmlns="" xmlns:a16="http://schemas.microsoft.com/office/drawing/2014/main" id="{CA715410-49F3-4B2D-B2D0-569C4D5A0052}"/>
              </a:ext>
            </a:extLst>
          </p:cNvPr>
          <p:cNvSpPr txBox="1">
            <a:spLocks/>
          </p:cNvSpPr>
          <p:nvPr/>
        </p:nvSpPr>
        <p:spPr>
          <a:xfrm>
            <a:off x="522051" y="1695416"/>
            <a:ext cx="9144000" cy="390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Doelen zorgplan bereikt</a:t>
            </a:r>
          </a:p>
          <a:p>
            <a:r>
              <a:rPr lang="nl-NL" dirty="0"/>
              <a:t>Naar huis in overleg met patiënt en mantelzorger</a:t>
            </a:r>
          </a:p>
          <a:p>
            <a:r>
              <a:rPr lang="nl-NL" dirty="0"/>
              <a:t>Indien nodig overleg met huisarts/waarnemer</a:t>
            </a:r>
          </a:p>
          <a:p>
            <a:r>
              <a:rPr lang="nl-NL" dirty="0"/>
              <a:t>Huisarts wordt digitaal geïnformeerd (zorgmail)</a:t>
            </a:r>
          </a:p>
          <a:p>
            <a:r>
              <a:rPr lang="nl-NL" dirty="0"/>
              <a:t>Informeren/inschakelen wijkverpleging</a:t>
            </a:r>
          </a:p>
          <a:p>
            <a:r>
              <a:rPr lang="nl-NL" dirty="0"/>
              <a:t>Gewerkt wordt aan digitale aanmelding via HIS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417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81EF1D2-A772-264A-BF70-6011CC30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356223"/>
            <a:ext cx="10515600" cy="1006902"/>
          </a:xfrm>
        </p:spPr>
        <p:txBody>
          <a:bodyPr/>
          <a:lstStyle/>
          <a:p>
            <a:r>
              <a:rPr lang="nl-NL" dirty="0"/>
              <a:t>Tarieven huisartsenzorg 2019</a:t>
            </a:r>
          </a:p>
        </p:txBody>
      </p:sp>
      <p:sp>
        <p:nvSpPr>
          <p:cNvPr id="21" name="Ondertitel 2">
            <a:extLst>
              <a:ext uri="{FF2B5EF4-FFF2-40B4-BE49-F238E27FC236}">
                <a16:creationId xmlns="" xmlns:a16="http://schemas.microsoft.com/office/drawing/2014/main" id="{CA715410-49F3-4B2D-B2D0-569C4D5A0052}"/>
              </a:ext>
            </a:extLst>
          </p:cNvPr>
          <p:cNvSpPr txBox="1">
            <a:spLocks/>
          </p:cNvSpPr>
          <p:nvPr/>
        </p:nvSpPr>
        <p:spPr>
          <a:xfrm>
            <a:off x="522051" y="1695416"/>
            <a:ext cx="9144000" cy="390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CZ</a:t>
            </a:r>
          </a:p>
          <a:p>
            <a:pPr lvl="1"/>
            <a:r>
              <a:rPr lang="nl-NL" dirty="0"/>
              <a:t>Huisartsenzorg ELV, dag korter dan 20 minuten, € 43,55</a:t>
            </a:r>
          </a:p>
          <a:p>
            <a:pPr lvl="1"/>
            <a:r>
              <a:rPr lang="nl-NL" dirty="0"/>
              <a:t>Huisartsenzorg ELV, dag 20 min en langer, € 75,46</a:t>
            </a:r>
          </a:p>
          <a:p>
            <a:pPr lvl="1"/>
            <a:r>
              <a:rPr lang="nl-NL" dirty="0"/>
              <a:t>Huisartsenzorg ELV, ANW korter dan 20 min € 74,87</a:t>
            </a:r>
          </a:p>
          <a:p>
            <a:pPr lvl="1"/>
            <a:r>
              <a:rPr lang="nl-NL" dirty="0"/>
              <a:t>Huisartsenzorg ELV, ANW 20 min en langer € 116,03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604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81EF1D2-A772-264A-BF70-6011CC30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356223"/>
            <a:ext cx="10515600" cy="1006902"/>
          </a:xfrm>
        </p:spPr>
        <p:txBody>
          <a:bodyPr/>
          <a:lstStyle/>
          <a:p>
            <a:r>
              <a:rPr lang="nl-NL" dirty="0"/>
              <a:t>Huidige stand van zaken</a:t>
            </a:r>
          </a:p>
        </p:txBody>
      </p:sp>
      <p:sp>
        <p:nvSpPr>
          <p:cNvPr id="21" name="Ondertitel 2">
            <a:extLst>
              <a:ext uri="{FF2B5EF4-FFF2-40B4-BE49-F238E27FC236}">
                <a16:creationId xmlns="" xmlns:a16="http://schemas.microsoft.com/office/drawing/2014/main" id="{CA715410-49F3-4B2D-B2D0-569C4D5A0052}"/>
              </a:ext>
            </a:extLst>
          </p:cNvPr>
          <p:cNvSpPr txBox="1">
            <a:spLocks/>
          </p:cNvSpPr>
          <p:nvPr/>
        </p:nvSpPr>
        <p:spPr>
          <a:xfrm>
            <a:off x="522051" y="1695416"/>
            <a:ext cx="9144000" cy="390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Cijfers</a:t>
            </a:r>
          </a:p>
          <a:p>
            <a:r>
              <a:rPr lang="nl-NL" dirty="0"/>
              <a:t>Casuïstiek (Ümit)</a:t>
            </a:r>
          </a:p>
          <a:p>
            <a:r>
              <a:rPr lang="nl-NL" dirty="0"/>
              <a:t>Samenwerking SMC</a:t>
            </a:r>
          </a:p>
          <a:p>
            <a:r>
              <a:rPr lang="nl-NL"/>
              <a:t>LSP toestemming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593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ndertitel 2">
            <a:extLst>
              <a:ext uri="{FF2B5EF4-FFF2-40B4-BE49-F238E27FC236}">
                <a16:creationId xmlns="" xmlns:a16="http://schemas.microsoft.com/office/drawing/2014/main" id="{CA715410-49F3-4B2D-B2D0-569C4D5A0052}"/>
              </a:ext>
            </a:extLst>
          </p:cNvPr>
          <p:cNvSpPr txBox="1">
            <a:spLocks/>
          </p:cNvSpPr>
          <p:nvPr/>
        </p:nvSpPr>
        <p:spPr>
          <a:xfrm>
            <a:off x="7729727" y="3529585"/>
            <a:ext cx="3472515" cy="2231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800" dirty="0"/>
              <a:t>VRAGEN?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" y="628079"/>
            <a:ext cx="6991350" cy="35718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79" y="5992414"/>
            <a:ext cx="1455094" cy="6463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40" y="5836650"/>
            <a:ext cx="1810151" cy="80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2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solidFill>
            <a:schemeClr val="tx2"/>
          </a:solidFill>
        </p:spPr>
        <p:txBody>
          <a:bodyPr/>
          <a:lstStyle/>
          <a:p>
            <a:r>
              <a:rPr lang="nl-NL" b="1" dirty="0" err="1" smtClean="0">
                <a:solidFill>
                  <a:schemeClr val="bg1"/>
                </a:solidFill>
                <a:latin typeface="Calibri" pitchFamily="34" charset="0"/>
              </a:rPr>
              <a:t>Disclosure</a:t>
            </a:r>
            <a:r>
              <a:rPr lang="nl-NL" b="1" dirty="0" smtClean="0">
                <a:solidFill>
                  <a:schemeClr val="bg1"/>
                </a:solidFill>
                <a:latin typeface="Calibri" pitchFamily="34" charset="0"/>
              </a:rPr>
              <a:t> belangen spreker</a:t>
            </a:r>
            <a:endParaRPr lang="nl-NL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775740"/>
              </p:ext>
            </p:extLst>
          </p:nvPr>
        </p:nvGraphicFramePr>
        <p:xfrm>
          <a:off x="1919536" y="2708920"/>
          <a:ext cx="8229600" cy="2473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noProof="0" dirty="0" smtClean="0"/>
                        <a:t>(potentiele)</a:t>
                      </a:r>
                      <a:r>
                        <a:rPr lang="nl-NL" b="0" baseline="0" noProof="0" dirty="0" smtClean="0"/>
                        <a:t> belangenverstrengeling</a:t>
                      </a:r>
                      <a:endParaRPr lang="nl-NL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 smtClean="0"/>
                        <a:t>Geen</a:t>
                      </a:r>
                      <a:endParaRPr lang="nl-N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noProof="0" dirty="0" smtClean="0"/>
                        <a:t>Voor bijeenkomst mogelijke relevante relaties met bedrijven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N.v.t.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noProof="0" dirty="0" smtClean="0"/>
                        <a:t>Sponsoring of</a:t>
                      </a:r>
                      <a:r>
                        <a:rPr lang="nl-NL" baseline="0" noProof="0" dirty="0" smtClean="0"/>
                        <a:t> onderzoeksgeld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aseline="0" noProof="0" dirty="0" smtClean="0"/>
                        <a:t>Honorarium of </a:t>
                      </a:r>
                      <a:r>
                        <a:rPr lang="nl-NL" baseline="0" noProof="0" smtClean="0"/>
                        <a:t>andere financiële </a:t>
                      </a:r>
                      <a:r>
                        <a:rPr lang="nl-NL" baseline="0" noProof="0" dirty="0" smtClean="0"/>
                        <a:t>vergoeding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aseline="0" noProof="0" dirty="0" smtClean="0"/>
                        <a:t>Aandeelhouder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baseline="0" noProof="0" dirty="0" smtClean="0"/>
                        <a:t>Andere relatie, namelijk….</a:t>
                      </a:r>
                      <a:endParaRPr lang="nl-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Nee</a:t>
                      </a:r>
                    </a:p>
                    <a:p>
                      <a:r>
                        <a:rPr lang="nl-NL" dirty="0" smtClean="0"/>
                        <a:t>Nee</a:t>
                      </a:r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Nee</a:t>
                      </a:r>
                    </a:p>
                    <a:p>
                      <a:r>
                        <a:rPr lang="nl-NL" smtClean="0"/>
                        <a:t>-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919536" y="1844824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prstClr val="black"/>
                </a:solidFill>
                <a:latin typeface="Calibri"/>
              </a:rPr>
              <a:t>Mariska </a:t>
            </a:r>
            <a:r>
              <a:rPr lang="nl-NL" sz="2800" dirty="0">
                <a:solidFill>
                  <a:prstClr val="black"/>
                </a:solidFill>
                <a:latin typeface="Calibri"/>
              </a:rPr>
              <a:t>A</a:t>
            </a:r>
            <a:r>
              <a:rPr lang="nl-NL" sz="2800" dirty="0" smtClean="0">
                <a:solidFill>
                  <a:prstClr val="black"/>
                </a:solidFill>
                <a:latin typeface="Calibri"/>
              </a:rPr>
              <a:t>degeest</a:t>
            </a:r>
            <a:endParaRPr lang="nl-NL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2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81EF1D2-A772-264A-BF70-6011CC30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356223"/>
            <a:ext cx="10515600" cy="1006902"/>
          </a:xfrm>
        </p:spPr>
        <p:txBody>
          <a:bodyPr/>
          <a:lstStyle/>
          <a:p>
            <a:r>
              <a:rPr lang="nl-NL" dirty="0"/>
              <a:t>Aandachtspunten proces</a:t>
            </a:r>
          </a:p>
        </p:txBody>
      </p:sp>
      <p:sp>
        <p:nvSpPr>
          <p:cNvPr id="21" name="Ondertitel 2">
            <a:extLst>
              <a:ext uri="{FF2B5EF4-FFF2-40B4-BE49-F238E27FC236}">
                <a16:creationId xmlns="" xmlns:a16="http://schemas.microsoft.com/office/drawing/2014/main" id="{CA715410-49F3-4B2D-B2D0-569C4D5A0052}"/>
              </a:ext>
            </a:extLst>
          </p:cNvPr>
          <p:cNvSpPr txBox="1">
            <a:spLocks/>
          </p:cNvSpPr>
          <p:nvPr/>
        </p:nvSpPr>
        <p:spPr>
          <a:xfrm>
            <a:off x="522051" y="1695416"/>
            <a:ext cx="9144000" cy="390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Goede communicatie</a:t>
            </a:r>
          </a:p>
          <a:p>
            <a:r>
              <a:rPr lang="nl-NL" dirty="0"/>
              <a:t>Verwijzing/overdracht van en naar pension</a:t>
            </a:r>
          </a:p>
          <a:p>
            <a:r>
              <a:rPr lang="nl-NL" dirty="0"/>
              <a:t>Goede zorg</a:t>
            </a:r>
          </a:p>
          <a:p>
            <a:r>
              <a:rPr lang="nl-NL" dirty="0"/>
              <a:t>Duidelijkheid rondom financiering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273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81EF1D2-A772-264A-BF70-6011CC30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356223"/>
            <a:ext cx="10515600" cy="1006902"/>
          </a:xfrm>
        </p:spPr>
        <p:txBody>
          <a:bodyPr/>
          <a:lstStyle/>
          <a:p>
            <a:r>
              <a:rPr lang="nl-NL" dirty="0"/>
              <a:t>Stakeholders</a:t>
            </a:r>
          </a:p>
        </p:txBody>
      </p:sp>
      <p:sp>
        <p:nvSpPr>
          <p:cNvPr id="21" name="Ondertitel 2">
            <a:extLst>
              <a:ext uri="{FF2B5EF4-FFF2-40B4-BE49-F238E27FC236}">
                <a16:creationId xmlns="" xmlns:a16="http://schemas.microsoft.com/office/drawing/2014/main" id="{CA715410-49F3-4B2D-B2D0-569C4D5A0052}"/>
              </a:ext>
            </a:extLst>
          </p:cNvPr>
          <p:cNvSpPr txBox="1">
            <a:spLocks/>
          </p:cNvSpPr>
          <p:nvPr/>
        </p:nvSpPr>
        <p:spPr>
          <a:xfrm>
            <a:off x="522051" y="1695416"/>
            <a:ext cx="9144000" cy="390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Stakeholderanalyse</a:t>
            </a:r>
          </a:p>
          <a:p>
            <a:r>
              <a:rPr lang="nl-NL" dirty="0"/>
              <a:t>Projectgroep</a:t>
            </a:r>
          </a:p>
          <a:p>
            <a:pPr lvl="1"/>
            <a:r>
              <a:rPr lang="nl-NL" dirty="0"/>
              <a:t>Huisarts</a:t>
            </a:r>
          </a:p>
          <a:p>
            <a:pPr lvl="1"/>
            <a:r>
              <a:rPr lang="nl-NL" dirty="0"/>
              <a:t>Kaderarts ouderengeneeskunde</a:t>
            </a:r>
          </a:p>
          <a:p>
            <a:pPr lvl="1"/>
            <a:r>
              <a:rPr lang="nl-NL" dirty="0"/>
              <a:t>Zorggroep Kiek</a:t>
            </a:r>
          </a:p>
          <a:p>
            <a:pPr lvl="1"/>
            <a:r>
              <a:rPr lang="nl-NL" dirty="0"/>
              <a:t>Spijkenisse Medisch Centrum</a:t>
            </a:r>
          </a:p>
          <a:p>
            <a:pPr lvl="1"/>
            <a:r>
              <a:rPr lang="nl-NL" dirty="0"/>
              <a:t>Buurtzorg</a:t>
            </a:r>
          </a:p>
          <a:p>
            <a:pPr lvl="1"/>
            <a:r>
              <a:rPr lang="nl-NL" dirty="0" err="1"/>
              <a:t>Cohaesie</a:t>
            </a:r>
            <a:endParaRPr lang="nl-NL" dirty="0"/>
          </a:p>
          <a:p>
            <a:r>
              <a:rPr lang="nl-NL" dirty="0"/>
              <a:t>Wijkverpleging, huisartsenpost, gemeente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684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81EF1D2-A772-264A-BF70-6011CC30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356223"/>
            <a:ext cx="10515600" cy="1006902"/>
          </a:xfrm>
        </p:spPr>
        <p:txBody>
          <a:bodyPr/>
          <a:lstStyle/>
          <a:p>
            <a:r>
              <a:rPr lang="nl-NL" dirty="0"/>
              <a:t>Doel</a:t>
            </a:r>
          </a:p>
        </p:txBody>
      </p:sp>
      <p:sp>
        <p:nvSpPr>
          <p:cNvPr id="21" name="Ondertitel 2">
            <a:extLst>
              <a:ext uri="{FF2B5EF4-FFF2-40B4-BE49-F238E27FC236}">
                <a16:creationId xmlns="" xmlns:a16="http://schemas.microsoft.com/office/drawing/2014/main" id="{CA715410-49F3-4B2D-B2D0-569C4D5A0052}"/>
              </a:ext>
            </a:extLst>
          </p:cNvPr>
          <p:cNvSpPr txBox="1">
            <a:spLocks/>
          </p:cNvSpPr>
          <p:nvPr/>
        </p:nvSpPr>
        <p:spPr>
          <a:xfrm>
            <a:off x="522051" y="1695416"/>
            <a:ext cx="9144000" cy="390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Gebrek aan tijdelijke bedden verminderen</a:t>
            </a:r>
          </a:p>
          <a:p>
            <a:r>
              <a:rPr lang="nl-NL" dirty="0"/>
              <a:t>Samenwerking met regionale zorgpartners</a:t>
            </a:r>
          </a:p>
          <a:p>
            <a:r>
              <a:rPr lang="nl-NL" dirty="0"/>
              <a:t>Versterken samenwerking met </a:t>
            </a:r>
            <a:r>
              <a:rPr lang="nl-NL" dirty="0" err="1"/>
              <a:t>tweedelijn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586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81EF1D2-A772-264A-BF70-6011CC302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9" y="356223"/>
            <a:ext cx="10515600" cy="1006902"/>
          </a:xfrm>
        </p:spPr>
        <p:txBody>
          <a:bodyPr/>
          <a:lstStyle/>
          <a:p>
            <a:r>
              <a:rPr lang="nl-NL" dirty="0"/>
              <a:t>Doelgroep</a:t>
            </a:r>
          </a:p>
        </p:txBody>
      </p:sp>
      <p:sp>
        <p:nvSpPr>
          <p:cNvPr id="21" name="Ondertitel 2">
            <a:extLst>
              <a:ext uri="{FF2B5EF4-FFF2-40B4-BE49-F238E27FC236}">
                <a16:creationId xmlns="" xmlns:a16="http://schemas.microsoft.com/office/drawing/2014/main" id="{CA715410-49F3-4B2D-B2D0-569C4D5A0052}"/>
              </a:ext>
            </a:extLst>
          </p:cNvPr>
          <p:cNvSpPr txBox="1">
            <a:spLocks/>
          </p:cNvSpPr>
          <p:nvPr/>
        </p:nvSpPr>
        <p:spPr>
          <a:xfrm>
            <a:off x="522051" y="1695416"/>
            <a:ext cx="9144000" cy="3907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Tijdelijke opvang</a:t>
            </a:r>
          </a:p>
          <a:p>
            <a:r>
              <a:rPr lang="nl-NL" dirty="0"/>
              <a:t>Alle patiënten, behoudens</a:t>
            </a:r>
          </a:p>
          <a:p>
            <a:pPr lvl="1"/>
            <a:r>
              <a:rPr lang="nl-NL" dirty="0"/>
              <a:t>Terminale patiënten</a:t>
            </a:r>
          </a:p>
          <a:p>
            <a:pPr lvl="1"/>
            <a:r>
              <a:rPr lang="nl-NL" dirty="0"/>
              <a:t>Zware psychische problemen</a:t>
            </a:r>
          </a:p>
          <a:p>
            <a:pPr lvl="1"/>
            <a:r>
              <a:rPr lang="nl-NL" dirty="0"/>
              <a:t>Drugsverslaafden</a:t>
            </a:r>
          </a:p>
          <a:p>
            <a:r>
              <a:rPr lang="nl-NL" dirty="0"/>
              <a:t>Geen opvang voor overbrugging naar WLZ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389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Eenvoudig te bereiken, één telefoonnummer</a:t>
            </a:r>
          </a:p>
          <a:p>
            <a:r>
              <a:rPr lang="nl-NL" dirty="0"/>
              <a:t>Duidelijke verwijzing en overdracht, bij voorkeur digitaal</a:t>
            </a:r>
          </a:p>
          <a:p>
            <a:r>
              <a:rPr lang="nl-NL" dirty="0"/>
              <a:t>24 uur per dag/7 dagen per week bereikbaar</a:t>
            </a:r>
          </a:p>
        </p:txBody>
      </p:sp>
    </p:spTree>
    <p:extLst>
      <p:ext uri="{BB962C8B-B14F-4D97-AF65-F5344CB8AC3E}">
        <p14:creationId xmlns:p14="http://schemas.microsoft.com/office/powerpoint/2010/main" val="30792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2661"/>
            <a:ext cx="10515600" cy="1085724"/>
          </a:xfrm>
        </p:spPr>
        <p:txBody>
          <a:bodyPr/>
          <a:lstStyle/>
          <a:p>
            <a:r>
              <a:rPr lang="nl-NL" dirty="0"/>
              <a:t>Aanmelden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81121"/>
            <a:ext cx="10515600" cy="3767328"/>
          </a:xfrm>
        </p:spPr>
        <p:txBody>
          <a:bodyPr>
            <a:normAutofit/>
          </a:bodyPr>
          <a:lstStyle/>
          <a:p>
            <a:r>
              <a:rPr lang="nl-NL" dirty="0"/>
              <a:t>Telefonisch, één telefoontje</a:t>
            </a:r>
          </a:p>
          <a:p>
            <a:r>
              <a:rPr lang="nl-NL" dirty="0"/>
              <a:t>24/7 aanmelden patiënten</a:t>
            </a:r>
          </a:p>
          <a:p>
            <a:r>
              <a:rPr lang="nl-NL" dirty="0"/>
              <a:t>Doel tijdelijke opname wordt bepaald in overleg met huisarts</a:t>
            </a:r>
          </a:p>
          <a:p>
            <a:r>
              <a:rPr lang="nl-NL" dirty="0"/>
              <a:t>Vaststellen zelf regie voeren of waarneming</a:t>
            </a:r>
          </a:p>
          <a:p>
            <a:r>
              <a:rPr lang="nl-NL" dirty="0"/>
              <a:t>Vaststellen welke gegevens nodig voor overdracht</a:t>
            </a:r>
          </a:p>
          <a:p>
            <a:r>
              <a:rPr lang="nl-NL" dirty="0"/>
              <a:t>Patiënt komt naar pension/opname patiënt</a:t>
            </a:r>
          </a:p>
        </p:txBody>
      </p:sp>
    </p:spTree>
    <p:extLst>
      <p:ext uri="{BB962C8B-B14F-4D97-AF65-F5344CB8AC3E}">
        <p14:creationId xmlns:p14="http://schemas.microsoft.com/office/powerpoint/2010/main" val="117530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2744"/>
            <a:ext cx="10515600" cy="768731"/>
          </a:xfrm>
        </p:spPr>
        <p:txBody>
          <a:bodyPr>
            <a:normAutofit/>
          </a:bodyPr>
          <a:lstStyle/>
          <a:p>
            <a:r>
              <a:rPr lang="nl-NL" dirty="0"/>
              <a:t>Aanmelden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40410"/>
            <a:ext cx="10515600" cy="4596384"/>
          </a:xfrm>
        </p:spPr>
        <p:txBody>
          <a:bodyPr>
            <a:normAutofit/>
          </a:bodyPr>
          <a:lstStyle/>
          <a:p>
            <a:r>
              <a:rPr lang="nl-NL" dirty="0"/>
              <a:t>Aanmeldformulier mailen met medische gegevens (via zorgmail)</a:t>
            </a:r>
          </a:p>
          <a:p>
            <a:r>
              <a:rPr lang="nl-NL" dirty="0"/>
              <a:t>Formulieren te downloaden via website </a:t>
            </a:r>
            <a:r>
              <a:rPr lang="nl-NL" dirty="0" err="1"/>
              <a:t>Cohaesie</a:t>
            </a:r>
            <a:endParaRPr lang="nl-NL" dirty="0"/>
          </a:p>
          <a:p>
            <a:r>
              <a:rPr lang="nl-NL" dirty="0"/>
              <a:t>Gewerkt wordt aan digitale aanmelding via HIS</a:t>
            </a:r>
          </a:p>
        </p:txBody>
      </p:sp>
    </p:spTree>
    <p:extLst>
      <p:ext uri="{BB962C8B-B14F-4D97-AF65-F5344CB8AC3E}">
        <p14:creationId xmlns:p14="http://schemas.microsoft.com/office/powerpoint/2010/main" val="35690324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328</Words>
  <Application>Microsoft Office PowerPoint</Application>
  <PresentationFormat>Breedbeeld</PresentationFormat>
  <Paragraphs>93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Kantoorthema</vt:lpstr>
      <vt:lpstr>Proces huisartsenbedden</vt:lpstr>
      <vt:lpstr>Disclosure belangen spreker</vt:lpstr>
      <vt:lpstr>Aandachtspunten proces</vt:lpstr>
      <vt:lpstr>Stakeholders</vt:lpstr>
      <vt:lpstr>Doel</vt:lpstr>
      <vt:lpstr>Doelgroep</vt:lpstr>
      <vt:lpstr>Communicatie</vt:lpstr>
      <vt:lpstr>Aanmelden</vt:lpstr>
      <vt:lpstr>Aanmelden</vt:lpstr>
      <vt:lpstr>Goede zorg</vt:lpstr>
      <vt:lpstr>Overdracht naar huis</vt:lpstr>
      <vt:lpstr>Tarieven huisartsenzorg 2019</vt:lpstr>
      <vt:lpstr>Huidige stand van zaken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Riender Zijlstra</dc:creator>
  <cp:lastModifiedBy>Sophia Batenburg</cp:lastModifiedBy>
  <cp:revision>70</cp:revision>
  <dcterms:created xsi:type="dcterms:W3CDTF">2018-02-02T08:01:31Z</dcterms:created>
  <dcterms:modified xsi:type="dcterms:W3CDTF">2019-05-20T07:31:13Z</dcterms:modified>
</cp:coreProperties>
</file>