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74" r:id="rId3"/>
    <p:sldId id="275" r:id="rId4"/>
    <p:sldId id="273" r:id="rId5"/>
    <p:sldId id="276" r:id="rId6"/>
    <p:sldId id="267" r:id="rId7"/>
    <p:sldId id="268" r:id="rId8"/>
    <p:sldId id="269" r:id="rId9"/>
    <p:sldId id="270" r:id="rId10"/>
    <p:sldId id="271" r:id="rId11"/>
    <p:sldId id="277" r:id="rId12"/>
    <p:sldId id="278" r:id="rId13"/>
    <p:sldId id="272" r:id="rId14"/>
    <p:sldId id="279" r:id="rId15"/>
    <p:sldId id="280" r:id="rId16"/>
    <p:sldId id="282" r:id="rId17"/>
    <p:sldId id="281" r:id="rId18"/>
    <p:sldId id="283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5A7"/>
    <a:srgbClr val="E7F4E4"/>
    <a:srgbClr val="C7E4BF"/>
    <a:srgbClr val="9ED9DA"/>
    <a:srgbClr val="FBB893"/>
    <a:srgbClr val="FCCCB2"/>
    <a:srgbClr val="F99055"/>
    <a:srgbClr val="DF9CA5"/>
    <a:srgbClr val="7ACACC"/>
    <a:srgbClr val="AF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194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4CE95-3CD9-4CD5-AF9F-9D7BB3DA5FE7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0C2E1-2C9E-4608-A6CA-A72B9E5B3B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118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262C3-6DDE-476D-A251-0090BC8EB3D3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04AA6-D51F-4C50-B8D1-F8DC9600E7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477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B2F95-2040-4FE7-9407-23BF4555A84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3852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04AA6-D51F-4C50-B8D1-F8DC9600E7F1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1258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pagina TURQUOO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12192000" cy="6885384"/>
          </a:xfrm>
          <a:prstGeom prst="rect">
            <a:avLst/>
          </a:prstGeom>
          <a:solidFill>
            <a:srgbClr val="00A5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nl-NL" sz="18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15414" y="1960266"/>
            <a:ext cx="10849205" cy="1470025"/>
          </a:xfrm>
        </p:spPr>
        <p:txBody>
          <a:bodyPr anchor="b" anchorCtr="0">
            <a:normAutofit/>
          </a:bodyPr>
          <a:lstStyle>
            <a:lvl1pPr algn="l">
              <a:defRPr sz="45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815414" y="3528392"/>
            <a:ext cx="10849205" cy="841926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 in te voegen</a:t>
            </a:r>
            <a:endParaRPr lang="nl-NL" dirty="0"/>
          </a:p>
        </p:txBody>
      </p:sp>
      <p:sp>
        <p:nvSpPr>
          <p:cNvPr id="15" name="Tijdelijke aanduiding voor inhoud 14"/>
          <p:cNvSpPr>
            <a:spLocks noGrp="1"/>
          </p:cNvSpPr>
          <p:nvPr>
            <p:ph sz="quarter" idx="10" hasCustomPrompt="1"/>
          </p:nvPr>
        </p:nvSpPr>
        <p:spPr>
          <a:xfrm>
            <a:off x="815414" y="4494478"/>
            <a:ext cx="10849205" cy="374683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000" baseline="0">
                <a:solidFill>
                  <a:schemeClr val="bg1">
                    <a:lumMod val="85000"/>
                  </a:schemeClr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naam spreker / evenement / </a:t>
            </a:r>
            <a:r>
              <a:rPr lang="nl-NL" dirty="0" err="1" smtClean="0"/>
              <a:t>etc</a:t>
            </a:r>
            <a:r>
              <a:rPr lang="nl-NL" dirty="0" smtClean="0"/>
              <a:t> in te voegen</a:t>
            </a:r>
            <a:endParaRPr lang="nl-NL" dirty="0"/>
          </a:p>
        </p:txBody>
      </p:sp>
      <p:sp>
        <p:nvSpPr>
          <p:cNvPr id="17" name="Tijdelijke aanduiding voor inhoud 16"/>
          <p:cNvSpPr>
            <a:spLocks noGrp="1"/>
          </p:cNvSpPr>
          <p:nvPr>
            <p:ph sz="quarter" idx="11" hasCustomPrompt="1"/>
          </p:nvPr>
        </p:nvSpPr>
        <p:spPr>
          <a:xfrm>
            <a:off x="814918" y="4940027"/>
            <a:ext cx="10849701" cy="360040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bg1">
                    <a:lumMod val="85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flexibele tekst in te voegen</a:t>
            </a:r>
            <a:endParaRPr lang="nl-NL" dirty="0"/>
          </a:p>
        </p:txBody>
      </p:sp>
      <p:sp>
        <p:nvSpPr>
          <p:cNvPr id="19" name="Tijdelijke aanduiding voor inhoud 18"/>
          <p:cNvSpPr>
            <a:spLocks noGrp="1"/>
          </p:cNvSpPr>
          <p:nvPr>
            <p:ph sz="quarter" idx="12" hasCustomPrompt="1"/>
          </p:nvPr>
        </p:nvSpPr>
        <p:spPr>
          <a:xfrm>
            <a:off x="814918" y="5859617"/>
            <a:ext cx="4896544" cy="504825"/>
          </a:xfrm>
        </p:spPr>
        <p:txBody>
          <a:bodyPr/>
          <a:lstStyle>
            <a:lvl1pPr marL="0" indent="0" algn="l">
              <a:buNone/>
              <a:defRPr sz="1800" i="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>
                    <a:lumMod val="8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8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nl-NL" dirty="0" smtClean="0"/>
              <a:t>Klik om datum of versie in te voegen</a:t>
            </a:r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7" r="7863" b="29046"/>
          <a:stretch/>
        </p:blipFill>
        <p:spPr>
          <a:xfrm>
            <a:off x="6912084" y="337728"/>
            <a:ext cx="475253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21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pagina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 userDrawn="1"/>
        </p:nvSpPr>
        <p:spPr>
          <a:xfrm>
            <a:off x="0" y="0"/>
            <a:ext cx="12192000" cy="6885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nl-NL" sz="1800" b="1" dirty="0">
              <a:latin typeface="+mn-lt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815414" y="1960266"/>
            <a:ext cx="10849205" cy="1470025"/>
          </a:xfrm>
        </p:spPr>
        <p:txBody>
          <a:bodyPr anchor="b" anchorCtr="0">
            <a:normAutofit/>
          </a:bodyPr>
          <a:lstStyle>
            <a:lvl1pPr algn="l">
              <a:defRPr sz="4500" b="1">
                <a:solidFill>
                  <a:srgbClr val="00A5A7"/>
                </a:solidFill>
                <a:latin typeface="+mn-lt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8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815414" y="3528392"/>
            <a:ext cx="10849205" cy="841926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 in te voegen</a:t>
            </a:r>
            <a:endParaRPr lang="nl-NL" dirty="0"/>
          </a:p>
        </p:txBody>
      </p:sp>
      <p:sp>
        <p:nvSpPr>
          <p:cNvPr id="9" name="Tijdelijke aanduiding voor inhoud 14"/>
          <p:cNvSpPr>
            <a:spLocks noGrp="1"/>
          </p:cNvSpPr>
          <p:nvPr>
            <p:ph sz="quarter" idx="13" hasCustomPrompt="1"/>
          </p:nvPr>
        </p:nvSpPr>
        <p:spPr>
          <a:xfrm>
            <a:off x="815414" y="4494478"/>
            <a:ext cx="10849205" cy="374683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000" baseline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naam spreker / evenement / </a:t>
            </a:r>
            <a:r>
              <a:rPr lang="nl-NL" dirty="0" err="1" smtClean="0"/>
              <a:t>etc</a:t>
            </a:r>
            <a:r>
              <a:rPr lang="nl-NL" dirty="0" smtClean="0"/>
              <a:t> in te voegen</a:t>
            </a:r>
            <a:endParaRPr lang="nl-NL" dirty="0"/>
          </a:p>
        </p:txBody>
      </p:sp>
      <p:sp>
        <p:nvSpPr>
          <p:cNvPr id="10" name="Tijdelijke aanduiding voor inhoud 16"/>
          <p:cNvSpPr>
            <a:spLocks noGrp="1"/>
          </p:cNvSpPr>
          <p:nvPr>
            <p:ph sz="quarter" idx="14" hasCustomPrompt="1"/>
          </p:nvPr>
        </p:nvSpPr>
        <p:spPr>
          <a:xfrm>
            <a:off x="814918" y="4940027"/>
            <a:ext cx="10849701" cy="360040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flexibele tekst in te voegen</a:t>
            </a:r>
            <a:endParaRPr lang="nl-NL" dirty="0"/>
          </a:p>
        </p:txBody>
      </p:sp>
      <p:sp>
        <p:nvSpPr>
          <p:cNvPr id="11" name="Tijdelijke aanduiding voor inhoud 18"/>
          <p:cNvSpPr>
            <a:spLocks noGrp="1"/>
          </p:cNvSpPr>
          <p:nvPr>
            <p:ph sz="quarter" idx="15" hasCustomPrompt="1"/>
          </p:nvPr>
        </p:nvSpPr>
        <p:spPr>
          <a:xfrm>
            <a:off x="814918" y="5859617"/>
            <a:ext cx="4896544" cy="504825"/>
          </a:xfrm>
        </p:spPr>
        <p:txBody>
          <a:bodyPr/>
          <a:lstStyle>
            <a:lvl1pPr marL="0" indent="0" algn="l">
              <a:buNone/>
              <a:defRPr sz="1800" i="0" baseline="0">
                <a:solidFill>
                  <a:srgbClr val="00A5A7"/>
                </a:solidFill>
              </a:defRPr>
            </a:lvl1pPr>
            <a:lvl2pPr>
              <a:defRPr sz="1800">
                <a:solidFill>
                  <a:schemeClr val="bg1">
                    <a:lumMod val="8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8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nl-NL" dirty="0" smtClean="0"/>
              <a:t>Klik om datum of versie in te voegen</a:t>
            </a:r>
            <a:endParaRPr lang="nl-NL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2084" y="650393"/>
            <a:ext cx="4752535" cy="68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83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ar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936978" y="6554038"/>
            <a:ext cx="833119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A5A7"/>
                </a:solidFill>
                <a:latin typeface="+mj-lt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3411" y="6526741"/>
            <a:ext cx="406021" cy="365125"/>
          </a:xfrm>
          <a:prstGeom prst="rect">
            <a:avLst/>
          </a:prstGeom>
        </p:spPr>
        <p:txBody>
          <a:bodyPr/>
          <a:lstStyle>
            <a:lvl1pPr algn="ctr">
              <a:defRPr sz="1300">
                <a:solidFill>
                  <a:srgbClr val="00A5A7"/>
                </a:solidFill>
                <a:latin typeface="+mj-lt"/>
              </a:defRPr>
            </a:lvl1pPr>
          </a:lstStyle>
          <a:p>
            <a:fld id="{0EADD5DF-B165-4E4E-966C-F2697A337392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061168"/>
            <a:ext cx="11201399" cy="523181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449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187506"/>
            <a:ext cx="5334000" cy="498945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187505"/>
            <a:ext cx="5181600" cy="498945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936978" y="6554038"/>
            <a:ext cx="833119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A5A7"/>
                </a:solidFill>
                <a:latin typeface="+mj-lt"/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3411" y="6526741"/>
            <a:ext cx="406021" cy="365125"/>
          </a:xfrm>
          <a:prstGeom prst="rect">
            <a:avLst/>
          </a:prstGeom>
        </p:spPr>
        <p:txBody>
          <a:bodyPr/>
          <a:lstStyle>
            <a:lvl1pPr algn="ctr">
              <a:defRPr sz="1300">
                <a:solidFill>
                  <a:srgbClr val="00A5A7"/>
                </a:solidFill>
                <a:latin typeface="+mj-lt"/>
              </a:defRPr>
            </a:lvl1pPr>
          </a:lstStyle>
          <a:p>
            <a:fld id="{0EADD5DF-B165-4E4E-966C-F2697A337392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632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12192000" cy="908720"/>
          </a:xfrm>
          <a:prstGeom prst="rect">
            <a:avLst/>
          </a:prstGeom>
          <a:solidFill>
            <a:srgbClr val="00A5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85800" y="98289"/>
            <a:ext cx="11201399" cy="712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5800" y="1061168"/>
            <a:ext cx="11201399" cy="5231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11" name="Afbeelding 3" descr="kleur-logo+85%-grijs-mens-tot-mens_intranet.jpg"/>
          <p:cNvPicPr>
            <a:picLocks noChangeAspect="1"/>
          </p:cNvPicPr>
          <p:nvPr userDrawn="1"/>
        </p:nvPicPr>
        <p:blipFill rotWithShape="1">
          <a:blip r:embed="rId6" cstate="print"/>
          <a:srcRect l="5091" t="21193" r="5818" b="37422"/>
          <a:stretch/>
        </p:blipFill>
        <p:spPr bwMode="auto">
          <a:xfrm>
            <a:off x="9479877" y="6391273"/>
            <a:ext cx="2520280" cy="232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fbeelding 11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08" r="7863" b="29046"/>
          <a:stretch/>
        </p:blipFill>
        <p:spPr>
          <a:xfrm>
            <a:off x="54578" y="132252"/>
            <a:ext cx="538543" cy="568461"/>
          </a:xfrm>
          <a:prstGeom prst="rect">
            <a:avLst/>
          </a:prstGeom>
        </p:spPr>
      </p:pic>
      <p:cxnSp>
        <p:nvCxnSpPr>
          <p:cNvPr id="19" name="Rechte verbindingslijn 18"/>
          <p:cNvCxnSpPr/>
          <p:nvPr userDrawn="1"/>
        </p:nvCxnSpPr>
        <p:spPr>
          <a:xfrm>
            <a:off x="323850" y="1061169"/>
            <a:ext cx="0" cy="5486473"/>
          </a:xfrm>
          <a:prstGeom prst="line">
            <a:avLst/>
          </a:prstGeom>
          <a:ln w="57150" cap="rnd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 userDrawn="1"/>
        </p:nvCxnSpPr>
        <p:spPr>
          <a:xfrm flipH="1">
            <a:off x="333376" y="6547642"/>
            <a:ext cx="8896349" cy="0"/>
          </a:xfrm>
          <a:prstGeom prst="line">
            <a:avLst/>
          </a:prstGeom>
          <a:ln w="57150" cap="rnd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936978" y="6554038"/>
            <a:ext cx="833119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0A5A7"/>
                </a:solidFill>
                <a:latin typeface="+mj-lt"/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411" y="6526741"/>
            <a:ext cx="406021" cy="365125"/>
          </a:xfrm>
          <a:prstGeom prst="rect">
            <a:avLst/>
          </a:prstGeom>
        </p:spPr>
        <p:txBody>
          <a:bodyPr/>
          <a:lstStyle>
            <a:lvl1pPr algn="ctr">
              <a:defRPr sz="1300">
                <a:solidFill>
                  <a:srgbClr val="00A5A7"/>
                </a:solidFill>
                <a:latin typeface="+mj-lt"/>
              </a:defRPr>
            </a:lvl1pPr>
          </a:lstStyle>
          <a:p>
            <a:fld id="{0EADD5DF-B165-4E4E-966C-F2697A337392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345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Font typeface="Calibri" panose="020F0502020204030204" pitchFamily="34" charset="0"/>
        <a:buChar char="›"/>
        <a:defRPr sz="28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A5A7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-"/>
        <a:defRPr sz="28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A5A7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TJ7AzBIJoI" TargetMode="External"/><Relationship Id="rId2" Type="http://schemas.openxmlformats.org/officeDocument/2006/relationships/hyperlink" Target="https://www.youtube.com/watch?v=5giWfpANMac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nl/url?sa=i&amp;rct=j&amp;q=&amp;esrc=s&amp;source=images&amp;cd=&amp;ved=&amp;url=https://knowyourmeme.com/photos/249684-what-people-think-i-do-what-i-really-do&amp;psig=AOvVaw2ZsLljdLmOQjBhwEIjymjA&amp;ust=1574515984136826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Het dertigers dilemma</a:t>
            </a:r>
            <a:endParaRPr lang="nl-NL" dirty="0"/>
          </a:p>
        </p:txBody>
      </p:sp>
      <p:sp>
        <p:nvSpPr>
          <p:cNvPr id="23" name="Ondertitel 2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l-NL" dirty="0" smtClean="0"/>
              <a:t>Ankie Spelbrink (generatie X) &amp; Noëmie Vanherf (generatie Y), geestelijk verzorgers Elkerliek ziekenhuis</a:t>
            </a:r>
            <a:endParaRPr lang="nl-NL" dirty="0"/>
          </a:p>
        </p:txBody>
      </p:sp>
      <p:sp>
        <p:nvSpPr>
          <p:cNvPr id="25" name="Tijdelijke aanduiding voor inhoud 2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nl-NL" dirty="0" smtClean="0"/>
              <a:t>geestelijkeverzorging@elkerliek.nl</a:t>
            </a:r>
            <a:endParaRPr lang="nl-NL" dirty="0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nl-NL" dirty="0" smtClean="0"/>
              <a:t>30 maart 2019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201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Dertigers dilemma nader bekeken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5DF-B165-4E4E-966C-F2697A337392}" type="slidenum">
              <a:rPr lang="nl-NL" smtClean="0"/>
              <a:pPr/>
              <a:t>10</a:t>
            </a:fld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Wat is het probleem? Hoe </a:t>
            </a:r>
            <a:r>
              <a:rPr lang="nl-NL" dirty="0" err="1" smtClean="0"/>
              <a:t>onstaat</a:t>
            </a:r>
            <a:r>
              <a:rPr lang="nl-NL" dirty="0" smtClean="0"/>
              <a:t> het dilemma?</a:t>
            </a:r>
          </a:p>
          <a:p>
            <a:endParaRPr lang="nl-NL" dirty="0"/>
          </a:p>
          <a:p>
            <a:r>
              <a:rPr lang="nl-NL" dirty="0" smtClean="0"/>
              <a:t>Ilse Wijnands: </a:t>
            </a:r>
          </a:p>
          <a:p>
            <a:r>
              <a:rPr lang="nl-NL" dirty="0" smtClean="0"/>
              <a:t>Meer kans op een dilemma maken: Twijfelaars en Perfectionisten</a:t>
            </a:r>
          </a:p>
          <a:p>
            <a:r>
              <a:rPr lang="nl-NL" dirty="0" smtClean="0"/>
              <a:t>(Jullie dus? Jullie hebben je ingeschreven voor deze scholing)</a:t>
            </a:r>
          </a:p>
          <a:p>
            <a:r>
              <a:rPr lang="nl-NL" dirty="0" smtClean="0"/>
              <a:t>Keuzestress: Vroeger 3 ijsjes, nu oneindig veel, maakt het moeilijker</a:t>
            </a:r>
          </a:p>
          <a:p>
            <a:r>
              <a:rPr lang="nl-NL" dirty="0" smtClean="0"/>
              <a:t>Oplossing: Zodra belangrijke keuzes gemaakt zijn ebt het dilemma weg.</a:t>
            </a:r>
          </a:p>
          <a:p>
            <a:endParaRPr lang="nl-NL" dirty="0"/>
          </a:p>
          <a:p>
            <a:r>
              <a:rPr lang="nl-NL" dirty="0" smtClean="0"/>
              <a:t>- Pyramide van Maslow</a:t>
            </a:r>
          </a:p>
          <a:p>
            <a:r>
              <a:rPr lang="nl-NL" dirty="0" smtClean="0"/>
              <a:t>Deze generatie snel in het bovenste gedeelte (aan basisbehoefte is al vroeg voldaan, veel mogelijkheden, MOET daarom van betekenis zijn (maar ‘een luxeprobleem is ook een probleem!’ (Jelmer de Boer)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534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slag…..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5DF-B165-4E4E-966C-F2697A337392}" type="slidenum">
              <a:rPr lang="nl-NL" smtClean="0"/>
              <a:pPr/>
              <a:t>11</a:t>
            </a:fld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Vervolg oefening kaartjes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066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Top 5 </a:t>
            </a:r>
            <a:r>
              <a:rPr lang="nl-NL" dirty="0" err="1" smtClean="0"/>
              <a:t>regrets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dying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5DF-B165-4E4E-966C-F2697A337392}" type="slidenum">
              <a:rPr lang="nl-NL" smtClean="0"/>
              <a:pPr/>
              <a:t>12</a:t>
            </a:fld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Kun je leven alsof het je laatste dag is?</a:t>
            </a:r>
          </a:p>
          <a:p>
            <a:endParaRPr lang="nl-NL" dirty="0"/>
          </a:p>
          <a:p>
            <a:r>
              <a:rPr lang="nl-NL" dirty="0" smtClean="0"/>
              <a:t>Mensen op hun sterfbed:</a:t>
            </a:r>
          </a:p>
          <a:p>
            <a:r>
              <a:rPr lang="nl-NL" dirty="0"/>
              <a:t>1. Ik wilde dat ik de moed had gehad om trouw te blijven aan mijzelf, in plaats van te leven zoals anderen van mij verwachtten.</a:t>
            </a:r>
            <a:r>
              <a:rPr lang="nl-NL" b="1" dirty="0"/>
              <a:t/>
            </a:r>
            <a:br>
              <a:rPr lang="nl-NL" b="1" dirty="0"/>
            </a:br>
            <a:r>
              <a:rPr lang="nl-NL" dirty="0"/>
              <a:t>2. Ik wilde dat ik niet zo hard had gewerkt.</a:t>
            </a:r>
            <a:r>
              <a:rPr lang="nl-NL" b="1" dirty="0"/>
              <a:t/>
            </a:r>
            <a:br>
              <a:rPr lang="nl-NL" b="1" dirty="0"/>
            </a:br>
            <a:r>
              <a:rPr lang="nl-NL" dirty="0"/>
              <a:t>3. Ik wilde dat ik de moed had gehad op mijn gevoelens uit te spreken.</a:t>
            </a:r>
            <a:r>
              <a:rPr lang="nl-NL" b="1" dirty="0"/>
              <a:t/>
            </a:r>
            <a:br>
              <a:rPr lang="nl-NL" b="1" dirty="0"/>
            </a:br>
            <a:r>
              <a:rPr lang="nl-NL" dirty="0"/>
              <a:t>4. Ik wilde dat ik mijn vriendschappen beter had onderhouden.</a:t>
            </a:r>
            <a:r>
              <a:rPr lang="nl-NL" b="1" dirty="0"/>
              <a:t/>
            </a:r>
            <a:br>
              <a:rPr lang="nl-NL" b="1" dirty="0"/>
            </a:br>
            <a:r>
              <a:rPr lang="nl-NL" dirty="0"/>
              <a:t>5. Ik wilde dat ik mezelf had toegestaan om gelukkiger te zijn.</a:t>
            </a:r>
          </a:p>
        </p:txBody>
      </p:sp>
    </p:spTree>
    <p:extLst>
      <p:ext uri="{BB962C8B-B14F-4D97-AF65-F5344CB8AC3E}">
        <p14:creationId xmlns:p14="http://schemas.microsoft.com/office/powerpoint/2010/main" val="73239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Ontsnapping uit het dilemma: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5DF-B165-4E4E-966C-F2697A337392}" type="slidenum">
              <a:rPr lang="nl-NL" smtClean="0"/>
              <a:pPr/>
              <a:t>13</a:t>
            </a:fld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Volgens psycholoog Nienke Wijnants</a:t>
            </a:r>
          </a:p>
          <a:p>
            <a:pPr lvl="0"/>
            <a:r>
              <a:rPr lang="nl-NL" dirty="0"/>
              <a:t>Bied weerstand tegen sociale vergelijking</a:t>
            </a:r>
          </a:p>
          <a:p>
            <a:pPr lvl="0"/>
            <a:r>
              <a:rPr lang="nl-NL" dirty="0"/>
              <a:t>Durf te kiezen</a:t>
            </a:r>
          </a:p>
          <a:p>
            <a:pPr lvl="0"/>
            <a:r>
              <a:rPr lang="nl-NL" dirty="0"/>
              <a:t>Word een </a:t>
            </a:r>
            <a:r>
              <a:rPr lang="nl-NL" i="1" dirty="0" err="1"/>
              <a:t>satisfier</a:t>
            </a:r>
            <a:r>
              <a:rPr lang="nl-NL" dirty="0"/>
              <a:t> (streven naar goed genoeg) in plaats van een </a:t>
            </a:r>
            <a:r>
              <a:rPr lang="nl-NL" i="1" dirty="0" err="1"/>
              <a:t>maximizer</a:t>
            </a:r>
            <a:r>
              <a:rPr lang="nl-NL" dirty="0"/>
              <a:t> (streven naar het allerbeste)</a:t>
            </a:r>
          </a:p>
          <a:p>
            <a:pPr lvl="0"/>
            <a:r>
              <a:rPr lang="nl-NL" dirty="0"/>
              <a:t>Streef naar een bewuste levenshouding</a:t>
            </a:r>
          </a:p>
          <a:p>
            <a:pPr lvl="0"/>
            <a:r>
              <a:rPr lang="nl-NL" dirty="0"/>
              <a:t>(H)erken je existentiële twijfel, de vraag 'waarom loop je op deze planeet rond?'</a:t>
            </a:r>
          </a:p>
          <a:p>
            <a:pPr lvl="0"/>
            <a:r>
              <a:rPr lang="nl-NL" dirty="0"/>
              <a:t>Buit die crisis uit en leer ervan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780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5DF-B165-4E4E-966C-F2697A337392}" type="slidenum">
              <a:rPr lang="nl-NL" smtClean="0"/>
              <a:pPr/>
              <a:t>14</a:t>
            </a:fld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Nogmaals de kaartjes…..</a:t>
            </a:r>
          </a:p>
          <a:p>
            <a:endParaRPr lang="nl-NL" dirty="0"/>
          </a:p>
          <a:p>
            <a:r>
              <a:rPr lang="nl-NL" dirty="0" smtClean="0"/>
              <a:t>Wat neem je mee naar huis/mee je leven in?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25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5DF-B165-4E4E-966C-F2697A337392}" type="slidenum">
              <a:rPr lang="nl-NL" smtClean="0"/>
              <a:pPr/>
              <a:t>15</a:t>
            </a:fld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Meer weten…..</a:t>
            </a:r>
          </a:p>
          <a:p>
            <a:endParaRPr lang="nl-NL" dirty="0"/>
          </a:p>
          <a:p>
            <a:r>
              <a:rPr lang="nl-NL" dirty="0"/>
              <a:t>Interview je (stief)ouders en/of grootouders.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Mens &amp; Liek 30-ers dilemma </a:t>
            </a:r>
            <a:r>
              <a:rPr lang="nl-NL" dirty="0" smtClean="0"/>
              <a:t>(data + inschrijfmogelijkheid)</a:t>
            </a:r>
            <a:endParaRPr lang="nl-NL" dirty="0"/>
          </a:p>
          <a:p>
            <a:r>
              <a:rPr lang="nl-NL" dirty="0"/>
              <a:t> </a:t>
            </a:r>
          </a:p>
          <a:p>
            <a:r>
              <a:rPr lang="nl-NL" dirty="0"/>
              <a:t>boek ‘De kunst van het ongelukkig zijn</a:t>
            </a:r>
            <a:r>
              <a:rPr lang="nl-NL" dirty="0" smtClean="0"/>
              <a:t>’ - Dirk de Wachter</a:t>
            </a:r>
            <a:endParaRPr lang="nl-NL" dirty="0"/>
          </a:p>
          <a:p>
            <a:r>
              <a:rPr lang="nl-NL" dirty="0"/>
              <a:t>“Streven naar het geluk als levensdoel is een vergissing. Streven naar zin en betekenis, daarentegen, is waar het leven om draait.”</a:t>
            </a:r>
          </a:p>
          <a:p>
            <a:r>
              <a:rPr lang="nl-NL" dirty="0"/>
              <a:t> </a:t>
            </a:r>
          </a:p>
          <a:p>
            <a:r>
              <a:rPr lang="nl-NL" dirty="0" smtClean="0"/>
              <a:t>Boek: ‘Zeven Kamers’ </a:t>
            </a:r>
            <a:r>
              <a:rPr lang="nl-NL" dirty="0"/>
              <a:t>– Beatrijs Hofland</a:t>
            </a:r>
          </a:p>
        </p:txBody>
      </p:sp>
    </p:spTree>
    <p:extLst>
      <p:ext uri="{BB962C8B-B14F-4D97-AF65-F5344CB8AC3E}">
        <p14:creationId xmlns:p14="http://schemas.microsoft.com/office/powerpoint/2010/main" val="69454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Relativering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5DF-B165-4E4E-966C-F2697A337392}" type="slidenum">
              <a:rPr lang="nl-NL" smtClean="0"/>
              <a:pPr/>
              <a:t>16</a:t>
            </a:fld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fontAlgn="t"/>
            <a:r>
              <a:rPr lang="nl-NL" i="1" dirty="0" smtClean="0"/>
              <a:t>‘Als </a:t>
            </a:r>
            <a:r>
              <a:rPr lang="nl-NL" i="1" dirty="0"/>
              <a:t>je geschiedenis gaat schrijven, doe dat dan bij voorkeur met een lange </a:t>
            </a:r>
            <a:r>
              <a:rPr lang="nl-NL" i="1" dirty="0" smtClean="0"/>
              <a:t>ie’</a:t>
            </a:r>
            <a:endParaRPr lang="nl-NL" sz="3200" i="1" dirty="0"/>
          </a:p>
          <a:p>
            <a:r>
              <a:rPr lang="nl-NL" dirty="0" smtClean="0"/>
              <a:t>Merel </a:t>
            </a:r>
            <a:r>
              <a:rPr lang="nl-NL" dirty="0" err="1" smtClean="0"/>
              <a:t>Morre</a:t>
            </a:r>
            <a:endParaRPr lang="nl-NL" dirty="0" smtClean="0"/>
          </a:p>
          <a:p>
            <a:endParaRPr lang="nl-NL" dirty="0"/>
          </a:p>
          <a:p>
            <a:r>
              <a:rPr lang="nl-NL" dirty="0"/>
              <a:t>ZOALS ALLE MENSEN	</a:t>
            </a:r>
          </a:p>
          <a:p>
            <a:r>
              <a:rPr lang="nl-NL" dirty="0"/>
              <a:t> </a:t>
            </a:r>
          </a:p>
          <a:p>
            <a:r>
              <a:rPr lang="nl-NL" dirty="0"/>
              <a:t>heb ik de meeste prijzen op deze wereld</a:t>
            </a:r>
          </a:p>
          <a:p>
            <a:r>
              <a:rPr lang="nl-NL" dirty="0"/>
              <a:t>niet gewonnen</a:t>
            </a:r>
          </a:p>
          <a:p>
            <a:r>
              <a:rPr lang="nl-NL" dirty="0"/>
              <a:t>heb ik de meeste boeken niet gelezen</a:t>
            </a:r>
          </a:p>
          <a:p>
            <a:r>
              <a:rPr lang="nl-NL" dirty="0"/>
              <a:t>en nog minder geschreven</a:t>
            </a:r>
          </a:p>
          <a:p>
            <a:r>
              <a:rPr lang="nl-NL" dirty="0"/>
              <a:t>heb ik de meeste kinderen niet gebaard</a:t>
            </a:r>
          </a:p>
          <a:p>
            <a:r>
              <a:rPr lang="nl-NL" dirty="0"/>
              <a:t>de meeste mensen niet ontmoet</a:t>
            </a:r>
          </a:p>
          <a:p>
            <a:r>
              <a:rPr lang="nl-NL" dirty="0"/>
              <a:t>de meesten niet eens gekust</a:t>
            </a:r>
          </a:p>
          <a:p>
            <a:r>
              <a:rPr lang="nl-NL" dirty="0"/>
              <a:t> </a:t>
            </a:r>
          </a:p>
          <a:p>
            <a:r>
              <a:rPr lang="nl-NL" dirty="0"/>
              <a:t>dat stelt me voor vandaag gerust</a:t>
            </a:r>
          </a:p>
          <a:p>
            <a:r>
              <a:rPr lang="nl-NL" dirty="0"/>
              <a:t> </a:t>
            </a:r>
          </a:p>
          <a:p>
            <a:r>
              <a:rPr lang="nl-NL" dirty="0"/>
              <a:t>Maud </a:t>
            </a:r>
            <a:r>
              <a:rPr lang="nl-NL" dirty="0" err="1"/>
              <a:t>Vanhauwaert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‘Licht </a:t>
            </a:r>
            <a:r>
              <a:rPr lang="nl-NL" dirty="0"/>
              <a:t>uit</a:t>
            </a:r>
          </a:p>
          <a:p>
            <a:pPr marL="0" indent="0">
              <a:buNone/>
            </a:pPr>
            <a:r>
              <a:rPr lang="nl-NL" dirty="0"/>
              <a:t>Zelfspot </a:t>
            </a:r>
            <a:r>
              <a:rPr lang="nl-NL" dirty="0" smtClean="0"/>
              <a:t>aan’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Merel </a:t>
            </a:r>
            <a:r>
              <a:rPr lang="nl-NL" dirty="0" err="1"/>
              <a:t>Morre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479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5DF-B165-4E4E-966C-F2697A337392}" type="slidenum">
              <a:rPr lang="nl-NL" smtClean="0"/>
              <a:pPr/>
              <a:t>17</a:t>
            </a:fld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Wear</a:t>
            </a:r>
            <a:r>
              <a:rPr lang="nl-NL" dirty="0" smtClean="0"/>
              <a:t> </a:t>
            </a:r>
            <a:r>
              <a:rPr lang="nl-NL" dirty="0" err="1" smtClean="0"/>
              <a:t>Sunscreen</a:t>
            </a:r>
            <a:r>
              <a:rPr lang="nl-NL" dirty="0" smtClean="0"/>
              <a:t> – </a:t>
            </a:r>
            <a:r>
              <a:rPr lang="nl-NL" dirty="0" err="1" smtClean="0"/>
              <a:t>Baz</a:t>
            </a:r>
            <a:r>
              <a:rPr lang="nl-NL" dirty="0" smtClean="0"/>
              <a:t> </a:t>
            </a:r>
            <a:r>
              <a:rPr lang="nl-NL" dirty="0" err="1" smtClean="0"/>
              <a:t>Luhrman</a:t>
            </a:r>
            <a:endParaRPr lang="nl-NL" dirty="0" smtClean="0"/>
          </a:p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www.youtube.com/watch?v=5giWfpANMac</a:t>
            </a:r>
            <a:r>
              <a:rPr lang="nl-NL" dirty="0" smtClean="0"/>
              <a:t> (</a:t>
            </a:r>
            <a:r>
              <a:rPr lang="nl-NL" dirty="0" err="1"/>
              <a:t>lyrics</a:t>
            </a:r>
            <a:r>
              <a:rPr lang="nl-NL" dirty="0" smtClean="0"/>
              <a:t>)</a:t>
            </a:r>
            <a:endParaRPr lang="nl-NL" dirty="0"/>
          </a:p>
          <a:p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www.youtube.com/watch?v=sTJ7AzBIJoI</a:t>
            </a:r>
            <a:r>
              <a:rPr lang="nl-NL" dirty="0" smtClean="0"/>
              <a:t> (beelden)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755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5DF-B165-4E4E-966C-F2697A337392}" type="slidenum">
              <a:rPr lang="nl-NL" smtClean="0"/>
              <a:pPr/>
              <a:t>18</a:t>
            </a:fld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Contactgegevens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005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Voorstellen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5DF-B165-4E4E-966C-F2697A337392}" type="slidenum">
              <a:rPr lang="nl-NL" smtClean="0"/>
              <a:pPr/>
              <a:t>2</a:t>
            </a:fld>
            <a:endParaRPr lang="nl-NL" dirty="0"/>
          </a:p>
        </p:txBody>
      </p:sp>
      <p:pic>
        <p:nvPicPr>
          <p:cNvPr id="5" name="Tijdelijke aanduiding voor inhoud 4" descr="Afbeeldingsresultaat voor meme what society thinks i do doctor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060450"/>
            <a:ext cx="7848600" cy="523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360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Als je goed kijkt……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5DF-B165-4E4E-966C-F2697A337392}" type="slidenum">
              <a:rPr lang="nl-NL" smtClean="0"/>
              <a:pPr/>
              <a:t>3</a:t>
            </a:fld>
            <a:endParaRPr lang="nl-NL" dirty="0"/>
          </a:p>
        </p:txBody>
      </p:sp>
      <p:pic>
        <p:nvPicPr>
          <p:cNvPr id="5" name="Tijdelijke aanduiding voor inhoud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709" y="1367342"/>
            <a:ext cx="3242365" cy="473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75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slag…..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5DF-B165-4E4E-966C-F2697A337392}" type="slidenum">
              <a:rPr lang="nl-NL" smtClean="0"/>
              <a:pPr/>
              <a:t>4</a:t>
            </a:fld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Oefening kaartjes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733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5DF-B165-4E4E-966C-F2697A337392}" type="slidenum">
              <a:rPr lang="nl-NL" smtClean="0"/>
              <a:pPr/>
              <a:t>5</a:t>
            </a:fld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inspireert je?</a:t>
            </a:r>
          </a:p>
          <a:p>
            <a:r>
              <a:rPr lang="nl-NL" dirty="0"/>
              <a:t>wat houd je gaande?</a:t>
            </a:r>
          </a:p>
          <a:p>
            <a:r>
              <a:rPr lang="nl-NL" dirty="0"/>
              <a:t>waar leef je voor?</a:t>
            </a:r>
          </a:p>
          <a:p>
            <a:r>
              <a:rPr lang="nl-NL" dirty="0"/>
              <a:t>waar is je thuis?</a:t>
            </a:r>
          </a:p>
          <a:p>
            <a:r>
              <a:rPr lang="nl-NL" dirty="0"/>
              <a:t>wie ziet je staan?</a:t>
            </a:r>
          </a:p>
          <a:p>
            <a:r>
              <a:rPr lang="nl-NL" dirty="0"/>
              <a:t>wat vind je echt belangrijk?</a:t>
            </a:r>
          </a:p>
          <a:p>
            <a:r>
              <a:rPr lang="nl-NL" dirty="0"/>
              <a:t>welke zorgen heb je? </a:t>
            </a:r>
          </a:p>
          <a:p>
            <a:r>
              <a:rPr lang="nl-NL" dirty="0"/>
              <a:t>waar ben je bang voor?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90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Benamingen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5DF-B165-4E4E-966C-F2697A337392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Millenials</a:t>
            </a:r>
            <a:endParaRPr lang="nl-NL" dirty="0" smtClean="0"/>
          </a:p>
          <a:p>
            <a:r>
              <a:rPr lang="nl-NL" dirty="0"/>
              <a:t>Generatie </a:t>
            </a:r>
            <a:r>
              <a:rPr lang="nl-NL" dirty="0" smtClean="0"/>
              <a:t>Y</a:t>
            </a:r>
          </a:p>
          <a:p>
            <a:r>
              <a:rPr lang="nl-NL" dirty="0" err="1" smtClean="0"/>
              <a:t>Inter</a:t>
            </a:r>
            <a:r>
              <a:rPr lang="nl-NL" dirty="0" smtClean="0"/>
              <a:t>)net </a:t>
            </a:r>
            <a:r>
              <a:rPr lang="nl-NL" dirty="0"/>
              <a:t>generatie </a:t>
            </a:r>
          </a:p>
          <a:p>
            <a:r>
              <a:rPr lang="nl-NL" dirty="0" smtClean="0"/>
              <a:t>Digitale generatie</a:t>
            </a:r>
          </a:p>
          <a:p>
            <a:r>
              <a:rPr lang="nl-NL" dirty="0" err="1" smtClean="0"/>
              <a:t>Nexters</a:t>
            </a:r>
            <a:r>
              <a:rPr lang="nl-NL" dirty="0" smtClean="0"/>
              <a:t> </a:t>
            </a:r>
          </a:p>
          <a:p>
            <a:r>
              <a:rPr lang="nl-NL" dirty="0" smtClean="0"/>
              <a:t>Generatie Ik</a:t>
            </a:r>
          </a:p>
          <a:p>
            <a:r>
              <a:rPr lang="nl-NL" dirty="0" smtClean="0"/>
              <a:t>30ers </a:t>
            </a:r>
            <a:endParaRPr lang="nl-NL" dirty="0"/>
          </a:p>
          <a:p>
            <a:r>
              <a:rPr lang="nl-NL" dirty="0" err="1"/>
              <a:t>Quarterlifers</a:t>
            </a:r>
            <a:r>
              <a:rPr lang="nl-NL" dirty="0"/>
              <a:t> (tussen 25 en 35 jaar</a:t>
            </a:r>
            <a:r>
              <a:rPr lang="nl-NL" dirty="0" smtClean="0"/>
              <a:t>)</a:t>
            </a:r>
          </a:p>
          <a:p>
            <a:r>
              <a:rPr lang="nl-NL" dirty="0" smtClean="0"/>
              <a:t>Scootergeneratie</a:t>
            </a:r>
          </a:p>
          <a:p>
            <a:r>
              <a:rPr lang="nl-NL" dirty="0" smtClean="0"/>
              <a:t>‘Kijk mij’ - generatie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347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Generatie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5DF-B165-4E4E-966C-F2697A337392}" type="slidenum">
              <a:rPr lang="nl-NL" smtClean="0"/>
              <a:pPr/>
              <a:t>7</a:t>
            </a:fld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Geboortecohort start gelijktijdig met ontstaan van internet en 24/7 digitale </a:t>
            </a:r>
            <a:r>
              <a:rPr lang="nl-NL" dirty="0" smtClean="0"/>
              <a:t>bereikbaarheid</a:t>
            </a:r>
          </a:p>
          <a:p>
            <a:r>
              <a:rPr lang="nl-NL" dirty="0"/>
              <a:t>Ongeveer van 1980 tot 2000.  </a:t>
            </a:r>
          </a:p>
          <a:p>
            <a:r>
              <a:rPr lang="nl-NL" dirty="0" smtClean="0"/>
              <a:t>Een generatie kenmerkt zich door het gezamenlijk meemaken van heftige gebeurtenissen in de geschiedenis</a:t>
            </a:r>
          </a:p>
          <a:p>
            <a:endParaRPr lang="nl-NL" dirty="0"/>
          </a:p>
          <a:p>
            <a:r>
              <a:rPr lang="nl-NL" dirty="0" smtClean="0"/>
              <a:t>Vraag: Over welke gebeurtenissen kunnen jullie jezelf de vraag stellen: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‘Waar was ik toen ik hoorde dat…..’</a:t>
            </a:r>
            <a:r>
              <a:rPr lang="nl-NL" dirty="0"/>
              <a:t> Millennium bug, </a:t>
            </a:r>
            <a:r>
              <a:rPr lang="nl-NL" dirty="0" smtClean="0"/>
              <a:t>Eerste euro’s pinnen uit het pinautomaat, 9/11</a:t>
            </a:r>
            <a:r>
              <a:rPr lang="nl-NL" dirty="0"/>
              <a:t>, dood Michael Jackson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(</a:t>
            </a:r>
            <a:r>
              <a:rPr lang="nl-NL" smtClean="0"/>
              <a:t>vorige generatie </a:t>
            </a:r>
            <a:r>
              <a:rPr lang="nl-NL" dirty="0" smtClean="0"/>
              <a:t>is uit de tijd van de acceptgiro en een telefoontikker in het studentenhuis)_ 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630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Persoonlijkheidskenmerken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5DF-B165-4E4E-966C-F2697A337392}" type="slidenum">
              <a:rPr lang="nl-NL" smtClean="0"/>
              <a:pPr/>
              <a:t>8</a:t>
            </a:fld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Ten</a:t>
            </a:r>
            <a:r>
              <a:rPr lang="fr-FR" dirty="0" smtClean="0"/>
              <a:t> </a:t>
            </a:r>
            <a:r>
              <a:rPr lang="fr-FR" dirty="0" err="1" smtClean="0"/>
              <a:t>opzichte</a:t>
            </a:r>
            <a:r>
              <a:rPr lang="fr-FR" dirty="0" smtClean="0"/>
              <a:t> van </a:t>
            </a:r>
            <a:r>
              <a:rPr lang="fr-FR" dirty="0" err="1" smtClean="0"/>
              <a:t>eerdere</a:t>
            </a:r>
            <a:r>
              <a:rPr lang="fr-FR" dirty="0" smtClean="0"/>
              <a:t> </a:t>
            </a:r>
            <a:r>
              <a:rPr lang="fr-FR" dirty="0" err="1" smtClean="0"/>
              <a:t>generaties</a:t>
            </a:r>
            <a:r>
              <a:rPr lang="fr-FR" dirty="0" smtClean="0"/>
              <a:t>: </a:t>
            </a:r>
          </a:p>
          <a:p>
            <a:endParaRPr lang="fr-FR" dirty="0"/>
          </a:p>
          <a:p>
            <a:r>
              <a:rPr lang="fr-FR" dirty="0" err="1" smtClean="0"/>
              <a:t>ambitieuzer</a:t>
            </a:r>
            <a:r>
              <a:rPr lang="fr-FR" dirty="0" smtClean="0"/>
              <a:t>, </a:t>
            </a:r>
          </a:p>
          <a:p>
            <a:r>
              <a:rPr lang="fr-FR" dirty="0" err="1" smtClean="0"/>
              <a:t>Meer</a:t>
            </a:r>
            <a:r>
              <a:rPr lang="fr-FR" dirty="0" smtClean="0"/>
              <a:t> </a:t>
            </a:r>
            <a:r>
              <a:rPr lang="fr-FR" dirty="0" err="1" smtClean="0"/>
              <a:t>zelfvertrouwen</a:t>
            </a:r>
            <a:r>
              <a:rPr lang="fr-FR" dirty="0" smtClean="0"/>
              <a:t>- </a:t>
            </a:r>
            <a:r>
              <a:rPr lang="fr-FR" dirty="0" err="1" smtClean="0"/>
              <a:t>Narcistische</a:t>
            </a:r>
            <a:r>
              <a:rPr lang="fr-FR" dirty="0" smtClean="0"/>
              <a:t> </a:t>
            </a:r>
            <a:r>
              <a:rPr lang="fr-FR" dirty="0" err="1" smtClean="0"/>
              <a:t>trekken</a:t>
            </a:r>
            <a:r>
              <a:rPr lang="fr-FR" dirty="0" smtClean="0"/>
              <a:t>, </a:t>
            </a:r>
          </a:p>
          <a:p>
            <a:r>
              <a:rPr lang="fr-FR" dirty="0" err="1" smtClean="0"/>
              <a:t>Gevoeligervoor</a:t>
            </a:r>
            <a:r>
              <a:rPr lang="fr-FR" dirty="0" smtClean="0"/>
              <a:t> </a:t>
            </a:r>
            <a:r>
              <a:rPr lang="fr-FR" dirty="0" err="1" smtClean="0"/>
              <a:t>angst</a:t>
            </a:r>
            <a:r>
              <a:rPr lang="fr-FR" dirty="0" smtClean="0"/>
              <a:t> en </a:t>
            </a:r>
            <a:r>
              <a:rPr lang="fr-FR" dirty="0" err="1" smtClean="0"/>
              <a:t>depressie</a:t>
            </a:r>
            <a:endParaRPr lang="fr-FR" dirty="0" smtClean="0"/>
          </a:p>
          <a:p>
            <a:r>
              <a:rPr lang="fr-FR" dirty="0" smtClean="0"/>
              <a:t>(Eva Klein, </a:t>
            </a:r>
            <a:r>
              <a:rPr lang="fr-FR" dirty="0" err="1" smtClean="0"/>
              <a:t>thesis</a:t>
            </a:r>
            <a:r>
              <a:rPr lang="fr-FR" dirty="0" smtClean="0"/>
              <a:t> Tilburg </a:t>
            </a:r>
            <a:r>
              <a:rPr lang="fr-FR" dirty="0" err="1" smtClean="0"/>
              <a:t>University</a:t>
            </a:r>
            <a:r>
              <a:rPr lang="fr-FR" dirty="0" smtClean="0"/>
              <a:t> ‘</a:t>
            </a:r>
            <a:r>
              <a:rPr lang="fr-FR" dirty="0" err="1" smtClean="0"/>
              <a:t>Wie</a:t>
            </a:r>
            <a:r>
              <a:rPr lang="fr-FR" dirty="0" smtClean="0"/>
              <a:t> </a:t>
            </a:r>
            <a:r>
              <a:rPr lang="fr-FR" dirty="0" err="1" smtClean="0"/>
              <a:t>zijn</a:t>
            </a:r>
            <a:r>
              <a:rPr lang="fr-FR" dirty="0" smtClean="0"/>
              <a:t> de </a:t>
            </a:r>
            <a:r>
              <a:rPr lang="fr-FR" dirty="0" err="1" smtClean="0"/>
              <a:t>milennials</a:t>
            </a:r>
            <a:r>
              <a:rPr lang="fr-FR" dirty="0" smtClean="0"/>
              <a:t>)</a:t>
            </a:r>
          </a:p>
          <a:p>
            <a:r>
              <a:rPr lang="fr-FR" dirty="0" smtClean="0"/>
              <a:t>-&gt; </a:t>
            </a:r>
            <a:r>
              <a:rPr lang="fr-FR" dirty="0" err="1" smtClean="0"/>
              <a:t>context</a:t>
            </a:r>
            <a:r>
              <a:rPr lang="fr-FR" dirty="0" smtClean="0"/>
              <a:t> </a:t>
            </a:r>
            <a:r>
              <a:rPr lang="fr-FR" dirty="0" err="1" smtClean="0"/>
              <a:t>meenemen</a:t>
            </a:r>
            <a:r>
              <a:rPr lang="fr-FR" dirty="0" smtClean="0"/>
              <a:t>, </a:t>
            </a:r>
            <a:r>
              <a:rPr lang="fr-FR" dirty="0" err="1" smtClean="0"/>
              <a:t>wat</a:t>
            </a:r>
            <a:r>
              <a:rPr lang="fr-FR" dirty="0" smtClean="0"/>
              <a:t> </a:t>
            </a:r>
            <a:r>
              <a:rPr lang="fr-FR" dirty="0" err="1" smtClean="0"/>
              <a:t>zijn</a:t>
            </a:r>
            <a:r>
              <a:rPr lang="fr-FR" dirty="0" smtClean="0"/>
              <a:t> de </a:t>
            </a:r>
            <a:r>
              <a:rPr lang="fr-FR" dirty="0" err="1" smtClean="0"/>
              <a:t>consequenties</a:t>
            </a:r>
            <a:r>
              <a:rPr lang="fr-FR" dirty="0" smtClean="0"/>
              <a:t> </a:t>
            </a:r>
            <a:r>
              <a:rPr lang="fr-FR" dirty="0" err="1" smtClean="0"/>
              <a:t>voor</a:t>
            </a:r>
            <a:r>
              <a:rPr lang="fr-FR" dirty="0" smtClean="0"/>
              <a:t> </a:t>
            </a:r>
            <a:r>
              <a:rPr lang="fr-FR" dirty="0" err="1" smtClean="0"/>
              <a:t>werkgever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NB: </a:t>
            </a:r>
            <a:r>
              <a:rPr lang="fr-FR" dirty="0" err="1" smtClean="0"/>
              <a:t>Opvallend</a:t>
            </a:r>
            <a:r>
              <a:rPr lang="fr-FR" dirty="0" smtClean="0"/>
              <a:t> </a:t>
            </a:r>
            <a:r>
              <a:rPr lang="fr-FR" dirty="0" err="1" smtClean="0"/>
              <a:t>veel</a:t>
            </a:r>
            <a:r>
              <a:rPr lang="fr-FR" dirty="0" smtClean="0"/>
              <a:t> </a:t>
            </a:r>
            <a:r>
              <a:rPr lang="fr-FR" dirty="0" err="1" smtClean="0"/>
              <a:t>onderzoek</a:t>
            </a:r>
            <a:r>
              <a:rPr lang="fr-FR" dirty="0" smtClean="0"/>
              <a:t> </a:t>
            </a:r>
            <a:r>
              <a:rPr lang="fr-FR" dirty="0" err="1" smtClean="0"/>
              <a:t>naar</a:t>
            </a:r>
            <a:r>
              <a:rPr lang="fr-FR" dirty="0" smtClean="0"/>
              <a:t> </a:t>
            </a:r>
            <a:r>
              <a:rPr lang="fr-FR" dirty="0" err="1" smtClean="0"/>
              <a:t>deze</a:t>
            </a:r>
            <a:r>
              <a:rPr lang="fr-FR" dirty="0" smtClean="0"/>
              <a:t> </a:t>
            </a:r>
            <a:r>
              <a:rPr lang="fr-FR" dirty="0" err="1" smtClean="0"/>
              <a:t>generatie</a:t>
            </a:r>
            <a:r>
              <a:rPr lang="fr-FR" dirty="0" smtClean="0"/>
              <a:t> </a:t>
            </a:r>
            <a:r>
              <a:rPr lang="fr-FR" dirty="0" err="1" smtClean="0"/>
              <a:t>gaat</a:t>
            </a:r>
            <a:r>
              <a:rPr lang="fr-FR" dirty="0" smtClean="0"/>
              <a:t> over de </a:t>
            </a:r>
            <a:r>
              <a:rPr lang="fr-FR" dirty="0" err="1" smtClean="0"/>
              <a:t>arbeidsmarkt</a:t>
            </a:r>
            <a:r>
              <a:rPr lang="fr-FR" dirty="0" smtClean="0"/>
              <a:t> (</a:t>
            </a:r>
            <a:r>
              <a:rPr lang="fr-FR" dirty="0" err="1" smtClean="0"/>
              <a:t>hoe</a:t>
            </a:r>
            <a:r>
              <a:rPr lang="fr-FR" dirty="0" smtClean="0"/>
              <a:t> </a:t>
            </a:r>
            <a:r>
              <a:rPr lang="fr-FR" dirty="0" err="1" smtClean="0"/>
              <a:t>ze</a:t>
            </a:r>
            <a:r>
              <a:rPr lang="fr-FR" dirty="0" smtClean="0"/>
              <a:t> te </a:t>
            </a:r>
            <a:r>
              <a:rPr lang="fr-FR" dirty="0" err="1" smtClean="0"/>
              <a:t>behouden</a:t>
            </a:r>
            <a:r>
              <a:rPr lang="fr-FR" dirty="0" smtClean="0"/>
              <a:t>, te </a:t>
            </a:r>
            <a:r>
              <a:rPr lang="fr-FR" dirty="0" err="1" smtClean="0"/>
              <a:t>begeleiden</a:t>
            </a:r>
            <a:r>
              <a:rPr lang="fr-FR" dirty="0" smtClean="0"/>
              <a:t>, </a:t>
            </a:r>
            <a:r>
              <a:rPr lang="fr-FR" dirty="0" err="1" smtClean="0"/>
              <a:t>hoe</a:t>
            </a:r>
            <a:r>
              <a:rPr lang="fr-FR" dirty="0" smtClean="0"/>
              <a:t> </a:t>
            </a:r>
            <a:r>
              <a:rPr lang="fr-FR" dirty="0" err="1" smtClean="0"/>
              <a:t>samen</a:t>
            </a:r>
            <a:r>
              <a:rPr lang="fr-FR" dirty="0" smtClean="0"/>
              <a:t> te </a:t>
            </a:r>
            <a:r>
              <a:rPr lang="fr-FR" dirty="0" err="1" smtClean="0"/>
              <a:t>werken</a:t>
            </a:r>
            <a:r>
              <a:rPr lang="fr-F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1524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Dertigers als werknemer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DD5DF-B165-4E4E-966C-F2697A337392}" type="slidenum">
              <a:rPr lang="nl-NL" smtClean="0"/>
              <a:pPr/>
              <a:t>9</a:t>
            </a:fld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dirty="0"/>
              <a:t>Verwent, arrogant, </a:t>
            </a:r>
            <a:r>
              <a:rPr lang="nl-NL" dirty="0" smtClean="0"/>
              <a:t>jobhoppers</a:t>
            </a:r>
          </a:p>
          <a:p>
            <a:pPr marL="0" indent="0">
              <a:buNone/>
            </a:pPr>
            <a:r>
              <a:rPr lang="nl-NL" dirty="0" smtClean="0"/>
              <a:t>Als werknemer:  </a:t>
            </a:r>
            <a:r>
              <a:rPr lang="nl-NL" dirty="0"/>
              <a:t>ongeduldig, gebrek aan loyaliteit, om opslag </a:t>
            </a:r>
            <a:r>
              <a:rPr lang="nl-NL" dirty="0" smtClean="0"/>
              <a:t>vragen (AD)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Aanvullingen:</a:t>
            </a:r>
          </a:p>
          <a:p>
            <a:pPr marL="0" indent="0">
              <a:buNone/>
            </a:pPr>
            <a:r>
              <a:rPr lang="nl-NL" dirty="0" smtClean="0"/>
              <a:t>-</a:t>
            </a:r>
          </a:p>
          <a:p>
            <a:pPr marL="0" indent="0">
              <a:buNone/>
            </a:pPr>
            <a:r>
              <a:rPr lang="nl-NL" dirty="0" smtClean="0"/>
              <a:t>-</a:t>
            </a:r>
          </a:p>
          <a:p>
            <a:pPr marL="0" indent="0">
              <a:buNone/>
            </a:pPr>
            <a:r>
              <a:rPr lang="nl-NL" dirty="0" smtClean="0"/>
              <a:t>-Hoe zou je jezelf omschrijven?</a:t>
            </a:r>
          </a:p>
          <a:p>
            <a:pPr marL="0" indent="0">
              <a:buNone/>
            </a:pPr>
            <a:r>
              <a:rPr lang="nl-NL" dirty="0" smtClean="0"/>
              <a:t>Wat herken je? Wat is de positieve tegenhanger van de </a:t>
            </a:r>
          </a:p>
          <a:p>
            <a:pPr marL="0" indent="0">
              <a:buNone/>
            </a:pPr>
            <a:r>
              <a:rPr lang="nl-NL" dirty="0" smtClean="0"/>
              <a:t>‘vooroordelen’?</a:t>
            </a:r>
          </a:p>
          <a:p>
            <a:r>
              <a:rPr lang="nl-NL" dirty="0" smtClean="0"/>
              <a:t>Op de werkvloer: O </a:t>
            </a:r>
            <a:r>
              <a:rPr lang="nl-NL" dirty="0"/>
              <a:t>de werkvloer willen ze voldoen aan het perfecte plaatje. Aan de werkgever/manager ervoor te zorgen dat </a:t>
            </a:r>
            <a:r>
              <a:rPr lang="nl-NL" dirty="0" err="1"/>
              <a:t>burn</a:t>
            </a:r>
            <a:r>
              <a:rPr lang="nl-NL" dirty="0"/>
              <a:t> out wordt voorkomen, directe erkenning, beloning en feedback is behoefte van </a:t>
            </a:r>
            <a:r>
              <a:rPr lang="nl-NL" dirty="0" err="1"/>
              <a:t>Millennialwerknemer</a:t>
            </a:r>
            <a:r>
              <a:rPr lang="nl-NL" dirty="0"/>
              <a:t>. </a:t>
            </a:r>
            <a:r>
              <a:rPr lang="nl-NL" dirty="0" smtClean="0"/>
              <a:t>(uit: Eva Klein)</a:t>
            </a:r>
            <a:endParaRPr lang="nl-NL" dirty="0"/>
          </a:p>
          <a:p>
            <a:r>
              <a:rPr lang="nl-NL" dirty="0" smtClean="0"/>
              <a:t>Kenmerken: Nu en tegelijk: Goede beloning én goede werk/</a:t>
            </a:r>
            <a:r>
              <a:rPr lang="nl-NL" dirty="0" err="1" smtClean="0"/>
              <a:t>orivébalans</a:t>
            </a:r>
            <a:r>
              <a:rPr lang="nl-NL" dirty="0" smtClean="0"/>
              <a:t> én interessant en uitdagend werk én een bijdrage leveren aan de samenleving </a:t>
            </a:r>
            <a:r>
              <a:rPr lang="nl-NL" dirty="0"/>
              <a:t> </a:t>
            </a:r>
            <a:r>
              <a:rPr lang="nl-NL" dirty="0" smtClean="0"/>
              <a:t> (uit Erik de Gier, hoogleraar Radboud Universiteit, Nijmegen)</a:t>
            </a:r>
            <a:endParaRPr lang="nl-NL" dirty="0"/>
          </a:p>
          <a:p>
            <a:r>
              <a:rPr lang="nl-NL" dirty="0"/>
              <a:t> 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858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powerpoint template turquoise titel.pptx [Alleen-lezen]" id="{E2C60698-79A1-424B-9B25-0EF634E4A30F}" vid="{4891A86B-BE6B-4488-A6E8-15C49EBF4E35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DocumentenPresentatie powerpoint template turquoise titel</Template>
  <TotalTime>173</TotalTime>
  <Words>612</Words>
  <Application>Microsoft Office PowerPoint</Application>
  <PresentationFormat>Breedbeeld</PresentationFormat>
  <Paragraphs>147</Paragraphs>
  <Slides>18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Kantoorthema</vt:lpstr>
      <vt:lpstr>Het dertigers dilemma</vt:lpstr>
      <vt:lpstr>Voorstellen</vt:lpstr>
      <vt:lpstr>Als je goed kijkt……</vt:lpstr>
      <vt:lpstr>Aan de slag…..</vt:lpstr>
      <vt:lpstr>PowerPoint-presentatie</vt:lpstr>
      <vt:lpstr>Benamingen</vt:lpstr>
      <vt:lpstr>Generatie</vt:lpstr>
      <vt:lpstr>Persoonlijkheidskenmerken</vt:lpstr>
      <vt:lpstr>Dertigers als werknemer</vt:lpstr>
      <vt:lpstr>Dertigers dilemma nader bekeken</vt:lpstr>
      <vt:lpstr>Aan de slag…..</vt:lpstr>
      <vt:lpstr>The Top 5 regrets of the dying</vt:lpstr>
      <vt:lpstr>Ontsnapping uit het dilemma:</vt:lpstr>
      <vt:lpstr>PowerPoint-presentatie</vt:lpstr>
      <vt:lpstr>PowerPoint-presentatie</vt:lpstr>
      <vt:lpstr>Relativering</vt:lpstr>
      <vt:lpstr>Afsluiting</vt:lpstr>
      <vt:lpstr>PowerPoint-presentatie</vt:lpstr>
    </vt:vector>
  </TitlesOfParts>
  <Company>Elkerliek Ziekenhuis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dertigers dilemma</dc:title>
  <dc:creator>Spelbrink, A.</dc:creator>
  <cp:lastModifiedBy>Spelbrink, A.</cp:lastModifiedBy>
  <cp:revision>10</cp:revision>
  <dcterms:created xsi:type="dcterms:W3CDTF">2020-02-26T09:22:30Z</dcterms:created>
  <dcterms:modified xsi:type="dcterms:W3CDTF">2020-02-26T12:24:53Z</dcterms:modified>
</cp:coreProperties>
</file>