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72" r:id="rId6"/>
    <p:sldId id="257" r:id="rId7"/>
    <p:sldId id="273" r:id="rId8"/>
    <p:sldId id="274" r:id="rId9"/>
    <p:sldId id="275" r:id="rId10"/>
    <p:sldId id="258" r:id="rId11"/>
    <p:sldId id="276" r:id="rId12"/>
    <p:sldId id="260" r:id="rId13"/>
    <p:sldId id="277" r:id="rId14"/>
    <p:sldId id="262" r:id="rId15"/>
    <p:sldId id="278" r:id="rId16"/>
    <p:sldId id="264" r:id="rId17"/>
    <p:sldId id="279" r:id="rId18"/>
    <p:sldId id="265" r:id="rId19"/>
    <p:sldId id="280" r:id="rId20"/>
    <p:sldId id="266" r:id="rId21"/>
    <p:sldId id="281" r:id="rId22"/>
    <p:sldId id="267" r:id="rId23"/>
    <p:sldId id="282" r:id="rId24"/>
    <p:sldId id="26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03050"/>
            <a:ext cx="7772400" cy="1096633"/>
          </a:xfrm>
        </p:spPr>
        <p:txBody>
          <a:bodyPr/>
          <a:lstStyle/>
          <a:p>
            <a:r>
              <a:rPr lang="nl-NL"/>
              <a:t>Klik om de stijl te bewerken</a:t>
            </a:r>
            <a:endParaRPr lang="en-US" dirty="0"/>
          </a:p>
        </p:txBody>
      </p:sp>
      <p:sp>
        <p:nvSpPr>
          <p:cNvPr id="3" name="Subtitle 2"/>
          <p:cNvSpPr>
            <a:spLocks noGrp="1"/>
          </p:cNvSpPr>
          <p:nvPr>
            <p:ph type="subTitle" idx="1"/>
          </p:nvPr>
        </p:nvSpPr>
        <p:spPr>
          <a:xfrm>
            <a:off x="1371600" y="2701269"/>
            <a:ext cx="6400800" cy="293753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197423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48674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291851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243037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372447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975683"/>
            <a:ext cx="8229600" cy="886984"/>
          </a:xfrm>
        </p:spPr>
        <p:txBody>
          <a:bodyPr/>
          <a:lstStyle/>
          <a:p>
            <a:r>
              <a:rPr lang="nl-NL"/>
              <a:t>Klik om de stijl te bewerken</a:t>
            </a:r>
            <a:endParaRPr lang="en-US" dirty="0"/>
          </a:p>
        </p:txBody>
      </p:sp>
      <p:sp>
        <p:nvSpPr>
          <p:cNvPr id="3" name="Content Placeholder 2"/>
          <p:cNvSpPr>
            <a:spLocks noGrp="1"/>
          </p:cNvSpPr>
          <p:nvPr>
            <p:ph sz="half" idx="1"/>
          </p:nvPr>
        </p:nvSpPr>
        <p:spPr>
          <a:xfrm>
            <a:off x="457200" y="2026339"/>
            <a:ext cx="4038600" cy="17416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48200" y="2026339"/>
            <a:ext cx="4038600" cy="17416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309275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nl-NL"/>
              <a:t>Klik om de stijl te bewerken</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102481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2505848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2832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2925188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DC9FE73-0124-4B1F-A4E3-40E5F6DAD043}" type="datetimeFigureOut">
              <a:rPr lang="nl-NL" smtClean="0"/>
              <a:pPr/>
              <a:t>11-11-2016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0AB50F-2565-44A5-BDCA-F496C04E6B76}" type="slidenum">
              <a:rPr lang="nl-NL" smtClean="0"/>
              <a:pPr/>
              <a:t>‹nr.›</a:t>
            </a:fld>
            <a:endParaRPr lang="nl-NL"/>
          </a:p>
        </p:txBody>
      </p:sp>
    </p:spTree>
    <p:extLst>
      <p:ext uri="{BB962C8B-B14F-4D97-AF65-F5344CB8AC3E}">
        <p14:creationId xmlns:p14="http://schemas.microsoft.com/office/powerpoint/2010/main" val="220575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70858"/>
            <a:ext cx="8229600" cy="86279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457200" y="2023935"/>
            <a:ext cx="8229600" cy="410222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9FE73-0124-4B1F-A4E3-40E5F6DAD043}" type="datetimeFigureOut">
              <a:rPr lang="nl-NL" smtClean="0"/>
              <a:pPr/>
              <a:t>11-11-2016</a:t>
            </a:fld>
            <a:endParaRPr lang="nl-NL"/>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AB50F-2565-44A5-BDCA-F496C04E6B76}" type="slidenum">
              <a:rPr lang="nl-NL" smtClean="0"/>
              <a:pPr/>
              <a:t>‹nr.›</a:t>
            </a:fld>
            <a:endParaRPr lang="nl-NL"/>
          </a:p>
        </p:txBody>
      </p:sp>
    </p:spTree>
    <p:extLst>
      <p:ext uri="{BB962C8B-B14F-4D97-AF65-F5344CB8AC3E}">
        <p14:creationId xmlns:p14="http://schemas.microsoft.com/office/powerpoint/2010/main" val="31086811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Het spel van indiceren</a:t>
            </a:r>
            <a:br>
              <a:rPr lang="nl-NL" dirty="0"/>
            </a:br>
            <a:endParaRPr lang="nl-NL" dirty="0"/>
          </a:p>
        </p:txBody>
      </p:sp>
      <p:sp>
        <p:nvSpPr>
          <p:cNvPr id="3" name="Ondertitel 2"/>
          <p:cNvSpPr>
            <a:spLocks noGrp="1"/>
          </p:cNvSpPr>
          <p:nvPr>
            <p:ph type="subTitle" idx="1"/>
          </p:nvPr>
        </p:nvSpPr>
        <p:spPr/>
        <p:txBody>
          <a:bodyPr/>
          <a:lstStyle/>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r>
              <a:rPr lang="nl-NL" dirty="0"/>
              <a:t>Probleem uitgesplitst  in 4 gebieden</a:t>
            </a:r>
          </a:p>
        </p:txBody>
      </p:sp>
      <p:sp>
        <p:nvSpPr>
          <p:cNvPr id="2" name="Tijdelijke aanduiding voor inhoud 1"/>
          <p:cNvSpPr>
            <a:spLocks noGrp="1"/>
          </p:cNvSpPr>
          <p:nvPr>
            <p:ph idx="1"/>
          </p:nvPr>
        </p:nvSpPr>
        <p:spPr/>
        <p:txBody>
          <a:bodyPr/>
          <a:lstStyle/>
          <a:p>
            <a:r>
              <a:rPr lang="nl-NL" dirty="0"/>
              <a:t> het lichamelijke; </a:t>
            </a:r>
          </a:p>
          <a:p>
            <a:r>
              <a:rPr lang="nl-NL" dirty="0"/>
              <a:t> het psychische; </a:t>
            </a:r>
          </a:p>
          <a:p>
            <a:r>
              <a:rPr lang="nl-NL" dirty="0"/>
              <a:t> het functionele; </a:t>
            </a:r>
          </a:p>
          <a:p>
            <a:r>
              <a:rPr lang="nl-NL" dirty="0"/>
              <a:t> het sociale.  </a:t>
            </a:r>
          </a:p>
          <a:p>
            <a:endParaRPr lang="nl-NL" dirty="0"/>
          </a:p>
          <a:p>
            <a:r>
              <a:rPr lang="nl-NL" dirty="0"/>
              <a:t>Belemmeringen kunnen op elk van deze gebieden optreden</a:t>
            </a:r>
          </a:p>
          <a:p>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dirty="0"/>
            </a:br>
            <a:endParaRPr lang="nl-NL" dirty="0"/>
          </a:p>
        </p:txBody>
      </p:sp>
      <p:sp>
        <p:nvSpPr>
          <p:cNvPr id="3" name="Tijdelijke aanduiding voor inhoud 2"/>
          <p:cNvSpPr>
            <a:spLocks noGrp="1"/>
          </p:cNvSpPr>
          <p:nvPr>
            <p:ph idx="1"/>
          </p:nvPr>
        </p:nvSpPr>
        <p:spPr/>
        <p:txBody>
          <a:bodyPr>
            <a:normAutofit/>
          </a:bodyPr>
          <a:lstStyle/>
          <a:p>
            <a:r>
              <a:rPr lang="nl-NL" dirty="0"/>
              <a:t>Bij het proces van inventariseren van de zorgbehoefte komen de volgende aspecten aan de orde: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nl-NL"/>
          </a:p>
        </p:txBody>
      </p:sp>
      <p:sp>
        <p:nvSpPr>
          <p:cNvPr id="2" name="Tijdelijke aanduiding voor inhoud 1"/>
          <p:cNvSpPr>
            <a:spLocks noGrp="1"/>
          </p:cNvSpPr>
          <p:nvPr>
            <p:ph idx="1"/>
          </p:nvPr>
        </p:nvSpPr>
        <p:spPr/>
        <p:txBody>
          <a:bodyPr>
            <a:normAutofit fontScale="85000" lnSpcReduction="20000"/>
          </a:bodyPr>
          <a:lstStyle/>
          <a:p>
            <a:r>
              <a:rPr lang="nl-NL" dirty="0"/>
              <a:t>1. de analyse van de beperkingen en problemen (op de 4gebieden). </a:t>
            </a:r>
          </a:p>
          <a:p>
            <a:r>
              <a:rPr lang="nl-NL" dirty="0"/>
              <a:t>2. de analyse van het sociale steunsysteem van de cliënt.</a:t>
            </a:r>
          </a:p>
          <a:p>
            <a:r>
              <a:rPr lang="nl-NL" dirty="0"/>
              <a:t> 3. de stabiliteit van de situatie </a:t>
            </a:r>
          </a:p>
          <a:p>
            <a:r>
              <a:rPr lang="nl-NL" dirty="0"/>
              <a:t>4. de complexiteit van de situatie</a:t>
            </a:r>
          </a:p>
          <a:p>
            <a:r>
              <a:rPr lang="nl-NL" dirty="0"/>
              <a:t>5. een inschatting van de gezondheidsrisico's</a:t>
            </a:r>
          </a:p>
          <a:p>
            <a:r>
              <a:rPr lang="nl-NL" dirty="0"/>
              <a:t> 6. de medicatieveiligheid </a:t>
            </a:r>
          </a:p>
          <a:p>
            <a:r>
              <a:rPr lang="nl-NL" dirty="0"/>
              <a:t> 7. een inschatting van het vermogen tot regie voeren van de cliënt. </a:t>
            </a:r>
          </a:p>
          <a:p>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uitgangspunten</a:t>
            </a:r>
          </a:p>
        </p:txBody>
      </p:sp>
      <p:sp>
        <p:nvSpPr>
          <p:cNvPr id="3" name="Tijdelijke aanduiding voor inhoud 2"/>
          <p:cNvSpPr>
            <a:spLocks noGrp="1"/>
          </p:cNvSpPr>
          <p:nvPr>
            <p:ph idx="1"/>
          </p:nvPr>
        </p:nvSpPr>
        <p:spPr/>
        <p:txBody>
          <a:bodyPr>
            <a:normAutofit/>
          </a:bodyPr>
          <a:lstStyle/>
          <a:p>
            <a:endParaRPr lang="nl-NL" dirty="0"/>
          </a:p>
          <a:p>
            <a:r>
              <a:rPr lang="nl-NL" dirty="0"/>
              <a:t>De vier domeinen (het lichamelijke, het psychische, het functionele en het sociale) en de zeven hierboven genoemde aspecten vormen gezamenlijk een  matrix.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nl-NL"/>
          </a:p>
        </p:txBody>
      </p:sp>
      <p:sp>
        <p:nvSpPr>
          <p:cNvPr id="2" name="Tijdelijke aanduiding voor inhoud 1"/>
          <p:cNvSpPr>
            <a:spLocks noGrp="1"/>
          </p:cNvSpPr>
          <p:nvPr>
            <p:ph idx="1"/>
          </p:nvPr>
        </p:nvSpPr>
        <p:spPr/>
        <p:txBody>
          <a:bodyPr>
            <a:normAutofit lnSpcReduction="10000"/>
          </a:bodyPr>
          <a:lstStyle/>
          <a:p>
            <a:r>
              <a:rPr lang="nl-NL" dirty="0"/>
              <a:t>De scores binnen het raster van de matrix weerspiegelen de zorgbehoefte van de cliënt, niet zozeer in precieze uitkomsten, maar in gebieden die, globaal, een handvat vormen om de zorg te indiceren. </a:t>
            </a:r>
          </a:p>
          <a:p>
            <a:endParaRPr lang="nl-NL" dirty="0"/>
          </a:p>
          <a:p>
            <a:r>
              <a:rPr lang="nl-NL" dirty="0"/>
              <a:t>Aan de scores binnen het raster liggen idealiter </a:t>
            </a:r>
            <a:r>
              <a:rPr lang="nl-NL" dirty="0" err="1"/>
              <a:t>wél</a:t>
            </a:r>
            <a:r>
              <a:rPr lang="nl-NL" dirty="0"/>
              <a:t> uniforme meetinstrumenten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meetinstrumenten</a:t>
            </a:r>
          </a:p>
        </p:txBody>
      </p:sp>
      <p:sp>
        <p:nvSpPr>
          <p:cNvPr id="3" name="Tijdelijke aanduiding voor inhoud 2"/>
          <p:cNvSpPr>
            <a:spLocks noGrp="1"/>
          </p:cNvSpPr>
          <p:nvPr>
            <p:ph idx="1"/>
          </p:nvPr>
        </p:nvSpPr>
        <p:spPr/>
        <p:txBody>
          <a:bodyPr>
            <a:normAutofit fontScale="92500" lnSpcReduction="10000"/>
          </a:bodyPr>
          <a:lstStyle/>
          <a:p>
            <a:r>
              <a:rPr lang="nl-NL" dirty="0"/>
              <a:t> Hiermee maakt de verpleegkundige de inschatting van de zorgbehoefte van de cliënt inzichtelijk en daarmee een ‘toetsbare’ indicatiestelling. </a:t>
            </a:r>
          </a:p>
          <a:p>
            <a:endParaRPr lang="nl-NL" dirty="0"/>
          </a:p>
          <a:p>
            <a:r>
              <a:rPr lang="nl-NL" dirty="0"/>
              <a:t>Uiteraard blijven ook intuïtie en beroepservaring meespelen in het proces van indicatiestelling. Dit geldt voor iedere beroepsbeoefenaar en dat moet vooral ook zo blijven.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Uiteindelijke doel </a:t>
            </a:r>
          </a:p>
        </p:txBody>
      </p:sp>
      <p:sp>
        <p:nvSpPr>
          <p:cNvPr id="2" name="Tijdelijke aanduiding voor inhoud 1"/>
          <p:cNvSpPr>
            <a:spLocks noGrp="1"/>
          </p:cNvSpPr>
          <p:nvPr>
            <p:ph idx="1"/>
          </p:nvPr>
        </p:nvSpPr>
        <p:spPr/>
        <p:txBody>
          <a:bodyPr/>
          <a:lstStyle/>
          <a:p>
            <a:r>
              <a:rPr lang="nl-NL" dirty="0"/>
              <a:t>Het gaat er om de balans te vinden tussen professionele autonomie en het inzichtelijk maken op welke wijze de indicatiestelling tot stand komt.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a:bodyPr>
          <a:lstStyle/>
          <a:p>
            <a:r>
              <a:rPr lang="nl-NL" dirty="0"/>
              <a:t>De verpleegkundige beroepsgroep beschikt over instrumenten om de scores te onderbouwen, maar deze zijn niet alle gevalideerd en er is ook geen sprake van een uniforme toepassing. </a:t>
            </a:r>
          </a:p>
          <a:p>
            <a:r>
              <a:rPr lang="nl-NL" dirty="0"/>
              <a:t>Door uniforme meetinstrumenten is een vergelijking tussen beroepsbeoefenaren mogelijk. Deze gewenste uniformiteit vormt een belangrijk aandachtspunt.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Welke instrumenten ken je?</a:t>
            </a:r>
          </a:p>
        </p:txBody>
      </p:sp>
      <p:sp>
        <p:nvSpPr>
          <p:cNvPr id="2" name="Tijdelijke aanduiding voor inhoud 1"/>
          <p:cNvSpPr>
            <a:spLocks noGrp="1"/>
          </p:cNvSpPr>
          <p:nvPr>
            <p:ph idx="1"/>
          </p:nvPr>
        </p:nvSpPr>
        <p:spPr/>
        <p:txBody>
          <a:bodyPr/>
          <a:lstStyle/>
          <a:p>
            <a:r>
              <a:rPr lang="nl-NL" dirty="0"/>
              <a:t>Benoem de instrumenten die je kent.</a:t>
            </a:r>
          </a:p>
          <a:p>
            <a:pPr>
              <a:buNone/>
            </a:pPr>
            <a:endParaRPr lang="nl-NL" dirty="0"/>
          </a:p>
          <a:p>
            <a:r>
              <a:rPr lang="nl-NL" dirty="0"/>
              <a:t>Beschrijf wat de voor en nadelen van de desbetreffende instrumenten zijn</a:t>
            </a:r>
          </a:p>
          <a:p>
            <a:endParaRPr lang="nl-NL" dirty="0"/>
          </a:p>
          <a:p>
            <a:r>
              <a:rPr lang="nl-NL" dirty="0"/>
              <a:t>Met welke heb je zelf gewerkt?</a:t>
            </a:r>
          </a:p>
          <a:p>
            <a:endParaRPr lang="nl-NL" dirty="0"/>
          </a:p>
          <a:p>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Interventie’s</a:t>
            </a:r>
            <a:endParaRPr lang="nl-NL" dirty="0"/>
          </a:p>
        </p:txBody>
      </p:sp>
      <p:sp>
        <p:nvSpPr>
          <p:cNvPr id="3" name="Tijdelijke aanduiding voor inhoud 2"/>
          <p:cNvSpPr>
            <a:spLocks noGrp="1"/>
          </p:cNvSpPr>
          <p:nvPr>
            <p:ph idx="1"/>
          </p:nvPr>
        </p:nvSpPr>
        <p:spPr/>
        <p:txBody>
          <a:bodyPr>
            <a:normAutofit lnSpcReduction="10000"/>
          </a:bodyPr>
          <a:lstStyle/>
          <a:p>
            <a:endParaRPr lang="nl-NL" dirty="0"/>
          </a:p>
          <a:p>
            <a:endParaRPr lang="nl-NL" dirty="0"/>
          </a:p>
          <a:p>
            <a:r>
              <a:rPr lang="nl-NL" dirty="0"/>
              <a:t>De interventies die uiteindelijk worden uitgevoerd zijn in te delen onder een aantal noemers. </a:t>
            </a:r>
          </a:p>
          <a:p>
            <a:endParaRPr lang="nl-NL" dirty="0"/>
          </a:p>
          <a:p>
            <a:pPr>
              <a:buNone/>
            </a:pPr>
            <a:r>
              <a:rPr lang="nl-NL" dirty="0"/>
              <a:t>Globaal gesteld zou je de interventies als volgt kunnen rubriceren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programma</a:t>
            </a:r>
          </a:p>
        </p:txBody>
      </p:sp>
      <p:sp>
        <p:nvSpPr>
          <p:cNvPr id="2" name="Tijdelijke aanduiding voor inhoud 1"/>
          <p:cNvSpPr>
            <a:spLocks noGrp="1"/>
          </p:cNvSpPr>
          <p:nvPr>
            <p:ph idx="1"/>
          </p:nvPr>
        </p:nvSpPr>
        <p:spPr/>
        <p:txBody>
          <a:bodyPr>
            <a:normAutofit/>
          </a:bodyPr>
          <a:lstStyle/>
          <a:p>
            <a:r>
              <a:rPr lang="nl-NL" dirty="0"/>
              <a:t>Kennismaken</a:t>
            </a:r>
          </a:p>
          <a:p>
            <a:pPr>
              <a:buNone/>
            </a:pPr>
            <a:endParaRPr lang="nl-NL" dirty="0"/>
          </a:p>
          <a:p>
            <a:r>
              <a:rPr lang="nl-NL" dirty="0"/>
              <a:t>De zorgverzekeraar en de relatie tot het zorgplan/ indicatie</a:t>
            </a:r>
          </a:p>
          <a:p>
            <a:endParaRPr lang="nl-NL" dirty="0"/>
          </a:p>
          <a:p>
            <a:r>
              <a:rPr lang="nl-NL" dirty="0"/>
              <a:t>De vertaling van de wet naar de praktijk</a:t>
            </a:r>
          </a:p>
          <a:p>
            <a:pPr>
              <a:buNone/>
            </a:pPr>
            <a:endParaRPr lang="nl-NL" dirty="0"/>
          </a:p>
          <a:p>
            <a:pPr>
              <a:buNone/>
            </a:pPr>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flipV="1">
            <a:off x="457200" y="0"/>
            <a:ext cx="8686800" cy="332656"/>
          </a:xfrm>
        </p:spPr>
        <p:txBody>
          <a:bodyPr>
            <a:normAutofit fontScale="90000"/>
          </a:bodyPr>
          <a:lstStyle/>
          <a:p>
            <a:endParaRPr lang="nl-NL" dirty="0"/>
          </a:p>
        </p:txBody>
      </p:sp>
      <p:sp>
        <p:nvSpPr>
          <p:cNvPr id="2" name="Tijdelijke aanduiding voor inhoud 1"/>
          <p:cNvSpPr>
            <a:spLocks noGrp="1"/>
          </p:cNvSpPr>
          <p:nvPr>
            <p:ph idx="1"/>
          </p:nvPr>
        </p:nvSpPr>
        <p:spPr>
          <a:xfrm>
            <a:off x="395536" y="476672"/>
            <a:ext cx="8291264" cy="5530619"/>
          </a:xfrm>
        </p:spPr>
        <p:txBody>
          <a:bodyPr>
            <a:normAutofit fontScale="85000" lnSpcReduction="20000"/>
          </a:bodyPr>
          <a:lstStyle/>
          <a:p>
            <a:r>
              <a:rPr lang="nl-NL" dirty="0"/>
              <a:t>Advies, informatie en voorlichting geven: alle activiteiten gericht op het verhogen van kennis en aanpassen van gedrag. </a:t>
            </a:r>
          </a:p>
          <a:p>
            <a:endParaRPr lang="nl-NL" dirty="0"/>
          </a:p>
          <a:p>
            <a:r>
              <a:rPr lang="nl-NL" dirty="0"/>
              <a:t> Behandelingen en procedures uitvoeren zorgverlenende activiteiten en handelingen op de geconstateerde probleemgebieden.</a:t>
            </a:r>
          </a:p>
          <a:p>
            <a:pPr>
              <a:buNone/>
            </a:pPr>
            <a:r>
              <a:rPr lang="nl-NL" dirty="0"/>
              <a:t> </a:t>
            </a:r>
          </a:p>
          <a:p>
            <a:r>
              <a:rPr lang="nl-NL" dirty="0"/>
              <a:t>Coördinatie: het regie voeren in het samenstel aan interventies in de uitvoering ervan.</a:t>
            </a:r>
          </a:p>
          <a:p>
            <a:pPr>
              <a:buNone/>
            </a:pPr>
            <a:endParaRPr lang="nl-NL" dirty="0"/>
          </a:p>
          <a:p>
            <a:r>
              <a:rPr lang="nl-NL" dirty="0"/>
              <a:t> </a:t>
            </a:r>
            <a:r>
              <a:rPr lang="nl-NL" dirty="0" err="1"/>
              <a:t>Monitoring</a:t>
            </a:r>
            <a:r>
              <a:rPr lang="nl-NL" dirty="0"/>
              <a:t>:  het analyseren en monitoren van de status en de uitvoering van het resultaat van de interventies. </a:t>
            </a:r>
          </a:p>
          <a:p>
            <a:endParaRPr lang="nl-NL" dirty="0"/>
          </a:p>
          <a:p>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Indicatiestelling en zorgtoewijzing</a:t>
            </a:r>
          </a:p>
        </p:txBody>
      </p:sp>
      <p:sp>
        <p:nvSpPr>
          <p:cNvPr id="3" name="Tijdelijke aanduiding voor inhoud 2"/>
          <p:cNvSpPr>
            <a:spLocks noGrp="1"/>
          </p:cNvSpPr>
          <p:nvPr>
            <p:ph idx="1"/>
          </p:nvPr>
        </p:nvSpPr>
        <p:spPr/>
        <p:txBody>
          <a:bodyPr>
            <a:normAutofit/>
          </a:bodyPr>
          <a:lstStyle/>
          <a:p>
            <a:r>
              <a:rPr lang="nl-NL" dirty="0"/>
              <a:t>Bij de zorgtoewijzing komt de oorspronkelijke vraag waarmee deze verkenning is gestart aan de orde, de samenwerking tussen verpleegkundige en (wijk)(zieken)verzorgende. Er zijn immers meerdere mogelijkheden bij de zorgtoewijzing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 invloed van de zorgverzekeraar</a:t>
            </a:r>
          </a:p>
        </p:txBody>
      </p:sp>
      <p:sp>
        <p:nvSpPr>
          <p:cNvPr id="3" name="Tijdelijke aanduiding voor inhoud 2"/>
          <p:cNvSpPr>
            <a:spLocks noGrp="1"/>
          </p:cNvSpPr>
          <p:nvPr>
            <p:ph idx="1"/>
          </p:nvPr>
        </p:nvSpPr>
        <p:spPr/>
        <p:txBody>
          <a:bodyPr>
            <a:normAutofit lnSpcReduction="10000"/>
          </a:bodyPr>
          <a:lstStyle/>
          <a:p>
            <a:r>
              <a:rPr lang="nl-NL" dirty="0"/>
              <a:t>Per 1 januari 2015 is de verpleegkundige verantwoordelijk voor het stellen van indicaties voor de producten </a:t>
            </a:r>
            <a:r>
              <a:rPr lang="nl-NL" dirty="0" err="1"/>
              <a:t>vp</a:t>
            </a:r>
            <a:r>
              <a:rPr lang="nl-NL" dirty="0"/>
              <a:t> en vz.</a:t>
            </a:r>
          </a:p>
          <a:p>
            <a:endParaRPr lang="nl-NL" dirty="0"/>
          </a:p>
          <a:p>
            <a:r>
              <a:rPr lang="nl-NL" dirty="0"/>
              <a:t>De verpleegkundige moet een HBO opgeleid professional zijn.</a:t>
            </a:r>
          </a:p>
          <a:p>
            <a:endParaRPr lang="nl-NL" dirty="0"/>
          </a:p>
          <a:p>
            <a:r>
              <a:rPr lang="nl-NL" dirty="0"/>
              <a:t>De zelfregie van de cliënt staat centraal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dirty="0"/>
              <a:t>De belangrijkste uitgangspunten</a:t>
            </a:r>
          </a:p>
        </p:txBody>
      </p:sp>
      <p:sp>
        <p:nvSpPr>
          <p:cNvPr id="2" name="Tijdelijke aanduiding voor inhoud 1"/>
          <p:cNvSpPr>
            <a:spLocks noGrp="1"/>
          </p:cNvSpPr>
          <p:nvPr>
            <p:ph idx="1"/>
          </p:nvPr>
        </p:nvSpPr>
        <p:spPr/>
        <p:txBody>
          <a:bodyPr>
            <a:normAutofit fontScale="92500" lnSpcReduction="20000"/>
          </a:bodyPr>
          <a:lstStyle/>
          <a:p>
            <a:r>
              <a:rPr lang="nl-NL" dirty="0"/>
              <a:t>1.  Voor een transparante indicatiestelling zijn gevalideerde uniforme  meetinstrumenten om de zorgbehoefte te bepalen, belangrijk. </a:t>
            </a:r>
          </a:p>
          <a:p>
            <a:pPr>
              <a:buNone/>
            </a:pPr>
            <a:endParaRPr lang="nl-NL" dirty="0"/>
          </a:p>
          <a:p>
            <a:r>
              <a:rPr lang="nl-NL" dirty="0"/>
              <a:t>2.  Landelijke afspraken over uniforme uitgangspunten voor het indiceren en uitvoeren van zorg (</a:t>
            </a:r>
            <a:r>
              <a:rPr lang="nl-NL" dirty="0" err="1"/>
              <a:t>Zvw</a:t>
            </a:r>
            <a:r>
              <a:rPr lang="nl-NL" dirty="0"/>
              <a:t>) en ondersteuning ( </a:t>
            </a:r>
            <a:r>
              <a:rPr lang="nl-NL" dirty="0" err="1"/>
              <a:t>Wmo</a:t>
            </a:r>
            <a:r>
              <a:rPr lang="nl-NL" dirty="0"/>
              <a:t>) zijn onontbeerlijk, met het oog op duidelijkheid voor de cliënt en zorgverlener </a:t>
            </a:r>
            <a:r>
              <a:rPr lang="nl-NL" dirty="0" err="1"/>
              <a:t>én</a:t>
            </a:r>
            <a:r>
              <a:rPr lang="nl-NL" dirty="0"/>
              <a:t> een doelmatige zorginkoop door de zorgverzekeraar. </a:t>
            </a:r>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dirty="0"/>
              <a:t>Participatiebeleid </a:t>
            </a:r>
          </a:p>
        </p:txBody>
      </p:sp>
      <p:sp>
        <p:nvSpPr>
          <p:cNvPr id="2" name="Tijdelijke aanduiding voor inhoud 1"/>
          <p:cNvSpPr>
            <a:spLocks noGrp="1"/>
          </p:cNvSpPr>
          <p:nvPr>
            <p:ph idx="1"/>
          </p:nvPr>
        </p:nvSpPr>
        <p:spPr/>
        <p:txBody>
          <a:bodyPr>
            <a:normAutofit/>
          </a:bodyPr>
          <a:lstStyle/>
          <a:p>
            <a:r>
              <a:rPr lang="nl-NL" dirty="0"/>
              <a:t>Met (bevordering van) zelfredzaamheid staat doelgerichte of persoonsgerichte zorg centraal. </a:t>
            </a:r>
          </a:p>
          <a:p>
            <a:pPr>
              <a:buNone/>
            </a:pPr>
            <a:endParaRPr lang="nl-NL" dirty="0"/>
          </a:p>
          <a:p>
            <a:r>
              <a:rPr lang="nl-NL" dirty="0"/>
              <a:t>Daarbij zijn  de volgende vragen aan de orde: </a:t>
            </a:r>
          </a:p>
          <a:p>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nl-NL"/>
          </a:p>
        </p:txBody>
      </p:sp>
      <p:sp>
        <p:nvSpPr>
          <p:cNvPr id="2" name="Tijdelijke aanduiding voor inhoud 1"/>
          <p:cNvSpPr>
            <a:spLocks noGrp="1"/>
          </p:cNvSpPr>
          <p:nvPr>
            <p:ph idx="1"/>
          </p:nvPr>
        </p:nvSpPr>
        <p:spPr/>
        <p:txBody>
          <a:bodyPr>
            <a:normAutofit fontScale="92500" lnSpcReduction="10000"/>
          </a:bodyPr>
          <a:lstStyle/>
          <a:p>
            <a:r>
              <a:rPr lang="nl-NL" dirty="0"/>
              <a:t>1. Wat wilt u, wat zijn uw persoonlijke doelen? </a:t>
            </a:r>
          </a:p>
          <a:p>
            <a:r>
              <a:rPr lang="nl-NL" dirty="0"/>
              <a:t>2. Welke problemen heeft u daarbij, medisch en sociaal? </a:t>
            </a:r>
          </a:p>
          <a:p>
            <a:r>
              <a:rPr lang="nl-NL" dirty="0"/>
              <a:t>3. Hoe komt dat en wat kan u er zelf aan doen? </a:t>
            </a:r>
          </a:p>
          <a:p>
            <a:r>
              <a:rPr lang="nl-NL" dirty="0"/>
              <a:t>4. Wat kan de mantelzorg/familie/sociale steunsysteem er aan doen? </a:t>
            </a:r>
          </a:p>
          <a:p>
            <a:r>
              <a:rPr lang="nl-NL" dirty="0"/>
              <a:t>5. Wat kan de (wijk)verpleegkundige /verzorgende er (tijdelijk) aan doen? </a:t>
            </a:r>
          </a:p>
          <a:p>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Methodsich</a:t>
            </a:r>
            <a:r>
              <a:rPr lang="nl-NL" dirty="0"/>
              <a:t> werken</a:t>
            </a:r>
          </a:p>
        </p:txBody>
      </p:sp>
      <p:sp>
        <p:nvSpPr>
          <p:cNvPr id="3" name="Tijdelijke aanduiding voor inhoud 2"/>
          <p:cNvSpPr>
            <a:spLocks noGrp="1"/>
          </p:cNvSpPr>
          <p:nvPr>
            <p:ph idx="1"/>
          </p:nvPr>
        </p:nvSpPr>
        <p:spPr/>
        <p:txBody>
          <a:bodyPr>
            <a:normAutofit/>
          </a:bodyPr>
          <a:lstStyle/>
          <a:p>
            <a:r>
              <a:rPr lang="nl-NL" dirty="0"/>
              <a:t>Globaal zijn er 4 stappen te onderscheiden in het verpleegkundig handelen:</a:t>
            </a:r>
          </a:p>
          <a:p>
            <a:endParaRPr lang="nl-NL" dirty="0"/>
          </a:p>
          <a:p>
            <a:r>
              <a:rPr lang="nl-NL" dirty="0"/>
              <a:t>Welke zijn dit?</a:t>
            </a:r>
          </a:p>
          <a:p>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274638"/>
            <a:ext cx="8229600" cy="58018"/>
          </a:xfrm>
        </p:spPr>
        <p:txBody>
          <a:bodyPr>
            <a:normAutofit fontScale="90000"/>
          </a:bodyPr>
          <a:lstStyle/>
          <a:p>
            <a:endParaRPr lang="nl-NL" dirty="0"/>
          </a:p>
        </p:txBody>
      </p:sp>
      <p:sp>
        <p:nvSpPr>
          <p:cNvPr id="2" name="Tijdelijke aanduiding voor inhoud 1"/>
          <p:cNvSpPr>
            <a:spLocks noGrp="1"/>
          </p:cNvSpPr>
          <p:nvPr>
            <p:ph idx="1"/>
          </p:nvPr>
        </p:nvSpPr>
        <p:spPr>
          <a:xfrm>
            <a:off x="467544" y="908720"/>
            <a:ext cx="8219256" cy="5098571"/>
          </a:xfrm>
        </p:spPr>
        <p:txBody>
          <a:bodyPr>
            <a:normAutofit fontScale="92500" lnSpcReduction="20000"/>
          </a:bodyPr>
          <a:lstStyle/>
          <a:p>
            <a:r>
              <a:rPr lang="nl-NL" dirty="0"/>
              <a:t> Inventariseren van de zorgbehoefte (uitgaande van het begrip gezondheid is ‘zorgbehoefte’ breed gedefinieerd. Dit omvat bijvoorbeeld ook welzijn en wonen). </a:t>
            </a:r>
          </a:p>
          <a:p>
            <a:pPr>
              <a:buNone/>
            </a:pPr>
            <a:endParaRPr lang="nl-NL" dirty="0"/>
          </a:p>
          <a:p>
            <a:r>
              <a:rPr lang="nl-NL" dirty="0"/>
              <a:t> Vaststellen/bepalen van een samenstel aan interventies. </a:t>
            </a:r>
          </a:p>
          <a:p>
            <a:pPr>
              <a:buNone/>
            </a:pPr>
            <a:endParaRPr lang="nl-NL" dirty="0"/>
          </a:p>
          <a:p>
            <a:r>
              <a:rPr lang="nl-NL" dirty="0"/>
              <a:t> Het (deels zelf/deels laten) uitvoeren hiervan.</a:t>
            </a:r>
          </a:p>
          <a:p>
            <a:pPr>
              <a:buNone/>
            </a:pPr>
            <a:endParaRPr lang="nl-NL" dirty="0"/>
          </a:p>
          <a:p>
            <a:r>
              <a:rPr lang="nl-NL" dirty="0"/>
              <a:t> Het monitoren, evalueren en evt. herinventariseren van de zorgbehoefte.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dirty="0"/>
          </a:p>
        </p:txBody>
      </p:sp>
      <p:sp>
        <p:nvSpPr>
          <p:cNvPr id="3" name="Tijdelijke aanduiding voor inhoud 2"/>
          <p:cNvSpPr>
            <a:spLocks noGrp="1"/>
          </p:cNvSpPr>
          <p:nvPr>
            <p:ph idx="1"/>
          </p:nvPr>
        </p:nvSpPr>
        <p:spPr>
          <a:xfrm>
            <a:off x="467544" y="620688"/>
            <a:ext cx="8219256" cy="5386603"/>
          </a:xfrm>
        </p:spPr>
        <p:txBody>
          <a:bodyPr/>
          <a:lstStyle/>
          <a:p>
            <a:r>
              <a:rPr lang="nl-NL" dirty="0"/>
              <a:t>Bij de eerste stap, het inventariseren van de zorgbehoefte, brengt de verpleegkundige / verzorgende de cliënt integraal in beeld. </a:t>
            </a:r>
          </a:p>
          <a:p>
            <a:pPr>
              <a:buNone/>
            </a:pPr>
            <a:endParaRPr lang="nl-NL" dirty="0"/>
          </a:p>
          <a:p>
            <a:r>
              <a:rPr lang="nl-NL" dirty="0"/>
              <a:t>Hierbij gaat men uit van de belemmeringen die een cliënt ondervindt bij het doen wat hij wil doen. </a:t>
            </a:r>
          </a:p>
          <a:p>
            <a:pPr>
              <a:buNone/>
            </a:pPr>
            <a:endParaRPr lang="nl-NL" dirty="0"/>
          </a:p>
          <a:p>
            <a:r>
              <a:rPr lang="nl-NL" dirty="0"/>
              <a:t>De aard van de belemmeringen kan divers zijn.  </a:t>
            </a:r>
          </a:p>
        </p:txBody>
      </p:sp>
    </p:spTree>
  </p:cSld>
  <p:clrMapOvr>
    <a:masterClrMapping/>
  </p:clrMapOvr>
</p:sld>
</file>

<file path=ppt/theme/theme1.xml><?xml version="1.0" encoding="utf-8"?>
<a:theme xmlns:a="http://schemas.openxmlformats.org/drawingml/2006/main" name="Breederode_PPT_template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AD09B5A47E9D4DAEEB30C91D36620A" ma:contentTypeVersion="2" ma:contentTypeDescription="Een nieuw document maken." ma:contentTypeScope="" ma:versionID="f22afc9f07ba7007e12a807e6ed9ff2b">
  <xsd:schema xmlns:xsd="http://www.w3.org/2001/XMLSchema" xmlns:xs="http://www.w3.org/2001/XMLSchema" xmlns:p="http://schemas.microsoft.com/office/2006/metadata/properties" xmlns:ns2="44b7f626-0587-46d8-8317-8905e7861841" targetNamespace="http://schemas.microsoft.com/office/2006/metadata/properties" ma:root="true" ma:fieldsID="ed90e7fc3105177eacf6390dca5c4ed8" ns2:_="">
    <xsd:import namespace="44b7f626-0587-46d8-8317-8905e7861841"/>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b7f626-0587-46d8-8317-8905e7861841"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CB58D0-8124-468A-A048-26AF293E99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b7f626-0587-46d8-8317-8905e7861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15CA3F-B8C4-4CC4-8F0A-F44649E0369B}">
  <ds:schemaRefs>
    <ds:schemaRef ds:uri="http://schemas.microsoft.com/sharepoint/v3/contenttype/forms"/>
  </ds:schemaRefs>
</ds:datastoreItem>
</file>

<file path=customXml/itemProps3.xml><?xml version="1.0" encoding="utf-8"?>
<ds:datastoreItem xmlns:ds="http://schemas.openxmlformats.org/officeDocument/2006/customXml" ds:itemID="{D3F76B5B-E82F-45B1-B072-63AD87513A76}">
  <ds:schemaRefs>
    <ds:schemaRef ds:uri="http://purl.org/dc/elements/1.1/"/>
    <ds:schemaRef ds:uri="http://schemas.openxmlformats.org/package/2006/metadata/core-properties"/>
    <ds:schemaRef ds:uri="44b7f626-0587-46d8-8317-8905e7861841"/>
    <ds:schemaRef ds:uri="http://schemas.microsoft.com/office/2006/metadata/properties"/>
    <ds:schemaRef ds:uri="http://schemas.microsoft.com/office/infopath/2007/PartnerControls"/>
    <ds:schemaRef ds:uri="http://schemas.microsoft.com/office/2006/documentManagement/typ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Breederode_PPT_template1</Template>
  <TotalTime>0</TotalTime>
  <Words>816</Words>
  <Application>Microsoft Office PowerPoint</Application>
  <PresentationFormat>Diavoorstelling (4:3)</PresentationFormat>
  <Paragraphs>93</Paragraphs>
  <Slides>21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21</vt:i4>
      </vt:variant>
    </vt:vector>
  </HeadingPairs>
  <TitlesOfParts>
    <vt:vector size="24" baseType="lpstr">
      <vt:lpstr>Arial</vt:lpstr>
      <vt:lpstr>Calibri</vt:lpstr>
      <vt:lpstr>Breederode_PPT_template1</vt:lpstr>
      <vt:lpstr>Het spel van indiceren </vt:lpstr>
      <vt:lpstr>programma</vt:lpstr>
      <vt:lpstr>De invloed van de zorgverzekeraar</vt:lpstr>
      <vt:lpstr>De belangrijkste uitgangspunten</vt:lpstr>
      <vt:lpstr>Participatiebeleid </vt:lpstr>
      <vt:lpstr>PowerPoint-presentatie</vt:lpstr>
      <vt:lpstr>Methodsich werken</vt:lpstr>
      <vt:lpstr>PowerPoint-presentatie</vt:lpstr>
      <vt:lpstr>PowerPoint-presentatie</vt:lpstr>
      <vt:lpstr>Probleem uitgesplitst  in 4 gebieden</vt:lpstr>
      <vt:lpstr> </vt:lpstr>
      <vt:lpstr>PowerPoint-presentatie</vt:lpstr>
      <vt:lpstr>uitgangspunten</vt:lpstr>
      <vt:lpstr>PowerPoint-presentatie</vt:lpstr>
      <vt:lpstr>meetinstrumenten</vt:lpstr>
      <vt:lpstr>Uiteindelijke doel </vt:lpstr>
      <vt:lpstr>PowerPoint-presentatie</vt:lpstr>
      <vt:lpstr>Welke instrumenten ken je?</vt:lpstr>
      <vt:lpstr>Interventie’s</vt:lpstr>
      <vt:lpstr>PowerPoint-presentatie</vt:lpstr>
      <vt:lpstr>Indicatiestelling en zorgtoewijzing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Angela van Dongen</dc:creator>
  <cp:lastModifiedBy>Shannon Crane | Breederode Instituut</cp:lastModifiedBy>
  <cp:revision>26</cp:revision>
  <dcterms:created xsi:type="dcterms:W3CDTF">2016-04-09T06:55:23Z</dcterms:created>
  <dcterms:modified xsi:type="dcterms:W3CDTF">2016-11-11T14:56:12Z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0x0101006CAD09B5A47E9D4DAEEB30C91D36620A</vt:lpwstr>
  </property>
</Properties>
</file>