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2" r:id="rId3"/>
  </p:sldMasterIdLst>
  <p:notesMasterIdLst>
    <p:notesMasterId r:id="rId46"/>
  </p:notesMasterIdLst>
  <p:sldIdLst>
    <p:sldId id="257" r:id="rId4"/>
    <p:sldId id="359" r:id="rId5"/>
    <p:sldId id="315" r:id="rId6"/>
    <p:sldId id="259" r:id="rId7"/>
    <p:sldId id="268" r:id="rId8"/>
    <p:sldId id="303" r:id="rId9"/>
    <p:sldId id="318" r:id="rId10"/>
    <p:sldId id="317" r:id="rId11"/>
    <p:sldId id="319" r:id="rId12"/>
    <p:sldId id="269" r:id="rId13"/>
    <p:sldId id="266" r:id="rId14"/>
    <p:sldId id="363" r:id="rId15"/>
    <p:sldId id="364" r:id="rId16"/>
    <p:sldId id="361" r:id="rId17"/>
    <p:sldId id="362" r:id="rId18"/>
    <p:sldId id="316" r:id="rId19"/>
    <p:sldId id="350" r:id="rId20"/>
    <p:sldId id="360" r:id="rId21"/>
    <p:sldId id="336" r:id="rId22"/>
    <p:sldId id="337" r:id="rId23"/>
    <p:sldId id="283" r:id="rId24"/>
    <p:sldId id="274" r:id="rId25"/>
    <p:sldId id="276" r:id="rId26"/>
    <p:sldId id="297" r:id="rId27"/>
    <p:sldId id="340" r:id="rId28"/>
    <p:sldId id="339" r:id="rId29"/>
    <p:sldId id="290" r:id="rId30"/>
    <p:sldId id="341" r:id="rId31"/>
    <p:sldId id="284" r:id="rId32"/>
    <p:sldId id="287" r:id="rId33"/>
    <p:sldId id="288" r:id="rId34"/>
    <p:sldId id="289" r:id="rId35"/>
    <p:sldId id="291" r:id="rId36"/>
    <p:sldId id="304" r:id="rId37"/>
    <p:sldId id="305" r:id="rId38"/>
    <p:sldId id="343" r:id="rId39"/>
    <p:sldId id="347" r:id="rId40"/>
    <p:sldId id="346" r:id="rId41"/>
    <p:sldId id="348" r:id="rId42"/>
    <p:sldId id="349" r:id="rId43"/>
    <p:sldId id="334" r:id="rId44"/>
    <p:sldId id="313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526-EF9D-40E5-8257-2FF9842127A6}" type="datetimeFigureOut">
              <a:rPr lang="nl-NL" smtClean="0"/>
              <a:t>27-10-2017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FD258-7EE5-423A-A2FA-35B67F9557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2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63494" name="Tijdelijke aanduiding voor koptekst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1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6"/>
          <p:cNvSpPr txBox="1">
            <a:spLocks noGrp="1" noChangeArrowheads="1"/>
          </p:cNvSpPr>
          <p:nvPr/>
        </p:nvSpPr>
        <p:spPr bwMode="auto">
          <a:xfrm>
            <a:off x="3886200" y="9228138"/>
            <a:ext cx="29400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2" tIns="46796" rIns="89992" bIns="46796" anchor="b"/>
          <a:lstStyle/>
          <a:p>
            <a:pPr marL="0" marR="0" lvl="0" indent="0" algn="r" defTabSz="47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73075" algn="l"/>
                <a:tab pos="947738" algn="l"/>
                <a:tab pos="1422400" algn="l"/>
                <a:tab pos="1897063" algn="l"/>
                <a:tab pos="2371725" algn="l"/>
                <a:tab pos="2846388" algn="l"/>
                <a:tab pos="3322638" algn="l"/>
                <a:tab pos="3797300" algn="l"/>
                <a:tab pos="4271963" algn="l"/>
                <a:tab pos="4746625" algn="l"/>
                <a:tab pos="5221288" algn="l"/>
                <a:tab pos="5695950" algn="l"/>
                <a:tab pos="6172200" algn="l"/>
                <a:tab pos="6646863" algn="l"/>
                <a:tab pos="7121525" algn="l"/>
                <a:tab pos="7596188" algn="l"/>
                <a:tab pos="8070850" algn="l"/>
                <a:tab pos="8545513" algn="l"/>
                <a:tab pos="9020175" algn="l"/>
                <a:tab pos="9496425" algn="l"/>
              </a:tabLst>
              <a:defRPr/>
            </a:pPr>
            <a:fld id="{21DD8BBD-B7D7-4CFA-B9A7-7C4785A116D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 marL="0" marR="0" lvl="0" indent="0" algn="r" defTabSz="4746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473075" algn="l"/>
                  <a:tab pos="947738" algn="l"/>
                  <a:tab pos="1422400" algn="l"/>
                  <a:tab pos="1897063" algn="l"/>
                  <a:tab pos="2371725" algn="l"/>
                  <a:tab pos="2846388" algn="l"/>
                  <a:tab pos="3322638" algn="l"/>
                  <a:tab pos="3797300" algn="l"/>
                  <a:tab pos="4271963" algn="l"/>
                  <a:tab pos="4746625" algn="l"/>
                  <a:tab pos="5221288" algn="l"/>
                  <a:tab pos="5695950" algn="l"/>
                  <a:tab pos="6172200" algn="l"/>
                  <a:tab pos="6646863" algn="l"/>
                  <a:tab pos="7121525" algn="l"/>
                  <a:tab pos="7596188" algn="l"/>
                  <a:tab pos="8070850" algn="l"/>
                  <a:tab pos="8545513" algn="l"/>
                  <a:tab pos="9020175" algn="l"/>
                  <a:tab pos="9496425" algn="l"/>
                </a:tabLst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272387" name="Text Box 2"/>
          <p:cNvSpPr txBox="1">
            <a:spLocks noChangeArrowheads="1"/>
          </p:cNvSpPr>
          <p:nvPr/>
        </p:nvSpPr>
        <p:spPr bwMode="auto">
          <a:xfrm>
            <a:off x="1143000" y="728663"/>
            <a:ext cx="4572000" cy="3643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marL="0" marR="0" lvl="0" indent="0" algn="l" defTabSz="4746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27238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14863"/>
            <a:ext cx="4999038" cy="4370387"/>
          </a:xfrm>
          <a:noFill/>
        </p:spPr>
        <p:txBody>
          <a:bodyPr wrap="none" lIns="89992" tIns="46796" rIns="89992" bIns="46796" numCol="1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44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6"/>
          <p:cNvSpPr txBox="1">
            <a:spLocks noGrp="1" noChangeArrowheads="1"/>
          </p:cNvSpPr>
          <p:nvPr/>
        </p:nvSpPr>
        <p:spPr bwMode="auto">
          <a:xfrm>
            <a:off x="3886200" y="9228138"/>
            <a:ext cx="29400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2" tIns="46796" rIns="89992" bIns="46796" anchor="b"/>
          <a:lstStyle/>
          <a:p>
            <a:pPr marL="0" marR="0" lvl="0" indent="0" algn="r" defTabSz="47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73075" algn="l"/>
                <a:tab pos="947738" algn="l"/>
                <a:tab pos="1422400" algn="l"/>
                <a:tab pos="1897063" algn="l"/>
                <a:tab pos="2371725" algn="l"/>
                <a:tab pos="2846388" algn="l"/>
                <a:tab pos="3322638" algn="l"/>
                <a:tab pos="3797300" algn="l"/>
                <a:tab pos="4271963" algn="l"/>
                <a:tab pos="4746625" algn="l"/>
                <a:tab pos="5221288" algn="l"/>
                <a:tab pos="5695950" algn="l"/>
                <a:tab pos="6172200" algn="l"/>
                <a:tab pos="6646863" algn="l"/>
                <a:tab pos="7121525" algn="l"/>
                <a:tab pos="7596188" algn="l"/>
                <a:tab pos="8070850" algn="l"/>
                <a:tab pos="8545513" algn="l"/>
                <a:tab pos="9020175" algn="l"/>
                <a:tab pos="9496425" algn="l"/>
              </a:tabLst>
              <a:defRPr/>
            </a:pPr>
            <a:fld id="{900C5987-B3D5-4EFF-8D66-D2B5BF722E7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 marL="0" marR="0" lvl="0" indent="0" algn="r" defTabSz="4746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473075" algn="l"/>
                  <a:tab pos="947738" algn="l"/>
                  <a:tab pos="1422400" algn="l"/>
                  <a:tab pos="1897063" algn="l"/>
                  <a:tab pos="2371725" algn="l"/>
                  <a:tab pos="2846388" algn="l"/>
                  <a:tab pos="3322638" algn="l"/>
                  <a:tab pos="3797300" algn="l"/>
                  <a:tab pos="4271963" algn="l"/>
                  <a:tab pos="4746625" algn="l"/>
                  <a:tab pos="5221288" algn="l"/>
                  <a:tab pos="5695950" algn="l"/>
                  <a:tab pos="6172200" algn="l"/>
                  <a:tab pos="6646863" algn="l"/>
                  <a:tab pos="7121525" algn="l"/>
                  <a:tab pos="7596188" algn="l"/>
                  <a:tab pos="8070850" algn="l"/>
                  <a:tab pos="8545513" algn="l"/>
                  <a:tab pos="9020175" algn="l"/>
                  <a:tab pos="9496425" algn="l"/>
                </a:tabLst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271363" name="Text Box 2"/>
          <p:cNvSpPr txBox="1">
            <a:spLocks noChangeArrowheads="1"/>
          </p:cNvSpPr>
          <p:nvPr/>
        </p:nvSpPr>
        <p:spPr bwMode="auto">
          <a:xfrm>
            <a:off x="1143000" y="728663"/>
            <a:ext cx="4572000" cy="3643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marL="0" marR="0" lvl="0" indent="0" algn="l" defTabSz="4746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27136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14863"/>
            <a:ext cx="4999038" cy="4370387"/>
          </a:xfrm>
          <a:noFill/>
        </p:spPr>
        <p:txBody>
          <a:bodyPr wrap="none" lIns="89992" tIns="46796" rIns="89992" bIns="46796" numCol="1" anchor="ctr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93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A5A3B-76C8-4501-B652-3D46B6CF12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8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6"/>
          <p:cNvSpPr txBox="1">
            <a:spLocks noGrp="1" noChangeArrowheads="1"/>
          </p:cNvSpPr>
          <p:nvPr/>
        </p:nvSpPr>
        <p:spPr bwMode="auto">
          <a:xfrm>
            <a:off x="3886200" y="9228138"/>
            <a:ext cx="29400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6792" rIns="89984" bIns="46792" anchor="b"/>
          <a:lstStyle/>
          <a:p>
            <a:pPr marL="0" marR="0" lvl="0" indent="0" algn="r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0813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6388" algn="l"/>
                <a:tab pos="5837238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fld id="{5D64CDBD-4FC6-4755-870C-43DAA2A4F5E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Arial" pitchFamily="34" charset="0"/>
              </a:rPr>
              <a:pPr marL="0" marR="0" lvl="0" indent="0" algn="r" defTabSz="447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0813" algn="l"/>
                  <a:tab pos="3141663" algn="l"/>
                  <a:tab pos="3590925" algn="l"/>
                  <a:tab pos="4038600" algn="l"/>
                  <a:tab pos="4489450" algn="l"/>
                  <a:tab pos="4938713" algn="l"/>
                  <a:tab pos="5386388" algn="l"/>
                  <a:tab pos="5837238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223235" name="Text Box 2"/>
          <p:cNvSpPr txBox="1">
            <a:spLocks noChangeArrowheads="1"/>
          </p:cNvSpPr>
          <p:nvPr/>
        </p:nvSpPr>
        <p:spPr bwMode="auto">
          <a:xfrm>
            <a:off x="1143000" y="728663"/>
            <a:ext cx="4572000" cy="3643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marL="0" marR="0" lvl="0" indent="0" algn="l" defTabSz="447675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14863"/>
            <a:ext cx="4999038" cy="4370387"/>
          </a:xfrm>
          <a:noFill/>
        </p:spPr>
        <p:txBody>
          <a:bodyPr wrap="none" lIns="89984" tIns="46792" rIns="89984" bIns="46792" numCol="1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20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6"/>
          <p:cNvSpPr txBox="1">
            <a:spLocks noGrp="1" noChangeArrowheads="1"/>
          </p:cNvSpPr>
          <p:nvPr/>
        </p:nvSpPr>
        <p:spPr bwMode="auto">
          <a:xfrm>
            <a:off x="3886200" y="9228138"/>
            <a:ext cx="29400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4" tIns="46792" rIns="89984" bIns="46792" anchor="b"/>
          <a:lstStyle/>
          <a:p>
            <a:pPr marL="0" marR="0" lvl="0" indent="0" algn="r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0813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6388" algn="l"/>
                <a:tab pos="5837238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fld id="{5D64CDBD-4FC6-4755-870C-43DAA2A4F5E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Arial" pitchFamily="34" charset="0"/>
              </a:rPr>
              <a:pPr marL="0" marR="0" lvl="0" indent="0" algn="r" defTabSz="447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0813" algn="l"/>
                  <a:tab pos="3141663" algn="l"/>
                  <a:tab pos="3590925" algn="l"/>
                  <a:tab pos="4038600" algn="l"/>
                  <a:tab pos="4489450" algn="l"/>
                  <a:tab pos="4938713" algn="l"/>
                  <a:tab pos="5386388" algn="l"/>
                  <a:tab pos="5837238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223235" name="Text Box 2"/>
          <p:cNvSpPr txBox="1">
            <a:spLocks noChangeArrowheads="1"/>
          </p:cNvSpPr>
          <p:nvPr/>
        </p:nvSpPr>
        <p:spPr bwMode="auto">
          <a:xfrm>
            <a:off x="1143000" y="728663"/>
            <a:ext cx="4572000" cy="3643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marL="0" marR="0" lvl="0" indent="0" algn="l" defTabSz="447675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14863"/>
            <a:ext cx="4999038" cy="4370387"/>
          </a:xfrm>
          <a:noFill/>
        </p:spPr>
        <p:txBody>
          <a:bodyPr wrap="none" lIns="89984" tIns="46792" rIns="89984" bIns="46792" numCol="1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72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563" y="1341438"/>
            <a:ext cx="22685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2" descr="Logo-CKMZ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12239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581525"/>
            <a:ext cx="11160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2420888"/>
            <a:ext cx="6019800" cy="1617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27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18E2E5DE-ADFA-4943-B708-92EFA0DCD3F4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1E2B513F-18A8-40E1-B3D4-E2E691562B8A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4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3A9960E8-9111-4446-8C57-245C483A405A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9EB09F83-7081-431C-B518-A8B7F463D922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7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6AB22562-E53B-48F8-9499-E1891739F384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55687A15-4CBE-4C04-97A3-BEF6A80BBAB7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0C14300C-C0DD-4F56-A56A-EAF882A7C6FB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4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kst en media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media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56567465-2690-46B2-B9FC-2E4885D8AA56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1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2800" i="0">
              <a:solidFill>
                <a:srgbClr val="00007D"/>
              </a:solidFill>
              <a:ea typeface="MS PGothic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nl-NL" altLang="nl-NL" sz="2400" i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977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51C4-09E2-43FC-BC87-CBC43C207410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7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B74C-4031-4439-A833-A8BFD0B6B848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3048FD67-05AC-4FFE-8931-B9C9B1B54180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1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4F819-32CC-4F77-9EE4-20621F2CC69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8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CD7F-4BD3-436A-BBEF-1BB162773677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9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E192-E36D-47CA-948B-7EA0647E219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27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EE02B-4F9D-4E58-BCC6-07679A191628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40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A6D7-993A-4E60-9991-A1E4C7D77EA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2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4471-B163-46FA-BF1B-CC7BB154C89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94FB-D71C-42F8-8285-C37ECD5BC791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5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3CC3-12EB-4360-BA94-38996A267A3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EA1D8-2FA8-4CF9-B88A-058EC58AAF6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17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820E-EE67-4636-A8B7-DBD504316E35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6A3E3374-A75C-4CEE-A48E-AA280C42FC65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9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563" y="1341438"/>
            <a:ext cx="22685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2" descr="Logo-CKMZ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12239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581525"/>
            <a:ext cx="11160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2420888"/>
            <a:ext cx="6019800" cy="1617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2F1C-EFCA-425A-8647-9001DFA2BD81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47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>
            <a:extLst>
              <a:ext uri="{FF2B5EF4-FFF2-40B4-BE49-F238E27FC236}">
                <a16:creationId xmlns:a16="http://schemas.microsoft.com/office/drawing/2014/main" id="{F7F43541-E29E-40F6-B588-B2514678A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6">
            <a:extLst>
              <a:ext uri="{FF2B5EF4-FFF2-40B4-BE49-F238E27FC236}">
                <a16:creationId xmlns:a16="http://schemas.microsoft.com/office/drawing/2014/main" id="{4F1ED30B-F451-40E2-9112-DA95EFC97F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563" y="1341438"/>
            <a:ext cx="22685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2" descr="Logo-CKMZ.gif">
            <a:extLst>
              <a:ext uri="{FF2B5EF4-FFF2-40B4-BE49-F238E27FC236}">
                <a16:creationId xmlns:a16="http://schemas.microsoft.com/office/drawing/2014/main" id="{699C626B-1284-483C-870C-CB099239A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12239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8">
            <a:extLst>
              <a:ext uri="{FF2B5EF4-FFF2-40B4-BE49-F238E27FC236}">
                <a16:creationId xmlns:a16="http://schemas.microsoft.com/office/drawing/2014/main" id="{21ED7A4B-9ECA-4BEF-ADF7-58FD06FF64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581525"/>
            <a:ext cx="11160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2420888"/>
            <a:ext cx="6019800" cy="1617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27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33289F85-3437-4F3F-9D10-E1F66FB28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F351DB40-9F36-472D-A622-863665691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162FDFB-C98A-42F5-BB47-803609FAB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05293-C7CB-496B-91D7-6F0E91E8E38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0948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399F54-F23B-4703-AC7D-929AA0389A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595215-1891-407B-A23B-179EE749FD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9D4CC-31B6-4518-96DE-4978C684EFE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38FB057-00EE-430D-9D45-23A42358CC4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491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2CA8EF-2020-4FD1-8319-A5CC77E929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7B1C30-DA52-478B-9242-7CDA8E8F47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8EC9A-2EBF-4212-B5F9-F8E03583D3E6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CC97C9D-699E-4EBF-9614-D998A71ACD6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6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AFE306-7D37-48B0-A632-CA84A37311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2197AF-3418-4238-9726-A82461F008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F1376-3CEB-44E9-A148-C4846D46DA72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93D8FB1-7120-48DB-A633-51EFBF3BB0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063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157D3E8-37D1-4A59-AE0F-C4DCF1EEBE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E32F648-8DC4-4798-B782-05F3B934CE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4704-7E7C-4C08-AEB2-83851ECC3BDC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072E70D1-6627-4901-B980-1AB09BA838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22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75FA5F-FEB0-4662-9D1F-C45C237B52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F4728-0688-4E54-8A28-C303BF88FC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13CDD-A8A4-409D-BD0F-85834FC835E5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A1FE3C19-4019-42CB-A7A9-1F10AB1DFF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140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452BA3-0A23-4B40-8131-41F1DE88BE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8F2CD8-ACF1-4515-9370-B9D32225DD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05BD5-F344-4D7E-BAE2-0EB0DF8514F6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B9B34FE-4A88-4DF9-8CD1-1045CA1F4FE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133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7CC56A-7818-4F06-9565-2F6A91AFC9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E9F862-8F04-4F0C-89FB-C1B9032C7C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BBDDA-5132-460B-8B0D-54DBB5F2DE00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8936E52-0453-4315-8CC5-78F5E4CBBB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983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63C93B-3127-4BE1-BDBD-7885C1A0AD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41E889-7D0A-474E-83B6-BDA3F3E5F4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E45DF-BF1D-40DB-BCA0-2ED81A7C58DE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2C6D8AA-7909-4066-9BCC-9BD2C9E1C6B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10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5922F0E1-C92C-4009-8056-FA33A3C6371F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81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602C39-328B-4C6D-96ED-ADC10478A1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402A3A-E46E-4204-B621-33FAE64FD3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3D6FE-B609-4FAE-BA1E-40381DFF7DEE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D35D556-EF7D-45C7-AD0D-B14D754F776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119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B9EF06-EB22-4E03-B349-C702842AAA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EE6792-CAD3-42D8-8539-CF51B741A4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F5C74-5AF5-4ACF-8C23-29E2EEB4A0FE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1D64FA5-E883-45EE-88EC-52859A3D87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945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4A88D1-B109-4966-BE3B-F2C8DBF696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BC7E0F-2D59-4F94-9B25-BD087EC99E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1CB40-3410-4086-8608-81AB17C608A0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3EDD37B-DD85-42B8-90DC-5E3BE450E1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457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AE754A-3CFF-4075-B6CB-0B1F696FC3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5B3C4F-91A0-4525-A68D-5F1E0F013B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CED76-9727-4552-BFEA-279CFE1EA2BF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A3D71DC-7103-42B0-8EE4-EC22F82FEAD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903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375B52-FCA5-4CF2-B9E5-3E99303573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6624BD-A115-4A4F-B0F0-E664A44055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0691B-9D53-4BD8-AD8A-C72DE72775FE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2B81A53-1D28-4202-9E7A-3A327CC5BED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834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DE40A0-6E35-42BB-A30D-95417EB58B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549630-EE6F-498E-812F-1C4D073FA7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AAB21-C7F7-4F22-8D4C-E2EC8EA0101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B802FBD-A0C7-4940-892A-38603C4DB9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168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kst en media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media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50BADC-6263-4B54-9379-B7F97AD83C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E01E52-7153-4702-9A21-85C5DCF5E0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17C21-37CB-425F-87FC-5954FCD036C5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5741571-247E-4297-B011-89006D8E6BC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91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243B0983-8735-4316-A5BD-07B003368F6D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684798E5-F17D-4C17-B61D-5A4979CB1D59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1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9117D9B0-32C8-472D-9CEF-85A91610A263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BC6150DF-5512-4C4B-8520-1FB0EDD0EE21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5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80A999F2-82FE-4A59-90F9-5548C4CFE84F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0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itchFamily="34" charset="0"/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fld id="{92F2A9DE-3F7B-4096-ABB9-C146914D9960}" type="slidenum">
              <a:rPr lang="nl-NL" altLang="nl-NL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7D"/>
                </a:buClr>
                <a:buSzPct val="75000"/>
                <a:buFont typeface="Wingdings" pitchFamily="2" charset="2"/>
                <a:buChar char="n"/>
                <a:defRPr/>
              </a:pPr>
              <a:t>‹nr.›</a:t>
            </a:fld>
            <a:endParaRPr lang="nl-NL" altLang="nl-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3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nl-NL">
              <a:solidFill>
                <a:srgbClr val="000000"/>
              </a:solidFill>
            </a:endParaRPr>
          </a:p>
        </p:txBody>
      </p:sp>
      <p:pic>
        <p:nvPicPr>
          <p:cNvPr id="6152" name="Afbeelding 32" descr="Logo-CKMZ.gif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113"/>
            <a:ext cx="936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fbeelding 3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86550"/>
            <a:ext cx="22685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Afbeelding 3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080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Afbeelding 3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691313"/>
            <a:ext cx="68040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Afbeelding 3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5463" y="0"/>
            <a:ext cx="22685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0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F0722-2B37-436C-82C4-FE906A260122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pic>
        <p:nvPicPr>
          <p:cNvPr id="1032" name="Afbeelding 32" descr="Logo-CKMZ.gif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113"/>
            <a:ext cx="936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Afbeelding 3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86550"/>
            <a:ext cx="22685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Afbeelding 3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080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3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691313"/>
            <a:ext cx="68040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Afbeelding 3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5463" y="0"/>
            <a:ext cx="22685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8">
            <a:extLst>
              <a:ext uri="{FF2B5EF4-FFF2-40B4-BE49-F238E27FC236}">
                <a16:creationId xmlns:a16="http://schemas.microsoft.com/office/drawing/2014/main" id="{C0F67FCC-DB68-41FB-B1C5-812DB3785E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0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EEF9D7D-88E8-46FE-B561-59C6E40A45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DC266464-417F-40E7-BDED-6C95BE689F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</a:lstStyle>
          <a:p>
            <a:fld id="{EB48E4AE-0CED-4809-B1D5-C1B2489CF86E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149" name="Rectangle 14">
            <a:extLst>
              <a:ext uri="{FF2B5EF4-FFF2-40B4-BE49-F238E27FC236}">
                <a16:creationId xmlns:a16="http://schemas.microsoft.com/office/drawing/2014/main" id="{09B47278-CD9A-4D10-BA31-5CD58DA5E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6150" name="Rectangle 15">
            <a:extLst>
              <a:ext uri="{FF2B5EF4-FFF2-40B4-BE49-F238E27FC236}">
                <a16:creationId xmlns:a16="http://schemas.microsoft.com/office/drawing/2014/main" id="{BEF188F6-4298-4518-A1A1-6A4B1C9B0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7F57882A-587A-4612-91AD-9E0C8DF9AE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6152" name="Afbeelding 32" descr="Logo-CKMZ.gif">
            <a:extLst>
              <a:ext uri="{FF2B5EF4-FFF2-40B4-BE49-F238E27FC236}">
                <a16:creationId xmlns:a16="http://schemas.microsoft.com/office/drawing/2014/main" id="{F9A20945-D688-457C-BC72-47919316DD0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113"/>
            <a:ext cx="936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fbeelding 30">
            <a:extLst>
              <a:ext uri="{FF2B5EF4-FFF2-40B4-BE49-F238E27FC236}">
                <a16:creationId xmlns:a16="http://schemas.microsoft.com/office/drawing/2014/main" id="{4CE40304-198B-40F5-BA4E-C3266BC9EA3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86550"/>
            <a:ext cx="22685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Afbeelding 31">
            <a:extLst>
              <a:ext uri="{FF2B5EF4-FFF2-40B4-BE49-F238E27FC236}">
                <a16:creationId xmlns:a16="http://schemas.microsoft.com/office/drawing/2014/main" id="{013E4F7E-2655-42A0-A171-8F56EC077EB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080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Afbeelding 32">
            <a:extLst>
              <a:ext uri="{FF2B5EF4-FFF2-40B4-BE49-F238E27FC236}">
                <a16:creationId xmlns:a16="http://schemas.microsoft.com/office/drawing/2014/main" id="{9AD5E10F-31AC-4B52-BC23-21B0D232086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691313"/>
            <a:ext cx="68040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Afbeelding 33">
            <a:extLst>
              <a:ext uri="{FF2B5EF4-FFF2-40B4-BE49-F238E27FC236}">
                <a16:creationId xmlns:a16="http://schemas.microsoft.com/office/drawing/2014/main" id="{A639F828-E0BE-4D9C-A5DB-B4B615EFB05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5463" y="0"/>
            <a:ext cx="22685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492895"/>
            <a:ext cx="6019800" cy="157427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altLang="nl-NL" b="1" dirty="0"/>
              <a:t>Training PRISMA Drieluik </a:t>
            </a:r>
            <a:br>
              <a:rPr lang="nl-NL" altLang="nl-NL" b="1" dirty="0"/>
            </a:br>
            <a:r>
              <a:rPr lang="nl-NL" altLang="nl-NL" b="1" dirty="0"/>
              <a:t>Dag 2</a:t>
            </a:r>
            <a:br>
              <a:rPr lang="nl-NL" altLang="nl-NL" b="1" dirty="0"/>
            </a:b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Methodiek verbinden met praktijk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56748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Structureren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Verzamelen van de faalfactoren die bekend zijn: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Door telkens de vraag ‘waarom?’ en ‘waarom nog meer?’ te stellen.</a:t>
            </a:r>
          </a:p>
          <a:p>
            <a:endParaRPr lang="nl-NL" dirty="0"/>
          </a:p>
          <a:p>
            <a:r>
              <a:rPr lang="nl-NL" dirty="0"/>
              <a:t>Alle factoren meenemen, geen beperkingen opleggen.</a:t>
            </a:r>
          </a:p>
          <a:p>
            <a:endParaRPr lang="nl-NL" dirty="0"/>
          </a:p>
          <a:p>
            <a:r>
              <a:rPr lang="nl-NL" dirty="0"/>
              <a:t>Onderscheiden van én/of poorten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52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Oorzakenboom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Zichtbaar maken van de oorzaak, achter de oorzaak</a:t>
            </a:r>
          </a:p>
          <a:p>
            <a:endParaRPr lang="nl-NL" dirty="0"/>
          </a:p>
          <a:p>
            <a:r>
              <a:rPr lang="nl-NL" dirty="0"/>
              <a:t>Stimuleert het doorvragen</a:t>
            </a:r>
          </a:p>
        </p:txBody>
      </p:sp>
    </p:spTree>
    <p:extLst>
      <p:ext uri="{BB962C8B-B14F-4D97-AF65-F5344CB8AC3E}">
        <p14:creationId xmlns:p14="http://schemas.microsoft.com/office/powerpoint/2010/main" val="196123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231ECDF-CBF9-416C-8746-F0155DD78479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914400" y="457200"/>
            <a:ext cx="7705725" cy="93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Arial" pitchFamily="34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Hoge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smalle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 boom</a:t>
            </a:r>
          </a:p>
        </p:txBody>
      </p:sp>
      <p:sp>
        <p:nvSpPr>
          <p:cNvPr id="138244" name="Rectangle 3"/>
          <p:cNvSpPr>
            <a:spLocks noChangeArrowheads="1"/>
          </p:cNvSpPr>
          <p:nvPr/>
        </p:nvSpPr>
        <p:spPr bwMode="auto">
          <a:xfrm>
            <a:off x="0" y="16049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22098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779838" y="5167313"/>
            <a:ext cx="1579562" cy="782637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8247" name="Rectangle 8"/>
          <p:cNvSpPr>
            <a:spLocks noChangeArrowheads="1"/>
          </p:cNvSpPr>
          <p:nvPr/>
        </p:nvSpPr>
        <p:spPr bwMode="auto">
          <a:xfrm>
            <a:off x="3784600" y="4103688"/>
            <a:ext cx="1579563" cy="7826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8248" name="Rectangle 9"/>
          <p:cNvSpPr>
            <a:spLocks noChangeArrowheads="1"/>
          </p:cNvSpPr>
          <p:nvPr/>
        </p:nvSpPr>
        <p:spPr bwMode="auto">
          <a:xfrm>
            <a:off x="3784600" y="3095625"/>
            <a:ext cx="1579563" cy="78263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8249" name="Rectangle 10"/>
          <p:cNvSpPr>
            <a:spLocks noChangeArrowheads="1"/>
          </p:cNvSpPr>
          <p:nvPr/>
        </p:nvSpPr>
        <p:spPr bwMode="auto">
          <a:xfrm>
            <a:off x="3784600" y="2087563"/>
            <a:ext cx="1579563" cy="7826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cxnSp>
        <p:nvCxnSpPr>
          <p:cNvPr id="138250" name="AutoShape 11"/>
          <p:cNvCxnSpPr>
            <a:cxnSpLocks noChangeShapeType="1"/>
            <a:stCxn id="138249" idx="2"/>
            <a:endCxn id="138248" idx="0"/>
          </p:cNvCxnSpPr>
          <p:nvPr/>
        </p:nvCxnSpPr>
        <p:spPr bwMode="auto">
          <a:xfrm rot="5400000">
            <a:off x="4462462" y="2982913"/>
            <a:ext cx="225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8251" name="AutoShape 12"/>
          <p:cNvCxnSpPr>
            <a:cxnSpLocks noChangeShapeType="1"/>
            <a:stCxn id="138248" idx="2"/>
            <a:endCxn id="138247" idx="0"/>
          </p:cNvCxnSpPr>
          <p:nvPr/>
        </p:nvCxnSpPr>
        <p:spPr bwMode="auto">
          <a:xfrm rot="5400000">
            <a:off x="4462462" y="3990976"/>
            <a:ext cx="225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8252" name="AutoShape 13"/>
          <p:cNvCxnSpPr>
            <a:cxnSpLocks noChangeShapeType="1"/>
            <a:stCxn id="138247" idx="2"/>
            <a:endCxn id="138246" idx="0"/>
          </p:cNvCxnSpPr>
          <p:nvPr/>
        </p:nvCxnSpPr>
        <p:spPr bwMode="auto">
          <a:xfrm rot="5400000">
            <a:off x="4443412" y="5013326"/>
            <a:ext cx="258763" cy="4762"/>
          </a:xfrm>
          <a:prstGeom prst="bentConnector3">
            <a:avLst>
              <a:gd name="adj1" fmla="val 539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4" name="Tekstvak 13"/>
          <p:cNvSpPr txBox="1"/>
          <p:nvPr/>
        </p:nvSpPr>
        <p:spPr>
          <a:xfrm>
            <a:off x="1" y="6415088"/>
            <a:ext cx="2819400" cy="442912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146752-6B33-4FAE-8E5F-63798E00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4A0AC-C036-486A-862F-8C4563EAE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976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0C8EA60-37E1-4209-B4AA-FDD93CBDDBB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395288" y="333375"/>
            <a:ext cx="8208962" cy="126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Brede boom</a:t>
            </a:r>
          </a:p>
        </p:txBody>
      </p:sp>
      <p:sp>
        <p:nvSpPr>
          <p:cNvPr id="137220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2138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7222" name="Rectangle 7"/>
          <p:cNvSpPr>
            <a:spLocks noChangeArrowheads="1"/>
          </p:cNvSpPr>
          <p:nvPr/>
        </p:nvSpPr>
        <p:spPr bwMode="auto">
          <a:xfrm>
            <a:off x="2195513" y="3429000"/>
            <a:ext cx="1579562" cy="792163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7223" name="Rectangle 8"/>
          <p:cNvSpPr>
            <a:spLocks noChangeArrowheads="1"/>
          </p:cNvSpPr>
          <p:nvPr/>
        </p:nvSpPr>
        <p:spPr bwMode="auto">
          <a:xfrm>
            <a:off x="468313" y="3429000"/>
            <a:ext cx="1579562" cy="792163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7224" name="Rectangle 9"/>
          <p:cNvSpPr>
            <a:spLocks noChangeArrowheads="1"/>
          </p:cNvSpPr>
          <p:nvPr/>
        </p:nvSpPr>
        <p:spPr bwMode="auto">
          <a:xfrm>
            <a:off x="3924300" y="3429000"/>
            <a:ext cx="1579563" cy="792163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7225" name="Rectangle 10"/>
          <p:cNvSpPr>
            <a:spLocks noChangeArrowheads="1"/>
          </p:cNvSpPr>
          <p:nvPr/>
        </p:nvSpPr>
        <p:spPr bwMode="auto">
          <a:xfrm>
            <a:off x="5651500" y="3429000"/>
            <a:ext cx="1579563" cy="792163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7226" name="Rectangle 11"/>
          <p:cNvSpPr>
            <a:spLocks noChangeArrowheads="1"/>
          </p:cNvSpPr>
          <p:nvPr/>
        </p:nvSpPr>
        <p:spPr bwMode="auto">
          <a:xfrm>
            <a:off x="7380288" y="3429000"/>
            <a:ext cx="1579562" cy="792163"/>
          </a:xfrm>
          <a:prstGeom prst="rect">
            <a:avLst/>
          </a:prstGeom>
          <a:noFill/>
          <a:ln w="4428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37227" name="Rectangle 12"/>
          <p:cNvSpPr>
            <a:spLocks noChangeArrowheads="1"/>
          </p:cNvSpPr>
          <p:nvPr/>
        </p:nvSpPr>
        <p:spPr bwMode="auto">
          <a:xfrm>
            <a:off x="3924300" y="1989138"/>
            <a:ext cx="1579563" cy="792162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cxnSp>
        <p:nvCxnSpPr>
          <p:cNvPr id="137228" name="AutoShape 13"/>
          <p:cNvCxnSpPr>
            <a:cxnSpLocks noChangeShapeType="1"/>
            <a:stCxn id="137223" idx="0"/>
            <a:endCxn id="137227" idx="2"/>
          </p:cNvCxnSpPr>
          <p:nvPr/>
        </p:nvCxnSpPr>
        <p:spPr bwMode="auto">
          <a:xfrm rot="-5400000">
            <a:off x="2674144" y="1366044"/>
            <a:ext cx="625475" cy="3455987"/>
          </a:xfrm>
          <a:prstGeom prst="bentConnector3">
            <a:avLst>
              <a:gd name="adj1" fmla="val 48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7229" name="AutoShape 14"/>
          <p:cNvCxnSpPr>
            <a:cxnSpLocks noChangeShapeType="1"/>
            <a:stCxn id="137222" idx="0"/>
            <a:endCxn id="137227" idx="2"/>
          </p:cNvCxnSpPr>
          <p:nvPr/>
        </p:nvCxnSpPr>
        <p:spPr bwMode="auto">
          <a:xfrm rot="-5400000">
            <a:off x="3537744" y="2229644"/>
            <a:ext cx="625475" cy="1728787"/>
          </a:xfrm>
          <a:prstGeom prst="bentConnector3">
            <a:avLst>
              <a:gd name="adj1" fmla="val 48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7230" name="AutoShape 15"/>
          <p:cNvCxnSpPr>
            <a:cxnSpLocks noChangeShapeType="1"/>
            <a:endCxn id="137227" idx="2"/>
          </p:cNvCxnSpPr>
          <p:nvPr/>
        </p:nvCxnSpPr>
        <p:spPr bwMode="auto">
          <a:xfrm rot="5400000" flipH="1">
            <a:off x="4391819" y="3104356"/>
            <a:ext cx="64770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7231" name="AutoShape 16"/>
          <p:cNvCxnSpPr>
            <a:cxnSpLocks noChangeShapeType="1"/>
            <a:stCxn id="137225" idx="0"/>
            <a:endCxn id="137227" idx="2"/>
          </p:cNvCxnSpPr>
          <p:nvPr/>
        </p:nvCxnSpPr>
        <p:spPr bwMode="auto">
          <a:xfrm rot="5400000" flipH="1">
            <a:off x="5265737" y="2230438"/>
            <a:ext cx="625475" cy="1727200"/>
          </a:xfrm>
          <a:prstGeom prst="bentConnector3">
            <a:avLst>
              <a:gd name="adj1" fmla="val 48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7232" name="AutoShape 17"/>
          <p:cNvCxnSpPr>
            <a:cxnSpLocks noChangeShapeType="1"/>
            <a:stCxn id="137226" idx="0"/>
            <a:endCxn id="137227" idx="2"/>
          </p:cNvCxnSpPr>
          <p:nvPr/>
        </p:nvCxnSpPr>
        <p:spPr bwMode="auto">
          <a:xfrm rot="5400000" flipH="1">
            <a:off x="6130131" y="1366044"/>
            <a:ext cx="625475" cy="3455988"/>
          </a:xfrm>
          <a:prstGeom prst="bentConnector3">
            <a:avLst>
              <a:gd name="adj1" fmla="val 48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7" name="Tekstvak 16"/>
          <p:cNvSpPr txBox="1"/>
          <p:nvPr/>
        </p:nvSpPr>
        <p:spPr>
          <a:xfrm>
            <a:off x="1" y="6415088"/>
            <a:ext cx="2819400" cy="442912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AB558-F4B1-4F53-AD78-368EC512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B8E01A-6923-4246-9CD2-E9075A48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420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JL-OMLAAG 1"/>
          <p:cNvSpPr/>
          <p:nvPr/>
        </p:nvSpPr>
        <p:spPr>
          <a:xfrm>
            <a:off x="468313" y="549275"/>
            <a:ext cx="790575" cy="5327650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924300" y="476250"/>
            <a:ext cx="1584325" cy="9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627313" y="2133600"/>
            <a:ext cx="914400" cy="9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435600" y="2133600"/>
            <a:ext cx="1368425" cy="9144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692275" y="3644900"/>
            <a:ext cx="914400" cy="914400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waarom</a:t>
            </a:r>
          </a:p>
        </p:txBody>
      </p:sp>
      <p:sp>
        <p:nvSpPr>
          <p:cNvPr id="9" name="Rechthoek 8"/>
          <p:cNvSpPr/>
          <p:nvPr/>
        </p:nvSpPr>
        <p:spPr>
          <a:xfrm>
            <a:off x="3492500" y="3644900"/>
            <a:ext cx="914400" cy="914400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Waarom nog meer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59338" y="3644900"/>
            <a:ext cx="914400" cy="914400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waarom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659563" y="3644900"/>
            <a:ext cx="914400" cy="914400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Waarom nog meer</a:t>
            </a:r>
          </a:p>
        </p:txBody>
      </p:sp>
      <p:cxnSp>
        <p:nvCxnSpPr>
          <p:cNvPr id="13" name="Gebogen verbindingslijn 12"/>
          <p:cNvCxnSpPr>
            <a:stCxn id="5" idx="2"/>
            <a:endCxn id="8" idx="0"/>
          </p:cNvCxnSpPr>
          <p:nvPr/>
        </p:nvCxnSpPr>
        <p:spPr>
          <a:xfrm rot="5400000">
            <a:off x="2318544" y="2878931"/>
            <a:ext cx="596900" cy="9350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4"/>
          <p:cNvCxnSpPr>
            <a:stCxn id="5" idx="2"/>
            <a:endCxn id="9" idx="0"/>
          </p:cNvCxnSpPr>
          <p:nvPr/>
        </p:nvCxnSpPr>
        <p:spPr>
          <a:xfrm rot="16200000" flipH="1">
            <a:off x="3218657" y="2913856"/>
            <a:ext cx="596900" cy="8651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bogen verbindingslijn 16"/>
          <p:cNvCxnSpPr>
            <a:stCxn id="6" idx="2"/>
            <a:endCxn id="10" idx="0"/>
          </p:cNvCxnSpPr>
          <p:nvPr/>
        </p:nvCxnSpPr>
        <p:spPr>
          <a:xfrm rot="5400000">
            <a:off x="5419726" y="2944812"/>
            <a:ext cx="596900" cy="8032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bogen verbindingslijn 18"/>
          <p:cNvCxnSpPr>
            <a:stCxn id="6" idx="2"/>
            <a:endCxn id="11" idx="0"/>
          </p:cNvCxnSpPr>
          <p:nvPr/>
        </p:nvCxnSpPr>
        <p:spPr>
          <a:xfrm rot="16200000" flipH="1">
            <a:off x="6319838" y="2847975"/>
            <a:ext cx="596900" cy="9969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bogen verbindingslijn 22"/>
          <p:cNvCxnSpPr>
            <a:stCxn id="4" idx="2"/>
            <a:endCxn id="5" idx="0"/>
          </p:cNvCxnSpPr>
          <p:nvPr/>
        </p:nvCxnSpPr>
        <p:spPr>
          <a:xfrm rot="5400000">
            <a:off x="3529013" y="946150"/>
            <a:ext cx="742950" cy="16319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bogen verbindingslijn 24"/>
          <p:cNvCxnSpPr>
            <a:stCxn id="4" idx="2"/>
            <a:endCxn id="6" idx="0"/>
          </p:cNvCxnSpPr>
          <p:nvPr/>
        </p:nvCxnSpPr>
        <p:spPr>
          <a:xfrm rot="16200000" flipH="1">
            <a:off x="5046663" y="1060450"/>
            <a:ext cx="742950" cy="14033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7"/>
          <p:cNvSpPr txBox="1">
            <a:spLocks noChangeArrowheads="1"/>
          </p:cNvSpPr>
          <p:nvPr/>
        </p:nvSpPr>
        <p:spPr bwMode="auto">
          <a:xfrm>
            <a:off x="3203575" y="4941888"/>
            <a:ext cx="1368425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Basisoorzaak</a:t>
            </a:r>
          </a:p>
        </p:txBody>
      </p:sp>
      <p:sp>
        <p:nvSpPr>
          <p:cNvPr id="22" name="Tekstvak 38"/>
          <p:cNvSpPr txBox="1">
            <a:spLocks noChangeArrowheads="1"/>
          </p:cNvSpPr>
          <p:nvPr/>
        </p:nvSpPr>
        <p:spPr bwMode="auto">
          <a:xfrm>
            <a:off x="1403350" y="4941888"/>
            <a:ext cx="1400175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Basisoorzaak</a:t>
            </a: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4787900" y="4941888"/>
            <a:ext cx="1368425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Basisoorzaak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6659563" y="4941888"/>
            <a:ext cx="1368425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Basisoorzaak</a:t>
            </a:r>
          </a:p>
        </p:txBody>
      </p:sp>
      <p:sp>
        <p:nvSpPr>
          <p:cNvPr id="21" name="PIJL-OMHOOG 20"/>
          <p:cNvSpPr/>
          <p:nvPr/>
        </p:nvSpPr>
        <p:spPr>
          <a:xfrm>
            <a:off x="8101013" y="549275"/>
            <a:ext cx="792162" cy="5472113"/>
          </a:xfrm>
          <a:prstGeom prst="up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" y="6415088"/>
            <a:ext cx="2819400" cy="442912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0712E3-DDC2-4F67-BF83-7CA1B0C7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F66DD84-A55E-4371-A9E6-E1BE2271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5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PRISMA analyse  en terminologie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3CCA26-0916-41F5-932E-9410324D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3251" name="Tekstvak 2"/>
          <p:cNvSpPr txBox="1">
            <a:spLocks noChangeArrowheads="1"/>
          </p:cNvSpPr>
          <p:nvPr/>
        </p:nvSpPr>
        <p:spPr bwMode="auto">
          <a:xfrm>
            <a:off x="3705225" y="1608138"/>
            <a:ext cx="2667000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TOP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Gebeurtenis</a:t>
            </a:r>
          </a:p>
        </p:txBody>
      </p:sp>
      <p:sp>
        <p:nvSpPr>
          <p:cNvPr id="53252" name="Tekstvak 4"/>
          <p:cNvSpPr txBox="1">
            <a:spLocks noChangeArrowheads="1"/>
          </p:cNvSpPr>
          <p:nvPr/>
        </p:nvSpPr>
        <p:spPr bwMode="auto">
          <a:xfrm>
            <a:off x="1866900" y="2703513"/>
            <a:ext cx="2776538" cy="62706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Actieve fout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Directe aanleiding</a:t>
            </a:r>
          </a:p>
        </p:txBody>
      </p:sp>
      <p:sp>
        <p:nvSpPr>
          <p:cNvPr id="53253" name="Tekstvak 5"/>
          <p:cNvSpPr txBox="1">
            <a:spLocks noChangeArrowheads="1"/>
          </p:cNvSpPr>
          <p:nvPr/>
        </p:nvSpPr>
        <p:spPr bwMode="auto">
          <a:xfrm>
            <a:off x="384175" y="4005263"/>
            <a:ext cx="1879600" cy="11811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Latent aanwezige faalfactor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Oorzaak</a:t>
            </a:r>
          </a:p>
        </p:txBody>
      </p:sp>
      <p:sp>
        <p:nvSpPr>
          <p:cNvPr id="53254" name="Tekstvak 6"/>
          <p:cNvSpPr txBox="1">
            <a:spLocks noChangeArrowheads="1"/>
          </p:cNvSpPr>
          <p:nvPr/>
        </p:nvSpPr>
        <p:spPr bwMode="auto">
          <a:xfrm>
            <a:off x="5795963" y="2711450"/>
            <a:ext cx="2736850" cy="62706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Actieve fout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Directe aanleiding</a:t>
            </a:r>
          </a:p>
        </p:txBody>
      </p:sp>
      <p:sp>
        <p:nvSpPr>
          <p:cNvPr id="53255" name="Tekstvak 7"/>
          <p:cNvSpPr txBox="1">
            <a:spLocks noChangeArrowheads="1"/>
          </p:cNvSpPr>
          <p:nvPr/>
        </p:nvSpPr>
        <p:spPr bwMode="auto">
          <a:xfrm>
            <a:off x="3087688" y="4005263"/>
            <a:ext cx="1879600" cy="11811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Latent aanwezige faalfactor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Oorzaak</a:t>
            </a:r>
          </a:p>
        </p:txBody>
      </p:sp>
      <p:sp>
        <p:nvSpPr>
          <p:cNvPr id="53256" name="Tekstvak 8"/>
          <p:cNvSpPr txBox="1">
            <a:spLocks noChangeArrowheads="1"/>
          </p:cNvSpPr>
          <p:nvPr/>
        </p:nvSpPr>
        <p:spPr bwMode="auto">
          <a:xfrm>
            <a:off x="6084888" y="4005263"/>
            <a:ext cx="2159000" cy="11811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Latent aanwezige faalfactor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Oorzaak</a:t>
            </a:r>
          </a:p>
        </p:txBody>
      </p:sp>
      <p:cxnSp>
        <p:nvCxnSpPr>
          <p:cNvPr id="11" name="Gebogen verbindingslijn 10"/>
          <p:cNvCxnSpPr>
            <a:stCxn id="53251" idx="2"/>
            <a:endCxn id="53254" idx="0"/>
          </p:cNvCxnSpPr>
          <p:nvPr/>
        </p:nvCxnSpPr>
        <p:spPr>
          <a:xfrm rot="16200000" flipH="1">
            <a:off x="5724526" y="1271587"/>
            <a:ext cx="754062" cy="212566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bogen verbindingslijn 12"/>
          <p:cNvCxnSpPr>
            <a:stCxn id="53251" idx="2"/>
            <a:endCxn id="53252" idx="0"/>
          </p:cNvCxnSpPr>
          <p:nvPr/>
        </p:nvCxnSpPr>
        <p:spPr>
          <a:xfrm rot="5400000">
            <a:off x="3774281" y="1439070"/>
            <a:ext cx="746125" cy="178276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bogen verbindingslijn 14"/>
          <p:cNvCxnSpPr>
            <a:stCxn id="53252" idx="2"/>
            <a:endCxn id="53255" idx="0"/>
          </p:cNvCxnSpPr>
          <p:nvPr/>
        </p:nvCxnSpPr>
        <p:spPr>
          <a:xfrm rot="16200000" flipH="1">
            <a:off x="3304382" y="3282156"/>
            <a:ext cx="674688" cy="77152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53254" idx="2"/>
            <a:endCxn id="53256" idx="0"/>
          </p:cNvCxnSpPr>
          <p:nvPr/>
        </p:nvCxnSpPr>
        <p:spPr>
          <a:xfrm rot="5400000">
            <a:off x="6831013" y="3671888"/>
            <a:ext cx="6667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>
            <a:stCxn id="53252" idx="2"/>
            <a:endCxn id="53253" idx="0"/>
          </p:cNvCxnSpPr>
          <p:nvPr/>
        </p:nvCxnSpPr>
        <p:spPr>
          <a:xfrm rot="5400000">
            <a:off x="1952625" y="2701925"/>
            <a:ext cx="674688" cy="19319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2" name="Tekstvak 27"/>
          <p:cNvSpPr txBox="1">
            <a:spLocks noChangeArrowheads="1"/>
          </p:cNvSpPr>
          <p:nvPr/>
        </p:nvSpPr>
        <p:spPr bwMode="auto">
          <a:xfrm>
            <a:off x="3087688" y="5589588"/>
            <a:ext cx="1879600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Basisoorzaak</a:t>
            </a:r>
          </a:p>
        </p:txBody>
      </p:sp>
      <p:cxnSp>
        <p:nvCxnSpPr>
          <p:cNvPr id="30" name="Rechte verbindingslijn 29"/>
          <p:cNvCxnSpPr>
            <a:stCxn id="53255" idx="2"/>
            <a:endCxn id="53262" idx="0"/>
          </p:cNvCxnSpPr>
          <p:nvPr/>
        </p:nvCxnSpPr>
        <p:spPr>
          <a:xfrm>
            <a:off x="4027488" y="5186363"/>
            <a:ext cx="0" cy="403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4" name="Tekstvak 36"/>
          <p:cNvSpPr txBox="1">
            <a:spLocks noChangeArrowheads="1"/>
          </p:cNvSpPr>
          <p:nvPr/>
        </p:nvSpPr>
        <p:spPr bwMode="auto">
          <a:xfrm>
            <a:off x="6224588" y="5594350"/>
            <a:ext cx="1879600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Basisoorzaak</a:t>
            </a:r>
          </a:p>
        </p:txBody>
      </p:sp>
      <p:cxnSp>
        <p:nvCxnSpPr>
          <p:cNvPr id="38" name="Rechte verbindingslijn 37"/>
          <p:cNvCxnSpPr>
            <a:endCxn id="53264" idx="0"/>
          </p:cNvCxnSpPr>
          <p:nvPr/>
        </p:nvCxnSpPr>
        <p:spPr>
          <a:xfrm>
            <a:off x="7164388" y="5191125"/>
            <a:ext cx="0" cy="403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6" name="Tekstvak 38"/>
          <p:cNvSpPr txBox="1">
            <a:spLocks noChangeArrowheads="1"/>
          </p:cNvSpPr>
          <p:nvPr/>
        </p:nvSpPr>
        <p:spPr bwMode="auto">
          <a:xfrm>
            <a:off x="392113" y="5599113"/>
            <a:ext cx="1879600" cy="349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Basisoorzaak</a:t>
            </a:r>
          </a:p>
        </p:txBody>
      </p:sp>
      <p:cxnSp>
        <p:nvCxnSpPr>
          <p:cNvPr id="40" name="Rechte verbindingslijn 39"/>
          <p:cNvCxnSpPr>
            <a:endCxn id="53266" idx="0"/>
          </p:cNvCxnSpPr>
          <p:nvPr/>
        </p:nvCxnSpPr>
        <p:spPr>
          <a:xfrm>
            <a:off x="1331913" y="5195888"/>
            <a:ext cx="0" cy="403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JL-RECHTS 19"/>
          <p:cNvSpPr/>
          <p:nvPr/>
        </p:nvSpPr>
        <p:spPr>
          <a:xfrm>
            <a:off x="1042988" y="1125538"/>
            <a:ext cx="6985000" cy="431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Chronologische volgorde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0" y="6192688"/>
            <a:ext cx="3063711" cy="665312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53" grpId="0" animBg="1"/>
      <p:bldP spid="53254" grpId="0" animBg="1"/>
      <p:bldP spid="53255" grpId="0" animBg="1"/>
      <p:bldP spid="53256" grpId="0" animBg="1"/>
      <p:bldP spid="53262" grpId="0" animBg="1"/>
      <p:bldP spid="53264" grpId="0" animBg="1"/>
      <p:bldP spid="5326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Bespreken Huiswerkopdracht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Casus 1: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Casus 2: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Casus 3: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Casus 4</a:t>
            </a:r>
          </a:p>
        </p:txBody>
      </p:sp>
    </p:spTree>
    <p:extLst>
      <p:ext uri="{BB962C8B-B14F-4D97-AF65-F5344CB8AC3E}">
        <p14:creationId xmlns:p14="http://schemas.microsoft.com/office/powerpoint/2010/main" val="325504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34"/>
          <p:cNvSpPr>
            <a:spLocks noChangeShapeType="1"/>
          </p:cNvSpPr>
          <p:nvPr/>
        </p:nvSpPr>
        <p:spPr bwMode="auto">
          <a:xfrm flipV="1">
            <a:off x="5867400" y="1295400"/>
            <a:ext cx="0" cy="381000"/>
          </a:xfrm>
          <a:prstGeom prst="line">
            <a:avLst/>
          </a:prstGeom>
          <a:noFill/>
          <a:ln w="1397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54CEB20-8DC7-41C1-A377-CA094038D6DF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Arial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 flipH="1" flipV="1">
            <a:off x="4572000" y="1676400"/>
            <a:ext cx="0" cy="3429000"/>
          </a:xfrm>
          <a:prstGeom prst="line">
            <a:avLst/>
          </a:prstGeom>
          <a:noFill/>
          <a:ln w="144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4" name="Freeform 6"/>
          <p:cNvSpPr>
            <a:spLocks noChangeArrowheads="1"/>
          </p:cNvSpPr>
          <p:nvPr/>
        </p:nvSpPr>
        <p:spPr bwMode="auto">
          <a:xfrm>
            <a:off x="6143625" y="841375"/>
            <a:ext cx="28575" cy="5573713"/>
          </a:xfrm>
          <a:custGeom>
            <a:avLst/>
            <a:gdLst>
              <a:gd name="T0" fmla="*/ 2147483647 w 55"/>
              <a:gd name="T1" fmla="*/ 2147483647 h 10533"/>
              <a:gd name="T2" fmla="*/ 0 w 55"/>
              <a:gd name="T3" fmla="*/ 2147483647 h 10533"/>
              <a:gd name="T4" fmla="*/ 2147483647 w 55"/>
              <a:gd name="T5" fmla="*/ 2147483647 h 10533"/>
              <a:gd name="T6" fmla="*/ 2147483647 w 55"/>
              <a:gd name="T7" fmla="*/ 2147483647 h 10533"/>
              <a:gd name="T8" fmla="*/ 2147483647 w 55"/>
              <a:gd name="T9" fmla="*/ 2147483647 h 10533"/>
              <a:gd name="T10" fmla="*/ 2147483647 w 55"/>
              <a:gd name="T11" fmla="*/ 2147483647 h 10533"/>
              <a:gd name="T12" fmla="*/ 2147483647 w 55"/>
              <a:gd name="T13" fmla="*/ 2147483647 h 10533"/>
              <a:gd name="T14" fmla="*/ 2147483647 w 55"/>
              <a:gd name="T15" fmla="*/ 2147483647 h 10533"/>
              <a:gd name="T16" fmla="*/ 0 w 55"/>
              <a:gd name="T17" fmla="*/ 2147483647 h 10533"/>
              <a:gd name="T18" fmla="*/ 2147483647 w 55"/>
              <a:gd name="T19" fmla="*/ 2147483647 h 10533"/>
              <a:gd name="T20" fmla="*/ 2147483647 w 55"/>
              <a:gd name="T21" fmla="*/ 2147483647 h 10533"/>
              <a:gd name="T22" fmla="*/ 2147483647 w 55"/>
              <a:gd name="T23" fmla="*/ 2147483647 h 10533"/>
              <a:gd name="T24" fmla="*/ 2147483647 w 55"/>
              <a:gd name="T25" fmla="*/ 2147483647 h 10533"/>
              <a:gd name="T26" fmla="*/ 2147483647 w 55"/>
              <a:gd name="T27" fmla="*/ 2147483647 h 10533"/>
              <a:gd name="T28" fmla="*/ 2147483647 w 55"/>
              <a:gd name="T29" fmla="*/ 2147483647 h 10533"/>
              <a:gd name="T30" fmla="*/ 2147483647 w 55"/>
              <a:gd name="T31" fmla="*/ 2147483647 h 10533"/>
              <a:gd name="T32" fmla="*/ 2147483647 w 55"/>
              <a:gd name="T33" fmla="*/ 2147483647 h 10533"/>
              <a:gd name="T34" fmla="*/ 2147483647 w 55"/>
              <a:gd name="T35" fmla="*/ 2147483647 h 10533"/>
              <a:gd name="T36" fmla="*/ 2147483647 w 55"/>
              <a:gd name="T37" fmla="*/ 2147483647 h 10533"/>
              <a:gd name="T38" fmla="*/ 0 w 55"/>
              <a:gd name="T39" fmla="*/ 2147483647 h 10533"/>
              <a:gd name="T40" fmla="*/ 2147483647 w 55"/>
              <a:gd name="T41" fmla="*/ 2147483647 h 10533"/>
              <a:gd name="T42" fmla="*/ 2147483647 w 55"/>
              <a:gd name="T43" fmla="*/ 2147483647 h 10533"/>
              <a:gd name="T44" fmla="*/ 2147483647 w 55"/>
              <a:gd name="T45" fmla="*/ 2147483647 h 10533"/>
              <a:gd name="T46" fmla="*/ 2147483647 w 55"/>
              <a:gd name="T47" fmla="*/ 2147483647 h 10533"/>
              <a:gd name="T48" fmla="*/ 2147483647 w 55"/>
              <a:gd name="T49" fmla="*/ 2147483647 h 10533"/>
              <a:gd name="T50" fmla="*/ 2147483647 w 55"/>
              <a:gd name="T51" fmla="*/ 2147483647 h 10533"/>
              <a:gd name="T52" fmla="*/ 0 w 55"/>
              <a:gd name="T53" fmla="*/ 2147483647 h 10533"/>
              <a:gd name="T54" fmla="*/ 2147483647 w 55"/>
              <a:gd name="T55" fmla="*/ 2147483647 h 10533"/>
              <a:gd name="T56" fmla="*/ 2147483647 w 55"/>
              <a:gd name="T57" fmla="*/ 2147483647 h 10533"/>
              <a:gd name="T58" fmla="*/ 2147483647 w 55"/>
              <a:gd name="T59" fmla="*/ 2147483647 h 10533"/>
              <a:gd name="T60" fmla="*/ 2147483647 w 55"/>
              <a:gd name="T61" fmla="*/ 2147483647 h 10533"/>
              <a:gd name="T62" fmla="*/ 2147483647 w 55"/>
              <a:gd name="T63" fmla="*/ 2147483647 h 10533"/>
              <a:gd name="T64" fmla="*/ 2147483647 w 55"/>
              <a:gd name="T65" fmla="*/ 2147483647 h 10533"/>
              <a:gd name="T66" fmla="*/ 2147483647 w 55"/>
              <a:gd name="T67" fmla="*/ 2147483647 h 10533"/>
              <a:gd name="T68" fmla="*/ 2147483647 w 55"/>
              <a:gd name="T69" fmla="*/ 2147483647 h 10533"/>
              <a:gd name="T70" fmla="*/ 2147483647 w 55"/>
              <a:gd name="T71" fmla="*/ 2147483647 h 10533"/>
              <a:gd name="T72" fmla="*/ 2147483647 w 55"/>
              <a:gd name="T73" fmla="*/ 2147483647 h 10533"/>
              <a:gd name="T74" fmla="*/ 0 w 55"/>
              <a:gd name="T75" fmla="*/ 2147483647 h 10533"/>
              <a:gd name="T76" fmla="*/ 2147483647 w 55"/>
              <a:gd name="T77" fmla="*/ 2147483647 h 10533"/>
              <a:gd name="T78" fmla="*/ 2147483647 w 55"/>
              <a:gd name="T79" fmla="*/ 2147483647 h 10533"/>
              <a:gd name="T80" fmla="*/ 2147483647 w 55"/>
              <a:gd name="T81" fmla="*/ 2147483647 h 10533"/>
              <a:gd name="T82" fmla="*/ 2147483647 w 55"/>
              <a:gd name="T83" fmla="*/ 2147483647 h 10533"/>
              <a:gd name="T84" fmla="*/ 2147483647 w 55"/>
              <a:gd name="T85" fmla="*/ 2147483647 h 10533"/>
              <a:gd name="T86" fmla="*/ 2147483647 w 55"/>
              <a:gd name="T87" fmla="*/ 2147483647 h 10533"/>
              <a:gd name="T88" fmla="*/ 0 w 55"/>
              <a:gd name="T89" fmla="*/ 2147483647 h 10533"/>
              <a:gd name="T90" fmla="*/ 2147483647 w 55"/>
              <a:gd name="T91" fmla="*/ 2147483647 h 10533"/>
              <a:gd name="T92" fmla="*/ 2147483647 w 55"/>
              <a:gd name="T93" fmla="*/ 2147483647 h 10533"/>
              <a:gd name="T94" fmla="*/ 2147483647 w 55"/>
              <a:gd name="T95" fmla="*/ 2147483647 h 10533"/>
              <a:gd name="T96" fmla="*/ 2147483647 w 55"/>
              <a:gd name="T97" fmla="*/ 2147483647 h 10533"/>
              <a:gd name="T98" fmla="*/ 2147483647 w 55"/>
              <a:gd name="T99" fmla="*/ 2147483647 h 10533"/>
              <a:gd name="T100" fmla="*/ 2147483647 w 55"/>
              <a:gd name="T101" fmla="*/ 2147483647 h 10533"/>
              <a:gd name="T102" fmla="*/ 2147483647 w 55"/>
              <a:gd name="T103" fmla="*/ 2147483647 h 10533"/>
              <a:gd name="T104" fmla="*/ 2147483647 w 55"/>
              <a:gd name="T105" fmla="*/ 2147483647 h 10533"/>
              <a:gd name="T106" fmla="*/ 2147483647 w 55"/>
              <a:gd name="T107" fmla="*/ 2147483647 h 10533"/>
              <a:gd name="T108" fmla="*/ 2147483647 w 55"/>
              <a:gd name="T109" fmla="*/ 2147483647 h 10533"/>
              <a:gd name="T110" fmla="*/ 0 w 55"/>
              <a:gd name="T111" fmla="*/ 2147483647 h 10533"/>
              <a:gd name="T112" fmla="*/ 2147483647 w 55"/>
              <a:gd name="T113" fmla="*/ 2147483647 h 105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"/>
              <a:gd name="T172" fmla="*/ 0 h 10533"/>
              <a:gd name="T173" fmla="*/ 55 w 55"/>
              <a:gd name="T174" fmla="*/ 10533 h 105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" h="10533">
                <a:moveTo>
                  <a:pt x="55" y="29"/>
                </a:moveTo>
                <a:lnTo>
                  <a:pt x="55" y="421"/>
                </a:lnTo>
                <a:lnTo>
                  <a:pt x="55" y="426"/>
                </a:lnTo>
                <a:lnTo>
                  <a:pt x="53" y="431"/>
                </a:lnTo>
                <a:lnTo>
                  <a:pt x="50" y="437"/>
                </a:lnTo>
                <a:lnTo>
                  <a:pt x="47" y="441"/>
                </a:lnTo>
                <a:lnTo>
                  <a:pt x="43" y="444"/>
                </a:lnTo>
                <a:lnTo>
                  <a:pt x="38" y="446"/>
                </a:lnTo>
                <a:lnTo>
                  <a:pt x="32" y="448"/>
                </a:lnTo>
                <a:lnTo>
                  <a:pt x="27" y="449"/>
                </a:lnTo>
                <a:lnTo>
                  <a:pt x="22" y="448"/>
                </a:lnTo>
                <a:lnTo>
                  <a:pt x="16" y="446"/>
                </a:lnTo>
                <a:lnTo>
                  <a:pt x="12" y="444"/>
                </a:lnTo>
                <a:lnTo>
                  <a:pt x="8" y="441"/>
                </a:lnTo>
                <a:lnTo>
                  <a:pt x="4" y="437"/>
                </a:lnTo>
                <a:lnTo>
                  <a:pt x="1" y="431"/>
                </a:lnTo>
                <a:lnTo>
                  <a:pt x="0" y="426"/>
                </a:lnTo>
                <a:lnTo>
                  <a:pt x="0" y="421"/>
                </a:lnTo>
                <a:lnTo>
                  <a:pt x="0" y="29"/>
                </a:lnTo>
                <a:lnTo>
                  <a:pt x="0" y="23"/>
                </a:lnTo>
                <a:lnTo>
                  <a:pt x="1" y="18"/>
                </a:lnTo>
                <a:lnTo>
                  <a:pt x="4" y="13"/>
                </a:lnTo>
                <a:lnTo>
                  <a:pt x="8" y="9"/>
                </a:lnTo>
                <a:lnTo>
                  <a:pt x="12" y="6"/>
                </a:lnTo>
                <a:lnTo>
                  <a:pt x="16" y="3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8" y="3"/>
                </a:lnTo>
                <a:lnTo>
                  <a:pt x="43" y="6"/>
                </a:lnTo>
                <a:lnTo>
                  <a:pt x="47" y="9"/>
                </a:lnTo>
                <a:lnTo>
                  <a:pt x="50" y="13"/>
                </a:lnTo>
                <a:lnTo>
                  <a:pt x="53" y="18"/>
                </a:lnTo>
                <a:lnTo>
                  <a:pt x="55" y="23"/>
                </a:lnTo>
                <a:lnTo>
                  <a:pt x="55" y="29"/>
                </a:lnTo>
                <a:close/>
                <a:moveTo>
                  <a:pt x="55" y="701"/>
                </a:moveTo>
                <a:lnTo>
                  <a:pt x="55" y="1093"/>
                </a:lnTo>
                <a:lnTo>
                  <a:pt x="55" y="1098"/>
                </a:lnTo>
                <a:lnTo>
                  <a:pt x="53" y="1103"/>
                </a:lnTo>
                <a:lnTo>
                  <a:pt x="50" y="1109"/>
                </a:lnTo>
                <a:lnTo>
                  <a:pt x="47" y="1113"/>
                </a:lnTo>
                <a:lnTo>
                  <a:pt x="43" y="1116"/>
                </a:lnTo>
                <a:lnTo>
                  <a:pt x="38" y="1118"/>
                </a:lnTo>
                <a:lnTo>
                  <a:pt x="32" y="1121"/>
                </a:lnTo>
                <a:lnTo>
                  <a:pt x="27" y="1121"/>
                </a:lnTo>
                <a:lnTo>
                  <a:pt x="22" y="1121"/>
                </a:lnTo>
                <a:lnTo>
                  <a:pt x="16" y="1118"/>
                </a:lnTo>
                <a:lnTo>
                  <a:pt x="12" y="1116"/>
                </a:lnTo>
                <a:lnTo>
                  <a:pt x="8" y="1113"/>
                </a:lnTo>
                <a:lnTo>
                  <a:pt x="4" y="1109"/>
                </a:lnTo>
                <a:lnTo>
                  <a:pt x="1" y="1103"/>
                </a:lnTo>
                <a:lnTo>
                  <a:pt x="0" y="1098"/>
                </a:lnTo>
                <a:lnTo>
                  <a:pt x="0" y="1093"/>
                </a:lnTo>
                <a:lnTo>
                  <a:pt x="0" y="701"/>
                </a:lnTo>
                <a:lnTo>
                  <a:pt x="0" y="695"/>
                </a:lnTo>
                <a:lnTo>
                  <a:pt x="1" y="690"/>
                </a:lnTo>
                <a:lnTo>
                  <a:pt x="4" y="685"/>
                </a:lnTo>
                <a:lnTo>
                  <a:pt x="8" y="681"/>
                </a:lnTo>
                <a:lnTo>
                  <a:pt x="12" y="678"/>
                </a:lnTo>
                <a:lnTo>
                  <a:pt x="16" y="675"/>
                </a:lnTo>
                <a:lnTo>
                  <a:pt x="22" y="672"/>
                </a:lnTo>
                <a:lnTo>
                  <a:pt x="27" y="672"/>
                </a:lnTo>
                <a:lnTo>
                  <a:pt x="32" y="672"/>
                </a:lnTo>
                <a:lnTo>
                  <a:pt x="38" y="675"/>
                </a:lnTo>
                <a:lnTo>
                  <a:pt x="43" y="678"/>
                </a:lnTo>
                <a:lnTo>
                  <a:pt x="47" y="681"/>
                </a:lnTo>
                <a:lnTo>
                  <a:pt x="50" y="685"/>
                </a:lnTo>
                <a:lnTo>
                  <a:pt x="53" y="690"/>
                </a:lnTo>
                <a:lnTo>
                  <a:pt x="55" y="695"/>
                </a:lnTo>
                <a:lnTo>
                  <a:pt x="55" y="701"/>
                </a:lnTo>
                <a:close/>
                <a:moveTo>
                  <a:pt x="55" y="1373"/>
                </a:moveTo>
                <a:lnTo>
                  <a:pt x="55" y="1765"/>
                </a:lnTo>
                <a:lnTo>
                  <a:pt x="55" y="1770"/>
                </a:lnTo>
                <a:lnTo>
                  <a:pt x="53" y="1775"/>
                </a:lnTo>
                <a:lnTo>
                  <a:pt x="50" y="1781"/>
                </a:lnTo>
                <a:lnTo>
                  <a:pt x="47" y="1785"/>
                </a:lnTo>
                <a:lnTo>
                  <a:pt x="43" y="1788"/>
                </a:lnTo>
                <a:lnTo>
                  <a:pt x="38" y="1790"/>
                </a:lnTo>
                <a:lnTo>
                  <a:pt x="32" y="1793"/>
                </a:lnTo>
                <a:lnTo>
                  <a:pt x="27" y="1793"/>
                </a:lnTo>
                <a:lnTo>
                  <a:pt x="22" y="1793"/>
                </a:lnTo>
                <a:lnTo>
                  <a:pt x="16" y="1790"/>
                </a:lnTo>
                <a:lnTo>
                  <a:pt x="12" y="1788"/>
                </a:lnTo>
                <a:lnTo>
                  <a:pt x="8" y="1785"/>
                </a:lnTo>
                <a:lnTo>
                  <a:pt x="4" y="1781"/>
                </a:lnTo>
                <a:lnTo>
                  <a:pt x="1" y="1775"/>
                </a:lnTo>
                <a:lnTo>
                  <a:pt x="0" y="1770"/>
                </a:lnTo>
                <a:lnTo>
                  <a:pt x="0" y="1765"/>
                </a:lnTo>
                <a:lnTo>
                  <a:pt x="0" y="1373"/>
                </a:lnTo>
                <a:lnTo>
                  <a:pt x="0" y="1367"/>
                </a:lnTo>
                <a:lnTo>
                  <a:pt x="1" y="1362"/>
                </a:lnTo>
                <a:lnTo>
                  <a:pt x="4" y="1358"/>
                </a:lnTo>
                <a:lnTo>
                  <a:pt x="8" y="1353"/>
                </a:lnTo>
                <a:lnTo>
                  <a:pt x="12" y="1350"/>
                </a:lnTo>
                <a:lnTo>
                  <a:pt x="16" y="1347"/>
                </a:lnTo>
                <a:lnTo>
                  <a:pt x="22" y="1346"/>
                </a:lnTo>
                <a:lnTo>
                  <a:pt x="27" y="1344"/>
                </a:lnTo>
                <a:lnTo>
                  <a:pt x="32" y="1346"/>
                </a:lnTo>
                <a:lnTo>
                  <a:pt x="38" y="1347"/>
                </a:lnTo>
                <a:lnTo>
                  <a:pt x="43" y="1350"/>
                </a:lnTo>
                <a:lnTo>
                  <a:pt x="47" y="1353"/>
                </a:lnTo>
                <a:lnTo>
                  <a:pt x="50" y="1358"/>
                </a:lnTo>
                <a:lnTo>
                  <a:pt x="53" y="1362"/>
                </a:lnTo>
                <a:lnTo>
                  <a:pt x="55" y="1367"/>
                </a:lnTo>
                <a:lnTo>
                  <a:pt x="55" y="1373"/>
                </a:lnTo>
                <a:close/>
                <a:moveTo>
                  <a:pt x="55" y="2045"/>
                </a:moveTo>
                <a:lnTo>
                  <a:pt x="55" y="2438"/>
                </a:lnTo>
                <a:lnTo>
                  <a:pt x="55" y="2443"/>
                </a:lnTo>
                <a:lnTo>
                  <a:pt x="53" y="2449"/>
                </a:lnTo>
                <a:lnTo>
                  <a:pt x="50" y="2453"/>
                </a:lnTo>
                <a:lnTo>
                  <a:pt x="47" y="2457"/>
                </a:lnTo>
                <a:lnTo>
                  <a:pt x="43" y="2461"/>
                </a:lnTo>
                <a:lnTo>
                  <a:pt x="38" y="2464"/>
                </a:lnTo>
                <a:lnTo>
                  <a:pt x="32" y="2465"/>
                </a:lnTo>
                <a:lnTo>
                  <a:pt x="27" y="2465"/>
                </a:lnTo>
                <a:lnTo>
                  <a:pt x="22" y="2465"/>
                </a:lnTo>
                <a:lnTo>
                  <a:pt x="16" y="2464"/>
                </a:lnTo>
                <a:lnTo>
                  <a:pt x="12" y="2461"/>
                </a:lnTo>
                <a:lnTo>
                  <a:pt x="8" y="2457"/>
                </a:lnTo>
                <a:lnTo>
                  <a:pt x="4" y="2453"/>
                </a:lnTo>
                <a:lnTo>
                  <a:pt x="1" y="2449"/>
                </a:lnTo>
                <a:lnTo>
                  <a:pt x="0" y="2443"/>
                </a:lnTo>
                <a:lnTo>
                  <a:pt x="0" y="2438"/>
                </a:lnTo>
                <a:lnTo>
                  <a:pt x="0" y="2045"/>
                </a:lnTo>
                <a:lnTo>
                  <a:pt x="0" y="2039"/>
                </a:lnTo>
                <a:lnTo>
                  <a:pt x="1" y="2034"/>
                </a:lnTo>
                <a:lnTo>
                  <a:pt x="4" y="2030"/>
                </a:lnTo>
                <a:lnTo>
                  <a:pt x="8" y="2026"/>
                </a:lnTo>
                <a:lnTo>
                  <a:pt x="12" y="2022"/>
                </a:lnTo>
                <a:lnTo>
                  <a:pt x="16" y="2019"/>
                </a:lnTo>
                <a:lnTo>
                  <a:pt x="22" y="2018"/>
                </a:lnTo>
                <a:lnTo>
                  <a:pt x="27" y="2018"/>
                </a:lnTo>
                <a:lnTo>
                  <a:pt x="32" y="2018"/>
                </a:lnTo>
                <a:lnTo>
                  <a:pt x="38" y="2019"/>
                </a:lnTo>
                <a:lnTo>
                  <a:pt x="43" y="2022"/>
                </a:lnTo>
                <a:lnTo>
                  <a:pt x="47" y="2026"/>
                </a:lnTo>
                <a:lnTo>
                  <a:pt x="50" y="2030"/>
                </a:lnTo>
                <a:lnTo>
                  <a:pt x="53" y="2034"/>
                </a:lnTo>
                <a:lnTo>
                  <a:pt x="55" y="2039"/>
                </a:lnTo>
                <a:lnTo>
                  <a:pt x="55" y="2045"/>
                </a:lnTo>
                <a:close/>
                <a:moveTo>
                  <a:pt x="55" y="2718"/>
                </a:moveTo>
                <a:lnTo>
                  <a:pt x="55" y="3110"/>
                </a:lnTo>
                <a:lnTo>
                  <a:pt x="55" y="3115"/>
                </a:lnTo>
                <a:lnTo>
                  <a:pt x="53" y="3121"/>
                </a:lnTo>
                <a:lnTo>
                  <a:pt x="50" y="3125"/>
                </a:lnTo>
                <a:lnTo>
                  <a:pt x="47" y="3129"/>
                </a:lnTo>
                <a:lnTo>
                  <a:pt x="43" y="3133"/>
                </a:lnTo>
                <a:lnTo>
                  <a:pt x="38" y="3136"/>
                </a:lnTo>
                <a:lnTo>
                  <a:pt x="32" y="3137"/>
                </a:lnTo>
                <a:lnTo>
                  <a:pt x="27" y="3138"/>
                </a:lnTo>
                <a:lnTo>
                  <a:pt x="22" y="3137"/>
                </a:lnTo>
                <a:lnTo>
                  <a:pt x="16" y="3136"/>
                </a:lnTo>
                <a:lnTo>
                  <a:pt x="12" y="3133"/>
                </a:lnTo>
                <a:lnTo>
                  <a:pt x="8" y="3129"/>
                </a:lnTo>
                <a:lnTo>
                  <a:pt x="4" y="3125"/>
                </a:lnTo>
                <a:lnTo>
                  <a:pt x="1" y="3121"/>
                </a:lnTo>
                <a:lnTo>
                  <a:pt x="0" y="3115"/>
                </a:lnTo>
                <a:lnTo>
                  <a:pt x="0" y="3110"/>
                </a:lnTo>
                <a:lnTo>
                  <a:pt x="0" y="2718"/>
                </a:lnTo>
                <a:lnTo>
                  <a:pt x="0" y="2711"/>
                </a:lnTo>
                <a:lnTo>
                  <a:pt x="1" y="2706"/>
                </a:lnTo>
                <a:lnTo>
                  <a:pt x="4" y="2702"/>
                </a:lnTo>
                <a:lnTo>
                  <a:pt x="8" y="2698"/>
                </a:lnTo>
                <a:lnTo>
                  <a:pt x="12" y="2694"/>
                </a:lnTo>
                <a:lnTo>
                  <a:pt x="16" y="2691"/>
                </a:lnTo>
                <a:lnTo>
                  <a:pt x="22" y="2690"/>
                </a:lnTo>
                <a:lnTo>
                  <a:pt x="27" y="2690"/>
                </a:lnTo>
                <a:lnTo>
                  <a:pt x="32" y="2690"/>
                </a:lnTo>
                <a:lnTo>
                  <a:pt x="38" y="2691"/>
                </a:lnTo>
                <a:lnTo>
                  <a:pt x="43" y="2694"/>
                </a:lnTo>
                <a:lnTo>
                  <a:pt x="47" y="2698"/>
                </a:lnTo>
                <a:lnTo>
                  <a:pt x="50" y="2702"/>
                </a:lnTo>
                <a:lnTo>
                  <a:pt x="53" y="2706"/>
                </a:lnTo>
                <a:lnTo>
                  <a:pt x="55" y="2711"/>
                </a:lnTo>
                <a:lnTo>
                  <a:pt x="55" y="2718"/>
                </a:lnTo>
                <a:close/>
                <a:moveTo>
                  <a:pt x="55" y="3390"/>
                </a:moveTo>
                <a:lnTo>
                  <a:pt x="55" y="3782"/>
                </a:lnTo>
                <a:lnTo>
                  <a:pt x="55" y="3787"/>
                </a:lnTo>
                <a:lnTo>
                  <a:pt x="53" y="3793"/>
                </a:lnTo>
                <a:lnTo>
                  <a:pt x="50" y="3798"/>
                </a:lnTo>
                <a:lnTo>
                  <a:pt x="47" y="3802"/>
                </a:lnTo>
                <a:lnTo>
                  <a:pt x="43" y="3805"/>
                </a:lnTo>
                <a:lnTo>
                  <a:pt x="38" y="3808"/>
                </a:lnTo>
                <a:lnTo>
                  <a:pt x="32" y="3809"/>
                </a:lnTo>
                <a:lnTo>
                  <a:pt x="27" y="3810"/>
                </a:lnTo>
                <a:lnTo>
                  <a:pt x="22" y="3809"/>
                </a:lnTo>
                <a:lnTo>
                  <a:pt x="16" y="3808"/>
                </a:lnTo>
                <a:lnTo>
                  <a:pt x="12" y="3805"/>
                </a:lnTo>
                <a:lnTo>
                  <a:pt x="8" y="3802"/>
                </a:lnTo>
                <a:lnTo>
                  <a:pt x="4" y="3798"/>
                </a:lnTo>
                <a:lnTo>
                  <a:pt x="1" y="3793"/>
                </a:lnTo>
                <a:lnTo>
                  <a:pt x="0" y="3787"/>
                </a:lnTo>
                <a:lnTo>
                  <a:pt x="0" y="3782"/>
                </a:lnTo>
                <a:lnTo>
                  <a:pt x="0" y="3390"/>
                </a:lnTo>
                <a:lnTo>
                  <a:pt x="0" y="3385"/>
                </a:lnTo>
                <a:lnTo>
                  <a:pt x="1" y="3379"/>
                </a:lnTo>
                <a:lnTo>
                  <a:pt x="4" y="3374"/>
                </a:lnTo>
                <a:lnTo>
                  <a:pt x="8" y="3370"/>
                </a:lnTo>
                <a:lnTo>
                  <a:pt x="12" y="3367"/>
                </a:lnTo>
                <a:lnTo>
                  <a:pt x="16" y="3364"/>
                </a:lnTo>
                <a:lnTo>
                  <a:pt x="22" y="3362"/>
                </a:lnTo>
                <a:lnTo>
                  <a:pt x="27" y="3362"/>
                </a:lnTo>
                <a:lnTo>
                  <a:pt x="32" y="3362"/>
                </a:lnTo>
                <a:lnTo>
                  <a:pt x="38" y="3364"/>
                </a:lnTo>
                <a:lnTo>
                  <a:pt x="43" y="3367"/>
                </a:lnTo>
                <a:lnTo>
                  <a:pt x="47" y="3370"/>
                </a:lnTo>
                <a:lnTo>
                  <a:pt x="50" y="3374"/>
                </a:lnTo>
                <a:lnTo>
                  <a:pt x="53" y="3379"/>
                </a:lnTo>
                <a:lnTo>
                  <a:pt x="55" y="3385"/>
                </a:lnTo>
                <a:lnTo>
                  <a:pt x="55" y="3390"/>
                </a:lnTo>
                <a:close/>
                <a:moveTo>
                  <a:pt x="55" y="4062"/>
                </a:moveTo>
                <a:lnTo>
                  <a:pt x="55" y="4454"/>
                </a:lnTo>
                <a:lnTo>
                  <a:pt x="55" y="4459"/>
                </a:lnTo>
                <a:lnTo>
                  <a:pt x="53" y="4465"/>
                </a:lnTo>
                <a:lnTo>
                  <a:pt x="50" y="4470"/>
                </a:lnTo>
                <a:lnTo>
                  <a:pt x="47" y="4474"/>
                </a:lnTo>
                <a:lnTo>
                  <a:pt x="43" y="4477"/>
                </a:lnTo>
                <a:lnTo>
                  <a:pt x="38" y="4479"/>
                </a:lnTo>
                <a:lnTo>
                  <a:pt x="32" y="4482"/>
                </a:lnTo>
                <a:lnTo>
                  <a:pt x="27" y="4482"/>
                </a:lnTo>
                <a:lnTo>
                  <a:pt x="22" y="4482"/>
                </a:lnTo>
                <a:lnTo>
                  <a:pt x="16" y="4479"/>
                </a:lnTo>
                <a:lnTo>
                  <a:pt x="12" y="4477"/>
                </a:lnTo>
                <a:lnTo>
                  <a:pt x="8" y="4474"/>
                </a:lnTo>
                <a:lnTo>
                  <a:pt x="4" y="4470"/>
                </a:lnTo>
                <a:lnTo>
                  <a:pt x="1" y="4465"/>
                </a:lnTo>
                <a:lnTo>
                  <a:pt x="0" y="4459"/>
                </a:lnTo>
                <a:lnTo>
                  <a:pt x="0" y="4454"/>
                </a:lnTo>
                <a:lnTo>
                  <a:pt x="0" y="4062"/>
                </a:lnTo>
                <a:lnTo>
                  <a:pt x="0" y="4057"/>
                </a:lnTo>
                <a:lnTo>
                  <a:pt x="1" y="4051"/>
                </a:lnTo>
                <a:lnTo>
                  <a:pt x="4" y="4046"/>
                </a:lnTo>
                <a:lnTo>
                  <a:pt x="8" y="4042"/>
                </a:lnTo>
                <a:lnTo>
                  <a:pt x="12" y="4039"/>
                </a:lnTo>
                <a:lnTo>
                  <a:pt x="16" y="4036"/>
                </a:lnTo>
                <a:lnTo>
                  <a:pt x="22" y="4034"/>
                </a:lnTo>
                <a:lnTo>
                  <a:pt x="27" y="4034"/>
                </a:lnTo>
                <a:lnTo>
                  <a:pt x="32" y="4034"/>
                </a:lnTo>
                <a:lnTo>
                  <a:pt x="38" y="4036"/>
                </a:lnTo>
                <a:lnTo>
                  <a:pt x="43" y="4039"/>
                </a:lnTo>
                <a:lnTo>
                  <a:pt x="47" y="4042"/>
                </a:lnTo>
                <a:lnTo>
                  <a:pt x="50" y="4046"/>
                </a:lnTo>
                <a:lnTo>
                  <a:pt x="53" y="4051"/>
                </a:lnTo>
                <a:lnTo>
                  <a:pt x="55" y="4057"/>
                </a:lnTo>
                <a:lnTo>
                  <a:pt x="55" y="4062"/>
                </a:lnTo>
                <a:close/>
                <a:moveTo>
                  <a:pt x="55" y="4734"/>
                </a:moveTo>
                <a:lnTo>
                  <a:pt x="55" y="5126"/>
                </a:lnTo>
                <a:lnTo>
                  <a:pt x="55" y="5131"/>
                </a:lnTo>
                <a:lnTo>
                  <a:pt x="53" y="5137"/>
                </a:lnTo>
                <a:lnTo>
                  <a:pt x="50" y="5142"/>
                </a:lnTo>
                <a:lnTo>
                  <a:pt x="47" y="5146"/>
                </a:lnTo>
                <a:lnTo>
                  <a:pt x="43" y="5149"/>
                </a:lnTo>
                <a:lnTo>
                  <a:pt x="38" y="5151"/>
                </a:lnTo>
                <a:lnTo>
                  <a:pt x="32" y="5154"/>
                </a:lnTo>
                <a:lnTo>
                  <a:pt x="27" y="5154"/>
                </a:lnTo>
                <a:lnTo>
                  <a:pt x="22" y="5154"/>
                </a:lnTo>
                <a:lnTo>
                  <a:pt x="16" y="5151"/>
                </a:lnTo>
                <a:lnTo>
                  <a:pt x="12" y="5149"/>
                </a:lnTo>
                <a:lnTo>
                  <a:pt x="8" y="5146"/>
                </a:lnTo>
                <a:lnTo>
                  <a:pt x="4" y="5142"/>
                </a:lnTo>
                <a:lnTo>
                  <a:pt x="1" y="5137"/>
                </a:lnTo>
                <a:lnTo>
                  <a:pt x="0" y="5131"/>
                </a:lnTo>
                <a:lnTo>
                  <a:pt x="0" y="5126"/>
                </a:lnTo>
                <a:lnTo>
                  <a:pt x="0" y="4734"/>
                </a:lnTo>
                <a:lnTo>
                  <a:pt x="0" y="4729"/>
                </a:lnTo>
                <a:lnTo>
                  <a:pt x="1" y="4723"/>
                </a:lnTo>
                <a:lnTo>
                  <a:pt x="4" y="4719"/>
                </a:lnTo>
                <a:lnTo>
                  <a:pt x="8" y="4714"/>
                </a:lnTo>
                <a:lnTo>
                  <a:pt x="12" y="4711"/>
                </a:lnTo>
                <a:lnTo>
                  <a:pt x="16" y="4708"/>
                </a:lnTo>
                <a:lnTo>
                  <a:pt x="22" y="4707"/>
                </a:lnTo>
                <a:lnTo>
                  <a:pt x="27" y="4706"/>
                </a:lnTo>
                <a:lnTo>
                  <a:pt x="32" y="4707"/>
                </a:lnTo>
                <a:lnTo>
                  <a:pt x="38" y="4708"/>
                </a:lnTo>
                <a:lnTo>
                  <a:pt x="43" y="4711"/>
                </a:lnTo>
                <a:lnTo>
                  <a:pt x="47" y="4714"/>
                </a:lnTo>
                <a:lnTo>
                  <a:pt x="50" y="4719"/>
                </a:lnTo>
                <a:lnTo>
                  <a:pt x="53" y="4723"/>
                </a:lnTo>
                <a:lnTo>
                  <a:pt x="55" y="4729"/>
                </a:lnTo>
                <a:lnTo>
                  <a:pt x="55" y="4734"/>
                </a:lnTo>
                <a:close/>
                <a:moveTo>
                  <a:pt x="55" y="5406"/>
                </a:moveTo>
                <a:lnTo>
                  <a:pt x="55" y="5799"/>
                </a:lnTo>
                <a:lnTo>
                  <a:pt x="55" y="5805"/>
                </a:lnTo>
                <a:lnTo>
                  <a:pt x="53" y="5810"/>
                </a:lnTo>
                <a:lnTo>
                  <a:pt x="50" y="5814"/>
                </a:lnTo>
                <a:lnTo>
                  <a:pt x="47" y="5818"/>
                </a:lnTo>
                <a:lnTo>
                  <a:pt x="43" y="5822"/>
                </a:lnTo>
                <a:lnTo>
                  <a:pt x="38" y="5825"/>
                </a:lnTo>
                <a:lnTo>
                  <a:pt x="32" y="5826"/>
                </a:lnTo>
                <a:lnTo>
                  <a:pt x="27" y="5826"/>
                </a:lnTo>
                <a:lnTo>
                  <a:pt x="22" y="5826"/>
                </a:lnTo>
                <a:lnTo>
                  <a:pt x="16" y="5825"/>
                </a:lnTo>
                <a:lnTo>
                  <a:pt x="12" y="5822"/>
                </a:lnTo>
                <a:lnTo>
                  <a:pt x="8" y="5818"/>
                </a:lnTo>
                <a:lnTo>
                  <a:pt x="4" y="5814"/>
                </a:lnTo>
                <a:lnTo>
                  <a:pt x="1" y="5810"/>
                </a:lnTo>
                <a:lnTo>
                  <a:pt x="0" y="5805"/>
                </a:lnTo>
                <a:lnTo>
                  <a:pt x="0" y="5799"/>
                </a:lnTo>
                <a:lnTo>
                  <a:pt x="0" y="5406"/>
                </a:lnTo>
                <a:lnTo>
                  <a:pt x="0" y="5401"/>
                </a:lnTo>
                <a:lnTo>
                  <a:pt x="1" y="5395"/>
                </a:lnTo>
                <a:lnTo>
                  <a:pt x="4" y="5391"/>
                </a:lnTo>
                <a:lnTo>
                  <a:pt x="8" y="5387"/>
                </a:lnTo>
                <a:lnTo>
                  <a:pt x="12" y="5383"/>
                </a:lnTo>
                <a:lnTo>
                  <a:pt x="16" y="5380"/>
                </a:lnTo>
                <a:lnTo>
                  <a:pt x="22" y="5379"/>
                </a:lnTo>
                <a:lnTo>
                  <a:pt x="27" y="5379"/>
                </a:lnTo>
                <a:lnTo>
                  <a:pt x="32" y="5379"/>
                </a:lnTo>
                <a:lnTo>
                  <a:pt x="38" y="5380"/>
                </a:lnTo>
                <a:lnTo>
                  <a:pt x="43" y="5383"/>
                </a:lnTo>
                <a:lnTo>
                  <a:pt x="47" y="5387"/>
                </a:lnTo>
                <a:lnTo>
                  <a:pt x="50" y="5391"/>
                </a:lnTo>
                <a:lnTo>
                  <a:pt x="53" y="5395"/>
                </a:lnTo>
                <a:lnTo>
                  <a:pt x="55" y="5401"/>
                </a:lnTo>
                <a:lnTo>
                  <a:pt x="55" y="5406"/>
                </a:lnTo>
                <a:close/>
                <a:moveTo>
                  <a:pt x="55" y="6079"/>
                </a:moveTo>
                <a:lnTo>
                  <a:pt x="55" y="6471"/>
                </a:lnTo>
                <a:lnTo>
                  <a:pt x="55" y="6477"/>
                </a:lnTo>
                <a:lnTo>
                  <a:pt x="53" y="6482"/>
                </a:lnTo>
                <a:lnTo>
                  <a:pt x="50" y="6486"/>
                </a:lnTo>
                <a:lnTo>
                  <a:pt x="47" y="6490"/>
                </a:lnTo>
                <a:lnTo>
                  <a:pt x="43" y="6494"/>
                </a:lnTo>
                <a:lnTo>
                  <a:pt x="38" y="6497"/>
                </a:lnTo>
                <a:lnTo>
                  <a:pt x="32" y="6498"/>
                </a:lnTo>
                <a:lnTo>
                  <a:pt x="27" y="6499"/>
                </a:lnTo>
                <a:lnTo>
                  <a:pt x="22" y="6498"/>
                </a:lnTo>
                <a:lnTo>
                  <a:pt x="16" y="6497"/>
                </a:lnTo>
                <a:lnTo>
                  <a:pt x="12" y="6494"/>
                </a:lnTo>
                <a:lnTo>
                  <a:pt x="8" y="6490"/>
                </a:lnTo>
                <a:lnTo>
                  <a:pt x="4" y="6486"/>
                </a:lnTo>
                <a:lnTo>
                  <a:pt x="1" y="6482"/>
                </a:lnTo>
                <a:lnTo>
                  <a:pt x="0" y="6477"/>
                </a:lnTo>
                <a:lnTo>
                  <a:pt x="0" y="6471"/>
                </a:lnTo>
                <a:lnTo>
                  <a:pt x="0" y="6079"/>
                </a:lnTo>
                <a:lnTo>
                  <a:pt x="0" y="6073"/>
                </a:lnTo>
                <a:lnTo>
                  <a:pt x="1" y="6067"/>
                </a:lnTo>
                <a:lnTo>
                  <a:pt x="4" y="6063"/>
                </a:lnTo>
                <a:lnTo>
                  <a:pt x="8" y="6059"/>
                </a:lnTo>
                <a:lnTo>
                  <a:pt x="12" y="6055"/>
                </a:lnTo>
                <a:lnTo>
                  <a:pt x="16" y="6052"/>
                </a:lnTo>
                <a:lnTo>
                  <a:pt x="22" y="6051"/>
                </a:lnTo>
                <a:lnTo>
                  <a:pt x="27" y="6051"/>
                </a:lnTo>
                <a:lnTo>
                  <a:pt x="32" y="6051"/>
                </a:lnTo>
                <a:lnTo>
                  <a:pt x="38" y="6052"/>
                </a:lnTo>
                <a:lnTo>
                  <a:pt x="43" y="6055"/>
                </a:lnTo>
                <a:lnTo>
                  <a:pt x="47" y="6059"/>
                </a:lnTo>
                <a:lnTo>
                  <a:pt x="50" y="6063"/>
                </a:lnTo>
                <a:lnTo>
                  <a:pt x="53" y="6067"/>
                </a:lnTo>
                <a:lnTo>
                  <a:pt x="55" y="6073"/>
                </a:lnTo>
                <a:lnTo>
                  <a:pt x="55" y="6079"/>
                </a:lnTo>
                <a:close/>
                <a:moveTo>
                  <a:pt x="55" y="6751"/>
                </a:moveTo>
                <a:lnTo>
                  <a:pt x="55" y="7143"/>
                </a:lnTo>
                <a:lnTo>
                  <a:pt x="55" y="7149"/>
                </a:lnTo>
                <a:lnTo>
                  <a:pt x="53" y="7154"/>
                </a:lnTo>
                <a:lnTo>
                  <a:pt x="50" y="7159"/>
                </a:lnTo>
                <a:lnTo>
                  <a:pt x="47" y="7163"/>
                </a:lnTo>
                <a:lnTo>
                  <a:pt x="43" y="7166"/>
                </a:lnTo>
                <a:lnTo>
                  <a:pt x="38" y="7169"/>
                </a:lnTo>
                <a:lnTo>
                  <a:pt x="32" y="7170"/>
                </a:lnTo>
                <a:lnTo>
                  <a:pt x="27" y="7171"/>
                </a:lnTo>
                <a:lnTo>
                  <a:pt x="22" y="7170"/>
                </a:lnTo>
                <a:lnTo>
                  <a:pt x="16" y="7169"/>
                </a:lnTo>
                <a:lnTo>
                  <a:pt x="12" y="7166"/>
                </a:lnTo>
                <a:lnTo>
                  <a:pt x="8" y="7163"/>
                </a:lnTo>
                <a:lnTo>
                  <a:pt x="4" y="7159"/>
                </a:lnTo>
                <a:lnTo>
                  <a:pt x="1" y="7154"/>
                </a:lnTo>
                <a:lnTo>
                  <a:pt x="0" y="7149"/>
                </a:lnTo>
                <a:lnTo>
                  <a:pt x="0" y="7143"/>
                </a:lnTo>
                <a:lnTo>
                  <a:pt x="0" y="6751"/>
                </a:lnTo>
                <a:lnTo>
                  <a:pt x="0" y="6746"/>
                </a:lnTo>
                <a:lnTo>
                  <a:pt x="1" y="6741"/>
                </a:lnTo>
                <a:lnTo>
                  <a:pt x="4" y="6735"/>
                </a:lnTo>
                <a:lnTo>
                  <a:pt x="8" y="6731"/>
                </a:lnTo>
                <a:lnTo>
                  <a:pt x="12" y="6728"/>
                </a:lnTo>
                <a:lnTo>
                  <a:pt x="16" y="6726"/>
                </a:lnTo>
                <a:lnTo>
                  <a:pt x="22" y="6723"/>
                </a:lnTo>
                <a:lnTo>
                  <a:pt x="27" y="6723"/>
                </a:lnTo>
                <a:lnTo>
                  <a:pt x="32" y="6723"/>
                </a:lnTo>
                <a:lnTo>
                  <a:pt x="38" y="6726"/>
                </a:lnTo>
                <a:lnTo>
                  <a:pt x="43" y="6728"/>
                </a:lnTo>
                <a:lnTo>
                  <a:pt x="47" y="6731"/>
                </a:lnTo>
                <a:lnTo>
                  <a:pt x="50" y="6735"/>
                </a:lnTo>
                <a:lnTo>
                  <a:pt x="53" y="6741"/>
                </a:lnTo>
                <a:lnTo>
                  <a:pt x="55" y="6746"/>
                </a:lnTo>
                <a:lnTo>
                  <a:pt x="55" y="6751"/>
                </a:lnTo>
                <a:close/>
                <a:moveTo>
                  <a:pt x="55" y="7423"/>
                </a:moveTo>
                <a:lnTo>
                  <a:pt x="55" y="7815"/>
                </a:lnTo>
                <a:lnTo>
                  <a:pt x="55" y="7821"/>
                </a:lnTo>
                <a:lnTo>
                  <a:pt x="53" y="7826"/>
                </a:lnTo>
                <a:lnTo>
                  <a:pt x="50" y="7831"/>
                </a:lnTo>
                <a:lnTo>
                  <a:pt x="47" y="7835"/>
                </a:lnTo>
                <a:lnTo>
                  <a:pt x="43" y="7838"/>
                </a:lnTo>
                <a:lnTo>
                  <a:pt x="38" y="7841"/>
                </a:lnTo>
                <a:lnTo>
                  <a:pt x="32" y="7843"/>
                </a:lnTo>
                <a:lnTo>
                  <a:pt x="27" y="7843"/>
                </a:lnTo>
                <a:lnTo>
                  <a:pt x="22" y="7843"/>
                </a:lnTo>
                <a:lnTo>
                  <a:pt x="16" y="7841"/>
                </a:lnTo>
                <a:lnTo>
                  <a:pt x="12" y="7838"/>
                </a:lnTo>
                <a:lnTo>
                  <a:pt x="8" y="7835"/>
                </a:lnTo>
                <a:lnTo>
                  <a:pt x="4" y="7831"/>
                </a:lnTo>
                <a:lnTo>
                  <a:pt x="1" y="7826"/>
                </a:lnTo>
                <a:lnTo>
                  <a:pt x="0" y="7821"/>
                </a:lnTo>
                <a:lnTo>
                  <a:pt x="0" y="7815"/>
                </a:lnTo>
                <a:lnTo>
                  <a:pt x="0" y="7423"/>
                </a:lnTo>
                <a:lnTo>
                  <a:pt x="0" y="7418"/>
                </a:lnTo>
                <a:lnTo>
                  <a:pt x="1" y="7413"/>
                </a:lnTo>
                <a:lnTo>
                  <a:pt x="4" y="7407"/>
                </a:lnTo>
                <a:lnTo>
                  <a:pt x="8" y="7403"/>
                </a:lnTo>
                <a:lnTo>
                  <a:pt x="12" y="7400"/>
                </a:lnTo>
                <a:lnTo>
                  <a:pt x="16" y="7398"/>
                </a:lnTo>
                <a:lnTo>
                  <a:pt x="22" y="7395"/>
                </a:lnTo>
                <a:lnTo>
                  <a:pt x="27" y="7395"/>
                </a:lnTo>
                <a:lnTo>
                  <a:pt x="32" y="7395"/>
                </a:lnTo>
                <a:lnTo>
                  <a:pt x="38" y="7398"/>
                </a:lnTo>
                <a:lnTo>
                  <a:pt x="43" y="7400"/>
                </a:lnTo>
                <a:lnTo>
                  <a:pt x="47" y="7403"/>
                </a:lnTo>
                <a:lnTo>
                  <a:pt x="50" y="7407"/>
                </a:lnTo>
                <a:lnTo>
                  <a:pt x="53" y="7413"/>
                </a:lnTo>
                <a:lnTo>
                  <a:pt x="55" y="7418"/>
                </a:lnTo>
                <a:lnTo>
                  <a:pt x="55" y="7423"/>
                </a:lnTo>
                <a:close/>
                <a:moveTo>
                  <a:pt x="55" y="8095"/>
                </a:moveTo>
                <a:lnTo>
                  <a:pt x="55" y="8487"/>
                </a:lnTo>
                <a:lnTo>
                  <a:pt x="55" y="8493"/>
                </a:lnTo>
                <a:lnTo>
                  <a:pt x="53" y="8498"/>
                </a:lnTo>
                <a:lnTo>
                  <a:pt x="50" y="8503"/>
                </a:lnTo>
                <a:lnTo>
                  <a:pt x="47" y="8507"/>
                </a:lnTo>
                <a:lnTo>
                  <a:pt x="43" y="8510"/>
                </a:lnTo>
                <a:lnTo>
                  <a:pt x="38" y="8513"/>
                </a:lnTo>
                <a:lnTo>
                  <a:pt x="32" y="8515"/>
                </a:lnTo>
                <a:lnTo>
                  <a:pt x="27" y="8515"/>
                </a:lnTo>
                <a:lnTo>
                  <a:pt x="22" y="8515"/>
                </a:lnTo>
                <a:lnTo>
                  <a:pt x="16" y="8513"/>
                </a:lnTo>
                <a:lnTo>
                  <a:pt x="12" y="8510"/>
                </a:lnTo>
                <a:lnTo>
                  <a:pt x="8" y="8507"/>
                </a:lnTo>
                <a:lnTo>
                  <a:pt x="4" y="8503"/>
                </a:lnTo>
                <a:lnTo>
                  <a:pt x="1" y="8498"/>
                </a:lnTo>
                <a:lnTo>
                  <a:pt x="0" y="8493"/>
                </a:lnTo>
                <a:lnTo>
                  <a:pt x="0" y="8487"/>
                </a:lnTo>
                <a:lnTo>
                  <a:pt x="0" y="8095"/>
                </a:lnTo>
                <a:lnTo>
                  <a:pt x="0" y="8090"/>
                </a:lnTo>
                <a:lnTo>
                  <a:pt x="1" y="8085"/>
                </a:lnTo>
                <a:lnTo>
                  <a:pt x="4" y="8080"/>
                </a:lnTo>
                <a:lnTo>
                  <a:pt x="8" y="8075"/>
                </a:lnTo>
                <a:lnTo>
                  <a:pt x="12" y="8072"/>
                </a:lnTo>
                <a:lnTo>
                  <a:pt x="16" y="8070"/>
                </a:lnTo>
                <a:lnTo>
                  <a:pt x="22" y="8068"/>
                </a:lnTo>
                <a:lnTo>
                  <a:pt x="27" y="8067"/>
                </a:lnTo>
                <a:lnTo>
                  <a:pt x="32" y="8068"/>
                </a:lnTo>
                <a:lnTo>
                  <a:pt x="38" y="8070"/>
                </a:lnTo>
                <a:lnTo>
                  <a:pt x="43" y="8072"/>
                </a:lnTo>
                <a:lnTo>
                  <a:pt x="47" y="8075"/>
                </a:lnTo>
                <a:lnTo>
                  <a:pt x="50" y="8080"/>
                </a:lnTo>
                <a:lnTo>
                  <a:pt x="53" y="8085"/>
                </a:lnTo>
                <a:lnTo>
                  <a:pt x="55" y="8090"/>
                </a:lnTo>
                <a:lnTo>
                  <a:pt x="55" y="8095"/>
                </a:lnTo>
                <a:close/>
                <a:moveTo>
                  <a:pt x="55" y="8767"/>
                </a:moveTo>
                <a:lnTo>
                  <a:pt x="55" y="9160"/>
                </a:lnTo>
                <a:lnTo>
                  <a:pt x="55" y="9166"/>
                </a:lnTo>
                <a:lnTo>
                  <a:pt x="53" y="9171"/>
                </a:lnTo>
                <a:lnTo>
                  <a:pt x="50" y="9175"/>
                </a:lnTo>
                <a:lnTo>
                  <a:pt x="47" y="9179"/>
                </a:lnTo>
                <a:lnTo>
                  <a:pt x="43" y="9183"/>
                </a:lnTo>
                <a:lnTo>
                  <a:pt x="38" y="9186"/>
                </a:lnTo>
                <a:lnTo>
                  <a:pt x="32" y="9187"/>
                </a:lnTo>
                <a:lnTo>
                  <a:pt x="27" y="9187"/>
                </a:lnTo>
                <a:lnTo>
                  <a:pt x="22" y="9187"/>
                </a:lnTo>
                <a:lnTo>
                  <a:pt x="16" y="9186"/>
                </a:lnTo>
                <a:lnTo>
                  <a:pt x="12" y="9183"/>
                </a:lnTo>
                <a:lnTo>
                  <a:pt x="8" y="9179"/>
                </a:lnTo>
                <a:lnTo>
                  <a:pt x="4" y="9175"/>
                </a:lnTo>
                <a:lnTo>
                  <a:pt x="1" y="9171"/>
                </a:lnTo>
                <a:lnTo>
                  <a:pt x="0" y="9166"/>
                </a:lnTo>
                <a:lnTo>
                  <a:pt x="0" y="9160"/>
                </a:lnTo>
                <a:lnTo>
                  <a:pt x="0" y="8767"/>
                </a:lnTo>
                <a:lnTo>
                  <a:pt x="0" y="8762"/>
                </a:lnTo>
                <a:lnTo>
                  <a:pt x="1" y="8756"/>
                </a:lnTo>
                <a:lnTo>
                  <a:pt x="4" y="8752"/>
                </a:lnTo>
                <a:lnTo>
                  <a:pt x="8" y="8748"/>
                </a:lnTo>
                <a:lnTo>
                  <a:pt x="12" y="8744"/>
                </a:lnTo>
                <a:lnTo>
                  <a:pt x="16" y="8742"/>
                </a:lnTo>
                <a:lnTo>
                  <a:pt x="22" y="8740"/>
                </a:lnTo>
                <a:lnTo>
                  <a:pt x="27" y="8740"/>
                </a:lnTo>
                <a:lnTo>
                  <a:pt x="32" y="8740"/>
                </a:lnTo>
                <a:lnTo>
                  <a:pt x="38" y="8742"/>
                </a:lnTo>
                <a:lnTo>
                  <a:pt x="43" y="8744"/>
                </a:lnTo>
                <a:lnTo>
                  <a:pt x="47" y="8748"/>
                </a:lnTo>
                <a:lnTo>
                  <a:pt x="50" y="8752"/>
                </a:lnTo>
                <a:lnTo>
                  <a:pt x="53" y="8756"/>
                </a:lnTo>
                <a:lnTo>
                  <a:pt x="55" y="8762"/>
                </a:lnTo>
                <a:lnTo>
                  <a:pt x="55" y="8767"/>
                </a:lnTo>
                <a:close/>
                <a:moveTo>
                  <a:pt x="55" y="9441"/>
                </a:moveTo>
                <a:lnTo>
                  <a:pt x="55" y="9832"/>
                </a:lnTo>
                <a:lnTo>
                  <a:pt x="55" y="9838"/>
                </a:lnTo>
                <a:lnTo>
                  <a:pt x="53" y="9843"/>
                </a:lnTo>
                <a:lnTo>
                  <a:pt x="50" y="9847"/>
                </a:lnTo>
                <a:lnTo>
                  <a:pt x="47" y="9851"/>
                </a:lnTo>
                <a:lnTo>
                  <a:pt x="43" y="9855"/>
                </a:lnTo>
                <a:lnTo>
                  <a:pt x="38" y="9858"/>
                </a:lnTo>
                <a:lnTo>
                  <a:pt x="32" y="9859"/>
                </a:lnTo>
                <a:lnTo>
                  <a:pt x="27" y="9861"/>
                </a:lnTo>
                <a:lnTo>
                  <a:pt x="22" y="9859"/>
                </a:lnTo>
                <a:lnTo>
                  <a:pt x="16" y="9858"/>
                </a:lnTo>
                <a:lnTo>
                  <a:pt x="12" y="9855"/>
                </a:lnTo>
                <a:lnTo>
                  <a:pt x="8" y="9851"/>
                </a:lnTo>
                <a:lnTo>
                  <a:pt x="4" y="9847"/>
                </a:lnTo>
                <a:lnTo>
                  <a:pt x="1" y="9843"/>
                </a:lnTo>
                <a:lnTo>
                  <a:pt x="0" y="9838"/>
                </a:lnTo>
                <a:lnTo>
                  <a:pt x="0" y="9832"/>
                </a:lnTo>
                <a:lnTo>
                  <a:pt x="0" y="9441"/>
                </a:lnTo>
                <a:lnTo>
                  <a:pt x="0" y="9434"/>
                </a:lnTo>
                <a:lnTo>
                  <a:pt x="1" y="9428"/>
                </a:lnTo>
                <a:lnTo>
                  <a:pt x="4" y="9424"/>
                </a:lnTo>
                <a:lnTo>
                  <a:pt x="8" y="9420"/>
                </a:lnTo>
                <a:lnTo>
                  <a:pt x="12" y="9416"/>
                </a:lnTo>
                <a:lnTo>
                  <a:pt x="16" y="9414"/>
                </a:lnTo>
                <a:lnTo>
                  <a:pt x="22" y="9412"/>
                </a:lnTo>
                <a:lnTo>
                  <a:pt x="27" y="9412"/>
                </a:lnTo>
                <a:lnTo>
                  <a:pt x="32" y="9412"/>
                </a:lnTo>
                <a:lnTo>
                  <a:pt x="38" y="9414"/>
                </a:lnTo>
                <a:lnTo>
                  <a:pt x="43" y="9416"/>
                </a:lnTo>
                <a:lnTo>
                  <a:pt x="47" y="9420"/>
                </a:lnTo>
                <a:lnTo>
                  <a:pt x="50" y="9424"/>
                </a:lnTo>
                <a:lnTo>
                  <a:pt x="53" y="9428"/>
                </a:lnTo>
                <a:lnTo>
                  <a:pt x="55" y="9434"/>
                </a:lnTo>
                <a:lnTo>
                  <a:pt x="55" y="9441"/>
                </a:lnTo>
                <a:close/>
                <a:moveTo>
                  <a:pt x="55" y="10113"/>
                </a:moveTo>
                <a:lnTo>
                  <a:pt x="55" y="10504"/>
                </a:lnTo>
                <a:lnTo>
                  <a:pt x="55" y="10510"/>
                </a:lnTo>
                <a:lnTo>
                  <a:pt x="53" y="10515"/>
                </a:lnTo>
                <a:lnTo>
                  <a:pt x="50" y="10521"/>
                </a:lnTo>
                <a:lnTo>
                  <a:pt x="47" y="10525"/>
                </a:lnTo>
                <a:lnTo>
                  <a:pt x="43" y="10527"/>
                </a:lnTo>
                <a:lnTo>
                  <a:pt x="38" y="10530"/>
                </a:lnTo>
                <a:lnTo>
                  <a:pt x="32" y="10531"/>
                </a:lnTo>
                <a:lnTo>
                  <a:pt x="27" y="10533"/>
                </a:lnTo>
                <a:lnTo>
                  <a:pt x="22" y="10531"/>
                </a:lnTo>
                <a:lnTo>
                  <a:pt x="16" y="10530"/>
                </a:lnTo>
                <a:lnTo>
                  <a:pt x="12" y="10527"/>
                </a:lnTo>
                <a:lnTo>
                  <a:pt x="8" y="10525"/>
                </a:lnTo>
                <a:lnTo>
                  <a:pt x="4" y="10521"/>
                </a:lnTo>
                <a:lnTo>
                  <a:pt x="1" y="10515"/>
                </a:lnTo>
                <a:lnTo>
                  <a:pt x="0" y="10510"/>
                </a:lnTo>
                <a:lnTo>
                  <a:pt x="0" y="10504"/>
                </a:lnTo>
                <a:lnTo>
                  <a:pt x="0" y="10113"/>
                </a:lnTo>
                <a:lnTo>
                  <a:pt x="0" y="10107"/>
                </a:lnTo>
                <a:lnTo>
                  <a:pt x="1" y="10102"/>
                </a:lnTo>
                <a:lnTo>
                  <a:pt x="4" y="10096"/>
                </a:lnTo>
                <a:lnTo>
                  <a:pt x="8" y="10092"/>
                </a:lnTo>
                <a:lnTo>
                  <a:pt x="12" y="10090"/>
                </a:lnTo>
                <a:lnTo>
                  <a:pt x="16" y="10087"/>
                </a:lnTo>
                <a:lnTo>
                  <a:pt x="22" y="10084"/>
                </a:lnTo>
                <a:lnTo>
                  <a:pt x="27" y="10084"/>
                </a:lnTo>
                <a:lnTo>
                  <a:pt x="32" y="10084"/>
                </a:lnTo>
                <a:lnTo>
                  <a:pt x="38" y="10087"/>
                </a:lnTo>
                <a:lnTo>
                  <a:pt x="43" y="10090"/>
                </a:lnTo>
                <a:lnTo>
                  <a:pt x="47" y="10092"/>
                </a:lnTo>
                <a:lnTo>
                  <a:pt x="50" y="10096"/>
                </a:lnTo>
                <a:lnTo>
                  <a:pt x="53" y="10102"/>
                </a:lnTo>
                <a:lnTo>
                  <a:pt x="55" y="10107"/>
                </a:lnTo>
                <a:lnTo>
                  <a:pt x="55" y="10113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33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876800" y="990600"/>
            <a:ext cx="2057400" cy="4048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56" name="Rectangle 19"/>
          <p:cNvSpPr>
            <a:spLocks noChangeArrowheads="1"/>
          </p:cNvSpPr>
          <p:nvPr/>
        </p:nvSpPr>
        <p:spPr bwMode="auto">
          <a:xfrm>
            <a:off x="3960813" y="3843338"/>
            <a:ext cx="1296987" cy="576262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OORZAAK</a:t>
            </a:r>
          </a:p>
        </p:txBody>
      </p:sp>
      <p:sp>
        <p:nvSpPr>
          <p:cNvPr id="78858" name="Freeform 32"/>
          <p:cNvSpPr>
            <a:spLocks noChangeArrowheads="1"/>
          </p:cNvSpPr>
          <p:nvPr/>
        </p:nvSpPr>
        <p:spPr bwMode="auto">
          <a:xfrm>
            <a:off x="1600200" y="1600200"/>
            <a:ext cx="4267200" cy="1905000"/>
          </a:xfrm>
          <a:custGeom>
            <a:avLst/>
            <a:gdLst>
              <a:gd name="T0" fmla="*/ 0 w 8144"/>
              <a:gd name="T1" fmla="*/ 2147483647 h 5598"/>
              <a:gd name="T2" fmla="*/ 0 w 8144"/>
              <a:gd name="T3" fmla="*/ 2147483647 h 5598"/>
              <a:gd name="T4" fmla="*/ 2147483647 w 8144"/>
              <a:gd name="T5" fmla="*/ 2147483647 h 5598"/>
              <a:gd name="T6" fmla="*/ 2147483647 w 8144"/>
              <a:gd name="T7" fmla="*/ 0 h 5598"/>
              <a:gd name="T8" fmla="*/ 0 60000 65536"/>
              <a:gd name="T9" fmla="*/ 0 60000 65536"/>
              <a:gd name="T10" fmla="*/ 0 60000 65536"/>
              <a:gd name="T11" fmla="*/ 0 60000 65536"/>
              <a:gd name="T12" fmla="*/ 0 w 8144"/>
              <a:gd name="T13" fmla="*/ 0 h 5598"/>
              <a:gd name="T14" fmla="*/ 8144 w 8144"/>
              <a:gd name="T15" fmla="*/ 5598 h 5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4" h="5598">
                <a:moveTo>
                  <a:pt x="0" y="5598"/>
                </a:moveTo>
                <a:lnTo>
                  <a:pt x="0" y="254"/>
                </a:lnTo>
                <a:lnTo>
                  <a:pt x="8144" y="254"/>
                </a:lnTo>
                <a:lnTo>
                  <a:pt x="8144" y="0"/>
                </a:lnTo>
              </a:path>
            </a:pathLst>
          </a:custGeom>
          <a:noFill/>
          <a:ln w="1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3259" name="Text Box 46"/>
          <p:cNvSpPr txBox="1">
            <a:spLocks noChangeArrowheads="1"/>
          </p:cNvSpPr>
          <p:nvPr/>
        </p:nvSpPr>
        <p:spPr bwMode="auto">
          <a:xfrm>
            <a:off x="39688" y="409575"/>
            <a:ext cx="372745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342900" indent="-3429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288" indent="-2540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76288" marR="0" lvl="1" indent="-254000" algn="l" defTabSz="449263" rtl="0" eaLnBrk="1" fontAlgn="base" latinLnBrk="0" hangingPunct="1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S Gothic" pitchFamily="49" charset="-128"/>
                <a:cs typeface="Arial" charset="0"/>
              </a:rPr>
              <a:t>OORZAKENBOOM</a:t>
            </a:r>
          </a:p>
          <a:p>
            <a:pPr marL="776288" marR="0" lvl="1" indent="-254000" algn="l" defTabSz="449263" rtl="0" eaLnBrk="1" fontAlgn="base" latinLnBrk="0" hangingPunct="1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S Gothic" pitchFamily="49" charset="-128"/>
                <a:cs typeface="Arial" charset="0"/>
              </a:rPr>
              <a:t>BIJNA- INCIDENT </a:t>
            </a:r>
          </a:p>
        </p:txBody>
      </p:sp>
      <p:sp>
        <p:nvSpPr>
          <p:cNvPr id="78863" name="Rectangle 10"/>
          <p:cNvSpPr>
            <a:spLocks noChangeArrowheads="1"/>
          </p:cNvSpPr>
          <p:nvPr/>
        </p:nvSpPr>
        <p:spPr bwMode="auto">
          <a:xfrm>
            <a:off x="3886200" y="2895600"/>
            <a:ext cx="1443038" cy="673100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DIRECTE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AANLEIDING</a:t>
            </a:r>
          </a:p>
        </p:txBody>
      </p:sp>
      <p:sp>
        <p:nvSpPr>
          <p:cNvPr id="78864" name="Rectangle 17"/>
          <p:cNvSpPr>
            <a:spLocks noChangeArrowheads="1"/>
          </p:cNvSpPr>
          <p:nvPr/>
        </p:nvSpPr>
        <p:spPr bwMode="auto">
          <a:xfrm>
            <a:off x="3810000" y="5029200"/>
            <a:ext cx="1676400" cy="574675"/>
          </a:xfrm>
          <a:prstGeom prst="rect">
            <a:avLst/>
          </a:prstGeom>
          <a:solidFill>
            <a:schemeClr val="bg1"/>
          </a:solidFill>
          <a:ln w="267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BASISOORZAAK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152400" y="5029200"/>
            <a:ext cx="1676400" cy="574675"/>
          </a:xfrm>
          <a:prstGeom prst="rect">
            <a:avLst/>
          </a:prstGeom>
          <a:noFill/>
          <a:ln w="267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BASISOORZAAK</a:t>
            </a:r>
          </a:p>
        </p:txBody>
      </p:sp>
      <p:sp>
        <p:nvSpPr>
          <p:cNvPr id="78866" name="Rectangle 17"/>
          <p:cNvSpPr>
            <a:spLocks noChangeArrowheads="1"/>
          </p:cNvSpPr>
          <p:nvPr/>
        </p:nvSpPr>
        <p:spPr bwMode="auto">
          <a:xfrm>
            <a:off x="1981200" y="5029200"/>
            <a:ext cx="1676400" cy="574675"/>
          </a:xfrm>
          <a:prstGeom prst="rect">
            <a:avLst/>
          </a:prstGeom>
          <a:solidFill>
            <a:schemeClr val="bg1"/>
          </a:solidFill>
          <a:ln w="267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BASISOORZAAK</a:t>
            </a:r>
          </a:p>
        </p:txBody>
      </p:sp>
      <p:sp>
        <p:nvSpPr>
          <p:cNvPr id="78868" name="Oval 40"/>
          <p:cNvSpPr>
            <a:spLocks noChangeArrowheads="1"/>
          </p:cNvSpPr>
          <p:nvPr/>
        </p:nvSpPr>
        <p:spPr bwMode="auto">
          <a:xfrm>
            <a:off x="152400" y="1219200"/>
            <a:ext cx="5551488" cy="5094288"/>
          </a:xfrm>
          <a:prstGeom prst="ellipse">
            <a:avLst/>
          </a:prstGeom>
          <a:noFill/>
          <a:ln w="25527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2057400" y="1371600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FAALKANT</a:t>
            </a: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6553200" y="13716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GEEN HERSTELKANT</a:t>
            </a:r>
          </a:p>
        </p:txBody>
      </p:sp>
      <p:sp>
        <p:nvSpPr>
          <p:cNvPr id="78872" name="Rectangle 8"/>
          <p:cNvSpPr>
            <a:spLocks noChangeArrowheads="1"/>
          </p:cNvSpPr>
          <p:nvPr/>
        </p:nvSpPr>
        <p:spPr bwMode="auto">
          <a:xfrm>
            <a:off x="4876800" y="990600"/>
            <a:ext cx="2057400" cy="404813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Wat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mis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ging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73" name="Rectangle 19"/>
          <p:cNvSpPr>
            <a:spLocks noChangeArrowheads="1"/>
          </p:cNvSpPr>
          <p:nvPr/>
        </p:nvSpPr>
        <p:spPr bwMode="auto">
          <a:xfrm>
            <a:off x="303213" y="3843338"/>
            <a:ext cx="1296987" cy="576262"/>
          </a:xfrm>
          <a:prstGeom prst="rect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OORZAAK</a:t>
            </a:r>
          </a:p>
        </p:txBody>
      </p:sp>
      <p:sp>
        <p:nvSpPr>
          <p:cNvPr id="78874" name="Rectangle 19"/>
          <p:cNvSpPr>
            <a:spLocks noChangeArrowheads="1"/>
          </p:cNvSpPr>
          <p:nvPr/>
        </p:nvSpPr>
        <p:spPr bwMode="auto">
          <a:xfrm>
            <a:off x="1903413" y="3843338"/>
            <a:ext cx="1296987" cy="576262"/>
          </a:xfrm>
          <a:prstGeom prst="rect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OORZAAK</a:t>
            </a:r>
          </a:p>
        </p:txBody>
      </p:sp>
      <p:sp>
        <p:nvSpPr>
          <p:cNvPr id="78875" name="Rectangle 10"/>
          <p:cNvSpPr>
            <a:spLocks noChangeArrowheads="1"/>
          </p:cNvSpPr>
          <p:nvPr/>
        </p:nvSpPr>
        <p:spPr bwMode="auto">
          <a:xfrm>
            <a:off x="990600" y="2895600"/>
            <a:ext cx="1443038" cy="673100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DIRECTE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AANLEIDING</a:t>
            </a:r>
          </a:p>
        </p:txBody>
      </p:sp>
      <p:cxnSp>
        <p:nvCxnSpPr>
          <p:cNvPr id="78876" name="AutoShape 28"/>
          <p:cNvCxnSpPr>
            <a:cxnSpLocks noChangeShapeType="1"/>
            <a:stCxn id="78875" idx="2"/>
            <a:endCxn id="78874" idx="0"/>
          </p:cNvCxnSpPr>
          <p:nvPr/>
        </p:nvCxnSpPr>
        <p:spPr bwMode="auto">
          <a:xfrm rot="16200000" flipH="1">
            <a:off x="1995488" y="3286125"/>
            <a:ext cx="274638" cy="839787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cxnSp>
      <p:cxnSp>
        <p:nvCxnSpPr>
          <p:cNvPr id="78877" name="AutoShape 29"/>
          <p:cNvCxnSpPr>
            <a:cxnSpLocks noChangeShapeType="1"/>
            <a:stCxn id="78875" idx="2"/>
            <a:endCxn id="78873" idx="0"/>
          </p:cNvCxnSpPr>
          <p:nvPr/>
        </p:nvCxnSpPr>
        <p:spPr bwMode="auto">
          <a:xfrm rot="5400000">
            <a:off x="1195388" y="3325812"/>
            <a:ext cx="274638" cy="760413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cxnSp>
      <p:sp>
        <p:nvSpPr>
          <p:cNvPr id="78878" name="Line 49"/>
          <p:cNvSpPr>
            <a:spLocks noChangeShapeType="1"/>
          </p:cNvSpPr>
          <p:nvPr/>
        </p:nvSpPr>
        <p:spPr bwMode="auto">
          <a:xfrm flipH="1" flipV="1">
            <a:off x="2584450" y="4419600"/>
            <a:ext cx="6350" cy="609600"/>
          </a:xfrm>
          <a:prstGeom prst="line">
            <a:avLst/>
          </a:prstGeom>
          <a:noFill/>
          <a:ln w="1397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79" name="Line 49"/>
          <p:cNvSpPr>
            <a:spLocks noChangeShapeType="1"/>
          </p:cNvSpPr>
          <p:nvPr/>
        </p:nvSpPr>
        <p:spPr bwMode="auto">
          <a:xfrm flipH="1" flipV="1">
            <a:off x="914400" y="4419600"/>
            <a:ext cx="6350" cy="609600"/>
          </a:xfrm>
          <a:prstGeom prst="line">
            <a:avLst/>
          </a:prstGeom>
          <a:noFill/>
          <a:ln w="1397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" y="6415088"/>
            <a:ext cx="2819400" cy="442912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C86715-57FF-4F4A-87B5-B1954A1D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1066B-E20E-40B8-83FE-DE88E5C07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579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34"/>
          <p:cNvSpPr>
            <a:spLocks noChangeShapeType="1"/>
          </p:cNvSpPr>
          <p:nvPr/>
        </p:nvSpPr>
        <p:spPr bwMode="auto">
          <a:xfrm flipV="1">
            <a:off x="5867400" y="1295400"/>
            <a:ext cx="0" cy="381000"/>
          </a:xfrm>
          <a:prstGeom prst="line">
            <a:avLst/>
          </a:prstGeom>
          <a:noFill/>
          <a:ln w="1397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1" name="Freeform 33"/>
          <p:cNvSpPr>
            <a:spLocks noChangeArrowheads="1"/>
          </p:cNvSpPr>
          <p:nvPr/>
        </p:nvSpPr>
        <p:spPr bwMode="auto">
          <a:xfrm>
            <a:off x="5867400" y="1676400"/>
            <a:ext cx="1212850" cy="304800"/>
          </a:xfrm>
          <a:custGeom>
            <a:avLst/>
            <a:gdLst>
              <a:gd name="T0" fmla="*/ 2147483647 w 1528"/>
              <a:gd name="T1" fmla="*/ 2147483647 h 509"/>
              <a:gd name="T2" fmla="*/ 2147483647 w 1528"/>
              <a:gd name="T3" fmla="*/ 0 h 509"/>
              <a:gd name="T4" fmla="*/ 0 w 1528"/>
              <a:gd name="T5" fmla="*/ 0 h 509"/>
              <a:gd name="T6" fmla="*/ 0 60000 65536"/>
              <a:gd name="T7" fmla="*/ 0 60000 65536"/>
              <a:gd name="T8" fmla="*/ 0 60000 65536"/>
              <a:gd name="T9" fmla="*/ 0 w 1528"/>
              <a:gd name="T10" fmla="*/ 0 h 509"/>
              <a:gd name="T11" fmla="*/ 1528 w 1528"/>
              <a:gd name="T12" fmla="*/ 509 h 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8" h="509">
                <a:moveTo>
                  <a:pt x="1528" y="509"/>
                </a:moveTo>
                <a:lnTo>
                  <a:pt x="1528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54CEB20-8DC7-41C1-A377-CA094038D6DF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Arial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 flipH="1" flipV="1">
            <a:off x="4572000" y="1676400"/>
            <a:ext cx="0" cy="3429000"/>
          </a:xfrm>
          <a:prstGeom prst="line">
            <a:avLst/>
          </a:prstGeom>
          <a:noFill/>
          <a:ln w="144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4" name="Freeform 6"/>
          <p:cNvSpPr>
            <a:spLocks noChangeArrowheads="1"/>
          </p:cNvSpPr>
          <p:nvPr/>
        </p:nvSpPr>
        <p:spPr bwMode="auto">
          <a:xfrm>
            <a:off x="6143625" y="841375"/>
            <a:ext cx="28575" cy="5573713"/>
          </a:xfrm>
          <a:custGeom>
            <a:avLst/>
            <a:gdLst>
              <a:gd name="T0" fmla="*/ 2147483647 w 55"/>
              <a:gd name="T1" fmla="*/ 2147483647 h 10533"/>
              <a:gd name="T2" fmla="*/ 0 w 55"/>
              <a:gd name="T3" fmla="*/ 2147483647 h 10533"/>
              <a:gd name="T4" fmla="*/ 2147483647 w 55"/>
              <a:gd name="T5" fmla="*/ 2147483647 h 10533"/>
              <a:gd name="T6" fmla="*/ 2147483647 w 55"/>
              <a:gd name="T7" fmla="*/ 2147483647 h 10533"/>
              <a:gd name="T8" fmla="*/ 2147483647 w 55"/>
              <a:gd name="T9" fmla="*/ 2147483647 h 10533"/>
              <a:gd name="T10" fmla="*/ 2147483647 w 55"/>
              <a:gd name="T11" fmla="*/ 2147483647 h 10533"/>
              <a:gd name="T12" fmla="*/ 2147483647 w 55"/>
              <a:gd name="T13" fmla="*/ 2147483647 h 10533"/>
              <a:gd name="T14" fmla="*/ 2147483647 w 55"/>
              <a:gd name="T15" fmla="*/ 2147483647 h 10533"/>
              <a:gd name="T16" fmla="*/ 0 w 55"/>
              <a:gd name="T17" fmla="*/ 2147483647 h 10533"/>
              <a:gd name="T18" fmla="*/ 2147483647 w 55"/>
              <a:gd name="T19" fmla="*/ 2147483647 h 10533"/>
              <a:gd name="T20" fmla="*/ 2147483647 w 55"/>
              <a:gd name="T21" fmla="*/ 2147483647 h 10533"/>
              <a:gd name="T22" fmla="*/ 2147483647 w 55"/>
              <a:gd name="T23" fmla="*/ 2147483647 h 10533"/>
              <a:gd name="T24" fmla="*/ 2147483647 w 55"/>
              <a:gd name="T25" fmla="*/ 2147483647 h 10533"/>
              <a:gd name="T26" fmla="*/ 2147483647 w 55"/>
              <a:gd name="T27" fmla="*/ 2147483647 h 10533"/>
              <a:gd name="T28" fmla="*/ 2147483647 w 55"/>
              <a:gd name="T29" fmla="*/ 2147483647 h 10533"/>
              <a:gd name="T30" fmla="*/ 2147483647 w 55"/>
              <a:gd name="T31" fmla="*/ 2147483647 h 10533"/>
              <a:gd name="T32" fmla="*/ 2147483647 w 55"/>
              <a:gd name="T33" fmla="*/ 2147483647 h 10533"/>
              <a:gd name="T34" fmla="*/ 2147483647 w 55"/>
              <a:gd name="T35" fmla="*/ 2147483647 h 10533"/>
              <a:gd name="T36" fmla="*/ 2147483647 w 55"/>
              <a:gd name="T37" fmla="*/ 2147483647 h 10533"/>
              <a:gd name="T38" fmla="*/ 0 w 55"/>
              <a:gd name="T39" fmla="*/ 2147483647 h 10533"/>
              <a:gd name="T40" fmla="*/ 2147483647 w 55"/>
              <a:gd name="T41" fmla="*/ 2147483647 h 10533"/>
              <a:gd name="T42" fmla="*/ 2147483647 w 55"/>
              <a:gd name="T43" fmla="*/ 2147483647 h 10533"/>
              <a:gd name="T44" fmla="*/ 2147483647 w 55"/>
              <a:gd name="T45" fmla="*/ 2147483647 h 10533"/>
              <a:gd name="T46" fmla="*/ 2147483647 w 55"/>
              <a:gd name="T47" fmla="*/ 2147483647 h 10533"/>
              <a:gd name="T48" fmla="*/ 2147483647 w 55"/>
              <a:gd name="T49" fmla="*/ 2147483647 h 10533"/>
              <a:gd name="T50" fmla="*/ 2147483647 w 55"/>
              <a:gd name="T51" fmla="*/ 2147483647 h 10533"/>
              <a:gd name="T52" fmla="*/ 0 w 55"/>
              <a:gd name="T53" fmla="*/ 2147483647 h 10533"/>
              <a:gd name="T54" fmla="*/ 2147483647 w 55"/>
              <a:gd name="T55" fmla="*/ 2147483647 h 10533"/>
              <a:gd name="T56" fmla="*/ 2147483647 w 55"/>
              <a:gd name="T57" fmla="*/ 2147483647 h 10533"/>
              <a:gd name="T58" fmla="*/ 2147483647 w 55"/>
              <a:gd name="T59" fmla="*/ 2147483647 h 10533"/>
              <a:gd name="T60" fmla="*/ 2147483647 w 55"/>
              <a:gd name="T61" fmla="*/ 2147483647 h 10533"/>
              <a:gd name="T62" fmla="*/ 2147483647 w 55"/>
              <a:gd name="T63" fmla="*/ 2147483647 h 10533"/>
              <a:gd name="T64" fmla="*/ 2147483647 w 55"/>
              <a:gd name="T65" fmla="*/ 2147483647 h 10533"/>
              <a:gd name="T66" fmla="*/ 2147483647 w 55"/>
              <a:gd name="T67" fmla="*/ 2147483647 h 10533"/>
              <a:gd name="T68" fmla="*/ 2147483647 w 55"/>
              <a:gd name="T69" fmla="*/ 2147483647 h 10533"/>
              <a:gd name="T70" fmla="*/ 2147483647 w 55"/>
              <a:gd name="T71" fmla="*/ 2147483647 h 10533"/>
              <a:gd name="T72" fmla="*/ 2147483647 w 55"/>
              <a:gd name="T73" fmla="*/ 2147483647 h 10533"/>
              <a:gd name="T74" fmla="*/ 0 w 55"/>
              <a:gd name="T75" fmla="*/ 2147483647 h 10533"/>
              <a:gd name="T76" fmla="*/ 2147483647 w 55"/>
              <a:gd name="T77" fmla="*/ 2147483647 h 10533"/>
              <a:gd name="T78" fmla="*/ 2147483647 w 55"/>
              <a:gd name="T79" fmla="*/ 2147483647 h 10533"/>
              <a:gd name="T80" fmla="*/ 2147483647 w 55"/>
              <a:gd name="T81" fmla="*/ 2147483647 h 10533"/>
              <a:gd name="T82" fmla="*/ 2147483647 w 55"/>
              <a:gd name="T83" fmla="*/ 2147483647 h 10533"/>
              <a:gd name="T84" fmla="*/ 2147483647 w 55"/>
              <a:gd name="T85" fmla="*/ 2147483647 h 10533"/>
              <a:gd name="T86" fmla="*/ 2147483647 w 55"/>
              <a:gd name="T87" fmla="*/ 2147483647 h 10533"/>
              <a:gd name="T88" fmla="*/ 0 w 55"/>
              <a:gd name="T89" fmla="*/ 2147483647 h 10533"/>
              <a:gd name="T90" fmla="*/ 2147483647 w 55"/>
              <a:gd name="T91" fmla="*/ 2147483647 h 10533"/>
              <a:gd name="T92" fmla="*/ 2147483647 w 55"/>
              <a:gd name="T93" fmla="*/ 2147483647 h 10533"/>
              <a:gd name="T94" fmla="*/ 2147483647 w 55"/>
              <a:gd name="T95" fmla="*/ 2147483647 h 10533"/>
              <a:gd name="T96" fmla="*/ 2147483647 w 55"/>
              <a:gd name="T97" fmla="*/ 2147483647 h 10533"/>
              <a:gd name="T98" fmla="*/ 2147483647 w 55"/>
              <a:gd name="T99" fmla="*/ 2147483647 h 10533"/>
              <a:gd name="T100" fmla="*/ 2147483647 w 55"/>
              <a:gd name="T101" fmla="*/ 2147483647 h 10533"/>
              <a:gd name="T102" fmla="*/ 2147483647 w 55"/>
              <a:gd name="T103" fmla="*/ 2147483647 h 10533"/>
              <a:gd name="T104" fmla="*/ 2147483647 w 55"/>
              <a:gd name="T105" fmla="*/ 2147483647 h 10533"/>
              <a:gd name="T106" fmla="*/ 2147483647 w 55"/>
              <a:gd name="T107" fmla="*/ 2147483647 h 10533"/>
              <a:gd name="T108" fmla="*/ 2147483647 w 55"/>
              <a:gd name="T109" fmla="*/ 2147483647 h 10533"/>
              <a:gd name="T110" fmla="*/ 0 w 55"/>
              <a:gd name="T111" fmla="*/ 2147483647 h 10533"/>
              <a:gd name="T112" fmla="*/ 2147483647 w 55"/>
              <a:gd name="T113" fmla="*/ 2147483647 h 105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"/>
              <a:gd name="T172" fmla="*/ 0 h 10533"/>
              <a:gd name="T173" fmla="*/ 55 w 55"/>
              <a:gd name="T174" fmla="*/ 10533 h 105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" h="10533">
                <a:moveTo>
                  <a:pt x="55" y="29"/>
                </a:moveTo>
                <a:lnTo>
                  <a:pt x="55" y="421"/>
                </a:lnTo>
                <a:lnTo>
                  <a:pt x="55" y="426"/>
                </a:lnTo>
                <a:lnTo>
                  <a:pt x="53" y="431"/>
                </a:lnTo>
                <a:lnTo>
                  <a:pt x="50" y="437"/>
                </a:lnTo>
                <a:lnTo>
                  <a:pt x="47" y="441"/>
                </a:lnTo>
                <a:lnTo>
                  <a:pt x="43" y="444"/>
                </a:lnTo>
                <a:lnTo>
                  <a:pt x="38" y="446"/>
                </a:lnTo>
                <a:lnTo>
                  <a:pt x="32" y="448"/>
                </a:lnTo>
                <a:lnTo>
                  <a:pt x="27" y="449"/>
                </a:lnTo>
                <a:lnTo>
                  <a:pt x="22" y="448"/>
                </a:lnTo>
                <a:lnTo>
                  <a:pt x="16" y="446"/>
                </a:lnTo>
                <a:lnTo>
                  <a:pt x="12" y="444"/>
                </a:lnTo>
                <a:lnTo>
                  <a:pt x="8" y="441"/>
                </a:lnTo>
                <a:lnTo>
                  <a:pt x="4" y="437"/>
                </a:lnTo>
                <a:lnTo>
                  <a:pt x="1" y="431"/>
                </a:lnTo>
                <a:lnTo>
                  <a:pt x="0" y="426"/>
                </a:lnTo>
                <a:lnTo>
                  <a:pt x="0" y="421"/>
                </a:lnTo>
                <a:lnTo>
                  <a:pt x="0" y="29"/>
                </a:lnTo>
                <a:lnTo>
                  <a:pt x="0" y="23"/>
                </a:lnTo>
                <a:lnTo>
                  <a:pt x="1" y="18"/>
                </a:lnTo>
                <a:lnTo>
                  <a:pt x="4" y="13"/>
                </a:lnTo>
                <a:lnTo>
                  <a:pt x="8" y="9"/>
                </a:lnTo>
                <a:lnTo>
                  <a:pt x="12" y="6"/>
                </a:lnTo>
                <a:lnTo>
                  <a:pt x="16" y="3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8" y="3"/>
                </a:lnTo>
                <a:lnTo>
                  <a:pt x="43" y="6"/>
                </a:lnTo>
                <a:lnTo>
                  <a:pt x="47" y="9"/>
                </a:lnTo>
                <a:lnTo>
                  <a:pt x="50" y="13"/>
                </a:lnTo>
                <a:lnTo>
                  <a:pt x="53" y="18"/>
                </a:lnTo>
                <a:lnTo>
                  <a:pt x="55" y="23"/>
                </a:lnTo>
                <a:lnTo>
                  <a:pt x="55" y="29"/>
                </a:lnTo>
                <a:close/>
                <a:moveTo>
                  <a:pt x="55" y="701"/>
                </a:moveTo>
                <a:lnTo>
                  <a:pt x="55" y="1093"/>
                </a:lnTo>
                <a:lnTo>
                  <a:pt x="55" y="1098"/>
                </a:lnTo>
                <a:lnTo>
                  <a:pt x="53" y="1103"/>
                </a:lnTo>
                <a:lnTo>
                  <a:pt x="50" y="1109"/>
                </a:lnTo>
                <a:lnTo>
                  <a:pt x="47" y="1113"/>
                </a:lnTo>
                <a:lnTo>
                  <a:pt x="43" y="1116"/>
                </a:lnTo>
                <a:lnTo>
                  <a:pt x="38" y="1118"/>
                </a:lnTo>
                <a:lnTo>
                  <a:pt x="32" y="1121"/>
                </a:lnTo>
                <a:lnTo>
                  <a:pt x="27" y="1121"/>
                </a:lnTo>
                <a:lnTo>
                  <a:pt x="22" y="1121"/>
                </a:lnTo>
                <a:lnTo>
                  <a:pt x="16" y="1118"/>
                </a:lnTo>
                <a:lnTo>
                  <a:pt x="12" y="1116"/>
                </a:lnTo>
                <a:lnTo>
                  <a:pt x="8" y="1113"/>
                </a:lnTo>
                <a:lnTo>
                  <a:pt x="4" y="1109"/>
                </a:lnTo>
                <a:lnTo>
                  <a:pt x="1" y="1103"/>
                </a:lnTo>
                <a:lnTo>
                  <a:pt x="0" y="1098"/>
                </a:lnTo>
                <a:lnTo>
                  <a:pt x="0" y="1093"/>
                </a:lnTo>
                <a:lnTo>
                  <a:pt x="0" y="701"/>
                </a:lnTo>
                <a:lnTo>
                  <a:pt x="0" y="695"/>
                </a:lnTo>
                <a:lnTo>
                  <a:pt x="1" y="690"/>
                </a:lnTo>
                <a:lnTo>
                  <a:pt x="4" y="685"/>
                </a:lnTo>
                <a:lnTo>
                  <a:pt x="8" y="681"/>
                </a:lnTo>
                <a:lnTo>
                  <a:pt x="12" y="678"/>
                </a:lnTo>
                <a:lnTo>
                  <a:pt x="16" y="675"/>
                </a:lnTo>
                <a:lnTo>
                  <a:pt x="22" y="672"/>
                </a:lnTo>
                <a:lnTo>
                  <a:pt x="27" y="672"/>
                </a:lnTo>
                <a:lnTo>
                  <a:pt x="32" y="672"/>
                </a:lnTo>
                <a:lnTo>
                  <a:pt x="38" y="675"/>
                </a:lnTo>
                <a:lnTo>
                  <a:pt x="43" y="678"/>
                </a:lnTo>
                <a:lnTo>
                  <a:pt x="47" y="681"/>
                </a:lnTo>
                <a:lnTo>
                  <a:pt x="50" y="685"/>
                </a:lnTo>
                <a:lnTo>
                  <a:pt x="53" y="690"/>
                </a:lnTo>
                <a:lnTo>
                  <a:pt x="55" y="695"/>
                </a:lnTo>
                <a:lnTo>
                  <a:pt x="55" y="701"/>
                </a:lnTo>
                <a:close/>
                <a:moveTo>
                  <a:pt x="55" y="1373"/>
                </a:moveTo>
                <a:lnTo>
                  <a:pt x="55" y="1765"/>
                </a:lnTo>
                <a:lnTo>
                  <a:pt x="55" y="1770"/>
                </a:lnTo>
                <a:lnTo>
                  <a:pt x="53" y="1775"/>
                </a:lnTo>
                <a:lnTo>
                  <a:pt x="50" y="1781"/>
                </a:lnTo>
                <a:lnTo>
                  <a:pt x="47" y="1785"/>
                </a:lnTo>
                <a:lnTo>
                  <a:pt x="43" y="1788"/>
                </a:lnTo>
                <a:lnTo>
                  <a:pt x="38" y="1790"/>
                </a:lnTo>
                <a:lnTo>
                  <a:pt x="32" y="1793"/>
                </a:lnTo>
                <a:lnTo>
                  <a:pt x="27" y="1793"/>
                </a:lnTo>
                <a:lnTo>
                  <a:pt x="22" y="1793"/>
                </a:lnTo>
                <a:lnTo>
                  <a:pt x="16" y="1790"/>
                </a:lnTo>
                <a:lnTo>
                  <a:pt x="12" y="1788"/>
                </a:lnTo>
                <a:lnTo>
                  <a:pt x="8" y="1785"/>
                </a:lnTo>
                <a:lnTo>
                  <a:pt x="4" y="1781"/>
                </a:lnTo>
                <a:lnTo>
                  <a:pt x="1" y="1775"/>
                </a:lnTo>
                <a:lnTo>
                  <a:pt x="0" y="1770"/>
                </a:lnTo>
                <a:lnTo>
                  <a:pt x="0" y="1765"/>
                </a:lnTo>
                <a:lnTo>
                  <a:pt x="0" y="1373"/>
                </a:lnTo>
                <a:lnTo>
                  <a:pt x="0" y="1367"/>
                </a:lnTo>
                <a:lnTo>
                  <a:pt x="1" y="1362"/>
                </a:lnTo>
                <a:lnTo>
                  <a:pt x="4" y="1358"/>
                </a:lnTo>
                <a:lnTo>
                  <a:pt x="8" y="1353"/>
                </a:lnTo>
                <a:lnTo>
                  <a:pt x="12" y="1350"/>
                </a:lnTo>
                <a:lnTo>
                  <a:pt x="16" y="1347"/>
                </a:lnTo>
                <a:lnTo>
                  <a:pt x="22" y="1346"/>
                </a:lnTo>
                <a:lnTo>
                  <a:pt x="27" y="1344"/>
                </a:lnTo>
                <a:lnTo>
                  <a:pt x="32" y="1346"/>
                </a:lnTo>
                <a:lnTo>
                  <a:pt x="38" y="1347"/>
                </a:lnTo>
                <a:lnTo>
                  <a:pt x="43" y="1350"/>
                </a:lnTo>
                <a:lnTo>
                  <a:pt x="47" y="1353"/>
                </a:lnTo>
                <a:lnTo>
                  <a:pt x="50" y="1358"/>
                </a:lnTo>
                <a:lnTo>
                  <a:pt x="53" y="1362"/>
                </a:lnTo>
                <a:lnTo>
                  <a:pt x="55" y="1367"/>
                </a:lnTo>
                <a:lnTo>
                  <a:pt x="55" y="1373"/>
                </a:lnTo>
                <a:close/>
                <a:moveTo>
                  <a:pt x="55" y="2045"/>
                </a:moveTo>
                <a:lnTo>
                  <a:pt x="55" y="2438"/>
                </a:lnTo>
                <a:lnTo>
                  <a:pt x="55" y="2443"/>
                </a:lnTo>
                <a:lnTo>
                  <a:pt x="53" y="2449"/>
                </a:lnTo>
                <a:lnTo>
                  <a:pt x="50" y="2453"/>
                </a:lnTo>
                <a:lnTo>
                  <a:pt x="47" y="2457"/>
                </a:lnTo>
                <a:lnTo>
                  <a:pt x="43" y="2461"/>
                </a:lnTo>
                <a:lnTo>
                  <a:pt x="38" y="2464"/>
                </a:lnTo>
                <a:lnTo>
                  <a:pt x="32" y="2465"/>
                </a:lnTo>
                <a:lnTo>
                  <a:pt x="27" y="2465"/>
                </a:lnTo>
                <a:lnTo>
                  <a:pt x="22" y="2465"/>
                </a:lnTo>
                <a:lnTo>
                  <a:pt x="16" y="2464"/>
                </a:lnTo>
                <a:lnTo>
                  <a:pt x="12" y="2461"/>
                </a:lnTo>
                <a:lnTo>
                  <a:pt x="8" y="2457"/>
                </a:lnTo>
                <a:lnTo>
                  <a:pt x="4" y="2453"/>
                </a:lnTo>
                <a:lnTo>
                  <a:pt x="1" y="2449"/>
                </a:lnTo>
                <a:lnTo>
                  <a:pt x="0" y="2443"/>
                </a:lnTo>
                <a:lnTo>
                  <a:pt x="0" y="2438"/>
                </a:lnTo>
                <a:lnTo>
                  <a:pt x="0" y="2045"/>
                </a:lnTo>
                <a:lnTo>
                  <a:pt x="0" y="2039"/>
                </a:lnTo>
                <a:lnTo>
                  <a:pt x="1" y="2034"/>
                </a:lnTo>
                <a:lnTo>
                  <a:pt x="4" y="2030"/>
                </a:lnTo>
                <a:lnTo>
                  <a:pt x="8" y="2026"/>
                </a:lnTo>
                <a:lnTo>
                  <a:pt x="12" y="2022"/>
                </a:lnTo>
                <a:lnTo>
                  <a:pt x="16" y="2019"/>
                </a:lnTo>
                <a:lnTo>
                  <a:pt x="22" y="2018"/>
                </a:lnTo>
                <a:lnTo>
                  <a:pt x="27" y="2018"/>
                </a:lnTo>
                <a:lnTo>
                  <a:pt x="32" y="2018"/>
                </a:lnTo>
                <a:lnTo>
                  <a:pt x="38" y="2019"/>
                </a:lnTo>
                <a:lnTo>
                  <a:pt x="43" y="2022"/>
                </a:lnTo>
                <a:lnTo>
                  <a:pt x="47" y="2026"/>
                </a:lnTo>
                <a:lnTo>
                  <a:pt x="50" y="2030"/>
                </a:lnTo>
                <a:lnTo>
                  <a:pt x="53" y="2034"/>
                </a:lnTo>
                <a:lnTo>
                  <a:pt x="55" y="2039"/>
                </a:lnTo>
                <a:lnTo>
                  <a:pt x="55" y="2045"/>
                </a:lnTo>
                <a:close/>
                <a:moveTo>
                  <a:pt x="55" y="2718"/>
                </a:moveTo>
                <a:lnTo>
                  <a:pt x="55" y="3110"/>
                </a:lnTo>
                <a:lnTo>
                  <a:pt x="55" y="3115"/>
                </a:lnTo>
                <a:lnTo>
                  <a:pt x="53" y="3121"/>
                </a:lnTo>
                <a:lnTo>
                  <a:pt x="50" y="3125"/>
                </a:lnTo>
                <a:lnTo>
                  <a:pt x="47" y="3129"/>
                </a:lnTo>
                <a:lnTo>
                  <a:pt x="43" y="3133"/>
                </a:lnTo>
                <a:lnTo>
                  <a:pt x="38" y="3136"/>
                </a:lnTo>
                <a:lnTo>
                  <a:pt x="32" y="3137"/>
                </a:lnTo>
                <a:lnTo>
                  <a:pt x="27" y="3138"/>
                </a:lnTo>
                <a:lnTo>
                  <a:pt x="22" y="3137"/>
                </a:lnTo>
                <a:lnTo>
                  <a:pt x="16" y="3136"/>
                </a:lnTo>
                <a:lnTo>
                  <a:pt x="12" y="3133"/>
                </a:lnTo>
                <a:lnTo>
                  <a:pt x="8" y="3129"/>
                </a:lnTo>
                <a:lnTo>
                  <a:pt x="4" y="3125"/>
                </a:lnTo>
                <a:lnTo>
                  <a:pt x="1" y="3121"/>
                </a:lnTo>
                <a:lnTo>
                  <a:pt x="0" y="3115"/>
                </a:lnTo>
                <a:lnTo>
                  <a:pt x="0" y="3110"/>
                </a:lnTo>
                <a:lnTo>
                  <a:pt x="0" y="2718"/>
                </a:lnTo>
                <a:lnTo>
                  <a:pt x="0" y="2711"/>
                </a:lnTo>
                <a:lnTo>
                  <a:pt x="1" y="2706"/>
                </a:lnTo>
                <a:lnTo>
                  <a:pt x="4" y="2702"/>
                </a:lnTo>
                <a:lnTo>
                  <a:pt x="8" y="2698"/>
                </a:lnTo>
                <a:lnTo>
                  <a:pt x="12" y="2694"/>
                </a:lnTo>
                <a:lnTo>
                  <a:pt x="16" y="2691"/>
                </a:lnTo>
                <a:lnTo>
                  <a:pt x="22" y="2690"/>
                </a:lnTo>
                <a:lnTo>
                  <a:pt x="27" y="2690"/>
                </a:lnTo>
                <a:lnTo>
                  <a:pt x="32" y="2690"/>
                </a:lnTo>
                <a:lnTo>
                  <a:pt x="38" y="2691"/>
                </a:lnTo>
                <a:lnTo>
                  <a:pt x="43" y="2694"/>
                </a:lnTo>
                <a:lnTo>
                  <a:pt x="47" y="2698"/>
                </a:lnTo>
                <a:lnTo>
                  <a:pt x="50" y="2702"/>
                </a:lnTo>
                <a:lnTo>
                  <a:pt x="53" y="2706"/>
                </a:lnTo>
                <a:lnTo>
                  <a:pt x="55" y="2711"/>
                </a:lnTo>
                <a:lnTo>
                  <a:pt x="55" y="2718"/>
                </a:lnTo>
                <a:close/>
                <a:moveTo>
                  <a:pt x="55" y="3390"/>
                </a:moveTo>
                <a:lnTo>
                  <a:pt x="55" y="3782"/>
                </a:lnTo>
                <a:lnTo>
                  <a:pt x="55" y="3787"/>
                </a:lnTo>
                <a:lnTo>
                  <a:pt x="53" y="3793"/>
                </a:lnTo>
                <a:lnTo>
                  <a:pt x="50" y="3798"/>
                </a:lnTo>
                <a:lnTo>
                  <a:pt x="47" y="3802"/>
                </a:lnTo>
                <a:lnTo>
                  <a:pt x="43" y="3805"/>
                </a:lnTo>
                <a:lnTo>
                  <a:pt x="38" y="3808"/>
                </a:lnTo>
                <a:lnTo>
                  <a:pt x="32" y="3809"/>
                </a:lnTo>
                <a:lnTo>
                  <a:pt x="27" y="3810"/>
                </a:lnTo>
                <a:lnTo>
                  <a:pt x="22" y="3809"/>
                </a:lnTo>
                <a:lnTo>
                  <a:pt x="16" y="3808"/>
                </a:lnTo>
                <a:lnTo>
                  <a:pt x="12" y="3805"/>
                </a:lnTo>
                <a:lnTo>
                  <a:pt x="8" y="3802"/>
                </a:lnTo>
                <a:lnTo>
                  <a:pt x="4" y="3798"/>
                </a:lnTo>
                <a:lnTo>
                  <a:pt x="1" y="3793"/>
                </a:lnTo>
                <a:lnTo>
                  <a:pt x="0" y="3787"/>
                </a:lnTo>
                <a:lnTo>
                  <a:pt x="0" y="3782"/>
                </a:lnTo>
                <a:lnTo>
                  <a:pt x="0" y="3390"/>
                </a:lnTo>
                <a:lnTo>
                  <a:pt x="0" y="3385"/>
                </a:lnTo>
                <a:lnTo>
                  <a:pt x="1" y="3379"/>
                </a:lnTo>
                <a:lnTo>
                  <a:pt x="4" y="3374"/>
                </a:lnTo>
                <a:lnTo>
                  <a:pt x="8" y="3370"/>
                </a:lnTo>
                <a:lnTo>
                  <a:pt x="12" y="3367"/>
                </a:lnTo>
                <a:lnTo>
                  <a:pt x="16" y="3364"/>
                </a:lnTo>
                <a:lnTo>
                  <a:pt x="22" y="3362"/>
                </a:lnTo>
                <a:lnTo>
                  <a:pt x="27" y="3362"/>
                </a:lnTo>
                <a:lnTo>
                  <a:pt x="32" y="3362"/>
                </a:lnTo>
                <a:lnTo>
                  <a:pt x="38" y="3364"/>
                </a:lnTo>
                <a:lnTo>
                  <a:pt x="43" y="3367"/>
                </a:lnTo>
                <a:lnTo>
                  <a:pt x="47" y="3370"/>
                </a:lnTo>
                <a:lnTo>
                  <a:pt x="50" y="3374"/>
                </a:lnTo>
                <a:lnTo>
                  <a:pt x="53" y="3379"/>
                </a:lnTo>
                <a:lnTo>
                  <a:pt x="55" y="3385"/>
                </a:lnTo>
                <a:lnTo>
                  <a:pt x="55" y="3390"/>
                </a:lnTo>
                <a:close/>
                <a:moveTo>
                  <a:pt x="55" y="4062"/>
                </a:moveTo>
                <a:lnTo>
                  <a:pt x="55" y="4454"/>
                </a:lnTo>
                <a:lnTo>
                  <a:pt x="55" y="4459"/>
                </a:lnTo>
                <a:lnTo>
                  <a:pt x="53" y="4465"/>
                </a:lnTo>
                <a:lnTo>
                  <a:pt x="50" y="4470"/>
                </a:lnTo>
                <a:lnTo>
                  <a:pt x="47" y="4474"/>
                </a:lnTo>
                <a:lnTo>
                  <a:pt x="43" y="4477"/>
                </a:lnTo>
                <a:lnTo>
                  <a:pt x="38" y="4479"/>
                </a:lnTo>
                <a:lnTo>
                  <a:pt x="32" y="4482"/>
                </a:lnTo>
                <a:lnTo>
                  <a:pt x="27" y="4482"/>
                </a:lnTo>
                <a:lnTo>
                  <a:pt x="22" y="4482"/>
                </a:lnTo>
                <a:lnTo>
                  <a:pt x="16" y="4479"/>
                </a:lnTo>
                <a:lnTo>
                  <a:pt x="12" y="4477"/>
                </a:lnTo>
                <a:lnTo>
                  <a:pt x="8" y="4474"/>
                </a:lnTo>
                <a:lnTo>
                  <a:pt x="4" y="4470"/>
                </a:lnTo>
                <a:lnTo>
                  <a:pt x="1" y="4465"/>
                </a:lnTo>
                <a:lnTo>
                  <a:pt x="0" y="4459"/>
                </a:lnTo>
                <a:lnTo>
                  <a:pt x="0" y="4454"/>
                </a:lnTo>
                <a:lnTo>
                  <a:pt x="0" y="4062"/>
                </a:lnTo>
                <a:lnTo>
                  <a:pt x="0" y="4057"/>
                </a:lnTo>
                <a:lnTo>
                  <a:pt x="1" y="4051"/>
                </a:lnTo>
                <a:lnTo>
                  <a:pt x="4" y="4046"/>
                </a:lnTo>
                <a:lnTo>
                  <a:pt x="8" y="4042"/>
                </a:lnTo>
                <a:lnTo>
                  <a:pt x="12" y="4039"/>
                </a:lnTo>
                <a:lnTo>
                  <a:pt x="16" y="4036"/>
                </a:lnTo>
                <a:lnTo>
                  <a:pt x="22" y="4034"/>
                </a:lnTo>
                <a:lnTo>
                  <a:pt x="27" y="4034"/>
                </a:lnTo>
                <a:lnTo>
                  <a:pt x="32" y="4034"/>
                </a:lnTo>
                <a:lnTo>
                  <a:pt x="38" y="4036"/>
                </a:lnTo>
                <a:lnTo>
                  <a:pt x="43" y="4039"/>
                </a:lnTo>
                <a:lnTo>
                  <a:pt x="47" y="4042"/>
                </a:lnTo>
                <a:lnTo>
                  <a:pt x="50" y="4046"/>
                </a:lnTo>
                <a:lnTo>
                  <a:pt x="53" y="4051"/>
                </a:lnTo>
                <a:lnTo>
                  <a:pt x="55" y="4057"/>
                </a:lnTo>
                <a:lnTo>
                  <a:pt x="55" y="4062"/>
                </a:lnTo>
                <a:close/>
                <a:moveTo>
                  <a:pt x="55" y="4734"/>
                </a:moveTo>
                <a:lnTo>
                  <a:pt x="55" y="5126"/>
                </a:lnTo>
                <a:lnTo>
                  <a:pt x="55" y="5131"/>
                </a:lnTo>
                <a:lnTo>
                  <a:pt x="53" y="5137"/>
                </a:lnTo>
                <a:lnTo>
                  <a:pt x="50" y="5142"/>
                </a:lnTo>
                <a:lnTo>
                  <a:pt x="47" y="5146"/>
                </a:lnTo>
                <a:lnTo>
                  <a:pt x="43" y="5149"/>
                </a:lnTo>
                <a:lnTo>
                  <a:pt x="38" y="5151"/>
                </a:lnTo>
                <a:lnTo>
                  <a:pt x="32" y="5154"/>
                </a:lnTo>
                <a:lnTo>
                  <a:pt x="27" y="5154"/>
                </a:lnTo>
                <a:lnTo>
                  <a:pt x="22" y="5154"/>
                </a:lnTo>
                <a:lnTo>
                  <a:pt x="16" y="5151"/>
                </a:lnTo>
                <a:lnTo>
                  <a:pt x="12" y="5149"/>
                </a:lnTo>
                <a:lnTo>
                  <a:pt x="8" y="5146"/>
                </a:lnTo>
                <a:lnTo>
                  <a:pt x="4" y="5142"/>
                </a:lnTo>
                <a:lnTo>
                  <a:pt x="1" y="5137"/>
                </a:lnTo>
                <a:lnTo>
                  <a:pt x="0" y="5131"/>
                </a:lnTo>
                <a:lnTo>
                  <a:pt x="0" y="5126"/>
                </a:lnTo>
                <a:lnTo>
                  <a:pt x="0" y="4734"/>
                </a:lnTo>
                <a:lnTo>
                  <a:pt x="0" y="4729"/>
                </a:lnTo>
                <a:lnTo>
                  <a:pt x="1" y="4723"/>
                </a:lnTo>
                <a:lnTo>
                  <a:pt x="4" y="4719"/>
                </a:lnTo>
                <a:lnTo>
                  <a:pt x="8" y="4714"/>
                </a:lnTo>
                <a:lnTo>
                  <a:pt x="12" y="4711"/>
                </a:lnTo>
                <a:lnTo>
                  <a:pt x="16" y="4708"/>
                </a:lnTo>
                <a:lnTo>
                  <a:pt x="22" y="4707"/>
                </a:lnTo>
                <a:lnTo>
                  <a:pt x="27" y="4706"/>
                </a:lnTo>
                <a:lnTo>
                  <a:pt x="32" y="4707"/>
                </a:lnTo>
                <a:lnTo>
                  <a:pt x="38" y="4708"/>
                </a:lnTo>
                <a:lnTo>
                  <a:pt x="43" y="4711"/>
                </a:lnTo>
                <a:lnTo>
                  <a:pt x="47" y="4714"/>
                </a:lnTo>
                <a:lnTo>
                  <a:pt x="50" y="4719"/>
                </a:lnTo>
                <a:lnTo>
                  <a:pt x="53" y="4723"/>
                </a:lnTo>
                <a:lnTo>
                  <a:pt x="55" y="4729"/>
                </a:lnTo>
                <a:lnTo>
                  <a:pt x="55" y="4734"/>
                </a:lnTo>
                <a:close/>
                <a:moveTo>
                  <a:pt x="55" y="5406"/>
                </a:moveTo>
                <a:lnTo>
                  <a:pt x="55" y="5799"/>
                </a:lnTo>
                <a:lnTo>
                  <a:pt x="55" y="5805"/>
                </a:lnTo>
                <a:lnTo>
                  <a:pt x="53" y="5810"/>
                </a:lnTo>
                <a:lnTo>
                  <a:pt x="50" y="5814"/>
                </a:lnTo>
                <a:lnTo>
                  <a:pt x="47" y="5818"/>
                </a:lnTo>
                <a:lnTo>
                  <a:pt x="43" y="5822"/>
                </a:lnTo>
                <a:lnTo>
                  <a:pt x="38" y="5825"/>
                </a:lnTo>
                <a:lnTo>
                  <a:pt x="32" y="5826"/>
                </a:lnTo>
                <a:lnTo>
                  <a:pt x="27" y="5826"/>
                </a:lnTo>
                <a:lnTo>
                  <a:pt x="22" y="5826"/>
                </a:lnTo>
                <a:lnTo>
                  <a:pt x="16" y="5825"/>
                </a:lnTo>
                <a:lnTo>
                  <a:pt x="12" y="5822"/>
                </a:lnTo>
                <a:lnTo>
                  <a:pt x="8" y="5818"/>
                </a:lnTo>
                <a:lnTo>
                  <a:pt x="4" y="5814"/>
                </a:lnTo>
                <a:lnTo>
                  <a:pt x="1" y="5810"/>
                </a:lnTo>
                <a:lnTo>
                  <a:pt x="0" y="5805"/>
                </a:lnTo>
                <a:lnTo>
                  <a:pt x="0" y="5799"/>
                </a:lnTo>
                <a:lnTo>
                  <a:pt x="0" y="5406"/>
                </a:lnTo>
                <a:lnTo>
                  <a:pt x="0" y="5401"/>
                </a:lnTo>
                <a:lnTo>
                  <a:pt x="1" y="5395"/>
                </a:lnTo>
                <a:lnTo>
                  <a:pt x="4" y="5391"/>
                </a:lnTo>
                <a:lnTo>
                  <a:pt x="8" y="5387"/>
                </a:lnTo>
                <a:lnTo>
                  <a:pt x="12" y="5383"/>
                </a:lnTo>
                <a:lnTo>
                  <a:pt x="16" y="5380"/>
                </a:lnTo>
                <a:lnTo>
                  <a:pt x="22" y="5379"/>
                </a:lnTo>
                <a:lnTo>
                  <a:pt x="27" y="5379"/>
                </a:lnTo>
                <a:lnTo>
                  <a:pt x="32" y="5379"/>
                </a:lnTo>
                <a:lnTo>
                  <a:pt x="38" y="5380"/>
                </a:lnTo>
                <a:lnTo>
                  <a:pt x="43" y="5383"/>
                </a:lnTo>
                <a:lnTo>
                  <a:pt x="47" y="5387"/>
                </a:lnTo>
                <a:lnTo>
                  <a:pt x="50" y="5391"/>
                </a:lnTo>
                <a:lnTo>
                  <a:pt x="53" y="5395"/>
                </a:lnTo>
                <a:lnTo>
                  <a:pt x="55" y="5401"/>
                </a:lnTo>
                <a:lnTo>
                  <a:pt x="55" y="5406"/>
                </a:lnTo>
                <a:close/>
                <a:moveTo>
                  <a:pt x="55" y="6079"/>
                </a:moveTo>
                <a:lnTo>
                  <a:pt x="55" y="6471"/>
                </a:lnTo>
                <a:lnTo>
                  <a:pt x="55" y="6477"/>
                </a:lnTo>
                <a:lnTo>
                  <a:pt x="53" y="6482"/>
                </a:lnTo>
                <a:lnTo>
                  <a:pt x="50" y="6486"/>
                </a:lnTo>
                <a:lnTo>
                  <a:pt x="47" y="6490"/>
                </a:lnTo>
                <a:lnTo>
                  <a:pt x="43" y="6494"/>
                </a:lnTo>
                <a:lnTo>
                  <a:pt x="38" y="6497"/>
                </a:lnTo>
                <a:lnTo>
                  <a:pt x="32" y="6498"/>
                </a:lnTo>
                <a:lnTo>
                  <a:pt x="27" y="6499"/>
                </a:lnTo>
                <a:lnTo>
                  <a:pt x="22" y="6498"/>
                </a:lnTo>
                <a:lnTo>
                  <a:pt x="16" y="6497"/>
                </a:lnTo>
                <a:lnTo>
                  <a:pt x="12" y="6494"/>
                </a:lnTo>
                <a:lnTo>
                  <a:pt x="8" y="6490"/>
                </a:lnTo>
                <a:lnTo>
                  <a:pt x="4" y="6486"/>
                </a:lnTo>
                <a:lnTo>
                  <a:pt x="1" y="6482"/>
                </a:lnTo>
                <a:lnTo>
                  <a:pt x="0" y="6477"/>
                </a:lnTo>
                <a:lnTo>
                  <a:pt x="0" y="6471"/>
                </a:lnTo>
                <a:lnTo>
                  <a:pt x="0" y="6079"/>
                </a:lnTo>
                <a:lnTo>
                  <a:pt x="0" y="6073"/>
                </a:lnTo>
                <a:lnTo>
                  <a:pt x="1" y="6067"/>
                </a:lnTo>
                <a:lnTo>
                  <a:pt x="4" y="6063"/>
                </a:lnTo>
                <a:lnTo>
                  <a:pt x="8" y="6059"/>
                </a:lnTo>
                <a:lnTo>
                  <a:pt x="12" y="6055"/>
                </a:lnTo>
                <a:lnTo>
                  <a:pt x="16" y="6052"/>
                </a:lnTo>
                <a:lnTo>
                  <a:pt x="22" y="6051"/>
                </a:lnTo>
                <a:lnTo>
                  <a:pt x="27" y="6051"/>
                </a:lnTo>
                <a:lnTo>
                  <a:pt x="32" y="6051"/>
                </a:lnTo>
                <a:lnTo>
                  <a:pt x="38" y="6052"/>
                </a:lnTo>
                <a:lnTo>
                  <a:pt x="43" y="6055"/>
                </a:lnTo>
                <a:lnTo>
                  <a:pt x="47" y="6059"/>
                </a:lnTo>
                <a:lnTo>
                  <a:pt x="50" y="6063"/>
                </a:lnTo>
                <a:lnTo>
                  <a:pt x="53" y="6067"/>
                </a:lnTo>
                <a:lnTo>
                  <a:pt x="55" y="6073"/>
                </a:lnTo>
                <a:lnTo>
                  <a:pt x="55" y="6079"/>
                </a:lnTo>
                <a:close/>
                <a:moveTo>
                  <a:pt x="55" y="6751"/>
                </a:moveTo>
                <a:lnTo>
                  <a:pt x="55" y="7143"/>
                </a:lnTo>
                <a:lnTo>
                  <a:pt x="55" y="7149"/>
                </a:lnTo>
                <a:lnTo>
                  <a:pt x="53" y="7154"/>
                </a:lnTo>
                <a:lnTo>
                  <a:pt x="50" y="7159"/>
                </a:lnTo>
                <a:lnTo>
                  <a:pt x="47" y="7163"/>
                </a:lnTo>
                <a:lnTo>
                  <a:pt x="43" y="7166"/>
                </a:lnTo>
                <a:lnTo>
                  <a:pt x="38" y="7169"/>
                </a:lnTo>
                <a:lnTo>
                  <a:pt x="32" y="7170"/>
                </a:lnTo>
                <a:lnTo>
                  <a:pt x="27" y="7171"/>
                </a:lnTo>
                <a:lnTo>
                  <a:pt x="22" y="7170"/>
                </a:lnTo>
                <a:lnTo>
                  <a:pt x="16" y="7169"/>
                </a:lnTo>
                <a:lnTo>
                  <a:pt x="12" y="7166"/>
                </a:lnTo>
                <a:lnTo>
                  <a:pt x="8" y="7163"/>
                </a:lnTo>
                <a:lnTo>
                  <a:pt x="4" y="7159"/>
                </a:lnTo>
                <a:lnTo>
                  <a:pt x="1" y="7154"/>
                </a:lnTo>
                <a:lnTo>
                  <a:pt x="0" y="7149"/>
                </a:lnTo>
                <a:lnTo>
                  <a:pt x="0" y="7143"/>
                </a:lnTo>
                <a:lnTo>
                  <a:pt x="0" y="6751"/>
                </a:lnTo>
                <a:lnTo>
                  <a:pt x="0" y="6746"/>
                </a:lnTo>
                <a:lnTo>
                  <a:pt x="1" y="6741"/>
                </a:lnTo>
                <a:lnTo>
                  <a:pt x="4" y="6735"/>
                </a:lnTo>
                <a:lnTo>
                  <a:pt x="8" y="6731"/>
                </a:lnTo>
                <a:lnTo>
                  <a:pt x="12" y="6728"/>
                </a:lnTo>
                <a:lnTo>
                  <a:pt x="16" y="6726"/>
                </a:lnTo>
                <a:lnTo>
                  <a:pt x="22" y="6723"/>
                </a:lnTo>
                <a:lnTo>
                  <a:pt x="27" y="6723"/>
                </a:lnTo>
                <a:lnTo>
                  <a:pt x="32" y="6723"/>
                </a:lnTo>
                <a:lnTo>
                  <a:pt x="38" y="6726"/>
                </a:lnTo>
                <a:lnTo>
                  <a:pt x="43" y="6728"/>
                </a:lnTo>
                <a:lnTo>
                  <a:pt x="47" y="6731"/>
                </a:lnTo>
                <a:lnTo>
                  <a:pt x="50" y="6735"/>
                </a:lnTo>
                <a:lnTo>
                  <a:pt x="53" y="6741"/>
                </a:lnTo>
                <a:lnTo>
                  <a:pt x="55" y="6746"/>
                </a:lnTo>
                <a:lnTo>
                  <a:pt x="55" y="6751"/>
                </a:lnTo>
                <a:close/>
                <a:moveTo>
                  <a:pt x="55" y="7423"/>
                </a:moveTo>
                <a:lnTo>
                  <a:pt x="55" y="7815"/>
                </a:lnTo>
                <a:lnTo>
                  <a:pt x="55" y="7821"/>
                </a:lnTo>
                <a:lnTo>
                  <a:pt x="53" y="7826"/>
                </a:lnTo>
                <a:lnTo>
                  <a:pt x="50" y="7831"/>
                </a:lnTo>
                <a:lnTo>
                  <a:pt x="47" y="7835"/>
                </a:lnTo>
                <a:lnTo>
                  <a:pt x="43" y="7838"/>
                </a:lnTo>
                <a:lnTo>
                  <a:pt x="38" y="7841"/>
                </a:lnTo>
                <a:lnTo>
                  <a:pt x="32" y="7843"/>
                </a:lnTo>
                <a:lnTo>
                  <a:pt x="27" y="7843"/>
                </a:lnTo>
                <a:lnTo>
                  <a:pt x="22" y="7843"/>
                </a:lnTo>
                <a:lnTo>
                  <a:pt x="16" y="7841"/>
                </a:lnTo>
                <a:lnTo>
                  <a:pt x="12" y="7838"/>
                </a:lnTo>
                <a:lnTo>
                  <a:pt x="8" y="7835"/>
                </a:lnTo>
                <a:lnTo>
                  <a:pt x="4" y="7831"/>
                </a:lnTo>
                <a:lnTo>
                  <a:pt x="1" y="7826"/>
                </a:lnTo>
                <a:lnTo>
                  <a:pt x="0" y="7821"/>
                </a:lnTo>
                <a:lnTo>
                  <a:pt x="0" y="7815"/>
                </a:lnTo>
                <a:lnTo>
                  <a:pt x="0" y="7423"/>
                </a:lnTo>
                <a:lnTo>
                  <a:pt x="0" y="7418"/>
                </a:lnTo>
                <a:lnTo>
                  <a:pt x="1" y="7413"/>
                </a:lnTo>
                <a:lnTo>
                  <a:pt x="4" y="7407"/>
                </a:lnTo>
                <a:lnTo>
                  <a:pt x="8" y="7403"/>
                </a:lnTo>
                <a:lnTo>
                  <a:pt x="12" y="7400"/>
                </a:lnTo>
                <a:lnTo>
                  <a:pt x="16" y="7398"/>
                </a:lnTo>
                <a:lnTo>
                  <a:pt x="22" y="7395"/>
                </a:lnTo>
                <a:lnTo>
                  <a:pt x="27" y="7395"/>
                </a:lnTo>
                <a:lnTo>
                  <a:pt x="32" y="7395"/>
                </a:lnTo>
                <a:lnTo>
                  <a:pt x="38" y="7398"/>
                </a:lnTo>
                <a:lnTo>
                  <a:pt x="43" y="7400"/>
                </a:lnTo>
                <a:lnTo>
                  <a:pt x="47" y="7403"/>
                </a:lnTo>
                <a:lnTo>
                  <a:pt x="50" y="7407"/>
                </a:lnTo>
                <a:lnTo>
                  <a:pt x="53" y="7413"/>
                </a:lnTo>
                <a:lnTo>
                  <a:pt x="55" y="7418"/>
                </a:lnTo>
                <a:lnTo>
                  <a:pt x="55" y="7423"/>
                </a:lnTo>
                <a:close/>
                <a:moveTo>
                  <a:pt x="55" y="8095"/>
                </a:moveTo>
                <a:lnTo>
                  <a:pt x="55" y="8487"/>
                </a:lnTo>
                <a:lnTo>
                  <a:pt x="55" y="8493"/>
                </a:lnTo>
                <a:lnTo>
                  <a:pt x="53" y="8498"/>
                </a:lnTo>
                <a:lnTo>
                  <a:pt x="50" y="8503"/>
                </a:lnTo>
                <a:lnTo>
                  <a:pt x="47" y="8507"/>
                </a:lnTo>
                <a:lnTo>
                  <a:pt x="43" y="8510"/>
                </a:lnTo>
                <a:lnTo>
                  <a:pt x="38" y="8513"/>
                </a:lnTo>
                <a:lnTo>
                  <a:pt x="32" y="8515"/>
                </a:lnTo>
                <a:lnTo>
                  <a:pt x="27" y="8515"/>
                </a:lnTo>
                <a:lnTo>
                  <a:pt x="22" y="8515"/>
                </a:lnTo>
                <a:lnTo>
                  <a:pt x="16" y="8513"/>
                </a:lnTo>
                <a:lnTo>
                  <a:pt x="12" y="8510"/>
                </a:lnTo>
                <a:lnTo>
                  <a:pt x="8" y="8507"/>
                </a:lnTo>
                <a:lnTo>
                  <a:pt x="4" y="8503"/>
                </a:lnTo>
                <a:lnTo>
                  <a:pt x="1" y="8498"/>
                </a:lnTo>
                <a:lnTo>
                  <a:pt x="0" y="8493"/>
                </a:lnTo>
                <a:lnTo>
                  <a:pt x="0" y="8487"/>
                </a:lnTo>
                <a:lnTo>
                  <a:pt x="0" y="8095"/>
                </a:lnTo>
                <a:lnTo>
                  <a:pt x="0" y="8090"/>
                </a:lnTo>
                <a:lnTo>
                  <a:pt x="1" y="8085"/>
                </a:lnTo>
                <a:lnTo>
                  <a:pt x="4" y="8080"/>
                </a:lnTo>
                <a:lnTo>
                  <a:pt x="8" y="8075"/>
                </a:lnTo>
                <a:lnTo>
                  <a:pt x="12" y="8072"/>
                </a:lnTo>
                <a:lnTo>
                  <a:pt x="16" y="8070"/>
                </a:lnTo>
                <a:lnTo>
                  <a:pt x="22" y="8068"/>
                </a:lnTo>
                <a:lnTo>
                  <a:pt x="27" y="8067"/>
                </a:lnTo>
                <a:lnTo>
                  <a:pt x="32" y="8068"/>
                </a:lnTo>
                <a:lnTo>
                  <a:pt x="38" y="8070"/>
                </a:lnTo>
                <a:lnTo>
                  <a:pt x="43" y="8072"/>
                </a:lnTo>
                <a:lnTo>
                  <a:pt x="47" y="8075"/>
                </a:lnTo>
                <a:lnTo>
                  <a:pt x="50" y="8080"/>
                </a:lnTo>
                <a:lnTo>
                  <a:pt x="53" y="8085"/>
                </a:lnTo>
                <a:lnTo>
                  <a:pt x="55" y="8090"/>
                </a:lnTo>
                <a:lnTo>
                  <a:pt x="55" y="8095"/>
                </a:lnTo>
                <a:close/>
                <a:moveTo>
                  <a:pt x="55" y="8767"/>
                </a:moveTo>
                <a:lnTo>
                  <a:pt x="55" y="9160"/>
                </a:lnTo>
                <a:lnTo>
                  <a:pt x="55" y="9166"/>
                </a:lnTo>
                <a:lnTo>
                  <a:pt x="53" y="9171"/>
                </a:lnTo>
                <a:lnTo>
                  <a:pt x="50" y="9175"/>
                </a:lnTo>
                <a:lnTo>
                  <a:pt x="47" y="9179"/>
                </a:lnTo>
                <a:lnTo>
                  <a:pt x="43" y="9183"/>
                </a:lnTo>
                <a:lnTo>
                  <a:pt x="38" y="9186"/>
                </a:lnTo>
                <a:lnTo>
                  <a:pt x="32" y="9187"/>
                </a:lnTo>
                <a:lnTo>
                  <a:pt x="27" y="9187"/>
                </a:lnTo>
                <a:lnTo>
                  <a:pt x="22" y="9187"/>
                </a:lnTo>
                <a:lnTo>
                  <a:pt x="16" y="9186"/>
                </a:lnTo>
                <a:lnTo>
                  <a:pt x="12" y="9183"/>
                </a:lnTo>
                <a:lnTo>
                  <a:pt x="8" y="9179"/>
                </a:lnTo>
                <a:lnTo>
                  <a:pt x="4" y="9175"/>
                </a:lnTo>
                <a:lnTo>
                  <a:pt x="1" y="9171"/>
                </a:lnTo>
                <a:lnTo>
                  <a:pt x="0" y="9166"/>
                </a:lnTo>
                <a:lnTo>
                  <a:pt x="0" y="9160"/>
                </a:lnTo>
                <a:lnTo>
                  <a:pt x="0" y="8767"/>
                </a:lnTo>
                <a:lnTo>
                  <a:pt x="0" y="8762"/>
                </a:lnTo>
                <a:lnTo>
                  <a:pt x="1" y="8756"/>
                </a:lnTo>
                <a:lnTo>
                  <a:pt x="4" y="8752"/>
                </a:lnTo>
                <a:lnTo>
                  <a:pt x="8" y="8748"/>
                </a:lnTo>
                <a:lnTo>
                  <a:pt x="12" y="8744"/>
                </a:lnTo>
                <a:lnTo>
                  <a:pt x="16" y="8742"/>
                </a:lnTo>
                <a:lnTo>
                  <a:pt x="22" y="8740"/>
                </a:lnTo>
                <a:lnTo>
                  <a:pt x="27" y="8740"/>
                </a:lnTo>
                <a:lnTo>
                  <a:pt x="32" y="8740"/>
                </a:lnTo>
                <a:lnTo>
                  <a:pt x="38" y="8742"/>
                </a:lnTo>
                <a:lnTo>
                  <a:pt x="43" y="8744"/>
                </a:lnTo>
                <a:lnTo>
                  <a:pt x="47" y="8748"/>
                </a:lnTo>
                <a:lnTo>
                  <a:pt x="50" y="8752"/>
                </a:lnTo>
                <a:lnTo>
                  <a:pt x="53" y="8756"/>
                </a:lnTo>
                <a:lnTo>
                  <a:pt x="55" y="8762"/>
                </a:lnTo>
                <a:lnTo>
                  <a:pt x="55" y="8767"/>
                </a:lnTo>
                <a:close/>
                <a:moveTo>
                  <a:pt x="55" y="9441"/>
                </a:moveTo>
                <a:lnTo>
                  <a:pt x="55" y="9832"/>
                </a:lnTo>
                <a:lnTo>
                  <a:pt x="55" y="9838"/>
                </a:lnTo>
                <a:lnTo>
                  <a:pt x="53" y="9843"/>
                </a:lnTo>
                <a:lnTo>
                  <a:pt x="50" y="9847"/>
                </a:lnTo>
                <a:lnTo>
                  <a:pt x="47" y="9851"/>
                </a:lnTo>
                <a:lnTo>
                  <a:pt x="43" y="9855"/>
                </a:lnTo>
                <a:lnTo>
                  <a:pt x="38" y="9858"/>
                </a:lnTo>
                <a:lnTo>
                  <a:pt x="32" y="9859"/>
                </a:lnTo>
                <a:lnTo>
                  <a:pt x="27" y="9861"/>
                </a:lnTo>
                <a:lnTo>
                  <a:pt x="22" y="9859"/>
                </a:lnTo>
                <a:lnTo>
                  <a:pt x="16" y="9858"/>
                </a:lnTo>
                <a:lnTo>
                  <a:pt x="12" y="9855"/>
                </a:lnTo>
                <a:lnTo>
                  <a:pt x="8" y="9851"/>
                </a:lnTo>
                <a:lnTo>
                  <a:pt x="4" y="9847"/>
                </a:lnTo>
                <a:lnTo>
                  <a:pt x="1" y="9843"/>
                </a:lnTo>
                <a:lnTo>
                  <a:pt x="0" y="9838"/>
                </a:lnTo>
                <a:lnTo>
                  <a:pt x="0" y="9832"/>
                </a:lnTo>
                <a:lnTo>
                  <a:pt x="0" y="9441"/>
                </a:lnTo>
                <a:lnTo>
                  <a:pt x="0" y="9434"/>
                </a:lnTo>
                <a:lnTo>
                  <a:pt x="1" y="9428"/>
                </a:lnTo>
                <a:lnTo>
                  <a:pt x="4" y="9424"/>
                </a:lnTo>
                <a:lnTo>
                  <a:pt x="8" y="9420"/>
                </a:lnTo>
                <a:lnTo>
                  <a:pt x="12" y="9416"/>
                </a:lnTo>
                <a:lnTo>
                  <a:pt x="16" y="9414"/>
                </a:lnTo>
                <a:lnTo>
                  <a:pt x="22" y="9412"/>
                </a:lnTo>
                <a:lnTo>
                  <a:pt x="27" y="9412"/>
                </a:lnTo>
                <a:lnTo>
                  <a:pt x="32" y="9412"/>
                </a:lnTo>
                <a:lnTo>
                  <a:pt x="38" y="9414"/>
                </a:lnTo>
                <a:lnTo>
                  <a:pt x="43" y="9416"/>
                </a:lnTo>
                <a:lnTo>
                  <a:pt x="47" y="9420"/>
                </a:lnTo>
                <a:lnTo>
                  <a:pt x="50" y="9424"/>
                </a:lnTo>
                <a:lnTo>
                  <a:pt x="53" y="9428"/>
                </a:lnTo>
                <a:lnTo>
                  <a:pt x="55" y="9434"/>
                </a:lnTo>
                <a:lnTo>
                  <a:pt x="55" y="9441"/>
                </a:lnTo>
                <a:close/>
                <a:moveTo>
                  <a:pt x="55" y="10113"/>
                </a:moveTo>
                <a:lnTo>
                  <a:pt x="55" y="10504"/>
                </a:lnTo>
                <a:lnTo>
                  <a:pt x="55" y="10510"/>
                </a:lnTo>
                <a:lnTo>
                  <a:pt x="53" y="10515"/>
                </a:lnTo>
                <a:lnTo>
                  <a:pt x="50" y="10521"/>
                </a:lnTo>
                <a:lnTo>
                  <a:pt x="47" y="10525"/>
                </a:lnTo>
                <a:lnTo>
                  <a:pt x="43" y="10527"/>
                </a:lnTo>
                <a:lnTo>
                  <a:pt x="38" y="10530"/>
                </a:lnTo>
                <a:lnTo>
                  <a:pt x="32" y="10531"/>
                </a:lnTo>
                <a:lnTo>
                  <a:pt x="27" y="10533"/>
                </a:lnTo>
                <a:lnTo>
                  <a:pt x="22" y="10531"/>
                </a:lnTo>
                <a:lnTo>
                  <a:pt x="16" y="10530"/>
                </a:lnTo>
                <a:lnTo>
                  <a:pt x="12" y="10527"/>
                </a:lnTo>
                <a:lnTo>
                  <a:pt x="8" y="10525"/>
                </a:lnTo>
                <a:lnTo>
                  <a:pt x="4" y="10521"/>
                </a:lnTo>
                <a:lnTo>
                  <a:pt x="1" y="10515"/>
                </a:lnTo>
                <a:lnTo>
                  <a:pt x="0" y="10510"/>
                </a:lnTo>
                <a:lnTo>
                  <a:pt x="0" y="10504"/>
                </a:lnTo>
                <a:lnTo>
                  <a:pt x="0" y="10113"/>
                </a:lnTo>
                <a:lnTo>
                  <a:pt x="0" y="10107"/>
                </a:lnTo>
                <a:lnTo>
                  <a:pt x="1" y="10102"/>
                </a:lnTo>
                <a:lnTo>
                  <a:pt x="4" y="10096"/>
                </a:lnTo>
                <a:lnTo>
                  <a:pt x="8" y="10092"/>
                </a:lnTo>
                <a:lnTo>
                  <a:pt x="12" y="10090"/>
                </a:lnTo>
                <a:lnTo>
                  <a:pt x="16" y="10087"/>
                </a:lnTo>
                <a:lnTo>
                  <a:pt x="22" y="10084"/>
                </a:lnTo>
                <a:lnTo>
                  <a:pt x="27" y="10084"/>
                </a:lnTo>
                <a:lnTo>
                  <a:pt x="32" y="10084"/>
                </a:lnTo>
                <a:lnTo>
                  <a:pt x="38" y="10087"/>
                </a:lnTo>
                <a:lnTo>
                  <a:pt x="43" y="10090"/>
                </a:lnTo>
                <a:lnTo>
                  <a:pt x="47" y="10092"/>
                </a:lnTo>
                <a:lnTo>
                  <a:pt x="50" y="10096"/>
                </a:lnTo>
                <a:lnTo>
                  <a:pt x="53" y="10102"/>
                </a:lnTo>
                <a:lnTo>
                  <a:pt x="55" y="10107"/>
                </a:lnTo>
                <a:lnTo>
                  <a:pt x="55" y="10113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33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876800" y="990600"/>
            <a:ext cx="2057400" cy="4048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56" name="Rectangle 19"/>
          <p:cNvSpPr>
            <a:spLocks noChangeArrowheads="1"/>
          </p:cNvSpPr>
          <p:nvPr/>
        </p:nvSpPr>
        <p:spPr bwMode="auto">
          <a:xfrm>
            <a:off x="3960813" y="3843338"/>
            <a:ext cx="1296987" cy="576262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OORZAAK</a:t>
            </a:r>
          </a:p>
        </p:txBody>
      </p:sp>
      <p:sp>
        <p:nvSpPr>
          <p:cNvPr id="78857" name="Line 31"/>
          <p:cNvSpPr>
            <a:spLocks noChangeShapeType="1"/>
          </p:cNvSpPr>
          <p:nvPr/>
        </p:nvSpPr>
        <p:spPr bwMode="auto">
          <a:xfrm flipH="1" flipV="1">
            <a:off x="7086600" y="2438400"/>
            <a:ext cx="0" cy="533400"/>
          </a:xfrm>
          <a:prstGeom prst="line">
            <a:avLst/>
          </a:prstGeom>
          <a:noFill/>
          <a:ln w="1397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58" name="Freeform 32"/>
          <p:cNvSpPr>
            <a:spLocks noChangeArrowheads="1"/>
          </p:cNvSpPr>
          <p:nvPr/>
        </p:nvSpPr>
        <p:spPr bwMode="auto">
          <a:xfrm>
            <a:off x="1600200" y="1600200"/>
            <a:ext cx="4267200" cy="1905000"/>
          </a:xfrm>
          <a:custGeom>
            <a:avLst/>
            <a:gdLst>
              <a:gd name="T0" fmla="*/ 0 w 8144"/>
              <a:gd name="T1" fmla="*/ 2147483647 h 5598"/>
              <a:gd name="T2" fmla="*/ 0 w 8144"/>
              <a:gd name="T3" fmla="*/ 2147483647 h 5598"/>
              <a:gd name="T4" fmla="*/ 2147483647 w 8144"/>
              <a:gd name="T5" fmla="*/ 2147483647 h 5598"/>
              <a:gd name="T6" fmla="*/ 2147483647 w 8144"/>
              <a:gd name="T7" fmla="*/ 0 h 5598"/>
              <a:gd name="T8" fmla="*/ 0 60000 65536"/>
              <a:gd name="T9" fmla="*/ 0 60000 65536"/>
              <a:gd name="T10" fmla="*/ 0 60000 65536"/>
              <a:gd name="T11" fmla="*/ 0 60000 65536"/>
              <a:gd name="T12" fmla="*/ 0 w 8144"/>
              <a:gd name="T13" fmla="*/ 0 h 5598"/>
              <a:gd name="T14" fmla="*/ 8144 w 8144"/>
              <a:gd name="T15" fmla="*/ 5598 h 5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4" h="5598">
                <a:moveTo>
                  <a:pt x="0" y="5598"/>
                </a:moveTo>
                <a:lnTo>
                  <a:pt x="0" y="254"/>
                </a:lnTo>
                <a:lnTo>
                  <a:pt x="8144" y="254"/>
                </a:lnTo>
                <a:lnTo>
                  <a:pt x="8144" y="0"/>
                </a:lnTo>
              </a:path>
            </a:pathLst>
          </a:custGeom>
          <a:noFill/>
          <a:ln w="1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3259" name="Text Box 46"/>
          <p:cNvSpPr txBox="1">
            <a:spLocks noChangeArrowheads="1"/>
          </p:cNvSpPr>
          <p:nvPr/>
        </p:nvSpPr>
        <p:spPr bwMode="auto">
          <a:xfrm>
            <a:off x="39688" y="409575"/>
            <a:ext cx="372745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342900" indent="-3429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288" indent="-2540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76288" marR="0" lvl="1" indent="-254000" algn="l" defTabSz="449263" rtl="0" eaLnBrk="1" fontAlgn="base" latinLnBrk="0" hangingPunct="1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S Gothic" pitchFamily="49" charset="-128"/>
                <a:cs typeface="Arial" charset="0"/>
              </a:rPr>
              <a:t>OORZAKENBOOM</a:t>
            </a:r>
          </a:p>
          <a:p>
            <a:pPr marL="776288" marR="0" lvl="1" indent="-254000" algn="l" defTabSz="449263" rtl="0" eaLnBrk="1" fontAlgn="base" latinLnBrk="0" hangingPunct="1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711200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  <a:tab pos="9694863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MS Gothic" pitchFamily="49" charset="-128"/>
                <a:cs typeface="Arial" charset="0"/>
              </a:rPr>
              <a:t>BIJNA- INCIDENT </a:t>
            </a:r>
          </a:p>
        </p:txBody>
      </p:sp>
      <p:sp>
        <p:nvSpPr>
          <p:cNvPr id="78860" name="Line 49"/>
          <p:cNvSpPr>
            <a:spLocks noChangeShapeType="1"/>
          </p:cNvSpPr>
          <p:nvPr/>
        </p:nvSpPr>
        <p:spPr bwMode="auto">
          <a:xfrm flipH="1" flipV="1">
            <a:off x="7086600" y="3429000"/>
            <a:ext cx="6350" cy="533400"/>
          </a:xfrm>
          <a:prstGeom prst="line">
            <a:avLst/>
          </a:prstGeom>
          <a:noFill/>
          <a:ln w="1397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61" name="Rectangle 23"/>
          <p:cNvSpPr>
            <a:spLocks noChangeArrowheads="1"/>
          </p:cNvSpPr>
          <p:nvPr/>
        </p:nvSpPr>
        <p:spPr bwMode="auto">
          <a:xfrm>
            <a:off x="6313488" y="2941638"/>
            <a:ext cx="1611312" cy="487362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HERSTELACTIE</a:t>
            </a:r>
          </a:p>
        </p:txBody>
      </p:sp>
      <p:sp>
        <p:nvSpPr>
          <p:cNvPr id="78862" name="Rectangle 23"/>
          <p:cNvSpPr>
            <a:spLocks noChangeArrowheads="1"/>
          </p:cNvSpPr>
          <p:nvPr/>
        </p:nvSpPr>
        <p:spPr bwMode="auto">
          <a:xfrm>
            <a:off x="6324600" y="3962400"/>
            <a:ext cx="1611313" cy="762000"/>
          </a:xfrm>
          <a:prstGeom prst="rect">
            <a:avLst/>
          </a:prstGeom>
          <a:noFill/>
          <a:ln w="267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AANLEIDING</a:t>
            </a:r>
          </a:p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MS Gothic" pitchFamily="49" charset="-128"/>
              <a:cs typeface="Arial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TOT HERSTEL</a:t>
            </a:r>
          </a:p>
        </p:txBody>
      </p:sp>
      <p:sp>
        <p:nvSpPr>
          <p:cNvPr id="78863" name="Rectangle 10"/>
          <p:cNvSpPr>
            <a:spLocks noChangeArrowheads="1"/>
          </p:cNvSpPr>
          <p:nvPr/>
        </p:nvSpPr>
        <p:spPr bwMode="auto">
          <a:xfrm>
            <a:off x="3886200" y="2895600"/>
            <a:ext cx="1443038" cy="673100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DIRECTE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AANLEIDING</a:t>
            </a:r>
          </a:p>
        </p:txBody>
      </p:sp>
      <p:sp>
        <p:nvSpPr>
          <p:cNvPr id="78864" name="Rectangle 17"/>
          <p:cNvSpPr>
            <a:spLocks noChangeArrowheads="1"/>
          </p:cNvSpPr>
          <p:nvPr/>
        </p:nvSpPr>
        <p:spPr bwMode="auto">
          <a:xfrm>
            <a:off x="3810000" y="5029200"/>
            <a:ext cx="1676400" cy="574675"/>
          </a:xfrm>
          <a:prstGeom prst="rect">
            <a:avLst/>
          </a:prstGeom>
          <a:solidFill>
            <a:schemeClr val="bg1"/>
          </a:solidFill>
          <a:ln w="267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BASISOORZAAK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152400" y="5029200"/>
            <a:ext cx="1676400" cy="574675"/>
          </a:xfrm>
          <a:prstGeom prst="rect">
            <a:avLst/>
          </a:prstGeom>
          <a:noFill/>
          <a:ln w="267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BASISOORZAAK</a:t>
            </a:r>
          </a:p>
        </p:txBody>
      </p:sp>
      <p:sp>
        <p:nvSpPr>
          <p:cNvPr id="78866" name="Rectangle 17"/>
          <p:cNvSpPr>
            <a:spLocks noChangeArrowheads="1"/>
          </p:cNvSpPr>
          <p:nvPr/>
        </p:nvSpPr>
        <p:spPr bwMode="auto">
          <a:xfrm>
            <a:off x="1981200" y="5029200"/>
            <a:ext cx="1676400" cy="574675"/>
          </a:xfrm>
          <a:prstGeom prst="rect">
            <a:avLst/>
          </a:prstGeom>
          <a:solidFill>
            <a:schemeClr val="bg1"/>
          </a:solidFill>
          <a:ln w="267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BASISOORZAAK</a:t>
            </a:r>
          </a:p>
        </p:txBody>
      </p:sp>
      <p:sp>
        <p:nvSpPr>
          <p:cNvPr id="78867" name="Rectangle 23"/>
          <p:cNvSpPr>
            <a:spLocks noChangeArrowheads="1"/>
          </p:cNvSpPr>
          <p:nvPr/>
        </p:nvSpPr>
        <p:spPr bwMode="auto">
          <a:xfrm>
            <a:off x="6324600" y="1981200"/>
            <a:ext cx="1611313" cy="487363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HERSTELACTIE</a:t>
            </a:r>
          </a:p>
        </p:txBody>
      </p:sp>
      <p:sp>
        <p:nvSpPr>
          <p:cNvPr id="78868" name="Oval 40"/>
          <p:cNvSpPr>
            <a:spLocks noChangeArrowheads="1"/>
          </p:cNvSpPr>
          <p:nvPr/>
        </p:nvSpPr>
        <p:spPr bwMode="auto">
          <a:xfrm>
            <a:off x="152400" y="1219200"/>
            <a:ext cx="5551488" cy="5094288"/>
          </a:xfrm>
          <a:prstGeom prst="ellipse">
            <a:avLst/>
          </a:prstGeom>
          <a:noFill/>
          <a:ln w="25527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2057400" y="1371600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FAALKANT</a:t>
            </a:r>
          </a:p>
        </p:txBody>
      </p:sp>
      <p:sp>
        <p:nvSpPr>
          <p:cNvPr id="78870" name="Oval 42"/>
          <p:cNvSpPr>
            <a:spLocks noChangeArrowheads="1"/>
          </p:cNvSpPr>
          <p:nvPr/>
        </p:nvSpPr>
        <p:spPr bwMode="auto">
          <a:xfrm>
            <a:off x="5791200" y="1143000"/>
            <a:ext cx="3276600" cy="5094288"/>
          </a:xfrm>
          <a:prstGeom prst="ellipse">
            <a:avLst/>
          </a:prstGeom>
          <a:noFill/>
          <a:ln w="2556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6553200" y="1371600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HERSTELKANT</a:t>
            </a:r>
          </a:p>
        </p:txBody>
      </p:sp>
      <p:sp>
        <p:nvSpPr>
          <p:cNvPr id="78872" name="Rectangle 8"/>
          <p:cNvSpPr>
            <a:spLocks noChangeArrowheads="1"/>
          </p:cNvSpPr>
          <p:nvPr/>
        </p:nvSpPr>
        <p:spPr bwMode="auto">
          <a:xfrm>
            <a:off x="4876800" y="990600"/>
            <a:ext cx="2057400" cy="404813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Wat er bijna mis ging</a:t>
            </a:r>
          </a:p>
        </p:txBody>
      </p:sp>
      <p:sp>
        <p:nvSpPr>
          <p:cNvPr id="78873" name="Rectangle 19"/>
          <p:cNvSpPr>
            <a:spLocks noChangeArrowheads="1"/>
          </p:cNvSpPr>
          <p:nvPr/>
        </p:nvSpPr>
        <p:spPr bwMode="auto">
          <a:xfrm>
            <a:off x="303213" y="3843338"/>
            <a:ext cx="1296987" cy="576262"/>
          </a:xfrm>
          <a:prstGeom prst="rect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OORZAAK</a:t>
            </a:r>
          </a:p>
        </p:txBody>
      </p:sp>
      <p:sp>
        <p:nvSpPr>
          <p:cNvPr id="78874" name="Rectangle 19"/>
          <p:cNvSpPr>
            <a:spLocks noChangeArrowheads="1"/>
          </p:cNvSpPr>
          <p:nvPr/>
        </p:nvSpPr>
        <p:spPr bwMode="auto">
          <a:xfrm>
            <a:off x="1903413" y="3843338"/>
            <a:ext cx="1296987" cy="576262"/>
          </a:xfrm>
          <a:prstGeom prst="rect">
            <a:avLst/>
          </a:prstGeom>
          <a:noFill/>
          <a:ln w="1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3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OORZAAK</a:t>
            </a:r>
          </a:p>
        </p:txBody>
      </p:sp>
      <p:sp>
        <p:nvSpPr>
          <p:cNvPr id="78875" name="Rectangle 10"/>
          <p:cNvSpPr>
            <a:spLocks noChangeArrowheads="1"/>
          </p:cNvSpPr>
          <p:nvPr/>
        </p:nvSpPr>
        <p:spPr bwMode="auto">
          <a:xfrm>
            <a:off x="990600" y="2895600"/>
            <a:ext cx="1443038" cy="673100"/>
          </a:xfrm>
          <a:prstGeom prst="rect">
            <a:avLst/>
          </a:prstGeom>
          <a:solidFill>
            <a:schemeClr val="bg1"/>
          </a:solidFill>
          <a:ln w="1397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DIRECTE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MS Gothic" pitchFamily="49" charset="-128"/>
                <a:cs typeface="Arial" pitchFamily="34" charset="0"/>
              </a:rPr>
              <a:t>AANLEIDING</a:t>
            </a:r>
          </a:p>
        </p:txBody>
      </p:sp>
      <p:cxnSp>
        <p:nvCxnSpPr>
          <p:cNvPr id="78876" name="AutoShape 28"/>
          <p:cNvCxnSpPr>
            <a:cxnSpLocks noChangeShapeType="1"/>
            <a:stCxn id="78875" idx="2"/>
            <a:endCxn id="78874" idx="0"/>
          </p:cNvCxnSpPr>
          <p:nvPr/>
        </p:nvCxnSpPr>
        <p:spPr bwMode="auto">
          <a:xfrm rot="16200000" flipH="1">
            <a:off x="1995488" y="3286125"/>
            <a:ext cx="274638" cy="839787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cxnSp>
      <p:cxnSp>
        <p:nvCxnSpPr>
          <p:cNvPr id="78877" name="AutoShape 29"/>
          <p:cNvCxnSpPr>
            <a:cxnSpLocks noChangeShapeType="1"/>
            <a:stCxn id="78875" idx="2"/>
            <a:endCxn id="78873" idx="0"/>
          </p:cNvCxnSpPr>
          <p:nvPr/>
        </p:nvCxnSpPr>
        <p:spPr bwMode="auto">
          <a:xfrm rot="5400000">
            <a:off x="1195388" y="3325812"/>
            <a:ext cx="274638" cy="760413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cxnSp>
      <p:sp>
        <p:nvSpPr>
          <p:cNvPr id="78878" name="Line 49"/>
          <p:cNvSpPr>
            <a:spLocks noChangeShapeType="1"/>
          </p:cNvSpPr>
          <p:nvPr/>
        </p:nvSpPr>
        <p:spPr bwMode="auto">
          <a:xfrm flipH="1" flipV="1">
            <a:off x="2584450" y="4419600"/>
            <a:ext cx="6350" cy="609600"/>
          </a:xfrm>
          <a:prstGeom prst="line">
            <a:avLst/>
          </a:prstGeom>
          <a:noFill/>
          <a:ln w="1397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78879" name="Line 49"/>
          <p:cNvSpPr>
            <a:spLocks noChangeShapeType="1"/>
          </p:cNvSpPr>
          <p:nvPr/>
        </p:nvSpPr>
        <p:spPr bwMode="auto">
          <a:xfrm flipH="1" flipV="1">
            <a:off x="914400" y="4419600"/>
            <a:ext cx="6350" cy="609600"/>
          </a:xfrm>
          <a:prstGeom prst="line">
            <a:avLst/>
          </a:prstGeom>
          <a:noFill/>
          <a:ln w="1397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1" y="6415088"/>
            <a:ext cx="2819400" cy="442912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BD7755-E902-4109-A014-5922FA54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E6B5FF-C591-48C7-8127-9AA3BA1C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991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E298BE2-8521-4625-B675-B88EEEB1C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Interviews als aanvulling op reconstructie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8EA20C1-C359-4AA9-BC95-327FAE5AD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NL" altLang="nl-NL" sz="2000"/>
              <a:t>De melding van een incident / calamiteit bevat vaak te weinig informatie om een goede analyse met de PRISMA-methode te kunnen uitvoeren </a:t>
            </a:r>
          </a:p>
          <a:p>
            <a:pPr>
              <a:lnSpc>
                <a:spcPct val="80000"/>
              </a:lnSpc>
            </a:pPr>
            <a:r>
              <a:rPr lang="nl-NL" altLang="nl-NL" sz="2000"/>
              <a:t>Interview de betrokkenen om meer informatie te achterhalen</a:t>
            </a:r>
          </a:p>
          <a:p>
            <a:pPr>
              <a:lnSpc>
                <a:spcPct val="80000"/>
              </a:lnSpc>
            </a:pPr>
            <a:r>
              <a:rPr lang="nl-NL" altLang="nl-NL" sz="2000"/>
              <a:t>Begin met vertrouwen op te bouwen door aan te geven dat het onderzoek erop gericht is om te voorkomen dat het incident / calamiteit weer kan optreden waarbij collega's in de fout gaan. Het gaat erom te achterhalen wat er gebeurd is en niet wie de schuldigen zijn </a:t>
            </a:r>
          </a:p>
          <a:p>
            <a:pPr>
              <a:lnSpc>
                <a:spcPct val="80000"/>
              </a:lnSpc>
            </a:pPr>
            <a:r>
              <a:rPr lang="nl-NL" altLang="nl-NL" sz="2000"/>
              <a:t>Stel tijdens het interview open vragen (beginnend met Hoe, Wat, Waar, Wie, Waardoor, Wanneer) </a:t>
            </a:r>
          </a:p>
          <a:p>
            <a:pPr>
              <a:lnSpc>
                <a:spcPct val="80000"/>
              </a:lnSpc>
            </a:pPr>
            <a:r>
              <a:rPr lang="nl-NL" altLang="nl-NL" sz="2000"/>
              <a:t>In een interview is het beter geen waarom vraag te stellen omdat dit als suggestief kan worden ervaren. </a:t>
            </a:r>
          </a:p>
          <a:p>
            <a:pPr>
              <a:lnSpc>
                <a:spcPct val="80000"/>
              </a:lnSpc>
            </a:pPr>
            <a:r>
              <a:rPr lang="nl-NL" altLang="nl-NL" sz="2000"/>
              <a:t>Gesloten vragen kunnen gebruikt worden om een samenvatting bevestigd te krijgen.</a:t>
            </a:r>
          </a:p>
        </p:txBody>
      </p:sp>
    </p:spTree>
    <p:extLst>
      <p:ext uri="{BB962C8B-B14F-4D97-AF65-F5344CB8AC3E}">
        <p14:creationId xmlns:p14="http://schemas.microsoft.com/office/powerpoint/2010/main" val="119768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91540-F18B-4953-9135-B11CF61B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dag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F12A34-DA0F-45FA-9FFC-DE644EB6E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Het kunnen onderscheiden welke vragen d.m.v. documentenstudie beantwoord kunnen worden en welke specifieke vragen in interviewvorm gesteld moeten worden</a:t>
            </a:r>
          </a:p>
          <a:p>
            <a:r>
              <a:rPr lang="nl-NL" sz="1800" dirty="0"/>
              <a:t>Het zorgvuldig kunnen voorbereiden van interviews, overeenkomstig de PRISMA methodiek</a:t>
            </a:r>
          </a:p>
          <a:p>
            <a:r>
              <a:rPr lang="nl-NL" sz="1800" dirty="0"/>
              <a:t>Het toe kunnen passen van de basale gesprekstechnieken, zoals: enkelvoudige vragen stellen, functioneel door vragen, herkennen wat de hoofdlijn is en wat bijzaken zijn, subjectieve begrippen herkennen en verder uitvragen</a:t>
            </a:r>
          </a:p>
          <a:p>
            <a:r>
              <a:rPr lang="nl-NL" sz="1800" dirty="0"/>
              <a:t>Het bewust worden van eigen interpretaties en de juiste vragen weten te stellen om deze waar nodig te verifiëren bij de geïnterviewde</a:t>
            </a:r>
          </a:p>
          <a:p>
            <a:r>
              <a:rPr lang="nl-NL" sz="1800" dirty="0"/>
              <a:t>Het kunnen creëren van een dusdanige veilige sfeer tijdens het interview zodat de geïnterviewde mee kan/wil meewerken aan het interview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FE6061-545A-49A9-9633-B23B987B9F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8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8C48A6E-7FC2-4CB1-AFED-5566A1083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Randvoorwaarden voor het gesprek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FA11A20-612D-400C-A694-2FA2EC4C7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Check met je gesprekspartner of jullie dezelfde randvoorwaarden hebben</a:t>
            </a:r>
          </a:p>
          <a:p>
            <a:r>
              <a:rPr lang="nl-NL" altLang="nl-NL"/>
              <a:t>Kies een geschikte locatie</a:t>
            </a:r>
          </a:p>
          <a:p>
            <a:r>
              <a:rPr lang="nl-NL" altLang="nl-NL"/>
              <a:t>Kies een geschikt </a:t>
            </a:r>
          </a:p>
          <a:p>
            <a:r>
              <a:rPr lang="nl-NL" altLang="nl-NL"/>
              <a:t>Keuze van de gesprekspartners, bijvoorbeeld: </a:t>
            </a:r>
            <a:br>
              <a:rPr lang="nl-NL" altLang="nl-NL"/>
            </a:br>
            <a:r>
              <a:rPr lang="nl-NL" altLang="nl-NL" i="1"/>
              <a:t>wie nemen er aan het gesprek deel?</a:t>
            </a:r>
            <a:br>
              <a:rPr lang="nl-NL" altLang="nl-NL" i="1"/>
            </a:br>
            <a:r>
              <a:rPr lang="nl-NL" altLang="nl-NL" i="1"/>
              <a:t>wie neemt waar plaats en mag er wel/niet gestoord worden?</a:t>
            </a:r>
          </a:p>
          <a:p>
            <a:pPr>
              <a:buFont typeface="Wingdings" panose="05000000000000000000" pitchFamily="2" charset="2"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9666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interviews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goede voorbereiding is essentieel</a:t>
            </a:r>
          </a:p>
          <a:p>
            <a:r>
              <a:rPr lang="nl-NL" dirty="0"/>
              <a:t>Denk voor aanvang van het gesprek na over: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doel van het gesprek/ wat wil ik bereiken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eigen rol en onafhankelijkheid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randvoorwaarden gesprek</a:t>
            </a:r>
          </a:p>
          <a:p>
            <a:r>
              <a:rPr lang="nl-NL" dirty="0"/>
              <a:t>Maak gebruik van vragenlijsten of benoem steekwoorden</a:t>
            </a:r>
          </a:p>
          <a:p>
            <a:r>
              <a:rPr lang="nl-NL" dirty="0"/>
              <a:t>Stem eventueel de rolverdeling af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524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322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2813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84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Gedrag bespreekbaar maken is moeilijk</a:t>
            </a:r>
          </a:p>
          <a:p>
            <a:endParaRPr lang="nl-NL" dirty="0"/>
          </a:p>
          <a:p>
            <a:r>
              <a:rPr lang="nl-NL" dirty="0"/>
              <a:t>Gedrag ≠ karakter</a:t>
            </a:r>
          </a:p>
          <a:p>
            <a:endParaRPr lang="nl-NL" dirty="0"/>
          </a:p>
          <a:p>
            <a:r>
              <a:rPr lang="nl-NL" dirty="0"/>
              <a:t>Gedrag is uitvloeisel van houding/attitude</a:t>
            </a:r>
          </a:p>
          <a:p>
            <a:endParaRPr lang="nl-NL" dirty="0"/>
          </a:p>
          <a:p>
            <a:r>
              <a:rPr lang="nl-NL" dirty="0"/>
              <a:t>Onveilig gedrag is vaak onbewust</a:t>
            </a:r>
          </a:p>
        </p:txBody>
      </p:sp>
    </p:spTree>
    <p:extLst>
      <p:ext uri="{BB962C8B-B14F-4D97-AF65-F5344CB8AC3E}">
        <p14:creationId xmlns:p14="http://schemas.microsoft.com/office/powerpoint/2010/main" val="175822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Elementen van 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Denken:   Vertrouwen in regels</a:t>
            </a:r>
          </a:p>
          <a:p>
            <a:r>
              <a:rPr lang="nl-NL" dirty="0"/>
              <a:t>Doen:       Voelen van verantwoordelijkheid</a:t>
            </a:r>
          </a:p>
          <a:p>
            <a:r>
              <a:rPr lang="nl-NL" dirty="0"/>
              <a:t>Durven:    Vermogen om te acteren</a:t>
            </a:r>
          </a:p>
          <a:p>
            <a:r>
              <a:rPr lang="nl-NL" dirty="0"/>
              <a:t>Dragen:    Verankeren van cultuur en gedrag</a:t>
            </a:r>
          </a:p>
        </p:txBody>
      </p:sp>
    </p:spTree>
    <p:extLst>
      <p:ext uri="{BB962C8B-B14F-4D97-AF65-F5344CB8AC3E}">
        <p14:creationId xmlns:p14="http://schemas.microsoft.com/office/powerpoint/2010/main" val="414228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342641D-985E-4CFB-9823-324055EFF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Inhoud van het gesprek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66C434C-FBEC-4057-A33E-C1E6B3E92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altLang="nl-NL"/>
              <a:t>De volgende vragen geven al veel informatie:</a:t>
            </a:r>
          </a:p>
          <a:p>
            <a:r>
              <a:rPr lang="nl-NL" altLang="nl-NL"/>
              <a:t>Wat gebeurde er precies?</a:t>
            </a:r>
          </a:p>
          <a:p>
            <a:r>
              <a:rPr lang="nl-NL" altLang="nl-NL"/>
              <a:t>Wat ging daaraan vooraf?</a:t>
            </a:r>
          </a:p>
          <a:p>
            <a:r>
              <a:rPr lang="nl-NL" altLang="nl-NL"/>
              <a:t>Hoe waren de omstandigheden?</a:t>
            </a:r>
          </a:p>
          <a:p>
            <a:r>
              <a:rPr lang="nl-NL" altLang="nl-NL"/>
              <a:t>Welke werkwijze/procedure/protocol worden normaal in die situatie gebruikt?</a:t>
            </a:r>
          </a:p>
          <a:p>
            <a:r>
              <a:rPr lang="nl-NL" altLang="nl-NL"/>
              <a:t>Wat zijn de gevolgen voor de cliënt geweest?</a:t>
            </a:r>
          </a:p>
          <a:p>
            <a:r>
              <a:rPr lang="nl-NL" altLang="nl-NL"/>
              <a:t>Welke nabehandeling heeft de cliënt gehad?</a:t>
            </a:r>
          </a:p>
        </p:txBody>
      </p:sp>
    </p:spTree>
    <p:extLst>
      <p:ext uri="{BB962C8B-B14F-4D97-AF65-F5344CB8AC3E}">
        <p14:creationId xmlns:p14="http://schemas.microsoft.com/office/powerpoint/2010/main" val="292381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AF8D0CF-D24C-475D-BF31-E273E4658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Het gesprek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36DF15E-D937-4090-BEFC-C19CB2A85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382" eaLnBrk="1" fontAlgn="auto" hangingPunct="1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Kom tot de kern van het gesprek</a:t>
            </a:r>
          </a:p>
          <a:p>
            <a:pPr defTabSz="914382" eaLnBrk="1" fontAlgn="auto" hangingPunct="1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Hierbij is een goede afstemming essentieel</a:t>
            </a:r>
          </a:p>
          <a:p>
            <a:pPr defTabSz="914382" eaLnBrk="1" fontAlgn="auto" hangingPunct="1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Begin door over en weer de bedoeling, de verwachtingen en het resultaat af te stemmen</a:t>
            </a: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nl-NL" sz="1800" kern="12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Tips:</a:t>
            </a:r>
          </a:p>
          <a:p>
            <a:pPr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90 graden regel: door in een hoek van 90º te gaan zitten, breng je rust in het gesprek. Je kunt elkaar namelijk goed aankijken, maar ook gemakkelijk wegkijken</a:t>
            </a:r>
          </a:p>
          <a:p>
            <a:pPr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Lichaamshoek: let erop of je wat voorovergebogen zit. Die houding laat zien dat je gemotiveerd bent</a:t>
            </a:r>
          </a:p>
          <a:p>
            <a:pPr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Open lichaamshouding: neem een open lichaamshouding aan. Je armen voor de borst gevouwen of je benen over elkaar geslagen, zorgen voor een gesloten of defensieve indruk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nl-NL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62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Steeds concretere vragen 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Functie:</a:t>
            </a:r>
          </a:p>
          <a:p>
            <a:r>
              <a:rPr lang="nl-NL" sz="2000" dirty="0"/>
              <a:t>Achterhalen van de ontbrekende informatie</a:t>
            </a:r>
          </a:p>
          <a:p>
            <a:r>
              <a:rPr lang="nl-NL" sz="2000" dirty="0"/>
              <a:t>Stimuleren tot verdere verkenning</a:t>
            </a:r>
          </a:p>
          <a:p>
            <a:r>
              <a:rPr lang="nl-NL" sz="2000" dirty="0"/>
              <a:t>Bedoeling nagaan van (non-verbaal) gedrag </a:t>
            </a:r>
          </a:p>
          <a:p>
            <a:r>
              <a:rPr lang="nl-NL" sz="2000" dirty="0"/>
              <a:t>Vergroten van betrouwbaarheid en duidelijkheid</a:t>
            </a:r>
          </a:p>
          <a:p>
            <a:r>
              <a:rPr lang="nl-NL" sz="2000" dirty="0"/>
              <a:t>Verantwoord tot een conclusie komen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Hoe: </a:t>
            </a:r>
          </a:p>
          <a:p>
            <a:r>
              <a:rPr lang="nl-NL" sz="2000" dirty="0"/>
              <a:t>Welke bedoel je precies? </a:t>
            </a:r>
          </a:p>
          <a:p>
            <a:r>
              <a:rPr lang="nl-NL" sz="2000" dirty="0"/>
              <a:t>Wat zou er gebeuren als…</a:t>
            </a:r>
          </a:p>
          <a:p>
            <a:r>
              <a:rPr lang="nl-NL" sz="2000" dirty="0"/>
              <a:t>Geef eens stap voor stap aan hoe dat in de praktijk gaat: wie doet wat wanneer? </a:t>
            </a:r>
          </a:p>
          <a:p>
            <a:r>
              <a:rPr lang="nl-NL" sz="2000" dirty="0"/>
              <a:t>Alle? Altijd? Gaat het ook wel eens niet zo? </a:t>
            </a:r>
          </a:p>
          <a:p>
            <a:r>
              <a:rPr lang="nl-NL" sz="2000" dirty="0"/>
              <a:t>Iedereen? Niemand?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851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22558C0-33E7-4463-8A96-B27836668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Gesprekstechniek: Spreek je uit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11212B6-8BE3-4998-BE05-D5C6B6195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Een gesprek over het onderzoek naar calamiteiten is voor beide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gesprekspartners een spannend gesprek.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Daarom is het belangrijk om te weten wat er zich tussen de gesprekspartners daadwerkelijk afspeelt.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Vaak voelen we de sfeer, de gevoelens, en de onderlinge relatie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haarfijn aan, maar blijft het meestal onbesproken.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Om recht te doen aan de onderlinge relatie, is het belangrijk om: de gevoelens te benoemen.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Geef tijdens het gesprek aan wat je zelf ervaart.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Vraag hoe de ander zich voelt.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altLang="nl-NL" sz="2000" dirty="0">
                <a:cs typeface="Arial" panose="020B0604020202020204" pitchFamily="34" charset="0"/>
              </a:rPr>
              <a:t>Geef terug wat je bij de ander ziet (of </a:t>
            </a:r>
            <a:r>
              <a:rPr lang="nl-NL" altLang="nl-NL" sz="2000" dirty="0" err="1">
                <a:cs typeface="Arial" panose="020B0604020202020204" pitchFamily="34" charset="0"/>
              </a:rPr>
              <a:t>dénkt</a:t>
            </a:r>
            <a:r>
              <a:rPr lang="nl-NL" altLang="nl-NL" sz="2000" dirty="0">
                <a:cs typeface="Arial" panose="020B0604020202020204" pitchFamily="34" charset="0"/>
              </a:rPr>
              <a:t> te zien).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nl-NL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21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Gespreks- en vraagtechnieken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 en gesloten vragen</a:t>
            </a:r>
          </a:p>
          <a:p>
            <a:r>
              <a:rPr lang="nl-NL" dirty="0"/>
              <a:t>Luisteren, samenvatten en doorvragen</a:t>
            </a:r>
          </a:p>
          <a:p>
            <a:r>
              <a:rPr lang="nl-NL" dirty="0"/>
              <a:t>Binnen onderwerp en referentiekader blijven</a:t>
            </a:r>
          </a:p>
          <a:p>
            <a:r>
              <a:rPr lang="nl-NL" dirty="0"/>
              <a:t>Gevoelsreflecties spiegelen</a:t>
            </a:r>
          </a:p>
          <a:p>
            <a:r>
              <a:rPr lang="nl-NL" dirty="0"/>
              <a:t>Gebruik functionele stiltes</a:t>
            </a:r>
          </a:p>
          <a:p>
            <a:r>
              <a:rPr lang="nl-NL" dirty="0"/>
              <a:t>Confronteren  “Ik hoor u dit zeggen…..,uit documentatie is me opgevallen dat…”</a:t>
            </a:r>
          </a:p>
          <a:p>
            <a:r>
              <a:rPr lang="nl-NL" dirty="0"/>
              <a:t>Concretiseren “klopt het dat…?”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97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Training Onderdeel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/>
          <a:lstStyle/>
          <a:p>
            <a:r>
              <a:rPr lang="nl-NL" dirty="0"/>
              <a:t>Korte herhaling Onderdeel 1: PRISMA-methodiek</a:t>
            </a:r>
          </a:p>
          <a:p>
            <a:endParaRPr lang="nl-NL" dirty="0"/>
          </a:p>
          <a:p>
            <a:r>
              <a:rPr lang="nl-NL" dirty="0"/>
              <a:t>Bespreken huiswerkopdracht</a:t>
            </a:r>
          </a:p>
          <a:p>
            <a:endParaRPr lang="nl-NL" dirty="0"/>
          </a:p>
          <a:p>
            <a:r>
              <a:rPr lang="nl-NL" dirty="0" err="1"/>
              <a:t>Onderzoeksvaardigheden</a:t>
            </a:r>
            <a:r>
              <a:rPr lang="nl-NL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Opstellen reconstructie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Documentenanalyse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Formuleren topgebeurtenis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Houden van interviews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lvl="0">
              <a:buClr>
                <a:srgbClr val="00007D"/>
              </a:buClr>
            </a:pPr>
            <a:r>
              <a:rPr lang="nl-NL" dirty="0">
                <a:solidFill>
                  <a:srgbClr val="000000"/>
                </a:solidFill>
              </a:rPr>
              <a:t>Huiswerkopdracht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593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Gevoelsreflecties spiegelen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Houdt rekening met emoties en reflecteer deze eventueel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“Ik zie dat u het moeilijk vindt om te vertellen dat…”</a:t>
            </a:r>
          </a:p>
          <a:p>
            <a:pPr marL="0" indent="0">
              <a:buNone/>
            </a:pPr>
            <a:r>
              <a:rPr lang="nl-NL" dirty="0"/>
              <a:t>of   “Ik merk dat…”</a:t>
            </a:r>
          </a:p>
        </p:txBody>
      </p:sp>
    </p:spTree>
    <p:extLst>
      <p:ext uri="{BB962C8B-B14F-4D97-AF65-F5344CB8AC3E}">
        <p14:creationId xmlns:p14="http://schemas.microsoft.com/office/powerpoint/2010/main" val="358729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functionele stiltes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op de juiste momenten een stilte in te bouwen, kunt u bereiken dat de geïnterviewde doorgaat met het beantwoorden van de vraag </a:t>
            </a:r>
          </a:p>
          <a:p>
            <a:r>
              <a:rPr lang="nl-NL" dirty="0"/>
              <a:t>U bouwt als het ware een lichte druk op in het gesprek</a:t>
            </a:r>
          </a:p>
          <a:p>
            <a:r>
              <a:rPr lang="nl-NL" dirty="0"/>
              <a:t>Mensen hebben tijd nodig om na te denken en een antwoord te formuleren </a:t>
            </a:r>
          </a:p>
          <a:p>
            <a:r>
              <a:rPr lang="nl-NL" dirty="0"/>
              <a:t>Een “valkuil‟ waar veel interviewers intrappen is dat ze te snel een nieuwe vraag stellen, terwijl de eerste vraag nog niet eens is beantwoord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838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Confronteren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Clr>
                <a:srgbClr val="00007D"/>
              </a:buClr>
              <a:defRPr/>
            </a:pPr>
            <a:r>
              <a:rPr lang="nl-NL" dirty="0">
                <a:solidFill>
                  <a:srgbClr val="000000"/>
                </a:solidFill>
              </a:rPr>
              <a:t>Tegenstrijdigheden onder de aandacht brengen, door deze samen te vatten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None/>
              <a:defRPr/>
            </a:pPr>
            <a:endParaRPr lang="nl-NL" sz="2000" dirty="0">
              <a:solidFill>
                <a:srgbClr val="000000"/>
              </a:solidFill>
            </a:endParaRPr>
          </a:p>
          <a:p>
            <a:pPr marL="400050" lvl="1" indent="0">
              <a:lnSpc>
                <a:spcPct val="80000"/>
              </a:lnSpc>
              <a:buClr>
                <a:srgbClr val="00007D"/>
              </a:buClr>
              <a:buNone/>
              <a:defRPr/>
            </a:pPr>
            <a:r>
              <a:rPr lang="nl-NL" sz="1800" dirty="0">
                <a:solidFill>
                  <a:srgbClr val="000000"/>
                </a:solidFill>
              </a:rPr>
              <a:t>Medewerker: “De cliënt was niet alleen in de ruimte”. </a:t>
            </a:r>
          </a:p>
          <a:p>
            <a:pPr marL="400050" lvl="1" indent="0">
              <a:lnSpc>
                <a:spcPct val="80000"/>
              </a:lnSpc>
              <a:buClr>
                <a:srgbClr val="00007D"/>
              </a:buClr>
              <a:buNone/>
              <a:defRPr/>
            </a:pPr>
            <a:r>
              <a:rPr lang="nl-NL" sz="1800" dirty="0">
                <a:solidFill>
                  <a:srgbClr val="000000"/>
                </a:solidFill>
              </a:rPr>
              <a:t>Even later zegt dezelfde medewerker: „Ik weet niet helemaal zeker wie de cliënt begeleidde”.  </a:t>
            </a:r>
          </a:p>
          <a:p>
            <a:pPr marL="400050" lvl="1" indent="0">
              <a:lnSpc>
                <a:spcPct val="80000"/>
              </a:lnSpc>
              <a:buClr>
                <a:srgbClr val="00007D"/>
              </a:buClr>
              <a:buNone/>
              <a:defRPr/>
            </a:pPr>
            <a:r>
              <a:rPr lang="nl-NL" sz="1800" dirty="0">
                <a:solidFill>
                  <a:srgbClr val="000000"/>
                </a:solidFill>
              </a:rPr>
              <a:t>Interviewer: “U zegt aan de ene kant dat de cliënt niet alleen was, en tegelijkertijd geeft u aan niet helemaal zeker te weten wie de cliënt begeleidde. Kunt u dat toelichten?”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None/>
              <a:defRPr/>
            </a:pPr>
            <a:endParaRPr lang="nl-NL" sz="2000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buClr>
                <a:srgbClr val="00007D"/>
              </a:buClr>
              <a:defRPr/>
            </a:pPr>
            <a:r>
              <a:rPr lang="nl-NL" dirty="0">
                <a:solidFill>
                  <a:srgbClr val="000000"/>
                </a:solidFill>
              </a:rPr>
              <a:t>Een confrontatie kan als bestraffend overkomen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None/>
              <a:defRPr/>
            </a:pPr>
            <a:r>
              <a:rPr lang="nl-NL" dirty="0">
                <a:solidFill>
                  <a:srgbClr val="000000"/>
                </a:solidFill>
              </a:rPr>
              <a:t>     “Het is de toon die de muziek maakt”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4833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Doorvragen op gedragsniveau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bevragen van managers en professionals of ze zich bewust zijn van hun eigen gedrag</a:t>
            </a:r>
          </a:p>
          <a:p>
            <a:r>
              <a:rPr lang="nl-NL" dirty="0"/>
              <a:t>Vraag naar relevant gedrag (trefwoorden):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Leiding geven (aanspreken, motiveren en stimuleren)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Open communiceren (geven feedback, waardering en erkenning geven)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Proactief zijn, verantwoording nemen en tonen, betrokken zijn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Reflecteren op (leer)activiteiten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783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 uit met de “waarom” vraag bij gedrag uitvragen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‘Waarom heb je dat gedaan?’ </a:t>
            </a:r>
            <a:r>
              <a:rPr lang="nl-NL" dirty="0">
                <a:sym typeface="Wingdings" panose="05000000000000000000" pitchFamily="2" charset="2"/>
              </a:rPr>
              <a:t> “W</a:t>
            </a:r>
            <a:r>
              <a:rPr lang="nl-NL" dirty="0"/>
              <a:t>elke gedachten gingen door je heen? Wat maakte dat je koos deze actie in te zetten? Welke zaken hebben jouw gedrag beïnvloed?”</a:t>
            </a:r>
          </a:p>
          <a:p>
            <a:r>
              <a:rPr lang="nl-NL" dirty="0"/>
              <a:t>‘Waarom heb je dit besloten? </a:t>
            </a:r>
            <a:r>
              <a:rPr lang="nl-NL" dirty="0">
                <a:sym typeface="Wingdings" panose="05000000000000000000" pitchFamily="2" charset="2"/>
              </a:rPr>
              <a:t> “O</a:t>
            </a:r>
            <a:r>
              <a:rPr lang="nl-NL" dirty="0"/>
              <a:t>p basis van welke redenering heb je die beslissing genomen? Welke argumenten hebben geleid tot jouw beslissing? Wat waren de </a:t>
            </a:r>
            <a:r>
              <a:rPr lang="nl-NL" dirty="0" err="1"/>
              <a:t>voors</a:t>
            </a:r>
            <a:r>
              <a:rPr lang="nl-NL" dirty="0"/>
              <a:t> en tegens?”</a:t>
            </a:r>
          </a:p>
        </p:txBody>
      </p:sp>
    </p:spTree>
    <p:extLst>
      <p:ext uri="{BB962C8B-B14F-4D97-AF65-F5344CB8AC3E}">
        <p14:creationId xmlns:p14="http://schemas.microsoft.com/office/powerpoint/2010/main" val="3139594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 uit met de “waarom” vraag bij gedrag uitvragen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‘Waarom wil je dit bereiken?’ </a:t>
            </a:r>
            <a:r>
              <a:rPr lang="nl-NL" dirty="0">
                <a:sym typeface="Wingdings" panose="05000000000000000000" pitchFamily="2" charset="2"/>
              </a:rPr>
              <a:t> “W</a:t>
            </a:r>
            <a:r>
              <a:rPr lang="nl-NL" dirty="0"/>
              <a:t>at stond je voor ogen toen je die acties uitvoerde? Op basis van welke gegevens zette je dat doel voorop?</a:t>
            </a:r>
          </a:p>
          <a:p>
            <a:endParaRPr lang="nl-NL" dirty="0"/>
          </a:p>
          <a:p>
            <a:r>
              <a:rPr lang="nl-NL" dirty="0"/>
              <a:t>“Waarom wilde je dit zo aanpakken?’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 “waarmee heb je allemaal rekening gehouden toen je dit besloot te doen? Waar was je van overtuigd om dit zo aan te pakken?”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583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9B262F1-D85A-4501-93F9-3F52C5BF8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Binnen onderwerp en referentiekader blijven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5664B83-5B39-452C-900C-8DB6D0045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altLang="nl-NL" sz="1800" kern="1200" dirty="0">
                <a:solidFill>
                  <a:srgbClr val="000000"/>
                </a:solidFill>
                <a:cs typeface="Arial" panose="020B0604020202020204" pitchFamily="34" charset="0"/>
              </a:rPr>
              <a:t>Sommige interviewers voelen zich zo verantwoordelijk voor het gesprek, dat ze geen stiltes tolereren.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altLang="nl-NL" sz="1800" kern="1200" dirty="0">
                <a:solidFill>
                  <a:srgbClr val="000000"/>
                </a:solidFill>
                <a:cs typeface="Arial" panose="020B0604020202020204" pitchFamily="34" charset="0"/>
              </a:rPr>
              <a:t>Pas op dat u niet zo druk bezig bent met het verzinnen van vragen, dat u vergeet te luisteren.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altLang="nl-NL" sz="1800" kern="1200" dirty="0">
                <a:solidFill>
                  <a:srgbClr val="000000"/>
                </a:solidFill>
                <a:cs typeface="Arial" panose="020B0604020202020204" pitchFamily="34" charset="0"/>
              </a:rPr>
              <a:t>Een gevolg kan zijn dat de vragen als los zand aan elkaar hangen.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altLang="nl-NL" sz="1800" kern="1200" dirty="0">
                <a:solidFill>
                  <a:srgbClr val="000000"/>
                </a:solidFill>
                <a:cs typeface="Arial" panose="020B0604020202020204" pitchFamily="34" charset="0"/>
              </a:rPr>
              <a:t>Probeer daarom naast het tolereren van stiltes niet te snel van onderwerp te veranderen en door te vragen op wat de geïnterviewde u vertelt.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altLang="nl-NL" sz="1800" kern="1200" dirty="0">
                <a:solidFill>
                  <a:srgbClr val="000000"/>
                </a:solidFill>
                <a:cs typeface="Arial" panose="020B0604020202020204" pitchFamily="34" charset="0"/>
              </a:rPr>
              <a:t>Hierdoor kan iemand de informatie zo correct mogelijk weergeven.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altLang="nl-NL" sz="1800" kern="1200" dirty="0">
                <a:solidFill>
                  <a:srgbClr val="000000"/>
                </a:solidFill>
                <a:cs typeface="Arial" panose="020B0604020202020204" pitchFamily="34" charset="0"/>
              </a:rPr>
              <a:t>Bedenk altijd dat voor de medewerker niet alles op een rijtje staat en dat hij tijd nodig heeft om antwoord te geven.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altLang="nl-NL" sz="1800" kern="1200" dirty="0">
                <a:solidFill>
                  <a:srgbClr val="000000"/>
                </a:solidFill>
                <a:cs typeface="Arial" panose="020B0604020202020204" pitchFamily="34" charset="0"/>
              </a:rPr>
              <a:t>Een interview loopt beter als u zoveel mogelijk aansluit bij de belevingswereld van de medewerker.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nl-NL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00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369B2-E1BC-4D1E-A28C-CBA517BD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Oefeninterviews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B5B9B8-26F5-4883-AB7F-DE5814D7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38600"/>
          </a:xfrm>
        </p:spPr>
        <p:txBody>
          <a:bodyPr/>
          <a:lstStyle/>
          <a:p>
            <a:r>
              <a:rPr lang="nl-NL" dirty="0"/>
              <a:t>Maak groepjes van drie personen</a:t>
            </a:r>
          </a:p>
          <a:p>
            <a:r>
              <a:rPr lang="nl-NL" dirty="0"/>
              <a:t>Bestudeer de casus, reconstructie en reeds opgestelde vragen</a:t>
            </a:r>
          </a:p>
          <a:p>
            <a:r>
              <a:rPr lang="nl-NL" dirty="0"/>
              <a:t>Bedenk gezamenlijk wat je nog meer wilt vragen</a:t>
            </a:r>
          </a:p>
          <a:p>
            <a:r>
              <a:rPr lang="nl-NL" dirty="0"/>
              <a:t>Bereid een interview voor (met kop en staart)</a:t>
            </a:r>
          </a:p>
          <a:p>
            <a:r>
              <a:rPr lang="nl-NL" dirty="0"/>
              <a:t>Bepaal wat je (hoofd)thema’s zijn in het gesprek en wie je wilt spreken </a:t>
            </a:r>
          </a:p>
          <a:p>
            <a:r>
              <a:rPr lang="nl-NL" dirty="0"/>
              <a:t>Verdeel de rollen: interviewer, geïnterviewde, notulist</a:t>
            </a:r>
          </a:p>
          <a:p>
            <a:r>
              <a:rPr lang="nl-NL" dirty="0"/>
              <a:t>Houd 3x een gesprek van 15 minuten, daarna nabespreken</a:t>
            </a:r>
          </a:p>
          <a:p>
            <a:r>
              <a:rPr lang="nl-NL" dirty="0"/>
              <a:t>NB: Notulist heeft belangrijke rol!!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E28FF6-E009-45CC-9EB1-81D5C298DC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941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5FED337-2CA6-4C7B-9417-8ADC1FE95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Afsluiten gesprek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5E90DA4-F5F4-4B06-BE93-7A0C141CB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Onderschat een goede afsluiting niet. </a:t>
            </a: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Het is het laatste onderdeel van het gesprek en blijft daarom</a:t>
            </a: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vaak het langst in de herinnering van beide gesprekspartners hangen. </a:t>
            </a: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Een van de gesprekspartners vat het besprokene samen. Vervolgens maken jullie samen vervolgafspraken.</a:t>
            </a: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Let erop dat je geen nieuwe informatie geeft.</a:t>
            </a: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Bedank tot slot de gesprekspartner aan het eind van het gesprek voor zijn tijd en verhaal.</a:t>
            </a: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nl-NL" sz="1800" kern="12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Tip:</a:t>
            </a:r>
          </a:p>
          <a:p>
            <a:pPr defTabSz="9143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nl-NL" sz="1800" kern="1200" dirty="0">
                <a:solidFill>
                  <a:srgbClr val="000000"/>
                </a:solidFill>
                <a:cs typeface="Arial" pitchFamily="34" charset="0"/>
              </a:rPr>
              <a:t>Maak geen overhaaste beslissingen. Het kan zijn dat er meerdere gesprekken nodig zijn om tot goede voldoende informatie te komen.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altLang="nl-NL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92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/>
          <a:lstStyle/>
          <a:p>
            <a:r>
              <a:rPr lang="nl-NL" dirty="0"/>
              <a:t>Uitwerken casus uit de eigen praktijk in drietallen, in topgebeurtenis en reconstructie </a:t>
            </a:r>
          </a:p>
          <a:p>
            <a:endParaRPr lang="nl-NL" dirty="0"/>
          </a:p>
          <a:p>
            <a:r>
              <a:rPr lang="nl-NL" dirty="0"/>
              <a:t>Bereid je voor op de </a:t>
            </a:r>
            <a:r>
              <a:rPr lang="nl-NL" dirty="0" err="1"/>
              <a:t>vervolgdag</a:t>
            </a:r>
            <a:r>
              <a:rPr lang="nl-NL" dirty="0"/>
              <a:t> door het lezen van de boom van je collegae.</a:t>
            </a:r>
            <a:br>
              <a:rPr lang="nl-NL" dirty="0"/>
            </a:br>
            <a:r>
              <a:rPr lang="nl-NL" dirty="0"/>
              <a:t>Beoordeel de boom aan de hand het leerboek  “PRISMA Praktisch” (blz. 45)</a:t>
            </a:r>
          </a:p>
          <a:p>
            <a:endParaRPr lang="nl-NL" dirty="0"/>
          </a:p>
          <a:p>
            <a:r>
              <a:rPr lang="nl-NL" dirty="0"/>
              <a:t>Stuur de Casuïstiek toe uiterlijk xx datum aan: medecursisten en trainers 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73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Prisma Praktisch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>
              <a:buNone/>
            </a:pPr>
            <a:endParaRPr lang="nl-NL" dirty="0"/>
          </a:p>
          <a:p>
            <a:pPr marL="1371600" lvl="3" indent="0">
              <a:buNone/>
            </a:pPr>
            <a:r>
              <a:rPr lang="nl-NL" dirty="0"/>
              <a:t>Topgebeurtenis, reconstructie en oorzakenboom</a:t>
            </a:r>
          </a:p>
          <a:p>
            <a:pPr marL="1371600" lvl="3" indent="0">
              <a:buNone/>
            </a:pPr>
            <a:endParaRPr lang="nl-NL" dirty="0"/>
          </a:p>
          <a:p>
            <a:pPr marL="1371600" lvl="3" indent="0">
              <a:buNone/>
            </a:pPr>
            <a:endParaRPr lang="nl-NL" dirty="0"/>
          </a:p>
          <a:p>
            <a:pPr marL="1371600" lvl="3" indent="0">
              <a:buNone/>
            </a:pPr>
            <a:r>
              <a:rPr lang="nl-NL" dirty="0"/>
              <a:t>Classificatie van basisoorzaken, ontwikkelen van een database</a:t>
            </a:r>
          </a:p>
          <a:p>
            <a:pPr marL="1371600" lvl="3" indent="0">
              <a:buNone/>
            </a:pPr>
            <a:endParaRPr lang="nl-NL" dirty="0"/>
          </a:p>
          <a:p>
            <a:pPr marL="1371600" lvl="3" indent="0">
              <a:buNone/>
            </a:pPr>
            <a:endParaRPr lang="nl-NL" dirty="0"/>
          </a:p>
          <a:p>
            <a:pPr marL="1371600" lvl="3" indent="0">
              <a:buNone/>
            </a:pPr>
            <a:r>
              <a:rPr lang="nl-NL" dirty="0"/>
              <a:t>Optimale verbeteracties op de problemen die het grootste risico vertegenwoordigen</a:t>
            </a:r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2" cstate="print"/>
          <a:srcRect l="5618" t="2814" r="1353"/>
          <a:stretch>
            <a:fillRect/>
          </a:stretch>
        </p:blipFill>
        <p:spPr bwMode="auto">
          <a:xfrm rot="-1352707">
            <a:off x="593702" y="2171925"/>
            <a:ext cx="988746" cy="104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1"/>
          <p:cNvPicPr>
            <a:picLocks noChangeAspect="1"/>
          </p:cNvPicPr>
          <p:nvPr/>
        </p:nvPicPr>
        <p:blipFill>
          <a:blip r:embed="rId3" cstate="print"/>
          <a:srcRect l="4985" t="3156" b="-2"/>
          <a:stretch>
            <a:fillRect/>
          </a:stretch>
        </p:blipFill>
        <p:spPr bwMode="auto">
          <a:xfrm rot="-1361669">
            <a:off x="519639" y="3534937"/>
            <a:ext cx="1132200" cy="10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4" cstate="print"/>
          <a:srcRect l="3587" t="3281"/>
          <a:stretch>
            <a:fillRect/>
          </a:stretch>
        </p:blipFill>
        <p:spPr bwMode="auto">
          <a:xfrm rot="-1309793">
            <a:off x="626683" y="4903139"/>
            <a:ext cx="969944" cy="9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85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7A959-D016-4BB6-B7D6-12B3E459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 het werkplan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92EBC0-EDA8-43B1-87F7-C00DE158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Neem een casus uit de eigen organisatie</a:t>
            </a:r>
          </a:p>
          <a:p>
            <a:r>
              <a:rPr lang="nl-NL" dirty="0"/>
              <a:t>Formuleer een (voorlopige) topgebeurtenis</a:t>
            </a:r>
          </a:p>
          <a:p>
            <a:r>
              <a:rPr lang="nl-NL" dirty="0"/>
              <a:t>Maak een reconstructie aan de hand van een tijdlijn (gebruik hiervoor het format)</a:t>
            </a:r>
          </a:p>
          <a:p>
            <a:r>
              <a:rPr lang="nl-NL" dirty="0"/>
              <a:t>Bepaal welke documenten relevant zijn om nader te onderzoek</a:t>
            </a:r>
          </a:p>
          <a:p>
            <a:r>
              <a:rPr lang="nl-NL" dirty="0"/>
              <a:t>Bepaal welke functionarissen jullie willen spreken</a:t>
            </a:r>
          </a:p>
          <a:p>
            <a:r>
              <a:rPr lang="nl-NL" dirty="0"/>
              <a:t>Werk de casus zoveel mogelijk uit in een oorzakenboom</a:t>
            </a:r>
          </a:p>
          <a:p>
            <a:r>
              <a:rPr lang="nl-NL" dirty="0"/>
              <a:t>Neem de uitkomsten van de opdracht mee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BBBCF2-7D42-4954-8D9D-207E1CCD43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944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nl-NL" sz="3600" dirty="0"/>
              <a:t>Vragen</a:t>
            </a:r>
            <a:br>
              <a:rPr lang="nl-NL" sz="2400" dirty="0">
                <a:solidFill>
                  <a:srgbClr val="00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8862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781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ubtitel 2"/>
          <p:cNvSpPr>
            <a:spLocks noGrp="1"/>
          </p:cNvSpPr>
          <p:nvPr>
            <p:ph type="subTitle" idx="1"/>
          </p:nvPr>
        </p:nvSpPr>
        <p:spPr>
          <a:xfrm>
            <a:off x="2987675" y="2684463"/>
            <a:ext cx="6121400" cy="1320800"/>
          </a:xfrm>
        </p:spPr>
        <p:txBody>
          <a:bodyPr/>
          <a:lstStyle/>
          <a:p>
            <a:r>
              <a:rPr lang="nl-NL" altLang="nl-NL" sz="3200" b="1">
                <a:solidFill>
                  <a:srgbClr val="FFFFFF"/>
                </a:solidFill>
              </a:rPr>
              <a:t>Bedankt 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220451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Topgebeurtenis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Beschrijving van ‘Wat is er gebeurd dat niet de bedoeling was?’</a:t>
            </a:r>
          </a:p>
          <a:p>
            <a:r>
              <a:rPr lang="nl-NL" sz="2000" dirty="0"/>
              <a:t>Belang van goede formulering</a:t>
            </a:r>
          </a:p>
          <a:p>
            <a:pPr marL="0" indent="0">
              <a:buNone/>
            </a:pPr>
            <a:r>
              <a:rPr lang="nl-NL" sz="2000" dirty="0"/>
              <a:t>     Onderwerp altijd voorop in de zin</a:t>
            </a:r>
          </a:p>
          <a:p>
            <a:pPr marL="0" indent="0">
              <a:buNone/>
            </a:pPr>
            <a:r>
              <a:rPr lang="nl-NL" sz="2000" dirty="0"/>
              <a:t>     Kort en krachtig beschrijven</a:t>
            </a:r>
          </a:p>
          <a:p>
            <a:r>
              <a:rPr lang="nl-NL" sz="2000" dirty="0"/>
              <a:t>Geen oorzaak in topgebeurtenis</a:t>
            </a:r>
          </a:p>
          <a:p>
            <a:r>
              <a:rPr lang="nl-NL" sz="2000" dirty="0"/>
              <a:t>Geen verwijzing naar specifieke medewerkers in topgebeurtenis</a:t>
            </a:r>
          </a:p>
          <a:p>
            <a:r>
              <a:rPr lang="nl-NL" sz="2000" dirty="0"/>
              <a:t>Indien sprake is van bijna-incident staat het woord BIJNA in de topgebeurtenis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3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Leidende 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6200"/>
          </a:xfrm>
        </p:spPr>
        <p:txBody>
          <a:bodyPr/>
          <a:lstStyle/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b="1" dirty="0">
                <a:solidFill>
                  <a:srgbClr val="000000"/>
                </a:solidFill>
                <a:ea typeface="MS PGothic" pitchFamily="34" charset="-128"/>
              </a:rPr>
              <a:t>Centrale vragen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Hoe is het gegaan?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Hoe hoort het te gegaan?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Waarom is het zo gegaan?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Wat was de invloed daarvan op het incident?</a:t>
            </a:r>
          </a:p>
          <a:p>
            <a:pPr marL="0" lvl="0" indent="0">
              <a:buClr>
                <a:srgbClr val="00007D"/>
              </a:buClr>
              <a:buNone/>
              <a:defRPr/>
            </a:pPr>
            <a:endParaRPr lang="nl-NL" sz="2000" b="1" dirty="0">
              <a:solidFill>
                <a:srgbClr val="000000"/>
              </a:solidFill>
              <a:ea typeface="MS PGothic" pitchFamily="34" charset="-128"/>
            </a:endParaRPr>
          </a:p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b="1" dirty="0">
                <a:solidFill>
                  <a:srgbClr val="000000"/>
                </a:solidFill>
                <a:ea typeface="MS PGothic" pitchFamily="34" charset="-128"/>
              </a:rPr>
              <a:t>Hulpvragen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Welke processen zijn betrokken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Welke functionarissen en/of derden waren erbij betrokken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Waar speelde de gebeurtenis zich af</a:t>
            </a:r>
          </a:p>
          <a:p>
            <a:pPr marL="342900" lvl="0" indent="-342900">
              <a:buClr>
                <a:srgbClr val="00007D"/>
              </a:buClr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Wat is er concreet gebeurd</a:t>
            </a:r>
          </a:p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dirty="0">
                <a:solidFill>
                  <a:srgbClr val="000000"/>
                </a:solidFill>
                <a:ea typeface="MS PGothic" pitchFamily="34" charset="-128"/>
              </a:rPr>
              <a:t>In chronologische volgorde de reconstructie op schrift stellen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525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is het gegaan?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Dossiers</a:t>
            </a:r>
          </a:p>
          <a:p>
            <a:r>
              <a:rPr lang="nl-NL" dirty="0"/>
              <a:t>Rapportages</a:t>
            </a:r>
          </a:p>
          <a:p>
            <a:r>
              <a:rPr lang="nl-NL" dirty="0"/>
              <a:t>Verslaglegging MDO, ad hoc overleg</a:t>
            </a:r>
          </a:p>
          <a:p>
            <a:r>
              <a:rPr lang="nl-NL" dirty="0"/>
              <a:t>Overdrachten</a:t>
            </a:r>
          </a:p>
          <a:p>
            <a:r>
              <a:rPr lang="nl-NL" dirty="0"/>
              <a:t>Feitenrelaas </a:t>
            </a:r>
          </a:p>
          <a:p>
            <a:r>
              <a:rPr lang="nl-NL" dirty="0"/>
              <a:t>Reflectieverslagen betrokken hulpverleners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55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hoort het te gaan?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Gebruiksaanwijzingen van materiaal</a:t>
            </a:r>
          </a:p>
          <a:p>
            <a:endParaRPr lang="nl-NL" dirty="0"/>
          </a:p>
          <a:p>
            <a:r>
              <a:rPr lang="nl-NL" dirty="0"/>
              <a:t>Protocollen, procedures</a:t>
            </a:r>
          </a:p>
          <a:p>
            <a:endParaRPr lang="nl-NL" dirty="0"/>
          </a:p>
          <a:p>
            <a:r>
              <a:rPr lang="nl-NL" dirty="0"/>
              <a:t>Veldnormen </a:t>
            </a:r>
          </a:p>
          <a:p>
            <a:endParaRPr lang="nl-NL" dirty="0"/>
          </a:p>
          <a:p>
            <a:r>
              <a:rPr lang="nl-NL" dirty="0"/>
              <a:t>Professionele standaards  </a:t>
            </a:r>
          </a:p>
          <a:p>
            <a:endParaRPr lang="nl-NL" dirty="0"/>
          </a:p>
          <a:p>
            <a:r>
              <a:rPr lang="nl-NL" dirty="0"/>
              <a:t>Gewoontes, ongeschreven regels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4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het zo gegaan?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Dossiers</a:t>
            </a:r>
          </a:p>
          <a:p>
            <a:r>
              <a:rPr lang="nl-NL" dirty="0"/>
              <a:t>Rapportages</a:t>
            </a:r>
          </a:p>
          <a:p>
            <a:r>
              <a:rPr lang="nl-NL" dirty="0"/>
              <a:t>Verslaglegging MDO, ad hoc overleg</a:t>
            </a:r>
          </a:p>
          <a:p>
            <a:r>
              <a:rPr lang="nl-NL" dirty="0"/>
              <a:t>Overdrachten</a:t>
            </a:r>
          </a:p>
          <a:p>
            <a:r>
              <a:rPr lang="nl-NL" dirty="0"/>
              <a:t>AAR</a:t>
            </a:r>
          </a:p>
          <a:p>
            <a:r>
              <a:rPr lang="nl-NL" dirty="0"/>
              <a:t>Feitenrelaas </a:t>
            </a:r>
          </a:p>
          <a:p>
            <a:r>
              <a:rPr lang="nl-NL" dirty="0"/>
              <a:t>Reflectieverslagen betrokken hulpverleners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INTERVIEWS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06091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2017</Words>
  <Application>Microsoft Office PowerPoint</Application>
  <PresentationFormat>Diavoorstelling (4:3)</PresentationFormat>
  <Paragraphs>371</Paragraphs>
  <Slides>42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42</vt:i4>
      </vt:variant>
    </vt:vector>
  </HeadingPairs>
  <TitlesOfParts>
    <vt:vector size="54" baseType="lpstr">
      <vt:lpstr>MS Gothic</vt:lpstr>
      <vt:lpstr>MS PGothic</vt:lpstr>
      <vt:lpstr>MS PGothic</vt:lpstr>
      <vt:lpstr>Arial</vt:lpstr>
      <vt:lpstr>Arial Black</vt:lpstr>
      <vt:lpstr>Calibri</vt:lpstr>
      <vt:lpstr>Lucida Sans Unicode</vt:lpstr>
      <vt:lpstr>Times New Roman</vt:lpstr>
      <vt:lpstr>Wingdings</vt:lpstr>
      <vt:lpstr>Pixel</vt:lpstr>
      <vt:lpstr>1_Pixel</vt:lpstr>
      <vt:lpstr>2_Pixel</vt:lpstr>
      <vt:lpstr>Training PRISMA Drieluik  Dag 2 Methodiek verbinden met praktijk </vt:lpstr>
      <vt:lpstr>Leerdoelen dag 2</vt:lpstr>
      <vt:lpstr>Programma Training Onderdeel 2</vt:lpstr>
      <vt:lpstr>Prisma Praktisch</vt:lpstr>
      <vt:lpstr>Topgebeurtenis</vt:lpstr>
      <vt:lpstr>Leidende vragen</vt:lpstr>
      <vt:lpstr>Hoe is het gegaan? </vt:lpstr>
      <vt:lpstr>Hoe hoort het te gaan? </vt:lpstr>
      <vt:lpstr>Waarom is het zo gegaan?</vt:lpstr>
      <vt:lpstr>Structureren informatie</vt:lpstr>
      <vt:lpstr>Oorzakenboom</vt:lpstr>
      <vt:lpstr>PowerPoint-presentatie</vt:lpstr>
      <vt:lpstr>PowerPoint-presentatie</vt:lpstr>
      <vt:lpstr>PowerPoint-presentatie</vt:lpstr>
      <vt:lpstr>PRISMA analyse  en terminologie</vt:lpstr>
      <vt:lpstr>Bespreken Huiswerkopdracht</vt:lpstr>
      <vt:lpstr>PowerPoint-presentatie</vt:lpstr>
      <vt:lpstr>PowerPoint-presentatie</vt:lpstr>
      <vt:lpstr>Interviews als aanvulling op reconstructie</vt:lpstr>
      <vt:lpstr>Randvoorwaarden voor het gesprek</vt:lpstr>
      <vt:lpstr>Voorbereiding interviews</vt:lpstr>
      <vt:lpstr>PowerPoint-presentatie</vt:lpstr>
      <vt:lpstr>Gedrag</vt:lpstr>
      <vt:lpstr>Elementen van cultuur</vt:lpstr>
      <vt:lpstr>Inhoud van het gesprek</vt:lpstr>
      <vt:lpstr>Het gesprek</vt:lpstr>
      <vt:lpstr>Steeds concretere vragen stellen</vt:lpstr>
      <vt:lpstr>Gesprekstechniek: Spreek je uit</vt:lpstr>
      <vt:lpstr>Gespreks- en vraagtechnieken</vt:lpstr>
      <vt:lpstr>Gevoelsreflecties spiegelen</vt:lpstr>
      <vt:lpstr>Gebruik functionele stiltes</vt:lpstr>
      <vt:lpstr>Confronteren</vt:lpstr>
      <vt:lpstr>Doorvragen op gedragsniveau </vt:lpstr>
      <vt:lpstr>Kijk uit met de “waarom” vraag bij gedrag uitvragen</vt:lpstr>
      <vt:lpstr>Kijk uit met de “waarom” vraag bij gedrag uitvragen</vt:lpstr>
      <vt:lpstr>Binnen onderwerp en referentiekader blijven</vt:lpstr>
      <vt:lpstr>Oefeninterviews</vt:lpstr>
      <vt:lpstr>Afsluiten gesprek</vt:lpstr>
      <vt:lpstr>Huiswerkopdracht</vt:lpstr>
      <vt:lpstr>Volg het werkplan</vt:lpstr>
      <vt:lpstr>Vragen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Pameijer opfristraining Prisma 16 mei 2017</dc:title>
  <dc:creator>Kjell Jacobs</dc:creator>
  <cp:lastModifiedBy>Antonet Adolfs</cp:lastModifiedBy>
  <cp:revision>86</cp:revision>
  <dcterms:created xsi:type="dcterms:W3CDTF">2017-04-28T08:54:43Z</dcterms:created>
  <dcterms:modified xsi:type="dcterms:W3CDTF">2017-10-27T05:42:35Z</dcterms:modified>
</cp:coreProperties>
</file>