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1" r:id="rId2"/>
    <p:sldId id="337" r:id="rId3"/>
    <p:sldId id="346" r:id="rId4"/>
    <p:sldId id="347" r:id="rId5"/>
    <p:sldId id="340" r:id="rId6"/>
    <p:sldId id="342" r:id="rId7"/>
    <p:sldId id="343" r:id="rId8"/>
    <p:sldId id="344" r:id="rId9"/>
    <p:sldId id="345" r:id="rId10"/>
    <p:sldId id="312" r:id="rId11"/>
    <p:sldId id="314" r:id="rId12"/>
    <p:sldId id="315" r:id="rId13"/>
    <p:sldId id="317" r:id="rId14"/>
    <p:sldId id="316" r:id="rId15"/>
    <p:sldId id="318" r:id="rId16"/>
    <p:sldId id="319" r:id="rId17"/>
    <p:sldId id="320" r:id="rId18"/>
    <p:sldId id="323" r:id="rId19"/>
    <p:sldId id="324" r:id="rId20"/>
    <p:sldId id="327" r:id="rId21"/>
    <p:sldId id="330" r:id="rId22"/>
    <p:sldId id="331" r:id="rId23"/>
    <p:sldId id="332" r:id="rId24"/>
    <p:sldId id="333" r:id="rId25"/>
    <p:sldId id="334" r:id="rId26"/>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p:restoredTop sz="92899"/>
  </p:normalViewPr>
  <p:slideViewPr>
    <p:cSldViewPr>
      <p:cViewPr varScale="1">
        <p:scale>
          <a:sx n="122" d="100"/>
          <a:sy n="122" d="100"/>
        </p:scale>
        <p:origin x="1224" y="10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2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noProof="0"/>
              <a:t>Klik om de opmaakprofielen van de modeltekst te bewerken</a:t>
            </a:r>
          </a:p>
          <a:p>
            <a:pPr lvl="1"/>
            <a:r>
              <a:rPr lang="nl-NL" altLang="nl-NL" noProof="0"/>
              <a:t>Tweede niveau</a:t>
            </a:r>
          </a:p>
          <a:p>
            <a:pPr lvl="2"/>
            <a:r>
              <a:rPr lang="nl-NL" altLang="nl-NL" noProof="0"/>
              <a:t>Derde niveau</a:t>
            </a:r>
          </a:p>
          <a:p>
            <a:pPr lvl="3"/>
            <a:r>
              <a:rPr lang="nl-NL" altLang="nl-NL" noProof="0"/>
              <a:t>Vierde niveau</a:t>
            </a:r>
          </a:p>
          <a:p>
            <a:pPr lvl="4"/>
            <a:r>
              <a:rPr lang="nl-NL" altLang="nl-NL" noProof="0"/>
              <a:t>Vijfde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6165CBDB-BF7A-4E45-9913-0BC4A7FE4FC3}" type="slidenum">
              <a:rPr lang="nl-NL" altLang="x-none"/>
              <a:pPr/>
              <a:t>‹nr.›</a:t>
            </a:fld>
            <a:endParaRPr lang="nl-NL" altLang="x-none"/>
          </a:p>
        </p:txBody>
      </p:sp>
    </p:spTree>
    <p:extLst>
      <p:ext uri="{BB962C8B-B14F-4D97-AF65-F5344CB8AC3E}">
        <p14:creationId xmlns:p14="http://schemas.microsoft.com/office/powerpoint/2010/main" val="2120308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165CBDB-BF7A-4E45-9913-0BC4A7FE4FC3}" type="slidenum">
              <a:rPr lang="nl-NL" altLang="x-none" smtClean="0"/>
              <a:pPr/>
              <a:t>4</a:t>
            </a:fld>
            <a:endParaRPr lang="nl-NL" altLang="x-none"/>
          </a:p>
        </p:txBody>
      </p:sp>
    </p:spTree>
    <p:extLst>
      <p:ext uri="{BB962C8B-B14F-4D97-AF65-F5344CB8AC3E}">
        <p14:creationId xmlns:p14="http://schemas.microsoft.com/office/powerpoint/2010/main" val="243104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dia-afbeelding 1"/>
          <p:cNvSpPr>
            <a:spLocks noGrp="1" noRot="1" noChangeAspect="1" noTextEdit="1"/>
          </p:cNvSpPr>
          <p:nvPr>
            <p:ph type="sldImg"/>
          </p:nvPr>
        </p:nvSpPr>
        <p:spPr>
          <a:ln/>
        </p:spPr>
      </p:sp>
      <p:sp>
        <p:nvSpPr>
          <p:cNvPr id="111619" name="Tijdelijke aanduiding voor notities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nl-NL" dirty="0">
                <a:latin typeface="Arial" charset="0"/>
                <a:ea typeface="ＭＳ Ｐゴシック" charset="0"/>
                <a:cs typeface="Arial" charset="0"/>
              </a:rPr>
              <a:t>Focus ligt op chemische </a:t>
            </a:r>
            <a:r>
              <a:rPr lang="nl-NL" dirty="0" err="1">
                <a:latin typeface="Arial" charset="0"/>
                <a:ea typeface="ＭＳ Ｐゴシック" charset="0"/>
                <a:cs typeface="Arial" charset="0"/>
              </a:rPr>
              <a:t>incindenten</a:t>
            </a:r>
            <a:r>
              <a:rPr lang="nl-NL" dirty="0">
                <a:latin typeface="Arial" charset="0"/>
                <a:ea typeface="ＭＳ Ｐゴシック" charset="0"/>
                <a:cs typeface="Arial" charset="0"/>
              </a:rPr>
              <a:t>. Komt dagelijks voor.</a:t>
            </a:r>
          </a:p>
        </p:txBody>
      </p:sp>
      <p:sp>
        <p:nvSpPr>
          <p:cNvPr id="105476" name="Tijdelijke aanduiding voor dianumm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AEB8D39-D316-0949-8751-8B444BAD2AD8}" type="slidenum">
              <a:rPr lang="nl-NL" altLang="x-none" sz="1200"/>
              <a:pPr/>
              <a:t>10</a:t>
            </a:fld>
            <a:endParaRPr lang="nl-NL" altLang="x-non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noTextEdit="1"/>
          </p:cNvSpPr>
          <p:nvPr>
            <p:ph type="sldImg"/>
          </p:nvPr>
        </p:nvSpPr>
        <p:spPr>
          <a:ln/>
        </p:spPr>
      </p:sp>
      <p:sp>
        <p:nvSpPr>
          <p:cNvPr id="115715" name="Tijdelijke aanduiding voor notities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nl-NL" altLang="x-none">
                <a:latin typeface="Arial" charset="0"/>
                <a:ea typeface="MS PGothic" charset="-128"/>
              </a:rPr>
              <a:t>Onbekend wat er brand, onbekend wat in de rook zit, onbekend wat je dus kan inademen. Toch loopt iedereen naar de brand toe….</a:t>
            </a:r>
          </a:p>
        </p:txBody>
      </p:sp>
      <p:sp>
        <p:nvSpPr>
          <p:cNvPr id="109572" name="Tijdelijke aanduiding voor dianumm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DC80E04-B707-8D4A-B403-5757725D6A5A}" type="slidenum">
              <a:rPr lang="nl-NL" altLang="x-none" sz="1200"/>
              <a:pPr/>
              <a:t>12</a:t>
            </a:fld>
            <a:endParaRPr lang="nl-NL" altLang="x-non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E0B72C0-633E-C14E-81AB-1D02DF96C22B}" type="slidenum">
              <a:rPr lang="nl-NL" altLang="x-none" sz="1200"/>
              <a:pPr/>
              <a:t>16</a:t>
            </a:fld>
            <a:endParaRPr lang="nl-NL" altLang="x-none" sz="1200"/>
          </a:p>
        </p:txBody>
      </p:sp>
      <p:sp>
        <p:nvSpPr>
          <p:cNvPr id="25602" name="Tijdelijke aanduiding voor dia-afbeelding 1"/>
          <p:cNvSpPr>
            <a:spLocks noGrp="1" noRot="1" noChangeAspect="1" noTextEdit="1"/>
          </p:cNvSpPr>
          <p:nvPr>
            <p:ph type="sldImg"/>
          </p:nvPr>
        </p:nvSpPr>
        <p:spPr>
          <a:ln/>
        </p:spPr>
      </p:sp>
      <p:sp>
        <p:nvSpPr>
          <p:cNvPr id="120836" name="Tijdelijke aanduiding voor notities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defRPr/>
            </a:pPr>
            <a:r>
              <a:rPr lang="nl-NL">
                <a:latin typeface="Arial" charset="0"/>
                <a:ea typeface="ＭＳ Ｐゴシック" charset="0"/>
                <a:cs typeface="Arial" charset="0"/>
              </a:rPr>
              <a:t>Cocktail met stikstof: gevolg is explosieve expansie door vloeistof- naar gasfase.</a:t>
            </a:r>
          </a:p>
          <a:p>
            <a:pPr defTabSz="457200" eaLnBrk="1" hangingPunct="1">
              <a:spcBef>
                <a:spcPct val="0"/>
              </a:spcBef>
              <a:defRPr/>
            </a:pPr>
            <a:r>
              <a:rPr lang="nl-NL">
                <a:latin typeface="Arial" charset="0"/>
                <a:ea typeface="ＭＳ Ｐゴシック" charset="0"/>
                <a:cs typeface="Arial" charset="0"/>
              </a:rPr>
              <a:t>Tevens cryogene brandwonden.</a:t>
            </a:r>
          </a:p>
        </p:txBody>
      </p:sp>
      <p:sp>
        <p:nvSpPr>
          <p:cNvPr id="25604"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6DF53666-B14A-6746-9A25-03A8C64C36A0}" type="slidenum">
              <a:rPr lang="nl-NL" altLang="x-none" sz="1200">
                <a:latin typeface="Calibri" charset="0"/>
              </a:rPr>
              <a:pPr algn="r" eaLnBrk="1" hangingPunct="1"/>
              <a:t>16</a:t>
            </a:fld>
            <a:endParaRPr lang="nl-NL" altLang="x-none"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1B732B3-FA1F-CC42-8886-BDCA14D0D77E}" type="slidenum">
              <a:rPr lang="nl-NL" altLang="x-none" sz="1200"/>
              <a:pPr/>
              <a:t>20</a:t>
            </a:fld>
            <a:endParaRPr lang="nl-NL" altLang="x-none" sz="1200"/>
          </a:p>
        </p:txBody>
      </p:sp>
      <p:sp>
        <p:nvSpPr>
          <p:cNvPr id="34818" name="Tijdelijke aanduiding voor dia-afbeelding 1"/>
          <p:cNvSpPr>
            <a:spLocks noGrp="1" noRot="1" noChangeAspect="1" noTextEdit="1"/>
          </p:cNvSpPr>
          <p:nvPr>
            <p:ph type="sldImg"/>
          </p:nvPr>
        </p:nvSpPr>
        <p:spPr>
          <a:ln/>
        </p:spPr>
      </p:sp>
      <p:sp>
        <p:nvSpPr>
          <p:cNvPr id="130052" name="Tijdelijke aanduiding voor notities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pPr>
            <a:r>
              <a:rPr lang="nl-NL" altLang="x-none">
                <a:latin typeface="Arial" charset="0"/>
                <a:ea typeface="MS PGothic" charset="-128"/>
              </a:rPr>
              <a:t>Dierenhandel  in Hoogeveen raken 26 mensen tegelijk zo ziek dat ze in het ziekenhuis moeten worden opgenomen. Duizelig en hebben huidklachten. In de loop van de middag meldden zich nog eens 80 mensen die zich ook onwel voelden na een bezoek aan de dierenhandel of de directe omgeving. </a:t>
            </a:r>
          </a:p>
          <a:p>
            <a:pPr defTabSz="457200" eaLnBrk="1" hangingPunct="1">
              <a:spcBef>
                <a:spcPct val="0"/>
              </a:spcBef>
            </a:pPr>
            <a:r>
              <a:rPr lang="nl-NL" altLang="x-none">
                <a:latin typeface="Arial" charset="0"/>
                <a:ea typeface="MS PGothic" charset="-128"/>
              </a:rPr>
              <a:t>26 Patiënten ontsmet voordat ze naar het Groningse Universitair Medisch Centrum UMCG worden overgebracht. In het UMCG worden ze in quarantaine geplaatst. </a:t>
            </a:r>
            <a:br>
              <a:rPr lang="nl-NL" altLang="x-none">
                <a:latin typeface="Arial" charset="0"/>
                <a:ea typeface="MS PGothic" charset="-128"/>
              </a:rPr>
            </a:br>
            <a:r>
              <a:rPr lang="nl-NL" altLang="x-none">
                <a:latin typeface="Arial" charset="0"/>
                <a:ea typeface="MS PGothic" charset="-128"/>
              </a:rPr>
              <a:t>77 mensen, waaronder politie-, brandweer- en ambulance-personeel en pers, die dicht in de buurt van de dierenhandel zijn geweest, moeten ter plaatste in quarantaine blijven. </a:t>
            </a:r>
          </a:p>
        </p:txBody>
      </p:sp>
      <p:sp>
        <p:nvSpPr>
          <p:cNvPr id="34820"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C2C65C98-AE7D-784F-AD74-21226A14DDB4}" type="slidenum">
              <a:rPr lang="nl-NL" altLang="x-none" sz="1200">
                <a:latin typeface="Calibri" charset="0"/>
              </a:rPr>
              <a:pPr algn="r" eaLnBrk="1" hangingPunct="1"/>
              <a:t>20</a:t>
            </a:fld>
            <a:endParaRPr lang="nl-NL" altLang="x-none"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D869090-3FE2-6544-AE1A-CBB30CF7643A}" type="slidenum">
              <a:rPr lang="nl-NL" altLang="x-none" sz="1200"/>
              <a:pPr/>
              <a:t>22</a:t>
            </a:fld>
            <a:endParaRPr lang="nl-NL" altLang="x-none" sz="1200"/>
          </a:p>
        </p:txBody>
      </p:sp>
      <p:sp>
        <p:nvSpPr>
          <p:cNvPr id="39938" name="Tijdelijke aanduiding voor dia-afbeelding 1"/>
          <p:cNvSpPr>
            <a:spLocks noGrp="1" noRot="1" noChangeAspect="1" noTextEdit="1"/>
          </p:cNvSpPr>
          <p:nvPr>
            <p:ph type="sldImg"/>
          </p:nvPr>
        </p:nvSpPr>
        <p:spPr>
          <a:ln/>
        </p:spPr>
      </p:sp>
      <p:sp>
        <p:nvSpPr>
          <p:cNvPr id="135172" name="Tijdelijke aanduiding voor notities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eaLnBrk="1" hangingPunct="1">
              <a:spcBef>
                <a:spcPct val="0"/>
              </a:spcBef>
              <a:defRPr/>
            </a:pPr>
            <a:r>
              <a:rPr lang="nl-NL">
                <a:latin typeface="Arial" charset="0"/>
                <a:ea typeface="ＭＳ Ｐゴシック" charset="0"/>
                <a:cs typeface="Arial" charset="0"/>
              </a:rPr>
              <a:t>KISS: keep it simple &amp; stupid</a:t>
            </a:r>
          </a:p>
        </p:txBody>
      </p:sp>
      <p:sp>
        <p:nvSpPr>
          <p:cNvPr id="39940"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2D472D22-5D73-F547-9C31-49CA993597B4}" type="slidenum">
              <a:rPr lang="nl-NL" altLang="x-none" sz="1200">
                <a:latin typeface="Calibri" charset="0"/>
              </a:rPr>
              <a:pPr algn="r" eaLnBrk="1" hangingPunct="1"/>
              <a:t>22</a:t>
            </a:fld>
            <a:endParaRPr lang="nl-NL" altLang="x-none"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AF1B69F3-D3EB-7145-A77D-9B2DEFDE0A09}" type="slidenum">
              <a:rPr lang="nl-NL" altLang="x-none"/>
              <a:pPr/>
              <a:t>‹nr.›</a:t>
            </a:fld>
            <a:endParaRPr lang="nl-NL" altLang="x-none"/>
          </a:p>
        </p:txBody>
      </p:sp>
    </p:spTree>
    <p:extLst>
      <p:ext uri="{BB962C8B-B14F-4D97-AF65-F5344CB8AC3E}">
        <p14:creationId xmlns:p14="http://schemas.microsoft.com/office/powerpoint/2010/main" val="63255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A1A3FDA3-1BEC-1146-86CF-2985C858C2A4}" type="slidenum">
              <a:rPr lang="nl-NL" altLang="x-none"/>
              <a:pPr/>
              <a:t>‹nr.›</a:t>
            </a:fld>
            <a:endParaRPr lang="nl-NL" altLang="x-none"/>
          </a:p>
        </p:txBody>
      </p:sp>
    </p:spTree>
    <p:extLst>
      <p:ext uri="{BB962C8B-B14F-4D97-AF65-F5344CB8AC3E}">
        <p14:creationId xmlns:p14="http://schemas.microsoft.com/office/powerpoint/2010/main" val="182978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6E3C387D-A4B4-2941-92F2-C55B14D0171E}" type="slidenum">
              <a:rPr lang="nl-NL" altLang="x-none"/>
              <a:pPr/>
              <a:t>‹nr.›</a:t>
            </a:fld>
            <a:endParaRPr lang="nl-NL" altLang="x-none"/>
          </a:p>
        </p:txBody>
      </p:sp>
    </p:spTree>
    <p:extLst>
      <p:ext uri="{BB962C8B-B14F-4D97-AF65-F5344CB8AC3E}">
        <p14:creationId xmlns:p14="http://schemas.microsoft.com/office/powerpoint/2010/main" val="116875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3A1035F6-B812-2E44-A8FE-A0E688BFEFB0}" type="slidenum">
              <a:rPr lang="nl-NL" altLang="x-none"/>
              <a:pPr/>
              <a:t>‹nr.›</a:t>
            </a:fld>
            <a:endParaRPr lang="nl-NL" altLang="x-none"/>
          </a:p>
        </p:txBody>
      </p:sp>
    </p:spTree>
    <p:extLst>
      <p:ext uri="{BB962C8B-B14F-4D97-AF65-F5344CB8AC3E}">
        <p14:creationId xmlns:p14="http://schemas.microsoft.com/office/powerpoint/2010/main" val="135421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p:cNvSpPr>
            <a:spLocks noGrp="1" noChangeArrowheads="1"/>
          </p:cNvSpPr>
          <p:nvPr>
            <p:ph type="sldNum" sz="quarter" idx="12"/>
          </p:nvPr>
        </p:nvSpPr>
        <p:spPr>
          <a:ln/>
        </p:spPr>
        <p:txBody>
          <a:bodyPr/>
          <a:lstStyle>
            <a:lvl1pPr>
              <a:defRPr/>
            </a:lvl1pPr>
          </a:lstStyle>
          <a:p>
            <a:fld id="{9F86E34B-ED6D-3046-9D67-271FE835D99A}" type="slidenum">
              <a:rPr lang="nl-NL" altLang="x-none"/>
              <a:pPr/>
              <a:t>‹nr.›</a:t>
            </a:fld>
            <a:endParaRPr lang="nl-NL" altLang="x-none"/>
          </a:p>
        </p:txBody>
      </p:sp>
    </p:spTree>
    <p:extLst>
      <p:ext uri="{BB962C8B-B14F-4D97-AF65-F5344CB8AC3E}">
        <p14:creationId xmlns:p14="http://schemas.microsoft.com/office/powerpoint/2010/main" val="133830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6EE20AD0-2450-6447-947A-4918BF4AB704}" type="slidenum">
              <a:rPr lang="nl-NL" altLang="x-none"/>
              <a:pPr/>
              <a:t>‹nr.›</a:t>
            </a:fld>
            <a:endParaRPr lang="nl-NL" altLang="x-none"/>
          </a:p>
        </p:txBody>
      </p:sp>
    </p:spTree>
    <p:extLst>
      <p:ext uri="{BB962C8B-B14F-4D97-AF65-F5344CB8AC3E}">
        <p14:creationId xmlns:p14="http://schemas.microsoft.com/office/powerpoint/2010/main" val="11117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p:cNvSpPr>
            <a:spLocks noGrp="1" noChangeArrowheads="1"/>
          </p:cNvSpPr>
          <p:nvPr>
            <p:ph type="sldNum" sz="quarter" idx="12"/>
          </p:nvPr>
        </p:nvSpPr>
        <p:spPr>
          <a:ln/>
        </p:spPr>
        <p:txBody>
          <a:bodyPr/>
          <a:lstStyle>
            <a:lvl1pPr>
              <a:defRPr/>
            </a:lvl1pPr>
          </a:lstStyle>
          <a:p>
            <a:fld id="{963E8211-D25A-314B-915C-59E240AC82BC}" type="slidenum">
              <a:rPr lang="nl-NL" altLang="x-none"/>
              <a:pPr/>
              <a:t>‹nr.›</a:t>
            </a:fld>
            <a:endParaRPr lang="nl-NL" altLang="x-none"/>
          </a:p>
        </p:txBody>
      </p:sp>
    </p:spTree>
    <p:extLst>
      <p:ext uri="{BB962C8B-B14F-4D97-AF65-F5344CB8AC3E}">
        <p14:creationId xmlns:p14="http://schemas.microsoft.com/office/powerpoint/2010/main" val="1571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p:cNvSpPr>
            <a:spLocks noGrp="1" noChangeArrowheads="1"/>
          </p:cNvSpPr>
          <p:nvPr>
            <p:ph type="sldNum" sz="quarter" idx="12"/>
          </p:nvPr>
        </p:nvSpPr>
        <p:spPr>
          <a:ln/>
        </p:spPr>
        <p:txBody>
          <a:bodyPr/>
          <a:lstStyle>
            <a:lvl1pPr>
              <a:defRPr/>
            </a:lvl1pPr>
          </a:lstStyle>
          <a:p>
            <a:fld id="{5A3D9724-D8BB-C243-8B7B-FE4670C0EE45}" type="slidenum">
              <a:rPr lang="nl-NL" altLang="x-none"/>
              <a:pPr/>
              <a:t>‹nr.›</a:t>
            </a:fld>
            <a:endParaRPr lang="nl-NL" altLang="x-none"/>
          </a:p>
        </p:txBody>
      </p:sp>
    </p:spTree>
    <p:extLst>
      <p:ext uri="{BB962C8B-B14F-4D97-AF65-F5344CB8AC3E}">
        <p14:creationId xmlns:p14="http://schemas.microsoft.com/office/powerpoint/2010/main" val="6417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p:cNvSpPr>
            <a:spLocks noGrp="1" noChangeArrowheads="1"/>
          </p:cNvSpPr>
          <p:nvPr>
            <p:ph type="sldNum" sz="quarter" idx="12"/>
          </p:nvPr>
        </p:nvSpPr>
        <p:spPr>
          <a:ln/>
        </p:spPr>
        <p:txBody>
          <a:bodyPr/>
          <a:lstStyle>
            <a:lvl1pPr>
              <a:defRPr/>
            </a:lvl1pPr>
          </a:lstStyle>
          <a:p>
            <a:fld id="{E0703696-CA15-A24C-A2BB-0C2628659E4C}" type="slidenum">
              <a:rPr lang="nl-NL" altLang="x-none"/>
              <a:pPr/>
              <a:t>‹nr.›</a:t>
            </a:fld>
            <a:endParaRPr lang="nl-NL" altLang="x-none"/>
          </a:p>
        </p:txBody>
      </p:sp>
    </p:spTree>
    <p:extLst>
      <p:ext uri="{BB962C8B-B14F-4D97-AF65-F5344CB8AC3E}">
        <p14:creationId xmlns:p14="http://schemas.microsoft.com/office/powerpoint/2010/main" val="93441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989C5F7A-8326-6241-95FF-498C857DB1BD}" type="slidenum">
              <a:rPr lang="nl-NL" altLang="x-none"/>
              <a:pPr/>
              <a:t>‹nr.›</a:t>
            </a:fld>
            <a:endParaRPr lang="nl-NL" altLang="x-none"/>
          </a:p>
        </p:txBody>
      </p:sp>
    </p:spTree>
    <p:extLst>
      <p:ext uri="{BB962C8B-B14F-4D97-AF65-F5344CB8AC3E}">
        <p14:creationId xmlns:p14="http://schemas.microsoft.com/office/powerpoint/2010/main" val="11316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p:cNvSpPr>
            <a:spLocks noGrp="1" noChangeArrowheads="1"/>
          </p:cNvSpPr>
          <p:nvPr>
            <p:ph type="sldNum" sz="quarter" idx="12"/>
          </p:nvPr>
        </p:nvSpPr>
        <p:spPr>
          <a:ln/>
        </p:spPr>
        <p:txBody>
          <a:bodyPr/>
          <a:lstStyle>
            <a:lvl1pPr>
              <a:defRPr/>
            </a:lvl1pPr>
          </a:lstStyle>
          <a:p>
            <a:fld id="{8D9AABB3-ECED-6940-AB40-CE233B85C359}" type="slidenum">
              <a:rPr lang="nl-NL" altLang="x-none"/>
              <a:pPr/>
              <a:t>‹nr.›</a:t>
            </a:fld>
            <a:endParaRPr lang="nl-NL" altLang="x-none"/>
          </a:p>
        </p:txBody>
      </p:sp>
    </p:spTree>
    <p:extLst>
      <p:ext uri="{BB962C8B-B14F-4D97-AF65-F5344CB8AC3E}">
        <p14:creationId xmlns:p14="http://schemas.microsoft.com/office/powerpoint/2010/main" val="138568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x-none"/>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x-none"/>
              <a:t>Klik om de opmaakprofielen van de modeltekst te bewerken</a:t>
            </a:r>
          </a:p>
          <a:p>
            <a:pPr lvl="1"/>
            <a:r>
              <a:rPr lang="nl-NL" altLang="x-none"/>
              <a:t>Tweede niveau</a:t>
            </a:r>
          </a:p>
          <a:p>
            <a:pPr lvl="2"/>
            <a:r>
              <a:rPr lang="nl-NL" altLang="x-none"/>
              <a:t>Derde niveau</a:t>
            </a:r>
          </a:p>
          <a:p>
            <a:pPr lvl="3"/>
            <a:r>
              <a:rPr lang="nl-NL" altLang="x-none"/>
              <a:t>Vierde niveau</a:t>
            </a:r>
          </a:p>
          <a:p>
            <a:pPr lvl="4"/>
            <a:r>
              <a:rPr lang="nl-NL" altLang="x-none"/>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S PGothic" panose="020B0600070205080204" pitchFamily="34" charset="-128"/>
                <a:cs typeface="+mn-cs"/>
              </a:defRPr>
            </a:lvl1pPr>
          </a:lstStyle>
          <a:p>
            <a:pPr>
              <a:defRPr/>
            </a:pPr>
            <a:endParaRPr lang="nl-NL" alt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D5EF5ED-E34A-2F4B-AF04-C3FA4B538A1A}" type="slidenum">
              <a:rPr lang="nl-NL" altLang="x-none"/>
              <a:pPr/>
              <a:t>‹nr.›</a:t>
            </a:fld>
            <a:endParaRPr lang="nl-NL"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9"/>
          <p:cNvSpPr>
            <a:spLocks noGrp="1" noChangeArrowheads="1"/>
          </p:cNvSpPr>
          <p:nvPr>
            <p:ph type="ctrTitle" idx="4294967295"/>
          </p:nvPr>
        </p:nvSpPr>
        <p:spPr>
          <a:xfrm>
            <a:off x="685800" y="838200"/>
            <a:ext cx="7772400" cy="4102968"/>
          </a:xfrm>
        </p:spPr>
        <p:txBody>
          <a:bodyPr/>
          <a:lstStyle/>
          <a:p>
            <a:pPr eaLnBrk="1" hangingPunct="1"/>
            <a:r>
              <a:rPr lang="nl-NL" altLang="x-none" sz="3600" b="1" dirty="0">
                <a:latin typeface="Tahoma" charset="0"/>
                <a:ea typeface="MS PGothic" charset="-128"/>
              </a:rPr>
              <a:t/>
            </a:r>
            <a:br>
              <a:rPr lang="nl-NL" altLang="x-none" sz="3600" b="1" dirty="0">
                <a:latin typeface="Tahoma" charset="0"/>
                <a:ea typeface="MS PGothic" charset="-128"/>
              </a:rPr>
            </a:br>
            <a:r>
              <a:rPr lang="nl-NL" altLang="x-none" sz="4000" b="1" dirty="0">
                <a:latin typeface="Tahoma" charset="0"/>
                <a:ea typeface="MS PGothic" charset="-128"/>
              </a:rPr>
              <a:t>Terrorisme &amp; </a:t>
            </a:r>
            <a:r>
              <a:rPr lang="nl-NL" altLang="x-none" sz="4000" b="1" dirty="0" err="1">
                <a:latin typeface="Tahoma" charset="0"/>
                <a:ea typeface="MS PGothic" charset="-128"/>
              </a:rPr>
              <a:t>CBRNe</a:t>
            </a:r>
            <a:r>
              <a:rPr lang="nl-NL" altLang="x-none" sz="4000" b="1" dirty="0">
                <a:latin typeface="Tahoma" charset="0"/>
                <a:ea typeface="MS PGothic" charset="-128"/>
              </a:rPr>
              <a:t/>
            </a:r>
            <a:br>
              <a:rPr lang="nl-NL" altLang="x-none" sz="4000" b="1" dirty="0">
                <a:latin typeface="Tahoma" charset="0"/>
                <a:ea typeface="MS PGothic" charset="-128"/>
              </a:rPr>
            </a:br>
            <a:r>
              <a:rPr lang="nl-NL" altLang="x-none" sz="2400" b="1" dirty="0">
                <a:latin typeface="Tahoma" charset="0"/>
                <a:ea typeface="MS PGothic" charset="-128"/>
              </a:rPr>
              <a:t/>
            </a:r>
            <a:br>
              <a:rPr lang="nl-NL" altLang="x-none" sz="2400" b="1" dirty="0">
                <a:latin typeface="Tahoma" charset="0"/>
                <a:ea typeface="MS PGothic" charset="-128"/>
              </a:rPr>
            </a:br>
            <a:r>
              <a:rPr lang="nl-NL" altLang="x-none" sz="1600" b="1" dirty="0">
                <a:latin typeface="Tahoma" charset="0"/>
                <a:ea typeface="MS PGothic" charset="-128"/>
              </a:rPr>
              <a:t>(alle informatie uit openbare bronnen)</a:t>
            </a:r>
            <a:r>
              <a:rPr lang="nl-NL" altLang="x-none" sz="2400" b="1" dirty="0">
                <a:latin typeface="Tahoma" charset="0"/>
                <a:ea typeface="MS PGothic" charset="-128"/>
              </a:rPr>
              <a:t/>
            </a:r>
            <a:br>
              <a:rPr lang="nl-NL" altLang="x-none" sz="2400" b="1" dirty="0">
                <a:latin typeface="Tahoma" charset="0"/>
                <a:ea typeface="MS PGothic" charset="-128"/>
              </a:rPr>
            </a:br>
            <a:r>
              <a:rPr lang="nl-NL" altLang="x-none" sz="2400" b="1" dirty="0">
                <a:latin typeface="Tahoma" charset="0"/>
                <a:ea typeface="MS PGothic" charset="-128"/>
              </a:rPr>
              <a:t/>
            </a:r>
            <a:br>
              <a:rPr lang="nl-NL" altLang="x-none" sz="2400" b="1" dirty="0">
                <a:latin typeface="Tahoma" charset="0"/>
                <a:ea typeface="MS PGothic" charset="-128"/>
              </a:rPr>
            </a:br>
            <a:r>
              <a:rPr lang="nl-NL" altLang="x-none" sz="2400" b="1" dirty="0">
                <a:latin typeface="Tahoma" charset="0"/>
                <a:ea typeface="MS PGothic" charset="-128"/>
              </a:rPr>
              <a:t/>
            </a:r>
            <a:br>
              <a:rPr lang="nl-NL" altLang="x-none" sz="2400" b="1" dirty="0">
                <a:latin typeface="Tahoma" charset="0"/>
                <a:ea typeface="MS PGothic" charset="-128"/>
              </a:rPr>
            </a:br>
            <a:r>
              <a:rPr lang="nl-NL" altLang="x-none" sz="1800" b="1" dirty="0">
                <a:latin typeface="Tahoma" charset="0"/>
                <a:ea typeface="MS PGothic" charset="-128"/>
              </a:rPr>
              <a:t>Lucas van Rossem</a:t>
            </a:r>
            <a:r>
              <a:rPr lang="nl-NL" altLang="x-none" sz="1800" dirty="0">
                <a:latin typeface="Tahoma" charset="0"/>
                <a:ea typeface="MS PGothic" charset="-128"/>
              </a:rPr>
              <a:t/>
            </a:r>
            <a:br>
              <a:rPr lang="nl-NL" altLang="x-none" sz="1800" dirty="0">
                <a:latin typeface="Tahoma" charset="0"/>
                <a:ea typeface="MS PGothic" charset="-128"/>
              </a:rPr>
            </a:br>
            <a:r>
              <a:rPr lang="nl-NL" altLang="x-none" sz="1800" dirty="0">
                <a:latin typeface="Tahoma" charset="0"/>
                <a:ea typeface="MS PGothic" charset="-128"/>
              </a:rPr>
              <a:t/>
            </a:r>
            <a:br>
              <a:rPr lang="nl-NL" altLang="x-none" sz="1800" dirty="0">
                <a:latin typeface="Tahoma" charset="0"/>
                <a:ea typeface="MS PGothic" charset="-128"/>
              </a:rPr>
            </a:br>
            <a:endParaRPr lang="nl-NL" altLang="x-none" sz="1800" i="1" dirty="0">
              <a:latin typeface="Tahoma" charset="0"/>
              <a:ea typeface="MS PGothic" charset="-128"/>
            </a:endParaRPr>
          </a:p>
        </p:txBody>
      </p:sp>
      <p:sp>
        <p:nvSpPr>
          <p:cNvPr id="14338" name="Rectangle 20"/>
          <p:cNvSpPr>
            <a:spLocks noGrp="1" noChangeArrowheads="1"/>
          </p:cNvSpPr>
          <p:nvPr>
            <p:ph type="subTitle" idx="4294967295"/>
          </p:nvPr>
        </p:nvSpPr>
        <p:spPr>
          <a:xfrm>
            <a:off x="1371600" y="5334000"/>
            <a:ext cx="6400800" cy="1143000"/>
          </a:xfrm>
        </p:spPr>
        <p:txBody>
          <a:bodyPr/>
          <a:lstStyle/>
          <a:p>
            <a:pPr marL="0" indent="0" algn="ctr" defTabSz="457200" eaLnBrk="1" hangingPunct="1">
              <a:buFontTx/>
              <a:buNone/>
            </a:pPr>
            <a:endParaRPr lang="nl-NL" altLang="x-none" sz="2000" dirty="0">
              <a:latin typeface="Tahoma" charset="0"/>
              <a:ea typeface="MS PGothic"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idx="4294967295"/>
          </p:nvPr>
        </p:nvSpPr>
        <p:spPr/>
        <p:txBody>
          <a:bodyPr/>
          <a:lstStyle/>
          <a:p>
            <a:pPr eaLnBrk="1" hangingPunct="1"/>
            <a:r>
              <a:rPr lang="nl-NL" altLang="x-none" sz="4000" dirty="0">
                <a:latin typeface="Tahoma" charset="0"/>
                <a:ea typeface="MS PGothic" charset="-128"/>
              </a:rPr>
              <a:t>Gevaarlijke stoffen &amp; </a:t>
            </a:r>
            <a:r>
              <a:rPr lang="nl-NL" altLang="x-none" sz="4000" dirty="0" err="1">
                <a:latin typeface="Tahoma" charset="0"/>
                <a:ea typeface="MS PGothic" charset="-128"/>
              </a:rPr>
              <a:t>CBRNe</a:t>
            </a:r>
            <a:endParaRPr lang="nl-NL" altLang="x-none" sz="4000" dirty="0">
              <a:latin typeface="Tahoma" charset="0"/>
              <a:ea typeface="MS PGothic" charset="-128"/>
            </a:endParaRPr>
          </a:p>
        </p:txBody>
      </p:sp>
      <p:sp>
        <p:nvSpPr>
          <p:cNvPr id="15362" name="Rectangle 3"/>
          <p:cNvSpPr>
            <a:spLocks noGrp="1" noChangeArrowheads="1"/>
          </p:cNvSpPr>
          <p:nvPr>
            <p:ph sz="half" idx="4294967295"/>
          </p:nvPr>
        </p:nvSpPr>
        <p:spPr>
          <a:xfrm>
            <a:off x="4572000" y="1660525"/>
            <a:ext cx="4254500" cy="4525963"/>
          </a:xfrm>
        </p:spPr>
        <p:txBody>
          <a:bodyPr/>
          <a:lstStyle/>
          <a:p>
            <a:pPr marL="0" indent="0" defTabSz="457200" eaLnBrk="1" hangingPunct="1">
              <a:buFontTx/>
              <a:buNone/>
            </a:pPr>
            <a:r>
              <a:rPr lang="nl-NL" altLang="x-none" sz="2400" dirty="0">
                <a:latin typeface="Tahoma" charset="0"/>
                <a:ea typeface="MS PGothic" charset="-128"/>
              </a:rPr>
              <a:t>Chemisch komt meeste voor:</a:t>
            </a:r>
          </a:p>
          <a:p>
            <a:pPr marL="0" indent="0" defTabSz="457200" eaLnBrk="1" hangingPunct="1"/>
            <a:r>
              <a:rPr lang="nl-NL" altLang="x-none" sz="2400" dirty="0">
                <a:latin typeface="Tahoma" charset="0"/>
                <a:ea typeface="MS PGothic" charset="-128"/>
              </a:rPr>
              <a:t> Bedrijven</a:t>
            </a:r>
          </a:p>
          <a:p>
            <a:pPr marL="0" indent="0" defTabSz="457200" eaLnBrk="1" hangingPunct="1"/>
            <a:r>
              <a:rPr lang="nl-NL" altLang="x-none" sz="2400" dirty="0">
                <a:latin typeface="Tahoma" charset="0"/>
                <a:ea typeface="MS PGothic" charset="-128"/>
              </a:rPr>
              <a:t> Transport</a:t>
            </a:r>
          </a:p>
          <a:p>
            <a:pPr marL="0" indent="0" defTabSz="457200" eaLnBrk="1" hangingPunct="1"/>
            <a:r>
              <a:rPr lang="nl-NL" altLang="x-none" sz="2400" dirty="0">
                <a:latin typeface="Tahoma" charset="0"/>
                <a:ea typeface="MS PGothic" charset="-128"/>
              </a:rPr>
              <a:t> Incidenten</a:t>
            </a:r>
          </a:p>
          <a:p>
            <a:pPr lvl="1" defTabSz="457200" eaLnBrk="1" hangingPunct="1"/>
            <a:r>
              <a:rPr lang="nl-NL" altLang="x-none" sz="2400" dirty="0">
                <a:latin typeface="Tahoma" charset="0"/>
              </a:rPr>
              <a:t>opzettelijk (suïcide)</a:t>
            </a:r>
          </a:p>
          <a:p>
            <a:pPr lvl="1" defTabSz="457200" eaLnBrk="1" hangingPunct="1"/>
            <a:r>
              <a:rPr lang="nl-NL" altLang="x-none" sz="2400" dirty="0">
                <a:latin typeface="Tahoma" charset="0"/>
              </a:rPr>
              <a:t>onopzettelijk</a:t>
            </a:r>
          </a:p>
          <a:p>
            <a:pPr marL="0" indent="0" defTabSz="457200" eaLnBrk="1" hangingPunct="1"/>
            <a:r>
              <a:rPr lang="nl-NL" altLang="x-none" sz="2400" dirty="0">
                <a:latin typeface="Tahoma" charset="0"/>
                <a:ea typeface="MS PGothic" charset="-128"/>
              </a:rPr>
              <a:t> Huiselijk geweld</a:t>
            </a:r>
            <a:endParaRPr lang="nl-NL" altLang="x-none" sz="2800" dirty="0">
              <a:latin typeface="Tahoma" charset="0"/>
              <a:ea typeface="MS PGothic" charset="-128"/>
            </a:endParaRPr>
          </a:p>
          <a:p>
            <a:pPr marL="0" indent="0" defTabSz="457200" eaLnBrk="1" hangingPunct="1">
              <a:buFontTx/>
              <a:buNone/>
            </a:pPr>
            <a:endParaRPr lang="nl-NL" altLang="x-none" sz="1600" dirty="0">
              <a:latin typeface="Tahoma" charset="0"/>
              <a:ea typeface="MS PGothic" charset="-128"/>
            </a:endParaRPr>
          </a:p>
        </p:txBody>
      </p:sp>
      <p:sp>
        <p:nvSpPr>
          <p:cNvPr id="15363" name="Content Placeholder 1"/>
          <p:cNvSpPr>
            <a:spLocks noGrp="1"/>
          </p:cNvSpPr>
          <p:nvPr>
            <p:ph sz="half" idx="4294967295"/>
          </p:nvPr>
        </p:nvSpPr>
        <p:spPr>
          <a:xfrm>
            <a:off x="457200" y="1660525"/>
            <a:ext cx="4267200" cy="4525963"/>
          </a:xfrm>
        </p:spPr>
        <p:txBody>
          <a:bodyPr/>
          <a:lstStyle/>
          <a:p>
            <a:pPr marL="0" indent="0" defTabSz="457200" eaLnBrk="1" hangingPunct="1">
              <a:buFontTx/>
              <a:buNone/>
            </a:pPr>
            <a:r>
              <a:rPr lang="nl-NL" altLang="x-none" sz="2400" dirty="0" err="1">
                <a:latin typeface="Tahoma" charset="0"/>
                <a:ea typeface="MS PGothic" charset="-128"/>
              </a:rPr>
              <a:t>CBRNe</a:t>
            </a:r>
            <a:r>
              <a:rPr lang="nl-NL" altLang="x-none" sz="2400" dirty="0">
                <a:latin typeface="Tahoma" charset="0"/>
                <a:ea typeface="MS PGothic" charset="-128"/>
              </a:rPr>
              <a:t> </a:t>
            </a:r>
          </a:p>
          <a:p>
            <a:pPr marL="0" indent="0" defTabSz="457200" eaLnBrk="1" hangingPunct="1"/>
            <a:r>
              <a:rPr lang="nl-NL" altLang="x-none" sz="2400" dirty="0">
                <a:latin typeface="Tahoma" charset="0"/>
                <a:ea typeface="MS PGothic" charset="-128"/>
              </a:rPr>
              <a:t>C: chemisch</a:t>
            </a:r>
          </a:p>
          <a:p>
            <a:pPr marL="0" indent="0" defTabSz="457200" eaLnBrk="1" hangingPunct="1"/>
            <a:r>
              <a:rPr lang="nl-NL" altLang="x-none" sz="2400" dirty="0">
                <a:latin typeface="Tahoma" charset="0"/>
                <a:ea typeface="MS PGothic" charset="-128"/>
              </a:rPr>
              <a:t>B: biologisch</a:t>
            </a:r>
          </a:p>
          <a:p>
            <a:pPr marL="0" indent="0" defTabSz="457200" eaLnBrk="1" hangingPunct="1"/>
            <a:r>
              <a:rPr lang="nl-NL" altLang="x-none" sz="2400" dirty="0">
                <a:latin typeface="Tahoma" charset="0"/>
                <a:ea typeface="MS PGothic" charset="-128"/>
              </a:rPr>
              <a:t>R: radiologisch</a:t>
            </a:r>
          </a:p>
          <a:p>
            <a:pPr marL="0" indent="0" defTabSz="457200" eaLnBrk="1" hangingPunct="1"/>
            <a:r>
              <a:rPr lang="nl-NL" altLang="x-none" sz="2400" dirty="0">
                <a:latin typeface="Tahoma" charset="0"/>
                <a:ea typeface="MS PGothic" charset="-128"/>
              </a:rPr>
              <a:t>N: nucleair</a:t>
            </a:r>
          </a:p>
          <a:p>
            <a:pPr marL="0" indent="0" defTabSz="457200" eaLnBrk="1" hangingPunct="1"/>
            <a:r>
              <a:rPr lang="nl-NL" altLang="x-none" sz="2400" dirty="0">
                <a:latin typeface="Tahoma" charset="0"/>
                <a:ea typeface="MS PGothic" charset="-128"/>
              </a:rPr>
              <a:t>(e: explosieven</a:t>
            </a:r>
            <a:r>
              <a:rPr lang="nl-NL" altLang="x-none" sz="2800" dirty="0">
                <a:latin typeface="Tahoma" charset="0"/>
                <a:ea typeface="MS PGothic" charset="-128"/>
              </a:rPr>
              <a:t>)</a:t>
            </a:r>
          </a:p>
          <a:p>
            <a:pPr marL="0" indent="0" defTabSz="457200" eaLnBrk="1" hangingPunct="1"/>
            <a:endParaRPr lang="nl-NL" altLang="x-none" sz="2800" dirty="0">
              <a:latin typeface="Tahoma" charset="0"/>
              <a:ea typeface="MS PGothic" charset="-128"/>
            </a:endParaRPr>
          </a:p>
          <a:p>
            <a:pPr marL="0" indent="0" defTabSz="457200" eaLnBrk="1" hangingPunct="1">
              <a:buFontTx/>
              <a:buNone/>
            </a:pPr>
            <a:endParaRPr lang="nl-NL" altLang="x-none" sz="2400" dirty="0">
              <a:latin typeface="Tahoma" charset="0"/>
              <a:ea typeface="MS PGothic" charset="-128"/>
            </a:endParaRPr>
          </a:p>
          <a:p>
            <a:pPr marL="0" indent="0" defTabSz="457200" eaLnBrk="1" hangingPunct="1">
              <a:buFontTx/>
              <a:buNone/>
            </a:pPr>
            <a:endParaRPr lang="nl-NL" altLang="x-none" sz="2800" dirty="0">
              <a:latin typeface="Tahoma" charset="0"/>
              <a:ea typeface="MS PGothic"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idx="4294967295"/>
          </p:nvPr>
        </p:nvSpPr>
        <p:spPr/>
        <p:txBody>
          <a:bodyPr/>
          <a:lstStyle/>
          <a:p>
            <a:pPr eaLnBrk="1" hangingPunct="1"/>
            <a:r>
              <a:rPr lang="nl-NL" altLang="x-none" sz="4000" dirty="0">
                <a:latin typeface="Tahoma" charset="0"/>
                <a:ea typeface="MS PGothic" charset="-128"/>
              </a:rPr>
              <a:t>Duidelijk risico</a:t>
            </a:r>
          </a:p>
        </p:txBody>
      </p:sp>
      <p:pic>
        <p:nvPicPr>
          <p:cNvPr id="18434" name="Picture 4" descr="raffinaderij.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472440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 name="Picture 5" descr="LPG tanksta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886200"/>
            <a:ext cx="4408488"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p:txBody>
          <a:bodyPr/>
          <a:lstStyle/>
          <a:p>
            <a:pPr eaLnBrk="1" hangingPunct="1"/>
            <a:r>
              <a:rPr lang="nl-NL" altLang="x-none" sz="4000" dirty="0">
                <a:latin typeface="Tahoma" charset="0"/>
                <a:ea typeface="MS PGothic" charset="-128"/>
              </a:rPr>
              <a:t>Onduidelijk risico</a:t>
            </a:r>
          </a:p>
        </p:txBody>
      </p:sp>
      <p:pic>
        <p:nvPicPr>
          <p:cNvPr id="19458" name="Picture 2" descr="nederland_bollenvelden_molen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8636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ollenschuu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371600"/>
            <a:ext cx="8686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bollenschuur in bran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295400"/>
            <a:ext cx="8686800" cy="541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52511" cy="6858000"/>
          </a:xfrm>
          <a:prstGeom prst="rect">
            <a:avLst/>
          </a:prstGeom>
        </p:spPr>
      </p:pic>
      <p:pic>
        <p:nvPicPr>
          <p:cNvPr id="5" name="Afbeelding 4"/>
          <p:cNvPicPr>
            <a:picLocks noChangeAspect="1"/>
          </p:cNvPicPr>
          <p:nvPr/>
        </p:nvPicPr>
        <p:blipFill>
          <a:blip r:embed="rId4"/>
          <a:stretch>
            <a:fillRect/>
          </a:stretch>
        </p:blipFill>
        <p:spPr>
          <a:xfrm>
            <a:off x="4563119" y="3284984"/>
            <a:ext cx="4561391" cy="3573016"/>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511" y="16148"/>
            <a:ext cx="4616889" cy="3268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Incident gevaarlijke stof</a:t>
            </a:r>
          </a:p>
        </p:txBody>
      </p:sp>
      <p:sp>
        <p:nvSpPr>
          <p:cNvPr id="21506" name="Content Placeholder 2"/>
          <p:cNvSpPr>
            <a:spLocks noGrp="1"/>
          </p:cNvSpPr>
          <p:nvPr>
            <p:ph idx="4294967295"/>
          </p:nvPr>
        </p:nvSpPr>
        <p:spPr>
          <a:xfrm>
            <a:off x="457200" y="1600200"/>
            <a:ext cx="8382000" cy="5029200"/>
          </a:xfrm>
        </p:spPr>
        <p:txBody>
          <a:bodyPr/>
          <a:lstStyle/>
          <a:p>
            <a:pPr eaLnBrk="1" hangingPunct="1">
              <a:lnSpc>
                <a:spcPct val="90000"/>
              </a:lnSpc>
            </a:pPr>
            <a:r>
              <a:rPr lang="nl-NL" altLang="x-none" sz="2400" dirty="0">
                <a:latin typeface="Tahoma" charset="0"/>
                <a:ea typeface="MS PGothic" charset="-128"/>
              </a:rPr>
              <a:t>Onverwacht &amp; overal </a:t>
            </a:r>
          </a:p>
          <a:p>
            <a:pPr eaLnBrk="1" hangingPunct="1">
              <a:lnSpc>
                <a:spcPct val="90000"/>
              </a:lnSpc>
            </a:pPr>
            <a:r>
              <a:rPr lang="nl-NL" altLang="x-none" sz="2400" dirty="0">
                <a:latin typeface="Tahoma" charset="0"/>
                <a:ea typeface="MS PGothic" charset="-128"/>
              </a:rPr>
              <a:t>Vooral 1-2 persoons </a:t>
            </a:r>
            <a:r>
              <a:rPr lang="nl-NL" altLang="nl-NL" sz="2400" dirty="0">
                <a:latin typeface="Tahoma" charset="0"/>
                <a:ea typeface="MS PGothic" charset="-128"/>
              </a:rPr>
              <a:t>“</a:t>
            </a:r>
            <a:r>
              <a:rPr lang="nl-NL" altLang="x-none" sz="2400" dirty="0">
                <a:latin typeface="Tahoma" charset="0"/>
                <a:ea typeface="MS PGothic" charset="-128"/>
              </a:rPr>
              <a:t>rampen</a:t>
            </a:r>
            <a:r>
              <a:rPr lang="nl-NL" altLang="nl-NL" sz="2400" dirty="0">
                <a:latin typeface="Tahoma" charset="0"/>
                <a:ea typeface="MS PGothic" charset="-128"/>
              </a:rPr>
              <a:t>”</a:t>
            </a:r>
          </a:p>
          <a:p>
            <a:pPr eaLnBrk="1" hangingPunct="1">
              <a:lnSpc>
                <a:spcPct val="90000"/>
              </a:lnSpc>
            </a:pPr>
            <a:r>
              <a:rPr lang="nl-NL" altLang="x-none" sz="2400" dirty="0">
                <a:latin typeface="Tahoma" charset="0"/>
                <a:ea typeface="MS PGothic" charset="-128"/>
              </a:rPr>
              <a:t>Uitzondering: terrorisme</a:t>
            </a:r>
          </a:p>
          <a:p>
            <a:pPr eaLnBrk="1" hangingPunct="1">
              <a:lnSpc>
                <a:spcPct val="90000"/>
              </a:lnSpc>
            </a:pPr>
            <a:r>
              <a:rPr lang="nl-NL" altLang="x-none" sz="2400" dirty="0">
                <a:latin typeface="Tahoma" charset="0"/>
                <a:ea typeface="MS PGothic" charset="-128"/>
              </a:rPr>
              <a:t>Primaire/</a:t>
            </a:r>
            <a:r>
              <a:rPr lang="nl-NL" altLang="x-none" sz="2400" b="1" u="sng" dirty="0">
                <a:latin typeface="Tahoma" charset="0"/>
                <a:ea typeface="MS PGothic" charset="-128"/>
              </a:rPr>
              <a:t>secundaire</a:t>
            </a:r>
            <a:r>
              <a:rPr lang="nl-NL" altLang="x-none" sz="2400" dirty="0">
                <a:latin typeface="Tahoma" charset="0"/>
                <a:ea typeface="MS PGothic" charset="-128"/>
              </a:rPr>
              <a:t> besmetting</a:t>
            </a:r>
          </a:p>
          <a:p>
            <a:pPr lvl="2" eaLnBrk="1" hangingPunct="1">
              <a:lnSpc>
                <a:spcPct val="90000"/>
              </a:lnSpc>
            </a:pPr>
            <a:r>
              <a:rPr lang="nl-NL" altLang="x-none" dirty="0">
                <a:latin typeface="Tahoma" charset="0"/>
              </a:rPr>
              <a:t>Risico</a:t>
            </a:r>
            <a:r>
              <a:rPr lang="nl-NL" altLang="nl-NL" dirty="0">
                <a:latin typeface="Tahoma" charset="0"/>
              </a:rPr>
              <a:t>’</a:t>
            </a:r>
            <a:r>
              <a:rPr lang="nl-NL" altLang="x-none" dirty="0">
                <a:latin typeface="Tahoma" charset="0"/>
              </a:rPr>
              <a:t>s voor slachtoffers &amp; hulpverleners</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Gevolg van besmetting bepaald door:</a:t>
            </a:r>
          </a:p>
          <a:p>
            <a:pPr lvl="2" eaLnBrk="1" hangingPunct="1">
              <a:lnSpc>
                <a:spcPct val="90000"/>
              </a:lnSpc>
            </a:pPr>
            <a:r>
              <a:rPr lang="nl-NL" altLang="x-none" dirty="0">
                <a:latin typeface="Tahoma" charset="0"/>
              </a:rPr>
              <a:t>Stof: chemische/fysische eigenschappen</a:t>
            </a:r>
          </a:p>
          <a:p>
            <a:pPr lvl="2" eaLnBrk="1" hangingPunct="1">
              <a:lnSpc>
                <a:spcPct val="90000"/>
              </a:lnSpc>
            </a:pPr>
            <a:r>
              <a:rPr lang="nl-NL" altLang="x-none" dirty="0">
                <a:latin typeface="Tahoma" charset="0"/>
              </a:rPr>
              <a:t>Route + duur blootstelling/besmetting</a:t>
            </a:r>
          </a:p>
          <a:p>
            <a:pPr lvl="2" eaLnBrk="1" hangingPunct="1">
              <a:lnSpc>
                <a:spcPct val="90000"/>
              </a:lnSpc>
            </a:pPr>
            <a:r>
              <a:rPr lang="nl-NL" altLang="x-none" dirty="0">
                <a:latin typeface="Tahoma" charset="0"/>
              </a:rPr>
              <a:t>Decontaminatie mogelijk: nat/droog?</a:t>
            </a:r>
          </a:p>
          <a:p>
            <a:pPr lvl="2" eaLnBrk="1" hangingPunct="1">
              <a:lnSpc>
                <a:spcPct val="90000"/>
              </a:lnSpc>
            </a:pPr>
            <a:r>
              <a:rPr lang="nl-NL" altLang="x-none" dirty="0">
                <a:latin typeface="Tahoma" charset="0"/>
              </a:rPr>
              <a:t>Gezondheidseffecten: </a:t>
            </a:r>
          </a:p>
          <a:p>
            <a:pPr lvl="3" eaLnBrk="1" hangingPunct="1">
              <a:lnSpc>
                <a:spcPct val="90000"/>
              </a:lnSpc>
            </a:pPr>
            <a:r>
              <a:rPr lang="nl-NL" altLang="x-none" sz="2400" dirty="0">
                <a:latin typeface="Tahoma" charset="0"/>
              </a:rPr>
              <a:t>lokaal/systemisch   acuut/chronisch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Wie heeft de juiste informatie</a:t>
            </a:r>
          </a:p>
        </p:txBody>
      </p:sp>
      <p:sp>
        <p:nvSpPr>
          <p:cNvPr id="23554" name="Content Placeholder 2"/>
          <p:cNvSpPr>
            <a:spLocks noGrp="1"/>
          </p:cNvSpPr>
          <p:nvPr>
            <p:ph idx="4294967295"/>
          </p:nvPr>
        </p:nvSpPr>
        <p:spPr/>
        <p:txBody>
          <a:bodyPr/>
          <a:lstStyle/>
          <a:p>
            <a:pPr eaLnBrk="1" hangingPunct="1">
              <a:lnSpc>
                <a:spcPct val="90000"/>
              </a:lnSpc>
            </a:pPr>
            <a:r>
              <a:rPr lang="nl-NL" altLang="x-none" sz="2400" dirty="0">
                <a:latin typeface="Tahoma" charset="0"/>
                <a:ea typeface="MS PGothic" charset="-128"/>
              </a:rPr>
              <a:t>Meldkamer Ambulance (VN-nummer)</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Brandweer:</a:t>
            </a:r>
          </a:p>
          <a:p>
            <a:pPr lvl="2" eaLnBrk="1" hangingPunct="1">
              <a:lnSpc>
                <a:spcPct val="90000"/>
              </a:lnSpc>
            </a:pPr>
            <a:r>
              <a:rPr lang="nl-NL" altLang="x-none" dirty="0">
                <a:latin typeface="Tahoma" charset="0"/>
              </a:rPr>
              <a:t>Adviseur Gevaarlijke Stoffen (AGS)</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ea typeface="MS PGothic" charset="-128"/>
              </a:rPr>
              <a:t>GHOR:</a:t>
            </a:r>
          </a:p>
          <a:p>
            <a:pPr lvl="2" eaLnBrk="1" hangingPunct="1">
              <a:lnSpc>
                <a:spcPct val="90000"/>
              </a:lnSpc>
            </a:pPr>
            <a:r>
              <a:rPr lang="nl-NL" altLang="x-none" dirty="0">
                <a:latin typeface="Tahoma" charset="0"/>
              </a:rPr>
              <a:t>Gezondheidskundig Adviseur Gevaarlijke Stoffen (GAGS)</a:t>
            </a:r>
          </a:p>
          <a:p>
            <a:pPr lvl="2" eaLnBrk="1" hangingPunct="1">
              <a:lnSpc>
                <a:spcPct val="90000"/>
              </a:lnSpc>
            </a:pPr>
            <a:r>
              <a:rPr lang="nl-NL" altLang="x-none" dirty="0">
                <a:latin typeface="Tahoma" charset="0"/>
              </a:rPr>
              <a:t>NVIC</a:t>
            </a:r>
          </a:p>
        </p:txBody>
      </p:sp>
      <p:sp>
        <p:nvSpPr>
          <p:cNvPr id="23555" name="AutoShape 4" descr="Z"/>
          <p:cNvSpPr>
            <a:spLocks noChangeAspect="1" noChangeArrowheads="1"/>
          </p:cNvSpPr>
          <p:nvPr/>
        </p:nvSpPr>
        <p:spPr bwMode="auto">
          <a:xfrm>
            <a:off x="84138" y="-20638"/>
            <a:ext cx="876300" cy="76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x-none" altLang="x-none" sz="1800">
              <a:latin typeface="Calibri" charset="0"/>
            </a:endParaRPr>
          </a:p>
        </p:txBody>
      </p:sp>
      <p:sp>
        <p:nvSpPr>
          <p:cNvPr id="23556" name="AutoShape 5" descr="Z"/>
          <p:cNvSpPr>
            <a:spLocks noChangeAspect="1" noChangeArrowheads="1"/>
          </p:cNvSpPr>
          <p:nvPr/>
        </p:nvSpPr>
        <p:spPr bwMode="auto">
          <a:xfrm>
            <a:off x="84138" y="-20638"/>
            <a:ext cx="876300" cy="76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x-none" altLang="x-none" sz="1800">
              <a:latin typeface="Calibri" charset="0"/>
            </a:endParaRPr>
          </a:p>
        </p:txBody>
      </p:sp>
      <p:pic>
        <p:nvPicPr>
          <p:cNvPr id="23557" name="Picture 6" descr="hd_12-20-0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752600"/>
            <a:ext cx="11049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p:txBody>
          <a:bodyPr/>
          <a:lstStyle/>
          <a:p>
            <a:pPr eaLnBrk="1" hangingPunct="1"/>
            <a:r>
              <a:rPr lang="nl-NL" altLang="x-none" sz="4000" dirty="0">
                <a:latin typeface="Tahoma" charset="0"/>
                <a:ea typeface="MS PGothic" charset="-128"/>
              </a:rPr>
              <a:t>Herkenning</a:t>
            </a:r>
          </a:p>
        </p:txBody>
      </p:sp>
      <p:sp>
        <p:nvSpPr>
          <p:cNvPr id="24578" name="Rectangle 3"/>
          <p:cNvSpPr>
            <a:spLocks noGrp="1" noChangeArrowheads="1"/>
          </p:cNvSpPr>
          <p:nvPr>
            <p:ph type="body" idx="4294967295"/>
          </p:nvPr>
        </p:nvSpPr>
        <p:spPr/>
        <p:txBody>
          <a:bodyPr/>
          <a:lstStyle/>
          <a:p>
            <a:pPr eaLnBrk="1" hangingPunct="1"/>
            <a:r>
              <a:rPr lang="nl-NL" altLang="x-none" sz="2400" dirty="0">
                <a:latin typeface="Tahoma" charset="0"/>
                <a:ea typeface="MS PGothic" charset="-128"/>
              </a:rPr>
              <a:t>Vooraankondiging MKA</a:t>
            </a:r>
          </a:p>
          <a:p>
            <a:pPr eaLnBrk="1" hangingPunct="1"/>
            <a:r>
              <a:rPr lang="nl-NL" altLang="x-none" sz="2400" dirty="0">
                <a:latin typeface="Tahoma" charset="0"/>
                <a:ea typeface="MS PGothic" charset="-128"/>
              </a:rPr>
              <a:t>Patiënt vertelt spontaan</a:t>
            </a:r>
          </a:p>
          <a:p>
            <a:pPr eaLnBrk="1" hangingPunct="1"/>
            <a:r>
              <a:rPr lang="nl-NL" altLang="x-none" sz="2400" dirty="0">
                <a:latin typeface="Tahoma" charset="0"/>
                <a:ea typeface="MS PGothic" charset="-128"/>
              </a:rPr>
              <a:t>Zichtbare besmetting</a:t>
            </a:r>
          </a:p>
          <a:p>
            <a:pPr eaLnBrk="1" hangingPunct="1"/>
            <a:r>
              <a:rPr lang="nl-NL" altLang="x-none" sz="2400" dirty="0">
                <a:latin typeface="Tahoma" charset="0"/>
                <a:ea typeface="MS PGothic" charset="-128"/>
              </a:rPr>
              <a:t>Waarschuwende factoren (geur)</a:t>
            </a:r>
          </a:p>
          <a:p>
            <a:pPr eaLnBrk="1" hangingPunct="1"/>
            <a:r>
              <a:rPr lang="nl-NL" altLang="x-none" sz="2400" dirty="0">
                <a:latin typeface="Tahoma" charset="0"/>
                <a:ea typeface="MS PGothic" charset="-128"/>
              </a:rPr>
              <a:t>Klachten/symptomen</a:t>
            </a:r>
          </a:p>
          <a:p>
            <a:pPr eaLnBrk="1" hangingPunct="1"/>
            <a:r>
              <a:rPr lang="nl-NL" altLang="x-none" sz="2400" dirty="0">
                <a:latin typeface="Tahoma" charset="0"/>
                <a:ea typeface="MS PGothic" charset="-128"/>
              </a:rPr>
              <a:t>Anamnese </a:t>
            </a:r>
          </a:p>
          <a:p>
            <a:pPr eaLnBrk="1" hangingPunct="1"/>
            <a:endParaRPr lang="nl-NL" altLang="x-none" sz="2400" dirty="0">
              <a:latin typeface="Tahoma" charset="0"/>
              <a:ea typeface="MS PGothic" charset="-128"/>
            </a:endParaRPr>
          </a:p>
        </p:txBody>
      </p:sp>
      <p:pic>
        <p:nvPicPr>
          <p:cNvPr id="24579"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429000"/>
            <a:ext cx="180657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457200" y="304800"/>
            <a:ext cx="8229600" cy="1143000"/>
          </a:xfrm>
        </p:spPr>
        <p:txBody>
          <a:bodyPr/>
          <a:lstStyle/>
          <a:p>
            <a:pPr eaLnBrk="1" hangingPunct="1"/>
            <a:r>
              <a:rPr lang="nl-NL" altLang="x-none" sz="4000">
                <a:latin typeface="Tahoma" charset="0"/>
                <a:ea typeface="MS PGothic" charset="-128"/>
              </a:rPr>
              <a:t>Voorbereiding ziekenhuis</a:t>
            </a:r>
          </a:p>
        </p:txBody>
      </p:sp>
      <p:sp>
        <p:nvSpPr>
          <p:cNvPr id="26626" name="Content Placeholder 2"/>
          <p:cNvSpPr>
            <a:spLocks noGrp="1"/>
          </p:cNvSpPr>
          <p:nvPr>
            <p:ph idx="4294967295"/>
          </p:nvPr>
        </p:nvSpPr>
        <p:spPr>
          <a:xfrm>
            <a:off x="457200" y="1600200"/>
            <a:ext cx="8229600" cy="4648200"/>
          </a:xfrm>
        </p:spPr>
        <p:txBody>
          <a:bodyPr/>
          <a:lstStyle/>
          <a:p>
            <a:pPr eaLnBrk="1" hangingPunct="1"/>
            <a:endParaRPr lang="nl-NL" altLang="x-none" dirty="0">
              <a:ea typeface="MS PGothic" charset="-128"/>
            </a:endParaRPr>
          </a:p>
          <a:p>
            <a:pPr eaLnBrk="1" hangingPunct="1"/>
            <a:r>
              <a:rPr lang="nl-NL" altLang="x-none" sz="2400" dirty="0">
                <a:latin typeface="Tahoma" charset="0"/>
                <a:ea typeface="MS PGothic" charset="-128"/>
              </a:rPr>
              <a:t>Zelfverwijzers komen onaangekondigd en snel</a:t>
            </a:r>
          </a:p>
          <a:p>
            <a:pPr eaLnBrk="1" hangingPunct="1"/>
            <a:r>
              <a:rPr lang="nl-NL" altLang="x-none" sz="2400" dirty="0">
                <a:latin typeface="Tahoma" charset="0"/>
                <a:ea typeface="MS PGothic" charset="-128"/>
              </a:rPr>
              <a:t>Risicobeoordeling van betrokken stof kost tijd</a:t>
            </a:r>
          </a:p>
          <a:p>
            <a:pPr eaLnBrk="1" hangingPunct="1"/>
            <a:r>
              <a:rPr lang="nl-NL" altLang="x-none" sz="2400" dirty="0">
                <a:latin typeface="Tahoma" charset="0"/>
                <a:ea typeface="MS PGothic" charset="-128"/>
              </a:rPr>
              <a:t>Alleen blootgesteld of ook besmet?</a:t>
            </a:r>
          </a:p>
          <a:p>
            <a:pPr eaLnBrk="1" hangingPunct="1"/>
            <a:r>
              <a:rPr lang="nl-NL" altLang="x-none" sz="2400" dirty="0">
                <a:latin typeface="Tahoma" charset="0"/>
                <a:ea typeface="MS PGothic" charset="-128"/>
              </a:rPr>
              <a:t>Decontaminatie nodig? Advies GAGS via GHOR</a:t>
            </a:r>
          </a:p>
          <a:p>
            <a:pPr eaLnBrk="1" hangingPunct="1"/>
            <a:r>
              <a:rPr lang="nl-NL" altLang="x-none" sz="2400" dirty="0">
                <a:latin typeface="Tahoma" charset="0"/>
                <a:ea typeface="MS PGothic" charset="-128"/>
              </a:rPr>
              <a:t>Eerst behandelen of eerst ontsmetten?</a:t>
            </a:r>
          </a:p>
          <a:p>
            <a:pPr eaLnBrk="1" hangingPunct="1">
              <a:buFontTx/>
              <a:buNone/>
            </a:pPr>
            <a:endParaRPr lang="nl-NL" altLang="x-none" sz="2400" dirty="0">
              <a:latin typeface="Tahoma" charset="0"/>
              <a:ea typeface="MS PGothic" charset="-128"/>
            </a:endParaRPr>
          </a:p>
          <a:p>
            <a:pPr eaLnBrk="1" hangingPunct="1">
              <a:buFontTx/>
              <a:buNone/>
            </a:pPr>
            <a:r>
              <a:rPr lang="nl-NL" altLang="x-none" sz="2400" dirty="0">
                <a:latin typeface="Tahoma" charset="0"/>
                <a:ea typeface="MS PGothic" charset="-128"/>
              </a:rPr>
              <a:t>Twee typen decontaminatie:</a:t>
            </a:r>
          </a:p>
          <a:p>
            <a:pPr lvl="1" eaLnBrk="1" hangingPunct="1"/>
            <a:r>
              <a:rPr lang="nl-NL" altLang="x-none" sz="2400" b="1" u="sng" dirty="0">
                <a:latin typeface="Tahoma" charset="0"/>
              </a:rPr>
              <a:t>Droog</a:t>
            </a:r>
            <a:r>
              <a:rPr lang="nl-NL" altLang="x-none" sz="2400" dirty="0">
                <a:latin typeface="Tahoma" charset="0"/>
              </a:rPr>
              <a:t>: kleding uit, ventileren, schone (nood-)kleding</a:t>
            </a:r>
          </a:p>
          <a:p>
            <a:pPr lvl="1" eaLnBrk="1" hangingPunct="1"/>
            <a:r>
              <a:rPr lang="nl-NL" altLang="x-none" sz="2400" b="1" u="sng" dirty="0">
                <a:latin typeface="Tahoma" charset="0"/>
              </a:rPr>
              <a:t>Nat</a:t>
            </a:r>
            <a:r>
              <a:rPr lang="nl-NL" altLang="x-none" sz="2400" dirty="0">
                <a:latin typeface="Tahoma" charset="0"/>
              </a:rPr>
              <a:t>: kleding uit, zacht wassen lauw water &amp; zeep, daarna schone kleding</a:t>
            </a:r>
          </a:p>
          <a:p>
            <a:pPr eaLnBrk="1" hangingPunct="1">
              <a:buFontTx/>
              <a:buNone/>
            </a:pPr>
            <a:endParaRPr lang="nl-NL" altLang="x-none" dirty="0">
              <a:ea typeface="MS PGothic"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3"/>
          <p:cNvSpPr>
            <a:spLocks noGrp="1"/>
          </p:cNvSpPr>
          <p:nvPr>
            <p:ph type="title" idx="4294967295"/>
          </p:nvPr>
        </p:nvSpPr>
        <p:spPr/>
        <p:txBody>
          <a:bodyPr anchor="b"/>
          <a:lstStyle/>
          <a:p>
            <a:pPr eaLnBrk="1" hangingPunct="1"/>
            <a:r>
              <a:rPr lang="nl-NL" altLang="x-none">
                <a:ea typeface="MS PGothic" charset="-128"/>
              </a:rPr>
              <a:t>Doel ontsmetting</a:t>
            </a:r>
          </a:p>
        </p:txBody>
      </p:sp>
      <p:sp>
        <p:nvSpPr>
          <p:cNvPr id="29698" name="Tijdelijke aanduiding voor inhoud 4"/>
          <p:cNvSpPr>
            <a:spLocks noGrp="1"/>
          </p:cNvSpPr>
          <p:nvPr>
            <p:ph idx="4294967295"/>
          </p:nvPr>
        </p:nvSpPr>
        <p:spPr>
          <a:xfrm>
            <a:off x="900113" y="1844675"/>
            <a:ext cx="7315200" cy="4824413"/>
          </a:xfrm>
        </p:spPr>
        <p:txBody>
          <a:bodyPr/>
          <a:lstStyle/>
          <a:p>
            <a:pPr marL="46037" indent="0" eaLnBrk="1" hangingPunct="1">
              <a:buNone/>
            </a:pPr>
            <a:r>
              <a:rPr lang="nl-NL" altLang="x-none" sz="2400" dirty="0">
                <a:ea typeface="MS PGothic" charset="-128"/>
              </a:rPr>
              <a:t>Mensen vrij maken van besmettende stof, zodat daardoor geen </a:t>
            </a:r>
            <a:r>
              <a:rPr lang="nl-NL" altLang="x-none" sz="2400" i="1" dirty="0">
                <a:ea typeface="MS PGothic" charset="-128"/>
              </a:rPr>
              <a:t>gezondheidsschade </a:t>
            </a:r>
            <a:r>
              <a:rPr lang="nl-NL" altLang="x-none" sz="2400" dirty="0">
                <a:ea typeface="MS PGothic" charset="-128"/>
              </a:rPr>
              <a:t>meer kan ontstaan. </a:t>
            </a:r>
          </a:p>
          <a:p>
            <a:pPr marL="228600" indent="-182563" eaLnBrk="1" hangingPunct="1"/>
            <a:endParaRPr lang="nl-NL" altLang="x-none" dirty="0">
              <a:ea typeface="MS PGothic" charset="-128"/>
            </a:endParaRPr>
          </a:p>
          <a:p>
            <a:pPr marL="228600" indent="-182563" eaLnBrk="1" hangingPunct="1"/>
            <a:endParaRPr lang="nl-NL" altLang="x-none" dirty="0">
              <a:ea typeface="MS PGothic" charset="-128"/>
            </a:endParaRPr>
          </a:p>
          <a:p>
            <a:pPr marL="228600" indent="-182563" eaLnBrk="1" hangingPunct="1"/>
            <a:endParaRPr lang="nl-NL" altLang="x-none" dirty="0">
              <a:ea typeface="MS PGothic" charset="-128"/>
            </a:endParaRPr>
          </a:p>
          <a:p>
            <a:pPr marL="228600" indent="-182563" eaLnBrk="1" hangingPunct="1"/>
            <a:endParaRPr lang="nl-NL" altLang="x-none" dirty="0">
              <a:ea typeface="MS PGothic" charset="-128"/>
            </a:endParaRPr>
          </a:p>
          <a:p>
            <a:pPr marL="228600" indent="-182563" eaLnBrk="1" hangingPunct="1"/>
            <a:endParaRPr lang="nl-NL" altLang="x-none" dirty="0">
              <a:ea typeface="MS PGothic" charset="-128"/>
            </a:endParaRPr>
          </a:p>
          <a:p>
            <a:pPr marL="46037" indent="0" eaLnBrk="1" hangingPunct="1">
              <a:buNone/>
            </a:pPr>
            <a:r>
              <a:rPr lang="nl-NL" altLang="x-none" dirty="0">
                <a:ea typeface="MS PGothic" charset="-128"/>
              </a:rPr>
              <a:t>The solution </a:t>
            </a:r>
            <a:r>
              <a:rPr lang="nl-NL" altLang="x-none" dirty="0" err="1">
                <a:ea typeface="MS PGothic" charset="-128"/>
              </a:rPr>
              <a:t>to</a:t>
            </a:r>
            <a:r>
              <a:rPr lang="nl-NL" altLang="x-none" dirty="0">
                <a:ea typeface="MS PGothic" charset="-128"/>
              </a:rPr>
              <a:t> </a:t>
            </a:r>
            <a:r>
              <a:rPr lang="nl-NL" altLang="x-none" dirty="0" err="1">
                <a:ea typeface="MS PGothic" charset="-128"/>
              </a:rPr>
              <a:t>the</a:t>
            </a:r>
            <a:r>
              <a:rPr lang="nl-NL" altLang="x-none" dirty="0">
                <a:ea typeface="MS PGothic" charset="-128"/>
              </a:rPr>
              <a:t> </a:t>
            </a:r>
            <a:r>
              <a:rPr lang="nl-NL" altLang="x-none" dirty="0" err="1">
                <a:ea typeface="MS PGothic" charset="-128"/>
              </a:rPr>
              <a:t>pollution</a:t>
            </a:r>
            <a:r>
              <a:rPr lang="nl-NL" altLang="x-none" dirty="0">
                <a:ea typeface="MS PGothic" charset="-128"/>
              </a:rPr>
              <a:t> is </a:t>
            </a:r>
            <a:r>
              <a:rPr lang="nl-NL" altLang="x-none" dirty="0" err="1">
                <a:ea typeface="MS PGothic" charset="-128"/>
              </a:rPr>
              <a:t>dilution</a:t>
            </a:r>
            <a:endParaRPr lang="nl-NL" altLang="x-none" dirty="0">
              <a:ea typeface="MS PGothic" charset="-128"/>
            </a:endParaRPr>
          </a:p>
          <a:p>
            <a:pPr marL="228600" indent="-182563" eaLnBrk="1" hangingPunct="1"/>
            <a:endParaRPr lang="nl-NL" altLang="x-none" dirty="0">
              <a:ea typeface="MS PGothic" charset="-128"/>
            </a:endParaRPr>
          </a:p>
        </p:txBody>
      </p:sp>
      <p:pic>
        <p:nvPicPr>
          <p:cNvPr id="29699" name="Afbeelding 1" descr="Schermafbeelding 2014-04-30 om 10.45.2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3357563"/>
            <a:ext cx="3457575" cy="237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pPr eaLnBrk="1" hangingPunct="1"/>
            <a:r>
              <a:rPr lang="nl-NL" altLang="x-none" sz="4000" dirty="0">
                <a:latin typeface="Tahoma" charset="0"/>
                <a:ea typeface="MS PGothic" charset="-128"/>
              </a:rPr>
              <a:t>Ontsmetting</a:t>
            </a:r>
          </a:p>
        </p:txBody>
      </p:sp>
      <p:sp>
        <p:nvSpPr>
          <p:cNvPr id="30722" name="Content Placeholder 2"/>
          <p:cNvSpPr>
            <a:spLocks noGrp="1"/>
          </p:cNvSpPr>
          <p:nvPr>
            <p:ph idx="4294967295"/>
          </p:nvPr>
        </p:nvSpPr>
        <p:spPr/>
        <p:txBody>
          <a:bodyPr/>
          <a:lstStyle/>
          <a:p>
            <a:pPr eaLnBrk="1" hangingPunct="1"/>
            <a:r>
              <a:rPr lang="nl-NL" altLang="x-none" sz="2400" dirty="0">
                <a:latin typeface="Tahoma" charset="0"/>
                <a:ea typeface="MS PGothic" charset="-128"/>
              </a:rPr>
              <a:t>Eenvoudige noodontsmetting (8 min.)</a:t>
            </a:r>
          </a:p>
          <a:p>
            <a:pPr eaLnBrk="1" hangingPunct="1"/>
            <a:r>
              <a:rPr lang="nl-NL" altLang="x-none" sz="2400" dirty="0">
                <a:latin typeface="Tahoma" charset="0"/>
                <a:ea typeface="MS PGothic" charset="-128"/>
              </a:rPr>
              <a:t>Basis ontsmettingseenheid regionaal</a:t>
            </a:r>
          </a:p>
          <a:p>
            <a:pPr eaLnBrk="1" hangingPunct="1"/>
            <a:r>
              <a:rPr lang="nl-NL" altLang="x-none" sz="2400" dirty="0">
                <a:latin typeface="Tahoma" charset="0"/>
                <a:ea typeface="MS PGothic" charset="-128"/>
              </a:rPr>
              <a:t>Grootschalige ontsmettingseenheid bovenregionaal</a:t>
            </a:r>
          </a:p>
          <a:p>
            <a:pPr eaLnBrk="1" hangingPunct="1"/>
            <a:r>
              <a:rPr lang="nl-NL" altLang="x-none" sz="2400" dirty="0">
                <a:latin typeface="Tahoma" charset="0"/>
                <a:ea typeface="MS PGothic" charset="-128"/>
              </a:rPr>
              <a:t>Defensie:</a:t>
            </a:r>
          </a:p>
          <a:p>
            <a:pPr lvl="1" eaLnBrk="1" hangingPunct="1">
              <a:buFont typeface="Arial" charset="0"/>
              <a:buChar char="•"/>
            </a:pPr>
            <a:r>
              <a:rPr lang="nl-NL" altLang="x-none" sz="2400" dirty="0">
                <a:latin typeface="Tahoma" charset="0"/>
                <a:ea typeface="MS PGothic" charset="-128"/>
              </a:rPr>
              <a:t>Advies na 1-2 uur</a:t>
            </a:r>
          </a:p>
          <a:p>
            <a:pPr lvl="1" eaLnBrk="1" hangingPunct="1">
              <a:buFont typeface="Arial" charset="0"/>
              <a:buChar char="•"/>
            </a:pPr>
            <a:r>
              <a:rPr lang="nl-NL" altLang="x-none" sz="2400" dirty="0">
                <a:latin typeface="Tahoma" charset="0"/>
                <a:ea typeface="MS PGothic" charset="-128"/>
              </a:rPr>
              <a:t>Materiele ontsmetting na 6-8 uur</a:t>
            </a:r>
            <a:endParaRPr lang="nl-NL" altLang="x-none" sz="2400" dirty="0">
              <a:latin typeface="Tahoma" charset="0"/>
            </a:endParaRPr>
          </a:p>
          <a:p>
            <a:pPr lvl="1" eaLnBrk="1" hangingPunct="1">
              <a:buFontTx/>
              <a:buNone/>
            </a:pPr>
            <a:endParaRPr lang="nl-NL" altLang="x-none" sz="2400" dirty="0">
              <a:latin typeface="Tahoma" charset="0"/>
            </a:endParaRPr>
          </a:p>
        </p:txBody>
      </p:sp>
      <p:pic>
        <p:nvPicPr>
          <p:cNvPr id="30723" name="Picture 3" descr="TAS Heemste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98133"/>
            <a:ext cx="3275856" cy="2183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regionale ontsmettingscontai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698133"/>
            <a:ext cx="3455144" cy="2150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000" y="3208338"/>
            <a:ext cx="2411413" cy="364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latin typeface="Tahoma" charset="0"/>
                <a:ea typeface="Tahoma" charset="0"/>
                <a:cs typeface="Tahoma" charset="0"/>
              </a:rPr>
              <a:t>Terrorisme</a:t>
            </a:r>
          </a:p>
        </p:txBody>
      </p:sp>
      <p:sp>
        <p:nvSpPr>
          <p:cNvPr id="3" name="Tijdelijke aanduiding voor inhoud 2"/>
          <p:cNvSpPr>
            <a:spLocks noGrp="1"/>
          </p:cNvSpPr>
          <p:nvPr>
            <p:ph idx="1"/>
          </p:nvPr>
        </p:nvSpPr>
        <p:spPr>
          <a:xfrm>
            <a:off x="457200" y="1600200"/>
            <a:ext cx="8229600" cy="5257800"/>
          </a:xfrm>
        </p:spPr>
        <p:txBody>
          <a:bodyPr/>
          <a:lstStyle/>
          <a:p>
            <a:pPr marL="0" indent="0">
              <a:buNone/>
            </a:pPr>
            <a:r>
              <a:rPr lang="nl-NL" sz="2400" dirty="0">
                <a:latin typeface="Tahoma" charset="0"/>
                <a:ea typeface="Tahoma" charset="0"/>
                <a:cs typeface="Tahoma" charset="0"/>
              </a:rPr>
              <a:t>Uit ideologische motieven dreigen met, voorbereiden of plegen van: </a:t>
            </a:r>
          </a:p>
          <a:p>
            <a:endParaRPr lang="nl-NL" sz="2400" dirty="0">
              <a:latin typeface="Tahoma" charset="0"/>
              <a:ea typeface="Tahoma" charset="0"/>
              <a:cs typeface="Tahoma" charset="0"/>
            </a:endParaRPr>
          </a:p>
          <a:p>
            <a:pPr marL="0" indent="0">
              <a:buNone/>
            </a:pPr>
            <a:r>
              <a:rPr lang="nl-NL" sz="2400" dirty="0">
                <a:latin typeface="Tahoma" charset="0"/>
                <a:ea typeface="Tahoma" charset="0"/>
                <a:cs typeface="Tahoma" charset="0"/>
              </a:rPr>
              <a:t>Op mensen gericht ernstig/extreem geweld</a:t>
            </a:r>
          </a:p>
          <a:p>
            <a:pPr lvl="1">
              <a:buFont typeface="Arial" charset="0"/>
              <a:buChar char="•"/>
            </a:pPr>
            <a:r>
              <a:rPr lang="nl-NL" sz="2400" dirty="0">
                <a:latin typeface="Tahoma" charset="0"/>
                <a:ea typeface="Tahoma" charset="0"/>
                <a:cs typeface="Tahoma" charset="0"/>
              </a:rPr>
              <a:t>Explosies, schieten, steken</a:t>
            </a:r>
          </a:p>
          <a:p>
            <a:pPr lvl="1">
              <a:buFont typeface="Arial" charset="0"/>
              <a:buChar char="•"/>
            </a:pPr>
            <a:r>
              <a:rPr lang="nl-NL" sz="2400" dirty="0" err="1">
                <a:latin typeface="Tahoma" charset="0"/>
                <a:ea typeface="Tahoma" charset="0"/>
                <a:cs typeface="Tahoma" charset="0"/>
              </a:rPr>
              <a:t>CBRNe</a:t>
            </a:r>
            <a:endParaRPr lang="nl-NL" sz="2400" dirty="0">
              <a:latin typeface="Tahoma" charset="0"/>
              <a:ea typeface="Tahoma" charset="0"/>
              <a:cs typeface="Tahoma" charset="0"/>
            </a:endParaRPr>
          </a:p>
          <a:p>
            <a:pPr marL="457200" lvl="1" indent="0">
              <a:buNone/>
            </a:pPr>
            <a:endParaRPr lang="nl-NL" sz="2400" dirty="0">
              <a:latin typeface="Tahoma" charset="0"/>
              <a:ea typeface="Tahoma" charset="0"/>
              <a:cs typeface="Tahoma" charset="0"/>
            </a:endParaRPr>
          </a:p>
          <a:p>
            <a:pPr marL="0" indent="0">
              <a:buNone/>
            </a:pPr>
            <a:r>
              <a:rPr lang="nl-NL" sz="2400" dirty="0">
                <a:latin typeface="Tahoma" charset="0"/>
                <a:ea typeface="Tahoma" charset="0"/>
                <a:cs typeface="Tahoma" charset="0"/>
              </a:rPr>
              <a:t>Maatschappij ontwrichtende zaakschade </a:t>
            </a:r>
          </a:p>
          <a:p>
            <a:pPr lvl="1">
              <a:buFont typeface="Arial" charset="0"/>
              <a:buChar char="•"/>
            </a:pPr>
            <a:r>
              <a:rPr lang="nl-NL" sz="2400" dirty="0">
                <a:latin typeface="Tahoma" charset="0"/>
                <a:ea typeface="Tahoma" charset="0"/>
                <a:cs typeface="Tahoma" charset="0"/>
              </a:rPr>
              <a:t>Explosie</a:t>
            </a:r>
          </a:p>
          <a:p>
            <a:pPr lvl="1">
              <a:buFont typeface="Arial" charset="0"/>
              <a:buChar char="•"/>
            </a:pPr>
            <a:r>
              <a:rPr lang="nl-NL" sz="2400" dirty="0">
                <a:latin typeface="Tahoma" charset="0"/>
                <a:ea typeface="Tahoma" charset="0"/>
                <a:cs typeface="Tahoma" charset="0"/>
              </a:rPr>
              <a:t>ICT/cyber</a:t>
            </a:r>
          </a:p>
          <a:p>
            <a:pPr lvl="1">
              <a:buFont typeface="Arial" charset="0"/>
              <a:buChar char="•"/>
            </a:pPr>
            <a:r>
              <a:rPr lang="nl-NL" sz="2400" dirty="0">
                <a:latin typeface="Tahoma" charset="0"/>
                <a:ea typeface="Tahoma" charset="0"/>
                <a:cs typeface="Tahoma" charset="0"/>
              </a:rPr>
              <a:t>Infrastructuur (stroom, water, telecom)</a:t>
            </a:r>
          </a:p>
          <a:p>
            <a:endParaRPr lang="nl-NL" dirty="0"/>
          </a:p>
          <a:p>
            <a:pPr marL="0" indent="0">
              <a:buNone/>
            </a:pPr>
            <a:endParaRPr lang="nl-NL" sz="2400" dirty="0">
              <a:latin typeface="Tahoma" charset="0"/>
              <a:ea typeface="Tahoma" charset="0"/>
              <a:cs typeface="Tahoma" charset="0"/>
            </a:endParaRPr>
          </a:p>
        </p:txBody>
      </p:sp>
    </p:spTree>
    <p:extLst>
      <p:ext uri="{BB962C8B-B14F-4D97-AF65-F5344CB8AC3E}">
        <p14:creationId xmlns:p14="http://schemas.microsoft.com/office/powerpoint/2010/main" val="471835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468313" y="333375"/>
            <a:ext cx="8229600" cy="1143000"/>
          </a:xfrm>
        </p:spPr>
        <p:txBody>
          <a:bodyPr/>
          <a:lstStyle/>
          <a:p>
            <a:pPr eaLnBrk="1" hangingPunct="1"/>
            <a:r>
              <a:rPr lang="nl-NL" altLang="x-none" sz="4000" dirty="0">
                <a:latin typeface="Tahoma" charset="0"/>
                <a:ea typeface="MS PGothic" charset="-128"/>
              </a:rPr>
              <a:t>Patiëntenstromen</a:t>
            </a:r>
          </a:p>
        </p:txBody>
      </p:sp>
      <p:sp>
        <p:nvSpPr>
          <p:cNvPr id="33794" name="Content Placeholder 2"/>
          <p:cNvSpPr>
            <a:spLocks noGrp="1"/>
          </p:cNvSpPr>
          <p:nvPr>
            <p:ph idx="4294967295"/>
          </p:nvPr>
        </p:nvSpPr>
        <p:spPr>
          <a:xfrm>
            <a:off x="457200" y="1600200"/>
            <a:ext cx="8229600" cy="4876800"/>
          </a:xfrm>
        </p:spPr>
        <p:txBody>
          <a:bodyPr/>
          <a:lstStyle/>
          <a:p>
            <a:pPr marL="0" indent="0" eaLnBrk="1" hangingPunct="1">
              <a:buNone/>
            </a:pPr>
            <a:r>
              <a:rPr lang="nl-NL" altLang="x-none" sz="2400" dirty="0">
                <a:latin typeface="Tahoma" charset="0"/>
                <a:ea typeface="MS PGothic" charset="-128"/>
              </a:rPr>
              <a:t>Eerst zelfverwijzers</a:t>
            </a:r>
          </a:p>
          <a:p>
            <a:pPr eaLnBrk="1" hangingPunct="1"/>
            <a:r>
              <a:rPr lang="nl-NL" altLang="x-none" sz="2400" dirty="0">
                <a:latin typeface="Tahoma" charset="0"/>
              </a:rPr>
              <a:t>Gewond/ziek, T1 &amp; T2 &amp; T3</a:t>
            </a:r>
          </a:p>
          <a:p>
            <a:pPr eaLnBrk="1" hangingPunct="1"/>
            <a:r>
              <a:rPr lang="nl-NL" altLang="x-none" sz="2400" dirty="0">
                <a:latin typeface="Tahoma" charset="0"/>
              </a:rPr>
              <a:t>Voor de </a:t>
            </a:r>
            <a:r>
              <a:rPr lang="nl-NL" altLang="nl-NL" sz="2400" dirty="0">
                <a:latin typeface="Tahoma" charset="0"/>
              </a:rPr>
              <a:t>”</a:t>
            </a:r>
            <a:r>
              <a:rPr lang="nl-NL" altLang="ja-JP" sz="2400" dirty="0">
                <a:latin typeface="Tahoma" charset="0"/>
                <a:ea typeface="MS PGothic" charset="-128"/>
              </a:rPr>
              <a:t>zekerheid</a:t>
            </a:r>
            <a:r>
              <a:rPr lang="nl-NL" altLang="nl-NL" sz="2400" dirty="0">
                <a:latin typeface="Tahoma" charset="0"/>
              </a:rPr>
              <a:t>’’</a:t>
            </a:r>
            <a:endParaRPr lang="nl-NL" altLang="ja-JP" sz="2400" dirty="0">
              <a:latin typeface="Tahoma" charset="0"/>
              <a:ea typeface="MS PGothic" charset="-128"/>
            </a:endParaRPr>
          </a:p>
          <a:p>
            <a:pPr eaLnBrk="1" hangingPunct="1"/>
            <a:r>
              <a:rPr lang="nl-NL" altLang="x-none" sz="2400" dirty="0">
                <a:latin typeface="Tahoma" charset="0"/>
                <a:ea typeface="MS PGothic" charset="-128"/>
              </a:rPr>
              <a:t>Niet gedecontamineerd, dus nog mogelijk besmettelijk!</a:t>
            </a:r>
          </a:p>
          <a:p>
            <a:pPr marL="0" indent="0" eaLnBrk="1" hangingPunct="1">
              <a:buNone/>
            </a:pPr>
            <a:endParaRPr lang="nl-NL" altLang="x-none" sz="2400" dirty="0">
              <a:latin typeface="Tahoma" charset="0"/>
              <a:ea typeface="MS PGothic" charset="-128"/>
            </a:endParaRPr>
          </a:p>
          <a:p>
            <a:pPr marL="0" indent="0" eaLnBrk="1" hangingPunct="1">
              <a:buNone/>
            </a:pPr>
            <a:r>
              <a:rPr lang="nl-NL" altLang="x-none" sz="2400" dirty="0">
                <a:latin typeface="Tahoma" charset="0"/>
                <a:ea typeface="MS PGothic" charset="-128"/>
              </a:rPr>
              <a:t>Per ambulance:</a:t>
            </a:r>
          </a:p>
          <a:p>
            <a:pPr eaLnBrk="1" hangingPunct="1"/>
            <a:r>
              <a:rPr lang="nl-NL" altLang="x-none" sz="2400" dirty="0">
                <a:latin typeface="Tahoma" charset="0"/>
              </a:rPr>
              <a:t>Stuurbare stroom</a:t>
            </a:r>
          </a:p>
          <a:p>
            <a:pPr eaLnBrk="1" hangingPunct="1"/>
            <a:r>
              <a:rPr lang="nl-NL" altLang="x-none" sz="2400" dirty="0">
                <a:latin typeface="Tahoma" charset="0"/>
              </a:rPr>
              <a:t>Mogelijk wel </a:t>
            </a:r>
            <a:r>
              <a:rPr lang="nl-NL" altLang="x-none" sz="2400" dirty="0" err="1">
                <a:latin typeface="Tahoma" charset="0"/>
              </a:rPr>
              <a:t>gedecontamineerd</a:t>
            </a:r>
            <a:r>
              <a:rPr lang="nl-NL" altLang="x-none" sz="2400" dirty="0">
                <a:latin typeface="Tahoma" charset="0"/>
              </a:rPr>
              <a:t> (checken!!)</a:t>
            </a:r>
          </a:p>
          <a:p>
            <a:pPr eaLnBrk="1" hangingPunct="1"/>
            <a:r>
              <a:rPr lang="nl-NL" altLang="x-none" sz="2400" dirty="0">
                <a:latin typeface="Tahoma" charset="0"/>
              </a:rPr>
              <a:t>Getrieerd</a:t>
            </a:r>
          </a:p>
          <a:p>
            <a:pPr eaLnBrk="1" hangingPunct="1"/>
            <a:r>
              <a:rPr lang="nl-NL" altLang="x-none" sz="2400" dirty="0">
                <a:latin typeface="Tahoma" charset="0"/>
              </a:rPr>
              <a:t>Behandeling al gestart onderweg</a:t>
            </a: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endParaRPr lang="nl-NL" altLang="x-none" sz="1400" dirty="0">
              <a:latin typeface="Tahoma" charset="0"/>
              <a:ea typeface="MS PGothic" charset="-128"/>
            </a:endParaRPr>
          </a:p>
          <a:p>
            <a:pPr eaLnBrk="1" hangingPunct="1"/>
            <a:r>
              <a:rPr lang="nl-NL" altLang="x-none" sz="1800" dirty="0" err="1">
                <a:latin typeface="Tahoma" charset="0"/>
                <a:ea typeface="MS PGothic" charset="-128"/>
              </a:rPr>
              <a:t>www.burgemeesters.nl</a:t>
            </a:r>
            <a:r>
              <a:rPr lang="nl-NL" altLang="x-none" sz="1800" dirty="0">
                <a:latin typeface="Tahoma" charset="0"/>
                <a:ea typeface="MS PGothic" charset="-128"/>
              </a:rPr>
              <a:t>/files/File/Crisisbeheersing/</a:t>
            </a:r>
            <a:r>
              <a:rPr lang="nl-NL" altLang="x-none" sz="1800" dirty="0" err="1">
                <a:latin typeface="Tahoma" charset="0"/>
                <a:ea typeface="MS PGothic" charset="-128"/>
              </a:rPr>
              <a:t>docs</a:t>
            </a:r>
            <a:r>
              <a:rPr lang="nl-NL" altLang="x-none" sz="1800" dirty="0">
                <a:latin typeface="Tahoma" charset="0"/>
                <a:ea typeface="MS PGothic" charset="-128"/>
              </a:rPr>
              <a:t>/20080423.pdf</a:t>
            </a: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a:p>
            <a:pPr eaLnBrk="1" hangingPunct="1"/>
            <a:endParaRPr lang="nl-NL" altLang="x-none" sz="2400" dirty="0">
              <a:latin typeface="Tahoma" charset="0"/>
              <a:ea typeface="MS PGothic"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Planvorming decontaminatie SEH</a:t>
            </a:r>
          </a:p>
        </p:txBody>
      </p:sp>
      <p:sp>
        <p:nvSpPr>
          <p:cNvPr id="37890" name="Content Placeholder 2"/>
          <p:cNvSpPr>
            <a:spLocks noGrp="1"/>
          </p:cNvSpPr>
          <p:nvPr>
            <p:ph idx="4294967295"/>
          </p:nvPr>
        </p:nvSpPr>
        <p:spPr>
          <a:xfrm>
            <a:off x="533400" y="1600200"/>
            <a:ext cx="8575104" cy="4525963"/>
          </a:xfrm>
        </p:spPr>
        <p:txBody>
          <a:bodyPr/>
          <a:lstStyle/>
          <a:p>
            <a:pPr eaLnBrk="1" hangingPunct="1">
              <a:lnSpc>
                <a:spcPct val="90000"/>
              </a:lnSpc>
            </a:pPr>
            <a:r>
              <a:rPr lang="nl-NL" altLang="x-none" sz="2400" dirty="0">
                <a:latin typeface="Tahoma" charset="0"/>
                <a:ea typeface="MS PGothic" charset="-128"/>
              </a:rPr>
              <a:t>Receptie, triage is eerste contact: dus informeren/opleiden!</a:t>
            </a:r>
          </a:p>
          <a:p>
            <a:pPr eaLnBrk="1" hangingPunct="1">
              <a:lnSpc>
                <a:spcPct val="90000"/>
              </a:lnSpc>
            </a:pPr>
            <a:r>
              <a:rPr lang="nl-NL" altLang="x-none" sz="2400" dirty="0">
                <a:latin typeface="Tahoma" charset="0"/>
                <a:ea typeface="MS PGothic" charset="-128"/>
              </a:rPr>
              <a:t>Balie, wachtruimte veilig inrichten</a:t>
            </a:r>
          </a:p>
          <a:p>
            <a:pPr eaLnBrk="1" hangingPunct="1">
              <a:lnSpc>
                <a:spcPct val="90000"/>
              </a:lnSpc>
            </a:pPr>
            <a:r>
              <a:rPr lang="nl-NL" altLang="x-none" sz="2400" dirty="0">
                <a:latin typeface="Tahoma" charset="0"/>
                <a:ea typeface="MS PGothic" charset="-128"/>
              </a:rPr>
              <a:t>Locatie decontaminatie: bij voorkeur buiten de SEH</a:t>
            </a:r>
          </a:p>
          <a:p>
            <a:pPr eaLnBrk="1" hangingPunct="1">
              <a:lnSpc>
                <a:spcPct val="90000"/>
              </a:lnSpc>
            </a:pPr>
            <a:r>
              <a:rPr lang="nl-NL" altLang="x-none" sz="2400" dirty="0">
                <a:latin typeface="Tahoma" charset="0"/>
                <a:ea typeface="MS PGothic" charset="-128"/>
              </a:rPr>
              <a:t>Als ambulancehal: verstoring transportlogistiek</a:t>
            </a:r>
          </a:p>
          <a:p>
            <a:pPr eaLnBrk="1" hangingPunct="1">
              <a:lnSpc>
                <a:spcPct val="90000"/>
              </a:lnSpc>
            </a:pPr>
            <a:r>
              <a:rPr lang="nl-NL" altLang="x-none" sz="2400" dirty="0">
                <a:latin typeface="Tahoma" charset="0"/>
                <a:ea typeface="MS PGothic" charset="-128"/>
              </a:rPr>
              <a:t>Persoonlijke beschermingsmiddelen:</a:t>
            </a:r>
          </a:p>
          <a:p>
            <a:pPr lvl="1" eaLnBrk="1" hangingPunct="1">
              <a:lnSpc>
                <a:spcPct val="90000"/>
              </a:lnSpc>
            </a:pPr>
            <a:r>
              <a:rPr lang="nl-NL" altLang="x-none" sz="2400" dirty="0">
                <a:latin typeface="Tahoma" charset="0"/>
              </a:rPr>
              <a:t>taken, trainen, beschikbaarheid</a:t>
            </a:r>
          </a:p>
          <a:p>
            <a:pPr lvl="1" eaLnBrk="1" hangingPunct="1">
              <a:lnSpc>
                <a:spcPct val="90000"/>
              </a:lnSpc>
            </a:pPr>
            <a:r>
              <a:rPr lang="nl-NL" altLang="x-none" sz="2400" dirty="0">
                <a:latin typeface="Tahoma" charset="0"/>
              </a:rPr>
              <a:t>ben ik veilig?</a:t>
            </a:r>
          </a:p>
          <a:p>
            <a:pPr lvl="1" eaLnBrk="1" hangingPunct="1">
              <a:lnSpc>
                <a:spcPct val="90000"/>
              </a:lnSpc>
            </a:pPr>
            <a:r>
              <a:rPr lang="nl-NL" altLang="x-none" sz="2400" dirty="0">
                <a:latin typeface="Tahoma" charset="0"/>
              </a:rPr>
              <a:t>hoe lang hou ik dat vol?</a:t>
            </a:r>
          </a:p>
          <a:p>
            <a:pPr eaLnBrk="1" hangingPunct="1">
              <a:lnSpc>
                <a:spcPct val="90000"/>
              </a:lnSpc>
            </a:pPr>
            <a:r>
              <a:rPr lang="nl-NL" altLang="x-none" sz="2400" dirty="0">
                <a:latin typeface="Tahoma" charset="0"/>
                <a:ea typeface="MS PGothic" charset="-128"/>
              </a:rPr>
              <a:t>Regel de logistiek</a:t>
            </a:r>
          </a:p>
          <a:p>
            <a:pPr eaLnBrk="1" hangingPunct="1">
              <a:lnSpc>
                <a:spcPct val="90000"/>
              </a:lnSpc>
            </a:pPr>
            <a:r>
              <a:rPr lang="nl-NL" altLang="x-none" sz="2400" dirty="0">
                <a:latin typeface="Tahoma" charset="0"/>
                <a:ea typeface="MS PGothic" charset="-128"/>
              </a:rPr>
              <a:t>Maak taakkaarten</a:t>
            </a:r>
          </a:p>
          <a:p>
            <a:pPr eaLnBrk="1" hangingPunct="1">
              <a:lnSpc>
                <a:spcPct val="90000"/>
              </a:lnSpc>
            </a:pPr>
            <a:endParaRPr lang="nl-NL" altLang="x-none" sz="3000" dirty="0">
              <a:ea typeface="MS PGothic" charset="-128"/>
            </a:endParaRPr>
          </a:p>
          <a:p>
            <a:pPr eaLnBrk="1" hangingPunct="1">
              <a:lnSpc>
                <a:spcPct val="90000"/>
              </a:lnSpc>
              <a:buFontTx/>
              <a:buNone/>
            </a:pPr>
            <a:endParaRPr lang="nl-NL" altLang="x-none" sz="3000" dirty="0">
              <a:ea typeface="MS PGothic" charset="-128"/>
            </a:endParaRPr>
          </a:p>
          <a:p>
            <a:pPr eaLnBrk="1" hangingPunct="1">
              <a:lnSpc>
                <a:spcPct val="90000"/>
              </a:lnSpc>
            </a:pPr>
            <a:endParaRPr lang="nl-NL" altLang="x-none" sz="3000" dirty="0">
              <a:ea typeface="MS PGothic" charset="-128"/>
            </a:endParaRPr>
          </a:p>
          <a:p>
            <a:pPr eaLnBrk="1" hangingPunct="1">
              <a:lnSpc>
                <a:spcPct val="90000"/>
              </a:lnSpc>
              <a:buFontTx/>
              <a:buNone/>
            </a:pPr>
            <a:endParaRPr lang="nl-NL" altLang="x-none" sz="3000" dirty="0">
              <a:ea typeface="MS PGothic" charset="-128"/>
            </a:endParaRPr>
          </a:p>
        </p:txBody>
      </p:sp>
      <p:pic>
        <p:nvPicPr>
          <p:cNvPr id="37891" name="Afbeelding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3250" y="4808538"/>
            <a:ext cx="3460750" cy="194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Proces decontaminatie SEH</a:t>
            </a:r>
          </a:p>
        </p:txBody>
      </p:sp>
      <p:sp>
        <p:nvSpPr>
          <p:cNvPr id="38914" name="Content Placeholder 2"/>
          <p:cNvSpPr>
            <a:spLocks noGrp="1"/>
          </p:cNvSpPr>
          <p:nvPr>
            <p:ph idx="4294967295"/>
          </p:nvPr>
        </p:nvSpPr>
        <p:spPr>
          <a:xfrm>
            <a:off x="457200" y="1600200"/>
            <a:ext cx="8382000" cy="4525963"/>
          </a:xfrm>
        </p:spPr>
        <p:txBody>
          <a:bodyPr/>
          <a:lstStyle/>
          <a:p>
            <a:pPr eaLnBrk="1" hangingPunct="1">
              <a:lnSpc>
                <a:spcPct val="90000"/>
              </a:lnSpc>
            </a:pPr>
            <a:r>
              <a:rPr lang="nl-NL" altLang="x-none" sz="2400" dirty="0">
                <a:latin typeface="Tahoma" charset="0"/>
                <a:ea typeface="MS PGothic" charset="-128"/>
              </a:rPr>
              <a:t>Alleen blootgesteld of ook besmet?</a:t>
            </a:r>
          </a:p>
          <a:p>
            <a:pPr eaLnBrk="1" hangingPunct="1">
              <a:lnSpc>
                <a:spcPct val="90000"/>
              </a:lnSpc>
            </a:pPr>
            <a:r>
              <a:rPr lang="nl-NL" altLang="x-none" sz="2400" dirty="0">
                <a:latin typeface="Tahoma" charset="0"/>
                <a:ea typeface="MS PGothic" charset="-128"/>
              </a:rPr>
              <a:t>Is ontsmetten mogelijk?</a:t>
            </a:r>
          </a:p>
          <a:p>
            <a:pPr lvl="1" eaLnBrk="1" hangingPunct="1">
              <a:lnSpc>
                <a:spcPct val="90000"/>
              </a:lnSpc>
              <a:buFontTx/>
              <a:buAutoNum type="arabicPeriod"/>
            </a:pPr>
            <a:r>
              <a:rPr lang="nl-NL" altLang="x-none" sz="2400" dirty="0">
                <a:latin typeface="Tahoma" charset="0"/>
                <a:ea typeface="MS PGothic" charset="-128"/>
              </a:rPr>
              <a:t>Triëren: T1 eerder dan T2/T3 (blijf triage herhalen)</a:t>
            </a:r>
          </a:p>
          <a:p>
            <a:pPr lvl="1" eaLnBrk="1" hangingPunct="1">
              <a:lnSpc>
                <a:spcPct val="90000"/>
              </a:lnSpc>
              <a:buFontTx/>
              <a:buAutoNum type="arabicPeriod"/>
            </a:pPr>
            <a:r>
              <a:rPr lang="nl-NL" altLang="x-none" sz="2400" dirty="0" err="1">
                <a:latin typeface="Tahoma" charset="0"/>
                <a:ea typeface="MS PGothic" charset="-128"/>
              </a:rPr>
              <a:t>Patient</a:t>
            </a:r>
            <a:r>
              <a:rPr lang="nl-NL" altLang="x-none" sz="2400" dirty="0">
                <a:latin typeface="Tahoma" charset="0"/>
                <a:ea typeface="MS PGothic" charset="-128"/>
              </a:rPr>
              <a:t> uitkleden + eigendommen luchtdicht afsluiten/labelen</a:t>
            </a:r>
          </a:p>
          <a:p>
            <a:pPr lvl="1" eaLnBrk="1" hangingPunct="1">
              <a:lnSpc>
                <a:spcPct val="90000"/>
              </a:lnSpc>
              <a:buFontTx/>
              <a:buAutoNum type="arabicPeriod"/>
            </a:pPr>
            <a:r>
              <a:rPr lang="nl-NL" altLang="x-none" sz="2400" dirty="0">
                <a:latin typeface="Tahoma" charset="0"/>
                <a:ea typeface="MS PGothic" charset="-128"/>
              </a:rPr>
              <a:t>Droge of natte </a:t>
            </a:r>
            <a:r>
              <a:rPr lang="nl-NL" altLang="x-none" sz="2400" dirty="0" err="1">
                <a:latin typeface="Tahoma" charset="0"/>
                <a:ea typeface="MS PGothic" charset="-128"/>
              </a:rPr>
              <a:t>deco</a:t>
            </a:r>
            <a:r>
              <a:rPr lang="nl-NL" altLang="x-none" sz="2400" dirty="0">
                <a:latin typeface="Tahoma" charset="0"/>
                <a:ea typeface="MS PGothic" charset="-128"/>
              </a:rPr>
              <a:t> </a:t>
            </a:r>
          </a:p>
          <a:p>
            <a:pPr lvl="1" eaLnBrk="1" hangingPunct="1">
              <a:lnSpc>
                <a:spcPct val="90000"/>
              </a:lnSpc>
              <a:buFontTx/>
              <a:buAutoNum type="arabicPeriod"/>
            </a:pPr>
            <a:r>
              <a:rPr lang="nl-NL" altLang="x-none" sz="2400" dirty="0">
                <a:latin typeface="Tahoma" charset="0"/>
                <a:ea typeface="MS PGothic" charset="-128"/>
              </a:rPr>
              <a:t>Afdrogen (indien nodig)</a:t>
            </a:r>
          </a:p>
          <a:p>
            <a:pPr lvl="1" eaLnBrk="1" hangingPunct="1">
              <a:lnSpc>
                <a:spcPct val="90000"/>
              </a:lnSpc>
              <a:buFontTx/>
              <a:buAutoNum type="arabicPeriod"/>
            </a:pPr>
            <a:r>
              <a:rPr lang="nl-NL" altLang="x-none" sz="2400" dirty="0">
                <a:latin typeface="Tahoma" charset="0"/>
                <a:ea typeface="MS PGothic" charset="-128"/>
              </a:rPr>
              <a:t>Aankleden/toedekken</a:t>
            </a:r>
          </a:p>
          <a:p>
            <a:pPr eaLnBrk="1" hangingPunct="1">
              <a:lnSpc>
                <a:spcPct val="90000"/>
              </a:lnSpc>
            </a:pPr>
            <a:endParaRPr lang="nl-NL" altLang="x-none" sz="2400" dirty="0">
              <a:latin typeface="Tahoma" charset="0"/>
              <a:ea typeface="MS PGothic" charset="-128"/>
            </a:endParaRPr>
          </a:p>
          <a:p>
            <a:pPr eaLnBrk="1" hangingPunct="1">
              <a:lnSpc>
                <a:spcPct val="90000"/>
              </a:lnSpc>
            </a:pPr>
            <a:r>
              <a:rPr lang="nl-NL" altLang="x-none" sz="2400" dirty="0">
                <a:latin typeface="Tahoma" charset="0"/>
              </a:rPr>
              <a:t>Protocol besmet personeel</a:t>
            </a:r>
          </a:p>
          <a:p>
            <a:pPr eaLnBrk="1" hangingPunct="1">
              <a:lnSpc>
                <a:spcPct val="90000"/>
              </a:lnSpc>
            </a:pPr>
            <a:endParaRPr lang="nl-NL" altLang="x-none" sz="2400" dirty="0">
              <a:latin typeface="Tahoma" charset="0"/>
              <a:ea typeface="MS PGothic" charset="-128"/>
            </a:endParaRPr>
          </a:p>
        </p:txBody>
      </p:sp>
      <p:pic>
        <p:nvPicPr>
          <p:cNvPr id="38915"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316538"/>
            <a:ext cx="3213100"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Text Box 3"/>
          <p:cNvSpPr txBox="1">
            <a:spLocks noChangeArrowheads="1"/>
          </p:cNvSpPr>
          <p:nvPr/>
        </p:nvSpPr>
        <p:spPr bwMode="auto">
          <a:xfrm>
            <a:off x="990600" y="6491288"/>
            <a:ext cx="7239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MS PGothic" charset="-128"/>
              </a:defRPr>
            </a:lvl1pPr>
            <a:lvl2pPr marL="742950" indent="-285750" defTabSz="457200">
              <a:defRPr sz="2400">
                <a:solidFill>
                  <a:schemeClr val="tx1"/>
                </a:solidFill>
                <a:latin typeface="Arial" charset="0"/>
                <a:ea typeface="MS PGothic" charset="-128"/>
              </a:defRPr>
            </a:lvl2pPr>
            <a:lvl3pPr marL="1143000" indent="-228600" defTabSz="457200">
              <a:defRPr sz="2400">
                <a:solidFill>
                  <a:schemeClr val="tx1"/>
                </a:solidFill>
                <a:latin typeface="Arial" charset="0"/>
                <a:ea typeface="MS PGothic" charset="-128"/>
              </a:defRPr>
            </a:lvl3pPr>
            <a:lvl4pPr marL="1600200" indent="-228600" defTabSz="457200">
              <a:defRPr sz="2400">
                <a:solidFill>
                  <a:schemeClr val="tx1"/>
                </a:solidFill>
                <a:latin typeface="Arial" charset="0"/>
                <a:ea typeface="MS PGothic" charset="-128"/>
              </a:defRPr>
            </a:lvl4pPr>
            <a:lvl5pPr marL="2057400" indent="-228600" defTabSz="4572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spcBef>
                <a:spcPct val="50000"/>
              </a:spcBef>
            </a:pPr>
            <a:r>
              <a:rPr lang="nl-NL" altLang="x-none" sz="1200" dirty="0">
                <a:latin typeface="Calibri" charset="0"/>
              </a:rPr>
              <a:t>Bron: </a:t>
            </a:r>
            <a:r>
              <a:rPr lang="nl-NL" altLang="x-none" sz="1200" dirty="0" err="1">
                <a:latin typeface="Calibri" charset="0"/>
              </a:rPr>
              <a:t>SpoedZorgNet</a:t>
            </a:r>
            <a:r>
              <a:rPr lang="nl-NL" altLang="x-none" sz="1200" dirty="0">
                <a:latin typeface="Calibri" charset="0"/>
              </a:rPr>
              <a:t> AMC </a:t>
            </a:r>
            <a:r>
              <a:rPr lang="nl-NL" altLang="x-none" sz="1800" dirty="0">
                <a:latin typeface="Calibri"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idx="4294967295"/>
          </p:nvPr>
        </p:nvSpPr>
        <p:spPr>
          <a:xfrm>
            <a:off x="457200" y="304800"/>
            <a:ext cx="8229600" cy="1143000"/>
          </a:xfrm>
        </p:spPr>
        <p:txBody>
          <a:bodyPr/>
          <a:lstStyle/>
          <a:p>
            <a:pPr eaLnBrk="1" hangingPunct="1"/>
            <a:r>
              <a:rPr lang="nl-NL" altLang="x-none" sz="4000" dirty="0">
                <a:latin typeface="Tahoma" charset="0"/>
                <a:ea typeface="MS PGothic" charset="-128"/>
              </a:rPr>
              <a:t>Samenvatting </a:t>
            </a:r>
            <a:r>
              <a:rPr lang="nl-NL" altLang="x-none" sz="4000" dirty="0" err="1">
                <a:latin typeface="Tahoma" charset="0"/>
                <a:ea typeface="MS PGothic" charset="-128"/>
              </a:rPr>
              <a:t>CBRNe</a:t>
            </a:r>
            <a:endParaRPr lang="nl-NL" altLang="x-none" sz="4000" dirty="0">
              <a:latin typeface="Tahoma" charset="0"/>
              <a:ea typeface="MS PGothic" charset="-128"/>
            </a:endParaRPr>
          </a:p>
        </p:txBody>
      </p:sp>
      <p:sp>
        <p:nvSpPr>
          <p:cNvPr id="41986" name="Content Placeholder 2"/>
          <p:cNvSpPr>
            <a:spLocks noGrp="1"/>
          </p:cNvSpPr>
          <p:nvPr>
            <p:ph idx="4294967295"/>
          </p:nvPr>
        </p:nvSpPr>
        <p:spPr>
          <a:xfrm>
            <a:off x="457200" y="1447800"/>
            <a:ext cx="8686800" cy="4525963"/>
          </a:xfrm>
        </p:spPr>
        <p:txBody>
          <a:bodyPr/>
          <a:lstStyle/>
          <a:p>
            <a:pPr eaLnBrk="1" hangingPunct="1">
              <a:lnSpc>
                <a:spcPct val="90000"/>
              </a:lnSpc>
            </a:pPr>
            <a:r>
              <a:rPr lang="nl-NL" altLang="x-none" sz="2400" dirty="0">
                <a:latin typeface="Tahoma" charset="0"/>
                <a:ea typeface="MS PGothic" charset="-128"/>
              </a:rPr>
              <a:t>Meestal 1 of 2 persoons incidenten, tenzij terrorisme!</a:t>
            </a:r>
          </a:p>
          <a:p>
            <a:pPr eaLnBrk="1" hangingPunct="1">
              <a:lnSpc>
                <a:spcPct val="90000"/>
              </a:lnSpc>
            </a:pPr>
            <a:r>
              <a:rPr lang="nl-NL" altLang="x-none" sz="2400" dirty="0">
                <a:latin typeface="Tahoma" charset="0"/>
                <a:ea typeface="MS PGothic" charset="-128"/>
              </a:rPr>
              <a:t>Voornamelijk chemisch</a:t>
            </a:r>
          </a:p>
          <a:p>
            <a:pPr eaLnBrk="1" hangingPunct="1">
              <a:lnSpc>
                <a:spcPct val="90000"/>
              </a:lnSpc>
            </a:pPr>
            <a:r>
              <a:rPr lang="nl-NL" altLang="x-none" sz="2400" dirty="0">
                <a:latin typeface="Tahoma" charset="0"/>
                <a:ea typeface="MS PGothic" charset="-128"/>
              </a:rPr>
              <a:t>Zelfverwijzers komen onaangekondigd en snel</a:t>
            </a:r>
          </a:p>
          <a:p>
            <a:pPr eaLnBrk="1" hangingPunct="1">
              <a:lnSpc>
                <a:spcPct val="90000"/>
              </a:lnSpc>
            </a:pPr>
            <a:r>
              <a:rPr lang="nl-NL" altLang="x-none" sz="2400" dirty="0">
                <a:latin typeface="Tahoma" charset="0"/>
                <a:ea typeface="MS PGothic" charset="-128"/>
              </a:rPr>
              <a:t>Zelfverwijzers zijn niet ontsmet</a:t>
            </a:r>
          </a:p>
          <a:p>
            <a:pPr eaLnBrk="1" hangingPunct="1">
              <a:lnSpc>
                <a:spcPct val="90000"/>
              </a:lnSpc>
            </a:pPr>
            <a:r>
              <a:rPr lang="nl-NL" altLang="x-none" sz="2400" dirty="0">
                <a:latin typeface="Tahoma" charset="0"/>
                <a:ea typeface="MS PGothic" charset="-128"/>
              </a:rPr>
              <a:t>Wat en waar is eerste contact ziekenhuis/besmette patiënt </a:t>
            </a:r>
          </a:p>
          <a:p>
            <a:pPr eaLnBrk="1" hangingPunct="1">
              <a:lnSpc>
                <a:spcPct val="90000"/>
              </a:lnSpc>
            </a:pPr>
            <a:r>
              <a:rPr lang="nl-NL" altLang="x-none" sz="2400" dirty="0">
                <a:latin typeface="Tahoma" charset="0"/>
                <a:ea typeface="MS PGothic" charset="-128"/>
              </a:rPr>
              <a:t>Informatie over incident &amp; stoffen pas laat beschikbaar</a:t>
            </a:r>
          </a:p>
          <a:p>
            <a:pPr eaLnBrk="1" hangingPunct="1">
              <a:lnSpc>
                <a:spcPct val="90000"/>
              </a:lnSpc>
            </a:pPr>
            <a:r>
              <a:rPr lang="nl-NL" altLang="x-none" sz="2400" dirty="0">
                <a:latin typeface="Tahoma" charset="0"/>
                <a:ea typeface="MS PGothic" charset="-128"/>
              </a:rPr>
              <a:t>Goede voorbereiding en training </a:t>
            </a:r>
          </a:p>
          <a:p>
            <a:pPr eaLnBrk="1" hangingPunct="1">
              <a:lnSpc>
                <a:spcPct val="90000"/>
              </a:lnSpc>
            </a:pPr>
            <a:endParaRPr lang="nl-NL" altLang="x-none" sz="2400" dirty="0">
              <a:latin typeface="Tahoma" charset="0"/>
              <a:ea typeface="MS PGothic" charset="-128"/>
            </a:endParaRPr>
          </a:p>
          <a:p>
            <a:pPr eaLnBrk="1" hangingPunct="1">
              <a:lnSpc>
                <a:spcPct val="90000"/>
              </a:lnSpc>
            </a:pPr>
            <a:endParaRPr lang="nl-NL" altLang="x-none" dirty="0">
              <a:ea typeface="MS PGothic" charset="-128"/>
            </a:endParaRPr>
          </a:p>
        </p:txBody>
      </p:sp>
      <p:pic>
        <p:nvPicPr>
          <p:cNvPr id="41987" name="Afbeelding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875" y="4937125"/>
            <a:ext cx="3413125"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66800"/>
            <a:ext cx="6988175" cy="412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9F7CE-AA20-8A42-810A-7104DBE0F5BB}"/>
              </a:ext>
            </a:extLst>
          </p:cNvPr>
          <p:cNvSpPr>
            <a:spLocks noGrp="1"/>
          </p:cNvSpPr>
          <p:nvPr>
            <p:ph type="title"/>
          </p:nvPr>
        </p:nvSpPr>
        <p:spPr/>
        <p:txBody>
          <a:bodyPr/>
          <a:lstStyle/>
          <a:p>
            <a:r>
              <a:rPr lang="nl-NL" dirty="0"/>
              <a:t>Terrorisme in de EU</a:t>
            </a:r>
          </a:p>
        </p:txBody>
      </p:sp>
      <p:sp>
        <p:nvSpPr>
          <p:cNvPr id="7" name="Tijdelijke aanduiding voor inhoud 6">
            <a:extLst>
              <a:ext uri="{FF2B5EF4-FFF2-40B4-BE49-F238E27FC236}">
                <a16:creationId xmlns:a16="http://schemas.microsoft.com/office/drawing/2014/main" id="{CD269C91-14CD-5942-AAB7-7D22CFB9EFA1}"/>
              </a:ext>
            </a:extLst>
          </p:cNvPr>
          <p:cNvSpPr>
            <a:spLocks noGrp="1"/>
          </p:cNvSpPr>
          <p:nvPr>
            <p:ph idx="1"/>
          </p:nvPr>
        </p:nvSpPr>
        <p:spPr/>
        <p:txBody>
          <a:bodyPr/>
          <a:lstStyle/>
          <a:p>
            <a:pPr marL="0" indent="0">
              <a:buNone/>
            </a:pPr>
            <a:r>
              <a:rPr lang="nl-NL" sz="2400" dirty="0">
                <a:latin typeface="Tahoma" panose="020B0604030504040204" pitchFamily="34" charset="0"/>
                <a:ea typeface="Tahoma" panose="020B0604030504040204" pitchFamily="34" charset="0"/>
                <a:cs typeface="Tahoma" panose="020B0604030504040204" pitchFamily="34" charset="0"/>
              </a:rPr>
              <a:t>4 trends:</a:t>
            </a:r>
          </a:p>
          <a:p>
            <a:r>
              <a:rPr lang="nl-NL" sz="2400" dirty="0">
                <a:latin typeface="Tahoma" panose="020B0604030504040204" pitchFamily="34" charset="0"/>
                <a:ea typeface="Tahoma" panose="020B0604030504040204" pitchFamily="34" charset="0"/>
                <a:cs typeface="Tahoma" panose="020B0604030504040204" pitchFamily="34" charset="0"/>
              </a:rPr>
              <a:t>Toename frequentie, afname voorbereiding (eenvoud)</a:t>
            </a:r>
          </a:p>
          <a:p>
            <a:r>
              <a:rPr lang="nl-NL" sz="2400" dirty="0">
                <a:latin typeface="Tahoma" panose="020B0604030504040204" pitchFamily="34" charset="0"/>
                <a:ea typeface="Tahoma" panose="020B0604030504040204" pitchFamily="34" charset="0"/>
                <a:cs typeface="Tahoma" panose="020B0604030504040204" pitchFamily="34" charset="0"/>
              </a:rPr>
              <a:t>3 patronen:</a:t>
            </a:r>
          </a:p>
          <a:p>
            <a:pPr lvl="1"/>
            <a:r>
              <a:rPr lang="nl-NL" sz="2000" dirty="0">
                <a:latin typeface="Tahoma" panose="020B0604030504040204" pitchFamily="34" charset="0"/>
                <a:ea typeface="Tahoma" panose="020B0604030504040204" pitchFamily="34" charset="0"/>
                <a:cs typeface="Tahoma" panose="020B0604030504040204" pitchFamily="34" charset="0"/>
              </a:rPr>
              <a:t>Willekeurig doden van mensen</a:t>
            </a:r>
          </a:p>
          <a:p>
            <a:pPr lvl="1"/>
            <a:r>
              <a:rPr lang="nl-NL" sz="2000" dirty="0">
                <a:latin typeface="Tahoma" panose="020B0604030504040204" pitchFamily="34" charset="0"/>
                <a:ea typeface="Tahoma" panose="020B0604030504040204" pitchFamily="34" charset="0"/>
                <a:cs typeface="Tahoma" panose="020B0604030504040204" pitchFamily="34" charset="0"/>
              </a:rPr>
              <a:t>Aanval op Westerse “symbolen”</a:t>
            </a:r>
          </a:p>
          <a:p>
            <a:pPr lvl="1"/>
            <a:r>
              <a:rPr lang="nl-NL" sz="2000" dirty="0">
                <a:latin typeface="Tahoma" panose="020B0604030504040204" pitchFamily="34" charset="0"/>
                <a:ea typeface="Tahoma" panose="020B0604030504040204" pitchFamily="34" charset="0"/>
                <a:cs typeface="Tahoma" panose="020B0604030504040204" pitchFamily="34" charset="0"/>
              </a:rPr>
              <a:t>Aanval op autoriteit/macht</a:t>
            </a:r>
          </a:p>
          <a:p>
            <a:r>
              <a:rPr lang="nl-NL" sz="2400" dirty="0">
                <a:latin typeface="Tahoma" panose="020B0604030504040204" pitchFamily="34" charset="0"/>
                <a:ea typeface="Tahoma" panose="020B0604030504040204" pitchFamily="34" charset="0"/>
                <a:cs typeface="Tahoma" panose="020B0604030504040204" pitchFamily="34" charset="0"/>
              </a:rPr>
              <a:t>Uitvoering vnl. door hier geradicaliseerde personen </a:t>
            </a:r>
          </a:p>
          <a:p>
            <a:r>
              <a:rPr lang="nl-NL" sz="2400" dirty="0">
                <a:latin typeface="Tahoma" panose="020B0604030504040204" pitchFamily="34" charset="0"/>
                <a:ea typeface="Tahoma" panose="020B0604030504040204" pitchFamily="34" charset="0"/>
                <a:cs typeface="Tahoma" panose="020B0604030504040204" pitchFamily="34" charset="0"/>
              </a:rPr>
              <a:t>Toenemende voorkeur om mensen aan te vallen i.p.v. gebouwen/economie (waterbed-effect)</a:t>
            </a:r>
          </a:p>
        </p:txBody>
      </p:sp>
      <p:pic>
        <p:nvPicPr>
          <p:cNvPr id="8" name="Tijdelijke aanduiding voor inhoud 4">
            <a:extLst>
              <a:ext uri="{FF2B5EF4-FFF2-40B4-BE49-F238E27FC236}">
                <a16:creationId xmlns:a16="http://schemas.microsoft.com/office/drawing/2014/main" id="{1024FB7F-6C29-0D4F-A162-DBC6712164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bwMode="auto">
          <a:xfrm>
            <a:off x="7494288" y="1046505"/>
            <a:ext cx="1619672" cy="6533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4C60281F-AFEA-2B42-A5C2-3E7D2580E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288" y="0"/>
            <a:ext cx="1619672" cy="1009443"/>
          </a:xfrm>
          <a:prstGeom prst="rect">
            <a:avLst/>
          </a:prstGeom>
        </p:spPr>
      </p:pic>
    </p:spTree>
    <p:extLst>
      <p:ext uri="{BB962C8B-B14F-4D97-AF65-F5344CB8AC3E}">
        <p14:creationId xmlns:p14="http://schemas.microsoft.com/office/powerpoint/2010/main" val="419852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latin typeface="Tahoma" charset="0"/>
                <a:ea typeface="Tahoma" charset="0"/>
                <a:cs typeface="Tahoma" charset="0"/>
              </a:rPr>
              <a:t>10 dodelijke aanslagen in Europa 2017</a:t>
            </a:r>
          </a:p>
        </p:txBody>
      </p:sp>
      <p:sp>
        <p:nvSpPr>
          <p:cNvPr id="3" name="Tijdelijke aanduiding voor inhoud 2"/>
          <p:cNvSpPr>
            <a:spLocks noGrp="1"/>
          </p:cNvSpPr>
          <p:nvPr>
            <p:ph idx="1"/>
          </p:nvPr>
        </p:nvSpPr>
        <p:spPr>
          <a:xfrm>
            <a:off x="457200" y="1600200"/>
            <a:ext cx="4618856" cy="5257800"/>
          </a:xfrm>
        </p:spPr>
        <p:txBody>
          <a:bodyPr/>
          <a:lstStyle/>
          <a:p>
            <a:pPr marL="0" indent="0">
              <a:buNone/>
            </a:pPr>
            <a:r>
              <a:rPr lang="nl-NL" sz="2400" dirty="0">
                <a:latin typeface="Tahoma" charset="0"/>
                <a:ea typeface="Tahoma" charset="0"/>
                <a:cs typeface="Tahoma" charset="0"/>
              </a:rPr>
              <a:t>Belangrijkste dreiging: Jihadisme</a:t>
            </a:r>
          </a:p>
          <a:p>
            <a:pPr marL="0" indent="0">
              <a:buNone/>
            </a:pPr>
            <a:endParaRPr lang="nl-NL" sz="2400" dirty="0">
              <a:latin typeface="Tahoma" charset="0"/>
              <a:ea typeface="Tahoma" charset="0"/>
              <a:cs typeface="Tahoma"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910088"/>
            <a:ext cx="1872208" cy="598831"/>
          </a:xfrm>
          <a:prstGeom prst="rect">
            <a:avLst/>
          </a:prstGeom>
        </p:spPr>
      </p:pic>
      <p:sp>
        <p:nvSpPr>
          <p:cNvPr id="5" name="Tekstvak 4"/>
          <p:cNvSpPr txBox="1"/>
          <p:nvPr/>
        </p:nvSpPr>
        <p:spPr>
          <a:xfrm>
            <a:off x="5220072" y="1600200"/>
            <a:ext cx="3609628" cy="1107996"/>
          </a:xfrm>
          <a:prstGeom prst="rect">
            <a:avLst/>
          </a:prstGeom>
          <a:noFill/>
        </p:spPr>
        <p:txBody>
          <a:bodyPr wrap="square" rtlCol="0">
            <a:spAutoFit/>
          </a:bodyPr>
          <a:lstStyle/>
          <a:p>
            <a:r>
              <a:rPr lang="nl-NL" sz="2400" dirty="0">
                <a:latin typeface="Tahoma" charset="0"/>
                <a:ea typeface="Tahoma" charset="0"/>
                <a:cs typeface="Tahoma" charset="0"/>
              </a:rPr>
              <a:t>Overleden 	127</a:t>
            </a:r>
          </a:p>
          <a:p>
            <a:r>
              <a:rPr lang="nl-NL" sz="2400" dirty="0">
                <a:latin typeface="Tahoma" charset="0"/>
                <a:ea typeface="Tahoma" charset="0"/>
                <a:cs typeface="Tahoma" charset="0"/>
              </a:rPr>
              <a:t>Gewond 	778</a:t>
            </a:r>
          </a:p>
          <a:p>
            <a:endParaRPr lang="nl-NL" dirty="0"/>
          </a:p>
        </p:txBody>
      </p:sp>
      <p:pic>
        <p:nvPicPr>
          <p:cNvPr id="1026" name="Picture 2" descr="Gerelateerde afbeelding">
            <a:extLst>
              <a:ext uri="{FF2B5EF4-FFF2-40B4-BE49-F238E27FC236}">
                <a16:creationId xmlns:a16="http://schemas.microsoft.com/office/drawing/2014/main" id="{2FDBDFAB-C095-7349-8239-9B28E36B5AA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2420888"/>
            <a:ext cx="1907704" cy="1074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7 april sweden lorry">
            <a:extLst>
              <a:ext uri="{FF2B5EF4-FFF2-40B4-BE49-F238E27FC236}">
                <a16:creationId xmlns:a16="http://schemas.microsoft.com/office/drawing/2014/main" id="{1AC695A4-2593-4B4D-83FE-C57463021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95534"/>
            <a:ext cx="1907704" cy="116548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4D7DE6-F8E1-6347-93EC-1F42B9810AD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4664698"/>
            <a:ext cx="1907704" cy="1076089"/>
          </a:xfrm>
          <a:prstGeom prst="rect">
            <a:avLst/>
          </a:prstGeom>
        </p:spPr>
      </p:pic>
      <p:pic>
        <p:nvPicPr>
          <p:cNvPr id="10" name="Afbeelding 9">
            <a:extLst>
              <a:ext uri="{FF2B5EF4-FFF2-40B4-BE49-F238E27FC236}">
                <a16:creationId xmlns:a16="http://schemas.microsoft.com/office/drawing/2014/main" id="{D5A74452-796E-5049-8F03-75E698D9C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740787"/>
            <a:ext cx="1907705" cy="1117213"/>
          </a:xfrm>
          <a:prstGeom prst="rect">
            <a:avLst/>
          </a:prstGeom>
        </p:spPr>
      </p:pic>
      <p:pic>
        <p:nvPicPr>
          <p:cNvPr id="12" name="Afbeelding 11">
            <a:extLst>
              <a:ext uri="{FF2B5EF4-FFF2-40B4-BE49-F238E27FC236}">
                <a16:creationId xmlns:a16="http://schemas.microsoft.com/office/drawing/2014/main" id="{E48055A7-2D9B-AE44-A541-10D645E1D0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91880" y="2351744"/>
            <a:ext cx="1872208" cy="1143789"/>
          </a:xfrm>
          <a:prstGeom prst="rect">
            <a:avLst/>
          </a:prstGeom>
        </p:spPr>
      </p:pic>
      <p:pic>
        <p:nvPicPr>
          <p:cNvPr id="14" name="Afbeelding 13">
            <a:extLst>
              <a:ext uri="{FF2B5EF4-FFF2-40B4-BE49-F238E27FC236}">
                <a16:creationId xmlns:a16="http://schemas.microsoft.com/office/drawing/2014/main" id="{4CD8E046-8518-BE48-B15A-83E3B5807F1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87922" y="3495533"/>
            <a:ext cx="1876166" cy="1053539"/>
          </a:xfrm>
          <a:prstGeom prst="rect">
            <a:avLst/>
          </a:prstGeom>
        </p:spPr>
      </p:pic>
      <p:pic>
        <p:nvPicPr>
          <p:cNvPr id="16" name="Afbeelding 15">
            <a:extLst>
              <a:ext uri="{FF2B5EF4-FFF2-40B4-BE49-F238E27FC236}">
                <a16:creationId xmlns:a16="http://schemas.microsoft.com/office/drawing/2014/main" id="{78A980F7-4C4E-2343-8621-B3BE88607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45" y="4549072"/>
            <a:ext cx="1879343" cy="1191715"/>
          </a:xfrm>
          <a:prstGeom prst="rect">
            <a:avLst/>
          </a:prstGeom>
        </p:spPr>
      </p:pic>
      <p:pic>
        <p:nvPicPr>
          <p:cNvPr id="18" name="Afbeelding 17">
            <a:extLst>
              <a:ext uri="{FF2B5EF4-FFF2-40B4-BE49-F238E27FC236}">
                <a16:creationId xmlns:a16="http://schemas.microsoft.com/office/drawing/2014/main" id="{25C641A7-3660-6545-AD2A-5BB9515328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3247" y="5740786"/>
            <a:ext cx="1880841" cy="1110985"/>
          </a:xfrm>
          <a:prstGeom prst="rect">
            <a:avLst/>
          </a:prstGeom>
        </p:spPr>
      </p:pic>
      <p:pic>
        <p:nvPicPr>
          <p:cNvPr id="20" name="Afbeelding 19">
            <a:extLst>
              <a:ext uri="{FF2B5EF4-FFF2-40B4-BE49-F238E27FC236}">
                <a16:creationId xmlns:a16="http://schemas.microsoft.com/office/drawing/2014/main" id="{76F8D6D6-D8BB-994A-A850-AE34976006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63159" y="2388853"/>
            <a:ext cx="1880841" cy="1316109"/>
          </a:xfrm>
          <a:prstGeom prst="rect">
            <a:avLst/>
          </a:prstGeom>
        </p:spPr>
      </p:pic>
      <p:pic>
        <p:nvPicPr>
          <p:cNvPr id="22" name="Afbeelding 21">
            <a:extLst>
              <a:ext uri="{FF2B5EF4-FFF2-40B4-BE49-F238E27FC236}">
                <a16:creationId xmlns:a16="http://schemas.microsoft.com/office/drawing/2014/main" id="{1A079B22-7C4F-214E-917F-4B87D8D7A6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262798" y="4229100"/>
            <a:ext cx="1880841" cy="1092189"/>
          </a:xfrm>
          <a:prstGeom prst="rect">
            <a:avLst/>
          </a:prstGeom>
        </p:spPr>
      </p:pic>
      <p:sp>
        <p:nvSpPr>
          <p:cNvPr id="23" name="Tekstvak 22">
            <a:extLst>
              <a:ext uri="{FF2B5EF4-FFF2-40B4-BE49-F238E27FC236}">
                <a16:creationId xmlns:a16="http://schemas.microsoft.com/office/drawing/2014/main" id="{884D02C6-1DB1-B543-AD64-EE2493C5F7CA}"/>
              </a:ext>
            </a:extLst>
          </p:cNvPr>
          <p:cNvSpPr txBox="1"/>
          <p:nvPr/>
        </p:nvSpPr>
        <p:spPr>
          <a:xfrm>
            <a:off x="1888397" y="2514855"/>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Londen</a:t>
            </a:r>
          </a:p>
        </p:txBody>
      </p:sp>
      <p:sp>
        <p:nvSpPr>
          <p:cNvPr id="26" name="Tekstvak 25">
            <a:extLst>
              <a:ext uri="{FF2B5EF4-FFF2-40B4-BE49-F238E27FC236}">
                <a16:creationId xmlns:a16="http://schemas.microsoft.com/office/drawing/2014/main" id="{C1ECBFCD-6656-4F4C-9C23-5690A9A06571}"/>
              </a:ext>
            </a:extLst>
          </p:cNvPr>
          <p:cNvSpPr txBox="1"/>
          <p:nvPr/>
        </p:nvSpPr>
        <p:spPr>
          <a:xfrm>
            <a:off x="1888397" y="6035238"/>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Manchester</a:t>
            </a:r>
          </a:p>
        </p:txBody>
      </p:sp>
      <p:sp>
        <p:nvSpPr>
          <p:cNvPr id="27" name="Tekstvak 26">
            <a:extLst>
              <a:ext uri="{FF2B5EF4-FFF2-40B4-BE49-F238E27FC236}">
                <a16:creationId xmlns:a16="http://schemas.microsoft.com/office/drawing/2014/main" id="{3DA2BAAB-351A-5149-8441-FCA277CE3D6B}"/>
              </a:ext>
            </a:extLst>
          </p:cNvPr>
          <p:cNvSpPr txBox="1"/>
          <p:nvPr/>
        </p:nvSpPr>
        <p:spPr>
          <a:xfrm>
            <a:off x="5358103" y="6206912"/>
            <a:ext cx="1440160" cy="276999"/>
          </a:xfrm>
          <a:prstGeom prst="rect">
            <a:avLst/>
          </a:prstGeom>
          <a:noFill/>
        </p:spPr>
        <p:txBody>
          <a:bodyPr wrap="square" rtlCol="0">
            <a:spAutoFit/>
          </a:bodyPr>
          <a:lstStyle/>
          <a:p>
            <a:r>
              <a:rPr lang="nl-NL" sz="1200" dirty="0" err="1">
                <a:latin typeface="Tahoma" panose="020B0604030504040204" pitchFamily="34" charset="0"/>
                <a:ea typeface="Tahoma" panose="020B0604030504040204" pitchFamily="34" charset="0"/>
                <a:cs typeface="Tahoma" panose="020B0604030504040204" pitchFamily="34" charset="0"/>
              </a:rPr>
              <a:t>Cambrils</a:t>
            </a:r>
            <a:endParaRPr lang="nl-NL" sz="1200" dirty="0">
              <a:latin typeface="Tahoma" panose="020B0604030504040204" pitchFamily="34" charset="0"/>
              <a:ea typeface="Tahoma" panose="020B0604030504040204" pitchFamily="34" charset="0"/>
              <a:cs typeface="Tahoma" panose="020B0604030504040204" pitchFamily="34" charset="0"/>
            </a:endParaRPr>
          </a:p>
        </p:txBody>
      </p:sp>
      <p:sp>
        <p:nvSpPr>
          <p:cNvPr id="28" name="Tekstvak 27">
            <a:extLst>
              <a:ext uri="{FF2B5EF4-FFF2-40B4-BE49-F238E27FC236}">
                <a16:creationId xmlns:a16="http://schemas.microsoft.com/office/drawing/2014/main" id="{E01C3953-663E-9041-BCD4-13D7FC7A551F}"/>
              </a:ext>
            </a:extLst>
          </p:cNvPr>
          <p:cNvSpPr txBox="1"/>
          <p:nvPr/>
        </p:nvSpPr>
        <p:spPr>
          <a:xfrm>
            <a:off x="5434988" y="4661022"/>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Barcelona</a:t>
            </a:r>
          </a:p>
        </p:txBody>
      </p:sp>
      <p:sp>
        <p:nvSpPr>
          <p:cNvPr id="29" name="Tekstvak 28">
            <a:extLst>
              <a:ext uri="{FF2B5EF4-FFF2-40B4-BE49-F238E27FC236}">
                <a16:creationId xmlns:a16="http://schemas.microsoft.com/office/drawing/2014/main" id="{10B0BB8D-2AA9-C54E-A084-BC87525F34E6}"/>
              </a:ext>
            </a:extLst>
          </p:cNvPr>
          <p:cNvSpPr txBox="1"/>
          <p:nvPr/>
        </p:nvSpPr>
        <p:spPr>
          <a:xfrm>
            <a:off x="5378237" y="3742494"/>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Hamburg</a:t>
            </a:r>
          </a:p>
        </p:txBody>
      </p:sp>
      <p:sp>
        <p:nvSpPr>
          <p:cNvPr id="30" name="Tekstvak 29">
            <a:extLst>
              <a:ext uri="{FF2B5EF4-FFF2-40B4-BE49-F238E27FC236}">
                <a16:creationId xmlns:a16="http://schemas.microsoft.com/office/drawing/2014/main" id="{215BD78E-BA7D-F14E-9EF5-D9CB1DD14864}"/>
              </a:ext>
            </a:extLst>
          </p:cNvPr>
          <p:cNvSpPr txBox="1"/>
          <p:nvPr/>
        </p:nvSpPr>
        <p:spPr>
          <a:xfrm>
            <a:off x="5368702" y="2477345"/>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Londen</a:t>
            </a:r>
          </a:p>
        </p:txBody>
      </p:sp>
      <p:sp>
        <p:nvSpPr>
          <p:cNvPr id="31" name="Tekstvak 30">
            <a:extLst>
              <a:ext uri="{FF2B5EF4-FFF2-40B4-BE49-F238E27FC236}">
                <a16:creationId xmlns:a16="http://schemas.microsoft.com/office/drawing/2014/main" id="{7A06DF98-005F-F046-B393-CAD55E46364F}"/>
              </a:ext>
            </a:extLst>
          </p:cNvPr>
          <p:cNvSpPr txBox="1"/>
          <p:nvPr/>
        </p:nvSpPr>
        <p:spPr>
          <a:xfrm>
            <a:off x="7163180" y="3736198"/>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Turku</a:t>
            </a:r>
          </a:p>
        </p:txBody>
      </p:sp>
      <p:sp>
        <p:nvSpPr>
          <p:cNvPr id="32" name="Tekstvak 31">
            <a:extLst>
              <a:ext uri="{FF2B5EF4-FFF2-40B4-BE49-F238E27FC236}">
                <a16:creationId xmlns:a16="http://schemas.microsoft.com/office/drawing/2014/main" id="{59F35DA8-1C1B-1245-BD2A-C357DF2B9B5F}"/>
              </a:ext>
            </a:extLst>
          </p:cNvPr>
          <p:cNvSpPr txBox="1"/>
          <p:nvPr/>
        </p:nvSpPr>
        <p:spPr>
          <a:xfrm>
            <a:off x="7383521" y="5292128"/>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Marseille</a:t>
            </a:r>
          </a:p>
        </p:txBody>
      </p:sp>
      <p:sp>
        <p:nvSpPr>
          <p:cNvPr id="33" name="Tekstvak 32">
            <a:extLst>
              <a:ext uri="{FF2B5EF4-FFF2-40B4-BE49-F238E27FC236}">
                <a16:creationId xmlns:a16="http://schemas.microsoft.com/office/drawing/2014/main" id="{F39460A9-8EED-F14D-9F3B-60690995AB5C}"/>
              </a:ext>
            </a:extLst>
          </p:cNvPr>
          <p:cNvSpPr txBox="1"/>
          <p:nvPr/>
        </p:nvSpPr>
        <p:spPr>
          <a:xfrm>
            <a:off x="1907704" y="3915493"/>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Stockholm</a:t>
            </a:r>
          </a:p>
        </p:txBody>
      </p:sp>
      <p:sp>
        <p:nvSpPr>
          <p:cNvPr id="34" name="Tekstvak 33">
            <a:extLst>
              <a:ext uri="{FF2B5EF4-FFF2-40B4-BE49-F238E27FC236}">
                <a16:creationId xmlns:a16="http://schemas.microsoft.com/office/drawing/2014/main" id="{CE72CAAE-AE84-334C-85FD-A24D84906021}"/>
              </a:ext>
            </a:extLst>
          </p:cNvPr>
          <p:cNvSpPr txBox="1"/>
          <p:nvPr/>
        </p:nvSpPr>
        <p:spPr>
          <a:xfrm>
            <a:off x="1947539" y="4967829"/>
            <a:ext cx="1440160" cy="276999"/>
          </a:xfrm>
          <a:prstGeom prst="rect">
            <a:avLst/>
          </a:prstGeom>
          <a:noFill/>
        </p:spPr>
        <p:txBody>
          <a:bodyPr wrap="square" rtlCol="0">
            <a:spAutoFit/>
          </a:bodyPr>
          <a:lstStyle/>
          <a:p>
            <a:r>
              <a:rPr lang="nl-NL" sz="1200" dirty="0">
                <a:latin typeface="Tahoma" panose="020B0604030504040204" pitchFamily="34" charset="0"/>
                <a:ea typeface="Tahoma" panose="020B0604030504040204" pitchFamily="34" charset="0"/>
                <a:cs typeface="Tahoma" panose="020B0604030504040204" pitchFamily="34" charset="0"/>
              </a:rPr>
              <a:t>Parijs</a:t>
            </a:r>
          </a:p>
        </p:txBody>
      </p:sp>
    </p:spTree>
    <p:extLst>
      <p:ext uri="{BB962C8B-B14F-4D97-AF65-F5344CB8AC3E}">
        <p14:creationId xmlns:p14="http://schemas.microsoft.com/office/powerpoint/2010/main" val="152638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D8E4182-EE59-6946-AA59-B75C748BA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92"/>
            <a:ext cx="9144000" cy="6461615"/>
          </a:xfrm>
          <a:prstGeom prst="rect">
            <a:avLst/>
          </a:prstGeom>
        </p:spPr>
      </p:pic>
    </p:spTree>
    <p:extLst>
      <p:ext uri="{BB962C8B-B14F-4D97-AF65-F5344CB8AC3E}">
        <p14:creationId xmlns:p14="http://schemas.microsoft.com/office/powerpoint/2010/main" val="12340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latin typeface="Tahoma" charset="0"/>
                <a:ea typeface="Tahoma" charset="0"/>
                <a:cs typeface="Tahoma" charset="0"/>
              </a:rPr>
              <a:t>Letsels terrorisme</a:t>
            </a:r>
          </a:p>
        </p:txBody>
      </p:sp>
      <p:sp>
        <p:nvSpPr>
          <p:cNvPr id="3" name="Tijdelijke aanduiding voor inhoud 2"/>
          <p:cNvSpPr>
            <a:spLocks noGrp="1"/>
          </p:cNvSpPr>
          <p:nvPr>
            <p:ph idx="1"/>
          </p:nvPr>
        </p:nvSpPr>
        <p:spPr>
          <a:xfrm>
            <a:off x="457200" y="1600200"/>
            <a:ext cx="8229600" cy="5257800"/>
          </a:xfrm>
        </p:spPr>
        <p:txBody>
          <a:bodyPr/>
          <a:lstStyle/>
          <a:p>
            <a:r>
              <a:rPr lang="nl-NL" sz="2400" dirty="0">
                <a:latin typeface="Tahoma" charset="0"/>
                <a:ea typeface="Tahoma" charset="0"/>
                <a:cs typeface="Tahoma" charset="0"/>
              </a:rPr>
              <a:t>Schotverwondingen</a:t>
            </a:r>
          </a:p>
          <a:p>
            <a:r>
              <a:rPr lang="nl-NL" sz="2400" dirty="0">
                <a:latin typeface="Tahoma" charset="0"/>
                <a:ea typeface="Tahoma" charset="0"/>
                <a:cs typeface="Tahoma" charset="0"/>
              </a:rPr>
              <a:t>Grote mes-/snijwonden</a:t>
            </a:r>
          </a:p>
          <a:p>
            <a:r>
              <a:rPr lang="nl-NL" sz="2400" dirty="0">
                <a:latin typeface="Tahoma" charset="0"/>
                <a:ea typeface="Tahoma" charset="0"/>
                <a:cs typeface="Tahoma" charset="0"/>
              </a:rPr>
              <a:t>Ernstige verbrandingen </a:t>
            </a:r>
          </a:p>
          <a:p>
            <a:r>
              <a:rPr lang="nl-NL" sz="2400" dirty="0">
                <a:latin typeface="Tahoma" charset="0"/>
                <a:ea typeface="Tahoma" charset="0"/>
                <a:cs typeface="Tahoma" charset="0"/>
              </a:rPr>
              <a:t>Multiple fracturen, amputaties</a:t>
            </a:r>
          </a:p>
          <a:p>
            <a:r>
              <a:rPr lang="nl-NL" sz="2400" dirty="0">
                <a:latin typeface="Tahoma" charset="0"/>
                <a:ea typeface="Tahoma" charset="0"/>
                <a:cs typeface="Tahoma" charset="0"/>
              </a:rPr>
              <a:t>Grote bloedingen</a:t>
            </a:r>
          </a:p>
          <a:p>
            <a:r>
              <a:rPr lang="nl-NL" sz="2400" dirty="0">
                <a:latin typeface="Tahoma" charset="0"/>
                <a:ea typeface="Tahoma" charset="0"/>
                <a:cs typeface="Tahoma" charset="0"/>
              </a:rPr>
              <a:t>Perforaties door maag en darm </a:t>
            </a:r>
          </a:p>
          <a:p>
            <a:r>
              <a:rPr lang="nl-NL" sz="2400" dirty="0">
                <a:latin typeface="Tahoma" charset="0"/>
                <a:ea typeface="Tahoma" charset="0"/>
                <a:cs typeface="Tahoma" charset="0"/>
              </a:rPr>
              <a:t>Blastletsel, patiënten doorzeefd met 100-en stukken metaal/spijkers/schroeven/bouten/moeren </a:t>
            </a:r>
          </a:p>
          <a:p>
            <a:r>
              <a:rPr lang="nl-NL" sz="2400" dirty="0">
                <a:latin typeface="Tahoma" charset="0"/>
                <a:ea typeface="Tahoma" charset="0"/>
                <a:cs typeface="Tahoma" charset="0"/>
              </a:rPr>
              <a:t>Alle letsels ook bij kinderen gezien </a:t>
            </a:r>
          </a:p>
          <a:p>
            <a:pPr marL="0" indent="0">
              <a:buNone/>
            </a:pPr>
            <a:endParaRPr lang="nl-NL" sz="2400" dirty="0">
              <a:latin typeface="Tahoma" charset="0"/>
              <a:ea typeface="Tahoma" charset="0"/>
              <a:cs typeface="Tahoma" charset="0"/>
            </a:endParaRPr>
          </a:p>
          <a:p>
            <a:r>
              <a:rPr lang="nl-NL" sz="2400" dirty="0">
                <a:latin typeface="Tahoma" charset="0"/>
                <a:ea typeface="Tahoma" charset="0"/>
                <a:cs typeface="Tahoma" charset="0"/>
              </a:rPr>
              <a:t>Weinig gijzeling, niet gericht op overgave</a:t>
            </a:r>
          </a:p>
          <a:p>
            <a:r>
              <a:rPr lang="nl-NL" sz="2400" dirty="0">
                <a:latin typeface="Tahoma" charset="0"/>
                <a:ea typeface="Tahoma" charset="0"/>
                <a:cs typeface="Tahoma" charset="0"/>
              </a:rPr>
              <a:t>Aanslagen duren kort (gemiddeld 11 minuten)</a:t>
            </a:r>
          </a:p>
          <a:p>
            <a:endParaRPr lang="nl-NL" dirty="0"/>
          </a:p>
        </p:txBody>
      </p:sp>
    </p:spTree>
    <p:extLst>
      <p:ext uri="{BB962C8B-B14F-4D97-AF65-F5344CB8AC3E}">
        <p14:creationId xmlns:p14="http://schemas.microsoft.com/office/powerpoint/2010/main" val="81243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latin typeface="Tahoma" charset="0"/>
                <a:ea typeface="Tahoma" charset="0"/>
                <a:cs typeface="Tahoma" charset="0"/>
              </a:rPr>
              <a:t>Wijze lessen ziekenhuizen</a:t>
            </a:r>
          </a:p>
        </p:txBody>
      </p:sp>
      <p:sp>
        <p:nvSpPr>
          <p:cNvPr id="3" name="Tijdelijke aanduiding voor inhoud 2"/>
          <p:cNvSpPr>
            <a:spLocks noGrp="1"/>
          </p:cNvSpPr>
          <p:nvPr>
            <p:ph idx="1"/>
          </p:nvPr>
        </p:nvSpPr>
        <p:spPr>
          <a:xfrm>
            <a:off x="457200" y="1600200"/>
            <a:ext cx="8686800" cy="4525963"/>
          </a:xfrm>
        </p:spPr>
        <p:txBody>
          <a:bodyPr/>
          <a:lstStyle/>
          <a:p>
            <a:pPr marL="342900" lvl="1" indent="-342900">
              <a:buFontTx/>
              <a:buChar char="•"/>
            </a:pPr>
            <a:r>
              <a:rPr lang="nl-NL" sz="2400" dirty="0">
                <a:latin typeface="Tahoma" charset="0"/>
                <a:ea typeface="Tahoma" charset="0"/>
                <a:cs typeface="Tahoma" charset="0"/>
              </a:rPr>
              <a:t>Oorlogsletsels in vredestijd: bereid je voor</a:t>
            </a:r>
          </a:p>
          <a:p>
            <a:r>
              <a:rPr lang="nl-NL" sz="2400" dirty="0">
                <a:latin typeface="Tahoma" charset="0"/>
                <a:ea typeface="Tahoma" charset="0"/>
                <a:cs typeface="Tahoma" charset="0"/>
              </a:rPr>
              <a:t>Zelfverwijzers komen snel!</a:t>
            </a:r>
          </a:p>
          <a:p>
            <a:pPr lvl="1"/>
            <a:r>
              <a:rPr lang="nl-NL" sz="2400" dirty="0">
                <a:latin typeface="Tahoma" charset="0"/>
                <a:ea typeface="Tahoma" charset="0"/>
                <a:cs typeface="Tahoma" charset="0"/>
              </a:rPr>
              <a:t>soms zonder dat je weet wat er gebeurd is</a:t>
            </a:r>
          </a:p>
          <a:p>
            <a:r>
              <a:rPr lang="nl-NL" sz="2400" dirty="0">
                <a:latin typeface="Tahoma" charset="0"/>
                <a:ea typeface="Tahoma" charset="0"/>
                <a:cs typeface="Tahoma" charset="0"/>
              </a:rPr>
              <a:t>Ziekenhuis: opvanglocatie maar ook mogelijk doelwit</a:t>
            </a:r>
          </a:p>
          <a:p>
            <a:r>
              <a:rPr lang="nl-NL" sz="2400" dirty="0">
                <a:latin typeface="Tahoma" charset="0"/>
                <a:ea typeface="Tahoma" charset="0"/>
                <a:cs typeface="Tahoma" charset="0"/>
              </a:rPr>
              <a:t>Zorg voor </a:t>
            </a:r>
            <a:r>
              <a:rPr lang="nl-NL" sz="2400" dirty="0" err="1">
                <a:latin typeface="Tahoma" charset="0"/>
                <a:ea typeface="Tahoma" charset="0"/>
                <a:cs typeface="Tahoma" charset="0"/>
              </a:rPr>
              <a:t>safety</a:t>
            </a:r>
            <a:r>
              <a:rPr lang="nl-NL" sz="2400" dirty="0">
                <a:latin typeface="Tahoma" charset="0"/>
                <a:ea typeface="Tahoma" charset="0"/>
                <a:cs typeface="Tahoma" charset="0"/>
              </a:rPr>
              <a:t> &amp; security in je instelling</a:t>
            </a:r>
          </a:p>
          <a:p>
            <a:r>
              <a:rPr lang="nl-NL" sz="2400" dirty="0">
                <a:latin typeface="Tahoma" charset="0"/>
                <a:ea typeface="Tahoma" charset="0"/>
                <a:cs typeface="Tahoma" charset="0"/>
              </a:rPr>
              <a:t>Indien dader in je zorgsysteem: </a:t>
            </a:r>
          </a:p>
          <a:p>
            <a:pPr lvl="1"/>
            <a:r>
              <a:rPr lang="nl-NL" sz="2400" dirty="0">
                <a:latin typeface="Tahoma" charset="0"/>
                <a:ea typeface="Tahoma" charset="0"/>
                <a:cs typeface="Tahoma" charset="0"/>
              </a:rPr>
              <a:t>verstoring/stilstand bedrijfsprocessen</a:t>
            </a:r>
          </a:p>
          <a:p>
            <a:r>
              <a:rPr lang="nl-NL" sz="2400" dirty="0">
                <a:latin typeface="Tahoma" charset="0"/>
                <a:ea typeface="Tahoma" charset="0"/>
                <a:cs typeface="Tahoma" charset="0"/>
              </a:rPr>
              <a:t>Psychische impact hulpverleners &amp; patiënten</a:t>
            </a:r>
          </a:p>
        </p:txBody>
      </p:sp>
    </p:spTree>
    <p:extLst>
      <p:ext uri="{BB962C8B-B14F-4D97-AF65-F5344CB8AC3E}">
        <p14:creationId xmlns:p14="http://schemas.microsoft.com/office/powerpoint/2010/main" val="149287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style>
          <a:lnRef idx="2">
            <a:schemeClr val="accent1"/>
          </a:lnRef>
          <a:fillRef idx="1">
            <a:schemeClr val="lt1"/>
          </a:fillRef>
          <a:effectRef idx="0">
            <a:schemeClr val="accent1"/>
          </a:effectRef>
          <a:fontRef idx="minor">
            <a:schemeClr val="dk1"/>
          </a:fontRef>
        </p:style>
        <p:txBody>
          <a:bodyPr/>
          <a:lstStyle/>
          <a:p>
            <a:r>
              <a:rPr lang="nl-NL" sz="4000" dirty="0">
                <a:latin typeface="Tahoma" charset="0"/>
                <a:ea typeface="Tahoma" charset="0"/>
                <a:cs typeface="Tahoma" charset="0"/>
              </a:rPr>
              <a:t>Wees voorbereid op het ondenkbare</a:t>
            </a:r>
          </a:p>
        </p:txBody>
      </p:sp>
      <p:pic>
        <p:nvPicPr>
          <p:cNvPr id="3" name="Afbeelding 2">
            <a:extLst>
              <a:ext uri="{FF2B5EF4-FFF2-40B4-BE49-F238E27FC236}">
                <a16:creationId xmlns:a16="http://schemas.microsoft.com/office/drawing/2014/main" id="{7B98FF8A-E52C-1B49-AD37-DEB82BFC7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3635"/>
            <a:ext cx="4283968" cy="2493171"/>
          </a:xfrm>
          <a:prstGeom prst="rect">
            <a:avLst/>
          </a:prstGeom>
        </p:spPr>
      </p:pic>
      <p:pic>
        <p:nvPicPr>
          <p:cNvPr id="7" name="Afbeelding 6">
            <a:extLst>
              <a:ext uri="{FF2B5EF4-FFF2-40B4-BE49-F238E27FC236}">
                <a16:creationId xmlns:a16="http://schemas.microsoft.com/office/drawing/2014/main" id="{A7792D60-C392-EF4F-929C-0824E79F7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509963"/>
            <a:ext cx="4860032" cy="2496843"/>
          </a:xfrm>
          <a:prstGeom prst="rect">
            <a:avLst/>
          </a:prstGeom>
        </p:spPr>
      </p:pic>
    </p:spTree>
    <p:extLst>
      <p:ext uri="{BB962C8B-B14F-4D97-AF65-F5344CB8AC3E}">
        <p14:creationId xmlns:p14="http://schemas.microsoft.com/office/powerpoint/2010/main" val="471041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C831106-F118-B342-B4C3-E77311CA6A05}"/>
              </a:ext>
            </a:extLst>
          </p:cNvPr>
          <p:cNvPicPr>
            <a:picLocks noChangeAspect="1"/>
          </p:cNvPicPr>
          <p:nvPr/>
        </p:nvPicPr>
        <p:blipFill rotWithShape="1">
          <a:blip r:embed="rId2">
            <a:extLst>
              <a:ext uri="{28A0092B-C50C-407E-A947-70E740481C1C}">
                <a14:useLocalDpi xmlns:a14="http://schemas.microsoft.com/office/drawing/2010/main" val="0"/>
              </a:ext>
            </a:extLst>
          </a:blip>
          <a:srcRect l="39205" r="1757" b="-1"/>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9" name="Afbeelding 8">
            <a:extLst>
              <a:ext uri="{FF2B5EF4-FFF2-40B4-BE49-F238E27FC236}">
                <a16:creationId xmlns:a16="http://schemas.microsoft.com/office/drawing/2014/main" id="{6E561DE2-E7DC-9349-A4A2-8F53F213F934}"/>
              </a:ext>
            </a:extLst>
          </p:cNvPr>
          <p:cNvPicPr>
            <a:picLocks noChangeAspect="1"/>
          </p:cNvPicPr>
          <p:nvPr/>
        </p:nvPicPr>
        <p:blipFill rotWithShape="1">
          <a:blip r:embed="rId3">
            <a:extLst>
              <a:ext uri="{28A0092B-C50C-407E-A947-70E740481C1C}">
                <a14:useLocalDpi xmlns:a14="http://schemas.microsoft.com/office/drawing/2010/main" val="0"/>
              </a:ext>
            </a:extLst>
          </a:blip>
          <a:srcRect l="12104" r="21373" b="2"/>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5" name="Afbeelding 4">
            <a:extLst>
              <a:ext uri="{FF2B5EF4-FFF2-40B4-BE49-F238E27FC236}">
                <a16:creationId xmlns:a16="http://schemas.microsoft.com/office/drawing/2014/main" id="{72EDA395-18F9-E34D-AEE3-C58474DA3DF6}"/>
              </a:ext>
            </a:extLst>
          </p:cNvPr>
          <p:cNvPicPr>
            <a:picLocks noChangeAspect="1"/>
          </p:cNvPicPr>
          <p:nvPr/>
        </p:nvPicPr>
        <p:blipFill rotWithShape="1">
          <a:blip r:embed="rId4">
            <a:extLst>
              <a:ext uri="{28A0092B-C50C-407E-A947-70E740481C1C}">
                <a14:useLocalDpi xmlns:a14="http://schemas.microsoft.com/office/drawing/2010/main" val="0"/>
              </a:ext>
            </a:extLst>
          </a:blip>
          <a:srcRect r="9881" b="-2"/>
          <a:stretch/>
        </p:blipFill>
        <p:spPr>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898093172"/>
      </p:ext>
    </p:extLst>
  </p:cSld>
  <p:clrMapOvr>
    <a:masterClrMapping/>
  </p:clrMapOvr>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763</Words>
  <Application>Microsoft Office PowerPoint</Application>
  <PresentationFormat>Diavoorstelling (4:3)</PresentationFormat>
  <Paragraphs>196</Paragraphs>
  <Slides>25</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MS PGothic</vt:lpstr>
      <vt:lpstr>MS PGothic</vt:lpstr>
      <vt:lpstr>Arial</vt:lpstr>
      <vt:lpstr>Calibri</vt:lpstr>
      <vt:lpstr>Tahoma</vt:lpstr>
      <vt:lpstr>Standaardontwerp</vt:lpstr>
      <vt:lpstr> Terrorisme &amp; CBRNe  (alle informatie uit openbare bronnen)   Lucas van Rossem  </vt:lpstr>
      <vt:lpstr>Terrorisme</vt:lpstr>
      <vt:lpstr>Terrorisme in de EU</vt:lpstr>
      <vt:lpstr>10 dodelijke aanslagen in Europa 2017</vt:lpstr>
      <vt:lpstr>PowerPoint-presentatie</vt:lpstr>
      <vt:lpstr>Letsels terrorisme</vt:lpstr>
      <vt:lpstr>Wijze lessen ziekenhuizen</vt:lpstr>
      <vt:lpstr>Wees voorbereid op het ondenkbare</vt:lpstr>
      <vt:lpstr>PowerPoint-presentatie</vt:lpstr>
      <vt:lpstr>Gevaarlijke stoffen &amp; CBRNe</vt:lpstr>
      <vt:lpstr>Duidelijk risico</vt:lpstr>
      <vt:lpstr>Onduidelijk risico</vt:lpstr>
      <vt:lpstr>PowerPoint-presentatie</vt:lpstr>
      <vt:lpstr>Incident gevaarlijke stof</vt:lpstr>
      <vt:lpstr>Wie heeft de juiste informatie</vt:lpstr>
      <vt:lpstr>Herkenning</vt:lpstr>
      <vt:lpstr>Voorbereiding ziekenhuis</vt:lpstr>
      <vt:lpstr>Doel ontsmetting</vt:lpstr>
      <vt:lpstr>Ontsmetting</vt:lpstr>
      <vt:lpstr>Patiëntenstromen</vt:lpstr>
      <vt:lpstr>Planvorming decontaminatie SEH</vt:lpstr>
      <vt:lpstr>Proces decontaminatie SEH</vt:lpstr>
      <vt:lpstr>PowerPoint-presentatie</vt:lpstr>
      <vt:lpstr>Samenvatting CBRNe</vt:lpstr>
      <vt:lpstr>PowerPoint-presentatie</vt:lpstr>
    </vt:vector>
  </TitlesOfParts>
  <Manager/>
  <Company>MESSOR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Basisopleiding sleutelfunctionarissen ZiROP  Netwerk acute zorg, regio VUmc</dc:title>
  <dc:subject/>
  <dc:creator>Lucas van Rossem</dc:creator>
  <cp:keywords>BOSZ CBRN Terrorisme</cp:keywords>
  <dc:description/>
  <cp:lastModifiedBy>Mikulicz, Ruben</cp:lastModifiedBy>
  <cp:revision>67</cp:revision>
  <dcterms:created xsi:type="dcterms:W3CDTF">2016-01-03T16:29:11Z</dcterms:created>
  <dcterms:modified xsi:type="dcterms:W3CDTF">2018-09-06T07:07:04Z</dcterms:modified>
  <cp:category/>
</cp:coreProperties>
</file>