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</p:sldIdLst>
  <p:sldSz cx="9144000" cy="6858000" type="screen4x3"/>
  <p:notesSz cx="6805613" cy="99441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1DB77-DEB3-4675-8005-3061F9815D0B}" type="datetimeFigureOut">
              <a:rPr lang="nl-NL"/>
              <a:pPr>
                <a:defRPr/>
              </a:pPr>
              <a:t>05-07-2017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5F990-4D66-43BD-8598-444E444E973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16044-2DBC-4210-BA9B-3DFC73144F1D}" type="datetimeFigureOut">
              <a:rPr lang="nl-NL"/>
              <a:pPr>
                <a:defRPr/>
              </a:pPr>
              <a:t>05-07-2017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6283D-15FD-44BA-89B5-16B3696DF69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AC5C3-8DCE-42C1-8E16-ECFE1FE676E8}" type="datetimeFigureOut">
              <a:rPr lang="nl-NL"/>
              <a:pPr>
                <a:defRPr/>
              </a:pPr>
              <a:t>05-07-2017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1DCA-BCD1-439A-A8FA-503CD6721A2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C086D-12E3-4185-B756-EB191211A144}" type="datetimeFigureOut">
              <a:rPr lang="nl-NL"/>
              <a:pPr>
                <a:defRPr/>
              </a:pPr>
              <a:t>05-07-2017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46308-10CC-43AB-84FD-58017753A08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5B759-BF86-4DA5-A5DC-C1EDA922624F}" type="datetimeFigureOut">
              <a:rPr lang="nl-NL"/>
              <a:pPr>
                <a:defRPr/>
              </a:pPr>
              <a:t>05-07-2017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ABE18-95E2-435B-869B-FBA55163105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5EA95-1962-43DC-B6AF-393FE9338615}" type="datetimeFigureOut">
              <a:rPr lang="nl-NL"/>
              <a:pPr>
                <a:defRPr/>
              </a:pPr>
              <a:t>05-07-2017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490ED-40DB-4BC5-85DE-4B7BF8878F8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7F025-BFEF-4780-8ACE-9E3EC8CB81CB}" type="datetimeFigureOut">
              <a:rPr lang="nl-NL"/>
              <a:pPr>
                <a:defRPr/>
              </a:pPr>
              <a:t>05-07-2017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6C794-F40A-40A9-A8C2-C0C8BAB9A04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CB8B3-18FF-4738-B997-57420C9340C5}" type="datetimeFigureOut">
              <a:rPr lang="nl-NL"/>
              <a:pPr>
                <a:defRPr/>
              </a:pPr>
              <a:t>05-07-2017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14ADA-3C00-41B2-B4AD-E67F2807037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FD8D2-508D-45C8-80BD-EAD2CBF6FF85}" type="datetimeFigureOut">
              <a:rPr lang="nl-NL"/>
              <a:pPr>
                <a:defRPr/>
              </a:pPr>
              <a:t>05-07-2017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64FB8-A1C1-46E6-8BAC-E1EA575965E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56C4F-7142-4D3C-AAFA-E2CFCA7D314A}" type="datetimeFigureOut">
              <a:rPr lang="nl-NL"/>
              <a:pPr>
                <a:defRPr/>
              </a:pPr>
              <a:t>05-07-2017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2BFC-5EDF-4B1A-8A0B-D866161D9EF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FF442-56B9-4EEB-B2A9-79205CD2B613}" type="datetimeFigureOut">
              <a:rPr lang="nl-NL"/>
              <a:pPr>
                <a:defRPr/>
              </a:pPr>
              <a:t>05-07-2017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6E49C-8732-48A3-B62A-8E46507ECEA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E2AA34-DE01-4DF6-8165-598837A3D84B}" type="datetimeFigureOut">
              <a:rPr lang="nl-NL"/>
              <a:pPr>
                <a:defRPr/>
              </a:pPr>
              <a:t>05-07-2017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57E263-F7E0-4D94-943D-3392EA0D24C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mailto:sedatie@tjongerschans.n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ctrTitle" idx="4294967295"/>
          </p:nvPr>
        </p:nvSpPr>
        <p:spPr>
          <a:xfrm>
            <a:off x="971550" y="115888"/>
            <a:ext cx="7772400" cy="1470025"/>
          </a:xfrm>
        </p:spPr>
        <p:txBody>
          <a:bodyPr/>
          <a:lstStyle/>
          <a:p>
            <a:pPr eaLnBrk="1" hangingPunct="1"/>
            <a:r>
              <a:rPr lang="nl-NL" sz="3600" dirty="0" smtClean="0"/>
              <a:t/>
            </a:r>
            <a:br>
              <a:rPr lang="nl-NL" sz="3600" dirty="0" smtClean="0"/>
            </a:br>
            <a:r>
              <a:rPr lang="nl-NL" sz="3600" dirty="0" smtClean="0"/>
              <a:t/>
            </a:r>
            <a:br>
              <a:rPr lang="nl-NL" sz="3600" dirty="0" smtClean="0"/>
            </a:br>
            <a:r>
              <a:rPr lang="nl-NL" sz="3600" dirty="0" smtClean="0"/>
              <a:t/>
            </a:r>
            <a:br>
              <a:rPr lang="nl-NL" sz="3600" dirty="0" smtClean="0"/>
            </a:br>
            <a:r>
              <a:rPr lang="nl-NL" sz="3200" dirty="0" smtClean="0">
                <a:solidFill>
                  <a:srgbClr val="000066"/>
                </a:solidFill>
              </a:rPr>
              <a:t>Noordelijke Refereeravond PSA</a:t>
            </a:r>
            <a:br>
              <a:rPr lang="nl-NL" sz="3200" dirty="0" smtClean="0">
                <a:solidFill>
                  <a:srgbClr val="000066"/>
                </a:solidFill>
              </a:rPr>
            </a:br>
            <a:r>
              <a:rPr lang="nl-NL" sz="1200" dirty="0" smtClean="0">
                <a:solidFill>
                  <a:srgbClr val="000066"/>
                </a:solidFill>
              </a:rPr>
              <a:t>(Procedurele Sedatie en Analgesie)</a:t>
            </a:r>
            <a:endParaRPr lang="nl-NL" sz="3600" dirty="0" smtClean="0">
              <a:solidFill>
                <a:srgbClr val="000066"/>
              </a:solidFill>
            </a:endParaRPr>
          </a:p>
        </p:txBody>
      </p:sp>
      <p:sp>
        <p:nvSpPr>
          <p:cNvPr id="13314" name="Ondertitel 2"/>
          <p:cNvSpPr>
            <a:spLocks noGrp="1"/>
          </p:cNvSpPr>
          <p:nvPr>
            <p:ph type="subTitle" idx="4294967295"/>
          </p:nvPr>
        </p:nvSpPr>
        <p:spPr>
          <a:xfrm>
            <a:off x="1860911" y="1268760"/>
            <a:ext cx="6049963" cy="2880419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nl-NL" sz="900" dirty="0" smtClean="0">
              <a:solidFill>
                <a:srgbClr val="898989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nl-NL" sz="1800" dirty="0" smtClean="0">
              <a:solidFill>
                <a:srgbClr val="898989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nl-NL" sz="1800" dirty="0" smtClean="0">
              <a:solidFill>
                <a:srgbClr val="898989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nl-NL" sz="1400" dirty="0">
                <a:solidFill>
                  <a:srgbClr val="000066"/>
                </a:solidFill>
              </a:rPr>
              <a:t>Tjongerschans </a:t>
            </a:r>
            <a:r>
              <a:rPr lang="nl-NL" sz="1400" dirty="0" smtClean="0">
                <a:solidFill>
                  <a:srgbClr val="000066"/>
                </a:solidFill>
              </a:rPr>
              <a:t>in samenwerking met UMCG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nl-NL" sz="1400" dirty="0" smtClean="0">
                <a:solidFill>
                  <a:srgbClr val="000066"/>
                </a:solidFill>
              </a:rPr>
              <a:t>11 oktober 2017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nl-NL" sz="1400" dirty="0" smtClean="0">
                <a:solidFill>
                  <a:srgbClr val="000066"/>
                </a:solidFill>
              </a:rPr>
              <a:t>Van 17.30 – 20.30 uur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nl-NL" sz="1400" dirty="0" smtClean="0">
                <a:solidFill>
                  <a:srgbClr val="000066"/>
                </a:solidFill>
              </a:rPr>
              <a:t>Locatie: Abe Lenstra zaal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nl-NL" sz="1400" dirty="0" smtClean="0">
                <a:solidFill>
                  <a:srgbClr val="000066"/>
                </a:solidFill>
              </a:rPr>
              <a:t>Aanmelden via </a:t>
            </a:r>
            <a:r>
              <a:rPr lang="nl-NL" sz="1400" dirty="0" smtClean="0">
                <a:solidFill>
                  <a:srgbClr val="000066"/>
                </a:solidFill>
                <a:hlinkClick r:id="rId2"/>
              </a:rPr>
              <a:t>sedatie@tjongerschans.nl</a:t>
            </a:r>
            <a:endParaRPr lang="nl-NL" sz="1400" dirty="0" smtClean="0">
              <a:solidFill>
                <a:srgbClr val="000066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nl-NL" sz="1400" dirty="0" smtClean="0">
                <a:solidFill>
                  <a:srgbClr val="000066"/>
                </a:solidFill>
              </a:rPr>
              <a:t>Accreditatie aangevraagd bij: NVA, NAPA &amp; NVAM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nl-NL" sz="1800" dirty="0" smtClean="0">
              <a:solidFill>
                <a:srgbClr val="000066"/>
              </a:solidFill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339213" y="3167489"/>
            <a:ext cx="73372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nl-N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3315" name="Tekstvak 3"/>
          <p:cNvSpPr txBox="1">
            <a:spLocks noChangeArrowheads="1"/>
          </p:cNvSpPr>
          <p:nvPr/>
        </p:nvSpPr>
        <p:spPr bwMode="auto">
          <a:xfrm>
            <a:off x="683568" y="3393774"/>
            <a:ext cx="7812087" cy="312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nl-NL" sz="1000" b="1" dirty="0">
              <a:latin typeface="Calibri" pitchFamily="34" charset="0"/>
            </a:endParaRPr>
          </a:p>
          <a:p>
            <a:r>
              <a:rPr lang="nl-NL" sz="1100" b="1" dirty="0" smtClean="0">
                <a:solidFill>
                  <a:srgbClr val="000066"/>
                </a:solidFill>
                <a:latin typeface="Calibri" pitchFamily="34" charset="0"/>
              </a:rPr>
              <a:t>Programma</a:t>
            </a:r>
            <a:r>
              <a:rPr lang="nl-NL" sz="1100" b="1" dirty="0">
                <a:solidFill>
                  <a:srgbClr val="000066"/>
                </a:solidFill>
                <a:latin typeface="Calibri" pitchFamily="34" charset="0"/>
              </a:rPr>
              <a:t>:</a:t>
            </a:r>
          </a:p>
          <a:p>
            <a:r>
              <a:rPr lang="nl-NL" sz="1100" dirty="0">
                <a:solidFill>
                  <a:srgbClr val="000066"/>
                </a:solidFill>
                <a:latin typeface="Calibri" pitchFamily="34" charset="0"/>
              </a:rPr>
              <a:t>17.30 Inloop met broodje/drankje en inschrijving</a:t>
            </a:r>
          </a:p>
          <a:p>
            <a:r>
              <a:rPr lang="nl-NL" sz="1100" dirty="0">
                <a:solidFill>
                  <a:srgbClr val="000066"/>
                </a:solidFill>
                <a:latin typeface="Calibri" pitchFamily="34" charset="0"/>
              </a:rPr>
              <a:t>18.00 </a:t>
            </a:r>
            <a:r>
              <a:rPr lang="nl-NL" sz="1100" dirty="0" smtClean="0">
                <a:solidFill>
                  <a:srgbClr val="000066"/>
                </a:solidFill>
                <a:latin typeface="Calibri" pitchFamily="34" charset="0"/>
              </a:rPr>
              <a:t>Complicatie bespreking, Dick Zeeman SPS Heerenveen</a:t>
            </a:r>
            <a:endParaRPr lang="nl-NL" sz="1100" dirty="0">
              <a:solidFill>
                <a:srgbClr val="000066"/>
              </a:solidFill>
              <a:latin typeface="Calibri" pitchFamily="34" charset="0"/>
            </a:endParaRPr>
          </a:p>
          <a:p>
            <a:r>
              <a:rPr lang="nl-NL" sz="1100" dirty="0" smtClean="0">
                <a:solidFill>
                  <a:srgbClr val="000066"/>
                </a:solidFill>
                <a:latin typeface="Calibri" pitchFamily="34" charset="0"/>
              </a:rPr>
              <a:t>18.30 Allergologie/bronchiale </a:t>
            </a:r>
            <a:r>
              <a:rPr lang="nl-NL" sz="1100" dirty="0" smtClean="0">
                <a:solidFill>
                  <a:srgbClr val="000066"/>
                </a:solidFill>
                <a:latin typeface="Calibri" pitchFamily="34" charset="0"/>
              </a:rPr>
              <a:t>hyperreactiviteit/bronchospasme, </a:t>
            </a:r>
            <a:r>
              <a:rPr lang="nl-NL" sz="1100" dirty="0" err="1" smtClean="0">
                <a:solidFill>
                  <a:srgbClr val="000066"/>
                </a:solidFill>
                <a:latin typeface="Calibri" pitchFamily="34" charset="0"/>
              </a:rPr>
              <a:t>Drs</a:t>
            </a:r>
            <a:r>
              <a:rPr lang="nl-NL" sz="1100" dirty="0" smtClean="0">
                <a:solidFill>
                  <a:srgbClr val="000066"/>
                </a:solidFill>
                <a:latin typeface="Calibri" pitchFamily="34" charset="0"/>
              </a:rPr>
              <a:t> M.J. van </a:t>
            </a:r>
            <a:r>
              <a:rPr lang="nl-NL" sz="1100" smtClean="0">
                <a:solidFill>
                  <a:srgbClr val="000066"/>
                </a:solidFill>
                <a:latin typeface="Calibri" pitchFamily="34" charset="0"/>
              </a:rPr>
              <a:t>Harskamp Longarts</a:t>
            </a:r>
            <a:endParaRPr lang="nl-NL" sz="1100" dirty="0" smtClean="0">
              <a:solidFill>
                <a:srgbClr val="000066"/>
              </a:solidFill>
              <a:latin typeface="Calibri" pitchFamily="34" charset="0"/>
            </a:endParaRPr>
          </a:p>
          <a:p>
            <a:r>
              <a:rPr lang="nl-NL" sz="1100" dirty="0" smtClean="0">
                <a:solidFill>
                  <a:srgbClr val="000066"/>
                </a:solidFill>
                <a:latin typeface="Calibri" pitchFamily="34" charset="0"/>
              </a:rPr>
              <a:t>19.15 </a:t>
            </a:r>
            <a:r>
              <a:rPr lang="nl-NL" sz="1100" dirty="0">
                <a:solidFill>
                  <a:srgbClr val="000066"/>
                </a:solidFill>
                <a:latin typeface="Calibri" pitchFamily="34" charset="0"/>
              </a:rPr>
              <a:t>Uitloop voor </a:t>
            </a:r>
            <a:r>
              <a:rPr lang="nl-NL" sz="1100" dirty="0" smtClean="0">
                <a:solidFill>
                  <a:srgbClr val="000066"/>
                </a:solidFill>
                <a:latin typeface="Calibri" pitchFamily="34" charset="0"/>
              </a:rPr>
              <a:t>vragen/koffie</a:t>
            </a:r>
            <a:endParaRPr lang="nl-NL" sz="1100" dirty="0">
              <a:solidFill>
                <a:srgbClr val="000066"/>
              </a:solidFill>
              <a:latin typeface="Calibri" pitchFamily="34" charset="0"/>
            </a:endParaRPr>
          </a:p>
          <a:p>
            <a:r>
              <a:rPr lang="nl-NL" sz="1100" dirty="0" smtClean="0">
                <a:solidFill>
                  <a:srgbClr val="000066"/>
                </a:solidFill>
                <a:latin typeface="Calibri" pitchFamily="34" charset="0"/>
              </a:rPr>
              <a:t>19.30 </a:t>
            </a:r>
            <a:r>
              <a:rPr lang="nl-NL" sz="1100" dirty="0" err="1" smtClean="0">
                <a:solidFill>
                  <a:srgbClr val="000066"/>
                </a:solidFill>
                <a:latin typeface="Calibri" pitchFamily="34" charset="0"/>
              </a:rPr>
              <a:t>Optiflow</a:t>
            </a:r>
            <a:r>
              <a:rPr lang="nl-NL" sz="1100" dirty="0" smtClean="0">
                <a:solidFill>
                  <a:srgbClr val="000066"/>
                </a:solidFill>
                <a:latin typeface="Calibri" pitchFamily="34" charset="0"/>
              </a:rPr>
              <a:t>; een aanvulling in de sedatie? Eerste ervaringen.</a:t>
            </a:r>
            <a:endParaRPr lang="nl-NL" sz="1100" dirty="0">
              <a:solidFill>
                <a:srgbClr val="000066"/>
              </a:solidFill>
              <a:latin typeface="Calibri" pitchFamily="34" charset="0"/>
            </a:endParaRPr>
          </a:p>
          <a:p>
            <a:r>
              <a:rPr lang="nl-NL" sz="1100" dirty="0" smtClean="0">
                <a:solidFill>
                  <a:srgbClr val="000066"/>
                </a:solidFill>
                <a:latin typeface="Calibri" pitchFamily="34" charset="0"/>
              </a:rPr>
              <a:t>20:00 Afsluiting </a:t>
            </a:r>
            <a:endParaRPr lang="nl-NL" sz="1100" dirty="0">
              <a:solidFill>
                <a:srgbClr val="000066"/>
              </a:solidFill>
              <a:latin typeface="Calibri" pitchFamily="34" charset="0"/>
            </a:endParaRPr>
          </a:p>
          <a:p>
            <a:endParaRPr lang="nl-NL" sz="1000" dirty="0">
              <a:solidFill>
                <a:srgbClr val="000066"/>
              </a:solidFill>
              <a:latin typeface="Calibri" pitchFamily="34" charset="0"/>
            </a:endParaRPr>
          </a:p>
          <a:p>
            <a:endParaRPr lang="nl-NL" sz="1000" dirty="0" smtClean="0">
              <a:solidFill>
                <a:srgbClr val="000066"/>
              </a:solidFill>
              <a:latin typeface="Calibri" pitchFamily="34" charset="0"/>
            </a:endParaRPr>
          </a:p>
          <a:p>
            <a:r>
              <a:rPr lang="nl-NL" sz="1000" dirty="0" smtClean="0">
                <a:solidFill>
                  <a:srgbClr val="000066"/>
                </a:solidFill>
                <a:latin typeface="Calibri" pitchFamily="34" charset="0"/>
              </a:rPr>
              <a:t>Organisatie:</a:t>
            </a:r>
          </a:p>
          <a:p>
            <a:r>
              <a:rPr lang="nl-NL" sz="1000" dirty="0" err="1" smtClean="0">
                <a:solidFill>
                  <a:srgbClr val="000066"/>
                </a:solidFill>
                <a:latin typeface="Calibri" pitchFamily="34" charset="0"/>
              </a:rPr>
              <a:t>M.Driesens</a:t>
            </a:r>
            <a:r>
              <a:rPr lang="nl-NL" sz="1000" dirty="0">
                <a:solidFill>
                  <a:srgbClr val="000066"/>
                </a:solidFill>
                <a:latin typeface="Calibri" pitchFamily="34" charset="0"/>
              </a:rPr>
              <a:t>, physician assistant UMCG</a:t>
            </a:r>
          </a:p>
          <a:p>
            <a:r>
              <a:rPr lang="nl-NL" sz="1000" dirty="0">
                <a:solidFill>
                  <a:srgbClr val="000066"/>
                </a:solidFill>
                <a:latin typeface="Calibri" pitchFamily="34" charset="0"/>
              </a:rPr>
              <a:t>E. de Jong, physician </a:t>
            </a:r>
            <a:r>
              <a:rPr lang="nl-NL" sz="1000" dirty="0" err="1">
                <a:solidFill>
                  <a:srgbClr val="000066"/>
                </a:solidFill>
                <a:latin typeface="Calibri" pitchFamily="34" charset="0"/>
              </a:rPr>
              <a:t>assistant</a:t>
            </a:r>
            <a:r>
              <a:rPr lang="nl-NL" sz="1000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nl-NL" sz="1000" dirty="0" smtClean="0">
                <a:solidFill>
                  <a:srgbClr val="000066"/>
                </a:solidFill>
                <a:latin typeface="Calibri" pitchFamily="34" charset="0"/>
              </a:rPr>
              <a:t>Tjongerschans</a:t>
            </a:r>
          </a:p>
          <a:p>
            <a:endParaRPr lang="nl-NL" sz="1000" dirty="0">
              <a:solidFill>
                <a:srgbClr val="000066"/>
              </a:solidFill>
              <a:latin typeface="Calibri" pitchFamily="34" charset="0"/>
            </a:endParaRPr>
          </a:p>
          <a:p>
            <a:endParaRPr lang="nl-NL" sz="1000" dirty="0" smtClean="0">
              <a:solidFill>
                <a:srgbClr val="000066"/>
              </a:solidFill>
              <a:latin typeface="Calibri" pitchFamily="34" charset="0"/>
            </a:endParaRPr>
          </a:p>
          <a:p>
            <a:endParaRPr lang="nl-NL" sz="1000" dirty="0">
              <a:solidFill>
                <a:srgbClr val="000066"/>
              </a:solidFill>
              <a:latin typeface="Calibri" pitchFamily="34" charset="0"/>
            </a:endParaRPr>
          </a:p>
          <a:p>
            <a:endParaRPr lang="nl-NL" sz="1000" dirty="0">
              <a:solidFill>
                <a:srgbClr val="000066"/>
              </a:solidFill>
              <a:latin typeface="Calibri" pitchFamily="34" charset="0"/>
            </a:endParaRPr>
          </a:p>
          <a:p>
            <a:endParaRPr lang="nl-NL" sz="1000" dirty="0" smtClean="0">
              <a:solidFill>
                <a:srgbClr val="000066"/>
              </a:solidFill>
              <a:latin typeface="Calibri" pitchFamily="34" charset="0"/>
            </a:endParaRPr>
          </a:p>
          <a:p>
            <a:r>
              <a:rPr lang="nl-NL" sz="1000" i="1" dirty="0" smtClean="0">
                <a:solidFill>
                  <a:srgbClr val="000066"/>
                </a:solidFill>
                <a:latin typeface="Calibri" pitchFamily="34" charset="0"/>
              </a:rPr>
              <a:t>Het programma is onafhankelijk van de sponsors tot stand gekomen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8991" y="417514"/>
            <a:ext cx="2684984" cy="443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7" descr="UMCG_Kor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"/>
            <a:ext cx="2267744" cy="1197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utoShape 2" descr="Afbeeldingsresultaat voor medtronic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499" y="5661248"/>
            <a:ext cx="2134490" cy="599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5818852"/>
            <a:ext cx="1410469" cy="54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Afbeelding 11"/>
          <p:cNvPicPr/>
          <p:nvPr/>
        </p:nvPicPr>
        <p:blipFill rotWithShape="1">
          <a:blip r:embed="rId7"/>
          <a:srcRect l="25148" t="11117" r="61772" b="83824"/>
          <a:stretch/>
        </p:blipFill>
        <p:spPr bwMode="auto">
          <a:xfrm>
            <a:off x="6084168" y="5917272"/>
            <a:ext cx="2650913" cy="4491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Kantoorthe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antoorthema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99</Words>
  <Application>Microsoft Office PowerPoint</Application>
  <PresentationFormat>Diavoorstelling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   Noordelijke Refereeravond PSA (Procedurele Sedatie en Analgesie)</vt:lpstr>
    </vt:vector>
  </TitlesOfParts>
  <Company>Tjongerschans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Noordelijke Refereeravond Sedatie</dc:title>
  <dc:creator>Jong, de, Edwin</dc:creator>
  <cp:lastModifiedBy>Jong, de, Edwin</cp:lastModifiedBy>
  <cp:revision>35</cp:revision>
  <cp:lastPrinted>2015-01-15T10:50:20Z</cp:lastPrinted>
  <dcterms:created xsi:type="dcterms:W3CDTF">2014-05-20T08:35:36Z</dcterms:created>
  <dcterms:modified xsi:type="dcterms:W3CDTF">2017-07-05T09:22:51Z</dcterms:modified>
</cp:coreProperties>
</file>