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317" r:id="rId6"/>
    <p:sldId id="261" r:id="rId7"/>
    <p:sldId id="263" r:id="rId8"/>
    <p:sldId id="265" r:id="rId9"/>
    <p:sldId id="267" r:id="rId10"/>
    <p:sldId id="268" r:id="rId11"/>
    <p:sldId id="270" r:id="rId12"/>
    <p:sldId id="273" r:id="rId13"/>
    <p:sldId id="274" r:id="rId14"/>
    <p:sldId id="275" r:id="rId15"/>
    <p:sldId id="276" r:id="rId16"/>
    <p:sldId id="279" r:id="rId17"/>
    <p:sldId id="278" r:id="rId18"/>
    <p:sldId id="277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3" r:id="rId29"/>
    <p:sldId id="294" r:id="rId30"/>
    <p:sldId id="295" r:id="rId31"/>
    <p:sldId id="298" r:id="rId32"/>
    <p:sldId id="300" r:id="rId33"/>
    <p:sldId id="292" r:id="rId34"/>
    <p:sldId id="302" r:id="rId35"/>
    <p:sldId id="304" r:id="rId36"/>
    <p:sldId id="306" r:id="rId37"/>
    <p:sldId id="308" r:id="rId38"/>
    <p:sldId id="309" r:id="rId39"/>
    <p:sldId id="310" r:id="rId40"/>
    <p:sldId id="311" r:id="rId41"/>
    <p:sldId id="312" r:id="rId42"/>
    <p:sldId id="314" r:id="rId43"/>
    <p:sldId id="313" r:id="rId44"/>
    <p:sldId id="315" r:id="rId45"/>
    <p:sldId id="316" r:id="rId46"/>
    <p:sldId id="319" r:id="rId47"/>
    <p:sldId id="320" r:id="rId48"/>
    <p:sldId id="323" r:id="rId49"/>
    <p:sldId id="321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pzXGEbZht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40986" y="495113"/>
            <a:ext cx="8361229" cy="2098226"/>
          </a:xfrm>
        </p:spPr>
        <p:txBody>
          <a:bodyPr/>
          <a:lstStyle/>
          <a:p>
            <a:r>
              <a:rPr lang="nl-NL" sz="4400" dirty="0" smtClean="0">
                <a:solidFill>
                  <a:srgbClr val="00B0F0"/>
                </a:solidFill>
                <a:latin typeface="Franklin Gothic Medium" panose="020B0603020102020204" pitchFamily="34" charset="0"/>
              </a:rPr>
              <a:t>Psychische klachten en kraamtijd</a:t>
            </a:r>
            <a:endParaRPr lang="nl-NL" sz="4400" dirty="0">
              <a:solidFill>
                <a:srgbClr val="00B0F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05765" y="2745317"/>
            <a:ext cx="6831673" cy="1086237"/>
          </a:xfrm>
        </p:spPr>
        <p:txBody>
          <a:bodyPr/>
          <a:lstStyle/>
          <a:p>
            <a:r>
              <a:rPr lang="nl-NL" dirty="0" smtClean="0"/>
              <a:t>Henriëtte van Wijk</a:t>
            </a:r>
          </a:p>
          <a:p>
            <a:r>
              <a:rPr lang="nl-NL" dirty="0" smtClean="0"/>
              <a:t>Verloskundige, trainer, coach en </a:t>
            </a:r>
            <a:r>
              <a:rPr lang="nl-NL" dirty="0" err="1" smtClean="0"/>
              <a:t>yogajuf</a:t>
            </a:r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25" y="3831554"/>
            <a:ext cx="1466914" cy="15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solidFill>
                  <a:srgbClr val="00B0F0"/>
                </a:solidFill>
              </a:rPr>
              <a:t>Oorzaken depressie?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3" y="2171700"/>
            <a:ext cx="4538394" cy="453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>
                <a:solidFill>
                  <a:srgbClr val="00B0F0"/>
                </a:solidFill>
              </a:rPr>
              <a:t>Waarom wordt depressie vaak niet </a:t>
            </a:r>
            <a:r>
              <a:rPr lang="nl-NL" dirty="0">
                <a:solidFill>
                  <a:srgbClr val="00B0F0"/>
                </a:solidFill>
              </a:rPr>
              <a:t>herkend in de </a:t>
            </a:r>
            <a:r>
              <a:rPr lang="nl-NL" dirty="0" smtClean="0">
                <a:solidFill>
                  <a:srgbClr val="00B0F0"/>
                </a:solidFill>
              </a:rPr>
              <a:t>zwangerschap/kraamtijd?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03" y="2360234"/>
            <a:ext cx="2992394" cy="363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745742"/>
            <a:ext cx="9601200" cy="1485900"/>
          </a:xfrm>
        </p:spPr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Risico’s depressie zwangere en baby?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 </a:t>
            </a:r>
          </a:p>
          <a:p>
            <a:r>
              <a:rPr lang="nl-NL" dirty="0" smtClean="0"/>
              <a:t>Vroeggeboorte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Laag geboortegewicht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Ontwikkeling kind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03" y="2231642"/>
            <a:ext cx="2992394" cy="363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1246" y="169984"/>
            <a:ext cx="9601200" cy="1485900"/>
          </a:xfrm>
        </p:spPr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sz="4000" b="1" dirty="0">
                <a:solidFill>
                  <a:srgbClr val="00B0F0"/>
                </a:solidFill>
              </a:rPr>
              <a:t>T</a:t>
            </a:r>
            <a:r>
              <a:rPr lang="nl-NL" sz="4000" b="1" dirty="0" smtClean="0">
                <a:solidFill>
                  <a:srgbClr val="00B0F0"/>
                </a:solidFill>
              </a:rPr>
              <a:t>he </a:t>
            </a:r>
            <a:r>
              <a:rPr lang="nl-NL" sz="4000" b="1" dirty="0" err="1" smtClean="0">
                <a:solidFill>
                  <a:srgbClr val="00B0F0"/>
                </a:solidFill>
              </a:rPr>
              <a:t>still</a:t>
            </a:r>
            <a:r>
              <a:rPr lang="nl-NL" sz="4000" b="1" dirty="0" smtClean="0">
                <a:solidFill>
                  <a:srgbClr val="00B0F0"/>
                </a:solidFill>
              </a:rPr>
              <a:t> face experiment</a:t>
            </a:r>
            <a:endParaRPr lang="nl-NL" sz="4000" b="1" dirty="0">
              <a:solidFill>
                <a:srgbClr val="00B0F0"/>
              </a:solidFill>
            </a:endParaRPr>
          </a:p>
        </p:txBody>
      </p:sp>
      <p:pic>
        <p:nvPicPr>
          <p:cNvPr id="4" name="apzXGEbZht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5538" y="1759561"/>
            <a:ext cx="8354646" cy="46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rgbClr val="00B0F0"/>
                </a:solidFill>
              </a:rPr>
              <a:t>Behandeling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1532238"/>
            <a:ext cx="9601200" cy="5058032"/>
          </a:xfrm>
        </p:spPr>
        <p:txBody>
          <a:bodyPr/>
          <a:lstStyle/>
          <a:p>
            <a:endParaRPr lang="nl-NL" dirty="0" smtClean="0"/>
          </a:p>
          <a:p>
            <a:r>
              <a:rPr lang="nl-NL" sz="2400" dirty="0" smtClean="0"/>
              <a:t>Medicatie en voorlichting </a:t>
            </a:r>
          </a:p>
          <a:p>
            <a:endParaRPr lang="nl-NL" sz="2400" dirty="0"/>
          </a:p>
          <a:p>
            <a:r>
              <a:rPr lang="nl-NL" sz="2400" dirty="0" smtClean="0"/>
              <a:t>Pop poli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smtClean="0"/>
              <a:t>Therapie</a:t>
            </a:r>
          </a:p>
          <a:p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03" y="2231642"/>
            <a:ext cx="2992394" cy="363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625979"/>
            <a:ext cx="9601200" cy="1485900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B0F0"/>
                </a:solidFill>
              </a:rPr>
              <a:t>SSRI medicatie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1672281"/>
            <a:ext cx="9601200" cy="4195119"/>
          </a:xfrm>
        </p:spPr>
        <p:txBody>
          <a:bodyPr/>
          <a:lstStyle/>
          <a:p>
            <a:pPr marL="0" indent="0">
              <a:buNone/>
            </a:pPr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37" y="2171700"/>
            <a:ext cx="10395768" cy="38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rgbClr val="00B0F0"/>
                </a:solidFill>
              </a:rPr>
              <a:t>Risico’s pasgeborene als moeder SSRI gebruikt tijdens </a:t>
            </a:r>
            <a:r>
              <a:rPr lang="nl-NL" dirty="0" err="1" smtClean="0">
                <a:solidFill>
                  <a:srgbClr val="00B0F0"/>
                </a:solidFill>
              </a:rPr>
              <a:t>zwsch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Lager geboortegewicht</a:t>
            </a:r>
          </a:p>
          <a:p>
            <a:pPr marL="0" indent="0">
              <a:buNone/>
            </a:pPr>
            <a:endParaRPr lang="nl-NL" sz="2800" dirty="0" smtClean="0"/>
          </a:p>
          <a:p>
            <a:r>
              <a:rPr lang="nl-NL" sz="2800" dirty="0" smtClean="0"/>
              <a:t>Aangeboren afwijkingen</a:t>
            </a:r>
          </a:p>
          <a:p>
            <a:endParaRPr lang="nl-NL" sz="2800" dirty="0"/>
          </a:p>
          <a:p>
            <a:r>
              <a:rPr lang="nl-NL" sz="2800" dirty="0" smtClean="0"/>
              <a:t>Ademhalingsproblematiek pp (2</a:t>
            </a:r>
            <a:r>
              <a:rPr lang="nl-NL" sz="2800" baseline="30000" dirty="0" smtClean="0"/>
              <a:t>e</a:t>
            </a:r>
            <a:r>
              <a:rPr lang="nl-NL" sz="2800" dirty="0" smtClean="0"/>
              <a:t> 3</a:t>
            </a:r>
            <a:r>
              <a:rPr lang="nl-NL" sz="2800" baseline="30000" dirty="0" smtClean="0"/>
              <a:t>e</a:t>
            </a:r>
            <a:r>
              <a:rPr lang="nl-NL" sz="2800" dirty="0" smtClean="0"/>
              <a:t> helft </a:t>
            </a:r>
            <a:r>
              <a:rPr lang="nl-NL" sz="2800" dirty="0" err="1" smtClean="0"/>
              <a:t>zwsch</a:t>
            </a:r>
            <a:r>
              <a:rPr lang="nl-NL" sz="2800" dirty="0" smtClean="0"/>
              <a:t>)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8032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SSRI en bevalling/kraamtijd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04" y="407670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SSRI en borstvoeding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1573427"/>
            <a:ext cx="9601200" cy="5082746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67" y="4295374"/>
            <a:ext cx="2397211" cy="208365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46" y="4295374"/>
            <a:ext cx="2489127" cy="20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9265" y="169905"/>
            <a:ext cx="9601200" cy="1485900"/>
          </a:xfrm>
        </p:spPr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Ontwenningsverschijnselen pp baby?</a:t>
            </a:r>
            <a:br>
              <a:rPr lang="nl-NL" dirty="0" smtClean="0">
                <a:solidFill>
                  <a:srgbClr val="00B0F0"/>
                </a:solidFill>
              </a:rPr>
            </a:b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1655805"/>
            <a:ext cx="9601200" cy="5033319"/>
          </a:xfrm>
        </p:spPr>
        <p:txBody>
          <a:bodyPr/>
          <a:lstStyle/>
          <a:p>
            <a:pPr marL="0" indent="0">
              <a:buNone/>
            </a:pP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75" y="2578441"/>
            <a:ext cx="4362623" cy="290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B0F0"/>
                </a:solidFill>
              </a:rPr>
              <a:t>Doelstelling</a:t>
            </a:r>
            <a:r>
              <a:rPr lang="nl-NL" dirty="0" smtClean="0"/>
              <a:t> 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1606378"/>
            <a:ext cx="9601200" cy="4261022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Kennisoverdracht </a:t>
            </a:r>
            <a:r>
              <a:rPr lang="nl-NL" dirty="0"/>
              <a:t>over psychiatrische stoornissen rondom zwangerschap/kraamtijd</a:t>
            </a:r>
          </a:p>
          <a:p>
            <a:r>
              <a:rPr lang="nl-NL" dirty="0"/>
              <a:t>Kennisoverdracht over de </a:t>
            </a:r>
            <a:r>
              <a:rPr lang="nl-NL" b="1" dirty="0">
                <a:solidFill>
                  <a:srgbClr val="FF0000"/>
                </a:solidFill>
              </a:rPr>
              <a:t>POP</a:t>
            </a:r>
            <a:r>
              <a:rPr lang="nl-NL" dirty="0">
                <a:solidFill>
                  <a:srgbClr val="FFFF00"/>
                </a:solidFill>
              </a:rPr>
              <a:t> </a:t>
            </a:r>
            <a:r>
              <a:rPr lang="nl-NL" dirty="0"/>
              <a:t>poli (</a:t>
            </a:r>
            <a:r>
              <a:rPr lang="nl-NL" b="1" dirty="0">
                <a:solidFill>
                  <a:srgbClr val="FF0000"/>
                </a:solidFill>
              </a:rPr>
              <a:t>P</a:t>
            </a:r>
            <a:r>
              <a:rPr lang="nl-NL" dirty="0"/>
              <a:t>sychiatrie </a:t>
            </a:r>
            <a:r>
              <a:rPr lang="nl-NL" b="1" dirty="0">
                <a:solidFill>
                  <a:srgbClr val="FF0000"/>
                </a:solidFill>
              </a:rPr>
              <a:t>O</a:t>
            </a:r>
            <a:r>
              <a:rPr lang="nl-NL" dirty="0"/>
              <a:t>bstetrie </a:t>
            </a:r>
            <a:r>
              <a:rPr lang="nl-NL" b="1" dirty="0">
                <a:solidFill>
                  <a:srgbClr val="FF0000"/>
                </a:solidFill>
              </a:rPr>
              <a:t>P</a:t>
            </a:r>
            <a:r>
              <a:rPr lang="nl-NL" dirty="0"/>
              <a:t>ediatrie)</a:t>
            </a:r>
          </a:p>
          <a:p>
            <a:r>
              <a:rPr lang="nl-NL" dirty="0"/>
              <a:t>Kennisoverdracht nieuwe SSRI protocol en de rol van de kraamverzorgster</a:t>
            </a:r>
          </a:p>
          <a:p>
            <a:r>
              <a:rPr lang="nl-NL" dirty="0"/>
              <a:t>Adequate observatie van pasgeborene in de thuissituatie bij moeder met psychische problematiek</a:t>
            </a:r>
          </a:p>
          <a:p>
            <a:r>
              <a:rPr lang="nl-NL" dirty="0"/>
              <a:t>Inzicht in eigen attitude en wat te doen als kraamverzorgster?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3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2789" y="743464"/>
            <a:ext cx="9601200" cy="1485900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B0F0"/>
                </a:solidFill>
              </a:rPr>
              <a:t>Wat kun je doen als kraamverzorgster voor de baby?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03" y="3537739"/>
            <a:ext cx="4420372" cy="26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6973" y="1509585"/>
            <a:ext cx="9601200" cy="1485900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B0F0"/>
                </a:solidFill>
              </a:rPr>
              <a:t>Wat kun je doen als kraamverzorgster voor de </a:t>
            </a:r>
            <a:r>
              <a:rPr lang="nl-NL" dirty="0" smtClean="0">
                <a:solidFill>
                  <a:srgbClr val="00B0F0"/>
                </a:solidFill>
              </a:rPr>
              <a:t>moeder?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03" y="3537739"/>
            <a:ext cx="4420372" cy="26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048" y="1739031"/>
            <a:ext cx="4135393" cy="38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Goed onthouden !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040659"/>
          </a:xfrm>
        </p:spPr>
        <p:txBody>
          <a:bodyPr>
            <a:normAutofit/>
          </a:bodyPr>
          <a:lstStyle/>
          <a:p>
            <a:r>
              <a:rPr lang="nl-NL" sz="2800" dirty="0" smtClean="0"/>
              <a:t>Depressie komt vaak voor!</a:t>
            </a:r>
          </a:p>
          <a:p>
            <a:endParaRPr lang="nl-NL" sz="2800" dirty="0"/>
          </a:p>
          <a:p>
            <a:r>
              <a:rPr lang="nl-NL" sz="2800" dirty="0" smtClean="0"/>
              <a:t>Grote gevolgen moeder-kind</a:t>
            </a:r>
          </a:p>
          <a:p>
            <a:endParaRPr lang="nl-NL" sz="2800" dirty="0"/>
          </a:p>
          <a:p>
            <a:r>
              <a:rPr lang="nl-NL" sz="2800" dirty="0" smtClean="0"/>
              <a:t>Schaamte/niet actief vragen hulpverleners</a:t>
            </a:r>
          </a:p>
          <a:p>
            <a:endParaRPr lang="nl-NL" sz="2800" dirty="0"/>
          </a:p>
          <a:p>
            <a:r>
              <a:rPr lang="nl-NL" sz="2800" dirty="0" smtClean="0"/>
              <a:t>Gevolgen SSRI medicatie  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49" y="873536"/>
            <a:ext cx="3432792" cy="34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rgbClr val="00B0F0"/>
                </a:solidFill>
              </a:rPr>
              <a:t>Wat is een psychose?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59" y="2052407"/>
            <a:ext cx="4140081" cy="31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rgbClr val="00B0F0"/>
                </a:solidFill>
              </a:rPr>
              <a:t>Psychose in de kraamtijd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16668"/>
            <a:ext cx="2790023" cy="21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rgbClr val="00B0F0"/>
                </a:solidFill>
              </a:rPr>
              <a:t>Eerste symptomen (vaak al) in de kraamtijd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2790202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8" y="2790202"/>
            <a:ext cx="2790023" cy="21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3713" y="2391649"/>
            <a:ext cx="9601200" cy="1582146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B0F0"/>
                </a:solidFill>
              </a:rPr>
              <a:t>Na ongeveer een week &gt; psychotische verschijnselen</a:t>
            </a:r>
            <a:endParaRPr lang="nl-N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rgbClr val="00B0F0"/>
                </a:solidFill>
              </a:rPr>
              <a:t>Welke vrouwen meer risico op psychose pp?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800" dirty="0" smtClean="0"/>
          </a:p>
          <a:p>
            <a:endParaRPr lang="nl-NL" sz="2800" dirty="0" smtClean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8" y="2754009"/>
            <a:ext cx="2790023" cy="21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K</a:t>
            </a:r>
            <a:r>
              <a:rPr lang="nl-NL" dirty="0" smtClean="0"/>
              <a:t>raambedpsychose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Risico zelfmoord/kindermoord</a:t>
            </a:r>
          </a:p>
          <a:p>
            <a:r>
              <a:rPr lang="nl-NL" sz="2800" dirty="0" smtClean="0"/>
              <a:t>Meest voorkomende doodsoorzaak in kraamtijd</a:t>
            </a:r>
          </a:p>
          <a:p>
            <a:r>
              <a:rPr lang="nl-NL" sz="2800" dirty="0" smtClean="0"/>
              <a:t>Opname nodig (24 uurs begeleiding)</a:t>
            </a:r>
          </a:p>
          <a:p>
            <a:endParaRPr lang="nl-NL" sz="2800" dirty="0"/>
          </a:p>
          <a:p>
            <a:r>
              <a:rPr lang="nl-NL" sz="2800" dirty="0" smtClean="0"/>
              <a:t>Cave : schildklier!</a:t>
            </a:r>
            <a:endParaRPr lang="nl-NL" sz="2800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39" y="3741133"/>
            <a:ext cx="2790023" cy="21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POP </a:t>
            </a:r>
            <a:r>
              <a:rPr lang="nl-NL" dirty="0" smtClean="0">
                <a:solidFill>
                  <a:srgbClr val="00B0F0"/>
                </a:solidFill>
              </a:rPr>
              <a:t>poli?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80984" y="897924"/>
            <a:ext cx="9601200" cy="4450492"/>
          </a:xfrm>
        </p:spPr>
        <p:txBody>
          <a:bodyPr>
            <a:normAutofit/>
          </a:bodyPr>
          <a:lstStyle/>
          <a:p>
            <a:endParaRPr lang="nl-NL" sz="7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000" dirty="0"/>
              <a:t>Psychiatrie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000" dirty="0"/>
              <a:t>Obstetrie (verloskunde)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000" dirty="0"/>
              <a:t>Pediatrie (kindergeneeskunde)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000" dirty="0"/>
          </a:p>
          <a:p>
            <a:endParaRPr lang="nl-NL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rgbClr val="00B0F0"/>
                </a:solidFill>
              </a:rPr>
              <a:t>Behandeling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Medicatie</a:t>
            </a:r>
          </a:p>
          <a:p>
            <a:r>
              <a:rPr lang="nl-NL" sz="2800" dirty="0" smtClean="0"/>
              <a:t>Vaak effectief &gt; snel herstel (enkele weken)</a:t>
            </a:r>
            <a:endParaRPr lang="nl-NL" sz="2800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8" y="3741133"/>
            <a:ext cx="2790023" cy="21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7503" y="2119184"/>
            <a:ext cx="9601200" cy="148590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B0F0"/>
                </a:solidFill>
              </a:rPr>
              <a:t>Wanneer alert zijn als  kraamverzorgster?</a:t>
            </a:r>
            <a:endParaRPr lang="nl-NL" b="1" dirty="0">
              <a:solidFill>
                <a:srgbClr val="00B0F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89" y="3842126"/>
            <a:ext cx="6145427" cy="199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8692" y="2193324"/>
            <a:ext cx="9601200" cy="148590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B0F0"/>
                </a:solidFill>
              </a:rPr>
              <a:t>Vrouw zit in psychose en dan?</a:t>
            </a:r>
            <a:endParaRPr lang="nl-NL" b="1" dirty="0">
              <a:solidFill>
                <a:srgbClr val="00B0F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89" y="3150148"/>
            <a:ext cx="6145427" cy="199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97" y="944263"/>
            <a:ext cx="4648200" cy="4648200"/>
          </a:xfrm>
        </p:spPr>
      </p:pic>
    </p:spTree>
    <p:extLst>
      <p:ext uri="{BB962C8B-B14F-4D97-AF65-F5344CB8AC3E}">
        <p14:creationId xmlns:p14="http://schemas.microsoft.com/office/powerpoint/2010/main" val="12232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00B0F0"/>
                </a:solidFill>
              </a:rPr>
              <a:t>Bipolaire stoornis</a:t>
            </a:r>
            <a:endParaRPr lang="nl-NL" b="1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08" y="1615002"/>
            <a:ext cx="4802659" cy="4983506"/>
          </a:xfrm>
        </p:spPr>
      </p:pic>
    </p:spTree>
    <p:extLst>
      <p:ext uri="{BB962C8B-B14F-4D97-AF65-F5344CB8AC3E}">
        <p14:creationId xmlns:p14="http://schemas.microsoft.com/office/powerpoint/2010/main" val="23892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7631" y="273908"/>
            <a:ext cx="9601200" cy="148590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B0F0"/>
                </a:solidFill>
              </a:rPr>
              <a:t> </a:t>
            </a:r>
            <a:r>
              <a:rPr lang="nl-NL" b="1" dirty="0" smtClean="0">
                <a:solidFill>
                  <a:srgbClr val="00B0F0"/>
                </a:solidFill>
              </a:rPr>
              <a:t>Manie					    depressie  </a:t>
            </a:r>
            <a:br>
              <a:rPr lang="nl-NL" b="1" dirty="0" smtClean="0">
                <a:solidFill>
                  <a:srgbClr val="00B0F0"/>
                </a:solidFill>
              </a:rPr>
            </a:br>
            <a:r>
              <a:rPr lang="nl-NL" b="1" dirty="0" smtClean="0">
                <a:solidFill>
                  <a:srgbClr val="00B0F0"/>
                </a:solidFill>
              </a:rPr>
              <a:t>		   symptomen</a:t>
            </a:r>
            <a:endParaRPr lang="nl-NL" b="1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1647568"/>
            <a:ext cx="9601200" cy="50992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dirty="0" smtClean="0"/>
          </a:p>
          <a:p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40" y="1759808"/>
            <a:ext cx="10165491" cy="5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rgbClr val="00B0F0"/>
                </a:solidFill>
              </a:rPr>
              <a:t>Borderline persoonlijkheidsstoornis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007" y="2262316"/>
            <a:ext cx="4204386" cy="2899577"/>
          </a:xfrm>
        </p:spPr>
      </p:pic>
    </p:spTree>
    <p:extLst>
      <p:ext uri="{BB962C8B-B14F-4D97-AF65-F5344CB8AC3E}">
        <p14:creationId xmlns:p14="http://schemas.microsoft.com/office/powerpoint/2010/main" val="9060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Wat is een persoonlijkheidsstoornis?</a:t>
            </a:r>
            <a:endParaRPr lang="nl-N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57432"/>
            <a:ext cx="9601200" cy="148590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B0F0"/>
                </a:solidFill>
              </a:rPr>
              <a:t>Borderline persoonlijkheidsstoornis</a:t>
            </a:r>
            <a:br>
              <a:rPr lang="nl-NL" b="1" dirty="0" smtClean="0">
                <a:solidFill>
                  <a:srgbClr val="00B0F0"/>
                </a:solidFill>
              </a:rPr>
            </a:br>
            <a:r>
              <a:rPr lang="nl-NL" b="1" dirty="0" smtClean="0">
                <a:solidFill>
                  <a:srgbClr val="00B0F0"/>
                </a:solidFill>
              </a:rPr>
              <a:t>kenmerken</a:t>
            </a:r>
            <a:endParaRPr lang="nl-NL" b="1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1911178"/>
            <a:ext cx="9601200" cy="4946822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85174"/>
            <a:ext cx="9601200" cy="53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Oorzaken: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77" y="2462267"/>
            <a:ext cx="2939749" cy="293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smtClean="0">
                <a:solidFill>
                  <a:srgbClr val="00B0F0"/>
                </a:solidFill>
              </a:rPr>
              <a:t>Welke psychische klachten/ziektebeelden behandel ik vandaag?</a:t>
            </a:r>
            <a:endParaRPr lang="nl-NL" sz="3200" b="1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Postnatale depressie</a:t>
            </a:r>
          </a:p>
          <a:p>
            <a:r>
              <a:rPr lang="nl-NL" sz="2400" dirty="0" smtClean="0"/>
              <a:t>Post partum psychose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smtClean="0"/>
              <a:t>Bipolaire stoornis</a:t>
            </a:r>
          </a:p>
          <a:p>
            <a:r>
              <a:rPr lang="nl-NL" sz="2400" dirty="0" smtClean="0"/>
              <a:t>Borderline persoonlijkheidsstoornis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43" y="2148387"/>
            <a:ext cx="2345757" cy="28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273908"/>
            <a:ext cx="9601200" cy="1485900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rgbClr val="00B0F0"/>
                </a:solidFill>
              </a:rPr>
              <a:t>Borderline </a:t>
            </a:r>
            <a:br>
              <a:rPr lang="nl-NL" b="1" dirty="0" smtClean="0">
                <a:solidFill>
                  <a:srgbClr val="00B0F0"/>
                </a:solidFill>
              </a:rPr>
            </a:br>
            <a:r>
              <a:rPr lang="nl-NL" b="1" dirty="0" smtClean="0">
                <a:solidFill>
                  <a:srgbClr val="00B0F0"/>
                </a:solidFill>
              </a:rPr>
              <a:t> zwangerschap/kraamtijd</a:t>
            </a:r>
            <a:endParaRPr lang="nl-NL" b="1" dirty="0">
              <a:solidFill>
                <a:srgbClr val="00B0F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59" y="2630921"/>
            <a:ext cx="3551881" cy="266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00B0F0"/>
                </a:solidFill>
              </a:rPr>
              <a:t>Moeder met Borderlinepersoonlijkheidsstoornis</a:t>
            </a:r>
            <a:endParaRPr lang="nl-NL" b="1" dirty="0">
              <a:solidFill>
                <a:srgbClr val="00B0F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35" y="2966696"/>
            <a:ext cx="2553730" cy="25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2832" y="199768"/>
            <a:ext cx="9601200" cy="1612558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solidFill>
                  <a:srgbClr val="00B0F0"/>
                </a:solidFill>
              </a:rPr>
              <a:t>Wat is belangrijk in de kraamtijd bij vrouwen met Borderline ?</a:t>
            </a:r>
            <a:endParaRPr lang="nl-NL" b="1" dirty="0">
              <a:solidFill>
                <a:srgbClr val="00B0F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43" y="1812326"/>
            <a:ext cx="9234615" cy="474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solidFill>
                  <a:srgbClr val="00B0F0"/>
                </a:solidFill>
              </a:rPr>
              <a:t>Wie heeft wel eens te maken gehad met kraamvrouw met een borderline stoornis?</a:t>
            </a:r>
            <a:endParaRPr lang="nl-NL" b="1" dirty="0">
              <a:solidFill>
                <a:srgbClr val="00B0F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87" y="2907956"/>
            <a:ext cx="4352886" cy="25413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85" y="2907956"/>
            <a:ext cx="3551881" cy="25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99767"/>
            <a:ext cx="9601200" cy="1485900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B0F0"/>
                </a:solidFill>
              </a:rPr>
              <a:t>Handvatten begeleiding kraamzorg 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1268627"/>
            <a:ext cx="9601200" cy="5428735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40" y="1847971"/>
            <a:ext cx="3204519" cy="31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00B0F0"/>
                </a:solidFill>
              </a:rPr>
              <a:t>Begeleiding moeder en kind</a:t>
            </a:r>
            <a:endParaRPr lang="nl-NL" b="1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1515763"/>
            <a:ext cx="9601200" cy="5148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96" y="2881473"/>
            <a:ext cx="2626798" cy="163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B0F0"/>
                </a:solidFill>
              </a:rPr>
              <a:t>Wat kun je beter niet doen?</a:t>
            </a:r>
            <a:endParaRPr lang="nl-NL" b="1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800" dirty="0" smtClean="0"/>
          </a:p>
          <a:p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54" y="2572641"/>
            <a:ext cx="397063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00B0F0"/>
                </a:solidFill>
              </a:rPr>
              <a:t>Belangrijk!</a:t>
            </a:r>
            <a:endParaRPr lang="nl-NL" b="1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sz="2800" dirty="0" smtClean="0"/>
              <a:t>Onderzoekende, nieuwsgierige ,niet veroordelende houding met positieve feedback  en focus op hier en nu!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	Vermindert stress en bevordert de werkrelatie</a:t>
            </a:r>
          </a:p>
        </p:txBody>
      </p:sp>
    </p:spTree>
    <p:extLst>
      <p:ext uri="{BB962C8B-B14F-4D97-AF65-F5344CB8AC3E}">
        <p14:creationId xmlns:p14="http://schemas.microsoft.com/office/powerpoint/2010/main" val="4153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800100"/>
            <a:ext cx="9601200" cy="1485900"/>
          </a:xfrm>
        </p:spPr>
        <p:txBody>
          <a:bodyPr/>
          <a:lstStyle/>
          <a:p>
            <a:r>
              <a:rPr lang="nl-NL" b="1" dirty="0" smtClean="0">
                <a:solidFill>
                  <a:srgbClr val="00B0F0"/>
                </a:solidFill>
              </a:rPr>
              <a:t>Evaluatie </a:t>
            </a:r>
            <a:endParaRPr lang="nl-NL" b="1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Inzicht 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Kennis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Praktische handvatten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7083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428367"/>
            <a:ext cx="9601200" cy="6128951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marL="0" indent="0" algn="ctr">
              <a:buNone/>
            </a:pPr>
            <a:r>
              <a:rPr lang="nl-NL" sz="5400" dirty="0" smtClean="0"/>
              <a:t>Dank jullie wel!</a:t>
            </a:r>
            <a:endParaRPr lang="nl-NL" sz="5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30" y="2632247"/>
            <a:ext cx="37052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766119"/>
            <a:ext cx="9601200" cy="5101281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4400" dirty="0" smtClean="0">
                <a:solidFill>
                  <a:srgbClr val="00B0F0"/>
                </a:solidFill>
              </a:rPr>
              <a:t>Kaartspel</a:t>
            </a:r>
          </a:p>
          <a:p>
            <a:pPr marL="0" indent="0" algn="ctr">
              <a:buNone/>
            </a:pPr>
            <a:endParaRPr lang="nl-NL" sz="44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nl-NL" sz="4400" dirty="0" smtClean="0">
                <a:solidFill>
                  <a:srgbClr val="00B0F0"/>
                </a:solidFill>
              </a:rPr>
              <a:t>Kraamtranen Depressie </a:t>
            </a:r>
            <a:r>
              <a:rPr lang="nl-NL" sz="4400" dirty="0">
                <a:solidFill>
                  <a:srgbClr val="00B0F0"/>
                </a:solidFill>
              </a:rPr>
              <a:t>P</a:t>
            </a:r>
            <a:r>
              <a:rPr lang="nl-NL" sz="4400" dirty="0" smtClean="0">
                <a:solidFill>
                  <a:srgbClr val="00B0F0"/>
                </a:solidFill>
              </a:rPr>
              <a:t>sychose</a:t>
            </a:r>
            <a:endParaRPr lang="nl-NL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130643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 smtClean="0">
                <a:solidFill>
                  <a:srgbClr val="00B0F0"/>
                </a:solidFill>
              </a:rPr>
              <a:t>Kraamtranen /baby blues</a:t>
            </a:r>
            <a:endParaRPr lang="nl-NL" sz="5400" b="1" dirty="0">
              <a:solidFill>
                <a:srgbClr val="00B0F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86" y="2616543"/>
            <a:ext cx="2345757" cy="285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3362" y="1715530"/>
            <a:ext cx="9601200" cy="1485900"/>
          </a:xfrm>
        </p:spPr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>
                <a:solidFill>
                  <a:srgbClr val="00B0F0"/>
                </a:solidFill>
              </a:rPr>
              <a:t>Oorzaken kraamtranen?</a:t>
            </a:r>
            <a:endParaRPr lang="nl-NL" b="1" dirty="0">
              <a:solidFill>
                <a:srgbClr val="00B0F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54" y="3451653"/>
            <a:ext cx="4357815" cy="27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2216" y="2275703"/>
            <a:ext cx="9601200" cy="1485900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B0F0"/>
                </a:solidFill>
              </a:rPr>
              <a:t>Geen kraamtranen/</a:t>
            </a:r>
            <a:r>
              <a:rPr lang="nl-NL" dirty="0" err="1" smtClean="0">
                <a:solidFill>
                  <a:srgbClr val="00B0F0"/>
                </a:solidFill>
              </a:rPr>
              <a:t>babyblues</a:t>
            </a:r>
            <a:r>
              <a:rPr lang="nl-NL" dirty="0" smtClean="0">
                <a:solidFill>
                  <a:srgbClr val="00B0F0"/>
                </a:solidFill>
              </a:rPr>
              <a:t> maar</a:t>
            </a:r>
            <a:br>
              <a:rPr lang="nl-NL" dirty="0" smtClean="0">
                <a:solidFill>
                  <a:srgbClr val="00B0F0"/>
                </a:solidFill>
              </a:rPr>
            </a:br>
            <a:r>
              <a:rPr lang="nl-NL" dirty="0" smtClean="0">
                <a:solidFill>
                  <a:srgbClr val="00B0F0"/>
                </a:solidFill>
              </a:rPr>
              <a:t>depressie?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70" y="3945924"/>
            <a:ext cx="1680519" cy="20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446902"/>
            <a:ext cx="9601200" cy="1485900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B0F0"/>
                </a:solidFill>
              </a:rPr>
              <a:t>Depressie en kraamtijd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4508" y="1812325"/>
            <a:ext cx="9601200" cy="6042454"/>
          </a:xfrm>
        </p:spPr>
        <p:txBody>
          <a:bodyPr>
            <a:normAutofit/>
          </a:bodyPr>
          <a:lstStyle/>
          <a:p>
            <a:r>
              <a:rPr lang="nl-NL" sz="2800" dirty="0" smtClean="0"/>
              <a:t>3-5% (zwangerschap) 7-10% per jaar ( 2017: 16900)</a:t>
            </a:r>
          </a:p>
          <a:p>
            <a:pPr marL="0" indent="0">
              <a:buNone/>
            </a:pPr>
            <a:endParaRPr lang="nl-NL" sz="2800" dirty="0" smtClean="0"/>
          </a:p>
          <a:p>
            <a:r>
              <a:rPr lang="nl-NL" sz="2800" dirty="0" smtClean="0"/>
              <a:t>50% kans ( familie of zelf)</a:t>
            </a:r>
          </a:p>
          <a:p>
            <a:pPr marL="0" indent="0">
              <a:buNone/>
            </a:pPr>
            <a:endParaRPr lang="nl-NL" sz="2800" dirty="0" smtClean="0"/>
          </a:p>
          <a:p>
            <a:r>
              <a:rPr lang="nl-NL" sz="2800" dirty="0" smtClean="0"/>
              <a:t>Verergering van depressie in </a:t>
            </a:r>
            <a:r>
              <a:rPr lang="nl-NL" sz="2800" dirty="0" err="1" smtClean="0"/>
              <a:t>zws</a:t>
            </a: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r>
              <a:rPr lang="nl-NL" sz="2800" dirty="0" smtClean="0"/>
              <a:t>Start 2 </a:t>
            </a:r>
            <a:r>
              <a:rPr lang="nl-NL" sz="2800" dirty="0" err="1" smtClean="0"/>
              <a:t>wk</a:t>
            </a:r>
            <a:r>
              <a:rPr lang="nl-NL" sz="2800" dirty="0" smtClean="0"/>
              <a:t> pp – 2 jaar pp (</a:t>
            </a:r>
            <a:r>
              <a:rPr lang="nl-NL" sz="2800" dirty="0" err="1" smtClean="0"/>
              <a:t>cave</a:t>
            </a:r>
            <a:r>
              <a:rPr lang="nl-NL" sz="2800" dirty="0" smtClean="0"/>
              <a:t> schildklier)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962" y="2321228"/>
            <a:ext cx="3361038" cy="36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TM10001105[[fn=Bijsnijden]]</Template>
  <TotalTime>818</TotalTime>
  <Words>407</Words>
  <Application>Microsoft Office PowerPoint</Application>
  <PresentationFormat>Breedbeeld</PresentationFormat>
  <Paragraphs>124</Paragraphs>
  <Slides>49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3" baseType="lpstr">
      <vt:lpstr>Arial</vt:lpstr>
      <vt:lpstr>Franklin Gothic Book</vt:lpstr>
      <vt:lpstr>Franklin Gothic Medium</vt:lpstr>
      <vt:lpstr>Crop</vt:lpstr>
      <vt:lpstr>Psychische klachten en kraamtijd</vt:lpstr>
      <vt:lpstr>Doelstelling :</vt:lpstr>
      <vt:lpstr>POP poli?</vt:lpstr>
      <vt:lpstr>Welke psychische klachten/ziektebeelden behandel ik vandaag?</vt:lpstr>
      <vt:lpstr>PowerPoint-presentatie</vt:lpstr>
      <vt:lpstr>Kraamtranen /baby blues</vt:lpstr>
      <vt:lpstr> Oorzaken kraamtranen?</vt:lpstr>
      <vt:lpstr>Geen kraamtranen/babyblues maar depressie?</vt:lpstr>
      <vt:lpstr>Depressie en kraamtijd</vt:lpstr>
      <vt:lpstr> Oorzaken depressie?</vt:lpstr>
      <vt:lpstr>Waarom wordt depressie vaak niet herkend in de zwangerschap/kraamtijd?</vt:lpstr>
      <vt:lpstr>Risico’s depressie zwangere en baby?</vt:lpstr>
      <vt:lpstr> The still face experiment</vt:lpstr>
      <vt:lpstr>Behandeling</vt:lpstr>
      <vt:lpstr>SSRI medicatie</vt:lpstr>
      <vt:lpstr>Risico’s pasgeborene als moeder SSRI gebruikt tijdens zwsch</vt:lpstr>
      <vt:lpstr>SSRI en bevalling/kraamtijd</vt:lpstr>
      <vt:lpstr>SSRI en borstvoeding</vt:lpstr>
      <vt:lpstr>Ontwenningsverschijnselen pp baby? </vt:lpstr>
      <vt:lpstr>Wat kun je doen als kraamverzorgster voor de baby?</vt:lpstr>
      <vt:lpstr>Wat kun je doen als kraamverzorgster voor de moeder?</vt:lpstr>
      <vt:lpstr>PowerPoint-presentatie</vt:lpstr>
      <vt:lpstr>Goed onthouden !</vt:lpstr>
      <vt:lpstr>Wat is een psychose?</vt:lpstr>
      <vt:lpstr>Psychose in de kraamtijd</vt:lpstr>
      <vt:lpstr>Eerste symptomen (vaak al) in de kraamtijd</vt:lpstr>
      <vt:lpstr>Na ongeveer een week &gt; psychotische verschijnselen</vt:lpstr>
      <vt:lpstr>Welke vrouwen meer risico op psychose pp?</vt:lpstr>
      <vt:lpstr>Kraambedpsychose</vt:lpstr>
      <vt:lpstr>Behandeling</vt:lpstr>
      <vt:lpstr>Wanneer alert zijn als  kraamverzorgster?</vt:lpstr>
      <vt:lpstr>Vrouw zit in psychose en dan?</vt:lpstr>
      <vt:lpstr>PowerPoint-presentatie</vt:lpstr>
      <vt:lpstr>Bipolaire stoornis</vt:lpstr>
      <vt:lpstr> Manie         depressie        symptomen</vt:lpstr>
      <vt:lpstr>Borderline persoonlijkheidsstoornis</vt:lpstr>
      <vt:lpstr>Wat is een persoonlijkheidsstoornis?</vt:lpstr>
      <vt:lpstr>Borderline persoonlijkheidsstoornis kenmerken</vt:lpstr>
      <vt:lpstr>Oorzaken:</vt:lpstr>
      <vt:lpstr>Borderline   zwangerschap/kraamtijd</vt:lpstr>
      <vt:lpstr>Moeder met Borderlinepersoonlijkheidsstoornis</vt:lpstr>
      <vt:lpstr>Wat is belangrijk in de kraamtijd bij vrouwen met Borderline ?</vt:lpstr>
      <vt:lpstr>Wie heeft wel eens te maken gehad met kraamvrouw met een borderline stoornis?</vt:lpstr>
      <vt:lpstr>Handvatten begeleiding kraamzorg </vt:lpstr>
      <vt:lpstr>Begeleiding moeder en kind</vt:lpstr>
      <vt:lpstr>Wat kun je beter niet doen?</vt:lpstr>
      <vt:lpstr>Belangrijk!</vt:lpstr>
      <vt:lpstr>Evaluatie 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Psychische klachten en kraamtijd</dc:title>
  <dc:creator>Henriette van Wijk</dc:creator>
  <cp:lastModifiedBy>Henriette van Wijk</cp:lastModifiedBy>
  <cp:revision>41</cp:revision>
  <dcterms:created xsi:type="dcterms:W3CDTF">2019-05-20T17:49:38Z</dcterms:created>
  <dcterms:modified xsi:type="dcterms:W3CDTF">2019-07-08T09:28:44Z</dcterms:modified>
</cp:coreProperties>
</file>