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2.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charts/chart5.xml" ContentType="application/vnd.openxmlformats-officedocument.drawingml.char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2" r:id="rId2"/>
  </p:sldMasterIdLst>
  <p:notesMasterIdLst>
    <p:notesMasterId r:id="rId66"/>
  </p:notesMasterIdLst>
  <p:sldIdLst>
    <p:sldId id="257" r:id="rId3"/>
    <p:sldId id="390" r:id="rId4"/>
    <p:sldId id="467" r:id="rId5"/>
    <p:sldId id="391" r:id="rId6"/>
    <p:sldId id="392" r:id="rId7"/>
    <p:sldId id="393" r:id="rId8"/>
    <p:sldId id="394" r:id="rId9"/>
    <p:sldId id="395" r:id="rId10"/>
    <p:sldId id="397" r:id="rId11"/>
    <p:sldId id="398" r:id="rId12"/>
    <p:sldId id="464" r:id="rId13"/>
    <p:sldId id="466" r:id="rId14"/>
    <p:sldId id="399" r:id="rId15"/>
    <p:sldId id="400" r:id="rId16"/>
    <p:sldId id="463" r:id="rId17"/>
    <p:sldId id="401" r:id="rId18"/>
    <p:sldId id="402" r:id="rId19"/>
    <p:sldId id="403" r:id="rId20"/>
    <p:sldId id="404" r:id="rId21"/>
    <p:sldId id="478" r:id="rId22"/>
    <p:sldId id="480" r:id="rId23"/>
    <p:sldId id="481" r:id="rId24"/>
    <p:sldId id="482" r:id="rId25"/>
    <p:sldId id="406" r:id="rId26"/>
    <p:sldId id="407" r:id="rId27"/>
    <p:sldId id="408" r:id="rId28"/>
    <p:sldId id="409" r:id="rId29"/>
    <p:sldId id="410" r:id="rId30"/>
    <p:sldId id="413" r:id="rId31"/>
    <p:sldId id="414" r:id="rId32"/>
    <p:sldId id="415" r:id="rId33"/>
    <p:sldId id="416" r:id="rId34"/>
    <p:sldId id="417" r:id="rId35"/>
    <p:sldId id="424" r:id="rId36"/>
    <p:sldId id="425"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1" r:id="rId51"/>
    <p:sldId id="442" r:id="rId52"/>
    <p:sldId id="443" r:id="rId53"/>
    <p:sldId id="444" r:id="rId54"/>
    <p:sldId id="446" r:id="rId55"/>
    <p:sldId id="447" r:id="rId56"/>
    <p:sldId id="490" r:id="rId57"/>
    <p:sldId id="311" r:id="rId58"/>
    <p:sldId id="483" r:id="rId59"/>
    <p:sldId id="484" r:id="rId60"/>
    <p:sldId id="485" r:id="rId61"/>
    <p:sldId id="486" r:id="rId62"/>
    <p:sldId id="487" r:id="rId63"/>
    <p:sldId id="488" r:id="rId64"/>
    <p:sldId id="489" r:id="rId65"/>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amps, Thomas" initials="K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01" autoAdjust="0"/>
    <p:restoredTop sz="85140" autoAdjust="0"/>
  </p:normalViewPr>
  <p:slideViewPr>
    <p:cSldViewPr snapToGrid="0">
      <p:cViewPr varScale="1">
        <p:scale>
          <a:sx n="78" d="100"/>
          <a:sy n="78"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AGARWAM1\Desktop\PFS%20training%20slide%20deck\Amit.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538CFF"/>
            </a:solidFill>
          </c:spPr>
          <c:invertIfNegative val="0"/>
          <c:cat>
            <c:strRef>
              <c:f>Sheet1!$A$2:$A$6</c:f>
              <c:strCache>
                <c:ptCount val="5"/>
                <c:pt idx="0">
                  <c:v>&lt;70</c:v>
                </c:pt>
                <c:pt idx="1">
                  <c:v>70s</c:v>
                </c:pt>
                <c:pt idx="2">
                  <c:v>80s</c:v>
                </c:pt>
                <c:pt idx="3">
                  <c:v>90s</c:v>
                </c:pt>
                <c:pt idx="4">
                  <c:v>&gt;2000</c:v>
                </c:pt>
              </c:strCache>
            </c:strRef>
          </c:cat>
          <c:val>
            <c:numRef>
              <c:f>Sheet1!$B$2:$B$6</c:f>
              <c:numCache>
                <c:formatCode>General</c:formatCode>
                <c:ptCount val="5"/>
              </c:numCache>
            </c:numRef>
          </c:val>
          <c:extLst xmlns:c16r2="http://schemas.microsoft.com/office/drawing/2015/06/chart">
            <c:ext xmlns:c16="http://schemas.microsoft.com/office/drawing/2014/chart" uri="{C3380CC4-5D6E-409C-BE32-E72D297353CC}">
              <c16:uniqueId val="{00000000-102E-4DDF-831E-DD42E797F3D0}"/>
            </c:ext>
          </c:extLst>
        </c:ser>
        <c:dLbls>
          <c:showLegendKey val="0"/>
          <c:showVal val="0"/>
          <c:showCatName val="0"/>
          <c:showSerName val="0"/>
          <c:showPercent val="0"/>
          <c:showBubbleSize val="0"/>
        </c:dLbls>
        <c:gapWidth val="150"/>
        <c:axId val="434514352"/>
        <c:axId val="434514744"/>
      </c:barChart>
      <c:catAx>
        <c:axId val="434514352"/>
        <c:scaling>
          <c:orientation val="minMax"/>
        </c:scaling>
        <c:delete val="0"/>
        <c:axPos val="b"/>
        <c:numFmt formatCode="General" sourceLinked="1"/>
        <c:majorTickMark val="out"/>
        <c:minorTickMark val="none"/>
        <c:tickLblPos val="nextTo"/>
        <c:spPr>
          <a:ln>
            <a:solidFill>
              <a:srgbClr val="000000"/>
            </a:solidFill>
          </a:ln>
        </c:spPr>
        <c:txPr>
          <a:bodyPr/>
          <a:lstStyle/>
          <a:p>
            <a:pPr>
              <a:defRPr sz="1100"/>
            </a:pPr>
            <a:endParaRPr lang="en-US"/>
          </a:p>
        </c:txPr>
        <c:crossAx val="434514744"/>
        <c:crosses val="autoZero"/>
        <c:auto val="1"/>
        <c:lblAlgn val="ctr"/>
        <c:lblOffset val="100"/>
        <c:noMultiLvlLbl val="0"/>
      </c:catAx>
      <c:valAx>
        <c:axId val="434514744"/>
        <c:scaling>
          <c:orientation val="minMax"/>
          <c:max val="45"/>
          <c:min val="0"/>
        </c:scaling>
        <c:delete val="0"/>
        <c:axPos val="l"/>
        <c:numFmt formatCode="General" sourceLinked="1"/>
        <c:majorTickMark val="out"/>
        <c:minorTickMark val="none"/>
        <c:tickLblPos val="nextTo"/>
        <c:spPr>
          <a:ln>
            <a:solidFill>
              <a:srgbClr val="000000"/>
            </a:solidFill>
          </a:ln>
        </c:spPr>
        <c:txPr>
          <a:bodyPr/>
          <a:lstStyle/>
          <a:p>
            <a:pPr>
              <a:defRPr sz="1100"/>
            </a:pPr>
            <a:endParaRPr lang="en-US"/>
          </a:p>
        </c:txPr>
        <c:crossAx val="434514352"/>
        <c:crosses val="autoZero"/>
        <c:crossBetween val="between"/>
        <c:majorUnit val="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84009022739998E-4"/>
          <c:y val="6.3318998749888097E-2"/>
          <c:w val="0.91556626384727402"/>
          <c:h val="0.94228554976281098"/>
        </c:manualLayout>
      </c:layout>
      <c:pieChart>
        <c:varyColors val="1"/>
        <c:ser>
          <c:idx val="0"/>
          <c:order val="0"/>
          <c:tx>
            <c:strRef>
              <c:f>Sheet1!$B$1</c:f>
              <c:strCache>
                <c:ptCount val="1"/>
                <c:pt idx="0">
                  <c:v>Response to Colchicine</c:v>
                </c:pt>
              </c:strCache>
            </c:strRef>
          </c:tx>
          <c:spPr>
            <a:ln w="12700">
              <a:noFill/>
            </a:ln>
          </c:spPr>
          <c:dPt>
            <c:idx val="0"/>
            <c:bubble3D val="0"/>
            <c:spPr>
              <a:solidFill>
                <a:schemeClr val="accent1">
                  <a:lumMod val="40000"/>
                  <a:lumOff val="60000"/>
                </a:schemeClr>
              </a:solidFill>
              <a:ln w="12700">
                <a:noFill/>
              </a:ln>
            </c:spPr>
            <c:extLst xmlns:c16r2="http://schemas.microsoft.com/office/drawing/2015/06/chart">
              <c:ext xmlns:c16="http://schemas.microsoft.com/office/drawing/2014/chart" uri="{C3380CC4-5D6E-409C-BE32-E72D297353CC}">
                <c16:uniqueId val="{00000001-4B80-4A33-9FBC-921A0CCB88B1}"/>
              </c:ext>
            </c:extLst>
          </c:dPt>
          <c:dPt>
            <c:idx val="1"/>
            <c:bubble3D val="0"/>
            <c:spPr>
              <a:solidFill>
                <a:schemeClr val="accent1"/>
              </a:solidFill>
              <a:ln w="12700">
                <a:noFill/>
              </a:ln>
            </c:spPr>
            <c:extLst xmlns:c16r2="http://schemas.microsoft.com/office/drawing/2015/06/chart">
              <c:ext xmlns:c16="http://schemas.microsoft.com/office/drawing/2014/chart" uri="{C3380CC4-5D6E-409C-BE32-E72D297353CC}">
                <c16:uniqueId val="{00000003-4B80-4A33-9FBC-921A0CCB88B1}"/>
              </c:ext>
            </c:extLst>
          </c:dPt>
          <c:dPt>
            <c:idx val="2"/>
            <c:bubble3D val="0"/>
            <c:explosion val="13"/>
            <c:spPr>
              <a:solidFill>
                <a:schemeClr val="accent2"/>
              </a:solidFill>
              <a:ln w="12700">
                <a:noFill/>
              </a:ln>
            </c:spPr>
            <c:extLst xmlns:c16r2="http://schemas.microsoft.com/office/drawing/2015/06/chart">
              <c:ext xmlns:c16="http://schemas.microsoft.com/office/drawing/2014/chart" uri="{C3380CC4-5D6E-409C-BE32-E72D297353CC}">
                <c16:uniqueId val="{00000005-4B80-4A33-9FBC-921A0CCB88B1}"/>
              </c:ext>
            </c:extLst>
          </c:dPt>
          <c:cat>
            <c:strRef>
              <c:f>Sheet1!$A$2:$A$4</c:f>
              <c:strCache>
                <c:ptCount val="3"/>
                <c:pt idx="0">
                  <c:v>Prevents attacks </c:v>
                </c:pt>
                <c:pt idx="1">
                  <c:v>Significantly reduces number of attacks</c:v>
                </c:pt>
                <c:pt idx="2">
                  <c:v>No response</c:v>
                </c:pt>
              </c:strCache>
            </c:strRef>
          </c:cat>
          <c:val>
            <c:numRef>
              <c:f>Sheet1!$B$2:$B$4</c:f>
              <c:numCache>
                <c:formatCode>General</c:formatCode>
                <c:ptCount val="3"/>
                <c:pt idx="0">
                  <c:v>60</c:v>
                </c:pt>
                <c:pt idx="1">
                  <c:v>30</c:v>
                </c:pt>
                <c:pt idx="2">
                  <c:v>10</c:v>
                </c:pt>
              </c:numCache>
            </c:numRef>
          </c:val>
          <c:extLst xmlns:c16r2="http://schemas.microsoft.com/office/drawing/2015/06/chart">
            <c:ext xmlns:c16="http://schemas.microsoft.com/office/drawing/2014/chart" uri="{C3380CC4-5D6E-409C-BE32-E72D297353CC}">
              <c16:uniqueId val="{00000006-4B80-4A33-9FBC-921A0CCB88B1}"/>
            </c:ext>
          </c:extLst>
        </c:ser>
        <c:dLbls>
          <c:showLegendKey val="0"/>
          <c:showVal val="0"/>
          <c:showCatName val="0"/>
          <c:showSerName val="0"/>
          <c:showPercent val="0"/>
          <c:showBubbleSize val="0"/>
          <c:showLeaderLines val="1"/>
        </c:dLbls>
        <c:firstSliceAng val="60"/>
      </c:pieChart>
      <c:spPr>
        <a:noFill/>
        <a:ln w="25396">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538CFF"/>
            </a:solidFill>
          </c:spPr>
          <c:invertIfNegative val="0"/>
          <c:cat>
            <c:numRef>
              <c:f>Sheet1!$A$2:$A$11</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Sheet1!$B$2:$B$11</c:f>
              <c:numCache>
                <c:formatCode>General</c:formatCode>
                <c:ptCount val="10"/>
                <c:pt idx="6">
                  <c:v>0</c:v>
                </c:pt>
              </c:numCache>
            </c:numRef>
          </c:val>
          <c:extLst xmlns:c16r2="http://schemas.microsoft.com/office/drawing/2015/06/chart">
            <c:ext xmlns:c16="http://schemas.microsoft.com/office/drawing/2014/chart" uri="{C3380CC4-5D6E-409C-BE32-E72D297353CC}">
              <c16:uniqueId val="{00000000-2B14-4F4A-A259-696C1FBCF8C6}"/>
            </c:ext>
          </c:extLst>
        </c:ser>
        <c:dLbls>
          <c:showLegendKey val="0"/>
          <c:showVal val="0"/>
          <c:showCatName val="0"/>
          <c:showSerName val="0"/>
          <c:showPercent val="0"/>
          <c:showBubbleSize val="0"/>
        </c:dLbls>
        <c:gapWidth val="150"/>
        <c:axId val="434516312"/>
        <c:axId val="434516704"/>
      </c:barChart>
      <c:catAx>
        <c:axId val="434516312"/>
        <c:scaling>
          <c:orientation val="minMax"/>
        </c:scaling>
        <c:delete val="0"/>
        <c:axPos val="b"/>
        <c:numFmt formatCode="General" sourceLinked="1"/>
        <c:majorTickMark val="out"/>
        <c:minorTickMark val="none"/>
        <c:tickLblPos val="nextTo"/>
        <c:spPr>
          <a:ln>
            <a:solidFill>
              <a:srgbClr val="000000"/>
            </a:solidFill>
          </a:ln>
        </c:spPr>
        <c:txPr>
          <a:bodyPr/>
          <a:lstStyle/>
          <a:p>
            <a:pPr>
              <a:defRPr sz="1100"/>
            </a:pPr>
            <a:endParaRPr lang="en-US"/>
          </a:p>
        </c:txPr>
        <c:crossAx val="434516704"/>
        <c:crosses val="autoZero"/>
        <c:auto val="1"/>
        <c:lblAlgn val="ctr"/>
        <c:lblOffset val="100"/>
        <c:noMultiLvlLbl val="0"/>
      </c:catAx>
      <c:valAx>
        <c:axId val="434516704"/>
        <c:scaling>
          <c:orientation val="minMax"/>
          <c:max val="41"/>
          <c:min val="36"/>
        </c:scaling>
        <c:delete val="0"/>
        <c:axPos val="l"/>
        <c:numFmt formatCode="General" sourceLinked="1"/>
        <c:majorTickMark val="out"/>
        <c:minorTickMark val="none"/>
        <c:tickLblPos val="nextTo"/>
        <c:spPr>
          <a:ln>
            <a:solidFill>
              <a:srgbClr val="000000"/>
            </a:solidFill>
          </a:ln>
        </c:spPr>
        <c:txPr>
          <a:bodyPr/>
          <a:lstStyle/>
          <a:p>
            <a:pPr>
              <a:defRPr sz="1100"/>
            </a:pPr>
            <a:endParaRPr lang="en-US"/>
          </a:p>
        </c:txPr>
        <c:crossAx val="434516312"/>
        <c:crosses val="autoZero"/>
        <c:crossBetween val="midCat"/>
        <c:majorUnit val="1"/>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30657539796102E-2"/>
          <c:y val="4.86938140247659E-2"/>
          <c:w val="0.92236934246020397"/>
          <c:h val="0.83511712427339402"/>
        </c:manualLayout>
      </c:layout>
      <c:barChart>
        <c:barDir val="col"/>
        <c:grouping val="clustered"/>
        <c:varyColors val="0"/>
        <c:ser>
          <c:idx val="0"/>
          <c:order val="0"/>
          <c:tx>
            <c:strRef>
              <c:f>Sheet1!$B$1</c:f>
              <c:strCache>
                <c:ptCount val="1"/>
                <c:pt idx="0">
                  <c:v>CAN 150 mg q4w</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FMF</c:v>
                </c:pt>
                <c:pt idx="1">
                  <c:v>HIDS/MKD</c:v>
                </c:pt>
                <c:pt idx="2">
                  <c:v>TRAPS</c:v>
                </c:pt>
              </c:strCache>
            </c:strRef>
          </c:cat>
          <c:val>
            <c:numRef>
              <c:f>Sheet1!$B$2:$B$4</c:f>
              <c:numCache>
                <c:formatCode>General</c:formatCode>
                <c:ptCount val="3"/>
                <c:pt idx="0">
                  <c:v>61.3</c:v>
                </c:pt>
                <c:pt idx="1">
                  <c:v>35.1</c:v>
                </c:pt>
                <c:pt idx="2">
                  <c:v>45.5</c:v>
                </c:pt>
              </c:numCache>
            </c:numRef>
          </c:val>
          <c:extLst xmlns:c16r2="http://schemas.microsoft.com/office/drawing/2015/06/chart">
            <c:ext xmlns:c16="http://schemas.microsoft.com/office/drawing/2014/chart" uri="{C3380CC4-5D6E-409C-BE32-E72D297353CC}">
              <c16:uniqueId val="{00000000-35DD-47F7-B215-888AC849BF51}"/>
            </c:ext>
          </c:extLst>
        </c:ser>
        <c:ser>
          <c:idx val="1"/>
          <c:order val="1"/>
          <c:tx>
            <c:strRef>
              <c:f>Sheet1!$C$1</c:f>
              <c:strCache>
                <c:ptCount val="1"/>
                <c:pt idx="0">
                  <c:v>PBO</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FMF</c:v>
                </c:pt>
                <c:pt idx="1">
                  <c:v>HIDS/MKD</c:v>
                </c:pt>
                <c:pt idx="2">
                  <c:v>TRAPS</c:v>
                </c:pt>
              </c:strCache>
            </c:strRef>
          </c:cat>
          <c:val>
            <c:numRef>
              <c:f>Sheet1!$C$2:$C$4</c:f>
              <c:numCache>
                <c:formatCode>General</c:formatCode>
                <c:ptCount val="3"/>
                <c:pt idx="0">
                  <c:v>6.3</c:v>
                </c:pt>
                <c:pt idx="1">
                  <c:v>5.7</c:v>
                </c:pt>
                <c:pt idx="2">
                  <c:v>8.3000000000000007</c:v>
                </c:pt>
              </c:numCache>
            </c:numRef>
          </c:val>
          <c:extLst xmlns:c16r2="http://schemas.microsoft.com/office/drawing/2015/06/chart">
            <c:ext xmlns:c16="http://schemas.microsoft.com/office/drawing/2014/chart" uri="{C3380CC4-5D6E-409C-BE32-E72D297353CC}">
              <c16:uniqueId val="{00000001-35DD-47F7-B215-888AC849BF51}"/>
            </c:ext>
          </c:extLst>
        </c:ser>
        <c:dLbls>
          <c:showLegendKey val="0"/>
          <c:showVal val="0"/>
          <c:showCatName val="0"/>
          <c:showSerName val="0"/>
          <c:showPercent val="0"/>
          <c:showBubbleSize val="0"/>
        </c:dLbls>
        <c:gapWidth val="150"/>
        <c:axId val="431213384"/>
        <c:axId val="431213776"/>
      </c:barChart>
      <c:catAx>
        <c:axId val="431213384"/>
        <c:scaling>
          <c:orientation val="minMax"/>
        </c:scaling>
        <c:delete val="0"/>
        <c:axPos val="b"/>
        <c:numFmt formatCode="General" sourceLinked="0"/>
        <c:majorTickMark val="out"/>
        <c:minorTickMark val="none"/>
        <c:tickLblPos val="nextTo"/>
        <c:spPr>
          <a:ln>
            <a:solidFill>
              <a:schemeClr val="tx1"/>
            </a:solidFill>
          </a:ln>
        </c:spPr>
        <c:crossAx val="431213776"/>
        <c:crosses val="autoZero"/>
        <c:auto val="1"/>
        <c:lblAlgn val="ctr"/>
        <c:lblOffset val="100"/>
        <c:noMultiLvlLbl val="0"/>
      </c:catAx>
      <c:valAx>
        <c:axId val="431213776"/>
        <c:scaling>
          <c:orientation val="minMax"/>
          <c:max val="80"/>
        </c:scaling>
        <c:delete val="0"/>
        <c:axPos val="l"/>
        <c:numFmt formatCode="General" sourceLinked="1"/>
        <c:majorTickMark val="out"/>
        <c:minorTickMark val="none"/>
        <c:tickLblPos val="nextTo"/>
        <c:spPr>
          <a:ln>
            <a:solidFill>
              <a:schemeClr val="tx1"/>
            </a:solidFill>
          </a:ln>
        </c:spPr>
        <c:crossAx val="431213384"/>
        <c:crosses val="autoZero"/>
        <c:crossBetween val="between"/>
      </c:valAx>
    </c:plotArea>
    <c:legend>
      <c:legendPos val="r"/>
      <c:layout>
        <c:manualLayout>
          <c:xMode val="edge"/>
          <c:yMode val="edge"/>
          <c:x val="0.708520463116876"/>
          <c:y val="1.6480584843754999E-2"/>
          <c:w val="0.29025338962070302"/>
          <c:h val="0.101476855237379"/>
        </c:manualLayout>
      </c:layout>
      <c:overlay val="0"/>
    </c:legend>
    <c:plotVisOnly val="1"/>
    <c:dispBlanksAs val="gap"/>
    <c:showDLblsOverMax val="0"/>
  </c:chart>
  <c:txPr>
    <a:bodyPr/>
    <a:lstStyle/>
    <a:p>
      <a:pPr>
        <a:defRPr sz="1400">
          <a:latin typeface="Arial Narrow" panose="020B0606020202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1044144136497206E-2"/>
          <c:y val="7.32285368944353E-2"/>
          <c:w val="0.91098933660717496"/>
          <c:h val="0.83037769006235296"/>
        </c:manualLayout>
      </c:layout>
      <c:barChart>
        <c:barDir val="col"/>
        <c:grouping val="clustered"/>
        <c:varyColors val="0"/>
        <c:ser>
          <c:idx val="0"/>
          <c:order val="0"/>
          <c:tx>
            <c:strRef>
              <c:f>Sheet1!$D$10</c:f>
              <c:strCache>
                <c:ptCount val="1"/>
                <c:pt idx="0">
                  <c:v>PBO</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Sheet1!$E$9:$G$9</c:f>
              <c:strCache>
                <c:ptCount val="3"/>
                <c:pt idx="0">
                  <c:v>FMF</c:v>
                </c:pt>
                <c:pt idx="1">
                  <c:v>HIDS/MKD</c:v>
                </c:pt>
                <c:pt idx="2">
                  <c:v>TRAPS</c:v>
                </c:pt>
              </c:strCache>
            </c:strRef>
          </c:cat>
          <c:val>
            <c:numRef>
              <c:f>Sheet1!$E$10:$G$10</c:f>
              <c:numCache>
                <c:formatCode>General</c:formatCode>
                <c:ptCount val="3"/>
                <c:pt idx="0">
                  <c:v>6.3</c:v>
                </c:pt>
                <c:pt idx="1">
                  <c:v>5.7</c:v>
                </c:pt>
                <c:pt idx="2">
                  <c:v>8.3000000000000007</c:v>
                </c:pt>
              </c:numCache>
            </c:numRef>
          </c:val>
          <c:extLst xmlns:c16r2="http://schemas.microsoft.com/office/drawing/2015/06/chart">
            <c:ext xmlns:c16="http://schemas.microsoft.com/office/drawing/2014/chart" uri="{C3380CC4-5D6E-409C-BE32-E72D297353CC}">
              <c16:uniqueId val="{00000000-4D24-45F8-ADFA-E9A8EC5DECCA}"/>
            </c:ext>
          </c:extLst>
        </c:ser>
        <c:ser>
          <c:idx val="1"/>
          <c:order val="1"/>
          <c:tx>
            <c:strRef>
              <c:f>Sheet1!$D$11</c:f>
              <c:strCache>
                <c:ptCount val="1"/>
                <c:pt idx="0">
                  <c:v>CAN (150 mg q4w)</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Sheet1!$E$9:$G$9</c:f>
              <c:strCache>
                <c:ptCount val="3"/>
                <c:pt idx="0">
                  <c:v>FMF</c:v>
                </c:pt>
                <c:pt idx="1">
                  <c:v>HIDS/MKD</c:v>
                </c:pt>
                <c:pt idx="2">
                  <c:v>TRAPS</c:v>
                </c:pt>
              </c:strCache>
            </c:strRef>
          </c:cat>
          <c:val>
            <c:numRef>
              <c:f>Sheet1!$E$11:$G$11</c:f>
              <c:numCache>
                <c:formatCode>General</c:formatCode>
                <c:ptCount val="3"/>
                <c:pt idx="0" formatCode="0.0">
                  <c:v>61.3</c:v>
                </c:pt>
                <c:pt idx="1">
                  <c:v>35.1</c:v>
                </c:pt>
                <c:pt idx="2">
                  <c:v>45.5</c:v>
                </c:pt>
              </c:numCache>
            </c:numRef>
          </c:val>
          <c:extLst xmlns:c16r2="http://schemas.microsoft.com/office/drawing/2015/06/chart">
            <c:ext xmlns:c16="http://schemas.microsoft.com/office/drawing/2014/chart" uri="{C3380CC4-5D6E-409C-BE32-E72D297353CC}">
              <c16:uniqueId val="{00000001-4D24-45F8-ADFA-E9A8EC5DECCA}"/>
            </c:ext>
          </c:extLst>
        </c:ser>
        <c:ser>
          <c:idx val="2"/>
          <c:order val="2"/>
          <c:tx>
            <c:strRef>
              <c:f>Sheet1!$D$12</c:f>
              <c:strCache>
                <c:ptCount val="1"/>
                <c:pt idx="0">
                  <c:v>CAN (300 mg q4w)</c:v>
                </c:pt>
              </c:strCache>
            </c:strRef>
          </c:tx>
          <c:spPr>
            <a:solidFill>
              <a:schemeClr val="accent1">
                <a:lumMod val="60000"/>
                <a:lumOff val="4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Sheet1!$E$9:$G$9</c:f>
              <c:strCache>
                <c:ptCount val="3"/>
                <c:pt idx="0">
                  <c:v>FMF</c:v>
                </c:pt>
                <c:pt idx="1">
                  <c:v>HIDS/MKD</c:v>
                </c:pt>
                <c:pt idx="2">
                  <c:v>TRAPS</c:v>
                </c:pt>
              </c:strCache>
            </c:strRef>
          </c:cat>
          <c:val>
            <c:numRef>
              <c:f>Sheet1!$E$12:$G$12</c:f>
              <c:numCache>
                <c:formatCode>General</c:formatCode>
                <c:ptCount val="3"/>
                <c:pt idx="0" formatCode="0.0">
                  <c:v>71</c:v>
                </c:pt>
                <c:pt idx="1">
                  <c:v>56.8</c:v>
                </c:pt>
                <c:pt idx="2">
                  <c:v>72.7</c:v>
                </c:pt>
              </c:numCache>
            </c:numRef>
          </c:val>
          <c:extLst xmlns:c16r2="http://schemas.microsoft.com/office/drawing/2015/06/chart">
            <c:ext xmlns:c16="http://schemas.microsoft.com/office/drawing/2014/chart" uri="{C3380CC4-5D6E-409C-BE32-E72D297353CC}">
              <c16:uniqueId val="{00000002-4D24-45F8-ADFA-E9A8EC5DECCA}"/>
            </c:ext>
          </c:extLst>
        </c:ser>
        <c:dLbls>
          <c:showLegendKey val="0"/>
          <c:showVal val="0"/>
          <c:showCatName val="0"/>
          <c:showSerName val="0"/>
          <c:showPercent val="0"/>
          <c:showBubbleSize val="0"/>
        </c:dLbls>
        <c:gapWidth val="100"/>
        <c:overlap val="-40"/>
        <c:axId val="313709728"/>
        <c:axId val="315845248"/>
      </c:barChart>
      <c:catAx>
        <c:axId val="313709728"/>
        <c:scaling>
          <c:orientation val="minMax"/>
        </c:scaling>
        <c:delete val="0"/>
        <c:axPos val="b"/>
        <c:numFmt formatCode="General" sourceLinked="0"/>
        <c:majorTickMark val="out"/>
        <c:minorTickMark val="none"/>
        <c:tickLblPos val="nextTo"/>
        <c:spPr>
          <a:ln>
            <a:solidFill>
              <a:schemeClr val="tx1"/>
            </a:solidFill>
          </a:ln>
        </c:spPr>
        <c:crossAx val="315845248"/>
        <c:crosses val="autoZero"/>
        <c:auto val="1"/>
        <c:lblAlgn val="ctr"/>
        <c:lblOffset val="100"/>
        <c:noMultiLvlLbl val="0"/>
      </c:catAx>
      <c:valAx>
        <c:axId val="315845248"/>
        <c:scaling>
          <c:orientation val="minMax"/>
        </c:scaling>
        <c:delete val="0"/>
        <c:axPos val="l"/>
        <c:numFmt formatCode="General" sourceLinked="1"/>
        <c:majorTickMark val="out"/>
        <c:minorTickMark val="none"/>
        <c:tickLblPos val="nextTo"/>
        <c:spPr>
          <a:ln>
            <a:solidFill>
              <a:schemeClr val="tx1"/>
            </a:solidFill>
          </a:ln>
        </c:spPr>
        <c:crossAx val="313709728"/>
        <c:crosses val="autoZero"/>
        <c:crossBetween val="between"/>
        <c:majorUnit val="10"/>
      </c:valAx>
    </c:plotArea>
    <c:legend>
      <c:legendPos val="t"/>
      <c:layout>
        <c:manualLayout>
          <c:xMode val="edge"/>
          <c:yMode val="edge"/>
          <c:x val="0.37857668128423699"/>
          <c:y val="7.4481099119696999E-3"/>
          <c:w val="0.61975402764988297"/>
          <c:h val="7.1622483123789299E-2"/>
        </c:manualLayout>
      </c:layout>
      <c:overlay val="0"/>
    </c:legend>
    <c:plotVisOnly val="1"/>
    <c:dispBlanksAs val="gap"/>
    <c:showDLblsOverMax val="0"/>
  </c:chart>
  <c:txPr>
    <a:bodyPr/>
    <a:lstStyle/>
    <a:p>
      <a:pPr>
        <a:defRPr sz="1400">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7.4145750265019697E-2"/>
          <c:y val="0.122445555981951"/>
          <c:w val="0.90638881488524703"/>
          <c:h val="0.78337471094058497"/>
        </c:manualLayout>
      </c:layout>
      <c:barChart>
        <c:barDir val="col"/>
        <c:grouping val="stacked"/>
        <c:varyColors val="0"/>
        <c:ser>
          <c:idx val="0"/>
          <c:order val="0"/>
          <c:tx>
            <c:strRef>
              <c:f>Sheet1!$B$1</c:f>
              <c:strCache>
                <c:ptCount val="1"/>
                <c:pt idx="0">
                  <c:v>PBO</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FMF (n=59)</c:v>
                </c:pt>
                <c:pt idx="1">
                  <c:v>HIDS/MKD (n=66)</c:v>
                </c:pt>
                <c:pt idx="2">
                  <c:v>TRAPS (n=60)</c:v>
                </c:pt>
              </c:strCache>
            </c:strRef>
          </c:cat>
          <c:val>
            <c:numRef>
              <c:f>Sheet1!$B$2:$B$4</c:f>
              <c:numCache>
                <c:formatCode>General</c:formatCode>
                <c:ptCount val="3"/>
                <c:pt idx="0">
                  <c:v>6.8</c:v>
                </c:pt>
                <c:pt idx="1">
                  <c:v>3</c:v>
                </c:pt>
                <c:pt idx="2" formatCode="0.0">
                  <c:v>5</c:v>
                </c:pt>
              </c:numCache>
            </c:numRef>
          </c:val>
          <c:extLst xmlns:c16r2="http://schemas.microsoft.com/office/drawing/2015/06/chart">
            <c:ext xmlns:c16="http://schemas.microsoft.com/office/drawing/2014/chart" uri="{C3380CC4-5D6E-409C-BE32-E72D297353CC}">
              <c16:uniqueId val="{00000000-98E8-44F7-A986-70321EACA572}"/>
            </c:ext>
          </c:extLst>
        </c:ser>
        <c:ser>
          <c:idx val="1"/>
          <c:order val="1"/>
          <c:tx>
            <c:strRef>
              <c:f>Sheet1!$C$1</c:f>
              <c:strCache>
                <c:ptCount val="1"/>
                <c:pt idx="0">
                  <c:v>150 mg q8w</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FMF (n=59)</c:v>
                </c:pt>
                <c:pt idx="1">
                  <c:v>HIDS/MKD (n=66)</c:v>
                </c:pt>
                <c:pt idx="2">
                  <c:v>TRAPS (n=60)</c:v>
                </c:pt>
              </c:strCache>
            </c:strRef>
          </c:cat>
          <c:val>
            <c:numRef>
              <c:f>Sheet1!$C$2:$C$4</c:f>
              <c:numCache>
                <c:formatCode>General</c:formatCode>
                <c:ptCount val="3"/>
                <c:pt idx="0">
                  <c:v>45.8</c:v>
                </c:pt>
                <c:pt idx="1">
                  <c:v>22.7</c:v>
                </c:pt>
                <c:pt idx="2">
                  <c:v>53.3</c:v>
                </c:pt>
              </c:numCache>
            </c:numRef>
          </c:val>
          <c:extLst xmlns:c16r2="http://schemas.microsoft.com/office/drawing/2015/06/chart">
            <c:ext xmlns:c16="http://schemas.microsoft.com/office/drawing/2014/chart" uri="{C3380CC4-5D6E-409C-BE32-E72D297353CC}">
              <c16:uniqueId val="{00000001-98E8-44F7-A986-70321EACA572}"/>
            </c:ext>
          </c:extLst>
        </c:ser>
        <c:ser>
          <c:idx val="2"/>
          <c:order val="2"/>
          <c:tx>
            <c:strRef>
              <c:f>Sheet1!$D$1</c:f>
              <c:strCache>
                <c:ptCount val="1"/>
                <c:pt idx="0">
                  <c:v>150 mg q4w</c:v>
                </c:pt>
              </c:strCache>
            </c:strRef>
          </c:tx>
          <c:spPr>
            <a:solidFill>
              <a:schemeClr val="accent1">
                <a:lumMod val="40000"/>
                <a:lumOff val="6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FMF (n=59)</c:v>
                </c:pt>
                <c:pt idx="1">
                  <c:v>HIDS/MKD (n=66)</c:v>
                </c:pt>
                <c:pt idx="2">
                  <c:v>TRAPS (n=60)</c:v>
                </c:pt>
              </c:strCache>
            </c:strRef>
          </c:cat>
          <c:val>
            <c:numRef>
              <c:f>Sheet1!$D$2:$D$4</c:f>
              <c:numCache>
                <c:formatCode>0.0</c:formatCode>
                <c:ptCount val="3"/>
                <c:pt idx="0" formatCode="General">
                  <c:v>28.8</c:v>
                </c:pt>
                <c:pt idx="1">
                  <c:v>22.7</c:v>
                </c:pt>
                <c:pt idx="2" formatCode="General">
                  <c:v>6.7</c:v>
                </c:pt>
              </c:numCache>
            </c:numRef>
          </c:val>
          <c:extLst xmlns:c16r2="http://schemas.microsoft.com/office/drawing/2015/06/chart">
            <c:ext xmlns:c16="http://schemas.microsoft.com/office/drawing/2014/chart" uri="{C3380CC4-5D6E-409C-BE32-E72D297353CC}">
              <c16:uniqueId val="{00000002-98E8-44F7-A986-70321EACA572}"/>
            </c:ext>
          </c:extLst>
        </c:ser>
        <c:ser>
          <c:idx val="3"/>
          <c:order val="3"/>
          <c:tx>
            <c:strRef>
              <c:f>Sheet1!$E$1</c:f>
              <c:strCache>
                <c:ptCount val="1"/>
                <c:pt idx="0">
                  <c:v>300 mg q8w</c:v>
                </c:pt>
              </c:strCache>
            </c:strRef>
          </c:tx>
          <c:spPr>
            <a:solidFill>
              <a:srgbClr val="EC9A1E"/>
            </a:solidFill>
          </c:spPr>
          <c:invertIfNegative val="1"/>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FMF (n=59)</c:v>
                </c:pt>
                <c:pt idx="1">
                  <c:v>HIDS/MKD (n=66)</c:v>
                </c:pt>
                <c:pt idx="2">
                  <c:v>TRAPS (n=60)</c:v>
                </c:pt>
              </c:strCache>
            </c:strRef>
          </c:cat>
          <c:val>
            <c:numRef>
              <c:f>Sheet1!$E$2:$E$4</c:f>
              <c:numCache>
                <c:formatCode>General</c:formatCode>
                <c:ptCount val="3"/>
                <c:pt idx="0">
                  <c:v>8.5</c:v>
                </c:pt>
                <c:pt idx="1">
                  <c:v>22.7</c:v>
                </c:pt>
                <c:pt idx="2">
                  <c:v>26.7</c:v>
                </c:pt>
              </c:numCache>
            </c:numRef>
          </c:val>
          <c:extLst xmlns:c16r2="http://schemas.microsoft.com/office/drawing/2015/06/chart">
            <c:ext xmlns:c16="http://schemas.microsoft.com/office/drawing/2014/chart" uri="{C3380CC4-5D6E-409C-BE32-E72D297353CC}">
              <c16:uniqueId val="{00000003-98E8-44F7-A986-70321EACA572}"/>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4"/>
          <c:order val="4"/>
          <c:tx>
            <c:strRef>
              <c:f>Sheet1!$F$1</c:f>
              <c:strCache>
                <c:ptCount val="1"/>
                <c:pt idx="0">
                  <c:v>300 mg q4wCAN &gt;150 q8w (%)
</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FMF (n=59)</c:v>
                </c:pt>
                <c:pt idx="1">
                  <c:v>HIDS/MKD (n=66)</c:v>
                </c:pt>
                <c:pt idx="2">
                  <c:v>TRAPS (n=60)</c:v>
                </c:pt>
              </c:strCache>
            </c:strRef>
          </c:cat>
          <c:val>
            <c:numRef>
              <c:f>Sheet1!$F$2:$F$4</c:f>
              <c:numCache>
                <c:formatCode>General</c:formatCode>
                <c:ptCount val="3"/>
                <c:pt idx="0">
                  <c:v>10.199999999999999</c:v>
                </c:pt>
                <c:pt idx="1">
                  <c:v>28.8</c:v>
                </c:pt>
                <c:pt idx="2">
                  <c:v>8.3000000000000007</c:v>
                </c:pt>
              </c:numCache>
            </c:numRef>
          </c:val>
          <c:extLst xmlns:c16r2="http://schemas.microsoft.com/office/drawing/2015/06/chart">
            <c:ext xmlns:c16="http://schemas.microsoft.com/office/drawing/2014/chart" uri="{C3380CC4-5D6E-409C-BE32-E72D297353CC}">
              <c16:uniqueId val="{00000004-98E8-44F7-A986-70321EACA572}"/>
            </c:ext>
          </c:extLst>
        </c:ser>
        <c:dLbls>
          <c:showLegendKey val="0"/>
          <c:showVal val="0"/>
          <c:showCatName val="0"/>
          <c:showSerName val="0"/>
          <c:showPercent val="0"/>
          <c:showBubbleSize val="0"/>
        </c:dLbls>
        <c:gapWidth val="284"/>
        <c:overlap val="100"/>
        <c:axId val="431214952"/>
        <c:axId val="431215344"/>
      </c:barChart>
      <c:catAx>
        <c:axId val="431214952"/>
        <c:scaling>
          <c:orientation val="minMax"/>
        </c:scaling>
        <c:delete val="0"/>
        <c:axPos val="b"/>
        <c:numFmt formatCode="General" sourceLinked="0"/>
        <c:majorTickMark val="out"/>
        <c:minorTickMark val="none"/>
        <c:tickLblPos val="nextTo"/>
        <c:spPr>
          <a:ln>
            <a:solidFill>
              <a:schemeClr val="tx1"/>
            </a:solidFill>
          </a:ln>
        </c:spPr>
        <c:crossAx val="431215344"/>
        <c:crosses val="autoZero"/>
        <c:auto val="1"/>
        <c:lblAlgn val="ctr"/>
        <c:lblOffset val="100"/>
        <c:noMultiLvlLbl val="0"/>
      </c:catAx>
      <c:valAx>
        <c:axId val="431215344"/>
        <c:scaling>
          <c:orientation val="minMax"/>
          <c:max val="100"/>
        </c:scaling>
        <c:delete val="0"/>
        <c:axPos val="l"/>
        <c:numFmt formatCode="General" sourceLinked="1"/>
        <c:majorTickMark val="out"/>
        <c:minorTickMark val="none"/>
        <c:tickLblPos val="nextTo"/>
        <c:spPr>
          <a:ln>
            <a:solidFill>
              <a:schemeClr val="tx1"/>
            </a:solidFill>
          </a:ln>
        </c:spPr>
        <c:crossAx val="431214952"/>
        <c:crosses val="autoZero"/>
        <c:crossBetween val="between"/>
      </c:valAx>
    </c:plotArea>
    <c:legend>
      <c:legendPos val="t"/>
      <c:layout>
        <c:manualLayout>
          <c:xMode val="edge"/>
          <c:yMode val="edge"/>
          <c:x val="0"/>
          <c:y val="1.84726511430135E-2"/>
          <c:w val="1"/>
          <c:h val="4.9109130944187597E-2"/>
        </c:manualLayout>
      </c:layout>
      <c:overlay val="0"/>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7-03T21:09:22.058" idx="1">
    <p:pos x="10" y="10"/>
    <p:text>Abbildung muss nicht nachgebaut werden.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1DFFD-BD5A-4350-9606-F9422FBB846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5E7B498-595C-4FD0-8E96-A8836BF3EBE6}">
      <dgm:prSet phldrT="[Text]" custT="1"/>
      <dgm:spPr>
        <a:solidFill>
          <a:schemeClr val="accent1"/>
        </a:solidFill>
        <a:ln>
          <a:noFill/>
        </a:ln>
      </dgm:spPr>
      <dgm:t>
        <a:bodyPr/>
        <a:lstStyle/>
        <a:p>
          <a:r>
            <a:rPr lang="en-US" sz="1000" b="1" dirty="0">
              <a:solidFill>
                <a:schemeClr val="bg1"/>
              </a:solidFill>
              <a:latin typeface="Arial Narrow" panose="020B0606020202030204" pitchFamily="34" charset="0"/>
            </a:rPr>
            <a:t>Infections</a:t>
          </a:r>
        </a:p>
      </dgm:t>
    </dgm:pt>
    <dgm:pt modelId="{0B64250A-7231-4BB6-9145-73A7408C263E}" type="parTrans" cxnId="{BA273476-A8A6-4A9D-8EF3-03872809CDEF}">
      <dgm:prSet/>
      <dgm:spPr/>
      <dgm:t>
        <a:bodyPr/>
        <a:lstStyle/>
        <a:p>
          <a:endParaRPr lang="en-US" sz="1000"/>
        </a:p>
      </dgm:t>
    </dgm:pt>
    <dgm:pt modelId="{066009E6-6CE3-4988-82D6-772499885073}" type="sibTrans" cxnId="{BA273476-A8A6-4A9D-8EF3-03872809CDEF}">
      <dgm:prSet/>
      <dgm:spPr/>
      <dgm:t>
        <a:bodyPr/>
        <a:lstStyle/>
        <a:p>
          <a:endParaRPr lang="en-US" sz="1000"/>
        </a:p>
      </dgm:t>
    </dgm:pt>
    <dgm:pt modelId="{E2B7AFCA-A26C-4EF3-A7CD-BB8D67221BC1}">
      <dgm:prSet phldrT="[Text]" custT="1"/>
      <dgm:spPr>
        <a:solidFill>
          <a:srgbClr val="CBD2E2"/>
        </a:solidFill>
        <a:ln>
          <a:noFill/>
        </a:ln>
      </dgm:spPr>
      <dgm:t>
        <a:bodyPr/>
        <a:lstStyle/>
        <a:p>
          <a:r>
            <a:rPr lang="en-US" sz="1000" dirty="0">
              <a:solidFill>
                <a:schemeClr val="tx1"/>
              </a:solidFill>
              <a:latin typeface="Arial Narrow" panose="020B0606020202030204" pitchFamily="34" charset="0"/>
            </a:rPr>
            <a:t>Pyogenic infections including sepsis</a:t>
          </a:r>
        </a:p>
      </dgm:t>
    </dgm:pt>
    <dgm:pt modelId="{5F9959A4-FB5F-4E4B-B964-9932C797666C}" type="parTrans" cxnId="{3F93898F-E8C7-4B63-949E-D5D13C0B1723}">
      <dgm:prSet custT="1"/>
      <dgm:spPr>
        <a:ln w="12700">
          <a:solidFill>
            <a:schemeClr val="accent1"/>
          </a:solidFill>
        </a:ln>
      </dgm:spPr>
      <dgm:t>
        <a:bodyPr/>
        <a:lstStyle/>
        <a:p>
          <a:endParaRPr lang="en-US" sz="1000" dirty="0"/>
        </a:p>
      </dgm:t>
    </dgm:pt>
    <dgm:pt modelId="{2351E68A-88E5-469E-9261-4B6E79CA2716}" type="sibTrans" cxnId="{3F93898F-E8C7-4B63-949E-D5D13C0B1723}">
      <dgm:prSet/>
      <dgm:spPr/>
      <dgm:t>
        <a:bodyPr/>
        <a:lstStyle/>
        <a:p>
          <a:endParaRPr lang="en-US" sz="1000"/>
        </a:p>
      </dgm:t>
    </dgm:pt>
    <dgm:pt modelId="{FACB6B46-9D6C-49CE-99A3-34A2E7826902}">
      <dgm:prSet phldrT="[Text]" custT="1"/>
      <dgm:spPr>
        <a:solidFill>
          <a:srgbClr val="CBD2E2"/>
        </a:solidFill>
        <a:ln>
          <a:noFill/>
        </a:ln>
      </dgm:spPr>
      <dgm:t>
        <a:bodyPr/>
        <a:lstStyle/>
        <a:p>
          <a:r>
            <a:rPr lang="en-US" sz="1000" dirty="0">
              <a:solidFill>
                <a:schemeClr val="tx1"/>
              </a:solidFill>
              <a:latin typeface="Arial Narrow" panose="020B0606020202030204" pitchFamily="34" charset="0"/>
            </a:rPr>
            <a:t>Infectious endocarditis</a:t>
          </a:r>
        </a:p>
      </dgm:t>
    </dgm:pt>
    <dgm:pt modelId="{790604EC-038E-46C1-96CE-BE4866D0F4BA}" type="parTrans" cxnId="{6793493D-55C7-411A-BFC9-FEBC009C8397}">
      <dgm:prSet custT="1"/>
      <dgm:spPr>
        <a:ln w="12700">
          <a:solidFill>
            <a:schemeClr val="accent1"/>
          </a:solidFill>
        </a:ln>
      </dgm:spPr>
      <dgm:t>
        <a:bodyPr/>
        <a:lstStyle/>
        <a:p>
          <a:endParaRPr lang="en-US" sz="1000" dirty="0"/>
        </a:p>
      </dgm:t>
    </dgm:pt>
    <dgm:pt modelId="{E451058E-4462-4F40-9A14-7DB468A428F0}" type="sibTrans" cxnId="{6793493D-55C7-411A-BFC9-FEBC009C8397}">
      <dgm:prSet/>
      <dgm:spPr/>
      <dgm:t>
        <a:bodyPr/>
        <a:lstStyle/>
        <a:p>
          <a:endParaRPr lang="en-US" sz="1000"/>
        </a:p>
      </dgm:t>
    </dgm:pt>
    <dgm:pt modelId="{7A9CBBD3-57A6-4586-A03C-C42AF251FC68}">
      <dgm:prSet phldrT="[Text]" custT="1"/>
      <dgm:spPr>
        <a:solidFill>
          <a:srgbClr val="CBD2E2"/>
        </a:solidFill>
        <a:ln>
          <a:noFill/>
        </a:ln>
      </dgm:spPr>
      <dgm:t>
        <a:bodyPr/>
        <a:lstStyle/>
        <a:p>
          <a:r>
            <a:rPr lang="en-US" sz="1000" dirty="0">
              <a:solidFill>
                <a:schemeClr val="tx1"/>
              </a:solidFill>
              <a:latin typeface="Arial Narrow" panose="020B0606020202030204" pitchFamily="34" charset="0"/>
            </a:rPr>
            <a:t>Occult infections</a:t>
          </a:r>
        </a:p>
      </dgm:t>
    </dgm:pt>
    <dgm:pt modelId="{668C6368-C612-4216-BEE2-E8792665FA09}" type="parTrans" cxnId="{6979C995-284C-49F9-8CB4-BCE9BAB9FBBF}">
      <dgm:prSet custT="1"/>
      <dgm:spPr>
        <a:ln w="12700">
          <a:solidFill>
            <a:schemeClr val="accent1"/>
          </a:solidFill>
        </a:ln>
      </dgm:spPr>
      <dgm:t>
        <a:bodyPr/>
        <a:lstStyle/>
        <a:p>
          <a:endParaRPr lang="en-US" sz="1000" dirty="0"/>
        </a:p>
      </dgm:t>
    </dgm:pt>
    <dgm:pt modelId="{1EA141DF-4BFB-4BB0-BF1E-03FAE56197B0}" type="sibTrans" cxnId="{6979C995-284C-49F9-8CB4-BCE9BAB9FBBF}">
      <dgm:prSet/>
      <dgm:spPr/>
      <dgm:t>
        <a:bodyPr/>
        <a:lstStyle/>
        <a:p>
          <a:endParaRPr lang="en-US" sz="1000"/>
        </a:p>
      </dgm:t>
    </dgm:pt>
    <dgm:pt modelId="{B14B4F81-0610-4E2A-B848-6A7AF8D1DB26}">
      <dgm:prSet phldrT="[Text]" custT="1"/>
      <dgm:spPr>
        <a:solidFill>
          <a:srgbClr val="CBD2E2"/>
        </a:solidFill>
        <a:ln>
          <a:noFill/>
        </a:ln>
      </dgm:spPr>
      <dgm:t>
        <a:bodyPr/>
        <a:lstStyle/>
        <a:p>
          <a:r>
            <a:rPr lang="en-US" sz="1000" dirty="0">
              <a:solidFill>
                <a:schemeClr val="tx1"/>
              </a:solidFill>
              <a:latin typeface="Arial Narrow" panose="020B0606020202030204" pitchFamily="34" charset="0"/>
            </a:rPr>
            <a:t>Brucellosis, tuberculosis, yersiniosis</a:t>
          </a:r>
        </a:p>
      </dgm:t>
    </dgm:pt>
    <dgm:pt modelId="{904805A6-2C90-451D-AF49-CD5A7C960B94}" type="parTrans" cxnId="{9B924160-D0AC-4765-A1CF-287A86448749}">
      <dgm:prSet custT="1"/>
      <dgm:spPr>
        <a:ln w="12700">
          <a:solidFill>
            <a:schemeClr val="accent1"/>
          </a:solidFill>
        </a:ln>
      </dgm:spPr>
      <dgm:t>
        <a:bodyPr/>
        <a:lstStyle/>
        <a:p>
          <a:endParaRPr lang="en-US" sz="1000" dirty="0"/>
        </a:p>
      </dgm:t>
    </dgm:pt>
    <dgm:pt modelId="{85B79373-2206-40F5-A7F8-4F6C9A51F6A2}" type="sibTrans" cxnId="{9B924160-D0AC-4765-A1CF-287A86448749}">
      <dgm:prSet/>
      <dgm:spPr/>
      <dgm:t>
        <a:bodyPr/>
        <a:lstStyle/>
        <a:p>
          <a:endParaRPr lang="en-US" sz="1000"/>
        </a:p>
      </dgm:t>
    </dgm:pt>
    <dgm:pt modelId="{9DB49119-B72A-44E1-9419-341137D98BF1}">
      <dgm:prSet phldrT="[Text]" custT="1"/>
      <dgm:spPr>
        <a:solidFill>
          <a:srgbClr val="CBD2E2"/>
        </a:solidFill>
        <a:ln>
          <a:noFill/>
        </a:ln>
      </dgm:spPr>
      <dgm:t>
        <a:bodyPr/>
        <a:lstStyle/>
        <a:p>
          <a:r>
            <a:rPr lang="en-US" sz="1000" dirty="0">
              <a:solidFill>
                <a:schemeClr val="tx1"/>
              </a:solidFill>
              <a:latin typeface="Arial Narrow" panose="020B0606020202030204" pitchFamily="34" charset="0"/>
            </a:rPr>
            <a:t>Viral hepatitis</a:t>
          </a:r>
        </a:p>
      </dgm:t>
    </dgm:pt>
    <dgm:pt modelId="{751BE0F7-6A92-4A93-BCF4-22E2BFBDD66D}" type="parTrans" cxnId="{02FACB2C-A071-450A-AB7A-ABCCEEF11BD7}">
      <dgm:prSet custT="1"/>
      <dgm:spPr>
        <a:ln w="12700">
          <a:solidFill>
            <a:schemeClr val="accent1"/>
          </a:solidFill>
        </a:ln>
      </dgm:spPr>
      <dgm:t>
        <a:bodyPr/>
        <a:lstStyle/>
        <a:p>
          <a:endParaRPr lang="en-US" sz="1000" dirty="0"/>
        </a:p>
      </dgm:t>
    </dgm:pt>
    <dgm:pt modelId="{4882FE33-0D74-402F-BCE4-C48BADD61560}" type="sibTrans" cxnId="{02FACB2C-A071-450A-AB7A-ABCCEEF11BD7}">
      <dgm:prSet/>
      <dgm:spPr/>
      <dgm:t>
        <a:bodyPr/>
        <a:lstStyle/>
        <a:p>
          <a:endParaRPr lang="en-US" sz="1000"/>
        </a:p>
      </dgm:t>
    </dgm:pt>
    <dgm:pt modelId="{AF452948-39D5-4928-AB24-A12F01839CFF}" type="pres">
      <dgm:prSet presAssocID="{BF41DFFD-BD5A-4350-9606-F9422FBB8463}" presName="Name0" presStyleCnt="0">
        <dgm:presLayoutVars>
          <dgm:chPref val="1"/>
          <dgm:dir/>
          <dgm:animOne val="branch"/>
          <dgm:animLvl val="lvl"/>
          <dgm:resizeHandles val="exact"/>
        </dgm:presLayoutVars>
      </dgm:prSet>
      <dgm:spPr/>
      <dgm:t>
        <a:bodyPr/>
        <a:lstStyle/>
        <a:p>
          <a:endParaRPr lang="en-US"/>
        </a:p>
      </dgm:t>
    </dgm:pt>
    <dgm:pt modelId="{EDE02459-BEB7-40C9-B361-454B64DED5F9}" type="pres">
      <dgm:prSet presAssocID="{B5E7B498-595C-4FD0-8E96-A8836BF3EBE6}" presName="root1" presStyleCnt="0"/>
      <dgm:spPr/>
    </dgm:pt>
    <dgm:pt modelId="{92204CBE-6445-4EC5-9283-1CF7F98C1562}" type="pres">
      <dgm:prSet presAssocID="{B5E7B498-595C-4FD0-8E96-A8836BF3EBE6}" presName="LevelOneTextNode" presStyleLbl="node0" presStyleIdx="0" presStyleCnt="1" custScaleX="25349" custScaleY="94221">
        <dgm:presLayoutVars>
          <dgm:chPref val="3"/>
        </dgm:presLayoutVars>
      </dgm:prSet>
      <dgm:spPr/>
      <dgm:t>
        <a:bodyPr/>
        <a:lstStyle/>
        <a:p>
          <a:endParaRPr lang="en-US"/>
        </a:p>
      </dgm:t>
    </dgm:pt>
    <dgm:pt modelId="{76A62F3C-3B19-4C88-8E66-EFAA6A70B518}" type="pres">
      <dgm:prSet presAssocID="{B5E7B498-595C-4FD0-8E96-A8836BF3EBE6}" presName="level2hierChild" presStyleCnt="0"/>
      <dgm:spPr/>
    </dgm:pt>
    <dgm:pt modelId="{E9ADBE30-B109-4F48-A62A-B9639BCC967F}" type="pres">
      <dgm:prSet presAssocID="{5F9959A4-FB5F-4E4B-B964-9932C797666C}" presName="conn2-1" presStyleLbl="parChTrans1D2" presStyleIdx="0" presStyleCnt="5"/>
      <dgm:spPr/>
      <dgm:t>
        <a:bodyPr/>
        <a:lstStyle/>
        <a:p>
          <a:endParaRPr lang="en-US"/>
        </a:p>
      </dgm:t>
    </dgm:pt>
    <dgm:pt modelId="{8EB5F676-40B5-45DB-A603-E6C4EDE32722}" type="pres">
      <dgm:prSet presAssocID="{5F9959A4-FB5F-4E4B-B964-9932C797666C}" presName="connTx" presStyleLbl="parChTrans1D2" presStyleIdx="0" presStyleCnt="5"/>
      <dgm:spPr/>
      <dgm:t>
        <a:bodyPr/>
        <a:lstStyle/>
        <a:p>
          <a:endParaRPr lang="en-US"/>
        </a:p>
      </dgm:t>
    </dgm:pt>
    <dgm:pt modelId="{C731B1FF-F892-4411-831B-694027778B60}" type="pres">
      <dgm:prSet presAssocID="{E2B7AFCA-A26C-4EF3-A7CD-BB8D67221BC1}" presName="root2" presStyleCnt="0"/>
      <dgm:spPr/>
    </dgm:pt>
    <dgm:pt modelId="{97ABA2FD-B146-4C1C-996E-5BDA848D6329}" type="pres">
      <dgm:prSet presAssocID="{E2B7AFCA-A26C-4EF3-A7CD-BB8D67221BC1}" presName="LevelTwoTextNode" presStyleLbl="node2" presStyleIdx="0" presStyleCnt="5" custScaleX="61948" custScaleY="76487" custLinFactNeighborX="-4122">
        <dgm:presLayoutVars>
          <dgm:chPref val="3"/>
        </dgm:presLayoutVars>
      </dgm:prSet>
      <dgm:spPr/>
      <dgm:t>
        <a:bodyPr/>
        <a:lstStyle/>
        <a:p>
          <a:endParaRPr lang="en-US"/>
        </a:p>
      </dgm:t>
    </dgm:pt>
    <dgm:pt modelId="{8E2DEBE7-F43C-4F11-AB4B-3BA9009AE5B7}" type="pres">
      <dgm:prSet presAssocID="{E2B7AFCA-A26C-4EF3-A7CD-BB8D67221BC1}" presName="level3hierChild" presStyleCnt="0"/>
      <dgm:spPr/>
    </dgm:pt>
    <dgm:pt modelId="{E3142D3D-5CB1-4A7B-8B41-F64A762C91BA}" type="pres">
      <dgm:prSet presAssocID="{790604EC-038E-46C1-96CE-BE4866D0F4BA}" presName="conn2-1" presStyleLbl="parChTrans1D2" presStyleIdx="1" presStyleCnt="5"/>
      <dgm:spPr/>
      <dgm:t>
        <a:bodyPr/>
        <a:lstStyle/>
        <a:p>
          <a:endParaRPr lang="en-US"/>
        </a:p>
      </dgm:t>
    </dgm:pt>
    <dgm:pt modelId="{8D7B2D48-866D-44FE-B502-D2205004C696}" type="pres">
      <dgm:prSet presAssocID="{790604EC-038E-46C1-96CE-BE4866D0F4BA}" presName="connTx" presStyleLbl="parChTrans1D2" presStyleIdx="1" presStyleCnt="5"/>
      <dgm:spPr/>
      <dgm:t>
        <a:bodyPr/>
        <a:lstStyle/>
        <a:p>
          <a:endParaRPr lang="en-US"/>
        </a:p>
      </dgm:t>
    </dgm:pt>
    <dgm:pt modelId="{CEFE8CBD-5019-496A-80F8-57BCA65064BC}" type="pres">
      <dgm:prSet presAssocID="{FACB6B46-9D6C-49CE-99A3-34A2E7826902}" presName="root2" presStyleCnt="0"/>
      <dgm:spPr/>
    </dgm:pt>
    <dgm:pt modelId="{5250896E-75B3-4DA4-8459-8221718C2E41}" type="pres">
      <dgm:prSet presAssocID="{FACB6B46-9D6C-49CE-99A3-34A2E7826902}" presName="LevelTwoTextNode" presStyleLbl="node2" presStyleIdx="1" presStyleCnt="5" custScaleX="61948" custScaleY="76487" custLinFactNeighborX="-4122">
        <dgm:presLayoutVars>
          <dgm:chPref val="3"/>
        </dgm:presLayoutVars>
      </dgm:prSet>
      <dgm:spPr/>
      <dgm:t>
        <a:bodyPr/>
        <a:lstStyle/>
        <a:p>
          <a:endParaRPr lang="en-US"/>
        </a:p>
      </dgm:t>
    </dgm:pt>
    <dgm:pt modelId="{8B6AD93B-03F0-499B-93F1-73938B425BD0}" type="pres">
      <dgm:prSet presAssocID="{FACB6B46-9D6C-49CE-99A3-34A2E7826902}" presName="level3hierChild" presStyleCnt="0"/>
      <dgm:spPr/>
    </dgm:pt>
    <dgm:pt modelId="{8FDEC0DC-36D0-49A8-BC8E-F5466E3E7535}" type="pres">
      <dgm:prSet presAssocID="{668C6368-C612-4216-BEE2-E8792665FA09}" presName="conn2-1" presStyleLbl="parChTrans1D2" presStyleIdx="2" presStyleCnt="5"/>
      <dgm:spPr/>
      <dgm:t>
        <a:bodyPr/>
        <a:lstStyle/>
        <a:p>
          <a:endParaRPr lang="en-US"/>
        </a:p>
      </dgm:t>
    </dgm:pt>
    <dgm:pt modelId="{F86958CD-0B19-4099-A01F-A7B9F2F0605A}" type="pres">
      <dgm:prSet presAssocID="{668C6368-C612-4216-BEE2-E8792665FA09}" presName="connTx" presStyleLbl="parChTrans1D2" presStyleIdx="2" presStyleCnt="5"/>
      <dgm:spPr/>
      <dgm:t>
        <a:bodyPr/>
        <a:lstStyle/>
        <a:p>
          <a:endParaRPr lang="en-US"/>
        </a:p>
      </dgm:t>
    </dgm:pt>
    <dgm:pt modelId="{C599B3E1-4ADE-485E-8EE0-FE7E4F6AE87A}" type="pres">
      <dgm:prSet presAssocID="{7A9CBBD3-57A6-4586-A03C-C42AF251FC68}" presName="root2" presStyleCnt="0"/>
      <dgm:spPr/>
    </dgm:pt>
    <dgm:pt modelId="{DDC9C549-1E39-4EFA-84A2-B644EFE69BD4}" type="pres">
      <dgm:prSet presAssocID="{7A9CBBD3-57A6-4586-A03C-C42AF251FC68}" presName="LevelTwoTextNode" presStyleLbl="node2" presStyleIdx="2" presStyleCnt="5" custScaleX="61948" custScaleY="76487" custLinFactNeighborX="-4122">
        <dgm:presLayoutVars>
          <dgm:chPref val="3"/>
        </dgm:presLayoutVars>
      </dgm:prSet>
      <dgm:spPr/>
      <dgm:t>
        <a:bodyPr/>
        <a:lstStyle/>
        <a:p>
          <a:endParaRPr lang="en-US"/>
        </a:p>
      </dgm:t>
    </dgm:pt>
    <dgm:pt modelId="{DD4801DC-20D1-440D-97F6-3CEACB9D6710}" type="pres">
      <dgm:prSet presAssocID="{7A9CBBD3-57A6-4586-A03C-C42AF251FC68}" presName="level3hierChild" presStyleCnt="0"/>
      <dgm:spPr/>
    </dgm:pt>
    <dgm:pt modelId="{3ABE2F63-0D29-4BC7-9CF1-ADB0C588743F}" type="pres">
      <dgm:prSet presAssocID="{904805A6-2C90-451D-AF49-CD5A7C960B94}" presName="conn2-1" presStyleLbl="parChTrans1D2" presStyleIdx="3" presStyleCnt="5"/>
      <dgm:spPr/>
      <dgm:t>
        <a:bodyPr/>
        <a:lstStyle/>
        <a:p>
          <a:endParaRPr lang="en-US"/>
        </a:p>
      </dgm:t>
    </dgm:pt>
    <dgm:pt modelId="{9265AACB-FC90-45B5-B3DE-A4A11AAE3DB8}" type="pres">
      <dgm:prSet presAssocID="{904805A6-2C90-451D-AF49-CD5A7C960B94}" presName="connTx" presStyleLbl="parChTrans1D2" presStyleIdx="3" presStyleCnt="5"/>
      <dgm:spPr/>
      <dgm:t>
        <a:bodyPr/>
        <a:lstStyle/>
        <a:p>
          <a:endParaRPr lang="en-US"/>
        </a:p>
      </dgm:t>
    </dgm:pt>
    <dgm:pt modelId="{3AE5894E-3714-4606-B667-2924AF30C6B5}" type="pres">
      <dgm:prSet presAssocID="{B14B4F81-0610-4E2A-B848-6A7AF8D1DB26}" presName="root2" presStyleCnt="0"/>
      <dgm:spPr/>
    </dgm:pt>
    <dgm:pt modelId="{F5CBAB9D-D568-4C5D-B018-64D849E89717}" type="pres">
      <dgm:prSet presAssocID="{B14B4F81-0610-4E2A-B848-6A7AF8D1DB26}" presName="LevelTwoTextNode" presStyleLbl="node2" presStyleIdx="3" presStyleCnt="5" custScaleX="61948" custScaleY="89235" custLinFactNeighborX="-4122">
        <dgm:presLayoutVars>
          <dgm:chPref val="3"/>
        </dgm:presLayoutVars>
      </dgm:prSet>
      <dgm:spPr/>
      <dgm:t>
        <a:bodyPr/>
        <a:lstStyle/>
        <a:p>
          <a:endParaRPr lang="en-US"/>
        </a:p>
      </dgm:t>
    </dgm:pt>
    <dgm:pt modelId="{78E23FFE-A05B-4879-B740-F5B46E26679A}" type="pres">
      <dgm:prSet presAssocID="{B14B4F81-0610-4E2A-B848-6A7AF8D1DB26}" presName="level3hierChild" presStyleCnt="0"/>
      <dgm:spPr/>
    </dgm:pt>
    <dgm:pt modelId="{BC324F8F-B079-4903-94E8-BF404285B3FC}" type="pres">
      <dgm:prSet presAssocID="{751BE0F7-6A92-4A93-BCF4-22E2BFBDD66D}" presName="conn2-1" presStyleLbl="parChTrans1D2" presStyleIdx="4" presStyleCnt="5"/>
      <dgm:spPr/>
      <dgm:t>
        <a:bodyPr/>
        <a:lstStyle/>
        <a:p>
          <a:endParaRPr lang="en-US"/>
        </a:p>
      </dgm:t>
    </dgm:pt>
    <dgm:pt modelId="{8AE4C629-E8B0-45E9-8712-44170EAF1388}" type="pres">
      <dgm:prSet presAssocID="{751BE0F7-6A92-4A93-BCF4-22E2BFBDD66D}" presName="connTx" presStyleLbl="parChTrans1D2" presStyleIdx="4" presStyleCnt="5"/>
      <dgm:spPr/>
      <dgm:t>
        <a:bodyPr/>
        <a:lstStyle/>
        <a:p>
          <a:endParaRPr lang="en-US"/>
        </a:p>
      </dgm:t>
    </dgm:pt>
    <dgm:pt modelId="{5823B042-087C-4FE8-AF42-9F3E79E904CF}" type="pres">
      <dgm:prSet presAssocID="{9DB49119-B72A-44E1-9419-341137D98BF1}" presName="root2" presStyleCnt="0"/>
      <dgm:spPr/>
    </dgm:pt>
    <dgm:pt modelId="{3B87CEF3-67E5-4377-AA96-F5416FCE6A57}" type="pres">
      <dgm:prSet presAssocID="{9DB49119-B72A-44E1-9419-341137D98BF1}" presName="LevelTwoTextNode" presStyleLbl="node2" presStyleIdx="4" presStyleCnt="5" custScaleX="61948" custScaleY="76487" custLinFactNeighborX="-4122">
        <dgm:presLayoutVars>
          <dgm:chPref val="3"/>
        </dgm:presLayoutVars>
      </dgm:prSet>
      <dgm:spPr/>
      <dgm:t>
        <a:bodyPr/>
        <a:lstStyle/>
        <a:p>
          <a:endParaRPr lang="en-US"/>
        </a:p>
      </dgm:t>
    </dgm:pt>
    <dgm:pt modelId="{3574C4EA-1288-43C2-A24E-3AF50D73E54B}" type="pres">
      <dgm:prSet presAssocID="{9DB49119-B72A-44E1-9419-341137D98BF1}" presName="level3hierChild" presStyleCnt="0"/>
      <dgm:spPr/>
    </dgm:pt>
  </dgm:ptLst>
  <dgm:cxnLst>
    <dgm:cxn modelId="{C3739D68-9AD5-534C-81BE-E18FEB85E50A}" type="presOf" srcId="{B5E7B498-595C-4FD0-8E96-A8836BF3EBE6}" destId="{92204CBE-6445-4EC5-9283-1CF7F98C1562}" srcOrd="0" destOrd="0" presId="urn:microsoft.com/office/officeart/2008/layout/HorizontalMultiLevelHierarchy"/>
    <dgm:cxn modelId="{5215BD61-0A86-AD49-93BB-BC0DFE818C35}" type="presOf" srcId="{BF41DFFD-BD5A-4350-9606-F9422FBB8463}" destId="{AF452948-39D5-4928-AB24-A12F01839CFF}" srcOrd="0" destOrd="0" presId="urn:microsoft.com/office/officeart/2008/layout/HorizontalMultiLevelHierarchy"/>
    <dgm:cxn modelId="{E48677CC-7446-0247-8F84-6446C5CF2A45}" type="presOf" srcId="{904805A6-2C90-451D-AF49-CD5A7C960B94}" destId="{3ABE2F63-0D29-4BC7-9CF1-ADB0C588743F}" srcOrd="0" destOrd="0" presId="urn:microsoft.com/office/officeart/2008/layout/HorizontalMultiLevelHierarchy"/>
    <dgm:cxn modelId="{578E61BA-5A14-AE47-9B70-CFB7B524D6DB}" type="presOf" srcId="{B14B4F81-0610-4E2A-B848-6A7AF8D1DB26}" destId="{F5CBAB9D-D568-4C5D-B018-64D849E89717}" srcOrd="0" destOrd="0" presId="urn:microsoft.com/office/officeart/2008/layout/HorizontalMultiLevelHierarchy"/>
    <dgm:cxn modelId="{6D75A600-2EAE-FC47-9BFA-39AB23011C40}" type="presOf" srcId="{5F9959A4-FB5F-4E4B-B964-9932C797666C}" destId="{E9ADBE30-B109-4F48-A62A-B9639BCC967F}" srcOrd="0" destOrd="0" presId="urn:microsoft.com/office/officeart/2008/layout/HorizontalMultiLevelHierarchy"/>
    <dgm:cxn modelId="{BA273476-A8A6-4A9D-8EF3-03872809CDEF}" srcId="{BF41DFFD-BD5A-4350-9606-F9422FBB8463}" destId="{B5E7B498-595C-4FD0-8E96-A8836BF3EBE6}" srcOrd="0" destOrd="0" parTransId="{0B64250A-7231-4BB6-9145-73A7408C263E}" sibTransId="{066009E6-6CE3-4988-82D6-772499885073}"/>
    <dgm:cxn modelId="{204DB891-17F9-A347-88AB-934C1A6B928C}" type="presOf" srcId="{FACB6B46-9D6C-49CE-99A3-34A2E7826902}" destId="{5250896E-75B3-4DA4-8459-8221718C2E41}" srcOrd="0" destOrd="0" presId="urn:microsoft.com/office/officeart/2008/layout/HorizontalMultiLevelHierarchy"/>
    <dgm:cxn modelId="{DC91F09D-F34F-A14E-82D9-EE2D7F8253FA}" type="presOf" srcId="{5F9959A4-FB5F-4E4B-B964-9932C797666C}" destId="{8EB5F676-40B5-45DB-A603-E6C4EDE32722}" srcOrd="1" destOrd="0" presId="urn:microsoft.com/office/officeart/2008/layout/HorizontalMultiLevelHierarchy"/>
    <dgm:cxn modelId="{3F93898F-E8C7-4B63-949E-D5D13C0B1723}" srcId="{B5E7B498-595C-4FD0-8E96-A8836BF3EBE6}" destId="{E2B7AFCA-A26C-4EF3-A7CD-BB8D67221BC1}" srcOrd="0" destOrd="0" parTransId="{5F9959A4-FB5F-4E4B-B964-9932C797666C}" sibTransId="{2351E68A-88E5-469E-9261-4B6E79CA2716}"/>
    <dgm:cxn modelId="{02FACB2C-A071-450A-AB7A-ABCCEEF11BD7}" srcId="{B5E7B498-595C-4FD0-8E96-A8836BF3EBE6}" destId="{9DB49119-B72A-44E1-9419-341137D98BF1}" srcOrd="4" destOrd="0" parTransId="{751BE0F7-6A92-4A93-BCF4-22E2BFBDD66D}" sibTransId="{4882FE33-0D74-402F-BCE4-C48BADD61560}"/>
    <dgm:cxn modelId="{EFAC9BC8-F784-8647-BD2D-3B2775D51216}" type="presOf" srcId="{790604EC-038E-46C1-96CE-BE4866D0F4BA}" destId="{8D7B2D48-866D-44FE-B502-D2205004C696}" srcOrd="1" destOrd="0" presId="urn:microsoft.com/office/officeart/2008/layout/HorizontalMultiLevelHierarchy"/>
    <dgm:cxn modelId="{88DDC790-9277-9049-A630-A3C1E65E2ECF}" type="presOf" srcId="{751BE0F7-6A92-4A93-BCF4-22E2BFBDD66D}" destId="{BC324F8F-B079-4903-94E8-BF404285B3FC}" srcOrd="0" destOrd="0" presId="urn:microsoft.com/office/officeart/2008/layout/HorizontalMultiLevelHierarchy"/>
    <dgm:cxn modelId="{02FE41C6-F28D-5B4E-950A-CA1F94EF49B7}" type="presOf" srcId="{7A9CBBD3-57A6-4586-A03C-C42AF251FC68}" destId="{DDC9C549-1E39-4EFA-84A2-B644EFE69BD4}" srcOrd="0" destOrd="0" presId="urn:microsoft.com/office/officeart/2008/layout/HorizontalMultiLevelHierarchy"/>
    <dgm:cxn modelId="{FA8FBD98-A9F1-B54B-A743-421E14FFB743}" type="presOf" srcId="{E2B7AFCA-A26C-4EF3-A7CD-BB8D67221BC1}" destId="{97ABA2FD-B146-4C1C-996E-5BDA848D6329}" srcOrd="0" destOrd="0" presId="urn:microsoft.com/office/officeart/2008/layout/HorizontalMultiLevelHierarchy"/>
    <dgm:cxn modelId="{6FA0FDB0-C03E-2749-8384-D1424766E553}" type="presOf" srcId="{751BE0F7-6A92-4A93-BCF4-22E2BFBDD66D}" destId="{8AE4C629-E8B0-45E9-8712-44170EAF1388}" srcOrd="1" destOrd="0" presId="urn:microsoft.com/office/officeart/2008/layout/HorizontalMultiLevelHierarchy"/>
    <dgm:cxn modelId="{9B924160-D0AC-4765-A1CF-287A86448749}" srcId="{B5E7B498-595C-4FD0-8E96-A8836BF3EBE6}" destId="{B14B4F81-0610-4E2A-B848-6A7AF8D1DB26}" srcOrd="3" destOrd="0" parTransId="{904805A6-2C90-451D-AF49-CD5A7C960B94}" sibTransId="{85B79373-2206-40F5-A7F8-4F6C9A51F6A2}"/>
    <dgm:cxn modelId="{6979C995-284C-49F9-8CB4-BCE9BAB9FBBF}" srcId="{B5E7B498-595C-4FD0-8E96-A8836BF3EBE6}" destId="{7A9CBBD3-57A6-4586-A03C-C42AF251FC68}" srcOrd="2" destOrd="0" parTransId="{668C6368-C612-4216-BEE2-E8792665FA09}" sibTransId="{1EA141DF-4BFB-4BB0-BF1E-03FAE56197B0}"/>
    <dgm:cxn modelId="{CE8F79C6-4811-9D46-8209-0B922DEF7023}" type="presOf" srcId="{904805A6-2C90-451D-AF49-CD5A7C960B94}" destId="{9265AACB-FC90-45B5-B3DE-A4A11AAE3DB8}" srcOrd="1" destOrd="0" presId="urn:microsoft.com/office/officeart/2008/layout/HorizontalMultiLevelHierarchy"/>
    <dgm:cxn modelId="{A42708CA-44E4-CC45-98D8-490180FDA1D0}" type="presOf" srcId="{9DB49119-B72A-44E1-9419-341137D98BF1}" destId="{3B87CEF3-67E5-4377-AA96-F5416FCE6A57}" srcOrd="0" destOrd="0" presId="urn:microsoft.com/office/officeart/2008/layout/HorizontalMultiLevelHierarchy"/>
    <dgm:cxn modelId="{6793493D-55C7-411A-BFC9-FEBC009C8397}" srcId="{B5E7B498-595C-4FD0-8E96-A8836BF3EBE6}" destId="{FACB6B46-9D6C-49CE-99A3-34A2E7826902}" srcOrd="1" destOrd="0" parTransId="{790604EC-038E-46C1-96CE-BE4866D0F4BA}" sibTransId="{E451058E-4462-4F40-9A14-7DB468A428F0}"/>
    <dgm:cxn modelId="{C34FA765-604E-9E41-BBCF-5BEF29E83A6F}" type="presOf" srcId="{668C6368-C612-4216-BEE2-E8792665FA09}" destId="{8FDEC0DC-36D0-49A8-BC8E-F5466E3E7535}" srcOrd="0" destOrd="0" presId="urn:microsoft.com/office/officeart/2008/layout/HorizontalMultiLevelHierarchy"/>
    <dgm:cxn modelId="{59120DB5-C681-664B-B3E9-7F2340A978E5}" type="presOf" srcId="{668C6368-C612-4216-BEE2-E8792665FA09}" destId="{F86958CD-0B19-4099-A01F-A7B9F2F0605A}" srcOrd="1" destOrd="0" presId="urn:microsoft.com/office/officeart/2008/layout/HorizontalMultiLevelHierarchy"/>
    <dgm:cxn modelId="{1E03861B-EE1E-1241-950A-82DAFE8B4F70}" type="presOf" srcId="{790604EC-038E-46C1-96CE-BE4866D0F4BA}" destId="{E3142D3D-5CB1-4A7B-8B41-F64A762C91BA}" srcOrd="0" destOrd="0" presId="urn:microsoft.com/office/officeart/2008/layout/HorizontalMultiLevelHierarchy"/>
    <dgm:cxn modelId="{4E62081C-1B04-0245-8253-D264871DD648}" type="presParOf" srcId="{AF452948-39D5-4928-AB24-A12F01839CFF}" destId="{EDE02459-BEB7-40C9-B361-454B64DED5F9}" srcOrd="0" destOrd="0" presId="urn:microsoft.com/office/officeart/2008/layout/HorizontalMultiLevelHierarchy"/>
    <dgm:cxn modelId="{722BD94E-BC59-9E43-82D5-D0902880CA0C}" type="presParOf" srcId="{EDE02459-BEB7-40C9-B361-454B64DED5F9}" destId="{92204CBE-6445-4EC5-9283-1CF7F98C1562}" srcOrd="0" destOrd="0" presId="urn:microsoft.com/office/officeart/2008/layout/HorizontalMultiLevelHierarchy"/>
    <dgm:cxn modelId="{EA1F8C00-A3C7-954E-A5DD-99C622A3D87E}" type="presParOf" srcId="{EDE02459-BEB7-40C9-B361-454B64DED5F9}" destId="{76A62F3C-3B19-4C88-8E66-EFAA6A70B518}" srcOrd="1" destOrd="0" presId="urn:microsoft.com/office/officeart/2008/layout/HorizontalMultiLevelHierarchy"/>
    <dgm:cxn modelId="{FE1F2442-0E3F-8245-A06F-BA934B2D719B}" type="presParOf" srcId="{76A62F3C-3B19-4C88-8E66-EFAA6A70B518}" destId="{E9ADBE30-B109-4F48-A62A-B9639BCC967F}" srcOrd="0" destOrd="0" presId="urn:microsoft.com/office/officeart/2008/layout/HorizontalMultiLevelHierarchy"/>
    <dgm:cxn modelId="{D152F32D-628F-5949-ACDE-95BE469C1E99}" type="presParOf" srcId="{E9ADBE30-B109-4F48-A62A-B9639BCC967F}" destId="{8EB5F676-40B5-45DB-A603-E6C4EDE32722}" srcOrd="0" destOrd="0" presId="urn:microsoft.com/office/officeart/2008/layout/HorizontalMultiLevelHierarchy"/>
    <dgm:cxn modelId="{6A3672FD-BCDA-8944-94D3-2CA193B53482}" type="presParOf" srcId="{76A62F3C-3B19-4C88-8E66-EFAA6A70B518}" destId="{C731B1FF-F892-4411-831B-694027778B60}" srcOrd="1" destOrd="0" presId="urn:microsoft.com/office/officeart/2008/layout/HorizontalMultiLevelHierarchy"/>
    <dgm:cxn modelId="{20A8F854-A529-6644-945C-7E90A8E933C6}" type="presParOf" srcId="{C731B1FF-F892-4411-831B-694027778B60}" destId="{97ABA2FD-B146-4C1C-996E-5BDA848D6329}" srcOrd="0" destOrd="0" presId="urn:microsoft.com/office/officeart/2008/layout/HorizontalMultiLevelHierarchy"/>
    <dgm:cxn modelId="{B0DF84CE-822E-204C-9B26-DFE84ADAD116}" type="presParOf" srcId="{C731B1FF-F892-4411-831B-694027778B60}" destId="{8E2DEBE7-F43C-4F11-AB4B-3BA9009AE5B7}" srcOrd="1" destOrd="0" presId="urn:microsoft.com/office/officeart/2008/layout/HorizontalMultiLevelHierarchy"/>
    <dgm:cxn modelId="{C21C0849-2BD5-DD43-B197-102669447932}" type="presParOf" srcId="{76A62F3C-3B19-4C88-8E66-EFAA6A70B518}" destId="{E3142D3D-5CB1-4A7B-8B41-F64A762C91BA}" srcOrd="2" destOrd="0" presId="urn:microsoft.com/office/officeart/2008/layout/HorizontalMultiLevelHierarchy"/>
    <dgm:cxn modelId="{86229AE3-4E48-7E40-B004-0B17A6444686}" type="presParOf" srcId="{E3142D3D-5CB1-4A7B-8B41-F64A762C91BA}" destId="{8D7B2D48-866D-44FE-B502-D2205004C696}" srcOrd="0" destOrd="0" presId="urn:microsoft.com/office/officeart/2008/layout/HorizontalMultiLevelHierarchy"/>
    <dgm:cxn modelId="{D2C60E86-438C-604D-B07E-46BD5F36ADD3}" type="presParOf" srcId="{76A62F3C-3B19-4C88-8E66-EFAA6A70B518}" destId="{CEFE8CBD-5019-496A-80F8-57BCA65064BC}" srcOrd="3" destOrd="0" presId="urn:microsoft.com/office/officeart/2008/layout/HorizontalMultiLevelHierarchy"/>
    <dgm:cxn modelId="{CD8EC3BD-B2A9-A840-B1D5-2D5A47BE9D80}" type="presParOf" srcId="{CEFE8CBD-5019-496A-80F8-57BCA65064BC}" destId="{5250896E-75B3-4DA4-8459-8221718C2E41}" srcOrd="0" destOrd="0" presId="urn:microsoft.com/office/officeart/2008/layout/HorizontalMultiLevelHierarchy"/>
    <dgm:cxn modelId="{35FBD59A-D45A-2842-B5FA-D4AAC33D0802}" type="presParOf" srcId="{CEFE8CBD-5019-496A-80F8-57BCA65064BC}" destId="{8B6AD93B-03F0-499B-93F1-73938B425BD0}" srcOrd="1" destOrd="0" presId="urn:microsoft.com/office/officeart/2008/layout/HorizontalMultiLevelHierarchy"/>
    <dgm:cxn modelId="{E03EB3D6-1D96-A847-8677-03F4F64E4868}" type="presParOf" srcId="{76A62F3C-3B19-4C88-8E66-EFAA6A70B518}" destId="{8FDEC0DC-36D0-49A8-BC8E-F5466E3E7535}" srcOrd="4" destOrd="0" presId="urn:microsoft.com/office/officeart/2008/layout/HorizontalMultiLevelHierarchy"/>
    <dgm:cxn modelId="{9FDBF3EA-8A43-CF40-AF82-93EF799DB331}" type="presParOf" srcId="{8FDEC0DC-36D0-49A8-BC8E-F5466E3E7535}" destId="{F86958CD-0B19-4099-A01F-A7B9F2F0605A}" srcOrd="0" destOrd="0" presId="urn:microsoft.com/office/officeart/2008/layout/HorizontalMultiLevelHierarchy"/>
    <dgm:cxn modelId="{6992BBF7-A903-C34C-A778-2AFED443CF6B}" type="presParOf" srcId="{76A62F3C-3B19-4C88-8E66-EFAA6A70B518}" destId="{C599B3E1-4ADE-485E-8EE0-FE7E4F6AE87A}" srcOrd="5" destOrd="0" presId="urn:microsoft.com/office/officeart/2008/layout/HorizontalMultiLevelHierarchy"/>
    <dgm:cxn modelId="{DDBC58C0-9629-C346-A680-6DAAFBD95BD3}" type="presParOf" srcId="{C599B3E1-4ADE-485E-8EE0-FE7E4F6AE87A}" destId="{DDC9C549-1E39-4EFA-84A2-B644EFE69BD4}" srcOrd="0" destOrd="0" presId="urn:microsoft.com/office/officeart/2008/layout/HorizontalMultiLevelHierarchy"/>
    <dgm:cxn modelId="{DD2828D5-31B0-5E4E-99CF-8E2282D33D27}" type="presParOf" srcId="{C599B3E1-4ADE-485E-8EE0-FE7E4F6AE87A}" destId="{DD4801DC-20D1-440D-97F6-3CEACB9D6710}" srcOrd="1" destOrd="0" presId="urn:microsoft.com/office/officeart/2008/layout/HorizontalMultiLevelHierarchy"/>
    <dgm:cxn modelId="{C937A463-FD57-F649-A46B-AE67537FE9F5}" type="presParOf" srcId="{76A62F3C-3B19-4C88-8E66-EFAA6A70B518}" destId="{3ABE2F63-0D29-4BC7-9CF1-ADB0C588743F}" srcOrd="6" destOrd="0" presId="urn:microsoft.com/office/officeart/2008/layout/HorizontalMultiLevelHierarchy"/>
    <dgm:cxn modelId="{DD9EA30E-5A33-7645-B92D-3A40C5B528F0}" type="presParOf" srcId="{3ABE2F63-0D29-4BC7-9CF1-ADB0C588743F}" destId="{9265AACB-FC90-45B5-B3DE-A4A11AAE3DB8}" srcOrd="0" destOrd="0" presId="urn:microsoft.com/office/officeart/2008/layout/HorizontalMultiLevelHierarchy"/>
    <dgm:cxn modelId="{DC5F8BBB-5DDC-EC48-952B-A9EE8D7A4884}" type="presParOf" srcId="{76A62F3C-3B19-4C88-8E66-EFAA6A70B518}" destId="{3AE5894E-3714-4606-B667-2924AF30C6B5}" srcOrd="7" destOrd="0" presId="urn:microsoft.com/office/officeart/2008/layout/HorizontalMultiLevelHierarchy"/>
    <dgm:cxn modelId="{31EDC997-AFEE-2149-8CEB-7B5BF5E795D9}" type="presParOf" srcId="{3AE5894E-3714-4606-B667-2924AF30C6B5}" destId="{F5CBAB9D-D568-4C5D-B018-64D849E89717}" srcOrd="0" destOrd="0" presId="urn:microsoft.com/office/officeart/2008/layout/HorizontalMultiLevelHierarchy"/>
    <dgm:cxn modelId="{90C85746-E140-F048-928A-A162C7F96AC6}" type="presParOf" srcId="{3AE5894E-3714-4606-B667-2924AF30C6B5}" destId="{78E23FFE-A05B-4879-B740-F5B46E26679A}" srcOrd="1" destOrd="0" presId="urn:microsoft.com/office/officeart/2008/layout/HorizontalMultiLevelHierarchy"/>
    <dgm:cxn modelId="{3A628031-2BBC-454E-9774-4B4354674E71}" type="presParOf" srcId="{76A62F3C-3B19-4C88-8E66-EFAA6A70B518}" destId="{BC324F8F-B079-4903-94E8-BF404285B3FC}" srcOrd="8" destOrd="0" presId="urn:microsoft.com/office/officeart/2008/layout/HorizontalMultiLevelHierarchy"/>
    <dgm:cxn modelId="{FA859E23-BD0E-BB4F-9FB0-7DFC0DB36B06}" type="presParOf" srcId="{BC324F8F-B079-4903-94E8-BF404285B3FC}" destId="{8AE4C629-E8B0-45E9-8712-44170EAF1388}" srcOrd="0" destOrd="0" presId="urn:microsoft.com/office/officeart/2008/layout/HorizontalMultiLevelHierarchy"/>
    <dgm:cxn modelId="{DF383CE3-EF4F-F94D-BD79-0F3BF5DDD288}" type="presParOf" srcId="{76A62F3C-3B19-4C88-8E66-EFAA6A70B518}" destId="{5823B042-087C-4FE8-AF42-9F3E79E904CF}" srcOrd="9" destOrd="0" presId="urn:microsoft.com/office/officeart/2008/layout/HorizontalMultiLevelHierarchy"/>
    <dgm:cxn modelId="{CCBC37E8-D347-D142-9942-1521CEAC6E8D}" type="presParOf" srcId="{5823B042-087C-4FE8-AF42-9F3E79E904CF}" destId="{3B87CEF3-67E5-4377-AA96-F5416FCE6A57}" srcOrd="0" destOrd="0" presId="urn:microsoft.com/office/officeart/2008/layout/HorizontalMultiLevelHierarchy"/>
    <dgm:cxn modelId="{63326D7D-A955-304A-9D5C-2239B572F1A1}" type="presParOf" srcId="{5823B042-087C-4FE8-AF42-9F3E79E904CF}" destId="{3574C4EA-1288-43C2-A24E-3AF50D73E54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1DFFD-BD5A-4350-9606-F9422FBB846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5E7B498-595C-4FD0-8E96-A8836BF3EBE6}">
      <dgm:prSet phldrT="[Text]" custT="1"/>
      <dgm:spPr>
        <a:solidFill>
          <a:schemeClr val="accent2"/>
        </a:solidFill>
        <a:ln>
          <a:noFill/>
        </a:ln>
      </dgm:spPr>
      <dgm:t>
        <a:bodyPr/>
        <a:lstStyle/>
        <a:p>
          <a:r>
            <a:rPr lang="en-US" sz="1000" b="1" dirty="0">
              <a:solidFill>
                <a:schemeClr val="bg1"/>
              </a:solidFill>
              <a:latin typeface="Arial Narrow" panose="020B0606020202030204" pitchFamily="34" charset="0"/>
            </a:rPr>
            <a:t>Malignancy</a:t>
          </a:r>
        </a:p>
      </dgm:t>
    </dgm:pt>
    <dgm:pt modelId="{0B64250A-7231-4BB6-9145-73A7408C263E}" type="parTrans" cxnId="{BA273476-A8A6-4A9D-8EF3-03872809CDEF}">
      <dgm:prSet/>
      <dgm:spPr/>
      <dgm:t>
        <a:bodyPr/>
        <a:lstStyle/>
        <a:p>
          <a:endParaRPr lang="en-US" sz="1000">
            <a:latin typeface="Arial Narrow" panose="020B0606020202030204" pitchFamily="34" charset="0"/>
          </a:endParaRPr>
        </a:p>
      </dgm:t>
    </dgm:pt>
    <dgm:pt modelId="{066009E6-6CE3-4988-82D6-772499885073}" type="sibTrans" cxnId="{BA273476-A8A6-4A9D-8EF3-03872809CDEF}">
      <dgm:prSet/>
      <dgm:spPr/>
      <dgm:t>
        <a:bodyPr/>
        <a:lstStyle/>
        <a:p>
          <a:endParaRPr lang="en-US" sz="1000">
            <a:latin typeface="Arial Narrow" panose="020B0606020202030204" pitchFamily="34" charset="0"/>
          </a:endParaRPr>
        </a:p>
      </dgm:t>
    </dgm:pt>
    <dgm:pt modelId="{E2B7AFCA-A26C-4EF3-A7CD-BB8D67221BC1}">
      <dgm:prSet phldrT="[Text]" custT="1"/>
      <dgm:spPr>
        <a:solidFill>
          <a:schemeClr val="accent2">
            <a:lumMod val="20000"/>
            <a:lumOff val="80000"/>
          </a:schemeClr>
        </a:solidFill>
        <a:ln>
          <a:noFill/>
        </a:ln>
      </dgm:spPr>
      <dgm:t>
        <a:bodyPr/>
        <a:lstStyle/>
        <a:p>
          <a:r>
            <a:rPr lang="en-US" sz="1000" dirty="0">
              <a:solidFill>
                <a:schemeClr val="tx1"/>
              </a:solidFill>
              <a:latin typeface="Arial Narrow" panose="020B0606020202030204" pitchFamily="34" charset="0"/>
            </a:rPr>
            <a:t>Hodgkin’s disease or non-Hodgkin lymphoma</a:t>
          </a:r>
        </a:p>
      </dgm:t>
    </dgm:pt>
    <dgm:pt modelId="{5F9959A4-FB5F-4E4B-B964-9932C797666C}" type="parTrans" cxnId="{3F93898F-E8C7-4B63-949E-D5D13C0B1723}">
      <dgm:prSet custT="1"/>
      <dgm:spPr>
        <a:ln w="12700">
          <a:solidFill>
            <a:schemeClr val="accent2"/>
          </a:solidFill>
        </a:ln>
      </dgm:spPr>
      <dgm:t>
        <a:bodyPr/>
        <a:lstStyle/>
        <a:p>
          <a:endParaRPr lang="en-US" sz="1000" dirty="0">
            <a:latin typeface="Arial Narrow" panose="020B0606020202030204" pitchFamily="34" charset="0"/>
          </a:endParaRPr>
        </a:p>
      </dgm:t>
    </dgm:pt>
    <dgm:pt modelId="{2351E68A-88E5-469E-9261-4B6E79CA2716}" type="sibTrans" cxnId="{3F93898F-E8C7-4B63-949E-D5D13C0B1723}">
      <dgm:prSet/>
      <dgm:spPr/>
      <dgm:t>
        <a:bodyPr/>
        <a:lstStyle/>
        <a:p>
          <a:endParaRPr lang="en-US" sz="1000">
            <a:latin typeface="Arial Narrow" panose="020B0606020202030204" pitchFamily="34" charset="0"/>
          </a:endParaRPr>
        </a:p>
      </dgm:t>
    </dgm:pt>
    <dgm:pt modelId="{FACB6B46-9D6C-49CE-99A3-34A2E7826902}">
      <dgm:prSet phldrT="[Text]" custT="1"/>
      <dgm:spPr>
        <a:solidFill>
          <a:schemeClr val="accent2">
            <a:lumMod val="20000"/>
            <a:lumOff val="80000"/>
          </a:schemeClr>
        </a:solidFill>
        <a:ln>
          <a:noFill/>
        </a:ln>
      </dgm:spPr>
      <dgm:t>
        <a:bodyPr/>
        <a:lstStyle/>
        <a:p>
          <a:r>
            <a:rPr lang="en-US" sz="1000" dirty="0">
              <a:solidFill>
                <a:schemeClr val="tx1"/>
              </a:solidFill>
              <a:latin typeface="Arial Narrow" panose="020B0606020202030204" pitchFamily="34" charset="0"/>
            </a:rPr>
            <a:t>Solid cancers: kidney, colon, lung</a:t>
          </a:r>
        </a:p>
      </dgm:t>
    </dgm:pt>
    <dgm:pt modelId="{790604EC-038E-46C1-96CE-BE4866D0F4BA}" type="parTrans" cxnId="{6793493D-55C7-411A-BFC9-FEBC009C8397}">
      <dgm:prSet custT="1"/>
      <dgm:spPr>
        <a:ln w="12700">
          <a:solidFill>
            <a:schemeClr val="accent2"/>
          </a:solidFill>
        </a:ln>
      </dgm:spPr>
      <dgm:t>
        <a:bodyPr/>
        <a:lstStyle/>
        <a:p>
          <a:endParaRPr lang="en-US" sz="1000" dirty="0">
            <a:latin typeface="Arial Narrow" panose="020B0606020202030204" pitchFamily="34" charset="0"/>
          </a:endParaRPr>
        </a:p>
      </dgm:t>
    </dgm:pt>
    <dgm:pt modelId="{E451058E-4462-4F40-9A14-7DB468A428F0}" type="sibTrans" cxnId="{6793493D-55C7-411A-BFC9-FEBC009C8397}">
      <dgm:prSet/>
      <dgm:spPr/>
      <dgm:t>
        <a:bodyPr/>
        <a:lstStyle/>
        <a:p>
          <a:endParaRPr lang="en-US" sz="1000">
            <a:latin typeface="Arial Narrow" panose="020B0606020202030204" pitchFamily="34" charset="0"/>
          </a:endParaRPr>
        </a:p>
      </dgm:t>
    </dgm:pt>
    <dgm:pt modelId="{7A9CBBD3-57A6-4586-A03C-C42AF251FC68}">
      <dgm:prSet phldrT="[Text]" custT="1"/>
      <dgm:spPr>
        <a:solidFill>
          <a:schemeClr val="accent2">
            <a:lumMod val="20000"/>
            <a:lumOff val="80000"/>
          </a:schemeClr>
        </a:solidFill>
        <a:ln>
          <a:noFill/>
        </a:ln>
      </dgm:spPr>
      <dgm:t>
        <a:bodyPr/>
        <a:lstStyle/>
        <a:p>
          <a:r>
            <a:rPr lang="en-US" sz="1000" dirty="0">
              <a:solidFill>
                <a:schemeClr val="tx1"/>
              </a:solidFill>
              <a:latin typeface="Arial Narrow" panose="020B0606020202030204" pitchFamily="34" charset="0"/>
            </a:rPr>
            <a:t>Myeloproliferative disorders</a:t>
          </a:r>
        </a:p>
      </dgm:t>
    </dgm:pt>
    <dgm:pt modelId="{668C6368-C612-4216-BEE2-E8792665FA09}" type="parTrans" cxnId="{6979C995-284C-49F9-8CB4-BCE9BAB9FBBF}">
      <dgm:prSet custT="1"/>
      <dgm:spPr>
        <a:ln w="12700">
          <a:solidFill>
            <a:schemeClr val="accent2"/>
          </a:solidFill>
        </a:ln>
      </dgm:spPr>
      <dgm:t>
        <a:bodyPr/>
        <a:lstStyle/>
        <a:p>
          <a:endParaRPr lang="en-US" sz="1000" dirty="0">
            <a:latin typeface="Arial Narrow" panose="020B0606020202030204" pitchFamily="34" charset="0"/>
          </a:endParaRPr>
        </a:p>
      </dgm:t>
    </dgm:pt>
    <dgm:pt modelId="{1EA141DF-4BFB-4BB0-BF1E-03FAE56197B0}" type="sibTrans" cxnId="{6979C995-284C-49F9-8CB4-BCE9BAB9FBBF}">
      <dgm:prSet/>
      <dgm:spPr/>
      <dgm:t>
        <a:bodyPr/>
        <a:lstStyle/>
        <a:p>
          <a:endParaRPr lang="en-US" sz="1000">
            <a:latin typeface="Arial Narrow" panose="020B0606020202030204" pitchFamily="34" charset="0"/>
          </a:endParaRPr>
        </a:p>
      </dgm:t>
    </dgm:pt>
    <dgm:pt modelId="{B14B4F81-0610-4E2A-B848-6A7AF8D1DB26}">
      <dgm:prSet phldrT="[Text]" custT="1"/>
      <dgm:spPr>
        <a:solidFill>
          <a:schemeClr val="accent2">
            <a:lumMod val="20000"/>
            <a:lumOff val="80000"/>
          </a:schemeClr>
        </a:solidFill>
        <a:ln>
          <a:noFill/>
        </a:ln>
      </dgm:spPr>
      <dgm:t>
        <a:bodyPr/>
        <a:lstStyle/>
        <a:p>
          <a:r>
            <a:rPr lang="en-US" sz="1000" dirty="0">
              <a:solidFill>
                <a:schemeClr val="tx1"/>
              </a:solidFill>
              <a:latin typeface="Arial Narrow" panose="020B0606020202030204" pitchFamily="34" charset="0"/>
            </a:rPr>
            <a:t>Angioimmunoblastic lymphadenopathy</a:t>
          </a:r>
        </a:p>
      </dgm:t>
    </dgm:pt>
    <dgm:pt modelId="{904805A6-2C90-451D-AF49-CD5A7C960B94}" type="parTrans" cxnId="{9B924160-D0AC-4765-A1CF-287A86448749}">
      <dgm:prSet custT="1"/>
      <dgm:spPr>
        <a:ln w="12700">
          <a:solidFill>
            <a:schemeClr val="accent2"/>
          </a:solidFill>
        </a:ln>
      </dgm:spPr>
      <dgm:t>
        <a:bodyPr/>
        <a:lstStyle/>
        <a:p>
          <a:endParaRPr lang="en-US" sz="1000" dirty="0">
            <a:latin typeface="Arial Narrow" panose="020B0606020202030204" pitchFamily="34" charset="0"/>
          </a:endParaRPr>
        </a:p>
      </dgm:t>
    </dgm:pt>
    <dgm:pt modelId="{85B79373-2206-40F5-A7F8-4F6C9A51F6A2}" type="sibTrans" cxnId="{9B924160-D0AC-4765-A1CF-287A86448749}">
      <dgm:prSet/>
      <dgm:spPr/>
      <dgm:t>
        <a:bodyPr/>
        <a:lstStyle/>
        <a:p>
          <a:endParaRPr lang="en-US" sz="1000">
            <a:latin typeface="Arial Narrow" panose="020B0606020202030204" pitchFamily="34" charset="0"/>
          </a:endParaRPr>
        </a:p>
      </dgm:t>
    </dgm:pt>
    <dgm:pt modelId="{9DB49119-B72A-44E1-9419-341137D98BF1}">
      <dgm:prSet phldrT="[Text]" custT="1"/>
      <dgm:spPr>
        <a:solidFill>
          <a:schemeClr val="accent2">
            <a:lumMod val="20000"/>
            <a:lumOff val="80000"/>
          </a:schemeClr>
        </a:solidFill>
        <a:ln>
          <a:noFill/>
        </a:ln>
      </dgm:spPr>
      <dgm:t>
        <a:bodyPr/>
        <a:lstStyle/>
        <a:p>
          <a:r>
            <a:rPr lang="en-US" sz="1000" dirty="0">
              <a:solidFill>
                <a:schemeClr val="tx1"/>
              </a:solidFill>
              <a:latin typeface="Arial Narrow" panose="020B0606020202030204" pitchFamily="34" charset="0"/>
            </a:rPr>
            <a:t>Paraneoplastic syndrome</a:t>
          </a:r>
        </a:p>
      </dgm:t>
    </dgm:pt>
    <dgm:pt modelId="{751BE0F7-6A92-4A93-BCF4-22E2BFBDD66D}" type="parTrans" cxnId="{02FACB2C-A071-450A-AB7A-ABCCEEF11BD7}">
      <dgm:prSet custT="1"/>
      <dgm:spPr>
        <a:ln w="12700">
          <a:solidFill>
            <a:schemeClr val="accent2"/>
          </a:solidFill>
        </a:ln>
      </dgm:spPr>
      <dgm:t>
        <a:bodyPr/>
        <a:lstStyle/>
        <a:p>
          <a:endParaRPr lang="en-US" sz="1000" dirty="0">
            <a:latin typeface="Arial Narrow" panose="020B0606020202030204" pitchFamily="34" charset="0"/>
          </a:endParaRPr>
        </a:p>
      </dgm:t>
    </dgm:pt>
    <dgm:pt modelId="{4882FE33-0D74-402F-BCE4-C48BADD61560}" type="sibTrans" cxnId="{02FACB2C-A071-450A-AB7A-ABCCEEF11BD7}">
      <dgm:prSet/>
      <dgm:spPr/>
      <dgm:t>
        <a:bodyPr/>
        <a:lstStyle/>
        <a:p>
          <a:endParaRPr lang="en-US" sz="1000">
            <a:latin typeface="Arial Narrow" panose="020B0606020202030204" pitchFamily="34" charset="0"/>
          </a:endParaRPr>
        </a:p>
      </dgm:t>
    </dgm:pt>
    <dgm:pt modelId="{AF452948-39D5-4928-AB24-A12F01839CFF}" type="pres">
      <dgm:prSet presAssocID="{BF41DFFD-BD5A-4350-9606-F9422FBB8463}" presName="Name0" presStyleCnt="0">
        <dgm:presLayoutVars>
          <dgm:chPref val="1"/>
          <dgm:dir/>
          <dgm:animOne val="branch"/>
          <dgm:animLvl val="lvl"/>
          <dgm:resizeHandles val="exact"/>
        </dgm:presLayoutVars>
      </dgm:prSet>
      <dgm:spPr/>
      <dgm:t>
        <a:bodyPr/>
        <a:lstStyle/>
        <a:p>
          <a:endParaRPr lang="en-US"/>
        </a:p>
      </dgm:t>
    </dgm:pt>
    <dgm:pt modelId="{EDE02459-BEB7-40C9-B361-454B64DED5F9}" type="pres">
      <dgm:prSet presAssocID="{B5E7B498-595C-4FD0-8E96-A8836BF3EBE6}" presName="root1" presStyleCnt="0"/>
      <dgm:spPr/>
    </dgm:pt>
    <dgm:pt modelId="{92204CBE-6445-4EC5-9283-1CF7F98C1562}" type="pres">
      <dgm:prSet presAssocID="{B5E7B498-595C-4FD0-8E96-A8836BF3EBE6}" presName="LevelOneTextNode" presStyleLbl="node0" presStyleIdx="0" presStyleCnt="1" custScaleX="34813" custScaleY="97854" custLinFactNeighborX="4249" custLinFactNeighborY="80">
        <dgm:presLayoutVars>
          <dgm:chPref val="3"/>
        </dgm:presLayoutVars>
      </dgm:prSet>
      <dgm:spPr/>
      <dgm:t>
        <a:bodyPr/>
        <a:lstStyle/>
        <a:p>
          <a:endParaRPr lang="en-US"/>
        </a:p>
      </dgm:t>
    </dgm:pt>
    <dgm:pt modelId="{76A62F3C-3B19-4C88-8E66-EFAA6A70B518}" type="pres">
      <dgm:prSet presAssocID="{B5E7B498-595C-4FD0-8E96-A8836BF3EBE6}" presName="level2hierChild" presStyleCnt="0"/>
      <dgm:spPr/>
    </dgm:pt>
    <dgm:pt modelId="{E9ADBE30-B109-4F48-A62A-B9639BCC967F}" type="pres">
      <dgm:prSet presAssocID="{5F9959A4-FB5F-4E4B-B964-9932C797666C}" presName="conn2-1" presStyleLbl="parChTrans1D2" presStyleIdx="0" presStyleCnt="5"/>
      <dgm:spPr/>
      <dgm:t>
        <a:bodyPr/>
        <a:lstStyle/>
        <a:p>
          <a:endParaRPr lang="en-US"/>
        </a:p>
      </dgm:t>
    </dgm:pt>
    <dgm:pt modelId="{8EB5F676-40B5-45DB-A603-E6C4EDE32722}" type="pres">
      <dgm:prSet presAssocID="{5F9959A4-FB5F-4E4B-B964-9932C797666C}" presName="connTx" presStyleLbl="parChTrans1D2" presStyleIdx="0" presStyleCnt="5"/>
      <dgm:spPr/>
      <dgm:t>
        <a:bodyPr/>
        <a:lstStyle/>
        <a:p>
          <a:endParaRPr lang="en-US"/>
        </a:p>
      </dgm:t>
    </dgm:pt>
    <dgm:pt modelId="{C731B1FF-F892-4411-831B-694027778B60}" type="pres">
      <dgm:prSet presAssocID="{E2B7AFCA-A26C-4EF3-A7CD-BB8D67221BC1}" presName="root2" presStyleCnt="0"/>
      <dgm:spPr/>
    </dgm:pt>
    <dgm:pt modelId="{97ABA2FD-B146-4C1C-996E-5BDA848D6329}" type="pres">
      <dgm:prSet presAssocID="{E2B7AFCA-A26C-4EF3-A7CD-BB8D67221BC1}" presName="LevelTwoTextNode" presStyleLbl="node2" presStyleIdx="0" presStyleCnt="5" custScaleX="79859" custScaleY="89409" custLinFactNeighborX="-5484">
        <dgm:presLayoutVars>
          <dgm:chPref val="3"/>
        </dgm:presLayoutVars>
      </dgm:prSet>
      <dgm:spPr/>
      <dgm:t>
        <a:bodyPr/>
        <a:lstStyle/>
        <a:p>
          <a:endParaRPr lang="en-US"/>
        </a:p>
      </dgm:t>
    </dgm:pt>
    <dgm:pt modelId="{8E2DEBE7-F43C-4F11-AB4B-3BA9009AE5B7}" type="pres">
      <dgm:prSet presAssocID="{E2B7AFCA-A26C-4EF3-A7CD-BB8D67221BC1}" presName="level3hierChild" presStyleCnt="0"/>
      <dgm:spPr/>
    </dgm:pt>
    <dgm:pt modelId="{E3142D3D-5CB1-4A7B-8B41-F64A762C91BA}" type="pres">
      <dgm:prSet presAssocID="{790604EC-038E-46C1-96CE-BE4866D0F4BA}" presName="conn2-1" presStyleLbl="parChTrans1D2" presStyleIdx="1" presStyleCnt="5"/>
      <dgm:spPr/>
      <dgm:t>
        <a:bodyPr/>
        <a:lstStyle/>
        <a:p>
          <a:endParaRPr lang="en-US"/>
        </a:p>
      </dgm:t>
    </dgm:pt>
    <dgm:pt modelId="{8D7B2D48-866D-44FE-B502-D2205004C696}" type="pres">
      <dgm:prSet presAssocID="{790604EC-038E-46C1-96CE-BE4866D0F4BA}" presName="connTx" presStyleLbl="parChTrans1D2" presStyleIdx="1" presStyleCnt="5"/>
      <dgm:spPr/>
      <dgm:t>
        <a:bodyPr/>
        <a:lstStyle/>
        <a:p>
          <a:endParaRPr lang="en-US"/>
        </a:p>
      </dgm:t>
    </dgm:pt>
    <dgm:pt modelId="{CEFE8CBD-5019-496A-80F8-57BCA65064BC}" type="pres">
      <dgm:prSet presAssocID="{FACB6B46-9D6C-49CE-99A3-34A2E7826902}" presName="root2" presStyleCnt="0"/>
      <dgm:spPr/>
    </dgm:pt>
    <dgm:pt modelId="{5250896E-75B3-4DA4-8459-8221718C2E41}" type="pres">
      <dgm:prSet presAssocID="{FACB6B46-9D6C-49CE-99A3-34A2E7826902}" presName="LevelTwoTextNode" presStyleLbl="node2" presStyleIdx="1" presStyleCnt="5" custScaleX="80062" custScaleY="76487" custLinFactNeighborX="-5484">
        <dgm:presLayoutVars>
          <dgm:chPref val="3"/>
        </dgm:presLayoutVars>
      </dgm:prSet>
      <dgm:spPr/>
      <dgm:t>
        <a:bodyPr/>
        <a:lstStyle/>
        <a:p>
          <a:endParaRPr lang="en-US"/>
        </a:p>
      </dgm:t>
    </dgm:pt>
    <dgm:pt modelId="{8B6AD93B-03F0-499B-93F1-73938B425BD0}" type="pres">
      <dgm:prSet presAssocID="{FACB6B46-9D6C-49CE-99A3-34A2E7826902}" presName="level3hierChild" presStyleCnt="0"/>
      <dgm:spPr/>
    </dgm:pt>
    <dgm:pt modelId="{8FDEC0DC-36D0-49A8-BC8E-F5466E3E7535}" type="pres">
      <dgm:prSet presAssocID="{668C6368-C612-4216-BEE2-E8792665FA09}" presName="conn2-1" presStyleLbl="parChTrans1D2" presStyleIdx="2" presStyleCnt="5"/>
      <dgm:spPr/>
      <dgm:t>
        <a:bodyPr/>
        <a:lstStyle/>
        <a:p>
          <a:endParaRPr lang="en-US"/>
        </a:p>
      </dgm:t>
    </dgm:pt>
    <dgm:pt modelId="{F86958CD-0B19-4099-A01F-A7B9F2F0605A}" type="pres">
      <dgm:prSet presAssocID="{668C6368-C612-4216-BEE2-E8792665FA09}" presName="connTx" presStyleLbl="parChTrans1D2" presStyleIdx="2" presStyleCnt="5"/>
      <dgm:spPr/>
      <dgm:t>
        <a:bodyPr/>
        <a:lstStyle/>
        <a:p>
          <a:endParaRPr lang="en-US"/>
        </a:p>
      </dgm:t>
    </dgm:pt>
    <dgm:pt modelId="{C599B3E1-4ADE-485E-8EE0-FE7E4F6AE87A}" type="pres">
      <dgm:prSet presAssocID="{7A9CBBD3-57A6-4586-A03C-C42AF251FC68}" presName="root2" presStyleCnt="0"/>
      <dgm:spPr/>
    </dgm:pt>
    <dgm:pt modelId="{DDC9C549-1E39-4EFA-84A2-B644EFE69BD4}" type="pres">
      <dgm:prSet presAssocID="{7A9CBBD3-57A6-4586-A03C-C42AF251FC68}" presName="LevelTwoTextNode" presStyleLbl="node2" presStyleIdx="2" presStyleCnt="5" custScaleX="80062" custScaleY="76487" custLinFactNeighborX="-5484">
        <dgm:presLayoutVars>
          <dgm:chPref val="3"/>
        </dgm:presLayoutVars>
      </dgm:prSet>
      <dgm:spPr/>
      <dgm:t>
        <a:bodyPr/>
        <a:lstStyle/>
        <a:p>
          <a:endParaRPr lang="en-US"/>
        </a:p>
      </dgm:t>
    </dgm:pt>
    <dgm:pt modelId="{DD4801DC-20D1-440D-97F6-3CEACB9D6710}" type="pres">
      <dgm:prSet presAssocID="{7A9CBBD3-57A6-4586-A03C-C42AF251FC68}" presName="level3hierChild" presStyleCnt="0"/>
      <dgm:spPr/>
    </dgm:pt>
    <dgm:pt modelId="{3ABE2F63-0D29-4BC7-9CF1-ADB0C588743F}" type="pres">
      <dgm:prSet presAssocID="{904805A6-2C90-451D-AF49-CD5A7C960B94}" presName="conn2-1" presStyleLbl="parChTrans1D2" presStyleIdx="3" presStyleCnt="5"/>
      <dgm:spPr/>
      <dgm:t>
        <a:bodyPr/>
        <a:lstStyle/>
        <a:p>
          <a:endParaRPr lang="en-US"/>
        </a:p>
      </dgm:t>
    </dgm:pt>
    <dgm:pt modelId="{9265AACB-FC90-45B5-B3DE-A4A11AAE3DB8}" type="pres">
      <dgm:prSet presAssocID="{904805A6-2C90-451D-AF49-CD5A7C960B94}" presName="connTx" presStyleLbl="parChTrans1D2" presStyleIdx="3" presStyleCnt="5"/>
      <dgm:spPr/>
      <dgm:t>
        <a:bodyPr/>
        <a:lstStyle/>
        <a:p>
          <a:endParaRPr lang="en-US"/>
        </a:p>
      </dgm:t>
    </dgm:pt>
    <dgm:pt modelId="{3AE5894E-3714-4606-B667-2924AF30C6B5}" type="pres">
      <dgm:prSet presAssocID="{B14B4F81-0610-4E2A-B848-6A7AF8D1DB26}" presName="root2" presStyleCnt="0"/>
      <dgm:spPr/>
    </dgm:pt>
    <dgm:pt modelId="{F5CBAB9D-D568-4C5D-B018-64D849E89717}" type="pres">
      <dgm:prSet presAssocID="{B14B4F81-0610-4E2A-B848-6A7AF8D1DB26}" presName="LevelTwoTextNode" presStyleLbl="node2" presStyleIdx="3" presStyleCnt="5" custScaleX="80062" custScaleY="76636" custLinFactNeighborX="-5484">
        <dgm:presLayoutVars>
          <dgm:chPref val="3"/>
        </dgm:presLayoutVars>
      </dgm:prSet>
      <dgm:spPr/>
      <dgm:t>
        <a:bodyPr/>
        <a:lstStyle/>
        <a:p>
          <a:endParaRPr lang="en-US"/>
        </a:p>
      </dgm:t>
    </dgm:pt>
    <dgm:pt modelId="{78E23FFE-A05B-4879-B740-F5B46E26679A}" type="pres">
      <dgm:prSet presAssocID="{B14B4F81-0610-4E2A-B848-6A7AF8D1DB26}" presName="level3hierChild" presStyleCnt="0"/>
      <dgm:spPr/>
    </dgm:pt>
    <dgm:pt modelId="{BC324F8F-B079-4903-94E8-BF404285B3FC}" type="pres">
      <dgm:prSet presAssocID="{751BE0F7-6A92-4A93-BCF4-22E2BFBDD66D}" presName="conn2-1" presStyleLbl="parChTrans1D2" presStyleIdx="4" presStyleCnt="5"/>
      <dgm:spPr/>
      <dgm:t>
        <a:bodyPr/>
        <a:lstStyle/>
        <a:p>
          <a:endParaRPr lang="en-US"/>
        </a:p>
      </dgm:t>
    </dgm:pt>
    <dgm:pt modelId="{8AE4C629-E8B0-45E9-8712-44170EAF1388}" type="pres">
      <dgm:prSet presAssocID="{751BE0F7-6A92-4A93-BCF4-22E2BFBDD66D}" presName="connTx" presStyleLbl="parChTrans1D2" presStyleIdx="4" presStyleCnt="5"/>
      <dgm:spPr/>
      <dgm:t>
        <a:bodyPr/>
        <a:lstStyle/>
        <a:p>
          <a:endParaRPr lang="en-US"/>
        </a:p>
      </dgm:t>
    </dgm:pt>
    <dgm:pt modelId="{5823B042-087C-4FE8-AF42-9F3E79E904CF}" type="pres">
      <dgm:prSet presAssocID="{9DB49119-B72A-44E1-9419-341137D98BF1}" presName="root2" presStyleCnt="0"/>
      <dgm:spPr/>
    </dgm:pt>
    <dgm:pt modelId="{3B87CEF3-67E5-4377-AA96-F5416FCE6A57}" type="pres">
      <dgm:prSet presAssocID="{9DB49119-B72A-44E1-9419-341137D98BF1}" presName="LevelTwoTextNode" presStyleLbl="node2" presStyleIdx="4" presStyleCnt="5" custScaleX="80062" custScaleY="76487" custLinFactNeighborX="-5484">
        <dgm:presLayoutVars>
          <dgm:chPref val="3"/>
        </dgm:presLayoutVars>
      </dgm:prSet>
      <dgm:spPr/>
      <dgm:t>
        <a:bodyPr/>
        <a:lstStyle/>
        <a:p>
          <a:endParaRPr lang="en-US"/>
        </a:p>
      </dgm:t>
    </dgm:pt>
    <dgm:pt modelId="{3574C4EA-1288-43C2-A24E-3AF50D73E54B}" type="pres">
      <dgm:prSet presAssocID="{9DB49119-B72A-44E1-9419-341137D98BF1}" presName="level3hierChild" presStyleCnt="0"/>
      <dgm:spPr/>
    </dgm:pt>
  </dgm:ptLst>
  <dgm:cxnLst>
    <dgm:cxn modelId="{FF9896F3-5BCD-574B-AB7E-D86C3DD1C430}" type="presOf" srcId="{5F9959A4-FB5F-4E4B-B964-9932C797666C}" destId="{E9ADBE30-B109-4F48-A62A-B9639BCC967F}" srcOrd="0" destOrd="0" presId="urn:microsoft.com/office/officeart/2008/layout/HorizontalMultiLevelHierarchy"/>
    <dgm:cxn modelId="{611A01D9-6991-C741-BE46-4BF4840E0D3C}" type="presOf" srcId="{904805A6-2C90-451D-AF49-CD5A7C960B94}" destId="{3ABE2F63-0D29-4BC7-9CF1-ADB0C588743F}" srcOrd="0" destOrd="0" presId="urn:microsoft.com/office/officeart/2008/layout/HorizontalMultiLevelHierarchy"/>
    <dgm:cxn modelId="{A615A268-D728-6244-BAC2-8BDF4AFF45C1}" type="presOf" srcId="{751BE0F7-6A92-4A93-BCF4-22E2BFBDD66D}" destId="{BC324F8F-B079-4903-94E8-BF404285B3FC}" srcOrd="0" destOrd="0" presId="urn:microsoft.com/office/officeart/2008/layout/HorizontalMultiLevelHierarchy"/>
    <dgm:cxn modelId="{B33135C3-C54C-E440-9BEE-6D4238BB394A}" type="presOf" srcId="{FACB6B46-9D6C-49CE-99A3-34A2E7826902}" destId="{5250896E-75B3-4DA4-8459-8221718C2E41}" srcOrd="0" destOrd="0" presId="urn:microsoft.com/office/officeart/2008/layout/HorizontalMultiLevelHierarchy"/>
    <dgm:cxn modelId="{D59DF625-C7FE-5848-9177-1E936285066D}" type="presOf" srcId="{790604EC-038E-46C1-96CE-BE4866D0F4BA}" destId="{8D7B2D48-866D-44FE-B502-D2205004C696}" srcOrd="1" destOrd="0" presId="urn:microsoft.com/office/officeart/2008/layout/HorizontalMultiLevelHierarchy"/>
    <dgm:cxn modelId="{EB407E53-F498-0244-92EF-CDCC94A1AF6F}" type="presOf" srcId="{BF41DFFD-BD5A-4350-9606-F9422FBB8463}" destId="{AF452948-39D5-4928-AB24-A12F01839CFF}" srcOrd="0" destOrd="0" presId="urn:microsoft.com/office/officeart/2008/layout/HorizontalMultiLevelHierarchy"/>
    <dgm:cxn modelId="{A272B9D8-665A-044A-BDDF-B40E623A945C}" type="presOf" srcId="{E2B7AFCA-A26C-4EF3-A7CD-BB8D67221BC1}" destId="{97ABA2FD-B146-4C1C-996E-5BDA848D6329}" srcOrd="0" destOrd="0" presId="urn:microsoft.com/office/officeart/2008/layout/HorizontalMultiLevelHierarchy"/>
    <dgm:cxn modelId="{D78A97A6-6371-6349-BA4E-5BAB6FEC49FB}" type="presOf" srcId="{B14B4F81-0610-4E2A-B848-6A7AF8D1DB26}" destId="{F5CBAB9D-D568-4C5D-B018-64D849E89717}" srcOrd="0" destOrd="0" presId="urn:microsoft.com/office/officeart/2008/layout/HorizontalMultiLevelHierarchy"/>
    <dgm:cxn modelId="{ADD66726-2EB8-904C-9A74-BEEC42C1A2A6}" type="presOf" srcId="{5F9959A4-FB5F-4E4B-B964-9932C797666C}" destId="{8EB5F676-40B5-45DB-A603-E6C4EDE32722}" srcOrd="1" destOrd="0" presId="urn:microsoft.com/office/officeart/2008/layout/HorizontalMultiLevelHierarchy"/>
    <dgm:cxn modelId="{6793493D-55C7-411A-BFC9-FEBC009C8397}" srcId="{B5E7B498-595C-4FD0-8E96-A8836BF3EBE6}" destId="{FACB6B46-9D6C-49CE-99A3-34A2E7826902}" srcOrd="1" destOrd="0" parTransId="{790604EC-038E-46C1-96CE-BE4866D0F4BA}" sibTransId="{E451058E-4462-4F40-9A14-7DB468A428F0}"/>
    <dgm:cxn modelId="{9B924160-D0AC-4765-A1CF-287A86448749}" srcId="{B5E7B498-595C-4FD0-8E96-A8836BF3EBE6}" destId="{B14B4F81-0610-4E2A-B848-6A7AF8D1DB26}" srcOrd="3" destOrd="0" parTransId="{904805A6-2C90-451D-AF49-CD5A7C960B94}" sibTransId="{85B79373-2206-40F5-A7F8-4F6C9A51F6A2}"/>
    <dgm:cxn modelId="{87778BD7-041C-AA40-AB42-E022CCA4294E}" type="presOf" srcId="{790604EC-038E-46C1-96CE-BE4866D0F4BA}" destId="{E3142D3D-5CB1-4A7B-8B41-F64A762C91BA}" srcOrd="0" destOrd="0" presId="urn:microsoft.com/office/officeart/2008/layout/HorizontalMultiLevelHierarchy"/>
    <dgm:cxn modelId="{159151E5-BFBC-884E-86AB-B0F7BF0FCF39}" type="presOf" srcId="{B5E7B498-595C-4FD0-8E96-A8836BF3EBE6}" destId="{92204CBE-6445-4EC5-9283-1CF7F98C1562}" srcOrd="0" destOrd="0" presId="urn:microsoft.com/office/officeart/2008/layout/HorizontalMultiLevelHierarchy"/>
    <dgm:cxn modelId="{1E38465E-25FB-D649-91DC-8278F14A871C}" type="presOf" srcId="{668C6368-C612-4216-BEE2-E8792665FA09}" destId="{F86958CD-0B19-4099-A01F-A7B9F2F0605A}" srcOrd="1" destOrd="0" presId="urn:microsoft.com/office/officeart/2008/layout/HorizontalMultiLevelHierarchy"/>
    <dgm:cxn modelId="{A640E690-02B4-2A42-92AA-29813BF77D32}" type="presOf" srcId="{751BE0F7-6A92-4A93-BCF4-22E2BFBDD66D}" destId="{8AE4C629-E8B0-45E9-8712-44170EAF1388}" srcOrd="1" destOrd="0" presId="urn:microsoft.com/office/officeart/2008/layout/HorizontalMultiLevelHierarchy"/>
    <dgm:cxn modelId="{DAB56BDE-255E-B148-8470-AF4CF0B44599}" type="presOf" srcId="{7A9CBBD3-57A6-4586-A03C-C42AF251FC68}" destId="{DDC9C549-1E39-4EFA-84A2-B644EFE69BD4}" srcOrd="0" destOrd="0" presId="urn:microsoft.com/office/officeart/2008/layout/HorizontalMultiLevelHierarchy"/>
    <dgm:cxn modelId="{3F93898F-E8C7-4B63-949E-D5D13C0B1723}" srcId="{B5E7B498-595C-4FD0-8E96-A8836BF3EBE6}" destId="{E2B7AFCA-A26C-4EF3-A7CD-BB8D67221BC1}" srcOrd="0" destOrd="0" parTransId="{5F9959A4-FB5F-4E4B-B964-9932C797666C}" sibTransId="{2351E68A-88E5-469E-9261-4B6E79CA2716}"/>
    <dgm:cxn modelId="{6979C995-284C-49F9-8CB4-BCE9BAB9FBBF}" srcId="{B5E7B498-595C-4FD0-8E96-A8836BF3EBE6}" destId="{7A9CBBD3-57A6-4586-A03C-C42AF251FC68}" srcOrd="2" destOrd="0" parTransId="{668C6368-C612-4216-BEE2-E8792665FA09}" sibTransId="{1EA141DF-4BFB-4BB0-BF1E-03FAE56197B0}"/>
    <dgm:cxn modelId="{C16CF979-6146-EB40-9E5E-EC816E294A36}" type="presOf" srcId="{904805A6-2C90-451D-AF49-CD5A7C960B94}" destId="{9265AACB-FC90-45B5-B3DE-A4A11AAE3DB8}" srcOrd="1" destOrd="0" presId="urn:microsoft.com/office/officeart/2008/layout/HorizontalMultiLevelHierarchy"/>
    <dgm:cxn modelId="{EEA10141-AD5F-064E-AE42-FFD5F9A8934C}" type="presOf" srcId="{668C6368-C612-4216-BEE2-E8792665FA09}" destId="{8FDEC0DC-36D0-49A8-BC8E-F5466E3E7535}" srcOrd="0" destOrd="0" presId="urn:microsoft.com/office/officeart/2008/layout/HorizontalMultiLevelHierarchy"/>
    <dgm:cxn modelId="{BA273476-A8A6-4A9D-8EF3-03872809CDEF}" srcId="{BF41DFFD-BD5A-4350-9606-F9422FBB8463}" destId="{B5E7B498-595C-4FD0-8E96-A8836BF3EBE6}" srcOrd="0" destOrd="0" parTransId="{0B64250A-7231-4BB6-9145-73A7408C263E}" sibTransId="{066009E6-6CE3-4988-82D6-772499885073}"/>
    <dgm:cxn modelId="{02FACB2C-A071-450A-AB7A-ABCCEEF11BD7}" srcId="{B5E7B498-595C-4FD0-8E96-A8836BF3EBE6}" destId="{9DB49119-B72A-44E1-9419-341137D98BF1}" srcOrd="4" destOrd="0" parTransId="{751BE0F7-6A92-4A93-BCF4-22E2BFBDD66D}" sibTransId="{4882FE33-0D74-402F-BCE4-C48BADD61560}"/>
    <dgm:cxn modelId="{31ADB545-75E2-6F43-A620-FE7ABBE41E8D}" type="presOf" srcId="{9DB49119-B72A-44E1-9419-341137D98BF1}" destId="{3B87CEF3-67E5-4377-AA96-F5416FCE6A57}" srcOrd="0" destOrd="0" presId="urn:microsoft.com/office/officeart/2008/layout/HorizontalMultiLevelHierarchy"/>
    <dgm:cxn modelId="{DF1D20CC-82BF-774F-86F0-3212307875BD}" type="presParOf" srcId="{AF452948-39D5-4928-AB24-A12F01839CFF}" destId="{EDE02459-BEB7-40C9-B361-454B64DED5F9}" srcOrd="0" destOrd="0" presId="urn:microsoft.com/office/officeart/2008/layout/HorizontalMultiLevelHierarchy"/>
    <dgm:cxn modelId="{BBAC3B43-7CB1-4C42-A5E8-35F2164AA3F7}" type="presParOf" srcId="{EDE02459-BEB7-40C9-B361-454B64DED5F9}" destId="{92204CBE-6445-4EC5-9283-1CF7F98C1562}" srcOrd="0" destOrd="0" presId="urn:microsoft.com/office/officeart/2008/layout/HorizontalMultiLevelHierarchy"/>
    <dgm:cxn modelId="{4F9F2846-A263-2F49-AFD6-AAC010B74A99}" type="presParOf" srcId="{EDE02459-BEB7-40C9-B361-454B64DED5F9}" destId="{76A62F3C-3B19-4C88-8E66-EFAA6A70B518}" srcOrd="1" destOrd="0" presId="urn:microsoft.com/office/officeart/2008/layout/HorizontalMultiLevelHierarchy"/>
    <dgm:cxn modelId="{3A368CF1-0DDD-BE4A-8AB3-8334864A8CE7}" type="presParOf" srcId="{76A62F3C-3B19-4C88-8E66-EFAA6A70B518}" destId="{E9ADBE30-B109-4F48-A62A-B9639BCC967F}" srcOrd="0" destOrd="0" presId="urn:microsoft.com/office/officeart/2008/layout/HorizontalMultiLevelHierarchy"/>
    <dgm:cxn modelId="{791DF081-7264-0545-AD67-1413EB7FB254}" type="presParOf" srcId="{E9ADBE30-B109-4F48-A62A-B9639BCC967F}" destId="{8EB5F676-40B5-45DB-A603-E6C4EDE32722}" srcOrd="0" destOrd="0" presId="urn:microsoft.com/office/officeart/2008/layout/HorizontalMultiLevelHierarchy"/>
    <dgm:cxn modelId="{87F90C08-D393-F446-BDA8-5B035599EA7B}" type="presParOf" srcId="{76A62F3C-3B19-4C88-8E66-EFAA6A70B518}" destId="{C731B1FF-F892-4411-831B-694027778B60}" srcOrd="1" destOrd="0" presId="urn:microsoft.com/office/officeart/2008/layout/HorizontalMultiLevelHierarchy"/>
    <dgm:cxn modelId="{42A8A507-097C-CC41-B6EC-C3174D545087}" type="presParOf" srcId="{C731B1FF-F892-4411-831B-694027778B60}" destId="{97ABA2FD-B146-4C1C-996E-5BDA848D6329}" srcOrd="0" destOrd="0" presId="urn:microsoft.com/office/officeart/2008/layout/HorizontalMultiLevelHierarchy"/>
    <dgm:cxn modelId="{A617FBF1-3A80-9C42-AB1B-B622F2471058}" type="presParOf" srcId="{C731B1FF-F892-4411-831B-694027778B60}" destId="{8E2DEBE7-F43C-4F11-AB4B-3BA9009AE5B7}" srcOrd="1" destOrd="0" presId="urn:microsoft.com/office/officeart/2008/layout/HorizontalMultiLevelHierarchy"/>
    <dgm:cxn modelId="{14C6F023-DD6D-1046-9D16-B23689787BB6}" type="presParOf" srcId="{76A62F3C-3B19-4C88-8E66-EFAA6A70B518}" destId="{E3142D3D-5CB1-4A7B-8B41-F64A762C91BA}" srcOrd="2" destOrd="0" presId="urn:microsoft.com/office/officeart/2008/layout/HorizontalMultiLevelHierarchy"/>
    <dgm:cxn modelId="{7D432D7C-BD19-9641-87B8-1039A2D130B3}" type="presParOf" srcId="{E3142D3D-5CB1-4A7B-8B41-F64A762C91BA}" destId="{8D7B2D48-866D-44FE-B502-D2205004C696}" srcOrd="0" destOrd="0" presId="urn:microsoft.com/office/officeart/2008/layout/HorizontalMultiLevelHierarchy"/>
    <dgm:cxn modelId="{9D39BA84-DDDD-5A48-AF58-9D5EBFC16376}" type="presParOf" srcId="{76A62F3C-3B19-4C88-8E66-EFAA6A70B518}" destId="{CEFE8CBD-5019-496A-80F8-57BCA65064BC}" srcOrd="3" destOrd="0" presId="urn:microsoft.com/office/officeart/2008/layout/HorizontalMultiLevelHierarchy"/>
    <dgm:cxn modelId="{9F2C8C8B-C042-5E48-A408-1629B39FFD74}" type="presParOf" srcId="{CEFE8CBD-5019-496A-80F8-57BCA65064BC}" destId="{5250896E-75B3-4DA4-8459-8221718C2E41}" srcOrd="0" destOrd="0" presId="urn:microsoft.com/office/officeart/2008/layout/HorizontalMultiLevelHierarchy"/>
    <dgm:cxn modelId="{3D913827-E37C-1A47-AE1C-9D06B89B9A89}" type="presParOf" srcId="{CEFE8CBD-5019-496A-80F8-57BCA65064BC}" destId="{8B6AD93B-03F0-499B-93F1-73938B425BD0}" srcOrd="1" destOrd="0" presId="urn:microsoft.com/office/officeart/2008/layout/HorizontalMultiLevelHierarchy"/>
    <dgm:cxn modelId="{8E0961D0-B7FF-0D4A-84F7-326E48985268}" type="presParOf" srcId="{76A62F3C-3B19-4C88-8E66-EFAA6A70B518}" destId="{8FDEC0DC-36D0-49A8-BC8E-F5466E3E7535}" srcOrd="4" destOrd="0" presId="urn:microsoft.com/office/officeart/2008/layout/HorizontalMultiLevelHierarchy"/>
    <dgm:cxn modelId="{DE43CA5D-BCA7-B04B-9FDB-23DFFC9550E7}" type="presParOf" srcId="{8FDEC0DC-36D0-49A8-BC8E-F5466E3E7535}" destId="{F86958CD-0B19-4099-A01F-A7B9F2F0605A}" srcOrd="0" destOrd="0" presId="urn:microsoft.com/office/officeart/2008/layout/HorizontalMultiLevelHierarchy"/>
    <dgm:cxn modelId="{A8CC48BF-0C2F-E641-8FE2-D5CFDC7E7039}" type="presParOf" srcId="{76A62F3C-3B19-4C88-8E66-EFAA6A70B518}" destId="{C599B3E1-4ADE-485E-8EE0-FE7E4F6AE87A}" srcOrd="5" destOrd="0" presId="urn:microsoft.com/office/officeart/2008/layout/HorizontalMultiLevelHierarchy"/>
    <dgm:cxn modelId="{E8C97EF9-EBF8-8944-BFBF-11E7A061EF7B}" type="presParOf" srcId="{C599B3E1-4ADE-485E-8EE0-FE7E4F6AE87A}" destId="{DDC9C549-1E39-4EFA-84A2-B644EFE69BD4}" srcOrd="0" destOrd="0" presId="urn:microsoft.com/office/officeart/2008/layout/HorizontalMultiLevelHierarchy"/>
    <dgm:cxn modelId="{BCFB2CDD-C271-F442-AFC5-6604E97FA26E}" type="presParOf" srcId="{C599B3E1-4ADE-485E-8EE0-FE7E4F6AE87A}" destId="{DD4801DC-20D1-440D-97F6-3CEACB9D6710}" srcOrd="1" destOrd="0" presId="urn:microsoft.com/office/officeart/2008/layout/HorizontalMultiLevelHierarchy"/>
    <dgm:cxn modelId="{3876895E-6994-B548-B10F-4158566B7D69}" type="presParOf" srcId="{76A62F3C-3B19-4C88-8E66-EFAA6A70B518}" destId="{3ABE2F63-0D29-4BC7-9CF1-ADB0C588743F}" srcOrd="6" destOrd="0" presId="urn:microsoft.com/office/officeart/2008/layout/HorizontalMultiLevelHierarchy"/>
    <dgm:cxn modelId="{A944BDD7-735C-C94C-864C-A0883A734B80}" type="presParOf" srcId="{3ABE2F63-0D29-4BC7-9CF1-ADB0C588743F}" destId="{9265AACB-FC90-45B5-B3DE-A4A11AAE3DB8}" srcOrd="0" destOrd="0" presId="urn:microsoft.com/office/officeart/2008/layout/HorizontalMultiLevelHierarchy"/>
    <dgm:cxn modelId="{4E652ABC-29E8-5B4B-9AAC-A63E96000812}" type="presParOf" srcId="{76A62F3C-3B19-4C88-8E66-EFAA6A70B518}" destId="{3AE5894E-3714-4606-B667-2924AF30C6B5}" srcOrd="7" destOrd="0" presId="urn:microsoft.com/office/officeart/2008/layout/HorizontalMultiLevelHierarchy"/>
    <dgm:cxn modelId="{86997B5C-3588-3247-810E-90012E354BA4}" type="presParOf" srcId="{3AE5894E-3714-4606-B667-2924AF30C6B5}" destId="{F5CBAB9D-D568-4C5D-B018-64D849E89717}" srcOrd="0" destOrd="0" presId="urn:microsoft.com/office/officeart/2008/layout/HorizontalMultiLevelHierarchy"/>
    <dgm:cxn modelId="{076B29B8-C60E-A742-916A-197ABA7ABA7D}" type="presParOf" srcId="{3AE5894E-3714-4606-B667-2924AF30C6B5}" destId="{78E23FFE-A05B-4879-B740-F5B46E26679A}" srcOrd="1" destOrd="0" presId="urn:microsoft.com/office/officeart/2008/layout/HorizontalMultiLevelHierarchy"/>
    <dgm:cxn modelId="{60827526-47E0-8D4B-B3A0-0AA16E64EFC6}" type="presParOf" srcId="{76A62F3C-3B19-4C88-8E66-EFAA6A70B518}" destId="{BC324F8F-B079-4903-94E8-BF404285B3FC}" srcOrd="8" destOrd="0" presId="urn:microsoft.com/office/officeart/2008/layout/HorizontalMultiLevelHierarchy"/>
    <dgm:cxn modelId="{C08C2D16-C952-B14C-97EB-EABE0F176DE3}" type="presParOf" srcId="{BC324F8F-B079-4903-94E8-BF404285B3FC}" destId="{8AE4C629-E8B0-45E9-8712-44170EAF1388}" srcOrd="0" destOrd="0" presId="urn:microsoft.com/office/officeart/2008/layout/HorizontalMultiLevelHierarchy"/>
    <dgm:cxn modelId="{40B2A733-F4C8-6C42-84E6-D7E17B578CA8}" type="presParOf" srcId="{76A62F3C-3B19-4C88-8E66-EFAA6A70B518}" destId="{5823B042-087C-4FE8-AF42-9F3E79E904CF}" srcOrd="9" destOrd="0" presId="urn:microsoft.com/office/officeart/2008/layout/HorizontalMultiLevelHierarchy"/>
    <dgm:cxn modelId="{BBBC721E-EC37-3249-98CF-C8699D5CEE2D}" type="presParOf" srcId="{5823B042-087C-4FE8-AF42-9F3E79E904CF}" destId="{3B87CEF3-67E5-4377-AA96-F5416FCE6A57}" srcOrd="0" destOrd="0" presId="urn:microsoft.com/office/officeart/2008/layout/HorizontalMultiLevelHierarchy"/>
    <dgm:cxn modelId="{648EFF50-7F86-844C-9B32-44F32FE30D9F}" type="presParOf" srcId="{5823B042-087C-4FE8-AF42-9F3E79E904CF}" destId="{3574C4EA-1288-43C2-A24E-3AF50D73E54B}"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1DFFD-BD5A-4350-9606-F9422FBB846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5E7B498-595C-4FD0-8E96-A8836BF3EBE6}">
      <dgm:prSet phldrT="[Text]" custT="1"/>
      <dgm:spPr>
        <a:solidFill>
          <a:schemeClr val="accent1">
            <a:lumMod val="60000"/>
            <a:lumOff val="40000"/>
          </a:schemeClr>
        </a:solidFill>
        <a:ln>
          <a:noFill/>
        </a:ln>
      </dgm:spPr>
      <dgm:t>
        <a:bodyPr/>
        <a:lstStyle/>
        <a:p>
          <a:r>
            <a:rPr lang="en-US" sz="1000" b="1" dirty="0">
              <a:solidFill>
                <a:schemeClr val="bg1"/>
              </a:solidFill>
              <a:latin typeface="Arial Narrow" panose="020B0606020202030204" pitchFamily="34" charset="0"/>
            </a:rPr>
            <a:t>Systemic diseases</a:t>
          </a:r>
        </a:p>
      </dgm:t>
    </dgm:pt>
    <dgm:pt modelId="{0B64250A-7231-4BB6-9145-73A7408C263E}" type="parTrans" cxnId="{BA273476-A8A6-4A9D-8EF3-03872809CDEF}">
      <dgm:prSet/>
      <dgm:spPr/>
      <dgm:t>
        <a:bodyPr/>
        <a:lstStyle/>
        <a:p>
          <a:endParaRPr lang="en-US" sz="1000">
            <a:latin typeface="Arial Narrow" panose="020B0606020202030204" pitchFamily="34" charset="0"/>
          </a:endParaRPr>
        </a:p>
      </dgm:t>
    </dgm:pt>
    <dgm:pt modelId="{066009E6-6CE3-4988-82D6-772499885073}" type="sibTrans" cxnId="{BA273476-A8A6-4A9D-8EF3-03872809CDEF}">
      <dgm:prSet/>
      <dgm:spPr/>
      <dgm:t>
        <a:bodyPr/>
        <a:lstStyle/>
        <a:p>
          <a:endParaRPr lang="en-US" sz="1000">
            <a:latin typeface="Arial Narrow" panose="020B0606020202030204" pitchFamily="34" charset="0"/>
          </a:endParaRPr>
        </a:p>
      </dgm:t>
    </dgm:pt>
    <dgm:pt modelId="{E2B7AFCA-A26C-4EF3-A7CD-BB8D67221BC1}">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Polyarteritis nodosa</a:t>
          </a:r>
        </a:p>
      </dgm:t>
    </dgm:pt>
    <dgm:pt modelId="{5F9959A4-FB5F-4E4B-B964-9932C797666C}" type="parTrans" cxnId="{3F93898F-E8C7-4B63-949E-D5D13C0B1723}">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2351E68A-88E5-469E-9261-4B6E79CA2716}" type="sibTrans" cxnId="{3F93898F-E8C7-4B63-949E-D5D13C0B1723}">
      <dgm:prSet/>
      <dgm:spPr/>
      <dgm:t>
        <a:bodyPr/>
        <a:lstStyle/>
        <a:p>
          <a:endParaRPr lang="en-US" sz="1000">
            <a:latin typeface="Arial Narrow" panose="020B0606020202030204" pitchFamily="34" charset="0"/>
          </a:endParaRPr>
        </a:p>
      </dgm:t>
    </dgm:pt>
    <dgm:pt modelId="{FACB6B46-9D6C-49CE-99A3-34A2E7826902}">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Vasculitides</a:t>
          </a:r>
        </a:p>
      </dgm:t>
    </dgm:pt>
    <dgm:pt modelId="{790604EC-038E-46C1-96CE-BE4866D0F4BA}" type="parTrans" cxnId="{6793493D-55C7-411A-BFC9-FEBC009C8397}">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E451058E-4462-4F40-9A14-7DB468A428F0}" type="sibTrans" cxnId="{6793493D-55C7-411A-BFC9-FEBC009C8397}">
      <dgm:prSet/>
      <dgm:spPr/>
      <dgm:t>
        <a:bodyPr/>
        <a:lstStyle/>
        <a:p>
          <a:endParaRPr lang="en-US" sz="1000">
            <a:latin typeface="Arial Narrow" panose="020B0606020202030204" pitchFamily="34" charset="0"/>
          </a:endParaRPr>
        </a:p>
      </dgm:t>
    </dgm:pt>
    <dgm:pt modelId="{7A9CBBD3-57A6-4586-A03C-C42AF251FC68}">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Polymyositis, dermatopolymyositis, </a:t>
          </a:r>
          <a:br>
            <a:rPr lang="en-US" sz="1000" dirty="0">
              <a:solidFill>
                <a:schemeClr val="tx1"/>
              </a:solidFill>
              <a:latin typeface="Arial Narrow" panose="020B0606020202030204" pitchFamily="34" charset="0"/>
            </a:rPr>
          </a:br>
          <a:r>
            <a:rPr lang="en-US" sz="1000" dirty="0">
              <a:solidFill>
                <a:schemeClr val="tx1"/>
              </a:solidFill>
              <a:latin typeface="Arial Narrow" panose="020B0606020202030204" pitchFamily="34" charset="0"/>
            </a:rPr>
            <a:t>systemic lupus</a:t>
          </a:r>
        </a:p>
      </dgm:t>
    </dgm:pt>
    <dgm:pt modelId="{668C6368-C612-4216-BEE2-E8792665FA09}" type="parTrans" cxnId="{6979C995-284C-49F9-8CB4-BCE9BAB9FBBF}">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1EA141DF-4BFB-4BB0-BF1E-03FAE56197B0}" type="sibTrans" cxnId="{6979C995-284C-49F9-8CB4-BCE9BAB9FBBF}">
      <dgm:prSet/>
      <dgm:spPr/>
      <dgm:t>
        <a:bodyPr/>
        <a:lstStyle/>
        <a:p>
          <a:endParaRPr lang="en-US" sz="1000">
            <a:latin typeface="Arial Narrow" panose="020B0606020202030204" pitchFamily="34" charset="0"/>
          </a:endParaRPr>
        </a:p>
      </dgm:t>
    </dgm:pt>
    <dgm:pt modelId="{B14B4F81-0610-4E2A-B848-6A7AF8D1DB26}">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Seronegative rheumatoid arthritis</a:t>
          </a:r>
        </a:p>
      </dgm:t>
    </dgm:pt>
    <dgm:pt modelId="{904805A6-2C90-451D-AF49-CD5A7C960B94}" type="parTrans" cxnId="{9B924160-D0AC-4765-A1CF-287A86448749}">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85B79373-2206-40F5-A7F8-4F6C9A51F6A2}" type="sibTrans" cxnId="{9B924160-D0AC-4765-A1CF-287A86448749}">
      <dgm:prSet/>
      <dgm:spPr/>
      <dgm:t>
        <a:bodyPr/>
        <a:lstStyle/>
        <a:p>
          <a:endParaRPr lang="en-US" sz="1000">
            <a:latin typeface="Arial Narrow" panose="020B0606020202030204" pitchFamily="34" charset="0"/>
          </a:endParaRPr>
        </a:p>
      </dgm:t>
    </dgm:pt>
    <dgm:pt modelId="{9DB49119-B72A-44E1-9419-341137D98BF1}">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Sarcoidosis</a:t>
          </a:r>
        </a:p>
      </dgm:t>
    </dgm:pt>
    <dgm:pt modelId="{751BE0F7-6A92-4A93-BCF4-22E2BFBDD66D}" type="parTrans" cxnId="{02FACB2C-A071-450A-AB7A-ABCCEEF11BD7}">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4882FE33-0D74-402F-BCE4-C48BADD61560}" type="sibTrans" cxnId="{02FACB2C-A071-450A-AB7A-ABCCEEF11BD7}">
      <dgm:prSet/>
      <dgm:spPr/>
      <dgm:t>
        <a:bodyPr/>
        <a:lstStyle/>
        <a:p>
          <a:endParaRPr lang="en-US" sz="1000">
            <a:latin typeface="Arial Narrow" panose="020B0606020202030204" pitchFamily="34" charset="0"/>
          </a:endParaRPr>
        </a:p>
      </dgm:t>
    </dgm:pt>
    <dgm:pt modelId="{7CD94960-6E92-4556-AE90-A7CFD244701F}">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Post-streptococcal arthritis or other reactive arthritis</a:t>
          </a:r>
        </a:p>
      </dgm:t>
    </dgm:pt>
    <dgm:pt modelId="{1D460B12-BE3E-449D-BC46-9B3A3C000142}" type="parTrans" cxnId="{88973394-B60B-4D2D-BB3F-98914D18AD42}">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31D0A083-1956-4488-AC19-CDAA2915C4F9}" type="sibTrans" cxnId="{88973394-B60B-4D2D-BB3F-98914D18AD42}">
      <dgm:prSet/>
      <dgm:spPr/>
      <dgm:t>
        <a:bodyPr/>
        <a:lstStyle/>
        <a:p>
          <a:endParaRPr lang="en-US" sz="1000">
            <a:latin typeface="Arial Narrow" panose="020B0606020202030204" pitchFamily="34" charset="0"/>
          </a:endParaRPr>
        </a:p>
      </dgm:t>
    </dgm:pt>
    <dgm:pt modelId="{E8C5B4FB-A682-41DA-B0D0-3FB9294D7838}">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Sweet’s syndrome</a:t>
          </a:r>
        </a:p>
      </dgm:t>
    </dgm:pt>
    <dgm:pt modelId="{DAA603A2-3F0D-4DB7-90EE-9B07090DD3E7}" type="parTrans" cxnId="{561703FF-8AD9-4EBC-9332-B95A7033D1BD}">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684CB151-91B7-4C9E-9D4F-654C145D7015}" type="sibTrans" cxnId="{561703FF-8AD9-4EBC-9332-B95A7033D1BD}">
      <dgm:prSet/>
      <dgm:spPr/>
      <dgm:t>
        <a:bodyPr/>
        <a:lstStyle/>
        <a:p>
          <a:endParaRPr lang="en-US" sz="1000">
            <a:latin typeface="Arial Narrow" panose="020B0606020202030204" pitchFamily="34" charset="0"/>
          </a:endParaRPr>
        </a:p>
      </dgm:t>
    </dgm:pt>
    <dgm:pt modelId="{8ED4D26A-6551-4E32-94CA-90B428F187EC}">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Hereditary </a:t>
          </a:r>
          <a:r>
            <a:rPr lang="en-US" sz="1000" dirty="0" err="1">
              <a:solidFill>
                <a:schemeClr val="tx1"/>
              </a:solidFill>
              <a:latin typeface="Arial Narrow" panose="020B0606020202030204" pitchFamily="34" charset="0"/>
            </a:rPr>
            <a:t>autoinflammatory</a:t>
          </a:r>
          <a:r>
            <a:rPr lang="en-US" sz="1000" dirty="0">
              <a:solidFill>
                <a:schemeClr val="tx1"/>
              </a:solidFill>
              <a:latin typeface="Arial Narrow" panose="020B0606020202030204" pitchFamily="34" charset="0"/>
            </a:rPr>
            <a:t> syndromes</a:t>
          </a:r>
        </a:p>
      </dgm:t>
    </dgm:pt>
    <dgm:pt modelId="{AA29678C-C737-45D7-B921-2165B8557E5B}" type="parTrans" cxnId="{0E044B35-2744-473A-BFCF-707CACE77B66}">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D1C6CB7F-ABF0-449F-A6C1-DE65C4DFC509}" type="sibTrans" cxnId="{0E044B35-2744-473A-BFCF-707CACE77B66}">
      <dgm:prSet/>
      <dgm:spPr/>
      <dgm:t>
        <a:bodyPr/>
        <a:lstStyle/>
        <a:p>
          <a:endParaRPr lang="en-US" sz="1000">
            <a:latin typeface="Arial Narrow" panose="020B0606020202030204" pitchFamily="34" charset="0"/>
          </a:endParaRPr>
        </a:p>
      </dgm:t>
    </dgm:pt>
    <dgm:pt modelId="{5DE32377-2BBF-48A0-AB3A-62A17F8ED48B}">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Whipple disease</a:t>
          </a:r>
        </a:p>
      </dgm:t>
    </dgm:pt>
    <dgm:pt modelId="{084AE095-77A5-4756-8BD1-329F13B0596B}" type="parTrans" cxnId="{406B30AC-5AEE-402E-8334-D7B8E546FA9A}">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7EB9809F-2FCA-44B2-9AA9-DD62BCC801C1}" type="sibTrans" cxnId="{406B30AC-5AEE-402E-8334-D7B8E546FA9A}">
      <dgm:prSet/>
      <dgm:spPr/>
      <dgm:t>
        <a:bodyPr/>
        <a:lstStyle/>
        <a:p>
          <a:endParaRPr lang="en-US" sz="1000">
            <a:latin typeface="Arial Narrow" panose="020B0606020202030204" pitchFamily="34" charset="0"/>
          </a:endParaRPr>
        </a:p>
      </dgm:t>
    </dgm:pt>
    <dgm:pt modelId="{AAC4AD6E-FFE7-4E3D-A9B0-197D94081D73}">
      <dgm:prSet phldrT="[Text]" custT="1"/>
      <dgm:spPr>
        <a:solidFill>
          <a:srgbClr val="E7EAF1"/>
        </a:solidFill>
        <a:ln>
          <a:noFill/>
        </a:ln>
      </dgm:spPr>
      <dgm:t>
        <a:bodyPr/>
        <a:lstStyle/>
        <a:p>
          <a:r>
            <a:rPr lang="en-US" sz="1000" dirty="0">
              <a:solidFill>
                <a:schemeClr val="tx1"/>
              </a:solidFill>
              <a:latin typeface="Arial Narrow" panose="020B0606020202030204" pitchFamily="34" charset="0"/>
            </a:rPr>
            <a:t>Drug-related hypersensitivity syndrome or pseudo-lymphoma</a:t>
          </a:r>
        </a:p>
      </dgm:t>
    </dgm:pt>
    <dgm:pt modelId="{A2163B83-8CAE-480E-947E-65BCEA3B9C19}" type="parTrans" cxnId="{6C822D52-98E1-4AE0-8116-ED04D77915A4}">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1ACCBE0C-F8CE-4879-A5FF-4085EF87842A}" type="sibTrans" cxnId="{6C822D52-98E1-4AE0-8116-ED04D77915A4}">
      <dgm:prSet/>
      <dgm:spPr/>
      <dgm:t>
        <a:bodyPr/>
        <a:lstStyle/>
        <a:p>
          <a:endParaRPr lang="en-US" sz="1000">
            <a:latin typeface="Arial Narrow" panose="020B0606020202030204" pitchFamily="34" charset="0"/>
          </a:endParaRPr>
        </a:p>
      </dgm:t>
    </dgm:pt>
    <dgm:pt modelId="{C78F4A31-48DE-4EE2-877E-66286E8689D0}">
      <dgm:prSet custT="1"/>
      <dgm:spPr>
        <a:solidFill>
          <a:srgbClr val="E7EAF1"/>
        </a:solidFill>
        <a:ln>
          <a:noFill/>
        </a:ln>
      </dgm:spPr>
      <dgm:t>
        <a:bodyPr/>
        <a:lstStyle/>
        <a:p>
          <a:r>
            <a:rPr lang="en-US" sz="1000" dirty="0">
              <a:solidFill>
                <a:schemeClr val="tx1"/>
              </a:solidFill>
              <a:latin typeface="Arial Narrow" panose="020B0606020202030204" pitchFamily="34" charset="0"/>
            </a:rPr>
            <a:t>Schnitzler’s syndrome</a:t>
          </a:r>
        </a:p>
      </dgm:t>
    </dgm:pt>
    <dgm:pt modelId="{3E11C41F-9CBD-4D5E-A8C8-2F56E7259A57}" type="parTrans" cxnId="{B3002AA3-2DDB-4EC9-8E7F-98B93490A751}">
      <dgm:prSet custT="1"/>
      <dgm:spPr>
        <a:ln w="12700">
          <a:solidFill>
            <a:schemeClr val="accent1">
              <a:lumMod val="60000"/>
              <a:lumOff val="40000"/>
            </a:schemeClr>
          </a:solidFill>
        </a:ln>
      </dgm:spPr>
      <dgm:t>
        <a:bodyPr/>
        <a:lstStyle/>
        <a:p>
          <a:endParaRPr lang="en-US" sz="1000" dirty="0">
            <a:latin typeface="Arial Narrow" panose="020B0606020202030204" pitchFamily="34" charset="0"/>
          </a:endParaRPr>
        </a:p>
      </dgm:t>
    </dgm:pt>
    <dgm:pt modelId="{D58E9014-ACCF-4957-BCBF-963B1648D5A6}" type="sibTrans" cxnId="{B3002AA3-2DDB-4EC9-8E7F-98B93490A751}">
      <dgm:prSet/>
      <dgm:spPr/>
      <dgm:t>
        <a:bodyPr/>
        <a:lstStyle/>
        <a:p>
          <a:endParaRPr lang="en-US" sz="1000">
            <a:latin typeface="Arial Narrow" panose="020B0606020202030204" pitchFamily="34" charset="0"/>
          </a:endParaRPr>
        </a:p>
      </dgm:t>
    </dgm:pt>
    <dgm:pt modelId="{AF452948-39D5-4928-AB24-A12F01839CFF}" type="pres">
      <dgm:prSet presAssocID="{BF41DFFD-BD5A-4350-9606-F9422FBB8463}" presName="Name0" presStyleCnt="0">
        <dgm:presLayoutVars>
          <dgm:chPref val="1"/>
          <dgm:dir/>
          <dgm:animOne val="branch"/>
          <dgm:animLvl val="lvl"/>
          <dgm:resizeHandles val="exact"/>
        </dgm:presLayoutVars>
      </dgm:prSet>
      <dgm:spPr/>
      <dgm:t>
        <a:bodyPr/>
        <a:lstStyle/>
        <a:p>
          <a:endParaRPr lang="en-US"/>
        </a:p>
      </dgm:t>
    </dgm:pt>
    <dgm:pt modelId="{EDE02459-BEB7-40C9-B361-454B64DED5F9}" type="pres">
      <dgm:prSet presAssocID="{B5E7B498-595C-4FD0-8E96-A8836BF3EBE6}" presName="root1" presStyleCnt="0"/>
      <dgm:spPr/>
    </dgm:pt>
    <dgm:pt modelId="{92204CBE-6445-4EC5-9283-1CF7F98C1562}" type="pres">
      <dgm:prSet presAssocID="{B5E7B498-595C-4FD0-8E96-A8836BF3EBE6}" presName="LevelOneTextNode" presStyleLbl="node0" presStyleIdx="0" presStyleCnt="1" custScaleX="100417" custScaleY="295816" custLinFactNeighborX="-46420" custLinFactNeighborY="-1259">
        <dgm:presLayoutVars>
          <dgm:chPref val="3"/>
        </dgm:presLayoutVars>
      </dgm:prSet>
      <dgm:spPr/>
      <dgm:t>
        <a:bodyPr/>
        <a:lstStyle/>
        <a:p>
          <a:endParaRPr lang="en-US"/>
        </a:p>
      </dgm:t>
    </dgm:pt>
    <dgm:pt modelId="{76A62F3C-3B19-4C88-8E66-EFAA6A70B518}" type="pres">
      <dgm:prSet presAssocID="{B5E7B498-595C-4FD0-8E96-A8836BF3EBE6}" presName="level2hierChild" presStyleCnt="0"/>
      <dgm:spPr/>
    </dgm:pt>
    <dgm:pt modelId="{E9ADBE30-B109-4F48-A62A-B9639BCC967F}" type="pres">
      <dgm:prSet presAssocID="{5F9959A4-FB5F-4E4B-B964-9932C797666C}" presName="conn2-1" presStyleLbl="parChTrans1D2" presStyleIdx="0" presStyleCnt="11"/>
      <dgm:spPr/>
      <dgm:t>
        <a:bodyPr/>
        <a:lstStyle/>
        <a:p>
          <a:endParaRPr lang="en-US"/>
        </a:p>
      </dgm:t>
    </dgm:pt>
    <dgm:pt modelId="{8EB5F676-40B5-45DB-A603-E6C4EDE32722}" type="pres">
      <dgm:prSet presAssocID="{5F9959A4-FB5F-4E4B-B964-9932C797666C}" presName="connTx" presStyleLbl="parChTrans1D2" presStyleIdx="0" presStyleCnt="11"/>
      <dgm:spPr/>
      <dgm:t>
        <a:bodyPr/>
        <a:lstStyle/>
        <a:p>
          <a:endParaRPr lang="en-US"/>
        </a:p>
      </dgm:t>
    </dgm:pt>
    <dgm:pt modelId="{C731B1FF-F892-4411-831B-694027778B60}" type="pres">
      <dgm:prSet presAssocID="{E2B7AFCA-A26C-4EF3-A7CD-BB8D67221BC1}" presName="root2" presStyleCnt="0"/>
      <dgm:spPr/>
    </dgm:pt>
    <dgm:pt modelId="{97ABA2FD-B146-4C1C-996E-5BDA848D6329}" type="pres">
      <dgm:prSet presAssocID="{E2B7AFCA-A26C-4EF3-A7CD-BB8D67221BC1}" presName="LevelTwoTextNode" presStyleLbl="node2" presStyleIdx="0" presStyleCnt="11" custScaleX="274025" custScaleY="102217">
        <dgm:presLayoutVars>
          <dgm:chPref val="3"/>
        </dgm:presLayoutVars>
      </dgm:prSet>
      <dgm:spPr/>
      <dgm:t>
        <a:bodyPr/>
        <a:lstStyle/>
        <a:p>
          <a:endParaRPr lang="en-US"/>
        </a:p>
      </dgm:t>
    </dgm:pt>
    <dgm:pt modelId="{8E2DEBE7-F43C-4F11-AB4B-3BA9009AE5B7}" type="pres">
      <dgm:prSet presAssocID="{E2B7AFCA-A26C-4EF3-A7CD-BB8D67221BC1}" presName="level3hierChild" presStyleCnt="0"/>
      <dgm:spPr/>
    </dgm:pt>
    <dgm:pt modelId="{E3142D3D-5CB1-4A7B-8B41-F64A762C91BA}" type="pres">
      <dgm:prSet presAssocID="{790604EC-038E-46C1-96CE-BE4866D0F4BA}" presName="conn2-1" presStyleLbl="parChTrans1D2" presStyleIdx="1" presStyleCnt="11"/>
      <dgm:spPr/>
      <dgm:t>
        <a:bodyPr/>
        <a:lstStyle/>
        <a:p>
          <a:endParaRPr lang="en-US"/>
        </a:p>
      </dgm:t>
    </dgm:pt>
    <dgm:pt modelId="{8D7B2D48-866D-44FE-B502-D2205004C696}" type="pres">
      <dgm:prSet presAssocID="{790604EC-038E-46C1-96CE-BE4866D0F4BA}" presName="connTx" presStyleLbl="parChTrans1D2" presStyleIdx="1" presStyleCnt="11"/>
      <dgm:spPr/>
      <dgm:t>
        <a:bodyPr/>
        <a:lstStyle/>
        <a:p>
          <a:endParaRPr lang="en-US"/>
        </a:p>
      </dgm:t>
    </dgm:pt>
    <dgm:pt modelId="{CEFE8CBD-5019-496A-80F8-57BCA65064BC}" type="pres">
      <dgm:prSet presAssocID="{FACB6B46-9D6C-49CE-99A3-34A2E7826902}" presName="root2" presStyleCnt="0"/>
      <dgm:spPr/>
    </dgm:pt>
    <dgm:pt modelId="{5250896E-75B3-4DA4-8459-8221718C2E41}" type="pres">
      <dgm:prSet presAssocID="{FACB6B46-9D6C-49CE-99A3-34A2E7826902}" presName="LevelTwoTextNode" presStyleLbl="node2" presStyleIdx="1" presStyleCnt="11" custScaleX="274025" custScaleY="105229">
        <dgm:presLayoutVars>
          <dgm:chPref val="3"/>
        </dgm:presLayoutVars>
      </dgm:prSet>
      <dgm:spPr/>
      <dgm:t>
        <a:bodyPr/>
        <a:lstStyle/>
        <a:p>
          <a:endParaRPr lang="en-US"/>
        </a:p>
      </dgm:t>
    </dgm:pt>
    <dgm:pt modelId="{8B6AD93B-03F0-499B-93F1-73938B425BD0}" type="pres">
      <dgm:prSet presAssocID="{FACB6B46-9D6C-49CE-99A3-34A2E7826902}" presName="level3hierChild" presStyleCnt="0"/>
      <dgm:spPr/>
    </dgm:pt>
    <dgm:pt modelId="{8FDEC0DC-36D0-49A8-BC8E-F5466E3E7535}" type="pres">
      <dgm:prSet presAssocID="{668C6368-C612-4216-BEE2-E8792665FA09}" presName="conn2-1" presStyleLbl="parChTrans1D2" presStyleIdx="2" presStyleCnt="11"/>
      <dgm:spPr/>
      <dgm:t>
        <a:bodyPr/>
        <a:lstStyle/>
        <a:p>
          <a:endParaRPr lang="en-US"/>
        </a:p>
      </dgm:t>
    </dgm:pt>
    <dgm:pt modelId="{F86958CD-0B19-4099-A01F-A7B9F2F0605A}" type="pres">
      <dgm:prSet presAssocID="{668C6368-C612-4216-BEE2-E8792665FA09}" presName="connTx" presStyleLbl="parChTrans1D2" presStyleIdx="2" presStyleCnt="11"/>
      <dgm:spPr/>
      <dgm:t>
        <a:bodyPr/>
        <a:lstStyle/>
        <a:p>
          <a:endParaRPr lang="en-US"/>
        </a:p>
      </dgm:t>
    </dgm:pt>
    <dgm:pt modelId="{C599B3E1-4ADE-485E-8EE0-FE7E4F6AE87A}" type="pres">
      <dgm:prSet presAssocID="{7A9CBBD3-57A6-4586-A03C-C42AF251FC68}" presName="root2" presStyleCnt="0"/>
      <dgm:spPr/>
    </dgm:pt>
    <dgm:pt modelId="{DDC9C549-1E39-4EFA-84A2-B644EFE69BD4}" type="pres">
      <dgm:prSet presAssocID="{7A9CBBD3-57A6-4586-A03C-C42AF251FC68}" presName="LevelTwoTextNode" presStyleLbl="node2" presStyleIdx="2" presStyleCnt="11" custScaleX="274025" custScaleY="214002">
        <dgm:presLayoutVars>
          <dgm:chPref val="3"/>
        </dgm:presLayoutVars>
      </dgm:prSet>
      <dgm:spPr/>
      <dgm:t>
        <a:bodyPr/>
        <a:lstStyle/>
        <a:p>
          <a:endParaRPr lang="en-US"/>
        </a:p>
      </dgm:t>
    </dgm:pt>
    <dgm:pt modelId="{DD4801DC-20D1-440D-97F6-3CEACB9D6710}" type="pres">
      <dgm:prSet presAssocID="{7A9CBBD3-57A6-4586-A03C-C42AF251FC68}" presName="level3hierChild" presStyleCnt="0"/>
      <dgm:spPr/>
    </dgm:pt>
    <dgm:pt modelId="{3ABE2F63-0D29-4BC7-9CF1-ADB0C588743F}" type="pres">
      <dgm:prSet presAssocID="{904805A6-2C90-451D-AF49-CD5A7C960B94}" presName="conn2-1" presStyleLbl="parChTrans1D2" presStyleIdx="3" presStyleCnt="11"/>
      <dgm:spPr/>
      <dgm:t>
        <a:bodyPr/>
        <a:lstStyle/>
        <a:p>
          <a:endParaRPr lang="en-US"/>
        </a:p>
      </dgm:t>
    </dgm:pt>
    <dgm:pt modelId="{9265AACB-FC90-45B5-B3DE-A4A11AAE3DB8}" type="pres">
      <dgm:prSet presAssocID="{904805A6-2C90-451D-AF49-CD5A7C960B94}" presName="connTx" presStyleLbl="parChTrans1D2" presStyleIdx="3" presStyleCnt="11"/>
      <dgm:spPr/>
      <dgm:t>
        <a:bodyPr/>
        <a:lstStyle/>
        <a:p>
          <a:endParaRPr lang="en-US"/>
        </a:p>
      </dgm:t>
    </dgm:pt>
    <dgm:pt modelId="{3AE5894E-3714-4606-B667-2924AF30C6B5}" type="pres">
      <dgm:prSet presAssocID="{B14B4F81-0610-4E2A-B848-6A7AF8D1DB26}" presName="root2" presStyleCnt="0"/>
      <dgm:spPr/>
    </dgm:pt>
    <dgm:pt modelId="{F5CBAB9D-D568-4C5D-B018-64D849E89717}" type="pres">
      <dgm:prSet presAssocID="{B14B4F81-0610-4E2A-B848-6A7AF8D1DB26}" presName="LevelTwoTextNode" presStyleLbl="node2" presStyleIdx="3" presStyleCnt="11" custScaleX="274025" custScaleY="87736">
        <dgm:presLayoutVars>
          <dgm:chPref val="3"/>
        </dgm:presLayoutVars>
      </dgm:prSet>
      <dgm:spPr/>
      <dgm:t>
        <a:bodyPr/>
        <a:lstStyle/>
        <a:p>
          <a:endParaRPr lang="en-US"/>
        </a:p>
      </dgm:t>
    </dgm:pt>
    <dgm:pt modelId="{78E23FFE-A05B-4879-B740-F5B46E26679A}" type="pres">
      <dgm:prSet presAssocID="{B14B4F81-0610-4E2A-B848-6A7AF8D1DB26}" presName="level3hierChild" presStyleCnt="0"/>
      <dgm:spPr/>
    </dgm:pt>
    <dgm:pt modelId="{BC324F8F-B079-4903-94E8-BF404285B3FC}" type="pres">
      <dgm:prSet presAssocID="{751BE0F7-6A92-4A93-BCF4-22E2BFBDD66D}" presName="conn2-1" presStyleLbl="parChTrans1D2" presStyleIdx="4" presStyleCnt="11"/>
      <dgm:spPr/>
      <dgm:t>
        <a:bodyPr/>
        <a:lstStyle/>
        <a:p>
          <a:endParaRPr lang="en-US"/>
        </a:p>
      </dgm:t>
    </dgm:pt>
    <dgm:pt modelId="{8AE4C629-E8B0-45E9-8712-44170EAF1388}" type="pres">
      <dgm:prSet presAssocID="{751BE0F7-6A92-4A93-BCF4-22E2BFBDD66D}" presName="connTx" presStyleLbl="parChTrans1D2" presStyleIdx="4" presStyleCnt="11"/>
      <dgm:spPr/>
      <dgm:t>
        <a:bodyPr/>
        <a:lstStyle/>
        <a:p>
          <a:endParaRPr lang="en-US"/>
        </a:p>
      </dgm:t>
    </dgm:pt>
    <dgm:pt modelId="{5823B042-087C-4FE8-AF42-9F3E79E904CF}" type="pres">
      <dgm:prSet presAssocID="{9DB49119-B72A-44E1-9419-341137D98BF1}" presName="root2" presStyleCnt="0"/>
      <dgm:spPr/>
    </dgm:pt>
    <dgm:pt modelId="{3B87CEF3-67E5-4377-AA96-F5416FCE6A57}" type="pres">
      <dgm:prSet presAssocID="{9DB49119-B72A-44E1-9419-341137D98BF1}" presName="LevelTwoTextNode" presStyleLbl="node2" presStyleIdx="4" presStyleCnt="11" custScaleX="274025" custScaleY="106675">
        <dgm:presLayoutVars>
          <dgm:chPref val="3"/>
        </dgm:presLayoutVars>
      </dgm:prSet>
      <dgm:spPr/>
      <dgm:t>
        <a:bodyPr/>
        <a:lstStyle/>
        <a:p>
          <a:endParaRPr lang="en-US"/>
        </a:p>
      </dgm:t>
    </dgm:pt>
    <dgm:pt modelId="{3574C4EA-1288-43C2-A24E-3AF50D73E54B}" type="pres">
      <dgm:prSet presAssocID="{9DB49119-B72A-44E1-9419-341137D98BF1}" presName="level3hierChild" presStyleCnt="0"/>
      <dgm:spPr/>
    </dgm:pt>
    <dgm:pt modelId="{40772CA7-74C4-4A19-9270-763264F5EA73}" type="pres">
      <dgm:prSet presAssocID="{1D460B12-BE3E-449D-BC46-9B3A3C000142}" presName="conn2-1" presStyleLbl="parChTrans1D2" presStyleIdx="5" presStyleCnt="11"/>
      <dgm:spPr/>
      <dgm:t>
        <a:bodyPr/>
        <a:lstStyle/>
        <a:p>
          <a:endParaRPr lang="en-US"/>
        </a:p>
      </dgm:t>
    </dgm:pt>
    <dgm:pt modelId="{3795C1ED-BA8C-4EE1-BAC0-AE413F73474F}" type="pres">
      <dgm:prSet presAssocID="{1D460B12-BE3E-449D-BC46-9B3A3C000142}" presName="connTx" presStyleLbl="parChTrans1D2" presStyleIdx="5" presStyleCnt="11"/>
      <dgm:spPr/>
      <dgm:t>
        <a:bodyPr/>
        <a:lstStyle/>
        <a:p>
          <a:endParaRPr lang="en-US"/>
        </a:p>
      </dgm:t>
    </dgm:pt>
    <dgm:pt modelId="{77953B39-0BFE-412A-9581-D9DA17E666F3}" type="pres">
      <dgm:prSet presAssocID="{7CD94960-6E92-4556-AE90-A7CFD244701F}" presName="root2" presStyleCnt="0"/>
      <dgm:spPr/>
    </dgm:pt>
    <dgm:pt modelId="{4470645F-649C-4BF7-923C-0DE11F01A418}" type="pres">
      <dgm:prSet presAssocID="{7CD94960-6E92-4556-AE90-A7CFD244701F}" presName="LevelTwoTextNode" presStyleLbl="node2" presStyleIdx="5" presStyleCnt="11" custScaleX="274025" custScaleY="147098">
        <dgm:presLayoutVars>
          <dgm:chPref val="3"/>
        </dgm:presLayoutVars>
      </dgm:prSet>
      <dgm:spPr/>
      <dgm:t>
        <a:bodyPr/>
        <a:lstStyle/>
        <a:p>
          <a:endParaRPr lang="en-US"/>
        </a:p>
      </dgm:t>
    </dgm:pt>
    <dgm:pt modelId="{2CAA1C7D-1F7F-4851-9D5E-5D71F6EB3CDF}" type="pres">
      <dgm:prSet presAssocID="{7CD94960-6E92-4556-AE90-A7CFD244701F}" presName="level3hierChild" presStyleCnt="0"/>
      <dgm:spPr/>
    </dgm:pt>
    <dgm:pt modelId="{B0130488-A692-470D-8C46-B2DC2C214ADA}" type="pres">
      <dgm:prSet presAssocID="{DAA603A2-3F0D-4DB7-90EE-9B07090DD3E7}" presName="conn2-1" presStyleLbl="parChTrans1D2" presStyleIdx="6" presStyleCnt="11"/>
      <dgm:spPr/>
      <dgm:t>
        <a:bodyPr/>
        <a:lstStyle/>
        <a:p>
          <a:endParaRPr lang="en-US"/>
        </a:p>
      </dgm:t>
    </dgm:pt>
    <dgm:pt modelId="{B190497B-E45B-48D4-88B3-49029C4484E3}" type="pres">
      <dgm:prSet presAssocID="{DAA603A2-3F0D-4DB7-90EE-9B07090DD3E7}" presName="connTx" presStyleLbl="parChTrans1D2" presStyleIdx="6" presStyleCnt="11"/>
      <dgm:spPr/>
      <dgm:t>
        <a:bodyPr/>
        <a:lstStyle/>
        <a:p>
          <a:endParaRPr lang="en-US"/>
        </a:p>
      </dgm:t>
    </dgm:pt>
    <dgm:pt modelId="{8F4471F2-3B42-43BD-A033-1221708C824A}" type="pres">
      <dgm:prSet presAssocID="{E8C5B4FB-A682-41DA-B0D0-3FB9294D7838}" presName="root2" presStyleCnt="0"/>
      <dgm:spPr/>
    </dgm:pt>
    <dgm:pt modelId="{E2325B77-8C9A-4E64-9B8A-DFD1C4775B9E}" type="pres">
      <dgm:prSet presAssocID="{E8C5B4FB-A682-41DA-B0D0-3FB9294D7838}" presName="LevelTwoTextNode" presStyleLbl="node2" presStyleIdx="6" presStyleCnt="11" custScaleX="274371" custScaleY="107165">
        <dgm:presLayoutVars>
          <dgm:chPref val="3"/>
        </dgm:presLayoutVars>
      </dgm:prSet>
      <dgm:spPr/>
      <dgm:t>
        <a:bodyPr/>
        <a:lstStyle/>
        <a:p>
          <a:endParaRPr lang="en-US"/>
        </a:p>
      </dgm:t>
    </dgm:pt>
    <dgm:pt modelId="{00D80AAD-4939-4E03-9707-4556F64260E6}" type="pres">
      <dgm:prSet presAssocID="{E8C5B4FB-A682-41DA-B0D0-3FB9294D7838}" presName="level3hierChild" presStyleCnt="0"/>
      <dgm:spPr/>
    </dgm:pt>
    <dgm:pt modelId="{C6F6A8D2-66E6-4FA0-852E-48E7283841EF}" type="pres">
      <dgm:prSet presAssocID="{AA29678C-C737-45D7-B921-2165B8557E5B}" presName="conn2-1" presStyleLbl="parChTrans1D2" presStyleIdx="7" presStyleCnt="11"/>
      <dgm:spPr/>
      <dgm:t>
        <a:bodyPr/>
        <a:lstStyle/>
        <a:p>
          <a:endParaRPr lang="en-US"/>
        </a:p>
      </dgm:t>
    </dgm:pt>
    <dgm:pt modelId="{29FAEDC0-9F29-485E-B09F-CE83F10E1874}" type="pres">
      <dgm:prSet presAssocID="{AA29678C-C737-45D7-B921-2165B8557E5B}" presName="connTx" presStyleLbl="parChTrans1D2" presStyleIdx="7" presStyleCnt="11"/>
      <dgm:spPr/>
      <dgm:t>
        <a:bodyPr/>
        <a:lstStyle/>
        <a:p>
          <a:endParaRPr lang="en-US"/>
        </a:p>
      </dgm:t>
    </dgm:pt>
    <dgm:pt modelId="{F683A3C1-D6BC-40F7-A65F-AB40979659D0}" type="pres">
      <dgm:prSet presAssocID="{8ED4D26A-6551-4E32-94CA-90B428F187EC}" presName="root2" presStyleCnt="0"/>
      <dgm:spPr/>
    </dgm:pt>
    <dgm:pt modelId="{272AAC15-23BD-4B07-9B7E-FA293E701C39}" type="pres">
      <dgm:prSet presAssocID="{8ED4D26A-6551-4E32-94CA-90B428F187EC}" presName="LevelTwoTextNode" presStyleLbl="node2" presStyleIdx="7" presStyleCnt="11" custScaleX="274371" custScaleY="67595">
        <dgm:presLayoutVars>
          <dgm:chPref val="3"/>
        </dgm:presLayoutVars>
      </dgm:prSet>
      <dgm:spPr/>
      <dgm:t>
        <a:bodyPr/>
        <a:lstStyle/>
        <a:p>
          <a:endParaRPr lang="en-US"/>
        </a:p>
      </dgm:t>
    </dgm:pt>
    <dgm:pt modelId="{6B0FF7D5-E4D3-4C07-9CF0-CF3ED38113F1}" type="pres">
      <dgm:prSet presAssocID="{8ED4D26A-6551-4E32-94CA-90B428F187EC}" presName="level3hierChild" presStyleCnt="0"/>
      <dgm:spPr/>
    </dgm:pt>
    <dgm:pt modelId="{D0005486-BE0E-404B-8BD0-B75413476157}" type="pres">
      <dgm:prSet presAssocID="{084AE095-77A5-4756-8BD1-329F13B0596B}" presName="conn2-1" presStyleLbl="parChTrans1D2" presStyleIdx="8" presStyleCnt="11"/>
      <dgm:spPr/>
      <dgm:t>
        <a:bodyPr/>
        <a:lstStyle/>
        <a:p>
          <a:endParaRPr lang="en-US"/>
        </a:p>
      </dgm:t>
    </dgm:pt>
    <dgm:pt modelId="{B05BA406-4F41-49ED-AB08-C07C2D981FC0}" type="pres">
      <dgm:prSet presAssocID="{084AE095-77A5-4756-8BD1-329F13B0596B}" presName="connTx" presStyleLbl="parChTrans1D2" presStyleIdx="8" presStyleCnt="11"/>
      <dgm:spPr/>
      <dgm:t>
        <a:bodyPr/>
        <a:lstStyle/>
        <a:p>
          <a:endParaRPr lang="en-US"/>
        </a:p>
      </dgm:t>
    </dgm:pt>
    <dgm:pt modelId="{CB6AAFC9-A148-48F9-B5B2-E6C9BD8E9106}" type="pres">
      <dgm:prSet presAssocID="{5DE32377-2BBF-48A0-AB3A-62A17F8ED48B}" presName="root2" presStyleCnt="0"/>
      <dgm:spPr/>
    </dgm:pt>
    <dgm:pt modelId="{471092A1-137E-4398-A8E8-1244AD563090}" type="pres">
      <dgm:prSet presAssocID="{5DE32377-2BBF-48A0-AB3A-62A17F8ED48B}" presName="LevelTwoTextNode" presStyleLbl="node2" presStyleIdx="8" presStyleCnt="11" custScaleX="274371" custScaleY="109175">
        <dgm:presLayoutVars>
          <dgm:chPref val="3"/>
        </dgm:presLayoutVars>
      </dgm:prSet>
      <dgm:spPr/>
      <dgm:t>
        <a:bodyPr/>
        <a:lstStyle/>
        <a:p>
          <a:endParaRPr lang="en-US"/>
        </a:p>
      </dgm:t>
    </dgm:pt>
    <dgm:pt modelId="{8B166C34-3128-4F48-B9DD-3E93182FFC05}" type="pres">
      <dgm:prSet presAssocID="{5DE32377-2BBF-48A0-AB3A-62A17F8ED48B}" presName="level3hierChild" presStyleCnt="0"/>
      <dgm:spPr/>
    </dgm:pt>
    <dgm:pt modelId="{885F2D0C-0EFF-49E8-802A-5B1ABC2C470C}" type="pres">
      <dgm:prSet presAssocID="{A2163B83-8CAE-480E-947E-65BCEA3B9C19}" presName="conn2-1" presStyleLbl="parChTrans1D2" presStyleIdx="9" presStyleCnt="11"/>
      <dgm:spPr/>
      <dgm:t>
        <a:bodyPr/>
        <a:lstStyle/>
        <a:p>
          <a:endParaRPr lang="en-US"/>
        </a:p>
      </dgm:t>
    </dgm:pt>
    <dgm:pt modelId="{D493BB51-4ADB-4C08-976F-F512E2357C2F}" type="pres">
      <dgm:prSet presAssocID="{A2163B83-8CAE-480E-947E-65BCEA3B9C19}" presName="connTx" presStyleLbl="parChTrans1D2" presStyleIdx="9" presStyleCnt="11"/>
      <dgm:spPr/>
      <dgm:t>
        <a:bodyPr/>
        <a:lstStyle/>
        <a:p>
          <a:endParaRPr lang="en-US"/>
        </a:p>
      </dgm:t>
    </dgm:pt>
    <dgm:pt modelId="{147479E8-37E0-449A-8996-36646A8A8CB4}" type="pres">
      <dgm:prSet presAssocID="{AAC4AD6E-FFE7-4E3D-A9B0-197D94081D73}" presName="root2" presStyleCnt="0"/>
      <dgm:spPr/>
    </dgm:pt>
    <dgm:pt modelId="{46DAC483-5BEE-48CE-8F53-3BD8F4B33870}" type="pres">
      <dgm:prSet presAssocID="{AAC4AD6E-FFE7-4E3D-A9B0-197D94081D73}" presName="LevelTwoTextNode" presStyleLbl="node2" presStyleIdx="9" presStyleCnt="11" custScaleX="274371" custScaleY="147765">
        <dgm:presLayoutVars>
          <dgm:chPref val="3"/>
        </dgm:presLayoutVars>
      </dgm:prSet>
      <dgm:spPr/>
      <dgm:t>
        <a:bodyPr/>
        <a:lstStyle/>
        <a:p>
          <a:endParaRPr lang="en-US"/>
        </a:p>
      </dgm:t>
    </dgm:pt>
    <dgm:pt modelId="{9BCF8D3E-E046-4617-A90A-3F68B8DFD50F}" type="pres">
      <dgm:prSet presAssocID="{AAC4AD6E-FFE7-4E3D-A9B0-197D94081D73}" presName="level3hierChild" presStyleCnt="0"/>
      <dgm:spPr/>
    </dgm:pt>
    <dgm:pt modelId="{32888DE4-2C27-47BC-A57E-854D52590269}" type="pres">
      <dgm:prSet presAssocID="{3E11C41F-9CBD-4D5E-A8C8-2F56E7259A57}" presName="conn2-1" presStyleLbl="parChTrans1D2" presStyleIdx="10" presStyleCnt="11"/>
      <dgm:spPr/>
      <dgm:t>
        <a:bodyPr/>
        <a:lstStyle/>
        <a:p>
          <a:endParaRPr lang="en-US"/>
        </a:p>
      </dgm:t>
    </dgm:pt>
    <dgm:pt modelId="{8EB29B2D-3EE1-4039-890D-A75B778D163A}" type="pres">
      <dgm:prSet presAssocID="{3E11C41F-9CBD-4D5E-A8C8-2F56E7259A57}" presName="connTx" presStyleLbl="parChTrans1D2" presStyleIdx="10" presStyleCnt="11"/>
      <dgm:spPr/>
      <dgm:t>
        <a:bodyPr/>
        <a:lstStyle/>
        <a:p>
          <a:endParaRPr lang="en-US"/>
        </a:p>
      </dgm:t>
    </dgm:pt>
    <dgm:pt modelId="{820B3A38-8B30-49EB-813E-4A97CC44607A}" type="pres">
      <dgm:prSet presAssocID="{C78F4A31-48DE-4EE2-877E-66286E8689D0}" presName="root2" presStyleCnt="0"/>
      <dgm:spPr/>
    </dgm:pt>
    <dgm:pt modelId="{949DEF21-DF64-4985-BEBC-F3908D4E1C8F}" type="pres">
      <dgm:prSet presAssocID="{C78F4A31-48DE-4EE2-877E-66286E8689D0}" presName="LevelTwoTextNode" presStyleLbl="node2" presStyleIdx="10" presStyleCnt="11" custScaleX="274371" custScaleY="109689">
        <dgm:presLayoutVars>
          <dgm:chPref val="3"/>
        </dgm:presLayoutVars>
      </dgm:prSet>
      <dgm:spPr/>
      <dgm:t>
        <a:bodyPr/>
        <a:lstStyle/>
        <a:p>
          <a:endParaRPr lang="en-US"/>
        </a:p>
      </dgm:t>
    </dgm:pt>
    <dgm:pt modelId="{C90B1A17-76C1-45DB-A53D-83C166C61001}" type="pres">
      <dgm:prSet presAssocID="{C78F4A31-48DE-4EE2-877E-66286E8689D0}" presName="level3hierChild" presStyleCnt="0"/>
      <dgm:spPr/>
    </dgm:pt>
  </dgm:ptLst>
  <dgm:cxnLst>
    <dgm:cxn modelId="{88973394-B60B-4D2D-BB3F-98914D18AD42}" srcId="{B5E7B498-595C-4FD0-8E96-A8836BF3EBE6}" destId="{7CD94960-6E92-4556-AE90-A7CFD244701F}" srcOrd="5" destOrd="0" parTransId="{1D460B12-BE3E-449D-BC46-9B3A3C000142}" sibTransId="{31D0A083-1956-4488-AC19-CDAA2915C4F9}"/>
    <dgm:cxn modelId="{4E377E2F-AE87-D242-8773-A96BE2794D0A}" type="presOf" srcId="{E8C5B4FB-A682-41DA-B0D0-3FB9294D7838}" destId="{E2325B77-8C9A-4E64-9B8A-DFD1C4775B9E}" srcOrd="0" destOrd="0" presId="urn:microsoft.com/office/officeart/2008/layout/HorizontalMultiLevelHierarchy"/>
    <dgm:cxn modelId="{9476FCAD-4A9E-EC47-B1BA-13D8BFB97415}" type="presOf" srcId="{084AE095-77A5-4756-8BD1-329F13B0596B}" destId="{D0005486-BE0E-404B-8BD0-B75413476157}" srcOrd="0" destOrd="0" presId="urn:microsoft.com/office/officeart/2008/layout/HorizontalMultiLevelHierarchy"/>
    <dgm:cxn modelId="{6552FFB1-8D20-194E-B1F8-870B9E6902FB}" type="presOf" srcId="{3E11C41F-9CBD-4D5E-A8C8-2F56E7259A57}" destId="{32888DE4-2C27-47BC-A57E-854D52590269}" srcOrd="0" destOrd="0" presId="urn:microsoft.com/office/officeart/2008/layout/HorizontalMultiLevelHierarchy"/>
    <dgm:cxn modelId="{E9D5BF2A-BC07-8D48-93E6-7CA5F709F8C7}" type="presOf" srcId="{5F9959A4-FB5F-4E4B-B964-9932C797666C}" destId="{8EB5F676-40B5-45DB-A603-E6C4EDE32722}" srcOrd="1" destOrd="0" presId="urn:microsoft.com/office/officeart/2008/layout/HorizontalMultiLevelHierarchy"/>
    <dgm:cxn modelId="{ACE3BB12-76BA-E24F-9359-ABBCED6F9F90}" type="presOf" srcId="{084AE095-77A5-4756-8BD1-329F13B0596B}" destId="{B05BA406-4F41-49ED-AB08-C07C2D981FC0}" srcOrd="1" destOrd="0" presId="urn:microsoft.com/office/officeart/2008/layout/HorizontalMultiLevelHierarchy"/>
    <dgm:cxn modelId="{62893C7D-E07D-BA45-BA69-8294D86F2390}" type="presOf" srcId="{668C6368-C612-4216-BEE2-E8792665FA09}" destId="{F86958CD-0B19-4099-A01F-A7B9F2F0605A}" srcOrd="1" destOrd="0" presId="urn:microsoft.com/office/officeart/2008/layout/HorizontalMultiLevelHierarchy"/>
    <dgm:cxn modelId="{F0F7CA0E-1D8F-8049-8913-F6F57B3F76A7}" type="presOf" srcId="{7CD94960-6E92-4556-AE90-A7CFD244701F}" destId="{4470645F-649C-4BF7-923C-0DE11F01A418}" srcOrd="0" destOrd="0" presId="urn:microsoft.com/office/officeart/2008/layout/HorizontalMultiLevelHierarchy"/>
    <dgm:cxn modelId="{2FB5F7D8-A082-F94F-B93C-190A8BBA15F3}" type="presOf" srcId="{BF41DFFD-BD5A-4350-9606-F9422FBB8463}" destId="{AF452948-39D5-4928-AB24-A12F01839CFF}" srcOrd="0" destOrd="0" presId="urn:microsoft.com/office/officeart/2008/layout/HorizontalMultiLevelHierarchy"/>
    <dgm:cxn modelId="{E775019A-D97B-0E4A-9738-1EF1E36CF1AB}" type="presOf" srcId="{B14B4F81-0610-4E2A-B848-6A7AF8D1DB26}" destId="{F5CBAB9D-D568-4C5D-B018-64D849E89717}" srcOrd="0" destOrd="0" presId="urn:microsoft.com/office/officeart/2008/layout/HorizontalMultiLevelHierarchy"/>
    <dgm:cxn modelId="{F0C8D4D2-4A76-2547-96AE-1E51B0A5AA0B}" type="presOf" srcId="{1D460B12-BE3E-449D-BC46-9B3A3C000142}" destId="{3795C1ED-BA8C-4EE1-BAC0-AE413F73474F}" srcOrd="1" destOrd="0" presId="urn:microsoft.com/office/officeart/2008/layout/HorizontalMultiLevelHierarchy"/>
    <dgm:cxn modelId="{FCB89B18-4B1B-B44A-90D5-BC83E85E969E}" type="presOf" srcId="{7A9CBBD3-57A6-4586-A03C-C42AF251FC68}" destId="{DDC9C549-1E39-4EFA-84A2-B644EFE69BD4}" srcOrd="0" destOrd="0" presId="urn:microsoft.com/office/officeart/2008/layout/HorizontalMultiLevelHierarchy"/>
    <dgm:cxn modelId="{8C8844C2-99A8-DA4A-92C1-90C05165FABC}" type="presOf" srcId="{790604EC-038E-46C1-96CE-BE4866D0F4BA}" destId="{8D7B2D48-866D-44FE-B502-D2205004C696}" srcOrd="1" destOrd="0" presId="urn:microsoft.com/office/officeart/2008/layout/HorizontalMultiLevelHierarchy"/>
    <dgm:cxn modelId="{02FACB2C-A071-450A-AB7A-ABCCEEF11BD7}" srcId="{B5E7B498-595C-4FD0-8E96-A8836BF3EBE6}" destId="{9DB49119-B72A-44E1-9419-341137D98BF1}" srcOrd="4" destOrd="0" parTransId="{751BE0F7-6A92-4A93-BCF4-22E2BFBDD66D}" sibTransId="{4882FE33-0D74-402F-BCE4-C48BADD61560}"/>
    <dgm:cxn modelId="{9B924160-D0AC-4765-A1CF-287A86448749}" srcId="{B5E7B498-595C-4FD0-8E96-A8836BF3EBE6}" destId="{B14B4F81-0610-4E2A-B848-6A7AF8D1DB26}" srcOrd="3" destOrd="0" parTransId="{904805A6-2C90-451D-AF49-CD5A7C960B94}" sibTransId="{85B79373-2206-40F5-A7F8-4F6C9A51F6A2}"/>
    <dgm:cxn modelId="{6793493D-55C7-411A-BFC9-FEBC009C8397}" srcId="{B5E7B498-595C-4FD0-8E96-A8836BF3EBE6}" destId="{FACB6B46-9D6C-49CE-99A3-34A2E7826902}" srcOrd="1" destOrd="0" parTransId="{790604EC-038E-46C1-96CE-BE4866D0F4BA}" sibTransId="{E451058E-4462-4F40-9A14-7DB468A428F0}"/>
    <dgm:cxn modelId="{6D5A931C-86A0-7D47-A9AF-C4E89FC638D3}" type="presOf" srcId="{DAA603A2-3F0D-4DB7-90EE-9B07090DD3E7}" destId="{B0130488-A692-470D-8C46-B2DC2C214ADA}" srcOrd="0" destOrd="0" presId="urn:microsoft.com/office/officeart/2008/layout/HorizontalMultiLevelHierarchy"/>
    <dgm:cxn modelId="{29282EED-CBD2-3B48-9F35-C848C0AFABA2}" type="presOf" srcId="{C78F4A31-48DE-4EE2-877E-66286E8689D0}" destId="{949DEF21-DF64-4985-BEBC-F3908D4E1C8F}" srcOrd="0" destOrd="0" presId="urn:microsoft.com/office/officeart/2008/layout/HorizontalMultiLevelHierarchy"/>
    <dgm:cxn modelId="{0E044B35-2744-473A-BFCF-707CACE77B66}" srcId="{B5E7B498-595C-4FD0-8E96-A8836BF3EBE6}" destId="{8ED4D26A-6551-4E32-94CA-90B428F187EC}" srcOrd="7" destOrd="0" parTransId="{AA29678C-C737-45D7-B921-2165B8557E5B}" sibTransId="{D1C6CB7F-ABF0-449F-A6C1-DE65C4DFC509}"/>
    <dgm:cxn modelId="{4E7D8361-7E75-D744-A0E4-25EFB4A192EF}" type="presOf" srcId="{DAA603A2-3F0D-4DB7-90EE-9B07090DD3E7}" destId="{B190497B-E45B-48D4-88B3-49029C4484E3}" srcOrd="1" destOrd="0" presId="urn:microsoft.com/office/officeart/2008/layout/HorizontalMultiLevelHierarchy"/>
    <dgm:cxn modelId="{6C822D52-98E1-4AE0-8116-ED04D77915A4}" srcId="{B5E7B498-595C-4FD0-8E96-A8836BF3EBE6}" destId="{AAC4AD6E-FFE7-4E3D-A9B0-197D94081D73}" srcOrd="9" destOrd="0" parTransId="{A2163B83-8CAE-480E-947E-65BCEA3B9C19}" sibTransId="{1ACCBE0C-F8CE-4879-A5FF-4085EF87842A}"/>
    <dgm:cxn modelId="{3ED8EF30-CAFD-1140-ABF3-630E5B917572}" type="presOf" srcId="{A2163B83-8CAE-480E-947E-65BCEA3B9C19}" destId="{D493BB51-4ADB-4C08-976F-F512E2357C2F}" srcOrd="1" destOrd="0" presId="urn:microsoft.com/office/officeart/2008/layout/HorizontalMultiLevelHierarchy"/>
    <dgm:cxn modelId="{00A47666-7361-1943-8777-1ED41350A1F2}" type="presOf" srcId="{3E11C41F-9CBD-4D5E-A8C8-2F56E7259A57}" destId="{8EB29B2D-3EE1-4039-890D-A75B778D163A}" srcOrd="1" destOrd="0" presId="urn:microsoft.com/office/officeart/2008/layout/HorizontalMultiLevelHierarchy"/>
    <dgm:cxn modelId="{59AC3C7E-3DA8-9642-8B60-567D13DD541F}" type="presOf" srcId="{AA29678C-C737-45D7-B921-2165B8557E5B}" destId="{29FAEDC0-9F29-485E-B09F-CE83F10E1874}" srcOrd="1" destOrd="0" presId="urn:microsoft.com/office/officeart/2008/layout/HorizontalMultiLevelHierarchy"/>
    <dgm:cxn modelId="{4DA82E71-C507-7D4C-9781-61F977315E93}" type="presOf" srcId="{8ED4D26A-6551-4E32-94CA-90B428F187EC}" destId="{272AAC15-23BD-4B07-9B7E-FA293E701C39}" srcOrd="0" destOrd="0" presId="urn:microsoft.com/office/officeart/2008/layout/HorizontalMultiLevelHierarchy"/>
    <dgm:cxn modelId="{6FFD79F9-F268-C749-92F2-7AD64EB46412}" type="presOf" srcId="{9DB49119-B72A-44E1-9419-341137D98BF1}" destId="{3B87CEF3-67E5-4377-AA96-F5416FCE6A57}" srcOrd="0" destOrd="0" presId="urn:microsoft.com/office/officeart/2008/layout/HorizontalMultiLevelHierarchy"/>
    <dgm:cxn modelId="{B3002AA3-2DDB-4EC9-8E7F-98B93490A751}" srcId="{B5E7B498-595C-4FD0-8E96-A8836BF3EBE6}" destId="{C78F4A31-48DE-4EE2-877E-66286E8689D0}" srcOrd="10" destOrd="0" parTransId="{3E11C41F-9CBD-4D5E-A8C8-2F56E7259A57}" sibTransId="{D58E9014-ACCF-4957-BCBF-963B1648D5A6}"/>
    <dgm:cxn modelId="{406B30AC-5AEE-402E-8334-D7B8E546FA9A}" srcId="{B5E7B498-595C-4FD0-8E96-A8836BF3EBE6}" destId="{5DE32377-2BBF-48A0-AB3A-62A17F8ED48B}" srcOrd="8" destOrd="0" parTransId="{084AE095-77A5-4756-8BD1-329F13B0596B}" sibTransId="{7EB9809F-2FCA-44B2-9AA9-DD62BCC801C1}"/>
    <dgm:cxn modelId="{3F93898F-E8C7-4B63-949E-D5D13C0B1723}" srcId="{B5E7B498-595C-4FD0-8E96-A8836BF3EBE6}" destId="{E2B7AFCA-A26C-4EF3-A7CD-BB8D67221BC1}" srcOrd="0" destOrd="0" parTransId="{5F9959A4-FB5F-4E4B-B964-9932C797666C}" sibTransId="{2351E68A-88E5-469E-9261-4B6E79CA2716}"/>
    <dgm:cxn modelId="{C55761ED-9568-864C-819C-1F64337A583D}" type="presOf" srcId="{5DE32377-2BBF-48A0-AB3A-62A17F8ED48B}" destId="{471092A1-137E-4398-A8E8-1244AD563090}" srcOrd="0" destOrd="0" presId="urn:microsoft.com/office/officeart/2008/layout/HorizontalMultiLevelHierarchy"/>
    <dgm:cxn modelId="{9E1020A3-CA50-0E43-8DE5-4AC60BA76750}" type="presOf" srcId="{B5E7B498-595C-4FD0-8E96-A8836BF3EBE6}" destId="{92204CBE-6445-4EC5-9283-1CF7F98C1562}" srcOrd="0" destOrd="0" presId="urn:microsoft.com/office/officeart/2008/layout/HorizontalMultiLevelHierarchy"/>
    <dgm:cxn modelId="{A441D5AA-E763-3649-8FBF-E1C02912E55F}" type="presOf" srcId="{AAC4AD6E-FFE7-4E3D-A9B0-197D94081D73}" destId="{46DAC483-5BEE-48CE-8F53-3BD8F4B33870}" srcOrd="0" destOrd="0" presId="urn:microsoft.com/office/officeart/2008/layout/HorizontalMultiLevelHierarchy"/>
    <dgm:cxn modelId="{D13B640B-0D79-D448-9BF9-2A6EAD12E93C}" type="presOf" srcId="{904805A6-2C90-451D-AF49-CD5A7C960B94}" destId="{9265AACB-FC90-45B5-B3DE-A4A11AAE3DB8}" srcOrd="1" destOrd="0" presId="urn:microsoft.com/office/officeart/2008/layout/HorizontalMultiLevelHierarchy"/>
    <dgm:cxn modelId="{53CB85BB-D36C-6840-9F7C-4FC7E7EB7ABA}" type="presOf" srcId="{790604EC-038E-46C1-96CE-BE4866D0F4BA}" destId="{E3142D3D-5CB1-4A7B-8B41-F64A762C91BA}" srcOrd="0" destOrd="0" presId="urn:microsoft.com/office/officeart/2008/layout/HorizontalMultiLevelHierarchy"/>
    <dgm:cxn modelId="{3C9831C4-A3AE-EE47-9750-83FC8221C153}" type="presOf" srcId="{751BE0F7-6A92-4A93-BCF4-22E2BFBDD66D}" destId="{BC324F8F-B079-4903-94E8-BF404285B3FC}" srcOrd="0" destOrd="0" presId="urn:microsoft.com/office/officeart/2008/layout/HorizontalMultiLevelHierarchy"/>
    <dgm:cxn modelId="{5ECB4210-B82D-E645-83C7-7A09C78BAF32}" type="presOf" srcId="{668C6368-C612-4216-BEE2-E8792665FA09}" destId="{8FDEC0DC-36D0-49A8-BC8E-F5466E3E7535}" srcOrd="0" destOrd="0" presId="urn:microsoft.com/office/officeart/2008/layout/HorizontalMultiLevelHierarchy"/>
    <dgm:cxn modelId="{2AEC4920-C37D-D341-8F3C-ABDCDBE03918}" type="presOf" srcId="{1D460B12-BE3E-449D-BC46-9B3A3C000142}" destId="{40772CA7-74C4-4A19-9270-763264F5EA73}" srcOrd="0" destOrd="0" presId="urn:microsoft.com/office/officeart/2008/layout/HorizontalMultiLevelHierarchy"/>
    <dgm:cxn modelId="{025DF825-89F0-0D43-A6B6-65D099E1D0D2}" type="presOf" srcId="{E2B7AFCA-A26C-4EF3-A7CD-BB8D67221BC1}" destId="{97ABA2FD-B146-4C1C-996E-5BDA848D6329}" srcOrd="0" destOrd="0" presId="urn:microsoft.com/office/officeart/2008/layout/HorizontalMultiLevelHierarchy"/>
    <dgm:cxn modelId="{9D3E5350-D0CD-FA49-9723-7E658C2C5033}" type="presOf" srcId="{904805A6-2C90-451D-AF49-CD5A7C960B94}" destId="{3ABE2F63-0D29-4BC7-9CF1-ADB0C588743F}" srcOrd="0" destOrd="0" presId="urn:microsoft.com/office/officeart/2008/layout/HorizontalMultiLevelHierarchy"/>
    <dgm:cxn modelId="{E5FF3338-F091-C94F-9CAF-9B74B9502214}" type="presOf" srcId="{5F9959A4-FB5F-4E4B-B964-9932C797666C}" destId="{E9ADBE30-B109-4F48-A62A-B9639BCC967F}" srcOrd="0" destOrd="0" presId="urn:microsoft.com/office/officeart/2008/layout/HorizontalMultiLevelHierarchy"/>
    <dgm:cxn modelId="{BA25D113-C704-954D-904F-317A109E3030}" type="presOf" srcId="{A2163B83-8CAE-480E-947E-65BCEA3B9C19}" destId="{885F2D0C-0EFF-49E8-802A-5B1ABC2C470C}" srcOrd="0" destOrd="0" presId="urn:microsoft.com/office/officeart/2008/layout/HorizontalMultiLevelHierarchy"/>
    <dgm:cxn modelId="{AD0CDE06-C5B9-0645-9B15-A8151F7F066C}" type="presOf" srcId="{751BE0F7-6A92-4A93-BCF4-22E2BFBDD66D}" destId="{8AE4C629-E8B0-45E9-8712-44170EAF1388}" srcOrd="1" destOrd="0" presId="urn:microsoft.com/office/officeart/2008/layout/HorizontalMultiLevelHierarchy"/>
    <dgm:cxn modelId="{3E1F2CEF-44D4-F74E-B2B6-3B3DCEACDD4C}" type="presOf" srcId="{AA29678C-C737-45D7-B921-2165B8557E5B}" destId="{C6F6A8D2-66E6-4FA0-852E-48E7283841EF}" srcOrd="0" destOrd="0" presId="urn:microsoft.com/office/officeart/2008/layout/HorizontalMultiLevelHierarchy"/>
    <dgm:cxn modelId="{6979C995-284C-49F9-8CB4-BCE9BAB9FBBF}" srcId="{B5E7B498-595C-4FD0-8E96-A8836BF3EBE6}" destId="{7A9CBBD3-57A6-4586-A03C-C42AF251FC68}" srcOrd="2" destOrd="0" parTransId="{668C6368-C612-4216-BEE2-E8792665FA09}" sibTransId="{1EA141DF-4BFB-4BB0-BF1E-03FAE56197B0}"/>
    <dgm:cxn modelId="{561703FF-8AD9-4EBC-9332-B95A7033D1BD}" srcId="{B5E7B498-595C-4FD0-8E96-A8836BF3EBE6}" destId="{E8C5B4FB-A682-41DA-B0D0-3FB9294D7838}" srcOrd="6" destOrd="0" parTransId="{DAA603A2-3F0D-4DB7-90EE-9B07090DD3E7}" sibTransId="{684CB151-91B7-4C9E-9D4F-654C145D7015}"/>
    <dgm:cxn modelId="{BA273476-A8A6-4A9D-8EF3-03872809CDEF}" srcId="{BF41DFFD-BD5A-4350-9606-F9422FBB8463}" destId="{B5E7B498-595C-4FD0-8E96-A8836BF3EBE6}" srcOrd="0" destOrd="0" parTransId="{0B64250A-7231-4BB6-9145-73A7408C263E}" sibTransId="{066009E6-6CE3-4988-82D6-772499885073}"/>
    <dgm:cxn modelId="{554C104D-3859-FE43-938E-38D060D92A98}" type="presOf" srcId="{FACB6B46-9D6C-49CE-99A3-34A2E7826902}" destId="{5250896E-75B3-4DA4-8459-8221718C2E41}" srcOrd="0" destOrd="0" presId="urn:microsoft.com/office/officeart/2008/layout/HorizontalMultiLevelHierarchy"/>
    <dgm:cxn modelId="{E51EB3D6-5356-7444-914D-90080A76537B}" type="presParOf" srcId="{AF452948-39D5-4928-AB24-A12F01839CFF}" destId="{EDE02459-BEB7-40C9-B361-454B64DED5F9}" srcOrd="0" destOrd="0" presId="urn:microsoft.com/office/officeart/2008/layout/HorizontalMultiLevelHierarchy"/>
    <dgm:cxn modelId="{75CA2244-3A28-CA40-A61E-F8E439FDC351}" type="presParOf" srcId="{EDE02459-BEB7-40C9-B361-454B64DED5F9}" destId="{92204CBE-6445-4EC5-9283-1CF7F98C1562}" srcOrd="0" destOrd="0" presId="urn:microsoft.com/office/officeart/2008/layout/HorizontalMultiLevelHierarchy"/>
    <dgm:cxn modelId="{EA44006B-2A5C-6547-8A96-7C442CE43254}" type="presParOf" srcId="{EDE02459-BEB7-40C9-B361-454B64DED5F9}" destId="{76A62F3C-3B19-4C88-8E66-EFAA6A70B518}" srcOrd="1" destOrd="0" presId="urn:microsoft.com/office/officeart/2008/layout/HorizontalMultiLevelHierarchy"/>
    <dgm:cxn modelId="{8F1B4D42-A085-1240-AF78-21D300D63280}" type="presParOf" srcId="{76A62F3C-3B19-4C88-8E66-EFAA6A70B518}" destId="{E9ADBE30-B109-4F48-A62A-B9639BCC967F}" srcOrd="0" destOrd="0" presId="urn:microsoft.com/office/officeart/2008/layout/HorizontalMultiLevelHierarchy"/>
    <dgm:cxn modelId="{A3E03C4F-D2A2-4342-B78C-29C97E93207C}" type="presParOf" srcId="{E9ADBE30-B109-4F48-A62A-B9639BCC967F}" destId="{8EB5F676-40B5-45DB-A603-E6C4EDE32722}" srcOrd="0" destOrd="0" presId="urn:microsoft.com/office/officeart/2008/layout/HorizontalMultiLevelHierarchy"/>
    <dgm:cxn modelId="{3A339A30-51B5-9247-8462-81300B05CE5E}" type="presParOf" srcId="{76A62F3C-3B19-4C88-8E66-EFAA6A70B518}" destId="{C731B1FF-F892-4411-831B-694027778B60}" srcOrd="1" destOrd="0" presId="urn:microsoft.com/office/officeart/2008/layout/HorizontalMultiLevelHierarchy"/>
    <dgm:cxn modelId="{EAE30350-E73C-B749-8390-8E600C261A94}" type="presParOf" srcId="{C731B1FF-F892-4411-831B-694027778B60}" destId="{97ABA2FD-B146-4C1C-996E-5BDA848D6329}" srcOrd="0" destOrd="0" presId="urn:microsoft.com/office/officeart/2008/layout/HorizontalMultiLevelHierarchy"/>
    <dgm:cxn modelId="{3AAF9CAA-9577-2D40-B3F5-AE7B83AFCB80}" type="presParOf" srcId="{C731B1FF-F892-4411-831B-694027778B60}" destId="{8E2DEBE7-F43C-4F11-AB4B-3BA9009AE5B7}" srcOrd="1" destOrd="0" presId="urn:microsoft.com/office/officeart/2008/layout/HorizontalMultiLevelHierarchy"/>
    <dgm:cxn modelId="{807B5510-4478-F342-B278-693AC3AF106D}" type="presParOf" srcId="{76A62F3C-3B19-4C88-8E66-EFAA6A70B518}" destId="{E3142D3D-5CB1-4A7B-8B41-F64A762C91BA}" srcOrd="2" destOrd="0" presId="urn:microsoft.com/office/officeart/2008/layout/HorizontalMultiLevelHierarchy"/>
    <dgm:cxn modelId="{23A88664-A112-A049-8EE1-E0394922A4C0}" type="presParOf" srcId="{E3142D3D-5CB1-4A7B-8B41-F64A762C91BA}" destId="{8D7B2D48-866D-44FE-B502-D2205004C696}" srcOrd="0" destOrd="0" presId="urn:microsoft.com/office/officeart/2008/layout/HorizontalMultiLevelHierarchy"/>
    <dgm:cxn modelId="{E180F786-7972-614B-A4FB-04F33639CEF2}" type="presParOf" srcId="{76A62F3C-3B19-4C88-8E66-EFAA6A70B518}" destId="{CEFE8CBD-5019-496A-80F8-57BCA65064BC}" srcOrd="3" destOrd="0" presId="urn:microsoft.com/office/officeart/2008/layout/HorizontalMultiLevelHierarchy"/>
    <dgm:cxn modelId="{409D781E-632D-9E4C-B726-ED53D2222FAF}" type="presParOf" srcId="{CEFE8CBD-5019-496A-80F8-57BCA65064BC}" destId="{5250896E-75B3-4DA4-8459-8221718C2E41}" srcOrd="0" destOrd="0" presId="urn:microsoft.com/office/officeart/2008/layout/HorizontalMultiLevelHierarchy"/>
    <dgm:cxn modelId="{0BD2523E-E4DD-C94D-BC25-690CF318AFA2}" type="presParOf" srcId="{CEFE8CBD-5019-496A-80F8-57BCA65064BC}" destId="{8B6AD93B-03F0-499B-93F1-73938B425BD0}" srcOrd="1" destOrd="0" presId="urn:microsoft.com/office/officeart/2008/layout/HorizontalMultiLevelHierarchy"/>
    <dgm:cxn modelId="{80003AA6-7C45-7A4C-B303-ADF68D5B7E13}" type="presParOf" srcId="{76A62F3C-3B19-4C88-8E66-EFAA6A70B518}" destId="{8FDEC0DC-36D0-49A8-BC8E-F5466E3E7535}" srcOrd="4" destOrd="0" presId="urn:microsoft.com/office/officeart/2008/layout/HorizontalMultiLevelHierarchy"/>
    <dgm:cxn modelId="{708DCF91-244B-A64B-9127-E32855841CF6}" type="presParOf" srcId="{8FDEC0DC-36D0-49A8-BC8E-F5466E3E7535}" destId="{F86958CD-0B19-4099-A01F-A7B9F2F0605A}" srcOrd="0" destOrd="0" presId="urn:microsoft.com/office/officeart/2008/layout/HorizontalMultiLevelHierarchy"/>
    <dgm:cxn modelId="{2C65F0DB-3B20-1649-BB18-DF1C4273E198}" type="presParOf" srcId="{76A62F3C-3B19-4C88-8E66-EFAA6A70B518}" destId="{C599B3E1-4ADE-485E-8EE0-FE7E4F6AE87A}" srcOrd="5" destOrd="0" presId="urn:microsoft.com/office/officeart/2008/layout/HorizontalMultiLevelHierarchy"/>
    <dgm:cxn modelId="{2587BCCE-9D9B-0F4D-AF48-0444D87889A6}" type="presParOf" srcId="{C599B3E1-4ADE-485E-8EE0-FE7E4F6AE87A}" destId="{DDC9C549-1E39-4EFA-84A2-B644EFE69BD4}" srcOrd="0" destOrd="0" presId="urn:microsoft.com/office/officeart/2008/layout/HorizontalMultiLevelHierarchy"/>
    <dgm:cxn modelId="{1A1774F9-2BC0-EE47-9E86-131FE5A1916D}" type="presParOf" srcId="{C599B3E1-4ADE-485E-8EE0-FE7E4F6AE87A}" destId="{DD4801DC-20D1-440D-97F6-3CEACB9D6710}" srcOrd="1" destOrd="0" presId="urn:microsoft.com/office/officeart/2008/layout/HorizontalMultiLevelHierarchy"/>
    <dgm:cxn modelId="{7FB8C9BF-B2B1-3E48-9BA3-25EB777D964A}" type="presParOf" srcId="{76A62F3C-3B19-4C88-8E66-EFAA6A70B518}" destId="{3ABE2F63-0D29-4BC7-9CF1-ADB0C588743F}" srcOrd="6" destOrd="0" presId="urn:microsoft.com/office/officeart/2008/layout/HorizontalMultiLevelHierarchy"/>
    <dgm:cxn modelId="{1AA1C342-12CE-7A48-A55E-7CF1C1A78644}" type="presParOf" srcId="{3ABE2F63-0D29-4BC7-9CF1-ADB0C588743F}" destId="{9265AACB-FC90-45B5-B3DE-A4A11AAE3DB8}" srcOrd="0" destOrd="0" presId="urn:microsoft.com/office/officeart/2008/layout/HorizontalMultiLevelHierarchy"/>
    <dgm:cxn modelId="{7978004A-9C4B-7C49-83EA-F41AE23C977B}" type="presParOf" srcId="{76A62F3C-3B19-4C88-8E66-EFAA6A70B518}" destId="{3AE5894E-3714-4606-B667-2924AF30C6B5}" srcOrd="7" destOrd="0" presId="urn:microsoft.com/office/officeart/2008/layout/HorizontalMultiLevelHierarchy"/>
    <dgm:cxn modelId="{191FB548-2110-9D48-893A-F40FEB52BD11}" type="presParOf" srcId="{3AE5894E-3714-4606-B667-2924AF30C6B5}" destId="{F5CBAB9D-D568-4C5D-B018-64D849E89717}" srcOrd="0" destOrd="0" presId="urn:microsoft.com/office/officeart/2008/layout/HorizontalMultiLevelHierarchy"/>
    <dgm:cxn modelId="{E76C9A18-52A6-674A-A4A4-302FA8404AA8}" type="presParOf" srcId="{3AE5894E-3714-4606-B667-2924AF30C6B5}" destId="{78E23FFE-A05B-4879-B740-F5B46E26679A}" srcOrd="1" destOrd="0" presId="urn:microsoft.com/office/officeart/2008/layout/HorizontalMultiLevelHierarchy"/>
    <dgm:cxn modelId="{847351FB-336F-4D40-987C-EED6501FD1FC}" type="presParOf" srcId="{76A62F3C-3B19-4C88-8E66-EFAA6A70B518}" destId="{BC324F8F-B079-4903-94E8-BF404285B3FC}" srcOrd="8" destOrd="0" presId="urn:microsoft.com/office/officeart/2008/layout/HorizontalMultiLevelHierarchy"/>
    <dgm:cxn modelId="{B26B96FB-6C13-2C41-97D5-4C82119F6D13}" type="presParOf" srcId="{BC324F8F-B079-4903-94E8-BF404285B3FC}" destId="{8AE4C629-E8B0-45E9-8712-44170EAF1388}" srcOrd="0" destOrd="0" presId="urn:microsoft.com/office/officeart/2008/layout/HorizontalMultiLevelHierarchy"/>
    <dgm:cxn modelId="{46697292-FB76-CA4B-AB73-3EC01FF3AA7E}" type="presParOf" srcId="{76A62F3C-3B19-4C88-8E66-EFAA6A70B518}" destId="{5823B042-087C-4FE8-AF42-9F3E79E904CF}" srcOrd="9" destOrd="0" presId="urn:microsoft.com/office/officeart/2008/layout/HorizontalMultiLevelHierarchy"/>
    <dgm:cxn modelId="{0402A224-E64E-BD46-BDB9-D3C4FEDF3D92}" type="presParOf" srcId="{5823B042-087C-4FE8-AF42-9F3E79E904CF}" destId="{3B87CEF3-67E5-4377-AA96-F5416FCE6A57}" srcOrd="0" destOrd="0" presId="urn:microsoft.com/office/officeart/2008/layout/HorizontalMultiLevelHierarchy"/>
    <dgm:cxn modelId="{85464038-6930-5044-B509-1D6F111D3A74}" type="presParOf" srcId="{5823B042-087C-4FE8-AF42-9F3E79E904CF}" destId="{3574C4EA-1288-43C2-A24E-3AF50D73E54B}" srcOrd="1" destOrd="0" presId="urn:microsoft.com/office/officeart/2008/layout/HorizontalMultiLevelHierarchy"/>
    <dgm:cxn modelId="{514BABFD-1898-0D44-9369-88F042FAFB07}" type="presParOf" srcId="{76A62F3C-3B19-4C88-8E66-EFAA6A70B518}" destId="{40772CA7-74C4-4A19-9270-763264F5EA73}" srcOrd="10" destOrd="0" presId="urn:microsoft.com/office/officeart/2008/layout/HorizontalMultiLevelHierarchy"/>
    <dgm:cxn modelId="{AF9752CE-4075-F640-902A-8D3C8463A268}" type="presParOf" srcId="{40772CA7-74C4-4A19-9270-763264F5EA73}" destId="{3795C1ED-BA8C-4EE1-BAC0-AE413F73474F}" srcOrd="0" destOrd="0" presId="urn:microsoft.com/office/officeart/2008/layout/HorizontalMultiLevelHierarchy"/>
    <dgm:cxn modelId="{E5C2647F-F885-BF41-AE77-F292E9A42B54}" type="presParOf" srcId="{76A62F3C-3B19-4C88-8E66-EFAA6A70B518}" destId="{77953B39-0BFE-412A-9581-D9DA17E666F3}" srcOrd="11" destOrd="0" presId="urn:microsoft.com/office/officeart/2008/layout/HorizontalMultiLevelHierarchy"/>
    <dgm:cxn modelId="{36EF87E1-8B17-D647-8889-A158DE2BB2A7}" type="presParOf" srcId="{77953B39-0BFE-412A-9581-D9DA17E666F3}" destId="{4470645F-649C-4BF7-923C-0DE11F01A418}" srcOrd="0" destOrd="0" presId="urn:microsoft.com/office/officeart/2008/layout/HorizontalMultiLevelHierarchy"/>
    <dgm:cxn modelId="{358C23D9-B0D0-5A47-A16E-19571DC04BDF}" type="presParOf" srcId="{77953B39-0BFE-412A-9581-D9DA17E666F3}" destId="{2CAA1C7D-1F7F-4851-9D5E-5D71F6EB3CDF}" srcOrd="1" destOrd="0" presId="urn:microsoft.com/office/officeart/2008/layout/HorizontalMultiLevelHierarchy"/>
    <dgm:cxn modelId="{E82CF86E-D775-E74D-AB66-8BA914BA445B}" type="presParOf" srcId="{76A62F3C-3B19-4C88-8E66-EFAA6A70B518}" destId="{B0130488-A692-470D-8C46-B2DC2C214ADA}" srcOrd="12" destOrd="0" presId="urn:microsoft.com/office/officeart/2008/layout/HorizontalMultiLevelHierarchy"/>
    <dgm:cxn modelId="{6344A0F5-5F50-4F48-BC99-D6A87A9FD4A9}" type="presParOf" srcId="{B0130488-A692-470D-8C46-B2DC2C214ADA}" destId="{B190497B-E45B-48D4-88B3-49029C4484E3}" srcOrd="0" destOrd="0" presId="urn:microsoft.com/office/officeart/2008/layout/HorizontalMultiLevelHierarchy"/>
    <dgm:cxn modelId="{8AEEB041-AE72-A04D-9DC0-956CE5049739}" type="presParOf" srcId="{76A62F3C-3B19-4C88-8E66-EFAA6A70B518}" destId="{8F4471F2-3B42-43BD-A033-1221708C824A}" srcOrd="13" destOrd="0" presId="urn:microsoft.com/office/officeart/2008/layout/HorizontalMultiLevelHierarchy"/>
    <dgm:cxn modelId="{E4D5450E-7F6E-1E4D-9607-FADA13C45A03}" type="presParOf" srcId="{8F4471F2-3B42-43BD-A033-1221708C824A}" destId="{E2325B77-8C9A-4E64-9B8A-DFD1C4775B9E}" srcOrd="0" destOrd="0" presId="urn:microsoft.com/office/officeart/2008/layout/HorizontalMultiLevelHierarchy"/>
    <dgm:cxn modelId="{2889925B-F788-0E48-8EF5-770780B75113}" type="presParOf" srcId="{8F4471F2-3B42-43BD-A033-1221708C824A}" destId="{00D80AAD-4939-4E03-9707-4556F64260E6}" srcOrd="1" destOrd="0" presId="urn:microsoft.com/office/officeart/2008/layout/HorizontalMultiLevelHierarchy"/>
    <dgm:cxn modelId="{86E3193A-0977-744C-90B6-6B705991A2F4}" type="presParOf" srcId="{76A62F3C-3B19-4C88-8E66-EFAA6A70B518}" destId="{C6F6A8D2-66E6-4FA0-852E-48E7283841EF}" srcOrd="14" destOrd="0" presId="urn:microsoft.com/office/officeart/2008/layout/HorizontalMultiLevelHierarchy"/>
    <dgm:cxn modelId="{1182DD63-1293-7B4F-B97D-8AD78B109CD4}" type="presParOf" srcId="{C6F6A8D2-66E6-4FA0-852E-48E7283841EF}" destId="{29FAEDC0-9F29-485E-B09F-CE83F10E1874}" srcOrd="0" destOrd="0" presId="urn:microsoft.com/office/officeart/2008/layout/HorizontalMultiLevelHierarchy"/>
    <dgm:cxn modelId="{5DB7E3EA-1BE7-6C4C-8A4C-C3F562D5A7E1}" type="presParOf" srcId="{76A62F3C-3B19-4C88-8E66-EFAA6A70B518}" destId="{F683A3C1-D6BC-40F7-A65F-AB40979659D0}" srcOrd="15" destOrd="0" presId="urn:microsoft.com/office/officeart/2008/layout/HorizontalMultiLevelHierarchy"/>
    <dgm:cxn modelId="{59854247-F36A-1844-8D3C-85411E9CC03E}" type="presParOf" srcId="{F683A3C1-D6BC-40F7-A65F-AB40979659D0}" destId="{272AAC15-23BD-4B07-9B7E-FA293E701C39}" srcOrd="0" destOrd="0" presId="urn:microsoft.com/office/officeart/2008/layout/HorizontalMultiLevelHierarchy"/>
    <dgm:cxn modelId="{C68508F6-1509-2842-8D15-69E32E13E7D2}" type="presParOf" srcId="{F683A3C1-D6BC-40F7-A65F-AB40979659D0}" destId="{6B0FF7D5-E4D3-4C07-9CF0-CF3ED38113F1}" srcOrd="1" destOrd="0" presId="urn:microsoft.com/office/officeart/2008/layout/HorizontalMultiLevelHierarchy"/>
    <dgm:cxn modelId="{689F22A2-8879-8843-8B66-12EECEBA6AEA}" type="presParOf" srcId="{76A62F3C-3B19-4C88-8E66-EFAA6A70B518}" destId="{D0005486-BE0E-404B-8BD0-B75413476157}" srcOrd="16" destOrd="0" presId="urn:microsoft.com/office/officeart/2008/layout/HorizontalMultiLevelHierarchy"/>
    <dgm:cxn modelId="{D4D58B6A-2B44-E846-BB10-6C23B84CEE69}" type="presParOf" srcId="{D0005486-BE0E-404B-8BD0-B75413476157}" destId="{B05BA406-4F41-49ED-AB08-C07C2D981FC0}" srcOrd="0" destOrd="0" presId="urn:microsoft.com/office/officeart/2008/layout/HorizontalMultiLevelHierarchy"/>
    <dgm:cxn modelId="{12BE0A9D-06D9-6843-9DE5-3F8C0EA98947}" type="presParOf" srcId="{76A62F3C-3B19-4C88-8E66-EFAA6A70B518}" destId="{CB6AAFC9-A148-48F9-B5B2-E6C9BD8E9106}" srcOrd="17" destOrd="0" presId="urn:microsoft.com/office/officeart/2008/layout/HorizontalMultiLevelHierarchy"/>
    <dgm:cxn modelId="{F913DF8B-1E3F-4243-9967-147C66AE051F}" type="presParOf" srcId="{CB6AAFC9-A148-48F9-B5B2-E6C9BD8E9106}" destId="{471092A1-137E-4398-A8E8-1244AD563090}" srcOrd="0" destOrd="0" presId="urn:microsoft.com/office/officeart/2008/layout/HorizontalMultiLevelHierarchy"/>
    <dgm:cxn modelId="{815FF7BF-0369-EC44-A830-46AEECBFA4D0}" type="presParOf" srcId="{CB6AAFC9-A148-48F9-B5B2-E6C9BD8E9106}" destId="{8B166C34-3128-4F48-B9DD-3E93182FFC05}" srcOrd="1" destOrd="0" presId="urn:microsoft.com/office/officeart/2008/layout/HorizontalMultiLevelHierarchy"/>
    <dgm:cxn modelId="{733FB83B-8AE0-2240-9D8C-BD35C0BCC93A}" type="presParOf" srcId="{76A62F3C-3B19-4C88-8E66-EFAA6A70B518}" destId="{885F2D0C-0EFF-49E8-802A-5B1ABC2C470C}" srcOrd="18" destOrd="0" presId="urn:microsoft.com/office/officeart/2008/layout/HorizontalMultiLevelHierarchy"/>
    <dgm:cxn modelId="{D094CD32-3687-AB4E-A564-5B83986F1CC4}" type="presParOf" srcId="{885F2D0C-0EFF-49E8-802A-5B1ABC2C470C}" destId="{D493BB51-4ADB-4C08-976F-F512E2357C2F}" srcOrd="0" destOrd="0" presId="urn:microsoft.com/office/officeart/2008/layout/HorizontalMultiLevelHierarchy"/>
    <dgm:cxn modelId="{EB5D3678-828C-7B43-A238-9D272466A432}" type="presParOf" srcId="{76A62F3C-3B19-4C88-8E66-EFAA6A70B518}" destId="{147479E8-37E0-449A-8996-36646A8A8CB4}" srcOrd="19" destOrd="0" presId="urn:microsoft.com/office/officeart/2008/layout/HorizontalMultiLevelHierarchy"/>
    <dgm:cxn modelId="{7732FAD3-3305-BA4F-B6D4-750543343674}" type="presParOf" srcId="{147479E8-37E0-449A-8996-36646A8A8CB4}" destId="{46DAC483-5BEE-48CE-8F53-3BD8F4B33870}" srcOrd="0" destOrd="0" presId="urn:microsoft.com/office/officeart/2008/layout/HorizontalMultiLevelHierarchy"/>
    <dgm:cxn modelId="{E9BECF3B-9168-3C48-BD46-741641A0D5F7}" type="presParOf" srcId="{147479E8-37E0-449A-8996-36646A8A8CB4}" destId="{9BCF8D3E-E046-4617-A90A-3F68B8DFD50F}" srcOrd="1" destOrd="0" presId="urn:microsoft.com/office/officeart/2008/layout/HorizontalMultiLevelHierarchy"/>
    <dgm:cxn modelId="{67D595D4-8701-0647-84BC-FDBCD22F9F59}" type="presParOf" srcId="{76A62F3C-3B19-4C88-8E66-EFAA6A70B518}" destId="{32888DE4-2C27-47BC-A57E-854D52590269}" srcOrd="20" destOrd="0" presId="urn:microsoft.com/office/officeart/2008/layout/HorizontalMultiLevelHierarchy"/>
    <dgm:cxn modelId="{90EE9ED0-D1AB-CB4C-B573-C50784D03ABF}" type="presParOf" srcId="{32888DE4-2C27-47BC-A57E-854D52590269}" destId="{8EB29B2D-3EE1-4039-890D-A75B778D163A}" srcOrd="0" destOrd="0" presId="urn:microsoft.com/office/officeart/2008/layout/HorizontalMultiLevelHierarchy"/>
    <dgm:cxn modelId="{4D2BCE3B-D2DD-9944-BA70-55312E3EBDB8}" type="presParOf" srcId="{76A62F3C-3B19-4C88-8E66-EFAA6A70B518}" destId="{820B3A38-8B30-49EB-813E-4A97CC44607A}" srcOrd="21" destOrd="0" presId="urn:microsoft.com/office/officeart/2008/layout/HorizontalMultiLevelHierarchy"/>
    <dgm:cxn modelId="{123CE03D-1748-0640-89D9-FE2A10319A0E}" type="presParOf" srcId="{820B3A38-8B30-49EB-813E-4A97CC44607A}" destId="{949DEF21-DF64-4985-BEBC-F3908D4E1C8F}" srcOrd="0" destOrd="0" presId="urn:microsoft.com/office/officeart/2008/layout/HorizontalMultiLevelHierarchy"/>
    <dgm:cxn modelId="{E93E9202-615D-5C47-9A45-DBE4923F476C}" type="presParOf" srcId="{820B3A38-8B30-49EB-813E-4A97CC44607A}" destId="{C90B1A17-76C1-45DB-A53D-83C166C61001}" srcOrd="1" destOrd="0" presId="urn:microsoft.com/office/officeart/2008/layout/HorizontalMultiLevelHierarchy"/>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24F8F-B079-4903-94E8-BF404285B3FC}">
      <dsp:nvSpPr>
        <dsp:cNvPr id="0" name=""/>
        <dsp:cNvSpPr/>
      </dsp:nvSpPr>
      <dsp:spPr>
        <a:xfrm>
          <a:off x="561863" y="1887633"/>
          <a:ext cx="373569" cy="1501654"/>
        </a:xfrm>
        <a:custGeom>
          <a:avLst/>
          <a:gdLst/>
          <a:ahLst/>
          <a:cxnLst/>
          <a:rect l="0" t="0" r="0" b="0"/>
          <a:pathLst>
            <a:path>
              <a:moveTo>
                <a:pt x="0" y="0"/>
              </a:moveTo>
              <a:lnTo>
                <a:pt x="186784" y="0"/>
              </a:lnTo>
              <a:lnTo>
                <a:pt x="186784" y="1501654"/>
              </a:lnTo>
              <a:lnTo>
                <a:pt x="373569" y="1501654"/>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709962" y="2599775"/>
        <a:ext cx="77371" cy="77371"/>
      </dsp:txXfrm>
    </dsp:sp>
    <dsp:sp modelId="{3ABE2F63-0D29-4BC7-9CF1-ADB0C588743F}">
      <dsp:nvSpPr>
        <dsp:cNvPr id="0" name=""/>
        <dsp:cNvSpPr/>
      </dsp:nvSpPr>
      <dsp:spPr>
        <a:xfrm>
          <a:off x="561863" y="1887633"/>
          <a:ext cx="373569" cy="727966"/>
        </a:xfrm>
        <a:custGeom>
          <a:avLst/>
          <a:gdLst/>
          <a:ahLst/>
          <a:cxnLst/>
          <a:rect l="0" t="0" r="0" b="0"/>
          <a:pathLst>
            <a:path>
              <a:moveTo>
                <a:pt x="0" y="0"/>
              </a:moveTo>
              <a:lnTo>
                <a:pt x="186784" y="0"/>
              </a:lnTo>
              <a:lnTo>
                <a:pt x="186784" y="727966"/>
              </a:lnTo>
              <a:lnTo>
                <a:pt x="373569" y="72796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728192" y="2231161"/>
        <a:ext cx="40911" cy="40911"/>
      </dsp:txXfrm>
    </dsp:sp>
    <dsp:sp modelId="{8FDEC0DC-36D0-49A8-BC8E-F5466E3E7535}">
      <dsp:nvSpPr>
        <dsp:cNvPr id="0" name=""/>
        <dsp:cNvSpPr/>
      </dsp:nvSpPr>
      <dsp:spPr>
        <a:xfrm>
          <a:off x="561863" y="1796192"/>
          <a:ext cx="373569" cy="91440"/>
        </a:xfrm>
        <a:custGeom>
          <a:avLst/>
          <a:gdLst/>
          <a:ahLst/>
          <a:cxnLst/>
          <a:rect l="0" t="0" r="0" b="0"/>
          <a:pathLst>
            <a:path>
              <a:moveTo>
                <a:pt x="0" y="91440"/>
              </a:moveTo>
              <a:lnTo>
                <a:pt x="186784" y="91440"/>
              </a:lnTo>
              <a:lnTo>
                <a:pt x="186784" y="45720"/>
              </a:lnTo>
              <a:lnTo>
                <a:pt x="373569" y="45720"/>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739239" y="1832503"/>
        <a:ext cx="18817" cy="18817"/>
      </dsp:txXfrm>
    </dsp:sp>
    <dsp:sp modelId="{E3142D3D-5CB1-4A7B-8B41-F64A762C91BA}">
      <dsp:nvSpPr>
        <dsp:cNvPr id="0" name=""/>
        <dsp:cNvSpPr/>
      </dsp:nvSpPr>
      <dsp:spPr>
        <a:xfrm>
          <a:off x="561863" y="1113945"/>
          <a:ext cx="373569" cy="773687"/>
        </a:xfrm>
        <a:custGeom>
          <a:avLst/>
          <a:gdLst/>
          <a:ahLst/>
          <a:cxnLst/>
          <a:rect l="0" t="0" r="0" b="0"/>
          <a:pathLst>
            <a:path>
              <a:moveTo>
                <a:pt x="0" y="773687"/>
              </a:moveTo>
              <a:lnTo>
                <a:pt x="186784" y="773687"/>
              </a:lnTo>
              <a:lnTo>
                <a:pt x="186784" y="0"/>
              </a:lnTo>
              <a:lnTo>
                <a:pt x="373569" y="0"/>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727169" y="1479310"/>
        <a:ext cx="42957" cy="42957"/>
      </dsp:txXfrm>
    </dsp:sp>
    <dsp:sp modelId="{E9ADBE30-B109-4F48-A62A-B9639BCC967F}">
      <dsp:nvSpPr>
        <dsp:cNvPr id="0" name=""/>
        <dsp:cNvSpPr/>
      </dsp:nvSpPr>
      <dsp:spPr>
        <a:xfrm>
          <a:off x="561863" y="385978"/>
          <a:ext cx="373569" cy="1501654"/>
        </a:xfrm>
        <a:custGeom>
          <a:avLst/>
          <a:gdLst/>
          <a:ahLst/>
          <a:cxnLst/>
          <a:rect l="0" t="0" r="0" b="0"/>
          <a:pathLst>
            <a:path>
              <a:moveTo>
                <a:pt x="0" y="1501654"/>
              </a:moveTo>
              <a:lnTo>
                <a:pt x="186784" y="1501654"/>
              </a:lnTo>
              <a:lnTo>
                <a:pt x="186784" y="0"/>
              </a:lnTo>
              <a:lnTo>
                <a:pt x="373569" y="0"/>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709962" y="1098120"/>
        <a:ext cx="77371" cy="77371"/>
      </dsp:txXfrm>
    </dsp:sp>
    <dsp:sp modelId="{92204CBE-6445-4EC5-9283-1CF7F98C1562}">
      <dsp:nvSpPr>
        <dsp:cNvPr id="0" name=""/>
        <dsp:cNvSpPr/>
      </dsp:nvSpPr>
      <dsp:spPr>
        <a:xfrm rot="16200000">
          <a:off x="-1307597" y="1796719"/>
          <a:ext cx="3557094" cy="181828"/>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latin typeface="Arial Narrow" panose="020B0606020202030204" pitchFamily="34" charset="0"/>
            </a:rPr>
            <a:t>Infections</a:t>
          </a:r>
        </a:p>
      </dsp:txBody>
      <dsp:txXfrm>
        <a:off x="-1307597" y="1796719"/>
        <a:ext cx="3557094" cy="181828"/>
      </dsp:txXfrm>
    </dsp:sp>
    <dsp:sp modelId="{97ABA2FD-B146-4C1C-996E-5BDA848D6329}">
      <dsp:nvSpPr>
        <dsp:cNvPr id="0" name=""/>
        <dsp:cNvSpPr/>
      </dsp:nvSpPr>
      <dsp:spPr>
        <a:xfrm>
          <a:off x="935432" y="111657"/>
          <a:ext cx="1457479" cy="548641"/>
        </a:xfrm>
        <a:prstGeom prst="rect">
          <a:avLst/>
        </a:prstGeom>
        <a:solidFill>
          <a:srgbClr val="CBD2E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Pyogenic infections including sepsis</a:t>
          </a:r>
        </a:p>
      </dsp:txBody>
      <dsp:txXfrm>
        <a:off x="935432" y="111657"/>
        <a:ext cx="1457479" cy="548641"/>
      </dsp:txXfrm>
    </dsp:sp>
    <dsp:sp modelId="{5250896E-75B3-4DA4-8459-8221718C2E41}">
      <dsp:nvSpPr>
        <dsp:cNvPr id="0" name=""/>
        <dsp:cNvSpPr/>
      </dsp:nvSpPr>
      <dsp:spPr>
        <a:xfrm>
          <a:off x="935432" y="839624"/>
          <a:ext cx="1457479" cy="548641"/>
        </a:xfrm>
        <a:prstGeom prst="rect">
          <a:avLst/>
        </a:prstGeom>
        <a:solidFill>
          <a:srgbClr val="CBD2E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Infectious endocarditis</a:t>
          </a:r>
        </a:p>
      </dsp:txBody>
      <dsp:txXfrm>
        <a:off x="935432" y="839624"/>
        <a:ext cx="1457479" cy="548641"/>
      </dsp:txXfrm>
    </dsp:sp>
    <dsp:sp modelId="{DDC9C549-1E39-4EFA-84A2-B644EFE69BD4}">
      <dsp:nvSpPr>
        <dsp:cNvPr id="0" name=""/>
        <dsp:cNvSpPr/>
      </dsp:nvSpPr>
      <dsp:spPr>
        <a:xfrm>
          <a:off x="935432" y="1567591"/>
          <a:ext cx="1457479" cy="548641"/>
        </a:xfrm>
        <a:prstGeom prst="rect">
          <a:avLst/>
        </a:prstGeom>
        <a:solidFill>
          <a:srgbClr val="CBD2E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Occult infections</a:t>
          </a:r>
        </a:p>
      </dsp:txBody>
      <dsp:txXfrm>
        <a:off x="935432" y="1567591"/>
        <a:ext cx="1457479" cy="548641"/>
      </dsp:txXfrm>
    </dsp:sp>
    <dsp:sp modelId="{F5CBAB9D-D568-4C5D-B018-64D849E89717}">
      <dsp:nvSpPr>
        <dsp:cNvPr id="0" name=""/>
        <dsp:cNvSpPr/>
      </dsp:nvSpPr>
      <dsp:spPr>
        <a:xfrm>
          <a:off x="935432" y="2295558"/>
          <a:ext cx="1457479" cy="640083"/>
        </a:xfrm>
        <a:prstGeom prst="rect">
          <a:avLst/>
        </a:prstGeom>
        <a:solidFill>
          <a:srgbClr val="CBD2E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Brucellosis, tuberculosis, yersiniosis</a:t>
          </a:r>
        </a:p>
      </dsp:txBody>
      <dsp:txXfrm>
        <a:off x="935432" y="2295558"/>
        <a:ext cx="1457479" cy="640083"/>
      </dsp:txXfrm>
    </dsp:sp>
    <dsp:sp modelId="{3B87CEF3-67E5-4377-AA96-F5416FCE6A57}">
      <dsp:nvSpPr>
        <dsp:cNvPr id="0" name=""/>
        <dsp:cNvSpPr/>
      </dsp:nvSpPr>
      <dsp:spPr>
        <a:xfrm>
          <a:off x="935432" y="3114967"/>
          <a:ext cx="1457479" cy="548641"/>
        </a:xfrm>
        <a:prstGeom prst="rect">
          <a:avLst/>
        </a:prstGeom>
        <a:solidFill>
          <a:srgbClr val="CBD2E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Viral hepatitis</a:t>
          </a:r>
        </a:p>
      </dsp:txBody>
      <dsp:txXfrm>
        <a:off x="935432" y="3114967"/>
        <a:ext cx="1457479" cy="548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24F8F-B079-4903-94E8-BF404285B3FC}">
      <dsp:nvSpPr>
        <dsp:cNvPr id="0" name=""/>
        <dsp:cNvSpPr/>
      </dsp:nvSpPr>
      <dsp:spPr>
        <a:xfrm>
          <a:off x="283403" y="1890653"/>
          <a:ext cx="311046" cy="1499792"/>
        </a:xfrm>
        <a:custGeom>
          <a:avLst/>
          <a:gdLst/>
          <a:ahLst/>
          <a:cxnLst/>
          <a:rect l="0" t="0" r="0" b="0"/>
          <a:pathLst>
            <a:path>
              <a:moveTo>
                <a:pt x="0" y="0"/>
              </a:moveTo>
              <a:lnTo>
                <a:pt x="155523" y="0"/>
              </a:lnTo>
              <a:lnTo>
                <a:pt x="155523" y="1499792"/>
              </a:lnTo>
              <a:lnTo>
                <a:pt x="311046" y="1499792"/>
              </a:lnTo>
            </a:path>
          </a:pathLst>
        </a:custGeom>
        <a:noFill/>
        <a:ln w="127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00633" y="2602257"/>
        <a:ext cx="76585" cy="76585"/>
      </dsp:txXfrm>
    </dsp:sp>
    <dsp:sp modelId="{3ABE2F63-0D29-4BC7-9CF1-ADB0C588743F}">
      <dsp:nvSpPr>
        <dsp:cNvPr id="0" name=""/>
        <dsp:cNvSpPr/>
      </dsp:nvSpPr>
      <dsp:spPr>
        <a:xfrm>
          <a:off x="283403" y="1890653"/>
          <a:ext cx="311046" cy="771291"/>
        </a:xfrm>
        <a:custGeom>
          <a:avLst/>
          <a:gdLst/>
          <a:ahLst/>
          <a:cxnLst/>
          <a:rect l="0" t="0" r="0" b="0"/>
          <a:pathLst>
            <a:path>
              <a:moveTo>
                <a:pt x="0" y="0"/>
              </a:moveTo>
              <a:lnTo>
                <a:pt x="155523" y="0"/>
              </a:lnTo>
              <a:lnTo>
                <a:pt x="155523" y="771291"/>
              </a:lnTo>
              <a:lnTo>
                <a:pt x="311046" y="771291"/>
              </a:lnTo>
            </a:path>
          </a:pathLst>
        </a:custGeom>
        <a:noFill/>
        <a:ln w="127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18135" y="2255508"/>
        <a:ext cx="41582" cy="41582"/>
      </dsp:txXfrm>
    </dsp:sp>
    <dsp:sp modelId="{8FDEC0DC-36D0-49A8-BC8E-F5466E3E7535}">
      <dsp:nvSpPr>
        <dsp:cNvPr id="0" name=""/>
        <dsp:cNvSpPr/>
      </dsp:nvSpPr>
      <dsp:spPr>
        <a:xfrm>
          <a:off x="283403" y="1844933"/>
          <a:ext cx="311046" cy="91440"/>
        </a:xfrm>
        <a:custGeom>
          <a:avLst/>
          <a:gdLst/>
          <a:ahLst/>
          <a:cxnLst/>
          <a:rect l="0" t="0" r="0" b="0"/>
          <a:pathLst>
            <a:path>
              <a:moveTo>
                <a:pt x="0" y="45720"/>
              </a:moveTo>
              <a:lnTo>
                <a:pt x="155523" y="45720"/>
              </a:lnTo>
              <a:lnTo>
                <a:pt x="155523" y="88510"/>
              </a:lnTo>
              <a:lnTo>
                <a:pt x="311046" y="88510"/>
              </a:lnTo>
            </a:path>
          </a:pathLst>
        </a:custGeom>
        <a:noFill/>
        <a:ln w="127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31076" y="1882804"/>
        <a:ext cx="15698" cy="15698"/>
      </dsp:txXfrm>
    </dsp:sp>
    <dsp:sp modelId="{E3142D3D-5CB1-4A7B-8B41-F64A762C91BA}">
      <dsp:nvSpPr>
        <dsp:cNvPr id="0" name=""/>
        <dsp:cNvSpPr/>
      </dsp:nvSpPr>
      <dsp:spPr>
        <a:xfrm>
          <a:off x="283403" y="1205476"/>
          <a:ext cx="311046" cy="685176"/>
        </a:xfrm>
        <a:custGeom>
          <a:avLst/>
          <a:gdLst/>
          <a:ahLst/>
          <a:cxnLst/>
          <a:rect l="0" t="0" r="0" b="0"/>
          <a:pathLst>
            <a:path>
              <a:moveTo>
                <a:pt x="0" y="685176"/>
              </a:moveTo>
              <a:lnTo>
                <a:pt x="155523" y="685176"/>
              </a:lnTo>
              <a:lnTo>
                <a:pt x="155523" y="0"/>
              </a:lnTo>
              <a:lnTo>
                <a:pt x="311046" y="0"/>
              </a:lnTo>
            </a:path>
          </a:pathLst>
        </a:custGeom>
        <a:noFill/>
        <a:ln w="127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20114" y="1529253"/>
        <a:ext cx="37623" cy="37623"/>
      </dsp:txXfrm>
    </dsp:sp>
    <dsp:sp modelId="{E9ADBE30-B109-4F48-A62A-B9639BCC967F}">
      <dsp:nvSpPr>
        <dsp:cNvPr id="0" name=""/>
        <dsp:cNvSpPr/>
      </dsp:nvSpPr>
      <dsp:spPr>
        <a:xfrm>
          <a:off x="283403" y="431165"/>
          <a:ext cx="311046" cy="1459488"/>
        </a:xfrm>
        <a:custGeom>
          <a:avLst/>
          <a:gdLst/>
          <a:ahLst/>
          <a:cxnLst/>
          <a:rect l="0" t="0" r="0" b="0"/>
          <a:pathLst>
            <a:path>
              <a:moveTo>
                <a:pt x="0" y="1459488"/>
              </a:moveTo>
              <a:lnTo>
                <a:pt x="155523" y="1459488"/>
              </a:lnTo>
              <a:lnTo>
                <a:pt x="155523" y="0"/>
              </a:lnTo>
              <a:lnTo>
                <a:pt x="311046" y="0"/>
              </a:lnTo>
            </a:path>
          </a:pathLst>
        </a:custGeom>
        <a:noFill/>
        <a:ln w="127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01619" y="1123602"/>
        <a:ext cx="74613" cy="74613"/>
      </dsp:txXfrm>
    </dsp:sp>
    <dsp:sp modelId="{92204CBE-6445-4EC5-9283-1CF7F98C1562}">
      <dsp:nvSpPr>
        <dsp:cNvPr id="0" name=""/>
        <dsp:cNvSpPr/>
      </dsp:nvSpPr>
      <dsp:spPr>
        <a:xfrm rot="16200000">
          <a:off x="-1688578" y="1765796"/>
          <a:ext cx="3694249" cy="249713"/>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latin typeface="Arial Narrow" panose="020B0606020202030204" pitchFamily="34" charset="0"/>
            </a:rPr>
            <a:t>Malignancy</a:t>
          </a:r>
        </a:p>
      </dsp:txBody>
      <dsp:txXfrm>
        <a:off x="-1688578" y="1765796"/>
        <a:ext cx="3694249" cy="249713"/>
      </dsp:txXfrm>
    </dsp:sp>
    <dsp:sp modelId="{97ABA2FD-B146-4C1C-996E-5BDA848D6329}">
      <dsp:nvSpPr>
        <dsp:cNvPr id="0" name=""/>
        <dsp:cNvSpPr/>
      </dsp:nvSpPr>
      <dsp:spPr>
        <a:xfrm>
          <a:off x="594449" y="110499"/>
          <a:ext cx="1878879" cy="641331"/>
        </a:xfrm>
        <a:prstGeom prst="rect">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Hodgkin’s disease or non-Hodgkin lymphoma</a:t>
          </a:r>
        </a:p>
      </dsp:txBody>
      <dsp:txXfrm>
        <a:off x="594449" y="110499"/>
        <a:ext cx="1878879" cy="641331"/>
      </dsp:txXfrm>
    </dsp:sp>
    <dsp:sp modelId="{5250896E-75B3-4DA4-8459-8221718C2E41}">
      <dsp:nvSpPr>
        <dsp:cNvPr id="0" name=""/>
        <dsp:cNvSpPr/>
      </dsp:nvSpPr>
      <dsp:spPr>
        <a:xfrm>
          <a:off x="594449" y="931156"/>
          <a:ext cx="1883655" cy="548641"/>
        </a:xfrm>
        <a:prstGeom prst="rect">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Solid cancers: kidney, colon, lung</a:t>
          </a:r>
        </a:p>
      </dsp:txBody>
      <dsp:txXfrm>
        <a:off x="594449" y="931156"/>
        <a:ext cx="1883655" cy="548641"/>
      </dsp:txXfrm>
    </dsp:sp>
    <dsp:sp modelId="{DDC9C549-1E39-4EFA-84A2-B644EFE69BD4}">
      <dsp:nvSpPr>
        <dsp:cNvPr id="0" name=""/>
        <dsp:cNvSpPr/>
      </dsp:nvSpPr>
      <dsp:spPr>
        <a:xfrm>
          <a:off x="594449" y="1659123"/>
          <a:ext cx="1883655" cy="548641"/>
        </a:xfrm>
        <a:prstGeom prst="rect">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Myeloproliferative disorders</a:t>
          </a:r>
        </a:p>
      </dsp:txBody>
      <dsp:txXfrm>
        <a:off x="594449" y="1659123"/>
        <a:ext cx="1883655" cy="548641"/>
      </dsp:txXfrm>
    </dsp:sp>
    <dsp:sp modelId="{F5CBAB9D-D568-4C5D-B018-64D849E89717}">
      <dsp:nvSpPr>
        <dsp:cNvPr id="0" name=""/>
        <dsp:cNvSpPr/>
      </dsp:nvSpPr>
      <dsp:spPr>
        <a:xfrm>
          <a:off x="594449" y="2387089"/>
          <a:ext cx="1883655" cy="549710"/>
        </a:xfrm>
        <a:prstGeom prst="rect">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Angioimmunoblastic lymphadenopathy</a:t>
          </a:r>
        </a:p>
      </dsp:txBody>
      <dsp:txXfrm>
        <a:off x="594449" y="2387089"/>
        <a:ext cx="1883655" cy="549710"/>
      </dsp:txXfrm>
    </dsp:sp>
    <dsp:sp modelId="{3B87CEF3-67E5-4377-AA96-F5416FCE6A57}">
      <dsp:nvSpPr>
        <dsp:cNvPr id="0" name=""/>
        <dsp:cNvSpPr/>
      </dsp:nvSpPr>
      <dsp:spPr>
        <a:xfrm>
          <a:off x="594449" y="3116125"/>
          <a:ext cx="1883655" cy="548641"/>
        </a:xfrm>
        <a:prstGeom prst="rect">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Paraneoplastic syndrome</a:t>
          </a:r>
        </a:p>
      </dsp:txBody>
      <dsp:txXfrm>
        <a:off x="594449" y="3116125"/>
        <a:ext cx="1883655" cy="548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8DE4-2C27-47BC-A57E-854D52590269}">
      <dsp:nvSpPr>
        <dsp:cNvPr id="0" name=""/>
        <dsp:cNvSpPr/>
      </dsp:nvSpPr>
      <dsp:spPr>
        <a:xfrm>
          <a:off x="327274" y="1844455"/>
          <a:ext cx="265415" cy="1714115"/>
        </a:xfrm>
        <a:custGeom>
          <a:avLst/>
          <a:gdLst/>
          <a:ahLst/>
          <a:cxnLst/>
          <a:rect l="0" t="0" r="0" b="0"/>
          <a:pathLst>
            <a:path>
              <a:moveTo>
                <a:pt x="0" y="0"/>
              </a:moveTo>
              <a:lnTo>
                <a:pt x="132707" y="0"/>
              </a:lnTo>
              <a:lnTo>
                <a:pt x="132707" y="1714115"/>
              </a:lnTo>
              <a:lnTo>
                <a:pt x="265415" y="1714115"/>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16618" y="2658149"/>
        <a:ext cx="86727" cy="86727"/>
      </dsp:txXfrm>
    </dsp:sp>
    <dsp:sp modelId="{885F2D0C-0EFF-49E8-802A-5B1ABC2C470C}">
      <dsp:nvSpPr>
        <dsp:cNvPr id="0" name=""/>
        <dsp:cNvSpPr/>
      </dsp:nvSpPr>
      <dsp:spPr>
        <a:xfrm>
          <a:off x="327274" y="1844455"/>
          <a:ext cx="265415" cy="1349881"/>
        </a:xfrm>
        <a:custGeom>
          <a:avLst/>
          <a:gdLst/>
          <a:ahLst/>
          <a:cxnLst/>
          <a:rect l="0" t="0" r="0" b="0"/>
          <a:pathLst>
            <a:path>
              <a:moveTo>
                <a:pt x="0" y="0"/>
              </a:moveTo>
              <a:lnTo>
                <a:pt x="132707" y="0"/>
              </a:lnTo>
              <a:lnTo>
                <a:pt x="132707" y="1349881"/>
              </a:lnTo>
              <a:lnTo>
                <a:pt x="265415" y="1349881"/>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25589" y="2485002"/>
        <a:ext cx="68786" cy="68786"/>
      </dsp:txXfrm>
    </dsp:sp>
    <dsp:sp modelId="{D0005486-BE0E-404B-8BD0-B75413476157}">
      <dsp:nvSpPr>
        <dsp:cNvPr id="0" name=""/>
        <dsp:cNvSpPr/>
      </dsp:nvSpPr>
      <dsp:spPr>
        <a:xfrm>
          <a:off x="327274" y="1844455"/>
          <a:ext cx="265415" cy="986256"/>
        </a:xfrm>
        <a:custGeom>
          <a:avLst/>
          <a:gdLst/>
          <a:ahLst/>
          <a:cxnLst/>
          <a:rect l="0" t="0" r="0" b="0"/>
          <a:pathLst>
            <a:path>
              <a:moveTo>
                <a:pt x="0" y="0"/>
              </a:moveTo>
              <a:lnTo>
                <a:pt x="132707" y="0"/>
              </a:lnTo>
              <a:lnTo>
                <a:pt x="132707" y="986256"/>
              </a:lnTo>
              <a:lnTo>
                <a:pt x="265415" y="986256"/>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34448" y="2312049"/>
        <a:ext cx="51067" cy="51067"/>
      </dsp:txXfrm>
    </dsp:sp>
    <dsp:sp modelId="{C6F6A8D2-66E6-4FA0-852E-48E7283841EF}">
      <dsp:nvSpPr>
        <dsp:cNvPr id="0" name=""/>
        <dsp:cNvSpPr/>
      </dsp:nvSpPr>
      <dsp:spPr>
        <a:xfrm>
          <a:off x="327274" y="1844455"/>
          <a:ext cx="265415" cy="717607"/>
        </a:xfrm>
        <a:custGeom>
          <a:avLst/>
          <a:gdLst/>
          <a:ahLst/>
          <a:cxnLst/>
          <a:rect l="0" t="0" r="0" b="0"/>
          <a:pathLst>
            <a:path>
              <a:moveTo>
                <a:pt x="0" y="0"/>
              </a:moveTo>
              <a:lnTo>
                <a:pt x="132707" y="0"/>
              </a:lnTo>
              <a:lnTo>
                <a:pt x="132707" y="717607"/>
              </a:lnTo>
              <a:lnTo>
                <a:pt x="265415" y="717607"/>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40854" y="2184130"/>
        <a:ext cx="38255" cy="38255"/>
      </dsp:txXfrm>
    </dsp:sp>
    <dsp:sp modelId="{B0130488-A692-470D-8C46-B2DC2C214ADA}">
      <dsp:nvSpPr>
        <dsp:cNvPr id="0" name=""/>
        <dsp:cNvSpPr/>
      </dsp:nvSpPr>
      <dsp:spPr>
        <a:xfrm>
          <a:off x="327274" y="1844455"/>
          <a:ext cx="265415" cy="451339"/>
        </a:xfrm>
        <a:custGeom>
          <a:avLst/>
          <a:gdLst/>
          <a:ahLst/>
          <a:cxnLst/>
          <a:rect l="0" t="0" r="0" b="0"/>
          <a:pathLst>
            <a:path>
              <a:moveTo>
                <a:pt x="0" y="0"/>
              </a:moveTo>
              <a:lnTo>
                <a:pt x="132707" y="0"/>
              </a:lnTo>
              <a:lnTo>
                <a:pt x="132707" y="451339"/>
              </a:lnTo>
              <a:lnTo>
                <a:pt x="265415" y="451339"/>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46892" y="2057034"/>
        <a:ext cx="26179" cy="26179"/>
      </dsp:txXfrm>
    </dsp:sp>
    <dsp:sp modelId="{40772CA7-74C4-4A19-9270-763264F5EA73}">
      <dsp:nvSpPr>
        <dsp:cNvPr id="0" name=""/>
        <dsp:cNvSpPr/>
      </dsp:nvSpPr>
      <dsp:spPr>
        <a:xfrm>
          <a:off x="327274" y="1798735"/>
          <a:ext cx="265415" cy="91440"/>
        </a:xfrm>
        <a:custGeom>
          <a:avLst/>
          <a:gdLst/>
          <a:ahLst/>
          <a:cxnLst/>
          <a:rect l="0" t="0" r="0" b="0"/>
          <a:pathLst>
            <a:path>
              <a:moveTo>
                <a:pt x="0" y="45720"/>
              </a:moveTo>
              <a:lnTo>
                <a:pt x="132707" y="45720"/>
              </a:lnTo>
              <a:lnTo>
                <a:pt x="132707" y="136605"/>
              </a:lnTo>
              <a:lnTo>
                <a:pt x="265415" y="136605"/>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52968" y="1837441"/>
        <a:ext cx="14027" cy="14027"/>
      </dsp:txXfrm>
    </dsp:sp>
    <dsp:sp modelId="{BC324F8F-B079-4903-94E8-BF404285B3FC}">
      <dsp:nvSpPr>
        <dsp:cNvPr id="0" name=""/>
        <dsp:cNvSpPr/>
      </dsp:nvSpPr>
      <dsp:spPr>
        <a:xfrm>
          <a:off x="327274" y="1575467"/>
          <a:ext cx="265415" cy="268987"/>
        </a:xfrm>
        <a:custGeom>
          <a:avLst/>
          <a:gdLst/>
          <a:ahLst/>
          <a:cxnLst/>
          <a:rect l="0" t="0" r="0" b="0"/>
          <a:pathLst>
            <a:path>
              <a:moveTo>
                <a:pt x="0" y="268987"/>
              </a:moveTo>
              <a:lnTo>
                <a:pt x="132707" y="268987"/>
              </a:lnTo>
              <a:lnTo>
                <a:pt x="132707" y="0"/>
              </a:lnTo>
              <a:lnTo>
                <a:pt x="265415" y="0"/>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50535" y="1700514"/>
        <a:ext cx="18894" cy="18894"/>
      </dsp:txXfrm>
    </dsp:sp>
    <dsp:sp modelId="{3ABE2F63-0D29-4BC7-9CF1-ADB0C588743F}">
      <dsp:nvSpPr>
        <dsp:cNvPr id="0" name=""/>
        <dsp:cNvSpPr/>
      </dsp:nvSpPr>
      <dsp:spPr>
        <a:xfrm>
          <a:off x="327274" y="1285919"/>
          <a:ext cx="265415" cy="558535"/>
        </a:xfrm>
        <a:custGeom>
          <a:avLst/>
          <a:gdLst/>
          <a:ahLst/>
          <a:cxnLst/>
          <a:rect l="0" t="0" r="0" b="0"/>
          <a:pathLst>
            <a:path>
              <a:moveTo>
                <a:pt x="0" y="558535"/>
              </a:moveTo>
              <a:lnTo>
                <a:pt x="132707" y="558535"/>
              </a:lnTo>
              <a:lnTo>
                <a:pt x="132707" y="0"/>
              </a:lnTo>
              <a:lnTo>
                <a:pt x="265415" y="0"/>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44522" y="1549727"/>
        <a:ext cx="30919" cy="30919"/>
      </dsp:txXfrm>
    </dsp:sp>
    <dsp:sp modelId="{8FDEC0DC-36D0-49A8-BC8E-F5466E3E7535}">
      <dsp:nvSpPr>
        <dsp:cNvPr id="0" name=""/>
        <dsp:cNvSpPr/>
      </dsp:nvSpPr>
      <dsp:spPr>
        <a:xfrm>
          <a:off x="327274" y="869223"/>
          <a:ext cx="265415" cy="975231"/>
        </a:xfrm>
        <a:custGeom>
          <a:avLst/>
          <a:gdLst/>
          <a:ahLst/>
          <a:cxnLst/>
          <a:rect l="0" t="0" r="0" b="0"/>
          <a:pathLst>
            <a:path>
              <a:moveTo>
                <a:pt x="0" y="975231"/>
              </a:moveTo>
              <a:lnTo>
                <a:pt x="132707" y="975231"/>
              </a:lnTo>
              <a:lnTo>
                <a:pt x="132707" y="0"/>
              </a:lnTo>
              <a:lnTo>
                <a:pt x="265415" y="0"/>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34714" y="1331571"/>
        <a:ext cx="50535" cy="50535"/>
      </dsp:txXfrm>
    </dsp:sp>
    <dsp:sp modelId="{E3142D3D-5CB1-4A7B-8B41-F64A762C91BA}">
      <dsp:nvSpPr>
        <dsp:cNvPr id="0" name=""/>
        <dsp:cNvSpPr/>
      </dsp:nvSpPr>
      <dsp:spPr>
        <a:xfrm>
          <a:off x="327274" y="431804"/>
          <a:ext cx="265415" cy="1412651"/>
        </a:xfrm>
        <a:custGeom>
          <a:avLst/>
          <a:gdLst/>
          <a:ahLst/>
          <a:cxnLst/>
          <a:rect l="0" t="0" r="0" b="0"/>
          <a:pathLst>
            <a:path>
              <a:moveTo>
                <a:pt x="0" y="1412651"/>
              </a:moveTo>
              <a:lnTo>
                <a:pt x="132707" y="1412651"/>
              </a:lnTo>
              <a:lnTo>
                <a:pt x="132707" y="0"/>
              </a:lnTo>
              <a:lnTo>
                <a:pt x="265415" y="0"/>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24048" y="1102195"/>
        <a:ext cx="71868" cy="71868"/>
      </dsp:txXfrm>
    </dsp:sp>
    <dsp:sp modelId="{E9ADBE30-B109-4F48-A62A-B9639BCC967F}">
      <dsp:nvSpPr>
        <dsp:cNvPr id="0" name=""/>
        <dsp:cNvSpPr/>
      </dsp:nvSpPr>
      <dsp:spPr>
        <a:xfrm>
          <a:off x="327274" y="126813"/>
          <a:ext cx="265415" cy="1717641"/>
        </a:xfrm>
        <a:custGeom>
          <a:avLst/>
          <a:gdLst/>
          <a:ahLst/>
          <a:cxnLst/>
          <a:rect l="0" t="0" r="0" b="0"/>
          <a:pathLst>
            <a:path>
              <a:moveTo>
                <a:pt x="0" y="1717641"/>
              </a:moveTo>
              <a:lnTo>
                <a:pt x="132707" y="1717641"/>
              </a:lnTo>
              <a:lnTo>
                <a:pt x="132707" y="0"/>
              </a:lnTo>
              <a:lnTo>
                <a:pt x="265415" y="0"/>
              </a:lnTo>
            </a:path>
          </a:pathLst>
        </a:custGeom>
        <a:noFill/>
        <a:ln w="127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latin typeface="Arial Narrow" panose="020B0606020202030204" pitchFamily="34" charset="0"/>
          </a:endParaRPr>
        </a:p>
      </dsp:txBody>
      <dsp:txXfrm>
        <a:off x="416531" y="942183"/>
        <a:ext cx="86901" cy="86901"/>
      </dsp:txXfrm>
    </dsp:sp>
    <dsp:sp modelId="{92204CBE-6445-4EC5-9283-1CF7F98C1562}">
      <dsp:nvSpPr>
        <dsp:cNvPr id="0" name=""/>
        <dsp:cNvSpPr/>
      </dsp:nvSpPr>
      <dsp:spPr>
        <a:xfrm rot="16200000">
          <a:off x="-1636142" y="1725493"/>
          <a:ext cx="3688910" cy="237923"/>
        </a:xfrm>
        <a:prstGeom prst="rect">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latin typeface="Arial Narrow" panose="020B0606020202030204" pitchFamily="34" charset="0"/>
            </a:rPr>
            <a:t>Systemic diseases</a:t>
          </a:r>
        </a:p>
      </dsp:txBody>
      <dsp:txXfrm>
        <a:off x="-1636142" y="1725493"/>
        <a:ext cx="3688910" cy="237923"/>
      </dsp:txXfrm>
    </dsp:sp>
    <dsp:sp modelId="{97ABA2FD-B146-4C1C-996E-5BDA848D6329}">
      <dsp:nvSpPr>
        <dsp:cNvPr id="0" name=""/>
        <dsp:cNvSpPr/>
      </dsp:nvSpPr>
      <dsp:spPr>
        <a:xfrm>
          <a:off x="592689" y="5719"/>
          <a:ext cx="2129580" cy="242188"/>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Polyarteritis nodosa</a:t>
          </a:r>
        </a:p>
      </dsp:txBody>
      <dsp:txXfrm>
        <a:off x="592689" y="5719"/>
        <a:ext cx="2129580" cy="242188"/>
      </dsp:txXfrm>
    </dsp:sp>
    <dsp:sp modelId="{5250896E-75B3-4DA4-8459-8221718C2E41}">
      <dsp:nvSpPr>
        <dsp:cNvPr id="0" name=""/>
        <dsp:cNvSpPr/>
      </dsp:nvSpPr>
      <dsp:spPr>
        <a:xfrm>
          <a:off x="592689" y="307141"/>
          <a:ext cx="2129580" cy="249324"/>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Vasculitides</a:t>
          </a:r>
        </a:p>
      </dsp:txBody>
      <dsp:txXfrm>
        <a:off x="592689" y="307141"/>
        <a:ext cx="2129580" cy="249324"/>
      </dsp:txXfrm>
    </dsp:sp>
    <dsp:sp modelId="{DDC9C549-1E39-4EFA-84A2-B644EFE69BD4}">
      <dsp:nvSpPr>
        <dsp:cNvPr id="0" name=""/>
        <dsp:cNvSpPr/>
      </dsp:nvSpPr>
      <dsp:spPr>
        <a:xfrm>
          <a:off x="592689" y="615700"/>
          <a:ext cx="2129580" cy="507046"/>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Polymyositis, dermatopolymyositis, </a:t>
          </a:r>
          <a:br>
            <a:rPr lang="en-US" sz="1000" kern="1200" dirty="0">
              <a:solidFill>
                <a:schemeClr val="tx1"/>
              </a:solidFill>
              <a:latin typeface="Arial Narrow" panose="020B0606020202030204" pitchFamily="34" charset="0"/>
            </a:rPr>
          </a:br>
          <a:r>
            <a:rPr lang="en-US" sz="1000" kern="1200" dirty="0">
              <a:solidFill>
                <a:schemeClr val="tx1"/>
              </a:solidFill>
              <a:latin typeface="Arial Narrow" panose="020B0606020202030204" pitchFamily="34" charset="0"/>
            </a:rPr>
            <a:t>systemic lupus</a:t>
          </a:r>
        </a:p>
      </dsp:txBody>
      <dsp:txXfrm>
        <a:off x="592689" y="615700"/>
        <a:ext cx="2129580" cy="507046"/>
      </dsp:txXfrm>
    </dsp:sp>
    <dsp:sp modelId="{F5CBAB9D-D568-4C5D-B018-64D849E89717}">
      <dsp:nvSpPr>
        <dsp:cNvPr id="0" name=""/>
        <dsp:cNvSpPr/>
      </dsp:nvSpPr>
      <dsp:spPr>
        <a:xfrm>
          <a:off x="592689" y="1181980"/>
          <a:ext cx="2129580" cy="207877"/>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Seronegative rheumatoid arthritis</a:t>
          </a:r>
        </a:p>
      </dsp:txBody>
      <dsp:txXfrm>
        <a:off x="592689" y="1181980"/>
        <a:ext cx="2129580" cy="207877"/>
      </dsp:txXfrm>
    </dsp:sp>
    <dsp:sp modelId="{3B87CEF3-67E5-4377-AA96-F5416FCE6A57}">
      <dsp:nvSpPr>
        <dsp:cNvPr id="0" name=""/>
        <dsp:cNvSpPr/>
      </dsp:nvSpPr>
      <dsp:spPr>
        <a:xfrm>
          <a:off x="592689" y="1449092"/>
          <a:ext cx="2129580" cy="252750"/>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Sarcoidosis</a:t>
          </a:r>
        </a:p>
      </dsp:txBody>
      <dsp:txXfrm>
        <a:off x="592689" y="1449092"/>
        <a:ext cx="2129580" cy="252750"/>
      </dsp:txXfrm>
    </dsp:sp>
    <dsp:sp modelId="{4470645F-649C-4BF7-923C-0DE11F01A418}">
      <dsp:nvSpPr>
        <dsp:cNvPr id="0" name=""/>
        <dsp:cNvSpPr/>
      </dsp:nvSpPr>
      <dsp:spPr>
        <a:xfrm>
          <a:off x="592689" y="1761077"/>
          <a:ext cx="2129580" cy="348527"/>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Post-streptococcal arthritis or other reactive arthritis</a:t>
          </a:r>
        </a:p>
      </dsp:txBody>
      <dsp:txXfrm>
        <a:off x="592689" y="1761077"/>
        <a:ext cx="2129580" cy="348527"/>
      </dsp:txXfrm>
    </dsp:sp>
    <dsp:sp modelId="{E2325B77-8C9A-4E64-9B8A-DFD1C4775B9E}">
      <dsp:nvSpPr>
        <dsp:cNvPr id="0" name=""/>
        <dsp:cNvSpPr/>
      </dsp:nvSpPr>
      <dsp:spPr>
        <a:xfrm>
          <a:off x="592689" y="2168838"/>
          <a:ext cx="2132269" cy="253911"/>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Sweet’s syndrome</a:t>
          </a:r>
        </a:p>
      </dsp:txBody>
      <dsp:txXfrm>
        <a:off x="592689" y="2168838"/>
        <a:ext cx="2132269" cy="253911"/>
      </dsp:txXfrm>
    </dsp:sp>
    <dsp:sp modelId="{272AAC15-23BD-4B07-9B7E-FA293E701C39}">
      <dsp:nvSpPr>
        <dsp:cNvPr id="0" name=""/>
        <dsp:cNvSpPr/>
      </dsp:nvSpPr>
      <dsp:spPr>
        <a:xfrm>
          <a:off x="592689" y="2481984"/>
          <a:ext cx="2132269" cy="160156"/>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Hereditary </a:t>
          </a:r>
          <a:r>
            <a:rPr lang="en-US" sz="1000" kern="1200" dirty="0" err="1">
              <a:solidFill>
                <a:schemeClr val="tx1"/>
              </a:solidFill>
              <a:latin typeface="Arial Narrow" panose="020B0606020202030204" pitchFamily="34" charset="0"/>
            </a:rPr>
            <a:t>autoinflammatory</a:t>
          </a:r>
          <a:r>
            <a:rPr lang="en-US" sz="1000" kern="1200" dirty="0">
              <a:solidFill>
                <a:schemeClr val="tx1"/>
              </a:solidFill>
              <a:latin typeface="Arial Narrow" panose="020B0606020202030204" pitchFamily="34" charset="0"/>
            </a:rPr>
            <a:t> syndromes</a:t>
          </a:r>
        </a:p>
      </dsp:txBody>
      <dsp:txXfrm>
        <a:off x="592689" y="2481984"/>
        <a:ext cx="2132269" cy="160156"/>
      </dsp:txXfrm>
    </dsp:sp>
    <dsp:sp modelId="{471092A1-137E-4398-A8E8-1244AD563090}">
      <dsp:nvSpPr>
        <dsp:cNvPr id="0" name=""/>
        <dsp:cNvSpPr/>
      </dsp:nvSpPr>
      <dsp:spPr>
        <a:xfrm>
          <a:off x="592689" y="2701374"/>
          <a:ext cx="2132269" cy="258674"/>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Whipple disease</a:t>
          </a:r>
        </a:p>
      </dsp:txBody>
      <dsp:txXfrm>
        <a:off x="592689" y="2701374"/>
        <a:ext cx="2132269" cy="258674"/>
      </dsp:txXfrm>
    </dsp:sp>
    <dsp:sp modelId="{46DAC483-5BEE-48CE-8F53-3BD8F4B33870}">
      <dsp:nvSpPr>
        <dsp:cNvPr id="0" name=""/>
        <dsp:cNvSpPr/>
      </dsp:nvSpPr>
      <dsp:spPr>
        <a:xfrm>
          <a:off x="592689" y="3019282"/>
          <a:ext cx="2132269" cy="350107"/>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Drug-related hypersensitivity syndrome or pseudo-lymphoma</a:t>
          </a:r>
        </a:p>
      </dsp:txBody>
      <dsp:txXfrm>
        <a:off x="592689" y="3019282"/>
        <a:ext cx="2132269" cy="350107"/>
      </dsp:txXfrm>
    </dsp:sp>
    <dsp:sp modelId="{949DEF21-DF64-4985-BEBC-F3908D4E1C8F}">
      <dsp:nvSpPr>
        <dsp:cNvPr id="0" name=""/>
        <dsp:cNvSpPr/>
      </dsp:nvSpPr>
      <dsp:spPr>
        <a:xfrm>
          <a:off x="592689" y="3428624"/>
          <a:ext cx="2132269" cy="259892"/>
        </a:xfrm>
        <a:prstGeom prst="rect">
          <a:avLst/>
        </a:prstGeom>
        <a:solidFill>
          <a:srgbClr val="E7EAF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Arial Narrow" panose="020B0606020202030204" pitchFamily="34" charset="0"/>
            </a:rPr>
            <a:t>Schnitzler’s syndrome</a:t>
          </a:r>
        </a:p>
      </dsp:txBody>
      <dsp:txXfrm>
        <a:off x="592689" y="3428624"/>
        <a:ext cx="2132269" cy="25989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7491C-C025-8040-9787-14B841B60F6A}" type="datetimeFigureOut">
              <a:rPr lang="en-US" smtClean="0"/>
              <a:t>6/27/2018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DE9A6-A1F4-E548-8274-A1FB000C711F}" type="slidenum">
              <a:rPr lang="en-US" smtClean="0"/>
              <a:t>‹#›</a:t>
            </a:fld>
            <a:endParaRPr lang="en-US"/>
          </a:p>
        </p:txBody>
      </p:sp>
    </p:spTree>
    <p:extLst>
      <p:ext uri="{BB962C8B-B14F-4D97-AF65-F5344CB8AC3E}">
        <p14:creationId xmlns:p14="http://schemas.microsoft.com/office/powerpoint/2010/main" val="21600073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Neuro</a:t>
            </a:r>
            <a:r>
              <a:rPr lang="en-US" dirty="0" smtClean="0"/>
              <a:t>: </a:t>
            </a:r>
            <a:r>
              <a:rPr lang="en-US" dirty="0" err="1" smtClean="0"/>
              <a:t>meestal</a:t>
            </a:r>
            <a:r>
              <a:rPr lang="en-US" dirty="0" smtClean="0"/>
              <a:t> </a:t>
            </a:r>
            <a:r>
              <a:rPr lang="en-US" dirty="0" err="1" smtClean="0"/>
              <a:t>oudere</a:t>
            </a:r>
            <a:r>
              <a:rPr lang="en-US" baseline="0" dirty="0" smtClean="0"/>
              <a:t> </a:t>
            </a:r>
            <a:r>
              <a:rPr lang="en-US" baseline="0" dirty="0" err="1" smtClean="0"/>
              <a:t>mannen</a:t>
            </a:r>
            <a:endParaRPr lang="en-US" dirty="0"/>
          </a:p>
        </p:txBody>
      </p:sp>
      <p:sp>
        <p:nvSpPr>
          <p:cNvPr id="4" name="Slide Number Placeholder 3"/>
          <p:cNvSpPr>
            <a:spLocks noGrp="1"/>
          </p:cNvSpPr>
          <p:nvPr>
            <p:ph type="sldNum" sz="quarter" idx="10"/>
          </p:nvPr>
        </p:nvSpPr>
        <p:spPr/>
        <p:txBody>
          <a:bodyPr/>
          <a:lstStyle/>
          <a:p>
            <a:fld id="{1C7DE9A6-A1F4-E548-8274-A1FB000C711F}" type="slidenum">
              <a:rPr lang="en-US" smtClean="0"/>
              <a:t>16</a:t>
            </a:fld>
            <a:endParaRPr lang="en-US"/>
          </a:p>
        </p:txBody>
      </p:sp>
    </p:spTree>
    <p:extLst>
      <p:ext uri="{BB962C8B-B14F-4D97-AF65-F5344CB8AC3E}">
        <p14:creationId xmlns:p14="http://schemas.microsoft.com/office/powerpoint/2010/main" val="312826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32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43455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3D50BE3-7B63-4F74-A846-78120FB61B94}" type="slidenum">
              <a:rPr lang="en-US" smtClean="0"/>
              <a:pPr>
                <a:defRPr/>
              </a:pPr>
              <a:t>34</a:t>
            </a:fld>
            <a:endParaRPr lang="en-US" dirty="0"/>
          </a:p>
        </p:txBody>
      </p:sp>
    </p:spTree>
    <p:extLst>
      <p:ext uri="{BB962C8B-B14F-4D97-AF65-F5344CB8AC3E}">
        <p14:creationId xmlns:p14="http://schemas.microsoft.com/office/powerpoint/2010/main" val="54767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35</a:t>
            </a:fld>
            <a:endParaRPr lang="en-US" dirty="0"/>
          </a:p>
        </p:txBody>
      </p:sp>
    </p:spTree>
    <p:extLst>
      <p:ext uri="{BB962C8B-B14F-4D97-AF65-F5344CB8AC3E}">
        <p14:creationId xmlns:p14="http://schemas.microsoft.com/office/powerpoint/2010/main" val="322269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3D50BE3-7B63-4F74-A846-78120FB61B94}" type="slidenum">
              <a:rPr lang="en-US" smtClean="0"/>
              <a:pPr/>
              <a:t>37</a:t>
            </a:fld>
            <a:endParaRPr lang="en-US" dirty="0"/>
          </a:p>
        </p:txBody>
      </p:sp>
      <p:sp>
        <p:nvSpPr>
          <p:cNvPr id="7" name="Slide Image Placeholder 6"/>
          <p:cNvSpPr>
            <a:spLocks noGrp="1" noRot="1" noChangeAspect="1"/>
          </p:cNvSpPr>
          <p:nvPr>
            <p:ph type="sldImg"/>
          </p:nvPr>
        </p:nvSpPr>
        <p:spPr/>
      </p:sp>
      <p:sp>
        <p:nvSpPr>
          <p:cNvPr id="2" name="Notes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3683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38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6959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39</a:t>
            </a:fld>
            <a:endParaRPr lang="en-US" dirty="0"/>
          </a:p>
        </p:txBody>
      </p:sp>
    </p:spTree>
    <p:extLst>
      <p:ext uri="{BB962C8B-B14F-4D97-AF65-F5344CB8AC3E}">
        <p14:creationId xmlns:p14="http://schemas.microsoft.com/office/powerpoint/2010/main" val="1796136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74688"/>
            <a:ext cx="4495800" cy="3373437"/>
          </a:xfrm>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sz="1100" dirty="0"/>
              <a:t>Periodic fever syndromes (PFS) are a group of genetically diverse but clinically similar autoinflammatory diseases. </a:t>
            </a:r>
          </a:p>
          <a:p>
            <a:pPr marL="168244" indent="-168244">
              <a:buFont typeface="Arial" panose="020B0604020202020204" pitchFamily="34" charset="0"/>
              <a:buChar char="•"/>
            </a:pPr>
            <a:r>
              <a:rPr lang="en-US" sz="1100" dirty="0"/>
              <a:t>These syndromes are characterized by recurrent attacks of fever, rash, serositis, lymphadenopathy, and musculoskeletal involvement. </a:t>
            </a:r>
            <a:endParaRPr lang="en-US" sz="1100" dirty="0">
              <a:solidFill>
                <a:srgbClr val="FF0000"/>
              </a:solidFill>
            </a:endParaRPr>
          </a:p>
          <a:p>
            <a:pPr marL="168244" indent="-168244">
              <a:buFont typeface="Arial" panose="020B0604020202020204" pitchFamily="34" charset="0"/>
              <a:buChar char="•"/>
            </a:pPr>
            <a:r>
              <a:rPr lang="en-US" sz="1100" dirty="0"/>
              <a:t>In PFS, genetic mutations lead to dysregulation of the innate immune system and to episodic manifestations of systemic inflammation.</a:t>
            </a:r>
          </a:p>
          <a:p>
            <a:pPr marL="168244" indent="-168244">
              <a:buFont typeface="Arial" panose="020B0604020202020204" pitchFamily="34" charset="0"/>
              <a:buChar char="•"/>
            </a:pPr>
            <a:r>
              <a:rPr lang="en-US" sz="1100" dirty="0"/>
              <a:t>The 3 classic PFS presenting with recurrent episodic fevers, nonspecific maculopapular rashes, and abdominal pain are</a:t>
            </a:r>
          </a:p>
          <a:p>
            <a:pPr marL="616894" lvl="1" indent="-168244">
              <a:buFont typeface="Arial" panose="020B0604020202020204" pitchFamily="34" charset="0"/>
              <a:buChar char="−"/>
            </a:pPr>
            <a:r>
              <a:rPr lang="en-US" sz="1100" dirty="0"/>
              <a:t>Familial Mediterranean fever (FMF)</a:t>
            </a:r>
          </a:p>
          <a:p>
            <a:pPr marL="616894" lvl="1" indent="-168244">
              <a:buFont typeface="Arial" panose="020B0604020202020204" pitchFamily="34" charset="0"/>
              <a:buChar char="−"/>
            </a:pPr>
            <a:r>
              <a:rPr lang="en-US" sz="1100" dirty="0">
                <a:ea typeface="ＭＳ Ｐゴシック" pitchFamily="34" charset="-128"/>
              </a:rPr>
              <a:t>Hyperimmunoglobulin D syndrome (HIDS)/mevalonate kinase syndrome (MKD)</a:t>
            </a:r>
          </a:p>
          <a:p>
            <a:pPr marL="616894" lvl="1" indent="-168244">
              <a:buFont typeface="Arial" panose="020B0604020202020204" pitchFamily="34" charset="0"/>
              <a:buChar char="−"/>
            </a:pPr>
            <a:r>
              <a:rPr lang="en-US" sz="1100" dirty="0">
                <a:ea typeface="ＭＳ Ｐゴシック" pitchFamily="34" charset="-128"/>
              </a:rPr>
              <a:t>Tumor necrosis factor receptor–associated periodic syndrome (TRAPS)</a:t>
            </a:r>
          </a:p>
          <a:p>
            <a:pPr marL="0" lvl="1"/>
            <a:endParaRPr lang="en-US" sz="1100" dirty="0">
              <a:ea typeface="ＭＳ Ｐゴシック" pitchFamily="34" charset="-128"/>
            </a:endParaRPr>
          </a:p>
          <a:p>
            <a:pPr marL="0" lvl="1"/>
            <a:r>
              <a:rPr lang="en-US" sz="1100" b="1" dirty="0">
                <a:ea typeface="ＭＳ Ｐゴシック" pitchFamily="34" charset="-128"/>
              </a:rPr>
              <a:t>Reference</a:t>
            </a:r>
          </a:p>
          <a:p>
            <a:pPr marL="0" lvl="1"/>
            <a:r>
              <a:rPr lang="en-US" sz="1100" dirty="0"/>
              <a:t>De Jesus AA, Goldbach-Mansky R. Monogenic autoinflammatory diseases: concept and clinical manifestations. Clin Immunol. 2013;147:155-174.</a:t>
            </a:r>
          </a:p>
          <a:p>
            <a:pPr marL="0" lvl="1"/>
            <a:endParaRPr lang="en-US" sz="1100" b="1" dirty="0"/>
          </a:p>
          <a:p>
            <a:endParaRPr lang="en-US" sz="1100" dirty="0"/>
          </a:p>
        </p:txBody>
      </p:sp>
      <p:sp>
        <p:nvSpPr>
          <p:cNvPr id="4" name="Slide Number Placeholder 3"/>
          <p:cNvSpPr>
            <a:spLocks noGrp="1"/>
          </p:cNvSpPr>
          <p:nvPr>
            <p:ph type="sldNum" sz="quarter" idx="10"/>
          </p:nvPr>
        </p:nvSpPr>
        <p:spPr/>
        <p:txBody>
          <a:bodyPr/>
          <a:lstStyle/>
          <a:p>
            <a:pPr>
              <a:defRPr/>
            </a:pPr>
            <a:fld id="{A33E5F74-4820-4EA8-8275-E27FFA5527B4}" type="slidenum">
              <a:rPr lang="en-US" smtClean="0"/>
              <a:pPr>
                <a:defRPr/>
              </a:pPr>
              <a:t>40</a:t>
            </a:fld>
            <a:endParaRPr lang="en-US" dirty="0"/>
          </a:p>
        </p:txBody>
      </p:sp>
    </p:spTree>
    <p:extLst>
      <p:ext uri="{BB962C8B-B14F-4D97-AF65-F5344CB8AC3E}">
        <p14:creationId xmlns:p14="http://schemas.microsoft.com/office/powerpoint/2010/main" val="309649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8152" y="674557"/>
            <a:ext cx="4472609" cy="3372787"/>
          </a:xfrm>
        </p:spPr>
      </p:sp>
      <p:sp>
        <p:nvSpPr>
          <p:cNvPr id="3" name="Notes Placeholder 2"/>
          <p:cNvSpPr>
            <a:spLocks noGrp="1"/>
          </p:cNvSpPr>
          <p:nvPr>
            <p:ph type="body" idx="1"/>
          </p:nvPr>
        </p:nvSpPr>
        <p:spPr/>
        <p:txBody>
          <a:bodyPr/>
          <a:lstStyle/>
          <a:p>
            <a:pPr marL="168244" lvl="1" indent="-168244">
              <a:buFont typeface="Arial" pitchFamily="34" charset="0"/>
              <a:buChar char="•"/>
            </a:pPr>
            <a:r>
              <a:rPr lang="en-US" sz="1100" dirty="0"/>
              <a:t>The table on this slide summarizes features of the six more common periodic fever syndromes.</a:t>
            </a:r>
          </a:p>
          <a:p>
            <a:pPr marL="168244" lvl="1" indent="-168244">
              <a:buFont typeface="Arial" pitchFamily="34" charset="0"/>
              <a:buChar char="•"/>
            </a:pPr>
            <a:r>
              <a:rPr lang="en-US" sz="1100" dirty="0"/>
              <a:t>Based on the age of symptoms onset, the length of fever attacks family history, ethnic background, and accompanying symptoms, most autoinflammatory syndromes can be differentiated on clinical grounds.</a:t>
            </a:r>
          </a:p>
          <a:p>
            <a:pPr marL="168244" lvl="1" indent="-168244">
              <a:buFont typeface="Arial" pitchFamily="34" charset="0"/>
              <a:buChar char="•"/>
            </a:pPr>
            <a:r>
              <a:rPr lang="en-US" sz="1100" dirty="0"/>
              <a:t>The periodic fever syndromes can be classified as autosomal recessive and autosomal dominant based on the type of inheritance.</a:t>
            </a:r>
          </a:p>
          <a:p>
            <a:pPr marL="168244" lvl="1" indent="-168244">
              <a:buFont typeface="Arial" pitchFamily="34" charset="0"/>
              <a:buChar char="•"/>
            </a:pPr>
            <a:r>
              <a:rPr lang="en-US" sz="1100" dirty="0"/>
              <a:t>In most cases, symptoms begin in early childhood, and occasionally in adulthood.</a:t>
            </a:r>
          </a:p>
          <a:p>
            <a:pPr marL="168244" lvl="1" indent="-168244">
              <a:buFont typeface="Arial" pitchFamily="34" charset="0"/>
              <a:buChar char="•"/>
            </a:pPr>
            <a:r>
              <a:rPr lang="en-US" sz="1100" dirty="0"/>
              <a:t>Among the three disorders, FMF and HIDS/MKD present with recurrent fever attacks of short duration (hours to days), while TRAPS presents with fever attacks of longer duration that can last weeks.</a:t>
            </a:r>
          </a:p>
          <a:p>
            <a:pPr marL="0" lvl="1"/>
            <a:endParaRPr lang="en-US" sz="1100" b="1" dirty="0">
              <a:solidFill>
                <a:prstClr val="black"/>
              </a:solidFill>
            </a:endParaRPr>
          </a:p>
          <a:p>
            <a:pPr marL="0" lvl="1"/>
            <a:r>
              <a:rPr lang="en-US" sz="1100" b="1" dirty="0">
                <a:solidFill>
                  <a:prstClr val="black"/>
                </a:solidFill>
              </a:rPr>
              <a:t>Reference</a:t>
            </a:r>
          </a:p>
          <a:p>
            <a:r>
              <a:rPr lang="en-US" sz="1100" dirty="0"/>
              <a:t>van der Hilst JCH, Frenkel J. Hyperimmunoglobulin D syndrome in childhood. Curr Rheumatol Rep. 2010;12:101-107. </a:t>
            </a:r>
          </a:p>
          <a:p>
            <a:endParaRPr lang="en-US" dirty="0"/>
          </a:p>
        </p:txBody>
      </p:sp>
      <p:sp>
        <p:nvSpPr>
          <p:cNvPr id="4" name="Slide Number Placeholder 3"/>
          <p:cNvSpPr>
            <a:spLocks noGrp="1"/>
          </p:cNvSpPr>
          <p:nvPr>
            <p:ph type="sldNum" sz="quarter" idx="10"/>
          </p:nvPr>
        </p:nvSpPr>
        <p:spPr/>
        <p:txBody>
          <a:bodyPr/>
          <a:lstStyle/>
          <a:p>
            <a:fld id="{BDE3E8BD-1DFB-4BCB-9790-7C3577C7FFC2}" type="slidenum">
              <a:rPr lang="en-US" smtClean="0"/>
              <a:pPr/>
              <a:t>41</a:t>
            </a:fld>
            <a:endParaRPr lang="en-US" dirty="0"/>
          </a:p>
        </p:txBody>
      </p:sp>
    </p:spTree>
    <p:extLst>
      <p:ext uri="{BB962C8B-B14F-4D97-AF65-F5344CB8AC3E}">
        <p14:creationId xmlns:p14="http://schemas.microsoft.com/office/powerpoint/2010/main" val="71110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74688"/>
            <a:ext cx="4495800" cy="3373437"/>
          </a:xfrm>
        </p:spPr>
      </p:sp>
      <p:sp>
        <p:nvSpPr>
          <p:cNvPr id="3" name="Notes Placeholder 2"/>
          <p:cNvSpPr>
            <a:spLocks noGrp="1"/>
          </p:cNvSpPr>
          <p:nvPr>
            <p:ph type="body" idx="1"/>
          </p:nvPr>
        </p:nvSpPr>
        <p:spPr>
          <a:xfrm>
            <a:off x="670892" y="4272197"/>
            <a:ext cx="5516217" cy="4497049"/>
          </a:xfrm>
        </p:spPr>
        <p:txBody>
          <a:bodyPr/>
          <a:lstStyle/>
          <a:p>
            <a:pPr marL="168244" indent="-168244">
              <a:buFont typeface="Arial" pitchFamily="34" charset="0"/>
              <a:buChar char="•"/>
            </a:pPr>
            <a:r>
              <a:rPr lang="en-US" sz="1100" dirty="0">
                <a:cs typeface="Arial" pitchFamily="34" charset="0"/>
              </a:rPr>
              <a:t>Hyperimmunoglobulin D syndrome (HIDS) or mevalonate kinase deficiency (MKD) can be a difficult diagnosis to establish.</a:t>
            </a:r>
            <a:r>
              <a:rPr lang="en-US" sz="1100" baseline="30000" dirty="0">
                <a:cs typeface="Arial" panose="020B0604020202020204" pitchFamily="34" charset="0"/>
              </a:rPr>
              <a:t> </a:t>
            </a:r>
            <a:r>
              <a:rPr lang="en-US" sz="1100" dirty="0">
                <a:cs typeface="Arial" panose="020B0604020202020204" pitchFamily="34" charset="0"/>
              </a:rPr>
              <a:t>The most important factor is high clinical suspicion.</a:t>
            </a:r>
            <a:r>
              <a:rPr lang="en-US" sz="1100" baseline="30000" dirty="0">
                <a:cs typeface="Arial" panose="020B0604020202020204" pitchFamily="34" charset="0"/>
              </a:rPr>
              <a:t>1</a:t>
            </a:r>
          </a:p>
          <a:p>
            <a:pPr marL="168244" indent="-168244">
              <a:buFont typeface="Arial" pitchFamily="34" charset="0"/>
              <a:buChar char="•"/>
            </a:pPr>
            <a:r>
              <a:rPr lang="en-US" sz="1100" dirty="0">
                <a:cs typeface="Arial" panose="020B0604020202020204" pitchFamily="34" charset="0"/>
              </a:rPr>
              <a:t>A median diagnostic delay from symptom onset is reported to be nearly 10 years.</a:t>
            </a:r>
            <a:r>
              <a:rPr lang="en-US" sz="1100" baseline="30000" dirty="0">
                <a:cs typeface="Arial" panose="020B0604020202020204" pitchFamily="34" charset="0"/>
              </a:rPr>
              <a:t>1</a:t>
            </a:r>
            <a:r>
              <a:rPr lang="en-US" sz="1100" dirty="0">
                <a:cs typeface="Arial" panose="020B0604020202020204" pitchFamily="34" charset="0"/>
              </a:rPr>
              <a:t> Many patients also receive an incorrect diagnosis (eg, familial Mediterranean fever (FMF), adult-onset Still’s disease, juvenile idiopathic arthritis) before being correctly diagnosed</a:t>
            </a:r>
            <a:endParaRPr lang="en-US" sz="1100" baseline="30000" dirty="0">
              <a:cs typeface="Arial" panose="020B0604020202020204" pitchFamily="34" charset="0"/>
            </a:endParaRPr>
          </a:p>
          <a:p>
            <a:pPr marL="168244" indent="-168244">
              <a:buFont typeface="Arial" pitchFamily="34" charset="0"/>
              <a:buChar char="•"/>
            </a:pPr>
            <a:r>
              <a:rPr lang="en-US" sz="1100" dirty="0">
                <a:cs typeface="Arial" panose="020B0604020202020204" pitchFamily="34" charset="0"/>
              </a:rPr>
              <a:t>Eurofever registry data suggest a trend towards shorter diagnostic delay for autoinflammatory diseases in patients born more recently.</a:t>
            </a:r>
            <a:r>
              <a:rPr lang="en-US" sz="1100" baseline="30000" dirty="0">
                <a:cs typeface="Arial" panose="020B0604020202020204" pitchFamily="34" charset="0"/>
              </a:rPr>
              <a:t> </a:t>
            </a:r>
            <a:r>
              <a:rPr lang="en-US" sz="1100" dirty="0">
                <a:solidFill>
                  <a:prstClr val="black"/>
                </a:solidFill>
                <a:cs typeface="Arial" panose="020B0604020202020204" pitchFamily="34" charset="0"/>
              </a:rPr>
              <a:t>However, even in patients born in the 21st century, median diagnostic delay for HIDS/MKD patients is still relatively long (2.5 years).</a:t>
            </a:r>
            <a:r>
              <a:rPr lang="en-US" sz="1100" baseline="30000" dirty="0">
                <a:solidFill>
                  <a:prstClr val="black"/>
                </a:solidFill>
                <a:cs typeface="Arial" panose="020B0604020202020204" pitchFamily="34" charset="0"/>
              </a:rPr>
              <a:t>2</a:t>
            </a:r>
          </a:p>
          <a:p>
            <a:pPr marL="0" lvl="1"/>
            <a:endParaRPr lang="en-US" sz="1100" dirty="0">
              <a:solidFill>
                <a:prstClr val="black"/>
              </a:solidFill>
              <a:cs typeface="Arial" panose="020B0604020202020204" pitchFamily="34" charset="0"/>
            </a:endParaRPr>
          </a:p>
          <a:p>
            <a:pPr marL="0" lvl="1"/>
            <a:r>
              <a:rPr lang="en-US" sz="1100" b="1" dirty="0">
                <a:solidFill>
                  <a:prstClr val="black"/>
                </a:solidFill>
                <a:cs typeface="Arial" panose="020B0604020202020204" pitchFamily="34" charset="0"/>
              </a:rPr>
              <a:t>References</a:t>
            </a:r>
          </a:p>
          <a:p>
            <a:pPr marL="224325" indent="-224325">
              <a:buFont typeface="+mj-lt"/>
              <a:buAutoNum type="arabicPeriod"/>
            </a:pPr>
            <a:r>
              <a:rPr lang="en-US" sz="1100" dirty="0">
                <a:cs typeface="Arial" panose="020B0604020202020204" pitchFamily="34" charset="0"/>
              </a:rPr>
              <a:t>van der Hilst JCH, Frenkel J. Hyperimmunoglobulin D syndrome in childhood. Curr Rheumatol Rep. 2010;12:101-107. </a:t>
            </a:r>
          </a:p>
          <a:p>
            <a:pPr marL="224325" indent="-224325">
              <a:buFont typeface="+mj-lt"/>
              <a:buAutoNum type="arabicPeriod"/>
            </a:pPr>
            <a:r>
              <a:rPr lang="en-US" sz="1100" dirty="0">
                <a:cs typeface="Arial" panose="020B0604020202020204" pitchFamily="34" charset="0"/>
              </a:rPr>
              <a:t>Toplak N, Frenkel J, Ozen S, et al. An international registry on autoinflammatory diseases: the Eurofever experience. Ann Rheum Dis. 2012;71:1177-1182. </a:t>
            </a:r>
          </a:p>
          <a:p>
            <a:pPr marL="224325" indent="-224325">
              <a:buFont typeface="+mj-lt"/>
              <a:buAutoNum type="arabicPeriod"/>
            </a:pPr>
            <a:endParaRPr lang="en-US" sz="1100" dirty="0">
              <a:latin typeface="Arial" panose="020B0604020202020204" pitchFamily="34" charset="0"/>
              <a:cs typeface="Arial" panose="020B0604020202020204" pitchFamily="34" charset="0"/>
            </a:endParaRPr>
          </a:p>
          <a:p>
            <a:pPr marL="168244" indent="-168244">
              <a:buFont typeface="Arial" pitchFamily="34" charset="0"/>
              <a:buChar cha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1ED05A-D50B-4FB4-9206-2C3A98315784}" type="slidenum">
              <a:rPr lang="en-US" smtClean="0"/>
              <a:pPr/>
              <a:t>42</a:t>
            </a:fld>
            <a:endParaRPr lang="en-US" dirty="0"/>
          </a:p>
        </p:txBody>
      </p:sp>
    </p:spTree>
    <p:extLst>
      <p:ext uri="{BB962C8B-B14F-4D97-AF65-F5344CB8AC3E}">
        <p14:creationId xmlns:p14="http://schemas.microsoft.com/office/powerpoint/2010/main" val="1242191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06488" y="674688"/>
            <a:ext cx="4495800" cy="33734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521804" y="4197246"/>
            <a:ext cx="5590761" cy="4572000"/>
          </a:xfrm>
        </p:spPr>
        <p:txBody>
          <a:bodyPr/>
          <a:lstStyle/>
          <a:p>
            <a:pPr marL="168244" indent="-168244">
              <a:buFont typeface="Arial" pitchFamily="34" charset="0"/>
              <a:buChar char="•"/>
              <a:defRPr/>
            </a:pPr>
            <a:r>
              <a:rPr lang="en-US" sz="900" dirty="0"/>
              <a:t>Familial Mediterranean fever (FMF) usually presents before age 20 years.</a:t>
            </a:r>
            <a:r>
              <a:rPr lang="en-US" sz="900" baseline="30000" dirty="0"/>
              <a:t>1</a:t>
            </a:r>
          </a:p>
          <a:p>
            <a:pPr marL="168244" indent="-168244">
              <a:buFont typeface="Arial" pitchFamily="34" charset="0"/>
              <a:buChar char="•"/>
              <a:defRPr/>
            </a:pPr>
            <a:r>
              <a:rPr lang="en-US" sz="900" dirty="0"/>
              <a:t>Attacks occur without a characteristic pattern and resolve spontaneously within 3 days, leaving patients clinically asymptomatic between attacks.</a:t>
            </a:r>
            <a:r>
              <a:rPr lang="en-US" sz="900" baseline="30000" dirty="0"/>
              <a:t>1</a:t>
            </a:r>
          </a:p>
          <a:p>
            <a:pPr marL="168244" indent="-168244">
              <a:buFont typeface="Arial" pitchFamily="34" charset="0"/>
              <a:buChar char="•"/>
              <a:defRPr/>
            </a:pPr>
            <a:r>
              <a:rPr lang="en-US" sz="900" dirty="0"/>
              <a:t>FMF typically presents as acute episodes of fever accompanied by complaints of abdominal pain, chest pain, or joint pain.</a:t>
            </a:r>
            <a:r>
              <a:rPr lang="en-US" sz="900" baseline="30000" dirty="0"/>
              <a:t>2</a:t>
            </a:r>
          </a:p>
          <a:p>
            <a:pPr marL="168244" indent="-168244">
              <a:buFont typeface="Arial" pitchFamily="34" charset="0"/>
              <a:buChar char="•"/>
              <a:defRPr/>
            </a:pPr>
            <a:r>
              <a:rPr lang="en-US" sz="900" dirty="0"/>
              <a:t>Erysipelas-like erythema is considered to be the most characteristic cutaneous lesion.</a:t>
            </a:r>
            <a:r>
              <a:rPr lang="en-US" sz="900" baseline="30000" dirty="0"/>
              <a:t>2</a:t>
            </a:r>
          </a:p>
          <a:p>
            <a:pPr marL="453324" lvl="1" indent="-118394">
              <a:buFont typeface="Arial" pitchFamily="34" charset="0"/>
              <a:buChar char="–"/>
              <a:defRPr/>
            </a:pPr>
            <a:r>
              <a:rPr lang="en-US" sz="900" dirty="0"/>
              <a:t>The tender lesions appear as erythematous, warm, swollen areas 10‒15 cm in diameter and usually occur below the knee on the anterior leg or the dorsum of the foot (unilaterally or symmetrically).</a:t>
            </a:r>
          </a:p>
          <a:p>
            <a:pPr marL="168244" indent="-168244">
              <a:buFont typeface="Arial" pitchFamily="34" charset="0"/>
              <a:buChar char="•"/>
              <a:defRPr/>
            </a:pPr>
            <a:r>
              <a:rPr lang="en-US" sz="900" dirty="0"/>
              <a:t>Common laboratory findings during flares include leukocytosis with a left shift, an elevated erythrocyte sedimentation rate (ESR), and increased acute-phase reactants (C-reactive protein [CRP], serum amyloid A [SAA], fibrinogen, haptoglobin, and complement 3 and 4).</a:t>
            </a:r>
            <a:r>
              <a:rPr lang="en-US" sz="900" baseline="30000" dirty="0"/>
              <a:t>2</a:t>
            </a:r>
            <a:r>
              <a:rPr lang="en-US" sz="900" dirty="0"/>
              <a:t> </a:t>
            </a:r>
          </a:p>
          <a:p>
            <a:pPr marL="453324" lvl="1" indent="-118394">
              <a:buFont typeface="Arial" pitchFamily="34" charset="0"/>
              <a:buChar char="–"/>
              <a:defRPr/>
            </a:pPr>
            <a:r>
              <a:rPr lang="en-US" sz="900" dirty="0"/>
              <a:t>Patients may also have transient albuminuria and microscopic hematuria during episodes.</a:t>
            </a:r>
            <a:endParaRPr lang="en-US" sz="900" baseline="30000" dirty="0"/>
          </a:p>
          <a:p>
            <a:pPr marL="171360" indent="-171360" defTabSz="897301">
              <a:buFont typeface="Arial" pitchFamily="34" charset="0"/>
              <a:buChar char="•"/>
              <a:defRPr/>
            </a:pPr>
            <a:r>
              <a:rPr lang="en-US" sz="900" dirty="0"/>
              <a:t>AA amyloidosis, caused by deposition of SAA protein, is the most serious complication of FMF, most commonly affecting the kidney. AA protein deposits can also infiltrate the adrenals, intestine, spleen, and liver, and less commonly the lung, thyroid, heart, stomach, and testes.</a:t>
            </a:r>
            <a:r>
              <a:rPr lang="en-US" sz="900" baseline="30000" dirty="0"/>
              <a:t> </a:t>
            </a:r>
            <a:r>
              <a:rPr lang="en-US" sz="900" dirty="0"/>
              <a:t>Ren</a:t>
            </a:r>
            <a:r>
              <a:rPr lang="en-US" sz="900" dirty="0">
                <a:ea typeface="MS PGothic" pitchFamily="34" charset="-128"/>
              </a:rPr>
              <a:t>al amyloidosis was reported in 50% of untreated patients</a:t>
            </a:r>
            <a:r>
              <a:rPr lang="en-US" sz="900" dirty="0"/>
              <a:t>. </a:t>
            </a:r>
            <a:r>
              <a:rPr lang="en-US" sz="900" dirty="0">
                <a:ea typeface="MS PGothic" pitchFamily="34" charset="-128"/>
              </a:rPr>
              <a:t>If untreated, AA amyloidosis may cause renal failure and early death.</a:t>
            </a:r>
            <a:r>
              <a:rPr lang="en-US" sz="900" baseline="30000" dirty="0">
                <a:ea typeface="MS PGothic" pitchFamily="34" charset="-128"/>
              </a:rPr>
              <a:t>2,4,5</a:t>
            </a:r>
            <a:r>
              <a:rPr lang="en-US" sz="900" dirty="0">
                <a:ea typeface="MS PGothic" pitchFamily="34" charset="-128"/>
              </a:rPr>
              <a:t> </a:t>
            </a:r>
          </a:p>
          <a:p>
            <a:pPr marL="168244" indent="-168244">
              <a:buFont typeface="Arial" pitchFamily="34" charset="0"/>
              <a:buChar char="•"/>
              <a:defRPr/>
            </a:pPr>
            <a:r>
              <a:rPr lang="en-US" sz="900" dirty="0"/>
              <a:t>The figure on this slide shows the characteristic pattern of body temperature during an inflammatory attack in FMF.</a:t>
            </a:r>
            <a:r>
              <a:rPr lang="en-US" sz="900" baseline="30000" dirty="0"/>
              <a:t>3</a:t>
            </a:r>
          </a:p>
          <a:p>
            <a:pPr>
              <a:defRPr/>
            </a:pPr>
            <a:endParaRPr lang="en-US" sz="900" dirty="0"/>
          </a:p>
          <a:p>
            <a:pPr>
              <a:defRPr/>
            </a:pPr>
            <a:r>
              <a:rPr lang="en-US" sz="900" b="1" dirty="0"/>
              <a:t>References</a:t>
            </a:r>
          </a:p>
          <a:p>
            <a:pPr marL="224325" indent="-224325">
              <a:buFontTx/>
              <a:buAutoNum type="arabicPeriod"/>
              <a:defRPr/>
            </a:pPr>
            <a:r>
              <a:rPr lang="en-US" sz="900" dirty="0"/>
              <a:t>Samuels J, Özen S. Familial Mediterranean fever and the other autoinflammatory syndromes: evaluation of the patients with recurrent fever. Curr Opin Rheumatol. 2006;18:108-117.</a:t>
            </a:r>
            <a:endParaRPr lang="en-US" sz="900" dirty="0">
              <a:solidFill>
                <a:srgbClr val="000000"/>
              </a:solidFill>
            </a:endParaRPr>
          </a:p>
          <a:p>
            <a:pPr marL="224325" indent="-224325">
              <a:buFontTx/>
              <a:buAutoNum type="arabicPeriod"/>
              <a:defRPr/>
            </a:pPr>
            <a:r>
              <a:rPr lang="en-US" sz="900" dirty="0"/>
              <a:t>Samuels J, Aksentijevich I, Torosyan Y, et al. Familial Mediterranean fever at the millennium: clinical spectrum, ancient mutations, and a survey of 100 Americans referrals to the National Institutes of Health. Medicine. 1998;77:268-297.</a:t>
            </a:r>
            <a:endParaRPr lang="en-US" sz="900" dirty="0">
              <a:solidFill>
                <a:srgbClr val="000000"/>
              </a:solidFill>
            </a:endParaRPr>
          </a:p>
          <a:p>
            <a:pPr marL="224325" indent="-224325">
              <a:buFontTx/>
              <a:buAutoNum type="arabicPeriod"/>
              <a:defRPr/>
            </a:pPr>
            <a:r>
              <a:rPr lang="en-GB" sz="900" dirty="0"/>
              <a:t>Simon A, van der Meer JW, Drenth JPH. Familial autoinflammatory syndromes. In: Firestein G, et al, eds. Kelley's Textbook of Rheumatology. 8th ed. Philadelphia, PA: Saunders; 2008:1863-1882</a:t>
            </a:r>
            <a:r>
              <a:rPr lang="en-US" sz="900" dirty="0"/>
              <a:t>.</a:t>
            </a:r>
          </a:p>
          <a:p>
            <a:pPr marL="224325" indent="-224325" defTabSz="897301">
              <a:buFontTx/>
              <a:buAutoNum type="arabicPeriod"/>
              <a:defRPr/>
            </a:pPr>
            <a:r>
              <a:rPr lang="en-US" sz="900" dirty="0"/>
              <a:t>Zadeh N, Getzug T, Grody WW. Diagnosis and management of familial Mediterranean fever: integrating medical genetics in a dedicated interdisciplinary clinic. Genet Med. 2011;13:263-269.</a:t>
            </a:r>
          </a:p>
          <a:p>
            <a:pPr marL="224325" indent="-224325" defTabSz="897301">
              <a:buFontTx/>
              <a:buAutoNum type="arabicPeriod"/>
              <a:defRPr/>
            </a:pPr>
            <a:r>
              <a:rPr lang="en-US" sz="900" dirty="0">
                <a:solidFill>
                  <a:srgbClr val="000000"/>
                </a:solidFill>
              </a:rPr>
              <a:t>Ben-Zvi I, Danilesko I, Yahalom G, et al. Risk factors for amyloidosis and impact of kidney transplantation on the course of familial Mediterranean fever. Isr Med Assoc J. 2012;14(4):221-224.</a:t>
            </a:r>
          </a:p>
          <a:p>
            <a:pPr marL="224325" indent="-224325" defTabSz="897301">
              <a:buFontTx/>
              <a:buAutoNum type="arabicPeriod"/>
              <a:defRPr/>
            </a:pPr>
            <a:endParaRPr lang="en-US" sz="900" dirty="0">
              <a:solidFill>
                <a:srgbClr val="000000"/>
              </a:solidFill>
            </a:endParaRPr>
          </a:p>
          <a:p>
            <a:pPr marL="224325" indent="-224325">
              <a:buFontTx/>
              <a:buAutoNum type="arabicPeriod"/>
              <a:defRPr/>
            </a:pPr>
            <a:endParaRPr lang="en-US" sz="900" dirty="0"/>
          </a:p>
          <a:p>
            <a:pPr>
              <a:defRPr/>
            </a:pPr>
            <a:endParaRPr lang="en-US" sz="900" dirty="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47F61-7F37-4EA1-99B6-D08637D94811}" type="slidenum">
              <a:rPr lang="en-US" smtClean="0">
                <a:solidFill>
                  <a:prstClr val="black"/>
                </a:solidFill>
                <a:ea typeface="MS PGothic" pitchFamily="34" charset="-128"/>
              </a:rPr>
              <a:pPr fontAlgn="base">
                <a:spcBef>
                  <a:spcPct val="0"/>
                </a:spcBef>
                <a:spcAft>
                  <a:spcPct val="0"/>
                </a:spcAft>
                <a:defRPr/>
              </a:pPr>
              <a:t>44</a:t>
            </a:fld>
            <a:endParaRPr lang="en-US" dirty="0">
              <a:solidFill>
                <a:prstClr val="black"/>
              </a:solidFill>
              <a:ea typeface="MS PGothic" pitchFamily="34" charset="-128"/>
            </a:endParaRPr>
          </a:p>
        </p:txBody>
      </p:sp>
    </p:spTree>
    <p:extLst>
      <p:ext uri="{BB962C8B-B14F-4D97-AF65-F5344CB8AC3E}">
        <p14:creationId xmlns:p14="http://schemas.microsoft.com/office/powerpoint/2010/main" val="87205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pPr>
              <a:defRPr/>
            </a:pPr>
            <a:fld id="{13D50BE3-7B63-4F74-A846-78120FB61B94}" type="slidenum">
              <a:rPr lang="en-US">
                <a:solidFill>
                  <a:srgbClr val="917B69"/>
                </a:solidFill>
              </a:rPr>
              <a:pPr>
                <a:defRPr/>
              </a:pPr>
              <a:t>24</a:t>
            </a:fld>
            <a:endParaRPr lang="en-US" dirty="0">
              <a:solidFill>
                <a:srgbClr val="917B69"/>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1513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1106488" y="674688"/>
            <a:ext cx="4495800" cy="33734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670892" y="4272196"/>
            <a:ext cx="5367130" cy="4347148"/>
          </a:xfrm>
        </p:spPr>
        <p:txBody>
          <a:bodyPr/>
          <a:lstStyle/>
          <a:p>
            <a:pPr marL="168244" indent="-168244">
              <a:buFont typeface="Arial" pitchFamily="34" charset="0"/>
              <a:buChar char="•"/>
              <a:defRPr/>
            </a:pPr>
            <a:r>
              <a:rPr lang="en-US" sz="1100" dirty="0"/>
              <a:t>Colchicine is the primary treatment for preventing acute familial Mediterranean fever (FMF) attacks. It reduces attack frequency, decreases severity, and shortens duration of acute attacks in most FMF patients.</a:t>
            </a:r>
            <a:r>
              <a:rPr lang="en-US" sz="1100" baseline="30000" dirty="0"/>
              <a:t>1</a:t>
            </a:r>
            <a:r>
              <a:rPr lang="en-US" sz="1100" dirty="0"/>
              <a:t> </a:t>
            </a:r>
          </a:p>
          <a:p>
            <a:pPr marL="168244" indent="-168244">
              <a:buFont typeface="Arial" pitchFamily="34" charset="0"/>
              <a:buChar char="•"/>
              <a:defRPr/>
            </a:pPr>
            <a:r>
              <a:rPr lang="en-US" sz="1100" dirty="0"/>
              <a:t>Colchicine can prevent, halt, or even reverse renal amyloidosis.</a:t>
            </a:r>
            <a:r>
              <a:rPr lang="en-US" sz="1100" baseline="30000" dirty="0"/>
              <a:t>1</a:t>
            </a:r>
            <a:r>
              <a:rPr lang="en-US" sz="1100" dirty="0"/>
              <a:t> </a:t>
            </a:r>
          </a:p>
          <a:p>
            <a:pPr marL="168244" indent="-168244">
              <a:buFont typeface="Arial" pitchFamily="34" charset="0"/>
              <a:buChar char="•"/>
              <a:defRPr/>
            </a:pPr>
            <a:r>
              <a:rPr lang="en-US" sz="1100" dirty="0"/>
              <a:t>Colchicine prevents attacks in &gt;60% of patients and significantly reduces the number of attacks in 20–30%; however, 5‒10% of patients do not respond to therapy.</a:t>
            </a:r>
            <a:r>
              <a:rPr lang="en-US" sz="1100" baseline="30000" dirty="0"/>
              <a:t>1</a:t>
            </a:r>
            <a:r>
              <a:rPr lang="en-US" sz="1100" dirty="0"/>
              <a:t> </a:t>
            </a:r>
          </a:p>
          <a:p>
            <a:pPr marL="168244" indent="-168244">
              <a:buFont typeface="Arial" pitchFamily="34" charset="0"/>
              <a:buChar char="•"/>
              <a:defRPr/>
            </a:pPr>
            <a:r>
              <a:rPr lang="en-US" sz="1100" dirty="0"/>
              <a:t>Noncompliance may be the main reason for “nonresponse;” 1 study reported that ~40% of patients receiving daily colchicine were noncompliant.</a:t>
            </a:r>
            <a:r>
              <a:rPr lang="en-US" sz="1100" baseline="30000" dirty="0"/>
              <a:t>2</a:t>
            </a:r>
            <a:r>
              <a:rPr lang="en-US" sz="1100" dirty="0"/>
              <a:t> </a:t>
            </a:r>
          </a:p>
          <a:p>
            <a:pPr marL="168244" indent="-168244">
              <a:buFont typeface="Arial" pitchFamily="34" charset="0"/>
              <a:buChar char="•"/>
              <a:defRPr/>
            </a:pPr>
            <a:r>
              <a:rPr lang="en-US" sz="1100" dirty="0"/>
              <a:t>Recently, an interdisciplinary group of French and Israeli physicians and geneticists analyzed the published data on practical questions on management of FMF and developed practical consensus recommendations to standardize the clinical management of FMF patients. Their expert consensus recommendation for colchicine resistance is defined on this slide.</a:t>
            </a:r>
            <a:r>
              <a:rPr lang="en-US" sz="1100" baseline="30000" dirty="0"/>
              <a:t>3</a:t>
            </a:r>
          </a:p>
          <a:p>
            <a:pPr marL="168244" indent="-168244">
              <a:buFont typeface="Arial" pitchFamily="34" charset="0"/>
              <a:buChar char="•"/>
              <a:defRPr/>
            </a:pPr>
            <a:endParaRPr lang="en-US" sz="1100" b="1" dirty="0"/>
          </a:p>
          <a:p>
            <a:pPr>
              <a:defRPr/>
            </a:pPr>
            <a:r>
              <a:rPr lang="en-US" sz="1100" b="1" dirty="0"/>
              <a:t>References</a:t>
            </a:r>
          </a:p>
          <a:p>
            <a:pPr marL="224325" indent="-224325">
              <a:buFont typeface="+mj-lt"/>
              <a:buAutoNum type="arabicPeriod"/>
              <a:defRPr/>
            </a:pPr>
            <a:r>
              <a:rPr lang="en-US" sz="1100" dirty="0"/>
              <a:t>Ozturk MA, Kanbay M, Kasapoglu B, et al. Therapeutic approach to familial Mediterranean fever: a review update. Clin Exp Rheumatol. 2011;29(suppl 67):S77-86. </a:t>
            </a:r>
          </a:p>
          <a:p>
            <a:pPr marL="224325" indent="-224325">
              <a:buFont typeface="+mj-lt"/>
              <a:buAutoNum type="arabicPeriod"/>
              <a:defRPr/>
            </a:pPr>
            <a:r>
              <a:rPr lang="en-US" sz="1100" dirty="0"/>
              <a:t>Ben-Chetrit E, Aamar S. About colchicine compliance, resistance and virulence. Clin Exp Rheumatol. 2009;27(suppl 53):S1-3. </a:t>
            </a:r>
          </a:p>
          <a:p>
            <a:pPr marL="224325" indent="-224325">
              <a:buFont typeface="+mj-lt"/>
              <a:buAutoNum type="arabicPeriod"/>
              <a:defRPr/>
            </a:pPr>
            <a:r>
              <a:rPr lang="en-US" sz="1100" dirty="0"/>
              <a:t>Hentgen V, grateau G, Kone-Paut I, et al. Evidence-based recommendations for the practical management of Familial Mediterranean Fever. Semin Arthritis Rheum. 2013;43:387-391.</a:t>
            </a:r>
          </a:p>
          <a:p>
            <a:pPr marL="224325" indent="-224325">
              <a:buFont typeface="+mj-lt"/>
              <a:buAutoNum type="arabicPeriod"/>
              <a:defRPr/>
            </a:pPr>
            <a:endParaRPr lang="en-US" sz="1100" dirty="0"/>
          </a:p>
          <a:p>
            <a:pPr>
              <a:defRPr/>
            </a:pPr>
            <a:endParaRPr lang="en-US" sz="1100" dirty="0"/>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AB8E6FEB-09F1-4282-9B58-BDC4CCEEED13}" type="slidenum">
              <a:rPr lang="en-US" smtClean="0">
                <a:solidFill>
                  <a:srgbClr val="000000"/>
                </a:solidFill>
                <a:latin typeface="Calibri" pitchFamily="34" charset="0"/>
              </a:rPr>
              <a:pPr eaLnBrk="1" fontAlgn="base" hangingPunct="1">
                <a:spcBef>
                  <a:spcPct val="0"/>
                </a:spcBef>
                <a:spcAft>
                  <a:spcPct val="0"/>
                </a:spcAft>
                <a:defRPr/>
              </a:pPr>
              <a:t>45</a:t>
            </a:fld>
            <a:endParaRPr lang="en-US" dirty="0">
              <a:solidFill>
                <a:srgbClr val="000000"/>
              </a:solidFill>
              <a:latin typeface="Calibri" pitchFamily="34" charset="0"/>
            </a:endParaRPr>
          </a:p>
        </p:txBody>
      </p:sp>
    </p:spTree>
    <p:extLst>
      <p:ext uri="{BB962C8B-B14F-4D97-AF65-F5344CB8AC3E}">
        <p14:creationId xmlns:p14="http://schemas.microsoft.com/office/powerpoint/2010/main" val="1548808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1106488" y="674688"/>
            <a:ext cx="4495800" cy="33734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168244" indent="-168244">
              <a:buFont typeface="Arial" pitchFamily="34" charset="0"/>
              <a:buChar char="•"/>
              <a:defRPr/>
            </a:pPr>
            <a:r>
              <a:rPr lang="en-GB" sz="1100" dirty="0"/>
              <a:t>The ultimate goal of treatment in </a:t>
            </a:r>
            <a:r>
              <a:rPr lang="en-US" sz="1100" dirty="0"/>
              <a:t>familial Mediterranean fever (</a:t>
            </a:r>
            <a:r>
              <a:rPr lang="en-GB" sz="1100" dirty="0"/>
              <a:t>FMF) is to obtain </a:t>
            </a:r>
            <a:r>
              <a:rPr lang="en-US" sz="1100" dirty="0"/>
              <a:t>complete control of unprovoked attacks and </a:t>
            </a:r>
            <a:r>
              <a:rPr lang="en-GB" sz="1100" dirty="0"/>
              <a:t>reducing subclinical inflammation</a:t>
            </a:r>
            <a:r>
              <a:rPr lang="en-US" sz="1100" dirty="0"/>
              <a:t>, usually with colchicine; however, much evidence suggests that ongoing inflammation occurs in patients during attack-free periods, even while receiving colchicine.</a:t>
            </a:r>
            <a:r>
              <a:rPr lang="en-US" sz="1100" baseline="30000" dirty="0"/>
              <a:t>1,2</a:t>
            </a:r>
            <a:r>
              <a:rPr lang="en-US" sz="1100" dirty="0"/>
              <a:t> </a:t>
            </a:r>
          </a:p>
          <a:p>
            <a:pPr marL="168244" indent="-168244">
              <a:buFont typeface="Arial" pitchFamily="34" charset="0"/>
              <a:buChar char="•"/>
              <a:defRPr/>
            </a:pPr>
            <a:r>
              <a:rPr lang="en-US" sz="1100" dirty="0"/>
              <a:t>Subclinical inflammation can have major clinical effects including impairment of daily activities, anemia and weakness, predisposition to atherosclerosis and coronary heart disease, and Amyloid A (AA) amyloidosis.</a:t>
            </a:r>
            <a:r>
              <a:rPr lang="en-US" sz="1100" baseline="30000" dirty="0"/>
              <a:t>1</a:t>
            </a:r>
          </a:p>
          <a:p>
            <a:pPr marL="168244" indent="-168244">
              <a:buFont typeface="Arial" pitchFamily="34" charset="0"/>
              <a:buChar char="•"/>
              <a:defRPr/>
            </a:pPr>
            <a:r>
              <a:rPr lang="en-US" sz="1100" dirty="0"/>
              <a:t>Ben-Zvi and Livneh argue that just eliminating acute attacks in patients with FMF may not be sufficient to achieve an optimal outcome and that therapeutic aims should be changed. </a:t>
            </a:r>
            <a:r>
              <a:rPr lang="en-GB" sz="1100" dirty="0">
                <a:solidFill>
                  <a:srgbClr val="000000"/>
                </a:solidFill>
              </a:rPr>
              <a:t>Serum amyloid A (</a:t>
            </a:r>
            <a:r>
              <a:rPr lang="en-US" sz="1100" dirty="0"/>
              <a:t>SAA) is considered to be useful inflammatory marker of FMF because its measurement is reliable and SAA has a direct role in AA amyloidosis pathogenesis.</a:t>
            </a:r>
            <a:r>
              <a:rPr lang="en-US" sz="1100" baseline="30000" dirty="0"/>
              <a:t>1</a:t>
            </a:r>
          </a:p>
          <a:p>
            <a:pPr marL="168244" indent="-168244">
              <a:buFont typeface="Arial" pitchFamily="34" charset="0"/>
              <a:buChar char="•"/>
              <a:defRPr/>
            </a:pPr>
            <a:r>
              <a:rPr lang="en-US" sz="1100" dirty="0"/>
              <a:t>Ozen et al. recommends that physicians should treat patients with the minimal colchicine dose required to reduce subclinical inflammation as reflected by normal SAA (&lt;10 mg/L) and C-reactive protein (CRP) levels . The proposed algorithm is shown on this slide.</a:t>
            </a:r>
          </a:p>
          <a:p>
            <a:pPr>
              <a:defRPr/>
            </a:pPr>
            <a:r>
              <a:rPr lang="en-US" sz="1100" dirty="0"/>
              <a:t> </a:t>
            </a:r>
          </a:p>
          <a:p>
            <a:pPr>
              <a:defRPr/>
            </a:pPr>
            <a:r>
              <a:rPr lang="en-US" sz="1100" b="1" dirty="0"/>
              <a:t>References</a:t>
            </a:r>
          </a:p>
          <a:p>
            <a:pPr marL="224325" indent="-224325">
              <a:buFont typeface="+mj-lt"/>
              <a:buAutoNum type="arabicPeriod"/>
              <a:defRPr/>
            </a:pPr>
            <a:r>
              <a:rPr lang="en-US" sz="1100" dirty="0"/>
              <a:t>Ben-Zvi I, Livneh A. Chronic inflammation in FMF: markers, risk factors, outcomes and therapy. Nat Rev Rheumatol. 2011;7:105-112.</a:t>
            </a:r>
          </a:p>
          <a:p>
            <a:pPr marL="224325" indent="-224325" defTabSz="897301">
              <a:buFont typeface="+mj-lt"/>
              <a:buAutoNum type="arabicPeriod"/>
              <a:defRPr/>
            </a:pPr>
            <a:r>
              <a:rPr lang="en-US" sz="1100" dirty="0"/>
              <a:t>Ozen S, Demirkaya E, Erer B, et al. EULAR recommendations for the management of familial Mediterranean fever. Ann Rheum Dis. 2016;75:644-651.</a:t>
            </a:r>
          </a:p>
          <a:p>
            <a:pPr defTabSz="897301">
              <a:defRPr/>
            </a:pPr>
            <a:endParaRPr lang="en-US" sz="1100" dirty="0"/>
          </a:p>
          <a:p>
            <a:pPr>
              <a:defRPr/>
            </a:pPr>
            <a:endParaRPr lang="en-US" sz="1100" dirty="0"/>
          </a:p>
        </p:txBody>
      </p:sp>
      <p:sp>
        <p:nvSpPr>
          <p:cNvPr id="18330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5EF8CC44-27BA-4995-8FA8-6CFEAC6A6D25}" type="slidenum">
              <a:rPr lang="en-US" smtClean="0">
                <a:solidFill>
                  <a:srgbClr val="000000"/>
                </a:solidFill>
                <a:latin typeface="Calibri" pitchFamily="34" charset="0"/>
              </a:rPr>
              <a:pPr eaLnBrk="1" fontAlgn="base" hangingPunct="1">
                <a:spcBef>
                  <a:spcPct val="0"/>
                </a:spcBef>
                <a:spcAft>
                  <a:spcPct val="0"/>
                </a:spcAft>
                <a:defRPr/>
              </a:pPr>
              <a:t>46</a:t>
            </a:fld>
            <a:endParaRPr lang="en-US" dirty="0">
              <a:solidFill>
                <a:srgbClr val="000000"/>
              </a:solidFill>
              <a:latin typeface="Calibri" pitchFamily="34" charset="0"/>
            </a:endParaRPr>
          </a:p>
        </p:txBody>
      </p:sp>
    </p:spTree>
    <p:extLst>
      <p:ext uri="{BB962C8B-B14F-4D97-AF65-F5344CB8AC3E}">
        <p14:creationId xmlns:p14="http://schemas.microsoft.com/office/powerpoint/2010/main" val="2107267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1116600" y="672997"/>
            <a:ext cx="4475715" cy="337434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670893" y="4272198"/>
            <a:ext cx="5367129" cy="4497049"/>
          </a:xfrm>
        </p:spPr>
        <p:txBody>
          <a:bodyPr/>
          <a:lstStyle/>
          <a:p>
            <a:pPr marL="165128" indent="-165128">
              <a:buFont typeface="Arial" pitchFamily="34" charset="0"/>
              <a:buChar char="•"/>
              <a:defRPr/>
            </a:pPr>
            <a:r>
              <a:rPr lang="en-US" sz="900" dirty="0">
                <a:cs typeface="Arial" panose="020B0604020202020204" pitchFamily="34" charset="0"/>
              </a:rPr>
              <a:t>This slide shows the three interleukin (IL)-1 inhibitors used in the treatment of </a:t>
            </a:r>
            <a:r>
              <a:rPr lang="en-US" sz="900" dirty="0"/>
              <a:t>familial Mediterranean fever (</a:t>
            </a:r>
            <a:r>
              <a:rPr lang="en-US" sz="900" dirty="0">
                <a:cs typeface="Arial" panose="020B0604020202020204" pitchFamily="34" charset="0"/>
              </a:rPr>
              <a:t>FMF). </a:t>
            </a:r>
            <a:r>
              <a:rPr lang="en-US" sz="900" kern="0" dirty="0" err="1">
                <a:cs typeface="Arial" panose="020B0604020202020204" pitchFamily="34" charset="0"/>
              </a:rPr>
              <a:t>Canakinumab</a:t>
            </a:r>
            <a:r>
              <a:rPr lang="en-US" sz="900" kern="0" dirty="0">
                <a:cs typeface="Arial" panose="020B0604020202020204" pitchFamily="34" charset="0"/>
              </a:rPr>
              <a:t> is the first and only US FDA-approved biologic treatment for patients with </a:t>
            </a:r>
            <a:r>
              <a:rPr lang="en-US" sz="900" dirty="0"/>
              <a:t>FMF, whereas </a:t>
            </a:r>
            <a:r>
              <a:rPr lang="en-US" sz="900" dirty="0" err="1"/>
              <a:t>a</a:t>
            </a:r>
            <a:r>
              <a:rPr lang="en-US" sz="900" dirty="0" err="1">
                <a:cs typeface="Arial" panose="020B0604020202020204" pitchFamily="34" charset="0"/>
              </a:rPr>
              <a:t>nakinra</a:t>
            </a:r>
            <a:r>
              <a:rPr lang="en-US" sz="900" dirty="0">
                <a:cs typeface="Arial" panose="020B0604020202020204" pitchFamily="34" charset="0"/>
              </a:rPr>
              <a:t> and </a:t>
            </a:r>
            <a:r>
              <a:rPr lang="en-US" sz="900" dirty="0" err="1">
                <a:cs typeface="Arial" panose="020B0604020202020204" pitchFamily="34" charset="0"/>
              </a:rPr>
              <a:t>rilonacept</a:t>
            </a:r>
            <a:r>
              <a:rPr lang="en-US" sz="900" dirty="0">
                <a:cs typeface="Arial" panose="020B0604020202020204" pitchFamily="34" charset="0"/>
              </a:rPr>
              <a:t> have been used off-label.</a:t>
            </a:r>
            <a:r>
              <a:rPr lang="en-US" sz="900" baseline="30000" dirty="0">
                <a:cs typeface="Arial" panose="020B0604020202020204" pitchFamily="34" charset="0"/>
              </a:rPr>
              <a:t>1-6</a:t>
            </a:r>
          </a:p>
          <a:p>
            <a:pPr marL="616894" lvl="1" indent="-168244">
              <a:buFont typeface="Arial" pitchFamily="34" charset="0"/>
              <a:buChar char="–"/>
              <a:defRPr/>
            </a:pPr>
            <a:r>
              <a:rPr lang="en-US" sz="900" dirty="0">
                <a:cs typeface="Arial" panose="020B0604020202020204" pitchFamily="34" charset="0"/>
              </a:rPr>
              <a:t>Note the different mechanisms of action and dosing regimens for the 3 agents.</a:t>
            </a:r>
            <a:r>
              <a:rPr lang="en-US" sz="900" baseline="30000" dirty="0">
                <a:cs typeface="Arial" panose="020B0604020202020204" pitchFamily="34" charset="0"/>
              </a:rPr>
              <a:t>7</a:t>
            </a:r>
          </a:p>
          <a:p>
            <a:pPr marL="165128" indent="-165128">
              <a:buFont typeface="Arial" pitchFamily="34" charset="0"/>
              <a:buChar char="•"/>
              <a:defRPr/>
            </a:pPr>
            <a:r>
              <a:rPr lang="en-US" sz="900" dirty="0">
                <a:cs typeface="Arial" panose="020B0604020202020204" pitchFamily="34" charset="0"/>
              </a:rPr>
              <a:t>Anakinra, a recombinant nonglycosylated human IL-1 receptor antagonist, is currently approved for rheumatoid arthritis (RA) and neonatal-onset multisystem inflammatory disease (the most severe phenotype of the cryopyrin-associated periodic syndromes [CAPS]) in the United States (US), and for RA and all 3 CAPS phenotypes in the European Union (EU).</a:t>
            </a:r>
            <a:r>
              <a:rPr lang="en-US" sz="900" baseline="30000" dirty="0">
                <a:cs typeface="Arial" panose="020B0604020202020204" pitchFamily="34" charset="0"/>
              </a:rPr>
              <a:t>1,2 </a:t>
            </a:r>
            <a:r>
              <a:rPr lang="en-US" sz="900" dirty="0">
                <a:cs typeface="Arial" panose="020B0604020202020204" pitchFamily="34" charset="0"/>
              </a:rPr>
              <a:t>Evidence for benefit of anakinra in patients with FMF is based on case reports and Eurofever registry data.</a:t>
            </a:r>
            <a:r>
              <a:rPr lang="en-US" sz="900" baseline="30000" dirty="0">
                <a:cs typeface="Arial" panose="020B0604020202020204" pitchFamily="34" charset="0"/>
              </a:rPr>
              <a:t>8,9</a:t>
            </a:r>
          </a:p>
          <a:p>
            <a:pPr marL="165128" indent="-165128">
              <a:buFont typeface="Arial" pitchFamily="34" charset="0"/>
              <a:buChar char="•"/>
              <a:defRPr/>
            </a:pPr>
            <a:r>
              <a:rPr lang="en-US" sz="900" dirty="0">
                <a:cs typeface="Arial" panose="020B0604020202020204" pitchFamily="34" charset="0"/>
              </a:rPr>
              <a:t>Rilonacept, a dimeric glycoprotein, is approved for 2 CAPS phenotypes — familial cold autoinflammatory syndrome (FCAS) and Muckle-Wells syndrome (MWS) in the US.</a:t>
            </a:r>
            <a:r>
              <a:rPr lang="en-US" sz="900" baseline="30000" dirty="0">
                <a:cs typeface="Arial" panose="020B0604020202020204" pitchFamily="34" charset="0"/>
              </a:rPr>
              <a:t>3 </a:t>
            </a:r>
            <a:r>
              <a:rPr lang="en-US" sz="900" dirty="0">
                <a:cs typeface="Arial" panose="020B0604020202020204" pitchFamily="34" charset="0"/>
              </a:rPr>
              <a:t>The role of rilonacept in the treatment of patients with FMF is based a small, phase II, randomized, double-blind study.</a:t>
            </a:r>
            <a:r>
              <a:rPr lang="en-US" sz="900" baseline="30000" dirty="0">
                <a:cs typeface="Arial" panose="020B0604020202020204" pitchFamily="34" charset="0"/>
              </a:rPr>
              <a:t>8</a:t>
            </a:r>
          </a:p>
          <a:p>
            <a:pPr marL="165128" indent="-165128">
              <a:buFont typeface="Arial" pitchFamily="34" charset="0"/>
              <a:buChar char="•"/>
              <a:defRPr/>
            </a:pPr>
            <a:r>
              <a:rPr lang="en-US" sz="900" dirty="0">
                <a:cs typeface="Arial" panose="020B0604020202020204" pitchFamily="34" charset="0"/>
              </a:rPr>
              <a:t>Canakinumab, a fully human, selective anti-IL-1</a:t>
            </a:r>
            <a:r>
              <a:rPr lang="el-GR" sz="900" dirty="0">
                <a:cs typeface="Arial" panose="020B0604020202020204" pitchFamily="34" charset="0"/>
              </a:rPr>
              <a:t>β</a:t>
            </a:r>
            <a:r>
              <a:rPr lang="en-US" sz="900" dirty="0">
                <a:cs typeface="Arial" panose="020B0604020202020204" pitchFamily="34" charset="0"/>
              </a:rPr>
              <a:t> monoclonal antibody, is approved for all 3 CAPS phenotypes in the European Union (EU) and Canada, and for FCAS and MWS in the United states (US). It is also approved for systemic juvenile idiopathic arthritis (US, EU) and for refractory gouty arthritis (EU). It has recently been approved for periodic fever syndromes (FMF, HIDS/MKD, and TRAPS) in the US.</a:t>
            </a:r>
            <a:r>
              <a:rPr lang="en-US" sz="900" baseline="30000" dirty="0">
                <a:cs typeface="Arial" panose="020B0604020202020204" pitchFamily="34" charset="0"/>
              </a:rPr>
              <a:t>4-6 </a:t>
            </a:r>
            <a:r>
              <a:rPr lang="en-US" sz="900" dirty="0">
                <a:cs typeface="Arial" panose="020B0604020202020204" pitchFamily="34" charset="0"/>
              </a:rPr>
              <a:t>The benefit of canakinumab in patients with FMF has been demonstrated in a phase III study, 2 identical phase II, open-label, single-arm studies (1 in adults; 1 in children) and several case reports.</a:t>
            </a:r>
            <a:r>
              <a:rPr lang="en-US" sz="900" baseline="30000" dirty="0">
                <a:cs typeface="Arial" panose="020B0604020202020204" pitchFamily="34" charset="0"/>
              </a:rPr>
              <a:t>9,10</a:t>
            </a:r>
          </a:p>
          <a:p>
            <a:pPr>
              <a:defRPr/>
            </a:pPr>
            <a:endParaRPr lang="en-US" sz="900" dirty="0">
              <a:cs typeface="Arial" panose="020B0604020202020204" pitchFamily="34" charset="0"/>
            </a:endParaRPr>
          </a:p>
          <a:p>
            <a:pPr>
              <a:defRPr/>
            </a:pPr>
            <a:r>
              <a:rPr lang="en-US" sz="900" b="1" dirty="0">
                <a:cs typeface="Arial" panose="020B0604020202020204" pitchFamily="34" charset="0"/>
              </a:rPr>
              <a:t>References</a:t>
            </a:r>
          </a:p>
          <a:p>
            <a:pPr marL="224325" indent="-224325">
              <a:buFontTx/>
              <a:buAutoNum type="arabicPeriod"/>
              <a:defRPr/>
            </a:pPr>
            <a:r>
              <a:rPr lang="en-US" sz="900" dirty="0">
                <a:solidFill>
                  <a:srgbClr val="000000"/>
                </a:solidFill>
                <a:cs typeface="Arial" panose="020B0604020202020204" pitchFamily="34" charset="0"/>
              </a:rPr>
              <a:t>Kineret</a:t>
            </a:r>
            <a:r>
              <a:rPr lang="en-US" sz="900" baseline="30000" dirty="0">
                <a:solidFill>
                  <a:srgbClr val="000000"/>
                </a:solidFill>
                <a:cs typeface="Arial" panose="020B0604020202020204" pitchFamily="34" charset="0"/>
              </a:rPr>
              <a:t>® </a:t>
            </a:r>
            <a:r>
              <a:rPr lang="en-US" sz="900" dirty="0">
                <a:solidFill>
                  <a:srgbClr val="000000"/>
                </a:solidFill>
                <a:cs typeface="Arial" panose="020B0604020202020204" pitchFamily="34" charset="0"/>
              </a:rPr>
              <a:t>(anakinra) Package Insert. Swedish Orphan Biovitrum AB, 2012. </a:t>
            </a:r>
          </a:p>
          <a:p>
            <a:pPr marL="224325" indent="-224325">
              <a:buFontTx/>
              <a:buAutoNum type="arabicPeriod"/>
              <a:defRPr/>
            </a:pPr>
            <a:r>
              <a:rPr lang="en-US" sz="900" dirty="0">
                <a:solidFill>
                  <a:srgbClr val="000000"/>
                </a:solidFill>
                <a:cs typeface="Arial" panose="020B0604020202020204" pitchFamily="34" charset="0"/>
              </a:rPr>
              <a:t>Kineret</a:t>
            </a:r>
            <a:r>
              <a:rPr lang="en-US" sz="900" baseline="30000" dirty="0">
                <a:solidFill>
                  <a:srgbClr val="000000"/>
                </a:solidFill>
                <a:cs typeface="Arial" panose="020B0604020202020204" pitchFamily="34" charset="0"/>
              </a:rPr>
              <a:t>®</a:t>
            </a:r>
            <a:r>
              <a:rPr lang="en-US" sz="900" dirty="0">
                <a:solidFill>
                  <a:srgbClr val="000000"/>
                </a:solidFill>
                <a:cs typeface="Arial" panose="020B0604020202020204" pitchFamily="34" charset="0"/>
              </a:rPr>
              <a:t> (anakinra) Summary of Product Characteristics. Swedish Orphan Biovitrum AB, 2012. </a:t>
            </a:r>
          </a:p>
          <a:p>
            <a:pPr marL="224325" indent="-224325">
              <a:buFontTx/>
              <a:buAutoNum type="arabicPeriod"/>
              <a:defRPr/>
            </a:pPr>
            <a:r>
              <a:rPr lang="en-US" sz="900" dirty="0">
                <a:cs typeface="Arial" panose="020B0604020202020204" pitchFamily="34" charset="0"/>
              </a:rPr>
              <a:t>Arcalyst</a:t>
            </a:r>
            <a:r>
              <a:rPr lang="en-US" sz="900" baseline="30000" dirty="0">
                <a:cs typeface="Arial" panose="020B0604020202020204" pitchFamily="34" charset="0"/>
              </a:rPr>
              <a:t>®</a:t>
            </a:r>
            <a:r>
              <a:rPr lang="en-US" sz="900" dirty="0">
                <a:cs typeface="Arial" panose="020B0604020202020204" pitchFamily="34" charset="0"/>
              </a:rPr>
              <a:t> (rilonacept) Package Insert. Regeneron, 2010. </a:t>
            </a:r>
          </a:p>
          <a:p>
            <a:pPr marL="224325" indent="-224325">
              <a:buFontTx/>
              <a:buAutoNum type="arabicPeriod"/>
              <a:defRPr/>
            </a:pPr>
            <a:r>
              <a:rPr lang="en-US" sz="900" dirty="0">
                <a:solidFill>
                  <a:srgbClr val="000000"/>
                </a:solidFill>
                <a:cs typeface="Arial" panose="020B0604020202020204" pitchFamily="34" charset="0"/>
              </a:rPr>
              <a:t>Ilaris</a:t>
            </a:r>
            <a:r>
              <a:rPr lang="en-US" sz="900" baseline="30000" dirty="0">
                <a:solidFill>
                  <a:srgbClr val="000000"/>
                </a:solidFill>
                <a:cs typeface="Arial" panose="020B0604020202020204" pitchFamily="34" charset="0"/>
                <a:sym typeface="Symbol"/>
              </a:rPr>
              <a:t></a:t>
            </a:r>
            <a:r>
              <a:rPr lang="en-US" sz="900" dirty="0">
                <a:solidFill>
                  <a:srgbClr val="000000"/>
                </a:solidFill>
                <a:cs typeface="Arial" panose="020B0604020202020204" pitchFamily="34" charset="0"/>
              </a:rPr>
              <a:t> (canakinumab) Package Insert. Novartis Pharmaceuticals Corp, 2013. </a:t>
            </a:r>
          </a:p>
          <a:p>
            <a:pPr marL="224325" indent="-224325">
              <a:buFontTx/>
              <a:buAutoNum type="arabicPeriod"/>
              <a:defRPr/>
            </a:pPr>
            <a:r>
              <a:rPr lang="en-US" sz="900" dirty="0">
                <a:solidFill>
                  <a:srgbClr val="000000"/>
                </a:solidFill>
                <a:cs typeface="Arial" panose="020B0604020202020204" pitchFamily="34" charset="0"/>
              </a:rPr>
              <a:t>Ilaris</a:t>
            </a:r>
            <a:r>
              <a:rPr lang="en-US" sz="900" baseline="30000" dirty="0">
                <a:solidFill>
                  <a:srgbClr val="000000"/>
                </a:solidFill>
                <a:cs typeface="Arial" panose="020B0604020202020204" pitchFamily="34" charset="0"/>
                <a:sym typeface="Symbol"/>
              </a:rPr>
              <a:t></a:t>
            </a:r>
            <a:r>
              <a:rPr lang="en-US" sz="900" dirty="0">
                <a:solidFill>
                  <a:srgbClr val="000000"/>
                </a:solidFill>
                <a:cs typeface="Arial" panose="020B0604020202020204" pitchFamily="34" charset="0"/>
              </a:rPr>
              <a:t> (canakinumab) Summary of Product Characteristics. Novartis Europharm Ltd, 2015. </a:t>
            </a:r>
          </a:p>
          <a:p>
            <a:pPr marL="224325" indent="-224325">
              <a:buFontTx/>
              <a:buAutoNum type="arabicPeriod"/>
              <a:defRPr/>
            </a:pPr>
            <a:r>
              <a:rPr lang="en-GB" sz="900" dirty="0"/>
              <a:t>llaris</a:t>
            </a:r>
            <a:r>
              <a:rPr lang="en-GB" sz="900" baseline="30000" dirty="0"/>
              <a:t>® </a:t>
            </a:r>
            <a:r>
              <a:rPr lang="en-GB" sz="900" dirty="0"/>
              <a:t>(canakinumab) Product monograph. Novartis Pharmaceuticals Canada Inc., 2016.</a:t>
            </a:r>
            <a:endParaRPr lang="en-US" sz="900" dirty="0">
              <a:solidFill>
                <a:srgbClr val="000000"/>
              </a:solidFill>
              <a:cs typeface="Arial" panose="020B0604020202020204" pitchFamily="34" charset="0"/>
            </a:endParaRPr>
          </a:p>
          <a:p>
            <a:pPr marL="224325" indent="-224325">
              <a:buFontTx/>
              <a:buAutoNum type="arabicPeriod"/>
              <a:defRPr/>
            </a:pPr>
            <a:r>
              <a:rPr lang="en-US" sz="900" dirty="0">
                <a:ea typeface="ＭＳ Ｐゴシック" pitchFamily="72" charset="-128"/>
                <a:cs typeface="Arial" panose="020B0604020202020204" pitchFamily="34" charset="0"/>
              </a:rPr>
              <a:t>Lachmann H, Quartier P, So A, Hawkins PN. The emerging role of interleukin-1</a:t>
            </a:r>
            <a:r>
              <a:rPr lang="el-GR" sz="900" dirty="0">
                <a:ea typeface="ＭＳ Ｐゴシック" pitchFamily="72" charset="-128"/>
                <a:cs typeface="Arial" panose="020B0604020202020204" pitchFamily="34" charset="0"/>
              </a:rPr>
              <a:t>β</a:t>
            </a:r>
            <a:r>
              <a:rPr lang="en-US" sz="900" dirty="0">
                <a:ea typeface="ＭＳ Ｐゴシック" pitchFamily="72" charset="-128"/>
                <a:cs typeface="Arial" panose="020B0604020202020204" pitchFamily="34" charset="0"/>
              </a:rPr>
              <a:t> in autoinflammatory diseases. Arthritis Rheum. 2011:63;314-324.</a:t>
            </a:r>
            <a:endParaRPr lang="en-US" sz="900" dirty="0">
              <a:solidFill>
                <a:srgbClr val="000000"/>
              </a:solidFill>
              <a:cs typeface="Arial" panose="020B0604020202020204" pitchFamily="34" charset="0"/>
            </a:endParaRPr>
          </a:p>
          <a:p>
            <a:pPr marL="224325" indent="-224325">
              <a:buFontTx/>
              <a:buAutoNum type="arabicPeriod"/>
              <a:defRPr/>
            </a:pPr>
            <a:r>
              <a:rPr lang="en-US" sz="900" dirty="0">
                <a:ea typeface="ＭＳ Ｐゴシック" pitchFamily="72" charset="-128"/>
                <a:cs typeface="Arial" panose="020B0604020202020204" pitchFamily="34" charset="0"/>
              </a:rPr>
              <a:t>Vitale A, Rigante D, Lucherini OM, et al. Biological treatments: new weapons in the management of mongenic autoinflammatory disorders. Mediators Inflamm. 2013;2013:939847.</a:t>
            </a:r>
          </a:p>
          <a:p>
            <a:pPr marL="224325" indent="-224325">
              <a:buFontTx/>
              <a:buAutoNum type="arabicPeriod"/>
              <a:defRPr/>
            </a:pPr>
            <a:r>
              <a:rPr lang="en-US" sz="900" dirty="0">
                <a:cs typeface="Arial" panose="020B0604020202020204" pitchFamily="34" charset="0"/>
              </a:rPr>
              <a:t>ter Haar N, Lachmann H, Özen S, et al. Treatment of autoinflammatory diseases: results from the EuroFever Registry and a literature review. </a:t>
            </a:r>
            <a:r>
              <a:rPr lang="de-CH" sz="900" dirty="0">
                <a:solidFill>
                  <a:srgbClr val="000000"/>
                </a:solidFill>
                <a:cs typeface="Arial" panose="020B0604020202020204" pitchFamily="34" charset="0"/>
              </a:rPr>
              <a:t>Ann Rheum Dis. 2013;72:678-685.</a:t>
            </a:r>
          </a:p>
          <a:p>
            <a:pPr marL="224325" indent="-224325" defTabSz="897301">
              <a:buFontTx/>
              <a:buAutoNum type="arabicPeriod"/>
              <a:defRPr/>
            </a:pPr>
            <a:r>
              <a:rPr lang="en-US" sz="900" dirty="0">
                <a:cs typeface="Times New Roman"/>
              </a:rPr>
              <a:t>De Benedetti F</a:t>
            </a:r>
            <a:r>
              <a:rPr lang="en-US" sz="900" dirty="0">
                <a:ea typeface="Calibri"/>
                <a:cs typeface="Times New Roman"/>
              </a:rPr>
              <a:t>,  Anton J, Gattorno M, et al. A phase III, pivotal, umbrella trial of canakinumab in patients with auto-inflammatory periodic fever syndromes (colchicine-resistant FMF, HIDS/MKD and TRAPS). Ann Rheum Dis. 2016;75 (Suppl2):615.</a:t>
            </a:r>
            <a:endParaRPr lang="en-US" sz="900" dirty="0"/>
          </a:p>
          <a:p>
            <a:pPr>
              <a:defRPr/>
            </a:pPr>
            <a:endParaRPr lang="en-US" sz="900" dirty="0">
              <a:cs typeface="Arial" panose="020B0604020202020204" pitchFamily="34" charset="0"/>
            </a:endParaRPr>
          </a:p>
          <a:p>
            <a:pPr marL="224325" indent="-224325">
              <a:buFontTx/>
              <a:buAutoNum type="arabicPeriod"/>
              <a:defRPr/>
            </a:pPr>
            <a:endParaRPr lang="en-US" sz="900" dirty="0">
              <a:ea typeface="ＭＳ Ｐゴシック" pitchFamily="72" charset="-128"/>
              <a:cs typeface="Arial" panose="020B0604020202020204" pitchFamily="34" charset="0"/>
            </a:endParaRPr>
          </a:p>
          <a:p>
            <a:pPr marL="224325" indent="-224325">
              <a:buFontTx/>
              <a:buAutoNum type="arabicPeriod"/>
              <a:defRPr/>
            </a:pPr>
            <a:endParaRPr lang="en-US" sz="900" dirty="0">
              <a:cs typeface="Arial" panose="020B0604020202020204" pitchFamily="34" charset="0"/>
            </a:endParaRPr>
          </a:p>
          <a:p>
            <a:pPr>
              <a:defRPr/>
            </a:pPr>
            <a:endParaRPr lang="en-US" sz="900" dirty="0">
              <a:cs typeface="Arial" panose="020B0604020202020204" pitchFamily="34" charset="0"/>
            </a:endParaRPr>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3ED624D7-0C9D-4D56-9CBB-79E7B6B97812}" type="slidenum">
              <a:rPr lang="en-US" smtClean="0">
                <a:solidFill>
                  <a:srgbClr val="000000"/>
                </a:solidFill>
                <a:latin typeface="Calibri" pitchFamily="34" charset="0"/>
              </a:rPr>
              <a:pPr eaLnBrk="1" fontAlgn="base" hangingPunct="1">
                <a:spcBef>
                  <a:spcPct val="0"/>
                </a:spcBef>
                <a:spcAft>
                  <a:spcPct val="0"/>
                </a:spcAft>
                <a:defRPr/>
              </a:pPr>
              <a:t>47</a:t>
            </a:fld>
            <a:endParaRPr lang="en-US" dirty="0">
              <a:solidFill>
                <a:srgbClr val="000000"/>
              </a:solidFill>
              <a:latin typeface="Calibri" pitchFamily="34" charset="0"/>
            </a:endParaRPr>
          </a:p>
        </p:txBody>
      </p:sp>
    </p:spTree>
    <p:extLst>
      <p:ext uri="{BB962C8B-B14F-4D97-AF65-F5344CB8AC3E}">
        <p14:creationId xmlns:p14="http://schemas.microsoft.com/office/powerpoint/2010/main" val="358117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xfrm>
            <a:off x="1106488" y="674688"/>
            <a:ext cx="4495800" cy="33734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recapitulates the</a:t>
            </a:r>
            <a:r>
              <a:rPr lang="en-US" baseline="0" dirty="0"/>
              <a:t> main points discussed in the FMF section.</a:t>
            </a:r>
            <a:endParaRPr lang="tr-TR" dirty="0"/>
          </a:p>
        </p:txBody>
      </p:sp>
    </p:spTree>
    <p:extLst>
      <p:ext uri="{BB962C8B-B14F-4D97-AF65-F5344CB8AC3E}">
        <p14:creationId xmlns:p14="http://schemas.microsoft.com/office/powerpoint/2010/main" val="1598716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74688"/>
            <a:ext cx="4495800" cy="3373437"/>
          </a:xfrm>
        </p:spPr>
      </p:sp>
      <p:sp>
        <p:nvSpPr>
          <p:cNvPr id="3" name="Notes Placeholder 2"/>
          <p:cNvSpPr>
            <a:spLocks noGrp="1"/>
          </p:cNvSpPr>
          <p:nvPr>
            <p:ph type="body" idx="1"/>
          </p:nvPr>
        </p:nvSpPr>
        <p:spPr>
          <a:xfrm>
            <a:off x="372718" y="4122295"/>
            <a:ext cx="6112565" cy="4796852"/>
          </a:xfrm>
        </p:spPr>
        <p:txBody>
          <a:bodyPr/>
          <a:lstStyle/>
          <a:p>
            <a:pPr marL="168244" indent="-168244">
              <a:buFont typeface="Arial" pitchFamily="34" charset="0"/>
              <a:buChar char="•"/>
            </a:pPr>
            <a:r>
              <a:rPr lang="en-US" sz="900" dirty="0">
                <a:ea typeface="ＭＳ Ｐゴシック" pitchFamily="34" charset="-128"/>
                <a:cs typeface="Arial" pitchFamily="34" charset="0"/>
              </a:rPr>
              <a:t>Hyperimmunoglobulin D syndrome (HIDS) is a rare, autosomal recessive disease.</a:t>
            </a:r>
            <a:r>
              <a:rPr lang="en-US" sz="900" baseline="30000" dirty="0">
                <a:ea typeface="ＭＳ Ｐゴシック" pitchFamily="34" charset="-128"/>
                <a:cs typeface="Arial" pitchFamily="34" charset="0"/>
              </a:rPr>
              <a:t>1,2</a:t>
            </a:r>
          </a:p>
          <a:p>
            <a:pPr marL="168244" indent="-168244">
              <a:buFont typeface="Arial" pitchFamily="34" charset="0"/>
              <a:buChar char="•"/>
            </a:pPr>
            <a:r>
              <a:rPr lang="en-US" sz="900" dirty="0">
                <a:ea typeface="ＭＳ Ｐゴシック" pitchFamily="34" charset="-128"/>
                <a:cs typeface="Arial" pitchFamily="34" charset="0"/>
              </a:rPr>
              <a:t>The disorder is also known as ‘mevalonate kinase deficiency’ (MKD) after the discovery of the causative gene, mevalonate kinase, an intermediary enzyme in cholesterol metabolism and isoprenoid biosynthesis.</a:t>
            </a:r>
            <a:r>
              <a:rPr lang="en-US" sz="900" baseline="30000" dirty="0">
                <a:ea typeface="ＭＳ Ｐゴシック" pitchFamily="34" charset="-128"/>
                <a:cs typeface="Arial" pitchFamily="34" charset="0"/>
              </a:rPr>
              <a:t>3,4</a:t>
            </a:r>
          </a:p>
          <a:p>
            <a:pPr marL="168244" indent="-168244">
              <a:buFont typeface="Arial" pitchFamily="34" charset="0"/>
              <a:buChar char="•"/>
            </a:pPr>
            <a:r>
              <a:rPr lang="en-US" sz="900" dirty="0">
                <a:ea typeface="ＭＳ Ｐゴシック" pitchFamily="34" charset="-128"/>
                <a:cs typeface="Arial" pitchFamily="34" charset="0"/>
              </a:rPr>
              <a:t>MKD also encompasses a more severe disorder known as ‘mevalonic aciduria,’ which in addition to severe fever episodes, causes cerebellar ataxia, mental retardation, failure to thrive, hematologic abnormalities, and often, early death. It has become clear that the genetic deficiency actually causes a spectrum of disease with strongly varying severity, largely related to the severity of the enzymatic defect.</a:t>
            </a:r>
            <a:r>
              <a:rPr lang="en-US" sz="900" baseline="30000" dirty="0">
                <a:ea typeface="ＭＳ Ｐゴシック" pitchFamily="34" charset="-128"/>
                <a:cs typeface="Arial" pitchFamily="34" charset="0"/>
              </a:rPr>
              <a:t>5</a:t>
            </a:r>
          </a:p>
          <a:p>
            <a:pPr marL="168244" indent="-168244">
              <a:buFont typeface="Arial" pitchFamily="34" charset="0"/>
              <a:buChar char="•"/>
            </a:pPr>
            <a:r>
              <a:rPr lang="nl-NL" sz="900" dirty="0"/>
              <a:t>Based on registry data, &gt;300 people worldwide have MKD, most of whom have the HIDS phenotype.</a:t>
            </a:r>
            <a:r>
              <a:rPr lang="nl-NL" sz="900" baseline="30000" dirty="0"/>
              <a:t>6</a:t>
            </a:r>
            <a:r>
              <a:rPr lang="nl-NL" sz="900" dirty="0"/>
              <a:t> </a:t>
            </a:r>
          </a:p>
          <a:p>
            <a:pPr marL="453324" lvl="1" indent="-118394" defTabSz="897301">
              <a:buFont typeface="Arial" panose="020B0604020202020204" pitchFamily="34" charset="0"/>
              <a:buChar char="–"/>
              <a:defRPr/>
            </a:pPr>
            <a:r>
              <a:rPr lang="nl-NL" sz="900" dirty="0"/>
              <a:t>However, this is an underestimate of real disease prevalence because many patients go undiagnosed. </a:t>
            </a:r>
          </a:p>
          <a:p>
            <a:pPr marL="168244" indent="-168244">
              <a:buFont typeface="Arial" pitchFamily="34" charset="0"/>
              <a:buChar char="•"/>
            </a:pPr>
            <a:r>
              <a:rPr lang="en-US" sz="900" dirty="0"/>
              <a:t>Most HIDS/MKD patients are Caucasian and live in western Europe; majority are Dutch (55%) and French (25%).</a:t>
            </a:r>
            <a:r>
              <a:rPr lang="en-US" sz="900" baseline="30000" dirty="0"/>
              <a:t>7-9</a:t>
            </a:r>
            <a:endParaRPr lang="en-US" sz="900" dirty="0">
              <a:solidFill>
                <a:srgbClr val="FF0000"/>
              </a:solidFill>
            </a:endParaRPr>
          </a:p>
          <a:p>
            <a:pPr marL="453324" lvl="1" indent="-118394">
              <a:buFont typeface="Arial" panose="020B0604020202020204" pitchFamily="34" charset="0"/>
              <a:buChar char="–"/>
            </a:pPr>
            <a:r>
              <a:rPr lang="en-US" sz="900" dirty="0"/>
              <a:t>Estimated prevalence in the Netherlands: 5–6:1,000,000 (in reality, probably higher).</a:t>
            </a:r>
            <a:r>
              <a:rPr lang="en-US" sz="900" baseline="30000" dirty="0"/>
              <a:t>9</a:t>
            </a:r>
          </a:p>
          <a:p>
            <a:pPr marL="453324" lvl="1" indent="-118394">
              <a:buFont typeface="Arial" panose="020B0604020202020204" pitchFamily="34" charset="0"/>
              <a:buChar char="–"/>
            </a:pPr>
            <a:r>
              <a:rPr lang="nl-NL" sz="900" dirty="0"/>
              <a:t>Although the </a:t>
            </a:r>
            <a:r>
              <a:rPr lang="nl-NL" sz="900" i="1" dirty="0"/>
              <a:t>MVK</a:t>
            </a:r>
            <a:r>
              <a:rPr lang="nl-NL" sz="900" dirty="0"/>
              <a:t> gene mutation is uncommon, in the Netherlands at least 1:350 people carry the recessive gene.</a:t>
            </a:r>
            <a:r>
              <a:rPr lang="nl-NL" sz="900" baseline="30000" dirty="0"/>
              <a:t>8</a:t>
            </a:r>
          </a:p>
          <a:p>
            <a:pPr lvl="1"/>
            <a:endParaRPr lang="nl-NL" sz="900" baseline="30000" dirty="0"/>
          </a:p>
          <a:p>
            <a:r>
              <a:rPr lang="en-US" sz="900" b="1" dirty="0">
                <a:cs typeface="Arial" pitchFamily="34" charset="0"/>
              </a:rPr>
              <a:t>References</a:t>
            </a:r>
            <a:endParaRPr lang="en-US" sz="900" dirty="0">
              <a:cs typeface="Arial" pitchFamily="34" charset="0"/>
            </a:endParaRPr>
          </a:p>
          <a:p>
            <a:pPr marL="224325" indent="-224325">
              <a:buAutoNum type="arabicPeriod"/>
            </a:pPr>
            <a:r>
              <a:rPr lang="en-US" sz="900" dirty="0">
                <a:cs typeface="Arial" pitchFamily="34" charset="0"/>
              </a:rPr>
              <a:t>Prieur AM, Griscelli C. [Nosologic aspects of systemic forms of very-early-onset juvenile arthritis. Apropos of 17 cases.] Sem Hop. 1984;60:163-167.</a:t>
            </a:r>
          </a:p>
          <a:p>
            <a:pPr marL="224325" indent="-224325">
              <a:buAutoNum type="arabicPeriod"/>
            </a:pPr>
            <a:r>
              <a:rPr lang="en-US" sz="900" dirty="0">
                <a:cs typeface="Arial" pitchFamily="34" charset="0"/>
              </a:rPr>
              <a:t>van der Meer JW, Vossen JM, Radl J, et al. Hyperimmunoglobulineaemia D and periodic fever: a new syndrome. Lancet. 1984;1:1087-1090.</a:t>
            </a:r>
          </a:p>
          <a:p>
            <a:pPr marL="224325" indent="-224325">
              <a:buAutoNum type="arabicPeriod"/>
            </a:pPr>
            <a:r>
              <a:rPr lang="en-US" sz="900" dirty="0">
                <a:cs typeface="Arial" pitchFamily="34" charset="0"/>
              </a:rPr>
              <a:t>Drenth JPH, Cuisset L, Grateau G, et al. Mutations in the gene encoding mevalonate kinase cause hyper-IgD and periodic fever syndrome. Nat Gent. 1999;22:178-181.</a:t>
            </a:r>
          </a:p>
          <a:p>
            <a:pPr marL="224325" indent="-224325">
              <a:buAutoNum type="arabicPeriod"/>
            </a:pPr>
            <a:r>
              <a:rPr lang="en-US" sz="900" dirty="0">
                <a:cs typeface="Arial" pitchFamily="34" charset="0"/>
              </a:rPr>
              <a:t>Houten SM, Kuis W, Duran M, et al. Mutations in MVK, encoding mevalonate kinase, cause hyperimmunoglobulinemia D and periodic fever syndrome. Nat Genet. 1999;22:175-177.</a:t>
            </a:r>
          </a:p>
          <a:p>
            <a:pPr marL="224325" indent="-224325">
              <a:buAutoNum type="arabicPeriod"/>
            </a:pPr>
            <a:r>
              <a:rPr lang="en-US" sz="900" dirty="0">
                <a:cs typeface="Arial" pitchFamily="34" charset="0"/>
              </a:rPr>
              <a:t>Haas D, Hoffmann G. Mevalonate kinase deficiencies: from mevalonic aciduria to hyperimmunoglobulinemia D syndrome. Orphanet J Rare Dis. 2006;1:13.</a:t>
            </a:r>
          </a:p>
          <a:p>
            <a:pPr marL="224325" indent="-224325">
              <a:buAutoNum type="arabicPeriod"/>
            </a:pPr>
            <a:r>
              <a:rPr lang="nl-NL" sz="900" dirty="0">
                <a:cs typeface="Arial" pitchFamily="34" charset="0"/>
              </a:rPr>
              <a:t>van der Burgh R, Ter Haar NM, Boes ML, Frenkel J</a:t>
            </a:r>
            <a:r>
              <a:rPr lang="en-US" sz="900" dirty="0">
                <a:cs typeface="Arial" pitchFamily="34" charset="0"/>
              </a:rPr>
              <a:t>. Mevalonate kinase deficiency, a metabolic autoinflammatory disease. Clin Immunol. 2013;147:197-206. </a:t>
            </a:r>
          </a:p>
          <a:p>
            <a:pPr marL="224325" indent="-224325">
              <a:buAutoNum type="arabicPeriod"/>
            </a:pPr>
            <a:r>
              <a:rPr lang="en-US" sz="900" dirty="0">
                <a:cs typeface="Arial" pitchFamily="34" charset="0"/>
              </a:rPr>
              <a:t>van der Hilst JCH, Frenkel J. Hyperimmunoglobulin D syndrome in childhood. Curr Rheumatol Rep. 2010;12:101-107. </a:t>
            </a:r>
          </a:p>
          <a:p>
            <a:pPr marL="224325" indent="-224325">
              <a:buAutoNum type="arabicPeriod"/>
            </a:pPr>
            <a:r>
              <a:rPr lang="en-US" sz="900" dirty="0">
                <a:cs typeface="Arial" pitchFamily="34" charset="0"/>
              </a:rPr>
              <a:t>Mevalonate Kinase Deficiency (MKD) also known as Hyper IgD Syndrome (HIDS). </a:t>
            </a:r>
            <a:r>
              <a:rPr lang="en-US" sz="900" dirty="0"/>
              <a:t>Autoinflammatory Alliance website</a:t>
            </a:r>
            <a:r>
              <a:rPr lang="en-US" sz="900" dirty="0">
                <a:cs typeface="Arial" pitchFamily="34" charset="0"/>
              </a:rPr>
              <a:t>. http://autoinflammatory.org/hids.php. Accessed July 12, 2016. </a:t>
            </a:r>
          </a:p>
          <a:p>
            <a:pPr marL="224325" indent="-224325">
              <a:buAutoNum type="arabicPeriod"/>
            </a:pPr>
            <a:r>
              <a:rPr lang="en-US" sz="900" dirty="0">
                <a:cs typeface="Arial" pitchFamily="34" charset="0"/>
              </a:rPr>
              <a:t>Frenkel J, Houten SM, Waterham HR, et al. Mevalonate kinase deficiency and Dutch type periodic fever. Clin Exp Rheumatol. 2000;18:525-532.</a:t>
            </a:r>
          </a:p>
          <a:p>
            <a:endParaRPr lang="en-US" sz="1000" dirty="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DE3E8BD-1DFB-4BCB-9790-7C3577C7FFC2}" type="slidenum">
              <a:rPr lang="en-US" smtClean="0"/>
              <a:pPr/>
              <a:t>49</a:t>
            </a:fld>
            <a:endParaRPr lang="en-US" dirty="0"/>
          </a:p>
        </p:txBody>
      </p:sp>
    </p:spTree>
    <p:extLst>
      <p:ext uri="{BB962C8B-B14F-4D97-AF65-F5344CB8AC3E}">
        <p14:creationId xmlns:p14="http://schemas.microsoft.com/office/powerpoint/2010/main" val="2395750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74688"/>
            <a:ext cx="4495800" cy="3373437"/>
          </a:xfrm>
        </p:spPr>
      </p:sp>
      <p:sp>
        <p:nvSpPr>
          <p:cNvPr id="3" name="Notes Placeholder 2"/>
          <p:cNvSpPr>
            <a:spLocks noGrp="1"/>
          </p:cNvSpPr>
          <p:nvPr>
            <p:ph type="body" idx="1"/>
          </p:nvPr>
        </p:nvSpPr>
        <p:spPr/>
        <p:txBody>
          <a:bodyPr/>
          <a:lstStyle/>
          <a:p>
            <a:pPr marL="168244" indent="-168244" defTabSz="897301">
              <a:buFont typeface="Arial" pitchFamily="34" charset="0"/>
              <a:buChar char="•"/>
              <a:defRPr/>
            </a:pPr>
            <a:r>
              <a:rPr lang="en-US" sz="1100" dirty="0">
                <a:cs typeface="Arial" panose="020B0604020202020204" pitchFamily="34" charset="0"/>
              </a:rPr>
              <a:t>A characteristic attack of </a:t>
            </a:r>
            <a:r>
              <a:rPr lang="en-US" sz="1100" dirty="0"/>
              <a:t>hyperimmunoglobulin D syndrome (</a:t>
            </a:r>
            <a:r>
              <a:rPr lang="en-US" sz="1100" dirty="0">
                <a:cs typeface="Arial" panose="020B0604020202020204" pitchFamily="34" charset="0"/>
              </a:rPr>
              <a:t>HIDS) or </a:t>
            </a:r>
            <a:r>
              <a:rPr lang="en-US" sz="1100" dirty="0">
                <a:ea typeface="ＭＳ Ｐゴシック" pitchFamily="34" charset="-128"/>
              </a:rPr>
              <a:t>mevalonate kinase deficiency</a:t>
            </a:r>
            <a:r>
              <a:rPr lang="en-US" sz="1100" dirty="0"/>
              <a:t> (</a:t>
            </a:r>
            <a:r>
              <a:rPr lang="en-US" sz="1100" dirty="0">
                <a:cs typeface="Arial" panose="020B0604020202020204" pitchFamily="34" charset="0"/>
              </a:rPr>
              <a:t>MKD) starts with prodromal symptoms, such as chills, malaise, and headache, followed by a spiking fever often &gt;40</a:t>
            </a:r>
            <a:r>
              <a:rPr lang="en-US" sz="1100" dirty="0">
                <a:cs typeface="Arial" panose="020B0604020202020204" pitchFamily="34" charset="0"/>
                <a:sym typeface="Symbol"/>
              </a:rPr>
              <a:t></a:t>
            </a:r>
            <a:r>
              <a:rPr lang="en-US" sz="1100" dirty="0">
                <a:cs typeface="Arial" panose="020B0604020202020204" pitchFamily="34" charset="0"/>
              </a:rPr>
              <a:t>C. </a:t>
            </a:r>
            <a:r>
              <a:rPr lang="en-US" sz="1100" baseline="30000" dirty="0">
                <a:cs typeface="Arial" panose="020B0604020202020204" pitchFamily="34" charset="0"/>
              </a:rPr>
              <a:t>1</a:t>
            </a:r>
            <a:r>
              <a:rPr lang="en-US" sz="1100" dirty="0">
                <a:cs typeface="Arial" panose="020B0604020202020204" pitchFamily="34" charset="0"/>
              </a:rPr>
              <a:t> </a:t>
            </a:r>
          </a:p>
          <a:p>
            <a:pPr marL="168244" indent="-168244">
              <a:buFont typeface="Arial" pitchFamily="34" charset="0"/>
              <a:buChar char="•"/>
            </a:pPr>
            <a:r>
              <a:rPr lang="en-US" sz="1100" dirty="0">
                <a:cs typeface="Arial" panose="020B0604020202020204" pitchFamily="34" charset="0"/>
              </a:rPr>
              <a:t>Cervical lymphadenopathy and abdominal pain with vomiting, diarrhea, or both almost always accompany the attack.</a:t>
            </a:r>
            <a:r>
              <a:rPr lang="en-US" sz="1100" baseline="30000" dirty="0">
                <a:cs typeface="Arial" panose="020B0604020202020204" pitchFamily="34" charset="0"/>
              </a:rPr>
              <a:t>2</a:t>
            </a:r>
          </a:p>
          <a:p>
            <a:pPr marL="168244" indent="-168244">
              <a:buFont typeface="Arial" pitchFamily="34" charset="0"/>
              <a:buChar char="•"/>
            </a:pPr>
            <a:r>
              <a:rPr lang="en-US" sz="1100" dirty="0">
                <a:cs typeface="Arial" panose="020B0604020202020204" pitchFamily="34" charset="0"/>
              </a:rPr>
              <a:t>Fever subsides after 3 to 6 days, and the patient is asymptomatic until the next attack.</a:t>
            </a:r>
            <a:r>
              <a:rPr lang="en-US" sz="1100" baseline="30000" dirty="0">
                <a:cs typeface="Arial" panose="020B0604020202020204" pitchFamily="34" charset="0"/>
              </a:rPr>
              <a:t>1,2</a:t>
            </a:r>
          </a:p>
          <a:p>
            <a:pPr marL="168244" indent="-168244">
              <a:buFont typeface="Arial" pitchFamily="34" charset="0"/>
              <a:buChar char="•"/>
            </a:pPr>
            <a:r>
              <a:rPr lang="en-US" sz="1100" dirty="0">
                <a:cs typeface="Arial" panose="020B0604020202020204" pitchFamily="34" charset="0"/>
              </a:rPr>
              <a:t>The figure on this slide shows the temporal fever pattern in a patient with HIDS/MKD.</a:t>
            </a:r>
            <a:r>
              <a:rPr lang="en-US" sz="1100" baseline="30000" dirty="0">
                <a:cs typeface="Arial" panose="020B0604020202020204" pitchFamily="34" charset="0"/>
              </a:rPr>
              <a:t>2</a:t>
            </a:r>
          </a:p>
          <a:p>
            <a:endParaRPr lang="en-US" sz="1100" baseline="30000" dirty="0">
              <a:cs typeface="Arial" panose="020B0604020202020204" pitchFamily="34" charset="0"/>
            </a:endParaRPr>
          </a:p>
          <a:p>
            <a:r>
              <a:rPr lang="en-US" sz="1100" b="1" dirty="0">
                <a:cs typeface="Arial" panose="020B0604020202020204" pitchFamily="34" charset="0"/>
              </a:rPr>
              <a:t>References</a:t>
            </a:r>
          </a:p>
          <a:p>
            <a:pPr marL="224325" indent="-224325">
              <a:buFont typeface="+mj-lt"/>
              <a:buAutoNum type="arabicPeriod"/>
            </a:pPr>
            <a:r>
              <a:rPr lang="en-US" sz="1100" dirty="0">
                <a:cs typeface="Arial" panose="020B0604020202020204" pitchFamily="34" charset="0"/>
              </a:rPr>
              <a:t>van der Hilst JCH, Frenkel J. Hyperimmunoglobulin D syndrome in childhood. Curr Rheumatol Rep. 2010;12:101-107. </a:t>
            </a:r>
          </a:p>
          <a:p>
            <a:pPr marL="224325" indent="-224325">
              <a:buFont typeface="+mj-lt"/>
              <a:buAutoNum type="arabicPeriod"/>
            </a:pPr>
            <a:r>
              <a:rPr lang="en-US" sz="1100" dirty="0">
                <a:cs typeface="Arial" panose="020B0604020202020204" pitchFamily="34" charset="0"/>
              </a:rPr>
              <a:t>Drenth JPH, van der Meer JW. Hereditary periodic fever. N Engl J Med. 2001;345:1748-1757.</a:t>
            </a:r>
          </a:p>
        </p:txBody>
      </p:sp>
      <p:sp>
        <p:nvSpPr>
          <p:cNvPr id="4" name="Slide Number Placeholder 3"/>
          <p:cNvSpPr>
            <a:spLocks noGrp="1"/>
          </p:cNvSpPr>
          <p:nvPr>
            <p:ph type="sldNum" sz="quarter" idx="10"/>
          </p:nvPr>
        </p:nvSpPr>
        <p:spPr/>
        <p:txBody>
          <a:bodyPr/>
          <a:lstStyle/>
          <a:p>
            <a:fld id="{BDE3E8BD-1DFB-4BCB-9790-7C3577C7FFC2}" type="slidenum">
              <a:rPr lang="en-US" smtClean="0"/>
              <a:pPr/>
              <a:t>50</a:t>
            </a:fld>
            <a:endParaRPr lang="en-US" dirty="0"/>
          </a:p>
        </p:txBody>
      </p:sp>
    </p:spTree>
    <p:extLst>
      <p:ext uri="{BB962C8B-B14F-4D97-AF65-F5344CB8AC3E}">
        <p14:creationId xmlns:p14="http://schemas.microsoft.com/office/powerpoint/2010/main" val="533548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8152" y="674557"/>
            <a:ext cx="4472609" cy="3372787"/>
          </a:xfrm>
        </p:spPr>
      </p:sp>
      <p:sp>
        <p:nvSpPr>
          <p:cNvPr id="3" name="Notes Placeholder 2"/>
          <p:cNvSpPr>
            <a:spLocks noGrp="1"/>
          </p:cNvSpPr>
          <p:nvPr>
            <p:ph type="body" idx="1"/>
          </p:nvPr>
        </p:nvSpPr>
        <p:spPr>
          <a:xfrm>
            <a:off x="670891" y="4122295"/>
            <a:ext cx="5292587" cy="4721902"/>
          </a:xfrm>
        </p:spPr>
        <p:txBody>
          <a:bodyPr/>
          <a:lstStyle/>
          <a:p>
            <a:pPr marL="168244" indent="-168244">
              <a:buFont typeface="Arial" pitchFamily="34" charset="0"/>
              <a:buChar char="•"/>
            </a:pPr>
            <a:r>
              <a:rPr lang="en-US" sz="1100" dirty="0">
                <a:cs typeface="Arial" pitchFamily="34" charset="0"/>
              </a:rPr>
              <a:t>Using the International </a:t>
            </a:r>
            <a:r>
              <a:rPr lang="en-US" sz="1100" dirty="0"/>
              <a:t>hyperimmunoglobulin D syndrome (</a:t>
            </a:r>
            <a:r>
              <a:rPr lang="en-US" sz="1100" dirty="0">
                <a:cs typeface="Arial" pitchFamily="34" charset="0"/>
              </a:rPr>
              <a:t>HIDS) Database, data for 103 patients with genetically-confirmed HIDS or </a:t>
            </a:r>
            <a:r>
              <a:rPr lang="en-US" sz="1100" dirty="0">
                <a:ea typeface="ＭＳ Ｐゴシック" pitchFamily="34" charset="-128"/>
              </a:rPr>
              <a:t>mevalonate kinase deficiency</a:t>
            </a:r>
            <a:r>
              <a:rPr lang="en-US" sz="1100" dirty="0"/>
              <a:t> (</a:t>
            </a:r>
            <a:r>
              <a:rPr lang="en-US" sz="1100" dirty="0">
                <a:cs typeface="Arial" pitchFamily="34" charset="0"/>
              </a:rPr>
              <a:t>MKD) was collected to characterize the clinical features of HIDS/MKD.</a:t>
            </a:r>
          </a:p>
          <a:p>
            <a:pPr marL="168244" indent="-168244">
              <a:buFont typeface="Arial" pitchFamily="34" charset="0"/>
              <a:buChar char="•"/>
            </a:pPr>
            <a:r>
              <a:rPr lang="en-US" sz="1100" dirty="0">
                <a:cs typeface="Arial" pitchFamily="34" charset="0"/>
              </a:rPr>
              <a:t>Attacks of fever are accompanied by an array of signs and symptoms, which can be seen on this slide.</a:t>
            </a:r>
          </a:p>
          <a:p>
            <a:endParaRPr lang="en-US" sz="1100" b="1" dirty="0">
              <a:cs typeface="Arial" pitchFamily="34" charset="0"/>
            </a:endParaRPr>
          </a:p>
          <a:p>
            <a:r>
              <a:rPr lang="en-US" sz="1100" b="1" dirty="0">
                <a:cs typeface="Arial" pitchFamily="34" charset="0"/>
              </a:rPr>
              <a:t>Reference</a:t>
            </a:r>
          </a:p>
          <a:p>
            <a:r>
              <a:rPr lang="en-US" sz="1100" dirty="0">
                <a:cs typeface="Arial" pitchFamily="34" charset="0"/>
              </a:rPr>
              <a:t>van der Hilst JCH, Bodar EJ, Barron KS, et al, for the International HIDS Study Group. Long-term follow-up, clinical features, and quality of life in a series of 103 patients with hyperimmunoglobulinemia D syndrome. Medicine. 2008;87:301-310. </a:t>
            </a:r>
          </a:p>
          <a:p>
            <a:endParaRPr lang="en-US" sz="1000" dirty="0"/>
          </a:p>
        </p:txBody>
      </p:sp>
      <p:sp>
        <p:nvSpPr>
          <p:cNvPr id="4" name="Slide Number Placeholder 3"/>
          <p:cNvSpPr>
            <a:spLocks noGrp="1"/>
          </p:cNvSpPr>
          <p:nvPr>
            <p:ph type="sldNum" sz="quarter" idx="10"/>
          </p:nvPr>
        </p:nvSpPr>
        <p:spPr/>
        <p:txBody>
          <a:bodyPr/>
          <a:lstStyle/>
          <a:p>
            <a:fld id="{BDE3E8BD-1DFB-4BCB-9790-7C3577C7FFC2}" type="slidenum">
              <a:rPr lang="en-US" smtClean="0"/>
              <a:pPr/>
              <a:t>51</a:t>
            </a:fld>
            <a:endParaRPr lang="en-US" dirty="0"/>
          </a:p>
        </p:txBody>
      </p:sp>
    </p:spTree>
    <p:extLst>
      <p:ext uri="{BB962C8B-B14F-4D97-AF65-F5344CB8AC3E}">
        <p14:creationId xmlns:p14="http://schemas.microsoft.com/office/powerpoint/2010/main" val="233380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8152" y="674557"/>
            <a:ext cx="4472609" cy="3372787"/>
          </a:xfrm>
        </p:spPr>
      </p:sp>
      <p:sp>
        <p:nvSpPr>
          <p:cNvPr id="3" name="Notes Placeholder 2"/>
          <p:cNvSpPr>
            <a:spLocks noGrp="1"/>
          </p:cNvSpPr>
          <p:nvPr>
            <p:ph type="body" idx="1"/>
          </p:nvPr>
        </p:nvSpPr>
        <p:spPr>
          <a:xfrm>
            <a:off x="447261" y="4272197"/>
            <a:ext cx="5888935" cy="4646951"/>
          </a:xfrm>
        </p:spPr>
        <p:txBody>
          <a:bodyPr/>
          <a:lstStyle/>
          <a:p>
            <a:pPr marL="168244" indent="-168244">
              <a:buFont typeface="Arial" pitchFamily="34" charset="0"/>
              <a:buChar char="•"/>
            </a:pPr>
            <a:r>
              <a:rPr lang="en-US" sz="900" dirty="0">
                <a:cs typeface="Arial" panose="020B0604020202020204" pitchFamily="34" charset="0"/>
              </a:rPr>
              <a:t>Amyloid A amyloidosis, a frequent complication in the other autoinflammatory diseases, occurs in less than 3% of hyperimmunoglobulin D syndrome (HIDS) or mevalonate kinase deficiency (MKD) patients.</a:t>
            </a:r>
            <a:r>
              <a:rPr lang="en-US" sz="900" baseline="30000" dirty="0">
                <a:cs typeface="Arial" panose="020B0604020202020204" pitchFamily="34" charset="0"/>
              </a:rPr>
              <a:t>1,2-4</a:t>
            </a:r>
          </a:p>
          <a:p>
            <a:pPr marL="453324" lvl="1" indent="-168244">
              <a:buFont typeface="Arial" pitchFamily="34" charset="0"/>
              <a:buChar char="–"/>
            </a:pPr>
            <a:r>
              <a:rPr lang="en-US" sz="900" dirty="0">
                <a:cs typeface="Arial" panose="020B0604020202020204" pitchFamily="34" charset="0"/>
              </a:rPr>
              <a:t>It was previously thought not to occur in HIDS/MKD; however, 4 cases have since been reported in adults, but to date no cases have been reported in children.</a:t>
            </a:r>
          </a:p>
          <a:p>
            <a:pPr marL="168244" indent="-168244">
              <a:buFont typeface="Arial" pitchFamily="34" charset="0"/>
              <a:buChar char="•"/>
            </a:pPr>
            <a:r>
              <a:rPr lang="en-US" sz="900" dirty="0">
                <a:cs typeface="Arial" panose="020B0604020202020204" pitchFamily="34" charset="0"/>
              </a:rPr>
              <a:t>Severe and recurrent bacterial infections, not related to immunosuppressive therapy, occur in up to 25% of HID or MKD patients.</a:t>
            </a:r>
            <a:r>
              <a:rPr lang="en-US" sz="900" baseline="30000" dirty="0">
                <a:cs typeface="Arial" panose="020B0604020202020204" pitchFamily="34" charset="0"/>
              </a:rPr>
              <a:t> </a:t>
            </a:r>
            <a:r>
              <a:rPr lang="en-US" sz="900" dirty="0">
                <a:cs typeface="Arial" panose="020B0604020202020204" pitchFamily="34" charset="0"/>
              </a:rPr>
              <a:t>These include otitis, septicemia, meningitis, and pneumonia.</a:t>
            </a:r>
            <a:r>
              <a:rPr lang="en-US" sz="900" baseline="30000" dirty="0">
                <a:cs typeface="Arial" panose="020B0604020202020204" pitchFamily="34" charset="0"/>
              </a:rPr>
              <a:t>5</a:t>
            </a:r>
            <a:r>
              <a:rPr lang="en-US" sz="900" dirty="0">
                <a:cs typeface="Arial" panose="020B0604020202020204" pitchFamily="34" charset="0"/>
              </a:rPr>
              <a:t> </a:t>
            </a:r>
          </a:p>
          <a:p>
            <a:pPr marL="168244" indent="-168244">
              <a:buFont typeface="Arial" pitchFamily="34" charset="0"/>
              <a:buChar char="•"/>
            </a:pPr>
            <a:r>
              <a:rPr lang="en-US" sz="900" dirty="0">
                <a:cs typeface="Arial" panose="020B0604020202020204" pitchFamily="34" charset="0"/>
              </a:rPr>
              <a:t>Sterile peritonitis can mimic appendicitis and can lead to peritoneal adhesions, which in turn can cause acute intestinal obstruction.</a:t>
            </a:r>
            <a:r>
              <a:rPr lang="en-US" sz="900" baseline="30000" dirty="0">
                <a:cs typeface="Arial" panose="020B0604020202020204" pitchFamily="34" charset="0"/>
              </a:rPr>
              <a:t>1,6</a:t>
            </a:r>
          </a:p>
          <a:p>
            <a:pPr marL="168244" indent="-168244">
              <a:buFont typeface="Arial" pitchFamily="34" charset="0"/>
              <a:buChar char="•"/>
            </a:pPr>
            <a:r>
              <a:rPr lang="en-US" sz="900" dirty="0">
                <a:cs typeface="Arial" panose="020B0604020202020204" pitchFamily="34" charset="0"/>
              </a:rPr>
              <a:t>Joint contractures are rare but can occur as a result of arthritis.</a:t>
            </a:r>
            <a:r>
              <a:rPr lang="en-US" sz="900" baseline="30000" dirty="0">
                <a:cs typeface="Arial" panose="020B0604020202020204" pitchFamily="34" charset="0"/>
              </a:rPr>
              <a:t>1</a:t>
            </a:r>
          </a:p>
          <a:p>
            <a:pPr marL="168244" indent="-168244">
              <a:buFont typeface="Arial" pitchFamily="34" charset="0"/>
              <a:buChar char="•"/>
            </a:pPr>
            <a:r>
              <a:rPr lang="en-US" sz="900" dirty="0"/>
              <a:t>Macrophage activation syndrome (MAS) is a rare life-threating complication of rheumatologic disorders, characterized by prolonged fever, hepatosplenomegaly, cytopenia, neurologic abnormalities, and consumptive coagulopathy with proliferation of histiocytic hemophagocytes. MAS occurs more commonly in patient with systemic juvenile idiopathic arthritis (SJIA) and in those with adult-onset Still disease. First case of MAS was reported in a 7 years old Italian girl with HIDS by Rigante et al in 2007, another case was reported in an 11-month-old infant with HIDS/MKD.</a:t>
            </a:r>
            <a:r>
              <a:rPr lang="en-US" sz="900" baseline="30000" dirty="0"/>
              <a:t>7,8</a:t>
            </a:r>
            <a:endParaRPr lang="en-US" sz="900" baseline="30000" dirty="0">
              <a:cs typeface="Arial" panose="020B0604020202020204" pitchFamily="34" charset="0"/>
            </a:endParaRPr>
          </a:p>
          <a:p>
            <a:pPr lvl="1"/>
            <a:endParaRPr lang="en-US" sz="1000" baseline="30000" dirty="0">
              <a:cs typeface="Arial" panose="020B0604020202020204" pitchFamily="34" charset="0"/>
            </a:endParaRPr>
          </a:p>
          <a:p>
            <a:pPr marL="0" lvl="1"/>
            <a:r>
              <a:rPr lang="en-US" sz="1000" b="1" dirty="0">
                <a:cs typeface="Arial" panose="020B0604020202020204" pitchFamily="34" charset="0"/>
              </a:rPr>
              <a:t>References</a:t>
            </a:r>
          </a:p>
          <a:p>
            <a:pPr marL="224325" lvl="1" indent="-224325">
              <a:buFont typeface="+mj-lt"/>
              <a:buAutoNum type="arabicPeriod"/>
            </a:pPr>
            <a:r>
              <a:rPr lang="en-US" sz="900" dirty="0">
                <a:cs typeface="Arial" panose="020B0604020202020204" pitchFamily="34" charset="0"/>
              </a:rPr>
              <a:t>Van der Hilst JCH, Bodar EJ, Barron KS, et al, for the International HIDS Study Group. Long-term follow-up, clinical features, and quality of life in a series of 103 patients with hyperimmunoglobulinemia D syndrome. Medicine. 2008;87:301-310. </a:t>
            </a:r>
          </a:p>
          <a:p>
            <a:pPr marL="224325" lvl="1" indent="-224325">
              <a:buFont typeface="+mj-lt"/>
              <a:buAutoNum type="arabicPeriod"/>
            </a:pPr>
            <a:r>
              <a:rPr lang="en-US" sz="900" dirty="0">
                <a:cs typeface="Arial" panose="020B0604020202020204" pitchFamily="34" charset="0"/>
              </a:rPr>
              <a:t>Obici L, Manno C, Muda AO, et al. First report of systemic reactive (AA) amyloidosis in a patient with the hyperimmunoglobulinemia D with periodic fever syndrome. Arthritis Rheum. 2004,50:2966-2969.</a:t>
            </a:r>
          </a:p>
          <a:p>
            <a:pPr marL="224325" lvl="1" indent="-224325">
              <a:buFont typeface="+mj-lt"/>
              <a:buAutoNum type="arabicPeriod"/>
            </a:pPr>
            <a:r>
              <a:rPr lang="en-US" sz="900" dirty="0">
                <a:cs typeface="Arial" panose="020B0604020202020204" pitchFamily="34" charset="0"/>
              </a:rPr>
              <a:t>Lachmann HJ, Goodman HJ, Andrews PA, et al. AA amyloidosis complicating hyperimmunoglobulinemia D with periodic fever syndrome: a report of two cases. Arthritis Rheum. 2006,54:2010-2014.</a:t>
            </a:r>
          </a:p>
          <a:p>
            <a:pPr marL="224325" lvl="1" indent="-224325">
              <a:buFont typeface="+mj-lt"/>
              <a:buAutoNum type="arabicPeriod"/>
            </a:pPr>
            <a:r>
              <a:rPr lang="en-US" sz="900" dirty="0">
                <a:cs typeface="Arial" panose="020B0604020202020204" pitchFamily="34" charset="0"/>
              </a:rPr>
              <a:t>Siewert R, Ferber J, Horstmann RD, et al. Hereditary periodic fevers with systemic amyloidosis: is hyper-IgD sydrome really a benign disease? Am J Kidney Dis. 2006;48:E41-45. </a:t>
            </a:r>
          </a:p>
          <a:p>
            <a:pPr marL="224325" lvl="1" indent="-224325">
              <a:buFont typeface="+mj-lt"/>
              <a:buAutoNum type="arabicPeriod"/>
            </a:pPr>
            <a:r>
              <a:rPr lang="en-US" sz="900" dirty="0">
                <a:cs typeface="Arial" panose="020B0604020202020204" pitchFamily="34" charset="0"/>
              </a:rPr>
              <a:t>Bader-Meunier B, Florkin B, Sibilia J, et al. Mevalonate kinase deficiency: a survey of 50 patients. Paediatrics. 2011;128:e152-159.</a:t>
            </a:r>
          </a:p>
          <a:p>
            <a:pPr marL="224325" lvl="1" indent="-224325">
              <a:buFont typeface="+mj-lt"/>
              <a:buAutoNum type="arabicPeriod"/>
            </a:pPr>
            <a:r>
              <a:rPr lang="en-US" sz="900" dirty="0">
                <a:cs typeface="Arial" panose="020B0604020202020204" pitchFamily="34" charset="0"/>
              </a:rPr>
              <a:t>van der Burgh R, ter Haar NM, Boes ML, Frenkel J. Mevalonate kinase deficiency, a metabolic autoinflammatory disease. Clin Immunol. 2013;147:197-206.</a:t>
            </a:r>
          </a:p>
          <a:p>
            <a:pPr marL="224325" lvl="1" indent="-224325" defTabSz="897301">
              <a:buFont typeface="+mj-lt"/>
              <a:buAutoNum type="arabicPeriod"/>
              <a:defRPr/>
            </a:pPr>
            <a:r>
              <a:rPr lang="en-US" sz="900" dirty="0"/>
              <a:t>Rigante D, Capoluongo E, Bertoni B, et al.</a:t>
            </a:r>
            <a:r>
              <a:rPr lang="en-US" sz="900" dirty="0">
                <a:cs typeface="Arial" panose="020B0604020202020204" pitchFamily="34" charset="0"/>
              </a:rPr>
              <a:t> </a:t>
            </a:r>
            <a:r>
              <a:rPr lang="en-US" sz="900" dirty="0"/>
              <a:t>First report of macrophage activation syndrome in hyperimmunoglobulinemia D with periodic fever syndrome. Arthritis Rheum. 2007;56(2):658-661. </a:t>
            </a:r>
          </a:p>
          <a:p>
            <a:pPr marL="224325" lvl="1" indent="-224325" defTabSz="897301">
              <a:buFont typeface="+mj-lt"/>
              <a:buAutoNum type="arabicPeriod"/>
              <a:defRPr/>
            </a:pPr>
            <a:r>
              <a:rPr lang="en-US" sz="900" dirty="0"/>
              <a:t>Schulert GS, Bove K, McMasters R, Campbell K, Leslie N, Grom AA. 11-month-old infant with periodic fevers, recurrent liver dysfunction, and perforin gene polymorphism. Arthritis Care Res (Hoboken). 2015;67(8):1173-1179. </a:t>
            </a:r>
          </a:p>
        </p:txBody>
      </p:sp>
      <p:sp>
        <p:nvSpPr>
          <p:cNvPr id="4" name="Slide Number Placeholder 3"/>
          <p:cNvSpPr>
            <a:spLocks noGrp="1"/>
          </p:cNvSpPr>
          <p:nvPr>
            <p:ph type="sldNum" sz="quarter" idx="10"/>
          </p:nvPr>
        </p:nvSpPr>
        <p:spPr/>
        <p:txBody>
          <a:bodyPr/>
          <a:lstStyle/>
          <a:p>
            <a:fld id="{BDE3E8BD-1DFB-4BCB-9790-7C3577C7FFC2}" type="slidenum">
              <a:rPr lang="en-US" smtClean="0"/>
              <a:pPr/>
              <a:t>52</a:t>
            </a:fld>
            <a:endParaRPr lang="en-US" dirty="0"/>
          </a:p>
        </p:txBody>
      </p:sp>
    </p:spTree>
    <p:extLst>
      <p:ext uri="{BB962C8B-B14F-4D97-AF65-F5344CB8AC3E}">
        <p14:creationId xmlns:p14="http://schemas.microsoft.com/office/powerpoint/2010/main" val="1012380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8152" y="674557"/>
            <a:ext cx="4472609" cy="3372787"/>
          </a:xfrm>
        </p:spPr>
      </p:sp>
      <p:sp>
        <p:nvSpPr>
          <p:cNvPr id="4" name="Slide Number Placeholder 3"/>
          <p:cNvSpPr>
            <a:spLocks noGrp="1"/>
          </p:cNvSpPr>
          <p:nvPr>
            <p:ph type="sldNum" sz="quarter" idx="10"/>
          </p:nvPr>
        </p:nvSpPr>
        <p:spPr/>
        <p:txBody>
          <a:bodyPr/>
          <a:lstStyle/>
          <a:p>
            <a:fld id="{BDE3E8BD-1DFB-4BCB-9790-7C3577C7FFC2}" type="slidenum">
              <a:rPr lang="en-US" smtClean="0"/>
              <a:pPr/>
              <a:t>53</a:t>
            </a:fld>
            <a:endParaRPr lang="en-US" dirty="0"/>
          </a:p>
        </p:txBody>
      </p:sp>
      <p:sp>
        <p:nvSpPr>
          <p:cNvPr id="5" name="Notes Placeholder 2"/>
          <p:cNvSpPr>
            <a:spLocks noGrp="1"/>
          </p:cNvSpPr>
          <p:nvPr>
            <p:ph type="body" idx="1"/>
          </p:nvPr>
        </p:nvSpPr>
        <p:spPr/>
        <p:txBody>
          <a:bodyPr/>
          <a:lstStyle/>
          <a:p>
            <a:pPr marL="168244" indent="-168244">
              <a:buFont typeface="Arial" pitchFamily="34" charset="0"/>
              <a:buChar char="•"/>
            </a:pPr>
            <a:r>
              <a:rPr lang="en-US" sz="1100" dirty="0">
                <a:cs typeface="Arial" panose="020B0604020202020204" pitchFamily="34" charset="0"/>
              </a:rPr>
              <a:t>Treatment of patients with hyperimmunoglobulin D syndrome (HIDS) or mevalonate kinase deficiency (MKD) is challenging, and no single therapy is effective in all patients.</a:t>
            </a:r>
          </a:p>
          <a:p>
            <a:pPr marL="168244" indent="-168244">
              <a:buFont typeface="Arial" pitchFamily="34" charset="0"/>
              <a:buChar char="•"/>
            </a:pPr>
            <a:r>
              <a:rPr lang="en-US" sz="1100" dirty="0">
                <a:cs typeface="Arial" panose="020B0604020202020204" pitchFamily="34" charset="0"/>
              </a:rPr>
              <a:t>A stepped approach, starting with intermittent </a:t>
            </a:r>
            <a:r>
              <a:rPr lang="en-US" sz="1100" dirty="0"/>
              <a:t>nonsteroidal anti-inflammatory drug (</a:t>
            </a:r>
            <a:r>
              <a:rPr lang="en-US" sz="1100" dirty="0">
                <a:cs typeface="Arial" panose="020B0604020202020204" pitchFamily="34" charset="0"/>
              </a:rPr>
              <a:t>NSAIDs) as first-line treatment, is proposed.</a:t>
            </a:r>
          </a:p>
          <a:p>
            <a:pPr marL="168244" indent="-168244">
              <a:buFont typeface="Arial" pitchFamily="34" charset="0"/>
              <a:buChar char="•"/>
            </a:pPr>
            <a:r>
              <a:rPr lang="en-US" sz="1100" dirty="0">
                <a:cs typeface="Arial" panose="020B0604020202020204" pitchFamily="34" charset="0"/>
              </a:rPr>
              <a:t>In patients with insufficient recovery between attacks, maintenance NSAIDs are warranted. </a:t>
            </a:r>
          </a:p>
          <a:p>
            <a:pPr marL="168244" indent="-168244">
              <a:buFont typeface="Arial" pitchFamily="34" charset="0"/>
              <a:buChar char="•"/>
            </a:pPr>
            <a:r>
              <a:rPr lang="en-US" sz="1100" dirty="0">
                <a:cs typeface="Arial" panose="020B0604020202020204" pitchFamily="34" charset="0"/>
              </a:rPr>
              <a:t>If a patient does not have a satisfactory response or has significant adverse effects, attacks can be treated corticosteroids.</a:t>
            </a:r>
          </a:p>
          <a:p>
            <a:pPr marL="168244" indent="-168244">
              <a:buFont typeface="Arial" pitchFamily="34" charset="0"/>
              <a:buChar char="•"/>
            </a:pPr>
            <a:r>
              <a:rPr lang="en-US" sz="1100" dirty="0">
                <a:cs typeface="Arial" panose="020B0604020202020204" pitchFamily="34" charset="0"/>
              </a:rPr>
              <a:t>If corticosteroids fails, anti–interleukin (IL)-1 or etanercept therapy could be initiated, preferably during attacks only, but as maintenance if needed.</a:t>
            </a:r>
          </a:p>
          <a:p>
            <a:pPr marL="168244" indent="-168244">
              <a:buFont typeface="Arial" pitchFamily="34" charset="0"/>
              <a:buChar char="•"/>
            </a:pPr>
            <a:r>
              <a:rPr lang="en-US" sz="1100" dirty="0">
                <a:cs typeface="Arial" panose="020B0604020202020204" pitchFamily="34" charset="0"/>
              </a:rPr>
              <a:t>If anti-IL-1 or etanercept therapy fails, patients could be switched to another anti-IL-1 or anti–</a:t>
            </a:r>
            <a:r>
              <a:rPr lang="en-US" sz="1100" dirty="0"/>
              <a:t>tumor necrosis factor (</a:t>
            </a:r>
            <a:r>
              <a:rPr lang="en-US" sz="1100" dirty="0">
                <a:cs typeface="Arial" panose="020B0604020202020204" pitchFamily="34" charset="0"/>
              </a:rPr>
              <a:t>TNF)-</a:t>
            </a:r>
            <a:r>
              <a:rPr lang="el-GR" sz="1100" dirty="0">
                <a:cs typeface="Arial" panose="020B0604020202020204" pitchFamily="34" charset="0"/>
              </a:rPr>
              <a:t>α</a:t>
            </a:r>
            <a:r>
              <a:rPr lang="en-US" sz="1100" dirty="0">
                <a:cs typeface="Arial" panose="020B0604020202020204" pitchFamily="34" charset="0"/>
              </a:rPr>
              <a:t> agent.</a:t>
            </a:r>
          </a:p>
          <a:p>
            <a:pPr marL="168244" indent="-168244">
              <a:buFont typeface="Arial" pitchFamily="34" charset="0"/>
              <a:buChar char="•"/>
            </a:pPr>
            <a:endParaRPr lang="en-US" sz="1100" dirty="0">
              <a:cs typeface="Arial" panose="020B0604020202020204" pitchFamily="34" charset="0"/>
            </a:endParaRPr>
          </a:p>
          <a:p>
            <a:r>
              <a:rPr lang="en-US" sz="1100" b="1" dirty="0">
                <a:cs typeface="Arial" panose="020B0604020202020204" pitchFamily="34" charset="0"/>
              </a:rPr>
              <a:t>References</a:t>
            </a:r>
          </a:p>
          <a:p>
            <a:pPr marL="224325" indent="-224325" defTabSz="897301">
              <a:buFont typeface="+mj-lt"/>
              <a:buAutoNum type="arabicPeriod"/>
              <a:defRPr/>
            </a:pPr>
            <a:r>
              <a:rPr lang="en-US" sz="1100" dirty="0">
                <a:cs typeface="Arial" panose="020B0604020202020204" pitchFamily="34" charset="0"/>
              </a:rPr>
              <a:t>ter Haar NM, Oswald M, Jeyaratnam J, et al. Recommendations for the management of autoinflammatory diseases. Ann Rheum Dis. 2015;74(9):1636-1644. </a:t>
            </a:r>
          </a:p>
          <a:p>
            <a:pPr marL="224325" indent="-224325">
              <a:buFont typeface="+mj-lt"/>
              <a:buAutoNum type="arabicPeriod"/>
            </a:pPr>
            <a:r>
              <a:rPr lang="en-US" sz="1100" dirty="0">
                <a:cs typeface="Arial" panose="020B0604020202020204" pitchFamily="34" charset="0"/>
              </a:rPr>
              <a:t>van der Burgh R, ter Haar NM, Boes ML, Frenkel. Mevalonate kinase deficiency, a metabolic autoinflammatory disease. Clin Immunol</a:t>
            </a:r>
            <a:r>
              <a:rPr lang="de-CH" sz="1100" dirty="0">
                <a:cs typeface="Arial" panose="020B0604020202020204" pitchFamily="34" charset="0"/>
              </a:rPr>
              <a:t>. 2013;147:197-206.</a:t>
            </a:r>
          </a:p>
          <a:p>
            <a:endParaRPr lang="de-CH" sz="1100" dirty="0">
              <a:cs typeface="Arial" panose="020B0604020202020204" pitchFamily="34" charset="0"/>
            </a:endParaRPr>
          </a:p>
        </p:txBody>
      </p:sp>
    </p:spTree>
    <p:extLst>
      <p:ext uri="{BB962C8B-B14F-4D97-AF65-F5344CB8AC3E}">
        <p14:creationId xmlns:p14="http://schemas.microsoft.com/office/powerpoint/2010/main" val="1252337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74688"/>
            <a:ext cx="4495800" cy="3373437"/>
          </a:xfrm>
        </p:spPr>
      </p:sp>
      <p:sp>
        <p:nvSpPr>
          <p:cNvPr id="3" name="Notes Placeholder 2"/>
          <p:cNvSpPr>
            <a:spLocks noGrp="1"/>
          </p:cNvSpPr>
          <p:nvPr>
            <p:ph type="body" idx="1"/>
          </p:nvPr>
        </p:nvSpPr>
        <p:spPr/>
        <p:txBody>
          <a:bodyPr/>
          <a:lstStyle/>
          <a:p>
            <a:r>
              <a:rPr lang="en-US" dirty="0"/>
              <a:t>This slide</a:t>
            </a:r>
            <a:r>
              <a:rPr lang="en-US" baseline="0" dirty="0"/>
              <a:t> recapitulates the main points of HIDS/MKD section.</a:t>
            </a:r>
            <a:endParaRPr lang="en-US" dirty="0"/>
          </a:p>
        </p:txBody>
      </p:sp>
      <p:sp>
        <p:nvSpPr>
          <p:cNvPr id="4" name="Slide Number Placeholder 3"/>
          <p:cNvSpPr>
            <a:spLocks noGrp="1"/>
          </p:cNvSpPr>
          <p:nvPr>
            <p:ph type="sldNum" sz="quarter" idx="10"/>
          </p:nvPr>
        </p:nvSpPr>
        <p:spPr/>
        <p:txBody>
          <a:bodyPr/>
          <a:lstStyle/>
          <a:p>
            <a:fld id="{BDE3E8BD-1DFB-4BCB-9790-7C3577C7FFC2}" type="slidenum">
              <a:rPr lang="en-US" smtClean="0"/>
              <a:pPr/>
              <a:t>54</a:t>
            </a:fld>
            <a:endParaRPr lang="en-US" dirty="0"/>
          </a:p>
        </p:txBody>
      </p:sp>
    </p:spTree>
    <p:extLst>
      <p:ext uri="{BB962C8B-B14F-4D97-AF65-F5344CB8AC3E}">
        <p14:creationId xmlns:p14="http://schemas.microsoft.com/office/powerpoint/2010/main" val="282033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3D50BE3-7B63-4F74-A846-78120FB61B94}" type="slidenum">
              <a:rPr lang="en-US" smtClean="0"/>
              <a:pPr/>
              <a:t>25</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dirty="0"/>
              <a:t>Current conception of AOSD pathogenesis. Environmental signals (pathogen-associated molecular patterns [PAMPs] or danger-associated molecular patterns [DAMPs]) set fire to the innate immune receptors (Toll-like receptors [TLRs] or Nod-like receptors [NLRs]), which in turn trigger the activation and secretion of inflammatory cytokines (i.e., IL-1</a:t>
            </a:r>
            <a:r>
              <a:rPr lang="el-GR" dirty="0"/>
              <a:t>β</a:t>
            </a:r>
            <a:r>
              <a:rPr lang="en-US" dirty="0"/>
              <a:t>, IL-18, and IL-6). Subsequently, Th1 and Th17 adaptive responses are mounted.</a:t>
            </a:r>
          </a:p>
          <a:p>
            <a:pPr lvl="0">
              <a:defRPr/>
            </a:pPr>
            <a:r>
              <a:rPr lang="en-US" dirty="0"/>
              <a:t>Downstream of IL-1</a:t>
            </a:r>
            <a:r>
              <a:rPr lang="el-GR" dirty="0"/>
              <a:t>β</a:t>
            </a:r>
            <a:r>
              <a:rPr lang="en-US" dirty="0"/>
              <a:t> and IL-18, IL-8, IL-6, and TNF-</a:t>
            </a:r>
            <a:r>
              <a:rPr lang="el-GR" dirty="0"/>
              <a:t>α</a:t>
            </a:r>
            <a:r>
              <a:rPr lang="en-US" dirty="0"/>
              <a:t>, along with IL-17, are responsible for the clinical manifestations observed in AOSD. In AOSD, natural killer (NK) cells have deficient cytotoxic functions. NK-mediated interferon (IFN)-c production results from IL-18 stimulation and increases macrophage activation, leading to Macrophage activation syndrome (MAS; reactive </a:t>
            </a:r>
            <a:r>
              <a:rPr lang="en-US" dirty="0" err="1"/>
              <a:t>hemophagocytic</a:t>
            </a:r>
            <a:r>
              <a:rPr lang="en-US" dirty="0"/>
              <a:t> </a:t>
            </a:r>
            <a:r>
              <a:rPr lang="en-US" dirty="0" err="1"/>
              <a:t>lymphohistiocytosis</a:t>
            </a:r>
            <a:r>
              <a:rPr lang="en-US" dirty="0"/>
              <a:t> [</a:t>
            </a:r>
            <a:r>
              <a:rPr lang="en-US" dirty="0" err="1"/>
              <a:t>reHLH</a:t>
            </a:r>
            <a:r>
              <a:rPr lang="en-US" dirty="0"/>
              <a:t>]), a life-threatening complication of AOSD.</a:t>
            </a:r>
          </a:p>
          <a:p>
            <a:endParaRPr lang="en-US" dirty="0"/>
          </a:p>
        </p:txBody>
      </p:sp>
    </p:spTree>
    <p:extLst>
      <p:ext uri="{BB962C8B-B14F-4D97-AF65-F5344CB8AC3E}">
        <p14:creationId xmlns:p14="http://schemas.microsoft.com/office/powerpoint/2010/main" val="861360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defTabSz="897301">
              <a:buFont typeface="Arial" panose="020B0604020202020204" pitchFamily="34" charset="0"/>
              <a:buChar char="•"/>
              <a:defRPr/>
            </a:pPr>
            <a:r>
              <a:rPr lang="en-US" sz="800" dirty="0"/>
              <a:t>Open-label studies have suggested the efficacy of canakinumab in </a:t>
            </a:r>
            <a:r>
              <a:rPr lang="en-GB" sz="800" dirty="0"/>
              <a:t>familial Mediterranean fever (FMF), hyperimmunoglobulin D syndrome (HIDS) or mevalonate kinase deficiency (MKD), and tumour necrosis factor receptor-associated periodic syndrome (TRAPS).</a:t>
            </a:r>
            <a:r>
              <a:rPr lang="en-US" sz="800" baseline="30000" dirty="0"/>
              <a:t>1-5</a:t>
            </a:r>
            <a:endParaRPr lang="en-US" sz="800" dirty="0"/>
          </a:p>
          <a:p>
            <a:pPr marL="168244" indent="-168244">
              <a:buFont typeface="Arial" panose="020B0604020202020204" pitchFamily="34" charset="0"/>
              <a:buChar char="•"/>
            </a:pPr>
            <a:r>
              <a:rPr lang="en-US" sz="800" dirty="0"/>
              <a:t>N2301, a phase III, randomized, double-blind, placebo controlled trial (NCT02059291), was conducted to evaluate the efficacy and safety of canakinumab at a starting dose of 150 mg subcutaneously or 2 mg/kg for patients weighing less than or equal to 40 kg administered every 4 weeks in patients ≥2 years with FMF, HIDS/MKD or TRAPS.</a:t>
            </a:r>
            <a:r>
              <a:rPr lang="en-US" sz="800" baseline="30000" dirty="0"/>
              <a:t>6</a:t>
            </a:r>
          </a:p>
          <a:p>
            <a:pPr marL="168244" lvl="1" indent="-168244" defTabSz="897301">
              <a:buFont typeface="Arial" panose="020B0604020202020204" pitchFamily="34" charset="0"/>
              <a:buChar char="•"/>
              <a:defRPr/>
            </a:pPr>
            <a:r>
              <a:rPr lang="en-US" sz="800" dirty="0"/>
              <a:t>The primary objective of this study was to demonstrate the superiority of canakinumab 150 mg (or 2 mg/kg for patients weighing less than or equal to 40 kg) every 4 weeks vs placebo in achieving a clinically meaningful response defined as resolution of the index flare at Day 15 and no new disease flares over 16 weeks of treatment.</a:t>
            </a:r>
            <a:r>
              <a:rPr lang="en-US" sz="800" baseline="30000" dirty="0"/>
              <a:t>6</a:t>
            </a:r>
          </a:p>
          <a:p>
            <a:pPr marL="168244" indent="-168244" defTabSz="897301">
              <a:buFont typeface="Arial" panose="020B0604020202020204" pitchFamily="34" charset="0"/>
              <a:buChar char="•"/>
              <a:defRPr/>
            </a:pPr>
            <a:r>
              <a:rPr lang="en-US" sz="800" dirty="0"/>
              <a:t>The study comprised of 3 disease cohorts (</a:t>
            </a:r>
            <a:r>
              <a:rPr lang="en-GB" sz="800" dirty="0"/>
              <a:t>FMF, HIDS/MKD), and TRAPS</a:t>
            </a:r>
            <a:r>
              <a:rPr lang="en-US" sz="800" dirty="0"/>
              <a:t>) and 4 study epochs.</a:t>
            </a:r>
            <a:r>
              <a:rPr lang="en-US" sz="800" baseline="30000" dirty="0"/>
              <a:t>6</a:t>
            </a:r>
            <a:endParaRPr lang="en-US" sz="800" dirty="0"/>
          </a:p>
          <a:p>
            <a:pPr marL="453324" lvl="1" indent="-118394">
              <a:buFont typeface="Arial" panose="020B0604020202020204" pitchFamily="34" charset="0"/>
              <a:buChar char="–"/>
            </a:pPr>
            <a:r>
              <a:rPr lang="en-US" sz="800" dirty="0"/>
              <a:t>A screening epoch (epoch 1) of up to 12-week duration to assess patients’ eligibility.</a:t>
            </a:r>
          </a:p>
          <a:p>
            <a:pPr marL="453324" lvl="1" indent="-118394">
              <a:buFont typeface="Arial" panose="020B0604020202020204" pitchFamily="34" charset="0"/>
              <a:buChar char="–"/>
            </a:pPr>
            <a:r>
              <a:rPr lang="en-US" sz="800" dirty="0"/>
              <a:t>A randomized treatment epoch (epoch 2) of 16 weeks that provided efficacy and safety data in a double-blind, placebo-controlled, parallel-arm setting. </a:t>
            </a:r>
          </a:p>
          <a:p>
            <a:pPr marL="453324" lvl="1" indent="-118394">
              <a:buFont typeface="Arial" panose="020B0604020202020204" pitchFamily="34" charset="0"/>
              <a:buChar char="–"/>
            </a:pPr>
            <a:r>
              <a:rPr lang="en-US" sz="800" dirty="0"/>
              <a:t>A randomized withdrawal epoch (epoch 3) of 24 weeks where canakinumab responder patients who were initially randomized to canakinumab 150 mg every 4 weeks and did not re-flare in epoch 2 are re-randomized to canakinumab 150 mg every 8 weeks or placebo to assess the potential for canakinumab to maintain clinical efficacy at a reduced dosing frequency.</a:t>
            </a:r>
          </a:p>
          <a:p>
            <a:pPr marL="453324" lvl="1" indent="-118394">
              <a:buFont typeface="Arial" panose="020B0604020202020204" pitchFamily="34" charset="0"/>
              <a:buChar char="–"/>
            </a:pPr>
            <a:r>
              <a:rPr lang="en-US" sz="800" dirty="0"/>
              <a:t>An open-label treatment epoch (epoch 4) of 72 weeks to collect long-term safety data for canakinumab.</a:t>
            </a:r>
          </a:p>
          <a:p>
            <a:endParaRPr lang="en-US" sz="800" dirty="0"/>
          </a:p>
          <a:p>
            <a:r>
              <a:rPr lang="en-US" sz="800" b="1" dirty="0"/>
              <a:t>References</a:t>
            </a:r>
          </a:p>
          <a:p>
            <a:pPr marL="224325" indent="-224325">
              <a:buFont typeface="Arial" panose="020B0604020202020204" pitchFamily="34" charset="0"/>
              <a:buAutoNum type="arabicPeriod"/>
              <a:defRPr/>
            </a:pPr>
            <a:r>
              <a:rPr lang="en-US" sz="800" dirty="0" err="1"/>
              <a:t>Gül</a:t>
            </a:r>
            <a:r>
              <a:rPr lang="en-US" sz="800" dirty="0"/>
              <a:t> A, </a:t>
            </a:r>
            <a:r>
              <a:rPr lang="en-US" sz="800" dirty="0" err="1"/>
              <a:t>Ozdogan</a:t>
            </a:r>
            <a:r>
              <a:rPr lang="en-US" sz="800" dirty="0"/>
              <a:t> H, </a:t>
            </a:r>
            <a:r>
              <a:rPr lang="en-US" sz="800" dirty="0" err="1"/>
              <a:t>Erer</a:t>
            </a:r>
            <a:r>
              <a:rPr lang="en-US" sz="800" dirty="0"/>
              <a:t> B, et al. Efficacy and safety of </a:t>
            </a:r>
            <a:r>
              <a:rPr lang="en-US" sz="800" dirty="0" err="1"/>
              <a:t>canakinumab</a:t>
            </a:r>
            <a:r>
              <a:rPr lang="en-US" sz="800" dirty="0"/>
              <a:t> in adolescents and adults with colchicine-resistant familial Mediterranean fever. Arthritis Res </a:t>
            </a:r>
            <a:r>
              <a:rPr lang="en-US" sz="800" dirty="0" err="1"/>
              <a:t>Ther</a:t>
            </a:r>
            <a:r>
              <a:rPr lang="en-US" sz="800" dirty="0"/>
              <a:t>. 2015;17:243.</a:t>
            </a:r>
          </a:p>
          <a:p>
            <a:pPr marL="224325" indent="-224325" defTabSz="897301">
              <a:buFont typeface="Arial" panose="020B0604020202020204" pitchFamily="34" charset="0"/>
              <a:buAutoNum type="arabicPeriod"/>
              <a:defRPr/>
            </a:pPr>
            <a:r>
              <a:rPr lang="en-US" sz="800" dirty="0"/>
              <a:t>Brik R, Butbul Aviel Y, Lubin S, Ben Dayan E, Tseng L, Hashkes PJ. A 6 month, phase 2, multi–center, open – label, single arm study to evaluate the safety and efficacy of treatment with canakinumab in pediatric patients with colchicine resistant Familial Mediterranean fever. Ann Rheum Dis. 2013;72(S3):75. </a:t>
            </a:r>
          </a:p>
          <a:p>
            <a:pPr marL="224325" indent="-224325" defTabSz="897301">
              <a:buFont typeface="Arial" panose="020B0604020202020204" pitchFamily="34" charset="0"/>
              <a:buAutoNum type="arabicPeriod"/>
              <a:defRPr/>
            </a:pPr>
            <a:r>
              <a:rPr lang="en-US" sz="800" dirty="0"/>
              <a:t>Arostegui J, Anton J, Calvo I, et al. Final analysis of study of efficacy and safety of canakinumab in active hyper-IgD syndrome. Ann Rheum Dis. 2015;74(S2):401. </a:t>
            </a:r>
          </a:p>
          <a:p>
            <a:pPr marL="224325" indent="-224325">
              <a:buFont typeface="Arial" panose="020B0604020202020204" pitchFamily="34" charset="0"/>
              <a:buAutoNum type="arabicPeriod"/>
              <a:defRPr/>
            </a:pPr>
            <a:r>
              <a:rPr lang="en-US" sz="800" dirty="0" err="1"/>
              <a:t>Gattorno</a:t>
            </a:r>
            <a:r>
              <a:rPr lang="en-US" sz="800" dirty="0"/>
              <a:t> M, </a:t>
            </a:r>
            <a:r>
              <a:rPr lang="en-US" sz="800" dirty="0" err="1"/>
              <a:t>Obici</a:t>
            </a:r>
            <a:r>
              <a:rPr lang="en-US" sz="800" dirty="0"/>
              <a:t> L, </a:t>
            </a:r>
            <a:r>
              <a:rPr lang="en-US" sz="800" dirty="0" err="1"/>
              <a:t>Meini</a:t>
            </a:r>
            <a:r>
              <a:rPr lang="en-US" sz="800" dirty="0"/>
              <a:t> A, et al. </a:t>
            </a:r>
            <a:r>
              <a:rPr lang="en-US" sz="800" dirty="0" err="1"/>
              <a:t>Canakinumab</a:t>
            </a:r>
            <a:r>
              <a:rPr lang="en-US" sz="800" dirty="0"/>
              <a:t> treatment for patients with active recurrent or chronic TNF receptor-associated periodic syndrome (TRAPS): an open-label, phase II study). Ann Rheum Dis 2016;0:1–6.</a:t>
            </a:r>
          </a:p>
          <a:p>
            <a:pPr marL="224325" indent="-224325">
              <a:buFont typeface="Arial" panose="020B0604020202020204" pitchFamily="34" charset="0"/>
              <a:buAutoNum type="arabicPeriod"/>
              <a:defRPr/>
            </a:pPr>
            <a:r>
              <a:rPr lang="en-US" sz="800" dirty="0" err="1"/>
              <a:t>Torene</a:t>
            </a:r>
            <a:r>
              <a:rPr lang="en-US" sz="800" dirty="0"/>
              <a:t> R, Nirmala N, </a:t>
            </a:r>
            <a:r>
              <a:rPr lang="en-US" sz="800" dirty="0" err="1"/>
              <a:t>Obici</a:t>
            </a:r>
            <a:r>
              <a:rPr lang="en-US" sz="800" dirty="0"/>
              <a:t> L, et al. </a:t>
            </a:r>
            <a:r>
              <a:rPr lang="en-US" sz="800" dirty="0" err="1"/>
              <a:t>Canakinumab</a:t>
            </a:r>
            <a:r>
              <a:rPr lang="en-US" sz="800" dirty="0"/>
              <a:t> reverses overexpression of inflammatory response genes in </a:t>
            </a:r>
            <a:r>
              <a:rPr lang="en-US" sz="800" dirty="0" err="1"/>
              <a:t>tumour</a:t>
            </a:r>
            <a:r>
              <a:rPr lang="en-US" sz="800" dirty="0"/>
              <a:t> necrosis factor receptor-associated periodic syndrome. Ann Rheum Dis. 2016. [In press]</a:t>
            </a:r>
          </a:p>
          <a:p>
            <a:pPr marL="224325" indent="-224325">
              <a:buFont typeface="Arial" panose="020B0604020202020204" pitchFamily="34" charset="0"/>
              <a:buAutoNum type="arabicPeriod"/>
            </a:pPr>
            <a:r>
              <a:rPr lang="en-US" sz="800" dirty="0">
                <a:cs typeface="Times New Roman"/>
              </a:rPr>
              <a:t>De Benedetti F</a:t>
            </a:r>
            <a:r>
              <a:rPr lang="en-US" sz="800" dirty="0">
                <a:ea typeface="Calibri"/>
                <a:cs typeface="Times New Roman"/>
              </a:rPr>
              <a:t>, Anton J, Gattorno M, et al. A phase III, pivotal, umbrella trial of canakinumab in patients with auto-inflammatory periodic fever syndromes (colchicine-resistant FMF, HIDS/MKD and TRAPS). Ann Rheum Dis. 2016;75(Suppl2):615.</a:t>
            </a:r>
            <a:endParaRPr lang="en-US" sz="800" dirty="0"/>
          </a:p>
          <a:p>
            <a:endParaRPr lang="en-US" sz="800" dirty="0"/>
          </a:p>
        </p:txBody>
      </p:sp>
      <p:sp>
        <p:nvSpPr>
          <p:cNvPr id="4" name="Slide Number Placeholder 3"/>
          <p:cNvSpPr>
            <a:spLocks noGrp="1"/>
          </p:cNvSpPr>
          <p:nvPr>
            <p:ph type="sldNum" sz="quarter" idx="10"/>
          </p:nvPr>
        </p:nvSpPr>
        <p:spPr>
          <a:xfrm>
            <a:off x="6038021" y="8542832"/>
            <a:ext cx="669339" cy="449705"/>
          </a:xfrm>
        </p:spPr>
        <p:txBody>
          <a:bodyPr/>
          <a:lstStyle/>
          <a:p>
            <a:fld id="{DB201507-69D0-4D86-829B-534A6A78A807}" type="slidenum">
              <a:rPr lang="en-US" smtClean="0"/>
              <a:t>57</a:t>
            </a:fld>
            <a:endParaRPr lang="en-US" dirty="0"/>
          </a:p>
        </p:txBody>
      </p:sp>
    </p:spTree>
    <p:extLst>
      <p:ext uri="{BB962C8B-B14F-4D97-AF65-F5344CB8AC3E}">
        <p14:creationId xmlns:p14="http://schemas.microsoft.com/office/powerpoint/2010/main" val="2530026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sz="1100" dirty="0"/>
              <a:t>The primary objective was achieved in all 3 disease cohorts. Canakinumab was superior to placebo in all three disease cohorts with respect to the proportion of patients who had resolution of their index flare by Day 15 and did not experience a new flare during the remainder of epoch 2. </a:t>
            </a:r>
          </a:p>
          <a:p>
            <a:pPr marL="168244" indent="-168244">
              <a:buFont typeface="Arial" panose="020B0604020202020204" pitchFamily="34" charset="0"/>
              <a:buChar char="•"/>
            </a:pPr>
            <a:r>
              <a:rPr lang="en-US" sz="1100" dirty="0"/>
              <a:t>In the </a:t>
            </a:r>
            <a:r>
              <a:rPr lang="en-GB" sz="1100" dirty="0"/>
              <a:t>familial Mediterranean fever (</a:t>
            </a:r>
            <a:r>
              <a:rPr lang="en-US" sz="1100" dirty="0"/>
              <a:t>FMF) cohort, there were 55% more responders on canakinumab versus placebo. In the hyperimmunoglobulin D syndrome (HIDS) or mevalonate kinase deficiency (MKD) cohort, there were 29% more responders on canakinumab versus placebo, and in the </a:t>
            </a:r>
            <a:r>
              <a:rPr lang="en-GB" sz="1100" dirty="0"/>
              <a:t>tumour necrosis factor receptor-associated periodic syndrome (</a:t>
            </a:r>
            <a:r>
              <a:rPr lang="en-US" sz="1100" dirty="0"/>
              <a:t>TRAPS) cohort, there were 37% more responders on canakinumab compared to placebo. </a:t>
            </a:r>
          </a:p>
          <a:p>
            <a:endParaRPr lang="en-US" sz="1100" i="1" dirty="0"/>
          </a:p>
          <a:p>
            <a:r>
              <a:rPr lang="en-US" sz="1100" b="1" dirty="0"/>
              <a:t>Reference</a:t>
            </a:r>
          </a:p>
          <a:p>
            <a:r>
              <a:rPr lang="en-US" sz="1100" dirty="0">
                <a:cs typeface="Times New Roman"/>
              </a:rPr>
              <a:t>De Benedetti F</a:t>
            </a:r>
            <a:r>
              <a:rPr lang="en-US" sz="1100" dirty="0">
                <a:ea typeface="Calibri"/>
                <a:cs typeface="Times New Roman"/>
              </a:rPr>
              <a:t>, Anton J, Gattorno M, et al. A phase III, pivotal, umbrella trial of canakinumab in patients with auto-inflammatory periodic fever syndromes (colchicine-resistant FMF, HIDS/MKD and TRAPS). Ann Rheum Dis. 2016;75(Suppl2):615.</a:t>
            </a:r>
            <a:endParaRPr lang="en-US" sz="1100" dirty="0"/>
          </a:p>
          <a:p>
            <a:endParaRPr lang="en-US" sz="1100" i="1" dirty="0"/>
          </a:p>
        </p:txBody>
      </p:sp>
      <p:sp>
        <p:nvSpPr>
          <p:cNvPr id="4" name="Slide Number Placeholder 3"/>
          <p:cNvSpPr>
            <a:spLocks noGrp="1"/>
          </p:cNvSpPr>
          <p:nvPr>
            <p:ph type="sldNum" sz="quarter" idx="10"/>
          </p:nvPr>
        </p:nvSpPr>
        <p:spPr/>
        <p:txBody>
          <a:bodyPr/>
          <a:lstStyle/>
          <a:p>
            <a:fld id="{DB201507-69D0-4D86-829B-534A6A78A807}" type="slidenum">
              <a:rPr lang="en-US" smtClean="0"/>
              <a:t>58</a:t>
            </a:fld>
            <a:endParaRPr lang="en-US" dirty="0"/>
          </a:p>
        </p:txBody>
      </p:sp>
    </p:spTree>
    <p:extLst>
      <p:ext uri="{BB962C8B-B14F-4D97-AF65-F5344CB8AC3E}">
        <p14:creationId xmlns:p14="http://schemas.microsoft.com/office/powerpoint/2010/main" val="3895654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sz="1100" dirty="0"/>
              <a:t>Dose escalation further improved flare control in patients treated with canakinumab. </a:t>
            </a:r>
          </a:p>
          <a:p>
            <a:pPr marL="168244" indent="-168244">
              <a:buFont typeface="Arial" panose="020B0604020202020204" pitchFamily="34" charset="0"/>
              <a:buChar char="•"/>
            </a:pPr>
            <a:r>
              <a:rPr lang="en-US" sz="1100" dirty="0"/>
              <a:t>The proportion of canakinumab-treated patients who resolved their index flare by Day 29 and had no new flare after Day 29 up to the end of epoch 2 increased to 71.0% for </a:t>
            </a:r>
            <a:r>
              <a:rPr lang="en-GB" sz="1100" dirty="0"/>
              <a:t>familial Mediterranean fever (</a:t>
            </a:r>
            <a:r>
              <a:rPr lang="en-US" sz="1100" dirty="0"/>
              <a:t>FMF) patients, 56.8% for </a:t>
            </a:r>
            <a:r>
              <a:rPr lang="en-GB" sz="1100" dirty="0"/>
              <a:t>, hyperimmunoglobulin D syndrome (HIDS) or mevalonate kinase deficiency (</a:t>
            </a:r>
            <a:r>
              <a:rPr lang="en-US" sz="1100" dirty="0"/>
              <a:t>MKD) patients, and 72.7% for </a:t>
            </a:r>
            <a:r>
              <a:rPr lang="en-GB" sz="1100" dirty="0"/>
              <a:t>tumour necrosis factor receptor-associated periodic syndrome (</a:t>
            </a:r>
            <a:r>
              <a:rPr lang="en-US" sz="1100" dirty="0"/>
              <a:t>TRAPS) patients receiving 150 mg or 300 mg canakinumab before Day 29. </a:t>
            </a:r>
          </a:p>
          <a:p>
            <a:pPr marL="168244" indent="-168244">
              <a:buFont typeface="Arial" panose="020B0604020202020204" pitchFamily="34" charset="0"/>
              <a:buChar char="•"/>
            </a:pPr>
            <a:r>
              <a:rPr lang="en-US" sz="1100" dirty="0"/>
              <a:t>Therefore, the responder rates increased by 9.7%, 21.6% and 27.3%, respectively, for FMF, HIDS/MKD, and TRAPS patients with up-titration to 300 mg every 4 weeks before Day 29 compared to the primary analysis.</a:t>
            </a:r>
          </a:p>
          <a:p>
            <a:endParaRPr lang="en-US" sz="1100" i="1" dirty="0"/>
          </a:p>
          <a:p>
            <a:r>
              <a:rPr lang="en-US" sz="1100" b="1" dirty="0"/>
              <a:t>Reference</a:t>
            </a:r>
          </a:p>
          <a:p>
            <a:r>
              <a:rPr lang="en-US" sz="1100" dirty="0">
                <a:cs typeface="Times New Roman"/>
              </a:rPr>
              <a:t>De Benedetti F</a:t>
            </a:r>
            <a:r>
              <a:rPr lang="en-US" sz="1100" dirty="0">
                <a:ea typeface="Calibri"/>
                <a:cs typeface="Times New Roman"/>
              </a:rPr>
              <a:t>, Anton J, Gattorno M, et al. A phase III, pivotal, umbrella trial of canakinumab in patients with auto-inflammatory periodic fever syndromes (colchicine-resistant FMF, HIDS/MKD and TRAPS). Ann Rheum Dis. 2016;75(Suppl2):615.</a:t>
            </a:r>
            <a:endParaRPr lang="en-US" sz="1100" dirty="0"/>
          </a:p>
          <a:p>
            <a:endParaRPr lang="en-US" sz="1100" i="1" dirty="0"/>
          </a:p>
        </p:txBody>
      </p:sp>
      <p:sp>
        <p:nvSpPr>
          <p:cNvPr id="4" name="Slide Number Placeholder 3"/>
          <p:cNvSpPr>
            <a:spLocks noGrp="1"/>
          </p:cNvSpPr>
          <p:nvPr>
            <p:ph type="sldNum" sz="quarter" idx="10"/>
          </p:nvPr>
        </p:nvSpPr>
        <p:spPr/>
        <p:txBody>
          <a:bodyPr/>
          <a:lstStyle/>
          <a:p>
            <a:fld id="{DB201507-69D0-4D86-829B-534A6A78A807}" type="slidenum">
              <a:rPr lang="en-US" smtClean="0"/>
              <a:t>59</a:t>
            </a:fld>
            <a:endParaRPr lang="en-US" dirty="0"/>
          </a:p>
        </p:txBody>
      </p:sp>
    </p:spTree>
    <p:extLst>
      <p:ext uri="{BB962C8B-B14F-4D97-AF65-F5344CB8AC3E}">
        <p14:creationId xmlns:p14="http://schemas.microsoft.com/office/powerpoint/2010/main" val="2224921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a:t>At the completion of epoch 3, 47.5% of </a:t>
            </a:r>
            <a:r>
              <a:rPr lang="en-GB" dirty="0"/>
              <a:t>familial Mediterranean fever </a:t>
            </a:r>
            <a:r>
              <a:rPr lang="en-US" dirty="0"/>
              <a:t>(FMF) patients (28/59 patients), 74.2% of </a:t>
            </a:r>
            <a:r>
              <a:rPr lang="en-GB" dirty="0"/>
              <a:t>hyperimmunoglobulin D syndrome (HIDS)/ mevalonate kinase deficiency (</a:t>
            </a:r>
            <a:r>
              <a:rPr lang="en-US" dirty="0"/>
              <a:t>MKD) patients (49/66 patients), and 41.7% of </a:t>
            </a:r>
            <a:r>
              <a:rPr lang="en-GB" dirty="0"/>
              <a:t>tumor necrosis factor receptor-associated periodic syndrome (</a:t>
            </a:r>
            <a:r>
              <a:rPr lang="en-US" dirty="0"/>
              <a:t>TRAPS) patients (25/60 patients; TRAPS cohort and roll-over patients combined) were using a higher dose (either 150 mg every 4 weeks or 300 mg every 8 weeks or the highest dose of 300 mg every 4 weeks) than 150 mg every 8 weeks to control disease. </a:t>
            </a:r>
          </a:p>
          <a:p>
            <a:pPr marL="168244" indent="-168244">
              <a:buFont typeface="Arial" panose="020B0604020202020204" pitchFamily="34" charset="0"/>
              <a:buChar char="•"/>
            </a:pPr>
            <a:r>
              <a:rPr lang="en-US" dirty="0"/>
              <a:t>At the end of epoch 3, of 10 FMF patients who began epoch 3 in the placebo group, 3 patients (5.1%) were receiving placebo (placebo responders); of 7 HIDS/MKD patients who began epoch 3 in the placebo group, 2 patients (3.1%) were receiving placebo; and of 5 TRAPS patients who began epoch 3 in the placebo group, 3 patients (5.0%) were receiving placebo. </a:t>
            </a:r>
          </a:p>
          <a:p>
            <a:pPr marL="168244" indent="-168244">
              <a:buFont typeface="Arial" panose="020B0604020202020204" pitchFamily="34" charset="0"/>
              <a:buChar char="•"/>
            </a:pPr>
            <a:endParaRPr lang="en-US" dirty="0"/>
          </a:p>
          <a:p>
            <a:r>
              <a:rPr lang="en-US" b="1" dirty="0"/>
              <a:t>Reference</a:t>
            </a:r>
          </a:p>
          <a:p>
            <a:r>
              <a:rPr lang="en-US" dirty="0"/>
              <a:t>De Benedetti F, Frenkel J, Calvo I, et al. Efficacy and safety of canakinumab in patients with colchicine-resistant familial Mediterranean fever, hyper-immunoglobulin D syndrome/mevalonate kinase deficiency and TNF receptor-associated periodic syndrome: 40 week results from the pivotal phase 3 umbrella cluster trial</a:t>
            </a:r>
            <a:r>
              <a:rPr lang="en-US" b="1" dirty="0"/>
              <a:t>. </a:t>
            </a:r>
            <a:r>
              <a:rPr lang="en-US" dirty="0"/>
              <a:t>Arthritis Rheumatol. 2016; 68(suppl 10). </a:t>
            </a:r>
          </a:p>
          <a:p>
            <a:endParaRPr lang="en-US" dirty="0"/>
          </a:p>
        </p:txBody>
      </p:sp>
      <p:sp>
        <p:nvSpPr>
          <p:cNvPr id="4" name="Slide Number Placeholder 3"/>
          <p:cNvSpPr>
            <a:spLocks noGrp="1"/>
          </p:cNvSpPr>
          <p:nvPr>
            <p:ph type="sldNum" sz="quarter" idx="10"/>
          </p:nvPr>
        </p:nvSpPr>
        <p:spPr/>
        <p:txBody>
          <a:bodyPr/>
          <a:lstStyle/>
          <a:p>
            <a:fld id="{DB201507-69D0-4D86-829B-534A6A78A807}" type="slidenum">
              <a:rPr lang="en-US" smtClean="0">
                <a:solidFill>
                  <a:prstClr val="black"/>
                </a:solidFill>
                <a:latin typeface="Calibri"/>
              </a:rPr>
              <a:pPr/>
              <a:t>60</a:t>
            </a:fld>
            <a:endParaRPr lang="en-US" dirty="0">
              <a:solidFill>
                <a:prstClr val="black"/>
              </a:solidFill>
              <a:latin typeface="Calibri"/>
            </a:endParaRPr>
          </a:p>
        </p:txBody>
      </p:sp>
    </p:spTree>
    <p:extLst>
      <p:ext uri="{BB962C8B-B14F-4D97-AF65-F5344CB8AC3E}">
        <p14:creationId xmlns:p14="http://schemas.microsoft.com/office/powerpoint/2010/main" val="605778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a:t>The safety profile of canakinumab in epoch 3 showed no new or unexpected findings.</a:t>
            </a:r>
          </a:p>
          <a:p>
            <a:pPr marL="168244" indent="-168244">
              <a:buFont typeface="Arial" panose="020B0604020202020204" pitchFamily="34" charset="0"/>
              <a:buChar char="•"/>
            </a:pPr>
            <a:r>
              <a:rPr lang="en-US" dirty="0"/>
              <a:t>The incidence rates of adverse events by primary system class for each cohort were comparable to those observed in epoch 2. The most frequently affected system organ class across the 3 cohorts was infections and infestations.</a:t>
            </a:r>
          </a:p>
          <a:p>
            <a:pPr marL="168244" indent="-168244" defTabSz="897301">
              <a:buFont typeface="Arial" panose="020B0604020202020204" pitchFamily="34" charset="0"/>
              <a:buChar char="•"/>
              <a:defRPr/>
            </a:pPr>
            <a:r>
              <a:rPr lang="en-US" dirty="0"/>
              <a:t>Table on slide shows incidence of adverse events for all 3 disease cohorts. </a:t>
            </a:r>
            <a:endParaRPr lang="en-US" i="1" dirty="0">
              <a:solidFill>
                <a:srgbClr val="FF0000"/>
              </a:solidFill>
            </a:endParaRPr>
          </a:p>
          <a:p>
            <a:endParaRPr lang="en-US" dirty="0"/>
          </a:p>
          <a:p>
            <a:r>
              <a:rPr lang="en-US" b="1" dirty="0"/>
              <a:t>References</a:t>
            </a:r>
          </a:p>
          <a:p>
            <a:pPr marL="224325" indent="-224325">
              <a:buFont typeface="+mj-lt"/>
              <a:buAutoNum type="arabicPeriod"/>
            </a:pPr>
            <a:r>
              <a:rPr lang="en-US" dirty="0"/>
              <a:t>De Benedetti F, Frenkel J, Calvo I, et al. Efficacy and safety of canakinumab in patients with colchicine-resistant familial Mediterranean fever, hyper-immunoglobulin D syndrome/mevalonate kinase deficiency and TNF receptor-associated periodic syndrome: 40 week results from the pivotal phase 3 umbrella cluster trial</a:t>
            </a:r>
            <a:r>
              <a:rPr lang="en-US" b="1" dirty="0"/>
              <a:t>. </a:t>
            </a:r>
            <a:r>
              <a:rPr lang="en-US" dirty="0"/>
              <a:t>Arthritis Rheumatol. 2016; 68(suppl 10). </a:t>
            </a:r>
          </a:p>
          <a:p>
            <a:pPr marL="224325" indent="-224325">
              <a:buFont typeface="+mj-lt"/>
              <a:buAutoNum type="arabicPeriod"/>
            </a:pPr>
            <a:r>
              <a:rPr lang="en-US" dirty="0">
                <a:cs typeface="Times New Roman"/>
              </a:rPr>
              <a:t>De Benedetti F</a:t>
            </a:r>
            <a:r>
              <a:rPr lang="en-US" dirty="0">
                <a:ea typeface="Calibri"/>
                <a:cs typeface="Times New Roman"/>
              </a:rPr>
              <a:t>, Anton J, Gattorno M, et al. A phase III, pivotal, umbrella trial of canakinumab in patients with auto-inflammatory periodic fever syndromes (colchicine-resistant FMF, HIDS/MKD and TRAPS). Ann Rheum Dis. 2016;75(Suppl2):615.</a:t>
            </a:r>
            <a:endParaRPr lang="en-US" dirty="0"/>
          </a:p>
        </p:txBody>
      </p:sp>
      <p:sp>
        <p:nvSpPr>
          <p:cNvPr id="4" name="Slide Number Placeholder 3"/>
          <p:cNvSpPr>
            <a:spLocks noGrp="1"/>
          </p:cNvSpPr>
          <p:nvPr>
            <p:ph type="sldNum" sz="quarter" idx="10"/>
          </p:nvPr>
        </p:nvSpPr>
        <p:spPr/>
        <p:txBody>
          <a:bodyPr/>
          <a:lstStyle/>
          <a:p>
            <a:fld id="{DB201507-69D0-4D86-829B-534A6A78A807}" type="slidenum">
              <a:rPr lang="en-US" smtClean="0">
                <a:solidFill>
                  <a:prstClr val="black"/>
                </a:solidFill>
                <a:latin typeface="Calibri"/>
              </a:rPr>
              <a:pPr/>
              <a:t>61</a:t>
            </a:fld>
            <a:endParaRPr lang="en-US" dirty="0">
              <a:solidFill>
                <a:prstClr val="black"/>
              </a:solidFill>
              <a:latin typeface="Calibri"/>
            </a:endParaRPr>
          </a:p>
        </p:txBody>
      </p:sp>
    </p:spTree>
    <p:extLst>
      <p:ext uri="{BB962C8B-B14F-4D97-AF65-F5344CB8AC3E}">
        <p14:creationId xmlns:p14="http://schemas.microsoft.com/office/powerpoint/2010/main" val="2635820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sz="1100" dirty="0"/>
              <a:t>Serious adverse events by preferred term are summarized in the table on this slide.</a:t>
            </a:r>
            <a:r>
              <a:rPr lang="en-US" sz="1100" baseline="30000" dirty="0"/>
              <a:t>1,2</a:t>
            </a:r>
          </a:p>
          <a:p>
            <a:endParaRPr lang="en-US" sz="1100" dirty="0"/>
          </a:p>
          <a:p>
            <a:r>
              <a:rPr lang="en-US" sz="1100" b="1" dirty="0"/>
              <a:t>Reference</a:t>
            </a:r>
          </a:p>
          <a:p>
            <a:r>
              <a:rPr lang="en-US" sz="1100" dirty="0">
                <a:cs typeface="Times New Roman"/>
              </a:rPr>
              <a:t>De Benedetti F</a:t>
            </a:r>
            <a:r>
              <a:rPr lang="en-US" sz="1100" dirty="0">
                <a:ea typeface="Calibri"/>
                <a:cs typeface="Times New Roman"/>
              </a:rPr>
              <a:t>,  Anton J, Gattorno M, et al. A phase III, pivotal, umbrella trial of canakinumab in patients with auto-inflammatory periodic fever syndromes (colchicine-resistant FMF, HIDS/MKD and TRAPS). Ann Rheum Dis. 2016;75(Suppl2):615.</a:t>
            </a:r>
            <a:endParaRPr lang="en-US" sz="1100" dirty="0"/>
          </a:p>
        </p:txBody>
      </p:sp>
      <p:sp>
        <p:nvSpPr>
          <p:cNvPr id="4" name="Slide Number Placeholder 3"/>
          <p:cNvSpPr>
            <a:spLocks noGrp="1"/>
          </p:cNvSpPr>
          <p:nvPr>
            <p:ph type="sldNum" sz="quarter" idx="10"/>
          </p:nvPr>
        </p:nvSpPr>
        <p:spPr/>
        <p:txBody>
          <a:bodyPr/>
          <a:lstStyle/>
          <a:p>
            <a:fld id="{DB201507-69D0-4D86-829B-534A6A78A807}" type="slidenum">
              <a:rPr lang="en-US" smtClean="0"/>
              <a:t>62</a:t>
            </a:fld>
            <a:endParaRPr lang="en-US" dirty="0"/>
          </a:p>
        </p:txBody>
      </p:sp>
    </p:spTree>
    <p:extLst>
      <p:ext uri="{BB962C8B-B14F-4D97-AF65-F5344CB8AC3E}">
        <p14:creationId xmlns:p14="http://schemas.microsoft.com/office/powerpoint/2010/main" val="257104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3D50BE3-7B63-4F74-A846-78120FB61B94}" type="slidenum">
              <a:rPr lang="en-US">
                <a:solidFill>
                  <a:srgbClr val="917B69"/>
                </a:solidFill>
              </a:rPr>
              <a:pPr>
                <a:defRPr/>
              </a:pPr>
              <a:t>26</a:t>
            </a:fld>
            <a:endParaRPr lang="en-US" dirty="0">
              <a:solidFill>
                <a:srgbClr val="917B69"/>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5643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27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2273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28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4879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29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2550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30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2079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4" name="Slide Number Placeholder 3"/>
          <p:cNvSpPr>
            <a:spLocks noGrp="1"/>
          </p:cNvSpPr>
          <p:nvPr>
            <p:ph type="sldNum" sz="quarter" idx="10"/>
          </p:nvPr>
        </p:nvSpPr>
        <p:spPr/>
        <p:txBody>
          <a:bodyPr/>
          <a:lstStyle/>
          <a:p>
            <a:pPr>
              <a:defRPr/>
            </a:pPr>
            <a:fld id="{13D50BE3-7B63-4F74-A846-78120FB61B94}" type="slidenum">
              <a:rPr lang="en-US" smtClean="0"/>
              <a:pPr>
                <a:defRPr/>
              </a:pPr>
              <a:t>31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76821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4.emf"/><Relationship Id="rId4" Type="http://schemas.openxmlformats.org/officeDocument/2006/relationships/oleObject" Target="../embeddings/oleObject2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4.emf"/><Relationship Id="rId4" Type="http://schemas.openxmlformats.org/officeDocument/2006/relationships/oleObject" Target="../embeddings/oleObject2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4.emf"/><Relationship Id="rId4" Type="http://schemas.openxmlformats.org/officeDocument/2006/relationships/oleObject" Target="../embeddings/oleObject2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4.emf"/><Relationship Id="rId4" Type="http://schemas.openxmlformats.org/officeDocument/2006/relationships/oleObject" Target="../embeddings/oleObject2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4.emf"/><Relationship Id="rId4" Type="http://schemas.openxmlformats.org/officeDocument/2006/relationships/oleObject" Target="../embeddings/oleObject2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1.vml"/><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3.vml"/><Relationship Id="rId5" Type="http://schemas.openxmlformats.org/officeDocument/2006/relationships/image" Target="../media/image4.emf"/><Relationship Id="rId4" Type="http://schemas.openxmlformats.org/officeDocument/2006/relationships/oleObject" Target="../embeddings/oleObject3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4.vml"/><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6.vml"/><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7.vml"/><Relationship Id="rId5" Type="http://schemas.openxmlformats.org/officeDocument/2006/relationships/image" Target="../media/image4.emf"/><Relationship Id="rId4" Type="http://schemas.openxmlformats.org/officeDocument/2006/relationships/oleObject" Target="../embeddings/oleObject3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8.vml"/><Relationship Id="rId5" Type="http://schemas.openxmlformats.org/officeDocument/2006/relationships/image" Target="../media/image4.emf"/><Relationship Id="rId4" Type="http://schemas.openxmlformats.org/officeDocument/2006/relationships/oleObject" Target="../embeddings/oleObject38.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Afbeelding 2" descr="corporate achtergrond Eng 4-3-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1938"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Klik</a:t>
            </a:r>
            <a:r>
              <a:rPr lang="en-GB" dirty="0" smtClean="0"/>
              <a:t> </a:t>
            </a:r>
            <a:r>
              <a:rPr lang="en-GB" dirty="0" err="1" smtClean="0"/>
              <a:t>om</a:t>
            </a:r>
            <a:r>
              <a:rPr lang="en-GB" dirty="0" smtClean="0"/>
              <a:t> de </a:t>
            </a:r>
            <a:r>
              <a:rPr lang="en-GB" dirty="0" err="1" smtClean="0"/>
              <a:t>ondertitelstijl</a:t>
            </a:r>
            <a:r>
              <a:rPr lang="en-GB" dirty="0" smtClean="0"/>
              <a:t> van het model </a:t>
            </a:r>
            <a:r>
              <a:rPr lang="en-GB" dirty="0" err="1" smtClean="0"/>
              <a:t>te</a:t>
            </a:r>
            <a:r>
              <a:rPr lang="en-GB" dirty="0" smtClean="0"/>
              <a:t> </a:t>
            </a:r>
            <a:r>
              <a:rPr lang="en-GB" dirty="0" err="1" smtClean="0"/>
              <a:t>bewerken</a:t>
            </a:r>
            <a:endParaRPr lang="en-GB" dirty="0"/>
          </a:p>
        </p:txBody>
      </p:sp>
      <p:sp>
        <p:nvSpPr>
          <p:cNvPr id="4" name="Tijdelijke aanduiding voor voettekst 4"/>
          <p:cNvSpPr>
            <a:spLocks noGrp="1"/>
          </p:cNvSpPr>
          <p:nvPr>
            <p:ph type="ftr" sz="quarter" idx="10"/>
          </p:nvPr>
        </p:nvSpPr>
        <p:spPr>
          <a:xfrm>
            <a:off x="914400" y="6356350"/>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en-GB" dirty="0"/>
          </a:p>
        </p:txBody>
      </p:sp>
    </p:spTree>
    <p:extLst>
      <p:ext uri="{BB962C8B-B14F-4D97-AF65-F5344CB8AC3E}">
        <p14:creationId xmlns:p14="http://schemas.microsoft.com/office/powerpoint/2010/main" val="181581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1183436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7"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68663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30999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1"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977893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5172265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9"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59918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652895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3"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372234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170341671"/>
              </p:ex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7197"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3" name="Content Placeholder 2"/>
          <p:cNvSpPr>
            <a:spLocks noGrp="1"/>
          </p:cNvSpPr>
          <p:nvPr>
            <p:ph sz="half" idx="1"/>
          </p:nvPr>
        </p:nvSpPr>
        <p:spPr>
          <a:xfrm>
            <a:off x="68580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457200"/>
            <a:ext cx="7772400" cy="960120"/>
          </a:xfrm>
          <a:prstGeom prst="rect">
            <a:avLst/>
          </a:prstGeom>
        </p:spPr>
        <p:txBody>
          <a:bodyPr/>
          <a:lstStyle/>
          <a:p>
            <a:r>
              <a:rPr lang="en-US"/>
              <a:t>Click to edit Master title style</a:t>
            </a:r>
            <a:endParaRPr lang="en-US" dirty="0"/>
          </a:p>
        </p:txBody>
      </p:sp>
      <p:sp>
        <p:nvSpPr>
          <p:cNvPr id="7"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777616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2228660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9"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296656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2027471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93"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6566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4917477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7"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063666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220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41"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4027687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4022361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5"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57765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5" name="Afbeelding 1" descr="41556_UMCU_PPT_subtro-39.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en-GB" dirty="0" err="1" smtClean="0"/>
              <a:t>Titelstijl</a:t>
            </a:r>
            <a:r>
              <a:rPr lang="en-GB" dirty="0" smtClean="0"/>
              <a:t> van model </a:t>
            </a:r>
            <a:r>
              <a:rPr lang="en-GB" dirty="0" err="1" smtClean="0"/>
              <a:t>bewerken</a:t>
            </a:r>
            <a:endParaRPr lang="en-GB"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Klik</a:t>
            </a:r>
            <a:r>
              <a:rPr lang="en-GB" dirty="0" smtClean="0"/>
              <a:t> </a:t>
            </a:r>
            <a:r>
              <a:rPr lang="en-GB" dirty="0" err="1" smtClean="0"/>
              <a:t>om</a:t>
            </a:r>
            <a:r>
              <a:rPr lang="en-GB" dirty="0" smtClean="0"/>
              <a:t> de </a:t>
            </a:r>
            <a:r>
              <a:rPr lang="en-GB" dirty="0" err="1" smtClean="0"/>
              <a:t>titelstijl</a:t>
            </a:r>
            <a:r>
              <a:rPr lang="en-GB" dirty="0" smtClean="0"/>
              <a:t> van het model </a:t>
            </a:r>
            <a:r>
              <a:rPr lang="en-GB" dirty="0" err="1" smtClean="0"/>
              <a:t>te</a:t>
            </a:r>
            <a:r>
              <a:rPr lang="en-GB" dirty="0" smtClean="0"/>
              <a:t> </a:t>
            </a:r>
            <a:r>
              <a:rPr lang="en-GB" dirty="0" err="1" smtClean="0"/>
              <a:t>bewerken</a:t>
            </a:r>
            <a:endParaRPr lang="en-GB" dirty="0"/>
          </a:p>
        </p:txBody>
      </p:sp>
      <p:sp>
        <p:nvSpPr>
          <p:cNvPr id="4" name="Tijdelijke aanduiding voor voettekst 4"/>
          <p:cNvSpPr>
            <a:spLocks noGrp="1"/>
          </p:cNvSpPr>
          <p:nvPr>
            <p:ph type="ftr" sz="quarter" idx="10"/>
          </p:nvPr>
        </p:nvSpPr>
        <p:spPr>
          <a:xfrm>
            <a:off x="914400" y="6173788"/>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en-GB" dirty="0"/>
          </a:p>
        </p:txBody>
      </p:sp>
    </p:spTree>
    <p:extLst>
      <p:ext uri="{BB962C8B-B14F-4D97-AF65-F5344CB8AC3E}">
        <p14:creationId xmlns:p14="http://schemas.microsoft.com/office/powerpoint/2010/main" val="233043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253414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3"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521336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0234309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81"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91939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086982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29"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7793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3933583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53"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508697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7222734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77"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972586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914713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25"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99446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3233683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9"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201830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038672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73"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559049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_Two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282571165"/>
              </p:ex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32797"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3" name="Content Placeholder 2"/>
          <p:cNvSpPr>
            <a:spLocks noGrp="1"/>
          </p:cNvSpPr>
          <p:nvPr>
            <p:ph sz="half" idx="1"/>
          </p:nvPr>
        </p:nvSpPr>
        <p:spPr>
          <a:xfrm>
            <a:off x="68580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457200"/>
            <a:ext cx="7772400" cy="960120"/>
          </a:xfrm>
          <a:prstGeom prst="rect">
            <a:avLst/>
          </a:prstGeom>
        </p:spPr>
        <p:txBody>
          <a:bodyPr/>
          <a:lstStyle/>
          <a:p>
            <a:r>
              <a:rPr lang="en-US"/>
              <a:t>Click to edit Master title style</a:t>
            </a:r>
            <a:endParaRPr lang="en-US" dirty="0"/>
          </a:p>
        </p:txBody>
      </p:sp>
      <p:sp>
        <p:nvSpPr>
          <p:cNvPr id="7" name="Textplatzhalter 9"/>
          <p:cNvSpPr>
            <a:spLocks noGrp="1"/>
          </p:cNvSpPr>
          <p:nvPr>
            <p:ph type="body" sz="quarter" idx="10"/>
          </p:nvPr>
        </p:nvSpPr>
        <p:spPr>
          <a:xfrm>
            <a:off x="686020" y="6429213"/>
            <a:ext cx="6015866" cy="113749"/>
          </a:xfrm>
          <a:prstGeom prst="rect">
            <a:avLst/>
          </a:prstGeom>
        </p:spPr>
        <p:txBody>
          <a:bodyPr wrap="square" anchor="b">
            <a:spAutoFit/>
          </a:bodyPr>
          <a:lstStyle>
            <a:lvl1pPr marL="0" indent="0">
              <a:buNone/>
              <a:defRPr sz="739">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400798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Two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577274379"/>
              </p:ex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34845"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3" name="Content Placeholder 2"/>
          <p:cNvSpPr>
            <a:spLocks noGrp="1"/>
          </p:cNvSpPr>
          <p:nvPr>
            <p:ph sz="half" idx="1"/>
          </p:nvPr>
        </p:nvSpPr>
        <p:spPr>
          <a:xfrm>
            <a:off x="68580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457200"/>
            <a:ext cx="7772400" cy="960120"/>
          </a:xfrm>
          <a:prstGeom prst="rect">
            <a:avLst/>
          </a:prstGeom>
        </p:spPr>
        <p:txBody>
          <a:bodyPr/>
          <a:lstStyle/>
          <a:p>
            <a:r>
              <a:rPr lang="en-US"/>
              <a:t>Click to edit Master title style</a:t>
            </a:r>
            <a:endParaRPr lang="en-US" dirty="0"/>
          </a:p>
        </p:txBody>
      </p:sp>
      <p:sp>
        <p:nvSpPr>
          <p:cNvPr id="7" name="Textplatzhalter 9"/>
          <p:cNvSpPr>
            <a:spLocks noGrp="1"/>
          </p:cNvSpPr>
          <p:nvPr>
            <p:ph type="body" sz="quarter" idx="10"/>
          </p:nvPr>
        </p:nvSpPr>
        <p:spPr>
          <a:xfrm>
            <a:off x="686020" y="6429213"/>
            <a:ext cx="6015866" cy="113749"/>
          </a:xfrm>
          <a:prstGeom prst="rect">
            <a:avLst/>
          </a:prstGeom>
        </p:spPr>
        <p:txBody>
          <a:bodyPr wrap="square" anchor="b">
            <a:spAutoFit/>
          </a:bodyPr>
          <a:lstStyle>
            <a:lvl1pPr marL="0" indent="0">
              <a:buNone/>
              <a:defRPr sz="739">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71700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p:txBody>
      </p:sp>
      <p:sp>
        <p:nvSpPr>
          <p:cNvPr id="4" name="Tijdelijke aanduiding voor voettekst 4"/>
          <p:cNvSpPr>
            <a:spLocks noGrp="1"/>
          </p:cNvSpPr>
          <p:nvPr>
            <p:ph type="ftr" sz="quarter" idx="10"/>
          </p:nvPr>
        </p:nvSpPr>
        <p:spPr>
          <a:xfrm>
            <a:off x="739775" y="6173788"/>
            <a:ext cx="2895600" cy="365125"/>
          </a:xfrm>
          <a:prstGeom prst="rect">
            <a:avLst/>
          </a:prstGeom>
        </p:spPr>
        <p:txBody>
          <a:bodyPr/>
          <a:lstStyle>
            <a:lvl1pPr fontAlgn="auto">
              <a:spcBef>
                <a:spcPts val="0"/>
              </a:spcBef>
              <a:spcAft>
                <a:spcPts val="0"/>
              </a:spcAft>
              <a:defRPr>
                <a:latin typeface="Segoe UI"/>
                <a:ea typeface="+mn-ea"/>
                <a:cs typeface="+mn-cs"/>
              </a:defRPr>
            </a:lvl1pPr>
          </a:lstStyle>
          <a:p>
            <a:pPr>
              <a:defRPr/>
            </a:pPr>
            <a:endParaRPr lang="en-GB" dirty="0"/>
          </a:p>
        </p:txBody>
      </p:sp>
    </p:spTree>
    <p:extLst>
      <p:ext uri="{BB962C8B-B14F-4D97-AF65-F5344CB8AC3E}">
        <p14:creationId xmlns:p14="http://schemas.microsoft.com/office/powerpoint/2010/main" val="1780365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Two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021838930"/>
              </p:ex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35869"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3" name="Content Placeholder 2"/>
          <p:cNvSpPr>
            <a:spLocks noGrp="1"/>
          </p:cNvSpPr>
          <p:nvPr>
            <p:ph sz="half" idx="1"/>
          </p:nvPr>
        </p:nvSpPr>
        <p:spPr>
          <a:xfrm>
            <a:off x="68580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457200"/>
            <a:ext cx="7772400" cy="960120"/>
          </a:xfrm>
          <a:prstGeom prst="rect">
            <a:avLst/>
          </a:prstGeom>
        </p:spPr>
        <p:txBody>
          <a:bodyPr/>
          <a:lstStyle/>
          <a:p>
            <a:r>
              <a:rPr lang="en-US"/>
              <a:t>Click to edit Master title style</a:t>
            </a:r>
            <a:endParaRPr lang="en-US" dirty="0"/>
          </a:p>
        </p:txBody>
      </p:sp>
      <p:sp>
        <p:nvSpPr>
          <p:cNvPr id="7" name="Textplatzhalter 9"/>
          <p:cNvSpPr>
            <a:spLocks noGrp="1"/>
          </p:cNvSpPr>
          <p:nvPr>
            <p:ph type="body" sz="quarter" idx="10"/>
          </p:nvPr>
        </p:nvSpPr>
        <p:spPr>
          <a:xfrm>
            <a:off x="686020" y="6429213"/>
            <a:ext cx="6015866" cy="113749"/>
          </a:xfrm>
          <a:prstGeom prst="rect">
            <a:avLst/>
          </a:prstGeom>
        </p:spPr>
        <p:txBody>
          <a:bodyPr wrap="square" anchor="b">
            <a:spAutoFit/>
          </a:bodyPr>
          <a:lstStyle>
            <a:lvl1pPr marL="0" indent="0">
              <a:buNone/>
              <a:defRPr sz="739">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823790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7_Two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098902617"/>
              </p:ex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36893"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3" name="Content Placeholder 2"/>
          <p:cNvSpPr>
            <a:spLocks noGrp="1"/>
          </p:cNvSpPr>
          <p:nvPr>
            <p:ph sz="half" idx="1"/>
          </p:nvPr>
        </p:nvSpPr>
        <p:spPr>
          <a:xfrm>
            <a:off x="68580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457200"/>
            <a:ext cx="7772400" cy="960120"/>
          </a:xfrm>
          <a:prstGeom prst="rect">
            <a:avLst/>
          </a:prstGeom>
        </p:spPr>
        <p:txBody>
          <a:bodyPr/>
          <a:lstStyle/>
          <a:p>
            <a:r>
              <a:rPr lang="en-US"/>
              <a:t>Click to edit Master title style</a:t>
            </a:r>
            <a:endParaRPr lang="en-US" dirty="0"/>
          </a:p>
        </p:txBody>
      </p:sp>
      <p:sp>
        <p:nvSpPr>
          <p:cNvPr id="7" name="Textplatzhalter 9"/>
          <p:cNvSpPr>
            <a:spLocks noGrp="1"/>
          </p:cNvSpPr>
          <p:nvPr>
            <p:ph type="body" sz="quarter" idx="10"/>
          </p:nvPr>
        </p:nvSpPr>
        <p:spPr>
          <a:xfrm>
            <a:off x="686020" y="6429213"/>
            <a:ext cx="6015866" cy="113749"/>
          </a:xfrm>
          <a:prstGeom prst="rect">
            <a:avLst/>
          </a:prstGeom>
        </p:spPr>
        <p:txBody>
          <a:bodyPr wrap="square" anchor="b">
            <a:spAutoFit/>
          </a:bodyPr>
          <a:lstStyle>
            <a:lvl1pPr marL="0" indent="0">
              <a:buNone/>
              <a:defRPr sz="739">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4166462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89195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17"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916430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7076841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41"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355780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4233439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65"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75525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7430454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9"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894426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8_Two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959369650"/>
              </p:ext>
            </p:extLst>
          </p:nvPr>
        </p:nvGraphicFramePr>
        <p:xfrm>
          <a:off x="1467" y="1589"/>
          <a:ext cx="1465" cy="1587"/>
        </p:xfrm>
        <a:graphic>
          <a:graphicData uri="http://schemas.openxmlformats.org/presentationml/2006/ole">
            <mc:AlternateContent xmlns:mc="http://schemas.openxmlformats.org/markup-compatibility/2006">
              <mc:Choice xmlns:v="urn:schemas-microsoft-com:vml" Requires="v">
                <p:oleObj spid="_x0000_s42013"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467" y="1589"/>
                        <a:ext cx="1465" cy="1587"/>
                      </a:xfrm>
                      <a:prstGeom prst="rect">
                        <a:avLst/>
                      </a:prstGeom>
                    </p:spPr>
                  </p:pic>
                </p:oleObj>
              </mc:Fallback>
            </mc:AlternateContent>
          </a:graphicData>
        </a:graphic>
      </p:graphicFrame>
      <p:sp>
        <p:nvSpPr>
          <p:cNvPr id="3" name="Content Placeholder 2"/>
          <p:cNvSpPr>
            <a:spLocks noGrp="1"/>
          </p:cNvSpPr>
          <p:nvPr>
            <p:ph sz="half" idx="1"/>
          </p:nvPr>
        </p:nvSpPr>
        <p:spPr>
          <a:xfrm>
            <a:off x="68580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08761"/>
            <a:ext cx="3794760" cy="4525328"/>
          </a:xfrm>
          <a:prstGeom prst="rect">
            <a:avLst/>
          </a:prstGeom>
        </p:spPr>
        <p:txBody>
          <a:bodyPr>
            <a:normAutofit/>
          </a:bodyPr>
          <a:lstStyle>
            <a:lvl1pPr>
              <a:defRPr sz="2216"/>
            </a:lvl1pPr>
            <a:lvl2pPr>
              <a:defRPr sz="1662"/>
            </a:lvl2pPr>
            <a:lvl3pPr>
              <a:defRPr sz="1477"/>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457200"/>
            <a:ext cx="7772400" cy="960120"/>
          </a:xfrm>
          <a:prstGeom prst="rect">
            <a:avLst/>
          </a:prstGeom>
        </p:spPr>
        <p:txBody>
          <a:bodyPr/>
          <a:lstStyle/>
          <a:p>
            <a:r>
              <a:rPr lang="en-US"/>
              <a:t>Click to edit Master title style</a:t>
            </a:r>
            <a:endParaRPr lang="en-US" dirty="0"/>
          </a:p>
        </p:txBody>
      </p:sp>
      <p:sp>
        <p:nvSpPr>
          <p:cNvPr id="7" name="Textplatzhalter 9"/>
          <p:cNvSpPr>
            <a:spLocks noGrp="1"/>
          </p:cNvSpPr>
          <p:nvPr>
            <p:ph type="body" sz="quarter" idx="10"/>
          </p:nvPr>
        </p:nvSpPr>
        <p:spPr>
          <a:xfrm>
            <a:off x="686020" y="6429213"/>
            <a:ext cx="6015866" cy="113749"/>
          </a:xfrm>
          <a:prstGeom prst="rect">
            <a:avLst/>
          </a:prstGeom>
        </p:spPr>
        <p:txBody>
          <a:bodyPr wrap="square" anchor="b">
            <a:spAutoFit/>
          </a:bodyPr>
          <a:lstStyle>
            <a:lvl1pPr marL="0" indent="0">
              <a:buNone/>
              <a:defRPr sz="739">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679140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572670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37"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886906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5860527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61"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917071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5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553812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09"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22455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en-GB" dirty="0" err="1" smtClean="0"/>
              <a:t>Titelstijl</a:t>
            </a:r>
            <a:r>
              <a:rPr lang="en-GB" dirty="0" smtClean="0"/>
              <a:t> van model </a:t>
            </a:r>
            <a:r>
              <a:rPr lang="en-GB" dirty="0" err="1" smtClean="0"/>
              <a:t>bewerken</a:t>
            </a:r>
            <a:endParaRPr lang="en-GB" dirty="0"/>
          </a:p>
        </p:txBody>
      </p:sp>
      <p:sp>
        <p:nvSpPr>
          <p:cNvPr id="5" name="Tijdelijke aanduiding voor voettekst 5"/>
          <p:cNvSpPr>
            <a:spLocks noGrp="1"/>
          </p:cNvSpPr>
          <p:nvPr>
            <p:ph type="ftr" sz="quarter" idx="15"/>
          </p:nvPr>
        </p:nvSpPr>
        <p:spPr>
          <a:xfrm>
            <a:off x="7254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dirty="0"/>
          </a:p>
        </p:txBody>
      </p:sp>
    </p:spTree>
    <p:extLst>
      <p:ext uri="{BB962C8B-B14F-4D97-AF65-F5344CB8AC3E}">
        <p14:creationId xmlns:p14="http://schemas.microsoft.com/office/powerpoint/2010/main" val="2165521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6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3635179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57"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613823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42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4649354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00"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202233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43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4340557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4"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671922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44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473225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48"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2830672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45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496824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2"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10922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46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235406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6"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882870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47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829444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20"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008717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48_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83109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44" name="think-cell Folie" r:id="rId4" imgW="408" imgH="408" progId="TCLayout.ActiveDocument.1">
                  <p:embed/>
                </p:oleObj>
              </mc:Choice>
              <mc:Fallback>
                <p:oleObj name="think-cell Folie" r:id="rId4" imgW="408" imgH="40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9"/>
          <p:cNvSpPr>
            <a:spLocks noGrp="1"/>
          </p:cNvSpPr>
          <p:nvPr>
            <p:ph type="body" sz="quarter" idx="10"/>
          </p:nvPr>
        </p:nvSpPr>
        <p:spPr>
          <a:xfrm>
            <a:off x="686020" y="6419851"/>
            <a:ext cx="6015866" cy="123111"/>
          </a:xfrm>
          <a:prstGeom prst="rect">
            <a:avLst/>
          </a:prstGeom>
        </p:spPr>
        <p:txBody>
          <a:bodyPr wrap="square" anchor="b">
            <a:spAutoFit/>
          </a:bodyPr>
          <a:lstStyle>
            <a:lvl1pPr marL="0" indent="0">
              <a:buNone/>
              <a:defRPr sz="800">
                <a:latin typeface="Arial Narrow" panose="020B0606020202030204" pitchFamily="34" charset="0"/>
              </a:defRPr>
            </a:lvl1pPr>
            <a:lvl2pPr marL="211089" indent="0">
              <a:buNone/>
              <a:defRPr sz="831">
                <a:latin typeface="Arial Narrow" panose="020B0606020202030204" pitchFamily="34" charset="0"/>
              </a:defRPr>
            </a:lvl2pPr>
            <a:lvl3pPr marL="422178" indent="0">
              <a:buNone/>
              <a:defRPr sz="739">
                <a:latin typeface="Arial Narrow" panose="020B0606020202030204" pitchFamily="34" charset="0"/>
              </a:defRPr>
            </a:lvl3pPr>
            <a:lvl4pPr marL="633268" indent="0">
              <a:buNone/>
              <a:defRPr sz="739">
                <a:latin typeface="Arial Narrow" panose="020B0606020202030204" pitchFamily="34" charset="0"/>
              </a:defRPr>
            </a:lvl4pPr>
            <a:lvl5pPr marL="844357" indent="0">
              <a:buNone/>
              <a:defRPr sz="739">
                <a:latin typeface="Arial Narrow" panose="020B060602020203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169542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en-GB" dirty="0" err="1" smtClean="0"/>
              <a:t>Titelstijl</a:t>
            </a:r>
            <a:r>
              <a:rPr lang="en-GB" dirty="0" smtClean="0"/>
              <a:t> van model </a:t>
            </a:r>
            <a:r>
              <a:rPr lang="en-GB" dirty="0" err="1" smtClean="0"/>
              <a:t>bewerken</a:t>
            </a:r>
            <a:endParaRPr lang="en-GB" dirty="0"/>
          </a:p>
        </p:txBody>
      </p:sp>
      <p:sp>
        <p:nvSpPr>
          <p:cNvPr id="7" name="Tijdelijke aanduiding voor voettekst 7"/>
          <p:cNvSpPr>
            <a:spLocks noGrp="1"/>
          </p:cNvSpPr>
          <p:nvPr>
            <p:ph type="ftr" sz="quarter" idx="15"/>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dirty="0"/>
          </a:p>
        </p:txBody>
      </p:sp>
    </p:spTree>
    <p:extLst>
      <p:ext uri="{BB962C8B-B14F-4D97-AF65-F5344CB8AC3E}">
        <p14:creationId xmlns:p14="http://schemas.microsoft.com/office/powerpoint/2010/main" val="187461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en-GB" dirty="0" err="1" smtClean="0"/>
              <a:t>Titelstijl</a:t>
            </a:r>
            <a:r>
              <a:rPr lang="en-GB" dirty="0" smtClean="0"/>
              <a:t> van model </a:t>
            </a:r>
            <a:r>
              <a:rPr lang="en-GB" dirty="0" err="1" smtClean="0"/>
              <a:t>bewerken</a:t>
            </a:r>
            <a:endParaRPr lang="en-GB" dirty="0"/>
          </a:p>
        </p:txBody>
      </p:sp>
      <p:sp>
        <p:nvSpPr>
          <p:cNvPr id="7" name="Tijdelijke aanduiding voor voettekst 5"/>
          <p:cNvSpPr>
            <a:spLocks noGrp="1"/>
          </p:cNvSpPr>
          <p:nvPr>
            <p:ph type="ftr" sz="quarter" idx="2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dirty="0"/>
          </a:p>
        </p:txBody>
      </p:sp>
    </p:spTree>
    <p:extLst>
      <p:ext uri="{BB962C8B-B14F-4D97-AF65-F5344CB8AC3E}">
        <p14:creationId xmlns:p14="http://schemas.microsoft.com/office/powerpoint/2010/main" val="144644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en-GB" dirty="0" err="1" smtClean="0"/>
              <a:t>Titelstijl</a:t>
            </a:r>
            <a:r>
              <a:rPr lang="en-GB" dirty="0" smtClean="0"/>
              <a:t> van model </a:t>
            </a:r>
            <a:r>
              <a:rPr lang="en-GB" dirty="0" err="1" smtClean="0"/>
              <a:t>bewerken</a:t>
            </a:r>
            <a:endParaRPr lang="en-GB" dirty="0"/>
          </a:p>
        </p:txBody>
      </p:sp>
      <p:sp>
        <p:nvSpPr>
          <p:cNvPr id="7" name="Tijdelijke aanduiding voor voettekst 5"/>
          <p:cNvSpPr>
            <a:spLocks noGrp="1"/>
          </p:cNvSpPr>
          <p:nvPr>
            <p:ph type="ftr" sz="quarter" idx="22"/>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dirty="0"/>
          </a:p>
        </p:txBody>
      </p:sp>
    </p:spTree>
    <p:extLst>
      <p:ext uri="{BB962C8B-B14F-4D97-AF65-F5344CB8AC3E}">
        <p14:creationId xmlns:p14="http://schemas.microsoft.com/office/powerpoint/2010/main" val="85315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426485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en-GB" dirty="0" err="1" smtClean="0"/>
              <a:t>Titelstijl</a:t>
            </a:r>
            <a:r>
              <a:rPr lang="en-GB" dirty="0" smtClean="0"/>
              <a:t> van model </a:t>
            </a:r>
            <a:r>
              <a:rPr lang="en-GB" dirty="0" err="1" smtClean="0"/>
              <a:t>bewerken</a:t>
            </a:r>
            <a:endParaRPr lang="en-GB"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p:txBody>
      </p:sp>
      <p:sp>
        <p:nvSpPr>
          <p:cNvPr id="7" name="Tijdelijke aanduiding voor voettekst 5"/>
          <p:cNvSpPr>
            <a:spLocks noGrp="1"/>
          </p:cNvSpPr>
          <p:nvPr>
            <p:ph type="ftr" sz="quarter" idx="1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dirty="0"/>
          </a:p>
        </p:txBody>
      </p:sp>
    </p:spTree>
    <p:extLst>
      <p:ext uri="{BB962C8B-B14F-4D97-AF65-F5344CB8AC3E}">
        <p14:creationId xmlns:p14="http://schemas.microsoft.com/office/powerpoint/2010/main" val="3275462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09.png"/>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22" r:id="rId8"/>
    <p:sldLayoutId id="2147484430" r:id="rId9"/>
    <p:sldLayoutId id="2147484432" r:id="rId10"/>
    <p:sldLayoutId id="2147484433" r:id="rId11"/>
    <p:sldLayoutId id="2147484434" r:id="rId12"/>
    <p:sldLayoutId id="2147484435" r:id="rId13"/>
    <p:sldLayoutId id="2147484436" r:id="rId14"/>
    <p:sldLayoutId id="2147484439" r:id="rId15"/>
    <p:sldLayoutId id="2147484440" r:id="rId16"/>
    <p:sldLayoutId id="2147484441" r:id="rId17"/>
    <p:sldLayoutId id="2147484442" r:id="rId18"/>
    <p:sldLayoutId id="2147484443" r:id="rId19"/>
    <p:sldLayoutId id="2147484450" r:id="rId20"/>
    <p:sldLayoutId id="2147484451" r:id="rId21"/>
    <p:sldLayoutId id="2147484453" r:id="rId22"/>
    <p:sldLayoutId id="2147484454" r:id="rId23"/>
    <p:sldLayoutId id="2147484455" r:id="rId24"/>
    <p:sldLayoutId id="2147484456" r:id="rId25"/>
    <p:sldLayoutId id="2147484457" r:id="rId26"/>
    <p:sldLayoutId id="2147484458" r:id="rId27"/>
    <p:sldLayoutId id="2147484459" r:id="rId28"/>
    <p:sldLayoutId id="2147484460" r:id="rId29"/>
    <p:sldLayoutId id="2147484461" r:id="rId30"/>
    <p:sldLayoutId id="2147484462" r:id="rId31"/>
    <p:sldLayoutId id="2147484463" r:id="rId32"/>
    <p:sldLayoutId id="2147484464" r:id="rId33"/>
    <p:sldLayoutId id="2147484465" r:id="rId34"/>
    <p:sldLayoutId id="2147484466" r:id="rId35"/>
    <p:sldLayoutId id="2147484467" r:id="rId36"/>
    <p:sldLayoutId id="2147484468" r:id="rId37"/>
    <p:sldLayoutId id="2147484469" r:id="rId38"/>
    <p:sldLayoutId id="2147484471" r:id="rId39"/>
    <p:sldLayoutId id="2147484472" r:id="rId40"/>
    <p:sldLayoutId id="2147484495" r:id="rId41"/>
    <p:sldLayoutId id="2147484496" r:id="rId42"/>
    <p:sldLayoutId id="2147484497" r:id="rId43"/>
    <p:sldLayoutId id="2147484498" r:id="rId44"/>
    <p:sldLayoutId id="2147484499" r:id="rId45"/>
    <p:sldLayoutId id="2147484500" r:id="rId46"/>
    <p:sldLayoutId id="2147484501" r:id="rId47"/>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1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tags" Target="../tags/tag39.xml"/><Relationship Id="rId16" Type="http://schemas.openxmlformats.org/officeDocument/2006/relationships/image" Target="../media/image17.png"/><Relationship Id="rId1" Type="http://schemas.openxmlformats.org/officeDocument/2006/relationships/vmlDrawing" Target="../drawings/vmlDrawing39.vml"/><Relationship Id="rId6" Type="http://schemas.openxmlformats.org/officeDocument/2006/relationships/image" Target="../media/image4.emf"/><Relationship Id="rId11" Type="http://schemas.openxmlformats.org/officeDocument/2006/relationships/image" Target="../media/image12.png"/><Relationship Id="rId5" Type="http://schemas.openxmlformats.org/officeDocument/2006/relationships/oleObject" Target="../embeddings/oleObject39.bin"/><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10.png"/><Relationship Id="rId1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4.emf"/><Relationship Id="rId5" Type="http://schemas.openxmlformats.org/officeDocument/2006/relationships/oleObject" Target="../embeddings/oleObject40.bin"/><Relationship Id="rId4"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 Id="rId6" Type="http://schemas.openxmlformats.org/officeDocument/2006/relationships/comments" Target="../comments/comment1.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24.xml"/><Relationship Id="rId7" Type="http://schemas.openxmlformats.org/officeDocument/2006/relationships/hyperlink" Target="https://clinicaltrials.gov/ct2/show/NCT02204293" TargetMode="External"/><Relationship Id="rId2" Type="http://schemas.openxmlformats.org/officeDocument/2006/relationships/tags" Target="../tags/tag41.xml"/><Relationship Id="rId1" Type="http://schemas.openxmlformats.org/officeDocument/2006/relationships/vmlDrawing" Target="../drawings/vmlDrawing41.v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chart" Target="../charts/chart1.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6.emf"/><Relationship Id="rId5" Type="http://schemas.openxmlformats.org/officeDocument/2006/relationships/oleObject" Target="../embeddings/oleObject42.bin"/><Relationship Id="rId4"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26.emf"/><Relationship Id="rId5" Type="http://schemas.openxmlformats.org/officeDocument/2006/relationships/oleObject" Target="../embeddings/oleObject43.bin"/><Relationship Id="rId4"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ctrTitle"/>
          </p:nvPr>
        </p:nvSpPr>
        <p:spPr bwMode="auto">
          <a:xfrm>
            <a:off x="563879" y="1419859"/>
            <a:ext cx="8388073" cy="16040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4000" b="0" dirty="0" smtClean="0"/>
              <a:t>Periodic fever syndromes: challenges and opportunities</a:t>
            </a:r>
            <a:r>
              <a:rPr lang="en-US" sz="2800" b="0" dirty="0"/>
              <a:t>	</a:t>
            </a:r>
            <a:br>
              <a:rPr lang="en-US" sz="2800" b="0" dirty="0"/>
            </a:br>
            <a:endParaRPr lang="en-GB" sz="2800" i="1" dirty="0" smtClean="0">
              <a:latin typeface="Segoe UI" pitchFamily="34" charset="0"/>
              <a:ea typeface="ＭＳ Ｐゴシック" charset="-128"/>
            </a:endParaRPr>
          </a:p>
        </p:txBody>
      </p:sp>
      <p:sp>
        <p:nvSpPr>
          <p:cNvPr id="13315" name="Subtitel 4"/>
          <p:cNvSpPr>
            <a:spLocks noGrp="1"/>
          </p:cNvSpPr>
          <p:nvPr>
            <p:ph type="subTitle" idx="1"/>
          </p:nvPr>
        </p:nvSpPr>
        <p:spPr bwMode="auto">
          <a:xfrm>
            <a:off x="624840" y="3508058"/>
            <a:ext cx="7753033" cy="228314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GB" sz="1800" dirty="0" smtClean="0">
                <a:latin typeface="Segoe UI" pitchFamily="34" charset="0"/>
                <a:ea typeface="ＭＳ Ｐゴシック" charset="-128"/>
                <a:cs typeface="Segoe UI" pitchFamily="34" charset="0"/>
              </a:rPr>
              <a:t>Helen Leavis</a:t>
            </a:r>
          </a:p>
          <a:p>
            <a:pPr algn="ctr" eaLnBrk="1" hangingPunct="1"/>
            <a:r>
              <a:rPr lang="en-GB" sz="1800" dirty="0" smtClean="0">
                <a:latin typeface="Segoe UI" pitchFamily="34" charset="0"/>
                <a:ea typeface="ＭＳ Ｐゴシック" charset="-128"/>
                <a:cs typeface="Segoe UI" pitchFamily="34" charset="0"/>
              </a:rPr>
              <a:t>internist-clinical immunologist</a:t>
            </a:r>
          </a:p>
          <a:p>
            <a:pPr algn="ctr" eaLnBrk="1" hangingPunct="1"/>
            <a:r>
              <a:rPr lang="en-GB" sz="1800" dirty="0" smtClean="0">
                <a:latin typeface="Segoe UI" pitchFamily="34" charset="0"/>
                <a:ea typeface="ＭＳ Ｐゴシック" charset="-128"/>
                <a:cs typeface="Segoe UI" pitchFamily="34" charset="0"/>
              </a:rPr>
              <a:t>Dept. Rheumatology and Clinical Immunology</a:t>
            </a:r>
          </a:p>
          <a:p>
            <a:pPr algn="ctr" eaLnBrk="1" hangingPunct="1"/>
            <a:r>
              <a:rPr lang="en-GB" sz="1800" dirty="0" smtClean="0">
                <a:latin typeface="Segoe UI" pitchFamily="34" charset="0"/>
                <a:ea typeface="ＭＳ Ｐゴシック" charset="-128"/>
                <a:cs typeface="Segoe UI" pitchFamily="34" charset="0"/>
              </a:rPr>
              <a:t>University Medical </a:t>
            </a:r>
            <a:r>
              <a:rPr lang="en-GB" sz="1800" dirty="0" err="1" smtClean="0">
                <a:latin typeface="Segoe UI" pitchFamily="34" charset="0"/>
                <a:ea typeface="ＭＳ Ｐゴシック" charset="-128"/>
                <a:cs typeface="Segoe UI" pitchFamily="34" charset="0"/>
              </a:rPr>
              <a:t>Center</a:t>
            </a:r>
            <a:r>
              <a:rPr lang="en-GB" sz="1800" dirty="0" smtClean="0">
                <a:latin typeface="Segoe UI" pitchFamily="34" charset="0"/>
                <a:ea typeface="ＭＳ Ｐゴシック" charset="-128"/>
                <a:cs typeface="Segoe UI" pitchFamily="34" charset="0"/>
              </a:rPr>
              <a:t> Utrecht, Netherlands</a:t>
            </a:r>
          </a:p>
          <a:p>
            <a:pPr algn="ctr" eaLnBrk="1" hangingPunct="1"/>
            <a:endParaRPr lang="en-GB" sz="1800" dirty="0">
              <a:latin typeface="Segoe UI" pitchFamily="34" charset="0"/>
              <a:ea typeface="ＭＳ Ｐゴシック" charset="-128"/>
              <a:cs typeface="Segoe UI" pitchFamily="34" charset="0"/>
            </a:endParaRPr>
          </a:p>
          <a:p>
            <a:pPr algn="ctr" eaLnBrk="1" hangingPunct="1"/>
            <a:r>
              <a:rPr lang="en-GB" sz="1800" dirty="0" smtClean="0">
                <a:latin typeface="Segoe UI" pitchFamily="34" charset="0"/>
                <a:ea typeface="ＭＳ Ｐゴシック" charset="-128"/>
                <a:cs typeface="Segoe UI" pitchFamily="34" charset="0"/>
              </a:rPr>
              <a:t>July 7th 2018</a:t>
            </a:r>
          </a:p>
          <a:p>
            <a:pPr algn="ctr" eaLnBrk="1" hangingPunct="1"/>
            <a:r>
              <a:rPr lang="en-GB" sz="1800" dirty="0" smtClean="0">
                <a:latin typeface="Segoe UI" pitchFamily="34" charset="0"/>
                <a:ea typeface="ＭＳ Ｐゴシック" charset="-128"/>
                <a:cs typeface="Segoe UI" pitchFamily="34" charset="0"/>
              </a:rPr>
              <a:t>=</a:t>
            </a:r>
            <a:endParaRPr lang="en-GB" sz="1800" dirty="0">
              <a:latin typeface="Segoe UI" pitchFamily="34" charset="0"/>
              <a:ea typeface="ＭＳ Ｐゴシック" charset="-128"/>
              <a:cs typeface="Segoe U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29413"/>
            <a:ext cx="6999111" cy="3986317"/>
          </a:xfrm>
          <a:prstGeom prst="rect">
            <a:avLst/>
          </a:prstGeom>
        </p:spPr>
      </p:pic>
      <p:pic>
        <p:nvPicPr>
          <p:cNvPr id="5" name="Picture 4"/>
          <p:cNvPicPr>
            <a:picLocks noChangeAspect="1"/>
          </p:cNvPicPr>
          <p:nvPr/>
        </p:nvPicPr>
        <p:blipFill>
          <a:blip r:embed="rId3"/>
          <a:stretch>
            <a:fillRect/>
          </a:stretch>
        </p:blipFill>
        <p:spPr>
          <a:xfrm>
            <a:off x="3795889" y="2957617"/>
            <a:ext cx="5813778" cy="3900383"/>
          </a:xfrm>
          <a:prstGeom prst="rect">
            <a:avLst/>
          </a:prstGeom>
        </p:spPr>
      </p:pic>
    </p:spTree>
    <p:extLst>
      <p:ext uri="{BB962C8B-B14F-4D97-AF65-F5344CB8AC3E}">
        <p14:creationId xmlns:p14="http://schemas.microsoft.com/office/powerpoint/2010/main" val="295845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ANA weakly </a:t>
            </a:r>
            <a:r>
              <a:rPr lang="en-US" dirty="0" err="1"/>
              <a:t>pos</a:t>
            </a:r>
            <a:r>
              <a:rPr lang="en-US" dirty="0"/>
              <a:t> at 1:100, RF </a:t>
            </a:r>
            <a:r>
              <a:rPr lang="en-US" dirty="0" err="1"/>
              <a:t>neg</a:t>
            </a:r>
            <a:r>
              <a:rPr lang="en-US" dirty="0"/>
              <a:t> </a:t>
            </a:r>
            <a:r>
              <a:rPr lang="en-US" dirty="0" err="1"/>
              <a:t>Lineblot</a:t>
            </a:r>
            <a:r>
              <a:rPr lang="en-US" dirty="0"/>
              <a:t>: </a:t>
            </a:r>
            <a:r>
              <a:rPr lang="en-US" dirty="0" err="1"/>
              <a:t>neg</a:t>
            </a:r>
            <a:r>
              <a:rPr lang="en-US" dirty="0"/>
              <a:t> </a:t>
            </a:r>
            <a:r>
              <a:rPr lang="en-US" dirty="0" err="1"/>
              <a:t>dsDNA</a:t>
            </a:r>
            <a:r>
              <a:rPr lang="en-US" dirty="0"/>
              <a:t> </a:t>
            </a:r>
            <a:r>
              <a:rPr lang="en-US" dirty="0" err="1"/>
              <a:t>neg</a:t>
            </a:r>
            <a:r>
              <a:rPr lang="en-US" dirty="0"/>
              <a:t> C3/C4n</a:t>
            </a:r>
          </a:p>
          <a:p>
            <a:endParaRPr lang="en-US" dirty="0" smtClean="0"/>
          </a:p>
          <a:p>
            <a:r>
              <a:rPr lang="en-US" dirty="0" smtClean="0"/>
              <a:t>CT </a:t>
            </a:r>
            <a:r>
              <a:rPr lang="en-US" dirty="0" err="1" smtClean="0"/>
              <a:t>th-abd</a:t>
            </a:r>
            <a:r>
              <a:rPr lang="en-US" dirty="0" smtClean="0"/>
              <a:t>: no lesions, no </a:t>
            </a:r>
            <a:r>
              <a:rPr lang="en-US" dirty="0" err="1" smtClean="0"/>
              <a:t>lnn</a:t>
            </a:r>
            <a:r>
              <a:rPr lang="en-US" dirty="0" smtClean="0"/>
              <a:t>, no </a:t>
            </a:r>
            <a:r>
              <a:rPr lang="en-US" dirty="0" err="1" smtClean="0"/>
              <a:t>hepatosplenomegaly</a:t>
            </a:r>
            <a:r>
              <a:rPr lang="en-US" dirty="0"/>
              <a:t/>
            </a:r>
            <a:br>
              <a:rPr lang="en-US" dirty="0"/>
            </a:br>
            <a:r>
              <a:rPr lang="en-US" dirty="0" smtClean="0"/>
              <a:t>some reactive </a:t>
            </a:r>
            <a:r>
              <a:rPr lang="en-US" dirty="0" err="1" smtClean="0"/>
              <a:t>mediastinal</a:t>
            </a:r>
            <a:r>
              <a:rPr lang="en-US" dirty="0" smtClean="0"/>
              <a:t> </a:t>
            </a:r>
            <a:r>
              <a:rPr lang="en-US" dirty="0" err="1" smtClean="0"/>
              <a:t>lnn</a:t>
            </a:r>
            <a:r>
              <a:rPr lang="en-US" dirty="0" smtClean="0"/>
              <a:t> and one </a:t>
            </a:r>
            <a:r>
              <a:rPr lang="en-US" dirty="0" err="1" smtClean="0"/>
              <a:t>lnn</a:t>
            </a:r>
            <a:r>
              <a:rPr lang="en-US" dirty="0" smtClean="0"/>
              <a:t> in left axilla</a:t>
            </a:r>
          </a:p>
          <a:p>
            <a:pPr marL="0" indent="0">
              <a:buNone/>
            </a:pPr>
            <a:endParaRPr lang="en-US" dirty="0" smtClean="0"/>
          </a:p>
          <a:p>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681907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Yamaguchi criteria</a:t>
            </a:r>
            <a:endParaRPr lang="en-US" dirty="0"/>
          </a:p>
        </p:txBody>
      </p:sp>
      <p:sp>
        <p:nvSpPr>
          <p:cNvPr id="3" name="Content Placeholder 2"/>
          <p:cNvSpPr>
            <a:spLocks noGrp="1"/>
          </p:cNvSpPr>
          <p:nvPr>
            <p:ph idx="1"/>
          </p:nvPr>
        </p:nvSpPr>
        <p:spPr/>
        <p:txBody>
          <a:bodyPr/>
          <a:lstStyle/>
          <a:p>
            <a:r>
              <a:rPr lang="en-US" dirty="0" smtClean="0"/>
              <a:t>4 major: fever &gt;1w, arthralgia, rash, </a:t>
            </a:r>
            <a:r>
              <a:rPr lang="en-US" dirty="0" err="1" smtClean="0"/>
              <a:t>leucocytosis</a:t>
            </a:r>
            <a:r>
              <a:rPr lang="en-US" dirty="0" smtClean="0"/>
              <a:t> &gt;10</a:t>
            </a:r>
          </a:p>
          <a:p>
            <a:r>
              <a:rPr lang="en-US" dirty="0" smtClean="0"/>
              <a:t>2 minor: sore throat, lymphadenopathy (mild)</a:t>
            </a:r>
          </a:p>
          <a:p>
            <a:r>
              <a:rPr lang="en-US" dirty="0" smtClean="0"/>
              <a:t>No alternative diagnosis</a:t>
            </a:r>
          </a:p>
          <a:p>
            <a:endParaRPr lang="en-US" dirty="0"/>
          </a:p>
          <a:p>
            <a:endParaRPr lang="en-US" dirty="0" smtClean="0"/>
          </a:p>
          <a:p>
            <a:pPr marL="0" indent="0">
              <a:buNone/>
            </a:pPr>
            <a:r>
              <a:rPr lang="en-US" dirty="0"/>
              <a:t>Conclusion/ </a:t>
            </a:r>
            <a:r>
              <a:rPr lang="en-US" dirty="0" err="1"/>
              <a:t>AoSD</a:t>
            </a:r>
            <a:r>
              <a:rPr lang="en-US" dirty="0"/>
              <a:t> </a:t>
            </a:r>
          </a:p>
          <a:p>
            <a:pPr marL="0" indent="0">
              <a:buNone/>
            </a:pPr>
            <a:r>
              <a:rPr lang="en-US" dirty="0"/>
              <a:t>Rx/ </a:t>
            </a:r>
            <a:r>
              <a:rPr lang="en-US" dirty="0" err="1"/>
              <a:t>predn</a:t>
            </a:r>
            <a:r>
              <a:rPr lang="en-US" dirty="0"/>
              <a:t> 60, quick tapering</a:t>
            </a:r>
          </a:p>
          <a:p>
            <a:pPr marL="0" indent="0">
              <a:buNone/>
            </a:pPr>
            <a:r>
              <a:rPr lang="en-US" dirty="0" err="1"/>
              <a:t>Anakinra</a:t>
            </a:r>
            <a:r>
              <a:rPr lang="en-US" dirty="0"/>
              <a:t> early when flare?</a:t>
            </a:r>
          </a:p>
          <a:p>
            <a:endParaRPr lang="en-US" dirty="0"/>
          </a:p>
        </p:txBody>
      </p:sp>
    </p:spTree>
    <p:extLst>
      <p:ext uri="{BB962C8B-B14F-4D97-AF65-F5344CB8AC3E}">
        <p14:creationId xmlns:p14="http://schemas.microsoft.com/office/powerpoint/2010/main" val="2308357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42y old woman</a:t>
            </a:r>
            <a:endParaRPr lang="en-US" dirty="0"/>
          </a:p>
        </p:txBody>
      </p:sp>
      <p:sp>
        <p:nvSpPr>
          <p:cNvPr id="3" name="Content Placeholder 2"/>
          <p:cNvSpPr>
            <a:spLocks noGrp="1"/>
          </p:cNvSpPr>
          <p:nvPr>
            <p:ph idx="1"/>
          </p:nvPr>
        </p:nvSpPr>
        <p:spPr/>
        <p:txBody>
          <a:bodyPr>
            <a:normAutofit lnSpcReduction="10000"/>
          </a:bodyPr>
          <a:lstStyle/>
          <a:p>
            <a:r>
              <a:rPr lang="en-US" dirty="0" smtClean="0"/>
              <a:t>Referred by clinical geneticist</a:t>
            </a:r>
          </a:p>
          <a:p>
            <a:r>
              <a:rPr lang="en-US" dirty="0" smtClean="0"/>
              <a:t>Elsewhere ordered </a:t>
            </a:r>
            <a:r>
              <a:rPr lang="en-US" dirty="0" err="1" smtClean="0"/>
              <a:t>autoinflammatory</a:t>
            </a:r>
            <a:r>
              <a:rPr lang="en-US" dirty="0" smtClean="0"/>
              <a:t> NGS panel: negative</a:t>
            </a:r>
          </a:p>
          <a:p>
            <a:endParaRPr lang="en-US" dirty="0"/>
          </a:p>
          <a:p>
            <a:r>
              <a:rPr lang="en-US" dirty="0" smtClean="0"/>
              <a:t>Past medical history</a:t>
            </a:r>
          </a:p>
          <a:p>
            <a:pPr lvl="1"/>
            <a:r>
              <a:rPr lang="en-US" dirty="0" smtClean="0"/>
              <a:t>1980 </a:t>
            </a:r>
            <a:r>
              <a:rPr lang="en-US" dirty="0" err="1" smtClean="0"/>
              <a:t>Brugada</a:t>
            </a:r>
            <a:r>
              <a:rPr lang="en-US" dirty="0" smtClean="0"/>
              <a:t>: ICD</a:t>
            </a:r>
          </a:p>
          <a:p>
            <a:pPr lvl="1"/>
            <a:r>
              <a:rPr lang="en-US" dirty="0" smtClean="0"/>
              <a:t>Horse accident</a:t>
            </a:r>
          </a:p>
          <a:p>
            <a:pPr lvl="1"/>
            <a:r>
              <a:rPr lang="en-US" dirty="0" smtClean="0"/>
              <a:t>Since 2015 recurrent periodic fever with severe shivering and blue pallor</a:t>
            </a:r>
          </a:p>
          <a:p>
            <a:pPr marL="457200" lvl="1" indent="0">
              <a:buNone/>
            </a:pPr>
            <a:endParaRPr lang="en-US" dirty="0"/>
          </a:p>
          <a:p>
            <a:pPr marL="457200" lvl="1" indent="0">
              <a:buNone/>
            </a:pPr>
            <a:r>
              <a:rPr lang="en-US" dirty="0" smtClean="0"/>
              <a:t>Traveled over world</a:t>
            </a:r>
          </a:p>
          <a:p>
            <a:pPr marL="457200" lvl="1" indent="0">
              <a:buNone/>
            </a:pPr>
            <a:r>
              <a:rPr lang="en-US" dirty="0" smtClean="0"/>
              <a:t>No B-symptoms</a:t>
            </a:r>
          </a:p>
          <a:p>
            <a:pPr marL="457200" lvl="1" indent="0">
              <a:buNone/>
            </a:pPr>
            <a:endParaRPr lang="en-US" dirty="0"/>
          </a:p>
        </p:txBody>
      </p:sp>
    </p:spTree>
    <p:extLst>
      <p:ext uri="{BB962C8B-B14F-4D97-AF65-F5344CB8AC3E}">
        <p14:creationId xmlns:p14="http://schemas.microsoft.com/office/powerpoint/2010/main" val="2349632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lstStyle/>
          <a:p>
            <a:r>
              <a:rPr lang="en-US" dirty="0" smtClean="0"/>
              <a:t>Frequency fever attacks differs from weekly to monthly</a:t>
            </a:r>
          </a:p>
          <a:p>
            <a:r>
              <a:rPr lang="en-US" dirty="0" smtClean="0"/>
              <a:t>Cannot go to ER because of severe shivering</a:t>
            </a:r>
          </a:p>
          <a:p>
            <a:r>
              <a:rPr lang="en-US" dirty="0" smtClean="0"/>
              <a:t>Documented attack: asymmetric rhythmic moving of arms, eyes open, no loss of consciousness</a:t>
            </a:r>
          </a:p>
          <a:p>
            <a:r>
              <a:rPr lang="en-US" dirty="0" smtClean="0"/>
              <a:t>Lab once 1d after attack CRP 30; at each out patient hospital visit CRP 0</a:t>
            </a:r>
          </a:p>
        </p:txBody>
      </p:sp>
    </p:spTree>
    <p:extLst>
      <p:ext uri="{BB962C8B-B14F-4D97-AF65-F5344CB8AC3E}">
        <p14:creationId xmlns:p14="http://schemas.microsoft.com/office/powerpoint/2010/main" val="2943547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Documented lab results</a:t>
            </a:r>
            <a:endParaRPr lang="en-US" dirty="0"/>
          </a:p>
        </p:txBody>
      </p:sp>
      <p:sp>
        <p:nvSpPr>
          <p:cNvPr id="3" name="Content Placeholder 2"/>
          <p:cNvSpPr>
            <a:spLocks noGrp="1"/>
          </p:cNvSpPr>
          <p:nvPr>
            <p:ph idx="1"/>
          </p:nvPr>
        </p:nvSpPr>
        <p:spPr/>
        <p:txBody>
          <a:bodyPr/>
          <a:lstStyle/>
          <a:p>
            <a:r>
              <a:rPr lang="nl-NL" dirty="0"/>
              <a:t>lab 12-2-2016 BSE 16 </a:t>
            </a:r>
            <a:r>
              <a:rPr lang="nl-NL" dirty="0" err="1"/>
              <a:t>IgA</a:t>
            </a:r>
            <a:r>
              <a:rPr lang="nl-NL" dirty="0"/>
              <a:t> 5.38 </a:t>
            </a:r>
            <a:r>
              <a:rPr lang="nl-NL" dirty="0" smtClean="0"/>
              <a:t>++ </a:t>
            </a:r>
            <a:r>
              <a:rPr lang="nl-NL" dirty="0"/>
              <a:t>l 7.2 </a:t>
            </a:r>
            <a:r>
              <a:rPr lang="nl-NL" dirty="0" err="1"/>
              <a:t>tr</a:t>
            </a:r>
            <a:r>
              <a:rPr lang="nl-NL" dirty="0"/>
              <a:t> 213 l </a:t>
            </a:r>
            <a:r>
              <a:rPr lang="nl-NL" dirty="0" err="1"/>
              <a:t>diff</a:t>
            </a:r>
            <a:r>
              <a:rPr lang="nl-NL" dirty="0"/>
              <a:t> n</a:t>
            </a:r>
          </a:p>
          <a:p>
            <a:r>
              <a:rPr lang="nb-NO" dirty="0"/>
              <a:t>lab 27-2-2016 CRP 34 </a:t>
            </a:r>
            <a:r>
              <a:rPr lang="nb-NO" dirty="0" err="1"/>
              <a:t>Hb</a:t>
            </a:r>
            <a:r>
              <a:rPr lang="nb-NO" dirty="0"/>
              <a:t> 8.2 l 20.7 </a:t>
            </a:r>
            <a:r>
              <a:rPr lang="nb-NO" dirty="0" err="1"/>
              <a:t>tr</a:t>
            </a:r>
            <a:r>
              <a:rPr lang="nb-NO" dirty="0"/>
              <a:t> </a:t>
            </a:r>
            <a:r>
              <a:rPr lang="nb-NO" dirty="0" smtClean="0"/>
              <a:t>163</a:t>
            </a:r>
          </a:p>
          <a:p>
            <a:r>
              <a:rPr lang="en-US" dirty="0"/>
              <a:t>lab 7-3-2016: CRP 2.8 </a:t>
            </a:r>
            <a:r>
              <a:rPr lang="en-US" dirty="0" err="1"/>
              <a:t>IgD</a:t>
            </a:r>
            <a:r>
              <a:rPr lang="en-US" dirty="0"/>
              <a:t> &lt;64 mg/</a:t>
            </a:r>
            <a:r>
              <a:rPr lang="en-US" dirty="0" smtClean="0"/>
              <a:t>L, urine specimen unremarkable</a:t>
            </a:r>
            <a:endParaRPr lang="nb-NO" dirty="0"/>
          </a:p>
          <a:p>
            <a:r>
              <a:rPr lang="it-IT" dirty="0" smtClean="0"/>
              <a:t>lab </a:t>
            </a:r>
            <a:r>
              <a:rPr lang="it-IT" dirty="0"/>
              <a:t>19-9-2016: l 21.5 CRP 61</a:t>
            </a:r>
          </a:p>
          <a:p>
            <a:r>
              <a:rPr lang="hu-HU" dirty="0"/>
              <a:t>lab 21-9-2016: CRP 25 </a:t>
            </a:r>
            <a:r>
              <a:rPr lang="hu-HU" dirty="0" smtClean="0"/>
              <a:t>hematology n</a:t>
            </a:r>
          </a:p>
          <a:p>
            <a:endParaRPr lang="hu-HU" dirty="0"/>
          </a:p>
          <a:p>
            <a:pPr marL="0" indent="0">
              <a:buNone/>
            </a:pPr>
            <a:r>
              <a:rPr lang="en-US" dirty="0" smtClean="0"/>
              <a:t>W</a:t>
            </a:r>
            <a:r>
              <a:rPr lang="hu-HU" dirty="0" smtClean="0"/>
              <a:t>hich DD?</a:t>
            </a:r>
          </a:p>
          <a:p>
            <a:pPr marL="0" indent="0">
              <a:buNone/>
            </a:pPr>
            <a:r>
              <a:rPr lang="en-US" dirty="0"/>
              <a:t>W</a:t>
            </a:r>
            <a:r>
              <a:rPr lang="hu-HU" dirty="0"/>
              <a:t>hat else to </a:t>
            </a:r>
            <a:r>
              <a:rPr lang="hu-HU" dirty="0" smtClean="0"/>
              <a:t>do/to order?</a:t>
            </a:r>
            <a:endParaRPr lang="hu-HU" dirty="0"/>
          </a:p>
          <a:p>
            <a:endParaRPr lang="hu-HU" dirty="0"/>
          </a:p>
          <a:p>
            <a:endParaRPr lang="en-US" dirty="0"/>
          </a:p>
        </p:txBody>
      </p:sp>
    </p:spTree>
    <p:extLst>
      <p:ext uri="{BB962C8B-B14F-4D97-AF65-F5344CB8AC3E}">
        <p14:creationId xmlns:p14="http://schemas.microsoft.com/office/powerpoint/2010/main" val="6324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err="1" smtClean="0"/>
              <a:t>autoinflammatory</a:t>
            </a:r>
            <a:r>
              <a:rPr lang="en-US" dirty="0" smtClean="0"/>
              <a:t> (not monogenetic)</a:t>
            </a:r>
          </a:p>
          <a:p>
            <a:r>
              <a:rPr lang="en-US" dirty="0" smtClean="0"/>
              <a:t>autoimmune: </a:t>
            </a:r>
            <a:r>
              <a:rPr lang="en-US" b="1" dirty="0"/>
              <a:t>voltage gated potassium </a:t>
            </a:r>
            <a:r>
              <a:rPr lang="en-US" b="1" dirty="0" err="1" smtClean="0"/>
              <a:t>channelopathy</a:t>
            </a:r>
            <a:r>
              <a:rPr lang="en-US" b="1" dirty="0"/>
              <a:t>?</a:t>
            </a:r>
            <a:endParaRPr lang="en-US" dirty="0" smtClean="0"/>
          </a:p>
          <a:p>
            <a:r>
              <a:rPr lang="en-US" dirty="0" smtClean="0"/>
              <a:t>malignancy?</a:t>
            </a:r>
          </a:p>
          <a:p>
            <a:r>
              <a:rPr lang="en-US" dirty="0" smtClean="0"/>
              <a:t>infection? (ICD, but why </a:t>
            </a:r>
            <a:r>
              <a:rPr lang="en-US" dirty="0" err="1" smtClean="0"/>
              <a:t>intercurrent</a:t>
            </a:r>
            <a:r>
              <a:rPr lang="en-US" dirty="0" smtClean="0"/>
              <a:t> normal lab results)</a:t>
            </a:r>
          </a:p>
          <a:p>
            <a:endParaRPr lang="en-US" dirty="0"/>
          </a:p>
          <a:p>
            <a:pPr marL="0" indent="0">
              <a:buNone/>
            </a:pPr>
            <a:r>
              <a:rPr lang="en-US" dirty="0" smtClean="0"/>
              <a:t>‘</a:t>
            </a:r>
            <a:r>
              <a:rPr lang="en-US" dirty="0" err="1" smtClean="0"/>
              <a:t>Interuniversitaire</a:t>
            </a:r>
            <a:r>
              <a:rPr lang="en-US" dirty="0" smtClean="0"/>
              <a:t> </a:t>
            </a:r>
            <a:r>
              <a:rPr lang="en-US" dirty="0" err="1" smtClean="0"/>
              <a:t>Werkgroep</a:t>
            </a:r>
            <a:r>
              <a:rPr lang="en-US" dirty="0" smtClean="0"/>
              <a:t> </a:t>
            </a:r>
            <a:r>
              <a:rPr lang="en-US" dirty="0" err="1" smtClean="0"/>
              <a:t>Autoinflammatie</a:t>
            </a:r>
            <a:r>
              <a:rPr lang="en-US" dirty="0" smtClean="0"/>
              <a:t>’ consultation: </a:t>
            </a:r>
            <a:r>
              <a:rPr lang="en-US" dirty="0" err="1" smtClean="0"/>
              <a:t>prednison</a:t>
            </a:r>
            <a:r>
              <a:rPr lang="en-US" dirty="0" smtClean="0"/>
              <a:t> on demand or consider </a:t>
            </a:r>
            <a:r>
              <a:rPr lang="en-US" dirty="0" err="1" smtClean="0"/>
              <a:t>anakinra</a:t>
            </a:r>
            <a:endParaRPr lang="en-US" dirty="0" smtClean="0"/>
          </a:p>
          <a:p>
            <a:pPr marL="0" indent="0">
              <a:buNone/>
            </a:pPr>
            <a:r>
              <a:rPr lang="en-US" dirty="0" smtClean="0"/>
              <a:t>Often underlying cause clear after some time</a:t>
            </a:r>
            <a:endParaRPr lang="en-US" dirty="0"/>
          </a:p>
        </p:txBody>
      </p:sp>
    </p:spTree>
    <p:extLst>
      <p:ext uri="{BB962C8B-B14F-4D97-AF65-F5344CB8AC3E}">
        <p14:creationId xmlns:p14="http://schemas.microsoft.com/office/powerpoint/2010/main" val="1674519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a:t>
            </a:r>
            <a:endParaRPr lang="en-US" dirty="0"/>
          </a:p>
        </p:txBody>
      </p:sp>
      <p:sp>
        <p:nvSpPr>
          <p:cNvPr id="3" name="Content Placeholder 2"/>
          <p:cNvSpPr>
            <a:spLocks noGrp="1"/>
          </p:cNvSpPr>
          <p:nvPr>
            <p:ph idx="1"/>
          </p:nvPr>
        </p:nvSpPr>
        <p:spPr/>
        <p:txBody>
          <a:bodyPr/>
          <a:lstStyle/>
          <a:p>
            <a:r>
              <a:rPr lang="en-US" dirty="0" smtClean="0"/>
              <a:t>Neurologist: </a:t>
            </a:r>
            <a:br>
              <a:rPr lang="en-US" dirty="0" smtClean="0"/>
            </a:br>
            <a:r>
              <a:rPr lang="en-US" dirty="0" smtClean="0"/>
              <a:t>film event: no epileptic insult, functional?</a:t>
            </a:r>
            <a:br>
              <a:rPr lang="en-US" dirty="0" smtClean="0"/>
            </a:br>
            <a:r>
              <a:rPr lang="en-US" dirty="0" smtClean="0"/>
              <a:t>advise: evaluate live in ER</a:t>
            </a:r>
            <a:br>
              <a:rPr lang="en-US" dirty="0" smtClean="0"/>
            </a:br>
            <a:r>
              <a:rPr lang="en-US" dirty="0" smtClean="0"/>
              <a:t>life events can trigger functional events?</a:t>
            </a:r>
          </a:p>
          <a:p>
            <a:endParaRPr lang="en-US" dirty="0"/>
          </a:p>
        </p:txBody>
      </p:sp>
    </p:spTree>
    <p:extLst>
      <p:ext uri="{BB962C8B-B14F-4D97-AF65-F5344CB8AC3E}">
        <p14:creationId xmlns:p14="http://schemas.microsoft.com/office/powerpoint/2010/main" val="489204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thereafter...</a:t>
            </a:r>
            <a:endParaRPr lang="en-US" dirty="0"/>
          </a:p>
        </p:txBody>
      </p:sp>
      <p:sp>
        <p:nvSpPr>
          <p:cNvPr id="3" name="Content Placeholder 2"/>
          <p:cNvSpPr>
            <a:spLocks noGrp="1"/>
          </p:cNvSpPr>
          <p:nvPr>
            <p:ph idx="1"/>
          </p:nvPr>
        </p:nvSpPr>
        <p:spPr/>
        <p:txBody>
          <a:bodyPr>
            <a:normAutofit/>
          </a:bodyPr>
          <a:lstStyle/>
          <a:p>
            <a:r>
              <a:rPr lang="en-US" dirty="0" smtClean="0"/>
              <a:t>Temporarily discontinued </a:t>
            </a:r>
            <a:r>
              <a:rPr lang="en-US" dirty="0" err="1" smtClean="0"/>
              <a:t>prednison</a:t>
            </a:r>
            <a:r>
              <a:rPr lang="en-US" dirty="0" smtClean="0"/>
              <a:t> 30 mg on demand</a:t>
            </a:r>
          </a:p>
          <a:p>
            <a:endParaRPr lang="en-US" dirty="0" smtClean="0"/>
          </a:p>
          <a:p>
            <a:r>
              <a:rPr lang="en-US" dirty="0" smtClean="0"/>
              <a:t>Increased frequency of events</a:t>
            </a:r>
          </a:p>
          <a:p>
            <a:r>
              <a:rPr lang="en-US" dirty="0" smtClean="0"/>
              <a:t>3</a:t>
            </a:r>
            <a:r>
              <a:rPr lang="en-US" baseline="30000" dirty="0" smtClean="0"/>
              <a:t>rd</a:t>
            </a:r>
            <a:r>
              <a:rPr lang="en-US" dirty="0" smtClean="0"/>
              <a:t> event: called by AMC</a:t>
            </a:r>
          </a:p>
          <a:p>
            <a:r>
              <a:rPr lang="en-US" dirty="0" smtClean="0"/>
              <a:t>My request blood cultures and evaluation by neurologist</a:t>
            </a:r>
          </a:p>
          <a:p>
            <a:r>
              <a:rPr lang="en-US" dirty="0" smtClean="0"/>
              <a:t>No epileptic insult</a:t>
            </a:r>
          </a:p>
          <a:p>
            <a:r>
              <a:rPr lang="en-US" dirty="0" smtClean="0"/>
              <a:t>Three positive BC CNS!</a:t>
            </a:r>
            <a:endParaRPr lang="en-US" dirty="0"/>
          </a:p>
        </p:txBody>
      </p:sp>
    </p:spTree>
    <p:extLst>
      <p:ext uri="{BB962C8B-B14F-4D97-AF65-F5344CB8AC3E}">
        <p14:creationId xmlns:p14="http://schemas.microsoft.com/office/powerpoint/2010/main" val="36562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diseases</a:t>
            </a:r>
            <a:endParaRPr lang="en-US" dirty="0"/>
          </a:p>
        </p:txBody>
      </p:sp>
      <p:sp>
        <p:nvSpPr>
          <p:cNvPr id="3" name="Content Placeholder 2"/>
          <p:cNvSpPr>
            <a:spLocks noGrp="1"/>
          </p:cNvSpPr>
          <p:nvPr>
            <p:ph idx="1"/>
          </p:nvPr>
        </p:nvSpPr>
        <p:spPr/>
        <p:txBody>
          <a:bodyPr/>
          <a:lstStyle/>
          <a:p>
            <a:r>
              <a:rPr lang="en-US" dirty="0" smtClean="0"/>
              <a:t>Admitted: PET scan: ICD lead infection but also abnormalities in breast</a:t>
            </a:r>
          </a:p>
          <a:p>
            <a:r>
              <a:rPr lang="en-US" dirty="0" err="1" smtClean="0"/>
              <a:t>Sternotomy</a:t>
            </a:r>
            <a:r>
              <a:rPr lang="en-US" dirty="0" smtClean="0"/>
              <a:t>: revision ICD and leads</a:t>
            </a:r>
          </a:p>
          <a:p>
            <a:r>
              <a:rPr lang="en-US" dirty="0" smtClean="0"/>
              <a:t>Currently undergoing breast cancer treatment</a:t>
            </a:r>
            <a:endParaRPr lang="en-US" dirty="0"/>
          </a:p>
        </p:txBody>
      </p:sp>
    </p:spTree>
    <p:extLst>
      <p:ext uri="{BB962C8B-B14F-4D97-AF65-F5344CB8AC3E}">
        <p14:creationId xmlns:p14="http://schemas.microsoft.com/office/powerpoint/2010/main" val="41163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Disclosures</a:t>
            </a:r>
            <a:endParaRPr lang="en-US" dirty="0"/>
          </a:p>
        </p:txBody>
      </p:sp>
      <p:sp>
        <p:nvSpPr>
          <p:cNvPr id="10" name="Content Placeholder 9"/>
          <p:cNvSpPr>
            <a:spLocks noGrp="1"/>
          </p:cNvSpPr>
          <p:nvPr>
            <p:ph idx="1"/>
          </p:nvPr>
        </p:nvSpPr>
        <p:spPr/>
        <p:txBody>
          <a:bodyPr/>
          <a:lstStyle/>
          <a:p>
            <a:r>
              <a:rPr lang="en-US" dirty="0" smtClean="0"/>
              <a:t>Shire: speakers fees, advisory board</a:t>
            </a:r>
          </a:p>
          <a:p>
            <a:r>
              <a:rPr lang="en-US" dirty="0" smtClean="0"/>
              <a:t>Novartis: advisory board</a:t>
            </a:r>
          </a:p>
          <a:p>
            <a:endParaRPr lang="en-US" dirty="0"/>
          </a:p>
        </p:txBody>
      </p:sp>
    </p:spTree>
    <p:extLst>
      <p:ext uri="{BB962C8B-B14F-4D97-AF65-F5344CB8AC3E}">
        <p14:creationId xmlns:p14="http://schemas.microsoft.com/office/powerpoint/2010/main" val="189593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62y old Caucasian male</a:t>
            </a:r>
            <a:endParaRPr lang="en-US" dirty="0"/>
          </a:p>
        </p:txBody>
      </p:sp>
      <p:sp>
        <p:nvSpPr>
          <p:cNvPr id="3" name="Content Placeholder 2"/>
          <p:cNvSpPr>
            <a:spLocks noGrp="1"/>
          </p:cNvSpPr>
          <p:nvPr>
            <p:ph idx="1"/>
          </p:nvPr>
        </p:nvSpPr>
        <p:spPr/>
        <p:txBody>
          <a:bodyPr/>
          <a:lstStyle/>
          <a:p>
            <a:pPr marL="0" indent="0">
              <a:buNone/>
            </a:pPr>
            <a:r>
              <a:rPr lang="en-US" dirty="0" smtClean="0"/>
              <a:t>SO 2016 idiopathic systemic disorder, diagnosis and therapy</a:t>
            </a:r>
          </a:p>
          <a:p>
            <a:endParaRPr lang="en-US" dirty="0"/>
          </a:p>
          <a:p>
            <a:pPr marL="0" indent="0">
              <a:buNone/>
            </a:pPr>
            <a:r>
              <a:rPr lang="en-US" sz="1800" dirty="0" smtClean="0"/>
              <a:t>Past medical history</a:t>
            </a:r>
          </a:p>
          <a:p>
            <a:r>
              <a:rPr lang="en-US" sz="1800" dirty="0" smtClean="0"/>
              <a:t>Hypertension, gout, T2DM insulin </a:t>
            </a:r>
            <a:r>
              <a:rPr lang="en-US" sz="1800" dirty="0" err="1" smtClean="0"/>
              <a:t>dependance</a:t>
            </a:r>
            <a:endParaRPr lang="en-US" sz="1800" dirty="0"/>
          </a:p>
          <a:p>
            <a:r>
              <a:rPr lang="en-US" sz="1800" dirty="0" smtClean="0"/>
              <a:t>2015 uveitis ant, later </a:t>
            </a:r>
            <a:r>
              <a:rPr lang="en-US" sz="1800" dirty="0" err="1" smtClean="0"/>
              <a:t>episcleritis</a:t>
            </a:r>
            <a:r>
              <a:rPr lang="en-US" sz="1800" dirty="0" smtClean="0"/>
              <a:t> </a:t>
            </a:r>
          </a:p>
          <a:p>
            <a:r>
              <a:rPr lang="en-US" sz="1800" dirty="0" smtClean="0"/>
              <a:t>2015 </a:t>
            </a:r>
            <a:r>
              <a:rPr lang="en-US" sz="1800" dirty="0" err="1" smtClean="0"/>
              <a:t>aphthous</a:t>
            </a:r>
            <a:r>
              <a:rPr lang="en-US" sz="1800" dirty="0" smtClean="0"/>
              <a:t> lesion stomach (endoscopy), PPI</a:t>
            </a:r>
          </a:p>
          <a:p>
            <a:r>
              <a:rPr lang="en-US" sz="1800" dirty="0" smtClean="0"/>
              <a:t>2015 </a:t>
            </a:r>
            <a:r>
              <a:rPr lang="en-US" sz="1800" dirty="0" err="1" smtClean="0"/>
              <a:t>hilar</a:t>
            </a:r>
            <a:r>
              <a:rPr lang="en-US" sz="1800" dirty="0" smtClean="0"/>
              <a:t> </a:t>
            </a:r>
            <a:r>
              <a:rPr lang="en-US" sz="1800" dirty="0" err="1" smtClean="0"/>
              <a:t>lnn</a:t>
            </a:r>
            <a:r>
              <a:rPr lang="en-US" sz="1800" dirty="0" smtClean="0"/>
              <a:t>, EBUS PA no lymphoma, </a:t>
            </a:r>
            <a:r>
              <a:rPr lang="en-US" sz="1800" dirty="0" err="1" smtClean="0"/>
              <a:t>immuno</a:t>
            </a:r>
            <a:r>
              <a:rPr lang="en-US" sz="1800" dirty="0" smtClean="0"/>
              <a:t> BAL </a:t>
            </a:r>
            <a:r>
              <a:rPr lang="en-US" sz="1800" dirty="0" err="1" smtClean="0"/>
              <a:t>unremark</a:t>
            </a:r>
            <a:r>
              <a:rPr lang="en-US" sz="1800" dirty="0" smtClean="0"/>
              <a:t> WD </a:t>
            </a:r>
            <a:r>
              <a:rPr lang="en-US" sz="1800" dirty="0" err="1" smtClean="0"/>
              <a:t>sarcoidosis</a:t>
            </a:r>
            <a:r>
              <a:rPr lang="en-US" sz="1800" dirty="0" smtClean="0"/>
              <a:t>, start </a:t>
            </a:r>
            <a:r>
              <a:rPr lang="en-US" sz="1800" dirty="0" err="1" smtClean="0"/>
              <a:t>prednison</a:t>
            </a:r>
            <a:r>
              <a:rPr lang="en-US" sz="1800" dirty="0" smtClean="0"/>
              <a:t> 30 mg</a:t>
            </a:r>
          </a:p>
          <a:p>
            <a:r>
              <a:rPr lang="en-US" sz="1800" dirty="0" smtClean="0"/>
              <a:t>2016 skin inflammation, Sweet, </a:t>
            </a:r>
            <a:r>
              <a:rPr lang="en-US" sz="1800" dirty="0" err="1" smtClean="0"/>
              <a:t>predn</a:t>
            </a:r>
            <a:r>
              <a:rPr lang="en-US" sz="1800" dirty="0" smtClean="0"/>
              <a:t> 60</a:t>
            </a:r>
          </a:p>
          <a:p>
            <a:r>
              <a:rPr lang="en-US" sz="1800" dirty="0" smtClean="0"/>
              <a:t>2016 arthralgia</a:t>
            </a:r>
          </a:p>
          <a:p>
            <a:r>
              <a:rPr lang="en-US" sz="1800" dirty="0" smtClean="0"/>
              <a:t>2016-05 pneumonia, flare Sweet, PET positive left lower lung, skeleton, liver, </a:t>
            </a:r>
            <a:r>
              <a:rPr lang="en-US" sz="1800" dirty="0" err="1" smtClean="0"/>
              <a:t>mediast</a:t>
            </a:r>
            <a:r>
              <a:rPr lang="en-US" sz="1800" dirty="0" smtClean="0"/>
              <a:t> </a:t>
            </a:r>
            <a:r>
              <a:rPr lang="en-US" sz="1800" dirty="0" err="1" smtClean="0"/>
              <a:t>lnn</a:t>
            </a:r>
            <a:r>
              <a:rPr lang="en-US" sz="1800" dirty="0" smtClean="0"/>
              <a:t>, splenomegaly</a:t>
            </a:r>
          </a:p>
          <a:p>
            <a:r>
              <a:rPr lang="en-US" sz="1800" dirty="0" smtClean="0"/>
              <a:t>Ear inflammation</a:t>
            </a:r>
          </a:p>
          <a:p>
            <a:r>
              <a:rPr lang="en-US" sz="1800" dirty="0" smtClean="0"/>
              <a:t>Episode </a:t>
            </a:r>
            <a:r>
              <a:rPr lang="en-US" sz="1800" dirty="0" err="1" smtClean="0"/>
              <a:t>tromboflebitis</a:t>
            </a:r>
            <a:r>
              <a:rPr lang="en-US" sz="1800" dirty="0" smtClean="0"/>
              <a:t> </a:t>
            </a:r>
            <a:endParaRPr lang="en-US" sz="1800" dirty="0"/>
          </a:p>
        </p:txBody>
      </p:sp>
    </p:spTree>
    <p:extLst>
      <p:ext uri="{BB962C8B-B14F-4D97-AF65-F5344CB8AC3E}">
        <p14:creationId xmlns:p14="http://schemas.microsoft.com/office/powerpoint/2010/main" val="968567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picture: inflammation</a:t>
            </a:r>
            <a:endParaRPr lang="en-US" dirty="0"/>
          </a:p>
        </p:txBody>
      </p:sp>
      <p:sp>
        <p:nvSpPr>
          <p:cNvPr id="3" name="Content Placeholder 2"/>
          <p:cNvSpPr>
            <a:spLocks noGrp="1"/>
          </p:cNvSpPr>
          <p:nvPr>
            <p:ph idx="1"/>
          </p:nvPr>
        </p:nvSpPr>
        <p:spPr/>
        <p:txBody>
          <a:bodyPr/>
          <a:lstStyle/>
          <a:p>
            <a:r>
              <a:rPr lang="en-US" dirty="0" smtClean="0"/>
              <a:t>Initial broad DD systemic diseases, infections mostly excluded, multiple biopsies, no malignant disease</a:t>
            </a:r>
          </a:p>
          <a:p>
            <a:r>
              <a:rPr lang="en-US" dirty="0" smtClean="0"/>
              <a:t>WD </a:t>
            </a:r>
            <a:r>
              <a:rPr lang="en-US" dirty="0" err="1" smtClean="0"/>
              <a:t>AoSD</a:t>
            </a:r>
            <a:r>
              <a:rPr lang="en-US" dirty="0" smtClean="0"/>
              <a:t>, </a:t>
            </a:r>
            <a:r>
              <a:rPr lang="en-US" dirty="0" err="1" smtClean="0"/>
              <a:t>anakinra</a:t>
            </a:r>
            <a:r>
              <a:rPr lang="en-US" dirty="0" smtClean="0"/>
              <a:t>, switched to </a:t>
            </a:r>
            <a:r>
              <a:rPr lang="en-US" dirty="0" err="1" smtClean="0"/>
              <a:t>canakinumab</a:t>
            </a:r>
            <a:r>
              <a:rPr lang="en-US" dirty="0" smtClean="0"/>
              <a:t> 150mgx8w because of local inflammation injection sites</a:t>
            </a:r>
          </a:p>
          <a:p>
            <a:r>
              <a:rPr lang="en-US" dirty="0" smtClean="0"/>
              <a:t>Multiple episodes severe inflammation, fever and pancytopenia without hemolysis, Sweet, </a:t>
            </a:r>
            <a:r>
              <a:rPr lang="en-US" dirty="0" err="1" smtClean="0"/>
              <a:t>hepatosplenomegaly</a:t>
            </a:r>
            <a:r>
              <a:rPr lang="en-US" dirty="0" smtClean="0"/>
              <a:t>, ferritin + 2017</a:t>
            </a:r>
          </a:p>
          <a:p>
            <a:r>
              <a:rPr lang="en-US" dirty="0" err="1" smtClean="0"/>
              <a:t>AoSD</a:t>
            </a:r>
            <a:r>
              <a:rPr lang="en-US" dirty="0" smtClean="0"/>
              <a:t> flare DD MAS</a:t>
            </a:r>
          </a:p>
          <a:p>
            <a:r>
              <a:rPr lang="en-US" dirty="0" err="1" smtClean="0"/>
              <a:t>Tretaed</a:t>
            </a:r>
            <a:r>
              <a:rPr lang="en-US" dirty="0" smtClean="0"/>
              <a:t> with CS pulses and increased maintenance dosage</a:t>
            </a:r>
          </a:p>
          <a:p>
            <a:r>
              <a:rPr lang="en-US" dirty="0" smtClean="0"/>
              <a:t>Bone marrow aspiration and biopsy; revision through hematology during clinical stay our center</a:t>
            </a:r>
          </a:p>
          <a:p>
            <a:pPr marL="0" indent="0">
              <a:buNone/>
            </a:pPr>
            <a:r>
              <a:rPr lang="en-US" dirty="0" smtClean="0"/>
              <a:t>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0693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Complicated by...</a:t>
            </a:r>
            <a:endParaRPr lang="en-US" dirty="0"/>
          </a:p>
        </p:txBody>
      </p:sp>
      <p:sp>
        <p:nvSpPr>
          <p:cNvPr id="3" name="Content Placeholder 2"/>
          <p:cNvSpPr>
            <a:spLocks noGrp="1"/>
          </p:cNvSpPr>
          <p:nvPr>
            <p:ph idx="1"/>
          </p:nvPr>
        </p:nvSpPr>
        <p:spPr/>
        <p:txBody>
          <a:bodyPr/>
          <a:lstStyle/>
          <a:p>
            <a:r>
              <a:rPr lang="en-US" dirty="0" smtClean="0"/>
              <a:t>Severe back pain: HNP</a:t>
            </a:r>
          </a:p>
          <a:p>
            <a:r>
              <a:rPr lang="en-US" dirty="0" err="1" smtClean="0"/>
              <a:t>Canakinumab</a:t>
            </a:r>
            <a:r>
              <a:rPr lang="en-US" dirty="0" smtClean="0"/>
              <a:t> 300 mg/4w</a:t>
            </a:r>
          </a:p>
          <a:p>
            <a:r>
              <a:rPr lang="en-US" dirty="0" smtClean="0"/>
              <a:t>Revision BM: dysplastic characteristics, focal increase blasts; DD reactive (</a:t>
            </a:r>
            <a:r>
              <a:rPr lang="en-US" dirty="0" err="1" smtClean="0"/>
              <a:t>cytogenetics</a:t>
            </a:r>
            <a:r>
              <a:rPr lang="en-US" dirty="0" smtClean="0"/>
              <a:t> normal)</a:t>
            </a:r>
          </a:p>
          <a:p>
            <a:r>
              <a:rPr lang="en-US" dirty="0"/>
              <a:t>p</a:t>
            </a:r>
            <a:r>
              <a:rPr lang="en-US" dirty="0" smtClean="0"/>
              <a:t>m MDS treatment?, aIL6?</a:t>
            </a:r>
          </a:p>
          <a:p>
            <a:r>
              <a:rPr lang="en-US" dirty="0" smtClean="0"/>
              <a:t>Hematology: referral local hematology </a:t>
            </a:r>
            <a:r>
              <a:rPr lang="en-US" dirty="0" err="1" smtClean="0"/>
              <a:t>dept</a:t>
            </a:r>
            <a:r>
              <a:rPr lang="en-US" dirty="0" smtClean="0"/>
              <a:t> for MDS treatment / </a:t>
            </a:r>
            <a:r>
              <a:rPr lang="en-US" dirty="0" err="1" smtClean="0"/>
              <a:t>allo</a:t>
            </a:r>
            <a:r>
              <a:rPr lang="en-US" dirty="0" smtClean="0"/>
              <a:t> SCT</a:t>
            </a:r>
          </a:p>
          <a:p>
            <a:endParaRPr lang="en-US" dirty="0"/>
          </a:p>
          <a:p>
            <a:r>
              <a:rPr lang="en-US" dirty="0" smtClean="0"/>
              <a:t>1m later: IC admission, sepsis, Pseudomonas bullous cellulitis leg, on ventilator, </a:t>
            </a:r>
            <a:r>
              <a:rPr lang="en-US" dirty="0" err="1" smtClean="0"/>
              <a:t>vasopression</a:t>
            </a:r>
            <a:endParaRPr lang="en-US" dirty="0" smtClean="0"/>
          </a:p>
          <a:p>
            <a:r>
              <a:rPr lang="en-US" dirty="0" smtClean="0"/>
              <a:t>CRP decreased on AB en surgical treatment</a:t>
            </a:r>
          </a:p>
          <a:p>
            <a:r>
              <a:rPr lang="en-US" dirty="0" smtClean="0"/>
              <a:t>But: pancytopenia, LDH +++, ALAT 237</a:t>
            </a:r>
          </a:p>
          <a:p>
            <a:r>
              <a:rPr lang="en-US" dirty="0" smtClean="0"/>
              <a:t>No imaging, ferritin, Il1 </a:t>
            </a:r>
            <a:r>
              <a:rPr lang="en-US" dirty="0" err="1" smtClean="0"/>
              <a:t>blokkade</a:t>
            </a:r>
            <a:r>
              <a:rPr lang="en-US" dirty="0" smtClean="0"/>
              <a:t> interrupted</a:t>
            </a:r>
          </a:p>
          <a:p>
            <a:endParaRPr lang="en-US" dirty="0" smtClean="0"/>
          </a:p>
          <a:p>
            <a:endParaRPr lang="en-US" dirty="0"/>
          </a:p>
        </p:txBody>
      </p:sp>
    </p:spTree>
    <p:extLst>
      <p:ext uri="{BB962C8B-B14F-4D97-AF65-F5344CB8AC3E}">
        <p14:creationId xmlns:p14="http://schemas.microsoft.com/office/powerpoint/2010/main" val="39053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dirty="0"/>
          </a:p>
          <a:p>
            <a:r>
              <a:rPr lang="en-US" dirty="0" err="1" smtClean="0"/>
              <a:t>Obduction</a:t>
            </a:r>
            <a:r>
              <a:rPr lang="en-US" dirty="0" smtClean="0"/>
              <a:t>: revision focal </a:t>
            </a:r>
            <a:r>
              <a:rPr lang="en-US" dirty="0" err="1" smtClean="0"/>
              <a:t>hemofagocytosis</a:t>
            </a:r>
            <a:r>
              <a:rPr lang="en-US" dirty="0" smtClean="0"/>
              <a:t> in bone marrow</a:t>
            </a:r>
          </a:p>
          <a:p>
            <a:endParaRPr lang="en-US" dirty="0" smtClean="0"/>
          </a:p>
          <a:p>
            <a:endParaRPr lang="en-US" dirty="0"/>
          </a:p>
          <a:p>
            <a:endParaRPr lang="en-US" dirty="0" smtClean="0"/>
          </a:p>
          <a:p>
            <a:r>
              <a:rPr lang="en-US" dirty="0" smtClean="0"/>
              <a:t>Consider secondary MAS/HLH</a:t>
            </a:r>
          </a:p>
          <a:p>
            <a:r>
              <a:rPr lang="en-US" dirty="0" smtClean="0"/>
              <a:t>Postmortem MDS diagnosis very difficult; no genetic abnormalities</a:t>
            </a:r>
          </a:p>
          <a:p>
            <a:endParaRPr lang="en-US" dirty="0"/>
          </a:p>
          <a:p>
            <a:r>
              <a:rPr lang="en-US" dirty="0" smtClean="0"/>
              <a:t>C/ therapy refractory </a:t>
            </a:r>
            <a:r>
              <a:rPr lang="en-US" dirty="0" err="1" smtClean="0"/>
              <a:t>AoSD</a:t>
            </a:r>
            <a:r>
              <a:rPr lang="en-US" dirty="0" smtClean="0"/>
              <a:t>; MAS triggered by severe infection?</a:t>
            </a:r>
          </a:p>
          <a:p>
            <a:r>
              <a:rPr lang="en-US" dirty="0" smtClean="0"/>
              <a:t>MDS diagnosis referral unsuccessful/too late</a:t>
            </a:r>
            <a:endParaRPr lang="en-US" dirty="0"/>
          </a:p>
          <a:p>
            <a:endParaRPr lang="en-US" dirty="0"/>
          </a:p>
        </p:txBody>
      </p:sp>
      <p:pic>
        <p:nvPicPr>
          <p:cNvPr id="4" name="Picture 3"/>
          <p:cNvPicPr>
            <a:picLocks noChangeAspect="1"/>
          </p:cNvPicPr>
          <p:nvPr/>
        </p:nvPicPr>
        <p:blipFill>
          <a:blip r:embed="rId2"/>
          <a:stretch>
            <a:fillRect/>
          </a:stretch>
        </p:blipFill>
        <p:spPr>
          <a:xfrm>
            <a:off x="4275667" y="260468"/>
            <a:ext cx="4868333" cy="3240919"/>
          </a:xfrm>
          <a:prstGeom prst="rect">
            <a:avLst/>
          </a:prstGeom>
        </p:spPr>
      </p:pic>
    </p:spTree>
    <p:extLst>
      <p:ext uri="{BB962C8B-B14F-4D97-AF65-F5344CB8AC3E}">
        <p14:creationId xmlns:p14="http://schemas.microsoft.com/office/powerpoint/2010/main" val="413826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kern="0" dirty="0">
                <a:solidFill>
                  <a:prstClr val="black"/>
                </a:solidFill>
              </a:rPr>
              <a:t>Epidemiology of AOSD</a:t>
            </a:r>
            <a:endParaRPr lang="en-US" dirty="0"/>
          </a:p>
        </p:txBody>
      </p:sp>
      <p:sp>
        <p:nvSpPr>
          <p:cNvPr id="32" name="Content Placeholder 5"/>
          <p:cNvSpPr>
            <a:spLocks noGrp="1"/>
          </p:cNvSpPr>
          <p:nvPr>
            <p:ph idx="1"/>
          </p:nvPr>
        </p:nvSpPr>
        <p:spPr/>
        <p:txBody>
          <a:bodyPr/>
          <a:lstStyle/>
          <a:p>
            <a:r>
              <a:rPr lang="en-US" sz="2400" dirty="0" smtClean="0"/>
              <a:t>nearly </a:t>
            </a:r>
            <a:r>
              <a:rPr lang="en-US" sz="2400" dirty="0"/>
              <a:t>all countries and races</a:t>
            </a:r>
            <a:r>
              <a:rPr lang="en-US" sz="2400" baseline="30000" dirty="0"/>
              <a:t>1</a:t>
            </a:r>
          </a:p>
          <a:p>
            <a:r>
              <a:rPr lang="en-US" sz="2400" dirty="0"/>
              <a:t>Estimated incidence rate for AOSD is 0.14–0.40 cases per 100,000 people</a:t>
            </a:r>
            <a:r>
              <a:rPr lang="en-US" sz="2400" baseline="30000" dirty="0"/>
              <a:t>2-</a:t>
            </a:r>
            <a:r>
              <a:rPr lang="en-US" sz="2400" baseline="30000" dirty="0" smtClean="0"/>
              <a:t>5</a:t>
            </a:r>
          </a:p>
          <a:p>
            <a:r>
              <a:rPr lang="en-US" sz="2400" dirty="0" smtClean="0"/>
              <a:t>Median </a:t>
            </a:r>
            <a:r>
              <a:rPr lang="en-US" sz="2400" dirty="0"/>
              <a:t>age of diagnosis, 35 years (IQR: 23.6–45.4), with a range of 17–76 years</a:t>
            </a:r>
            <a:r>
              <a:rPr lang="en-US" sz="2400" baseline="30000" dirty="0"/>
              <a:t>7</a:t>
            </a:r>
          </a:p>
          <a:p>
            <a:r>
              <a:rPr lang="en-US" sz="2400" dirty="0"/>
              <a:t>Women </a:t>
            </a:r>
            <a:r>
              <a:rPr lang="en-US" sz="2400" dirty="0" smtClean="0"/>
              <a:t>45</a:t>
            </a:r>
            <a:r>
              <a:rPr lang="en-US" sz="2400" dirty="0"/>
              <a:t>–70% of patients</a:t>
            </a:r>
            <a:r>
              <a:rPr lang="en-US" sz="2400" baseline="30000" dirty="0"/>
              <a:t>2</a:t>
            </a:r>
          </a:p>
          <a:p>
            <a:endParaRPr lang="en-US" sz="2000" dirty="0"/>
          </a:p>
          <a:p>
            <a:endParaRPr lang="en-US" sz="2000" dirty="0"/>
          </a:p>
          <a:p>
            <a:endParaRPr lang="en-US" sz="2000" dirty="0"/>
          </a:p>
        </p:txBody>
      </p:sp>
      <p:sp>
        <p:nvSpPr>
          <p:cNvPr id="7" name="Text Placeholder 6"/>
          <p:cNvSpPr>
            <a:spLocks noGrp="1"/>
          </p:cNvSpPr>
          <p:nvPr>
            <p:ph type="body" sz="quarter" idx="10"/>
          </p:nvPr>
        </p:nvSpPr>
        <p:spPr/>
        <p:txBody>
          <a:bodyPr>
            <a:noAutofit/>
          </a:bodyPr>
          <a:lstStyle/>
          <a:p>
            <a:r>
              <a:rPr lang="de-DE" sz="800" dirty="0">
                <a:solidFill>
                  <a:prstClr val="black"/>
                </a:solidFill>
              </a:rPr>
              <a:t>AOSD, adult-</a:t>
            </a:r>
            <a:r>
              <a:rPr lang="de-DE" sz="800" dirty="0" err="1">
                <a:solidFill>
                  <a:prstClr val="black"/>
                </a:solidFill>
              </a:rPr>
              <a:t>onset</a:t>
            </a:r>
            <a:r>
              <a:rPr lang="de-DE" sz="800" dirty="0">
                <a:solidFill>
                  <a:prstClr val="black"/>
                </a:solidFill>
              </a:rPr>
              <a:t> </a:t>
            </a:r>
            <a:r>
              <a:rPr lang="de-DE" sz="800" dirty="0" err="1">
                <a:solidFill>
                  <a:prstClr val="black"/>
                </a:solidFill>
              </a:rPr>
              <a:t>Still‘s</a:t>
            </a:r>
            <a:r>
              <a:rPr lang="de-DE" sz="800" dirty="0">
                <a:solidFill>
                  <a:prstClr val="black"/>
                </a:solidFill>
              </a:rPr>
              <a:t> </a:t>
            </a:r>
            <a:r>
              <a:rPr lang="de-DE" sz="800" dirty="0" err="1">
                <a:solidFill>
                  <a:prstClr val="black"/>
                </a:solidFill>
              </a:rPr>
              <a:t>disease</a:t>
            </a:r>
            <a:r>
              <a:rPr lang="de-DE" sz="800" dirty="0">
                <a:solidFill>
                  <a:prstClr val="black"/>
                </a:solidFill>
              </a:rPr>
              <a:t>; IQR, </a:t>
            </a:r>
            <a:r>
              <a:rPr lang="de-DE" sz="800" dirty="0" err="1">
                <a:solidFill>
                  <a:prstClr val="black"/>
                </a:solidFill>
              </a:rPr>
              <a:t>interquartile</a:t>
            </a:r>
            <a:r>
              <a:rPr lang="de-DE" sz="800" dirty="0">
                <a:solidFill>
                  <a:prstClr val="black"/>
                </a:solidFill>
              </a:rPr>
              <a:t> </a:t>
            </a:r>
            <a:r>
              <a:rPr lang="de-DE" sz="800" dirty="0" err="1">
                <a:solidFill>
                  <a:prstClr val="black"/>
                </a:solidFill>
              </a:rPr>
              <a:t>range</a:t>
            </a:r>
            <a:r>
              <a:rPr lang="de-DE" sz="800" dirty="0">
                <a:solidFill>
                  <a:prstClr val="black"/>
                </a:solidFill>
              </a:rPr>
              <a:t>; SJIA, </a:t>
            </a:r>
            <a:r>
              <a:rPr lang="de-DE" sz="800" dirty="0" err="1">
                <a:solidFill>
                  <a:prstClr val="black"/>
                </a:solidFill>
              </a:rPr>
              <a:t>systemic</a:t>
            </a:r>
            <a:r>
              <a:rPr lang="de-DE" sz="800" dirty="0">
                <a:solidFill>
                  <a:prstClr val="black"/>
                </a:solidFill>
              </a:rPr>
              <a:t> juvenile </a:t>
            </a:r>
            <a:r>
              <a:rPr lang="de-DE" sz="800" dirty="0" err="1">
                <a:solidFill>
                  <a:prstClr val="black"/>
                </a:solidFill>
              </a:rPr>
              <a:t>idiopathic</a:t>
            </a:r>
            <a:r>
              <a:rPr lang="de-DE" sz="800" dirty="0">
                <a:solidFill>
                  <a:prstClr val="black"/>
                </a:solidFill>
              </a:rPr>
              <a:t> </a:t>
            </a:r>
            <a:r>
              <a:rPr lang="de-DE" sz="800" dirty="0" err="1">
                <a:solidFill>
                  <a:prstClr val="black"/>
                </a:solidFill>
              </a:rPr>
              <a:t>arthritis</a:t>
            </a:r>
            <a:endParaRPr lang="en-US" sz="800" dirty="0">
              <a:solidFill>
                <a:prstClr val="black"/>
              </a:solidFill>
            </a:endParaRPr>
          </a:p>
          <a:p>
            <a:r>
              <a:rPr lang="en-US" sz="800" dirty="0">
                <a:solidFill>
                  <a:prstClr val="black"/>
                </a:solidFill>
              </a:rPr>
              <a:t>1. Cush JJ. </a:t>
            </a:r>
            <a:r>
              <a:rPr lang="en-US" sz="800" i="1" dirty="0">
                <a:solidFill>
                  <a:prstClr val="black"/>
                </a:solidFill>
              </a:rPr>
              <a:t>Bull Rheum Dis</a:t>
            </a:r>
            <a:r>
              <a:rPr lang="en-US" sz="800" dirty="0">
                <a:solidFill>
                  <a:prstClr val="black"/>
                </a:solidFill>
              </a:rPr>
              <a:t> 2000;49:1–4; 2. </a:t>
            </a:r>
            <a:r>
              <a:rPr lang="en-US" sz="800" dirty="0" err="1">
                <a:solidFill>
                  <a:prstClr val="black"/>
                </a:solidFill>
              </a:rPr>
              <a:t>Gerfaud</a:t>
            </a:r>
            <a:r>
              <a:rPr lang="en-US" sz="800" dirty="0">
                <a:solidFill>
                  <a:prstClr val="black"/>
                </a:solidFill>
              </a:rPr>
              <a:t>-Valentin M, et al. </a:t>
            </a:r>
            <a:r>
              <a:rPr lang="en-US" sz="800" i="1" dirty="0" err="1">
                <a:solidFill>
                  <a:prstClr val="black"/>
                </a:solidFill>
              </a:rPr>
              <a:t>Autoimmun</a:t>
            </a:r>
            <a:r>
              <a:rPr lang="en-US" sz="800" i="1" dirty="0">
                <a:solidFill>
                  <a:prstClr val="black"/>
                </a:solidFill>
              </a:rPr>
              <a:t> Rev </a:t>
            </a:r>
            <a:r>
              <a:rPr lang="en-US" sz="800" dirty="0">
                <a:solidFill>
                  <a:prstClr val="black"/>
                </a:solidFill>
              </a:rPr>
              <a:t>2014;13:708–22; 3. </a:t>
            </a:r>
            <a:r>
              <a:rPr lang="en-US" sz="800" dirty="0" err="1">
                <a:solidFill>
                  <a:prstClr val="black"/>
                </a:solidFill>
              </a:rPr>
              <a:t>Magadur</a:t>
            </a:r>
            <a:r>
              <a:rPr lang="en-US" sz="800" dirty="0">
                <a:solidFill>
                  <a:prstClr val="black"/>
                </a:solidFill>
              </a:rPr>
              <a:t>-Joly G, et al. </a:t>
            </a:r>
            <a:r>
              <a:rPr lang="en-US" sz="800" i="1" dirty="0">
                <a:solidFill>
                  <a:prstClr val="black"/>
                </a:solidFill>
              </a:rPr>
              <a:t>Ann Rheum Dis</a:t>
            </a:r>
            <a:r>
              <a:rPr lang="en-US" sz="800" dirty="0">
                <a:solidFill>
                  <a:prstClr val="black"/>
                </a:solidFill>
              </a:rPr>
              <a:t> 1995;54:587–90; 4. </a:t>
            </a:r>
            <a:r>
              <a:rPr lang="en-US" sz="800" dirty="0" err="1">
                <a:solidFill>
                  <a:prstClr val="black"/>
                </a:solidFill>
              </a:rPr>
              <a:t>Wakai</a:t>
            </a:r>
            <a:r>
              <a:rPr lang="en-US" sz="800" dirty="0">
                <a:solidFill>
                  <a:prstClr val="black"/>
                </a:solidFill>
              </a:rPr>
              <a:t> K, et al. </a:t>
            </a:r>
            <a:r>
              <a:rPr lang="pt-BR" sz="800" i="1" dirty="0">
                <a:solidFill>
                  <a:prstClr val="black"/>
                </a:solidFill>
              </a:rPr>
              <a:t>J Epidemiol </a:t>
            </a:r>
            <a:r>
              <a:rPr lang="pt-BR" sz="800" dirty="0">
                <a:solidFill>
                  <a:prstClr val="black"/>
                </a:solidFill>
              </a:rPr>
              <a:t>1997;7:221</a:t>
            </a:r>
            <a:r>
              <a:rPr lang="en-US" sz="800" dirty="0">
                <a:solidFill>
                  <a:prstClr val="black"/>
                </a:solidFill>
              </a:rPr>
              <a:t>–</a:t>
            </a:r>
            <a:r>
              <a:rPr lang="pt-BR" sz="800" dirty="0">
                <a:solidFill>
                  <a:prstClr val="black"/>
                </a:solidFill>
              </a:rPr>
              <a:t>5; 5. Evensen KJ, et al. </a:t>
            </a:r>
            <a:r>
              <a:rPr lang="pt-BR" sz="800" i="1" dirty="0">
                <a:solidFill>
                  <a:prstClr val="black"/>
                </a:solidFill>
              </a:rPr>
              <a:t>J Rheumatol </a:t>
            </a:r>
            <a:r>
              <a:rPr lang="pt-BR" sz="800" dirty="0">
                <a:solidFill>
                  <a:prstClr val="black"/>
                </a:solidFill>
              </a:rPr>
              <a:t>2006;35: 48</a:t>
            </a:r>
            <a:r>
              <a:rPr lang="en-US" sz="800" dirty="0">
                <a:solidFill>
                  <a:prstClr val="black"/>
                </a:solidFill>
              </a:rPr>
              <a:t>–</a:t>
            </a:r>
            <a:r>
              <a:rPr lang="pt-BR" sz="800" dirty="0">
                <a:solidFill>
                  <a:prstClr val="black"/>
                </a:solidFill>
              </a:rPr>
              <a:t>51; </a:t>
            </a:r>
            <a:r>
              <a:rPr lang="en-US" sz="800" dirty="0">
                <a:solidFill>
                  <a:prstClr val="black"/>
                </a:solidFill>
              </a:rPr>
              <a:t>6. </a:t>
            </a:r>
            <a:r>
              <a:rPr lang="en-US" sz="800" dirty="0" err="1">
                <a:solidFill>
                  <a:prstClr val="black"/>
                </a:solidFill>
              </a:rPr>
              <a:t>Ichiki</a:t>
            </a:r>
            <a:r>
              <a:rPr lang="en-US" sz="800" dirty="0">
                <a:solidFill>
                  <a:prstClr val="black"/>
                </a:solidFill>
              </a:rPr>
              <a:t> H. </a:t>
            </a:r>
            <a:r>
              <a:rPr lang="en-US" sz="800" i="1" dirty="0">
                <a:solidFill>
                  <a:prstClr val="black"/>
                </a:solidFill>
              </a:rPr>
              <a:t>Nihon Ronen </a:t>
            </a:r>
            <a:r>
              <a:rPr lang="en-US" sz="800" i="1" dirty="0" err="1">
                <a:solidFill>
                  <a:prstClr val="black"/>
                </a:solidFill>
              </a:rPr>
              <a:t>Igakkai</a:t>
            </a:r>
            <a:r>
              <a:rPr lang="en-US" sz="800" i="1" dirty="0">
                <a:solidFill>
                  <a:prstClr val="black"/>
                </a:solidFill>
              </a:rPr>
              <a:t> </a:t>
            </a:r>
            <a:r>
              <a:rPr lang="en-US" sz="800" i="1" dirty="0" err="1">
                <a:solidFill>
                  <a:prstClr val="black"/>
                </a:solidFill>
              </a:rPr>
              <a:t>Zasshi</a:t>
            </a:r>
            <a:r>
              <a:rPr lang="en-US" sz="800" i="1" dirty="0">
                <a:solidFill>
                  <a:prstClr val="black"/>
                </a:solidFill>
              </a:rPr>
              <a:t> </a:t>
            </a:r>
            <a:r>
              <a:rPr lang="en-US" sz="800" dirty="0">
                <a:solidFill>
                  <a:prstClr val="black"/>
                </a:solidFill>
              </a:rPr>
              <a:t>1992;29:960–4; 7. Novartis data on file [CACZ885DGR-EPI-01]</a:t>
            </a:r>
          </a:p>
        </p:txBody>
      </p:sp>
    </p:spTree>
    <p:extLst>
      <p:ext uri="{BB962C8B-B14F-4D97-AF65-F5344CB8AC3E}">
        <p14:creationId xmlns:p14="http://schemas.microsoft.com/office/powerpoint/2010/main" val="14506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2"/>
            </p:custDataLst>
            <p:extLst>
              <p:ext uri="{D42A27DB-BD31-4B8C-83A1-F6EECF244321}">
                <p14:modId xmlns:p14="http://schemas.microsoft.com/office/powerpoint/2010/main" val="3201905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5" name="think-cell Folie" r:id="rId5" imgW="408" imgH="408" progId="TCLayout.ActiveDocument.1">
                  <p:embed/>
                </p:oleObj>
              </mc:Choice>
              <mc:Fallback>
                <p:oleObj name="think-cell Folie" r:id="rId5" imgW="408" imgH="40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p:txBody>
          <a:bodyPr>
            <a:normAutofit/>
          </a:bodyPr>
          <a:lstStyle/>
          <a:p>
            <a:r>
              <a:rPr lang="en-GB" dirty="0"/>
              <a:t>Innate immune pathways in AOSD clinical manifestations</a:t>
            </a:r>
            <a:endParaRPr lang="en-US" dirty="0"/>
          </a:p>
        </p:txBody>
      </p:sp>
      <p:sp>
        <p:nvSpPr>
          <p:cNvPr id="228" name="Text Placeholder 227"/>
          <p:cNvSpPr>
            <a:spLocks noGrp="1"/>
          </p:cNvSpPr>
          <p:nvPr>
            <p:ph type="body" sz="quarter" idx="10"/>
          </p:nvPr>
        </p:nvSpPr>
        <p:spPr/>
        <p:txBody>
          <a:bodyPr>
            <a:noAutofit/>
          </a:bodyPr>
          <a:lstStyle/>
          <a:p>
            <a:pPr marL="0" indent="0">
              <a:spcBef>
                <a:spcPts val="0"/>
              </a:spcBef>
              <a:buNone/>
            </a:pPr>
            <a:r>
              <a:rPr lang="en-US" sz="800" dirty="0"/>
              <a:t>AOSD, adult-onset Still’s disease; ATP, adenosine triphosphate; CRP, C-reactive protein; </a:t>
            </a:r>
          </a:p>
          <a:p>
            <a:pPr marL="0" indent="0">
              <a:spcBef>
                <a:spcPts val="0"/>
              </a:spcBef>
              <a:buNone/>
            </a:pPr>
            <a:r>
              <a:rPr lang="en-US" sz="800" dirty="0"/>
              <a:t>DAMPs, danger-associated molecular patterns; ESR, erythrocyte sedimentation rate; HLA, human leukocyte antigen; IL, interleukin; </a:t>
            </a:r>
          </a:p>
          <a:p>
            <a:pPr marL="0" indent="0">
              <a:spcBef>
                <a:spcPts val="0"/>
              </a:spcBef>
              <a:buNone/>
            </a:pPr>
            <a:r>
              <a:rPr lang="en-US" sz="800" dirty="0"/>
              <a:t>MAS, macrophage activation syndrome; NK, natural killer; NLRs, Nod-like receptors; PAMPs, pathogen-associated molecular patterns; </a:t>
            </a:r>
          </a:p>
          <a:p>
            <a:pPr marL="0" indent="0">
              <a:spcBef>
                <a:spcPts val="0"/>
              </a:spcBef>
              <a:buNone/>
            </a:pPr>
            <a:r>
              <a:rPr lang="en-US" sz="800" dirty="0"/>
              <a:t>TNF, tumor necrosis factor; TLRs, Toll-like receptors; </a:t>
            </a:r>
            <a:r>
              <a:rPr lang="en-US" sz="800" dirty="0" err="1"/>
              <a:t>Treg</a:t>
            </a:r>
            <a:r>
              <a:rPr lang="en-US" sz="800" dirty="0"/>
              <a:t>, regulatory T cell</a:t>
            </a:r>
          </a:p>
          <a:p>
            <a:pPr marL="0" indent="0">
              <a:spcBef>
                <a:spcPts val="0"/>
              </a:spcBef>
              <a:buNone/>
            </a:pPr>
            <a:r>
              <a:rPr lang="en-US" sz="800" dirty="0" err="1"/>
              <a:t>Jamilloux</a:t>
            </a:r>
            <a:r>
              <a:rPr lang="en-US" sz="800" dirty="0"/>
              <a:t> Y, et al. </a:t>
            </a:r>
            <a:r>
              <a:rPr lang="en-US" sz="800" i="1" dirty="0" err="1"/>
              <a:t>Immunol</a:t>
            </a:r>
            <a:r>
              <a:rPr lang="en-US" sz="800" i="1" dirty="0"/>
              <a:t> Res </a:t>
            </a:r>
            <a:r>
              <a:rPr lang="en-US" sz="800" dirty="0"/>
              <a:t>2015;61:53–62.</a:t>
            </a:r>
            <a:endParaRPr lang="de-DE" sz="800" dirty="0"/>
          </a:p>
        </p:txBody>
      </p:sp>
      <p:sp>
        <p:nvSpPr>
          <p:cNvPr id="395" name="Rectangle 116"/>
          <p:cNvSpPr>
            <a:spLocks noChangeArrowheads="1"/>
          </p:cNvSpPr>
          <p:nvPr/>
        </p:nvSpPr>
        <p:spPr bwMode="auto">
          <a:xfrm>
            <a:off x="3200631" y="1170664"/>
            <a:ext cx="274273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0000"/>
                </a:solidFill>
                <a:effectLst/>
                <a:uLnTx/>
                <a:uFillTx/>
                <a:latin typeface="Arial" pitchFamily="34" charset="0"/>
                <a:cs typeface="Arial" pitchFamily="34" charset="0"/>
              </a:rPr>
              <a:t>IMMUNE SYSTEM DEFECTS</a:t>
            </a:r>
            <a:endParaRPr kumimoji="0" lang="en-US" altLang="en-US" sz="2800" i="0" u="none" strike="noStrike" kern="0" cap="none" spc="0" normalizeH="0" baseline="0" noProof="0" dirty="0">
              <a:ln>
                <a:noFill/>
              </a:ln>
              <a:solidFill>
                <a:prstClr val="black"/>
              </a:solidFill>
              <a:effectLst/>
              <a:uLnTx/>
              <a:uFillTx/>
              <a:latin typeface="Arial" pitchFamily="34" charset="0"/>
              <a:cs typeface="Arial" pitchFamily="34" charset="0"/>
            </a:endParaRPr>
          </a:p>
        </p:txBody>
      </p:sp>
      <p:grpSp>
        <p:nvGrpSpPr>
          <p:cNvPr id="27" name="Gruppieren 26"/>
          <p:cNvGrpSpPr/>
          <p:nvPr/>
        </p:nvGrpSpPr>
        <p:grpSpPr>
          <a:xfrm>
            <a:off x="684213" y="1491498"/>
            <a:ext cx="7773987" cy="4414002"/>
            <a:chOff x="327025" y="1491498"/>
            <a:chExt cx="8531226" cy="4713288"/>
          </a:xfrm>
        </p:grpSpPr>
        <p:sp>
          <p:nvSpPr>
            <p:cNvPr id="389" name="Rectangle 5"/>
            <p:cNvSpPr>
              <a:spLocks noChangeArrowheads="1"/>
            </p:cNvSpPr>
            <p:nvPr/>
          </p:nvSpPr>
          <p:spPr bwMode="auto">
            <a:xfrm>
              <a:off x="327025" y="1491498"/>
              <a:ext cx="8531225" cy="4713288"/>
            </a:xfrm>
            <a:prstGeom prst="rect">
              <a:avLst/>
            </a:pr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90" name="AutoShape 3"/>
            <p:cNvSpPr>
              <a:spLocks noChangeAspect="1" noChangeArrowheads="1" noTextEdit="1"/>
            </p:cNvSpPr>
            <p:nvPr/>
          </p:nvSpPr>
          <p:spPr bwMode="auto">
            <a:xfrm>
              <a:off x="327025" y="1491498"/>
              <a:ext cx="8531225" cy="471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91" name="Rectangle 56"/>
            <p:cNvSpPr>
              <a:spLocks noChangeArrowheads="1"/>
            </p:cNvSpPr>
            <p:nvPr/>
          </p:nvSpPr>
          <p:spPr bwMode="auto">
            <a:xfrm>
              <a:off x="2951896" y="5519730"/>
              <a:ext cx="64120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Neutrophils</a:t>
              </a:r>
              <a:endParaRPr kumimoji="0" lang="en-US" altLang="en-US" sz="18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92" name="Rectangle 58"/>
            <p:cNvSpPr>
              <a:spLocks noChangeArrowheads="1"/>
            </p:cNvSpPr>
            <p:nvPr/>
          </p:nvSpPr>
          <p:spPr bwMode="auto">
            <a:xfrm>
              <a:off x="3100394" y="4686574"/>
              <a:ext cx="3270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S100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A8/A9</a:t>
              </a:r>
              <a:endParaRPr kumimoji="0" lang="en-US" altLang="en-US" sz="18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93" name="Rectangle 67"/>
            <p:cNvSpPr>
              <a:spLocks noChangeArrowheads="1"/>
            </p:cNvSpPr>
            <p:nvPr/>
          </p:nvSpPr>
          <p:spPr bwMode="auto">
            <a:xfrm>
              <a:off x="4560347" y="5132110"/>
              <a:ext cx="7502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Activated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macrophages</a:t>
              </a:r>
              <a:endParaRPr kumimoji="0" lang="en-US" altLang="en-US" sz="18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94" name="Rectangle 71"/>
            <p:cNvSpPr>
              <a:spLocks noChangeArrowheads="1"/>
            </p:cNvSpPr>
            <p:nvPr/>
          </p:nvSpPr>
          <p:spPr bwMode="auto">
            <a:xfrm>
              <a:off x="6213366" y="5904753"/>
              <a:ext cx="26930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IL-10</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pic>
          <p:nvPicPr>
            <p:cNvPr id="396" name="Picture 395"/>
            <p:cNvPicPr>
              <a:picLocks noChangeAspect="1"/>
            </p:cNvPicPr>
            <p:nvPr/>
          </p:nvPicPr>
          <p:blipFill rotWithShape="1">
            <a:blip r:embed="rId7" cstate="print">
              <a:extLst>
                <a:ext uri="{28A0092B-C50C-407E-A947-70E740481C1C}">
                  <a14:useLocalDpi xmlns:a14="http://schemas.microsoft.com/office/drawing/2010/main" val="0"/>
                </a:ext>
              </a:extLst>
            </a:blip>
            <a:srcRect l="20390" t="30965" r="13427" b="29469"/>
            <a:stretch/>
          </p:blipFill>
          <p:spPr>
            <a:xfrm>
              <a:off x="2819604" y="4945799"/>
              <a:ext cx="991984" cy="593034"/>
            </a:xfrm>
            <a:prstGeom prst="rect">
              <a:avLst/>
            </a:prstGeom>
          </p:spPr>
        </p:pic>
        <p:cxnSp>
          <p:nvCxnSpPr>
            <p:cNvPr id="397" name="Straight Arrow Connector 396"/>
            <p:cNvCxnSpPr>
              <a:cxnSpLocks/>
            </p:cNvCxnSpPr>
            <p:nvPr/>
          </p:nvCxnSpPr>
          <p:spPr>
            <a:xfrm>
              <a:off x="2673350" y="4495048"/>
              <a:ext cx="370731" cy="369888"/>
            </a:xfrm>
            <a:prstGeom prst="straightConnector1">
              <a:avLst/>
            </a:prstGeom>
            <a:noFill/>
            <a:ln w="19050" cap="flat" cmpd="sng" algn="ctr">
              <a:solidFill>
                <a:sysClr val="windowText" lastClr="000000">
                  <a:lumMod val="95000"/>
                  <a:lumOff val="5000"/>
                </a:sysClr>
              </a:solidFill>
              <a:prstDash val="solid"/>
              <a:headEnd type="triangle" w="med" len="med"/>
              <a:tailEnd type="triangle" w="med" len="med"/>
            </a:ln>
            <a:effectLst/>
          </p:spPr>
        </p:cxnSp>
        <p:pic>
          <p:nvPicPr>
            <p:cNvPr id="398" name="Picture 397"/>
            <p:cNvPicPr>
              <a:picLocks noChangeAspect="1"/>
            </p:cNvPicPr>
            <p:nvPr/>
          </p:nvPicPr>
          <p:blipFill rotWithShape="1">
            <a:blip r:embed="rId8" cstate="print">
              <a:extLst>
                <a:ext uri="{28A0092B-C50C-407E-A947-70E740481C1C}">
                  <a14:useLocalDpi xmlns:a14="http://schemas.microsoft.com/office/drawing/2010/main" val="0"/>
                </a:ext>
              </a:extLst>
            </a:blip>
            <a:srcRect l="20150" t="22638" r="13999" b="28099"/>
            <a:stretch/>
          </p:blipFill>
          <p:spPr>
            <a:xfrm>
              <a:off x="4359198" y="4141621"/>
              <a:ext cx="1186219" cy="887413"/>
            </a:xfrm>
            <a:prstGeom prst="rect">
              <a:avLst/>
            </a:prstGeom>
          </p:spPr>
        </p:pic>
        <p:sp>
          <p:nvSpPr>
            <p:cNvPr id="400" name="Rectangle 49"/>
            <p:cNvSpPr>
              <a:spLocks noChangeArrowheads="1"/>
            </p:cNvSpPr>
            <p:nvPr/>
          </p:nvSpPr>
          <p:spPr bwMode="auto">
            <a:xfrm>
              <a:off x="2260601" y="4174374"/>
              <a:ext cx="7437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Macrophages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TLR4</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pic>
          <p:nvPicPr>
            <p:cNvPr id="401" name="Picture 400"/>
            <p:cNvPicPr>
              <a:picLocks noChangeAspect="1"/>
            </p:cNvPicPr>
            <p:nvPr/>
          </p:nvPicPr>
          <p:blipFill rotWithShape="1">
            <a:blip r:embed="rId9" cstate="print">
              <a:extLst>
                <a:ext uri="{28A0092B-C50C-407E-A947-70E740481C1C}">
                  <a14:useLocalDpi xmlns:a14="http://schemas.microsoft.com/office/drawing/2010/main" val="0"/>
                </a:ext>
              </a:extLst>
            </a:blip>
            <a:srcRect l="15794" t="27219" r="19983" b="21535"/>
            <a:stretch/>
          </p:blipFill>
          <p:spPr>
            <a:xfrm>
              <a:off x="2051113" y="3326864"/>
              <a:ext cx="1156902" cy="923133"/>
            </a:xfrm>
            <a:prstGeom prst="rect">
              <a:avLst/>
            </a:prstGeom>
          </p:spPr>
        </p:pic>
        <p:sp>
          <p:nvSpPr>
            <p:cNvPr id="402" name="Rectangle 48"/>
            <p:cNvSpPr>
              <a:spLocks noChangeArrowheads="1"/>
            </p:cNvSpPr>
            <p:nvPr/>
          </p:nvSpPr>
          <p:spPr bwMode="auto">
            <a:xfrm>
              <a:off x="2218705" y="3450523"/>
              <a:ext cx="37830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NLRP3</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cxnSp>
          <p:nvCxnSpPr>
            <p:cNvPr id="403" name="Straight Arrow Connector 402"/>
            <p:cNvCxnSpPr>
              <a:cxnSpLocks/>
            </p:cNvCxnSpPr>
            <p:nvPr/>
          </p:nvCxnSpPr>
          <p:spPr>
            <a:xfrm flipV="1">
              <a:off x="3346450" y="4087616"/>
              <a:ext cx="268814" cy="566182"/>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sp>
          <p:nvSpPr>
            <p:cNvPr id="405" name="Oval 404"/>
            <p:cNvSpPr/>
            <p:nvPr/>
          </p:nvSpPr>
          <p:spPr>
            <a:xfrm>
              <a:off x="4447221" y="5521320"/>
              <a:ext cx="630220" cy="329599"/>
            </a:xfrm>
            <a:prstGeom prst="ellipse">
              <a:avLst/>
            </a:prstGeom>
            <a:gradFill rotWithShape="1">
              <a:gsLst>
                <a:gs pos="0">
                  <a:srgbClr val="FCAF17">
                    <a:shade val="51000"/>
                    <a:satMod val="130000"/>
                  </a:srgbClr>
                </a:gs>
                <a:gs pos="80000">
                  <a:srgbClr val="FCAF17">
                    <a:shade val="93000"/>
                    <a:satMod val="130000"/>
                  </a:srgbClr>
                </a:gs>
                <a:gs pos="100000">
                  <a:srgbClr val="FCAF17">
                    <a:shade val="94000"/>
                    <a:satMod val="135000"/>
                  </a:srgbClr>
                </a:gs>
              </a:gsLst>
              <a:lin ang="162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06" name="Oval 405"/>
            <p:cNvSpPr/>
            <p:nvPr/>
          </p:nvSpPr>
          <p:spPr>
            <a:xfrm>
              <a:off x="4540396" y="5597060"/>
              <a:ext cx="183332" cy="169177"/>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08" name="Oval 407"/>
            <p:cNvSpPr/>
            <p:nvPr/>
          </p:nvSpPr>
          <p:spPr>
            <a:xfrm>
              <a:off x="4467172" y="5801686"/>
              <a:ext cx="630220" cy="329599"/>
            </a:xfrm>
            <a:prstGeom prst="ellipse">
              <a:avLst/>
            </a:prstGeom>
            <a:gradFill rotWithShape="1">
              <a:gsLst>
                <a:gs pos="0">
                  <a:srgbClr val="FCAF17">
                    <a:shade val="51000"/>
                    <a:satMod val="130000"/>
                  </a:srgbClr>
                </a:gs>
                <a:gs pos="80000">
                  <a:srgbClr val="FCAF17">
                    <a:shade val="93000"/>
                    <a:satMod val="130000"/>
                  </a:srgbClr>
                </a:gs>
                <a:gs pos="100000">
                  <a:srgbClr val="FCAF17">
                    <a:shade val="94000"/>
                    <a:satMod val="135000"/>
                  </a:srgbClr>
                </a:gs>
              </a:gsLst>
              <a:lin ang="162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09" name="Oval 408"/>
            <p:cNvSpPr/>
            <p:nvPr/>
          </p:nvSpPr>
          <p:spPr>
            <a:xfrm>
              <a:off x="4560347" y="5877426"/>
              <a:ext cx="183332" cy="169177"/>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11" name="Oval 410"/>
            <p:cNvSpPr/>
            <p:nvPr/>
          </p:nvSpPr>
          <p:spPr>
            <a:xfrm>
              <a:off x="4906707" y="5647015"/>
              <a:ext cx="630220" cy="329599"/>
            </a:xfrm>
            <a:prstGeom prst="ellipse">
              <a:avLst/>
            </a:prstGeom>
            <a:gradFill rotWithShape="1">
              <a:gsLst>
                <a:gs pos="0">
                  <a:srgbClr val="FCAF17">
                    <a:shade val="51000"/>
                    <a:satMod val="130000"/>
                  </a:srgbClr>
                </a:gs>
                <a:gs pos="80000">
                  <a:srgbClr val="FCAF17">
                    <a:shade val="93000"/>
                    <a:satMod val="130000"/>
                  </a:srgbClr>
                </a:gs>
                <a:gs pos="100000">
                  <a:srgbClr val="FCAF17">
                    <a:shade val="94000"/>
                    <a:satMod val="135000"/>
                  </a:srgbClr>
                </a:gs>
              </a:gsLst>
              <a:lin ang="162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12" name="Oval 411"/>
            <p:cNvSpPr/>
            <p:nvPr/>
          </p:nvSpPr>
          <p:spPr>
            <a:xfrm>
              <a:off x="4999882" y="5722755"/>
              <a:ext cx="183332" cy="169177"/>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13" name="Rectangle 54"/>
            <p:cNvSpPr>
              <a:spLocks noChangeArrowheads="1"/>
            </p:cNvSpPr>
            <p:nvPr/>
          </p:nvSpPr>
          <p:spPr bwMode="auto">
            <a:xfrm>
              <a:off x="4769251" y="5616657"/>
              <a:ext cx="16671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NK</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14" name="Rectangle 54"/>
            <p:cNvSpPr>
              <a:spLocks noChangeArrowheads="1"/>
            </p:cNvSpPr>
            <p:nvPr/>
          </p:nvSpPr>
          <p:spPr bwMode="auto">
            <a:xfrm>
              <a:off x="5256099" y="5742564"/>
              <a:ext cx="16671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NK</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15" name="Rectangle 54"/>
            <p:cNvSpPr>
              <a:spLocks noChangeArrowheads="1"/>
            </p:cNvSpPr>
            <p:nvPr/>
          </p:nvSpPr>
          <p:spPr bwMode="auto">
            <a:xfrm>
              <a:off x="4796893" y="5908104"/>
              <a:ext cx="16671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NK</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17" name="Oval 416"/>
            <p:cNvSpPr/>
            <p:nvPr/>
          </p:nvSpPr>
          <p:spPr>
            <a:xfrm>
              <a:off x="3844359" y="5509698"/>
              <a:ext cx="630220" cy="329599"/>
            </a:xfrm>
            <a:prstGeom prst="ellipse">
              <a:avLst/>
            </a:prstGeom>
            <a:gradFill flip="none" rotWithShape="1">
              <a:gsLst>
                <a:gs pos="0">
                  <a:schemeClr val="accent6">
                    <a:lumMod val="60000"/>
                    <a:lumOff val="40000"/>
                    <a:shade val="30000"/>
                    <a:satMod val="115000"/>
                  </a:schemeClr>
                </a:gs>
                <a:gs pos="50000">
                  <a:schemeClr val="accent6">
                    <a:lumMod val="60000"/>
                    <a:lumOff val="40000"/>
                  </a:schemeClr>
                </a:gs>
                <a:gs pos="100000">
                  <a:schemeClr val="accent6">
                    <a:lumMod val="40000"/>
                    <a:lumOff val="60000"/>
                  </a:schemeClr>
                </a:gs>
              </a:gsLst>
              <a:lin ang="27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18" name="Oval 417"/>
            <p:cNvSpPr/>
            <p:nvPr/>
          </p:nvSpPr>
          <p:spPr>
            <a:xfrm>
              <a:off x="3879032" y="5579115"/>
              <a:ext cx="183332" cy="169177"/>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19" name="Rectangle 51"/>
            <p:cNvSpPr>
              <a:spLocks noChangeArrowheads="1"/>
            </p:cNvSpPr>
            <p:nvPr/>
          </p:nvSpPr>
          <p:spPr bwMode="auto">
            <a:xfrm>
              <a:off x="4105861" y="5623194"/>
              <a:ext cx="29815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CD8+</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21" name="Oval 420"/>
            <p:cNvSpPr/>
            <p:nvPr/>
          </p:nvSpPr>
          <p:spPr>
            <a:xfrm>
              <a:off x="3836952" y="5813452"/>
              <a:ext cx="630220" cy="329599"/>
            </a:xfrm>
            <a:prstGeom prst="ellipse">
              <a:avLst/>
            </a:prstGeom>
            <a:gradFill flip="none" rotWithShape="1">
              <a:gsLst>
                <a:gs pos="0">
                  <a:schemeClr val="accent6">
                    <a:lumMod val="60000"/>
                    <a:lumOff val="40000"/>
                    <a:shade val="30000"/>
                    <a:satMod val="115000"/>
                  </a:schemeClr>
                </a:gs>
                <a:gs pos="50000">
                  <a:schemeClr val="accent6">
                    <a:lumMod val="60000"/>
                    <a:lumOff val="40000"/>
                  </a:schemeClr>
                </a:gs>
                <a:gs pos="100000">
                  <a:schemeClr val="accent6">
                    <a:lumMod val="40000"/>
                    <a:lumOff val="60000"/>
                  </a:schemeClr>
                </a:gs>
              </a:gsLst>
              <a:lin ang="27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22" name="Oval 421"/>
            <p:cNvSpPr/>
            <p:nvPr/>
          </p:nvSpPr>
          <p:spPr>
            <a:xfrm>
              <a:off x="3871625" y="5882869"/>
              <a:ext cx="183332" cy="169177"/>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23" name="Rectangle 51"/>
            <p:cNvSpPr>
              <a:spLocks noChangeArrowheads="1"/>
            </p:cNvSpPr>
            <p:nvPr/>
          </p:nvSpPr>
          <p:spPr bwMode="auto">
            <a:xfrm>
              <a:off x="4098454" y="5926948"/>
              <a:ext cx="29815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CD8+</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25" name="Rectangle 424"/>
            <p:cNvSpPr/>
            <p:nvPr/>
          </p:nvSpPr>
          <p:spPr>
            <a:xfrm>
              <a:off x="3411584" y="3381972"/>
              <a:ext cx="750622" cy="705644"/>
            </a:xfrm>
            <a:prstGeom prst="rect">
              <a:avLst/>
            </a:prstGeom>
            <a:solidFill>
              <a:sysClr val="window" lastClr="FFFFFF"/>
            </a:solidFill>
            <a:ln w="25400" cap="flat" cmpd="sng" algn="ctr">
              <a:solidFill>
                <a:sysClr val="windowText" lastClr="000000">
                  <a:lumMod val="95000"/>
                  <a:lumOff val="5000"/>
                </a:sysClr>
              </a:solidFill>
              <a:prstDash val="solid"/>
            </a:ln>
            <a:effectLst>
              <a:glow rad="63500">
                <a:srgbClr val="000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26" name="Rectangle 59"/>
            <p:cNvSpPr>
              <a:spLocks noChangeArrowheads="1"/>
            </p:cNvSpPr>
            <p:nvPr/>
          </p:nvSpPr>
          <p:spPr bwMode="auto">
            <a:xfrm>
              <a:off x="3615264" y="3567926"/>
              <a:ext cx="3686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Arial Narrow" panose="020B0606020202030204" pitchFamily="34" charset="0"/>
                </a:rPr>
                <a:t>IL-18</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Arial Narrow" panose="020B0606020202030204" pitchFamily="34" charset="0"/>
                </a:rPr>
                <a:t>IL-1b</a:t>
              </a:r>
              <a:endParaRPr kumimoji="0" lang="en-US" altLang="en-US" sz="1200" b="0" i="0" u="none" strike="noStrike" kern="0" cap="none" spc="0" normalizeH="0" baseline="0" noProof="0" dirty="0">
                <a:ln>
                  <a:noFill/>
                </a:ln>
                <a:solidFill>
                  <a:prstClr val="black"/>
                </a:solidFill>
                <a:effectLst/>
                <a:uLnTx/>
                <a:uFillTx/>
                <a:latin typeface="Arial Narrow" panose="020B0606020202030204" pitchFamily="34" charset="0"/>
              </a:endParaRPr>
            </a:p>
          </p:txBody>
        </p:sp>
        <p:cxnSp>
          <p:nvCxnSpPr>
            <p:cNvPr id="427" name="Straight Arrow Connector 426"/>
            <p:cNvCxnSpPr>
              <a:cxnSpLocks/>
            </p:cNvCxnSpPr>
            <p:nvPr/>
          </p:nvCxnSpPr>
          <p:spPr>
            <a:xfrm flipH="1" flipV="1">
              <a:off x="3084176" y="3748038"/>
              <a:ext cx="298526" cy="4554"/>
            </a:xfrm>
            <a:prstGeom prst="straightConnector1">
              <a:avLst/>
            </a:prstGeom>
            <a:noFill/>
            <a:ln w="38100" cap="flat" cmpd="sng" algn="ctr">
              <a:solidFill>
                <a:sysClr val="windowText" lastClr="000000">
                  <a:lumMod val="95000"/>
                  <a:lumOff val="5000"/>
                </a:sysClr>
              </a:solidFill>
              <a:prstDash val="solid"/>
              <a:headEnd type="triangle" w="med" len="med"/>
              <a:tailEnd type="none" w="med" len="med"/>
            </a:ln>
            <a:effectLst/>
          </p:spPr>
        </p:cxnSp>
        <p:cxnSp>
          <p:nvCxnSpPr>
            <p:cNvPr id="428" name="Straight Arrow Connector 427"/>
            <p:cNvCxnSpPr>
              <a:endCxn id="425" idx="0"/>
            </p:cNvCxnSpPr>
            <p:nvPr/>
          </p:nvCxnSpPr>
          <p:spPr>
            <a:xfrm flipH="1">
              <a:off x="3786895" y="2299536"/>
              <a:ext cx="442994" cy="1082436"/>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sp>
          <p:nvSpPr>
            <p:cNvPr id="430" name="Rectangle 111"/>
            <p:cNvSpPr>
              <a:spLocks noChangeArrowheads="1"/>
            </p:cNvSpPr>
            <p:nvPr/>
          </p:nvSpPr>
          <p:spPr bwMode="auto">
            <a:xfrm>
              <a:off x="2972868" y="2121094"/>
              <a:ext cx="28854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Arial" pitchFamily="34" charset="0"/>
                </a:rPr>
                <a:t>TLR7</a:t>
              </a:r>
            </a:p>
          </p:txBody>
        </p:sp>
        <p:sp>
          <p:nvSpPr>
            <p:cNvPr id="431" name="Rectangle 114"/>
            <p:cNvSpPr>
              <a:spLocks noChangeArrowheads="1"/>
            </p:cNvSpPr>
            <p:nvPr/>
          </p:nvSpPr>
          <p:spPr bwMode="auto">
            <a:xfrm>
              <a:off x="3076234" y="2768317"/>
              <a:ext cx="78867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Dendritic cells</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32" name="Rectangle 115"/>
            <p:cNvSpPr>
              <a:spLocks noChangeArrowheads="1"/>
            </p:cNvSpPr>
            <p:nvPr/>
          </p:nvSpPr>
          <p:spPr bwMode="auto">
            <a:xfrm>
              <a:off x="2707700" y="2601624"/>
              <a:ext cx="28854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TLR9</a:t>
              </a:r>
            </a:p>
          </p:txBody>
        </p:sp>
        <p:pic>
          <p:nvPicPr>
            <p:cNvPr id="433" name="Picture 432"/>
            <p:cNvPicPr>
              <a:picLocks noChangeAspect="1"/>
            </p:cNvPicPr>
            <p:nvPr/>
          </p:nvPicPr>
          <p:blipFill rotWithShape="1">
            <a:blip r:embed="rId10" cstate="print">
              <a:extLst>
                <a:ext uri="{28A0092B-C50C-407E-A947-70E740481C1C}">
                  <a14:useLocalDpi xmlns:a14="http://schemas.microsoft.com/office/drawing/2010/main" val="0"/>
                </a:ext>
              </a:extLst>
            </a:blip>
            <a:srcRect l="2500" t="15542" r="5055" b="15939"/>
            <a:stretch/>
          </p:blipFill>
          <p:spPr>
            <a:xfrm>
              <a:off x="2900967" y="2023311"/>
              <a:ext cx="989533" cy="733424"/>
            </a:xfrm>
            <a:prstGeom prst="rect">
              <a:avLst/>
            </a:prstGeom>
            <a:noFill/>
            <a:ln>
              <a:noFill/>
            </a:ln>
          </p:spPr>
        </p:pic>
        <p:cxnSp>
          <p:nvCxnSpPr>
            <p:cNvPr id="435" name="Straight Arrow Connector 434"/>
            <p:cNvCxnSpPr>
              <a:cxnSpLocks/>
            </p:cNvCxnSpPr>
            <p:nvPr/>
          </p:nvCxnSpPr>
          <p:spPr>
            <a:xfrm rot="5400000" flipH="1">
              <a:off x="6019786" y="5609365"/>
              <a:ext cx="331822" cy="249401"/>
            </a:xfrm>
            <a:prstGeom prst="straightConnector1">
              <a:avLst/>
            </a:prstGeom>
            <a:noFill/>
            <a:ln w="19050" cap="flat" cmpd="sng" algn="ctr">
              <a:solidFill>
                <a:sysClr val="windowText" lastClr="000000">
                  <a:lumMod val="95000"/>
                  <a:lumOff val="5000"/>
                </a:sysClr>
              </a:solidFill>
              <a:prstDash val="solid"/>
              <a:headEnd type="none" w="med" len="med"/>
              <a:tailEnd type="none" w="med" len="med"/>
            </a:ln>
            <a:effectLst/>
          </p:spPr>
        </p:cxnSp>
        <p:cxnSp>
          <p:nvCxnSpPr>
            <p:cNvPr id="436" name="Straight Connector 435"/>
            <p:cNvCxnSpPr>
              <a:cxnSpLocks/>
            </p:cNvCxnSpPr>
            <p:nvPr/>
          </p:nvCxnSpPr>
          <p:spPr>
            <a:xfrm rot="5400000">
              <a:off x="5987609" y="5467299"/>
              <a:ext cx="166489" cy="201711"/>
            </a:xfrm>
            <a:prstGeom prst="line">
              <a:avLst/>
            </a:prstGeom>
            <a:noFill/>
            <a:ln w="19050" cap="flat" cmpd="sng" algn="ctr">
              <a:solidFill>
                <a:sysClr val="windowText" lastClr="000000">
                  <a:lumMod val="95000"/>
                  <a:lumOff val="5000"/>
                </a:sysClr>
              </a:solidFill>
              <a:prstDash val="solid"/>
              <a:headEnd type="none" w="med" len="med"/>
              <a:tailEnd type="none" w="med" len="med"/>
            </a:ln>
            <a:effectLst/>
          </p:spPr>
        </p:cxnSp>
        <p:sp>
          <p:nvSpPr>
            <p:cNvPr id="438" name="Rectangle 106"/>
            <p:cNvSpPr>
              <a:spLocks noChangeArrowheads="1"/>
            </p:cNvSpPr>
            <p:nvPr/>
          </p:nvSpPr>
          <p:spPr bwMode="auto">
            <a:xfrm>
              <a:off x="6011665" y="1758198"/>
              <a:ext cx="25006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Treg</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cxnSp>
          <p:nvCxnSpPr>
            <p:cNvPr id="441" name="Straight Arrow Connector 440"/>
            <p:cNvCxnSpPr>
              <a:cxnSpLocks/>
            </p:cNvCxnSpPr>
            <p:nvPr/>
          </p:nvCxnSpPr>
          <p:spPr>
            <a:xfrm flipH="1">
              <a:off x="5656579" y="1821886"/>
              <a:ext cx="331822" cy="249401"/>
            </a:xfrm>
            <a:prstGeom prst="straightConnector1">
              <a:avLst/>
            </a:prstGeom>
            <a:noFill/>
            <a:ln w="19050" cap="flat" cmpd="sng" algn="ctr">
              <a:solidFill>
                <a:sysClr val="windowText" lastClr="000000">
                  <a:lumMod val="95000"/>
                  <a:lumOff val="5000"/>
                </a:sysClr>
              </a:solidFill>
              <a:prstDash val="solid"/>
              <a:headEnd type="none" w="med" len="med"/>
              <a:tailEnd type="none" w="med" len="med"/>
            </a:ln>
            <a:effectLst/>
          </p:spPr>
        </p:cxnSp>
        <p:cxnSp>
          <p:nvCxnSpPr>
            <p:cNvPr id="442" name="Straight Connector 441"/>
            <p:cNvCxnSpPr>
              <a:cxnSpLocks/>
            </p:cNvCxnSpPr>
            <p:nvPr/>
          </p:nvCxnSpPr>
          <p:spPr>
            <a:xfrm>
              <a:off x="5573334" y="1960575"/>
              <a:ext cx="166489" cy="201711"/>
            </a:xfrm>
            <a:prstGeom prst="line">
              <a:avLst/>
            </a:prstGeom>
            <a:noFill/>
            <a:ln w="19050" cap="flat" cmpd="sng" algn="ctr">
              <a:solidFill>
                <a:sysClr val="windowText" lastClr="000000">
                  <a:lumMod val="95000"/>
                  <a:lumOff val="5000"/>
                </a:sysClr>
              </a:solidFill>
              <a:prstDash val="solid"/>
              <a:headEnd type="none" w="med" len="med"/>
              <a:tailEnd type="none" w="med" len="med"/>
            </a:ln>
            <a:effectLst/>
          </p:spPr>
        </p:cxnSp>
        <p:cxnSp>
          <p:nvCxnSpPr>
            <p:cNvPr id="440" name="Straight Arrow Connector 439"/>
            <p:cNvCxnSpPr>
              <a:cxnSpLocks/>
            </p:cNvCxnSpPr>
            <p:nvPr/>
          </p:nvCxnSpPr>
          <p:spPr>
            <a:xfrm>
              <a:off x="6323389" y="1763812"/>
              <a:ext cx="3219" cy="142392"/>
            </a:xfrm>
            <a:prstGeom prst="straightConnector1">
              <a:avLst/>
            </a:prstGeom>
            <a:noFill/>
            <a:ln w="12700" cap="flat" cmpd="sng" algn="ctr">
              <a:solidFill>
                <a:sysClr val="windowText" lastClr="000000"/>
              </a:solidFill>
              <a:prstDash val="solid"/>
              <a:headEnd type="none" w="med" len="med"/>
              <a:tailEnd type="triangle" w="med" len="med"/>
            </a:ln>
            <a:effectLst/>
          </p:spPr>
        </p:cxnSp>
        <p:cxnSp>
          <p:nvCxnSpPr>
            <p:cNvPr id="443" name="Straight Arrow Connector 442"/>
            <p:cNvCxnSpPr>
              <a:cxnSpLocks/>
            </p:cNvCxnSpPr>
            <p:nvPr/>
          </p:nvCxnSpPr>
          <p:spPr>
            <a:xfrm flipH="1">
              <a:off x="6541661" y="5897408"/>
              <a:ext cx="1519" cy="144289"/>
            </a:xfrm>
            <a:prstGeom prst="straightConnector1">
              <a:avLst/>
            </a:prstGeom>
            <a:noFill/>
            <a:ln w="12700" cap="flat" cmpd="sng" algn="ctr">
              <a:solidFill>
                <a:sysClr val="windowText" lastClr="000000"/>
              </a:solidFill>
              <a:prstDash val="solid"/>
              <a:headEnd type="none" w="med" len="med"/>
              <a:tailEnd type="triangle" w="med" len="med"/>
            </a:ln>
            <a:effectLst/>
          </p:spPr>
        </p:cxnSp>
        <p:sp>
          <p:nvSpPr>
            <p:cNvPr id="445" name="Rectangle 104"/>
            <p:cNvSpPr>
              <a:spLocks noChangeArrowheads="1"/>
            </p:cNvSpPr>
            <p:nvPr/>
          </p:nvSpPr>
          <p:spPr bwMode="auto">
            <a:xfrm>
              <a:off x="5334766" y="3059751"/>
              <a:ext cx="71173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srgbClr val="000000"/>
                  </a:solidFill>
                  <a:effectLst/>
                  <a:uLnTx/>
                  <a:uFillTx/>
                  <a:latin typeface="Arial Narrow" panose="020B0606020202030204" pitchFamily="34" charset="0"/>
                </a:rPr>
                <a:t>Neutrophils</a:t>
              </a:r>
              <a:endParaRPr kumimoji="0" lang="en-US" altLang="en-US" sz="2000" b="1" i="0" u="none" strike="noStrike" kern="0" cap="none" spc="0" normalizeH="0" baseline="0" noProof="0" dirty="0">
                <a:ln>
                  <a:noFill/>
                </a:ln>
                <a:solidFill>
                  <a:prstClr val="black"/>
                </a:solidFill>
                <a:effectLst/>
                <a:uLnTx/>
                <a:uFillTx/>
                <a:latin typeface="Arial Narrow" panose="020B0606020202030204" pitchFamily="34" charset="0"/>
              </a:endParaRPr>
            </a:p>
          </p:txBody>
        </p:sp>
        <p:pic>
          <p:nvPicPr>
            <p:cNvPr id="446" name="Picture 445"/>
            <p:cNvPicPr>
              <a:picLocks noChangeAspect="1"/>
            </p:cNvPicPr>
            <p:nvPr/>
          </p:nvPicPr>
          <p:blipFill rotWithShape="1">
            <a:blip r:embed="rId11" cstate="print">
              <a:extLst>
                <a:ext uri="{28A0092B-C50C-407E-A947-70E740481C1C}">
                  <a14:useLocalDpi xmlns:a14="http://schemas.microsoft.com/office/drawing/2010/main" val="0"/>
                </a:ext>
              </a:extLst>
            </a:blip>
            <a:srcRect l="23941" t="11603" r="23603" b="37618"/>
            <a:stretch/>
          </p:blipFill>
          <p:spPr>
            <a:xfrm rot="928666">
              <a:off x="4899045" y="2590710"/>
              <a:ext cx="681882" cy="660089"/>
            </a:xfrm>
            <a:prstGeom prst="rect">
              <a:avLst/>
            </a:prstGeom>
          </p:spPr>
        </p:pic>
        <p:cxnSp>
          <p:nvCxnSpPr>
            <p:cNvPr id="447" name="Straight Arrow Connector 446"/>
            <p:cNvCxnSpPr>
              <a:cxnSpLocks/>
            </p:cNvCxnSpPr>
            <p:nvPr/>
          </p:nvCxnSpPr>
          <p:spPr>
            <a:xfrm flipV="1">
              <a:off x="6103793" y="3030745"/>
              <a:ext cx="5444" cy="154224"/>
            </a:xfrm>
            <a:prstGeom prst="straightConnector1">
              <a:avLst/>
            </a:prstGeom>
            <a:noFill/>
            <a:ln w="12700" cap="flat" cmpd="sng" algn="ctr">
              <a:solidFill>
                <a:sysClr val="windowText" lastClr="000000"/>
              </a:solidFill>
              <a:prstDash val="solid"/>
              <a:headEnd type="none" w="med" len="med"/>
              <a:tailEnd type="triangle" w="med" len="med"/>
            </a:ln>
            <a:effectLst/>
          </p:spPr>
        </p:cxnSp>
        <p:cxnSp>
          <p:nvCxnSpPr>
            <p:cNvPr id="448" name="Straight Arrow Connector 447"/>
            <p:cNvCxnSpPr>
              <a:cxnSpLocks/>
            </p:cNvCxnSpPr>
            <p:nvPr/>
          </p:nvCxnSpPr>
          <p:spPr>
            <a:xfrm flipH="1">
              <a:off x="4169894" y="3082066"/>
              <a:ext cx="730346" cy="338265"/>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sp>
          <p:nvSpPr>
            <p:cNvPr id="450" name="Rectangle 103"/>
            <p:cNvSpPr>
              <a:spLocks noChangeArrowheads="1"/>
            </p:cNvSpPr>
            <p:nvPr/>
          </p:nvSpPr>
          <p:spPr bwMode="auto">
            <a:xfrm>
              <a:off x="5968767" y="2136023"/>
              <a:ext cx="41678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Narrow" panose="020B0606020202030204" pitchFamily="34" charset="0"/>
                </a:rPr>
                <a:t>IL-17</a:t>
              </a:r>
              <a:endParaRPr kumimoji="0" lang="en-US" altLang="en-US" sz="14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65" name="Oval 464"/>
            <p:cNvSpPr/>
            <p:nvPr/>
          </p:nvSpPr>
          <p:spPr>
            <a:xfrm>
              <a:off x="4948237" y="1942640"/>
              <a:ext cx="630220" cy="329599"/>
            </a:xfrm>
            <a:prstGeom prst="ellipse">
              <a:avLst/>
            </a:prstGeom>
            <a:gradFill flip="none" rotWithShape="1">
              <a:gsLst>
                <a:gs pos="0">
                  <a:srgbClr val="E44C16">
                    <a:shade val="51000"/>
                    <a:satMod val="130000"/>
                  </a:srgbClr>
                </a:gs>
                <a:gs pos="80000">
                  <a:srgbClr val="E44C16">
                    <a:shade val="93000"/>
                    <a:satMod val="130000"/>
                  </a:srgbClr>
                </a:gs>
                <a:gs pos="100000">
                  <a:srgbClr val="E44C16">
                    <a:shade val="94000"/>
                    <a:satMod val="135000"/>
                  </a:srgb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66" name="Oval 465"/>
            <p:cNvSpPr/>
            <p:nvPr/>
          </p:nvSpPr>
          <p:spPr>
            <a:xfrm>
              <a:off x="5041412" y="2018380"/>
              <a:ext cx="183332" cy="169177"/>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64" name="Rectangle 51"/>
            <p:cNvSpPr>
              <a:spLocks noChangeArrowheads="1"/>
            </p:cNvSpPr>
            <p:nvPr/>
          </p:nvSpPr>
          <p:spPr bwMode="auto">
            <a:xfrm>
              <a:off x="5246537" y="2024574"/>
              <a:ext cx="26930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white"/>
                  </a:solidFill>
                  <a:effectLst/>
                  <a:uLnTx/>
                  <a:uFillTx/>
                  <a:latin typeface="Arial Narrow" panose="020B0606020202030204" pitchFamily="34" charset="0"/>
                </a:rPr>
                <a:t>Th17</a:t>
              </a:r>
            </a:p>
          </p:txBody>
        </p:sp>
        <p:sp>
          <p:nvSpPr>
            <p:cNvPr id="461" name="Oval 460"/>
            <p:cNvSpPr/>
            <p:nvPr/>
          </p:nvSpPr>
          <p:spPr>
            <a:xfrm>
              <a:off x="4984676" y="2200400"/>
              <a:ext cx="630220" cy="329599"/>
            </a:xfrm>
            <a:prstGeom prst="ellipse">
              <a:avLst/>
            </a:prstGeom>
            <a:gradFill flip="none" rotWithShape="1">
              <a:gsLst>
                <a:gs pos="0">
                  <a:srgbClr val="E44C16">
                    <a:shade val="51000"/>
                    <a:satMod val="130000"/>
                  </a:srgbClr>
                </a:gs>
                <a:gs pos="80000">
                  <a:srgbClr val="E44C16">
                    <a:shade val="93000"/>
                    <a:satMod val="130000"/>
                  </a:srgbClr>
                </a:gs>
                <a:gs pos="100000">
                  <a:srgbClr val="E44C16">
                    <a:shade val="94000"/>
                    <a:satMod val="135000"/>
                  </a:srgb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62" name="Oval 461"/>
            <p:cNvSpPr/>
            <p:nvPr/>
          </p:nvSpPr>
          <p:spPr>
            <a:xfrm>
              <a:off x="5077851" y="2276140"/>
              <a:ext cx="183332" cy="169177"/>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60" name="Rectangle 51"/>
            <p:cNvSpPr>
              <a:spLocks noChangeArrowheads="1"/>
            </p:cNvSpPr>
            <p:nvPr/>
          </p:nvSpPr>
          <p:spPr bwMode="auto">
            <a:xfrm>
              <a:off x="5282977" y="2282334"/>
              <a:ext cx="26930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white"/>
                  </a:solidFill>
                  <a:effectLst/>
                  <a:uLnTx/>
                  <a:uFillTx/>
                  <a:latin typeface="Arial Narrow" panose="020B0606020202030204" pitchFamily="34" charset="0"/>
                </a:rPr>
                <a:t>Th17</a:t>
              </a:r>
            </a:p>
          </p:txBody>
        </p:sp>
        <p:sp>
          <p:nvSpPr>
            <p:cNvPr id="457" name="Oval 456"/>
            <p:cNvSpPr/>
            <p:nvPr/>
          </p:nvSpPr>
          <p:spPr>
            <a:xfrm>
              <a:off x="4546853" y="2095040"/>
              <a:ext cx="630220" cy="329599"/>
            </a:xfrm>
            <a:prstGeom prst="ellipse">
              <a:avLst/>
            </a:prstGeom>
            <a:gradFill flip="none" rotWithShape="1">
              <a:gsLst>
                <a:gs pos="0">
                  <a:srgbClr val="E44C16">
                    <a:shade val="51000"/>
                    <a:satMod val="130000"/>
                  </a:srgbClr>
                </a:gs>
                <a:gs pos="80000">
                  <a:srgbClr val="E44C16">
                    <a:shade val="93000"/>
                    <a:satMod val="130000"/>
                  </a:srgbClr>
                </a:gs>
                <a:gs pos="100000">
                  <a:srgbClr val="E44C16">
                    <a:shade val="94000"/>
                    <a:satMod val="135000"/>
                  </a:srgb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58" name="Oval 457"/>
            <p:cNvSpPr/>
            <p:nvPr/>
          </p:nvSpPr>
          <p:spPr>
            <a:xfrm>
              <a:off x="4640028" y="2170780"/>
              <a:ext cx="183332" cy="169177"/>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56" name="Rectangle 51"/>
            <p:cNvSpPr>
              <a:spLocks noChangeArrowheads="1"/>
            </p:cNvSpPr>
            <p:nvPr/>
          </p:nvSpPr>
          <p:spPr bwMode="auto">
            <a:xfrm>
              <a:off x="4845153" y="2176974"/>
              <a:ext cx="26930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white"/>
                  </a:solidFill>
                  <a:effectLst/>
                  <a:uLnTx/>
                  <a:uFillTx/>
                  <a:latin typeface="Arial Narrow" panose="020B0606020202030204" pitchFamily="34" charset="0"/>
                </a:rPr>
                <a:t>Th17</a:t>
              </a:r>
            </a:p>
          </p:txBody>
        </p:sp>
        <p:cxnSp>
          <p:nvCxnSpPr>
            <p:cNvPr id="454" name="Straight Arrow Connector 453"/>
            <p:cNvCxnSpPr>
              <a:cxnSpLocks/>
            </p:cNvCxnSpPr>
            <p:nvPr/>
          </p:nvCxnSpPr>
          <p:spPr>
            <a:xfrm flipH="1">
              <a:off x="5610637" y="2243745"/>
              <a:ext cx="333854" cy="2732"/>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sp>
          <p:nvSpPr>
            <p:cNvPr id="486" name="Rectangle 485"/>
            <p:cNvSpPr/>
            <p:nvPr/>
          </p:nvSpPr>
          <p:spPr>
            <a:xfrm>
              <a:off x="5420930" y="3373855"/>
              <a:ext cx="750622" cy="721879"/>
            </a:xfrm>
            <a:prstGeom prst="rect">
              <a:avLst/>
            </a:prstGeom>
            <a:solidFill>
              <a:sysClr val="window" lastClr="FFFFFF"/>
            </a:solidFill>
            <a:ln w="25400" cap="flat" cmpd="sng" algn="ctr">
              <a:solidFill>
                <a:sysClr val="windowText" lastClr="000000">
                  <a:lumMod val="95000"/>
                  <a:lumOff val="5000"/>
                </a:sysClr>
              </a:solidFill>
              <a:prstDash val="solid"/>
            </a:ln>
            <a:effectLst>
              <a:glow rad="63500">
                <a:srgbClr val="000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88" name="Rectangle 64"/>
            <p:cNvSpPr>
              <a:spLocks noChangeArrowheads="1"/>
            </p:cNvSpPr>
            <p:nvPr/>
          </p:nvSpPr>
          <p:spPr bwMode="auto">
            <a:xfrm>
              <a:off x="5668031" y="3440154"/>
              <a:ext cx="31739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Narrow" panose="020B0606020202030204" pitchFamily="34" charset="0"/>
                </a:rPr>
                <a:t>IL-6</a:t>
              </a:r>
              <a:endParaRPr kumimoji="0" lang="en-US" alt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89" name="Rectangle 65"/>
            <p:cNvSpPr>
              <a:spLocks noChangeArrowheads="1"/>
            </p:cNvSpPr>
            <p:nvPr/>
          </p:nvSpPr>
          <p:spPr bwMode="auto">
            <a:xfrm>
              <a:off x="5700740" y="3666858"/>
              <a:ext cx="21961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Narrow" panose="020B0606020202030204" pitchFamily="34" charset="0"/>
                </a:rPr>
                <a:t>IL-8</a:t>
              </a:r>
              <a:endParaRPr kumimoji="0" lang="en-US" altLang="en-US" sz="20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90" name="Rectangle 66"/>
            <p:cNvSpPr>
              <a:spLocks noChangeArrowheads="1"/>
            </p:cNvSpPr>
            <p:nvPr/>
          </p:nvSpPr>
          <p:spPr bwMode="auto">
            <a:xfrm>
              <a:off x="5627001" y="3863708"/>
              <a:ext cx="36708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Narrow" panose="020B0606020202030204" pitchFamily="34" charset="0"/>
                </a:rPr>
                <a:t>TNF-</a:t>
              </a:r>
              <a:r>
                <a:rPr kumimoji="0" lang="el-GR" altLang="en-US" sz="1000" b="0" i="0" u="none" strike="noStrike" kern="0" cap="none" spc="0" normalizeH="0" baseline="0" noProof="0" dirty="0">
                  <a:ln>
                    <a:noFill/>
                  </a:ln>
                  <a:solidFill>
                    <a:srgbClr val="000000"/>
                  </a:solidFill>
                  <a:effectLst/>
                  <a:uLnTx/>
                  <a:uFillTx/>
                  <a:latin typeface="Arial Narrow" panose="020B0606020202030204" pitchFamily="34" charset="0"/>
                </a:rPr>
                <a:t>α</a:t>
              </a:r>
              <a:endParaRPr kumimoji="0" lang="en-US" altLang="en-US" sz="2000" b="0" i="0" u="none" strike="noStrike" kern="0" cap="none" spc="0" normalizeH="0" baseline="0" noProof="0" dirty="0">
                <a:ln>
                  <a:noFill/>
                </a:ln>
                <a:solidFill>
                  <a:prstClr val="black"/>
                </a:solidFill>
                <a:effectLst/>
                <a:uLnTx/>
                <a:uFillTx/>
                <a:latin typeface="Arial Narrow" panose="020B0606020202030204" pitchFamily="34" charset="0"/>
              </a:endParaRPr>
            </a:p>
          </p:txBody>
        </p:sp>
        <p:cxnSp>
          <p:nvCxnSpPr>
            <p:cNvPr id="470" name="Straight Arrow Connector 469"/>
            <p:cNvCxnSpPr>
              <a:cxnSpLocks/>
            </p:cNvCxnSpPr>
            <p:nvPr/>
          </p:nvCxnSpPr>
          <p:spPr>
            <a:xfrm flipH="1">
              <a:off x="4154261" y="3734795"/>
              <a:ext cx="1263132" cy="15135"/>
            </a:xfrm>
            <a:prstGeom prst="straightConnector1">
              <a:avLst/>
            </a:prstGeom>
            <a:noFill/>
            <a:ln w="28575" cap="flat" cmpd="sng" algn="ctr">
              <a:solidFill>
                <a:sysClr val="windowText" lastClr="000000">
                  <a:lumMod val="95000"/>
                  <a:lumOff val="5000"/>
                </a:sysClr>
              </a:solidFill>
              <a:prstDash val="solid"/>
              <a:headEnd type="triangle" w="med" len="med"/>
              <a:tailEnd type="none" w="med" len="med"/>
            </a:ln>
            <a:effectLst/>
          </p:spPr>
        </p:cxnSp>
        <p:sp>
          <p:nvSpPr>
            <p:cNvPr id="484" name="Oval 483"/>
            <p:cNvSpPr/>
            <p:nvPr/>
          </p:nvSpPr>
          <p:spPr>
            <a:xfrm>
              <a:off x="4585129" y="3420331"/>
              <a:ext cx="630220" cy="329599"/>
            </a:xfrm>
            <a:prstGeom prst="ellipse">
              <a:avLst/>
            </a:prstGeom>
            <a:gradFill rotWithShape="1">
              <a:gsLst>
                <a:gs pos="0">
                  <a:srgbClr val="C1D82F"/>
                </a:gs>
                <a:gs pos="73000">
                  <a:srgbClr val="92D050"/>
                </a:gs>
                <a:gs pos="100000">
                  <a:srgbClr val="00B050"/>
                </a:gs>
              </a:gsLst>
              <a:lin ang="14400000" scaled="0"/>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85" name="Oval 484"/>
            <p:cNvSpPr/>
            <p:nvPr/>
          </p:nvSpPr>
          <p:spPr>
            <a:xfrm>
              <a:off x="4678304" y="3496071"/>
              <a:ext cx="183332" cy="169177"/>
            </a:xfrm>
            <a:prstGeom prst="ellipse">
              <a:avLst/>
            </a:prstGeom>
            <a:gradFill flip="none" rotWithShape="1">
              <a:gsLst>
                <a:gs pos="0">
                  <a:srgbClr val="7CBF33">
                    <a:shade val="30000"/>
                    <a:satMod val="115000"/>
                  </a:srgbClr>
                </a:gs>
                <a:gs pos="50000">
                  <a:srgbClr val="7CBF33">
                    <a:shade val="67500"/>
                    <a:satMod val="115000"/>
                  </a:srgbClr>
                </a:gs>
                <a:gs pos="100000">
                  <a:srgbClr val="7CBF33">
                    <a:shade val="100000"/>
                    <a:satMod val="115000"/>
                  </a:srgb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83" name="Rectangle 51"/>
            <p:cNvSpPr>
              <a:spLocks noChangeArrowheads="1"/>
            </p:cNvSpPr>
            <p:nvPr/>
          </p:nvSpPr>
          <p:spPr bwMode="auto">
            <a:xfrm>
              <a:off x="4849716" y="3510357"/>
              <a:ext cx="20518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Th1</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80" name="Oval 479"/>
            <p:cNvSpPr/>
            <p:nvPr/>
          </p:nvSpPr>
          <p:spPr>
            <a:xfrm>
              <a:off x="4229886" y="3530148"/>
              <a:ext cx="630220" cy="329599"/>
            </a:xfrm>
            <a:prstGeom prst="ellipse">
              <a:avLst/>
            </a:prstGeom>
            <a:gradFill rotWithShape="1">
              <a:gsLst>
                <a:gs pos="0">
                  <a:srgbClr val="C1D82F"/>
                </a:gs>
                <a:gs pos="73000">
                  <a:srgbClr val="92D050"/>
                </a:gs>
                <a:gs pos="100000">
                  <a:srgbClr val="00B050"/>
                </a:gs>
              </a:gsLst>
              <a:lin ang="14400000" scaled="0"/>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81" name="Oval 480"/>
            <p:cNvSpPr/>
            <p:nvPr/>
          </p:nvSpPr>
          <p:spPr>
            <a:xfrm>
              <a:off x="4323061" y="3605888"/>
              <a:ext cx="183332" cy="169177"/>
            </a:xfrm>
            <a:prstGeom prst="ellipse">
              <a:avLst/>
            </a:prstGeom>
            <a:gradFill flip="none" rotWithShape="1">
              <a:gsLst>
                <a:gs pos="0">
                  <a:srgbClr val="7CBF33">
                    <a:shade val="30000"/>
                    <a:satMod val="115000"/>
                  </a:srgbClr>
                </a:gs>
                <a:gs pos="50000">
                  <a:srgbClr val="7CBF33">
                    <a:shade val="67500"/>
                    <a:satMod val="115000"/>
                  </a:srgbClr>
                </a:gs>
                <a:gs pos="100000">
                  <a:srgbClr val="7CBF33">
                    <a:shade val="100000"/>
                    <a:satMod val="115000"/>
                  </a:srgb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79" name="Rectangle 51"/>
            <p:cNvSpPr>
              <a:spLocks noChangeArrowheads="1"/>
            </p:cNvSpPr>
            <p:nvPr/>
          </p:nvSpPr>
          <p:spPr bwMode="auto">
            <a:xfrm>
              <a:off x="4494473" y="3620174"/>
              <a:ext cx="20518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Th1</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76" name="Oval 475"/>
            <p:cNvSpPr/>
            <p:nvPr/>
          </p:nvSpPr>
          <p:spPr>
            <a:xfrm>
              <a:off x="4573082" y="3711149"/>
              <a:ext cx="630220" cy="329599"/>
            </a:xfrm>
            <a:prstGeom prst="ellipse">
              <a:avLst/>
            </a:prstGeom>
            <a:gradFill rotWithShape="1">
              <a:gsLst>
                <a:gs pos="0">
                  <a:srgbClr val="C1D82F"/>
                </a:gs>
                <a:gs pos="73000">
                  <a:srgbClr val="92D050"/>
                </a:gs>
                <a:gs pos="100000">
                  <a:srgbClr val="00B050"/>
                </a:gs>
              </a:gsLst>
              <a:lin ang="14400000" scaled="0"/>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77" name="Oval 476"/>
            <p:cNvSpPr/>
            <p:nvPr/>
          </p:nvSpPr>
          <p:spPr>
            <a:xfrm>
              <a:off x="4666257" y="3786889"/>
              <a:ext cx="183332" cy="169177"/>
            </a:xfrm>
            <a:prstGeom prst="ellipse">
              <a:avLst/>
            </a:prstGeom>
            <a:gradFill flip="none" rotWithShape="1">
              <a:gsLst>
                <a:gs pos="0">
                  <a:srgbClr val="7CBF33">
                    <a:shade val="30000"/>
                    <a:satMod val="115000"/>
                  </a:srgbClr>
                </a:gs>
                <a:gs pos="50000">
                  <a:srgbClr val="7CBF33">
                    <a:shade val="67500"/>
                    <a:satMod val="115000"/>
                  </a:srgbClr>
                </a:gs>
                <a:gs pos="100000">
                  <a:srgbClr val="7CBF33">
                    <a:shade val="100000"/>
                    <a:satMod val="115000"/>
                  </a:srgbClr>
                </a:gs>
              </a:gsLst>
              <a:lin ang="2700000" scaled="1"/>
              <a:tileRect/>
            </a:gra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475" name="Rectangle 51"/>
            <p:cNvSpPr>
              <a:spLocks noChangeArrowheads="1"/>
            </p:cNvSpPr>
            <p:nvPr/>
          </p:nvSpPr>
          <p:spPr bwMode="auto">
            <a:xfrm>
              <a:off x="4837669" y="3801175"/>
              <a:ext cx="20518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Th1</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92" name="Rectangle 105"/>
            <p:cNvSpPr>
              <a:spLocks noChangeArrowheads="1"/>
            </p:cNvSpPr>
            <p:nvPr/>
          </p:nvSpPr>
          <p:spPr bwMode="auto">
            <a:xfrm>
              <a:off x="5988841" y="2569411"/>
              <a:ext cx="20518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IL-8</a:t>
              </a:r>
              <a:endPar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93" name="Arc 492"/>
            <p:cNvSpPr/>
            <p:nvPr/>
          </p:nvSpPr>
          <p:spPr>
            <a:xfrm rot="17617040" flipV="1">
              <a:off x="5295528" y="2221674"/>
              <a:ext cx="567043" cy="857526"/>
            </a:xfrm>
            <a:prstGeom prst="arc">
              <a:avLst>
                <a:gd name="adj1" fmla="val 12274237"/>
                <a:gd name="adj2" fmla="val 600602"/>
              </a:avLst>
            </a:prstGeom>
            <a:noFill/>
            <a:ln w="19050" cap="flat" cmpd="sng" algn="ctr">
              <a:solidFill>
                <a:sysClr val="windowText" lastClr="000000">
                  <a:lumMod val="95000"/>
                  <a:lumOff val="5000"/>
                </a:sysClr>
              </a:solidFill>
              <a:prstDash val="solid"/>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94" name="Arc 493"/>
            <p:cNvSpPr/>
            <p:nvPr/>
          </p:nvSpPr>
          <p:spPr>
            <a:xfrm rot="17617040" flipV="1">
              <a:off x="4168456" y="4521818"/>
              <a:ext cx="933575" cy="1068555"/>
            </a:xfrm>
            <a:prstGeom prst="arc">
              <a:avLst>
                <a:gd name="adj1" fmla="val 3458225"/>
                <a:gd name="adj2" fmla="val 10351854"/>
              </a:avLst>
            </a:prstGeom>
            <a:noFill/>
            <a:ln w="25400" cap="flat" cmpd="sng" algn="ctr">
              <a:solidFill>
                <a:sysClr val="windowText" lastClr="000000">
                  <a:lumMod val="95000"/>
                  <a:lumOff val="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95" name="Arc 494"/>
            <p:cNvSpPr/>
            <p:nvPr/>
          </p:nvSpPr>
          <p:spPr>
            <a:xfrm rot="17617040" flipV="1">
              <a:off x="4831013" y="4413780"/>
              <a:ext cx="1130276" cy="1429331"/>
            </a:xfrm>
            <a:prstGeom prst="arc">
              <a:avLst>
                <a:gd name="adj1" fmla="val 13020414"/>
                <a:gd name="adj2" fmla="val 996862"/>
              </a:avLst>
            </a:prstGeom>
            <a:noFill/>
            <a:ln w="25400" cap="flat" cmpd="sng" algn="ctr">
              <a:solidFill>
                <a:sysClr val="windowText" lastClr="000000">
                  <a:lumMod val="95000"/>
                  <a:lumOff val="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cxnSp>
          <p:nvCxnSpPr>
            <p:cNvPr id="496" name="Straight Arrow Connector 495"/>
            <p:cNvCxnSpPr>
              <a:cxnSpLocks/>
            </p:cNvCxnSpPr>
            <p:nvPr/>
          </p:nvCxnSpPr>
          <p:spPr>
            <a:xfrm flipH="1" flipV="1">
              <a:off x="4144736" y="4095734"/>
              <a:ext cx="395661" cy="355640"/>
            </a:xfrm>
            <a:prstGeom prst="straightConnector1">
              <a:avLst/>
            </a:prstGeom>
            <a:noFill/>
            <a:ln w="28575" cap="flat" cmpd="sng" algn="ctr">
              <a:solidFill>
                <a:sysClr val="windowText" lastClr="000000">
                  <a:lumMod val="95000"/>
                  <a:lumOff val="5000"/>
                </a:sysClr>
              </a:solidFill>
              <a:prstDash val="solid"/>
              <a:headEnd type="triangle" w="med" len="med"/>
              <a:tailEnd type="none" w="med" len="med"/>
            </a:ln>
            <a:effectLst/>
          </p:spPr>
        </p:cxnSp>
        <p:cxnSp>
          <p:nvCxnSpPr>
            <p:cNvPr id="497" name="Straight Arrow Connector 496"/>
            <p:cNvCxnSpPr>
              <a:endCxn id="425" idx="2"/>
            </p:cNvCxnSpPr>
            <p:nvPr/>
          </p:nvCxnSpPr>
          <p:spPr>
            <a:xfrm flipH="1" flipV="1">
              <a:off x="3786895" y="4087616"/>
              <a:ext cx="282094" cy="1397295"/>
            </a:xfrm>
            <a:prstGeom prst="straightConnector1">
              <a:avLst/>
            </a:prstGeom>
            <a:noFill/>
            <a:ln w="38100" cap="flat" cmpd="sng" algn="ctr">
              <a:solidFill>
                <a:sysClr val="windowText" lastClr="000000">
                  <a:lumMod val="95000"/>
                  <a:lumOff val="5000"/>
                </a:sysClr>
              </a:solidFill>
              <a:prstDash val="solid"/>
              <a:headEnd type="triangle" w="med" len="med"/>
              <a:tailEnd type="none" w="med" len="med"/>
            </a:ln>
            <a:effectLst/>
          </p:spPr>
        </p:cxnSp>
        <p:sp>
          <p:nvSpPr>
            <p:cNvPr id="499" name="Rectangle 498"/>
            <p:cNvSpPr/>
            <p:nvPr/>
          </p:nvSpPr>
          <p:spPr>
            <a:xfrm>
              <a:off x="5431958" y="4944939"/>
              <a:ext cx="750622" cy="466160"/>
            </a:xfrm>
            <a:prstGeom prst="rect">
              <a:avLst/>
            </a:prstGeom>
            <a:solidFill>
              <a:sysClr val="window" lastClr="FFFFFF"/>
            </a:solidFill>
            <a:ln w="25400" cap="flat" cmpd="sng" algn="ctr">
              <a:solidFill>
                <a:sysClr val="windowText" lastClr="000000">
                  <a:lumMod val="95000"/>
                  <a:lumOff val="5000"/>
                </a:sysClr>
              </a:solidFill>
              <a:prstDash val="solid"/>
            </a:ln>
            <a:effectLst>
              <a:glow rad="63500">
                <a:srgbClr val="000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00" name="Rectangle 69"/>
            <p:cNvSpPr>
              <a:spLocks noChangeArrowheads="1"/>
            </p:cNvSpPr>
            <p:nvPr/>
          </p:nvSpPr>
          <p:spPr bwMode="auto">
            <a:xfrm>
              <a:off x="5604988" y="5066884"/>
              <a:ext cx="4472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Narrow" panose="020B0606020202030204" pitchFamily="34" charset="0"/>
                </a:rPr>
                <a:t>IFN-</a:t>
              </a:r>
              <a:r>
                <a:rPr kumimoji="0" lang="el-GR" altLang="en-US" sz="1400" b="1" i="0" u="none" strike="noStrike" kern="0" cap="none" spc="0" normalizeH="0" baseline="0" noProof="0" dirty="0">
                  <a:ln>
                    <a:noFill/>
                  </a:ln>
                  <a:solidFill>
                    <a:srgbClr val="000000"/>
                  </a:solidFill>
                  <a:effectLst/>
                  <a:uLnTx/>
                  <a:uFillTx/>
                  <a:latin typeface="Arial Narrow" panose="020B0606020202030204" pitchFamily="34" charset="0"/>
                </a:rPr>
                <a:t>γ</a:t>
              </a:r>
              <a:endParaRPr kumimoji="0" lang="en-US" altLang="en-US" sz="18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02" name="Freeform 7"/>
            <p:cNvSpPr>
              <a:spLocks/>
            </p:cNvSpPr>
            <p:nvPr/>
          </p:nvSpPr>
          <p:spPr bwMode="auto">
            <a:xfrm>
              <a:off x="327025" y="3863223"/>
              <a:ext cx="2339975" cy="2335213"/>
            </a:xfrm>
            <a:custGeom>
              <a:avLst/>
              <a:gdLst>
                <a:gd name="T0" fmla="*/ 790 w 790"/>
                <a:gd name="T1" fmla="*/ 788 h 788"/>
                <a:gd name="T2" fmla="*/ 2 w 790"/>
                <a:gd name="T3" fmla="*/ 0 h 788"/>
                <a:gd name="T4" fmla="*/ 0 w 790"/>
                <a:gd name="T5" fmla="*/ 0 h 788"/>
                <a:gd name="T6" fmla="*/ 0 w 790"/>
                <a:gd name="T7" fmla="*/ 788 h 788"/>
                <a:gd name="T8" fmla="*/ 790 w 790"/>
                <a:gd name="T9" fmla="*/ 788 h 788"/>
              </a:gdLst>
              <a:ahLst/>
              <a:cxnLst>
                <a:cxn ang="0">
                  <a:pos x="T0" y="T1"/>
                </a:cxn>
                <a:cxn ang="0">
                  <a:pos x="T2" y="T3"/>
                </a:cxn>
                <a:cxn ang="0">
                  <a:pos x="T4" y="T5"/>
                </a:cxn>
                <a:cxn ang="0">
                  <a:pos x="T6" y="T7"/>
                </a:cxn>
                <a:cxn ang="0">
                  <a:pos x="T8" y="T9"/>
                </a:cxn>
              </a:cxnLst>
              <a:rect l="0" t="0" r="r" b="b"/>
              <a:pathLst>
                <a:path w="790" h="788">
                  <a:moveTo>
                    <a:pt x="790" y="788"/>
                  </a:moveTo>
                  <a:cubicBezTo>
                    <a:pt x="790" y="353"/>
                    <a:pt x="437" y="0"/>
                    <a:pt x="2" y="0"/>
                  </a:cubicBezTo>
                  <a:cubicBezTo>
                    <a:pt x="1" y="0"/>
                    <a:pt x="1" y="0"/>
                    <a:pt x="0" y="0"/>
                  </a:cubicBezTo>
                  <a:cubicBezTo>
                    <a:pt x="0" y="788"/>
                    <a:pt x="0" y="788"/>
                    <a:pt x="0" y="788"/>
                  </a:cubicBezTo>
                  <a:lnTo>
                    <a:pt x="790" y="788"/>
                  </a:lnTo>
                  <a:close/>
                </a:path>
              </a:pathLst>
            </a:custGeom>
            <a:solidFill>
              <a:schemeClr val="accent1">
                <a:lumMod val="40000"/>
                <a:lumOff val="60000"/>
              </a:schemeClr>
            </a:soli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503" name="Rectangle 12"/>
            <p:cNvSpPr>
              <a:spLocks noChangeArrowheads="1"/>
            </p:cNvSpPr>
            <p:nvPr/>
          </p:nvSpPr>
          <p:spPr bwMode="auto">
            <a:xfrm>
              <a:off x="526065" y="5877761"/>
              <a:ext cx="198612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Arial Narrow" panose="020B0606020202030204" pitchFamily="34" charset="0"/>
                </a:rPr>
                <a:t>GENETIC SUSCEPTIBILITY</a:t>
              </a:r>
              <a:endParaRPr kumimoji="0" lang="en-US" altLang="en-US" sz="2000" b="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504" name="TextBox 503"/>
            <p:cNvSpPr txBox="1"/>
            <p:nvPr/>
          </p:nvSpPr>
          <p:spPr>
            <a:xfrm>
              <a:off x="408648" y="4392666"/>
              <a:ext cx="1851953" cy="1169551"/>
            </a:xfrm>
            <a:prstGeom prst="rect">
              <a:avLst/>
            </a:prstGeom>
            <a:noFill/>
          </p:spPr>
          <p:txBody>
            <a:bodyPr wrap="square" lIns="0" tIns="91440" rIns="0" bIns="0" rtlCol="0">
              <a:spAutoFit/>
            </a:bodyPr>
            <a:lstStyle/>
            <a:p>
              <a:pPr marL="171450" marR="0" lvl="0" indent="-171450" defTabSz="9144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rPr>
                <a:t>No familial aggregation</a:t>
              </a:r>
            </a:p>
            <a:p>
              <a:pPr marL="171450" marR="0" lvl="0" indent="-171450" defTabSz="9144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rPr>
                <a:t>HLA-Bw35, -DR2, -DR4, </a:t>
              </a:r>
              <a:b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rPr>
              </a:b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rPr>
                <a:t>and -DRB1</a:t>
              </a:r>
            </a:p>
            <a:p>
              <a:pPr marL="171450" marR="0" lvl="0" indent="-171450" defTabSz="9144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rPr>
                <a:t>Polymorphisms: </a:t>
              </a:r>
              <a:r>
                <a:rPr kumimoji="0" lang="en-US" sz="1000" b="0" i="1" u="none" strike="noStrike" kern="0" cap="none" spc="0" normalizeH="0" baseline="0" noProof="0" dirty="0">
                  <a:ln>
                    <a:noFill/>
                  </a:ln>
                  <a:solidFill>
                    <a:srgbClr val="000000"/>
                  </a:solidFill>
                  <a:effectLst/>
                  <a:uLnTx/>
                  <a:uFillTx/>
                  <a:latin typeface="Arial Narrow" panose="020B0606020202030204" pitchFamily="34" charset="0"/>
                </a:rPr>
                <a:t>MIF, IL-18, PERF1, </a:t>
              </a: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rPr>
                <a:t>and</a:t>
              </a:r>
              <a:r>
                <a:rPr kumimoji="0" lang="en-US" sz="1000" b="0" i="1" u="none" strike="noStrike" kern="0" cap="none" spc="0" normalizeH="0" baseline="0" noProof="0" dirty="0">
                  <a:ln>
                    <a:noFill/>
                  </a:ln>
                  <a:solidFill>
                    <a:srgbClr val="000000"/>
                  </a:solidFill>
                  <a:effectLst/>
                  <a:uLnTx/>
                  <a:uFillTx/>
                  <a:latin typeface="Arial Narrow" panose="020B0606020202030204" pitchFamily="34" charset="0"/>
                </a:rPr>
                <a:t> Munc13-4</a:t>
              </a:r>
            </a:p>
            <a:p>
              <a:pPr marL="171450" marR="0" lvl="0" indent="-171450" defTabSz="9144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rPr>
                <a:t>Multiple susceptibility alleles</a:t>
              </a:r>
            </a:p>
          </p:txBody>
        </p:sp>
        <p:sp>
          <p:nvSpPr>
            <p:cNvPr id="506" name="Right Arrow 505"/>
            <p:cNvSpPr/>
            <p:nvPr/>
          </p:nvSpPr>
          <p:spPr>
            <a:xfrm rot="1146812">
              <a:off x="2229760" y="1995132"/>
              <a:ext cx="756184" cy="554831"/>
            </a:xfrm>
            <a:prstGeom prst="rightArrow">
              <a:avLst/>
            </a:prstGeom>
            <a:solidFill>
              <a:srgbClr val="A7D971"/>
            </a:soli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507" name="Right Arrow 506"/>
            <p:cNvSpPr/>
            <p:nvPr/>
          </p:nvSpPr>
          <p:spPr>
            <a:xfrm rot="2765283">
              <a:off x="1470936" y="3085223"/>
              <a:ext cx="756184" cy="554831"/>
            </a:xfrm>
            <a:prstGeom prst="rightArrow">
              <a:avLst/>
            </a:prstGeom>
            <a:solidFill>
              <a:srgbClr val="A7D971"/>
            </a:soli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508" name="Freeform 8"/>
            <p:cNvSpPr>
              <a:spLocks/>
            </p:cNvSpPr>
            <p:nvPr/>
          </p:nvSpPr>
          <p:spPr bwMode="auto">
            <a:xfrm>
              <a:off x="327025" y="1491498"/>
              <a:ext cx="2336800" cy="2317750"/>
            </a:xfrm>
            <a:custGeom>
              <a:avLst/>
              <a:gdLst>
                <a:gd name="T0" fmla="*/ 0 w 789"/>
                <a:gd name="T1" fmla="*/ 0 h 782"/>
                <a:gd name="T2" fmla="*/ 0 w 789"/>
                <a:gd name="T3" fmla="*/ 782 h 782"/>
                <a:gd name="T4" fmla="*/ 2 w 789"/>
                <a:gd name="T5" fmla="*/ 782 h 782"/>
                <a:gd name="T6" fmla="*/ 789 w 789"/>
                <a:gd name="T7" fmla="*/ 0 h 782"/>
                <a:gd name="T8" fmla="*/ 0 w 789"/>
                <a:gd name="T9" fmla="*/ 0 h 782"/>
              </a:gdLst>
              <a:ahLst/>
              <a:cxnLst>
                <a:cxn ang="0">
                  <a:pos x="T0" y="T1"/>
                </a:cxn>
                <a:cxn ang="0">
                  <a:pos x="T2" y="T3"/>
                </a:cxn>
                <a:cxn ang="0">
                  <a:pos x="T4" y="T5"/>
                </a:cxn>
                <a:cxn ang="0">
                  <a:pos x="T6" y="T7"/>
                </a:cxn>
                <a:cxn ang="0">
                  <a:pos x="T8" y="T9"/>
                </a:cxn>
              </a:cxnLst>
              <a:rect l="0" t="0" r="r" b="b"/>
              <a:pathLst>
                <a:path w="789" h="782">
                  <a:moveTo>
                    <a:pt x="0" y="0"/>
                  </a:moveTo>
                  <a:cubicBezTo>
                    <a:pt x="0" y="782"/>
                    <a:pt x="0" y="782"/>
                    <a:pt x="0" y="782"/>
                  </a:cubicBezTo>
                  <a:cubicBezTo>
                    <a:pt x="1" y="782"/>
                    <a:pt x="1" y="782"/>
                    <a:pt x="2" y="782"/>
                  </a:cubicBezTo>
                  <a:cubicBezTo>
                    <a:pt x="435" y="782"/>
                    <a:pt x="787" y="433"/>
                    <a:pt x="789" y="0"/>
                  </a:cubicBezTo>
                  <a:lnTo>
                    <a:pt x="0" y="0"/>
                  </a:lnTo>
                  <a:close/>
                </a:path>
              </a:pathLst>
            </a:custGeom>
            <a:solidFill>
              <a:srgbClr val="A7D971"/>
            </a:soli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509" name="Rectangle 9"/>
            <p:cNvSpPr>
              <a:spLocks noChangeArrowheads="1"/>
            </p:cNvSpPr>
            <p:nvPr/>
          </p:nvSpPr>
          <p:spPr bwMode="auto">
            <a:xfrm>
              <a:off x="596831" y="1569286"/>
              <a:ext cx="21696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Arial Narrow" panose="020B0606020202030204" pitchFamily="34" charset="0"/>
                </a:rPr>
                <a:t>PUTATIVE TRIGGER</a:t>
              </a:r>
              <a:endParaRPr kumimoji="0" lang="en-US" altLang="en-US" sz="12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10" name="TextBox 509"/>
            <p:cNvSpPr txBox="1"/>
            <p:nvPr/>
          </p:nvSpPr>
          <p:spPr>
            <a:xfrm>
              <a:off x="386368" y="1735139"/>
              <a:ext cx="1338162" cy="1477328"/>
            </a:xfrm>
            <a:prstGeom prst="rect">
              <a:avLst/>
            </a:prstGeom>
            <a:noFill/>
          </p:spPr>
          <p:txBody>
            <a:bodyPr wrap="square" lIns="0" tIns="91440" rIns="0" bIns="0" rtlCol="0">
              <a:spAutoFit/>
            </a:bodyPr>
            <a:lstStyle/>
            <a:p>
              <a:pPr marL="0" marR="0" lvl="0" indent="0" defTabSz="9144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Narrow" panose="020B0606020202030204" pitchFamily="34" charset="0"/>
                </a:rPr>
                <a:t>PAMPs:</a:t>
              </a:r>
            </a:p>
            <a:p>
              <a:pPr marL="262890" marR="0" lvl="1" indent="-171450" defTabSz="9144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prstClr val="black"/>
                  </a:solidFill>
                  <a:effectLst/>
                  <a:uLnTx/>
                  <a:uFillTx/>
                  <a:latin typeface="Arial Narrow" panose="020B0606020202030204" pitchFamily="34" charset="0"/>
                </a:rPr>
                <a:t>Bacteria</a:t>
              </a:r>
            </a:p>
            <a:p>
              <a:pPr marL="262890" marR="0" lvl="1" indent="-171450" defTabSz="9144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prstClr val="black"/>
                  </a:solidFill>
                  <a:effectLst/>
                  <a:uLnTx/>
                  <a:uFillTx/>
                  <a:latin typeface="Arial Narrow" panose="020B0606020202030204" pitchFamily="34" charset="0"/>
                </a:rPr>
                <a:t>Viruses</a:t>
              </a:r>
            </a:p>
            <a:p>
              <a:pPr marL="262890" marR="0" lvl="1" indent="-171450" defTabSz="9144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prstClr val="black"/>
                  </a:solidFill>
                  <a:effectLst/>
                  <a:uLnTx/>
                  <a:uFillTx/>
                  <a:latin typeface="Arial Narrow" panose="020B0606020202030204" pitchFamily="34" charset="0"/>
                </a:rPr>
                <a:t>Fungi/parasites</a:t>
              </a:r>
            </a:p>
            <a:p>
              <a:pPr marL="0" marR="0" lvl="0" indent="0" defTabSz="9144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Narrow" panose="020B0606020202030204" pitchFamily="34" charset="0"/>
                </a:rPr>
                <a:t>DAMPs:</a:t>
              </a:r>
            </a:p>
            <a:p>
              <a:pPr marL="262890" marR="0" lvl="1" indent="-171450" defTabSz="9144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prstClr val="black"/>
                  </a:solidFill>
                  <a:effectLst/>
                  <a:uLnTx/>
                  <a:uFillTx/>
                  <a:latin typeface="Arial Narrow" panose="020B0606020202030204" pitchFamily="34" charset="0"/>
                </a:rPr>
                <a:t>Chemicals/toxics</a:t>
              </a:r>
            </a:p>
            <a:p>
              <a:pPr marL="262890" marR="0" lvl="1" indent="-171450" defTabSz="9144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prstClr val="black"/>
                  </a:solidFill>
                  <a:effectLst/>
                  <a:uLnTx/>
                  <a:uFillTx/>
                  <a:latin typeface="Arial Narrow" panose="020B0606020202030204" pitchFamily="34" charset="0"/>
                </a:rPr>
                <a:t>ATP and ROS</a:t>
              </a:r>
            </a:p>
            <a:p>
              <a:pPr marL="262890" marR="0" lvl="1" indent="-171450" defTabSz="9144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prstClr val="black"/>
                  </a:solidFill>
                  <a:effectLst/>
                  <a:uLnTx/>
                  <a:uFillTx/>
                  <a:latin typeface="Arial Narrow" panose="020B0606020202030204" pitchFamily="34" charset="0"/>
                </a:rPr>
                <a:t>Serum activator?</a:t>
              </a:r>
            </a:p>
            <a:p>
              <a:pPr marL="262890" marR="0" lvl="1" indent="-171450" defTabSz="9144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0" cap="none" spc="0" normalizeH="0" baseline="0" noProof="0" dirty="0">
                  <a:ln>
                    <a:noFill/>
                  </a:ln>
                  <a:solidFill>
                    <a:prstClr val="black"/>
                  </a:solidFill>
                  <a:effectLst/>
                  <a:uLnTx/>
                  <a:uFillTx/>
                  <a:latin typeface="Arial Narrow" panose="020B0606020202030204" pitchFamily="34" charset="0"/>
                </a:rPr>
                <a:t>ER stress ?</a:t>
              </a:r>
            </a:p>
          </p:txBody>
        </p:sp>
        <p:sp>
          <p:nvSpPr>
            <p:cNvPr id="511" name="Oval 510"/>
            <p:cNvSpPr/>
            <p:nvPr/>
          </p:nvSpPr>
          <p:spPr>
            <a:xfrm>
              <a:off x="1419092" y="1863471"/>
              <a:ext cx="100855" cy="100855"/>
            </a:xfrm>
            <a:prstGeom prst="ellipse">
              <a:avLst/>
            </a:prstGeom>
            <a:gradFill rotWithShape="1">
              <a:gsLst>
                <a:gs pos="0">
                  <a:srgbClr val="0070C0"/>
                </a:gs>
                <a:gs pos="100000">
                  <a:srgbClr val="00B0F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512" name="Oval 511"/>
            <p:cNvSpPr/>
            <p:nvPr/>
          </p:nvSpPr>
          <p:spPr>
            <a:xfrm>
              <a:off x="1597643" y="1858431"/>
              <a:ext cx="137736" cy="124856"/>
            </a:xfrm>
            <a:prstGeom prst="ellipse">
              <a:avLst/>
            </a:prstGeom>
            <a:gradFill rotWithShape="1">
              <a:gsLst>
                <a:gs pos="0">
                  <a:srgbClr val="FF3300"/>
                </a:gs>
                <a:gs pos="100000">
                  <a:srgbClr val="C000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513" name="Rounded Rectangle 512"/>
            <p:cNvSpPr/>
            <p:nvPr/>
          </p:nvSpPr>
          <p:spPr>
            <a:xfrm>
              <a:off x="2091573" y="1845536"/>
              <a:ext cx="259994" cy="127025"/>
            </a:xfrm>
            <a:prstGeom prst="roundRect">
              <a:avLst/>
            </a:prstGeom>
            <a:gradFill rotWithShape="1">
              <a:gsLst>
                <a:gs pos="20000">
                  <a:srgbClr val="FF6600"/>
                </a:gs>
                <a:gs pos="82000">
                  <a:srgbClr val="FF6600"/>
                </a:gs>
                <a:gs pos="49000">
                  <a:srgbClr val="FCAF17">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pic>
          <p:nvPicPr>
            <p:cNvPr id="514" name="Picture 513"/>
            <p:cNvPicPr>
              <a:picLocks noChangeAspect="1"/>
            </p:cNvPicPr>
            <p:nvPr/>
          </p:nvPicPr>
          <p:blipFill rotWithShape="1">
            <a:blip r:embed="rId12" cstate="print">
              <a:extLst>
                <a:ext uri="{28A0092B-C50C-407E-A947-70E740481C1C}">
                  <a14:useLocalDpi xmlns:a14="http://schemas.microsoft.com/office/drawing/2010/main" val="0"/>
                </a:ext>
              </a:extLst>
            </a:blip>
            <a:srcRect l="24538" t="15824" r="8955" b="13267"/>
            <a:stretch/>
          </p:blipFill>
          <p:spPr>
            <a:xfrm rot="20083171">
              <a:off x="1562333" y="2209422"/>
              <a:ext cx="751579" cy="801327"/>
            </a:xfrm>
            <a:prstGeom prst="rect">
              <a:avLst/>
            </a:prstGeom>
          </p:spPr>
        </p:pic>
        <p:pic>
          <p:nvPicPr>
            <p:cNvPr id="515" name="Picture 514"/>
            <p:cNvPicPr>
              <a:picLocks noChangeAspect="1"/>
            </p:cNvPicPr>
            <p:nvPr/>
          </p:nvPicPr>
          <p:blipFill rotWithShape="1">
            <a:blip r:embed="rId13" cstate="print">
              <a:extLst>
                <a:ext uri="{28A0092B-C50C-407E-A947-70E740481C1C}">
                  <a14:useLocalDpi xmlns:a14="http://schemas.microsoft.com/office/drawing/2010/main" val="0"/>
                </a:ext>
              </a:extLst>
            </a:blip>
            <a:srcRect l="32464" t="28245" r="22014" b="28948"/>
            <a:stretch/>
          </p:blipFill>
          <p:spPr>
            <a:xfrm>
              <a:off x="1792763" y="1793876"/>
              <a:ext cx="290718" cy="273383"/>
            </a:xfrm>
            <a:prstGeom prst="rect">
              <a:avLst/>
            </a:prstGeom>
            <a:effectLst>
              <a:outerShdw blurRad="50800" dist="38100" dir="5400000" algn="t" rotWithShape="0">
                <a:prstClr val="black">
                  <a:alpha val="40000"/>
                </a:prstClr>
              </a:outerShdw>
            </a:effectLst>
          </p:spPr>
        </p:pic>
        <p:pic>
          <p:nvPicPr>
            <p:cNvPr id="516" name="Picture 515"/>
            <p:cNvPicPr>
              <a:picLocks noChangeAspect="1"/>
            </p:cNvPicPr>
            <p:nvPr/>
          </p:nvPicPr>
          <p:blipFill rotWithShape="1">
            <a:blip r:embed="rId14" cstate="print">
              <a:extLst>
                <a:ext uri="{28A0092B-C50C-407E-A947-70E740481C1C}">
                  <a14:useLocalDpi xmlns:a14="http://schemas.microsoft.com/office/drawing/2010/main" val="0"/>
                </a:ext>
              </a:extLst>
            </a:blip>
            <a:srcRect t="36858" b="38828"/>
            <a:stretch/>
          </p:blipFill>
          <p:spPr>
            <a:xfrm>
              <a:off x="962024" y="2003925"/>
              <a:ext cx="899890" cy="218793"/>
            </a:xfrm>
            <a:prstGeom prst="rect">
              <a:avLst/>
            </a:prstGeom>
            <a:effectLst>
              <a:outerShdw algn="ctr" rotWithShape="0">
                <a:sysClr val="windowText" lastClr="000000"/>
              </a:outerShdw>
            </a:effectLst>
          </p:spPr>
        </p:pic>
        <p:pic>
          <p:nvPicPr>
            <p:cNvPr id="517" name="Picture 516"/>
            <p:cNvPicPr>
              <a:picLocks noChangeAspect="1"/>
            </p:cNvPicPr>
            <p:nvPr/>
          </p:nvPicPr>
          <p:blipFill rotWithShape="1">
            <a:blip r:embed="rId15" cstate="print">
              <a:extLst>
                <a:ext uri="{28A0092B-C50C-407E-A947-70E740481C1C}">
                  <a14:useLocalDpi xmlns:a14="http://schemas.microsoft.com/office/drawing/2010/main" val="0"/>
                </a:ext>
              </a:extLst>
            </a:blip>
            <a:srcRect t="37107" b="45647"/>
            <a:stretch/>
          </p:blipFill>
          <p:spPr>
            <a:xfrm>
              <a:off x="1538274" y="2019058"/>
              <a:ext cx="1158710" cy="199832"/>
            </a:xfrm>
            <a:prstGeom prst="rect">
              <a:avLst/>
            </a:prstGeom>
            <a:effectLst>
              <a:outerShdw blurRad="50800" dist="12700" dir="2700000" sx="98000" sy="98000" algn="tl" rotWithShape="0">
                <a:prstClr val="black"/>
              </a:outerShdw>
            </a:effectLst>
          </p:spPr>
        </p:pic>
        <p:sp>
          <p:nvSpPr>
            <p:cNvPr id="519" name="Rectangle 112"/>
            <p:cNvSpPr>
              <a:spLocks noChangeArrowheads="1"/>
            </p:cNvSpPr>
            <p:nvPr/>
          </p:nvSpPr>
          <p:spPr bwMode="auto">
            <a:xfrm>
              <a:off x="4097842" y="1931166"/>
              <a:ext cx="20518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IL-6</a:t>
              </a:r>
              <a:endParaRPr kumimoji="0" lang="en-US" altLang="en-US" sz="20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20" name="Rectangle 113"/>
            <p:cNvSpPr>
              <a:spLocks noChangeArrowheads="1"/>
            </p:cNvSpPr>
            <p:nvPr/>
          </p:nvSpPr>
          <p:spPr bwMode="auto">
            <a:xfrm>
              <a:off x="4065781" y="2080391"/>
              <a:ext cx="269306"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rPr>
                <a:t>IL-23</a:t>
              </a:r>
              <a:endParaRPr kumimoji="0" lang="en-US" altLang="en-US" sz="2000" b="1" i="0" u="none" strike="noStrike" kern="0" cap="none" spc="0" normalizeH="0" baseline="0" noProof="0" dirty="0">
                <a:ln>
                  <a:noFill/>
                </a:ln>
                <a:solidFill>
                  <a:prstClr val="black"/>
                </a:solidFill>
                <a:effectLst/>
                <a:uLnTx/>
                <a:uFillTx/>
                <a:latin typeface="Arial Narrow" panose="020B0606020202030204" pitchFamily="34" charset="0"/>
              </a:endParaRPr>
            </a:p>
          </p:txBody>
        </p:sp>
        <p:cxnSp>
          <p:nvCxnSpPr>
            <p:cNvPr id="521" name="Straight Arrow Connector 520"/>
            <p:cNvCxnSpPr>
              <a:cxnSpLocks/>
            </p:cNvCxnSpPr>
            <p:nvPr/>
          </p:nvCxnSpPr>
          <p:spPr>
            <a:xfrm flipH="1">
              <a:off x="3702873" y="2240350"/>
              <a:ext cx="825183" cy="21509"/>
            </a:xfrm>
            <a:prstGeom prst="straightConnector1">
              <a:avLst/>
            </a:prstGeom>
            <a:noFill/>
            <a:ln w="28575" cap="flat" cmpd="sng" algn="ctr">
              <a:solidFill>
                <a:sysClr val="windowText" lastClr="000000">
                  <a:lumMod val="95000"/>
                  <a:lumOff val="5000"/>
                </a:sysClr>
              </a:solidFill>
              <a:prstDash val="solid"/>
              <a:headEnd type="triangle" w="med" len="med"/>
              <a:tailEnd type="none" w="med" len="med"/>
            </a:ln>
            <a:effectLst/>
          </p:spPr>
        </p:cxnSp>
        <p:sp>
          <p:nvSpPr>
            <p:cNvPr id="531" name="Freeform 6"/>
            <p:cNvSpPr>
              <a:spLocks/>
            </p:cNvSpPr>
            <p:nvPr/>
          </p:nvSpPr>
          <p:spPr bwMode="auto">
            <a:xfrm>
              <a:off x="6357938" y="1494673"/>
              <a:ext cx="2500313" cy="4710113"/>
            </a:xfrm>
            <a:custGeom>
              <a:avLst/>
              <a:gdLst>
                <a:gd name="T0" fmla="*/ 0 w 844"/>
                <a:gd name="T1" fmla="*/ 793 h 1589"/>
                <a:gd name="T2" fmla="*/ 322 w 844"/>
                <a:gd name="T3" fmla="*/ 1589 h 1589"/>
                <a:gd name="T4" fmla="*/ 844 w 844"/>
                <a:gd name="T5" fmla="*/ 1589 h 1589"/>
                <a:gd name="T6" fmla="*/ 844 w 844"/>
                <a:gd name="T7" fmla="*/ 0 h 1589"/>
                <a:gd name="T8" fmla="*/ 319 w 844"/>
                <a:gd name="T9" fmla="*/ 0 h 1589"/>
                <a:gd name="T10" fmla="*/ 0 w 844"/>
                <a:gd name="T11" fmla="*/ 793 h 1589"/>
              </a:gdLst>
              <a:ahLst/>
              <a:cxnLst>
                <a:cxn ang="0">
                  <a:pos x="T0" y="T1"/>
                </a:cxn>
                <a:cxn ang="0">
                  <a:pos x="T2" y="T3"/>
                </a:cxn>
                <a:cxn ang="0">
                  <a:pos x="T4" y="T5"/>
                </a:cxn>
                <a:cxn ang="0">
                  <a:pos x="T6" y="T7"/>
                </a:cxn>
                <a:cxn ang="0">
                  <a:pos x="T8" y="T9"/>
                </a:cxn>
                <a:cxn ang="0">
                  <a:pos x="T10" y="T11"/>
                </a:cxn>
              </a:cxnLst>
              <a:rect l="0" t="0" r="r" b="b"/>
              <a:pathLst>
                <a:path w="844" h="1589">
                  <a:moveTo>
                    <a:pt x="0" y="793"/>
                  </a:moveTo>
                  <a:cubicBezTo>
                    <a:pt x="0" y="1115"/>
                    <a:pt x="126" y="1403"/>
                    <a:pt x="322" y="1589"/>
                  </a:cubicBezTo>
                  <a:cubicBezTo>
                    <a:pt x="844" y="1589"/>
                    <a:pt x="844" y="1589"/>
                    <a:pt x="844" y="1589"/>
                  </a:cubicBezTo>
                  <a:cubicBezTo>
                    <a:pt x="844" y="0"/>
                    <a:pt x="844" y="0"/>
                    <a:pt x="844" y="0"/>
                  </a:cubicBezTo>
                  <a:cubicBezTo>
                    <a:pt x="319" y="0"/>
                    <a:pt x="319" y="0"/>
                    <a:pt x="319" y="0"/>
                  </a:cubicBezTo>
                  <a:cubicBezTo>
                    <a:pt x="124" y="186"/>
                    <a:pt x="0" y="472"/>
                    <a:pt x="0" y="793"/>
                  </a:cubicBezTo>
                  <a:close/>
                </a:path>
              </a:pathLst>
            </a:custGeom>
            <a:solidFill>
              <a:schemeClr val="accent6">
                <a:lumMod val="60000"/>
                <a:lumOff val="40000"/>
              </a:schemeClr>
            </a:solidFill>
            <a:ln>
              <a:noFill/>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532" name="Rectangle 97"/>
            <p:cNvSpPr>
              <a:spLocks noChangeArrowheads="1"/>
            </p:cNvSpPr>
            <p:nvPr/>
          </p:nvSpPr>
          <p:spPr bwMode="auto">
            <a:xfrm>
              <a:off x="7237170" y="1569286"/>
              <a:ext cx="158646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Arial Narrow" panose="020B0606020202030204" pitchFamily="34" charset="0"/>
                </a:rPr>
                <a:t>CLINICAL </a:t>
              </a:r>
              <a:r>
                <a:rPr kumimoji="0" lang="en-US" altLang="en-US" sz="1200" b="1" i="0" u="none" strike="noStrike" kern="0" cap="none" spc="0" normalizeH="0" baseline="0" noProof="0" dirty="0">
                  <a:ln>
                    <a:noFill/>
                  </a:ln>
                  <a:solidFill>
                    <a:prstClr val="black"/>
                  </a:solidFill>
                  <a:effectLst/>
                  <a:uLnTx/>
                  <a:uFillTx/>
                  <a:latin typeface="Arial Narrow" panose="020B0606020202030204" pitchFamily="34" charset="0"/>
                </a:rPr>
                <a:t>AND </a:t>
              </a:r>
              <a:r>
                <a:rPr kumimoji="0" lang="en-US" altLang="en-US" sz="1200" b="1" i="0" u="none" strike="noStrike" kern="0" cap="none" spc="0" normalizeH="0" baseline="0" noProof="0" dirty="0">
                  <a:ln>
                    <a:noFill/>
                  </a:ln>
                  <a:solidFill>
                    <a:srgbClr val="000000"/>
                  </a:solidFill>
                  <a:effectLst/>
                  <a:uLnTx/>
                  <a:uFillTx/>
                  <a:latin typeface="Arial Narrow" panose="020B0606020202030204" pitchFamily="34" charset="0"/>
                </a:rPr>
                <a:t>LABORATORY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Arial Narrow" panose="020B0606020202030204" pitchFamily="34" charset="0"/>
                </a:rPr>
                <a:t>MANIFESTATIONS</a:t>
              </a:r>
              <a:endParaRPr kumimoji="0" lang="en-US" altLang="en-US" sz="20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33" name="TextBox 532"/>
            <p:cNvSpPr txBox="1"/>
            <p:nvPr/>
          </p:nvSpPr>
          <p:spPr>
            <a:xfrm>
              <a:off x="6695447" y="2354818"/>
              <a:ext cx="2162803" cy="26314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Arthritis, neutrophilia, </a:t>
              </a:r>
              <a:endParaRPr kumimoji="0" lang="en-US" sz="1100" b="0" i="0" u="none" strike="noStrike" kern="0" cap="none" spc="0" normalizeH="0" baseline="0" noProof="0" dirty="0">
                <a:ln>
                  <a:noFill/>
                </a:ln>
                <a:solidFill>
                  <a:srgbClr val="FF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and skin rash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Fever, arthritis, hepatitis,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hyperferritinemia, coagulopathy, and</a:t>
              </a:r>
              <a:r>
                <a:rPr kumimoji="0" lang="en-US" sz="1100" b="0" i="0" u="none" strike="noStrike" kern="0" cap="none" spc="0" normalizeH="0" baseline="0" noProof="0" dirty="0">
                  <a:ln>
                    <a:noFill/>
                  </a:ln>
                  <a:solidFill>
                    <a:srgbClr val="FF0000"/>
                  </a:solidFill>
                  <a:effectLst/>
                  <a:uLnTx/>
                  <a:uFillTx/>
                  <a:latin typeface="Arial Narrow" panose="020B0606020202030204" pitchFamily="34" charset="0"/>
                </a:rPr>
                <a:t> </a:t>
              </a: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ESR/CRP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Neutrophilia and splenomegaly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Fever, coagulopathy, arthritis, and weight loss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Narrow" panose="020B0606020202030204" pitchFamily="34" charset="0"/>
                </a:rPr>
                <a:t>IL-1</a:t>
              </a:r>
              <a:r>
                <a:rPr kumimoji="0" lang="el-GR" sz="1100" b="1" i="0" u="none" strike="noStrike" kern="0" cap="none" spc="0" normalizeH="0" baseline="0" noProof="0" dirty="0">
                  <a:ln>
                    <a:noFill/>
                  </a:ln>
                  <a:solidFill>
                    <a:prstClr val="black"/>
                  </a:solidFill>
                  <a:effectLst/>
                  <a:uLnTx/>
                  <a:uFillTx/>
                  <a:latin typeface="Arial Narrow" panose="020B0606020202030204" pitchFamily="34" charset="0"/>
                </a:rPr>
                <a:t>β: </a:t>
              </a:r>
              <a:r>
                <a:rPr lang="en-US" sz="1100" kern="0" dirty="0">
                  <a:solidFill>
                    <a:prstClr val="black"/>
                  </a:solidFill>
                  <a:latin typeface="Arial Narrow" panose="020B0606020202030204" pitchFamily="34" charset="0"/>
                </a:rPr>
                <a:t>f</a:t>
              </a: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ever, rash, and ESR/CRP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Narrow" panose="020B0606020202030204" pitchFamily="34" charset="0"/>
                </a:rPr>
                <a:t>IL-18:</a:t>
              </a: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 arthritis, hepatitis, 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Narrow" panose="020B0606020202030204" pitchFamily="34" charset="0"/>
                </a:rPr>
                <a:t>hyferritinemia</a:t>
              </a:r>
            </a:p>
          </p:txBody>
        </p:sp>
        <p:cxnSp>
          <p:nvCxnSpPr>
            <p:cNvPr id="534" name="Straight Arrow Connector 533"/>
            <p:cNvCxnSpPr>
              <a:cxnSpLocks/>
            </p:cNvCxnSpPr>
            <p:nvPr/>
          </p:nvCxnSpPr>
          <p:spPr>
            <a:xfrm rot="180000" flipH="1" flipV="1">
              <a:off x="8656988" y="3212467"/>
              <a:ext cx="4860" cy="188173"/>
            </a:xfrm>
            <a:prstGeom prst="straightConnector1">
              <a:avLst/>
            </a:prstGeom>
            <a:noFill/>
            <a:ln w="19050" cap="flat" cmpd="sng" algn="ctr">
              <a:solidFill>
                <a:sysClr val="windowText" lastClr="000000"/>
              </a:solidFill>
              <a:prstDash val="solid"/>
              <a:headEnd type="none" w="med" len="med"/>
              <a:tailEnd type="triangle" w="med" len="med"/>
            </a:ln>
            <a:effectLst/>
          </p:spPr>
        </p:cxnSp>
        <p:cxnSp>
          <p:nvCxnSpPr>
            <p:cNvPr id="535" name="Straight Arrow Connector 534"/>
            <p:cNvCxnSpPr>
              <a:cxnSpLocks/>
            </p:cNvCxnSpPr>
            <p:nvPr/>
          </p:nvCxnSpPr>
          <p:spPr>
            <a:xfrm rot="300000" flipH="1" flipV="1">
              <a:off x="7481332" y="4566298"/>
              <a:ext cx="11874" cy="158750"/>
            </a:xfrm>
            <a:prstGeom prst="straightConnector1">
              <a:avLst/>
            </a:prstGeom>
            <a:noFill/>
            <a:ln w="19050" cap="flat" cmpd="sng" algn="ctr">
              <a:solidFill>
                <a:sysClr val="windowText" lastClr="000000"/>
              </a:solidFill>
              <a:prstDash val="solid"/>
              <a:headEnd type="none" w="med" len="med"/>
              <a:tailEnd type="triangle" w="med" len="med"/>
            </a:ln>
            <a:effectLst/>
          </p:spPr>
        </p:cxnSp>
        <p:pic>
          <p:nvPicPr>
            <p:cNvPr id="536" name="Picture 535"/>
            <p:cNvPicPr>
              <a:picLocks noChangeAspect="1"/>
            </p:cNvPicPr>
            <p:nvPr/>
          </p:nvPicPr>
          <p:blipFill rotWithShape="1">
            <a:blip r:embed="rId16" cstate="print">
              <a:extLst>
                <a:ext uri="{28A0092B-C50C-407E-A947-70E740481C1C}">
                  <a14:useLocalDpi xmlns:a14="http://schemas.microsoft.com/office/drawing/2010/main" val="0"/>
                </a:ext>
              </a:extLst>
            </a:blip>
            <a:srcRect l="20000" t="27219" r="14186" b="30612"/>
            <a:stretch/>
          </p:blipFill>
          <p:spPr>
            <a:xfrm>
              <a:off x="7007886" y="5082876"/>
              <a:ext cx="1485742" cy="951953"/>
            </a:xfrm>
            <a:prstGeom prst="rect">
              <a:avLst/>
            </a:prstGeom>
            <a:effectLst/>
          </p:spPr>
        </p:pic>
        <p:sp>
          <p:nvSpPr>
            <p:cNvPr id="530" name="Rectangle 72"/>
            <p:cNvSpPr>
              <a:spLocks noChangeArrowheads="1"/>
            </p:cNvSpPr>
            <p:nvPr/>
          </p:nvSpPr>
          <p:spPr bwMode="auto">
            <a:xfrm>
              <a:off x="7456183" y="5432319"/>
              <a:ext cx="399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prstClr val="white"/>
                  </a:solidFill>
                  <a:effectLst/>
                  <a:uLnTx/>
                  <a:uFillTx/>
                  <a:latin typeface="Arial Narrow" panose="020B0606020202030204" pitchFamily="34" charset="0"/>
                </a:rPr>
                <a:t>MAS</a:t>
              </a:r>
              <a:endParaRPr kumimoji="0" lang="en-US" altLang="en-US" sz="1800" b="0" i="0" u="none" strike="noStrike" kern="0" cap="none" spc="0" normalizeH="0" baseline="0" noProof="0" dirty="0">
                <a:ln>
                  <a:noFill/>
                </a:ln>
                <a:solidFill>
                  <a:prstClr val="white"/>
                </a:solidFill>
                <a:effectLst/>
                <a:uLnTx/>
                <a:uFillTx/>
                <a:latin typeface="Arial Narrow" panose="020B0606020202030204" pitchFamily="34" charset="0"/>
              </a:endParaRPr>
            </a:p>
          </p:txBody>
        </p:sp>
        <p:cxnSp>
          <p:nvCxnSpPr>
            <p:cNvPr id="524" name="Straight Arrow Connector 523"/>
            <p:cNvCxnSpPr>
              <a:cxnSpLocks/>
            </p:cNvCxnSpPr>
            <p:nvPr/>
          </p:nvCxnSpPr>
          <p:spPr>
            <a:xfrm flipH="1" flipV="1">
              <a:off x="6405969" y="2272547"/>
              <a:ext cx="319440" cy="195264"/>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cxnSp>
          <p:nvCxnSpPr>
            <p:cNvPr id="525" name="Straight Arrow Connector 524"/>
            <p:cNvCxnSpPr>
              <a:cxnSpLocks/>
            </p:cNvCxnSpPr>
            <p:nvPr/>
          </p:nvCxnSpPr>
          <p:spPr>
            <a:xfrm flipH="1">
              <a:off x="6152905" y="3049629"/>
              <a:ext cx="572504" cy="325244"/>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cxnSp>
          <p:nvCxnSpPr>
            <p:cNvPr id="526" name="Straight Arrow Connector 525"/>
            <p:cNvCxnSpPr>
              <a:stCxn id="533" idx="1"/>
            </p:cNvCxnSpPr>
            <p:nvPr/>
          </p:nvCxnSpPr>
          <p:spPr>
            <a:xfrm flipH="1" flipV="1">
              <a:off x="6177161" y="3585133"/>
              <a:ext cx="518285" cy="85430"/>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cxnSp>
          <p:nvCxnSpPr>
            <p:cNvPr id="527" name="Straight Arrow Connector 526"/>
            <p:cNvCxnSpPr>
              <a:cxnSpLocks/>
            </p:cNvCxnSpPr>
            <p:nvPr/>
          </p:nvCxnSpPr>
          <p:spPr>
            <a:xfrm flipH="1" flipV="1">
              <a:off x="6171709" y="3903704"/>
              <a:ext cx="521434" cy="113892"/>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cxnSp>
          <p:nvCxnSpPr>
            <p:cNvPr id="528" name="Straight Arrow Connector 527"/>
            <p:cNvCxnSpPr>
              <a:cxnSpLocks/>
            </p:cNvCxnSpPr>
            <p:nvPr/>
          </p:nvCxnSpPr>
          <p:spPr>
            <a:xfrm flipH="1" flipV="1">
              <a:off x="6182580" y="5178019"/>
              <a:ext cx="802420" cy="234939"/>
            </a:xfrm>
            <a:prstGeom prst="straightConnector1">
              <a:avLst/>
            </a:prstGeom>
            <a:noFill/>
            <a:ln w="19050" cap="flat" cmpd="sng" algn="ctr">
              <a:solidFill>
                <a:sysClr val="windowText" lastClr="000000">
                  <a:lumMod val="95000"/>
                  <a:lumOff val="5000"/>
                </a:sysClr>
              </a:solidFill>
              <a:prstDash val="solid"/>
              <a:headEnd type="triangle" w="med" len="med"/>
              <a:tailEnd type="none" w="med" len="med"/>
            </a:ln>
            <a:effectLst/>
          </p:spPr>
        </p:cxnSp>
      </p:grpSp>
    </p:spTree>
    <p:extLst>
      <p:ext uri="{BB962C8B-B14F-4D97-AF65-F5344CB8AC3E}">
        <p14:creationId xmlns:p14="http://schemas.microsoft.com/office/powerpoint/2010/main" val="3896211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manifestations of AOSD</a:t>
            </a:r>
            <a:endParaRPr lang="en-US" dirty="0"/>
          </a:p>
        </p:txBody>
      </p:sp>
      <p:sp>
        <p:nvSpPr>
          <p:cNvPr id="10" name="Text Placeholder 9"/>
          <p:cNvSpPr>
            <a:spLocks noGrp="1"/>
          </p:cNvSpPr>
          <p:nvPr>
            <p:ph type="body" sz="quarter" idx="10"/>
          </p:nvPr>
        </p:nvSpPr>
        <p:spPr/>
        <p:txBody>
          <a:bodyPr>
            <a:noAutofit/>
          </a:bodyPr>
          <a:lstStyle/>
          <a:p>
            <a:pPr marL="0" indent="0">
              <a:spcBef>
                <a:spcPts val="600"/>
              </a:spcBef>
              <a:buNone/>
            </a:pPr>
            <a:r>
              <a:rPr lang="en-US" sz="800" dirty="0">
                <a:solidFill>
                  <a:prstClr val="black"/>
                </a:solidFill>
              </a:rPr>
              <a:t>*Occurring every day</a:t>
            </a:r>
          </a:p>
          <a:p>
            <a:pPr marL="0" indent="0">
              <a:spcBef>
                <a:spcPts val="600"/>
              </a:spcBef>
              <a:buNone/>
            </a:pPr>
            <a:r>
              <a:rPr lang="en-US" sz="800" dirty="0" err="1">
                <a:solidFill>
                  <a:prstClr val="black"/>
                </a:solidFill>
              </a:rPr>
              <a:t>Gerfaud</a:t>
            </a:r>
            <a:r>
              <a:rPr lang="en-US" sz="800" dirty="0">
                <a:solidFill>
                  <a:prstClr val="black"/>
                </a:solidFill>
              </a:rPr>
              <a:t>-Valentin M, et al. </a:t>
            </a:r>
            <a:r>
              <a:rPr lang="en-US" sz="800" i="1" dirty="0" err="1">
                <a:solidFill>
                  <a:prstClr val="black"/>
                </a:solidFill>
              </a:rPr>
              <a:t>Autoimmun</a:t>
            </a:r>
            <a:r>
              <a:rPr lang="en-US" sz="800" i="1" dirty="0">
                <a:solidFill>
                  <a:prstClr val="black"/>
                </a:solidFill>
              </a:rPr>
              <a:t> Rev </a:t>
            </a:r>
            <a:r>
              <a:rPr lang="en-US" sz="800" dirty="0">
                <a:solidFill>
                  <a:prstClr val="black"/>
                </a:solidFill>
              </a:rPr>
              <a:t>2014;13:708–22; </a:t>
            </a:r>
            <a:r>
              <a:rPr lang="en-US" sz="800" dirty="0" err="1">
                <a:solidFill>
                  <a:prstClr val="black"/>
                </a:solidFill>
              </a:rPr>
              <a:t>Fautrel</a:t>
            </a:r>
            <a:r>
              <a:rPr lang="en-US" sz="800" dirty="0">
                <a:solidFill>
                  <a:prstClr val="black"/>
                </a:solidFill>
              </a:rPr>
              <a:t> B. </a:t>
            </a:r>
            <a:r>
              <a:rPr lang="en-US" sz="800" i="1" dirty="0">
                <a:solidFill>
                  <a:prstClr val="black"/>
                </a:solidFill>
              </a:rPr>
              <a:t>Best </a:t>
            </a:r>
            <a:r>
              <a:rPr lang="en-US" sz="800" i="1" dirty="0" err="1">
                <a:solidFill>
                  <a:prstClr val="black"/>
                </a:solidFill>
              </a:rPr>
              <a:t>Pract</a:t>
            </a:r>
            <a:r>
              <a:rPr lang="en-US" sz="800" i="1" dirty="0">
                <a:solidFill>
                  <a:prstClr val="black"/>
                </a:solidFill>
              </a:rPr>
              <a:t> Res </a:t>
            </a:r>
            <a:r>
              <a:rPr lang="en-US" sz="800" i="1" dirty="0" err="1">
                <a:solidFill>
                  <a:prstClr val="black"/>
                </a:solidFill>
              </a:rPr>
              <a:t>Clin</a:t>
            </a:r>
            <a:r>
              <a:rPr lang="en-US" sz="800" i="1" dirty="0">
                <a:solidFill>
                  <a:prstClr val="black"/>
                </a:solidFill>
              </a:rPr>
              <a:t> </a:t>
            </a:r>
            <a:r>
              <a:rPr lang="en-US" sz="800" i="1" dirty="0" err="1">
                <a:solidFill>
                  <a:prstClr val="black"/>
                </a:solidFill>
              </a:rPr>
              <a:t>Rheumatol</a:t>
            </a:r>
            <a:r>
              <a:rPr lang="en-US" sz="800" dirty="0">
                <a:solidFill>
                  <a:prstClr val="black"/>
                </a:solidFill>
              </a:rPr>
              <a:t>. 2008;22:773–92.</a:t>
            </a:r>
            <a:endParaRPr lang="de-DE" sz="800" dirty="0">
              <a:solidFill>
                <a:prstClr val="black"/>
              </a:solidFill>
            </a:endParaRPr>
          </a:p>
        </p:txBody>
      </p:sp>
      <p:sp>
        <p:nvSpPr>
          <p:cNvPr id="3" name="TextBox 2"/>
          <p:cNvSpPr txBox="1"/>
          <p:nvPr/>
        </p:nvSpPr>
        <p:spPr>
          <a:xfrm>
            <a:off x="1105626" y="1417320"/>
            <a:ext cx="3565992" cy="307777"/>
          </a:xfrm>
          <a:prstGeom prst="rect">
            <a:avLst/>
          </a:prstGeom>
          <a:noFill/>
        </p:spPr>
        <p:txBody>
          <a:bodyPr wrap="square" rtlCol="0">
            <a:spAutoFit/>
          </a:bodyPr>
          <a:lstStyle/>
          <a:p>
            <a:pPr algn="ctr"/>
            <a:r>
              <a:rPr lang="en-US" sz="1400" b="1" dirty="0">
                <a:solidFill>
                  <a:prstClr val="black"/>
                </a:solidFill>
                <a:latin typeface="Arial Narrow" panose="020B0606020202030204" pitchFamily="34" charset="0"/>
              </a:rPr>
              <a:t>Most common clinical features</a:t>
            </a:r>
          </a:p>
        </p:txBody>
      </p:sp>
      <p:sp>
        <p:nvSpPr>
          <p:cNvPr id="13" name="TextBox 12"/>
          <p:cNvSpPr txBox="1"/>
          <p:nvPr/>
        </p:nvSpPr>
        <p:spPr>
          <a:xfrm>
            <a:off x="5709799" y="1417320"/>
            <a:ext cx="1736373" cy="307777"/>
          </a:xfrm>
          <a:prstGeom prst="rect">
            <a:avLst/>
          </a:prstGeom>
          <a:noFill/>
        </p:spPr>
        <p:txBody>
          <a:bodyPr wrap="none" rtlCol="0">
            <a:spAutoFit/>
          </a:bodyPr>
          <a:lstStyle/>
          <a:p>
            <a:r>
              <a:rPr lang="en-US" sz="1400" b="1" dirty="0">
                <a:solidFill>
                  <a:prstClr val="black"/>
                </a:solidFill>
                <a:latin typeface="Arial Narrow" panose="020B0606020202030204" pitchFamily="34" charset="0"/>
              </a:rPr>
              <a:t>Other clinical features</a:t>
            </a:r>
          </a:p>
        </p:txBody>
      </p:sp>
      <p:grpSp>
        <p:nvGrpSpPr>
          <p:cNvPr id="17" name="Group 16"/>
          <p:cNvGrpSpPr/>
          <p:nvPr/>
        </p:nvGrpSpPr>
        <p:grpSpPr>
          <a:xfrm>
            <a:off x="5466892" y="1820241"/>
            <a:ext cx="2991308" cy="4201147"/>
            <a:chOff x="5845356" y="1820241"/>
            <a:chExt cx="3114177" cy="4201147"/>
          </a:xfrm>
        </p:grpSpPr>
        <p:sp>
          <p:nvSpPr>
            <p:cNvPr id="16" name="Rectangle 15"/>
            <p:cNvSpPr/>
            <p:nvPr/>
          </p:nvSpPr>
          <p:spPr>
            <a:xfrm>
              <a:off x="5845356" y="2689934"/>
              <a:ext cx="1481328" cy="722376"/>
            </a:xfrm>
            <a:prstGeom prst="rect">
              <a:avLst/>
            </a:prstGeom>
            <a:solidFill>
              <a:schemeClr val="accent1"/>
            </a:solidFill>
            <a:ln w="25400" cap="flat" cmpd="sng" algn="ctr">
              <a:noFill/>
              <a:prstDash val="solid"/>
            </a:ln>
            <a:effectLst/>
          </p:spPr>
          <p:txBody>
            <a:bodyPr lIns="0" rIns="0" rtlCol="0" anchor="ctr"/>
            <a:lstStyle/>
            <a:p>
              <a:pPr algn="ctr" fontAlgn="auto">
                <a:lnSpc>
                  <a:spcPct val="90000"/>
                </a:lnSpc>
                <a:spcBef>
                  <a:spcPts val="0"/>
                </a:spcBef>
                <a:spcAft>
                  <a:spcPts val="400"/>
                </a:spcAft>
              </a:pPr>
              <a:r>
                <a:rPr lang="en-US" sz="1300" b="1" kern="0" dirty="0">
                  <a:solidFill>
                    <a:schemeClr val="bg1"/>
                  </a:solidFill>
                  <a:latin typeface="Arial Narrow" panose="020B0606020202030204" pitchFamily="34" charset="0"/>
                </a:rPr>
                <a:t>Myalgia </a:t>
              </a:r>
            </a:p>
            <a:p>
              <a:pPr algn="ctr" fontAlgn="auto">
                <a:lnSpc>
                  <a:spcPct val="90000"/>
                </a:lnSpc>
                <a:spcBef>
                  <a:spcPts val="0"/>
                </a:spcBef>
                <a:spcAft>
                  <a:spcPts val="400"/>
                </a:spcAft>
              </a:pPr>
              <a:r>
                <a:rPr lang="en-US" sz="1300" b="1" kern="0" dirty="0">
                  <a:solidFill>
                    <a:schemeClr val="bg1"/>
                  </a:solidFill>
                  <a:latin typeface="Arial Narrow" panose="020B0606020202030204" pitchFamily="34" charset="0"/>
                </a:rPr>
                <a:t>(45%)</a:t>
              </a:r>
            </a:p>
          </p:txBody>
        </p:sp>
        <p:sp>
          <p:nvSpPr>
            <p:cNvPr id="27" name="Rectangle 26"/>
            <p:cNvSpPr/>
            <p:nvPr/>
          </p:nvSpPr>
          <p:spPr>
            <a:xfrm>
              <a:off x="5845356" y="1820241"/>
              <a:ext cx="1481328" cy="722376"/>
            </a:xfrm>
            <a:prstGeom prst="rect">
              <a:avLst/>
            </a:prstGeom>
            <a:solidFill>
              <a:srgbClr val="CBD2E2"/>
            </a:solidFill>
            <a:ln w="25400" cap="flat" cmpd="sng" algn="ctr">
              <a:noFill/>
              <a:prstDash val="solid"/>
            </a:ln>
            <a:effectLst/>
          </p:spPr>
          <p:txBody>
            <a:bodyPr rtlCol="0" anchor="ctr"/>
            <a:lstStyle/>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Sore throat</a:t>
              </a:r>
            </a:p>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(70%)</a:t>
              </a:r>
            </a:p>
          </p:txBody>
        </p:sp>
        <p:sp>
          <p:nvSpPr>
            <p:cNvPr id="30" name="Rectangle 29"/>
            <p:cNvSpPr/>
            <p:nvPr/>
          </p:nvSpPr>
          <p:spPr>
            <a:xfrm>
              <a:off x="7478205" y="1820241"/>
              <a:ext cx="1481328" cy="722376"/>
            </a:xfrm>
            <a:prstGeom prst="rect">
              <a:avLst/>
            </a:prstGeom>
            <a:solidFill>
              <a:srgbClr val="CBD2E2"/>
            </a:solidFill>
            <a:ln w="25400" cap="flat" cmpd="sng" algn="ctr">
              <a:noFill/>
              <a:prstDash val="solid"/>
            </a:ln>
            <a:effectLst/>
          </p:spPr>
          <p:txBody>
            <a:bodyPr lIns="0" rIns="0" rtlCol="0" anchor="ctr"/>
            <a:lstStyle/>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Enlargement of the lymph nodes </a:t>
              </a:r>
            </a:p>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(50%)</a:t>
              </a:r>
            </a:p>
          </p:txBody>
        </p:sp>
        <p:sp>
          <p:nvSpPr>
            <p:cNvPr id="34" name="Rectangle 33"/>
            <p:cNvSpPr/>
            <p:nvPr/>
          </p:nvSpPr>
          <p:spPr>
            <a:xfrm>
              <a:off x="7478205" y="2689934"/>
              <a:ext cx="1481328" cy="722376"/>
            </a:xfrm>
            <a:prstGeom prst="rect">
              <a:avLst/>
            </a:prstGeom>
            <a:solidFill>
              <a:schemeClr val="accent1"/>
            </a:solidFill>
            <a:ln w="25400" cap="flat" cmpd="sng" algn="ctr">
              <a:noFill/>
              <a:prstDash val="solid"/>
            </a:ln>
            <a:effectLst/>
          </p:spPr>
          <p:txBody>
            <a:bodyPr lIns="0" rIns="0" rtlCol="0" anchor="ctr"/>
            <a:lstStyle/>
            <a:p>
              <a:pPr algn="ctr" fontAlgn="auto">
                <a:lnSpc>
                  <a:spcPct val="90000"/>
                </a:lnSpc>
                <a:spcBef>
                  <a:spcPts val="0"/>
                </a:spcBef>
                <a:spcAft>
                  <a:spcPts val="400"/>
                </a:spcAft>
              </a:pPr>
              <a:r>
                <a:rPr lang="en-US" sz="1300" b="1" kern="0" dirty="0">
                  <a:solidFill>
                    <a:schemeClr val="bg1"/>
                  </a:solidFill>
                  <a:latin typeface="Arial Narrow" panose="020B0606020202030204" pitchFamily="34" charset="0"/>
                </a:rPr>
                <a:t>Splenomegaly </a:t>
              </a:r>
            </a:p>
            <a:p>
              <a:pPr algn="ctr" fontAlgn="auto">
                <a:lnSpc>
                  <a:spcPct val="90000"/>
                </a:lnSpc>
                <a:spcBef>
                  <a:spcPts val="0"/>
                </a:spcBef>
                <a:spcAft>
                  <a:spcPts val="400"/>
                </a:spcAft>
              </a:pPr>
              <a:r>
                <a:rPr lang="en-US" sz="1300" b="1" kern="0" dirty="0">
                  <a:solidFill>
                    <a:schemeClr val="bg1"/>
                  </a:solidFill>
                  <a:latin typeface="Arial Narrow" panose="020B0606020202030204" pitchFamily="34" charset="0"/>
                </a:rPr>
                <a:t>(40%)</a:t>
              </a:r>
            </a:p>
          </p:txBody>
        </p:sp>
        <p:sp>
          <p:nvSpPr>
            <p:cNvPr id="39" name="Rectangle 38"/>
            <p:cNvSpPr/>
            <p:nvPr/>
          </p:nvSpPr>
          <p:spPr>
            <a:xfrm>
              <a:off x="5845356" y="3559627"/>
              <a:ext cx="1481328" cy="722376"/>
            </a:xfrm>
            <a:prstGeom prst="rect">
              <a:avLst/>
            </a:prstGeom>
            <a:solidFill>
              <a:srgbClr val="CBD2E2"/>
            </a:solidFill>
            <a:ln w="25400" cap="flat" cmpd="sng" algn="ctr">
              <a:noFill/>
              <a:prstDash val="solid"/>
            </a:ln>
            <a:effectLst/>
          </p:spPr>
          <p:txBody>
            <a:bodyPr lIns="0" rIns="0" rtlCol="0" anchor="ctr"/>
            <a:lstStyle/>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Hepatomegaly </a:t>
              </a:r>
            </a:p>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(30%)</a:t>
              </a:r>
            </a:p>
          </p:txBody>
        </p:sp>
        <p:sp>
          <p:nvSpPr>
            <p:cNvPr id="43" name="Rectangle 42"/>
            <p:cNvSpPr/>
            <p:nvPr/>
          </p:nvSpPr>
          <p:spPr>
            <a:xfrm>
              <a:off x="7478205" y="3559627"/>
              <a:ext cx="1481328" cy="722376"/>
            </a:xfrm>
            <a:prstGeom prst="rect">
              <a:avLst/>
            </a:prstGeom>
            <a:solidFill>
              <a:srgbClr val="CBD2E2"/>
            </a:solidFill>
            <a:ln w="25400" cap="flat" cmpd="sng" algn="ctr">
              <a:noFill/>
              <a:prstDash val="solid"/>
            </a:ln>
            <a:effectLst/>
          </p:spPr>
          <p:txBody>
            <a:bodyPr lIns="0" rIns="0" rtlCol="0" anchor="ctr"/>
            <a:lstStyle/>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Weight loss </a:t>
              </a:r>
            </a:p>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(27%)</a:t>
              </a:r>
            </a:p>
          </p:txBody>
        </p:sp>
        <p:sp>
          <p:nvSpPr>
            <p:cNvPr id="46" name="Rectangle 45"/>
            <p:cNvSpPr/>
            <p:nvPr/>
          </p:nvSpPr>
          <p:spPr>
            <a:xfrm>
              <a:off x="7478205" y="4429320"/>
              <a:ext cx="1481328" cy="722376"/>
            </a:xfrm>
            <a:prstGeom prst="rect">
              <a:avLst/>
            </a:prstGeom>
            <a:solidFill>
              <a:schemeClr val="accent1"/>
            </a:solidFill>
            <a:ln w="25400" cap="flat" cmpd="sng" algn="ctr">
              <a:noFill/>
              <a:prstDash val="solid"/>
            </a:ln>
            <a:effectLst/>
          </p:spPr>
          <p:txBody>
            <a:bodyPr lIns="0" rIns="0" rtlCol="0" anchor="ctr"/>
            <a:lstStyle/>
            <a:p>
              <a:pPr algn="ctr" fontAlgn="auto">
                <a:lnSpc>
                  <a:spcPct val="90000"/>
                </a:lnSpc>
                <a:spcBef>
                  <a:spcPts val="0"/>
                </a:spcBef>
                <a:spcAft>
                  <a:spcPts val="400"/>
                </a:spcAft>
              </a:pPr>
              <a:r>
                <a:rPr lang="en-US" sz="1300" b="1" kern="0" dirty="0">
                  <a:solidFill>
                    <a:schemeClr val="bg1"/>
                  </a:solidFill>
                  <a:latin typeface="Arial Narrow" panose="020B0606020202030204" pitchFamily="34" charset="0"/>
                </a:rPr>
                <a:t>Abdominal pain</a:t>
              </a:r>
              <a:br>
                <a:rPr lang="en-US" sz="1300" b="1" kern="0" dirty="0">
                  <a:solidFill>
                    <a:schemeClr val="bg1"/>
                  </a:solidFill>
                  <a:latin typeface="Arial Narrow" panose="020B0606020202030204" pitchFamily="34" charset="0"/>
                </a:rPr>
              </a:br>
              <a:r>
                <a:rPr lang="en-US" sz="1300" b="1" kern="0" dirty="0">
                  <a:solidFill>
                    <a:schemeClr val="bg1"/>
                  </a:solidFill>
                  <a:latin typeface="Arial Narrow" panose="020B0606020202030204" pitchFamily="34" charset="0"/>
                </a:rPr>
                <a:t>(18%)</a:t>
              </a:r>
            </a:p>
          </p:txBody>
        </p:sp>
        <p:sp>
          <p:nvSpPr>
            <p:cNvPr id="49" name="Rectangle 48"/>
            <p:cNvSpPr/>
            <p:nvPr/>
          </p:nvSpPr>
          <p:spPr>
            <a:xfrm>
              <a:off x="5845356" y="4429320"/>
              <a:ext cx="1481328" cy="722376"/>
            </a:xfrm>
            <a:prstGeom prst="rect">
              <a:avLst/>
            </a:prstGeom>
            <a:solidFill>
              <a:schemeClr val="accent1"/>
            </a:solidFill>
            <a:ln w="25400" cap="flat" cmpd="sng" algn="ctr">
              <a:noFill/>
              <a:prstDash val="solid"/>
            </a:ln>
            <a:effectLst/>
          </p:spPr>
          <p:txBody>
            <a:bodyPr lIns="0" rIns="0" rtlCol="0" anchor="ctr"/>
            <a:lstStyle/>
            <a:p>
              <a:pPr algn="ctr" fontAlgn="auto">
                <a:lnSpc>
                  <a:spcPct val="90000"/>
                </a:lnSpc>
                <a:spcBef>
                  <a:spcPts val="0"/>
                </a:spcBef>
                <a:spcAft>
                  <a:spcPts val="400"/>
                </a:spcAft>
              </a:pPr>
              <a:r>
                <a:rPr lang="en-US" sz="1300" b="1" kern="0" dirty="0">
                  <a:solidFill>
                    <a:schemeClr val="bg1"/>
                  </a:solidFill>
                  <a:latin typeface="Arial Narrow" panose="020B0606020202030204" pitchFamily="34" charset="0"/>
                </a:rPr>
                <a:t>Pleurisy </a:t>
              </a:r>
            </a:p>
            <a:p>
              <a:pPr algn="ctr" fontAlgn="auto">
                <a:lnSpc>
                  <a:spcPct val="90000"/>
                </a:lnSpc>
                <a:spcBef>
                  <a:spcPts val="0"/>
                </a:spcBef>
                <a:spcAft>
                  <a:spcPts val="400"/>
                </a:spcAft>
              </a:pPr>
              <a:r>
                <a:rPr lang="en-US" sz="1300" b="1" kern="0" dirty="0">
                  <a:solidFill>
                    <a:schemeClr val="bg1"/>
                  </a:solidFill>
                  <a:latin typeface="Arial Narrow" panose="020B0606020202030204" pitchFamily="34" charset="0"/>
                </a:rPr>
                <a:t>(21%)</a:t>
              </a:r>
            </a:p>
          </p:txBody>
        </p:sp>
        <p:sp>
          <p:nvSpPr>
            <p:cNvPr id="52" name="Rectangle 51"/>
            <p:cNvSpPr/>
            <p:nvPr/>
          </p:nvSpPr>
          <p:spPr>
            <a:xfrm>
              <a:off x="5845356" y="5299012"/>
              <a:ext cx="1481328" cy="722376"/>
            </a:xfrm>
            <a:prstGeom prst="rect">
              <a:avLst/>
            </a:prstGeom>
            <a:solidFill>
              <a:srgbClr val="CBD2E2"/>
            </a:solidFill>
            <a:ln w="25400" cap="flat" cmpd="sng" algn="ctr">
              <a:noFill/>
              <a:prstDash val="solid"/>
            </a:ln>
            <a:effectLst/>
          </p:spPr>
          <p:txBody>
            <a:bodyPr lIns="0" rIns="0" rtlCol="0" anchor="ctr"/>
            <a:lstStyle/>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Pericarditis </a:t>
              </a:r>
            </a:p>
            <a:p>
              <a:pPr algn="ctr" fontAlgn="auto">
                <a:lnSpc>
                  <a:spcPct val="90000"/>
                </a:lnSpc>
                <a:spcBef>
                  <a:spcPts val="0"/>
                </a:spcBef>
                <a:spcAft>
                  <a:spcPts val="400"/>
                </a:spcAft>
              </a:pPr>
              <a:r>
                <a:rPr lang="en-US" sz="1300" b="1" kern="0" dirty="0">
                  <a:solidFill>
                    <a:schemeClr val="accent1"/>
                  </a:solidFill>
                  <a:latin typeface="Arial Narrow" panose="020B0606020202030204" pitchFamily="34" charset="0"/>
                </a:rPr>
                <a:t>(16%)</a:t>
              </a:r>
            </a:p>
          </p:txBody>
        </p:sp>
      </p:grpSp>
      <p:sp>
        <p:nvSpPr>
          <p:cNvPr id="23" name="Rectangle 22"/>
          <p:cNvSpPr/>
          <p:nvPr/>
        </p:nvSpPr>
        <p:spPr>
          <a:xfrm>
            <a:off x="2486459" y="3479656"/>
            <a:ext cx="2912167" cy="1286074"/>
          </a:xfrm>
          <a:prstGeom prst="rect">
            <a:avLst/>
          </a:prstGeom>
          <a:solidFill>
            <a:srgbClr val="CBD2E2"/>
          </a:solidFill>
          <a:ln w="25400" cap="flat" cmpd="sng" algn="ctr">
            <a:noFill/>
            <a:prstDash val="solid"/>
          </a:ln>
          <a:effectLst/>
        </p:spPr>
        <p:txBody>
          <a:bodyPr rtlCol="0" anchor="ctr"/>
          <a:lstStyle/>
          <a:p>
            <a:pPr algn="ctr" fontAlgn="auto">
              <a:spcBef>
                <a:spcPts val="0"/>
              </a:spcBef>
              <a:spcAft>
                <a:spcPts val="0"/>
              </a:spcAft>
              <a:buClr>
                <a:schemeClr val="accent2"/>
              </a:buClr>
              <a:defRPr/>
            </a:pPr>
            <a:r>
              <a:rPr lang="en-US" sz="1600" b="1" kern="0" dirty="0">
                <a:solidFill>
                  <a:prstClr val="black"/>
                </a:solidFill>
                <a:latin typeface="Arial Narrow" panose="020B0606020202030204" pitchFamily="34" charset="0"/>
              </a:rPr>
              <a:t>Fever</a:t>
            </a:r>
            <a:r>
              <a:rPr lang="en-US" sz="1800" kern="0" dirty="0">
                <a:solidFill>
                  <a:prstClr val="black"/>
                </a:solidFill>
                <a:latin typeface="Arial Narrow" panose="020B0606020202030204" pitchFamily="34" charset="0"/>
              </a:rPr>
              <a:t> </a:t>
            </a:r>
          </a:p>
          <a:p>
            <a:pPr marL="171450" indent="-171450" fontAlgn="auto">
              <a:spcBef>
                <a:spcPts val="0"/>
              </a:spcBef>
              <a:spcAft>
                <a:spcPts val="400"/>
              </a:spcAft>
              <a:buFont typeface="Arial" panose="020B0604020202020204" pitchFamily="34" charset="0"/>
              <a:buChar char="•"/>
              <a:defRPr/>
            </a:pPr>
            <a:r>
              <a:rPr lang="en-US" sz="1100" kern="0" dirty="0">
                <a:solidFill>
                  <a:prstClr val="black"/>
                </a:solidFill>
                <a:latin typeface="Arial Narrow" panose="020B0606020202030204" pitchFamily="34" charset="0"/>
              </a:rPr>
              <a:t>Occurs in 60</a:t>
            </a:r>
            <a:r>
              <a:rPr lang="en-US" sz="1100" kern="0" dirty="0">
                <a:solidFill>
                  <a:prstClr val="black"/>
                </a:solidFill>
                <a:latin typeface="Arial Narrow" panose="020B0606020202030204" pitchFamily="34" charset="0"/>
                <a:cs typeface="Arial"/>
              </a:rPr>
              <a:t>–</a:t>
            </a:r>
            <a:r>
              <a:rPr lang="en-US" sz="1100" kern="0" dirty="0">
                <a:solidFill>
                  <a:prstClr val="black"/>
                </a:solidFill>
                <a:latin typeface="Arial Narrow" panose="020B0606020202030204" pitchFamily="34" charset="0"/>
              </a:rPr>
              <a:t>100% of patients</a:t>
            </a:r>
          </a:p>
          <a:p>
            <a:pPr marL="171450" indent="-171450" fontAlgn="auto">
              <a:spcBef>
                <a:spcPts val="0"/>
              </a:spcBef>
              <a:spcAft>
                <a:spcPts val="400"/>
              </a:spcAft>
              <a:buFont typeface="Arial" panose="020B0604020202020204" pitchFamily="34" charset="0"/>
              <a:buChar char="•"/>
              <a:defRPr/>
            </a:pPr>
            <a:r>
              <a:rPr lang="en-US" sz="1100" kern="0" dirty="0">
                <a:solidFill>
                  <a:prstClr val="black"/>
                </a:solidFill>
                <a:latin typeface="Arial Narrow" panose="020B0606020202030204" pitchFamily="34" charset="0"/>
              </a:rPr>
              <a:t>Typically spikes daily or twice daily (quotidian*; highest temperatures {&gt;39</a:t>
            </a:r>
            <a:r>
              <a:rPr lang="en-US" sz="1100" kern="0" baseline="30000" dirty="0">
                <a:solidFill>
                  <a:prstClr val="black"/>
                </a:solidFill>
                <a:latin typeface="Arial Narrow" panose="020B0606020202030204" pitchFamily="34" charset="0"/>
              </a:rPr>
              <a:t>o</a:t>
            </a:r>
            <a:r>
              <a:rPr lang="en-US" sz="1100" kern="0" dirty="0">
                <a:solidFill>
                  <a:prstClr val="black"/>
                </a:solidFill>
                <a:latin typeface="Arial Narrow" panose="020B0606020202030204" pitchFamily="34" charset="0"/>
              </a:rPr>
              <a:t> C} occurs in the evening)</a:t>
            </a:r>
          </a:p>
          <a:p>
            <a:pPr marL="171450" indent="-171450" fontAlgn="auto">
              <a:spcBef>
                <a:spcPts val="0"/>
              </a:spcBef>
              <a:spcAft>
                <a:spcPts val="400"/>
              </a:spcAft>
              <a:buFont typeface="Arial" panose="020B0604020202020204" pitchFamily="34" charset="0"/>
              <a:buChar char="•"/>
              <a:defRPr/>
            </a:pPr>
            <a:r>
              <a:rPr lang="en-US" sz="1100" kern="0" dirty="0">
                <a:solidFill>
                  <a:prstClr val="black"/>
                </a:solidFill>
                <a:latin typeface="Arial Narrow" panose="020B0606020202030204" pitchFamily="34" charset="0"/>
              </a:rPr>
              <a:t>Precedes the onset of other manifestations</a:t>
            </a:r>
          </a:p>
        </p:txBody>
      </p:sp>
      <p:grpSp>
        <p:nvGrpSpPr>
          <p:cNvPr id="11" name="Group 10"/>
          <p:cNvGrpSpPr/>
          <p:nvPr/>
        </p:nvGrpSpPr>
        <p:grpSpPr>
          <a:xfrm>
            <a:off x="687806" y="1820241"/>
            <a:ext cx="4710820" cy="1564271"/>
            <a:chOff x="361950" y="1660302"/>
            <a:chExt cx="4904318" cy="1564271"/>
          </a:xfrm>
        </p:grpSpPr>
        <p:sp>
          <p:nvSpPr>
            <p:cNvPr id="24" name="Rectangle 23"/>
            <p:cNvSpPr/>
            <p:nvPr/>
          </p:nvSpPr>
          <p:spPr>
            <a:xfrm>
              <a:off x="2234483" y="1660302"/>
              <a:ext cx="3031785" cy="1564271"/>
            </a:xfrm>
            <a:prstGeom prst="rect">
              <a:avLst/>
            </a:prstGeom>
            <a:solidFill>
              <a:srgbClr val="CBD2E2"/>
            </a:solidFill>
            <a:ln w="25400" cap="flat" cmpd="sng" algn="ctr">
              <a:noFill/>
              <a:prstDash val="solid"/>
            </a:ln>
            <a:effectLst/>
          </p:spPr>
          <p:txBody>
            <a:bodyPr rtlCol="0" anchor="ctr"/>
            <a:lstStyle/>
            <a:p>
              <a:pPr algn="ctr" fontAlgn="auto">
                <a:spcBef>
                  <a:spcPts val="0"/>
                </a:spcBef>
                <a:spcAft>
                  <a:spcPts val="0"/>
                </a:spcAft>
                <a:buClr>
                  <a:schemeClr val="accent2"/>
                </a:buClr>
                <a:defRPr/>
              </a:pPr>
              <a:r>
                <a:rPr lang="en-US" sz="1600" b="1" dirty="0">
                  <a:solidFill>
                    <a:prstClr val="black"/>
                  </a:solidFill>
                  <a:latin typeface="Arial Narrow" panose="020B0606020202030204" pitchFamily="34" charset="0"/>
                </a:rPr>
                <a:t>Joint pain </a:t>
              </a:r>
            </a:p>
            <a:p>
              <a:pPr marL="171450" indent="-171450" fontAlgn="auto">
                <a:spcBef>
                  <a:spcPts val="0"/>
                </a:spcBef>
                <a:spcAft>
                  <a:spcPts val="400"/>
                </a:spcAft>
                <a:buFont typeface="Arial" panose="020B0604020202020204" pitchFamily="34" charset="0"/>
                <a:buChar char="•"/>
                <a:defRPr/>
              </a:pPr>
              <a:r>
                <a:rPr lang="en-US" sz="1100" dirty="0">
                  <a:solidFill>
                    <a:prstClr val="black"/>
                  </a:solidFill>
                  <a:latin typeface="Arial Narrow" panose="020B0606020202030204" pitchFamily="34" charset="0"/>
                </a:rPr>
                <a:t>Most common symptom (70</a:t>
              </a:r>
              <a:r>
                <a:rPr lang="en-US" sz="1100" dirty="0">
                  <a:solidFill>
                    <a:prstClr val="black"/>
                  </a:solidFill>
                  <a:latin typeface="Arial Narrow" panose="020B0606020202030204" pitchFamily="34" charset="0"/>
                  <a:cs typeface="Arial"/>
                </a:rPr>
                <a:t>–</a:t>
              </a:r>
              <a:r>
                <a:rPr lang="en-US" sz="1100" dirty="0">
                  <a:solidFill>
                    <a:prstClr val="black"/>
                  </a:solidFill>
                  <a:latin typeface="Arial Narrow" panose="020B0606020202030204" pitchFamily="34" charset="0"/>
                </a:rPr>
                <a:t>100% of patients)</a:t>
              </a:r>
            </a:p>
            <a:p>
              <a:pPr marL="171450" indent="-171450" fontAlgn="auto">
                <a:spcBef>
                  <a:spcPts val="0"/>
                </a:spcBef>
                <a:spcAft>
                  <a:spcPts val="400"/>
                </a:spcAft>
                <a:buFont typeface="Arial" panose="020B0604020202020204" pitchFamily="34" charset="0"/>
                <a:buChar char="•"/>
                <a:defRPr/>
              </a:pPr>
              <a:r>
                <a:rPr lang="en-US" sz="1100" kern="0" dirty="0">
                  <a:solidFill>
                    <a:prstClr val="black"/>
                  </a:solidFill>
                  <a:latin typeface="Arial Narrow" panose="020B0606020202030204" pitchFamily="34" charset="0"/>
                </a:rPr>
                <a:t>Arthralgia and arthritis predominantly involving wrists, knees, ankles</a:t>
              </a:r>
            </a:p>
            <a:p>
              <a:pPr marL="171450" indent="-171450">
                <a:spcAft>
                  <a:spcPts val="400"/>
                </a:spcAft>
                <a:buFont typeface="Arial" panose="020B0604020202020204" pitchFamily="34" charset="0"/>
                <a:buChar char="•"/>
              </a:pPr>
              <a:r>
                <a:rPr lang="en-US" sz="1100" dirty="0">
                  <a:solidFill>
                    <a:prstClr val="black"/>
                  </a:solidFill>
                  <a:latin typeface="Arial Narrow" panose="020B0606020202030204" pitchFamily="34" charset="0"/>
                </a:rPr>
                <a:t>Arthritis is initially mild and transient, but could evolve into chronic, destructive, symmetrical polyarthritis</a:t>
              </a:r>
              <a:endParaRPr lang="en-US" sz="1100" kern="0" dirty="0">
                <a:solidFill>
                  <a:prstClr val="black"/>
                </a:solidFill>
                <a:latin typeface="Arial Narrow" panose="020B0606020202030204" pitchFamily="34" charset="0"/>
              </a:endParaRPr>
            </a:p>
          </p:txBody>
        </p:sp>
        <p:pic>
          <p:nvPicPr>
            <p:cNvPr id="54" name="Picture 53"/>
            <p:cNvPicPr>
              <a:picLocks noChangeAspect="1"/>
            </p:cNvPicPr>
            <p:nvPr/>
          </p:nvPicPr>
          <p:blipFill rotWithShape="1">
            <a:blip r:embed="rId3"/>
            <a:srcRect l="6981" r="2841"/>
            <a:stretch/>
          </p:blipFill>
          <p:spPr>
            <a:xfrm>
              <a:off x="361950" y="1660949"/>
              <a:ext cx="1876425" cy="1563624"/>
            </a:xfrm>
            <a:prstGeom prst="rect">
              <a:avLst/>
            </a:prstGeom>
          </p:spPr>
        </p:pic>
      </p:grpSp>
      <p:grpSp>
        <p:nvGrpSpPr>
          <p:cNvPr id="12" name="Group 11"/>
          <p:cNvGrpSpPr/>
          <p:nvPr/>
        </p:nvGrpSpPr>
        <p:grpSpPr>
          <a:xfrm>
            <a:off x="685799" y="4905522"/>
            <a:ext cx="4712827" cy="1115866"/>
            <a:chOff x="359861" y="4905522"/>
            <a:chExt cx="4906407" cy="1115866"/>
          </a:xfrm>
          <a:solidFill>
            <a:srgbClr val="CBD2E2"/>
          </a:solidFill>
        </p:grpSpPr>
        <p:sp>
          <p:nvSpPr>
            <p:cNvPr id="36" name="Rectangle 35"/>
            <p:cNvSpPr/>
            <p:nvPr/>
          </p:nvSpPr>
          <p:spPr>
            <a:xfrm>
              <a:off x="2234484" y="4905523"/>
              <a:ext cx="3031784" cy="1115865"/>
            </a:xfrm>
            <a:prstGeom prst="rect">
              <a:avLst/>
            </a:prstGeom>
            <a:grpFill/>
            <a:ln w="25400" cap="flat" cmpd="sng" algn="ctr">
              <a:noFill/>
              <a:prstDash val="solid"/>
            </a:ln>
            <a:effectLst/>
          </p:spPr>
          <p:txBody>
            <a:bodyPr rtlCol="0" anchor="ctr"/>
            <a:lstStyle/>
            <a:p>
              <a:pPr algn="ctr" fontAlgn="auto">
                <a:spcBef>
                  <a:spcPts val="0"/>
                </a:spcBef>
                <a:spcAft>
                  <a:spcPts val="0"/>
                </a:spcAft>
                <a:buClr>
                  <a:schemeClr val="accent2"/>
                </a:buClr>
                <a:defRPr/>
              </a:pPr>
              <a:r>
                <a:rPr lang="en-US" sz="1600" b="1" dirty="0">
                  <a:solidFill>
                    <a:prstClr val="black"/>
                  </a:solidFill>
                  <a:latin typeface="Arial Narrow" panose="020B0606020202030204" pitchFamily="34" charset="0"/>
                </a:rPr>
                <a:t>Skin rash</a:t>
              </a:r>
            </a:p>
            <a:p>
              <a:pPr marL="171450" indent="-171450" fontAlgn="auto">
                <a:spcBef>
                  <a:spcPts val="0"/>
                </a:spcBef>
                <a:spcAft>
                  <a:spcPts val="400"/>
                </a:spcAft>
                <a:buFont typeface="Arial" panose="020B0604020202020204" pitchFamily="34" charset="0"/>
                <a:buChar char="•"/>
                <a:defRPr/>
              </a:pPr>
              <a:r>
                <a:rPr lang="en-US" sz="1100" dirty="0">
                  <a:solidFill>
                    <a:prstClr val="black"/>
                  </a:solidFill>
                  <a:latin typeface="Arial Narrow" panose="020B0606020202030204" pitchFamily="34" charset="0"/>
                </a:rPr>
                <a:t>Macular or maculopapular evanescent salmon-pink skin rash appears together with the fever spikes (60</a:t>
              </a:r>
              <a:r>
                <a:rPr lang="en-US" sz="1100" dirty="0">
                  <a:solidFill>
                    <a:prstClr val="black"/>
                  </a:solidFill>
                  <a:latin typeface="Arial Narrow" panose="020B0606020202030204" pitchFamily="34" charset="0"/>
                  <a:cs typeface="Arial"/>
                </a:rPr>
                <a:t>–</a:t>
              </a:r>
              <a:r>
                <a:rPr lang="en-US" sz="1100" dirty="0">
                  <a:solidFill>
                    <a:prstClr val="black"/>
                  </a:solidFill>
                  <a:latin typeface="Arial Narrow" panose="020B0606020202030204" pitchFamily="34" charset="0"/>
                </a:rPr>
                <a:t>80%)</a:t>
              </a:r>
            </a:p>
            <a:p>
              <a:pPr marL="171450" indent="-171450" fontAlgn="auto">
                <a:spcBef>
                  <a:spcPts val="0"/>
                </a:spcBef>
                <a:spcAft>
                  <a:spcPts val="400"/>
                </a:spcAft>
                <a:buFont typeface="Arial" panose="020B0604020202020204" pitchFamily="34" charset="0"/>
                <a:buChar char="•"/>
                <a:defRPr/>
              </a:pPr>
              <a:r>
                <a:rPr lang="en-US" sz="1100" dirty="0">
                  <a:solidFill>
                    <a:prstClr val="black"/>
                  </a:solidFill>
                  <a:latin typeface="Arial Narrow" panose="020B0606020202030204" pitchFamily="34" charset="0"/>
                </a:rPr>
                <a:t>Predominantly found on proximal limbs and trunk</a:t>
              </a:r>
              <a:endParaRPr lang="en-US" sz="1100" kern="0" dirty="0">
                <a:solidFill>
                  <a:prstClr val="black"/>
                </a:solidFill>
                <a:latin typeface="Arial Narrow" panose="020B0606020202030204" pitchFamily="34" charset="0"/>
              </a:endParaRPr>
            </a:p>
          </p:txBody>
        </p:sp>
        <p:pic>
          <p:nvPicPr>
            <p:cNvPr id="55" name="Picture 54"/>
            <p:cNvPicPr>
              <a:picLocks noChangeAspect="1"/>
            </p:cNvPicPr>
            <p:nvPr/>
          </p:nvPicPr>
          <p:blipFill rotWithShape="1">
            <a:blip r:embed="rId4"/>
            <a:srcRect b="20240"/>
            <a:stretch/>
          </p:blipFill>
          <p:spPr>
            <a:xfrm>
              <a:off x="359861" y="4905522"/>
              <a:ext cx="1894073" cy="1115866"/>
            </a:xfrm>
            <a:prstGeom prst="rect">
              <a:avLst/>
            </a:prstGeom>
            <a:grpFill/>
          </p:spPr>
        </p:pic>
      </p:grpSp>
    </p:spTree>
    <p:extLst>
      <p:ext uri="{BB962C8B-B14F-4D97-AF65-F5344CB8AC3E}">
        <p14:creationId xmlns:p14="http://schemas.microsoft.com/office/powerpoint/2010/main" val="3452255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700" dirty="0"/>
              <a:t>Laboratory abnormalities associated with AOSD </a:t>
            </a:r>
            <a:r>
              <a:rPr lang="en-US" sz="2700" dirty="0" smtClean="0"/>
              <a:t>flares</a:t>
            </a:r>
            <a:r>
              <a:rPr lang="en-US" sz="2700" dirty="0"/>
              <a:t>: </a:t>
            </a:r>
            <a:r>
              <a:rPr lang="en-US" sz="2700" dirty="0" smtClean="0"/>
              <a:t>percentage of AOSD patients affected</a:t>
            </a:r>
            <a:endParaRPr lang="en-US" sz="2700" dirty="0"/>
          </a:p>
        </p:txBody>
      </p:sp>
      <p:sp>
        <p:nvSpPr>
          <p:cNvPr id="5" name="Text Placeholder 4"/>
          <p:cNvSpPr>
            <a:spLocks noGrp="1"/>
          </p:cNvSpPr>
          <p:nvPr>
            <p:ph type="body" sz="quarter" idx="10"/>
          </p:nvPr>
        </p:nvSpPr>
        <p:spPr/>
        <p:txBody>
          <a:bodyPr>
            <a:noAutofit/>
          </a:bodyPr>
          <a:lstStyle/>
          <a:p>
            <a:pPr marL="0" indent="0">
              <a:buNone/>
            </a:pPr>
            <a:r>
              <a:rPr lang="en-US" sz="800" dirty="0"/>
              <a:t>AOSD, adult-onset Still’s disease; CRP, C-reactive protein; ESR, erythrocyte sedimentation rate; WBC, white blood cell</a:t>
            </a:r>
          </a:p>
          <a:p>
            <a:pPr marL="0" indent="0">
              <a:buNone/>
            </a:pPr>
            <a:r>
              <a:rPr lang="en-US" sz="800" dirty="0" err="1"/>
              <a:t>Gerfaud</a:t>
            </a:r>
            <a:r>
              <a:rPr lang="en-US" sz="800" dirty="0"/>
              <a:t>-Valentin M, et al. </a:t>
            </a:r>
            <a:r>
              <a:rPr lang="en-US" sz="800" i="1" dirty="0" err="1"/>
              <a:t>Autoimmun</a:t>
            </a:r>
            <a:r>
              <a:rPr lang="en-US" sz="800" i="1" dirty="0"/>
              <a:t> Rev </a:t>
            </a:r>
            <a:r>
              <a:rPr lang="en-US" sz="800" dirty="0"/>
              <a:t>2014;13:708–22. 1. </a:t>
            </a:r>
            <a:r>
              <a:rPr lang="fi-FI" sz="800" dirty="0"/>
              <a:t>Chen D-Y, et al. </a:t>
            </a:r>
            <a:r>
              <a:rPr lang="fi-FI" sz="800" i="1" dirty="0"/>
              <a:t>J Rheumatol</a:t>
            </a:r>
            <a:r>
              <a:rPr lang="fi-FI" sz="800" dirty="0"/>
              <a:t> 2004;31:2189</a:t>
            </a:r>
            <a:r>
              <a:rPr lang="en-US" sz="800" dirty="0"/>
              <a:t>–</a:t>
            </a:r>
            <a:r>
              <a:rPr lang="fi-FI" sz="800" dirty="0"/>
              <a:t>98.</a:t>
            </a:r>
            <a:endParaRPr lang="en-US" sz="800" dirty="0"/>
          </a:p>
        </p:txBody>
      </p:sp>
      <p:grpSp>
        <p:nvGrpSpPr>
          <p:cNvPr id="8" name="Group 7"/>
          <p:cNvGrpSpPr/>
          <p:nvPr/>
        </p:nvGrpSpPr>
        <p:grpSpPr>
          <a:xfrm>
            <a:off x="2658380" y="2856766"/>
            <a:ext cx="3497775" cy="1559543"/>
            <a:chOff x="2774280" y="2621279"/>
            <a:chExt cx="4389968" cy="1873053"/>
          </a:xfrm>
        </p:grpSpPr>
        <p:pic>
          <p:nvPicPr>
            <p:cNvPr id="9" name="Picture 4" descr="http://www.clipartbest.com/cliparts/RTA/Ln5/RTALn5GTL.png"/>
            <p:cNvPicPr>
              <a:picLocks noChangeAspect="1" noChangeArrowheads="1"/>
            </p:cNvPicPr>
            <p:nvPr/>
          </p:nvPicPr>
          <p:blipFill>
            <a:blip r:embed="rId3">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4280" y="2621279"/>
              <a:ext cx="4389968" cy="187305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ounded Rectangle 11"/>
            <p:cNvSpPr/>
            <p:nvPr/>
          </p:nvSpPr>
          <p:spPr>
            <a:xfrm rot="20214601">
              <a:off x="3699427" y="2918467"/>
              <a:ext cx="2837633" cy="1232886"/>
            </a:xfrm>
            <a:prstGeom prst="roundRect">
              <a:avLst/>
            </a:prstGeom>
            <a:no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Arial"/>
                  <a:ea typeface="+mn-ea"/>
                  <a:cs typeface="+mn-cs"/>
                </a:rPr>
                <a:t>Laboratory features</a:t>
              </a:r>
            </a:p>
          </p:txBody>
        </p:sp>
      </p:grpSp>
      <p:sp>
        <p:nvSpPr>
          <p:cNvPr id="14" name="Rectangle 13"/>
          <p:cNvSpPr/>
          <p:nvPr/>
        </p:nvSpPr>
        <p:spPr>
          <a:xfrm>
            <a:off x="1249495" y="1865592"/>
            <a:ext cx="1797573" cy="823801"/>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400"/>
              </a:spcAft>
              <a:buClrTx/>
              <a:buSzTx/>
              <a:buFontTx/>
              <a:buNone/>
              <a:tabLst/>
              <a:defRPr/>
            </a:pPr>
            <a:r>
              <a:rPr lang="en-US" sz="1600" b="1" kern="0" dirty="0">
                <a:solidFill>
                  <a:schemeClr val="bg1"/>
                </a:solidFill>
                <a:latin typeface="Arial"/>
              </a:rPr>
              <a:t>High WBC</a:t>
            </a:r>
          </a:p>
          <a:p>
            <a:pPr marL="0" marR="0" lvl="0" indent="0" algn="ctr" defTabSz="914400" eaLnBrk="1" fontAlgn="auto" latinLnBrk="0" hangingPunct="1">
              <a:lnSpc>
                <a:spcPct val="90000"/>
              </a:lnSpc>
              <a:spcBef>
                <a:spcPts val="0"/>
              </a:spcBef>
              <a:spcAft>
                <a:spcPts val="400"/>
              </a:spcAft>
              <a:buClrTx/>
              <a:buSzTx/>
              <a:buFontTx/>
              <a:buNone/>
              <a:tabLst/>
              <a:defRPr/>
            </a:pPr>
            <a:r>
              <a:rPr lang="en-US" sz="1600" kern="0" dirty="0">
                <a:solidFill>
                  <a:schemeClr val="bg1"/>
                </a:solidFill>
                <a:latin typeface="Arial"/>
              </a:rPr>
              <a:t>(≥10</a:t>
            </a:r>
            <a:r>
              <a:rPr lang="en-US" sz="1600" kern="0" baseline="30000" dirty="0">
                <a:solidFill>
                  <a:schemeClr val="bg1"/>
                </a:solidFill>
                <a:latin typeface="Arial"/>
              </a:rPr>
              <a:t>4</a:t>
            </a:r>
            <a:r>
              <a:rPr lang="en-US" sz="1600" kern="0" dirty="0">
                <a:solidFill>
                  <a:schemeClr val="bg1"/>
                </a:solidFill>
                <a:latin typeface="Arial"/>
              </a:rPr>
              <a:t>/mm</a:t>
            </a:r>
            <a:r>
              <a:rPr lang="en-US" sz="1600" kern="0" baseline="30000" dirty="0">
                <a:solidFill>
                  <a:schemeClr val="bg1"/>
                </a:solidFill>
                <a:latin typeface="Arial"/>
              </a:rPr>
              <a:t>3</a:t>
            </a:r>
            <a:r>
              <a:rPr lang="en-US" sz="1600" kern="0" dirty="0">
                <a:solidFill>
                  <a:schemeClr val="bg1"/>
                </a:solidFill>
                <a:latin typeface="Arial"/>
              </a:rPr>
              <a:t>)</a:t>
            </a:r>
            <a:endParaRPr lang="en-US" sz="1600" kern="0" baseline="30000" dirty="0">
              <a:solidFill>
                <a:schemeClr val="bg1"/>
              </a:solidFill>
              <a:latin typeface="Arial"/>
            </a:endParaRPr>
          </a:p>
          <a:p>
            <a:pPr marL="0" marR="0" lvl="0" indent="0" algn="ctr" defTabSz="914400" eaLnBrk="1" fontAlgn="auto" latinLnBrk="0" hangingPunct="1">
              <a:lnSpc>
                <a:spcPct val="90000"/>
              </a:lnSpc>
              <a:spcBef>
                <a:spcPts val="0"/>
              </a:spcBef>
              <a:spcAft>
                <a:spcPts val="400"/>
              </a:spcAft>
              <a:buClrTx/>
              <a:buSzTx/>
              <a:buFontTx/>
              <a:buNone/>
              <a:tabLst/>
              <a:defRPr/>
            </a:pPr>
            <a:r>
              <a:rPr lang="en-US" sz="1400" kern="0" dirty="0">
                <a:solidFill>
                  <a:schemeClr val="bg1"/>
                </a:solidFill>
                <a:latin typeface="Arial"/>
              </a:rPr>
              <a:t>(72</a:t>
            </a:r>
            <a:r>
              <a:rPr lang="en-US" sz="1400" kern="0" dirty="0">
                <a:solidFill>
                  <a:schemeClr val="bg1"/>
                </a:solidFill>
                <a:latin typeface="Arial"/>
                <a:cs typeface="Arial"/>
              </a:rPr>
              <a:t>–</a:t>
            </a:r>
            <a:r>
              <a:rPr lang="en-US" sz="1400" kern="0" dirty="0">
                <a:solidFill>
                  <a:schemeClr val="bg1"/>
                </a:solidFill>
                <a:latin typeface="Arial"/>
              </a:rPr>
              <a:t>94%)</a:t>
            </a:r>
          </a:p>
        </p:txBody>
      </p:sp>
      <p:sp>
        <p:nvSpPr>
          <p:cNvPr id="16" name="Rectangle 15"/>
          <p:cNvSpPr/>
          <p:nvPr/>
        </p:nvSpPr>
        <p:spPr>
          <a:xfrm>
            <a:off x="3660687" y="1556982"/>
            <a:ext cx="1797573" cy="823801"/>
          </a:xfrm>
          <a:prstGeom prst="rect">
            <a:avLst/>
          </a:prstGeom>
          <a:solidFill>
            <a:srgbClr val="CBD2E2"/>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400"/>
              </a:spcAft>
              <a:buClrTx/>
              <a:buSzTx/>
              <a:buFontTx/>
              <a:buNone/>
              <a:tabLst/>
              <a:defRPr/>
            </a:pPr>
            <a:r>
              <a:rPr lang="en-US" sz="1600" b="1" kern="0" dirty="0">
                <a:solidFill>
                  <a:schemeClr val="accent1"/>
                </a:solidFill>
                <a:latin typeface="Arial"/>
              </a:rPr>
              <a:t>Neutrophilia</a:t>
            </a:r>
          </a:p>
          <a:p>
            <a:pPr marL="0" marR="0" lvl="0" indent="0" algn="ctr" defTabSz="914400" eaLnBrk="1" fontAlgn="auto" latinLnBrk="0" hangingPunct="1">
              <a:lnSpc>
                <a:spcPct val="90000"/>
              </a:lnSpc>
              <a:spcBef>
                <a:spcPts val="0"/>
              </a:spcBef>
              <a:spcAft>
                <a:spcPts val="400"/>
              </a:spcAft>
              <a:buClrTx/>
              <a:buSzTx/>
              <a:buFontTx/>
              <a:buNone/>
              <a:tabLst/>
              <a:defRPr/>
            </a:pPr>
            <a:r>
              <a:rPr lang="en-US" sz="1400" kern="0" dirty="0">
                <a:solidFill>
                  <a:schemeClr val="accent1"/>
                </a:solidFill>
                <a:latin typeface="Arial"/>
              </a:rPr>
              <a:t>(56</a:t>
            </a:r>
            <a:r>
              <a:rPr lang="en-US" sz="1400" kern="0" dirty="0">
                <a:solidFill>
                  <a:schemeClr val="accent1"/>
                </a:solidFill>
                <a:latin typeface="Arial"/>
                <a:cs typeface="Arial"/>
              </a:rPr>
              <a:t>–</a:t>
            </a:r>
            <a:r>
              <a:rPr lang="en-US" sz="1400" kern="0" dirty="0">
                <a:solidFill>
                  <a:schemeClr val="accent1"/>
                </a:solidFill>
                <a:latin typeface="Arial"/>
              </a:rPr>
              <a:t>89%)</a:t>
            </a:r>
          </a:p>
        </p:txBody>
      </p:sp>
      <p:sp>
        <p:nvSpPr>
          <p:cNvPr id="17" name="Rectangle 16"/>
          <p:cNvSpPr/>
          <p:nvPr/>
        </p:nvSpPr>
        <p:spPr>
          <a:xfrm>
            <a:off x="1024027" y="3245867"/>
            <a:ext cx="1797573" cy="823801"/>
          </a:xfrm>
          <a:prstGeom prst="rect">
            <a:avLst/>
          </a:prstGeom>
          <a:solidFill>
            <a:srgbClr val="CBD2E2"/>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400"/>
              </a:spcAft>
              <a:buClrTx/>
              <a:buSzTx/>
              <a:buFontTx/>
              <a:buNone/>
              <a:tabLst/>
              <a:defRPr/>
            </a:pPr>
            <a:r>
              <a:rPr lang="en-US" sz="1600" b="1" kern="0" dirty="0">
                <a:solidFill>
                  <a:schemeClr val="accent1"/>
                </a:solidFill>
                <a:latin typeface="Arial"/>
              </a:rPr>
              <a:t>Anemia</a:t>
            </a:r>
          </a:p>
          <a:p>
            <a:pPr marL="0" marR="0" lvl="0" indent="0" algn="ctr" defTabSz="914400" eaLnBrk="1" fontAlgn="auto" latinLnBrk="0" hangingPunct="1">
              <a:lnSpc>
                <a:spcPct val="90000"/>
              </a:lnSpc>
              <a:spcBef>
                <a:spcPts val="0"/>
              </a:spcBef>
              <a:spcAft>
                <a:spcPts val="400"/>
              </a:spcAft>
              <a:buClrTx/>
              <a:buSzTx/>
              <a:buFontTx/>
              <a:buNone/>
              <a:tabLst/>
              <a:defRPr/>
            </a:pPr>
            <a:r>
              <a:rPr lang="en-US" sz="1400" kern="0" dirty="0">
                <a:solidFill>
                  <a:schemeClr val="accent1"/>
                </a:solidFill>
                <a:latin typeface="Arial"/>
              </a:rPr>
              <a:t>(18</a:t>
            </a:r>
            <a:r>
              <a:rPr lang="en-US" sz="1400" kern="0" dirty="0">
                <a:solidFill>
                  <a:schemeClr val="accent1"/>
                </a:solidFill>
                <a:latin typeface="Arial"/>
                <a:cs typeface="Arial"/>
              </a:rPr>
              <a:t>–</a:t>
            </a:r>
            <a:r>
              <a:rPr lang="en-US" sz="1400" kern="0" dirty="0">
                <a:solidFill>
                  <a:schemeClr val="accent1"/>
                </a:solidFill>
                <a:latin typeface="Arial"/>
              </a:rPr>
              <a:t>69%)</a:t>
            </a:r>
          </a:p>
        </p:txBody>
      </p:sp>
      <p:sp>
        <p:nvSpPr>
          <p:cNvPr id="18" name="Rectangle 17"/>
          <p:cNvSpPr/>
          <p:nvPr/>
        </p:nvSpPr>
        <p:spPr>
          <a:xfrm>
            <a:off x="6071880" y="1865592"/>
            <a:ext cx="1797573" cy="823801"/>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400"/>
              </a:spcAft>
              <a:buClrTx/>
              <a:buSzTx/>
              <a:buFontTx/>
              <a:buNone/>
              <a:tabLst/>
              <a:defRPr/>
            </a:pPr>
            <a:r>
              <a:rPr lang="en-US" sz="1600" b="1" kern="0" dirty="0">
                <a:solidFill>
                  <a:schemeClr val="bg1"/>
                </a:solidFill>
                <a:latin typeface="Arial"/>
              </a:rPr>
              <a:t>High CRP</a:t>
            </a:r>
          </a:p>
          <a:p>
            <a:pPr marL="0" marR="0" lvl="0" indent="0" algn="ctr" defTabSz="914400" eaLnBrk="1" fontAlgn="auto" latinLnBrk="0" hangingPunct="1">
              <a:lnSpc>
                <a:spcPct val="90000"/>
              </a:lnSpc>
              <a:spcBef>
                <a:spcPts val="0"/>
              </a:spcBef>
              <a:spcAft>
                <a:spcPts val="400"/>
              </a:spcAft>
              <a:buClrTx/>
              <a:buSzTx/>
              <a:buFontTx/>
              <a:buNone/>
              <a:tabLst/>
              <a:defRPr/>
            </a:pPr>
            <a:r>
              <a:rPr lang="en-US" sz="1600" kern="0" dirty="0">
                <a:solidFill>
                  <a:schemeClr val="bg1"/>
                </a:solidFill>
                <a:latin typeface="Arial"/>
              </a:rPr>
              <a:t>(</a:t>
            </a:r>
            <a:r>
              <a:rPr lang="en-US" sz="1600" dirty="0">
                <a:solidFill>
                  <a:schemeClr val="bg1"/>
                </a:solidFill>
              </a:rPr>
              <a:t>&gt;1.0 mg/</a:t>
            </a:r>
            <a:r>
              <a:rPr lang="en-US" sz="1600" dirty="0" err="1">
                <a:solidFill>
                  <a:schemeClr val="bg1"/>
                </a:solidFill>
              </a:rPr>
              <a:t>dL</a:t>
            </a:r>
            <a:r>
              <a:rPr lang="en-US" sz="1600" dirty="0">
                <a:solidFill>
                  <a:schemeClr val="bg1"/>
                </a:solidFill>
              </a:rPr>
              <a:t>)</a:t>
            </a:r>
            <a:r>
              <a:rPr lang="en-US" sz="1600" baseline="30000" dirty="0">
                <a:solidFill>
                  <a:schemeClr val="bg1"/>
                </a:solidFill>
              </a:rPr>
              <a:t>1</a:t>
            </a:r>
            <a:endParaRPr lang="en-US" sz="1600" kern="0" baseline="30000" dirty="0">
              <a:solidFill>
                <a:schemeClr val="bg1"/>
              </a:solidFill>
              <a:latin typeface="Arial"/>
            </a:endParaRPr>
          </a:p>
          <a:p>
            <a:pPr marL="0" marR="0" lvl="0" indent="0" algn="ctr" defTabSz="914400" eaLnBrk="1" fontAlgn="auto" latinLnBrk="0" hangingPunct="1">
              <a:lnSpc>
                <a:spcPct val="90000"/>
              </a:lnSpc>
              <a:spcBef>
                <a:spcPts val="0"/>
              </a:spcBef>
              <a:spcAft>
                <a:spcPts val="400"/>
              </a:spcAft>
              <a:buClrTx/>
              <a:buSzTx/>
              <a:buFontTx/>
              <a:buNone/>
              <a:tabLst/>
              <a:defRPr/>
            </a:pPr>
            <a:r>
              <a:rPr lang="en-US" sz="1400" kern="0" dirty="0">
                <a:solidFill>
                  <a:schemeClr val="bg1"/>
                </a:solidFill>
                <a:latin typeface="Arial"/>
              </a:rPr>
              <a:t>(66</a:t>
            </a:r>
            <a:r>
              <a:rPr lang="en-US" sz="1400" kern="0" dirty="0">
                <a:solidFill>
                  <a:schemeClr val="bg1"/>
                </a:solidFill>
                <a:latin typeface="Arial"/>
                <a:cs typeface="Arial"/>
              </a:rPr>
              <a:t>–</a:t>
            </a:r>
            <a:r>
              <a:rPr lang="en-US" sz="1400" kern="0" dirty="0">
                <a:solidFill>
                  <a:schemeClr val="bg1"/>
                </a:solidFill>
                <a:latin typeface="Arial"/>
              </a:rPr>
              <a:t>97%)</a:t>
            </a:r>
          </a:p>
        </p:txBody>
      </p:sp>
      <p:sp>
        <p:nvSpPr>
          <p:cNvPr id="19" name="Rectangle 18"/>
          <p:cNvSpPr/>
          <p:nvPr/>
        </p:nvSpPr>
        <p:spPr>
          <a:xfrm>
            <a:off x="6322400" y="3245867"/>
            <a:ext cx="1797573" cy="823801"/>
          </a:xfrm>
          <a:prstGeom prst="rect">
            <a:avLst/>
          </a:prstGeom>
          <a:solidFill>
            <a:srgbClr val="CBD2E2"/>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400"/>
              </a:spcAft>
              <a:buClrTx/>
              <a:buSzTx/>
              <a:buFontTx/>
              <a:buNone/>
              <a:tabLst/>
              <a:defRPr/>
            </a:pPr>
            <a:r>
              <a:rPr lang="en-US" sz="1600" b="1" kern="0" dirty="0">
                <a:solidFill>
                  <a:schemeClr val="accent1"/>
                </a:solidFill>
                <a:latin typeface="Arial"/>
              </a:rPr>
              <a:t>High ESR</a:t>
            </a:r>
          </a:p>
          <a:p>
            <a:pPr marL="0" marR="0" lvl="0" indent="0" algn="ctr" defTabSz="914400" eaLnBrk="1" fontAlgn="auto" latinLnBrk="0" hangingPunct="1">
              <a:lnSpc>
                <a:spcPct val="90000"/>
              </a:lnSpc>
              <a:spcBef>
                <a:spcPts val="0"/>
              </a:spcBef>
              <a:spcAft>
                <a:spcPts val="400"/>
              </a:spcAft>
              <a:buClrTx/>
              <a:buSzTx/>
              <a:buFontTx/>
              <a:buNone/>
              <a:tabLst/>
              <a:defRPr/>
            </a:pPr>
            <a:r>
              <a:rPr lang="en-US" sz="1400" kern="0" dirty="0">
                <a:solidFill>
                  <a:schemeClr val="accent1"/>
                </a:solidFill>
                <a:latin typeface="Arial"/>
              </a:rPr>
              <a:t>(90</a:t>
            </a:r>
            <a:r>
              <a:rPr lang="en-US" sz="1400" kern="0" dirty="0">
                <a:solidFill>
                  <a:schemeClr val="accent1"/>
                </a:solidFill>
                <a:latin typeface="Arial"/>
                <a:cs typeface="Arial"/>
              </a:rPr>
              <a:t>–</a:t>
            </a:r>
            <a:r>
              <a:rPr lang="en-US" sz="1400" kern="0" dirty="0">
                <a:solidFill>
                  <a:schemeClr val="accent1"/>
                </a:solidFill>
                <a:latin typeface="Arial"/>
              </a:rPr>
              <a:t>100%)</a:t>
            </a:r>
          </a:p>
        </p:txBody>
      </p:sp>
      <p:sp>
        <p:nvSpPr>
          <p:cNvPr id="20" name="Rectangle 19"/>
          <p:cNvSpPr/>
          <p:nvPr/>
        </p:nvSpPr>
        <p:spPr>
          <a:xfrm>
            <a:off x="5170165" y="4573820"/>
            <a:ext cx="1797573" cy="823801"/>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400"/>
              </a:spcAft>
              <a:buClrTx/>
              <a:buSzTx/>
              <a:buFontTx/>
              <a:buNone/>
              <a:tabLst/>
              <a:defRPr/>
            </a:pPr>
            <a:r>
              <a:rPr lang="en-US" sz="1600" b="1" kern="0" dirty="0">
                <a:solidFill>
                  <a:schemeClr val="bg1"/>
                </a:solidFill>
                <a:latin typeface="Arial"/>
              </a:rPr>
              <a:t>High ferritin</a:t>
            </a:r>
          </a:p>
          <a:p>
            <a:pPr marL="0" marR="0" lvl="0" indent="0" algn="ctr" defTabSz="914400" eaLnBrk="1" fontAlgn="auto" latinLnBrk="0" hangingPunct="1">
              <a:lnSpc>
                <a:spcPct val="90000"/>
              </a:lnSpc>
              <a:spcBef>
                <a:spcPts val="0"/>
              </a:spcBef>
              <a:spcAft>
                <a:spcPts val="400"/>
              </a:spcAft>
              <a:buClrTx/>
              <a:buSzTx/>
              <a:buFontTx/>
              <a:buNone/>
              <a:tabLst/>
              <a:defRPr/>
            </a:pPr>
            <a:r>
              <a:rPr lang="en-US" sz="1600" kern="0" dirty="0">
                <a:solidFill>
                  <a:schemeClr val="bg1"/>
                </a:solidFill>
                <a:latin typeface="Arial"/>
              </a:rPr>
              <a:t>&gt;500 </a:t>
            </a:r>
            <a:r>
              <a:rPr lang="el-GR" sz="1600" kern="0" dirty="0">
                <a:solidFill>
                  <a:schemeClr val="bg1"/>
                </a:solidFill>
                <a:latin typeface="Arial"/>
              </a:rPr>
              <a:t>μ</a:t>
            </a:r>
            <a:r>
              <a:rPr lang="en-US" sz="1600" kern="0" dirty="0">
                <a:solidFill>
                  <a:schemeClr val="bg1"/>
                </a:solidFill>
                <a:latin typeface="Arial"/>
              </a:rPr>
              <a:t>g/L</a:t>
            </a:r>
          </a:p>
          <a:p>
            <a:pPr marL="0" marR="0" lvl="0" indent="0" algn="ctr" defTabSz="914400" eaLnBrk="1" fontAlgn="auto" latinLnBrk="0" hangingPunct="1">
              <a:lnSpc>
                <a:spcPct val="90000"/>
              </a:lnSpc>
              <a:spcBef>
                <a:spcPts val="0"/>
              </a:spcBef>
              <a:spcAft>
                <a:spcPts val="400"/>
              </a:spcAft>
              <a:buClrTx/>
              <a:buSzTx/>
              <a:buFontTx/>
              <a:buNone/>
              <a:tabLst/>
              <a:defRPr/>
            </a:pPr>
            <a:r>
              <a:rPr lang="en-US" sz="1400" kern="0" dirty="0">
                <a:solidFill>
                  <a:schemeClr val="bg1"/>
                </a:solidFill>
                <a:latin typeface="Arial"/>
              </a:rPr>
              <a:t>(69</a:t>
            </a:r>
            <a:r>
              <a:rPr lang="en-US" sz="1400" kern="0" dirty="0">
                <a:solidFill>
                  <a:schemeClr val="bg1"/>
                </a:solidFill>
                <a:latin typeface="Arial"/>
                <a:cs typeface="Arial"/>
              </a:rPr>
              <a:t>–</a:t>
            </a:r>
            <a:r>
              <a:rPr lang="en-US" sz="1400" kern="0" dirty="0">
                <a:solidFill>
                  <a:schemeClr val="bg1"/>
                </a:solidFill>
                <a:latin typeface="Arial"/>
              </a:rPr>
              <a:t>97%)</a:t>
            </a:r>
          </a:p>
        </p:txBody>
      </p:sp>
      <p:sp>
        <p:nvSpPr>
          <p:cNvPr id="21" name="Rectangle 20"/>
          <p:cNvSpPr/>
          <p:nvPr/>
        </p:nvSpPr>
        <p:spPr>
          <a:xfrm>
            <a:off x="1960391" y="4573820"/>
            <a:ext cx="1797573" cy="823801"/>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400"/>
              </a:spcAft>
              <a:buClrTx/>
              <a:buSzTx/>
              <a:buFontTx/>
              <a:buNone/>
              <a:tabLst/>
              <a:defRPr/>
            </a:pPr>
            <a:r>
              <a:rPr lang="en-US" sz="1600" b="1" kern="0" dirty="0">
                <a:solidFill>
                  <a:schemeClr val="bg1"/>
                </a:solidFill>
                <a:latin typeface="Arial"/>
              </a:rPr>
              <a:t>Elevated liver enzymes</a:t>
            </a:r>
          </a:p>
          <a:p>
            <a:pPr marL="0" marR="0" lvl="0" indent="0" algn="ctr" defTabSz="914400" eaLnBrk="1" fontAlgn="auto" latinLnBrk="0" hangingPunct="1">
              <a:lnSpc>
                <a:spcPct val="90000"/>
              </a:lnSpc>
              <a:spcBef>
                <a:spcPts val="0"/>
              </a:spcBef>
              <a:spcAft>
                <a:spcPts val="400"/>
              </a:spcAft>
              <a:buClrTx/>
              <a:buSzTx/>
              <a:buFontTx/>
              <a:buNone/>
              <a:tabLst/>
              <a:defRPr/>
            </a:pPr>
            <a:r>
              <a:rPr lang="en-US" sz="1400" kern="0" dirty="0">
                <a:solidFill>
                  <a:schemeClr val="bg1"/>
                </a:solidFill>
                <a:latin typeface="Arial"/>
              </a:rPr>
              <a:t>(64</a:t>
            </a:r>
            <a:r>
              <a:rPr lang="en-US" sz="1400" kern="0" dirty="0">
                <a:solidFill>
                  <a:schemeClr val="bg1"/>
                </a:solidFill>
                <a:latin typeface="Arial"/>
                <a:cs typeface="Arial"/>
              </a:rPr>
              <a:t>–</a:t>
            </a:r>
            <a:r>
              <a:rPr lang="en-US" sz="1400" kern="0" dirty="0">
                <a:solidFill>
                  <a:schemeClr val="bg1"/>
                </a:solidFill>
                <a:latin typeface="Arial"/>
              </a:rPr>
              <a:t>76%)</a:t>
            </a:r>
          </a:p>
        </p:txBody>
      </p:sp>
      <p:sp>
        <p:nvSpPr>
          <p:cNvPr id="3" name="TextBox 2"/>
          <p:cNvSpPr txBox="1"/>
          <p:nvPr/>
        </p:nvSpPr>
        <p:spPr>
          <a:xfrm>
            <a:off x="1350477" y="5687181"/>
            <a:ext cx="6443046" cy="338554"/>
          </a:xfrm>
          <a:prstGeom prst="rect">
            <a:avLst/>
          </a:prstGeom>
          <a:noFill/>
        </p:spPr>
        <p:txBody>
          <a:bodyPr wrap="none" rtlCol="0">
            <a:spAutoFit/>
          </a:bodyPr>
          <a:lstStyle/>
          <a:p>
            <a:r>
              <a:rPr lang="de-DE" sz="1600" cap="all" dirty="0" smtClean="0"/>
              <a:t>Laboratory </a:t>
            </a:r>
            <a:r>
              <a:rPr lang="de-DE" sz="1600" cap="all" dirty="0" err="1" smtClean="0"/>
              <a:t>features</a:t>
            </a:r>
            <a:r>
              <a:rPr lang="de-DE" sz="1600" cap="all" dirty="0" smtClean="0"/>
              <a:t> </a:t>
            </a:r>
            <a:r>
              <a:rPr lang="de-DE" sz="1600" cap="all" dirty="0" err="1" smtClean="0"/>
              <a:t>suggest</a:t>
            </a:r>
            <a:r>
              <a:rPr lang="de-DE" sz="1600" cap="all" dirty="0" smtClean="0"/>
              <a:t> </a:t>
            </a:r>
            <a:r>
              <a:rPr lang="de-DE" sz="1600" cap="all" dirty="0" err="1" smtClean="0"/>
              <a:t>systemic</a:t>
            </a:r>
            <a:r>
              <a:rPr lang="de-DE" sz="1600" cap="all" dirty="0" smtClean="0"/>
              <a:t> </a:t>
            </a:r>
            <a:r>
              <a:rPr lang="de-DE" sz="1600" cap="all" dirty="0" err="1" smtClean="0"/>
              <a:t>inflammation</a:t>
            </a:r>
            <a:endParaRPr lang="en-US" sz="1600" cap="all" dirty="0"/>
          </a:p>
        </p:txBody>
      </p:sp>
    </p:spTree>
    <p:extLst>
      <p:ext uri="{BB962C8B-B14F-4D97-AF65-F5344CB8AC3E}">
        <p14:creationId xmlns:p14="http://schemas.microsoft.com/office/powerpoint/2010/main" val="4287879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Inhaltsplatzhalter 79"/>
          <p:cNvGraphicFramePr>
            <a:graphicFrameLocks noGrp="1"/>
          </p:cNvGraphicFramePr>
          <p:nvPr>
            <p:ph sz="half" idx="1"/>
            <p:extLst>
              <p:ext uri="{D42A27DB-BD31-4B8C-83A1-F6EECF244321}">
                <p14:modId xmlns:p14="http://schemas.microsoft.com/office/powerpoint/2010/main" val="3755945465"/>
              </p:ext>
            </p:extLst>
          </p:nvPr>
        </p:nvGraphicFramePr>
        <p:xfrm>
          <a:off x="685800" y="1508125"/>
          <a:ext cx="3794126" cy="4070604"/>
        </p:xfrm>
        <a:graphic>
          <a:graphicData uri="http://schemas.openxmlformats.org/drawingml/2006/table">
            <a:tbl>
              <a:tblPr firstRow="1" bandRow="1">
                <a:tableStyleId>{5C22544A-7EE6-4342-B048-85BDC9FD1C3A}</a:tableStyleId>
              </a:tblPr>
              <a:tblGrid>
                <a:gridCol w="426720">
                  <a:extLst>
                    <a:ext uri="{9D8B030D-6E8A-4147-A177-3AD203B41FA5}">
                      <a16:colId xmlns="" xmlns:a16="http://schemas.microsoft.com/office/drawing/2014/main" val="1331274782"/>
                    </a:ext>
                  </a:extLst>
                </a:gridCol>
                <a:gridCol w="3367406">
                  <a:extLst>
                    <a:ext uri="{9D8B030D-6E8A-4147-A177-3AD203B41FA5}">
                      <a16:colId xmlns="" xmlns:a16="http://schemas.microsoft.com/office/drawing/2014/main" val="2151876589"/>
                    </a:ext>
                  </a:extLst>
                </a:gridCol>
              </a:tblGrid>
              <a:tr h="2700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rPr>
                        <a:t>Rare clinical manifestations</a:t>
                      </a:r>
                    </a:p>
                  </a:txBody>
                  <a:tcPr/>
                </a:tc>
                <a:tc hMerge="1">
                  <a:txBody>
                    <a:bodyPr/>
                    <a:lstStyle/>
                    <a:p>
                      <a:endParaRPr lang="de-DE" dirty="0"/>
                    </a:p>
                  </a:txBody>
                  <a:tcPr/>
                </a:tc>
                <a:extLst>
                  <a:ext uri="{0D108BD9-81ED-4DB2-BD59-A6C34878D82A}">
                    <a16:rowId xmlns="" xmlns:a16="http://schemas.microsoft.com/office/drawing/2014/main" val="2314357519"/>
                  </a:ext>
                </a:extLst>
              </a:tr>
              <a:tr h="199314">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latin typeface="Arial Narrow" panose="020B0606020202030204" pitchFamily="34" charset="0"/>
                        </a:rPr>
                        <a:t>Fulminant hepatitis</a:t>
                      </a: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3570653076"/>
                  </a:ext>
                </a:extLst>
              </a:tr>
              <a:tr h="269443">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Narrow" panose="020B0606020202030204" pitchFamily="34" charset="0"/>
                        </a:rPr>
                        <a:t>Myocarditis and myocardial necrosis</a:t>
                      </a: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3330271692"/>
                  </a:ext>
                </a:extLst>
              </a:tr>
              <a:tr h="459529">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lvl="0" algn="l" defTabSz="622300">
                        <a:lnSpc>
                          <a:spcPct val="90000"/>
                        </a:lnSpc>
                        <a:spcBef>
                          <a:spcPct val="0"/>
                        </a:spcBef>
                        <a:spcAft>
                          <a:spcPct val="35000"/>
                        </a:spcAft>
                      </a:pPr>
                      <a:r>
                        <a:rPr lang="en-US" sz="1400" kern="1200" dirty="0">
                          <a:solidFill>
                            <a:schemeClr val="tx1"/>
                          </a:solidFill>
                          <a:latin typeface="Arial Narrow" panose="020B0606020202030204" pitchFamily="34" charset="0"/>
                        </a:rPr>
                        <a:t>Pulmonary involvement</a:t>
                      </a:r>
                    </a:p>
                    <a:p>
                      <a:pPr marL="285750" lvl="1" indent="-285750" algn="l" defTabSz="444500">
                        <a:lnSpc>
                          <a:spcPct val="90000"/>
                        </a:lnSpc>
                        <a:spcBef>
                          <a:spcPct val="0"/>
                        </a:spcBef>
                        <a:spcAft>
                          <a:spcPct val="15000"/>
                        </a:spcAft>
                        <a:buClr>
                          <a:schemeClr val="bg1"/>
                        </a:buClr>
                        <a:buFont typeface="Symbol" panose="05050102010706020507" pitchFamily="18" charset="2"/>
                        <a:buChar char="-"/>
                      </a:pPr>
                      <a:r>
                        <a:rPr lang="en-US" sz="1200" kern="1200" dirty="0">
                          <a:solidFill>
                            <a:schemeClr val="tx1"/>
                          </a:solidFill>
                          <a:latin typeface="Arial Narrow" panose="020B0606020202030204" pitchFamily="34" charset="0"/>
                        </a:rPr>
                        <a:t>Pleurisy, temporary infiltrates, ARDS, and restrictive pulmonary disease</a:t>
                      </a: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3858518922"/>
                  </a:ext>
                </a:extLst>
              </a:tr>
              <a:tr h="269443">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latin typeface="Arial Narrow" panose="020B0606020202030204" pitchFamily="34" charset="0"/>
                        </a:rPr>
                        <a:t>Pure red cell aplasia</a:t>
                      </a: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3464172821"/>
                  </a:ext>
                </a:extLst>
              </a:tr>
              <a:tr h="269443">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Narrow" panose="020B0606020202030204" pitchFamily="34" charset="0"/>
                        </a:rPr>
                        <a:t>Inappropriate ADH secretion and low sodium level</a:t>
                      </a: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1824620844"/>
                  </a:ext>
                </a:extLst>
              </a:tr>
              <a:tr h="269443">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err="1">
                          <a:latin typeface="Arial Narrow" panose="020B0606020202030204" pitchFamily="34" charset="0"/>
                        </a:rPr>
                        <a:t>Serositis</a:t>
                      </a:r>
                      <a:endParaRPr lang="en-US" sz="1400" kern="1200" dirty="0">
                        <a:latin typeface="Arial Narrow" panose="020B0606020202030204" pitchFamily="34" charset="0"/>
                      </a:endParaRP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2968754357"/>
                  </a:ext>
                </a:extLst>
              </a:tr>
              <a:tr h="332190">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Narrow" panose="020B0606020202030204" pitchFamily="34" charset="0"/>
                        </a:rPr>
                        <a:t>Meningitis (aseptic) with neutrophilic </a:t>
                      </a:r>
                      <a:r>
                        <a:rPr lang="en-US" sz="1400" kern="1200" dirty="0" err="1">
                          <a:solidFill>
                            <a:schemeClr val="tx1"/>
                          </a:solidFill>
                          <a:latin typeface="Arial Narrow" panose="020B0606020202030204" pitchFamily="34" charset="0"/>
                        </a:rPr>
                        <a:t>pleiocytosis</a:t>
                      </a:r>
                      <a:r>
                        <a:rPr lang="en-US" sz="1400" kern="1200" dirty="0">
                          <a:solidFill>
                            <a:schemeClr val="tx1"/>
                          </a:solidFill>
                          <a:latin typeface="Arial Narrow" panose="020B0606020202030204" pitchFamily="34" charset="0"/>
                        </a:rPr>
                        <a:t> and stroke</a:t>
                      </a: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4211581956"/>
                  </a:ext>
                </a:extLst>
              </a:tr>
              <a:tr h="269443">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latin typeface="Arial Narrow" panose="020B0606020202030204" pitchFamily="34" charset="0"/>
                        </a:rPr>
                        <a:t>Disseminated cerebral thrombotic microangiopathy</a:t>
                      </a: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2398167408"/>
                  </a:ext>
                </a:extLst>
              </a:tr>
              <a:tr h="269443">
                <a:tc>
                  <a:txBody>
                    <a:bodyPr/>
                    <a:lstStyle/>
                    <a:p>
                      <a:r>
                        <a:rPr lang="en-US" sz="1200" kern="1200" dirty="0">
                          <a:solidFill>
                            <a:schemeClr val="accent1"/>
                          </a:solidFill>
                          <a:latin typeface="Arial" panose="020B0604020202020204" pitchFamily="34" charset="0"/>
                          <a:cs typeface="Arial" panose="020B0604020202020204" pitchFamily="34" charset="0"/>
                        </a:rPr>
                        <a:t>└►</a:t>
                      </a:r>
                      <a:endParaRPr lang="de-DE" dirty="0"/>
                    </a:p>
                  </a:txBody>
                  <a:tcPr marR="0">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latin typeface="Arial Narrow" panose="020B0606020202030204" pitchFamily="34" charset="0"/>
                        </a:rPr>
                        <a:t>Fatal infections</a:t>
                      </a:r>
                    </a:p>
                  </a:txBody>
                  <a:tcPr>
                    <a:lnL w="6350" cap="flat" cmpd="sng" algn="ctr">
                      <a:noFill/>
                      <a:prstDash val="solid"/>
                      <a:round/>
                      <a:headEnd type="none" w="med" len="med"/>
                      <a:tailEnd type="none" w="med" len="med"/>
                    </a:lnL>
                  </a:tcPr>
                </a:tc>
                <a:extLst>
                  <a:ext uri="{0D108BD9-81ED-4DB2-BD59-A6C34878D82A}">
                    <a16:rowId xmlns="" xmlns:a16="http://schemas.microsoft.com/office/drawing/2014/main" val="2404924380"/>
                  </a:ext>
                </a:extLst>
              </a:tr>
            </a:tbl>
          </a:graphicData>
        </a:graphic>
      </p:graphicFrame>
      <p:sp>
        <p:nvSpPr>
          <p:cNvPr id="7" name="Title 6"/>
          <p:cNvSpPr>
            <a:spLocks noGrp="1"/>
          </p:cNvSpPr>
          <p:nvPr>
            <p:ph type="title"/>
          </p:nvPr>
        </p:nvSpPr>
        <p:spPr>
          <a:prstGeom prst="rect">
            <a:avLst/>
          </a:prstGeom>
        </p:spPr>
        <p:txBody>
          <a:bodyPr/>
          <a:lstStyle/>
          <a:p>
            <a:r>
              <a:rPr lang="en-GB" dirty="0">
                <a:solidFill>
                  <a:schemeClr val="tx1"/>
                </a:solidFill>
              </a:rPr>
              <a:t>Serious complications in AOSD</a:t>
            </a:r>
            <a:endParaRPr lang="en-US" dirty="0">
              <a:solidFill>
                <a:schemeClr val="tx1"/>
              </a:solidFill>
            </a:endParaRPr>
          </a:p>
        </p:txBody>
      </p:sp>
      <p:sp>
        <p:nvSpPr>
          <p:cNvPr id="79" name="Textplatzhalter 78"/>
          <p:cNvSpPr>
            <a:spLocks noGrp="1"/>
          </p:cNvSpPr>
          <p:nvPr>
            <p:ph type="body" sz="quarter" idx="10"/>
          </p:nvPr>
        </p:nvSpPr>
        <p:spPr>
          <a:xfrm>
            <a:off x="686020" y="6161576"/>
            <a:ext cx="6015866" cy="381386"/>
          </a:xfrm>
        </p:spPr>
        <p:txBody>
          <a:bodyPr/>
          <a:lstStyle/>
          <a:p>
            <a:r>
              <a:rPr lang="en-US" dirty="0"/>
              <a:t>ADH, antidiuretic hormone; AOSD, adult-onset Still’s disease; ARDS, acute respiratory distress syndrome</a:t>
            </a:r>
          </a:p>
          <a:p>
            <a:r>
              <a:rPr lang="en-US" dirty="0" err="1"/>
              <a:t>Kadavath</a:t>
            </a:r>
            <a:r>
              <a:rPr lang="en-US" dirty="0"/>
              <a:t> S, et al. </a:t>
            </a:r>
            <a:r>
              <a:rPr lang="en-US" i="1" dirty="0"/>
              <a:t>Ann Med </a:t>
            </a:r>
            <a:r>
              <a:rPr lang="en-US" dirty="0"/>
              <a:t>2015;47:6–14.</a:t>
            </a:r>
          </a:p>
        </p:txBody>
      </p:sp>
      <p:graphicFrame>
        <p:nvGraphicFramePr>
          <p:cNvPr id="82" name="Inhaltsplatzhalter 79"/>
          <p:cNvGraphicFramePr>
            <a:graphicFrameLocks noGrp="1"/>
          </p:cNvGraphicFramePr>
          <p:nvPr>
            <p:ph sz="half" idx="2"/>
            <p:extLst>
              <p:ext uri="{D42A27DB-BD31-4B8C-83A1-F6EECF244321}">
                <p14:modId xmlns:p14="http://schemas.microsoft.com/office/powerpoint/2010/main" val="2193955261"/>
              </p:ext>
            </p:extLst>
          </p:nvPr>
        </p:nvGraphicFramePr>
        <p:xfrm>
          <a:off x="4664075" y="1508125"/>
          <a:ext cx="3794126" cy="2176272"/>
        </p:xfrm>
        <a:graphic>
          <a:graphicData uri="http://schemas.openxmlformats.org/drawingml/2006/table">
            <a:tbl>
              <a:tblPr firstRow="1" bandRow="1">
                <a:tableStyleId>{7DF18680-E054-41AD-8BC1-D1AEF772440D}</a:tableStyleId>
              </a:tblPr>
              <a:tblGrid>
                <a:gridCol w="479425">
                  <a:extLst>
                    <a:ext uri="{9D8B030D-6E8A-4147-A177-3AD203B41FA5}">
                      <a16:colId xmlns="" xmlns:a16="http://schemas.microsoft.com/office/drawing/2014/main" val="1331274782"/>
                    </a:ext>
                  </a:extLst>
                </a:gridCol>
                <a:gridCol w="3314701">
                  <a:extLst>
                    <a:ext uri="{9D8B030D-6E8A-4147-A177-3AD203B41FA5}">
                      <a16:colId xmlns="" xmlns:a16="http://schemas.microsoft.com/office/drawing/2014/main" val="2151876589"/>
                    </a:ext>
                  </a:extLst>
                </a:gridCol>
              </a:tblGrid>
              <a:tr h="283464">
                <a:tc gridSpan="2">
                  <a:txBody>
                    <a:bodyPr/>
                    <a:lstStyle/>
                    <a:p>
                      <a:pPr lvl="0" algn="l" defTabSz="800100">
                        <a:lnSpc>
                          <a:spcPct val="90000"/>
                        </a:lnSpc>
                        <a:spcBef>
                          <a:spcPct val="0"/>
                        </a:spcBef>
                        <a:spcAft>
                          <a:spcPct val="35000"/>
                        </a:spcAft>
                      </a:pPr>
                      <a:r>
                        <a:rPr lang="en-US" sz="1400" kern="1200" dirty="0"/>
                        <a:t>Other major complications</a:t>
                      </a:r>
                      <a:endParaRPr lang="en-US" sz="1400" kern="1200" dirty="0">
                        <a:solidFill>
                          <a:schemeClr val="bg1"/>
                        </a:solidFill>
                      </a:endParaRPr>
                    </a:p>
                  </a:txBody>
                  <a:tcPr/>
                </a:tc>
                <a:tc hMerge="1">
                  <a:txBody>
                    <a:bodyPr/>
                    <a:lstStyle/>
                    <a:p>
                      <a:endParaRPr lang="de-DE" dirty="0"/>
                    </a:p>
                  </a:txBody>
                  <a:tcPr/>
                </a:tc>
                <a:extLst>
                  <a:ext uri="{0D108BD9-81ED-4DB2-BD59-A6C34878D82A}">
                    <a16:rowId xmlns="" xmlns:a16="http://schemas.microsoft.com/office/drawing/2014/main" val="2314357519"/>
                  </a:ext>
                </a:extLst>
              </a:tr>
              <a:tr h="475488">
                <a:tc>
                  <a:txBody>
                    <a:bodyPr/>
                    <a:lstStyle/>
                    <a:p>
                      <a:r>
                        <a:rPr lang="en-US" sz="1200" kern="1200" dirty="0"/>
                        <a:t>└►</a:t>
                      </a:r>
                      <a:endParaRPr lang="de-DE" dirty="0"/>
                    </a:p>
                  </a:txBody>
                  <a:tcPr marR="0"/>
                </a:tc>
                <a:tc>
                  <a:txBody>
                    <a:bodyPr/>
                    <a:lstStyle/>
                    <a:p>
                      <a:pPr lvl="0" algn="l" defTabSz="622300">
                        <a:lnSpc>
                          <a:spcPct val="90000"/>
                        </a:lnSpc>
                        <a:spcBef>
                          <a:spcPct val="0"/>
                        </a:spcBef>
                        <a:spcAft>
                          <a:spcPct val="35000"/>
                        </a:spcAft>
                      </a:pPr>
                      <a:r>
                        <a:rPr lang="en-US" sz="1400" kern="1200" dirty="0">
                          <a:latin typeface="Arial Narrow" panose="020B0606020202030204" pitchFamily="34" charset="0"/>
                        </a:rPr>
                        <a:t>Macrophage activation syndrome, also known as r</a:t>
                      </a:r>
                      <a:r>
                        <a:rPr lang="de-DE" sz="1400" kern="1200" dirty="0" err="1">
                          <a:latin typeface="Arial Narrow" panose="020B0606020202030204" pitchFamily="34" charset="0"/>
                        </a:rPr>
                        <a:t>eactive</a:t>
                      </a:r>
                      <a:r>
                        <a:rPr lang="de-DE" sz="1400" kern="1200" dirty="0">
                          <a:latin typeface="Arial Narrow" panose="020B0606020202030204" pitchFamily="34" charset="0"/>
                        </a:rPr>
                        <a:t> </a:t>
                      </a:r>
                      <a:r>
                        <a:rPr lang="de-DE" sz="1400" kern="1200" dirty="0" err="1">
                          <a:latin typeface="Arial Narrow" panose="020B0606020202030204" pitchFamily="34" charset="0"/>
                        </a:rPr>
                        <a:t>hemophagocytic</a:t>
                      </a:r>
                      <a:r>
                        <a:rPr lang="de-DE" sz="1400" kern="1200" dirty="0">
                          <a:latin typeface="Arial Narrow" panose="020B0606020202030204" pitchFamily="34" charset="0"/>
                        </a:rPr>
                        <a:t> </a:t>
                      </a:r>
                      <a:r>
                        <a:rPr lang="de-DE" sz="1400" kern="1200" dirty="0" err="1">
                          <a:latin typeface="Arial Narrow" panose="020B0606020202030204" pitchFamily="34" charset="0"/>
                        </a:rPr>
                        <a:t>syndrome</a:t>
                      </a:r>
                      <a:endParaRPr lang="en-US" sz="1400" kern="1200" dirty="0">
                        <a:latin typeface="Arial Narrow" panose="020B0606020202030204" pitchFamily="34" charset="0"/>
                      </a:endParaRPr>
                    </a:p>
                  </a:txBody>
                  <a:tcPr/>
                </a:tc>
                <a:extLst>
                  <a:ext uri="{0D108BD9-81ED-4DB2-BD59-A6C34878D82A}">
                    <a16:rowId xmlns="" xmlns:a16="http://schemas.microsoft.com/office/drawing/2014/main" val="3570653076"/>
                  </a:ext>
                </a:extLst>
              </a:tr>
              <a:tr h="283464">
                <a:tc>
                  <a:txBody>
                    <a:bodyPr/>
                    <a:lstStyle/>
                    <a:p>
                      <a:r>
                        <a:rPr lang="en-US" sz="1200" kern="1200" dirty="0"/>
                        <a:t>└►</a:t>
                      </a:r>
                      <a:endParaRPr lang="de-DE" dirty="0"/>
                    </a:p>
                  </a:txBody>
                  <a:tcPr marR="0"/>
                </a:tc>
                <a:tc>
                  <a:txBody>
                    <a:bodyPr/>
                    <a:lstStyle/>
                    <a:p>
                      <a:pPr lvl="0" algn="l" defTabSz="622300">
                        <a:lnSpc>
                          <a:spcPct val="90000"/>
                        </a:lnSpc>
                        <a:spcBef>
                          <a:spcPct val="0"/>
                        </a:spcBef>
                        <a:spcAft>
                          <a:spcPct val="35000"/>
                        </a:spcAft>
                      </a:pPr>
                      <a:r>
                        <a:rPr lang="en-US" sz="1400" kern="1200" dirty="0">
                          <a:latin typeface="Arial Narrow" panose="020B0606020202030204" pitchFamily="34" charset="0"/>
                        </a:rPr>
                        <a:t>Disseminated intravascular coagulopathy</a:t>
                      </a:r>
                    </a:p>
                  </a:txBody>
                  <a:tcPr/>
                </a:tc>
                <a:extLst>
                  <a:ext uri="{0D108BD9-81ED-4DB2-BD59-A6C34878D82A}">
                    <a16:rowId xmlns="" xmlns:a16="http://schemas.microsoft.com/office/drawing/2014/main" val="3330271692"/>
                  </a:ext>
                </a:extLst>
              </a:tr>
              <a:tr h="0">
                <a:tc>
                  <a:txBody>
                    <a:bodyPr/>
                    <a:lstStyle/>
                    <a:p>
                      <a:r>
                        <a:rPr lang="en-US" sz="1200" kern="1200" dirty="0"/>
                        <a:t>└►</a:t>
                      </a:r>
                      <a:endParaRPr lang="de-DE" dirty="0"/>
                    </a:p>
                  </a:txBody>
                  <a:tcPr marR="0"/>
                </a:tc>
                <a:tc>
                  <a:txBody>
                    <a:bodyPr/>
                    <a:lstStyle/>
                    <a:p>
                      <a:pPr lvl="0" algn="l" defTabSz="622300">
                        <a:lnSpc>
                          <a:spcPct val="90000"/>
                        </a:lnSpc>
                        <a:spcBef>
                          <a:spcPct val="0"/>
                        </a:spcBef>
                        <a:spcAft>
                          <a:spcPct val="35000"/>
                        </a:spcAft>
                      </a:pPr>
                      <a:r>
                        <a:rPr lang="en-US" sz="1400" kern="1200" dirty="0">
                          <a:latin typeface="Arial Narrow" panose="020B0606020202030204" pitchFamily="34" charset="0"/>
                        </a:rPr>
                        <a:t>Thrombotic thrombocytopenic purpura</a:t>
                      </a:r>
                    </a:p>
                  </a:txBody>
                  <a:tcPr/>
                </a:tc>
                <a:extLst>
                  <a:ext uri="{0D108BD9-81ED-4DB2-BD59-A6C34878D82A}">
                    <a16:rowId xmlns="" xmlns:a16="http://schemas.microsoft.com/office/drawing/2014/main" val="3858518922"/>
                  </a:ext>
                </a:extLst>
              </a:tr>
              <a:tr h="283464">
                <a:tc>
                  <a:txBody>
                    <a:bodyPr/>
                    <a:lstStyle/>
                    <a:p>
                      <a:r>
                        <a:rPr lang="en-US" sz="1200" kern="1200" dirty="0"/>
                        <a:t>└►</a:t>
                      </a:r>
                      <a:endParaRPr lang="de-DE" dirty="0"/>
                    </a:p>
                  </a:txBody>
                  <a:tcPr marR="0"/>
                </a:tc>
                <a:tc>
                  <a:txBody>
                    <a:bodyPr/>
                    <a:lstStyle/>
                    <a:p>
                      <a:pPr lvl="0" algn="l" defTabSz="622300">
                        <a:lnSpc>
                          <a:spcPct val="90000"/>
                        </a:lnSpc>
                        <a:spcBef>
                          <a:spcPct val="0"/>
                        </a:spcBef>
                        <a:spcAft>
                          <a:spcPct val="35000"/>
                        </a:spcAft>
                      </a:pPr>
                      <a:r>
                        <a:rPr lang="en-US" sz="1400" kern="1200" dirty="0">
                          <a:latin typeface="Arial Narrow" panose="020B0606020202030204" pitchFamily="34" charset="0"/>
                        </a:rPr>
                        <a:t>Diffuse alveolar hemorrhage </a:t>
                      </a:r>
                    </a:p>
                  </a:txBody>
                  <a:tcPr/>
                </a:tc>
                <a:extLst>
                  <a:ext uri="{0D108BD9-81ED-4DB2-BD59-A6C34878D82A}">
                    <a16:rowId xmlns="" xmlns:a16="http://schemas.microsoft.com/office/drawing/2014/main" val="3464172821"/>
                  </a:ext>
                </a:extLst>
              </a:tr>
              <a:tr h="283464">
                <a:tc>
                  <a:txBody>
                    <a:bodyPr/>
                    <a:lstStyle/>
                    <a:p>
                      <a:r>
                        <a:rPr lang="en-US" sz="1200" kern="1200" dirty="0"/>
                        <a:t>└►</a:t>
                      </a:r>
                      <a:endParaRPr lang="de-DE" dirty="0"/>
                    </a:p>
                  </a:txBody>
                  <a:tcPr marR="0"/>
                </a:tc>
                <a:tc>
                  <a:txBody>
                    <a:bodyPr/>
                    <a:lstStyle/>
                    <a:p>
                      <a:pPr lvl="0" algn="l" defTabSz="622300">
                        <a:lnSpc>
                          <a:spcPct val="90000"/>
                        </a:lnSpc>
                        <a:spcBef>
                          <a:spcPct val="0"/>
                        </a:spcBef>
                        <a:spcAft>
                          <a:spcPct val="35000"/>
                        </a:spcAft>
                      </a:pPr>
                      <a:r>
                        <a:rPr lang="en-US" sz="1400" kern="1200" dirty="0">
                          <a:latin typeface="Arial Narrow" panose="020B0606020202030204" pitchFamily="34" charset="0"/>
                        </a:rPr>
                        <a:t>Pulmonary arterial hypertension </a:t>
                      </a:r>
                    </a:p>
                  </a:txBody>
                  <a:tcPr/>
                </a:tc>
                <a:extLst>
                  <a:ext uri="{0D108BD9-81ED-4DB2-BD59-A6C34878D82A}">
                    <a16:rowId xmlns="" xmlns:a16="http://schemas.microsoft.com/office/drawing/2014/main" val="1824620844"/>
                  </a:ext>
                </a:extLst>
              </a:tr>
              <a:tr h="283464">
                <a:tc>
                  <a:txBody>
                    <a:bodyPr/>
                    <a:lstStyle/>
                    <a:p>
                      <a:r>
                        <a:rPr lang="en-US" sz="1200" kern="1200" dirty="0"/>
                        <a:t>└►</a:t>
                      </a:r>
                      <a:endParaRPr lang="de-DE" dirty="0"/>
                    </a:p>
                  </a:txBody>
                  <a:tcPr marR="0"/>
                </a:tc>
                <a:tc>
                  <a:txBody>
                    <a:bodyPr/>
                    <a:lstStyle/>
                    <a:p>
                      <a:pPr lvl="0" algn="l" defTabSz="622300">
                        <a:lnSpc>
                          <a:spcPct val="90000"/>
                        </a:lnSpc>
                        <a:spcBef>
                          <a:spcPct val="0"/>
                        </a:spcBef>
                        <a:spcAft>
                          <a:spcPct val="35000"/>
                        </a:spcAft>
                      </a:pPr>
                      <a:r>
                        <a:rPr lang="en-US" sz="1400" kern="1200" dirty="0">
                          <a:latin typeface="Arial Narrow" panose="020B0606020202030204" pitchFamily="34" charset="0"/>
                        </a:rPr>
                        <a:t>Septic shock</a:t>
                      </a:r>
                    </a:p>
                  </a:txBody>
                  <a:tcPr/>
                </a:tc>
                <a:extLst>
                  <a:ext uri="{0D108BD9-81ED-4DB2-BD59-A6C34878D82A}">
                    <a16:rowId xmlns="" xmlns:a16="http://schemas.microsoft.com/office/drawing/2014/main" val="2968754357"/>
                  </a:ext>
                </a:extLst>
              </a:tr>
            </a:tbl>
          </a:graphicData>
        </a:graphic>
      </p:graphicFrame>
    </p:spTree>
    <p:extLst>
      <p:ext uri="{BB962C8B-B14F-4D97-AF65-F5344CB8AC3E}">
        <p14:creationId xmlns:p14="http://schemas.microsoft.com/office/powerpoint/2010/main" val="2858500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AOSD: diagnostic criteria</a:t>
            </a:r>
            <a:endParaRPr lang="en-US" dirty="0"/>
          </a:p>
        </p:txBody>
      </p:sp>
      <p:sp>
        <p:nvSpPr>
          <p:cNvPr id="3" name="Textplatzhalter 2">
            <a:extLst>
              <a:ext uri="{FF2B5EF4-FFF2-40B4-BE49-F238E27FC236}">
                <a16:creationId xmlns="" xmlns:a16="http://schemas.microsoft.com/office/drawing/2014/main" id="{0822262E-8612-4C60-B4F2-9BE3B1A76123}"/>
              </a:ext>
            </a:extLst>
          </p:cNvPr>
          <p:cNvSpPr>
            <a:spLocks noGrp="1"/>
          </p:cNvSpPr>
          <p:nvPr>
            <p:ph type="body" sz="quarter" idx="10"/>
          </p:nvPr>
        </p:nvSpPr>
        <p:spPr/>
        <p:txBody>
          <a:bodyPr/>
          <a:lstStyle/>
          <a:p>
            <a:pPr>
              <a:spcBef>
                <a:spcPts val="0"/>
              </a:spcBef>
            </a:pPr>
            <a:r>
              <a:rPr lang="en-US" sz="800" dirty="0"/>
              <a:t>ANA, anti-nuclear antibodies; AOSD, adult-onset Still’s disease; ESR, erythrocyte sedimentation rate; </a:t>
            </a:r>
            <a:br>
              <a:rPr lang="en-US" sz="800" dirty="0"/>
            </a:br>
            <a:r>
              <a:rPr lang="en-US" sz="800" dirty="0"/>
              <a:t>GF, glycosylated ferritin; PMN, polymorphonuclear; RES, reticuloendothelial system; RF, rheumatoid factor; WBC, white blood cell</a:t>
            </a:r>
          </a:p>
          <a:p>
            <a:pPr>
              <a:spcBef>
                <a:spcPts val="0"/>
              </a:spcBef>
            </a:pPr>
            <a:r>
              <a:rPr lang="en-US" sz="800" dirty="0" err="1"/>
              <a:t>Colafrancesco</a:t>
            </a:r>
            <a:r>
              <a:rPr lang="en-US" sz="800" dirty="0"/>
              <a:t> S, et al. </a:t>
            </a:r>
            <a:r>
              <a:rPr lang="en-US" sz="800" i="1" dirty="0"/>
              <a:t>Expert Rev </a:t>
            </a:r>
            <a:r>
              <a:rPr lang="en-US" sz="800" i="1" dirty="0" err="1"/>
              <a:t>Clin</a:t>
            </a:r>
            <a:r>
              <a:rPr lang="en-US" sz="800" i="1" dirty="0"/>
              <a:t> </a:t>
            </a:r>
            <a:r>
              <a:rPr lang="en-US" sz="800" i="1" dirty="0" err="1"/>
              <a:t>Immunol</a:t>
            </a:r>
            <a:r>
              <a:rPr lang="en-US" sz="800" dirty="0"/>
              <a:t> 2015;11:749–61.  </a:t>
            </a:r>
            <a:endParaRPr lang="de-DE" sz="800" dirty="0"/>
          </a:p>
        </p:txBody>
      </p:sp>
      <p:sp>
        <p:nvSpPr>
          <p:cNvPr id="5" name="TextBox 4"/>
          <p:cNvSpPr txBox="1"/>
          <p:nvPr/>
        </p:nvSpPr>
        <p:spPr>
          <a:xfrm>
            <a:off x="3200489" y="3417599"/>
            <a:ext cx="5372011" cy="1015663"/>
          </a:xfrm>
          <a:prstGeom prst="rect">
            <a:avLst/>
          </a:prstGeom>
          <a:noFill/>
        </p:spPr>
        <p:txBody>
          <a:bodyPr wrap="square" rtlCol="0">
            <a:spAutoFit/>
          </a:bodyPr>
          <a:lstStyle/>
          <a:p>
            <a:r>
              <a:rPr lang="en-US" sz="2000" dirty="0"/>
              <a:t>The most commonly used diagnostic criteria </a:t>
            </a:r>
          </a:p>
          <a:p>
            <a:r>
              <a:rPr lang="en-US" sz="2000" dirty="0"/>
              <a:t>for AOSD are those published by Yamaguchi et al.</a:t>
            </a:r>
          </a:p>
        </p:txBody>
      </p:sp>
      <p:sp>
        <p:nvSpPr>
          <p:cNvPr id="8" name="Rectangle 7"/>
          <p:cNvSpPr/>
          <p:nvPr/>
        </p:nvSpPr>
        <p:spPr>
          <a:xfrm>
            <a:off x="3281603" y="3359624"/>
            <a:ext cx="5773497" cy="137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uppieren 22"/>
          <p:cNvGrpSpPr/>
          <p:nvPr/>
        </p:nvGrpSpPr>
        <p:grpSpPr>
          <a:xfrm>
            <a:off x="5877115" y="1488656"/>
            <a:ext cx="2581085" cy="4766825"/>
            <a:chOff x="5877115" y="1488656"/>
            <a:chExt cx="2581085" cy="4766825"/>
          </a:xfrm>
        </p:grpSpPr>
        <p:sp>
          <p:nvSpPr>
            <p:cNvPr id="12" name="Freeform 11"/>
            <p:cNvSpPr/>
            <p:nvPr/>
          </p:nvSpPr>
          <p:spPr>
            <a:xfrm>
              <a:off x="5877115" y="1488656"/>
              <a:ext cx="2578198" cy="432320"/>
            </a:xfrm>
            <a:custGeom>
              <a:avLst/>
              <a:gdLst>
                <a:gd name="connsiteX0" fmla="*/ 0 w 2862440"/>
                <a:gd name="connsiteY0" fmla="*/ 0 h 455763"/>
                <a:gd name="connsiteX1" fmla="*/ 2862440 w 2862440"/>
                <a:gd name="connsiteY1" fmla="*/ 0 h 455763"/>
                <a:gd name="connsiteX2" fmla="*/ 2862440 w 2862440"/>
                <a:gd name="connsiteY2" fmla="*/ 455763 h 455763"/>
                <a:gd name="connsiteX3" fmla="*/ 0 w 2862440"/>
                <a:gd name="connsiteY3" fmla="*/ 455763 h 455763"/>
                <a:gd name="connsiteX4" fmla="*/ 0 w 2862440"/>
                <a:gd name="connsiteY4" fmla="*/ 0 h 45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440" h="455763">
                  <a:moveTo>
                    <a:pt x="0" y="0"/>
                  </a:moveTo>
                  <a:lnTo>
                    <a:pt x="2862440" y="0"/>
                  </a:lnTo>
                  <a:lnTo>
                    <a:pt x="2862440" y="455763"/>
                  </a:lnTo>
                  <a:lnTo>
                    <a:pt x="0" y="455763"/>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ts val="0"/>
                </a:spcAft>
              </a:pPr>
              <a:r>
                <a:rPr lang="en-US" sz="1600" b="1" kern="1200" dirty="0">
                  <a:solidFill>
                    <a:schemeClr val="bg1"/>
                  </a:solidFill>
                  <a:latin typeface="Arial Narrow" panose="020B0606020202030204" pitchFamily="34" charset="0"/>
                </a:rPr>
                <a:t>Cush et al</a:t>
              </a:r>
            </a:p>
            <a:p>
              <a:pPr lvl="0" algn="ctr" defTabSz="711200">
                <a:lnSpc>
                  <a:spcPct val="90000"/>
                </a:lnSpc>
                <a:spcBef>
                  <a:spcPct val="0"/>
                </a:spcBef>
                <a:spcAft>
                  <a:spcPct val="35000"/>
                </a:spcAft>
              </a:pPr>
              <a:r>
                <a:rPr lang="en-US" sz="1400" kern="1200" dirty="0">
                  <a:solidFill>
                    <a:schemeClr val="bg1"/>
                  </a:solidFill>
                  <a:latin typeface="Arial Narrow" panose="020B0606020202030204" pitchFamily="34" charset="0"/>
                </a:rPr>
                <a:t>(1987)</a:t>
              </a:r>
            </a:p>
          </p:txBody>
        </p:sp>
        <p:sp>
          <p:nvSpPr>
            <p:cNvPr id="13" name="Freeform 12"/>
            <p:cNvSpPr/>
            <p:nvPr/>
          </p:nvSpPr>
          <p:spPr>
            <a:xfrm>
              <a:off x="6110879" y="1920359"/>
              <a:ext cx="241312" cy="818421"/>
            </a:xfrm>
            <a:custGeom>
              <a:avLst/>
              <a:gdLst/>
              <a:ahLst/>
              <a:cxnLst/>
              <a:rect l="0" t="0" r="0" b="0"/>
              <a:pathLst>
                <a:path>
                  <a:moveTo>
                    <a:pt x="0" y="0"/>
                  </a:moveTo>
                  <a:lnTo>
                    <a:pt x="0" y="862801"/>
                  </a:lnTo>
                  <a:lnTo>
                    <a:pt x="257219" y="862801"/>
                  </a:lnTo>
                </a:path>
              </a:pathLst>
            </a:custGeom>
            <a:noFill/>
            <a:ln w="12700">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6310686" y="1975959"/>
              <a:ext cx="2147514" cy="1506416"/>
            </a:xfrm>
            <a:custGeom>
              <a:avLst/>
              <a:gdLst>
                <a:gd name="connsiteX0" fmla="*/ 0 w 2289076"/>
                <a:gd name="connsiteY0" fmla="*/ 0 h 1588104"/>
                <a:gd name="connsiteX1" fmla="*/ 2289076 w 2289076"/>
                <a:gd name="connsiteY1" fmla="*/ 0 h 1588104"/>
                <a:gd name="connsiteX2" fmla="*/ 2289076 w 2289076"/>
                <a:gd name="connsiteY2" fmla="*/ 1588104 h 1588104"/>
                <a:gd name="connsiteX3" fmla="*/ 0 w 2289076"/>
                <a:gd name="connsiteY3" fmla="*/ 1588104 h 1588104"/>
                <a:gd name="connsiteX4" fmla="*/ 0 w 2289076"/>
                <a:gd name="connsiteY4" fmla="*/ 0 h 158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76" h="1588104">
                  <a:moveTo>
                    <a:pt x="0" y="0"/>
                  </a:moveTo>
                  <a:lnTo>
                    <a:pt x="2289076" y="0"/>
                  </a:lnTo>
                  <a:lnTo>
                    <a:pt x="2289076" y="1588104"/>
                  </a:lnTo>
                  <a:lnTo>
                    <a:pt x="0" y="1588104"/>
                  </a:lnTo>
                  <a:lnTo>
                    <a:pt x="0" y="0"/>
                  </a:lnTo>
                  <a:close/>
                </a:path>
              </a:pathLst>
            </a:custGeom>
            <a:solidFill>
              <a:srgbClr val="CBD2E2">
                <a:alpha val="89804"/>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45720" rIns="26670" bIns="17780" numCol="1" spcCol="1270" anchor="t" anchorCtr="0">
              <a:noAutofit/>
            </a:bodyPr>
            <a:lstStyle/>
            <a:p>
              <a:pPr lvl="0" algn="l" defTabSz="622300">
                <a:lnSpc>
                  <a:spcPct val="90000"/>
                </a:lnSpc>
                <a:spcBef>
                  <a:spcPct val="0"/>
                </a:spcBef>
                <a:spcAft>
                  <a:spcPct val="35000"/>
                </a:spcAft>
                <a:buClr>
                  <a:schemeClr val="bg1"/>
                </a:buClr>
              </a:pPr>
              <a:r>
                <a:rPr lang="en-US" sz="1200" b="1" kern="1200" dirty="0">
                  <a:latin typeface="Arial Narrow" panose="020B0606020202030204" pitchFamily="34" charset="0"/>
                </a:rPr>
                <a:t>Major criteria</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Quotidian fever &gt;39</a:t>
              </a:r>
              <a:r>
                <a:rPr lang="en-US" sz="1100" kern="1200" dirty="0">
                  <a:latin typeface="Arial Narrow" panose="020B0606020202030204" pitchFamily="34" charset="0"/>
                  <a:cs typeface="Arial"/>
                </a:rPr>
                <a:t>°</a:t>
              </a:r>
              <a:r>
                <a:rPr lang="en-US" sz="1100" kern="1200" dirty="0">
                  <a:latin typeface="Arial Narrow" panose="020B0606020202030204" pitchFamily="34" charset="0"/>
                </a:rPr>
                <a:t>C</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Skin rash</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WBC count &gt;12,000/mm</a:t>
              </a:r>
              <a:r>
                <a:rPr lang="en-US" sz="1100" kern="1200" baseline="30000" dirty="0">
                  <a:latin typeface="Arial Narrow" panose="020B0606020202030204" pitchFamily="34" charset="0"/>
                </a:rPr>
                <a:t>3</a:t>
              </a:r>
              <a:r>
                <a:rPr lang="en-US" sz="1100" kern="1200" dirty="0">
                  <a:latin typeface="Arial Narrow" panose="020B0606020202030204" pitchFamily="34" charset="0"/>
                </a:rPr>
                <a:t> + ESR &gt;40 mm/h</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Negative RF and ANA</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tabLst>
                  <a:tab pos="233363" algn="l"/>
                  <a:tab pos="404813" algn="l"/>
                </a:tabLst>
              </a:pPr>
              <a:r>
                <a:rPr lang="en-US" sz="1100" kern="1200" dirty="0">
                  <a:latin typeface="Arial Narrow" panose="020B0606020202030204" pitchFamily="34" charset="0"/>
                </a:rPr>
                <a:t>Carpal </a:t>
              </a:r>
              <a:r>
                <a:rPr lang="en-US" sz="1100" kern="1200" dirty="0">
                  <a:solidFill>
                    <a:schemeClr val="tx1"/>
                  </a:solidFill>
                  <a:latin typeface="Arial Narrow" panose="020B0606020202030204" pitchFamily="34" charset="0"/>
                </a:rPr>
                <a:t>ankyloses                         			</a:t>
              </a:r>
              <a:r>
                <a:rPr lang="en-US" sz="1100" i="1" kern="1200" dirty="0">
                  <a:solidFill>
                    <a:schemeClr val="tx1"/>
                  </a:solidFill>
                  <a:latin typeface="Arial Narrow" panose="020B0606020202030204" pitchFamily="34" charset="0"/>
                </a:rPr>
                <a:t>(</a:t>
              </a:r>
              <a:r>
                <a:rPr lang="en-US" sz="1100" i="1" kern="1200" dirty="0">
                  <a:latin typeface="Arial Narrow" panose="020B0606020202030204" pitchFamily="34" charset="0"/>
                </a:rPr>
                <a:t>2 points for each)</a:t>
              </a:r>
            </a:p>
          </p:txBody>
        </p:sp>
        <p:sp>
          <p:nvSpPr>
            <p:cNvPr id="21" name="Freeform 20"/>
            <p:cNvSpPr/>
            <p:nvPr/>
          </p:nvSpPr>
          <p:spPr>
            <a:xfrm>
              <a:off x="6110879" y="1920359"/>
              <a:ext cx="241312" cy="2461381"/>
            </a:xfrm>
            <a:custGeom>
              <a:avLst/>
              <a:gdLst/>
              <a:ahLst/>
              <a:cxnLst/>
              <a:rect l="0" t="0" r="0" b="0"/>
              <a:pathLst>
                <a:path>
                  <a:moveTo>
                    <a:pt x="0" y="0"/>
                  </a:moveTo>
                  <a:lnTo>
                    <a:pt x="0" y="2594854"/>
                  </a:lnTo>
                  <a:lnTo>
                    <a:pt x="257219" y="2594854"/>
                  </a:lnTo>
                </a:path>
              </a:pathLst>
            </a:custGeom>
            <a:noFill/>
            <a:ln w="12700">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6310686" y="3530109"/>
              <a:ext cx="2147514" cy="1614043"/>
            </a:xfrm>
            <a:custGeom>
              <a:avLst/>
              <a:gdLst>
                <a:gd name="connsiteX0" fmla="*/ 0 w 2289076"/>
                <a:gd name="connsiteY0" fmla="*/ 0 h 1744736"/>
                <a:gd name="connsiteX1" fmla="*/ 2289076 w 2289076"/>
                <a:gd name="connsiteY1" fmla="*/ 0 h 1744736"/>
                <a:gd name="connsiteX2" fmla="*/ 2289076 w 2289076"/>
                <a:gd name="connsiteY2" fmla="*/ 1744736 h 1744736"/>
                <a:gd name="connsiteX3" fmla="*/ 0 w 2289076"/>
                <a:gd name="connsiteY3" fmla="*/ 1744736 h 1744736"/>
                <a:gd name="connsiteX4" fmla="*/ 0 w 2289076"/>
                <a:gd name="connsiteY4" fmla="*/ 0 h 1744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76" h="1744736">
                  <a:moveTo>
                    <a:pt x="0" y="0"/>
                  </a:moveTo>
                  <a:lnTo>
                    <a:pt x="2289076" y="0"/>
                  </a:lnTo>
                  <a:lnTo>
                    <a:pt x="2289076" y="1744736"/>
                  </a:lnTo>
                  <a:lnTo>
                    <a:pt x="0" y="1744736"/>
                  </a:lnTo>
                  <a:lnTo>
                    <a:pt x="0" y="0"/>
                  </a:lnTo>
                  <a:close/>
                </a:path>
              </a:pathLst>
            </a:custGeom>
            <a:solidFill>
              <a:srgbClr val="CBD2E2">
                <a:alpha val="89804"/>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45720" rIns="26670" bIns="17780" numCol="1" spcCol="1270" anchor="t" anchorCtr="0">
              <a:noAutofit/>
            </a:bodyPr>
            <a:lstStyle/>
            <a:p>
              <a:pPr lvl="0" algn="l" defTabSz="622300">
                <a:lnSpc>
                  <a:spcPct val="90000"/>
                </a:lnSpc>
                <a:spcBef>
                  <a:spcPct val="0"/>
                </a:spcBef>
                <a:spcAft>
                  <a:spcPct val="35000"/>
                </a:spcAft>
                <a:buClr>
                  <a:schemeClr val="bg1"/>
                </a:buClr>
              </a:pPr>
              <a:r>
                <a:rPr lang="en-US" sz="1200" b="1" kern="1200" dirty="0">
                  <a:latin typeface="Arial Narrow" panose="020B0606020202030204" pitchFamily="34" charset="0"/>
                </a:rPr>
                <a:t>Minor criteria</a:t>
              </a:r>
            </a:p>
            <a:p>
              <a:pPr marL="171450" lvl="1" indent="-171450" algn="l" defTabSz="533400">
                <a:lnSpc>
                  <a:spcPct val="90000"/>
                </a:lnSpc>
                <a:spcBef>
                  <a:spcPct val="0"/>
                </a:spcBef>
                <a:spcAft>
                  <a:spcPts val="100"/>
                </a:spcAft>
                <a:buClr>
                  <a:schemeClr val="bg1"/>
                </a:buClr>
                <a:buFont typeface="Wingdings" panose="05000000000000000000" pitchFamily="2" charset="2"/>
                <a:buChar char="§"/>
              </a:pPr>
              <a:r>
                <a:rPr lang="en-US" sz="1100" kern="1200" dirty="0">
                  <a:latin typeface="Arial Narrow" panose="020B0606020202030204" pitchFamily="34" charset="0"/>
                </a:rPr>
                <a:t>Onset &lt;35 years</a:t>
              </a:r>
            </a:p>
            <a:p>
              <a:pPr marL="171450" lvl="1" indent="-171450" algn="l" defTabSz="533400">
                <a:lnSpc>
                  <a:spcPct val="90000"/>
                </a:lnSpc>
                <a:spcBef>
                  <a:spcPct val="0"/>
                </a:spcBef>
                <a:spcAft>
                  <a:spcPts val="100"/>
                </a:spcAft>
                <a:buClr>
                  <a:schemeClr val="bg1"/>
                </a:buClr>
                <a:buFont typeface="Wingdings" panose="05000000000000000000" pitchFamily="2" charset="2"/>
                <a:buChar char="§"/>
              </a:pPr>
              <a:r>
                <a:rPr lang="en-US" sz="1100" kern="1200" dirty="0">
                  <a:latin typeface="Arial Narrow" panose="020B0606020202030204" pitchFamily="34" charset="0"/>
                </a:rPr>
                <a:t>Arthritis</a:t>
              </a:r>
            </a:p>
            <a:p>
              <a:pPr marL="171450" lvl="1" indent="-171450" algn="l" defTabSz="533400">
                <a:lnSpc>
                  <a:spcPct val="90000"/>
                </a:lnSpc>
                <a:spcBef>
                  <a:spcPct val="0"/>
                </a:spcBef>
                <a:spcAft>
                  <a:spcPts val="100"/>
                </a:spcAft>
                <a:buClr>
                  <a:schemeClr val="bg1"/>
                </a:buClr>
                <a:buFont typeface="Wingdings" panose="05000000000000000000" pitchFamily="2" charset="2"/>
                <a:buChar char="§"/>
              </a:pPr>
              <a:r>
                <a:rPr lang="en-US" sz="1100" kern="1200" dirty="0">
                  <a:latin typeface="Arial Narrow" panose="020B0606020202030204" pitchFamily="34" charset="0"/>
                </a:rPr>
                <a:t>Prodromal sore throat</a:t>
              </a:r>
            </a:p>
            <a:p>
              <a:pPr marL="171450" lvl="1" indent="-171450" algn="l" defTabSz="533400">
                <a:lnSpc>
                  <a:spcPct val="90000"/>
                </a:lnSpc>
                <a:spcBef>
                  <a:spcPct val="0"/>
                </a:spcBef>
                <a:spcAft>
                  <a:spcPts val="100"/>
                </a:spcAft>
                <a:buClr>
                  <a:schemeClr val="bg1"/>
                </a:buClr>
                <a:buFont typeface="Wingdings" panose="05000000000000000000" pitchFamily="2" charset="2"/>
                <a:buChar char="§"/>
              </a:pPr>
              <a:r>
                <a:rPr lang="en-US" sz="1100" kern="1200" dirty="0">
                  <a:latin typeface="Arial Narrow" panose="020B0606020202030204" pitchFamily="34" charset="0"/>
                </a:rPr>
                <a:t>RES involvement or hypertransaminasemia</a:t>
              </a:r>
            </a:p>
            <a:p>
              <a:pPr marL="171450" lvl="1" indent="-171450" algn="l" defTabSz="533400">
                <a:lnSpc>
                  <a:spcPct val="90000"/>
                </a:lnSpc>
                <a:spcBef>
                  <a:spcPct val="0"/>
                </a:spcBef>
                <a:spcAft>
                  <a:spcPts val="100"/>
                </a:spcAft>
                <a:buClr>
                  <a:schemeClr val="bg1"/>
                </a:buClr>
                <a:buFont typeface="Wingdings" panose="05000000000000000000" pitchFamily="2" charset="2"/>
                <a:buChar char="§"/>
              </a:pPr>
              <a:r>
                <a:rPr lang="en-US" sz="1100" kern="1200" dirty="0">
                  <a:latin typeface="Arial Narrow" panose="020B0606020202030204" pitchFamily="34" charset="0"/>
                </a:rPr>
                <a:t>Serositis</a:t>
              </a:r>
            </a:p>
            <a:p>
              <a:pPr marL="171450" lvl="1" indent="-171450" algn="l" defTabSz="533400">
                <a:lnSpc>
                  <a:spcPct val="90000"/>
                </a:lnSpc>
                <a:spcBef>
                  <a:spcPct val="0"/>
                </a:spcBef>
                <a:spcAft>
                  <a:spcPts val="100"/>
                </a:spcAft>
                <a:buClr>
                  <a:schemeClr val="bg1"/>
                </a:buClr>
                <a:buFont typeface="Wingdings" panose="05000000000000000000" pitchFamily="2" charset="2"/>
                <a:buChar char="§"/>
              </a:pPr>
              <a:r>
                <a:rPr lang="en-US" sz="1100" kern="1200" dirty="0">
                  <a:latin typeface="Arial Narrow" panose="020B0606020202030204" pitchFamily="34" charset="0"/>
                </a:rPr>
                <a:t>Cervical or tarsal </a:t>
              </a:r>
              <a:r>
                <a:rPr lang="en-US" sz="1100" kern="1200" dirty="0">
                  <a:solidFill>
                    <a:schemeClr val="tx1"/>
                  </a:solidFill>
                  <a:latin typeface="Arial Narrow" panose="020B0606020202030204" pitchFamily="34" charset="0"/>
                </a:rPr>
                <a:t>ankyloses        	</a:t>
              </a:r>
              <a:r>
                <a:rPr lang="en-US" sz="1100" i="1" kern="1200" dirty="0">
                  <a:solidFill>
                    <a:schemeClr val="tx1"/>
                  </a:solidFill>
                  <a:latin typeface="Arial Narrow" panose="020B0606020202030204" pitchFamily="34" charset="0"/>
                </a:rPr>
                <a:t>(1</a:t>
              </a:r>
              <a:r>
                <a:rPr lang="en-US" sz="1100" i="1" kern="1200" dirty="0">
                  <a:latin typeface="Arial Narrow" panose="020B0606020202030204" pitchFamily="34" charset="0"/>
                </a:rPr>
                <a:t> point for each)</a:t>
              </a:r>
            </a:p>
          </p:txBody>
        </p:sp>
        <p:sp>
          <p:nvSpPr>
            <p:cNvPr id="17" name="Rectangle 16"/>
            <p:cNvSpPr/>
            <p:nvPr/>
          </p:nvSpPr>
          <p:spPr>
            <a:xfrm>
              <a:off x="6310686" y="5202127"/>
              <a:ext cx="2144628" cy="1053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latin typeface="Arial Narrow" panose="020B0606020202030204" pitchFamily="34" charset="0"/>
                </a:rPr>
                <a:t>Probable diagnosis</a:t>
              </a:r>
            </a:p>
            <a:p>
              <a:pPr marL="171450" indent="-171450">
                <a:buFont typeface="Wingdings" panose="05000000000000000000" pitchFamily="2" charset="2"/>
                <a:buChar char="§"/>
              </a:pPr>
              <a:r>
                <a:rPr lang="en-US" sz="1100" dirty="0">
                  <a:solidFill>
                    <a:schemeClr val="bg1"/>
                  </a:solidFill>
                  <a:latin typeface="Arial Narrow" panose="020B0606020202030204" pitchFamily="34" charset="0"/>
                </a:rPr>
                <a:t>10 points with 12 weeks of observation  </a:t>
              </a:r>
            </a:p>
            <a:p>
              <a:r>
                <a:rPr lang="en-US" sz="1100" b="1" dirty="0">
                  <a:solidFill>
                    <a:schemeClr val="bg1"/>
                  </a:solidFill>
                  <a:latin typeface="Arial Narrow" panose="020B0606020202030204" pitchFamily="34" charset="0"/>
                </a:rPr>
                <a:t>Definite AOSD </a:t>
              </a:r>
            </a:p>
            <a:p>
              <a:pPr marL="171450" indent="-171450">
                <a:buFont typeface="Wingdings" panose="05000000000000000000" pitchFamily="2" charset="2"/>
                <a:buChar char="§"/>
              </a:pPr>
              <a:r>
                <a:rPr lang="en-US" sz="1100" dirty="0">
                  <a:solidFill>
                    <a:schemeClr val="bg1"/>
                  </a:solidFill>
                  <a:latin typeface="Arial Narrow" panose="020B0606020202030204" pitchFamily="34" charset="0"/>
                </a:rPr>
                <a:t>10 points with 6 months of observation</a:t>
              </a:r>
            </a:p>
          </p:txBody>
        </p:sp>
      </p:grpSp>
      <p:grpSp>
        <p:nvGrpSpPr>
          <p:cNvPr id="19" name="Gruppieren 18"/>
          <p:cNvGrpSpPr/>
          <p:nvPr/>
        </p:nvGrpSpPr>
        <p:grpSpPr>
          <a:xfrm>
            <a:off x="3281603" y="1492354"/>
            <a:ext cx="2446472" cy="3539114"/>
            <a:chOff x="3281603" y="1492354"/>
            <a:chExt cx="2446472" cy="3539114"/>
          </a:xfrm>
        </p:grpSpPr>
        <p:sp>
          <p:nvSpPr>
            <p:cNvPr id="27" name="Freeform 26"/>
            <p:cNvSpPr/>
            <p:nvPr/>
          </p:nvSpPr>
          <p:spPr>
            <a:xfrm>
              <a:off x="3281603" y="1492354"/>
              <a:ext cx="2446470" cy="435312"/>
            </a:xfrm>
            <a:custGeom>
              <a:avLst/>
              <a:gdLst>
                <a:gd name="connsiteX0" fmla="*/ 0 w 2607740"/>
                <a:gd name="connsiteY0" fmla="*/ 0 h 458918"/>
                <a:gd name="connsiteX1" fmla="*/ 2607740 w 2607740"/>
                <a:gd name="connsiteY1" fmla="*/ 0 h 458918"/>
                <a:gd name="connsiteX2" fmla="*/ 2607740 w 2607740"/>
                <a:gd name="connsiteY2" fmla="*/ 458918 h 458918"/>
                <a:gd name="connsiteX3" fmla="*/ 0 w 2607740"/>
                <a:gd name="connsiteY3" fmla="*/ 458918 h 458918"/>
                <a:gd name="connsiteX4" fmla="*/ 0 w 2607740"/>
                <a:gd name="connsiteY4" fmla="*/ 0 h 458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740" h="458918">
                  <a:moveTo>
                    <a:pt x="0" y="0"/>
                  </a:moveTo>
                  <a:lnTo>
                    <a:pt x="2607740" y="0"/>
                  </a:lnTo>
                  <a:lnTo>
                    <a:pt x="2607740" y="458918"/>
                  </a:lnTo>
                  <a:lnTo>
                    <a:pt x="0" y="458918"/>
                  </a:lnTo>
                  <a:lnTo>
                    <a:pt x="0" y="0"/>
                  </a:lnTo>
                  <a:close/>
                </a:path>
              </a:pathLst>
            </a:cu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ts val="0"/>
                </a:spcAft>
              </a:pPr>
              <a:r>
                <a:rPr lang="en-US" sz="1400" b="1" kern="1200" dirty="0">
                  <a:solidFill>
                    <a:schemeClr val="bg1"/>
                  </a:solidFill>
                  <a:latin typeface="Arial Narrow" panose="020B0606020202030204" pitchFamily="34" charset="0"/>
                </a:rPr>
                <a:t>Fautrel et al</a:t>
              </a:r>
            </a:p>
            <a:p>
              <a:pPr lvl="0" algn="ctr" defTabSz="711200">
                <a:lnSpc>
                  <a:spcPct val="90000"/>
                </a:lnSpc>
                <a:spcBef>
                  <a:spcPct val="0"/>
                </a:spcBef>
                <a:spcAft>
                  <a:spcPct val="35000"/>
                </a:spcAft>
              </a:pPr>
              <a:r>
                <a:rPr lang="en-US" sz="1200" kern="1200" dirty="0">
                  <a:solidFill>
                    <a:schemeClr val="bg1"/>
                  </a:solidFill>
                  <a:latin typeface="Arial Narrow" panose="020B0606020202030204" pitchFamily="34" charset="0"/>
                </a:rPr>
                <a:t>(2002)</a:t>
              </a:r>
            </a:p>
          </p:txBody>
        </p:sp>
        <p:sp>
          <p:nvSpPr>
            <p:cNvPr id="28" name="Freeform 27"/>
            <p:cNvSpPr/>
            <p:nvPr/>
          </p:nvSpPr>
          <p:spPr>
            <a:xfrm>
              <a:off x="3513317" y="1829190"/>
              <a:ext cx="190828" cy="778054"/>
            </a:xfrm>
            <a:custGeom>
              <a:avLst/>
              <a:gdLst/>
              <a:ahLst/>
              <a:cxnLst/>
              <a:rect l="0" t="0" r="0" b="0"/>
              <a:pathLst>
                <a:path>
                  <a:moveTo>
                    <a:pt x="0" y="0"/>
                  </a:moveTo>
                  <a:lnTo>
                    <a:pt x="0" y="820246"/>
                  </a:lnTo>
                  <a:lnTo>
                    <a:pt x="203407" y="820246"/>
                  </a:lnTo>
                </a:path>
              </a:pathLst>
            </a:custGeom>
            <a:noFill/>
            <a:ln w="12700">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3694491" y="1975959"/>
              <a:ext cx="2033584" cy="1397821"/>
            </a:xfrm>
            <a:custGeom>
              <a:avLst/>
              <a:gdLst>
                <a:gd name="connsiteX0" fmla="*/ 0 w 2149275"/>
                <a:gd name="connsiteY0" fmla="*/ 0 h 1473621"/>
                <a:gd name="connsiteX1" fmla="*/ 2149275 w 2149275"/>
                <a:gd name="connsiteY1" fmla="*/ 0 h 1473621"/>
                <a:gd name="connsiteX2" fmla="*/ 2149275 w 2149275"/>
                <a:gd name="connsiteY2" fmla="*/ 1473621 h 1473621"/>
                <a:gd name="connsiteX3" fmla="*/ 0 w 2149275"/>
                <a:gd name="connsiteY3" fmla="*/ 1473621 h 1473621"/>
                <a:gd name="connsiteX4" fmla="*/ 0 w 2149275"/>
                <a:gd name="connsiteY4" fmla="*/ 0 h 1473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275" h="1473621">
                  <a:moveTo>
                    <a:pt x="0" y="0"/>
                  </a:moveTo>
                  <a:lnTo>
                    <a:pt x="2149275" y="0"/>
                  </a:lnTo>
                  <a:lnTo>
                    <a:pt x="2149275" y="1473621"/>
                  </a:lnTo>
                  <a:lnTo>
                    <a:pt x="0" y="1473621"/>
                  </a:lnTo>
                  <a:lnTo>
                    <a:pt x="0" y="0"/>
                  </a:lnTo>
                  <a:close/>
                </a:path>
              </a:pathLst>
            </a:custGeom>
            <a:solidFill>
              <a:srgbClr val="E7EAF1"/>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45720" rIns="26670" bIns="17780" numCol="1" spcCol="1270" anchor="t" anchorCtr="0">
              <a:noAutofit/>
            </a:bodyPr>
            <a:lstStyle/>
            <a:p>
              <a:pPr lvl="0" algn="l" defTabSz="622300">
                <a:lnSpc>
                  <a:spcPct val="90000"/>
                </a:lnSpc>
                <a:spcBef>
                  <a:spcPct val="0"/>
                </a:spcBef>
                <a:spcAft>
                  <a:spcPct val="35000"/>
                </a:spcAft>
                <a:buClr>
                  <a:schemeClr val="bg1"/>
                </a:buClr>
              </a:pPr>
              <a:r>
                <a:rPr lang="en-US" sz="1200" b="1" kern="1200" dirty="0">
                  <a:latin typeface="Arial Narrow" panose="020B0606020202030204" pitchFamily="34" charset="0"/>
                </a:rPr>
                <a:t>Major criteria</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Spiking fever ≥39</a:t>
              </a:r>
              <a:r>
                <a:rPr lang="en-US" sz="1100" kern="1200" dirty="0">
                  <a:latin typeface="Arial Narrow" panose="020B0606020202030204" pitchFamily="34" charset="0"/>
                  <a:cs typeface="Arial"/>
                </a:rPr>
                <a:t>°</a:t>
              </a:r>
              <a:r>
                <a:rPr lang="en-US" sz="1100" kern="1200" dirty="0">
                  <a:latin typeface="Arial Narrow" panose="020B0606020202030204" pitchFamily="34" charset="0"/>
                </a:rPr>
                <a:t>C</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Arthralgia</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Transient erythema</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Pharyngitis</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PMN</a:t>
              </a:r>
              <a:r>
                <a:rPr lang="en-US" sz="1100" kern="1200" dirty="0">
                  <a:solidFill>
                    <a:schemeClr val="tx1"/>
                  </a:solidFill>
                  <a:latin typeface="Arial Narrow" panose="020B0606020202030204" pitchFamily="34" charset="0"/>
                </a:rPr>
                <a:t> ≥80%</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solidFill>
                    <a:schemeClr val="tx1"/>
                  </a:solidFill>
                  <a:latin typeface="Arial Narrow" panose="020B0606020202030204" pitchFamily="34" charset="0"/>
                </a:rPr>
                <a:t>GF≤</a:t>
              </a:r>
              <a:r>
                <a:rPr lang="en-US" sz="1100" kern="1200" dirty="0">
                  <a:latin typeface="Arial Narrow" panose="020B0606020202030204" pitchFamily="34" charset="0"/>
                </a:rPr>
                <a:t>20%	</a:t>
              </a:r>
            </a:p>
          </p:txBody>
        </p:sp>
        <p:sp>
          <p:nvSpPr>
            <p:cNvPr id="30" name="Freeform 29"/>
            <p:cNvSpPr/>
            <p:nvPr/>
          </p:nvSpPr>
          <p:spPr>
            <a:xfrm>
              <a:off x="3513317" y="1829190"/>
              <a:ext cx="181174" cy="1903507"/>
            </a:xfrm>
            <a:custGeom>
              <a:avLst/>
              <a:gdLst/>
              <a:ahLst/>
              <a:cxnLst/>
              <a:rect l="0" t="0" r="0" b="0"/>
              <a:pathLst>
                <a:path>
                  <a:moveTo>
                    <a:pt x="0" y="0"/>
                  </a:moveTo>
                  <a:lnTo>
                    <a:pt x="0" y="2006728"/>
                  </a:lnTo>
                  <a:lnTo>
                    <a:pt x="193117" y="2006728"/>
                  </a:lnTo>
                </a:path>
              </a:pathLst>
            </a:custGeom>
            <a:noFill/>
            <a:ln w="12700">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3694491" y="3467801"/>
              <a:ext cx="2033583" cy="682633"/>
            </a:xfrm>
            <a:custGeom>
              <a:avLst/>
              <a:gdLst>
                <a:gd name="connsiteX0" fmla="*/ 0 w 2167635"/>
                <a:gd name="connsiteY0" fmla="*/ 0 h 719650"/>
                <a:gd name="connsiteX1" fmla="*/ 2167635 w 2167635"/>
                <a:gd name="connsiteY1" fmla="*/ 0 h 719650"/>
                <a:gd name="connsiteX2" fmla="*/ 2167635 w 2167635"/>
                <a:gd name="connsiteY2" fmla="*/ 719650 h 719650"/>
                <a:gd name="connsiteX3" fmla="*/ 0 w 2167635"/>
                <a:gd name="connsiteY3" fmla="*/ 719650 h 719650"/>
                <a:gd name="connsiteX4" fmla="*/ 0 w 2167635"/>
                <a:gd name="connsiteY4" fmla="*/ 0 h 7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35" h="719650">
                  <a:moveTo>
                    <a:pt x="0" y="0"/>
                  </a:moveTo>
                  <a:lnTo>
                    <a:pt x="2167635" y="0"/>
                  </a:lnTo>
                  <a:lnTo>
                    <a:pt x="2167635" y="719650"/>
                  </a:lnTo>
                  <a:lnTo>
                    <a:pt x="0" y="719650"/>
                  </a:lnTo>
                  <a:lnTo>
                    <a:pt x="0" y="0"/>
                  </a:lnTo>
                  <a:close/>
                </a:path>
              </a:pathLst>
            </a:custGeom>
            <a:solidFill>
              <a:srgbClr val="E7EAF1"/>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45720" rIns="26670" bIns="17780" numCol="1" spcCol="1270" anchor="t" anchorCtr="0">
              <a:noAutofit/>
            </a:bodyPr>
            <a:lstStyle/>
            <a:p>
              <a:pPr lvl="0" algn="l" defTabSz="622300">
                <a:lnSpc>
                  <a:spcPct val="90000"/>
                </a:lnSpc>
                <a:spcBef>
                  <a:spcPct val="0"/>
                </a:spcBef>
                <a:spcAft>
                  <a:spcPct val="35000"/>
                </a:spcAft>
                <a:buClr>
                  <a:schemeClr val="bg1"/>
                </a:buClr>
              </a:pPr>
              <a:r>
                <a:rPr lang="en-US" sz="1200" b="1" kern="1200" dirty="0">
                  <a:latin typeface="Arial Narrow" panose="020B0606020202030204" pitchFamily="34" charset="0"/>
                </a:rPr>
                <a:t>Minor criteria</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Typical rash</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Leukocytosis ≥10,000/mm</a:t>
              </a:r>
              <a:r>
                <a:rPr lang="en-US" sz="1100" kern="1200" baseline="30000" dirty="0">
                  <a:latin typeface="Arial Narrow" panose="020B0606020202030204" pitchFamily="34" charset="0"/>
                </a:rPr>
                <a:t>3</a:t>
              </a:r>
            </a:p>
          </p:txBody>
        </p:sp>
        <p:sp>
          <p:nvSpPr>
            <p:cNvPr id="25" name="Rectangle 24"/>
            <p:cNvSpPr/>
            <p:nvPr/>
          </p:nvSpPr>
          <p:spPr>
            <a:xfrm>
              <a:off x="3694490" y="4221219"/>
              <a:ext cx="2033125" cy="810249"/>
            </a:xfrm>
            <a:prstGeom prst="rect">
              <a:avLst/>
            </a:prstGeom>
            <a:solidFill>
              <a:schemeClr val="accent1">
                <a:lumMod val="60000"/>
                <a:lumOff val="4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latin typeface="Arial Narrow" panose="020B0606020202030204" pitchFamily="34" charset="0"/>
                </a:rPr>
                <a:t>Diagnosis requires:</a:t>
              </a:r>
            </a:p>
            <a:p>
              <a:pPr marL="171450" indent="-171450">
                <a:buFont typeface="Wingdings" panose="05000000000000000000" pitchFamily="2" charset="2"/>
                <a:buChar char="§"/>
              </a:pPr>
              <a:r>
                <a:rPr lang="en-US" sz="1100" dirty="0">
                  <a:solidFill>
                    <a:schemeClr val="bg1"/>
                  </a:solidFill>
                  <a:latin typeface="Arial Narrow" panose="020B0606020202030204" pitchFamily="34" charset="0"/>
                </a:rPr>
                <a:t>≥4 major criteria or 3 major criteria + 2 minor criteria</a:t>
              </a:r>
            </a:p>
          </p:txBody>
        </p:sp>
      </p:grpSp>
      <p:grpSp>
        <p:nvGrpSpPr>
          <p:cNvPr id="18" name="Gruppieren 17"/>
          <p:cNvGrpSpPr/>
          <p:nvPr/>
        </p:nvGrpSpPr>
        <p:grpSpPr>
          <a:xfrm>
            <a:off x="684212" y="1482405"/>
            <a:ext cx="2448352" cy="4301855"/>
            <a:chOff x="684212" y="1482405"/>
            <a:chExt cx="2448352" cy="4301855"/>
          </a:xfrm>
        </p:grpSpPr>
        <p:sp>
          <p:nvSpPr>
            <p:cNvPr id="33" name="Freeform 32"/>
            <p:cNvSpPr/>
            <p:nvPr/>
          </p:nvSpPr>
          <p:spPr>
            <a:xfrm>
              <a:off x="684212" y="1482405"/>
              <a:ext cx="2448352" cy="436968"/>
            </a:xfrm>
            <a:custGeom>
              <a:avLst/>
              <a:gdLst>
                <a:gd name="connsiteX0" fmla="*/ 0 w 2609746"/>
                <a:gd name="connsiteY0" fmla="*/ 0 h 460663"/>
                <a:gd name="connsiteX1" fmla="*/ 2609746 w 2609746"/>
                <a:gd name="connsiteY1" fmla="*/ 0 h 460663"/>
                <a:gd name="connsiteX2" fmla="*/ 2609746 w 2609746"/>
                <a:gd name="connsiteY2" fmla="*/ 460663 h 460663"/>
                <a:gd name="connsiteX3" fmla="*/ 0 w 2609746"/>
                <a:gd name="connsiteY3" fmla="*/ 460663 h 460663"/>
                <a:gd name="connsiteX4" fmla="*/ 0 w 2609746"/>
                <a:gd name="connsiteY4" fmla="*/ 0 h 460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746" h="460663">
                  <a:moveTo>
                    <a:pt x="0" y="0"/>
                  </a:moveTo>
                  <a:lnTo>
                    <a:pt x="2609746" y="0"/>
                  </a:lnTo>
                  <a:lnTo>
                    <a:pt x="2609746" y="460663"/>
                  </a:lnTo>
                  <a:lnTo>
                    <a:pt x="0" y="460663"/>
                  </a:lnTo>
                  <a:lnTo>
                    <a:pt x="0" y="0"/>
                  </a:lnTo>
                  <a:close/>
                </a:path>
              </a:pathLst>
            </a:cu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ts val="0"/>
                </a:spcAft>
              </a:pPr>
              <a:r>
                <a:rPr lang="en-US" sz="1600" b="1" kern="1200" dirty="0">
                  <a:solidFill>
                    <a:schemeClr val="bg1"/>
                  </a:solidFill>
                  <a:latin typeface="Arial Narrow" panose="020B0606020202030204" pitchFamily="34" charset="0"/>
                </a:rPr>
                <a:t>Yamaguchi et al</a:t>
              </a:r>
              <a:endParaRPr lang="en-US" sz="1800" b="1" kern="1200" dirty="0">
                <a:solidFill>
                  <a:schemeClr val="bg1"/>
                </a:solidFill>
                <a:latin typeface="Arial Narrow" panose="020B0606020202030204" pitchFamily="34" charset="0"/>
              </a:endParaRPr>
            </a:p>
            <a:p>
              <a:pPr lvl="0" algn="ctr" defTabSz="711200">
                <a:lnSpc>
                  <a:spcPct val="90000"/>
                </a:lnSpc>
                <a:spcBef>
                  <a:spcPct val="0"/>
                </a:spcBef>
                <a:spcAft>
                  <a:spcPct val="35000"/>
                </a:spcAft>
              </a:pPr>
              <a:r>
                <a:rPr lang="en-US" sz="1400" kern="1200" dirty="0">
                  <a:solidFill>
                    <a:schemeClr val="bg1"/>
                  </a:solidFill>
                  <a:latin typeface="Arial Narrow" panose="020B0606020202030204" pitchFamily="34" charset="0"/>
                </a:rPr>
                <a:t>(1992)</a:t>
              </a:r>
            </a:p>
          </p:txBody>
        </p:sp>
        <p:sp>
          <p:nvSpPr>
            <p:cNvPr id="34" name="Freeform 33"/>
            <p:cNvSpPr/>
            <p:nvPr/>
          </p:nvSpPr>
          <p:spPr>
            <a:xfrm>
              <a:off x="963826" y="1895835"/>
              <a:ext cx="206456" cy="776327"/>
            </a:xfrm>
            <a:custGeom>
              <a:avLst/>
              <a:gdLst/>
              <a:ahLst/>
              <a:cxnLst/>
              <a:rect l="0" t="0" r="0" b="0"/>
              <a:pathLst>
                <a:path>
                  <a:moveTo>
                    <a:pt x="0" y="0"/>
                  </a:moveTo>
                  <a:lnTo>
                    <a:pt x="0" y="818425"/>
                  </a:lnTo>
                  <a:lnTo>
                    <a:pt x="220065" y="818425"/>
                  </a:lnTo>
                </a:path>
              </a:pathLst>
            </a:custGeom>
            <a:noFill/>
            <a:ln w="12700">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reeform 34"/>
            <p:cNvSpPr/>
            <p:nvPr/>
          </p:nvSpPr>
          <p:spPr>
            <a:xfrm>
              <a:off x="1171292" y="1975959"/>
              <a:ext cx="1961271" cy="1260732"/>
            </a:xfrm>
            <a:custGeom>
              <a:avLst/>
              <a:gdLst>
                <a:gd name="connsiteX0" fmla="*/ 0 w 2090558"/>
                <a:gd name="connsiteY0" fmla="*/ 0 h 1513154"/>
                <a:gd name="connsiteX1" fmla="*/ 2090558 w 2090558"/>
                <a:gd name="connsiteY1" fmla="*/ 0 h 1513154"/>
                <a:gd name="connsiteX2" fmla="*/ 2090558 w 2090558"/>
                <a:gd name="connsiteY2" fmla="*/ 1513154 h 1513154"/>
                <a:gd name="connsiteX3" fmla="*/ 0 w 2090558"/>
                <a:gd name="connsiteY3" fmla="*/ 1513154 h 1513154"/>
                <a:gd name="connsiteX4" fmla="*/ 0 w 2090558"/>
                <a:gd name="connsiteY4" fmla="*/ 0 h 151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558" h="1513154">
                  <a:moveTo>
                    <a:pt x="0" y="0"/>
                  </a:moveTo>
                  <a:lnTo>
                    <a:pt x="2090558" y="0"/>
                  </a:lnTo>
                  <a:lnTo>
                    <a:pt x="2090558" y="1513154"/>
                  </a:lnTo>
                  <a:lnTo>
                    <a:pt x="0" y="1513154"/>
                  </a:lnTo>
                  <a:lnTo>
                    <a:pt x="0" y="0"/>
                  </a:lnTo>
                  <a:close/>
                </a:path>
              </a:pathLst>
            </a:custGeom>
            <a:solidFill>
              <a:schemeClr val="accent2">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45720" rIns="26670" bIns="17780" numCol="1" spcCol="1270" anchor="t" anchorCtr="0">
              <a:noAutofit/>
            </a:bodyPr>
            <a:lstStyle/>
            <a:p>
              <a:pPr lvl="0" algn="l" defTabSz="622300">
                <a:spcBef>
                  <a:spcPct val="0"/>
                </a:spcBef>
                <a:spcAft>
                  <a:spcPct val="35000"/>
                </a:spcAft>
                <a:buClr>
                  <a:schemeClr val="bg1"/>
                </a:buClr>
              </a:pPr>
              <a:r>
                <a:rPr lang="en-US" sz="1200" b="1" kern="1200" dirty="0">
                  <a:latin typeface="Arial Narrow" panose="020B0606020202030204" pitchFamily="34" charset="0"/>
                </a:rPr>
                <a:t>Major criteria</a:t>
              </a:r>
            </a:p>
            <a:p>
              <a:pPr marL="171450" lvl="1" indent="-171450" algn="l" defTabSz="533400">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Fever ≥39</a:t>
              </a:r>
              <a:r>
                <a:rPr lang="en-US" sz="1100" kern="1200" baseline="30000" dirty="0">
                  <a:latin typeface="Arial Narrow" panose="020B0606020202030204" pitchFamily="34" charset="0"/>
                  <a:cs typeface="Arial"/>
                </a:rPr>
                <a:t>°</a:t>
              </a:r>
              <a:r>
                <a:rPr lang="en-US" sz="1100" kern="1200" dirty="0">
                  <a:latin typeface="Arial Narrow" panose="020B0606020202030204" pitchFamily="34" charset="0"/>
                </a:rPr>
                <a:t>C (≥1 week)</a:t>
              </a:r>
            </a:p>
            <a:p>
              <a:pPr marL="171450" lvl="1" indent="-171450" algn="l" defTabSz="533400">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Arthralgia (≥2 weeks)</a:t>
              </a:r>
            </a:p>
            <a:p>
              <a:pPr marL="171450" lvl="1" indent="-171450" algn="l" defTabSz="533400">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Typical rash</a:t>
              </a:r>
            </a:p>
            <a:p>
              <a:pPr marL="171450" lvl="1" indent="-171450" algn="l" defTabSz="533400">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Leukocytosis (≥</a:t>
              </a:r>
              <a:r>
                <a:rPr lang="en-US" sz="1100" kern="1200" dirty="0">
                  <a:solidFill>
                    <a:schemeClr val="tx1"/>
                  </a:solidFill>
                  <a:latin typeface="Arial Narrow" panose="020B0606020202030204" pitchFamily="34" charset="0"/>
                </a:rPr>
                <a:t>10,000/mm</a:t>
              </a:r>
              <a:r>
                <a:rPr lang="en-US" sz="1100" kern="1200" baseline="30000" dirty="0">
                  <a:solidFill>
                    <a:schemeClr val="tx1"/>
                  </a:solidFill>
                  <a:latin typeface="Arial Narrow" panose="020B0606020202030204" pitchFamily="34" charset="0"/>
                </a:rPr>
                <a:t>3</a:t>
              </a:r>
              <a:r>
                <a:rPr lang="en-US" sz="1100" kern="1200" dirty="0">
                  <a:latin typeface="Arial Narrow" panose="020B0606020202030204" pitchFamily="34" charset="0"/>
                </a:rPr>
                <a:t>) with ≥80% of granulocytes</a:t>
              </a:r>
            </a:p>
          </p:txBody>
        </p:sp>
        <p:sp>
          <p:nvSpPr>
            <p:cNvPr id="36" name="Freeform 35"/>
            <p:cNvSpPr/>
            <p:nvPr/>
          </p:nvSpPr>
          <p:spPr>
            <a:xfrm>
              <a:off x="963826" y="1895835"/>
              <a:ext cx="206456" cy="2281926"/>
            </a:xfrm>
            <a:custGeom>
              <a:avLst/>
              <a:gdLst/>
              <a:ahLst/>
              <a:cxnLst/>
              <a:rect l="0" t="0" r="0" b="0"/>
              <a:pathLst>
                <a:path>
                  <a:moveTo>
                    <a:pt x="0" y="0"/>
                  </a:moveTo>
                  <a:lnTo>
                    <a:pt x="0" y="2405668"/>
                  </a:lnTo>
                  <a:lnTo>
                    <a:pt x="220065" y="2405668"/>
                  </a:lnTo>
                </a:path>
              </a:pathLst>
            </a:custGeom>
            <a:noFill/>
            <a:ln w="12700">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Freeform 36"/>
            <p:cNvSpPr/>
            <p:nvPr/>
          </p:nvSpPr>
          <p:spPr>
            <a:xfrm>
              <a:off x="1171292" y="3351595"/>
              <a:ext cx="1961271" cy="1220207"/>
            </a:xfrm>
            <a:custGeom>
              <a:avLst/>
              <a:gdLst>
                <a:gd name="connsiteX0" fmla="*/ 0 w 2090558"/>
                <a:gd name="connsiteY0" fmla="*/ 0 h 1456408"/>
                <a:gd name="connsiteX1" fmla="*/ 2090558 w 2090558"/>
                <a:gd name="connsiteY1" fmla="*/ 0 h 1456408"/>
                <a:gd name="connsiteX2" fmla="*/ 2090558 w 2090558"/>
                <a:gd name="connsiteY2" fmla="*/ 1456408 h 1456408"/>
                <a:gd name="connsiteX3" fmla="*/ 0 w 2090558"/>
                <a:gd name="connsiteY3" fmla="*/ 1456408 h 1456408"/>
                <a:gd name="connsiteX4" fmla="*/ 0 w 2090558"/>
                <a:gd name="connsiteY4" fmla="*/ 0 h 145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558" h="1456408">
                  <a:moveTo>
                    <a:pt x="0" y="0"/>
                  </a:moveTo>
                  <a:lnTo>
                    <a:pt x="2090558" y="0"/>
                  </a:lnTo>
                  <a:lnTo>
                    <a:pt x="2090558" y="1456408"/>
                  </a:lnTo>
                  <a:lnTo>
                    <a:pt x="0" y="1456408"/>
                  </a:lnTo>
                  <a:lnTo>
                    <a:pt x="0" y="0"/>
                  </a:lnTo>
                  <a:close/>
                </a:path>
              </a:pathLst>
            </a:custGeom>
            <a:solidFill>
              <a:schemeClr val="accent2">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45720" rIns="26670" bIns="17780" numCol="1" spcCol="1270" anchor="t" anchorCtr="0">
              <a:noAutofit/>
            </a:bodyPr>
            <a:lstStyle/>
            <a:p>
              <a:pPr lvl="0" algn="l" defTabSz="622300">
                <a:lnSpc>
                  <a:spcPct val="90000"/>
                </a:lnSpc>
                <a:spcBef>
                  <a:spcPct val="0"/>
                </a:spcBef>
                <a:spcAft>
                  <a:spcPct val="35000"/>
                </a:spcAft>
                <a:buClr>
                  <a:schemeClr val="bg1"/>
                </a:buClr>
              </a:pPr>
              <a:r>
                <a:rPr lang="en-US" sz="1200" b="1" kern="1200" dirty="0">
                  <a:latin typeface="Arial Narrow" panose="020B0606020202030204" pitchFamily="34" charset="0"/>
                </a:rPr>
                <a:t>Minor criteria</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Sore throat</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Lymphadenopathy and/or splenomegaly</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Liver dysfunction</a:t>
              </a:r>
            </a:p>
            <a:p>
              <a:pPr marL="171450" lvl="1" indent="-171450" algn="l" defTabSz="533400">
                <a:lnSpc>
                  <a:spcPct val="90000"/>
                </a:lnSpc>
                <a:spcBef>
                  <a:spcPct val="0"/>
                </a:spcBef>
                <a:spcAft>
                  <a:spcPct val="15000"/>
                </a:spcAft>
                <a:buClr>
                  <a:schemeClr val="bg1"/>
                </a:buClr>
                <a:buFont typeface="Wingdings" panose="05000000000000000000" pitchFamily="2" charset="2"/>
                <a:buChar char="§"/>
              </a:pPr>
              <a:r>
                <a:rPr lang="en-US" sz="1100" kern="1200" dirty="0">
                  <a:latin typeface="Arial Narrow" panose="020B0606020202030204" pitchFamily="34" charset="0"/>
                </a:rPr>
                <a:t>Negative RF and ANA</a:t>
              </a:r>
            </a:p>
          </p:txBody>
        </p:sp>
        <p:sp>
          <p:nvSpPr>
            <p:cNvPr id="15" name="Rounded Rectangle 14"/>
            <p:cNvSpPr/>
            <p:nvPr/>
          </p:nvSpPr>
          <p:spPr>
            <a:xfrm>
              <a:off x="1170281" y="4662139"/>
              <a:ext cx="1956528" cy="1122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latin typeface="Arial Narrow" panose="020B0606020202030204" pitchFamily="34" charset="0"/>
                </a:rPr>
                <a:t>Exclusion criteria </a:t>
              </a:r>
            </a:p>
            <a:p>
              <a:pPr marL="171450" indent="-171450">
                <a:buFont typeface="Wingdings" panose="05000000000000000000" pitchFamily="2" charset="2"/>
                <a:buChar char="§"/>
              </a:pPr>
              <a:r>
                <a:rPr lang="en-US" sz="1100" dirty="0">
                  <a:solidFill>
                    <a:schemeClr val="bg1"/>
                  </a:solidFill>
                  <a:latin typeface="Arial Narrow" panose="020B0606020202030204" pitchFamily="34" charset="0"/>
                </a:rPr>
                <a:t>Infections, malignancies, rheumatic diseases</a:t>
              </a:r>
            </a:p>
            <a:p>
              <a:r>
                <a:rPr lang="en-US" sz="1100" b="1" dirty="0">
                  <a:solidFill>
                    <a:schemeClr val="bg1"/>
                  </a:solidFill>
                  <a:latin typeface="Arial Narrow" panose="020B0606020202030204" pitchFamily="34" charset="0"/>
                </a:rPr>
                <a:t>Diagnosis requires</a:t>
              </a:r>
            </a:p>
            <a:p>
              <a:pPr marL="171450" indent="-171450">
                <a:buFont typeface="Wingdings" panose="05000000000000000000" pitchFamily="2" charset="2"/>
                <a:buChar char="§"/>
              </a:pPr>
              <a:r>
                <a:rPr lang="en-US" sz="1100" dirty="0">
                  <a:solidFill>
                    <a:schemeClr val="bg1"/>
                  </a:solidFill>
                  <a:latin typeface="Arial Narrow" panose="020B0606020202030204" pitchFamily="34" charset="0"/>
                </a:rPr>
                <a:t>≥5 criteria, including ≥2 major criteria</a:t>
              </a:r>
            </a:p>
          </p:txBody>
        </p:sp>
      </p:grpSp>
    </p:spTree>
    <p:extLst>
      <p:ext uri="{BB962C8B-B14F-4D97-AF65-F5344CB8AC3E}">
        <p14:creationId xmlns:p14="http://schemas.microsoft.com/office/powerpoint/2010/main" val="38272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2000" tmFilter="0, 0; .2, .5; .8, .5; 1, 0"/>
                                        <p:tgtEl>
                                          <p:spTgt spid="18"/>
                                        </p:tgtEl>
                                      </p:cBhvr>
                                    </p:animEffect>
                                    <p:animScale>
                                      <p:cBhvr>
                                        <p:cTn id="15" dur="1000" autoRev="1" fill="hold"/>
                                        <p:tgtEl>
                                          <p:spTgt spid="18"/>
                                        </p:tgtEl>
                                      </p:cBhvr>
                                      <p:by x="105000" y="105000"/>
                                    </p:animScale>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4</a:t>
            </a:r>
            <a:r>
              <a:rPr lang="en-US" dirty="0" smtClean="0"/>
              <a:t> fever cases</a:t>
            </a:r>
          </a:p>
          <a:p>
            <a:r>
              <a:rPr lang="en-US" dirty="0" err="1" smtClean="0"/>
              <a:t>AoSD</a:t>
            </a:r>
            <a:r>
              <a:rPr lang="en-US" dirty="0" smtClean="0"/>
              <a:t> clinic and treatment</a:t>
            </a:r>
          </a:p>
          <a:p>
            <a:r>
              <a:rPr lang="en-US" dirty="0" smtClean="0"/>
              <a:t>Monogenetic syndromes: FMF and HIDS</a:t>
            </a:r>
          </a:p>
          <a:p>
            <a:r>
              <a:rPr lang="en-US" dirty="0" smtClean="0"/>
              <a:t>Take home messages</a:t>
            </a:r>
          </a:p>
          <a:p>
            <a:endParaRPr lang="en-US" dirty="0"/>
          </a:p>
        </p:txBody>
      </p:sp>
    </p:spTree>
    <p:extLst>
      <p:ext uri="{BB962C8B-B14F-4D97-AF65-F5344CB8AC3E}">
        <p14:creationId xmlns:p14="http://schemas.microsoft.com/office/powerpoint/2010/main" val="572887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Differential </a:t>
            </a:r>
            <a:r>
              <a:rPr lang="en-GB" dirty="0" smtClean="0"/>
              <a:t>diagnosis</a:t>
            </a:r>
            <a:endParaRPr lang="en-US" dirty="0"/>
          </a:p>
        </p:txBody>
      </p:sp>
      <p:sp>
        <p:nvSpPr>
          <p:cNvPr id="11" name="Content Placeholder 5"/>
          <p:cNvSpPr>
            <a:spLocks noGrp="1"/>
          </p:cNvSpPr>
          <p:nvPr>
            <p:ph idx="1"/>
          </p:nvPr>
        </p:nvSpPr>
        <p:spPr>
          <a:xfrm>
            <a:off x="685800" y="1508760"/>
            <a:ext cx="7772400" cy="774840"/>
          </a:xfrm>
        </p:spPr>
        <p:txBody>
          <a:bodyPr>
            <a:normAutofit fontScale="47500" lnSpcReduction="20000"/>
          </a:bodyPr>
          <a:lstStyle/>
          <a:p>
            <a:r>
              <a:rPr lang="en-US" dirty="0"/>
              <a:t>Diagnosis of AOSD is primarily about excluding other conditions</a:t>
            </a:r>
            <a:r>
              <a:rPr lang="en-US" baseline="30000" dirty="0"/>
              <a:t>1,2</a:t>
            </a:r>
          </a:p>
          <a:p>
            <a:r>
              <a:rPr lang="en-US" dirty="0"/>
              <a:t>Infectious diseases/malignancies are the main conditions that need to be ruled out</a:t>
            </a:r>
          </a:p>
          <a:p>
            <a:endParaRPr lang="en-US" dirty="0"/>
          </a:p>
        </p:txBody>
      </p:sp>
      <p:sp>
        <p:nvSpPr>
          <p:cNvPr id="3" name="Text Placeholder 2"/>
          <p:cNvSpPr>
            <a:spLocks noGrp="1"/>
          </p:cNvSpPr>
          <p:nvPr>
            <p:ph type="body" sz="quarter" idx="10"/>
          </p:nvPr>
        </p:nvSpPr>
        <p:spPr/>
        <p:txBody>
          <a:bodyPr/>
          <a:lstStyle/>
          <a:p>
            <a:r>
              <a:rPr lang="en-US"/>
              <a:t>AOSD, adult-onset Still’s disease</a:t>
            </a:r>
          </a:p>
          <a:p>
            <a:r>
              <a:rPr lang="fr-FR"/>
              <a:t>1. Colafrancesco S, et al. Expert Rev Clin Immunol 2015;11:749–61; 2. </a:t>
            </a:r>
            <a:r>
              <a:rPr lang="en-US"/>
              <a:t>Kadavath S, et al. Annals of Medicine 2015;47:6–14.</a:t>
            </a:r>
            <a:endParaRPr lang="en-US" dirty="0"/>
          </a:p>
        </p:txBody>
      </p:sp>
      <p:graphicFrame>
        <p:nvGraphicFramePr>
          <p:cNvPr id="2" name="Diagram 1"/>
          <p:cNvGraphicFramePr/>
          <p:nvPr>
            <p:extLst>
              <p:ext uri="{D42A27DB-BD31-4B8C-83A1-F6EECF244321}">
                <p14:modId xmlns:p14="http://schemas.microsoft.com/office/powerpoint/2010/main" val="2637467651"/>
              </p:ext>
            </p:extLst>
          </p:nvPr>
        </p:nvGraphicFramePr>
        <p:xfrm>
          <a:off x="338949" y="2243084"/>
          <a:ext cx="2869927" cy="37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2348916457"/>
              </p:ext>
            </p:extLst>
          </p:nvPr>
        </p:nvGraphicFramePr>
        <p:xfrm>
          <a:off x="3058939" y="2283600"/>
          <a:ext cx="2610341" cy="37752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4174696301"/>
              </p:ext>
            </p:extLst>
          </p:nvPr>
        </p:nvGraphicFramePr>
        <p:xfrm>
          <a:off x="5731132" y="2324115"/>
          <a:ext cx="2924296" cy="36942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95975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6" grpId="0">
        <p:bldAsOne/>
      </p:bldGraphic>
      <p:bldGraphic spid="1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Clinical course of AOSD</a:t>
            </a:r>
          </a:p>
        </p:txBody>
      </p:sp>
      <p:graphicFrame>
        <p:nvGraphicFramePr>
          <p:cNvPr id="36" name="Content Placeholder 6"/>
          <p:cNvGraphicFramePr>
            <a:graphicFrameLocks noGrp="1"/>
          </p:cNvGraphicFramePr>
          <p:nvPr>
            <p:ph idx="1"/>
            <p:extLst>
              <p:ext uri="{D42A27DB-BD31-4B8C-83A1-F6EECF244321}">
                <p14:modId xmlns:p14="http://schemas.microsoft.com/office/powerpoint/2010/main" val="139880129"/>
              </p:ext>
            </p:extLst>
          </p:nvPr>
        </p:nvGraphicFramePr>
        <p:xfrm>
          <a:off x="685800" y="1508125"/>
          <a:ext cx="7772400" cy="4513263"/>
        </p:xfrm>
        <a:graphic>
          <a:graphicData uri="http://schemas.openxmlformats.org/drawingml/2006/table">
            <a:tbl>
              <a:tblPr firstRow="1" bandRow="1">
                <a:tableStyleId>{5C22544A-7EE6-4342-B048-85BDC9FD1C3A}</a:tableStyleId>
              </a:tblPr>
              <a:tblGrid>
                <a:gridCol w="2304288">
                  <a:extLst>
                    <a:ext uri="{9D8B030D-6E8A-4147-A177-3AD203B41FA5}">
                      <a16:colId xmlns="" xmlns:a16="http://schemas.microsoft.com/office/drawing/2014/main" val="20000"/>
                    </a:ext>
                  </a:extLst>
                </a:gridCol>
                <a:gridCol w="4256425">
                  <a:extLst>
                    <a:ext uri="{9D8B030D-6E8A-4147-A177-3AD203B41FA5}">
                      <a16:colId xmlns="" xmlns:a16="http://schemas.microsoft.com/office/drawing/2014/main" val="20001"/>
                    </a:ext>
                  </a:extLst>
                </a:gridCol>
                <a:gridCol w="1211687">
                  <a:extLst>
                    <a:ext uri="{9D8B030D-6E8A-4147-A177-3AD203B41FA5}">
                      <a16:colId xmlns="" xmlns:a16="http://schemas.microsoft.com/office/drawing/2014/main" val="20002"/>
                    </a:ext>
                  </a:extLst>
                </a:gridCol>
              </a:tblGrid>
              <a:tr h="366040">
                <a:tc>
                  <a:txBody>
                    <a:bodyPr/>
                    <a:lstStyle/>
                    <a:p>
                      <a:pPr algn="l"/>
                      <a:r>
                        <a:rPr lang="en-US" sz="1600" dirty="0"/>
                        <a:t>Features</a:t>
                      </a:r>
                      <a:endParaRPr lang="en-US" sz="1600" dirty="0">
                        <a:solidFill>
                          <a:schemeClr val="tx1"/>
                        </a:solidFill>
                      </a:endParaRPr>
                    </a:p>
                  </a:txBody>
                  <a:tcPr marL="91646" marR="91646" anchor="ctr"/>
                </a:tc>
                <a:tc>
                  <a:txBody>
                    <a:bodyPr/>
                    <a:lstStyle/>
                    <a:p>
                      <a:pPr algn="ctr"/>
                      <a:r>
                        <a:rPr lang="en-US" sz="1600" dirty="0"/>
                        <a:t>Course and Prognosis</a:t>
                      </a:r>
                      <a:endParaRPr lang="en-US" sz="1600" dirty="0">
                        <a:solidFill>
                          <a:schemeClr val="tx1"/>
                        </a:solidFill>
                      </a:endParaRPr>
                    </a:p>
                  </a:txBody>
                  <a:tcPr marL="91646" marR="91646" anchor="ctr"/>
                </a:tc>
                <a:tc>
                  <a:txBody>
                    <a:bodyPr/>
                    <a:lstStyle/>
                    <a:p>
                      <a:pPr algn="ctr"/>
                      <a:r>
                        <a:rPr lang="en-US" sz="1600" dirty="0"/>
                        <a:t>Frequency</a:t>
                      </a:r>
                      <a:endParaRPr lang="en-US" sz="1600" dirty="0">
                        <a:solidFill>
                          <a:schemeClr val="tx1"/>
                        </a:solidFill>
                      </a:endParaRPr>
                    </a:p>
                  </a:txBody>
                  <a:tcPr marL="91646" marR="91646" anchor="ctr"/>
                </a:tc>
                <a:extLst>
                  <a:ext uri="{0D108BD9-81ED-4DB2-BD59-A6C34878D82A}">
                    <a16:rowId xmlns="" xmlns:a16="http://schemas.microsoft.com/office/drawing/2014/main" val="10000"/>
                  </a:ext>
                </a:extLst>
              </a:tr>
              <a:tr h="1444144">
                <a:tc>
                  <a:txBody>
                    <a:bodyPr/>
                    <a:lstStyle/>
                    <a:p>
                      <a:pPr algn="l"/>
                      <a:r>
                        <a:rPr lang="en-US" sz="1400" dirty="0">
                          <a:effectLst/>
                        </a:rPr>
                        <a:t>Singly-occurring</a:t>
                      </a:r>
                      <a:r>
                        <a:rPr lang="en-US" sz="1400" baseline="0" dirty="0">
                          <a:effectLst/>
                        </a:rPr>
                        <a:t> </a:t>
                      </a:r>
                      <a:r>
                        <a:rPr lang="en-US" sz="1400" dirty="0">
                          <a:effectLst/>
                        </a:rPr>
                        <a:t>episode of</a:t>
                      </a:r>
                      <a:r>
                        <a:rPr lang="en-US" sz="1400" baseline="0" dirty="0">
                          <a:effectLst/>
                        </a:rPr>
                        <a:t> </a:t>
                      </a:r>
                      <a:r>
                        <a:rPr lang="en-US" sz="1400" dirty="0">
                          <a:effectLst/>
                        </a:rPr>
                        <a:t>illness with systemic symptoms</a:t>
                      </a:r>
                      <a:r>
                        <a:rPr lang="en-US" sz="1400" baseline="0" dirty="0">
                          <a:effectLst/>
                        </a:rPr>
                        <a:t> </a:t>
                      </a:r>
                      <a:r>
                        <a:rPr lang="en-US" sz="1400" dirty="0">
                          <a:effectLst/>
                        </a:rPr>
                        <a:t>such as fever,</a:t>
                      </a:r>
                      <a:r>
                        <a:rPr lang="en-US" sz="1400" baseline="0" dirty="0">
                          <a:effectLst/>
                        </a:rPr>
                        <a:t> </a:t>
                      </a:r>
                      <a:r>
                        <a:rPr lang="en-US" sz="1400" dirty="0">
                          <a:effectLst/>
                        </a:rPr>
                        <a:t>exanthema,</a:t>
                      </a:r>
                      <a:r>
                        <a:rPr lang="en-US" sz="1400" baseline="0" dirty="0">
                          <a:effectLst/>
                        </a:rPr>
                        <a:t> </a:t>
                      </a:r>
                      <a:r>
                        <a:rPr lang="en-US" sz="1400" dirty="0">
                          <a:effectLst/>
                        </a:rPr>
                        <a:t>serositis, and organ</a:t>
                      </a:r>
                      <a:r>
                        <a:rPr lang="en-US" sz="1400" baseline="0" dirty="0">
                          <a:effectLst/>
                        </a:rPr>
                        <a:t> </a:t>
                      </a:r>
                      <a:r>
                        <a:rPr lang="en-US" sz="1400" dirty="0">
                          <a:effectLst/>
                        </a:rPr>
                        <a:t>enlargement</a:t>
                      </a:r>
                      <a:endParaRPr lang="en-US" sz="1400" b="0" dirty="0">
                        <a:solidFill>
                          <a:schemeClr val="tx1"/>
                        </a:solidFill>
                        <a:effectLst/>
                      </a:endParaRPr>
                    </a:p>
                  </a:txBody>
                  <a:tcPr marL="91646" marR="91646" anchor="ctr"/>
                </a:tc>
                <a:tc>
                  <a:txBody>
                    <a:bodyPr/>
                    <a:lstStyle/>
                    <a:p>
                      <a:pPr marL="0" algn="l" defTabSz="914400" rtl="0" eaLnBrk="1" latinLnBrk="0" hangingPunct="1"/>
                      <a:r>
                        <a:rPr lang="en-US" sz="1400" kern="1200" dirty="0">
                          <a:effectLst/>
                          <a:latin typeface="Arial Narrow" panose="020B0606020202030204" pitchFamily="34" charset="0"/>
                        </a:rPr>
                        <a:t>Self-limiting, monocyclic (monophasic) course: complete remission within 2–4 weeks</a:t>
                      </a:r>
                      <a:endParaRPr lang="en-US" sz="1400" b="1" kern="1200" dirty="0">
                        <a:solidFill>
                          <a:schemeClr val="tx1"/>
                        </a:solidFill>
                        <a:effectLst/>
                        <a:latin typeface="Arial Narrow" panose="020B0606020202030204" pitchFamily="34" charset="0"/>
                        <a:ea typeface="+mn-ea"/>
                        <a:cs typeface="+mn-cs"/>
                      </a:endParaRPr>
                    </a:p>
                  </a:txBody>
                  <a:tcPr marL="91646" marR="91646"/>
                </a:tc>
                <a:tc>
                  <a:txBody>
                    <a:bodyPr/>
                    <a:lstStyle/>
                    <a:p>
                      <a:pPr marL="0" algn="ctr" defTabSz="914400" rtl="0" eaLnBrk="1" latinLnBrk="0" hangingPunct="1"/>
                      <a:r>
                        <a:rPr lang="en-US" sz="1400" kern="1200" dirty="0">
                          <a:effectLst/>
                        </a:rPr>
                        <a:t>21–33%</a:t>
                      </a:r>
                      <a:endParaRPr lang="en-US" sz="1400" b="0" kern="1200" dirty="0">
                        <a:solidFill>
                          <a:schemeClr val="tx1"/>
                        </a:solidFill>
                        <a:effectLst/>
                        <a:latin typeface="+mn-lt"/>
                        <a:ea typeface="+mn-ea"/>
                        <a:cs typeface="+mn-cs"/>
                      </a:endParaRPr>
                    </a:p>
                  </a:txBody>
                  <a:tcPr marL="91646" marR="91646" anchor="ctr"/>
                </a:tc>
                <a:extLst>
                  <a:ext uri="{0D108BD9-81ED-4DB2-BD59-A6C34878D82A}">
                    <a16:rowId xmlns="" xmlns:a16="http://schemas.microsoft.com/office/drawing/2014/main" val="10001"/>
                  </a:ext>
                </a:extLst>
              </a:tr>
              <a:tr h="1445843">
                <a:tc>
                  <a:txBody>
                    <a:bodyPr/>
                    <a:lstStyle/>
                    <a:p>
                      <a:pPr marL="0" algn="l" defTabSz="914400" rtl="0" eaLnBrk="1" latinLnBrk="0" hangingPunct="1"/>
                      <a:r>
                        <a:rPr lang="en-US" sz="1400" kern="1200" dirty="0">
                          <a:effectLst/>
                        </a:rPr>
                        <a:t>Recurring relapses with or</a:t>
                      </a:r>
                      <a:r>
                        <a:rPr lang="en-US" sz="1400" kern="1200" baseline="0" dirty="0">
                          <a:effectLst/>
                        </a:rPr>
                        <a:t> </a:t>
                      </a:r>
                      <a:r>
                        <a:rPr lang="en-US" sz="1400" kern="1200" dirty="0">
                          <a:effectLst/>
                        </a:rPr>
                        <a:t>without joint</a:t>
                      </a:r>
                      <a:r>
                        <a:rPr lang="en-US" sz="1400" kern="1200" baseline="0" dirty="0">
                          <a:effectLst/>
                        </a:rPr>
                        <a:t> </a:t>
                      </a:r>
                      <a:r>
                        <a:rPr lang="en-US" sz="1400" kern="1200" dirty="0">
                          <a:effectLst/>
                        </a:rPr>
                        <a:t>involvement</a:t>
                      </a:r>
                      <a:endParaRPr lang="en-US" sz="1400" b="0" kern="1200" dirty="0">
                        <a:solidFill>
                          <a:schemeClr val="tx1"/>
                        </a:solidFill>
                        <a:effectLst/>
                        <a:latin typeface="+mn-lt"/>
                        <a:ea typeface="+mn-ea"/>
                        <a:cs typeface="+mn-cs"/>
                      </a:endParaRPr>
                    </a:p>
                  </a:txBody>
                  <a:tcPr marL="91646" marR="91646" anchor="ctr"/>
                </a:tc>
                <a:tc>
                  <a:txBody>
                    <a:bodyPr/>
                    <a:lstStyle/>
                    <a:p>
                      <a:pPr marL="0" algn="l" defTabSz="914400" rtl="0" eaLnBrk="1" latinLnBrk="0" hangingPunct="1"/>
                      <a:r>
                        <a:rPr lang="en-US" sz="1400" kern="1200" dirty="0">
                          <a:effectLst/>
                          <a:latin typeface="Arial Narrow" panose="020B0606020202030204" pitchFamily="34" charset="0"/>
                        </a:rPr>
                        <a:t>Intermittent or polycyclic course: complete remission can last for 2 weeks or even 2 years</a:t>
                      </a:r>
                      <a:endParaRPr lang="en-US" sz="1400" b="1" kern="1200" dirty="0">
                        <a:solidFill>
                          <a:schemeClr val="tx1"/>
                        </a:solidFill>
                        <a:effectLst/>
                        <a:latin typeface="Arial Narrow" panose="020B0606020202030204" pitchFamily="34" charset="0"/>
                        <a:ea typeface="+mn-ea"/>
                        <a:cs typeface="+mn-cs"/>
                      </a:endParaRPr>
                    </a:p>
                  </a:txBody>
                  <a:tcPr marL="91646" marR="91646"/>
                </a:tc>
                <a:tc>
                  <a:txBody>
                    <a:bodyPr/>
                    <a:lstStyle/>
                    <a:p>
                      <a:pPr marL="0" algn="ctr" defTabSz="914400" rtl="0" eaLnBrk="1" latinLnBrk="0" hangingPunct="1"/>
                      <a:r>
                        <a:rPr lang="en-US" sz="1400" kern="1200" dirty="0">
                          <a:effectLst/>
                        </a:rPr>
                        <a:t>17–44%</a:t>
                      </a:r>
                      <a:endParaRPr lang="en-US" sz="1400" b="0" kern="1200" dirty="0">
                        <a:solidFill>
                          <a:schemeClr val="tx1"/>
                        </a:solidFill>
                        <a:effectLst/>
                        <a:latin typeface="+mn-lt"/>
                        <a:ea typeface="+mn-ea"/>
                        <a:cs typeface="+mn-cs"/>
                      </a:endParaRPr>
                    </a:p>
                  </a:txBody>
                  <a:tcPr marL="91646" marR="91646" anchor="ctr"/>
                </a:tc>
                <a:extLst>
                  <a:ext uri="{0D108BD9-81ED-4DB2-BD59-A6C34878D82A}">
                    <a16:rowId xmlns="" xmlns:a16="http://schemas.microsoft.com/office/drawing/2014/main" val="10002"/>
                  </a:ext>
                </a:extLst>
              </a:tr>
              <a:tr h="1257236">
                <a:tc>
                  <a:txBody>
                    <a:bodyPr/>
                    <a:lstStyle/>
                    <a:p>
                      <a:pPr marL="0" algn="l" defTabSz="914400" rtl="0" eaLnBrk="1" latinLnBrk="0" hangingPunct="1"/>
                      <a:r>
                        <a:rPr lang="en-US" sz="1400" kern="1200" dirty="0">
                          <a:effectLst/>
                        </a:rPr>
                        <a:t>Persistent active disease with</a:t>
                      </a:r>
                      <a:r>
                        <a:rPr lang="en-US" sz="1400" kern="1200" baseline="0" dirty="0">
                          <a:effectLst/>
                        </a:rPr>
                        <a:t> </a:t>
                      </a:r>
                      <a:r>
                        <a:rPr lang="en-US" sz="1400" kern="1200" dirty="0">
                          <a:effectLst/>
                        </a:rPr>
                        <a:t>polyarthritic or</a:t>
                      </a:r>
                      <a:r>
                        <a:rPr lang="en-US" sz="1400" kern="1200" baseline="0" dirty="0">
                          <a:effectLst/>
                        </a:rPr>
                        <a:t> </a:t>
                      </a:r>
                      <a:r>
                        <a:rPr lang="en-US" sz="1400" kern="1200" dirty="0">
                          <a:effectLst/>
                        </a:rPr>
                        <a:t>oligoarthritic joint</a:t>
                      </a:r>
                    </a:p>
                    <a:p>
                      <a:pPr marL="0" algn="l" defTabSz="914400" rtl="0" eaLnBrk="1" latinLnBrk="0" hangingPunct="1"/>
                      <a:r>
                        <a:rPr lang="en-US" sz="1400" kern="1200" dirty="0">
                          <a:effectLst/>
                        </a:rPr>
                        <a:t>involvement</a:t>
                      </a:r>
                      <a:endParaRPr lang="en-US" sz="1400" b="0" kern="1200" dirty="0">
                        <a:solidFill>
                          <a:schemeClr val="tx1"/>
                        </a:solidFill>
                        <a:effectLst/>
                        <a:latin typeface="+mn-lt"/>
                        <a:ea typeface="+mn-ea"/>
                        <a:cs typeface="+mn-cs"/>
                      </a:endParaRPr>
                    </a:p>
                  </a:txBody>
                  <a:tcPr marL="91646" marR="91646" anchor="ctr"/>
                </a:tc>
                <a:tc>
                  <a:txBody>
                    <a:bodyPr/>
                    <a:lstStyle/>
                    <a:p>
                      <a:pPr algn="l"/>
                      <a:r>
                        <a:rPr lang="en-US" sz="1400" kern="1200" dirty="0">
                          <a:effectLst/>
                          <a:latin typeface="Arial Narrow" panose="020B0606020202030204" pitchFamily="34" charset="0"/>
                        </a:rPr>
                        <a:t>Chronic articular course</a:t>
                      </a:r>
                      <a:endParaRPr lang="en-US" sz="1400" b="1" kern="1200" dirty="0">
                        <a:solidFill>
                          <a:schemeClr val="tx1"/>
                        </a:solidFill>
                        <a:effectLst/>
                        <a:latin typeface="Arial Narrow" panose="020B0606020202030204" pitchFamily="34" charset="0"/>
                        <a:ea typeface="+mn-ea"/>
                        <a:cs typeface="+mn-cs"/>
                      </a:endParaRPr>
                    </a:p>
                  </a:txBody>
                  <a:tcPr marL="91646" marR="91646"/>
                </a:tc>
                <a:tc>
                  <a:txBody>
                    <a:bodyPr/>
                    <a:lstStyle/>
                    <a:p>
                      <a:pPr marL="0" algn="ctr" defTabSz="914400" rtl="0" eaLnBrk="1" latinLnBrk="0" hangingPunct="1"/>
                      <a:r>
                        <a:rPr lang="en-US" sz="1400" kern="1200" dirty="0">
                          <a:effectLst/>
                        </a:rPr>
                        <a:t>26–43%</a:t>
                      </a:r>
                      <a:endParaRPr lang="en-US" sz="1400" b="0" kern="1200" dirty="0">
                        <a:solidFill>
                          <a:schemeClr val="tx1"/>
                        </a:solidFill>
                        <a:effectLst/>
                        <a:latin typeface="+mn-lt"/>
                        <a:ea typeface="+mn-ea"/>
                        <a:cs typeface="+mn-cs"/>
                      </a:endParaRPr>
                    </a:p>
                  </a:txBody>
                  <a:tcPr marL="91646" marR="91646" anchor="ctr"/>
                </a:tc>
                <a:extLst>
                  <a:ext uri="{0D108BD9-81ED-4DB2-BD59-A6C34878D82A}">
                    <a16:rowId xmlns="" xmlns:a16="http://schemas.microsoft.com/office/drawing/2014/main" val="10003"/>
                  </a:ext>
                </a:extLst>
              </a:tr>
            </a:tbl>
          </a:graphicData>
        </a:graphic>
      </p:graphicFrame>
      <p:sp>
        <p:nvSpPr>
          <p:cNvPr id="4" name="Text Placeholder 3"/>
          <p:cNvSpPr>
            <a:spLocks noGrp="1"/>
          </p:cNvSpPr>
          <p:nvPr>
            <p:ph type="body" sz="quarter" idx="10"/>
          </p:nvPr>
        </p:nvSpPr>
        <p:spPr>
          <a:xfrm>
            <a:off x="686020" y="6161576"/>
            <a:ext cx="6015866" cy="381386"/>
          </a:xfrm>
        </p:spPr>
        <p:txBody>
          <a:bodyPr/>
          <a:lstStyle/>
          <a:p>
            <a:r>
              <a:rPr lang="en-US" dirty="0"/>
              <a:t>AOSD, adult-onset Still’s disease</a:t>
            </a:r>
          </a:p>
          <a:p>
            <a:r>
              <a:rPr lang="en-US" dirty="0" err="1"/>
              <a:t>Gerfaud</a:t>
            </a:r>
            <a:r>
              <a:rPr lang="en-US" dirty="0"/>
              <a:t>-Valentin M, et al. </a:t>
            </a:r>
            <a:r>
              <a:rPr lang="en-US" i="1" dirty="0" err="1"/>
              <a:t>Autoimmun</a:t>
            </a:r>
            <a:r>
              <a:rPr lang="en-US" i="1" dirty="0"/>
              <a:t> Rev </a:t>
            </a:r>
            <a:r>
              <a:rPr lang="en-US" dirty="0"/>
              <a:t>2014;13:708–22; </a:t>
            </a:r>
            <a:r>
              <a:rPr lang="en-US" dirty="0" err="1"/>
              <a:t>Kadavath</a:t>
            </a:r>
            <a:r>
              <a:rPr lang="en-US" dirty="0"/>
              <a:t> S, et al</a:t>
            </a:r>
            <a:r>
              <a:rPr lang="en-US" i="1" dirty="0"/>
              <a:t>. Ann Med </a:t>
            </a:r>
            <a:r>
              <a:rPr lang="en-US" dirty="0"/>
              <a:t>2015;47:6–14.</a:t>
            </a:r>
          </a:p>
        </p:txBody>
      </p:sp>
      <p:grpSp>
        <p:nvGrpSpPr>
          <p:cNvPr id="37" name="Group 36"/>
          <p:cNvGrpSpPr/>
          <p:nvPr/>
        </p:nvGrpSpPr>
        <p:grpSpPr>
          <a:xfrm>
            <a:off x="3122203" y="2383079"/>
            <a:ext cx="4190021" cy="889488"/>
            <a:chOff x="899542" y="1897051"/>
            <a:chExt cx="4190021" cy="889488"/>
          </a:xfrm>
        </p:grpSpPr>
        <p:sp>
          <p:nvSpPr>
            <p:cNvPr id="38" name="Line 5"/>
            <p:cNvSpPr>
              <a:spLocks noChangeShapeType="1"/>
            </p:cNvSpPr>
            <p:nvPr/>
          </p:nvSpPr>
          <p:spPr bwMode="auto">
            <a:xfrm>
              <a:off x="2364926" y="2322889"/>
              <a:ext cx="247650" cy="0"/>
            </a:xfrm>
            <a:prstGeom prst="line">
              <a:avLst/>
            </a:prstGeom>
            <a:noFill/>
            <a:ln w="28575">
              <a:solidFill>
                <a:srgbClr val="0070C0"/>
              </a:solidFill>
              <a:round/>
              <a:headEnd/>
              <a:tailEnd/>
            </a:ln>
            <a:effectLst/>
          </p:spPr>
          <p:txBody>
            <a:bodyPr/>
            <a:lstStyle/>
            <a:p>
              <a:pPr fontAlgn="auto">
                <a:spcBef>
                  <a:spcPts val="0"/>
                </a:spcBef>
                <a:spcAft>
                  <a:spcPts val="0"/>
                </a:spcAft>
                <a:defRPr/>
              </a:pPr>
              <a:endParaRPr lang="en-US" sz="1569" kern="0" dirty="0">
                <a:solidFill>
                  <a:srgbClr val="000000"/>
                </a:solidFill>
                <a:latin typeface="Arial"/>
              </a:endParaRPr>
            </a:p>
          </p:txBody>
        </p:sp>
        <p:sp>
          <p:nvSpPr>
            <p:cNvPr id="39" name="Line 6"/>
            <p:cNvSpPr>
              <a:spLocks noChangeShapeType="1"/>
            </p:cNvSpPr>
            <p:nvPr/>
          </p:nvSpPr>
          <p:spPr bwMode="auto">
            <a:xfrm>
              <a:off x="2364926" y="2091358"/>
              <a:ext cx="247650" cy="0"/>
            </a:xfrm>
            <a:prstGeom prst="line">
              <a:avLst/>
            </a:prstGeom>
            <a:noFill/>
            <a:ln w="28575">
              <a:solidFill>
                <a:srgbClr val="FF0000"/>
              </a:solidFill>
              <a:round/>
              <a:headEnd/>
              <a:tailEnd/>
            </a:ln>
            <a:effectLst/>
          </p:spPr>
          <p:txBody>
            <a:bodyPr/>
            <a:lstStyle/>
            <a:p>
              <a:pPr fontAlgn="auto">
                <a:spcBef>
                  <a:spcPts val="0"/>
                </a:spcBef>
                <a:spcAft>
                  <a:spcPts val="0"/>
                </a:spcAft>
                <a:defRPr/>
              </a:pPr>
              <a:endParaRPr lang="en-US" sz="1569" kern="0" dirty="0">
                <a:solidFill>
                  <a:srgbClr val="000000"/>
                </a:solidFill>
                <a:latin typeface="Arial"/>
              </a:endParaRPr>
            </a:p>
          </p:txBody>
        </p:sp>
        <p:sp>
          <p:nvSpPr>
            <p:cNvPr id="40" name="Text Box 3"/>
            <p:cNvSpPr txBox="1">
              <a:spLocks noChangeArrowheads="1"/>
            </p:cNvSpPr>
            <p:nvPr/>
          </p:nvSpPr>
          <p:spPr bwMode="auto">
            <a:xfrm>
              <a:off x="2705138" y="1973118"/>
              <a:ext cx="238442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z="1400" dirty="0">
                  <a:solidFill>
                    <a:srgbClr val="000000"/>
                  </a:solidFill>
                  <a:cs typeface="Arial" panose="020B0604020202020204" pitchFamily="34" charset="0"/>
                </a:rPr>
                <a:t>Fever/systemic</a:t>
              </a:r>
            </a:p>
          </p:txBody>
        </p:sp>
        <p:sp>
          <p:nvSpPr>
            <p:cNvPr id="41" name="Text Box 4"/>
            <p:cNvSpPr txBox="1">
              <a:spLocks noChangeArrowheads="1"/>
            </p:cNvSpPr>
            <p:nvPr/>
          </p:nvSpPr>
          <p:spPr bwMode="auto">
            <a:xfrm>
              <a:off x="2701964" y="2219180"/>
              <a:ext cx="149066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z="1400" dirty="0">
                  <a:solidFill>
                    <a:srgbClr val="000000"/>
                  </a:solidFill>
                  <a:cs typeface="Arial" panose="020B0604020202020204" pitchFamily="34" charset="0"/>
                </a:rPr>
                <a:t>Joint</a:t>
              </a:r>
            </a:p>
          </p:txBody>
        </p:sp>
        <p:grpSp>
          <p:nvGrpSpPr>
            <p:cNvPr id="42" name="Group 41"/>
            <p:cNvGrpSpPr/>
            <p:nvPr/>
          </p:nvGrpSpPr>
          <p:grpSpPr>
            <a:xfrm>
              <a:off x="899542" y="1897051"/>
              <a:ext cx="4116265" cy="889488"/>
              <a:chOff x="716574" y="1660281"/>
              <a:chExt cx="4116265" cy="889488"/>
            </a:xfrm>
          </p:grpSpPr>
          <p:sp>
            <p:nvSpPr>
              <p:cNvPr id="43" name="Freeform 11"/>
              <p:cNvSpPr>
                <a:spLocks/>
              </p:cNvSpPr>
              <p:nvPr/>
            </p:nvSpPr>
            <p:spPr bwMode="auto">
              <a:xfrm>
                <a:off x="716574" y="1660281"/>
                <a:ext cx="4116265" cy="889488"/>
              </a:xfrm>
              <a:custGeom>
                <a:avLst/>
                <a:gdLst/>
                <a:ahLst/>
                <a:cxnLst>
                  <a:cxn ang="0">
                    <a:pos x="0" y="0"/>
                  </a:cxn>
                  <a:cxn ang="0">
                    <a:pos x="0" y="1255"/>
                  </a:cxn>
                  <a:cxn ang="0">
                    <a:pos x="3274" y="1255"/>
                  </a:cxn>
                </a:cxnLst>
                <a:rect l="0" t="0" r="r" b="b"/>
                <a:pathLst>
                  <a:path w="3274" h="1255">
                    <a:moveTo>
                      <a:pt x="0" y="0"/>
                    </a:moveTo>
                    <a:lnTo>
                      <a:pt x="0" y="1255"/>
                    </a:lnTo>
                    <a:lnTo>
                      <a:pt x="3274" y="1255"/>
                    </a:lnTo>
                  </a:path>
                </a:pathLst>
              </a:custGeom>
              <a:noFill/>
              <a:ln w="12700" cap="flat" cmpd="sng">
                <a:solidFill>
                  <a:schemeClr val="tx1"/>
                </a:solidFill>
                <a:prstDash val="solid"/>
                <a:round/>
                <a:headEnd type="triangle" w="med" len="med"/>
                <a:tailEnd type="triangl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sp>
            <p:nvSpPr>
              <p:cNvPr id="44" name="Freeform 12"/>
              <p:cNvSpPr>
                <a:spLocks/>
              </p:cNvSpPr>
              <p:nvPr/>
            </p:nvSpPr>
            <p:spPr bwMode="auto">
              <a:xfrm>
                <a:off x="813290" y="1660281"/>
                <a:ext cx="3974123" cy="846992"/>
              </a:xfrm>
              <a:custGeom>
                <a:avLst/>
                <a:gdLst/>
                <a:ahLst/>
                <a:cxnLst>
                  <a:cxn ang="0">
                    <a:pos x="0" y="811"/>
                  </a:cxn>
                  <a:cxn ang="0">
                    <a:pos x="139" y="714"/>
                  </a:cxn>
                  <a:cxn ang="0">
                    <a:pos x="320" y="1"/>
                  </a:cxn>
                  <a:cxn ang="0">
                    <a:pos x="527" y="801"/>
                  </a:cxn>
                  <a:cxn ang="0">
                    <a:pos x="927" y="811"/>
                  </a:cxn>
                  <a:cxn ang="0">
                    <a:pos x="3095" y="817"/>
                  </a:cxn>
                </a:cxnLst>
                <a:rect l="0" t="0" r="r" b="b"/>
                <a:pathLst>
                  <a:path w="3095" h="849">
                    <a:moveTo>
                      <a:pt x="0" y="811"/>
                    </a:moveTo>
                    <a:cubicBezTo>
                      <a:pt x="23" y="795"/>
                      <a:pt x="86" y="849"/>
                      <a:pt x="139" y="714"/>
                    </a:cubicBezTo>
                    <a:cubicBezTo>
                      <a:pt x="194" y="579"/>
                      <a:pt x="253" y="0"/>
                      <a:pt x="320" y="1"/>
                    </a:cubicBezTo>
                    <a:cubicBezTo>
                      <a:pt x="387" y="1"/>
                      <a:pt x="373" y="781"/>
                      <a:pt x="527" y="801"/>
                    </a:cubicBezTo>
                    <a:cubicBezTo>
                      <a:pt x="681" y="819"/>
                      <a:pt x="501" y="809"/>
                      <a:pt x="927" y="811"/>
                    </a:cubicBezTo>
                    <a:cubicBezTo>
                      <a:pt x="1355" y="814"/>
                      <a:pt x="2643" y="816"/>
                      <a:pt x="3095" y="817"/>
                    </a:cubicBezTo>
                  </a:path>
                </a:pathLst>
              </a:custGeom>
              <a:noFill/>
              <a:ln w="28575" cap="flat" cmpd="sng">
                <a:solidFill>
                  <a:srgbClr val="FF0000"/>
                </a:solidFill>
                <a:prstDash val="solid"/>
                <a:round/>
                <a:headEnd type="none" w="med" len="med"/>
                <a:tailEnd type="non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sp>
            <p:nvSpPr>
              <p:cNvPr id="45" name="Freeform 13"/>
              <p:cNvSpPr>
                <a:spLocks/>
              </p:cNvSpPr>
              <p:nvPr/>
            </p:nvSpPr>
            <p:spPr bwMode="auto">
              <a:xfrm>
                <a:off x="813290" y="2246435"/>
                <a:ext cx="3988777" cy="276958"/>
              </a:xfrm>
              <a:custGeom>
                <a:avLst/>
                <a:gdLst/>
                <a:ahLst/>
                <a:cxnLst>
                  <a:cxn ang="0">
                    <a:pos x="0" y="255"/>
                  </a:cxn>
                  <a:cxn ang="0">
                    <a:pos x="139" y="225"/>
                  </a:cxn>
                  <a:cxn ang="0">
                    <a:pos x="320" y="0"/>
                  </a:cxn>
                  <a:cxn ang="0">
                    <a:pos x="495" y="239"/>
                  </a:cxn>
                  <a:cxn ang="0">
                    <a:pos x="910" y="245"/>
                  </a:cxn>
                  <a:cxn ang="0">
                    <a:pos x="1312" y="251"/>
                  </a:cxn>
                  <a:cxn ang="0">
                    <a:pos x="1321" y="251"/>
                  </a:cxn>
                  <a:cxn ang="0">
                    <a:pos x="1726" y="245"/>
                  </a:cxn>
                  <a:cxn ang="0">
                    <a:pos x="2110" y="245"/>
                  </a:cxn>
                  <a:cxn ang="0">
                    <a:pos x="2518" y="251"/>
                  </a:cxn>
                  <a:cxn ang="0">
                    <a:pos x="2899" y="254"/>
                  </a:cxn>
                  <a:cxn ang="0">
                    <a:pos x="3106" y="245"/>
                  </a:cxn>
                </a:cxnLst>
                <a:rect l="0" t="0" r="r" b="b"/>
                <a:pathLst>
                  <a:path w="3106" h="277">
                    <a:moveTo>
                      <a:pt x="0" y="255"/>
                    </a:moveTo>
                    <a:cubicBezTo>
                      <a:pt x="23" y="250"/>
                      <a:pt x="86" y="267"/>
                      <a:pt x="139" y="225"/>
                    </a:cubicBezTo>
                    <a:cubicBezTo>
                      <a:pt x="194" y="182"/>
                      <a:pt x="253" y="0"/>
                      <a:pt x="320" y="0"/>
                    </a:cubicBezTo>
                    <a:cubicBezTo>
                      <a:pt x="387" y="0"/>
                      <a:pt x="396" y="202"/>
                      <a:pt x="495" y="239"/>
                    </a:cubicBezTo>
                    <a:cubicBezTo>
                      <a:pt x="594" y="277"/>
                      <a:pt x="774" y="243"/>
                      <a:pt x="910" y="245"/>
                    </a:cubicBezTo>
                    <a:cubicBezTo>
                      <a:pt x="1046" y="247"/>
                      <a:pt x="1244" y="250"/>
                      <a:pt x="1312" y="251"/>
                    </a:cubicBezTo>
                    <a:cubicBezTo>
                      <a:pt x="1380" y="252"/>
                      <a:pt x="1252" y="252"/>
                      <a:pt x="1321" y="251"/>
                    </a:cubicBezTo>
                    <a:cubicBezTo>
                      <a:pt x="1456" y="251"/>
                      <a:pt x="1595" y="246"/>
                      <a:pt x="1726" y="245"/>
                    </a:cubicBezTo>
                    <a:cubicBezTo>
                      <a:pt x="1857" y="244"/>
                      <a:pt x="1978" y="244"/>
                      <a:pt x="2110" y="245"/>
                    </a:cubicBezTo>
                    <a:cubicBezTo>
                      <a:pt x="2241" y="245"/>
                      <a:pt x="2385" y="254"/>
                      <a:pt x="2518" y="251"/>
                    </a:cubicBezTo>
                    <a:cubicBezTo>
                      <a:pt x="2649" y="252"/>
                      <a:pt x="2801" y="255"/>
                      <a:pt x="2899" y="254"/>
                    </a:cubicBezTo>
                    <a:cubicBezTo>
                      <a:pt x="2994" y="259"/>
                      <a:pt x="3063" y="247"/>
                      <a:pt x="3106" y="245"/>
                    </a:cubicBezTo>
                  </a:path>
                </a:pathLst>
              </a:custGeom>
              <a:noFill/>
              <a:ln w="28575" cap="flat" cmpd="sng">
                <a:solidFill>
                  <a:srgbClr val="0070C0"/>
                </a:solidFill>
                <a:prstDash val="solid"/>
                <a:round/>
                <a:headEnd type="none" w="med" len="med"/>
                <a:tailEnd type="non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grpSp>
      </p:grpSp>
      <p:grpSp>
        <p:nvGrpSpPr>
          <p:cNvPr id="46" name="Group 45"/>
          <p:cNvGrpSpPr/>
          <p:nvPr/>
        </p:nvGrpSpPr>
        <p:grpSpPr>
          <a:xfrm>
            <a:off x="3122203" y="3768659"/>
            <a:ext cx="4116265" cy="940777"/>
            <a:chOff x="716574" y="2920512"/>
            <a:chExt cx="4116265" cy="940777"/>
          </a:xfrm>
        </p:grpSpPr>
        <p:sp>
          <p:nvSpPr>
            <p:cNvPr id="47" name="Freeform 25"/>
            <p:cNvSpPr>
              <a:spLocks/>
            </p:cNvSpPr>
            <p:nvPr/>
          </p:nvSpPr>
          <p:spPr bwMode="auto">
            <a:xfrm>
              <a:off x="716574" y="2920512"/>
              <a:ext cx="4116265" cy="940777"/>
            </a:xfrm>
            <a:custGeom>
              <a:avLst/>
              <a:gdLst/>
              <a:ahLst/>
              <a:cxnLst>
                <a:cxn ang="0">
                  <a:pos x="0" y="0"/>
                </a:cxn>
                <a:cxn ang="0">
                  <a:pos x="0" y="1255"/>
                </a:cxn>
                <a:cxn ang="0">
                  <a:pos x="3274" y="1255"/>
                </a:cxn>
              </a:cxnLst>
              <a:rect l="0" t="0" r="r" b="b"/>
              <a:pathLst>
                <a:path w="3274" h="1255">
                  <a:moveTo>
                    <a:pt x="0" y="0"/>
                  </a:moveTo>
                  <a:lnTo>
                    <a:pt x="0" y="1255"/>
                  </a:lnTo>
                  <a:lnTo>
                    <a:pt x="3274" y="1255"/>
                  </a:lnTo>
                </a:path>
              </a:pathLst>
            </a:custGeom>
            <a:noFill/>
            <a:ln w="12700" cap="flat" cmpd="sng">
              <a:solidFill>
                <a:srgbClr val="000000"/>
              </a:solidFill>
              <a:prstDash val="solid"/>
              <a:round/>
              <a:headEnd type="triangle" w="med" len="med"/>
              <a:tailEnd type="triangl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sp>
          <p:nvSpPr>
            <p:cNvPr id="48" name="Freeform 26"/>
            <p:cNvSpPr>
              <a:spLocks/>
            </p:cNvSpPr>
            <p:nvPr/>
          </p:nvSpPr>
          <p:spPr bwMode="auto">
            <a:xfrm>
              <a:off x="810358" y="3020158"/>
              <a:ext cx="3852496" cy="829408"/>
            </a:xfrm>
            <a:custGeom>
              <a:avLst/>
              <a:gdLst/>
              <a:ahLst/>
              <a:cxnLst>
                <a:cxn ang="0">
                  <a:pos x="0" y="1141"/>
                </a:cxn>
                <a:cxn ang="0">
                  <a:pos x="139" y="1004"/>
                </a:cxn>
                <a:cxn ang="0">
                  <a:pos x="320" y="1"/>
                </a:cxn>
                <a:cxn ang="0">
                  <a:pos x="541" y="1011"/>
                </a:cxn>
                <a:cxn ang="0">
                  <a:pos x="912" y="1011"/>
                </a:cxn>
                <a:cxn ang="0">
                  <a:pos x="1133" y="9"/>
                </a:cxn>
                <a:cxn ang="0">
                  <a:pos x="1330" y="1011"/>
                </a:cxn>
                <a:cxn ang="0">
                  <a:pos x="1725" y="1004"/>
                </a:cxn>
                <a:cxn ang="0">
                  <a:pos x="1906" y="9"/>
                </a:cxn>
                <a:cxn ang="0">
                  <a:pos x="2111" y="1011"/>
                </a:cxn>
                <a:cxn ang="0">
                  <a:pos x="2514" y="1011"/>
                </a:cxn>
                <a:cxn ang="0">
                  <a:pos x="2711" y="1"/>
                </a:cxn>
                <a:cxn ang="0">
                  <a:pos x="2908" y="1019"/>
                </a:cxn>
                <a:cxn ang="0">
                  <a:pos x="3081" y="1144"/>
                </a:cxn>
              </a:cxnLst>
              <a:rect l="0" t="0" r="r" b="b"/>
              <a:pathLst>
                <a:path w="3081" h="1207">
                  <a:moveTo>
                    <a:pt x="0" y="1141"/>
                  </a:moveTo>
                  <a:cubicBezTo>
                    <a:pt x="23" y="1118"/>
                    <a:pt x="86" y="1194"/>
                    <a:pt x="139" y="1004"/>
                  </a:cubicBezTo>
                  <a:cubicBezTo>
                    <a:pt x="194" y="815"/>
                    <a:pt x="253" y="0"/>
                    <a:pt x="320" y="1"/>
                  </a:cubicBezTo>
                  <a:cubicBezTo>
                    <a:pt x="387" y="2"/>
                    <a:pt x="442" y="843"/>
                    <a:pt x="541" y="1011"/>
                  </a:cubicBezTo>
                  <a:cubicBezTo>
                    <a:pt x="640" y="1179"/>
                    <a:pt x="813" y="1178"/>
                    <a:pt x="912" y="1011"/>
                  </a:cubicBezTo>
                  <a:cubicBezTo>
                    <a:pt x="1011" y="844"/>
                    <a:pt x="1063" y="9"/>
                    <a:pt x="1133" y="9"/>
                  </a:cubicBezTo>
                  <a:cubicBezTo>
                    <a:pt x="1203" y="9"/>
                    <a:pt x="1231" y="845"/>
                    <a:pt x="1330" y="1011"/>
                  </a:cubicBezTo>
                  <a:cubicBezTo>
                    <a:pt x="1429" y="1177"/>
                    <a:pt x="1629" y="1171"/>
                    <a:pt x="1725" y="1004"/>
                  </a:cubicBezTo>
                  <a:cubicBezTo>
                    <a:pt x="1821" y="837"/>
                    <a:pt x="1842" y="8"/>
                    <a:pt x="1906" y="9"/>
                  </a:cubicBezTo>
                  <a:cubicBezTo>
                    <a:pt x="1970" y="10"/>
                    <a:pt x="2010" y="844"/>
                    <a:pt x="2111" y="1011"/>
                  </a:cubicBezTo>
                  <a:cubicBezTo>
                    <a:pt x="2212" y="1178"/>
                    <a:pt x="2414" y="1179"/>
                    <a:pt x="2514" y="1011"/>
                  </a:cubicBezTo>
                  <a:cubicBezTo>
                    <a:pt x="2614" y="843"/>
                    <a:pt x="2645" y="0"/>
                    <a:pt x="2711" y="1"/>
                  </a:cubicBezTo>
                  <a:cubicBezTo>
                    <a:pt x="2777" y="2"/>
                    <a:pt x="2848" y="831"/>
                    <a:pt x="2908" y="1019"/>
                  </a:cubicBezTo>
                  <a:cubicBezTo>
                    <a:pt x="2964" y="1207"/>
                    <a:pt x="3052" y="1123"/>
                    <a:pt x="3081" y="1144"/>
                  </a:cubicBezTo>
                </a:path>
              </a:pathLst>
            </a:custGeom>
            <a:noFill/>
            <a:ln w="28575" cap="flat" cmpd="sng">
              <a:solidFill>
                <a:srgbClr val="FF0000"/>
              </a:solidFill>
              <a:prstDash val="solid"/>
              <a:round/>
              <a:headEnd type="none" w="med" len="med"/>
              <a:tailEnd type="non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sp>
          <p:nvSpPr>
            <p:cNvPr id="49" name="Freeform 27"/>
            <p:cNvSpPr>
              <a:spLocks/>
            </p:cNvSpPr>
            <p:nvPr/>
          </p:nvSpPr>
          <p:spPr bwMode="auto">
            <a:xfrm>
              <a:off x="810358" y="3588727"/>
              <a:ext cx="3852496" cy="260838"/>
            </a:xfrm>
            <a:custGeom>
              <a:avLst/>
              <a:gdLst/>
              <a:ahLst/>
              <a:cxnLst>
                <a:cxn ang="0">
                  <a:pos x="0" y="1141"/>
                </a:cxn>
                <a:cxn ang="0">
                  <a:pos x="139" y="1004"/>
                </a:cxn>
                <a:cxn ang="0">
                  <a:pos x="320" y="1"/>
                </a:cxn>
                <a:cxn ang="0">
                  <a:pos x="541" y="1011"/>
                </a:cxn>
                <a:cxn ang="0">
                  <a:pos x="912" y="1011"/>
                </a:cxn>
                <a:cxn ang="0">
                  <a:pos x="1133" y="9"/>
                </a:cxn>
                <a:cxn ang="0">
                  <a:pos x="1330" y="1011"/>
                </a:cxn>
                <a:cxn ang="0">
                  <a:pos x="1725" y="1004"/>
                </a:cxn>
                <a:cxn ang="0">
                  <a:pos x="1906" y="9"/>
                </a:cxn>
                <a:cxn ang="0">
                  <a:pos x="2111" y="1011"/>
                </a:cxn>
                <a:cxn ang="0">
                  <a:pos x="2514" y="1011"/>
                </a:cxn>
                <a:cxn ang="0">
                  <a:pos x="2711" y="1"/>
                </a:cxn>
                <a:cxn ang="0">
                  <a:pos x="2908" y="1019"/>
                </a:cxn>
                <a:cxn ang="0">
                  <a:pos x="3081" y="1144"/>
                </a:cxn>
              </a:cxnLst>
              <a:rect l="0" t="0" r="r" b="b"/>
              <a:pathLst>
                <a:path w="3081" h="1207">
                  <a:moveTo>
                    <a:pt x="0" y="1141"/>
                  </a:moveTo>
                  <a:cubicBezTo>
                    <a:pt x="23" y="1118"/>
                    <a:pt x="86" y="1194"/>
                    <a:pt x="139" y="1004"/>
                  </a:cubicBezTo>
                  <a:cubicBezTo>
                    <a:pt x="194" y="815"/>
                    <a:pt x="253" y="0"/>
                    <a:pt x="320" y="1"/>
                  </a:cubicBezTo>
                  <a:cubicBezTo>
                    <a:pt x="387" y="2"/>
                    <a:pt x="442" y="843"/>
                    <a:pt x="541" y="1011"/>
                  </a:cubicBezTo>
                  <a:cubicBezTo>
                    <a:pt x="640" y="1179"/>
                    <a:pt x="813" y="1178"/>
                    <a:pt x="912" y="1011"/>
                  </a:cubicBezTo>
                  <a:cubicBezTo>
                    <a:pt x="1011" y="844"/>
                    <a:pt x="1063" y="9"/>
                    <a:pt x="1133" y="9"/>
                  </a:cubicBezTo>
                  <a:cubicBezTo>
                    <a:pt x="1203" y="9"/>
                    <a:pt x="1231" y="845"/>
                    <a:pt x="1330" y="1011"/>
                  </a:cubicBezTo>
                  <a:cubicBezTo>
                    <a:pt x="1429" y="1177"/>
                    <a:pt x="1629" y="1171"/>
                    <a:pt x="1725" y="1004"/>
                  </a:cubicBezTo>
                  <a:cubicBezTo>
                    <a:pt x="1821" y="837"/>
                    <a:pt x="1842" y="8"/>
                    <a:pt x="1906" y="9"/>
                  </a:cubicBezTo>
                  <a:cubicBezTo>
                    <a:pt x="1970" y="10"/>
                    <a:pt x="2010" y="844"/>
                    <a:pt x="2111" y="1011"/>
                  </a:cubicBezTo>
                  <a:cubicBezTo>
                    <a:pt x="2212" y="1178"/>
                    <a:pt x="2414" y="1179"/>
                    <a:pt x="2514" y="1011"/>
                  </a:cubicBezTo>
                  <a:cubicBezTo>
                    <a:pt x="2614" y="843"/>
                    <a:pt x="2645" y="0"/>
                    <a:pt x="2711" y="1"/>
                  </a:cubicBezTo>
                  <a:cubicBezTo>
                    <a:pt x="2777" y="2"/>
                    <a:pt x="2848" y="831"/>
                    <a:pt x="2908" y="1019"/>
                  </a:cubicBezTo>
                  <a:cubicBezTo>
                    <a:pt x="2964" y="1207"/>
                    <a:pt x="3052" y="1123"/>
                    <a:pt x="3081" y="1144"/>
                  </a:cubicBezTo>
                </a:path>
              </a:pathLst>
            </a:custGeom>
            <a:noFill/>
            <a:ln w="28575" cap="flat" cmpd="sng">
              <a:solidFill>
                <a:srgbClr val="0070C0"/>
              </a:solidFill>
              <a:prstDash val="solid"/>
              <a:round/>
              <a:headEnd type="none" w="med" len="med"/>
              <a:tailEnd type="non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grpSp>
      <p:grpSp>
        <p:nvGrpSpPr>
          <p:cNvPr id="50" name="Group 49"/>
          <p:cNvGrpSpPr/>
          <p:nvPr/>
        </p:nvGrpSpPr>
        <p:grpSpPr>
          <a:xfrm>
            <a:off x="3122203" y="5046853"/>
            <a:ext cx="4114800" cy="886557"/>
            <a:chOff x="716574" y="4324351"/>
            <a:chExt cx="4114800" cy="886557"/>
          </a:xfrm>
        </p:grpSpPr>
        <p:sp>
          <p:nvSpPr>
            <p:cNvPr id="51" name="Freeform 17"/>
            <p:cNvSpPr>
              <a:spLocks/>
            </p:cNvSpPr>
            <p:nvPr/>
          </p:nvSpPr>
          <p:spPr bwMode="auto">
            <a:xfrm>
              <a:off x="716574" y="4324351"/>
              <a:ext cx="4114800" cy="886557"/>
            </a:xfrm>
            <a:custGeom>
              <a:avLst/>
              <a:gdLst/>
              <a:ahLst/>
              <a:cxnLst>
                <a:cxn ang="0">
                  <a:pos x="0" y="0"/>
                </a:cxn>
                <a:cxn ang="0">
                  <a:pos x="0" y="1255"/>
                </a:cxn>
                <a:cxn ang="0">
                  <a:pos x="3274" y="1255"/>
                </a:cxn>
              </a:cxnLst>
              <a:rect l="0" t="0" r="r" b="b"/>
              <a:pathLst>
                <a:path w="3274" h="1255">
                  <a:moveTo>
                    <a:pt x="0" y="0"/>
                  </a:moveTo>
                  <a:lnTo>
                    <a:pt x="0" y="1255"/>
                  </a:lnTo>
                  <a:lnTo>
                    <a:pt x="3274" y="1255"/>
                  </a:lnTo>
                </a:path>
              </a:pathLst>
            </a:custGeom>
            <a:noFill/>
            <a:ln w="12700" cap="flat" cmpd="sng">
              <a:solidFill>
                <a:srgbClr val="000000"/>
              </a:solidFill>
              <a:prstDash val="solid"/>
              <a:round/>
              <a:headEnd type="triangle" w="med" len="med"/>
              <a:tailEnd type="triangl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sp>
          <p:nvSpPr>
            <p:cNvPr id="52" name="Freeform 18"/>
            <p:cNvSpPr>
              <a:spLocks/>
            </p:cNvSpPr>
            <p:nvPr/>
          </p:nvSpPr>
          <p:spPr bwMode="auto">
            <a:xfrm>
              <a:off x="808893" y="4422531"/>
              <a:ext cx="3960935" cy="767861"/>
            </a:xfrm>
            <a:custGeom>
              <a:avLst/>
              <a:gdLst/>
              <a:ahLst/>
              <a:cxnLst>
                <a:cxn ang="0">
                  <a:pos x="0" y="1157"/>
                </a:cxn>
                <a:cxn ang="0">
                  <a:pos x="142" y="1004"/>
                </a:cxn>
                <a:cxn ang="0">
                  <a:pos x="323" y="1"/>
                </a:cxn>
                <a:cxn ang="0">
                  <a:pos x="544" y="1011"/>
                </a:cxn>
                <a:cxn ang="0">
                  <a:pos x="915" y="1011"/>
                </a:cxn>
                <a:cxn ang="0">
                  <a:pos x="1136" y="9"/>
                </a:cxn>
                <a:cxn ang="0">
                  <a:pos x="1333" y="1011"/>
                </a:cxn>
                <a:cxn ang="0">
                  <a:pos x="1728" y="1004"/>
                </a:cxn>
                <a:cxn ang="0">
                  <a:pos x="1909" y="9"/>
                </a:cxn>
                <a:cxn ang="0">
                  <a:pos x="2114" y="1011"/>
                </a:cxn>
                <a:cxn ang="0">
                  <a:pos x="2517" y="1011"/>
                </a:cxn>
                <a:cxn ang="0">
                  <a:pos x="2714" y="1"/>
                </a:cxn>
                <a:cxn ang="0">
                  <a:pos x="2911" y="1019"/>
                </a:cxn>
                <a:cxn ang="0">
                  <a:pos x="3084" y="1144"/>
                </a:cxn>
              </a:cxnLst>
              <a:rect l="0" t="0" r="r" b="b"/>
              <a:pathLst>
                <a:path w="3084" h="1207">
                  <a:moveTo>
                    <a:pt x="0" y="1157"/>
                  </a:moveTo>
                  <a:cubicBezTo>
                    <a:pt x="23" y="1131"/>
                    <a:pt x="88" y="1197"/>
                    <a:pt x="142" y="1004"/>
                  </a:cubicBezTo>
                  <a:cubicBezTo>
                    <a:pt x="195" y="814"/>
                    <a:pt x="256" y="0"/>
                    <a:pt x="323" y="1"/>
                  </a:cubicBezTo>
                  <a:cubicBezTo>
                    <a:pt x="390" y="2"/>
                    <a:pt x="445" y="843"/>
                    <a:pt x="544" y="1011"/>
                  </a:cubicBezTo>
                  <a:cubicBezTo>
                    <a:pt x="643" y="1179"/>
                    <a:pt x="816" y="1178"/>
                    <a:pt x="915" y="1011"/>
                  </a:cubicBezTo>
                  <a:cubicBezTo>
                    <a:pt x="1014" y="844"/>
                    <a:pt x="1066" y="9"/>
                    <a:pt x="1136" y="9"/>
                  </a:cubicBezTo>
                  <a:cubicBezTo>
                    <a:pt x="1206" y="9"/>
                    <a:pt x="1234" y="845"/>
                    <a:pt x="1333" y="1011"/>
                  </a:cubicBezTo>
                  <a:cubicBezTo>
                    <a:pt x="1432" y="1177"/>
                    <a:pt x="1632" y="1171"/>
                    <a:pt x="1728" y="1004"/>
                  </a:cubicBezTo>
                  <a:cubicBezTo>
                    <a:pt x="1824" y="837"/>
                    <a:pt x="1845" y="8"/>
                    <a:pt x="1909" y="9"/>
                  </a:cubicBezTo>
                  <a:cubicBezTo>
                    <a:pt x="1973" y="10"/>
                    <a:pt x="2013" y="844"/>
                    <a:pt x="2114" y="1011"/>
                  </a:cubicBezTo>
                  <a:cubicBezTo>
                    <a:pt x="2215" y="1178"/>
                    <a:pt x="2417" y="1179"/>
                    <a:pt x="2517" y="1011"/>
                  </a:cubicBezTo>
                  <a:cubicBezTo>
                    <a:pt x="2617" y="843"/>
                    <a:pt x="2648" y="0"/>
                    <a:pt x="2714" y="1"/>
                  </a:cubicBezTo>
                  <a:cubicBezTo>
                    <a:pt x="2780" y="2"/>
                    <a:pt x="2851" y="831"/>
                    <a:pt x="2911" y="1019"/>
                  </a:cubicBezTo>
                  <a:cubicBezTo>
                    <a:pt x="2967" y="1207"/>
                    <a:pt x="3055" y="1123"/>
                    <a:pt x="3084" y="1144"/>
                  </a:cubicBezTo>
                </a:path>
              </a:pathLst>
            </a:custGeom>
            <a:noFill/>
            <a:ln w="28575" cap="flat" cmpd="sng">
              <a:solidFill>
                <a:srgbClr val="FF0000"/>
              </a:solidFill>
              <a:prstDash val="solid"/>
              <a:round/>
              <a:headEnd type="none" w="med" len="med"/>
              <a:tailEnd type="non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sp>
          <p:nvSpPr>
            <p:cNvPr id="53" name="Freeform 19"/>
            <p:cNvSpPr>
              <a:spLocks/>
            </p:cNvSpPr>
            <p:nvPr/>
          </p:nvSpPr>
          <p:spPr bwMode="auto">
            <a:xfrm>
              <a:off x="820616" y="4574932"/>
              <a:ext cx="3965331" cy="583223"/>
            </a:xfrm>
            <a:custGeom>
              <a:avLst/>
              <a:gdLst/>
              <a:ahLst/>
              <a:cxnLst>
                <a:cxn ang="0">
                  <a:pos x="0" y="916"/>
                </a:cxn>
                <a:cxn ang="0">
                  <a:pos x="124" y="800"/>
                </a:cxn>
                <a:cxn ang="0">
                  <a:pos x="1832" y="464"/>
                </a:cxn>
                <a:cxn ang="0">
                  <a:pos x="3088" y="0"/>
                </a:cxn>
              </a:cxnLst>
              <a:rect l="0" t="0" r="r" b="b"/>
              <a:pathLst>
                <a:path w="3088" h="916">
                  <a:moveTo>
                    <a:pt x="0" y="916"/>
                  </a:moveTo>
                  <a:cubicBezTo>
                    <a:pt x="21" y="897"/>
                    <a:pt x="94" y="907"/>
                    <a:pt x="124" y="800"/>
                  </a:cubicBezTo>
                  <a:cubicBezTo>
                    <a:pt x="351" y="645"/>
                    <a:pt x="1338" y="597"/>
                    <a:pt x="1832" y="464"/>
                  </a:cubicBezTo>
                  <a:cubicBezTo>
                    <a:pt x="2326" y="331"/>
                    <a:pt x="2826" y="97"/>
                    <a:pt x="3088" y="0"/>
                  </a:cubicBezTo>
                </a:path>
              </a:pathLst>
            </a:custGeom>
            <a:noFill/>
            <a:ln w="28575" cap="flat" cmpd="sng">
              <a:solidFill>
                <a:srgbClr val="0070C0"/>
              </a:solidFill>
              <a:prstDash val="solid"/>
              <a:round/>
              <a:headEnd type="none" w="med" len="med"/>
              <a:tailEnd type="none" w="med" len="med"/>
            </a:ln>
            <a:effectLst/>
          </p:spPr>
          <p:txBody>
            <a:bodyPr/>
            <a:lstStyle/>
            <a:p>
              <a:pPr fontAlgn="auto">
                <a:spcBef>
                  <a:spcPts val="0"/>
                </a:spcBef>
                <a:spcAft>
                  <a:spcPts val="0"/>
                </a:spcAft>
                <a:defRPr/>
              </a:pPr>
              <a:endParaRPr lang="en-US" sz="1569" kern="0" dirty="0">
                <a:solidFill>
                  <a:srgbClr val="000000"/>
                </a:solidFill>
                <a:latin typeface="Arial"/>
              </a:endParaRPr>
            </a:p>
          </p:txBody>
        </p:sp>
      </p:grpSp>
    </p:spTree>
    <p:extLst>
      <p:ext uri="{BB962C8B-B14F-4D97-AF65-F5344CB8AC3E}">
        <p14:creationId xmlns:p14="http://schemas.microsoft.com/office/powerpoint/2010/main" val="3449956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Systemic and articular AOSD</a:t>
            </a:r>
          </a:p>
        </p:txBody>
      </p:sp>
      <p:sp>
        <p:nvSpPr>
          <p:cNvPr id="9" name="Textplatzhalter 8">
            <a:extLst>
              <a:ext uri="{FF2B5EF4-FFF2-40B4-BE49-F238E27FC236}">
                <a16:creationId xmlns="" xmlns:a16="http://schemas.microsoft.com/office/drawing/2014/main" id="{144B741B-88A2-4D10-B109-FBF9CA26BCB4}"/>
              </a:ext>
            </a:extLst>
          </p:cNvPr>
          <p:cNvSpPr>
            <a:spLocks noGrp="1"/>
          </p:cNvSpPr>
          <p:nvPr>
            <p:ph type="body" sz="quarter" idx="10"/>
          </p:nvPr>
        </p:nvSpPr>
        <p:spPr>
          <a:xfrm>
            <a:off x="686020" y="6296741"/>
            <a:ext cx="6015866" cy="408859"/>
          </a:xfrm>
        </p:spPr>
        <p:txBody>
          <a:bodyPr/>
          <a:lstStyle/>
          <a:p>
            <a:pPr>
              <a:spcBef>
                <a:spcPts val="0"/>
              </a:spcBef>
            </a:pPr>
            <a:r>
              <a:rPr lang="en-US" sz="800" dirty="0"/>
              <a:t>AOSD, adult-onset Still’s disease; IFN, interferon; IL, interleukin; TNF, tumor necrosis factor</a:t>
            </a:r>
          </a:p>
          <a:p>
            <a:pPr>
              <a:spcBef>
                <a:spcPts val="0"/>
              </a:spcBef>
            </a:pPr>
            <a:r>
              <a:rPr lang="en-US" sz="800" dirty="0" err="1"/>
              <a:t>Jamilloux</a:t>
            </a:r>
            <a:r>
              <a:rPr lang="en-US" sz="800" dirty="0"/>
              <a:t> Y, et al. </a:t>
            </a:r>
            <a:r>
              <a:rPr lang="en-US" sz="800" i="1" dirty="0" err="1"/>
              <a:t>Ther</a:t>
            </a:r>
            <a:r>
              <a:rPr lang="en-US" sz="800" i="1" dirty="0"/>
              <a:t> </a:t>
            </a:r>
            <a:r>
              <a:rPr lang="en-US" sz="800" i="1" dirty="0" err="1"/>
              <a:t>Clin</a:t>
            </a:r>
            <a:r>
              <a:rPr lang="en-US" sz="800" i="1" dirty="0"/>
              <a:t> Risk </a:t>
            </a:r>
            <a:r>
              <a:rPr lang="en-US" sz="800" i="1" dirty="0" err="1"/>
              <a:t>Manag</a:t>
            </a:r>
            <a:r>
              <a:rPr lang="en-US" sz="800" i="1" dirty="0"/>
              <a:t> </a:t>
            </a:r>
            <a:r>
              <a:rPr lang="en-US" sz="800" dirty="0"/>
              <a:t>2014;11:33–43.</a:t>
            </a:r>
            <a:endParaRPr lang="de-DE" dirty="0"/>
          </a:p>
        </p:txBody>
      </p:sp>
      <p:grpSp>
        <p:nvGrpSpPr>
          <p:cNvPr id="5" name="Group 4"/>
          <p:cNvGrpSpPr/>
          <p:nvPr/>
        </p:nvGrpSpPr>
        <p:grpSpPr>
          <a:xfrm>
            <a:off x="685800" y="1579829"/>
            <a:ext cx="7775576" cy="3072371"/>
            <a:chOff x="514350" y="1613696"/>
            <a:chExt cx="11129010" cy="3072371"/>
          </a:xfrm>
        </p:grpSpPr>
        <p:graphicFrame>
          <p:nvGraphicFramePr>
            <p:cNvPr id="10" name="Content Placeholder 6"/>
            <p:cNvGraphicFramePr>
              <a:graphicFrameLocks/>
            </p:cNvGraphicFramePr>
            <p:nvPr>
              <p:extLst>
                <p:ext uri="{D42A27DB-BD31-4B8C-83A1-F6EECF244321}">
                  <p14:modId xmlns:p14="http://schemas.microsoft.com/office/powerpoint/2010/main" val="2320670894"/>
                </p:ext>
              </p:extLst>
            </p:nvPr>
          </p:nvGraphicFramePr>
          <p:xfrm>
            <a:off x="514350" y="1613696"/>
            <a:ext cx="11129010" cy="2865179"/>
          </p:xfrm>
          <a:graphic>
            <a:graphicData uri="http://schemas.openxmlformats.org/drawingml/2006/table">
              <a:tbl>
                <a:tblPr firstRow="1" bandRow="1">
                  <a:effectLst/>
                  <a:tableStyleId>{5C22544A-7EE6-4342-B048-85BDC9FD1C3A}</a:tableStyleId>
                </a:tblPr>
                <a:tblGrid>
                  <a:gridCol w="452855">
                    <a:extLst>
                      <a:ext uri="{9D8B030D-6E8A-4147-A177-3AD203B41FA5}">
                        <a16:colId xmlns="" xmlns:a16="http://schemas.microsoft.com/office/drawing/2014/main" val="20000"/>
                      </a:ext>
                    </a:extLst>
                  </a:gridCol>
                  <a:gridCol w="2495732">
                    <a:extLst>
                      <a:ext uri="{9D8B030D-6E8A-4147-A177-3AD203B41FA5}">
                        <a16:colId xmlns="" xmlns:a16="http://schemas.microsoft.com/office/drawing/2014/main" val="20001"/>
                      </a:ext>
                    </a:extLst>
                  </a:gridCol>
                  <a:gridCol w="1653893">
                    <a:extLst>
                      <a:ext uri="{9D8B030D-6E8A-4147-A177-3AD203B41FA5}">
                        <a16:colId xmlns="" xmlns:a16="http://schemas.microsoft.com/office/drawing/2014/main" val="20002"/>
                      </a:ext>
                    </a:extLst>
                  </a:gridCol>
                  <a:gridCol w="2602835">
                    <a:extLst>
                      <a:ext uri="{9D8B030D-6E8A-4147-A177-3AD203B41FA5}">
                        <a16:colId xmlns="" xmlns:a16="http://schemas.microsoft.com/office/drawing/2014/main" val="20003"/>
                      </a:ext>
                    </a:extLst>
                  </a:gridCol>
                  <a:gridCol w="570261">
                    <a:extLst>
                      <a:ext uri="{9D8B030D-6E8A-4147-A177-3AD203B41FA5}">
                        <a16:colId xmlns="" xmlns:a16="http://schemas.microsoft.com/office/drawing/2014/main" val="20004"/>
                      </a:ext>
                    </a:extLst>
                  </a:gridCol>
                </a:tblGrid>
                <a:tr h="457511">
                  <a:tc gridSpan="5">
                    <a:txBody>
                      <a:bodyPr/>
                      <a:lstStyle/>
                      <a:p>
                        <a:pPr marL="0" indent="0" algn="ctr" defTabSz="914400" rtl="0" eaLnBrk="1" latinLnBrk="0" hangingPunct="1"/>
                        <a:r>
                          <a:rPr lang="en-US" sz="1600" b="1" i="0" u="none" strike="noStrike" kern="1200" baseline="0" dirty="0">
                            <a:solidFill>
                              <a:schemeClr val="dk1"/>
                            </a:solidFill>
                            <a:latin typeface="+mn-lt"/>
                            <a:ea typeface="+mn-ea"/>
                            <a:cs typeface="+mn-cs"/>
                          </a:rPr>
                          <a:t>The disease course of refractory AOSD can be categorized into 2 subsets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indent="-171450" algn="l" defTabSz="914400" rtl="0" eaLnBrk="1" latinLnBrk="0" hangingPunct="1">
                          <a:buFont typeface="Arial" panose="020B0604020202020204" pitchFamily="34" charset="0"/>
                          <a:buChar char="•"/>
                        </a:pPr>
                        <a:endParaRPr lang="en-US" sz="12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0" indent="0" algn="l" defTabSz="914400" rtl="0" eaLnBrk="1" latinLnBrk="0" hangingPunct="1"/>
                        <a:endParaRPr lang="en-US" sz="1400" b="1"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171450" indent="-171450" algn="l" defTabSz="914400" rtl="0" eaLnBrk="1" latinLnBrk="0" hangingPunct="1">
                          <a:buFont typeface="Arial" panose="020B0604020202020204" pitchFamily="34" charset="0"/>
                          <a:buChar char="•"/>
                        </a:pPr>
                        <a:endParaRPr lang="en-US" sz="12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0" algn="ctr" defTabSz="914400" rtl="0" eaLnBrk="1" latinLnBrk="0" hangingPunct="1"/>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82F"/>
                      </a:solidFill>
                    </a:tcPr>
                  </a:tc>
                  <a:extLst>
                    <a:ext uri="{0D108BD9-81ED-4DB2-BD59-A6C34878D82A}">
                      <a16:rowId xmlns="" xmlns:a16="http://schemas.microsoft.com/office/drawing/2014/main" val="10000"/>
                    </a:ext>
                  </a:extLst>
                </a:tr>
                <a:tr h="787443">
                  <a:tc rowSpan="3">
                    <a:txBody>
                      <a:bodyPr/>
                      <a:lstStyle/>
                      <a:p>
                        <a:pPr marL="0" indent="0" algn="ctr" defTabSz="914400" rtl="0" eaLnBrk="1" latinLnBrk="0" hangingPunct="1"/>
                        <a:r>
                          <a:rPr lang="en-US" sz="1800" b="1" i="0" u="none" strike="noStrike" kern="1200" baseline="0" dirty="0">
                            <a:solidFill>
                              <a:schemeClr val="bg1"/>
                            </a:solidFill>
                            <a:latin typeface="+mn-lt"/>
                            <a:ea typeface="+mn-ea"/>
                            <a:cs typeface="+mn-cs"/>
                          </a:rPr>
                          <a:t>Systemic</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lgn="l" defTabSz="914400" rtl="0" eaLnBrk="1" latinLnBrk="0" hangingPunct="1">
                          <a:buClr>
                            <a:schemeClr val="accent1"/>
                          </a:buClr>
                          <a:buFont typeface="Wingdings" panose="05000000000000000000" pitchFamily="2" charset="2"/>
                          <a:buChar char="§"/>
                        </a:pPr>
                        <a:r>
                          <a:rPr lang="en-US" sz="1200" b="0" i="0" u="none" strike="noStrike" kern="1200" baseline="0" dirty="0">
                            <a:solidFill>
                              <a:schemeClr val="dk1"/>
                            </a:solidFill>
                            <a:latin typeface="+mn-lt"/>
                            <a:ea typeface="+mn-ea"/>
                            <a:cs typeface="+mn-cs"/>
                          </a:rPr>
                          <a:t>High fever</a:t>
                        </a:r>
                      </a:p>
                      <a:p>
                        <a:pPr marL="171450" indent="-171450" algn="l" defTabSz="914400" rtl="0" eaLnBrk="1" latinLnBrk="0" hangingPunct="1">
                          <a:buClr>
                            <a:schemeClr val="accent1"/>
                          </a:buClr>
                          <a:buFont typeface="Wingdings" panose="05000000000000000000" pitchFamily="2" charset="2"/>
                          <a:buChar char="§"/>
                        </a:pPr>
                        <a:r>
                          <a:rPr lang="en-US" sz="1200" b="0" i="0" u="none" strike="noStrike" kern="1200" baseline="0" dirty="0">
                            <a:solidFill>
                              <a:schemeClr val="dk1"/>
                            </a:solidFill>
                            <a:latin typeface="+mn-lt"/>
                            <a:ea typeface="+mn-ea"/>
                            <a:cs typeface="+mn-cs"/>
                          </a:rPr>
                          <a:t>High levels of liver enzymes</a:t>
                        </a:r>
                      </a:p>
                      <a:p>
                        <a:pPr marL="171450" indent="-171450" algn="l" defTabSz="914400" rtl="0" eaLnBrk="1" latinLnBrk="0" hangingPunct="1">
                          <a:buClr>
                            <a:schemeClr val="accent1"/>
                          </a:buClr>
                          <a:buFont typeface="Wingdings" panose="05000000000000000000" pitchFamily="2" charset="2"/>
                          <a:buChar char="§"/>
                        </a:pPr>
                        <a:r>
                          <a:rPr lang="en-US" sz="1200" b="0" i="0" u="none" strike="noStrike" kern="1200" baseline="0" dirty="0">
                            <a:solidFill>
                              <a:schemeClr val="dk1"/>
                            </a:solidFill>
                            <a:latin typeface="+mn-lt"/>
                            <a:ea typeface="+mn-ea"/>
                            <a:cs typeface="+mn-cs"/>
                          </a:rPr>
                          <a:t>High acute phase reactants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l" defTabSz="914400" rtl="0" eaLnBrk="1" latinLnBrk="0" hangingPunct="1"/>
                        <a:r>
                          <a:rPr lang="en-US" sz="1400" b="1" i="0" u="none" strike="noStrike" kern="1200" baseline="0" dirty="0">
                            <a:solidFill>
                              <a:schemeClr val="bg1"/>
                            </a:solidFill>
                            <a:latin typeface="+mn-lt"/>
                            <a:ea typeface="+mn-ea"/>
                            <a:cs typeface="+mn-cs"/>
                          </a:rPr>
                          <a:t>Predictive factors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lgn="l" defTabSz="914400" rtl="0" eaLnBrk="1" latinLnBrk="0" hangingPunct="1">
                          <a:buClr>
                            <a:schemeClr val="accent1"/>
                          </a:buClr>
                          <a:buFont typeface="Wingdings" panose="05000000000000000000" pitchFamily="2" charset="2"/>
                          <a:buChar char="§"/>
                        </a:pPr>
                        <a:r>
                          <a:rPr lang="en-US" sz="1200" b="0" i="0" u="none" strike="noStrike" kern="1200" baseline="0" dirty="0">
                            <a:solidFill>
                              <a:schemeClr val="dk1"/>
                            </a:solidFill>
                            <a:latin typeface="+mn-lt"/>
                            <a:ea typeface="+mn-ea"/>
                            <a:cs typeface="+mn-cs"/>
                          </a:rPr>
                          <a:t>Female sex</a:t>
                        </a:r>
                      </a:p>
                      <a:p>
                        <a:pPr marL="171450" indent="-171450" algn="l" defTabSz="914400" rtl="0" eaLnBrk="1" latinLnBrk="0" hangingPunct="1">
                          <a:buClr>
                            <a:schemeClr val="accent1"/>
                          </a:buClr>
                          <a:buFont typeface="Wingdings" panose="05000000000000000000" pitchFamily="2" charset="2"/>
                          <a:buChar char="§"/>
                        </a:pPr>
                        <a:r>
                          <a:rPr lang="en-US" sz="1200" b="0" i="0" u="none" strike="noStrike" kern="1200" baseline="0" dirty="0">
                            <a:solidFill>
                              <a:schemeClr val="dk1"/>
                            </a:solidFill>
                            <a:latin typeface="+mn-lt"/>
                            <a:ea typeface="+mn-ea"/>
                            <a:cs typeface="+mn-cs"/>
                          </a:rPr>
                          <a:t>Proximal arthritis at disease onset</a:t>
                        </a:r>
                      </a:p>
                      <a:p>
                        <a:pPr marL="171450" indent="-171450" algn="l" defTabSz="914400" rtl="0" eaLnBrk="1" latinLnBrk="0" hangingPunct="1">
                          <a:buClr>
                            <a:schemeClr val="accent1"/>
                          </a:buClr>
                          <a:buFont typeface="Wingdings" panose="05000000000000000000" pitchFamily="2" charset="2"/>
                          <a:buChar char="§"/>
                        </a:pPr>
                        <a:r>
                          <a:rPr lang="en-US" sz="1200" b="0" i="0" u="none" strike="noStrike" kern="1200" baseline="0" dirty="0">
                            <a:solidFill>
                              <a:schemeClr val="dk1"/>
                            </a:solidFill>
                            <a:latin typeface="+mn-lt"/>
                            <a:ea typeface="+mn-ea"/>
                            <a:cs typeface="+mn-cs"/>
                          </a:rPr>
                          <a:t>Thrombocytosis</a:t>
                        </a:r>
                      </a:p>
                      <a:p>
                        <a:pPr marL="171450" indent="-171450" algn="l" defTabSz="914400" rtl="0" eaLnBrk="1" latinLnBrk="0" hangingPunct="1">
                          <a:buClr>
                            <a:schemeClr val="accent1"/>
                          </a:buClr>
                          <a:buFont typeface="Wingdings" panose="05000000000000000000" pitchFamily="2" charset="2"/>
                          <a:buChar char="§"/>
                        </a:pPr>
                        <a:r>
                          <a:rPr lang="en-US" sz="1200" b="0" i="0" u="none" strike="noStrike" kern="1200" baseline="0" dirty="0">
                            <a:solidFill>
                              <a:schemeClr val="dk1"/>
                            </a:solidFill>
                            <a:latin typeface="+mn-lt"/>
                            <a:ea typeface="+mn-ea"/>
                            <a:cs typeface="+mn-cs"/>
                          </a:rPr>
                          <a:t>Corticosteroid dependency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rowSpan="3">
                    <a:txBody>
                      <a:bodyPr/>
                      <a:lstStyle/>
                      <a:p>
                        <a:pPr marL="0" algn="ctr" defTabSz="914400" rtl="0" eaLnBrk="1" latinLnBrk="0" hangingPunct="1"/>
                        <a:r>
                          <a:rPr kumimoji="0" lang="en-US" sz="1800" b="1" i="0" u="none" strike="noStrike" kern="1200" cap="none" spc="0" normalizeH="0" baseline="0" noProof="0" dirty="0">
                            <a:ln>
                              <a:noFill/>
                            </a:ln>
                            <a:solidFill>
                              <a:schemeClr val="bg1"/>
                            </a:solidFill>
                            <a:effectLst/>
                            <a:uLnTx/>
                            <a:uFillTx/>
                            <a:latin typeface="+mn-lt"/>
                            <a:ea typeface="+mn-ea"/>
                            <a:cs typeface="+mn-cs"/>
                          </a:rPr>
                          <a:t>Articular</a:t>
                        </a:r>
                      </a:p>
                    </a:txBody>
                    <a:tcPr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 xmlns:a16="http://schemas.microsoft.com/office/drawing/2014/main" val="10001"/>
                    </a:ext>
                  </a:extLst>
                </a:tr>
                <a:tr h="443813">
                  <a:tc vMerge="1">
                    <a:txBody>
                      <a:bodyPr/>
                      <a:lstStyle/>
                      <a:p>
                        <a:pPr marL="0" indent="0" algn="l" defTabSz="914400" rtl="0" eaLnBrk="1" latinLnBrk="0" hangingPunct="1"/>
                        <a:endParaRPr lang="en-US" sz="11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IL-1</a:t>
                        </a:r>
                        <a:r>
                          <a:rPr kumimoji="0" lang="el-GR" sz="1200" b="0" i="0" u="none" strike="noStrike" kern="1200" cap="none" spc="0" normalizeH="0" baseline="0" noProof="0" dirty="0">
                            <a:ln>
                              <a:noFill/>
                            </a:ln>
                            <a:solidFill>
                              <a:prstClr val="black"/>
                            </a:solidFill>
                            <a:effectLst/>
                            <a:uLnTx/>
                            <a:uFillTx/>
                            <a:latin typeface="+mn-lt"/>
                            <a:ea typeface="+mn-ea"/>
                            <a:cs typeface="+mn-cs"/>
                          </a:rPr>
                          <a:t>β</a:t>
                        </a:r>
                        <a:r>
                          <a:rPr kumimoji="0" lang="en-US" sz="1200" b="0" i="0" u="none" strike="noStrike" kern="1200" cap="none" spc="0" normalizeH="0" baseline="0" noProof="0" dirty="0">
                            <a:ln>
                              <a:noFill/>
                            </a:ln>
                            <a:solidFill>
                              <a:prstClr val="black"/>
                            </a:solidFill>
                            <a:effectLst/>
                            <a:uLnTx/>
                            <a:uFillTx/>
                            <a:latin typeface="+mn-lt"/>
                            <a:ea typeface="+mn-ea"/>
                            <a:cs typeface="+mn-cs"/>
                          </a:rPr>
                          <a:t>, IL-18, IFN-</a:t>
                        </a:r>
                        <a:r>
                          <a:rPr kumimoji="0" lang="el-GR" sz="1200" b="0" i="0" u="none" strike="noStrike" kern="1200" cap="none" spc="0" normalizeH="0" baseline="0" noProof="0" dirty="0">
                            <a:ln>
                              <a:noFill/>
                            </a:ln>
                            <a:solidFill>
                              <a:prstClr val="black"/>
                            </a:solidFill>
                            <a:effectLst/>
                            <a:uLnTx/>
                            <a:uFillTx/>
                            <a:latin typeface="+mn-lt"/>
                            <a:ea typeface="+mn-ea"/>
                            <a:cs typeface="+mn-cs"/>
                          </a:rPr>
                          <a:t>α</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l-GR" sz="1200" b="0" i="0" u="none" strike="noStrike" kern="1200" cap="none" spc="0" normalizeH="0" baseline="0" noProof="0" dirty="0">
                            <a:ln>
                              <a:noFill/>
                            </a:ln>
                            <a:solidFill>
                              <a:prstClr val="black"/>
                            </a:solidFill>
                            <a:effectLst/>
                            <a:uLnTx/>
                            <a:uFillTx/>
                            <a:latin typeface="+mn-lt"/>
                            <a:ea typeface="+mn-ea"/>
                            <a:cs typeface="+mn-cs"/>
                          </a:rPr>
                          <a:t>β</a:t>
                        </a:r>
                        <a:r>
                          <a:rPr kumimoji="0" lang="en-US" sz="1200" b="0" i="0" u="none" strike="noStrike" kern="1200" cap="none" spc="0" normalizeH="0" baseline="0" noProof="0" dirty="0">
                            <a:ln>
                              <a:noFill/>
                            </a:ln>
                            <a:solidFill>
                              <a:prstClr val="black"/>
                            </a:solidFill>
                            <a:effectLst/>
                            <a:uLnTx/>
                            <a:uFillTx/>
                            <a:latin typeface="+mn-lt"/>
                            <a:ea typeface="+mn-ea"/>
                            <a:cs typeface="+mn-cs"/>
                          </a:rPr>
                          <a:t>, IFN-</a:t>
                        </a:r>
                        <a:r>
                          <a:rPr kumimoji="0" lang="el-GR" sz="1200" b="0" i="0" u="none" strike="noStrike" kern="1200" cap="none" spc="0" normalizeH="0" baseline="0" noProof="0" dirty="0">
                            <a:ln>
                              <a:noFill/>
                            </a:ln>
                            <a:solidFill>
                              <a:prstClr val="black"/>
                            </a:solidFill>
                            <a:effectLst/>
                            <a:uLnTx/>
                            <a:uFillTx/>
                            <a:latin typeface="+mn-lt"/>
                            <a:ea typeface="+mn-ea"/>
                            <a:cs typeface="+mn-cs"/>
                          </a:rPr>
                          <a:t>γ</a:t>
                        </a:r>
                        <a:r>
                          <a:rPr kumimoji="0" lang="en-US" sz="1200" b="0" i="0" u="none" strike="noStrike" kern="1200" cap="none" spc="0" normalizeH="0" baseline="0" noProof="0" dirty="0">
                            <a:ln>
                              <a:noFill/>
                            </a:ln>
                            <a:solidFill>
                              <a:prstClr val="black"/>
                            </a:solidFill>
                            <a:effectLst/>
                            <a:uLnTx/>
                            <a:uFillTx/>
                            <a:latin typeface="+mn-lt"/>
                            <a:ea typeface="+mn-ea"/>
                            <a:cs typeface="+mn-cs"/>
                          </a:rPr>
                          <a:t>, IL-4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Immune profile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IL-17, IL-23, TNF-</a:t>
                        </a:r>
                        <a:r>
                          <a:rPr kumimoji="0" lang="el-GR" sz="1200" b="0" i="0" u="none" strike="noStrike" kern="1200" cap="none" spc="0" normalizeH="0" baseline="0" noProof="0" dirty="0">
                            <a:ln>
                              <a:noFill/>
                            </a:ln>
                            <a:solidFill>
                              <a:prstClr val="black"/>
                            </a:solidFill>
                            <a:effectLst/>
                            <a:uLnTx/>
                            <a:uFillTx/>
                            <a:latin typeface="+mn-lt"/>
                            <a:ea typeface="+mn-ea"/>
                            <a:cs typeface="+mn-cs"/>
                          </a:rPr>
                          <a:t>α</a:t>
                        </a:r>
                        <a:r>
                          <a:rPr kumimoji="0" lang="en-US" sz="1200" b="0" i="0" u="none" strike="noStrike" kern="1200" cap="none" spc="0" normalizeH="0" baseline="0" noProof="0" dirty="0">
                            <a:ln>
                              <a:noFill/>
                            </a:ln>
                            <a:solidFill>
                              <a:prstClr val="black"/>
                            </a:solidFill>
                            <a:effectLst/>
                            <a:uLnTx/>
                            <a:uFillTx/>
                            <a:latin typeface="+mn-lt"/>
                            <a:ea typeface="+mn-ea"/>
                            <a:cs typeface="+mn-cs"/>
                          </a:rPr>
                          <a:t>, IL-6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787443">
                  <a:tc vMerge="1">
                    <a:txBody>
                      <a:bodyPr/>
                      <a:lstStyle/>
                      <a:p>
                        <a:pPr marL="0" indent="0" algn="l" defTabSz="914400" rtl="0" eaLnBrk="1" latinLnBrk="0" hangingPunct="1"/>
                        <a:endParaRPr lang="en-US" sz="11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171450" marR="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High fever</a:t>
                        </a:r>
                      </a:p>
                      <a:p>
                        <a:pPr marL="171450" marR="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Hepatitis</a:t>
                        </a:r>
                      </a:p>
                      <a:p>
                        <a:pPr marL="171450" marR="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Serositis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US" sz="1200" dirty="0"/>
                          <a:t>Macrophage activation syndrome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Other clinical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marR="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Fever may not be present</a:t>
                        </a:r>
                      </a:p>
                      <a:p>
                        <a:pPr marL="171450" marR="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Arthritis</a:t>
                        </a:r>
                      </a:p>
                      <a:p>
                        <a:pPr marL="171450" marR="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Joint destruction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 xmlns:a16="http://schemas.microsoft.com/office/drawing/2014/main" val="10003"/>
                    </a:ext>
                  </a:extLst>
                </a:tr>
                <a:tr h="317935">
                  <a:tc gridSpan="5">
                    <a:txBody>
                      <a:bodyPr/>
                      <a:lstStyle/>
                      <a:p>
                        <a:pPr marL="0" indent="0" algn="ctr" defTabSz="914400" rtl="0" eaLnBrk="1" latinLnBrk="0" hangingPunct="1"/>
                        <a:endParaRPr lang="en-US" sz="1200" b="1" i="0" u="none" strike="noStrike" kern="1200" baseline="0" dirty="0">
                          <a:solidFill>
                            <a:schemeClr val="bg1"/>
                          </a:solidFill>
                          <a:latin typeface="+mn-lt"/>
                          <a:ea typeface="+mn-ea"/>
                          <a:cs typeface="+mn-cs"/>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0" algn="ctr" defTabSz="914400" rtl="0" eaLnBrk="1" latinLnBrk="0" hangingPunct="1"/>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82F"/>
                      </a:solidFill>
                    </a:tcPr>
                  </a:tc>
                  <a:extLst>
                    <a:ext uri="{0D108BD9-81ED-4DB2-BD59-A6C34878D82A}">
                      <a16:rowId xmlns="" xmlns:a16="http://schemas.microsoft.com/office/drawing/2014/main" val="10004"/>
                    </a:ext>
                  </a:extLst>
                </a:tr>
              </a:tbl>
            </a:graphicData>
          </a:graphic>
        </p:graphicFrame>
        <p:cxnSp>
          <p:nvCxnSpPr>
            <p:cNvPr id="3" name="Straight Arrow Connector 2"/>
            <p:cNvCxnSpPr>
              <a:cxnSpLocks/>
            </p:cNvCxnSpPr>
            <p:nvPr/>
          </p:nvCxnSpPr>
          <p:spPr>
            <a:xfrm flipH="1">
              <a:off x="514351" y="4686067"/>
              <a:ext cx="4168643" cy="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7315585" y="4686067"/>
              <a:ext cx="4323229" cy="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7131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2800" dirty="0" err="1" smtClean="0"/>
              <a:t>Significant</a:t>
            </a:r>
            <a:r>
              <a:rPr lang="de-DE" sz="2800" dirty="0" smtClean="0"/>
              <a:t> </a:t>
            </a:r>
            <a:r>
              <a:rPr lang="de-DE" sz="2800" dirty="0" err="1" smtClean="0"/>
              <a:t>influencing</a:t>
            </a:r>
            <a:r>
              <a:rPr lang="de-DE" sz="2800" dirty="0" smtClean="0"/>
              <a:t> </a:t>
            </a:r>
            <a:r>
              <a:rPr lang="de-DE" sz="2800" dirty="0" err="1" smtClean="0"/>
              <a:t>factors</a:t>
            </a:r>
            <a:r>
              <a:rPr lang="de-DE" sz="2800" dirty="0" smtClean="0"/>
              <a:t> for </a:t>
            </a:r>
            <a:r>
              <a:rPr lang="de-DE" sz="2800" dirty="0" err="1" smtClean="0"/>
              <a:t>disease</a:t>
            </a:r>
            <a:r>
              <a:rPr lang="de-DE" sz="2800" dirty="0" smtClean="0"/>
              <a:t> </a:t>
            </a:r>
            <a:r>
              <a:rPr lang="de-DE" sz="2800" dirty="0" err="1" smtClean="0"/>
              <a:t>course</a:t>
            </a:r>
            <a:endParaRPr lang="en-US" sz="2800" dirty="0"/>
          </a:p>
        </p:txBody>
      </p:sp>
      <p:sp>
        <p:nvSpPr>
          <p:cNvPr id="3" name="Content Placeholder 2"/>
          <p:cNvSpPr>
            <a:spLocks noGrp="1"/>
          </p:cNvSpPr>
          <p:nvPr>
            <p:ph idx="1"/>
          </p:nvPr>
        </p:nvSpPr>
        <p:spPr>
          <a:xfrm>
            <a:off x="685800" y="1508760"/>
            <a:ext cx="7772400" cy="4526280"/>
          </a:xfrm>
        </p:spPr>
        <p:txBody>
          <a:bodyPr>
            <a:normAutofit/>
          </a:bodyPr>
          <a:lstStyle/>
          <a:p>
            <a:r>
              <a:rPr lang="de-DE" sz="1400" dirty="0" smtClean="0"/>
              <a:t>Multicenter </a:t>
            </a:r>
            <a:r>
              <a:rPr lang="de-DE" sz="1400" dirty="0" err="1" smtClean="0"/>
              <a:t>study</a:t>
            </a:r>
            <a:r>
              <a:rPr lang="de-DE" sz="1400" dirty="0" smtClean="0"/>
              <a:t> in Turkey (19 </a:t>
            </a:r>
            <a:r>
              <a:rPr lang="de-DE" sz="1400" dirty="0" err="1" smtClean="0"/>
              <a:t>rheumatology</a:t>
            </a:r>
            <a:r>
              <a:rPr lang="de-DE" sz="1400" dirty="0" smtClean="0"/>
              <a:t> </a:t>
            </a:r>
            <a:r>
              <a:rPr lang="de-DE" sz="1400" dirty="0" err="1" smtClean="0"/>
              <a:t>centers</a:t>
            </a:r>
            <a:r>
              <a:rPr lang="de-DE" sz="1400" dirty="0" smtClean="0"/>
              <a:t>)</a:t>
            </a:r>
          </a:p>
          <a:p>
            <a:pPr lvl="1"/>
            <a:r>
              <a:rPr lang="de-DE" sz="1200" dirty="0" smtClean="0"/>
              <a:t>Initial </a:t>
            </a:r>
            <a:r>
              <a:rPr lang="de-DE" sz="1200" dirty="0" err="1" smtClean="0"/>
              <a:t>data</a:t>
            </a:r>
            <a:r>
              <a:rPr lang="de-DE" sz="1200" dirty="0" smtClean="0"/>
              <a:t> of 356 patients (210 </a:t>
            </a:r>
            <a:r>
              <a:rPr lang="de-DE" sz="1200" dirty="0" err="1" smtClean="0"/>
              <a:t>females</a:t>
            </a:r>
            <a:r>
              <a:rPr lang="de-DE" sz="1200" dirty="0" smtClean="0"/>
              <a:t>; 59%) </a:t>
            </a:r>
            <a:r>
              <a:rPr lang="de-DE" sz="1200" dirty="0" err="1" smtClean="0"/>
              <a:t>were</a:t>
            </a:r>
            <a:r>
              <a:rPr lang="de-DE" sz="1200" dirty="0" smtClean="0"/>
              <a:t> </a:t>
            </a:r>
            <a:r>
              <a:rPr lang="de-DE" sz="1200" dirty="0" err="1" smtClean="0"/>
              <a:t>evaluated</a:t>
            </a:r>
            <a:r>
              <a:rPr lang="de-DE" sz="1200" dirty="0" smtClean="0"/>
              <a:t>; median (</a:t>
            </a:r>
            <a:r>
              <a:rPr lang="de-DE" sz="1200" dirty="0" err="1" smtClean="0"/>
              <a:t>range</a:t>
            </a:r>
            <a:r>
              <a:rPr lang="de-DE" sz="1200" dirty="0" smtClean="0"/>
              <a:t> </a:t>
            </a:r>
            <a:r>
              <a:rPr lang="de-DE" sz="1200" dirty="0" err="1" smtClean="0"/>
              <a:t>age</a:t>
            </a:r>
            <a:r>
              <a:rPr lang="de-DE" sz="1200" dirty="0" smtClean="0"/>
              <a:t>, 32 (16-88) </a:t>
            </a:r>
            <a:r>
              <a:rPr lang="de-DE" sz="1200" dirty="0" err="1" smtClean="0"/>
              <a:t>years</a:t>
            </a:r>
            <a:r>
              <a:rPr lang="de-DE" sz="1200" dirty="0" smtClean="0"/>
              <a:t>; median (</a:t>
            </a:r>
            <a:r>
              <a:rPr lang="de-DE" sz="1200" dirty="0" err="1" smtClean="0"/>
              <a:t>range</a:t>
            </a:r>
            <a:r>
              <a:rPr lang="de-DE" sz="1200" dirty="0" smtClean="0"/>
              <a:t>) follow-</a:t>
            </a:r>
            <a:r>
              <a:rPr lang="de-DE" sz="1200" dirty="0" err="1" smtClean="0"/>
              <a:t>up</a:t>
            </a:r>
            <a:r>
              <a:rPr lang="de-DE" sz="1200" dirty="0" smtClean="0"/>
              <a:t> </a:t>
            </a:r>
            <a:r>
              <a:rPr lang="de-DE" sz="1200" dirty="0" err="1" smtClean="0"/>
              <a:t>duration</a:t>
            </a:r>
            <a:r>
              <a:rPr lang="de-DE" sz="1200" dirty="0" smtClean="0"/>
              <a:t>, 22 (0-180) </a:t>
            </a:r>
            <a:r>
              <a:rPr lang="de-DE" sz="1200" dirty="0" err="1" smtClean="0"/>
              <a:t>months</a:t>
            </a:r>
            <a:r>
              <a:rPr lang="de-DE" sz="1200" dirty="0" smtClean="0"/>
              <a:t>)</a:t>
            </a:r>
          </a:p>
          <a:p>
            <a:pPr lvl="1">
              <a:spcBef>
                <a:spcPts val="0"/>
              </a:spcBef>
            </a:pPr>
            <a:r>
              <a:rPr lang="en-US" sz="1200" dirty="0" smtClean="0"/>
              <a:t>Delayed diagnosis </a:t>
            </a:r>
            <a:r>
              <a:rPr lang="en-US" sz="1200" dirty="0"/>
              <a:t>of &gt;6 months, failure to achieve remission with initial treatment, male sex, and arthritis involving wrist and/or elbow joints were found to be </a:t>
            </a:r>
            <a:r>
              <a:rPr lang="en-US" sz="1200" b="1" dirty="0"/>
              <a:t>related to chronic disease course in AOSD</a:t>
            </a:r>
          </a:p>
        </p:txBody>
      </p:sp>
      <p:sp>
        <p:nvSpPr>
          <p:cNvPr id="4" name="Text Placeholder 3"/>
          <p:cNvSpPr>
            <a:spLocks noGrp="1"/>
          </p:cNvSpPr>
          <p:nvPr>
            <p:ph type="body" sz="quarter" idx="10"/>
          </p:nvPr>
        </p:nvSpPr>
        <p:spPr>
          <a:xfrm>
            <a:off x="686020" y="6419851"/>
            <a:ext cx="6015866" cy="123111"/>
          </a:xfrm>
        </p:spPr>
        <p:txBody>
          <a:bodyPr/>
          <a:lstStyle/>
          <a:p>
            <a:r>
              <a:rPr lang="en-US" dirty="0"/>
              <a:t>AOSD, adult-onset Still’s </a:t>
            </a:r>
            <a:r>
              <a:rPr lang="en-US" dirty="0" smtClean="0"/>
              <a:t>disease. </a:t>
            </a:r>
            <a:r>
              <a:rPr lang="en-US" dirty="0" err="1" smtClean="0"/>
              <a:t>Kalyoncu</a:t>
            </a:r>
            <a:r>
              <a:rPr lang="en-US" dirty="0" smtClean="0"/>
              <a:t> </a:t>
            </a:r>
            <a:r>
              <a:rPr lang="en-US" dirty="0"/>
              <a:t>U, et al. J </a:t>
            </a:r>
            <a:r>
              <a:rPr lang="en-US" dirty="0" err="1"/>
              <a:t>Autoimmun</a:t>
            </a:r>
            <a:r>
              <a:rPr lang="en-US" dirty="0"/>
              <a:t> 2016;69:59–63</a:t>
            </a:r>
            <a:r>
              <a:rPr lang="en-US" dirty="0" smtClean="0"/>
              <a:t>.</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70405143"/>
              </p:ext>
            </p:extLst>
          </p:nvPr>
        </p:nvGraphicFramePr>
        <p:xfrm>
          <a:off x="685800" y="2685902"/>
          <a:ext cx="7919998" cy="3563519"/>
        </p:xfrm>
        <a:graphic>
          <a:graphicData uri="http://schemas.openxmlformats.org/drawingml/2006/table">
            <a:tbl>
              <a:tblPr firstRow="1" bandRow="1">
                <a:tableStyleId>{5C22544A-7EE6-4342-B048-85BDC9FD1C3A}</a:tableStyleId>
              </a:tblPr>
              <a:tblGrid>
                <a:gridCol w="1680028">
                  <a:extLst>
                    <a:ext uri="{9D8B030D-6E8A-4147-A177-3AD203B41FA5}">
                      <a16:colId xmlns:a16="http://schemas.microsoft.com/office/drawing/2014/main" xmlns="" val="20000"/>
                    </a:ext>
                  </a:extLst>
                </a:gridCol>
                <a:gridCol w="838180">
                  <a:extLst>
                    <a:ext uri="{9D8B030D-6E8A-4147-A177-3AD203B41FA5}">
                      <a16:colId xmlns:a16="http://schemas.microsoft.com/office/drawing/2014/main" xmlns="" val="20001"/>
                    </a:ext>
                  </a:extLst>
                </a:gridCol>
                <a:gridCol w="838180">
                  <a:extLst>
                    <a:ext uri="{9D8B030D-6E8A-4147-A177-3AD203B41FA5}">
                      <a16:colId xmlns:a16="http://schemas.microsoft.com/office/drawing/2014/main" xmlns="" val="20002"/>
                    </a:ext>
                  </a:extLst>
                </a:gridCol>
                <a:gridCol w="838180">
                  <a:extLst>
                    <a:ext uri="{9D8B030D-6E8A-4147-A177-3AD203B41FA5}">
                      <a16:colId xmlns:a16="http://schemas.microsoft.com/office/drawing/2014/main" xmlns="" val="20003"/>
                    </a:ext>
                  </a:extLst>
                </a:gridCol>
                <a:gridCol w="1784106">
                  <a:extLst>
                    <a:ext uri="{9D8B030D-6E8A-4147-A177-3AD203B41FA5}">
                      <a16:colId xmlns:a16="http://schemas.microsoft.com/office/drawing/2014/main" xmlns="" val="20004"/>
                    </a:ext>
                  </a:extLst>
                </a:gridCol>
                <a:gridCol w="1941324">
                  <a:extLst>
                    <a:ext uri="{9D8B030D-6E8A-4147-A177-3AD203B41FA5}">
                      <a16:colId xmlns:a16="http://schemas.microsoft.com/office/drawing/2014/main" xmlns="" val="20005"/>
                    </a:ext>
                  </a:extLst>
                </a:gridCol>
              </a:tblGrid>
              <a:tr h="252395">
                <a:tc rowSpan="2">
                  <a:txBody>
                    <a:bodyPr/>
                    <a:lstStyle/>
                    <a:p>
                      <a:pPr algn="ctr"/>
                      <a:r>
                        <a:rPr lang="en-US" sz="1400" b="1" dirty="0">
                          <a:latin typeface="Arial Narrow" panose="020B0606020202030204" pitchFamily="34" charset="0"/>
                        </a:rPr>
                        <a:t>Influencing Factors</a:t>
                      </a:r>
                      <a:endParaRPr lang="en-US" sz="1400" b="1" dirty="0">
                        <a:solidFill>
                          <a:schemeClr val="bg1"/>
                        </a:solidFill>
                        <a:latin typeface="Arial Narrow" panose="020B0606020202030204" pitchFamily="34" charset="0"/>
                      </a:endParaRPr>
                    </a:p>
                  </a:txBody>
                  <a:tcPr marL="45720" marR="45720" marT="36576" marB="36576" anchor="ctr"/>
                </a:tc>
                <a:tc gridSpan="3">
                  <a:txBody>
                    <a:bodyPr/>
                    <a:lstStyle/>
                    <a:p>
                      <a:pPr algn="ctr"/>
                      <a:r>
                        <a:rPr lang="en-US" sz="1400" b="1" dirty="0">
                          <a:latin typeface="Arial Narrow" panose="020B0606020202030204" pitchFamily="34" charset="0"/>
                        </a:rPr>
                        <a:t>Disease Course </a:t>
                      </a:r>
                      <a:endParaRPr lang="en-US" sz="1400" b="1" dirty="0">
                        <a:solidFill>
                          <a:schemeClr val="bg1"/>
                        </a:solidFill>
                        <a:latin typeface="Arial Narrow" panose="020B0606020202030204" pitchFamily="34" charset="0"/>
                      </a:endParaRPr>
                    </a:p>
                  </a:txBody>
                  <a:tcPr marL="45720" marR="45720" marT="36576" marB="36576" anchor="ct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E5FF"/>
                    </a:solid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E5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P Value (univariate) </a:t>
                      </a:r>
                      <a:endParaRPr lang="en-US" sz="1400" b="1" dirty="0">
                        <a:solidFill>
                          <a:schemeClr val="bg1"/>
                        </a:solidFill>
                        <a:latin typeface="Arial Narrow" panose="020B0606020202030204" pitchFamily="34" charset="0"/>
                      </a:endParaRPr>
                    </a:p>
                  </a:txBody>
                  <a:tcPr marL="45720" marR="45720" marT="36576" marB="36576"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P</a:t>
                      </a:r>
                      <a:r>
                        <a:rPr lang="en-US" sz="1400" b="1" baseline="0" dirty="0">
                          <a:latin typeface="Arial Narrow" panose="020B0606020202030204" pitchFamily="34" charset="0"/>
                        </a:rPr>
                        <a:t> Value</a:t>
                      </a:r>
                      <a:r>
                        <a:rPr lang="en-US" sz="1400" b="1" dirty="0">
                          <a:latin typeface="Arial Narrow" panose="020B0606020202030204" pitchFamily="34" charset="0"/>
                        </a:rPr>
                        <a:t> (multivariate)</a:t>
                      </a:r>
                      <a:r>
                        <a:rPr lang="en-US" sz="1400" b="1" baseline="30000" dirty="0">
                          <a:latin typeface="Arial Narrow" panose="020B0606020202030204" pitchFamily="34" charset="0"/>
                        </a:rPr>
                        <a:t>†</a:t>
                      </a:r>
                      <a:endParaRPr lang="en-US" sz="1400" b="1" baseline="30000" dirty="0">
                        <a:solidFill>
                          <a:schemeClr val="tx1"/>
                        </a:solidFill>
                        <a:latin typeface="Arial Narrow" panose="020B0606020202030204" pitchFamily="34" charset="0"/>
                      </a:endParaRPr>
                    </a:p>
                  </a:txBody>
                  <a:tcPr marL="45720" marR="45720" marT="36576" marB="36576" anchor="ctr"/>
                </a:tc>
                <a:extLst>
                  <a:ext uri="{0D108BD9-81ED-4DB2-BD59-A6C34878D82A}">
                    <a16:rowId xmlns:a16="http://schemas.microsoft.com/office/drawing/2014/main" xmlns="" val="10000"/>
                  </a:ext>
                </a:extLst>
              </a:tr>
              <a:tr h="225545">
                <a:tc vMerge="1">
                  <a:txBody>
                    <a:bodyPr/>
                    <a:lstStyle/>
                    <a:p>
                      <a:endParaRPr lang="en-US"/>
                    </a:p>
                  </a:txBody>
                  <a:tcPr/>
                </a:tc>
                <a:tc>
                  <a:txBody>
                    <a:bodyPr/>
                    <a:lstStyle/>
                    <a:p>
                      <a:pPr algn="ctr"/>
                      <a:r>
                        <a:rPr lang="en-US" sz="1200" dirty="0">
                          <a:latin typeface="Arial Narrow" panose="020B0606020202030204" pitchFamily="34" charset="0"/>
                        </a:rPr>
                        <a:t>Monocyclic</a:t>
                      </a:r>
                      <a:endParaRPr lang="en-US" sz="1200" b="1" dirty="0">
                        <a:solidFill>
                          <a:schemeClr val="bg1"/>
                        </a:solidFill>
                        <a:latin typeface="Arial Narrow" panose="020B0606020202030204" pitchFamily="34" charset="0"/>
                      </a:endParaRPr>
                    </a:p>
                  </a:txBody>
                  <a:tcPr marL="45720" marR="45720" marT="36576" marB="36576"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Relapse*</a:t>
                      </a:r>
                      <a:endParaRPr lang="en-US" sz="1200" b="1" dirty="0">
                        <a:solidFill>
                          <a:schemeClr val="bg1"/>
                        </a:solidFill>
                        <a:latin typeface="Arial Narrow" panose="020B0606020202030204" pitchFamily="34" charset="0"/>
                      </a:endParaRPr>
                    </a:p>
                  </a:txBody>
                  <a:tcPr marL="45720" marR="45720" marT="36576" marB="36576"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Chronic </a:t>
                      </a:r>
                      <a:endParaRPr lang="en-US" sz="1200" b="1" dirty="0">
                        <a:solidFill>
                          <a:schemeClr val="bg1"/>
                        </a:solidFill>
                        <a:latin typeface="Arial Narrow" panose="020B0606020202030204" pitchFamily="34" charset="0"/>
                      </a:endParaRPr>
                    </a:p>
                  </a:txBody>
                  <a:tcPr marL="45720" marR="45720" marT="36576" marB="36576"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547751">
                <a:tc>
                  <a:txBody>
                    <a:bodyPr/>
                    <a:lstStyle/>
                    <a:p>
                      <a:pPr marL="0" indent="0" algn="l" defTabSz="914400" rtl="0" eaLnBrk="1" latinLnBrk="0" hangingPunct="1"/>
                      <a:r>
                        <a:rPr lang="en-US" sz="1200" u="none" strike="noStrike" kern="1200" baseline="0" dirty="0">
                          <a:latin typeface="Arial Narrow" panose="020B0606020202030204" pitchFamily="34" charset="0"/>
                        </a:rPr>
                        <a:t>Male, n (%)</a:t>
                      </a:r>
                      <a:endParaRPr lang="en-US" sz="1200" b="0" i="0" u="none" strike="noStrike" kern="1200" baseline="0" dirty="0">
                        <a:solidFill>
                          <a:schemeClr val="tx1"/>
                        </a:solidFill>
                        <a:latin typeface="Arial Narrow" panose="020B0606020202030204" pitchFamily="34" charset="0"/>
                        <a:ea typeface="+mn-ea"/>
                        <a:cs typeface="+mn-cs"/>
                      </a:endParaRPr>
                    </a:p>
                  </a:txBody>
                  <a:tcPr marL="45720" marR="45720" marT="36576" marB="36576" anchor="ctr"/>
                </a:tc>
                <a:tc>
                  <a:txBody>
                    <a:bodyPr/>
                    <a:lstStyle/>
                    <a:p>
                      <a:pPr marL="0" algn="ctr" defTabSz="914400" rtl="0" eaLnBrk="1" latinLnBrk="0" hangingPunct="1"/>
                      <a:r>
                        <a:rPr lang="en-US" sz="1200" u="none" strike="noStrike" kern="1200" baseline="0" dirty="0">
                          <a:latin typeface="Arial Narrow" panose="020B0606020202030204" pitchFamily="34" charset="0"/>
                        </a:rPr>
                        <a:t>50/117 </a:t>
                      </a:r>
                      <a:endParaRPr lang="en-US" sz="1200" u="none" strike="noStrike" kern="1200" baseline="0" dirty="0" smtClean="0">
                        <a:latin typeface="Arial Narrow" panose="020B0606020202030204" pitchFamily="34" charset="0"/>
                      </a:endParaRPr>
                    </a:p>
                    <a:p>
                      <a:pPr marL="0" algn="ctr" defTabSz="914400" rtl="0" eaLnBrk="1" latinLnBrk="0" hangingPunct="1"/>
                      <a:r>
                        <a:rPr lang="en-US" sz="1200" u="none" strike="noStrike" kern="1200" baseline="0" dirty="0" smtClean="0">
                          <a:latin typeface="Arial Narrow" panose="020B0606020202030204" pitchFamily="34" charset="0"/>
                        </a:rPr>
                        <a:t>(</a:t>
                      </a:r>
                      <a:r>
                        <a:rPr lang="en-US" sz="1200" u="none" strike="noStrike" kern="1200" baseline="0" dirty="0">
                          <a:latin typeface="Arial Narrow" panose="020B0606020202030204" pitchFamily="34" charset="0"/>
                        </a:rPr>
                        <a:t>42.7)</a:t>
                      </a:r>
                      <a:endParaRPr lang="en-US" sz="1200" b="0" i="0" u="none" strike="noStrike" kern="1200" baseline="0" dirty="0">
                        <a:solidFill>
                          <a:schemeClr val="tx1"/>
                        </a:solidFill>
                        <a:latin typeface="Arial Narrow" panose="020B0606020202030204" pitchFamily="34" charset="0"/>
                        <a:ea typeface="+mn-ea"/>
                        <a:cs typeface="+mn-cs"/>
                      </a:endParaRPr>
                    </a:p>
                  </a:txBody>
                  <a:tcPr marL="45720" marR="45720" marT="36576" marB="36576" anchor="ctr"/>
                </a:tc>
                <a:tc>
                  <a:txBody>
                    <a:bodyPr/>
                    <a:lstStyle/>
                    <a:p>
                      <a:pPr marL="0" algn="ctr" defTabSz="914400" rtl="0" eaLnBrk="1" latinLnBrk="0" hangingPunct="1"/>
                      <a:r>
                        <a:rPr lang="en-US" sz="1200" u="none" strike="noStrike" kern="1200" baseline="0" dirty="0">
                          <a:latin typeface="Arial Narrow" panose="020B0606020202030204" pitchFamily="34" charset="0"/>
                        </a:rPr>
                        <a:t>26/92 </a:t>
                      </a:r>
                      <a:endParaRPr lang="en-US" sz="1200" u="none" strike="noStrike" kern="1200" baseline="0" dirty="0" smtClean="0">
                        <a:latin typeface="Arial Narrow" panose="020B0606020202030204" pitchFamily="34" charset="0"/>
                      </a:endParaRPr>
                    </a:p>
                    <a:p>
                      <a:pPr marL="0" algn="ctr" defTabSz="914400" rtl="0" eaLnBrk="1" latinLnBrk="0" hangingPunct="1"/>
                      <a:r>
                        <a:rPr lang="en-US" sz="1200" u="none" strike="noStrike" kern="1200" baseline="0" dirty="0" smtClean="0">
                          <a:latin typeface="Arial Narrow" panose="020B0606020202030204" pitchFamily="34" charset="0"/>
                        </a:rPr>
                        <a:t>(</a:t>
                      </a:r>
                      <a:r>
                        <a:rPr lang="en-US" sz="1200" u="none" strike="noStrike" kern="1200" baseline="0" dirty="0">
                          <a:latin typeface="Arial Narrow" panose="020B0606020202030204" pitchFamily="34" charset="0"/>
                        </a:rPr>
                        <a:t>28.3)</a:t>
                      </a:r>
                      <a:endParaRPr lang="en-US" sz="1200" b="0" i="0" u="none" strike="noStrike" kern="1200" baseline="0" dirty="0">
                        <a:solidFill>
                          <a:schemeClr val="tx1"/>
                        </a:solidFill>
                        <a:latin typeface="Arial Narrow" panose="020B0606020202030204" pitchFamily="34" charset="0"/>
                        <a:ea typeface="+mn-ea"/>
                        <a:cs typeface="+mn-cs"/>
                      </a:endParaRPr>
                    </a:p>
                  </a:txBody>
                  <a:tcPr marL="45720" marR="45720" marT="36576" marB="36576" anchor="ctr"/>
                </a:tc>
                <a:tc>
                  <a:txBody>
                    <a:bodyPr/>
                    <a:lstStyle/>
                    <a:p>
                      <a:pPr marL="0" algn="ctr" defTabSz="914400" rtl="0" eaLnBrk="1" latinLnBrk="0" hangingPunct="1"/>
                      <a:r>
                        <a:rPr lang="en-US" sz="1200" u="none" strike="noStrike" kern="1200" baseline="0" dirty="0">
                          <a:latin typeface="Arial Narrow" panose="020B0606020202030204" pitchFamily="34" charset="0"/>
                        </a:rPr>
                        <a:t>31/46 </a:t>
                      </a:r>
                      <a:endParaRPr lang="en-US" sz="1200" u="none" strike="noStrike" kern="1200" baseline="0" dirty="0" smtClean="0">
                        <a:latin typeface="Arial Narrow" panose="020B0606020202030204" pitchFamily="34" charset="0"/>
                      </a:endParaRPr>
                    </a:p>
                    <a:p>
                      <a:pPr marL="0" algn="ctr" defTabSz="914400" rtl="0" eaLnBrk="1" latinLnBrk="0" hangingPunct="1"/>
                      <a:r>
                        <a:rPr lang="en-US" sz="1200" u="none" strike="noStrike" kern="1200" baseline="0" dirty="0" smtClean="0">
                          <a:latin typeface="Arial Narrow" panose="020B0606020202030204" pitchFamily="34" charset="0"/>
                        </a:rPr>
                        <a:t>(</a:t>
                      </a:r>
                      <a:r>
                        <a:rPr lang="en-US" sz="1200" u="none" strike="noStrike" kern="1200" baseline="0" dirty="0">
                          <a:latin typeface="Arial Narrow" panose="020B0606020202030204" pitchFamily="34" charset="0"/>
                        </a:rPr>
                        <a:t>67.4)</a:t>
                      </a:r>
                      <a:endParaRPr lang="en-US" sz="1200" b="0" i="0" u="none" strike="noStrike" kern="1200" baseline="0" dirty="0">
                        <a:solidFill>
                          <a:schemeClr val="tx1"/>
                        </a:solidFill>
                        <a:latin typeface="Arial Narrow" panose="020B0606020202030204" pitchFamily="34" charset="0"/>
                        <a:ea typeface="+mn-ea"/>
                        <a:cs typeface="+mn-cs"/>
                      </a:endParaRPr>
                    </a:p>
                  </a:txBody>
                  <a:tcPr marL="45720" marR="45720" marT="36576" marB="36576" anchor="ctr"/>
                </a:tc>
                <a:tc>
                  <a:txBody>
                    <a:bodyPr/>
                    <a:lstStyle/>
                    <a:p>
                      <a:pPr marL="0" indent="0" algn="l" defTabSz="914400" rtl="0" eaLnBrk="1" latinLnBrk="0" hangingPunct="1"/>
                      <a:r>
                        <a:rPr lang="en-US" sz="1200" u="none" strike="noStrike" kern="1200" baseline="0" dirty="0">
                          <a:latin typeface="Arial Narrow" panose="020B0606020202030204" pitchFamily="34" charset="0"/>
                        </a:rPr>
                        <a:t>&lt;0.001 </a:t>
                      </a:r>
                      <a:r>
                        <a:rPr lang="en-US" sz="1050" u="none" strike="noStrike" kern="1200" baseline="0" dirty="0">
                          <a:latin typeface="Arial Narrow" panose="020B0606020202030204" pitchFamily="34" charset="0"/>
                        </a:rPr>
                        <a:t>(chronic vs relapse)</a:t>
                      </a:r>
                    </a:p>
                    <a:p>
                      <a:pPr marL="0" algn="l" defTabSz="914400" rtl="0" eaLnBrk="1" latinLnBrk="0" hangingPunct="1"/>
                      <a:r>
                        <a:rPr lang="en-US" sz="1200" u="none" strike="noStrike" kern="1200" baseline="0" dirty="0">
                          <a:latin typeface="Arial Narrow" panose="020B0606020202030204" pitchFamily="34" charset="0"/>
                        </a:rPr>
                        <a:t>0.035 </a:t>
                      </a:r>
                      <a:r>
                        <a:rPr lang="en-US" sz="1050" u="none" strike="noStrike" kern="1200" baseline="0" dirty="0">
                          <a:latin typeface="Arial Narrow" panose="020B0606020202030204" pitchFamily="34" charset="0"/>
                        </a:rPr>
                        <a:t>(monocyclic vs relapse)</a:t>
                      </a:r>
                    </a:p>
                    <a:p>
                      <a:pPr marL="0" algn="l" defTabSz="914400" rtl="0" eaLnBrk="1" latinLnBrk="0" hangingPunct="1"/>
                      <a:r>
                        <a:rPr lang="en-US" sz="1200" u="none" strike="noStrike" kern="1200" baseline="0" dirty="0">
                          <a:latin typeface="Arial Narrow" panose="020B0606020202030204" pitchFamily="34" charset="0"/>
                        </a:rPr>
                        <a:t>0.005 </a:t>
                      </a:r>
                      <a:r>
                        <a:rPr lang="en-US" sz="1050" u="none" strike="noStrike" kern="1200" baseline="0" dirty="0">
                          <a:latin typeface="Arial Narrow" panose="020B0606020202030204" pitchFamily="34" charset="0"/>
                        </a:rPr>
                        <a:t>(monocyclic vs chronic)</a:t>
                      </a:r>
                      <a:endParaRPr lang="en-US" sz="1050" b="0" i="0" u="none" strike="noStrike" kern="1200" baseline="0" dirty="0">
                        <a:solidFill>
                          <a:schemeClr val="tx1"/>
                        </a:solidFill>
                        <a:latin typeface="Arial Narrow" panose="020B0606020202030204" pitchFamily="34" charset="0"/>
                        <a:ea typeface="+mn-ea"/>
                        <a:cs typeface="+mn-cs"/>
                      </a:endParaRPr>
                    </a:p>
                  </a:txBody>
                  <a:tcPr marL="108000" marR="45720" marT="36576" marB="36576" anchor="ctr"/>
                </a:tc>
                <a:tc>
                  <a:txBody>
                    <a:bodyPr/>
                    <a:lstStyle/>
                    <a:p>
                      <a:pPr marL="0" algn="l" defTabSz="914400" rtl="0" eaLnBrk="1" latinLnBrk="0" hangingPunct="1"/>
                      <a:r>
                        <a:rPr lang="en-US" sz="1200" u="none" strike="noStrike" kern="1200" baseline="0" dirty="0">
                          <a:latin typeface="Arial Narrow" panose="020B0606020202030204" pitchFamily="34" charset="0"/>
                        </a:rPr>
                        <a:t>&lt;0.001</a:t>
                      </a:r>
                      <a:r>
                        <a:rPr lang="en-US" sz="1050" u="none" strike="noStrike" kern="1200" baseline="0" dirty="0">
                          <a:latin typeface="Arial Narrow" panose="020B0606020202030204" pitchFamily="34" charset="0"/>
                        </a:rPr>
                        <a:t>(chronic vs relapse)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Narrow" panose="020B0606020202030204" pitchFamily="34" charset="0"/>
                        </a:rPr>
                        <a:t>0.081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relapse)</a:t>
                      </a:r>
                      <a:endParaRPr lang="en-US" sz="1050" u="none" strike="noStrike" kern="1200" baseline="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Narrow" panose="020B0606020202030204" pitchFamily="34" charset="0"/>
                        </a:rPr>
                        <a:t>0.020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chronic)</a:t>
                      </a:r>
                      <a:endParaRPr kumimoji="0" lang="en-US" sz="105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108000" marR="45720" marT="36576" marB="36576" anchor="ctr"/>
                </a:tc>
                <a:extLst>
                  <a:ext uri="{0D108BD9-81ED-4DB2-BD59-A6C34878D82A}">
                    <a16:rowId xmlns:a16="http://schemas.microsoft.com/office/drawing/2014/main" xmlns="" val="10002"/>
                  </a:ext>
                </a:extLst>
              </a:tr>
              <a:tr h="466480">
                <a:tc>
                  <a:txBody>
                    <a:bodyPr/>
                    <a:lstStyle/>
                    <a:p>
                      <a:pPr marL="0" indent="0" algn="l" defTabSz="914400" rtl="0" eaLnBrk="1" latinLnBrk="0" hangingPunct="1"/>
                      <a:r>
                        <a:rPr lang="en-US" sz="1200" u="none" strike="noStrike" kern="1200" baseline="0" dirty="0">
                          <a:latin typeface="Arial Narrow" panose="020B0606020202030204" pitchFamily="34" charset="0"/>
                        </a:rPr>
                        <a:t>Delayed diagnosis for more than 6 months, </a:t>
                      </a:r>
                      <a:r>
                        <a:rPr lang="en-US" sz="1200" u="none" strike="noStrike" kern="1200" baseline="0" dirty="0" smtClean="0">
                          <a:latin typeface="Arial Narrow" panose="020B0606020202030204" pitchFamily="34" charset="0"/>
                        </a:rPr>
                        <a:t>n </a:t>
                      </a:r>
                      <a:r>
                        <a:rPr lang="en-US" sz="1200" u="none" strike="noStrike" kern="1200" baseline="0" dirty="0">
                          <a:latin typeface="Arial Narrow" panose="020B0606020202030204" pitchFamily="34" charset="0"/>
                        </a:rPr>
                        <a:t>(%)</a:t>
                      </a:r>
                      <a:endParaRPr lang="en-US" sz="1200" b="0" i="0" u="none" strike="noStrike" kern="1200" baseline="0" dirty="0">
                        <a:solidFill>
                          <a:schemeClr val="tx1"/>
                        </a:solidFill>
                        <a:latin typeface="Arial Narrow" panose="020B0606020202030204" pitchFamily="34" charset="0"/>
                        <a:ea typeface="+mn-ea"/>
                        <a:cs typeface="+mn-cs"/>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12/116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10.3)</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20/89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22.5)</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17/46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37.9)</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0.016</a:t>
                      </a:r>
                      <a:r>
                        <a:rPr lang="en-US" sz="1200" baseline="0" dirty="0">
                          <a:latin typeface="Arial Narrow" panose="020B0606020202030204" pitchFamily="34" charset="0"/>
                        </a:rPr>
                        <a:t> </a:t>
                      </a:r>
                      <a:r>
                        <a:rPr kumimoji="0" lang="en-US" sz="1050" u="none" strike="noStrike" kern="1200" cap="none" spc="0" normalizeH="0" baseline="0" noProof="0" dirty="0">
                          <a:ln>
                            <a:noFill/>
                          </a:ln>
                          <a:effectLst/>
                          <a:uLnTx/>
                          <a:uFillTx/>
                          <a:latin typeface="Arial Narrow" panose="020B0606020202030204" pitchFamily="34" charset="0"/>
                        </a:rPr>
                        <a:t>(monocyclic vs relapse)</a:t>
                      </a:r>
                      <a:endParaRPr lang="en-US" sz="105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&lt;0.001</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chronic)</a:t>
                      </a:r>
                      <a:endParaRPr kumimoji="0" lang="en-US" sz="105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108000" marR="45720"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0.076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relapse)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&lt;0.007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err="1">
                          <a:ln>
                            <a:noFill/>
                          </a:ln>
                          <a:effectLst/>
                          <a:uLnTx/>
                          <a:uFillTx/>
                          <a:latin typeface="Arial Narrow" panose="020B0606020202030204" pitchFamily="34" charset="0"/>
                        </a:rPr>
                        <a:t>onocyclic</a:t>
                      </a:r>
                      <a:r>
                        <a:rPr kumimoji="0" lang="en-US" sz="1050" u="none" strike="noStrike" kern="1200" cap="none" spc="0" normalizeH="0" baseline="0" noProof="0" dirty="0">
                          <a:ln>
                            <a:noFill/>
                          </a:ln>
                          <a:effectLst/>
                          <a:uLnTx/>
                          <a:uFillTx/>
                          <a:latin typeface="Arial Narrow" panose="020B0606020202030204" pitchFamily="34" charset="0"/>
                        </a:rPr>
                        <a:t> vs chronic)</a:t>
                      </a:r>
                      <a:endParaRPr kumimoji="0" lang="en-US" sz="105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108000" marR="45720" marT="36576" marB="36576" anchor="ctr"/>
                </a:tc>
                <a:extLst>
                  <a:ext uri="{0D108BD9-81ED-4DB2-BD59-A6C34878D82A}">
                    <a16:rowId xmlns:a16="http://schemas.microsoft.com/office/drawing/2014/main" xmlns="" val="10003"/>
                  </a:ext>
                </a:extLst>
              </a:tr>
              <a:tr h="547751">
                <a:tc>
                  <a:txBody>
                    <a:bodyPr/>
                    <a:lstStyle/>
                    <a:p>
                      <a:pPr marL="0" indent="0" algn="l" defTabSz="914400" rtl="0" eaLnBrk="1" latinLnBrk="0" hangingPunct="1"/>
                      <a:r>
                        <a:rPr lang="en-US" sz="1200" u="none" strike="noStrike" kern="1200" baseline="0" dirty="0">
                          <a:latin typeface="Arial Narrow" panose="020B0606020202030204" pitchFamily="34" charset="0"/>
                        </a:rPr>
                        <a:t>Induction of remission with initial treatment, </a:t>
                      </a:r>
                      <a:r>
                        <a:rPr lang="en-US" sz="1200" u="none" strike="noStrike" kern="1200" baseline="0" dirty="0" smtClean="0">
                          <a:latin typeface="Arial Narrow" panose="020B0606020202030204" pitchFamily="34" charset="0"/>
                        </a:rPr>
                        <a:t>n </a:t>
                      </a:r>
                      <a:r>
                        <a:rPr lang="en-US" sz="1200" u="none" strike="noStrike" kern="1200" baseline="0" dirty="0">
                          <a:latin typeface="Arial Narrow" panose="020B0606020202030204" pitchFamily="34" charset="0"/>
                        </a:rPr>
                        <a:t>(%)</a:t>
                      </a:r>
                      <a:endParaRPr lang="en-US" sz="1200" b="0" i="0" u="none" strike="noStrike" kern="1200" baseline="0" dirty="0">
                        <a:solidFill>
                          <a:schemeClr val="tx1"/>
                        </a:solidFill>
                        <a:latin typeface="Arial Narrow" panose="020B0606020202030204" pitchFamily="34" charset="0"/>
                        <a:ea typeface="+mn-ea"/>
                        <a:cs typeface="+mn-cs"/>
                      </a:endParaRPr>
                    </a:p>
                  </a:txBody>
                  <a:tcPr marL="45720" marR="45720" marT="36576" marB="36576" anchor="ctr"/>
                </a:tc>
                <a:tc>
                  <a:txBody>
                    <a:bodyPr/>
                    <a:lstStyle/>
                    <a:p>
                      <a:pPr marL="0" algn="ctr" defTabSz="914400" rtl="0" eaLnBrk="1" latinLnBrk="0" hangingPunct="1"/>
                      <a:r>
                        <a:rPr lang="en-US" sz="1200" dirty="0">
                          <a:latin typeface="Arial Narrow" panose="020B0606020202030204" pitchFamily="34" charset="0"/>
                        </a:rPr>
                        <a:t>106/116 (91.4)</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73/82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89.0)</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21/43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48.8)</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&lt;0.001</a:t>
                      </a:r>
                      <a:r>
                        <a:rPr lang="en-US" sz="1200" baseline="0" dirty="0">
                          <a:latin typeface="Arial Narrow" panose="020B0606020202030204" pitchFamily="34" charset="0"/>
                        </a:rPr>
                        <a:t> </a:t>
                      </a:r>
                      <a:r>
                        <a:rPr kumimoji="0" lang="en-US" sz="1050" u="none" strike="noStrike" kern="1200" cap="none" spc="0" normalizeH="0" baseline="0" noProof="0" dirty="0">
                          <a:ln>
                            <a:noFill/>
                          </a:ln>
                          <a:effectLst/>
                          <a:uLnTx/>
                          <a:uFillTx/>
                          <a:latin typeface="Arial Narrow" panose="020B0606020202030204" pitchFamily="34" charset="0"/>
                        </a:rPr>
                        <a:t>(chronic vs relapse)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&lt;0.001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chronic)</a:t>
                      </a:r>
                      <a:endParaRPr kumimoji="0" lang="en-US" sz="105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108000" marR="45720"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0.011 </a:t>
                      </a:r>
                      <a:r>
                        <a:rPr kumimoji="0" lang="en-US" sz="1050" u="none" strike="noStrike" kern="1200" cap="none" spc="0" normalizeH="0" baseline="0" noProof="0" dirty="0">
                          <a:ln>
                            <a:noFill/>
                          </a:ln>
                          <a:effectLst/>
                          <a:uLnTx/>
                          <a:uFillTx/>
                          <a:latin typeface="Arial Narrow" panose="020B0606020202030204" pitchFamily="34" charset="0"/>
                        </a:rPr>
                        <a:t>(chronic vs relapse)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0.007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relapse)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&lt;0.001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chronic)</a:t>
                      </a:r>
                      <a:endParaRPr kumimoji="0" lang="en-US" sz="105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108000" marR="45720" marT="36576" marB="36576" anchor="ctr"/>
                </a:tc>
                <a:extLst>
                  <a:ext uri="{0D108BD9-81ED-4DB2-BD59-A6C34878D82A}">
                    <a16:rowId xmlns:a16="http://schemas.microsoft.com/office/drawing/2014/main" xmlns="" val="10004"/>
                  </a:ext>
                </a:extLst>
              </a:tr>
              <a:tr h="466480">
                <a:tc>
                  <a:txBody>
                    <a:bodyPr/>
                    <a:lstStyle/>
                    <a:p>
                      <a:pPr marL="0" indent="0" algn="l" defTabSz="914400" rtl="0" eaLnBrk="1" latinLnBrk="0" hangingPunct="1"/>
                      <a:r>
                        <a:rPr lang="en-US" sz="1200" u="none" strike="noStrike" kern="1200" baseline="0" dirty="0">
                          <a:latin typeface="Arial Narrow" panose="020B0606020202030204" pitchFamily="34" charset="0"/>
                        </a:rPr>
                        <a:t>Arthritis in wrist joint, </a:t>
                      </a:r>
                    </a:p>
                    <a:p>
                      <a:pPr marL="0" indent="0" algn="l" defTabSz="914400" rtl="0" eaLnBrk="1" latinLnBrk="0" hangingPunct="1"/>
                      <a:r>
                        <a:rPr lang="en-US" sz="1200" u="none" strike="noStrike" kern="1200" baseline="0" dirty="0">
                          <a:latin typeface="Arial Narrow" panose="020B0606020202030204" pitchFamily="34" charset="0"/>
                        </a:rPr>
                        <a:t>n (%)</a:t>
                      </a:r>
                      <a:endParaRPr lang="en-US" sz="1200" b="0" i="0" u="none" strike="noStrike" kern="1200" baseline="0" dirty="0">
                        <a:solidFill>
                          <a:schemeClr val="tx1"/>
                        </a:solidFill>
                        <a:latin typeface="Arial Narrow" panose="020B0606020202030204" pitchFamily="34" charset="0"/>
                        <a:ea typeface="+mn-ea"/>
                        <a:cs typeface="+mn-cs"/>
                      </a:endParaRPr>
                    </a:p>
                  </a:txBody>
                  <a:tcPr marL="45720" marR="45720" marT="36576" marB="36576" anchor="ctr"/>
                </a:tc>
                <a:tc>
                  <a:txBody>
                    <a:bodyPr/>
                    <a:lstStyle/>
                    <a:p>
                      <a:pPr marL="0" algn="ctr" defTabSz="914400" rtl="0" eaLnBrk="1" latinLnBrk="0" hangingPunct="1"/>
                      <a:r>
                        <a:rPr lang="en-US" sz="1200" dirty="0">
                          <a:latin typeface="Arial Narrow" panose="020B0606020202030204" pitchFamily="34" charset="0"/>
                        </a:rPr>
                        <a:t>36/115 </a:t>
                      </a:r>
                      <a:endParaRPr lang="en-US" sz="1200" dirty="0" smtClean="0">
                        <a:latin typeface="Arial Narrow" panose="020B0606020202030204" pitchFamily="34" charset="0"/>
                      </a:endParaRPr>
                    </a:p>
                    <a:p>
                      <a:pPr marL="0" algn="ctr" defTabSz="914400" rtl="0" eaLnBrk="1" latinLnBrk="0" hangingPunct="1"/>
                      <a:r>
                        <a:rPr lang="en-US" sz="1200" dirty="0" smtClean="0">
                          <a:latin typeface="Arial Narrow" panose="020B0606020202030204" pitchFamily="34" charset="0"/>
                        </a:rPr>
                        <a:t>(</a:t>
                      </a:r>
                      <a:r>
                        <a:rPr lang="en-US" sz="1200" dirty="0">
                          <a:latin typeface="Arial Narrow" panose="020B0606020202030204" pitchFamily="34" charset="0"/>
                        </a:rPr>
                        <a:t>31.3)</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46/92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50.0)</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28/45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62.2)</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0.020</a:t>
                      </a:r>
                      <a:r>
                        <a:rPr lang="en-US" sz="1200" baseline="0" dirty="0">
                          <a:latin typeface="Arial Narrow" panose="020B0606020202030204" pitchFamily="34" charset="0"/>
                        </a:rPr>
                        <a:t>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relapse)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&lt;0.001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chronic)</a:t>
                      </a:r>
                      <a:endParaRPr kumimoji="0" lang="en-US" sz="105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108000" marR="45720"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0.056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relapse)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0.003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chronic)</a:t>
                      </a:r>
                      <a:endParaRPr kumimoji="0" lang="en-US" sz="105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108000" marR="45720" marT="36576" marB="36576" anchor="ctr"/>
                </a:tc>
                <a:extLst>
                  <a:ext uri="{0D108BD9-81ED-4DB2-BD59-A6C34878D82A}">
                    <a16:rowId xmlns:a16="http://schemas.microsoft.com/office/drawing/2014/main" xmlns="" val="10005"/>
                  </a:ext>
                </a:extLst>
              </a:tr>
              <a:tr h="466480">
                <a:tc>
                  <a:txBody>
                    <a:bodyPr/>
                    <a:lstStyle/>
                    <a:p>
                      <a:pPr marL="0" indent="0" algn="l" defTabSz="914400" rtl="0" eaLnBrk="1" latinLnBrk="0" hangingPunct="1"/>
                      <a:r>
                        <a:rPr lang="en-US" sz="1200" u="none" strike="noStrike" kern="1200" baseline="0" dirty="0">
                          <a:latin typeface="Arial Narrow" panose="020B0606020202030204" pitchFamily="34" charset="0"/>
                        </a:rPr>
                        <a:t>Arthritis in elbow joint, </a:t>
                      </a:r>
                    </a:p>
                    <a:p>
                      <a:pPr marL="0" indent="0" algn="l" defTabSz="914400" rtl="0" eaLnBrk="1" latinLnBrk="0" hangingPunct="1"/>
                      <a:r>
                        <a:rPr lang="en-US" sz="1200" u="none" strike="noStrike" kern="1200" baseline="0" dirty="0">
                          <a:latin typeface="Arial Narrow" panose="020B0606020202030204" pitchFamily="34" charset="0"/>
                        </a:rPr>
                        <a:t>n (%)</a:t>
                      </a:r>
                      <a:endParaRPr lang="en-US" sz="1200" b="0" i="0" u="none" strike="noStrike" kern="1200" baseline="0" dirty="0">
                        <a:solidFill>
                          <a:schemeClr val="tx1"/>
                        </a:solidFill>
                        <a:latin typeface="Arial Narrow" panose="020B0606020202030204" pitchFamily="34" charset="0"/>
                        <a:ea typeface="+mn-ea"/>
                        <a:cs typeface="+mn-cs"/>
                      </a:endParaRPr>
                    </a:p>
                  </a:txBody>
                  <a:tcPr marL="45720" marR="45720" marT="36576" marB="36576" anchor="ctr"/>
                </a:tc>
                <a:tc>
                  <a:txBody>
                    <a:bodyPr/>
                    <a:lstStyle/>
                    <a:p>
                      <a:pPr marL="0" algn="ctr" defTabSz="914400" rtl="0" eaLnBrk="1" latinLnBrk="0" hangingPunct="1"/>
                      <a:r>
                        <a:rPr lang="en-US" sz="1200" dirty="0">
                          <a:latin typeface="Arial Narrow" panose="020B0606020202030204" pitchFamily="34" charset="0"/>
                        </a:rPr>
                        <a:t>8/115 </a:t>
                      </a:r>
                    </a:p>
                    <a:p>
                      <a:pPr marL="0" algn="ctr" defTabSz="914400" rtl="0" eaLnBrk="1" latinLnBrk="0" hangingPunct="1"/>
                      <a:r>
                        <a:rPr lang="en-US" sz="1200" dirty="0">
                          <a:latin typeface="Arial Narrow" panose="020B0606020202030204" pitchFamily="34" charset="0"/>
                        </a:rPr>
                        <a:t>(6.9)</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10/92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10.9)</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12/45 </a:t>
                      </a:r>
                      <a:endParaRPr lang="en-US" sz="12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a:t>
                      </a:r>
                      <a:r>
                        <a:rPr lang="en-US" sz="1200" dirty="0">
                          <a:latin typeface="Arial Narrow" panose="020B0606020202030204" pitchFamily="34" charset="0"/>
                        </a:rPr>
                        <a:t>26.7)</a:t>
                      </a:r>
                      <a:endParaRPr lang="en-US" sz="1200" dirty="0">
                        <a:solidFill>
                          <a:schemeClr val="tx1"/>
                        </a:solidFill>
                        <a:latin typeface="Arial Narrow" panose="020B0606020202030204" pitchFamily="34" charset="0"/>
                      </a:endParaRPr>
                    </a:p>
                  </a:txBody>
                  <a:tcPr marL="45720" marR="45720"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0.018</a:t>
                      </a:r>
                      <a:r>
                        <a:rPr lang="en-US" sz="1200" baseline="0" dirty="0">
                          <a:latin typeface="Arial Narrow" panose="020B0606020202030204" pitchFamily="34" charset="0"/>
                        </a:rPr>
                        <a:t> </a:t>
                      </a:r>
                      <a:r>
                        <a:rPr kumimoji="0" lang="en-US" sz="1050" u="none" strike="noStrike" kern="1200" cap="none" spc="0" normalizeH="0" baseline="0" noProof="0" dirty="0">
                          <a:ln>
                            <a:noFill/>
                          </a:ln>
                          <a:effectLst/>
                          <a:uLnTx/>
                          <a:uFillTx/>
                          <a:latin typeface="Arial Narrow" panose="020B0606020202030204" pitchFamily="34" charset="0"/>
                        </a:rPr>
                        <a:t>(chronic vs relapse)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0.001 </a:t>
                      </a:r>
                      <a:r>
                        <a:rPr kumimoji="0" lang="en-US" sz="1050" u="none" strike="noStrike" kern="1200" cap="none" spc="0" normalizeH="0" baseline="0" noProof="0" dirty="0">
                          <a:ln>
                            <a:noFill/>
                          </a:ln>
                          <a:effectLst/>
                          <a:uLnTx/>
                          <a:uFillTx/>
                          <a:latin typeface="Arial Narrow" panose="020B0606020202030204" pitchFamily="34" charset="0"/>
                        </a:rPr>
                        <a:t>(monocyclic vs chronic)</a:t>
                      </a:r>
                      <a:endParaRPr lang="en-US" sz="1050" dirty="0">
                        <a:solidFill>
                          <a:schemeClr val="tx1"/>
                        </a:solidFill>
                        <a:latin typeface="Arial Narrow" panose="020B0606020202030204" pitchFamily="34" charset="0"/>
                      </a:endParaRPr>
                    </a:p>
                  </a:txBody>
                  <a:tcPr marL="108000" marR="45720"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0.027 </a:t>
                      </a:r>
                      <a:r>
                        <a:rPr kumimoji="0" lang="en-US" sz="1050" u="none" strike="noStrike" kern="1200" cap="none" spc="0" normalizeH="0" baseline="0" noProof="0" dirty="0">
                          <a:ln>
                            <a:noFill/>
                          </a:ln>
                          <a:effectLst/>
                          <a:uLnTx/>
                          <a:uFillTx/>
                          <a:latin typeface="Arial Narrow" panose="020B0606020202030204" pitchFamily="34" charset="0"/>
                        </a:rPr>
                        <a:t>(chronic vs relapse)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Arial Narrow" panose="020B0606020202030204" pitchFamily="34" charset="0"/>
                        </a:rPr>
                        <a:t>0.009 </a:t>
                      </a:r>
                      <a:r>
                        <a:rPr kumimoji="0" lang="en-US" sz="1050" u="none" strike="noStrike" kern="1200" cap="none" spc="0" normalizeH="0" baseline="0" noProof="0" dirty="0">
                          <a:ln>
                            <a:noFill/>
                          </a:ln>
                          <a:effectLst/>
                          <a:uLnTx/>
                          <a:uFillTx/>
                          <a:latin typeface="Arial Narrow" panose="020B0606020202030204" pitchFamily="34" charset="0"/>
                        </a:rPr>
                        <a:t>(</a:t>
                      </a:r>
                      <a:r>
                        <a:rPr lang="en-US" sz="1050" u="none" strike="noStrike" kern="1200" baseline="0" dirty="0">
                          <a:latin typeface="Arial Narrow" panose="020B0606020202030204" pitchFamily="34" charset="0"/>
                        </a:rPr>
                        <a:t>m</a:t>
                      </a:r>
                      <a:r>
                        <a:rPr kumimoji="0" lang="en-US" sz="1050" u="none" strike="noStrike" kern="1200" cap="none" spc="0" normalizeH="0" baseline="0" noProof="0" dirty="0">
                          <a:ln>
                            <a:noFill/>
                          </a:ln>
                          <a:effectLst/>
                          <a:uLnTx/>
                          <a:uFillTx/>
                          <a:latin typeface="Arial Narrow" panose="020B0606020202030204" pitchFamily="34" charset="0"/>
                        </a:rPr>
                        <a:t>onocyclic vs chronic)</a:t>
                      </a:r>
                      <a:endParaRPr kumimoji="0" lang="en-US" sz="105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108000" marR="45720" marT="36576" marB="36576" anchor="ctr"/>
                </a:tc>
                <a:extLst>
                  <a:ext uri="{0D108BD9-81ED-4DB2-BD59-A6C34878D82A}">
                    <a16:rowId xmlns:a16="http://schemas.microsoft.com/office/drawing/2014/main" xmlns="" val="10006"/>
                  </a:ext>
                </a:extLst>
              </a:tr>
              <a:tr h="332947">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Arial Narrow" panose="020B0606020202030204" pitchFamily="34" charset="0"/>
                        </a:rPr>
                        <a:t>*Relapse = polycyclic</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30000" dirty="0">
                          <a:latin typeface="Arial Narrow" panose="020B0606020202030204" pitchFamily="34" charset="0"/>
                        </a:rPr>
                        <a:t>†</a:t>
                      </a:r>
                      <a:r>
                        <a:rPr lang="en-US" sz="1000" baseline="0" dirty="0">
                          <a:latin typeface="Arial Narrow" panose="020B0606020202030204" pitchFamily="34" charset="0"/>
                        </a:rPr>
                        <a:t>P </a:t>
                      </a:r>
                      <a:r>
                        <a:rPr lang="en-US" sz="1000" dirty="0">
                          <a:latin typeface="Arial Narrow" panose="020B0606020202030204" pitchFamily="34" charset="0"/>
                        </a:rPr>
                        <a:t>value statistics from the multinomial logistic regression model with R</a:t>
                      </a:r>
                      <a:r>
                        <a:rPr lang="en-US" sz="1000" baseline="30000" dirty="0">
                          <a:latin typeface="Arial Narrow" panose="020B0606020202030204" pitchFamily="34" charset="0"/>
                        </a:rPr>
                        <a:t>2</a:t>
                      </a:r>
                      <a:r>
                        <a:rPr lang="en-US" sz="1000" dirty="0">
                          <a:latin typeface="Arial Narrow" panose="020B0606020202030204" pitchFamily="34" charset="0"/>
                        </a:rPr>
                        <a:t>:0.36 and 59.3% correct classification</a:t>
                      </a:r>
                      <a:endParaRPr lang="de-DE" sz="1000" dirty="0">
                        <a:solidFill>
                          <a:schemeClr val="tx1"/>
                        </a:solidFill>
                        <a:latin typeface="Arial Narrow" panose="020B0606020202030204" pitchFamily="34" charset="0"/>
                      </a:endParaRPr>
                    </a:p>
                  </a:txBody>
                  <a:tcPr marL="45720" marR="45720" marT="36576" marB="36576" anchor="ctr"/>
                </a:tc>
                <a:tc hMerge="1">
                  <a:txBody>
                    <a:bodyPr/>
                    <a:lstStyle/>
                    <a:p>
                      <a:pPr marL="0" algn="l" defTabSz="914400" rtl="0" eaLnBrk="1" latinLnBrk="0" hangingPunct="1"/>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2516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22581664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57" name="think-cell Folie" r:id="rId5" imgW="408" imgH="408" progId="TCLayout.ActiveDocument.1">
                  <p:embed/>
                </p:oleObj>
              </mc:Choice>
              <mc:Fallback>
                <p:oleObj name="think-cell Folie" r:id="rId5" imgW="408" imgH="40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normAutofit/>
          </a:bodyPr>
          <a:lstStyle/>
          <a:p>
            <a:r>
              <a:rPr lang="de-DE" dirty="0" err="1"/>
              <a:t>Therapeutic</a:t>
            </a:r>
            <a:r>
              <a:rPr lang="de-DE" dirty="0"/>
              <a:t> </a:t>
            </a:r>
            <a:r>
              <a:rPr lang="de-DE" dirty="0" err="1"/>
              <a:t>strategy</a:t>
            </a:r>
            <a:r>
              <a:rPr lang="de-DE" dirty="0"/>
              <a:t> proposal in AOSD</a:t>
            </a:r>
            <a:endParaRPr lang="en-US" dirty="0"/>
          </a:p>
        </p:txBody>
      </p:sp>
      <p:sp>
        <p:nvSpPr>
          <p:cNvPr id="6" name="Textplatzhalter 5">
            <a:extLst>
              <a:ext uri="{FF2B5EF4-FFF2-40B4-BE49-F238E27FC236}">
                <a16:creationId xmlns="" xmlns:a16="http://schemas.microsoft.com/office/drawing/2014/main" id="{925D092F-D726-4819-A723-C6E755F4622A}"/>
              </a:ext>
            </a:extLst>
          </p:cNvPr>
          <p:cNvSpPr>
            <a:spLocks noGrp="1"/>
          </p:cNvSpPr>
          <p:nvPr>
            <p:ph type="body" sz="quarter" idx="10"/>
          </p:nvPr>
        </p:nvSpPr>
        <p:spPr>
          <a:xfrm>
            <a:off x="686020" y="6155676"/>
            <a:ext cx="6015866" cy="387286"/>
          </a:xfrm>
        </p:spPr>
        <p:txBody>
          <a:bodyPr/>
          <a:lstStyle/>
          <a:p>
            <a:r>
              <a:rPr lang="en-US" dirty="0"/>
              <a:t>AOSD, adult-onset Still’s disease; ESR, erythrocyte sedimentation rate; IL, interleukin, IFN, interferon; TNF, tumor necrosis factor</a:t>
            </a:r>
          </a:p>
          <a:p>
            <a:r>
              <a:rPr lang="en-US" dirty="0" err="1">
                <a:solidFill>
                  <a:srgbClr val="000000"/>
                </a:solidFill>
              </a:rPr>
              <a:t>Gerfaud</a:t>
            </a:r>
            <a:r>
              <a:rPr lang="en-US" dirty="0">
                <a:solidFill>
                  <a:srgbClr val="000000"/>
                </a:solidFill>
              </a:rPr>
              <a:t>-Valentin et al. </a:t>
            </a:r>
            <a:r>
              <a:rPr lang="en-US" i="1" dirty="0">
                <a:solidFill>
                  <a:srgbClr val="000000"/>
                </a:solidFill>
              </a:rPr>
              <a:t>Autoimmunity Reviews </a:t>
            </a:r>
            <a:r>
              <a:rPr lang="en-US" dirty="0">
                <a:solidFill>
                  <a:srgbClr val="000000"/>
                </a:solidFill>
              </a:rPr>
              <a:t>2014;13:708–22; Maria A.T.J. et al. </a:t>
            </a:r>
            <a:r>
              <a:rPr lang="en-US" i="1" dirty="0">
                <a:solidFill>
                  <a:srgbClr val="000000"/>
                </a:solidFill>
              </a:rPr>
              <a:t>Autoimmunity Reviews </a:t>
            </a:r>
            <a:r>
              <a:rPr lang="en-US" dirty="0">
                <a:solidFill>
                  <a:srgbClr val="000000"/>
                </a:solidFill>
              </a:rPr>
              <a:t>2014;13:1149–59</a:t>
            </a:r>
          </a:p>
        </p:txBody>
      </p:sp>
      <p:sp>
        <p:nvSpPr>
          <p:cNvPr id="5" name="Rectangle 4"/>
          <p:cNvSpPr/>
          <p:nvPr/>
        </p:nvSpPr>
        <p:spPr>
          <a:xfrm>
            <a:off x="6993884" y="6643989"/>
            <a:ext cx="1636408" cy="19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0063" y="2550314"/>
            <a:ext cx="8269851" cy="95097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latin typeface="Arial Narrow" panose="020B0606020202030204" pitchFamily="34" charset="0"/>
              </a:rPr>
              <a:t>Steroid-sparing treatment: Methotrexate 7.5–20 mg/week</a:t>
            </a:r>
          </a:p>
          <a:p>
            <a:pPr algn="ctr"/>
            <a:r>
              <a:rPr lang="en-US" sz="1400" dirty="0">
                <a:solidFill>
                  <a:srgbClr val="000000"/>
                </a:solidFill>
                <a:latin typeface="Arial Narrow" panose="020B0606020202030204" pitchFamily="34" charset="0"/>
              </a:rPr>
              <a:t>To consider early when patients show:</a:t>
            </a:r>
          </a:p>
          <a:p>
            <a:pPr marL="171450" indent="-171450">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The first signs of steroid-dependence</a:t>
            </a:r>
          </a:p>
          <a:p>
            <a:pPr marL="171450" indent="-171450">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Predictive factors for steroid-dependence (young age, splenomegaly, very low glycosylated ferritin, large </a:t>
            </a:r>
            <a:r>
              <a:rPr lang="en-US" sz="1400" dirty="0">
                <a:solidFill>
                  <a:srgbClr val="000000"/>
                </a:solidFill>
                <a:latin typeface="Arial Narrow" panose="020B0606020202030204" pitchFamily="34" charset="0"/>
                <a:cs typeface="Arial" panose="020B0604020202020204" pitchFamily="34" charset="0"/>
              </a:rPr>
              <a:t>↑</a:t>
            </a:r>
            <a:r>
              <a:rPr lang="en-US" sz="1400" dirty="0">
                <a:solidFill>
                  <a:srgbClr val="000000"/>
                </a:solidFill>
                <a:latin typeface="Arial Narrow" panose="020B0606020202030204" pitchFamily="34" charset="0"/>
              </a:rPr>
              <a:t> in ESR)</a:t>
            </a:r>
          </a:p>
        </p:txBody>
      </p:sp>
      <p:sp>
        <p:nvSpPr>
          <p:cNvPr id="9" name="Rectangle 8"/>
          <p:cNvSpPr/>
          <p:nvPr/>
        </p:nvSpPr>
        <p:spPr>
          <a:xfrm>
            <a:off x="3396851" y="5163349"/>
            <a:ext cx="2634979" cy="1183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TNF</a:t>
            </a:r>
            <a:r>
              <a:rPr lang="el-GR" sz="1400" dirty="0">
                <a:solidFill>
                  <a:srgbClr val="000000"/>
                </a:solidFill>
                <a:latin typeface="Arial Narrow" panose="020B0606020202030204" pitchFamily="34" charset="0"/>
              </a:rPr>
              <a:t>α-</a:t>
            </a:r>
            <a:r>
              <a:rPr lang="en-US" sz="1400" dirty="0">
                <a:solidFill>
                  <a:srgbClr val="000000"/>
                </a:solidFill>
                <a:latin typeface="Arial Narrow" panose="020B0606020202030204" pitchFamily="34" charset="0"/>
              </a:rPr>
              <a:t>blockers (prefer infliximab) or </a:t>
            </a:r>
            <a:r>
              <a:rPr lang="en-US" sz="1400" dirty="0" err="1">
                <a:solidFill>
                  <a:srgbClr val="000000"/>
                </a:solidFill>
                <a:latin typeface="Arial Narrow" panose="020B0606020202030204" pitchFamily="34" charset="0"/>
              </a:rPr>
              <a:t>tocilizumab</a:t>
            </a:r>
            <a:r>
              <a:rPr lang="en-US" sz="1400" dirty="0">
                <a:solidFill>
                  <a:srgbClr val="000000"/>
                </a:solidFill>
                <a:latin typeface="Arial Narrow" panose="020B0606020202030204" pitchFamily="34" charset="0"/>
              </a:rPr>
              <a:t> (anti‒IL-6)</a:t>
            </a:r>
          </a:p>
          <a:p>
            <a:pPr marL="171450" indent="-171450">
              <a:buClr>
                <a:srgbClr val="F2870F"/>
              </a:buClr>
              <a:buFont typeface="Wingdings" panose="05000000000000000000" pitchFamily="2" charset="2"/>
              <a:buChar char="§"/>
            </a:pPr>
            <a:r>
              <a:rPr lang="en-US" sz="1400" dirty="0" err="1">
                <a:solidFill>
                  <a:srgbClr val="000000"/>
                </a:solidFill>
                <a:latin typeface="Arial Narrow" panose="020B0606020202030204" pitchFamily="34" charset="0"/>
              </a:rPr>
              <a:t>Anakinra</a:t>
            </a:r>
            <a:r>
              <a:rPr lang="en-US" sz="1400" dirty="0">
                <a:solidFill>
                  <a:srgbClr val="000000"/>
                </a:solidFill>
                <a:latin typeface="Arial Narrow" panose="020B0606020202030204" pitchFamily="34" charset="0"/>
              </a:rPr>
              <a:t> (anti‒IL-1) if systemic flares</a:t>
            </a:r>
          </a:p>
        </p:txBody>
      </p:sp>
      <p:sp>
        <p:nvSpPr>
          <p:cNvPr id="10" name="Rectangle 9"/>
          <p:cNvSpPr/>
          <p:nvPr/>
        </p:nvSpPr>
        <p:spPr>
          <a:xfrm>
            <a:off x="6303275" y="5163349"/>
            <a:ext cx="2406639" cy="1183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Intravenous steroids</a:t>
            </a:r>
          </a:p>
          <a:p>
            <a:pPr marL="171450" indent="-171450">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Intravenous immunoglobulins</a:t>
            </a:r>
          </a:p>
          <a:p>
            <a:pPr marL="171450" indent="-171450">
              <a:buClr>
                <a:srgbClr val="F2870F"/>
              </a:buClr>
              <a:buFont typeface="Wingdings" panose="05000000000000000000" pitchFamily="2" charset="2"/>
              <a:buChar char="§"/>
            </a:pPr>
            <a:r>
              <a:rPr lang="en-US" sz="1400" dirty="0" err="1">
                <a:solidFill>
                  <a:srgbClr val="000000"/>
                </a:solidFill>
                <a:latin typeface="Arial Narrow" panose="020B0606020202030204" pitchFamily="34" charset="0"/>
              </a:rPr>
              <a:t>Anakinra</a:t>
            </a:r>
            <a:r>
              <a:rPr lang="en-US" sz="1400" dirty="0">
                <a:solidFill>
                  <a:srgbClr val="000000"/>
                </a:solidFill>
                <a:latin typeface="Arial Narrow" panose="020B0606020202030204" pitchFamily="34" charset="0"/>
              </a:rPr>
              <a:t> (anti‒IL-1)</a:t>
            </a:r>
          </a:p>
          <a:p>
            <a:pPr marL="171450" indent="-171450">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Cyclophosphamide, cyclosporine, plasmatic exchanges, etoposide</a:t>
            </a:r>
          </a:p>
        </p:txBody>
      </p:sp>
      <p:sp>
        <p:nvSpPr>
          <p:cNvPr id="11" name="Rectangle 10"/>
          <p:cNvSpPr/>
          <p:nvPr/>
        </p:nvSpPr>
        <p:spPr>
          <a:xfrm>
            <a:off x="440063" y="5163349"/>
            <a:ext cx="2867341" cy="11930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F2870F"/>
              </a:buClr>
              <a:buFont typeface="Wingdings" panose="05000000000000000000" pitchFamily="2" charset="2"/>
              <a:buChar char="§"/>
            </a:pPr>
            <a:r>
              <a:rPr lang="en-US" sz="1400" dirty="0" err="1">
                <a:solidFill>
                  <a:srgbClr val="000000"/>
                </a:solidFill>
                <a:latin typeface="Arial Narrow" panose="020B0606020202030204" pitchFamily="34" charset="0"/>
              </a:rPr>
              <a:t>Anakinra</a:t>
            </a:r>
            <a:r>
              <a:rPr lang="en-US" sz="1400" dirty="0">
                <a:solidFill>
                  <a:srgbClr val="000000"/>
                </a:solidFill>
                <a:latin typeface="Arial Narrow" panose="020B0606020202030204" pitchFamily="34" charset="0"/>
              </a:rPr>
              <a:t> (anti‒IL-1)</a:t>
            </a:r>
          </a:p>
          <a:p>
            <a:pPr marL="171450" indent="-171450">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Then consider </a:t>
            </a:r>
            <a:r>
              <a:rPr lang="en-US" sz="1400" dirty="0" err="1">
                <a:solidFill>
                  <a:srgbClr val="000000"/>
                </a:solidFill>
                <a:latin typeface="Arial Narrow" panose="020B0606020202030204" pitchFamily="34" charset="0"/>
              </a:rPr>
              <a:t>tocilizumab</a:t>
            </a:r>
            <a:r>
              <a:rPr lang="en-US" sz="1400" dirty="0">
                <a:solidFill>
                  <a:srgbClr val="000000"/>
                </a:solidFill>
                <a:latin typeface="Arial Narrow" panose="020B0606020202030204" pitchFamily="34" charset="0"/>
              </a:rPr>
              <a:t> </a:t>
            </a:r>
            <a:br>
              <a:rPr lang="en-US" sz="1400" dirty="0">
                <a:solidFill>
                  <a:srgbClr val="000000"/>
                </a:solidFill>
                <a:latin typeface="Arial Narrow" panose="020B0606020202030204" pitchFamily="34" charset="0"/>
              </a:rPr>
            </a:br>
            <a:r>
              <a:rPr lang="en-US" sz="1400" dirty="0">
                <a:solidFill>
                  <a:srgbClr val="000000"/>
                </a:solidFill>
                <a:latin typeface="Arial Narrow" panose="020B0606020202030204" pitchFamily="34" charset="0"/>
              </a:rPr>
              <a:t>(anti‒IL-6), multiple daily </a:t>
            </a:r>
            <a:r>
              <a:rPr lang="en-US" sz="1400" dirty="0" err="1">
                <a:solidFill>
                  <a:srgbClr val="000000"/>
                </a:solidFill>
                <a:latin typeface="Arial Narrow" panose="020B0606020202030204" pitchFamily="34" charset="0"/>
              </a:rPr>
              <a:t>anakinra</a:t>
            </a:r>
            <a:r>
              <a:rPr lang="en-US" sz="1400" dirty="0">
                <a:solidFill>
                  <a:srgbClr val="000000"/>
                </a:solidFill>
                <a:latin typeface="Arial Narrow" panose="020B0606020202030204" pitchFamily="34" charset="0"/>
              </a:rPr>
              <a:t> or long-acting IL-1 antagonists (</a:t>
            </a:r>
            <a:r>
              <a:rPr lang="en-US" sz="1400" dirty="0" err="1">
                <a:solidFill>
                  <a:srgbClr val="000000"/>
                </a:solidFill>
                <a:latin typeface="Arial Narrow" panose="020B0606020202030204" pitchFamily="34" charset="0"/>
              </a:rPr>
              <a:t>canakinumab</a:t>
            </a:r>
            <a:r>
              <a:rPr lang="en-US" sz="1400" dirty="0">
                <a:solidFill>
                  <a:srgbClr val="000000"/>
                </a:solidFill>
                <a:latin typeface="Arial Narrow" panose="020B0606020202030204" pitchFamily="34" charset="0"/>
              </a:rPr>
              <a:t>, </a:t>
            </a:r>
            <a:r>
              <a:rPr lang="en-US" sz="1400" dirty="0" err="1">
                <a:solidFill>
                  <a:srgbClr val="000000"/>
                </a:solidFill>
                <a:latin typeface="Arial Narrow" panose="020B0606020202030204" pitchFamily="34" charset="0"/>
              </a:rPr>
              <a:t>rilonacept</a:t>
            </a:r>
            <a:r>
              <a:rPr lang="en-US" sz="1400" dirty="0">
                <a:solidFill>
                  <a:srgbClr val="000000"/>
                </a:solidFill>
                <a:latin typeface="Arial Narrow" panose="020B0606020202030204" pitchFamily="34" charset="0"/>
              </a:rPr>
              <a:t>)</a:t>
            </a:r>
          </a:p>
        </p:txBody>
      </p:sp>
      <p:cxnSp>
        <p:nvCxnSpPr>
          <p:cNvPr id="12" name="Straight Arrow Connector 11"/>
          <p:cNvCxnSpPr/>
          <p:nvPr/>
        </p:nvCxnSpPr>
        <p:spPr>
          <a:xfrm>
            <a:off x="4574988" y="1436951"/>
            <a:ext cx="0" cy="2191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4988" y="1930409"/>
            <a:ext cx="0" cy="1893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 idx="2"/>
            <a:endCxn id="8" idx="0"/>
          </p:cNvCxnSpPr>
          <p:nvPr/>
        </p:nvCxnSpPr>
        <p:spPr>
          <a:xfrm>
            <a:off x="4574989" y="2394095"/>
            <a:ext cx="0" cy="1562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65424" y="4817754"/>
            <a:ext cx="0" cy="336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770524" y="4925998"/>
            <a:ext cx="524" cy="2278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26175" y="4014709"/>
            <a:ext cx="1" cy="11391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40063" y="4094211"/>
            <a:ext cx="2867341" cy="856061"/>
            <a:chOff x="491346" y="4128093"/>
            <a:chExt cx="2867341" cy="856061"/>
          </a:xfrm>
        </p:grpSpPr>
        <p:sp>
          <p:nvSpPr>
            <p:cNvPr id="19" name="Rounded Rectangle 21"/>
            <p:cNvSpPr/>
            <p:nvPr/>
          </p:nvSpPr>
          <p:spPr>
            <a:xfrm>
              <a:off x="491346" y="4128093"/>
              <a:ext cx="2867341" cy="8560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rgbClr val="000000"/>
                  </a:solidFill>
                  <a:latin typeface="Arial Narrow" panose="020B0606020202030204" pitchFamily="34" charset="0"/>
                </a:rPr>
                <a:t>Systemic AOSD</a:t>
              </a:r>
            </a:p>
            <a:p>
              <a:r>
                <a:rPr lang="en-US" sz="1400" dirty="0">
                  <a:solidFill>
                    <a:srgbClr val="000000"/>
                  </a:solidFill>
                  <a:latin typeface="Arial Narrow" panose="020B0606020202030204" pitchFamily="34" charset="0"/>
                </a:rPr>
                <a:t>Predictive factors </a:t>
              </a:r>
            </a:p>
            <a:p>
              <a:pPr marL="282575" lvl="1" indent="-169863">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Fever&gt;39.5°C at onset</a:t>
              </a:r>
            </a:p>
            <a:p>
              <a:pPr marL="282575" lvl="1" indent="-169863">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  IL-18, IL-1, IL-6</a:t>
              </a:r>
            </a:p>
          </p:txBody>
        </p:sp>
        <p:cxnSp>
          <p:nvCxnSpPr>
            <p:cNvPr id="20" name="Straight Arrow Connector 19"/>
            <p:cNvCxnSpPr/>
            <p:nvPr/>
          </p:nvCxnSpPr>
          <p:spPr>
            <a:xfrm flipV="1">
              <a:off x="869795" y="4739237"/>
              <a:ext cx="1858" cy="1702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339593" y="4102106"/>
            <a:ext cx="2844604" cy="856061"/>
            <a:chOff x="3453558" y="4128093"/>
            <a:chExt cx="2634980" cy="856061"/>
          </a:xfrm>
        </p:grpSpPr>
        <p:sp>
          <p:nvSpPr>
            <p:cNvPr id="22" name="Rectangle 21"/>
            <p:cNvSpPr/>
            <p:nvPr/>
          </p:nvSpPr>
          <p:spPr>
            <a:xfrm>
              <a:off x="3453558" y="4128093"/>
              <a:ext cx="2634980" cy="8560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rgbClr val="000000"/>
                  </a:solidFill>
                  <a:latin typeface="Arial Narrow" panose="020B0606020202030204" pitchFamily="34" charset="0"/>
                </a:rPr>
                <a:t>Chronic arthritis</a:t>
              </a:r>
            </a:p>
            <a:p>
              <a:r>
                <a:rPr lang="en-US" sz="1400" dirty="0">
                  <a:solidFill>
                    <a:srgbClr val="000000"/>
                  </a:solidFill>
                  <a:latin typeface="Arial Narrow" panose="020B0606020202030204" pitchFamily="34" charset="0"/>
                </a:rPr>
                <a:t>Predictive factors </a:t>
              </a:r>
            </a:p>
            <a:p>
              <a:pPr marL="282575" lvl="1" indent="-169863">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Initial polyarthritis, erosive arthritis</a:t>
              </a:r>
            </a:p>
            <a:p>
              <a:pPr marL="282575" lvl="1" indent="-169863">
                <a:buClr>
                  <a:srgbClr val="F2870F"/>
                </a:buClr>
                <a:buFont typeface="Wingdings" panose="05000000000000000000" pitchFamily="2" charset="2"/>
                <a:buChar char="§"/>
              </a:pPr>
              <a:r>
                <a:rPr lang="en-US" sz="1400" dirty="0">
                  <a:solidFill>
                    <a:srgbClr val="000000"/>
                  </a:solidFill>
                  <a:latin typeface="Arial Narrow" panose="020B0606020202030204" pitchFamily="34" charset="0"/>
                </a:rPr>
                <a:t>  IL-18, but   IL-8. IFN-</a:t>
              </a:r>
              <a:r>
                <a:rPr lang="el-GR" sz="1400" dirty="0">
                  <a:solidFill>
                    <a:srgbClr val="000000"/>
                  </a:solidFill>
                  <a:latin typeface="Arial Narrow" panose="020B0606020202030204" pitchFamily="34" charset="0"/>
                </a:rPr>
                <a:t>γ</a:t>
              </a:r>
              <a:r>
                <a:rPr lang="en-US" sz="1400" dirty="0">
                  <a:solidFill>
                    <a:srgbClr val="000000"/>
                  </a:solidFill>
                  <a:latin typeface="Arial Narrow" panose="020B0606020202030204" pitchFamily="34" charset="0"/>
                </a:rPr>
                <a:t> and TNF-</a:t>
              </a:r>
              <a:r>
                <a:rPr lang="el-GR" sz="1400" dirty="0">
                  <a:solidFill>
                    <a:srgbClr val="000000"/>
                  </a:solidFill>
                  <a:latin typeface="Arial Narrow" panose="020B0606020202030204" pitchFamily="34" charset="0"/>
                </a:rPr>
                <a:t>α</a:t>
              </a:r>
              <a:endParaRPr lang="en-US" sz="1400" dirty="0">
                <a:solidFill>
                  <a:srgbClr val="000000"/>
                </a:solidFill>
                <a:latin typeface="Arial Narrow" panose="020B0606020202030204" pitchFamily="34" charset="0"/>
              </a:endParaRPr>
            </a:p>
          </p:txBody>
        </p:sp>
        <p:cxnSp>
          <p:nvCxnSpPr>
            <p:cNvPr id="23" name="Straight Arrow Connector 22"/>
            <p:cNvCxnSpPr/>
            <p:nvPr/>
          </p:nvCxnSpPr>
          <p:spPr>
            <a:xfrm flipH="1" flipV="1">
              <a:off x="4540520" y="4739927"/>
              <a:ext cx="2527" cy="1545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99882" y="4753847"/>
              <a:ext cx="2527" cy="1545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780062" y="1161441"/>
            <a:ext cx="7589853" cy="2755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0000"/>
                </a:solidFill>
                <a:latin typeface="Arial Narrow" panose="020B0606020202030204" pitchFamily="34" charset="0"/>
              </a:rPr>
              <a:t>Nonsteroidal</a:t>
            </a:r>
            <a:r>
              <a:rPr lang="en-US" sz="1400" dirty="0">
                <a:solidFill>
                  <a:srgbClr val="000000"/>
                </a:solidFill>
                <a:latin typeface="Arial Narrow" panose="020B0606020202030204" pitchFamily="34" charset="0"/>
              </a:rPr>
              <a:t> anti-inflammatory drugs (indomethacin) during diagnostic workup</a:t>
            </a:r>
          </a:p>
        </p:txBody>
      </p:sp>
      <p:sp>
        <p:nvSpPr>
          <p:cNvPr id="26" name="Rectangle 25"/>
          <p:cNvSpPr/>
          <p:nvPr/>
        </p:nvSpPr>
        <p:spPr>
          <a:xfrm>
            <a:off x="780062" y="1656089"/>
            <a:ext cx="7589853" cy="2743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latin typeface="Arial Narrow" panose="020B0606020202030204" pitchFamily="34" charset="0"/>
              </a:rPr>
              <a:t>Confirmed AOSD (</a:t>
            </a:r>
            <a:r>
              <a:rPr lang="en-US" sz="1400" dirty="0" err="1">
                <a:solidFill>
                  <a:srgbClr val="000000"/>
                </a:solidFill>
                <a:latin typeface="Arial Narrow" panose="020B0606020202030204" pitchFamily="34" charset="0"/>
              </a:rPr>
              <a:t>Yamagushi</a:t>
            </a:r>
            <a:r>
              <a:rPr lang="en-US" sz="1400" dirty="0">
                <a:solidFill>
                  <a:srgbClr val="000000"/>
                </a:solidFill>
                <a:latin typeface="Arial Narrow" panose="020B0606020202030204" pitchFamily="34" charset="0"/>
              </a:rPr>
              <a:t> and </a:t>
            </a:r>
            <a:r>
              <a:rPr lang="en-US" sz="1400" dirty="0" err="1">
                <a:solidFill>
                  <a:srgbClr val="000000"/>
                </a:solidFill>
                <a:latin typeface="Arial Narrow" panose="020B0606020202030204" pitchFamily="34" charset="0"/>
              </a:rPr>
              <a:t>Fautrel</a:t>
            </a:r>
            <a:r>
              <a:rPr lang="en-US" sz="1400" dirty="0">
                <a:solidFill>
                  <a:srgbClr val="000000"/>
                </a:solidFill>
                <a:latin typeface="Arial Narrow" panose="020B0606020202030204" pitchFamily="34" charset="0"/>
              </a:rPr>
              <a:t> criteria could be helpful)</a:t>
            </a:r>
          </a:p>
        </p:txBody>
      </p:sp>
      <p:sp>
        <p:nvSpPr>
          <p:cNvPr id="27" name="Rectangle 26"/>
          <p:cNvSpPr/>
          <p:nvPr/>
        </p:nvSpPr>
        <p:spPr>
          <a:xfrm>
            <a:off x="2645228" y="2119775"/>
            <a:ext cx="3859521" cy="2743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latin typeface="Arial Narrow" panose="020B0606020202030204" pitchFamily="34" charset="0"/>
              </a:rPr>
              <a:t>Corticosteroids 0.8–1 mg/kg/day</a:t>
            </a:r>
          </a:p>
        </p:txBody>
      </p:sp>
      <p:grpSp>
        <p:nvGrpSpPr>
          <p:cNvPr id="28" name="Group 27"/>
          <p:cNvGrpSpPr/>
          <p:nvPr/>
        </p:nvGrpSpPr>
        <p:grpSpPr>
          <a:xfrm>
            <a:off x="440063" y="3487953"/>
            <a:ext cx="8269852" cy="528983"/>
            <a:chOff x="497323" y="3536584"/>
            <a:chExt cx="8269852" cy="528983"/>
          </a:xfrm>
        </p:grpSpPr>
        <p:sp>
          <p:nvSpPr>
            <p:cNvPr id="29" name="Rounded Rectangle 13"/>
            <p:cNvSpPr/>
            <p:nvPr/>
          </p:nvSpPr>
          <p:spPr>
            <a:xfrm>
              <a:off x="497323" y="3785855"/>
              <a:ext cx="5723670" cy="2797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latin typeface="Arial Narrow" panose="020B0606020202030204" pitchFamily="34" charset="0"/>
                </a:rPr>
                <a:t>Refractory AOSD</a:t>
              </a:r>
            </a:p>
          </p:txBody>
        </p:sp>
        <p:sp>
          <p:nvSpPr>
            <p:cNvPr id="30" name="Rounded Rectangle 14"/>
            <p:cNvSpPr/>
            <p:nvPr/>
          </p:nvSpPr>
          <p:spPr>
            <a:xfrm>
              <a:off x="6303277" y="3780677"/>
              <a:ext cx="2463898" cy="2789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latin typeface="Arial Narrow" panose="020B0606020202030204" pitchFamily="34" charset="0"/>
                </a:rPr>
                <a:t>Complicated AOSD</a:t>
              </a:r>
            </a:p>
          </p:txBody>
        </p:sp>
        <p:grpSp>
          <p:nvGrpSpPr>
            <p:cNvPr id="31" name="Group 30"/>
            <p:cNvGrpSpPr/>
            <p:nvPr/>
          </p:nvGrpSpPr>
          <p:grpSpPr>
            <a:xfrm>
              <a:off x="3289942" y="3536584"/>
              <a:ext cx="4378439" cy="249620"/>
              <a:chOff x="3289942" y="3536584"/>
              <a:chExt cx="4378439" cy="249620"/>
            </a:xfrm>
          </p:grpSpPr>
          <p:grpSp>
            <p:nvGrpSpPr>
              <p:cNvPr id="32" name="Group 31"/>
              <p:cNvGrpSpPr/>
              <p:nvPr/>
            </p:nvGrpSpPr>
            <p:grpSpPr>
              <a:xfrm>
                <a:off x="3289942" y="3536584"/>
                <a:ext cx="4378437" cy="249620"/>
                <a:chOff x="3289942" y="3536584"/>
                <a:chExt cx="4378437" cy="249620"/>
              </a:xfrm>
            </p:grpSpPr>
            <p:grpSp>
              <p:nvGrpSpPr>
                <p:cNvPr id="34" name="Group 33"/>
                <p:cNvGrpSpPr/>
                <p:nvPr/>
              </p:nvGrpSpPr>
              <p:grpSpPr>
                <a:xfrm>
                  <a:off x="3289942" y="3536584"/>
                  <a:ext cx="4378437" cy="71484"/>
                  <a:chOff x="3289942" y="3536584"/>
                  <a:chExt cx="4378437" cy="71484"/>
                </a:xfrm>
              </p:grpSpPr>
              <p:cxnSp>
                <p:nvCxnSpPr>
                  <p:cNvPr id="36" name="Straight Connector 35"/>
                  <p:cNvCxnSpPr/>
                  <p:nvPr/>
                </p:nvCxnSpPr>
                <p:spPr>
                  <a:xfrm>
                    <a:off x="4630119" y="3536584"/>
                    <a:ext cx="0" cy="71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89942" y="3608068"/>
                    <a:ext cx="43784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a:off x="3289942" y="3603324"/>
                  <a:ext cx="1" cy="18288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H="1">
                <a:off x="7668379" y="3602526"/>
                <a:ext cx="2" cy="18288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5853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5"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kern="0" dirty="0"/>
              <a:t>Comparison of SJIA and AOSD </a:t>
            </a:r>
            <a:r>
              <a:rPr lang="en-US" sz="3600" kern="0" dirty="0" smtClean="0"/>
              <a:t>characteristics: evolution and treatment</a:t>
            </a:r>
            <a:r>
              <a:rPr lang="en-US" sz="3600" i="1" dirty="0">
                <a:solidFill>
                  <a:schemeClr val="bg1">
                    <a:lumMod val="50000"/>
                  </a:schemeClr>
                </a:solidFill>
                <a:latin typeface="Arial" charset="0"/>
              </a:rPr>
              <a:t>	</a:t>
            </a:r>
            <a:endParaRPr lang="en-US" sz="3600" dirty="0">
              <a:solidFill>
                <a:schemeClr val="bg1">
                  <a:lumMod val="50000"/>
                </a:schemeClr>
              </a:solidFill>
            </a:endParaRPr>
          </a:p>
        </p:txBody>
      </p:sp>
      <p:sp>
        <p:nvSpPr>
          <p:cNvPr id="4" name="Textplatzhalter 3">
            <a:extLst>
              <a:ext uri="{FF2B5EF4-FFF2-40B4-BE49-F238E27FC236}">
                <a16:creationId xmlns="" xmlns:a16="http://schemas.microsoft.com/office/drawing/2014/main" id="{A96FDB31-71E3-4D1A-A532-F7ADB12195CA}"/>
              </a:ext>
            </a:extLst>
          </p:cNvPr>
          <p:cNvSpPr>
            <a:spLocks noGrp="1"/>
          </p:cNvSpPr>
          <p:nvPr>
            <p:ph type="body" sz="quarter" idx="10"/>
          </p:nvPr>
        </p:nvSpPr>
        <p:spPr/>
        <p:txBody>
          <a:bodyPr/>
          <a:lstStyle/>
          <a:p>
            <a:pPr>
              <a:spcBef>
                <a:spcPts val="0"/>
              </a:spcBef>
            </a:pPr>
            <a:r>
              <a:rPr lang="en-US" sz="800" dirty="0"/>
              <a:t>AOSD, adult-onset Still’s disease; MAS, macrophage activation syndrome; TNF, tumor necrosis factor; SJIA, systemic juvenile idiopathic arthritis</a:t>
            </a:r>
          </a:p>
          <a:p>
            <a:pPr>
              <a:spcBef>
                <a:spcPts val="0"/>
              </a:spcBef>
            </a:pPr>
            <a:r>
              <a:rPr lang="en-US" sz="800" dirty="0" err="1"/>
              <a:t>Jamilloux</a:t>
            </a:r>
            <a:r>
              <a:rPr lang="en-US" sz="800" dirty="0"/>
              <a:t> Y, et al. </a:t>
            </a:r>
            <a:r>
              <a:rPr lang="en-US" sz="800" i="1" dirty="0" err="1"/>
              <a:t>Immunol</a:t>
            </a:r>
            <a:r>
              <a:rPr lang="en-US" sz="800" i="1" dirty="0"/>
              <a:t> Res </a:t>
            </a:r>
            <a:r>
              <a:rPr lang="en-US" sz="800" dirty="0"/>
              <a:t>2015;61:53–62.</a:t>
            </a:r>
            <a:endParaRPr lang="de-DE" sz="800" dirty="0"/>
          </a:p>
        </p:txBody>
      </p:sp>
      <p:graphicFrame>
        <p:nvGraphicFramePr>
          <p:cNvPr id="10" name="Content Placeholder 6"/>
          <p:cNvGraphicFramePr>
            <a:graphicFrameLocks/>
          </p:cNvGraphicFramePr>
          <p:nvPr>
            <p:extLst>
              <p:ext uri="{D42A27DB-BD31-4B8C-83A1-F6EECF244321}">
                <p14:modId xmlns:p14="http://schemas.microsoft.com/office/powerpoint/2010/main" val="1630463237"/>
              </p:ext>
            </p:extLst>
          </p:nvPr>
        </p:nvGraphicFramePr>
        <p:xfrm>
          <a:off x="684213" y="1549401"/>
          <a:ext cx="7775575" cy="4471987"/>
        </p:xfrm>
        <a:graphic>
          <a:graphicData uri="http://schemas.openxmlformats.org/drawingml/2006/table">
            <a:tbl>
              <a:tblPr firstRow="1" bandRow="1">
                <a:tableStyleId>{5C22544A-7EE6-4342-B048-85BDC9FD1C3A}</a:tableStyleId>
              </a:tblPr>
              <a:tblGrid>
                <a:gridCol w="2984909">
                  <a:extLst>
                    <a:ext uri="{9D8B030D-6E8A-4147-A177-3AD203B41FA5}">
                      <a16:colId xmlns="" xmlns:a16="http://schemas.microsoft.com/office/drawing/2014/main" val="20000"/>
                    </a:ext>
                  </a:extLst>
                </a:gridCol>
                <a:gridCol w="2395333">
                  <a:extLst>
                    <a:ext uri="{9D8B030D-6E8A-4147-A177-3AD203B41FA5}">
                      <a16:colId xmlns="" xmlns:a16="http://schemas.microsoft.com/office/drawing/2014/main" val="20001"/>
                    </a:ext>
                  </a:extLst>
                </a:gridCol>
                <a:gridCol w="2395333">
                  <a:extLst>
                    <a:ext uri="{9D8B030D-6E8A-4147-A177-3AD203B41FA5}">
                      <a16:colId xmlns="" xmlns:a16="http://schemas.microsoft.com/office/drawing/2014/main" val="20002"/>
                    </a:ext>
                  </a:extLst>
                </a:gridCol>
              </a:tblGrid>
              <a:tr h="364169">
                <a:tc>
                  <a:txBody>
                    <a:bodyPr/>
                    <a:lstStyle/>
                    <a:p>
                      <a:pPr algn="l"/>
                      <a:r>
                        <a:rPr lang="en-US" sz="1600" dirty="0"/>
                        <a:t>Features</a:t>
                      </a:r>
                      <a:endParaRPr lang="en-US" sz="1600" b="1" dirty="0">
                        <a:solidFill>
                          <a:schemeClr val="tx1"/>
                        </a:solidFill>
                      </a:endParaRPr>
                    </a:p>
                  </a:txBody>
                  <a:tcPr anchor="ctr"/>
                </a:tc>
                <a:tc>
                  <a:txBody>
                    <a:bodyPr/>
                    <a:lstStyle/>
                    <a:p>
                      <a:pPr algn="ctr"/>
                      <a:r>
                        <a:rPr lang="en-US" sz="1600" dirty="0"/>
                        <a:t>SJIA</a:t>
                      </a:r>
                      <a:endParaRPr lang="en-US" sz="16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AOSD</a:t>
                      </a:r>
                      <a:endParaRPr lang="en-US" sz="1600" b="1" dirty="0">
                        <a:solidFill>
                          <a:schemeClr val="tx1"/>
                        </a:solidFill>
                      </a:endParaRPr>
                    </a:p>
                  </a:txBody>
                  <a:tcPr anchor="ctr"/>
                </a:tc>
                <a:extLst>
                  <a:ext uri="{0D108BD9-81ED-4DB2-BD59-A6C34878D82A}">
                    <a16:rowId xmlns="" xmlns:a16="http://schemas.microsoft.com/office/drawing/2014/main" val="10000"/>
                  </a:ext>
                </a:extLst>
              </a:tr>
              <a:tr h="315986">
                <a:tc gridSpan="3">
                  <a:txBody>
                    <a:bodyPr/>
                    <a:lstStyle/>
                    <a:p>
                      <a:pPr algn="l"/>
                      <a:r>
                        <a:rPr lang="en-US" sz="1200" b="1" dirty="0">
                          <a:effectLst/>
                        </a:rPr>
                        <a:t>Evolution</a:t>
                      </a:r>
                      <a:endParaRPr lang="en-US" sz="1200" b="1" dirty="0">
                        <a:solidFill>
                          <a:schemeClr val="tx1"/>
                        </a:solidFill>
                        <a:effectLst/>
                      </a:endParaRPr>
                    </a:p>
                  </a:txBody>
                  <a:tcPr anchor="ct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287260">
                <a:tc>
                  <a:txBody>
                    <a:bodyPr/>
                    <a:lstStyle/>
                    <a:p>
                      <a:pPr marL="0" indent="171450" algn="l"/>
                      <a:r>
                        <a:rPr lang="en-US" sz="1200" u="none" strike="noStrike" kern="1200" baseline="0" dirty="0"/>
                        <a:t>Monocyclic form</a:t>
                      </a:r>
                      <a:endParaRPr lang="en-US" sz="1200" b="1" dirty="0">
                        <a:solidFill>
                          <a:schemeClr val="tx1"/>
                        </a:solidFill>
                        <a:effectLst/>
                      </a:endParaRPr>
                    </a:p>
                  </a:txBody>
                  <a:tcPr anchor="ctr"/>
                </a:tc>
                <a:tc>
                  <a:txBody>
                    <a:bodyPr/>
                    <a:lstStyle/>
                    <a:p>
                      <a:pPr marL="0" algn="ctr" defTabSz="914400" rtl="0" eaLnBrk="1" latinLnBrk="0" hangingPunct="1"/>
                      <a:r>
                        <a:rPr lang="en-US" sz="1200" u="none" strike="noStrike" kern="1200" baseline="0" dirty="0"/>
                        <a:t>40%</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30%</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02"/>
                  </a:ext>
                </a:extLst>
              </a:tr>
              <a:tr h="287260">
                <a:tc>
                  <a:txBody>
                    <a:bodyPr/>
                    <a:lstStyle/>
                    <a:p>
                      <a:pPr marL="0" indent="171450" algn="l" defTabSz="914400" rtl="0" eaLnBrk="1" latinLnBrk="0" hangingPunct="1"/>
                      <a:r>
                        <a:rPr lang="en-US" sz="1200" u="none" strike="noStrike" kern="1200" baseline="0" dirty="0"/>
                        <a:t>Polycyclic form</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&lt;10%</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30%</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03"/>
                  </a:ext>
                </a:extLst>
              </a:tr>
              <a:tr h="287260">
                <a:tc>
                  <a:txBody>
                    <a:bodyPr/>
                    <a:lstStyle/>
                    <a:p>
                      <a:pPr marL="0" indent="171450" algn="l" defTabSz="914400" rtl="0" eaLnBrk="1" latinLnBrk="0" hangingPunct="1"/>
                      <a:r>
                        <a:rPr lang="en-US" sz="1200" u="none" strike="noStrike" kern="1200" baseline="0" dirty="0"/>
                        <a:t>Chronic form</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&gt;50%</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40%</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04"/>
                  </a:ext>
                </a:extLst>
              </a:tr>
              <a:tr h="287260">
                <a:tc>
                  <a:txBody>
                    <a:bodyPr/>
                    <a:lstStyle/>
                    <a:p>
                      <a:pPr marL="0" indent="171450" algn="l" defTabSz="914400" rtl="0" eaLnBrk="1" latinLnBrk="0" hangingPunct="1"/>
                      <a:r>
                        <a:rPr lang="en-US" sz="1200" u="none" strike="noStrike" kern="1200" baseline="0" dirty="0"/>
                        <a:t>Carpal ankylosis</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28–50% </a:t>
                      </a:r>
                      <a:endParaRPr lang="en-US" sz="1200" b="0" i="0" u="none" strike="noStrike" kern="1200" baseline="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45–55%</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05"/>
                  </a:ext>
                </a:extLst>
              </a:tr>
              <a:tr h="287260">
                <a:tc>
                  <a:txBody>
                    <a:bodyPr/>
                    <a:lstStyle/>
                    <a:p>
                      <a:pPr marL="0" indent="171450" algn="l" defTabSz="914400" rtl="0" eaLnBrk="1" latinLnBrk="0" hangingPunct="1"/>
                      <a:r>
                        <a:rPr lang="en-US" sz="1200" u="none" strike="noStrike" kern="1200" baseline="0" dirty="0"/>
                        <a:t>Destructive arthritis</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30%</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20–25%</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06"/>
                  </a:ext>
                </a:extLst>
              </a:tr>
              <a:tr h="287260">
                <a:tc>
                  <a:txBody>
                    <a:bodyPr/>
                    <a:lstStyle/>
                    <a:p>
                      <a:pPr marL="0" indent="171450" algn="l" defTabSz="914400" rtl="0" eaLnBrk="1" latinLnBrk="0" hangingPunct="1"/>
                      <a:r>
                        <a:rPr lang="en-US" sz="1200" u="none" strike="noStrike" kern="1200" baseline="0" dirty="0"/>
                        <a:t>Amyloidosis</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Possible</a:t>
                      </a:r>
                      <a:endParaRPr lang="en-US" sz="1200" b="0" i="0" u="none" strike="noStrike" kern="1200"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200" u="none" strike="noStrike" kern="1200" baseline="0" dirty="0"/>
                        <a:t>Possible</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07"/>
                  </a:ext>
                </a:extLst>
              </a:tr>
              <a:tr h="315986">
                <a:tc gridSpan="3">
                  <a:txBody>
                    <a:bodyPr/>
                    <a:lstStyle/>
                    <a:p>
                      <a:pPr marL="0" lvl="1" algn="l" defTabSz="914400" rtl="0" eaLnBrk="1" latinLnBrk="0" hangingPunct="1"/>
                      <a:r>
                        <a:rPr lang="en-US" sz="1200" b="1" kern="1200" dirty="0">
                          <a:effectLst/>
                        </a:rPr>
                        <a:t>Treatment</a:t>
                      </a:r>
                      <a:endParaRPr lang="en-US" sz="1200" b="1" kern="1200" dirty="0">
                        <a:solidFill>
                          <a:schemeClr val="tx1"/>
                        </a:solidFill>
                        <a:effectLst/>
                        <a:latin typeface="+mn-lt"/>
                        <a:ea typeface="+mn-ea"/>
                        <a:cs typeface="+mn-cs"/>
                      </a:endParaRPr>
                    </a:p>
                  </a:txBody>
                  <a:tcPr anchor="ctr"/>
                </a:tc>
                <a:tc hMerge="1">
                  <a:txBody>
                    <a:bodyPr/>
                    <a:lstStyle/>
                    <a:p>
                      <a:endParaRPr lang="en-US"/>
                    </a:p>
                  </a:txBody>
                  <a:tcPr/>
                </a:tc>
                <a:tc hMerge="1">
                  <a:txBody>
                    <a:bodyPr/>
                    <a:lstStyle/>
                    <a:p>
                      <a:endParaRPr lang="en-U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r h="287260">
                <a:tc>
                  <a:txBody>
                    <a:bodyPr/>
                    <a:lstStyle/>
                    <a:p>
                      <a:pPr marL="0" lvl="1" indent="171450" algn="l" defTabSz="914400" rtl="0" eaLnBrk="1" latinLnBrk="0" hangingPunct="1"/>
                      <a:r>
                        <a:rPr lang="en-US" sz="1200" u="none" strike="noStrike" kern="1200" baseline="0" dirty="0"/>
                        <a:t>Cortiscosteroids efficacy</a:t>
                      </a:r>
                      <a:endParaRPr lang="en-US" sz="1200" b="0" i="0" u="none" strike="noStrike" kern="1200" baseline="0" dirty="0">
                        <a:solidFill>
                          <a:schemeClr val="tx1"/>
                        </a:solidFill>
                        <a:latin typeface="+mn-lt"/>
                        <a:ea typeface="+mn-ea"/>
                        <a:cs typeface="+mn-cs"/>
                      </a:endParaRPr>
                    </a:p>
                  </a:txBody>
                  <a:tcPr anchor="ctr"/>
                </a:tc>
                <a:tc>
                  <a:txBody>
                    <a:bodyPr/>
                    <a:lstStyle/>
                    <a:p>
                      <a:pPr marL="0" lvl="1" indent="0" algn="ctr" defTabSz="914400" rtl="0" eaLnBrk="1" latinLnBrk="0" hangingPunct="1"/>
                      <a:r>
                        <a:rPr lang="en-US" sz="1200" u="none" strike="noStrike" kern="1200" baseline="0" dirty="0"/>
                        <a:t>50%</a:t>
                      </a:r>
                      <a:endParaRPr lang="en-US" sz="1200" b="0" i="0" u="none" strike="noStrike" kern="1200" baseline="0" dirty="0">
                        <a:solidFill>
                          <a:schemeClr val="tx1"/>
                        </a:solidFill>
                        <a:latin typeface="+mn-lt"/>
                        <a:ea typeface="+mn-ea"/>
                        <a:cs typeface="+mn-cs"/>
                      </a:endParaRPr>
                    </a:p>
                  </a:txBody>
                  <a:tcPr anchor="ctr"/>
                </a:tc>
                <a:tc>
                  <a:txBody>
                    <a:bodyPr/>
                    <a:lstStyle/>
                    <a:p>
                      <a:pPr marL="0" lvl="1" indent="0" algn="ctr" defTabSz="914400" rtl="0" eaLnBrk="1" latinLnBrk="0" hangingPunct="1"/>
                      <a:r>
                        <a:rPr lang="en-US" sz="1200" u="none" strike="noStrike" kern="1200" baseline="0" dirty="0"/>
                        <a:t>60%</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09"/>
                  </a:ext>
                </a:extLst>
              </a:tr>
              <a:tr h="287260">
                <a:tc>
                  <a:txBody>
                    <a:bodyPr/>
                    <a:lstStyle/>
                    <a:p>
                      <a:pPr marL="0" lvl="1" indent="171450" algn="l" defTabSz="914400" rtl="0" eaLnBrk="1" latinLnBrk="0" hangingPunct="1"/>
                      <a:r>
                        <a:rPr lang="en-US" sz="1200" u="none" strike="noStrike" kern="1200" baseline="0" dirty="0"/>
                        <a:t>Response to anakinra</a:t>
                      </a:r>
                      <a:endParaRPr lang="en-US" sz="1200" b="0" i="0" u="none" strike="noStrike" kern="1200" baseline="0" dirty="0">
                        <a:solidFill>
                          <a:schemeClr val="tx1"/>
                        </a:solidFill>
                        <a:latin typeface="+mn-lt"/>
                        <a:ea typeface="+mn-ea"/>
                        <a:cs typeface="+mn-cs"/>
                      </a:endParaRPr>
                    </a:p>
                  </a:txBody>
                  <a:tcPr anchor="ctr"/>
                </a:tc>
                <a:tc>
                  <a:txBody>
                    <a:bodyPr/>
                    <a:lstStyle/>
                    <a:p>
                      <a:pPr marL="0" lvl="1" indent="0" algn="ctr" defTabSz="914400" rtl="0" eaLnBrk="1" latinLnBrk="0" hangingPunct="1"/>
                      <a:r>
                        <a:rPr lang="en-US" sz="1200" u="none" strike="noStrike" kern="1200" baseline="0" dirty="0"/>
                        <a:t>50–100%</a:t>
                      </a:r>
                      <a:endParaRPr lang="en-US" sz="1200" b="0" i="0" u="none" strike="noStrike" kern="1200" baseline="0" dirty="0">
                        <a:solidFill>
                          <a:schemeClr val="tx1"/>
                        </a:solidFill>
                        <a:latin typeface="+mn-lt"/>
                        <a:ea typeface="+mn-ea"/>
                        <a:cs typeface="+mn-cs"/>
                      </a:endParaRPr>
                    </a:p>
                  </a:txBody>
                  <a:tcPr anchor="ctr"/>
                </a:tc>
                <a:tc>
                  <a:txBody>
                    <a:bodyPr/>
                    <a:lstStyle/>
                    <a:p>
                      <a:pPr marL="0" lvl="1" indent="0" algn="ctr" defTabSz="914400" rtl="0" eaLnBrk="1" latinLnBrk="0" hangingPunct="1"/>
                      <a:r>
                        <a:rPr lang="en-US" sz="1200" u="none" strike="noStrike" kern="1200" baseline="0" dirty="0"/>
                        <a:t>50–100%</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10"/>
                  </a:ext>
                </a:extLst>
              </a:tr>
              <a:tr h="287260">
                <a:tc>
                  <a:txBody>
                    <a:bodyPr/>
                    <a:lstStyle/>
                    <a:p>
                      <a:pPr marL="0" lvl="1" indent="171450" algn="l" defTabSz="914400" rtl="0" eaLnBrk="1" latinLnBrk="0" hangingPunct="1"/>
                      <a:r>
                        <a:rPr lang="en-US" sz="1200" u="none" strike="noStrike" kern="1200" baseline="0" dirty="0"/>
                        <a:t>Response to tocilizumab</a:t>
                      </a:r>
                      <a:endParaRPr lang="en-US" sz="1200" b="0" i="0" u="none" strike="noStrike" kern="1200" baseline="0" dirty="0">
                        <a:solidFill>
                          <a:schemeClr val="tx1"/>
                        </a:solidFill>
                        <a:latin typeface="+mn-lt"/>
                        <a:ea typeface="+mn-ea"/>
                        <a:cs typeface="+mn-cs"/>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71–85%</a:t>
                      </a:r>
                      <a:endParaRPr lang="en-US" sz="1200" b="0" i="0" u="none" strike="noStrike" kern="1200" baseline="0" dirty="0">
                        <a:solidFill>
                          <a:schemeClr val="tx1"/>
                        </a:solidFill>
                        <a:latin typeface="+mn-lt"/>
                        <a:ea typeface="+mn-ea"/>
                        <a:cs typeface="+mn-cs"/>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60–80%</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11"/>
                  </a:ext>
                </a:extLst>
              </a:tr>
              <a:tr h="287260">
                <a:tc>
                  <a:txBody>
                    <a:bodyPr/>
                    <a:lstStyle/>
                    <a:p>
                      <a:pPr marL="0" lvl="1" indent="171450" algn="l" defTabSz="914400" rtl="0" eaLnBrk="1" latinLnBrk="0" hangingPunct="1"/>
                      <a:r>
                        <a:rPr lang="en-US" sz="1200" u="none" strike="noStrike" kern="1200" baseline="0" dirty="0"/>
                        <a:t>Response to anti-TNF</a:t>
                      </a:r>
                      <a:endParaRPr lang="en-US" sz="1200" b="0" i="0" u="none" strike="noStrike" kern="1200" baseline="0" dirty="0">
                        <a:solidFill>
                          <a:schemeClr val="tx1"/>
                        </a:solidFill>
                        <a:latin typeface="+mn-lt"/>
                        <a:ea typeface="+mn-ea"/>
                        <a:cs typeface="+mn-cs"/>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30%</a:t>
                      </a:r>
                      <a:endParaRPr lang="en-US" sz="1200" b="0" i="0" u="none" strike="noStrike" kern="1200" baseline="0" dirty="0">
                        <a:solidFill>
                          <a:schemeClr val="tx1"/>
                        </a:solidFill>
                        <a:latin typeface="+mn-lt"/>
                        <a:ea typeface="+mn-ea"/>
                        <a:cs typeface="+mn-cs"/>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25%</a:t>
                      </a:r>
                      <a:endParaRPr lang="en-US" sz="1200" b="0" i="0" u="none" strike="noStrike" kern="1200" baseline="0" dirty="0">
                        <a:solidFill>
                          <a:schemeClr val="tx1"/>
                        </a:solidFill>
                        <a:latin typeface="+mn-lt"/>
                        <a:ea typeface="+mn-ea"/>
                        <a:cs typeface="+mn-cs"/>
                      </a:endParaRPr>
                    </a:p>
                  </a:txBody>
                  <a:tcPr anchor="ctr"/>
                </a:tc>
                <a:extLst>
                  <a:ext uri="{0D108BD9-81ED-4DB2-BD59-A6C34878D82A}">
                    <a16:rowId xmlns="" xmlns:a16="http://schemas.microsoft.com/office/drawing/2014/main" val="10012"/>
                  </a:ext>
                </a:extLst>
              </a:tr>
              <a:tr h="315986">
                <a:tc gridSpan="3">
                  <a:txBody>
                    <a:bodyPr/>
                    <a:lstStyle/>
                    <a:p>
                      <a:pPr marL="0" lvl="1" indent="0" algn="l" defTabSz="914400" rtl="0" eaLnBrk="1" latinLnBrk="0" hangingPunct="1"/>
                      <a:r>
                        <a:rPr lang="en-US" sz="1200" u="none" strike="noStrike" kern="1200" baseline="0" dirty="0"/>
                        <a:t>Associated complication</a:t>
                      </a:r>
                      <a:endParaRPr lang="en-US" sz="1200" b="1" i="0" u="none" strike="noStrike" kern="1200" baseline="0" dirty="0">
                        <a:solidFill>
                          <a:schemeClr val="tx1"/>
                        </a:solidFill>
                        <a:latin typeface="+mn-lt"/>
                        <a:ea typeface="+mn-ea"/>
                        <a:cs typeface="+mn-cs"/>
                      </a:endParaRPr>
                    </a:p>
                  </a:txBody>
                  <a:tcPr anchor="ct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3"/>
                  </a:ext>
                </a:extLst>
              </a:tr>
              <a:tr h="287260">
                <a:tc>
                  <a:txBody>
                    <a:bodyPr/>
                    <a:lstStyle/>
                    <a:p>
                      <a:pPr marL="0" lvl="1" indent="171450" algn="l" defTabSz="914400" rtl="0" eaLnBrk="1" latinLnBrk="0" hangingPunct="1"/>
                      <a:r>
                        <a:rPr lang="en-US" sz="1200" kern="1200" dirty="0">
                          <a:effectLst/>
                        </a:rPr>
                        <a:t>MAS</a:t>
                      </a:r>
                      <a:endParaRPr lang="en-US" sz="1200" b="0" kern="1200" dirty="0">
                        <a:solidFill>
                          <a:schemeClr val="tx1"/>
                        </a:solidFill>
                        <a:effectLst/>
                        <a:latin typeface="+mn-lt"/>
                        <a:ea typeface="+mn-ea"/>
                        <a:cs typeface="+mn-cs"/>
                      </a:endParaRPr>
                    </a:p>
                  </a:txBody>
                  <a:tcPr anchor="ctr"/>
                </a:tc>
                <a:tc>
                  <a:txBody>
                    <a:bodyPr/>
                    <a:lstStyle/>
                    <a:p>
                      <a:pPr marL="0" lvl="1" algn="ctr" defTabSz="914400" rtl="0" eaLnBrk="1" latinLnBrk="0" hangingPunct="1"/>
                      <a:r>
                        <a:rPr lang="en-US" sz="1200" kern="1200" dirty="0">
                          <a:effectLst/>
                        </a:rPr>
                        <a:t>7–10%</a:t>
                      </a:r>
                      <a:endParaRPr lang="en-US" sz="1200" b="0" kern="1200" dirty="0">
                        <a:solidFill>
                          <a:schemeClr val="tx1"/>
                        </a:solidFill>
                        <a:effectLst/>
                        <a:latin typeface="+mn-lt"/>
                        <a:ea typeface="+mn-ea"/>
                        <a:cs typeface="+mn-cs"/>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kern="1200" dirty="0">
                          <a:effectLst/>
                        </a:rPr>
                        <a:t>12–17%</a:t>
                      </a:r>
                      <a:endParaRPr lang="en-US" sz="1200" b="0" kern="1200" dirty="0">
                        <a:solidFill>
                          <a:schemeClr val="tx1"/>
                        </a:solidFill>
                        <a:effectLst/>
                        <a:latin typeface="+mn-lt"/>
                        <a:ea typeface="+mn-ea"/>
                        <a:cs typeface="+mn-cs"/>
                      </a:endParaRPr>
                    </a:p>
                  </a:txBody>
                  <a:tcPr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155219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a:t>Canakinumab: efficacy in adolescent SJIA</a:t>
            </a:r>
            <a:endParaRPr lang="en-US" dirty="0"/>
          </a:p>
        </p:txBody>
      </p:sp>
      <p:sp>
        <p:nvSpPr>
          <p:cNvPr id="3" name="Content Placeholder 2"/>
          <p:cNvSpPr>
            <a:spLocks noGrp="1"/>
          </p:cNvSpPr>
          <p:nvPr>
            <p:ph idx="1"/>
          </p:nvPr>
        </p:nvSpPr>
        <p:spPr>
          <a:xfrm>
            <a:off x="428979" y="987778"/>
            <a:ext cx="8229600" cy="4525963"/>
          </a:xfrm>
        </p:spPr>
        <p:txBody>
          <a:bodyPr/>
          <a:lstStyle/>
          <a:p>
            <a:pPr marL="0" indent="0">
              <a:buNone/>
            </a:pPr>
            <a:r>
              <a:rPr lang="en-US" dirty="0"/>
              <a:t>Similar efficacy with canakinumab in adolescent Still’s disease compared with younger SJIA patients</a:t>
            </a:r>
          </a:p>
          <a:p>
            <a:endParaRPr lang="en-US" dirty="0"/>
          </a:p>
        </p:txBody>
      </p:sp>
      <p:sp>
        <p:nvSpPr>
          <p:cNvPr id="4" name="Text Placeholder 3"/>
          <p:cNvSpPr>
            <a:spLocks noGrp="1"/>
          </p:cNvSpPr>
          <p:nvPr>
            <p:ph type="body" sz="quarter" idx="10"/>
          </p:nvPr>
        </p:nvSpPr>
        <p:spPr/>
        <p:txBody>
          <a:bodyPr/>
          <a:lstStyle/>
          <a:p>
            <a:r>
              <a:rPr lang="en-US"/>
              <a:t>Novartis Pharma AG, data on file.</a:t>
            </a:r>
            <a:endParaRPr lang="en-US" dirty="0"/>
          </a:p>
        </p:txBody>
      </p:sp>
      <p:sp>
        <p:nvSpPr>
          <p:cNvPr id="5" name="TextBox 4"/>
          <p:cNvSpPr txBox="1"/>
          <p:nvPr/>
        </p:nvSpPr>
        <p:spPr>
          <a:xfrm>
            <a:off x="192026" y="2275573"/>
            <a:ext cx="8636098" cy="461665"/>
          </a:xfrm>
          <a:prstGeom prst="rect">
            <a:avLst/>
          </a:prstGeom>
          <a:noFill/>
        </p:spPr>
        <p:txBody>
          <a:bodyPr wrap="square" rtlCol="0">
            <a:spAutoFit/>
          </a:bodyPr>
          <a:lstStyle/>
          <a:p>
            <a:pPr algn="ctr"/>
            <a:r>
              <a:rPr lang="en-US" sz="1200" b="1" dirty="0">
                <a:solidFill>
                  <a:prstClr val="black"/>
                </a:solidFill>
              </a:rPr>
              <a:t>Change in PGA (A), number of active joints (B), CHAQ (C), and CRP (D)</a:t>
            </a:r>
          </a:p>
          <a:p>
            <a:pPr algn="ctr"/>
            <a:r>
              <a:rPr lang="en-US" sz="1200" b="1" dirty="0">
                <a:solidFill>
                  <a:prstClr val="black"/>
                </a:solidFill>
              </a:rPr>
              <a:t>from Baseline to Day 15 and Day 85 by age group</a:t>
            </a:r>
          </a:p>
        </p:txBody>
      </p:sp>
      <p:sp>
        <p:nvSpPr>
          <p:cNvPr id="6" name="Content Placeholder 4"/>
          <p:cNvSpPr txBox="1">
            <a:spLocks/>
          </p:cNvSpPr>
          <p:nvPr/>
        </p:nvSpPr>
        <p:spPr bwMode="gray">
          <a:xfrm>
            <a:off x="4643438" y="4819713"/>
            <a:ext cx="3814762" cy="11921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3363" marR="0" indent="-233363" algn="l" defTabSz="914400"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solidFill>
                  <a:schemeClr val="accent6"/>
                </a:solidFill>
                <a:latin typeface="+mn-lt"/>
                <a:ea typeface="+mn-ea"/>
                <a:cs typeface="+mn-cs"/>
              </a:defRPr>
            </a:lvl1pPr>
            <a:lvl2pPr marL="398463" marR="0" indent="-163513" algn="l" defTabSz="914400" rtl="0" eaLnBrk="1" fontAlgn="base" latinLnBrk="0" hangingPunct="1">
              <a:lnSpc>
                <a:spcPct val="95000"/>
              </a:lnSpc>
              <a:spcBef>
                <a:spcPct val="40000"/>
              </a:spcBef>
              <a:spcAft>
                <a:spcPct val="0"/>
              </a:spcAft>
              <a:buClr>
                <a:srgbClr val="917B69"/>
              </a:buClr>
              <a:buSzTx/>
              <a:buFont typeface="Arial" charset="0"/>
              <a:buChar char="•"/>
              <a:tabLst/>
              <a:defRPr sz="2400">
                <a:solidFill>
                  <a:schemeClr val="accent6"/>
                </a:solidFill>
                <a:latin typeface="+mn-lt"/>
              </a:defRPr>
            </a:lvl2pPr>
            <a:lvl3pPr marL="577850" marR="0" indent="-177800" algn="l" defTabSz="914400" rtl="0" eaLnBrk="1" fontAlgn="base" latinLnBrk="0" hangingPunct="1">
              <a:lnSpc>
                <a:spcPct val="95000"/>
              </a:lnSpc>
              <a:spcBef>
                <a:spcPct val="30000"/>
              </a:spcBef>
              <a:spcAft>
                <a:spcPct val="0"/>
              </a:spcAft>
              <a:buClrTx/>
              <a:buSzTx/>
              <a:buFont typeface="Arial" charset="0"/>
              <a:buChar char="-"/>
              <a:tabLst/>
              <a:defRPr sz="2000">
                <a:solidFill>
                  <a:schemeClr val="accent6"/>
                </a:solidFill>
                <a:latin typeface="+mn-lt"/>
              </a:defRPr>
            </a:lvl3pPr>
            <a:lvl4pPr marL="752475" marR="0" indent="-173038" algn="l" defTabSz="914400" rtl="0" eaLnBrk="1" fontAlgn="base" latinLnBrk="0" hangingPunct="1">
              <a:lnSpc>
                <a:spcPct val="95000"/>
              </a:lnSpc>
              <a:spcBef>
                <a:spcPct val="20000"/>
              </a:spcBef>
              <a:spcAft>
                <a:spcPct val="0"/>
              </a:spcAft>
              <a:buClrTx/>
              <a:buSzTx/>
              <a:buFont typeface="Arial" charset="0"/>
              <a:buChar char="•"/>
              <a:tabLst/>
              <a:defRPr sz="1800">
                <a:solidFill>
                  <a:schemeClr val="accent6"/>
                </a:solidFill>
                <a:latin typeface="+mn-lt"/>
              </a:defRPr>
            </a:lvl4pPr>
            <a:lvl5pPr marL="917575" marR="0" indent="-163513" algn="l" defTabSz="914400" rtl="0" eaLnBrk="1" fontAlgn="base" latinLnBrk="0" hangingPunct="1">
              <a:lnSpc>
                <a:spcPct val="100000"/>
              </a:lnSpc>
              <a:spcBef>
                <a:spcPct val="20000"/>
              </a:spcBef>
              <a:spcAft>
                <a:spcPct val="0"/>
              </a:spcAft>
              <a:buClrTx/>
              <a:buSzTx/>
              <a:buFontTx/>
              <a:buChar char="»"/>
              <a:tabLst/>
              <a:defRPr sz="1800">
                <a:solidFill>
                  <a:schemeClr val="accent6"/>
                </a:solidFill>
                <a:latin typeface="+mn-lt"/>
              </a:defRPr>
            </a:lvl5pPr>
            <a:lvl6pPr marL="1374775" indent="-163513" algn="l" rtl="0" eaLnBrk="1" fontAlgn="base" hangingPunct="1">
              <a:spcBef>
                <a:spcPct val="20000"/>
              </a:spcBef>
              <a:spcAft>
                <a:spcPct val="0"/>
              </a:spcAft>
              <a:buChar char="»"/>
              <a:defRPr sz="1800">
                <a:solidFill>
                  <a:schemeClr val="tx1"/>
                </a:solidFill>
                <a:latin typeface="+mn-lt"/>
              </a:defRPr>
            </a:lvl6pPr>
            <a:lvl7pPr marL="1831975" indent="-163513" algn="l" rtl="0" eaLnBrk="1" fontAlgn="base" hangingPunct="1">
              <a:spcBef>
                <a:spcPct val="20000"/>
              </a:spcBef>
              <a:spcAft>
                <a:spcPct val="0"/>
              </a:spcAft>
              <a:buChar char="»"/>
              <a:defRPr sz="1800">
                <a:solidFill>
                  <a:schemeClr val="tx1"/>
                </a:solidFill>
                <a:latin typeface="+mn-lt"/>
              </a:defRPr>
            </a:lvl7pPr>
            <a:lvl8pPr marL="2289175" indent="-163513" algn="l" rtl="0" eaLnBrk="1" fontAlgn="base" hangingPunct="1">
              <a:spcBef>
                <a:spcPct val="20000"/>
              </a:spcBef>
              <a:spcAft>
                <a:spcPct val="0"/>
              </a:spcAft>
              <a:buChar char="»"/>
              <a:defRPr sz="1800">
                <a:solidFill>
                  <a:schemeClr val="tx1"/>
                </a:solidFill>
                <a:latin typeface="+mn-lt"/>
              </a:defRPr>
            </a:lvl8pPr>
            <a:lvl9pPr marL="2746375" indent="-163513" algn="l" rtl="0" eaLnBrk="1" fontAlgn="base" hangingPunct="1">
              <a:spcBef>
                <a:spcPct val="20000"/>
              </a:spcBef>
              <a:spcAft>
                <a:spcPct val="0"/>
              </a:spcAft>
              <a:buChar char="»"/>
              <a:defRPr sz="1800">
                <a:solidFill>
                  <a:schemeClr val="tx1"/>
                </a:solidFill>
                <a:latin typeface="+mn-lt"/>
              </a:defRPr>
            </a:lvl9pPr>
          </a:lstStyle>
          <a:p>
            <a:pPr marL="179388" indent="-179388">
              <a:lnSpc>
                <a:spcPct val="90000"/>
              </a:lnSpc>
              <a:spcBef>
                <a:spcPts val="0"/>
              </a:spcBef>
              <a:spcAft>
                <a:spcPts val="400"/>
              </a:spcAft>
              <a:buFont typeface="Wingdings" pitchFamily="2" charset="2"/>
              <a:buNone/>
            </a:pPr>
            <a:r>
              <a:rPr lang="en-US" sz="1200" b="1" kern="0" dirty="0">
                <a:solidFill>
                  <a:srgbClr val="000000"/>
                </a:solidFill>
                <a:latin typeface="Arial Narrow" panose="020B0606020202030204" pitchFamily="34" charset="0"/>
              </a:rPr>
              <a:t>C:</a:t>
            </a:r>
            <a:r>
              <a:rPr lang="en-US" sz="1200" kern="0" dirty="0">
                <a:solidFill>
                  <a:srgbClr val="000000"/>
                </a:solidFill>
                <a:latin typeface="Arial Narrow" panose="020B0606020202030204" pitchFamily="34" charset="0"/>
              </a:rPr>
              <a:t>  Percentage mean change in CHAQ from Baseline to Day15 and Day 85 by age group</a:t>
            </a:r>
          </a:p>
          <a:p>
            <a:pPr marL="179388" indent="-179388">
              <a:lnSpc>
                <a:spcPct val="90000"/>
              </a:lnSpc>
              <a:spcBef>
                <a:spcPts val="0"/>
              </a:spcBef>
              <a:spcAft>
                <a:spcPts val="400"/>
              </a:spcAft>
              <a:buFont typeface="Wingdings" pitchFamily="2" charset="2"/>
              <a:buNone/>
            </a:pPr>
            <a:endParaRPr lang="en-US" sz="1200" kern="0" dirty="0">
              <a:solidFill>
                <a:srgbClr val="000000"/>
              </a:solidFill>
              <a:latin typeface="Arial Narrow" panose="020B0606020202030204" pitchFamily="34" charset="0"/>
            </a:endParaRPr>
          </a:p>
          <a:p>
            <a:pPr marL="179388" indent="-179388">
              <a:lnSpc>
                <a:spcPct val="90000"/>
              </a:lnSpc>
              <a:spcBef>
                <a:spcPts val="0"/>
              </a:spcBef>
              <a:spcAft>
                <a:spcPts val="400"/>
              </a:spcAft>
              <a:buFont typeface="Wingdings" pitchFamily="2" charset="2"/>
              <a:buNone/>
            </a:pPr>
            <a:r>
              <a:rPr lang="en-US" sz="1200" b="1" kern="0" dirty="0">
                <a:solidFill>
                  <a:srgbClr val="000000"/>
                </a:solidFill>
                <a:latin typeface="Arial Narrow" panose="020B0606020202030204" pitchFamily="34" charset="0"/>
              </a:rPr>
              <a:t>D:</a:t>
            </a:r>
            <a:r>
              <a:rPr lang="en-US" sz="1200" kern="0" dirty="0">
                <a:solidFill>
                  <a:srgbClr val="000000"/>
                </a:solidFill>
                <a:latin typeface="Arial Narrow" panose="020B0606020202030204" pitchFamily="34" charset="0"/>
              </a:rPr>
              <a:t>  Percentage mean change in CRP from Baseline to Day 15 and Day 85 by age group Change from baseline included only subjects with a value at both baseline and post-baseline</a:t>
            </a:r>
          </a:p>
        </p:txBody>
      </p:sp>
      <p:grpSp>
        <p:nvGrpSpPr>
          <p:cNvPr id="7" name="Group 6"/>
          <p:cNvGrpSpPr/>
          <p:nvPr/>
        </p:nvGrpSpPr>
        <p:grpSpPr>
          <a:xfrm>
            <a:off x="584688" y="2683590"/>
            <a:ext cx="2058180" cy="1946531"/>
            <a:chOff x="95524" y="2334404"/>
            <a:chExt cx="2160000" cy="1946531"/>
          </a:xfrm>
        </p:grpSpPr>
        <p:sp>
          <p:nvSpPr>
            <p:cNvPr id="8" name="TextBox 7"/>
            <p:cNvSpPr txBox="1"/>
            <p:nvPr/>
          </p:nvSpPr>
          <p:spPr>
            <a:xfrm>
              <a:off x="95524" y="4003936"/>
              <a:ext cx="295274" cy="276999"/>
            </a:xfrm>
            <a:prstGeom prst="rect">
              <a:avLst/>
            </a:prstGeom>
            <a:noFill/>
          </p:spPr>
          <p:txBody>
            <a:bodyPr wrap="none" rtlCol="0">
              <a:spAutoFit/>
            </a:bodyPr>
            <a:lstStyle/>
            <a:p>
              <a:r>
                <a:rPr lang="en-US" sz="1200" b="1" dirty="0">
                  <a:solidFill>
                    <a:prstClr val="black"/>
                  </a:solidFill>
                </a:rPr>
                <a:t>A</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24" y="2334404"/>
              <a:ext cx="2160000" cy="1797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0" name="Group 9"/>
          <p:cNvGrpSpPr/>
          <p:nvPr/>
        </p:nvGrpSpPr>
        <p:grpSpPr>
          <a:xfrm>
            <a:off x="2536838" y="2683590"/>
            <a:ext cx="2058180" cy="1946531"/>
            <a:chOff x="2321500" y="2334404"/>
            <a:chExt cx="2160000" cy="1946531"/>
          </a:xfrm>
        </p:grpSpPr>
        <p:sp>
          <p:nvSpPr>
            <p:cNvPr id="11" name="TextBox 10"/>
            <p:cNvSpPr txBox="1"/>
            <p:nvPr/>
          </p:nvSpPr>
          <p:spPr>
            <a:xfrm>
              <a:off x="2349848" y="4003936"/>
              <a:ext cx="295274" cy="276999"/>
            </a:xfrm>
            <a:prstGeom prst="rect">
              <a:avLst/>
            </a:prstGeom>
            <a:noFill/>
          </p:spPr>
          <p:txBody>
            <a:bodyPr wrap="none" rtlCol="0">
              <a:spAutoFit/>
            </a:bodyPr>
            <a:lstStyle/>
            <a:p>
              <a:r>
                <a:rPr lang="en-US" sz="1200" b="1" dirty="0">
                  <a:solidFill>
                    <a:prstClr val="black"/>
                  </a:solidFill>
                </a:rPr>
                <a:t>B</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500" y="2334404"/>
              <a:ext cx="2160000" cy="1800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Group 12"/>
          <p:cNvGrpSpPr/>
          <p:nvPr/>
        </p:nvGrpSpPr>
        <p:grpSpPr>
          <a:xfrm>
            <a:off x="4530731" y="2683590"/>
            <a:ext cx="2058180" cy="1946531"/>
            <a:chOff x="4547476" y="2334404"/>
            <a:chExt cx="2160000" cy="1946531"/>
          </a:xfrm>
        </p:grpSpPr>
        <p:sp>
          <p:nvSpPr>
            <p:cNvPr id="14" name="TextBox 13"/>
            <p:cNvSpPr txBox="1"/>
            <p:nvPr/>
          </p:nvSpPr>
          <p:spPr>
            <a:xfrm>
              <a:off x="4629669" y="4003936"/>
              <a:ext cx="295274" cy="276999"/>
            </a:xfrm>
            <a:prstGeom prst="rect">
              <a:avLst/>
            </a:prstGeom>
            <a:noFill/>
          </p:spPr>
          <p:txBody>
            <a:bodyPr wrap="none" rtlCol="0">
              <a:spAutoFit/>
            </a:bodyPr>
            <a:lstStyle/>
            <a:p>
              <a:r>
                <a:rPr lang="en-US" sz="1200" b="1" dirty="0">
                  <a:solidFill>
                    <a:prstClr val="black"/>
                  </a:solidFill>
                </a:rPr>
                <a:t>C</a:t>
              </a:r>
            </a:p>
          </p:txBody>
        </p:sp>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476" y="2334404"/>
              <a:ext cx="2160000" cy="1803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6" name="Group 15"/>
          <p:cNvGrpSpPr/>
          <p:nvPr/>
        </p:nvGrpSpPr>
        <p:grpSpPr>
          <a:xfrm>
            <a:off x="6576252" y="2706775"/>
            <a:ext cx="2058180" cy="1946531"/>
            <a:chOff x="6773453" y="2334404"/>
            <a:chExt cx="2160000" cy="1946531"/>
          </a:xfrm>
        </p:grpSpPr>
        <p:sp>
          <p:nvSpPr>
            <p:cNvPr id="17" name="TextBox 16"/>
            <p:cNvSpPr txBox="1"/>
            <p:nvPr/>
          </p:nvSpPr>
          <p:spPr>
            <a:xfrm>
              <a:off x="6858495" y="4003936"/>
              <a:ext cx="295274" cy="276999"/>
            </a:xfrm>
            <a:prstGeom prst="rect">
              <a:avLst/>
            </a:prstGeom>
            <a:noFill/>
          </p:spPr>
          <p:txBody>
            <a:bodyPr wrap="none" rtlCol="0">
              <a:spAutoFit/>
            </a:bodyPr>
            <a:lstStyle/>
            <a:p>
              <a:r>
                <a:rPr lang="en-US" sz="1200" b="1" dirty="0">
                  <a:solidFill>
                    <a:prstClr val="black"/>
                  </a:solidFill>
                </a:rPr>
                <a:t>D</a:t>
              </a:r>
            </a:p>
          </p:txBody>
        </p:sp>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3453" y="2334404"/>
              <a:ext cx="2160000" cy="1803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9" name="Content Placeholder 4"/>
          <p:cNvSpPr txBox="1">
            <a:spLocks/>
          </p:cNvSpPr>
          <p:nvPr/>
        </p:nvSpPr>
        <p:spPr bwMode="gray">
          <a:xfrm>
            <a:off x="684213" y="4819713"/>
            <a:ext cx="3816350" cy="11921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3363" marR="0" indent="-233363" algn="l" defTabSz="914400"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solidFill>
                  <a:schemeClr val="accent6"/>
                </a:solidFill>
                <a:latin typeface="+mn-lt"/>
                <a:ea typeface="+mn-ea"/>
                <a:cs typeface="+mn-cs"/>
              </a:defRPr>
            </a:lvl1pPr>
            <a:lvl2pPr marL="398463" marR="0" indent="-163513" algn="l" defTabSz="914400" rtl="0" eaLnBrk="1" fontAlgn="base" latinLnBrk="0" hangingPunct="1">
              <a:lnSpc>
                <a:spcPct val="95000"/>
              </a:lnSpc>
              <a:spcBef>
                <a:spcPct val="40000"/>
              </a:spcBef>
              <a:spcAft>
                <a:spcPct val="0"/>
              </a:spcAft>
              <a:buClr>
                <a:srgbClr val="917B69"/>
              </a:buClr>
              <a:buSzTx/>
              <a:buFont typeface="Arial" charset="0"/>
              <a:buChar char="•"/>
              <a:tabLst/>
              <a:defRPr sz="2400">
                <a:solidFill>
                  <a:schemeClr val="accent6"/>
                </a:solidFill>
                <a:latin typeface="+mn-lt"/>
              </a:defRPr>
            </a:lvl2pPr>
            <a:lvl3pPr marL="577850" marR="0" indent="-177800" algn="l" defTabSz="914400" rtl="0" eaLnBrk="1" fontAlgn="base" latinLnBrk="0" hangingPunct="1">
              <a:lnSpc>
                <a:spcPct val="95000"/>
              </a:lnSpc>
              <a:spcBef>
                <a:spcPct val="30000"/>
              </a:spcBef>
              <a:spcAft>
                <a:spcPct val="0"/>
              </a:spcAft>
              <a:buClrTx/>
              <a:buSzTx/>
              <a:buFont typeface="Arial" charset="0"/>
              <a:buChar char="-"/>
              <a:tabLst/>
              <a:defRPr sz="2000">
                <a:solidFill>
                  <a:schemeClr val="accent6"/>
                </a:solidFill>
                <a:latin typeface="+mn-lt"/>
              </a:defRPr>
            </a:lvl3pPr>
            <a:lvl4pPr marL="752475" marR="0" indent="-173038" algn="l" defTabSz="914400" rtl="0" eaLnBrk="1" fontAlgn="base" latinLnBrk="0" hangingPunct="1">
              <a:lnSpc>
                <a:spcPct val="95000"/>
              </a:lnSpc>
              <a:spcBef>
                <a:spcPct val="20000"/>
              </a:spcBef>
              <a:spcAft>
                <a:spcPct val="0"/>
              </a:spcAft>
              <a:buClrTx/>
              <a:buSzTx/>
              <a:buFont typeface="Arial" charset="0"/>
              <a:buChar char="•"/>
              <a:tabLst/>
              <a:defRPr sz="1800">
                <a:solidFill>
                  <a:schemeClr val="accent6"/>
                </a:solidFill>
                <a:latin typeface="+mn-lt"/>
              </a:defRPr>
            </a:lvl4pPr>
            <a:lvl5pPr marL="917575" marR="0" indent="-163513" algn="l" defTabSz="914400" rtl="0" eaLnBrk="1" fontAlgn="base" latinLnBrk="0" hangingPunct="1">
              <a:lnSpc>
                <a:spcPct val="100000"/>
              </a:lnSpc>
              <a:spcBef>
                <a:spcPct val="20000"/>
              </a:spcBef>
              <a:spcAft>
                <a:spcPct val="0"/>
              </a:spcAft>
              <a:buClrTx/>
              <a:buSzTx/>
              <a:buFontTx/>
              <a:buChar char="»"/>
              <a:tabLst/>
              <a:defRPr sz="1800">
                <a:solidFill>
                  <a:schemeClr val="accent6"/>
                </a:solidFill>
                <a:latin typeface="+mn-lt"/>
              </a:defRPr>
            </a:lvl5pPr>
            <a:lvl6pPr marL="1374775" indent="-163513" algn="l" rtl="0" eaLnBrk="1" fontAlgn="base" hangingPunct="1">
              <a:spcBef>
                <a:spcPct val="20000"/>
              </a:spcBef>
              <a:spcAft>
                <a:spcPct val="0"/>
              </a:spcAft>
              <a:buChar char="»"/>
              <a:defRPr sz="1800">
                <a:solidFill>
                  <a:schemeClr val="tx1"/>
                </a:solidFill>
                <a:latin typeface="+mn-lt"/>
              </a:defRPr>
            </a:lvl6pPr>
            <a:lvl7pPr marL="1831975" indent="-163513" algn="l" rtl="0" eaLnBrk="1" fontAlgn="base" hangingPunct="1">
              <a:spcBef>
                <a:spcPct val="20000"/>
              </a:spcBef>
              <a:spcAft>
                <a:spcPct val="0"/>
              </a:spcAft>
              <a:buChar char="»"/>
              <a:defRPr sz="1800">
                <a:solidFill>
                  <a:schemeClr val="tx1"/>
                </a:solidFill>
                <a:latin typeface="+mn-lt"/>
              </a:defRPr>
            </a:lvl7pPr>
            <a:lvl8pPr marL="2289175" indent="-163513" algn="l" rtl="0" eaLnBrk="1" fontAlgn="base" hangingPunct="1">
              <a:spcBef>
                <a:spcPct val="20000"/>
              </a:spcBef>
              <a:spcAft>
                <a:spcPct val="0"/>
              </a:spcAft>
              <a:buChar char="»"/>
              <a:defRPr sz="1800">
                <a:solidFill>
                  <a:schemeClr val="tx1"/>
                </a:solidFill>
                <a:latin typeface="+mn-lt"/>
              </a:defRPr>
            </a:lvl8pPr>
            <a:lvl9pPr marL="2746375" indent="-163513" algn="l" rtl="0" eaLnBrk="1" fontAlgn="base" hangingPunct="1">
              <a:spcBef>
                <a:spcPct val="20000"/>
              </a:spcBef>
              <a:spcAft>
                <a:spcPct val="0"/>
              </a:spcAft>
              <a:buChar char="»"/>
              <a:defRPr sz="1800">
                <a:solidFill>
                  <a:schemeClr val="tx1"/>
                </a:solidFill>
                <a:latin typeface="+mn-lt"/>
              </a:defRPr>
            </a:lvl9pPr>
          </a:lstStyle>
          <a:p>
            <a:pPr marL="180975" indent="-180975">
              <a:lnSpc>
                <a:spcPct val="90000"/>
              </a:lnSpc>
              <a:spcBef>
                <a:spcPts val="0"/>
              </a:spcBef>
              <a:spcAft>
                <a:spcPts val="400"/>
              </a:spcAft>
              <a:buFont typeface="Wingdings" pitchFamily="2" charset="2"/>
              <a:buNone/>
            </a:pPr>
            <a:r>
              <a:rPr lang="en-US" sz="1200" b="1" dirty="0">
                <a:solidFill>
                  <a:srgbClr val="000000"/>
                </a:solidFill>
                <a:latin typeface="Arial Narrow" panose="020B0606020202030204" pitchFamily="34" charset="0"/>
              </a:rPr>
              <a:t>A:</a:t>
            </a:r>
            <a:r>
              <a:rPr lang="en-US" sz="1200" dirty="0">
                <a:solidFill>
                  <a:srgbClr val="000000"/>
                </a:solidFill>
                <a:latin typeface="Arial Narrow" panose="020B0606020202030204" pitchFamily="34" charset="0"/>
              </a:rPr>
              <a:t>  Percentage mean change in PGA from Baseline to Day 15 and Day 85 by age group</a:t>
            </a:r>
          </a:p>
          <a:p>
            <a:pPr marL="180975" indent="-180975">
              <a:lnSpc>
                <a:spcPct val="90000"/>
              </a:lnSpc>
              <a:spcBef>
                <a:spcPts val="0"/>
              </a:spcBef>
              <a:spcAft>
                <a:spcPts val="400"/>
              </a:spcAft>
              <a:buFont typeface="Wingdings" pitchFamily="2" charset="2"/>
              <a:buNone/>
            </a:pPr>
            <a:r>
              <a:rPr lang="en-US" sz="1200" b="1" dirty="0">
                <a:solidFill>
                  <a:srgbClr val="000000"/>
                </a:solidFill>
                <a:latin typeface="Arial Narrow" panose="020B0606020202030204" pitchFamily="34" charset="0"/>
              </a:rPr>
              <a:t>B:</a:t>
            </a:r>
            <a:r>
              <a:rPr lang="en-US" sz="1200" dirty="0">
                <a:solidFill>
                  <a:srgbClr val="000000"/>
                </a:solidFill>
                <a:latin typeface="Arial Narrow" panose="020B0606020202030204" pitchFamily="34" charset="0"/>
              </a:rPr>
              <a:t>  Percentage mean change in number of active joints from Baseline to Day 15 and Day 85 by age group</a:t>
            </a:r>
          </a:p>
          <a:p>
            <a:pPr marL="180975" indent="-180975">
              <a:lnSpc>
                <a:spcPct val="90000"/>
              </a:lnSpc>
              <a:spcBef>
                <a:spcPts val="0"/>
              </a:spcBef>
              <a:spcAft>
                <a:spcPts val="400"/>
              </a:spcAft>
              <a:buFont typeface="Wingdings" pitchFamily="2" charset="2"/>
              <a:buNone/>
            </a:pPr>
            <a:r>
              <a:rPr lang="en-US" sz="1200" dirty="0">
                <a:solidFill>
                  <a:srgbClr val="000000"/>
                </a:solidFill>
                <a:latin typeface="Arial Narrow" panose="020B0606020202030204" pitchFamily="34" charset="0"/>
              </a:rPr>
              <a:t>	Change from baseline included only subjects with a value at both baseline and post-baseline</a:t>
            </a:r>
          </a:p>
        </p:txBody>
      </p:sp>
    </p:spTree>
    <p:extLst>
      <p:ext uri="{BB962C8B-B14F-4D97-AF65-F5344CB8AC3E}">
        <p14:creationId xmlns:p14="http://schemas.microsoft.com/office/powerpoint/2010/main" val="2748215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dirty="0" smtClean="0"/>
              <a:t>M. Still and IL-1</a:t>
            </a:r>
            <a:r>
              <a:rPr lang="el-GR" dirty="0" smtClean="0"/>
              <a:t>β</a:t>
            </a:r>
            <a:r>
              <a:rPr lang="de-DE" dirty="0" smtClean="0"/>
              <a:t> </a:t>
            </a:r>
            <a:r>
              <a:rPr lang="de-DE" dirty="0" err="1" smtClean="0"/>
              <a:t>inhibition</a:t>
            </a:r>
            <a:endParaRPr lang="en-US" dirty="0"/>
          </a:p>
        </p:txBody>
      </p:sp>
      <p:sp>
        <p:nvSpPr>
          <p:cNvPr id="3" name="Text Placeholder 2"/>
          <p:cNvSpPr>
            <a:spLocks noGrp="1"/>
          </p:cNvSpPr>
          <p:nvPr>
            <p:ph type="body" sz="quarter" idx="10"/>
          </p:nvPr>
        </p:nvSpPr>
        <p:spPr>
          <a:xfrm>
            <a:off x="686020" y="6161576"/>
            <a:ext cx="6015866" cy="381386"/>
          </a:xfrm>
        </p:spPr>
        <p:txBody>
          <a:bodyPr/>
          <a:lstStyle/>
          <a:p>
            <a:r>
              <a:rPr lang="de-DE" dirty="0"/>
              <a:t>IL, </a:t>
            </a:r>
            <a:r>
              <a:rPr lang="de-DE" dirty="0" err="1"/>
              <a:t>interleukin</a:t>
            </a:r>
            <a:endParaRPr lang="de-DE" dirty="0"/>
          </a:p>
          <a:p>
            <a:r>
              <a:rPr lang="de-DE" dirty="0"/>
              <a:t>Lachmann HJ. </a:t>
            </a:r>
            <a:r>
              <a:rPr lang="de-DE" i="1" dirty="0"/>
              <a:t>Arthritis </a:t>
            </a:r>
            <a:r>
              <a:rPr lang="de-DE" i="1" dirty="0" err="1"/>
              <a:t>Rheum</a:t>
            </a:r>
            <a:r>
              <a:rPr lang="de-DE" i="1" dirty="0"/>
              <a:t> </a:t>
            </a:r>
            <a:r>
              <a:rPr lang="de-DE" dirty="0"/>
              <a:t>2011;63:314</a:t>
            </a:r>
            <a:r>
              <a:rPr lang="en-US" dirty="0"/>
              <a:t>–</a:t>
            </a:r>
            <a:r>
              <a:rPr lang="de-DE" dirty="0"/>
              <a:t>24.</a:t>
            </a:r>
          </a:p>
        </p:txBody>
      </p:sp>
      <p:grpSp>
        <p:nvGrpSpPr>
          <p:cNvPr id="4" name="Gruppieren 3"/>
          <p:cNvGrpSpPr/>
          <p:nvPr/>
        </p:nvGrpSpPr>
        <p:grpSpPr>
          <a:xfrm>
            <a:off x="710871" y="1484313"/>
            <a:ext cx="7748917" cy="4257675"/>
            <a:chOff x="246941" y="1533525"/>
            <a:chExt cx="8693151" cy="4257675"/>
          </a:xfrm>
        </p:grpSpPr>
        <p:sp>
          <p:nvSpPr>
            <p:cNvPr id="25" name="Rectangle 7"/>
            <p:cNvSpPr>
              <a:spLocks noChangeArrowheads="1"/>
            </p:cNvSpPr>
            <p:nvPr/>
          </p:nvSpPr>
          <p:spPr bwMode="auto">
            <a:xfrm>
              <a:off x="6204829" y="1533525"/>
              <a:ext cx="2735263" cy="4257675"/>
            </a:xfrm>
            <a:prstGeom prst="rect">
              <a:avLst/>
            </a:prstGeom>
            <a:solidFill>
              <a:schemeClr val="bg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9" name="Group 18"/>
            <p:cNvGrpSpPr/>
            <p:nvPr/>
          </p:nvGrpSpPr>
          <p:grpSpPr>
            <a:xfrm>
              <a:off x="6734456" y="1645285"/>
              <a:ext cx="1999261" cy="4028758"/>
              <a:chOff x="6734456" y="1645285"/>
              <a:chExt cx="1999261" cy="4028758"/>
            </a:xfrm>
          </p:grpSpPr>
          <p:sp>
            <p:nvSpPr>
              <p:cNvPr id="321" name="Freeform 304"/>
              <p:cNvSpPr>
                <a:spLocks/>
              </p:cNvSpPr>
              <p:nvPr/>
            </p:nvSpPr>
            <p:spPr bwMode="auto">
              <a:xfrm>
                <a:off x="8309854" y="3189288"/>
                <a:ext cx="111125" cy="282575"/>
              </a:xfrm>
              <a:custGeom>
                <a:avLst/>
                <a:gdLst>
                  <a:gd name="T0" fmla="*/ 54 w 70"/>
                  <a:gd name="T1" fmla="*/ 178 h 178"/>
                  <a:gd name="T2" fmla="*/ 0 w 70"/>
                  <a:gd name="T3" fmla="*/ 172 h 178"/>
                  <a:gd name="T4" fmla="*/ 17 w 70"/>
                  <a:gd name="T5" fmla="*/ 0 h 178"/>
                  <a:gd name="T6" fmla="*/ 70 w 70"/>
                  <a:gd name="T7" fmla="*/ 4 h 178"/>
                  <a:gd name="T8" fmla="*/ 54 w 70"/>
                  <a:gd name="T9" fmla="*/ 178 h 178"/>
                </a:gdLst>
                <a:ahLst/>
                <a:cxnLst>
                  <a:cxn ang="0">
                    <a:pos x="T0" y="T1"/>
                  </a:cxn>
                  <a:cxn ang="0">
                    <a:pos x="T2" y="T3"/>
                  </a:cxn>
                  <a:cxn ang="0">
                    <a:pos x="T4" y="T5"/>
                  </a:cxn>
                  <a:cxn ang="0">
                    <a:pos x="T6" y="T7"/>
                  </a:cxn>
                  <a:cxn ang="0">
                    <a:pos x="T8" y="T9"/>
                  </a:cxn>
                </a:cxnLst>
                <a:rect l="0" t="0" r="r" b="b"/>
                <a:pathLst>
                  <a:path w="70" h="178">
                    <a:moveTo>
                      <a:pt x="54" y="178"/>
                    </a:moveTo>
                    <a:lnTo>
                      <a:pt x="0" y="172"/>
                    </a:lnTo>
                    <a:lnTo>
                      <a:pt x="17" y="0"/>
                    </a:lnTo>
                    <a:lnTo>
                      <a:pt x="70" y="4"/>
                    </a:lnTo>
                    <a:lnTo>
                      <a:pt x="54" y="178"/>
                    </a:lnTo>
                    <a:close/>
                  </a:path>
                </a:pathLst>
              </a:custGeom>
              <a:solidFill>
                <a:srgbClr val="27AA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305"/>
              <p:cNvSpPr>
                <a:spLocks/>
              </p:cNvSpPr>
              <p:nvPr/>
            </p:nvSpPr>
            <p:spPr bwMode="auto">
              <a:xfrm>
                <a:off x="7916154" y="2952750"/>
                <a:ext cx="282575" cy="111125"/>
              </a:xfrm>
              <a:custGeom>
                <a:avLst/>
                <a:gdLst>
                  <a:gd name="T0" fmla="*/ 6 w 178"/>
                  <a:gd name="T1" fmla="*/ 70 h 70"/>
                  <a:gd name="T2" fmla="*/ 0 w 178"/>
                  <a:gd name="T3" fmla="*/ 15 h 70"/>
                  <a:gd name="T4" fmla="*/ 174 w 178"/>
                  <a:gd name="T5" fmla="*/ 0 h 70"/>
                  <a:gd name="T6" fmla="*/ 178 w 178"/>
                  <a:gd name="T7" fmla="*/ 54 h 70"/>
                  <a:gd name="T8" fmla="*/ 6 w 178"/>
                  <a:gd name="T9" fmla="*/ 70 h 70"/>
                </a:gdLst>
                <a:ahLst/>
                <a:cxnLst>
                  <a:cxn ang="0">
                    <a:pos x="T0" y="T1"/>
                  </a:cxn>
                  <a:cxn ang="0">
                    <a:pos x="T2" y="T3"/>
                  </a:cxn>
                  <a:cxn ang="0">
                    <a:pos x="T4" y="T5"/>
                  </a:cxn>
                  <a:cxn ang="0">
                    <a:pos x="T6" y="T7"/>
                  </a:cxn>
                  <a:cxn ang="0">
                    <a:pos x="T8" y="T9"/>
                  </a:cxn>
                </a:cxnLst>
                <a:rect l="0" t="0" r="r" b="b"/>
                <a:pathLst>
                  <a:path w="178" h="70">
                    <a:moveTo>
                      <a:pt x="6" y="70"/>
                    </a:moveTo>
                    <a:lnTo>
                      <a:pt x="0" y="15"/>
                    </a:lnTo>
                    <a:lnTo>
                      <a:pt x="174" y="0"/>
                    </a:lnTo>
                    <a:lnTo>
                      <a:pt x="178" y="54"/>
                    </a:lnTo>
                    <a:lnTo>
                      <a:pt x="6" y="70"/>
                    </a:lnTo>
                    <a:close/>
                  </a:path>
                </a:pathLst>
              </a:custGeom>
              <a:solidFill>
                <a:srgbClr val="27AA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308"/>
              <p:cNvSpPr>
                <a:spLocks/>
              </p:cNvSpPr>
              <p:nvPr/>
            </p:nvSpPr>
            <p:spPr bwMode="auto">
              <a:xfrm>
                <a:off x="7909804" y="2644775"/>
                <a:ext cx="765175" cy="455613"/>
              </a:xfrm>
              <a:custGeom>
                <a:avLst/>
                <a:gdLst>
                  <a:gd name="T0" fmla="*/ 0 w 233"/>
                  <a:gd name="T1" fmla="*/ 118 h 139"/>
                  <a:gd name="T2" fmla="*/ 3 w 233"/>
                  <a:gd name="T3" fmla="*/ 139 h 139"/>
                  <a:gd name="T4" fmla="*/ 122 w 233"/>
                  <a:gd name="T5" fmla="*/ 125 h 139"/>
                  <a:gd name="T6" fmla="*/ 233 w 233"/>
                  <a:gd name="T7" fmla="*/ 12 h 139"/>
                  <a:gd name="T8" fmla="*/ 221 w 233"/>
                  <a:gd name="T9" fmla="*/ 3 h 139"/>
                  <a:gd name="T10" fmla="*/ 110 w 233"/>
                  <a:gd name="T11" fmla="*/ 106 h 139"/>
                  <a:gd name="T12" fmla="*/ 0 w 233"/>
                  <a:gd name="T13" fmla="*/ 118 h 139"/>
                </a:gdLst>
                <a:ahLst/>
                <a:cxnLst>
                  <a:cxn ang="0">
                    <a:pos x="T0" y="T1"/>
                  </a:cxn>
                  <a:cxn ang="0">
                    <a:pos x="T2" y="T3"/>
                  </a:cxn>
                  <a:cxn ang="0">
                    <a:pos x="T4" y="T5"/>
                  </a:cxn>
                  <a:cxn ang="0">
                    <a:pos x="T6" y="T7"/>
                  </a:cxn>
                  <a:cxn ang="0">
                    <a:pos x="T8" y="T9"/>
                  </a:cxn>
                  <a:cxn ang="0">
                    <a:pos x="T10" y="T11"/>
                  </a:cxn>
                  <a:cxn ang="0">
                    <a:pos x="T12" y="T13"/>
                  </a:cxn>
                </a:cxnLst>
                <a:rect l="0" t="0" r="r" b="b"/>
                <a:pathLst>
                  <a:path w="233" h="139">
                    <a:moveTo>
                      <a:pt x="0" y="118"/>
                    </a:moveTo>
                    <a:cubicBezTo>
                      <a:pt x="3" y="139"/>
                      <a:pt x="3" y="139"/>
                      <a:pt x="3" y="139"/>
                    </a:cubicBezTo>
                    <a:cubicBezTo>
                      <a:pt x="122" y="125"/>
                      <a:pt x="122" y="125"/>
                      <a:pt x="122" y="125"/>
                    </a:cubicBezTo>
                    <a:cubicBezTo>
                      <a:pt x="233" y="12"/>
                      <a:pt x="233" y="12"/>
                      <a:pt x="233" y="12"/>
                    </a:cubicBezTo>
                    <a:cubicBezTo>
                      <a:pt x="233" y="12"/>
                      <a:pt x="233" y="0"/>
                      <a:pt x="221" y="3"/>
                    </a:cubicBezTo>
                    <a:cubicBezTo>
                      <a:pt x="221" y="4"/>
                      <a:pt x="110" y="106"/>
                      <a:pt x="110" y="106"/>
                    </a:cubicBezTo>
                    <a:lnTo>
                      <a:pt x="0" y="118"/>
                    </a:lnTo>
                    <a:close/>
                  </a:path>
                </a:pathLst>
              </a:custGeom>
              <a:solidFill>
                <a:srgbClr val="A7A9AC"/>
              </a:solidFill>
              <a:ln w="63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309"/>
              <p:cNvSpPr>
                <a:spLocks/>
              </p:cNvSpPr>
              <p:nvPr/>
            </p:nvSpPr>
            <p:spPr bwMode="auto">
              <a:xfrm>
                <a:off x="8281279" y="2713038"/>
                <a:ext cx="452438" cy="768350"/>
              </a:xfrm>
              <a:custGeom>
                <a:avLst/>
                <a:gdLst>
                  <a:gd name="T0" fmla="*/ 21 w 138"/>
                  <a:gd name="T1" fmla="*/ 234 h 234"/>
                  <a:gd name="T2" fmla="*/ 0 w 138"/>
                  <a:gd name="T3" fmla="*/ 231 h 234"/>
                  <a:gd name="T4" fmla="*/ 14 w 138"/>
                  <a:gd name="T5" fmla="*/ 111 h 234"/>
                  <a:gd name="T6" fmla="*/ 127 w 138"/>
                  <a:gd name="T7" fmla="*/ 0 h 234"/>
                  <a:gd name="T8" fmla="*/ 136 w 138"/>
                  <a:gd name="T9" fmla="*/ 12 h 234"/>
                  <a:gd name="T10" fmla="*/ 33 w 138"/>
                  <a:gd name="T11" fmla="*/ 123 h 234"/>
                  <a:gd name="T12" fmla="*/ 21 w 138"/>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38" h="234">
                    <a:moveTo>
                      <a:pt x="21" y="234"/>
                    </a:moveTo>
                    <a:cubicBezTo>
                      <a:pt x="0" y="231"/>
                      <a:pt x="0" y="231"/>
                      <a:pt x="0" y="231"/>
                    </a:cubicBezTo>
                    <a:cubicBezTo>
                      <a:pt x="14" y="111"/>
                      <a:pt x="14" y="111"/>
                      <a:pt x="14" y="111"/>
                    </a:cubicBezTo>
                    <a:cubicBezTo>
                      <a:pt x="127" y="0"/>
                      <a:pt x="127" y="0"/>
                      <a:pt x="127" y="0"/>
                    </a:cubicBezTo>
                    <a:cubicBezTo>
                      <a:pt x="127" y="0"/>
                      <a:pt x="138" y="1"/>
                      <a:pt x="136" y="12"/>
                    </a:cubicBezTo>
                    <a:cubicBezTo>
                      <a:pt x="135" y="13"/>
                      <a:pt x="33" y="123"/>
                      <a:pt x="33" y="123"/>
                    </a:cubicBezTo>
                    <a:lnTo>
                      <a:pt x="21" y="234"/>
                    </a:lnTo>
                    <a:close/>
                  </a:path>
                </a:pathLst>
              </a:custGeom>
              <a:solidFill>
                <a:srgbClr val="A7A9AC"/>
              </a:solidFill>
              <a:ln w="63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Rectangle 363"/>
              <p:cNvSpPr>
                <a:spLocks noChangeArrowheads="1"/>
              </p:cNvSpPr>
              <p:nvPr/>
            </p:nvSpPr>
            <p:spPr bwMode="auto">
              <a:xfrm>
                <a:off x="6734456" y="1645285"/>
                <a:ext cx="176490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0000"/>
                    </a:solidFill>
                    <a:effectLst/>
                    <a:latin typeface="Arial" pitchFamily="34" charset="0"/>
                    <a:cs typeface="Arial" pitchFamily="34" charset="0"/>
                  </a:rPr>
                  <a:t>Canakinumab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65" name="Rectangle 339"/>
              <p:cNvSpPr>
                <a:spLocks noChangeArrowheads="1"/>
              </p:cNvSpPr>
              <p:nvPr/>
            </p:nvSpPr>
            <p:spPr bwMode="auto">
              <a:xfrm>
                <a:off x="6984599" y="5181600"/>
                <a:ext cx="111729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rPr>
                  <a:t>No signal</a:t>
                </a:r>
              </a:p>
              <a:p>
                <a:pPr algn="ctr"/>
                <a:r>
                  <a:rPr lang="en-US" altLang="en-US" sz="1600" dirty="0">
                    <a:solidFill>
                      <a:srgbClr val="000000"/>
                    </a:solidFill>
                  </a:rPr>
                  <a:t>transduction</a:t>
                </a:r>
                <a:endParaRPr lang="en-US" altLang="en-US" sz="1600" dirty="0"/>
              </a:p>
            </p:txBody>
          </p:sp>
        </p:grpSp>
        <p:sp>
          <p:nvSpPr>
            <p:cNvPr id="23" name="Rectangle 5"/>
            <p:cNvSpPr>
              <a:spLocks noChangeArrowheads="1"/>
            </p:cNvSpPr>
            <p:nvPr/>
          </p:nvSpPr>
          <p:spPr bwMode="auto">
            <a:xfrm>
              <a:off x="246941" y="1533525"/>
              <a:ext cx="2735263" cy="4257675"/>
            </a:xfrm>
            <a:prstGeom prst="rect">
              <a:avLst/>
            </a:prstGeom>
            <a:solidFill>
              <a:schemeClr val="bg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6"/>
            <p:cNvSpPr>
              <a:spLocks noChangeArrowheads="1"/>
            </p:cNvSpPr>
            <p:nvPr/>
          </p:nvSpPr>
          <p:spPr bwMode="auto">
            <a:xfrm>
              <a:off x="3221916" y="1533525"/>
              <a:ext cx="2736850" cy="4257675"/>
            </a:xfrm>
            <a:prstGeom prst="rect">
              <a:avLst/>
            </a:prstGeom>
            <a:solidFill>
              <a:schemeClr val="bg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7" name="Group 16"/>
            <p:cNvGrpSpPr/>
            <p:nvPr/>
          </p:nvGrpSpPr>
          <p:grpSpPr>
            <a:xfrm>
              <a:off x="3436229" y="1645285"/>
              <a:ext cx="2348850" cy="4028758"/>
              <a:chOff x="3436229" y="1645285"/>
              <a:chExt cx="2348850" cy="4028758"/>
            </a:xfrm>
          </p:grpSpPr>
          <p:sp>
            <p:nvSpPr>
              <p:cNvPr id="194" name="Freeform 176"/>
              <p:cNvSpPr>
                <a:spLocks/>
              </p:cNvSpPr>
              <p:nvPr/>
            </p:nvSpPr>
            <p:spPr bwMode="auto">
              <a:xfrm>
                <a:off x="3645779" y="3462338"/>
                <a:ext cx="277813" cy="111125"/>
              </a:xfrm>
              <a:custGeom>
                <a:avLst/>
                <a:gdLst>
                  <a:gd name="T0" fmla="*/ 0 w 175"/>
                  <a:gd name="T1" fmla="*/ 70 h 70"/>
                  <a:gd name="T2" fmla="*/ 0 w 175"/>
                  <a:gd name="T3" fmla="*/ 0 h 70"/>
                  <a:gd name="T4" fmla="*/ 153 w 175"/>
                  <a:gd name="T5" fmla="*/ 0 h 70"/>
                  <a:gd name="T6" fmla="*/ 175 w 175"/>
                  <a:gd name="T7" fmla="*/ 68 h 70"/>
                  <a:gd name="T8" fmla="*/ 0 w 175"/>
                  <a:gd name="T9" fmla="*/ 70 h 70"/>
                </a:gdLst>
                <a:ahLst/>
                <a:cxnLst>
                  <a:cxn ang="0">
                    <a:pos x="T0" y="T1"/>
                  </a:cxn>
                  <a:cxn ang="0">
                    <a:pos x="T2" y="T3"/>
                  </a:cxn>
                  <a:cxn ang="0">
                    <a:pos x="T4" y="T5"/>
                  </a:cxn>
                  <a:cxn ang="0">
                    <a:pos x="T6" y="T7"/>
                  </a:cxn>
                  <a:cxn ang="0">
                    <a:pos x="T8" y="T9"/>
                  </a:cxn>
                </a:cxnLst>
                <a:rect l="0" t="0" r="r" b="b"/>
                <a:pathLst>
                  <a:path w="175" h="70">
                    <a:moveTo>
                      <a:pt x="0" y="70"/>
                    </a:moveTo>
                    <a:lnTo>
                      <a:pt x="0" y="0"/>
                    </a:lnTo>
                    <a:lnTo>
                      <a:pt x="153" y="0"/>
                    </a:lnTo>
                    <a:lnTo>
                      <a:pt x="175" y="68"/>
                    </a:lnTo>
                    <a:lnTo>
                      <a:pt x="0" y="70"/>
                    </a:lnTo>
                    <a:close/>
                  </a:path>
                </a:pathLst>
              </a:custGeom>
              <a:solidFill>
                <a:srgbClr val="ED1C24"/>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250"/>
              <p:cNvSpPr>
                <a:spLocks/>
              </p:cNvSpPr>
              <p:nvPr/>
            </p:nvSpPr>
            <p:spPr bwMode="auto">
              <a:xfrm>
                <a:off x="3439404" y="3311525"/>
                <a:ext cx="246063" cy="261938"/>
              </a:xfrm>
              <a:custGeom>
                <a:avLst/>
                <a:gdLst>
                  <a:gd name="T0" fmla="*/ 0 w 155"/>
                  <a:gd name="T1" fmla="*/ 53 h 165"/>
                  <a:gd name="T2" fmla="*/ 45 w 155"/>
                  <a:gd name="T3" fmla="*/ 0 h 165"/>
                  <a:gd name="T4" fmla="*/ 155 w 155"/>
                  <a:gd name="T5" fmla="*/ 95 h 165"/>
                  <a:gd name="T6" fmla="*/ 130 w 155"/>
                  <a:gd name="T7" fmla="*/ 165 h 165"/>
                  <a:gd name="T8" fmla="*/ 0 w 155"/>
                  <a:gd name="T9" fmla="*/ 53 h 165"/>
                </a:gdLst>
                <a:ahLst/>
                <a:cxnLst>
                  <a:cxn ang="0">
                    <a:pos x="T0" y="T1"/>
                  </a:cxn>
                  <a:cxn ang="0">
                    <a:pos x="T2" y="T3"/>
                  </a:cxn>
                  <a:cxn ang="0">
                    <a:pos x="T4" y="T5"/>
                  </a:cxn>
                  <a:cxn ang="0">
                    <a:pos x="T6" y="T7"/>
                  </a:cxn>
                  <a:cxn ang="0">
                    <a:pos x="T8" y="T9"/>
                  </a:cxn>
                </a:cxnLst>
                <a:rect l="0" t="0" r="r" b="b"/>
                <a:pathLst>
                  <a:path w="155" h="165">
                    <a:moveTo>
                      <a:pt x="0" y="53"/>
                    </a:moveTo>
                    <a:lnTo>
                      <a:pt x="45" y="0"/>
                    </a:lnTo>
                    <a:lnTo>
                      <a:pt x="155" y="95"/>
                    </a:lnTo>
                    <a:lnTo>
                      <a:pt x="130" y="165"/>
                    </a:lnTo>
                    <a:lnTo>
                      <a:pt x="0" y="53"/>
                    </a:lnTo>
                    <a:close/>
                  </a:path>
                </a:pathLst>
              </a:custGeom>
              <a:solidFill>
                <a:srgbClr val="912D16"/>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251"/>
              <p:cNvSpPr>
                <a:spLocks/>
              </p:cNvSpPr>
              <p:nvPr/>
            </p:nvSpPr>
            <p:spPr bwMode="auto">
              <a:xfrm>
                <a:off x="3879141" y="3308350"/>
                <a:ext cx="215900" cy="258763"/>
              </a:xfrm>
              <a:custGeom>
                <a:avLst/>
                <a:gdLst>
                  <a:gd name="T0" fmla="*/ 28 w 136"/>
                  <a:gd name="T1" fmla="*/ 163 h 163"/>
                  <a:gd name="T2" fmla="*/ 0 w 136"/>
                  <a:gd name="T3" fmla="*/ 97 h 163"/>
                  <a:gd name="T4" fmla="*/ 86 w 136"/>
                  <a:gd name="T5" fmla="*/ 0 h 163"/>
                  <a:gd name="T6" fmla="*/ 136 w 136"/>
                  <a:gd name="T7" fmla="*/ 47 h 163"/>
                  <a:gd name="T8" fmla="*/ 28 w 136"/>
                  <a:gd name="T9" fmla="*/ 163 h 163"/>
                </a:gdLst>
                <a:ahLst/>
                <a:cxnLst>
                  <a:cxn ang="0">
                    <a:pos x="T0" y="T1"/>
                  </a:cxn>
                  <a:cxn ang="0">
                    <a:pos x="T2" y="T3"/>
                  </a:cxn>
                  <a:cxn ang="0">
                    <a:pos x="T4" y="T5"/>
                  </a:cxn>
                  <a:cxn ang="0">
                    <a:pos x="T6" y="T7"/>
                  </a:cxn>
                  <a:cxn ang="0">
                    <a:pos x="T8" y="T9"/>
                  </a:cxn>
                </a:cxnLst>
                <a:rect l="0" t="0" r="r" b="b"/>
                <a:pathLst>
                  <a:path w="136" h="163">
                    <a:moveTo>
                      <a:pt x="28" y="163"/>
                    </a:moveTo>
                    <a:lnTo>
                      <a:pt x="0" y="97"/>
                    </a:lnTo>
                    <a:lnTo>
                      <a:pt x="86" y="0"/>
                    </a:lnTo>
                    <a:lnTo>
                      <a:pt x="136" y="47"/>
                    </a:lnTo>
                    <a:lnTo>
                      <a:pt x="28" y="163"/>
                    </a:lnTo>
                    <a:close/>
                  </a:path>
                </a:pathLst>
              </a:custGeom>
              <a:solidFill>
                <a:srgbClr val="8DC63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306"/>
              <p:cNvSpPr>
                <a:spLocks/>
              </p:cNvSpPr>
              <p:nvPr/>
            </p:nvSpPr>
            <p:spPr bwMode="auto">
              <a:xfrm>
                <a:off x="3436229" y="2936875"/>
                <a:ext cx="231775" cy="249238"/>
              </a:xfrm>
              <a:custGeom>
                <a:avLst/>
                <a:gdLst>
                  <a:gd name="T0" fmla="*/ 53 w 146"/>
                  <a:gd name="T1" fmla="*/ 157 h 157"/>
                  <a:gd name="T2" fmla="*/ 0 w 146"/>
                  <a:gd name="T3" fmla="*/ 114 h 157"/>
                  <a:gd name="T4" fmla="*/ 90 w 146"/>
                  <a:gd name="T5" fmla="*/ 0 h 157"/>
                  <a:gd name="T6" fmla="*/ 146 w 146"/>
                  <a:gd name="T7" fmla="*/ 43 h 157"/>
                  <a:gd name="T8" fmla="*/ 53 w 146"/>
                  <a:gd name="T9" fmla="*/ 157 h 157"/>
                </a:gdLst>
                <a:ahLst/>
                <a:cxnLst>
                  <a:cxn ang="0">
                    <a:pos x="T0" y="T1"/>
                  </a:cxn>
                  <a:cxn ang="0">
                    <a:pos x="T2" y="T3"/>
                  </a:cxn>
                  <a:cxn ang="0">
                    <a:pos x="T4" y="T5"/>
                  </a:cxn>
                  <a:cxn ang="0">
                    <a:pos x="T6" y="T7"/>
                  </a:cxn>
                  <a:cxn ang="0">
                    <a:pos x="T8" y="T9"/>
                  </a:cxn>
                </a:cxnLst>
                <a:rect l="0" t="0" r="r" b="b"/>
                <a:pathLst>
                  <a:path w="146" h="157">
                    <a:moveTo>
                      <a:pt x="53" y="157"/>
                    </a:moveTo>
                    <a:lnTo>
                      <a:pt x="0" y="114"/>
                    </a:lnTo>
                    <a:lnTo>
                      <a:pt x="90" y="0"/>
                    </a:lnTo>
                    <a:lnTo>
                      <a:pt x="146" y="43"/>
                    </a:lnTo>
                    <a:lnTo>
                      <a:pt x="53" y="157"/>
                    </a:lnTo>
                    <a:close/>
                  </a:path>
                </a:pathLst>
              </a:custGeom>
              <a:solidFill>
                <a:srgbClr val="8DC63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310"/>
              <p:cNvSpPr>
                <a:spLocks/>
              </p:cNvSpPr>
              <p:nvPr/>
            </p:nvSpPr>
            <p:spPr bwMode="auto">
              <a:xfrm>
                <a:off x="3436229" y="3121025"/>
                <a:ext cx="111125" cy="271463"/>
              </a:xfrm>
              <a:custGeom>
                <a:avLst/>
                <a:gdLst>
                  <a:gd name="T0" fmla="*/ 70 w 70"/>
                  <a:gd name="T1" fmla="*/ 140 h 171"/>
                  <a:gd name="T2" fmla="*/ 4 w 70"/>
                  <a:gd name="T3" fmla="*/ 171 h 171"/>
                  <a:gd name="T4" fmla="*/ 0 w 70"/>
                  <a:gd name="T5" fmla="*/ 0 h 171"/>
                  <a:gd name="T6" fmla="*/ 70 w 70"/>
                  <a:gd name="T7" fmla="*/ 22 h 171"/>
                  <a:gd name="T8" fmla="*/ 70 w 70"/>
                  <a:gd name="T9" fmla="*/ 140 h 171"/>
                </a:gdLst>
                <a:ahLst/>
                <a:cxnLst>
                  <a:cxn ang="0">
                    <a:pos x="T0" y="T1"/>
                  </a:cxn>
                  <a:cxn ang="0">
                    <a:pos x="T2" y="T3"/>
                  </a:cxn>
                  <a:cxn ang="0">
                    <a:pos x="T4" y="T5"/>
                  </a:cxn>
                  <a:cxn ang="0">
                    <a:pos x="T6" y="T7"/>
                  </a:cxn>
                  <a:cxn ang="0">
                    <a:pos x="T8" y="T9"/>
                  </a:cxn>
                </a:cxnLst>
                <a:rect l="0" t="0" r="r" b="b"/>
                <a:pathLst>
                  <a:path w="70" h="171">
                    <a:moveTo>
                      <a:pt x="70" y="140"/>
                    </a:moveTo>
                    <a:lnTo>
                      <a:pt x="4" y="171"/>
                    </a:lnTo>
                    <a:lnTo>
                      <a:pt x="0" y="0"/>
                    </a:lnTo>
                    <a:lnTo>
                      <a:pt x="70" y="22"/>
                    </a:lnTo>
                    <a:lnTo>
                      <a:pt x="70" y="140"/>
                    </a:lnTo>
                    <a:close/>
                  </a:path>
                </a:pathLst>
              </a:custGeom>
              <a:solidFill>
                <a:srgbClr val="ED1C24"/>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311"/>
              <p:cNvSpPr>
                <a:spLocks/>
              </p:cNvSpPr>
              <p:nvPr/>
            </p:nvSpPr>
            <p:spPr bwMode="auto">
              <a:xfrm>
                <a:off x="5125329" y="3127375"/>
                <a:ext cx="277813" cy="111125"/>
              </a:xfrm>
              <a:custGeom>
                <a:avLst/>
                <a:gdLst>
                  <a:gd name="T0" fmla="*/ 0 w 175"/>
                  <a:gd name="T1" fmla="*/ 70 h 70"/>
                  <a:gd name="T2" fmla="*/ 0 w 175"/>
                  <a:gd name="T3" fmla="*/ 0 h 70"/>
                  <a:gd name="T4" fmla="*/ 153 w 175"/>
                  <a:gd name="T5" fmla="*/ 0 h 70"/>
                  <a:gd name="T6" fmla="*/ 175 w 175"/>
                  <a:gd name="T7" fmla="*/ 68 h 70"/>
                  <a:gd name="T8" fmla="*/ 0 w 175"/>
                  <a:gd name="T9" fmla="*/ 70 h 70"/>
                </a:gdLst>
                <a:ahLst/>
                <a:cxnLst>
                  <a:cxn ang="0">
                    <a:pos x="T0" y="T1"/>
                  </a:cxn>
                  <a:cxn ang="0">
                    <a:pos x="T2" y="T3"/>
                  </a:cxn>
                  <a:cxn ang="0">
                    <a:pos x="T4" y="T5"/>
                  </a:cxn>
                  <a:cxn ang="0">
                    <a:pos x="T6" y="T7"/>
                  </a:cxn>
                  <a:cxn ang="0">
                    <a:pos x="T8" y="T9"/>
                  </a:cxn>
                </a:cxnLst>
                <a:rect l="0" t="0" r="r" b="b"/>
                <a:pathLst>
                  <a:path w="175" h="70">
                    <a:moveTo>
                      <a:pt x="0" y="70"/>
                    </a:moveTo>
                    <a:lnTo>
                      <a:pt x="0" y="0"/>
                    </a:lnTo>
                    <a:lnTo>
                      <a:pt x="153" y="0"/>
                    </a:lnTo>
                    <a:lnTo>
                      <a:pt x="175" y="68"/>
                    </a:lnTo>
                    <a:lnTo>
                      <a:pt x="0" y="70"/>
                    </a:lnTo>
                    <a:close/>
                  </a:path>
                </a:pathLst>
              </a:custGeom>
              <a:solidFill>
                <a:srgbClr val="ED1C24"/>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Freeform 312"/>
              <p:cNvSpPr>
                <a:spLocks/>
              </p:cNvSpPr>
              <p:nvPr/>
            </p:nvSpPr>
            <p:spPr bwMode="auto">
              <a:xfrm>
                <a:off x="4918954" y="2976563"/>
                <a:ext cx="246063" cy="261938"/>
              </a:xfrm>
              <a:custGeom>
                <a:avLst/>
                <a:gdLst>
                  <a:gd name="T0" fmla="*/ 0 w 155"/>
                  <a:gd name="T1" fmla="*/ 53 h 165"/>
                  <a:gd name="T2" fmla="*/ 45 w 155"/>
                  <a:gd name="T3" fmla="*/ 0 h 165"/>
                  <a:gd name="T4" fmla="*/ 155 w 155"/>
                  <a:gd name="T5" fmla="*/ 95 h 165"/>
                  <a:gd name="T6" fmla="*/ 130 w 155"/>
                  <a:gd name="T7" fmla="*/ 165 h 165"/>
                  <a:gd name="T8" fmla="*/ 0 w 155"/>
                  <a:gd name="T9" fmla="*/ 53 h 165"/>
                </a:gdLst>
                <a:ahLst/>
                <a:cxnLst>
                  <a:cxn ang="0">
                    <a:pos x="T0" y="T1"/>
                  </a:cxn>
                  <a:cxn ang="0">
                    <a:pos x="T2" y="T3"/>
                  </a:cxn>
                  <a:cxn ang="0">
                    <a:pos x="T4" y="T5"/>
                  </a:cxn>
                  <a:cxn ang="0">
                    <a:pos x="T6" y="T7"/>
                  </a:cxn>
                  <a:cxn ang="0">
                    <a:pos x="T8" y="T9"/>
                  </a:cxn>
                </a:cxnLst>
                <a:rect l="0" t="0" r="r" b="b"/>
                <a:pathLst>
                  <a:path w="155" h="165">
                    <a:moveTo>
                      <a:pt x="0" y="53"/>
                    </a:moveTo>
                    <a:lnTo>
                      <a:pt x="45" y="0"/>
                    </a:lnTo>
                    <a:lnTo>
                      <a:pt x="155" y="95"/>
                    </a:lnTo>
                    <a:lnTo>
                      <a:pt x="130" y="165"/>
                    </a:lnTo>
                    <a:lnTo>
                      <a:pt x="0" y="53"/>
                    </a:lnTo>
                    <a:close/>
                  </a:path>
                </a:pathLst>
              </a:custGeom>
              <a:solidFill>
                <a:srgbClr val="912D16"/>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313"/>
              <p:cNvSpPr>
                <a:spLocks/>
              </p:cNvSpPr>
              <p:nvPr/>
            </p:nvSpPr>
            <p:spPr bwMode="auto">
              <a:xfrm>
                <a:off x="5357104" y="2973388"/>
                <a:ext cx="217488" cy="258763"/>
              </a:xfrm>
              <a:custGeom>
                <a:avLst/>
                <a:gdLst>
                  <a:gd name="T0" fmla="*/ 29 w 137"/>
                  <a:gd name="T1" fmla="*/ 163 h 163"/>
                  <a:gd name="T2" fmla="*/ 0 w 137"/>
                  <a:gd name="T3" fmla="*/ 97 h 163"/>
                  <a:gd name="T4" fmla="*/ 87 w 137"/>
                  <a:gd name="T5" fmla="*/ 0 h 163"/>
                  <a:gd name="T6" fmla="*/ 137 w 137"/>
                  <a:gd name="T7" fmla="*/ 47 h 163"/>
                  <a:gd name="T8" fmla="*/ 29 w 137"/>
                  <a:gd name="T9" fmla="*/ 163 h 163"/>
                </a:gdLst>
                <a:ahLst/>
                <a:cxnLst>
                  <a:cxn ang="0">
                    <a:pos x="T0" y="T1"/>
                  </a:cxn>
                  <a:cxn ang="0">
                    <a:pos x="T2" y="T3"/>
                  </a:cxn>
                  <a:cxn ang="0">
                    <a:pos x="T4" y="T5"/>
                  </a:cxn>
                  <a:cxn ang="0">
                    <a:pos x="T6" y="T7"/>
                  </a:cxn>
                  <a:cxn ang="0">
                    <a:pos x="T8" y="T9"/>
                  </a:cxn>
                </a:cxnLst>
                <a:rect l="0" t="0" r="r" b="b"/>
                <a:pathLst>
                  <a:path w="137" h="163">
                    <a:moveTo>
                      <a:pt x="29" y="163"/>
                    </a:moveTo>
                    <a:lnTo>
                      <a:pt x="0" y="97"/>
                    </a:lnTo>
                    <a:lnTo>
                      <a:pt x="87" y="0"/>
                    </a:lnTo>
                    <a:lnTo>
                      <a:pt x="137" y="47"/>
                    </a:lnTo>
                    <a:lnTo>
                      <a:pt x="29" y="163"/>
                    </a:lnTo>
                    <a:close/>
                  </a:path>
                </a:pathLst>
              </a:custGeom>
              <a:solidFill>
                <a:srgbClr val="8DC63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314"/>
              <p:cNvSpPr>
                <a:spLocks/>
              </p:cNvSpPr>
              <p:nvPr/>
            </p:nvSpPr>
            <p:spPr bwMode="auto">
              <a:xfrm>
                <a:off x="4914191" y="2601913"/>
                <a:ext cx="233363" cy="249238"/>
              </a:xfrm>
              <a:custGeom>
                <a:avLst/>
                <a:gdLst>
                  <a:gd name="T0" fmla="*/ 54 w 147"/>
                  <a:gd name="T1" fmla="*/ 157 h 157"/>
                  <a:gd name="T2" fmla="*/ 0 w 147"/>
                  <a:gd name="T3" fmla="*/ 113 h 157"/>
                  <a:gd name="T4" fmla="*/ 91 w 147"/>
                  <a:gd name="T5" fmla="*/ 0 h 157"/>
                  <a:gd name="T6" fmla="*/ 147 w 147"/>
                  <a:gd name="T7" fmla="*/ 43 h 157"/>
                  <a:gd name="T8" fmla="*/ 54 w 147"/>
                  <a:gd name="T9" fmla="*/ 157 h 157"/>
                </a:gdLst>
                <a:ahLst/>
                <a:cxnLst>
                  <a:cxn ang="0">
                    <a:pos x="T0" y="T1"/>
                  </a:cxn>
                  <a:cxn ang="0">
                    <a:pos x="T2" y="T3"/>
                  </a:cxn>
                  <a:cxn ang="0">
                    <a:pos x="T4" y="T5"/>
                  </a:cxn>
                  <a:cxn ang="0">
                    <a:pos x="T6" y="T7"/>
                  </a:cxn>
                  <a:cxn ang="0">
                    <a:pos x="T8" y="T9"/>
                  </a:cxn>
                </a:cxnLst>
                <a:rect l="0" t="0" r="r" b="b"/>
                <a:pathLst>
                  <a:path w="147" h="157">
                    <a:moveTo>
                      <a:pt x="54" y="157"/>
                    </a:moveTo>
                    <a:lnTo>
                      <a:pt x="0" y="113"/>
                    </a:lnTo>
                    <a:lnTo>
                      <a:pt x="91" y="0"/>
                    </a:lnTo>
                    <a:lnTo>
                      <a:pt x="147" y="43"/>
                    </a:lnTo>
                    <a:lnTo>
                      <a:pt x="54" y="157"/>
                    </a:lnTo>
                    <a:close/>
                  </a:path>
                </a:pathLst>
              </a:custGeom>
              <a:solidFill>
                <a:srgbClr val="8DC63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Freeform 315"/>
              <p:cNvSpPr>
                <a:spLocks/>
              </p:cNvSpPr>
              <p:nvPr/>
            </p:nvSpPr>
            <p:spPr bwMode="auto">
              <a:xfrm>
                <a:off x="4914191" y="2786063"/>
                <a:ext cx="112713" cy="271463"/>
              </a:xfrm>
              <a:custGeom>
                <a:avLst/>
                <a:gdLst>
                  <a:gd name="T0" fmla="*/ 71 w 71"/>
                  <a:gd name="T1" fmla="*/ 140 h 171"/>
                  <a:gd name="T2" fmla="*/ 5 w 71"/>
                  <a:gd name="T3" fmla="*/ 171 h 171"/>
                  <a:gd name="T4" fmla="*/ 0 w 71"/>
                  <a:gd name="T5" fmla="*/ 0 h 171"/>
                  <a:gd name="T6" fmla="*/ 71 w 71"/>
                  <a:gd name="T7" fmla="*/ 22 h 171"/>
                  <a:gd name="T8" fmla="*/ 71 w 71"/>
                  <a:gd name="T9" fmla="*/ 140 h 171"/>
                </a:gdLst>
                <a:ahLst/>
                <a:cxnLst>
                  <a:cxn ang="0">
                    <a:pos x="T0" y="T1"/>
                  </a:cxn>
                  <a:cxn ang="0">
                    <a:pos x="T2" y="T3"/>
                  </a:cxn>
                  <a:cxn ang="0">
                    <a:pos x="T4" y="T5"/>
                  </a:cxn>
                  <a:cxn ang="0">
                    <a:pos x="T6" y="T7"/>
                  </a:cxn>
                  <a:cxn ang="0">
                    <a:pos x="T8" y="T9"/>
                  </a:cxn>
                </a:cxnLst>
                <a:rect l="0" t="0" r="r" b="b"/>
                <a:pathLst>
                  <a:path w="71" h="171">
                    <a:moveTo>
                      <a:pt x="71" y="140"/>
                    </a:moveTo>
                    <a:lnTo>
                      <a:pt x="5" y="171"/>
                    </a:lnTo>
                    <a:lnTo>
                      <a:pt x="0" y="0"/>
                    </a:lnTo>
                    <a:lnTo>
                      <a:pt x="71" y="22"/>
                    </a:lnTo>
                    <a:lnTo>
                      <a:pt x="71" y="140"/>
                    </a:lnTo>
                    <a:close/>
                  </a:path>
                </a:pathLst>
              </a:custGeom>
              <a:solidFill>
                <a:srgbClr val="ED1C24"/>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Freeform 316"/>
              <p:cNvSpPr>
                <a:spLocks/>
              </p:cNvSpPr>
              <p:nvPr/>
            </p:nvSpPr>
            <p:spPr bwMode="auto">
              <a:xfrm>
                <a:off x="4642729" y="3262313"/>
                <a:ext cx="219075" cy="261938"/>
              </a:xfrm>
              <a:custGeom>
                <a:avLst/>
                <a:gdLst>
                  <a:gd name="T0" fmla="*/ 64 w 138"/>
                  <a:gd name="T1" fmla="*/ 165 h 165"/>
                  <a:gd name="T2" fmla="*/ 0 w 138"/>
                  <a:gd name="T3" fmla="*/ 136 h 165"/>
                  <a:gd name="T4" fmla="*/ 68 w 138"/>
                  <a:gd name="T5" fmla="*/ 0 h 165"/>
                  <a:gd name="T6" fmla="*/ 138 w 138"/>
                  <a:gd name="T7" fmla="*/ 6 h 165"/>
                  <a:gd name="T8" fmla="*/ 64 w 138"/>
                  <a:gd name="T9" fmla="*/ 165 h 165"/>
                </a:gdLst>
                <a:ahLst/>
                <a:cxnLst>
                  <a:cxn ang="0">
                    <a:pos x="T0" y="T1"/>
                  </a:cxn>
                  <a:cxn ang="0">
                    <a:pos x="T2" y="T3"/>
                  </a:cxn>
                  <a:cxn ang="0">
                    <a:pos x="T4" y="T5"/>
                  </a:cxn>
                  <a:cxn ang="0">
                    <a:pos x="T6" y="T7"/>
                  </a:cxn>
                  <a:cxn ang="0">
                    <a:pos x="T8" y="T9"/>
                  </a:cxn>
                </a:cxnLst>
                <a:rect l="0" t="0" r="r" b="b"/>
                <a:pathLst>
                  <a:path w="138" h="165">
                    <a:moveTo>
                      <a:pt x="64" y="165"/>
                    </a:moveTo>
                    <a:lnTo>
                      <a:pt x="0" y="136"/>
                    </a:lnTo>
                    <a:lnTo>
                      <a:pt x="68" y="0"/>
                    </a:lnTo>
                    <a:lnTo>
                      <a:pt x="138" y="6"/>
                    </a:lnTo>
                    <a:lnTo>
                      <a:pt x="64" y="165"/>
                    </a:lnTo>
                    <a:close/>
                  </a:path>
                </a:pathLst>
              </a:custGeom>
              <a:solidFill>
                <a:srgbClr val="ED1C24"/>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Freeform 317"/>
              <p:cNvSpPr>
                <a:spLocks/>
              </p:cNvSpPr>
              <p:nvPr/>
            </p:nvSpPr>
            <p:spPr bwMode="auto">
              <a:xfrm>
                <a:off x="4449054" y="3441700"/>
                <a:ext cx="295275" cy="190500"/>
              </a:xfrm>
              <a:custGeom>
                <a:avLst/>
                <a:gdLst>
                  <a:gd name="T0" fmla="*/ 27 w 186"/>
                  <a:gd name="T1" fmla="*/ 120 h 120"/>
                  <a:gd name="T2" fmla="*/ 0 w 186"/>
                  <a:gd name="T3" fmla="*/ 56 h 120"/>
                  <a:gd name="T4" fmla="*/ 134 w 186"/>
                  <a:gd name="T5" fmla="*/ 0 h 120"/>
                  <a:gd name="T6" fmla="*/ 186 w 186"/>
                  <a:gd name="T7" fmla="*/ 52 h 120"/>
                  <a:gd name="T8" fmla="*/ 27 w 186"/>
                  <a:gd name="T9" fmla="*/ 120 h 120"/>
                </a:gdLst>
                <a:ahLst/>
                <a:cxnLst>
                  <a:cxn ang="0">
                    <a:pos x="T0" y="T1"/>
                  </a:cxn>
                  <a:cxn ang="0">
                    <a:pos x="T2" y="T3"/>
                  </a:cxn>
                  <a:cxn ang="0">
                    <a:pos x="T4" y="T5"/>
                  </a:cxn>
                  <a:cxn ang="0">
                    <a:pos x="T6" y="T7"/>
                  </a:cxn>
                  <a:cxn ang="0">
                    <a:pos x="T8" y="T9"/>
                  </a:cxn>
                </a:cxnLst>
                <a:rect l="0" t="0" r="r" b="b"/>
                <a:pathLst>
                  <a:path w="186" h="120">
                    <a:moveTo>
                      <a:pt x="27" y="120"/>
                    </a:moveTo>
                    <a:lnTo>
                      <a:pt x="0" y="56"/>
                    </a:lnTo>
                    <a:lnTo>
                      <a:pt x="134" y="0"/>
                    </a:lnTo>
                    <a:lnTo>
                      <a:pt x="186" y="52"/>
                    </a:lnTo>
                    <a:lnTo>
                      <a:pt x="27" y="120"/>
                    </a:lnTo>
                    <a:close/>
                  </a:path>
                </a:pathLst>
              </a:custGeom>
              <a:solidFill>
                <a:srgbClr val="912D16"/>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Freeform 318"/>
              <p:cNvSpPr>
                <a:spLocks/>
              </p:cNvSpPr>
              <p:nvPr/>
            </p:nvSpPr>
            <p:spPr bwMode="auto">
              <a:xfrm>
                <a:off x="4668129" y="3038475"/>
                <a:ext cx="193675" cy="233363"/>
              </a:xfrm>
              <a:custGeom>
                <a:avLst/>
                <a:gdLst>
                  <a:gd name="T0" fmla="*/ 122 w 122"/>
                  <a:gd name="T1" fmla="*/ 147 h 147"/>
                  <a:gd name="T2" fmla="*/ 50 w 122"/>
                  <a:gd name="T3" fmla="*/ 143 h 147"/>
                  <a:gd name="T4" fmla="*/ 0 w 122"/>
                  <a:gd name="T5" fmla="*/ 23 h 147"/>
                  <a:gd name="T6" fmla="*/ 65 w 122"/>
                  <a:gd name="T7" fmla="*/ 0 h 147"/>
                  <a:gd name="T8" fmla="*/ 122 w 122"/>
                  <a:gd name="T9" fmla="*/ 147 h 147"/>
                </a:gdLst>
                <a:ahLst/>
                <a:cxnLst>
                  <a:cxn ang="0">
                    <a:pos x="T0" y="T1"/>
                  </a:cxn>
                  <a:cxn ang="0">
                    <a:pos x="T2" y="T3"/>
                  </a:cxn>
                  <a:cxn ang="0">
                    <a:pos x="T4" y="T5"/>
                  </a:cxn>
                  <a:cxn ang="0">
                    <a:pos x="T6" y="T7"/>
                  </a:cxn>
                  <a:cxn ang="0">
                    <a:pos x="T8" y="T9"/>
                  </a:cxn>
                </a:cxnLst>
                <a:rect l="0" t="0" r="r" b="b"/>
                <a:pathLst>
                  <a:path w="122" h="147">
                    <a:moveTo>
                      <a:pt x="122" y="147"/>
                    </a:moveTo>
                    <a:lnTo>
                      <a:pt x="50" y="143"/>
                    </a:lnTo>
                    <a:lnTo>
                      <a:pt x="0" y="23"/>
                    </a:lnTo>
                    <a:lnTo>
                      <a:pt x="65" y="0"/>
                    </a:lnTo>
                    <a:lnTo>
                      <a:pt x="122" y="147"/>
                    </a:lnTo>
                    <a:close/>
                  </a:path>
                </a:pathLst>
              </a:custGeom>
              <a:solidFill>
                <a:srgbClr val="8DC63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Freeform 319"/>
              <p:cNvSpPr>
                <a:spLocks/>
              </p:cNvSpPr>
              <p:nvPr/>
            </p:nvSpPr>
            <p:spPr bwMode="auto">
              <a:xfrm>
                <a:off x="4144254" y="3259138"/>
                <a:ext cx="200025" cy="255588"/>
              </a:xfrm>
              <a:custGeom>
                <a:avLst/>
                <a:gdLst>
                  <a:gd name="T0" fmla="*/ 126 w 126"/>
                  <a:gd name="T1" fmla="*/ 132 h 161"/>
                  <a:gd name="T2" fmla="*/ 62 w 126"/>
                  <a:gd name="T3" fmla="*/ 161 h 161"/>
                  <a:gd name="T4" fmla="*/ 0 w 126"/>
                  <a:gd name="T5" fmla="*/ 28 h 161"/>
                  <a:gd name="T6" fmla="*/ 62 w 126"/>
                  <a:gd name="T7" fmla="*/ 0 h 161"/>
                  <a:gd name="T8" fmla="*/ 126 w 126"/>
                  <a:gd name="T9" fmla="*/ 132 h 161"/>
                </a:gdLst>
                <a:ahLst/>
                <a:cxnLst>
                  <a:cxn ang="0">
                    <a:pos x="T0" y="T1"/>
                  </a:cxn>
                  <a:cxn ang="0">
                    <a:pos x="T2" y="T3"/>
                  </a:cxn>
                  <a:cxn ang="0">
                    <a:pos x="T4" y="T5"/>
                  </a:cxn>
                  <a:cxn ang="0">
                    <a:pos x="T6" y="T7"/>
                  </a:cxn>
                  <a:cxn ang="0">
                    <a:pos x="T8" y="T9"/>
                  </a:cxn>
                </a:cxnLst>
                <a:rect l="0" t="0" r="r" b="b"/>
                <a:pathLst>
                  <a:path w="126" h="161">
                    <a:moveTo>
                      <a:pt x="126" y="132"/>
                    </a:moveTo>
                    <a:lnTo>
                      <a:pt x="62" y="161"/>
                    </a:lnTo>
                    <a:lnTo>
                      <a:pt x="0" y="28"/>
                    </a:lnTo>
                    <a:lnTo>
                      <a:pt x="62" y="0"/>
                    </a:lnTo>
                    <a:lnTo>
                      <a:pt x="126" y="132"/>
                    </a:lnTo>
                    <a:close/>
                  </a:path>
                </a:pathLst>
              </a:custGeom>
              <a:solidFill>
                <a:srgbClr val="8DC63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Freeform 320"/>
              <p:cNvSpPr>
                <a:spLocks/>
              </p:cNvSpPr>
              <p:nvPr/>
            </p:nvSpPr>
            <p:spPr bwMode="auto">
              <a:xfrm>
                <a:off x="4245854" y="3429000"/>
                <a:ext cx="249238" cy="203200"/>
              </a:xfrm>
              <a:custGeom>
                <a:avLst/>
                <a:gdLst>
                  <a:gd name="T0" fmla="*/ 157 w 157"/>
                  <a:gd name="T1" fmla="*/ 54 h 128"/>
                  <a:gd name="T2" fmla="*/ 155 w 157"/>
                  <a:gd name="T3" fmla="*/ 128 h 128"/>
                  <a:gd name="T4" fmla="*/ 0 w 157"/>
                  <a:gd name="T5" fmla="*/ 56 h 128"/>
                  <a:gd name="T6" fmla="*/ 52 w 157"/>
                  <a:gd name="T7" fmla="*/ 0 h 128"/>
                  <a:gd name="T8" fmla="*/ 157 w 157"/>
                  <a:gd name="T9" fmla="*/ 54 h 128"/>
                </a:gdLst>
                <a:ahLst/>
                <a:cxnLst>
                  <a:cxn ang="0">
                    <a:pos x="T0" y="T1"/>
                  </a:cxn>
                  <a:cxn ang="0">
                    <a:pos x="T2" y="T3"/>
                  </a:cxn>
                  <a:cxn ang="0">
                    <a:pos x="T4" y="T5"/>
                  </a:cxn>
                  <a:cxn ang="0">
                    <a:pos x="T6" y="T7"/>
                  </a:cxn>
                  <a:cxn ang="0">
                    <a:pos x="T8" y="T9"/>
                  </a:cxn>
                </a:cxnLst>
                <a:rect l="0" t="0" r="r" b="b"/>
                <a:pathLst>
                  <a:path w="157" h="128">
                    <a:moveTo>
                      <a:pt x="157" y="54"/>
                    </a:moveTo>
                    <a:lnTo>
                      <a:pt x="155" y="128"/>
                    </a:lnTo>
                    <a:lnTo>
                      <a:pt x="0" y="56"/>
                    </a:lnTo>
                    <a:lnTo>
                      <a:pt x="52" y="0"/>
                    </a:lnTo>
                    <a:lnTo>
                      <a:pt x="157" y="54"/>
                    </a:lnTo>
                    <a:close/>
                  </a:path>
                </a:pathLst>
              </a:custGeom>
              <a:solidFill>
                <a:srgbClr val="ED1C24"/>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Freeform 321"/>
              <p:cNvSpPr>
                <a:spLocks/>
              </p:cNvSpPr>
              <p:nvPr/>
            </p:nvSpPr>
            <p:spPr bwMode="auto">
              <a:xfrm>
                <a:off x="5048342" y="2679700"/>
                <a:ext cx="246850" cy="321484"/>
              </a:xfrm>
              <a:custGeom>
                <a:avLst/>
                <a:gdLst>
                  <a:gd name="T0" fmla="*/ 70 w 155"/>
                  <a:gd name="T1" fmla="*/ 0 h 228"/>
                  <a:gd name="T2" fmla="*/ 155 w 155"/>
                  <a:gd name="T3" fmla="*/ 77 h 228"/>
                  <a:gd name="T4" fmla="*/ 31 w 155"/>
                  <a:gd name="T5" fmla="*/ 228 h 228"/>
                  <a:gd name="T6" fmla="*/ 0 w 155"/>
                  <a:gd name="T7" fmla="*/ 87 h 228"/>
                  <a:gd name="T8" fmla="*/ 70 w 155"/>
                  <a:gd name="T9" fmla="*/ 0 h 228"/>
                  <a:gd name="connsiteX0" fmla="*/ 4548 w 10032"/>
                  <a:gd name="connsiteY0" fmla="*/ 0 h 8882"/>
                  <a:gd name="connsiteX1" fmla="*/ 10032 w 10032"/>
                  <a:gd name="connsiteY1" fmla="*/ 3377 h 8882"/>
                  <a:gd name="connsiteX2" fmla="*/ 0 w 10032"/>
                  <a:gd name="connsiteY2" fmla="*/ 8882 h 8882"/>
                  <a:gd name="connsiteX3" fmla="*/ 32 w 10032"/>
                  <a:gd name="connsiteY3" fmla="*/ 3816 h 8882"/>
                  <a:gd name="connsiteX4" fmla="*/ 4548 w 10032"/>
                  <a:gd name="connsiteY4" fmla="*/ 0 h 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8882">
                    <a:moveTo>
                      <a:pt x="4548" y="0"/>
                    </a:moveTo>
                    <a:lnTo>
                      <a:pt x="10032" y="3377"/>
                    </a:lnTo>
                    <a:lnTo>
                      <a:pt x="0" y="8882"/>
                    </a:lnTo>
                    <a:cubicBezTo>
                      <a:pt x="11" y="7193"/>
                      <a:pt x="21" y="5505"/>
                      <a:pt x="32" y="3816"/>
                    </a:cubicBezTo>
                    <a:lnTo>
                      <a:pt x="4548" y="0"/>
                    </a:lnTo>
                    <a:close/>
                  </a:path>
                </a:pathLst>
              </a:custGeom>
              <a:solidFill>
                <a:srgbClr val="BCBEC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Rectangle 353"/>
              <p:cNvSpPr>
                <a:spLocks noChangeArrowheads="1"/>
              </p:cNvSpPr>
              <p:nvPr/>
            </p:nvSpPr>
            <p:spPr bwMode="auto">
              <a:xfrm>
                <a:off x="5352268" y="2356694"/>
                <a:ext cx="43281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itchFamily="34" charset="0"/>
                    <a:cs typeface="Arial" pitchFamily="34" charset="0"/>
                  </a:rPr>
                  <a:t>IL-1 RA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62" name="Rectangle 362"/>
              <p:cNvSpPr>
                <a:spLocks noChangeArrowheads="1"/>
              </p:cNvSpPr>
              <p:nvPr/>
            </p:nvSpPr>
            <p:spPr bwMode="auto">
              <a:xfrm>
                <a:off x="3872483" y="1645285"/>
                <a:ext cx="137698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0000"/>
                    </a:solidFill>
                    <a:effectLst/>
                    <a:latin typeface="Arial" pitchFamily="34" charset="0"/>
                    <a:cs typeface="Arial" pitchFamily="34" charset="0"/>
                  </a:rPr>
                  <a:t>Rilonacept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64" name="Rectangle 339"/>
              <p:cNvSpPr>
                <a:spLocks noChangeArrowheads="1"/>
              </p:cNvSpPr>
              <p:nvPr/>
            </p:nvSpPr>
            <p:spPr bwMode="auto">
              <a:xfrm>
                <a:off x="4038044" y="5181600"/>
                <a:ext cx="111729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rPr>
                  <a:t>No signal</a:t>
                </a:r>
              </a:p>
              <a:p>
                <a:pPr algn="ctr"/>
                <a:r>
                  <a:rPr lang="en-US" altLang="en-US" sz="1600" dirty="0">
                    <a:solidFill>
                      <a:srgbClr val="000000"/>
                    </a:solidFill>
                  </a:rPr>
                  <a:t>transduction</a:t>
                </a:r>
                <a:endParaRPr lang="en-US" altLang="en-US" sz="1600" dirty="0"/>
              </a:p>
            </p:txBody>
          </p:sp>
          <p:cxnSp>
            <p:nvCxnSpPr>
              <p:cNvPr id="368" name="Straight Connector 367"/>
              <p:cNvCxnSpPr/>
              <p:nvPr/>
            </p:nvCxnSpPr>
            <p:spPr>
              <a:xfrm flipH="1">
                <a:off x="5266616" y="2510582"/>
                <a:ext cx="157163" cy="202456"/>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29394" y="1645285"/>
              <a:ext cx="1569745" cy="4028758"/>
              <a:chOff x="629394" y="1645285"/>
              <a:chExt cx="1569745" cy="4028758"/>
            </a:xfrm>
          </p:grpSpPr>
          <p:sp>
            <p:nvSpPr>
              <p:cNvPr id="355" name="Rectangle 338"/>
              <p:cNvSpPr>
                <a:spLocks noChangeArrowheads="1"/>
              </p:cNvSpPr>
              <p:nvPr/>
            </p:nvSpPr>
            <p:spPr bwMode="auto">
              <a:xfrm>
                <a:off x="1039094" y="1645285"/>
                <a:ext cx="1150956"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0000"/>
                    </a:solidFill>
                    <a:effectLst/>
                    <a:latin typeface="Arial" pitchFamily="34" charset="0"/>
                    <a:cs typeface="Arial" pitchFamily="34" charset="0"/>
                  </a:rPr>
                  <a:t>Anakinra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5" name="Group 4"/>
              <p:cNvGrpSpPr/>
              <p:nvPr/>
            </p:nvGrpSpPr>
            <p:grpSpPr>
              <a:xfrm>
                <a:off x="629394" y="3442494"/>
                <a:ext cx="1569745" cy="2231549"/>
                <a:chOff x="629394" y="3442494"/>
                <a:chExt cx="1569745" cy="2231549"/>
              </a:xfrm>
            </p:grpSpPr>
            <p:sp>
              <p:nvSpPr>
                <p:cNvPr id="354" name="Freeform 337"/>
                <p:cNvSpPr>
                  <a:spLocks/>
                </p:cNvSpPr>
                <p:nvPr/>
              </p:nvSpPr>
              <p:spPr bwMode="auto">
                <a:xfrm>
                  <a:off x="1404229" y="3825875"/>
                  <a:ext cx="184150" cy="296863"/>
                </a:xfrm>
                <a:custGeom>
                  <a:avLst/>
                  <a:gdLst>
                    <a:gd name="T0" fmla="*/ 0 w 116"/>
                    <a:gd name="T1" fmla="*/ 0 h 187"/>
                    <a:gd name="T2" fmla="*/ 116 w 116"/>
                    <a:gd name="T3" fmla="*/ 0 h 187"/>
                    <a:gd name="T4" fmla="*/ 116 w 116"/>
                    <a:gd name="T5" fmla="*/ 187 h 187"/>
                    <a:gd name="T6" fmla="*/ 5 w 116"/>
                    <a:gd name="T7" fmla="*/ 110 h 187"/>
                    <a:gd name="T8" fmla="*/ 0 w 116"/>
                    <a:gd name="T9" fmla="*/ 0 h 187"/>
                  </a:gdLst>
                  <a:ahLst/>
                  <a:cxnLst>
                    <a:cxn ang="0">
                      <a:pos x="T0" y="T1"/>
                    </a:cxn>
                    <a:cxn ang="0">
                      <a:pos x="T2" y="T3"/>
                    </a:cxn>
                    <a:cxn ang="0">
                      <a:pos x="T4" y="T5"/>
                    </a:cxn>
                    <a:cxn ang="0">
                      <a:pos x="T6" y="T7"/>
                    </a:cxn>
                    <a:cxn ang="0">
                      <a:pos x="T8" y="T9"/>
                    </a:cxn>
                  </a:cxnLst>
                  <a:rect l="0" t="0" r="r" b="b"/>
                  <a:pathLst>
                    <a:path w="116" h="187">
                      <a:moveTo>
                        <a:pt x="0" y="0"/>
                      </a:moveTo>
                      <a:lnTo>
                        <a:pt x="116" y="0"/>
                      </a:lnTo>
                      <a:lnTo>
                        <a:pt x="116" y="187"/>
                      </a:lnTo>
                      <a:lnTo>
                        <a:pt x="5" y="110"/>
                      </a:lnTo>
                      <a:lnTo>
                        <a:pt x="0" y="0"/>
                      </a:lnTo>
                      <a:close/>
                    </a:path>
                  </a:pathLst>
                </a:custGeom>
                <a:solidFill>
                  <a:srgbClr val="7F3F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Rectangle 339"/>
                <p:cNvSpPr>
                  <a:spLocks noChangeArrowheads="1"/>
                </p:cNvSpPr>
                <p:nvPr/>
              </p:nvSpPr>
              <p:spPr bwMode="auto">
                <a:xfrm>
                  <a:off x="1081846" y="5181600"/>
                  <a:ext cx="111729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rPr>
                    <a:t>No signal</a:t>
                  </a:r>
                </a:p>
                <a:p>
                  <a:pPr algn="ctr"/>
                  <a:r>
                    <a:rPr lang="en-US" altLang="en-US" sz="1600" dirty="0">
                      <a:solidFill>
                        <a:srgbClr val="000000"/>
                      </a:solidFill>
                    </a:rPr>
                    <a:t>transduction</a:t>
                  </a:r>
                  <a:endParaRPr lang="en-US" altLang="en-US" sz="1600" dirty="0"/>
                </a:p>
              </p:txBody>
            </p:sp>
            <p:sp>
              <p:nvSpPr>
                <p:cNvPr id="361" name="Rectangle 361"/>
                <p:cNvSpPr>
                  <a:spLocks noChangeArrowheads="1"/>
                </p:cNvSpPr>
                <p:nvPr/>
              </p:nvSpPr>
              <p:spPr bwMode="auto">
                <a:xfrm>
                  <a:off x="629394" y="3442494"/>
                  <a:ext cx="50334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itchFamily="34" charset="0"/>
                      <a:cs typeface="Arial" pitchFamily="34" charset="0"/>
                    </a:rPr>
                    <a:t>Anakinra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372" name="Straight Connector 371"/>
                <p:cNvCxnSpPr/>
                <p:nvPr/>
              </p:nvCxnSpPr>
              <p:spPr>
                <a:xfrm flipH="1" flipV="1">
                  <a:off x="1158167" y="3567113"/>
                  <a:ext cx="338138" cy="229394"/>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3510841" y="2805113"/>
              <a:ext cx="2060575" cy="2174400"/>
              <a:chOff x="3510841" y="2805113"/>
              <a:chExt cx="2060575" cy="2174400"/>
            </a:xfrm>
          </p:grpSpPr>
          <p:sp>
            <p:nvSpPr>
              <p:cNvPr id="122" name="Rectangle 104"/>
              <p:cNvSpPr>
                <a:spLocks noChangeArrowheads="1"/>
              </p:cNvSpPr>
              <p:nvPr/>
            </p:nvSpPr>
            <p:spPr bwMode="auto">
              <a:xfrm>
                <a:off x="35298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105"/>
              <p:cNvSpPr>
                <a:spLocks noChangeArrowheads="1"/>
              </p:cNvSpPr>
              <p:nvPr/>
            </p:nvSpPr>
            <p:spPr bwMode="auto">
              <a:xfrm>
                <a:off x="36092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Rectangle 106"/>
              <p:cNvSpPr>
                <a:spLocks noChangeArrowheads="1"/>
              </p:cNvSpPr>
              <p:nvPr/>
            </p:nvSpPr>
            <p:spPr bwMode="auto">
              <a:xfrm>
                <a:off x="368864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Rectangle 107"/>
              <p:cNvSpPr>
                <a:spLocks noChangeArrowheads="1"/>
              </p:cNvSpPr>
              <p:nvPr/>
            </p:nvSpPr>
            <p:spPr bwMode="auto">
              <a:xfrm>
                <a:off x="37664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108"/>
              <p:cNvSpPr>
                <a:spLocks noChangeArrowheads="1"/>
              </p:cNvSpPr>
              <p:nvPr/>
            </p:nvSpPr>
            <p:spPr bwMode="auto">
              <a:xfrm>
                <a:off x="38458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Rectangle 109"/>
              <p:cNvSpPr>
                <a:spLocks noChangeArrowheads="1"/>
              </p:cNvSpPr>
              <p:nvPr/>
            </p:nvSpPr>
            <p:spPr bwMode="auto">
              <a:xfrm>
                <a:off x="39235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10"/>
              <p:cNvSpPr>
                <a:spLocks noChangeArrowheads="1"/>
              </p:cNvSpPr>
              <p:nvPr/>
            </p:nvSpPr>
            <p:spPr bwMode="auto">
              <a:xfrm>
                <a:off x="40029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111"/>
              <p:cNvSpPr>
                <a:spLocks noChangeArrowheads="1"/>
              </p:cNvSpPr>
              <p:nvPr/>
            </p:nvSpPr>
            <p:spPr bwMode="auto">
              <a:xfrm>
                <a:off x="408234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12"/>
              <p:cNvSpPr>
                <a:spLocks noChangeArrowheads="1"/>
              </p:cNvSpPr>
              <p:nvPr/>
            </p:nvSpPr>
            <p:spPr bwMode="auto">
              <a:xfrm>
                <a:off x="41601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113"/>
              <p:cNvSpPr>
                <a:spLocks noChangeArrowheads="1"/>
              </p:cNvSpPr>
              <p:nvPr/>
            </p:nvSpPr>
            <p:spPr bwMode="auto">
              <a:xfrm>
                <a:off x="42395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Rectangle 114"/>
              <p:cNvSpPr>
                <a:spLocks noChangeArrowheads="1"/>
              </p:cNvSpPr>
              <p:nvPr/>
            </p:nvSpPr>
            <p:spPr bwMode="auto">
              <a:xfrm>
                <a:off x="43172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115"/>
              <p:cNvSpPr>
                <a:spLocks noChangeArrowheads="1"/>
              </p:cNvSpPr>
              <p:nvPr/>
            </p:nvSpPr>
            <p:spPr bwMode="auto">
              <a:xfrm>
                <a:off x="43966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Oval 116"/>
              <p:cNvSpPr>
                <a:spLocks noChangeArrowheads="1"/>
              </p:cNvSpPr>
              <p:nvPr/>
            </p:nvSpPr>
            <p:spPr bwMode="auto">
              <a:xfrm>
                <a:off x="35108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Oval 117"/>
              <p:cNvSpPr>
                <a:spLocks noChangeArrowheads="1"/>
              </p:cNvSpPr>
              <p:nvPr/>
            </p:nvSpPr>
            <p:spPr bwMode="auto">
              <a:xfrm>
                <a:off x="35902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Oval 118"/>
              <p:cNvSpPr>
                <a:spLocks noChangeArrowheads="1"/>
              </p:cNvSpPr>
              <p:nvPr/>
            </p:nvSpPr>
            <p:spPr bwMode="auto">
              <a:xfrm>
                <a:off x="3668004"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Oval 119"/>
              <p:cNvSpPr>
                <a:spLocks noChangeArrowheads="1"/>
              </p:cNvSpPr>
              <p:nvPr/>
            </p:nvSpPr>
            <p:spPr bwMode="auto">
              <a:xfrm>
                <a:off x="37473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Oval 120"/>
              <p:cNvSpPr>
                <a:spLocks noChangeArrowheads="1"/>
              </p:cNvSpPr>
              <p:nvPr/>
            </p:nvSpPr>
            <p:spPr bwMode="auto">
              <a:xfrm>
                <a:off x="38251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Oval 121"/>
              <p:cNvSpPr>
                <a:spLocks noChangeArrowheads="1"/>
              </p:cNvSpPr>
              <p:nvPr/>
            </p:nvSpPr>
            <p:spPr bwMode="auto">
              <a:xfrm>
                <a:off x="39045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Oval 122"/>
              <p:cNvSpPr>
                <a:spLocks noChangeArrowheads="1"/>
              </p:cNvSpPr>
              <p:nvPr/>
            </p:nvSpPr>
            <p:spPr bwMode="auto">
              <a:xfrm>
                <a:off x="39839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Oval 123"/>
              <p:cNvSpPr>
                <a:spLocks noChangeArrowheads="1"/>
              </p:cNvSpPr>
              <p:nvPr/>
            </p:nvSpPr>
            <p:spPr bwMode="auto">
              <a:xfrm>
                <a:off x="4061704"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Oval 124"/>
              <p:cNvSpPr>
                <a:spLocks noChangeArrowheads="1"/>
              </p:cNvSpPr>
              <p:nvPr/>
            </p:nvSpPr>
            <p:spPr bwMode="auto">
              <a:xfrm>
                <a:off x="41410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Oval 125"/>
              <p:cNvSpPr>
                <a:spLocks noChangeArrowheads="1"/>
              </p:cNvSpPr>
              <p:nvPr/>
            </p:nvSpPr>
            <p:spPr bwMode="auto">
              <a:xfrm>
                <a:off x="42188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Oval 126"/>
              <p:cNvSpPr>
                <a:spLocks noChangeArrowheads="1"/>
              </p:cNvSpPr>
              <p:nvPr/>
            </p:nvSpPr>
            <p:spPr bwMode="auto">
              <a:xfrm>
                <a:off x="42982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Oval 127"/>
              <p:cNvSpPr>
                <a:spLocks noChangeArrowheads="1"/>
              </p:cNvSpPr>
              <p:nvPr/>
            </p:nvSpPr>
            <p:spPr bwMode="auto">
              <a:xfrm>
                <a:off x="43776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Rectangle 128"/>
              <p:cNvSpPr>
                <a:spLocks noChangeArrowheads="1"/>
              </p:cNvSpPr>
              <p:nvPr/>
            </p:nvSpPr>
            <p:spPr bwMode="auto">
              <a:xfrm>
                <a:off x="43966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Rectangle 129"/>
              <p:cNvSpPr>
                <a:spLocks noChangeArrowheads="1"/>
              </p:cNvSpPr>
              <p:nvPr/>
            </p:nvSpPr>
            <p:spPr bwMode="auto">
              <a:xfrm>
                <a:off x="43172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130"/>
              <p:cNvSpPr>
                <a:spLocks noChangeArrowheads="1"/>
              </p:cNvSpPr>
              <p:nvPr/>
            </p:nvSpPr>
            <p:spPr bwMode="auto">
              <a:xfrm>
                <a:off x="42395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131"/>
              <p:cNvSpPr>
                <a:spLocks noChangeArrowheads="1"/>
              </p:cNvSpPr>
              <p:nvPr/>
            </p:nvSpPr>
            <p:spPr bwMode="auto">
              <a:xfrm>
                <a:off x="41601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Rectangle 132"/>
              <p:cNvSpPr>
                <a:spLocks noChangeArrowheads="1"/>
              </p:cNvSpPr>
              <p:nvPr/>
            </p:nvSpPr>
            <p:spPr bwMode="auto">
              <a:xfrm>
                <a:off x="408234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133"/>
              <p:cNvSpPr>
                <a:spLocks noChangeArrowheads="1"/>
              </p:cNvSpPr>
              <p:nvPr/>
            </p:nvSpPr>
            <p:spPr bwMode="auto">
              <a:xfrm>
                <a:off x="40029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134"/>
              <p:cNvSpPr>
                <a:spLocks noChangeArrowheads="1"/>
              </p:cNvSpPr>
              <p:nvPr/>
            </p:nvSpPr>
            <p:spPr bwMode="auto">
              <a:xfrm>
                <a:off x="39235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Rectangle 135"/>
              <p:cNvSpPr>
                <a:spLocks noChangeArrowheads="1"/>
              </p:cNvSpPr>
              <p:nvPr/>
            </p:nvSpPr>
            <p:spPr bwMode="auto">
              <a:xfrm>
                <a:off x="38458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136"/>
              <p:cNvSpPr>
                <a:spLocks noChangeArrowheads="1"/>
              </p:cNvSpPr>
              <p:nvPr/>
            </p:nvSpPr>
            <p:spPr bwMode="auto">
              <a:xfrm>
                <a:off x="37664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137"/>
              <p:cNvSpPr>
                <a:spLocks noChangeArrowheads="1"/>
              </p:cNvSpPr>
              <p:nvPr/>
            </p:nvSpPr>
            <p:spPr bwMode="auto">
              <a:xfrm>
                <a:off x="368864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Rectangle 138"/>
              <p:cNvSpPr>
                <a:spLocks noChangeArrowheads="1"/>
              </p:cNvSpPr>
              <p:nvPr/>
            </p:nvSpPr>
            <p:spPr bwMode="auto">
              <a:xfrm>
                <a:off x="36092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Rectangle 139"/>
              <p:cNvSpPr>
                <a:spLocks noChangeArrowheads="1"/>
              </p:cNvSpPr>
              <p:nvPr/>
            </p:nvSpPr>
            <p:spPr bwMode="auto">
              <a:xfrm>
                <a:off x="35298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Oval 140"/>
              <p:cNvSpPr>
                <a:spLocks noChangeArrowheads="1"/>
              </p:cNvSpPr>
              <p:nvPr/>
            </p:nvSpPr>
            <p:spPr bwMode="auto">
              <a:xfrm>
                <a:off x="43776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Oval 141"/>
              <p:cNvSpPr>
                <a:spLocks noChangeArrowheads="1"/>
              </p:cNvSpPr>
              <p:nvPr/>
            </p:nvSpPr>
            <p:spPr bwMode="auto">
              <a:xfrm>
                <a:off x="42982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Oval 142"/>
              <p:cNvSpPr>
                <a:spLocks noChangeArrowheads="1"/>
              </p:cNvSpPr>
              <p:nvPr/>
            </p:nvSpPr>
            <p:spPr bwMode="auto">
              <a:xfrm>
                <a:off x="42188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Oval 143"/>
              <p:cNvSpPr>
                <a:spLocks noChangeArrowheads="1"/>
              </p:cNvSpPr>
              <p:nvPr/>
            </p:nvSpPr>
            <p:spPr bwMode="auto">
              <a:xfrm>
                <a:off x="41410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Oval 144"/>
              <p:cNvSpPr>
                <a:spLocks noChangeArrowheads="1"/>
              </p:cNvSpPr>
              <p:nvPr/>
            </p:nvSpPr>
            <p:spPr bwMode="auto">
              <a:xfrm>
                <a:off x="4061704"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Oval 145"/>
              <p:cNvSpPr>
                <a:spLocks noChangeArrowheads="1"/>
              </p:cNvSpPr>
              <p:nvPr/>
            </p:nvSpPr>
            <p:spPr bwMode="auto">
              <a:xfrm>
                <a:off x="39839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Oval 146"/>
              <p:cNvSpPr>
                <a:spLocks noChangeArrowheads="1"/>
              </p:cNvSpPr>
              <p:nvPr/>
            </p:nvSpPr>
            <p:spPr bwMode="auto">
              <a:xfrm>
                <a:off x="39045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Oval 147"/>
              <p:cNvSpPr>
                <a:spLocks noChangeArrowheads="1"/>
              </p:cNvSpPr>
              <p:nvPr/>
            </p:nvSpPr>
            <p:spPr bwMode="auto">
              <a:xfrm>
                <a:off x="38251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Oval 148"/>
              <p:cNvSpPr>
                <a:spLocks noChangeArrowheads="1"/>
              </p:cNvSpPr>
              <p:nvPr/>
            </p:nvSpPr>
            <p:spPr bwMode="auto">
              <a:xfrm>
                <a:off x="37473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Oval 149"/>
              <p:cNvSpPr>
                <a:spLocks noChangeArrowheads="1"/>
              </p:cNvSpPr>
              <p:nvPr/>
            </p:nvSpPr>
            <p:spPr bwMode="auto">
              <a:xfrm>
                <a:off x="3668004"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Oval 150"/>
              <p:cNvSpPr>
                <a:spLocks noChangeArrowheads="1"/>
              </p:cNvSpPr>
              <p:nvPr/>
            </p:nvSpPr>
            <p:spPr bwMode="auto">
              <a:xfrm>
                <a:off x="35902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Oval 151"/>
              <p:cNvSpPr>
                <a:spLocks noChangeArrowheads="1"/>
              </p:cNvSpPr>
              <p:nvPr/>
            </p:nvSpPr>
            <p:spPr bwMode="auto">
              <a:xfrm>
                <a:off x="35108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Rectangle 152"/>
              <p:cNvSpPr>
                <a:spLocks noChangeArrowheads="1"/>
              </p:cNvSpPr>
              <p:nvPr/>
            </p:nvSpPr>
            <p:spPr bwMode="auto">
              <a:xfrm>
                <a:off x="46554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Rectangle 153"/>
              <p:cNvSpPr>
                <a:spLocks noChangeArrowheads="1"/>
              </p:cNvSpPr>
              <p:nvPr/>
            </p:nvSpPr>
            <p:spPr bwMode="auto">
              <a:xfrm>
                <a:off x="47348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Rectangle 154"/>
              <p:cNvSpPr>
                <a:spLocks noChangeArrowheads="1"/>
              </p:cNvSpPr>
              <p:nvPr/>
            </p:nvSpPr>
            <p:spPr bwMode="auto">
              <a:xfrm>
                <a:off x="48125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Rectangle 155"/>
              <p:cNvSpPr>
                <a:spLocks noChangeArrowheads="1"/>
              </p:cNvSpPr>
              <p:nvPr/>
            </p:nvSpPr>
            <p:spPr bwMode="auto">
              <a:xfrm>
                <a:off x="48919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Rectangle 156"/>
              <p:cNvSpPr>
                <a:spLocks noChangeArrowheads="1"/>
              </p:cNvSpPr>
              <p:nvPr/>
            </p:nvSpPr>
            <p:spPr bwMode="auto">
              <a:xfrm>
                <a:off x="497134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Rectangle 157"/>
              <p:cNvSpPr>
                <a:spLocks noChangeArrowheads="1"/>
              </p:cNvSpPr>
              <p:nvPr/>
            </p:nvSpPr>
            <p:spPr bwMode="auto">
              <a:xfrm>
                <a:off x="50491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158"/>
              <p:cNvSpPr>
                <a:spLocks noChangeArrowheads="1"/>
              </p:cNvSpPr>
              <p:nvPr/>
            </p:nvSpPr>
            <p:spPr bwMode="auto">
              <a:xfrm>
                <a:off x="51285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Rectangle 159"/>
              <p:cNvSpPr>
                <a:spLocks noChangeArrowheads="1"/>
              </p:cNvSpPr>
              <p:nvPr/>
            </p:nvSpPr>
            <p:spPr bwMode="auto">
              <a:xfrm>
                <a:off x="52062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Rectangle 160"/>
              <p:cNvSpPr>
                <a:spLocks noChangeArrowheads="1"/>
              </p:cNvSpPr>
              <p:nvPr/>
            </p:nvSpPr>
            <p:spPr bwMode="auto">
              <a:xfrm>
                <a:off x="52856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Rectangle 161"/>
              <p:cNvSpPr>
                <a:spLocks noChangeArrowheads="1"/>
              </p:cNvSpPr>
              <p:nvPr/>
            </p:nvSpPr>
            <p:spPr bwMode="auto">
              <a:xfrm>
                <a:off x="536504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Rectangle 162"/>
              <p:cNvSpPr>
                <a:spLocks noChangeArrowheads="1"/>
              </p:cNvSpPr>
              <p:nvPr/>
            </p:nvSpPr>
            <p:spPr bwMode="auto">
              <a:xfrm>
                <a:off x="54428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Rectangle 163"/>
              <p:cNvSpPr>
                <a:spLocks noChangeArrowheads="1"/>
              </p:cNvSpPr>
              <p:nvPr/>
            </p:nvSpPr>
            <p:spPr bwMode="auto">
              <a:xfrm>
                <a:off x="55222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Oval 164"/>
              <p:cNvSpPr>
                <a:spLocks noChangeArrowheads="1"/>
              </p:cNvSpPr>
              <p:nvPr/>
            </p:nvSpPr>
            <p:spPr bwMode="auto">
              <a:xfrm>
                <a:off x="46363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Oval 165"/>
              <p:cNvSpPr>
                <a:spLocks noChangeArrowheads="1"/>
              </p:cNvSpPr>
              <p:nvPr/>
            </p:nvSpPr>
            <p:spPr bwMode="auto">
              <a:xfrm>
                <a:off x="47141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Oval 166"/>
              <p:cNvSpPr>
                <a:spLocks noChangeArrowheads="1"/>
              </p:cNvSpPr>
              <p:nvPr/>
            </p:nvSpPr>
            <p:spPr bwMode="auto">
              <a:xfrm>
                <a:off x="47935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Oval 167"/>
              <p:cNvSpPr>
                <a:spLocks noChangeArrowheads="1"/>
              </p:cNvSpPr>
              <p:nvPr/>
            </p:nvSpPr>
            <p:spPr bwMode="auto">
              <a:xfrm>
                <a:off x="48729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Oval 168"/>
              <p:cNvSpPr>
                <a:spLocks noChangeArrowheads="1"/>
              </p:cNvSpPr>
              <p:nvPr/>
            </p:nvSpPr>
            <p:spPr bwMode="auto">
              <a:xfrm>
                <a:off x="4950704"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Oval 169"/>
              <p:cNvSpPr>
                <a:spLocks noChangeArrowheads="1"/>
              </p:cNvSpPr>
              <p:nvPr/>
            </p:nvSpPr>
            <p:spPr bwMode="auto">
              <a:xfrm>
                <a:off x="50300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Oval 170"/>
              <p:cNvSpPr>
                <a:spLocks noChangeArrowheads="1"/>
              </p:cNvSpPr>
              <p:nvPr/>
            </p:nvSpPr>
            <p:spPr bwMode="auto">
              <a:xfrm>
                <a:off x="51078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Oval 171"/>
              <p:cNvSpPr>
                <a:spLocks noChangeArrowheads="1"/>
              </p:cNvSpPr>
              <p:nvPr/>
            </p:nvSpPr>
            <p:spPr bwMode="auto">
              <a:xfrm>
                <a:off x="51872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Oval 172"/>
              <p:cNvSpPr>
                <a:spLocks noChangeArrowheads="1"/>
              </p:cNvSpPr>
              <p:nvPr/>
            </p:nvSpPr>
            <p:spPr bwMode="auto">
              <a:xfrm>
                <a:off x="52666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Oval 173"/>
              <p:cNvSpPr>
                <a:spLocks noChangeArrowheads="1"/>
              </p:cNvSpPr>
              <p:nvPr/>
            </p:nvSpPr>
            <p:spPr bwMode="auto">
              <a:xfrm>
                <a:off x="5344404"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Oval 174"/>
              <p:cNvSpPr>
                <a:spLocks noChangeArrowheads="1"/>
              </p:cNvSpPr>
              <p:nvPr/>
            </p:nvSpPr>
            <p:spPr bwMode="auto">
              <a:xfrm>
                <a:off x="54237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Oval 175"/>
              <p:cNvSpPr>
                <a:spLocks noChangeArrowheads="1"/>
              </p:cNvSpPr>
              <p:nvPr/>
            </p:nvSpPr>
            <p:spPr bwMode="auto">
              <a:xfrm>
                <a:off x="55015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Rectangle 177"/>
              <p:cNvSpPr>
                <a:spLocks noChangeArrowheads="1"/>
              </p:cNvSpPr>
              <p:nvPr/>
            </p:nvSpPr>
            <p:spPr bwMode="auto">
              <a:xfrm>
                <a:off x="55222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Rectangle 178"/>
              <p:cNvSpPr>
                <a:spLocks noChangeArrowheads="1"/>
              </p:cNvSpPr>
              <p:nvPr/>
            </p:nvSpPr>
            <p:spPr bwMode="auto">
              <a:xfrm>
                <a:off x="54428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Rectangle 179"/>
              <p:cNvSpPr>
                <a:spLocks noChangeArrowheads="1"/>
              </p:cNvSpPr>
              <p:nvPr/>
            </p:nvSpPr>
            <p:spPr bwMode="auto">
              <a:xfrm>
                <a:off x="536504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Rectangle 180"/>
              <p:cNvSpPr>
                <a:spLocks noChangeArrowheads="1"/>
              </p:cNvSpPr>
              <p:nvPr/>
            </p:nvSpPr>
            <p:spPr bwMode="auto">
              <a:xfrm>
                <a:off x="52856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Rectangle 181"/>
              <p:cNvSpPr>
                <a:spLocks noChangeArrowheads="1"/>
              </p:cNvSpPr>
              <p:nvPr/>
            </p:nvSpPr>
            <p:spPr bwMode="auto">
              <a:xfrm>
                <a:off x="52062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182"/>
              <p:cNvSpPr>
                <a:spLocks noChangeArrowheads="1"/>
              </p:cNvSpPr>
              <p:nvPr/>
            </p:nvSpPr>
            <p:spPr bwMode="auto">
              <a:xfrm>
                <a:off x="51285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Rectangle 183"/>
              <p:cNvSpPr>
                <a:spLocks noChangeArrowheads="1"/>
              </p:cNvSpPr>
              <p:nvPr/>
            </p:nvSpPr>
            <p:spPr bwMode="auto">
              <a:xfrm>
                <a:off x="50491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Rectangle 184"/>
              <p:cNvSpPr>
                <a:spLocks noChangeArrowheads="1"/>
              </p:cNvSpPr>
              <p:nvPr/>
            </p:nvSpPr>
            <p:spPr bwMode="auto">
              <a:xfrm>
                <a:off x="497134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185"/>
              <p:cNvSpPr>
                <a:spLocks noChangeArrowheads="1"/>
              </p:cNvSpPr>
              <p:nvPr/>
            </p:nvSpPr>
            <p:spPr bwMode="auto">
              <a:xfrm>
                <a:off x="48919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Rectangle 186"/>
              <p:cNvSpPr>
                <a:spLocks noChangeArrowheads="1"/>
              </p:cNvSpPr>
              <p:nvPr/>
            </p:nvSpPr>
            <p:spPr bwMode="auto">
              <a:xfrm>
                <a:off x="48125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Rectangle 187"/>
              <p:cNvSpPr>
                <a:spLocks noChangeArrowheads="1"/>
              </p:cNvSpPr>
              <p:nvPr/>
            </p:nvSpPr>
            <p:spPr bwMode="auto">
              <a:xfrm>
                <a:off x="47348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Rectangle 188"/>
              <p:cNvSpPr>
                <a:spLocks noChangeArrowheads="1"/>
              </p:cNvSpPr>
              <p:nvPr/>
            </p:nvSpPr>
            <p:spPr bwMode="auto">
              <a:xfrm>
                <a:off x="46554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Oval 189"/>
              <p:cNvSpPr>
                <a:spLocks noChangeArrowheads="1"/>
              </p:cNvSpPr>
              <p:nvPr/>
            </p:nvSpPr>
            <p:spPr bwMode="auto">
              <a:xfrm>
                <a:off x="55015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Oval 190"/>
              <p:cNvSpPr>
                <a:spLocks noChangeArrowheads="1"/>
              </p:cNvSpPr>
              <p:nvPr/>
            </p:nvSpPr>
            <p:spPr bwMode="auto">
              <a:xfrm>
                <a:off x="54237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Oval 191"/>
              <p:cNvSpPr>
                <a:spLocks noChangeArrowheads="1"/>
              </p:cNvSpPr>
              <p:nvPr/>
            </p:nvSpPr>
            <p:spPr bwMode="auto">
              <a:xfrm>
                <a:off x="5344404"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Oval 192"/>
              <p:cNvSpPr>
                <a:spLocks noChangeArrowheads="1"/>
              </p:cNvSpPr>
              <p:nvPr/>
            </p:nvSpPr>
            <p:spPr bwMode="auto">
              <a:xfrm>
                <a:off x="52666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Oval 193"/>
              <p:cNvSpPr>
                <a:spLocks noChangeArrowheads="1"/>
              </p:cNvSpPr>
              <p:nvPr/>
            </p:nvSpPr>
            <p:spPr bwMode="auto">
              <a:xfrm>
                <a:off x="51872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Oval 194"/>
              <p:cNvSpPr>
                <a:spLocks noChangeArrowheads="1"/>
              </p:cNvSpPr>
              <p:nvPr/>
            </p:nvSpPr>
            <p:spPr bwMode="auto">
              <a:xfrm>
                <a:off x="51078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Oval 195"/>
              <p:cNvSpPr>
                <a:spLocks noChangeArrowheads="1"/>
              </p:cNvSpPr>
              <p:nvPr/>
            </p:nvSpPr>
            <p:spPr bwMode="auto">
              <a:xfrm>
                <a:off x="50300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Oval 196"/>
              <p:cNvSpPr>
                <a:spLocks noChangeArrowheads="1"/>
              </p:cNvSpPr>
              <p:nvPr/>
            </p:nvSpPr>
            <p:spPr bwMode="auto">
              <a:xfrm>
                <a:off x="4950704"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Oval 197"/>
              <p:cNvSpPr>
                <a:spLocks noChangeArrowheads="1"/>
              </p:cNvSpPr>
              <p:nvPr/>
            </p:nvSpPr>
            <p:spPr bwMode="auto">
              <a:xfrm>
                <a:off x="48729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Oval 198"/>
              <p:cNvSpPr>
                <a:spLocks noChangeArrowheads="1"/>
              </p:cNvSpPr>
              <p:nvPr/>
            </p:nvSpPr>
            <p:spPr bwMode="auto">
              <a:xfrm>
                <a:off x="47935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Oval 199"/>
              <p:cNvSpPr>
                <a:spLocks noChangeArrowheads="1"/>
              </p:cNvSpPr>
              <p:nvPr/>
            </p:nvSpPr>
            <p:spPr bwMode="auto">
              <a:xfrm>
                <a:off x="47141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Oval 200"/>
              <p:cNvSpPr>
                <a:spLocks noChangeArrowheads="1"/>
              </p:cNvSpPr>
              <p:nvPr/>
            </p:nvSpPr>
            <p:spPr bwMode="auto">
              <a:xfrm>
                <a:off x="46363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301"/>
              <p:cNvSpPr>
                <a:spLocks/>
              </p:cNvSpPr>
              <p:nvPr/>
            </p:nvSpPr>
            <p:spPr bwMode="auto">
              <a:xfrm>
                <a:off x="4196641" y="2805113"/>
                <a:ext cx="482600" cy="636588"/>
              </a:xfrm>
              <a:custGeom>
                <a:avLst/>
                <a:gdLst>
                  <a:gd name="T0" fmla="*/ 62 w 304"/>
                  <a:gd name="T1" fmla="*/ 0 h 401"/>
                  <a:gd name="T2" fmla="*/ 0 w 304"/>
                  <a:gd name="T3" fmla="*/ 178 h 401"/>
                  <a:gd name="T4" fmla="*/ 68 w 304"/>
                  <a:gd name="T5" fmla="*/ 333 h 401"/>
                  <a:gd name="T6" fmla="*/ 236 w 304"/>
                  <a:gd name="T7" fmla="*/ 401 h 401"/>
                  <a:gd name="T8" fmla="*/ 304 w 304"/>
                  <a:gd name="T9" fmla="*/ 230 h 401"/>
                  <a:gd name="T10" fmla="*/ 238 w 304"/>
                  <a:gd name="T11" fmla="*/ 74 h 401"/>
                  <a:gd name="T12" fmla="*/ 62 w 304"/>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304" h="401">
                    <a:moveTo>
                      <a:pt x="62" y="0"/>
                    </a:moveTo>
                    <a:lnTo>
                      <a:pt x="0" y="178"/>
                    </a:lnTo>
                    <a:lnTo>
                      <a:pt x="68" y="333"/>
                    </a:lnTo>
                    <a:lnTo>
                      <a:pt x="236" y="401"/>
                    </a:lnTo>
                    <a:lnTo>
                      <a:pt x="304" y="230"/>
                    </a:lnTo>
                    <a:lnTo>
                      <a:pt x="238" y="74"/>
                    </a:lnTo>
                    <a:lnTo>
                      <a:pt x="62" y="0"/>
                    </a:lnTo>
                    <a:close/>
                  </a:path>
                </a:pathLst>
              </a:custGeom>
              <a:solidFill>
                <a:srgbClr val="FBB04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307"/>
              <p:cNvSpPr>
                <a:spLocks/>
              </p:cNvSpPr>
              <p:nvPr/>
            </p:nvSpPr>
            <p:spPr bwMode="auto">
              <a:xfrm>
                <a:off x="3575929" y="3038475"/>
                <a:ext cx="396875" cy="393700"/>
              </a:xfrm>
              <a:custGeom>
                <a:avLst/>
                <a:gdLst>
                  <a:gd name="T0" fmla="*/ 11 w 250"/>
                  <a:gd name="T1" fmla="*/ 186 h 248"/>
                  <a:gd name="T2" fmla="*/ 0 w 250"/>
                  <a:gd name="T3" fmla="*/ 87 h 248"/>
                  <a:gd name="T4" fmla="*/ 64 w 250"/>
                  <a:gd name="T5" fmla="*/ 10 h 248"/>
                  <a:gd name="T6" fmla="*/ 162 w 250"/>
                  <a:gd name="T7" fmla="*/ 0 h 248"/>
                  <a:gd name="T8" fmla="*/ 240 w 250"/>
                  <a:gd name="T9" fmla="*/ 62 h 248"/>
                  <a:gd name="T10" fmla="*/ 250 w 250"/>
                  <a:gd name="T11" fmla="*/ 161 h 248"/>
                  <a:gd name="T12" fmla="*/ 186 w 250"/>
                  <a:gd name="T13" fmla="*/ 238 h 248"/>
                  <a:gd name="T14" fmla="*/ 89 w 250"/>
                  <a:gd name="T15" fmla="*/ 248 h 248"/>
                  <a:gd name="T16" fmla="*/ 11 w 250"/>
                  <a:gd name="T17" fmla="*/ 1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48">
                    <a:moveTo>
                      <a:pt x="11" y="186"/>
                    </a:moveTo>
                    <a:lnTo>
                      <a:pt x="0" y="87"/>
                    </a:lnTo>
                    <a:lnTo>
                      <a:pt x="64" y="10"/>
                    </a:lnTo>
                    <a:lnTo>
                      <a:pt x="162" y="0"/>
                    </a:lnTo>
                    <a:lnTo>
                      <a:pt x="240" y="62"/>
                    </a:lnTo>
                    <a:lnTo>
                      <a:pt x="250" y="161"/>
                    </a:lnTo>
                    <a:lnTo>
                      <a:pt x="186" y="238"/>
                    </a:lnTo>
                    <a:lnTo>
                      <a:pt x="89" y="248"/>
                    </a:lnTo>
                    <a:lnTo>
                      <a:pt x="11" y="186"/>
                    </a:lnTo>
                    <a:close/>
                  </a:path>
                </a:pathLst>
              </a:custGeom>
              <a:solidFill>
                <a:srgbClr val="9BE5F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Freeform 323"/>
              <p:cNvSpPr>
                <a:spLocks/>
              </p:cNvSpPr>
              <p:nvPr/>
            </p:nvSpPr>
            <p:spPr bwMode="auto">
              <a:xfrm>
                <a:off x="4445879" y="3635375"/>
                <a:ext cx="230188" cy="395288"/>
              </a:xfrm>
              <a:custGeom>
                <a:avLst/>
                <a:gdLst>
                  <a:gd name="T0" fmla="*/ 48 w 70"/>
                  <a:gd name="T1" fmla="*/ 67 h 120"/>
                  <a:gd name="T2" fmla="*/ 62 w 70"/>
                  <a:gd name="T3" fmla="*/ 57 h 120"/>
                  <a:gd name="T4" fmla="*/ 57 w 70"/>
                  <a:gd name="T5" fmla="*/ 51 h 120"/>
                  <a:gd name="T6" fmla="*/ 45 w 70"/>
                  <a:gd name="T7" fmla="*/ 38 h 120"/>
                  <a:gd name="T8" fmla="*/ 70 w 70"/>
                  <a:gd name="T9" fmla="*/ 33 h 120"/>
                  <a:gd name="T10" fmla="*/ 65 w 70"/>
                  <a:gd name="T11" fmla="*/ 15 h 120"/>
                  <a:gd name="T12" fmla="*/ 49 w 70"/>
                  <a:gd name="T13" fmla="*/ 22 h 120"/>
                  <a:gd name="T14" fmla="*/ 40 w 70"/>
                  <a:gd name="T15" fmla="*/ 26 h 120"/>
                  <a:gd name="T16" fmla="*/ 43 w 70"/>
                  <a:gd name="T17" fmla="*/ 0 h 120"/>
                  <a:gd name="T18" fmla="*/ 26 w 70"/>
                  <a:gd name="T19" fmla="*/ 0 h 120"/>
                  <a:gd name="T20" fmla="*/ 28 w 70"/>
                  <a:gd name="T21" fmla="*/ 26 h 120"/>
                  <a:gd name="T22" fmla="*/ 5 w 70"/>
                  <a:gd name="T23" fmla="*/ 14 h 120"/>
                  <a:gd name="T24" fmla="*/ 0 w 70"/>
                  <a:gd name="T25" fmla="*/ 32 h 120"/>
                  <a:gd name="T26" fmla="*/ 10 w 70"/>
                  <a:gd name="T27" fmla="*/ 35 h 120"/>
                  <a:gd name="T28" fmla="*/ 24 w 70"/>
                  <a:gd name="T29" fmla="*/ 38 h 120"/>
                  <a:gd name="T30" fmla="*/ 21 w 70"/>
                  <a:gd name="T31" fmla="*/ 42 h 120"/>
                  <a:gd name="T32" fmla="*/ 6 w 70"/>
                  <a:gd name="T33" fmla="*/ 57 h 120"/>
                  <a:gd name="T34" fmla="*/ 21 w 70"/>
                  <a:gd name="T35" fmla="*/ 68 h 120"/>
                  <a:gd name="T36" fmla="*/ 32 w 70"/>
                  <a:gd name="T37" fmla="*/ 50 h 120"/>
                  <a:gd name="T38" fmla="*/ 32 w 70"/>
                  <a:gd name="T39" fmla="*/ 86 h 120"/>
                  <a:gd name="T40" fmla="*/ 13 w 70"/>
                  <a:gd name="T41" fmla="*/ 79 h 120"/>
                  <a:gd name="T42" fmla="*/ 36 w 70"/>
                  <a:gd name="T43" fmla="*/ 120 h 120"/>
                  <a:gd name="T44" fmla="*/ 58 w 70"/>
                  <a:gd name="T45" fmla="*/ 79 h 120"/>
                  <a:gd name="T46" fmla="*/ 40 w 70"/>
                  <a:gd name="T47" fmla="*/ 86 h 120"/>
                  <a:gd name="T48" fmla="*/ 40 w 70"/>
                  <a:gd name="T49" fmla="*/ 54 h 120"/>
                  <a:gd name="T50" fmla="*/ 48 w 70"/>
                  <a:gd name="T51"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120">
                    <a:moveTo>
                      <a:pt x="48" y="67"/>
                    </a:moveTo>
                    <a:cubicBezTo>
                      <a:pt x="62" y="57"/>
                      <a:pt x="62" y="57"/>
                      <a:pt x="62" y="57"/>
                    </a:cubicBezTo>
                    <a:cubicBezTo>
                      <a:pt x="61" y="56"/>
                      <a:pt x="59" y="54"/>
                      <a:pt x="57" y="51"/>
                    </a:cubicBezTo>
                    <a:cubicBezTo>
                      <a:pt x="45" y="38"/>
                      <a:pt x="45" y="38"/>
                      <a:pt x="45" y="38"/>
                    </a:cubicBezTo>
                    <a:cubicBezTo>
                      <a:pt x="55" y="36"/>
                      <a:pt x="63" y="35"/>
                      <a:pt x="70" y="33"/>
                    </a:cubicBezTo>
                    <a:cubicBezTo>
                      <a:pt x="65" y="15"/>
                      <a:pt x="65" y="15"/>
                      <a:pt x="65" y="15"/>
                    </a:cubicBezTo>
                    <a:cubicBezTo>
                      <a:pt x="60" y="17"/>
                      <a:pt x="55" y="20"/>
                      <a:pt x="49" y="22"/>
                    </a:cubicBezTo>
                    <a:cubicBezTo>
                      <a:pt x="45" y="24"/>
                      <a:pt x="42" y="25"/>
                      <a:pt x="40" y="26"/>
                    </a:cubicBezTo>
                    <a:cubicBezTo>
                      <a:pt x="42" y="13"/>
                      <a:pt x="43" y="5"/>
                      <a:pt x="43" y="0"/>
                    </a:cubicBezTo>
                    <a:cubicBezTo>
                      <a:pt x="26" y="0"/>
                      <a:pt x="26" y="0"/>
                      <a:pt x="26" y="0"/>
                    </a:cubicBezTo>
                    <a:cubicBezTo>
                      <a:pt x="26" y="7"/>
                      <a:pt x="27" y="15"/>
                      <a:pt x="28" y="26"/>
                    </a:cubicBezTo>
                    <a:cubicBezTo>
                      <a:pt x="21" y="22"/>
                      <a:pt x="14" y="18"/>
                      <a:pt x="5" y="14"/>
                    </a:cubicBezTo>
                    <a:cubicBezTo>
                      <a:pt x="0" y="32"/>
                      <a:pt x="0" y="32"/>
                      <a:pt x="0" y="32"/>
                    </a:cubicBezTo>
                    <a:cubicBezTo>
                      <a:pt x="1" y="32"/>
                      <a:pt x="5" y="33"/>
                      <a:pt x="10" y="35"/>
                    </a:cubicBezTo>
                    <a:cubicBezTo>
                      <a:pt x="18" y="36"/>
                      <a:pt x="23" y="38"/>
                      <a:pt x="24" y="38"/>
                    </a:cubicBezTo>
                    <a:cubicBezTo>
                      <a:pt x="24" y="38"/>
                      <a:pt x="23" y="40"/>
                      <a:pt x="21" y="42"/>
                    </a:cubicBezTo>
                    <a:cubicBezTo>
                      <a:pt x="16" y="46"/>
                      <a:pt x="11" y="51"/>
                      <a:pt x="6" y="57"/>
                    </a:cubicBezTo>
                    <a:cubicBezTo>
                      <a:pt x="21" y="68"/>
                      <a:pt x="21" y="68"/>
                      <a:pt x="21" y="68"/>
                    </a:cubicBezTo>
                    <a:cubicBezTo>
                      <a:pt x="25" y="62"/>
                      <a:pt x="28" y="56"/>
                      <a:pt x="32" y="50"/>
                    </a:cubicBezTo>
                    <a:cubicBezTo>
                      <a:pt x="32" y="86"/>
                      <a:pt x="32" y="86"/>
                      <a:pt x="32" y="86"/>
                    </a:cubicBezTo>
                    <a:cubicBezTo>
                      <a:pt x="13" y="79"/>
                      <a:pt x="13" y="79"/>
                      <a:pt x="13" y="79"/>
                    </a:cubicBezTo>
                    <a:cubicBezTo>
                      <a:pt x="22" y="89"/>
                      <a:pt x="31" y="106"/>
                      <a:pt x="36" y="120"/>
                    </a:cubicBezTo>
                    <a:cubicBezTo>
                      <a:pt x="41" y="106"/>
                      <a:pt x="49" y="89"/>
                      <a:pt x="58" y="79"/>
                    </a:cubicBezTo>
                    <a:cubicBezTo>
                      <a:pt x="40" y="86"/>
                      <a:pt x="40" y="86"/>
                      <a:pt x="40" y="86"/>
                    </a:cubicBezTo>
                    <a:cubicBezTo>
                      <a:pt x="40" y="54"/>
                      <a:pt x="40" y="54"/>
                      <a:pt x="40" y="54"/>
                    </a:cubicBezTo>
                    <a:lnTo>
                      <a:pt x="48"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25"/>
              <p:cNvSpPr>
                <a:spLocks/>
              </p:cNvSpPr>
              <p:nvPr/>
            </p:nvSpPr>
            <p:spPr bwMode="auto">
              <a:xfrm>
                <a:off x="4177591" y="3822700"/>
                <a:ext cx="333375" cy="949325"/>
              </a:xfrm>
              <a:custGeom>
                <a:avLst/>
                <a:gdLst>
                  <a:gd name="T0" fmla="*/ 0 w 210"/>
                  <a:gd name="T1" fmla="*/ 0 h 598"/>
                  <a:gd name="T2" fmla="*/ 53 w 210"/>
                  <a:gd name="T3" fmla="*/ 0 h 598"/>
                  <a:gd name="T4" fmla="*/ 68 w 210"/>
                  <a:gd name="T5" fmla="*/ 110 h 598"/>
                  <a:gd name="T6" fmla="*/ 202 w 210"/>
                  <a:gd name="T7" fmla="*/ 209 h 598"/>
                  <a:gd name="T8" fmla="*/ 210 w 210"/>
                  <a:gd name="T9" fmla="*/ 555 h 598"/>
                  <a:gd name="T10" fmla="*/ 179 w 210"/>
                  <a:gd name="T11" fmla="*/ 598 h 598"/>
                  <a:gd name="T12" fmla="*/ 136 w 210"/>
                  <a:gd name="T13" fmla="*/ 561 h 598"/>
                  <a:gd name="T14" fmla="*/ 177 w 210"/>
                  <a:gd name="T15" fmla="*/ 524 h 598"/>
                  <a:gd name="T16" fmla="*/ 138 w 210"/>
                  <a:gd name="T17" fmla="*/ 238 h 598"/>
                  <a:gd name="T18" fmla="*/ 4 w 210"/>
                  <a:gd name="T19" fmla="*/ 149 h 598"/>
                  <a:gd name="T20" fmla="*/ 0 w 210"/>
                  <a:gd name="T2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598">
                    <a:moveTo>
                      <a:pt x="0" y="0"/>
                    </a:moveTo>
                    <a:lnTo>
                      <a:pt x="53" y="0"/>
                    </a:lnTo>
                    <a:lnTo>
                      <a:pt x="68" y="110"/>
                    </a:lnTo>
                    <a:lnTo>
                      <a:pt x="202" y="209"/>
                    </a:lnTo>
                    <a:lnTo>
                      <a:pt x="210" y="555"/>
                    </a:lnTo>
                    <a:lnTo>
                      <a:pt x="179" y="598"/>
                    </a:lnTo>
                    <a:lnTo>
                      <a:pt x="136" y="561"/>
                    </a:lnTo>
                    <a:lnTo>
                      <a:pt x="177" y="524"/>
                    </a:lnTo>
                    <a:lnTo>
                      <a:pt x="138" y="238"/>
                    </a:lnTo>
                    <a:lnTo>
                      <a:pt x="4" y="149"/>
                    </a:lnTo>
                    <a:lnTo>
                      <a:pt x="0" y="0"/>
                    </a:lnTo>
                    <a:close/>
                  </a:path>
                </a:pathLst>
              </a:custGeom>
              <a:solidFill>
                <a:srgbClr val="ED1C24"/>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Oval 326"/>
              <p:cNvSpPr>
                <a:spLocks noChangeArrowheads="1"/>
              </p:cNvSpPr>
              <p:nvPr/>
            </p:nvSpPr>
            <p:spPr bwMode="auto">
              <a:xfrm>
                <a:off x="4366504" y="4670425"/>
                <a:ext cx="168275" cy="168275"/>
              </a:xfrm>
              <a:prstGeom prst="ellipse">
                <a:avLst/>
              </a:prstGeom>
              <a:solidFill>
                <a:srgbClr val="ED1C24"/>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Freeform 327"/>
              <p:cNvSpPr>
                <a:spLocks/>
              </p:cNvSpPr>
              <p:nvPr/>
            </p:nvSpPr>
            <p:spPr bwMode="auto">
              <a:xfrm>
                <a:off x="4612566" y="3822700"/>
                <a:ext cx="338138" cy="949325"/>
              </a:xfrm>
              <a:custGeom>
                <a:avLst/>
                <a:gdLst>
                  <a:gd name="T0" fmla="*/ 213 w 213"/>
                  <a:gd name="T1" fmla="*/ 0 h 598"/>
                  <a:gd name="T2" fmla="*/ 159 w 213"/>
                  <a:gd name="T3" fmla="*/ 0 h 598"/>
                  <a:gd name="T4" fmla="*/ 143 w 213"/>
                  <a:gd name="T5" fmla="*/ 110 h 598"/>
                  <a:gd name="T6" fmla="*/ 11 w 213"/>
                  <a:gd name="T7" fmla="*/ 209 h 598"/>
                  <a:gd name="T8" fmla="*/ 0 w 213"/>
                  <a:gd name="T9" fmla="*/ 555 h 598"/>
                  <a:gd name="T10" fmla="*/ 31 w 213"/>
                  <a:gd name="T11" fmla="*/ 598 h 598"/>
                  <a:gd name="T12" fmla="*/ 77 w 213"/>
                  <a:gd name="T13" fmla="*/ 561 h 598"/>
                  <a:gd name="T14" fmla="*/ 35 w 213"/>
                  <a:gd name="T15" fmla="*/ 524 h 598"/>
                  <a:gd name="T16" fmla="*/ 73 w 213"/>
                  <a:gd name="T17" fmla="*/ 238 h 598"/>
                  <a:gd name="T18" fmla="*/ 209 w 213"/>
                  <a:gd name="T19" fmla="*/ 149 h 598"/>
                  <a:gd name="T20" fmla="*/ 213 w 213"/>
                  <a:gd name="T2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598">
                    <a:moveTo>
                      <a:pt x="213" y="0"/>
                    </a:moveTo>
                    <a:lnTo>
                      <a:pt x="159" y="0"/>
                    </a:lnTo>
                    <a:lnTo>
                      <a:pt x="143" y="110"/>
                    </a:lnTo>
                    <a:lnTo>
                      <a:pt x="11" y="209"/>
                    </a:lnTo>
                    <a:lnTo>
                      <a:pt x="0" y="555"/>
                    </a:lnTo>
                    <a:lnTo>
                      <a:pt x="31" y="598"/>
                    </a:lnTo>
                    <a:lnTo>
                      <a:pt x="77" y="561"/>
                    </a:lnTo>
                    <a:lnTo>
                      <a:pt x="35" y="524"/>
                    </a:lnTo>
                    <a:lnTo>
                      <a:pt x="73" y="238"/>
                    </a:lnTo>
                    <a:lnTo>
                      <a:pt x="209" y="149"/>
                    </a:lnTo>
                    <a:lnTo>
                      <a:pt x="213" y="0"/>
                    </a:lnTo>
                    <a:close/>
                  </a:path>
                </a:pathLst>
              </a:custGeom>
              <a:solidFill>
                <a:srgbClr val="8DC63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Oval 328"/>
              <p:cNvSpPr>
                <a:spLocks noChangeArrowheads="1"/>
              </p:cNvSpPr>
              <p:nvPr/>
            </p:nvSpPr>
            <p:spPr bwMode="auto">
              <a:xfrm>
                <a:off x="4593516" y="4670425"/>
                <a:ext cx="163513" cy="168275"/>
              </a:xfrm>
              <a:prstGeom prst="ellipse">
                <a:avLst/>
              </a:prstGeom>
              <a:solidFill>
                <a:srgbClr val="8DC63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69" name="Group 368"/>
              <p:cNvGrpSpPr/>
              <p:nvPr/>
            </p:nvGrpSpPr>
            <p:grpSpPr>
              <a:xfrm>
                <a:off x="3755845" y="4777256"/>
                <a:ext cx="1812829" cy="202257"/>
                <a:chOff x="3734329" y="4787156"/>
                <a:chExt cx="1812829" cy="202257"/>
              </a:xfrm>
            </p:grpSpPr>
            <p:sp>
              <p:nvSpPr>
                <p:cNvPr id="381" name="Rectangle 347"/>
                <p:cNvSpPr>
                  <a:spLocks noChangeArrowheads="1"/>
                </p:cNvSpPr>
                <p:nvPr/>
              </p:nvSpPr>
              <p:spPr bwMode="auto">
                <a:xfrm>
                  <a:off x="4965267" y="4835525"/>
                  <a:ext cx="58189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itchFamily="34" charset="0"/>
                      <a:cs typeface="Arial" pitchFamily="34" charset="0"/>
                    </a:rPr>
                    <a:t>IL-1 RAcP</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52"/>
                <p:cNvSpPr>
                  <a:spLocks noChangeArrowheads="1"/>
                </p:cNvSpPr>
                <p:nvPr/>
              </p:nvSpPr>
              <p:spPr bwMode="auto">
                <a:xfrm>
                  <a:off x="3734329" y="4835525"/>
                  <a:ext cx="38311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itchFamily="34" charset="0"/>
                      <a:cs typeface="Arial" pitchFamily="34" charset="0"/>
                    </a:rPr>
                    <a:t>IL-1 RI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383" name="Straight Connector 382"/>
                <p:cNvCxnSpPr/>
                <p:nvPr/>
              </p:nvCxnSpPr>
              <p:spPr>
                <a:xfrm flipH="1" flipV="1">
                  <a:off x="4753405" y="4787156"/>
                  <a:ext cx="175783" cy="125313"/>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V="1">
                  <a:off x="4156075" y="4787157"/>
                  <a:ext cx="154782" cy="11261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60" name="Rectangle 359"/>
              <p:cNvSpPr>
                <a:spLocks noChangeArrowheads="1"/>
              </p:cNvSpPr>
              <p:nvPr/>
            </p:nvSpPr>
            <p:spPr bwMode="auto">
              <a:xfrm>
                <a:off x="3672563" y="3200757"/>
                <a:ext cx="24526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itchFamily="34" charset="0"/>
                    <a:cs typeface="Arial" pitchFamily="34" charset="0"/>
                  </a:rPr>
                  <a:t>IL-1</a:t>
                </a:r>
                <a:r>
                  <a:rPr kumimoji="0" lang="el-GR" altLang="en-US" sz="800" b="1" i="0" u="none" strike="noStrike" cap="none" normalizeH="0" baseline="0" dirty="0">
                    <a:ln>
                      <a:noFill/>
                    </a:ln>
                    <a:solidFill>
                      <a:srgbClr val="000000"/>
                    </a:solidFill>
                    <a:effectLst/>
                    <a:latin typeface="Arial" pitchFamily="34" charset="0"/>
                    <a:cs typeface="Arial" pitchFamily="34" charset="0"/>
                  </a:rPr>
                  <a:t>α</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55"/>
              <p:cNvSpPr>
                <a:spLocks noChangeArrowheads="1"/>
              </p:cNvSpPr>
              <p:nvPr/>
            </p:nvSpPr>
            <p:spPr bwMode="auto">
              <a:xfrm>
                <a:off x="4292792" y="3057526"/>
                <a:ext cx="30617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IL-1ß</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8" name="Group 17"/>
            <p:cNvGrpSpPr/>
            <p:nvPr/>
          </p:nvGrpSpPr>
          <p:grpSpPr>
            <a:xfrm>
              <a:off x="6450891" y="2884488"/>
              <a:ext cx="2058988" cy="2095025"/>
              <a:chOff x="6450891" y="2884488"/>
              <a:chExt cx="2058988" cy="2095025"/>
            </a:xfrm>
          </p:grpSpPr>
          <p:sp>
            <p:nvSpPr>
              <p:cNvPr id="219" name="Rectangle 201"/>
              <p:cNvSpPr>
                <a:spLocks noChangeArrowheads="1"/>
              </p:cNvSpPr>
              <p:nvPr/>
            </p:nvSpPr>
            <p:spPr bwMode="auto">
              <a:xfrm>
                <a:off x="646994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Rectangle 202"/>
              <p:cNvSpPr>
                <a:spLocks noChangeArrowheads="1"/>
              </p:cNvSpPr>
              <p:nvPr/>
            </p:nvSpPr>
            <p:spPr bwMode="auto">
              <a:xfrm>
                <a:off x="6549316"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Rectangle 203"/>
              <p:cNvSpPr>
                <a:spLocks noChangeArrowheads="1"/>
              </p:cNvSpPr>
              <p:nvPr/>
            </p:nvSpPr>
            <p:spPr bwMode="auto">
              <a:xfrm>
                <a:off x="6627104"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Rectangle 204"/>
              <p:cNvSpPr>
                <a:spLocks noChangeArrowheads="1"/>
              </p:cNvSpPr>
              <p:nvPr/>
            </p:nvSpPr>
            <p:spPr bwMode="auto">
              <a:xfrm>
                <a:off x="6706479"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Rectangle 206"/>
              <p:cNvSpPr>
                <a:spLocks noChangeArrowheads="1"/>
              </p:cNvSpPr>
              <p:nvPr/>
            </p:nvSpPr>
            <p:spPr bwMode="auto">
              <a:xfrm>
                <a:off x="67842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Rectangle 207"/>
              <p:cNvSpPr>
                <a:spLocks noChangeArrowheads="1"/>
              </p:cNvSpPr>
              <p:nvPr/>
            </p:nvSpPr>
            <p:spPr bwMode="auto">
              <a:xfrm>
                <a:off x="686364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Rectangle 208"/>
              <p:cNvSpPr>
                <a:spLocks noChangeArrowheads="1"/>
              </p:cNvSpPr>
              <p:nvPr/>
            </p:nvSpPr>
            <p:spPr bwMode="auto">
              <a:xfrm>
                <a:off x="69414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Rectangle 209"/>
              <p:cNvSpPr>
                <a:spLocks noChangeArrowheads="1"/>
              </p:cNvSpPr>
              <p:nvPr/>
            </p:nvSpPr>
            <p:spPr bwMode="auto">
              <a:xfrm>
                <a:off x="7020804"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Rectangle 210"/>
              <p:cNvSpPr>
                <a:spLocks noChangeArrowheads="1"/>
              </p:cNvSpPr>
              <p:nvPr/>
            </p:nvSpPr>
            <p:spPr bwMode="auto">
              <a:xfrm>
                <a:off x="7100179"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Rectangle 211"/>
              <p:cNvSpPr>
                <a:spLocks noChangeArrowheads="1"/>
              </p:cNvSpPr>
              <p:nvPr/>
            </p:nvSpPr>
            <p:spPr bwMode="auto">
              <a:xfrm>
                <a:off x="71779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Rectangle 212"/>
              <p:cNvSpPr>
                <a:spLocks noChangeArrowheads="1"/>
              </p:cNvSpPr>
              <p:nvPr/>
            </p:nvSpPr>
            <p:spPr bwMode="auto">
              <a:xfrm>
                <a:off x="725734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Rectangle 213"/>
              <p:cNvSpPr>
                <a:spLocks noChangeArrowheads="1"/>
              </p:cNvSpPr>
              <p:nvPr/>
            </p:nvSpPr>
            <p:spPr bwMode="auto">
              <a:xfrm>
                <a:off x="73351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Oval 214"/>
              <p:cNvSpPr>
                <a:spLocks noChangeArrowheads="1"/>
              </p:cNvSpPr>
              <p:nvPr/>
            </p:nvSpPr>
            <p:spPr bwMode="auto">
              <a:xfrm>
                <a:off x="645089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Oval 215"/>
              <p:cNvSpPr>
                <a:spLocks noChangeArrowheads="1"/>
              </p:cNvSpPr>
              <p:nvPr/>
            </p:nvSpPr>
            <p:spPr bwMode="auto">
              <a:xfrm>
                <a:off x="6528679"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Oval 216"/>
              <p:cNvSpPr>
                <a:spLocks noChangeArrowheads="1"/>
              </p:cNvSpPr>
              <p:nvPr/>
            </p:nvSpPr>
            <p:spPr bwMode="auto">
              <a:xfrm>
                <a:off x="6608054"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Oval 217"/>
              <p:cNvSpPr>
                <a:spLocks noChangeArrowheads="1"/>
              </p:cNvSpPr>
              <p:nvPr/>
            </p:nvSpPr>
            <p:spPr bwMode="auto">
              <a:xfrm>
                <a:off x="6685841"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Oval 218"/>
              <p:cNvSpPr>
                <a:spLocks noChangeArrowheads="1"/>
              </p:cNvSpPr>
              <p:nvPr/>
            </p:nvSpPr>
            <p:spPr bwMode="auto">
              <a:xfrm>
                <a:off x="67652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Oval 219"/>
              <p:cNvSpPr>
                <a:spLocks noChangeArrowheads="1"/>
              </p:cNvSpPr>
              <p:nvPr/>
            </p:nvSpPr>
            <p:spPr bwMode="auto">
              <a:xfrm>
                <a:off x="6843004"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Oval 220"/>
              <p:cNvSpPr>
                <a:spLocks noChangeArrowheads="1"/>
              </p:cNvSpPr>
              <p:nvPr/>
            </p:nvSpPr>
            <p:spPr bwMode="auto">
              <a:xfrm>
                <a:off x="69223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Oval 221"/>
              <p:cNvSpPr>
                <a:spLocks noChangeArrowheads="1"/>
              </p:cNvSpPr>
              <p:nvPr/>
            </p:nvSpPr>
            <p:spPr bwMode="auto">
              <a:xfrm>
                <a:off x="7001754"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Oval 222"/>
              <p:cNvSpPr>
                <a:spLocks noChangeArrowheads="1"/>
              </p:cNvSpPr>
              <p:nvPr/>
            </p:nvSpPr>
            <p:spPr bwMode="auto">
              <a:xfrm>
                <a:off x="7079541"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Oval 223"/>
              <p:cNvSpPr>
                <a:spLocks noChangeArrowheads="1"/>
              </p:cNvSpPr>
              <p:nvPr/>
            </p:nvSpPr>
            <p:spPr bwMode="auto">
              <a:xfrm>
                <a:off x="71589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Oval 224"/>
              <p:cNvSpPr>
                <a:spLocks noChangeArrowheads="1"/>
              </p:cNvSpPr>
              <p:nvPr/>
            </p:nvSpPr>
            <p:spPr bwMode="auto">
              <a:xfrm>
                <a:off x="7236704"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Oval 225"/>
              <p:cNvSpPr>
                <a:spLocks noChangeArrowheads="1"/>
              </p:cNvSpPr>
              <p:nvPr/>
            </p:nvSpPr>
            <p:spPr bwMode="auto">
              <a:xfrm>
                <a:off x="73160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Rectangle 226"/>
              <p:cNvSpPr>
                <a:spLocks noChangeArrowheads="1"/>
              </p:cNvSpPr>
              <p:nvPr/>
            </p:nvSpPr>
            <p:spPr bwMode="auto">
              <a:xfrm>
                <a:off x="73351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Rectangle 227"/>
              <p:cNvSpPr>
                <a:spLocks noChangeArrowheads="1"/>
              </p:cNvSpPr>
              <p:nvPr/>
            </p:nvSpPr>
            <p:spPr bwMode="auto">
              <a:xfrm>
                <a:off x="725734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Rectangle 228"/>
              <p:cNvSpPr>
                <a:spLocks noChangeArrowheads="1"/>
              </p:cNvSpPr>
              <p:nvPr/>
            </p:nvSpPr>
            <p:spPr bwMode="auto">
              <a:xfrm>
                <a:off x="71779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Rectangle 229"/>
              <p:cNvSpPr>
                <a:spLocks noChangeArrowheads="1"/>
              </p:cNvSpPr>
              <p:nvPr/>
            </p:nvSpPr>
            <p:spPr bwMode="auto">
              <a:xfrm>
                <a:off x="7100179"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Rectangle 230"/>
              <p:cNvSpPr>
                <a:spLocks noChangeArrowheads="1"/>
              </p:cNvSpPr>
              <p:nvPr/>
            </p:nvSpPr>
            <p:spPr bwMode="auto">
              <a:xfrm>
                <a:off x="7020804"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Rectangle 231"/>
              <p:cNvSpPr>
                <a:spLocks noChangeArrowheads="1"/>
              </p:cNvSpPr>
              <p:nvPr/>
            </p:nvSpPr>
            <p:spPr bwMode="auto">
              <a:xfrm>
                <a:off x="69414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Rectangle 232"/>
              <p:cNvSpPr>
                <a:spLocks noChangeArrowheads="1"/>
              </p:cNvSpPr>
              <p:nvPr/>
            </p:nvSpPr>
            <p:spPr bwMode="auto">
              <a:xfrm>
                <a:off x="686364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Rectangle 233"/>
              <p:cNvSpPr>
                <a:spLocks noChangeArrowheads="1"/>
              </p:cNvSpPr>
              <p:nvPr/>
            </p:nvSpPr>
            <p:spPr bwMode="auto">
              <a:xfrm>
                <a:off x="67842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Rectangle 234"/>
              <p:cNvSpPr>
                <a:spLocks noChangeArrowheads="1"/>
              </p:cNvSpPr>
              <p:nvPr/>
            </p:nvSpPr>
            <p:spPr bwMode="auto">
              <a:xfrm>
                <a:off x="6706479"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Rectangle 235"/>
              <p:cNvSpPr>
                <a:spLocks noChangeArrowheads="1"/>
              </p:cNvSpPr>
              <p:nvPr/>
            </p:nvSpPr>
            <p:spPr bwMode="auto">
              <a:xfrm>
                <a:off x="6627104"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Rectangle 236"/>
              <p:cNvSpPr>
                <a:spLocks noChangeArrowheads="1"/>
              </p:cNvSpPr>
              <p:nvPr/>
            </p:nvSpPr>
            <p:spPr bwMode="auto">
              <a:xfrm>
                <a:off x="6549316"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Rectangle 237"/>
              <p:cNvSpPr>
                <a:spLocks noChangeArrowheads="1"/>
              </p:cNvSpPr>
              <p:nvPr/>
            </p:nvSpPr>
            <p:spPr bwMode="auto">
              <a:xfrm>
                <a:off x="646994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Oval 238"/>
              <p:cNvSpPr>
                <a:spLocks noChangeArrowheads="1"/>
              </p:cNvSpPr>
              <p:nvPr/>
            </p:nvSpPr>
            <p:spPr bwMode="auto">
              <a:xfrm>
                <a:off x="73160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Oval 239"/>
              <p:cNvSpPr>
                <a:spLocks noChangeArrowheads="1"/>
              </p:cNvSpPr>
              <p:nvPr/>
            </p:nvSpPr>
            <p:spPr bwMode="auto">
              <a:xfrm>
                <a:off x="7236704"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Oval 240"/>
              <p:cNvSpPr>
                <a:spLocks noChangeArrowheads="1"/>
              </p:cNvSpPr>
              <p:nvPr/>
            </p:nvSpPr>
            <p:spPr bwMode="auto">
              <a:xfrm>
                <a:off x="71589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Oval 241"/>
              <p:cNvSpPr>
                <a:spLocks noChangeArrowheads="1"/>
              </p:cNvSpPr>
              <p:nvPr/>
            </p:nvSpPr>
            <p:spPr bwMode="auto">
              <a:xfrm>
                <a:off x="7079541"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Oval 242"/>
              <p:cNvSpPr>
                <a:spLocks noChangeArrowheads="1"/>
              </p:cNvSpPr>
              <p:nvPr/>
            </p:nvSpPr>
            <p:spPr bwMode="auto">
              <a:xfrm>
                <a:off x="7001754"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Oval 243"/>
              <p:cNvSpPr>
                <a:spLocks noChangeArrowheads="1"/>
              </p:cNvSpPr>
              <p:nvPr/>
            </p:nvSpPr>
            <p:spPr bwMode="auto">
              <a:xfrm>
                <a:off x="69223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Oval 244"/>
              <p:cNvSpPr>
                <a:spLocks noChangeArrowheads="1"/>
              </p:cNvSpPr>
              <p:nvPr/>
            </p:nvSpPr>
            <p:spPr bwMode="auto">
              <a:xfrm>
                <a:off x="6843004"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Oval 245"/>
              <p:cNvSpPr>
                <a:spLocks noChangeArrowheads="1"/>
              </p:cNvSpPr>
              <p:nvPr/>
            </p:nvSpPr>
            <p:spPr bwMode="auto">
              <a:xfrm>
                <a:off x="67652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Oval 246"/>
              <p:cNvSpPr>
                <a:spLocks noChangeArrowheads="1"/>
              </p:cNvSpPr>
              <p:nvPr/>
            </p:nvSpPr>
            <p:spPr bwMode="auto">
              <a:xfrm>
                <a:off x="6685841"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Oval 247"/>
              <p:cNvSpPr>
                <a:spLocks noChangeArrowheads="1"/>
              </p:cNvSpPr>
              <p:nvPr/>
            </p:nvSpPr>
            <p:spPr bwMode="auto">
              <a:xfrm>
                <a:off x="6608054"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Oval 248"/>
              <p:cNvSpPr>
                <a:spLocks noChangeArrowheads="1"/>
              </p:cNvSpPr>
              <p:nvPr/>
            </p:nvSpPr>
            <p:spPr bwMode="auto">
              <a:xfrm>
                <a:off x="6528679"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Oval 249"/>
              <p:cNvSpPr>
                <a:spLocks noChangeArrowheads="1"/>
              </p:cNvSpPr>
              <p:nvPr/>
            </p:nvSpPr>
            <p:spPr bwMode="auto">
              <a:xfrm>
                <a:off x="645089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Rectangle 252"/>
              <p:cNvSpPr>
                <a:spLocks noChangeArrowheads="1"/>
              </p:cNvSpPr>
              <p:nvPr/>
            </p:nvSpPr>
            <p:spPr bwMode="auto">
              <a:xfrm>
                <a:off x="75923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Rectangle 253"/>
              <p:cNvSpPr>
                <a:spLocks noChangeArrowheads="1"/>
              </p:cNvSpPr>
              <p:nvPr/>
            </p:nvSpPr>
            <p:spPr bwMode="auto">
              <a:xfrm>
                <a:off x="76700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Rectangle 254"/>
              <p:cNvSpPr>
                <a:spLocks noChangeArrowheads="1"/>
              </p:cNvSpPr>
              <p:nvPr/>
            </p:nvSpPr>
            <p:spPr bwMode="auto">
              <a:xfrm>
                <a:off x="7749466"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Rectangle 255"/>
              <p:cNvSpPr>
                <a:spLocks noChangeArrowheads="1"/>
              </p:cNvSpPr>
              <p:nvPr/>
            </p:nvSpPr>
            <p:spPr bwMode="auto">
              <a:xfrm>
                <a:off x="7827254"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Rectangle 256"/>
              <p:cNvSpPr>
                <a:spLocks noChangeArrowheads="1"/>
              </p:cNvSpPr>
              <p:nvPr/>
            </p:nvSpPr>
            <p:spPr bwMode="auto">
              <a:xfrm>
                <a:off x="79066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Rectangle 257"/>
              <p:cNvSpPr>
                <a:spLocks noChangeArrowheads="1"/>
              </p:cNvSpPr>
              <p:nvPr/>
            </p:nvSpPr>
            <p:spPr bwMode="auto">
              <a:xfrm>
                <a:off x="79860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Rectangle 258"/>
              <p:cNvSpPr>
                <a:spLocks noChangeArrowheads="1"/>
              </p:cNvSpPr>
              <p:nvPr/>
            </p:nvSpPr>
            <p:spPr bwMode="auto">
              <a:xfrm>
                <a:off x="80669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Rectangle 259"/>
              <p:cNvSpPr>
                <a:spLocks noChangeArrowheads="1"/>
              </p:cNvSpPr>
              <p:nvPr/>
            </p:nvSpPr>
            <p:spPr bwMode="auto">
              <a:xfrm>
                <a:off x="814634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Rectangle 260"/>
              <p:cNvSpPr>
                <a:spLocks noChangeArrowheads="1"/>
              </p:cNvSpPr>
              <p:nvPr/>
            </p:nvSpPr>
            <p:spPr bwMode="auto">
              <a:xfrm>
                <a:off x="82241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Rectangle 261"/>
              <p:cNvSpPr>
                <a:spLocks noChangeArrowheads="1"/>
              </p:cNvSpPr>
              <p:nvPr/>
            </p:nvSpPr>
            <p:spPr bwMode="auto">
              <a:xfrm>
                <a:off x="8303504"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Rectangle 262"/>
              <p:cNvSpPr>
                <a:spLocks noChangeArrowheads="1"/>
              </p:cNvSpPr>
              <p:nvPr/>
            </p:nvSpPr>
            <p:spPr bwMode="auto">
              <a:xfrm>
                <a:off x="8382879"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Rectangle 263"/>
              <p:cNvSpPr>
                <a:spLocks noChangeArrowheads="1"/>
              </p:cNvSpPr>
              <p:nvPr/>
            </p:nvSpPr>
            <p:spPr bwMode="auto">
              <a:xfrm>
                <a:off x="84606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Oval 264"/>
              <p:cNvSpPr>
                <a:spLocks noChangeArrowheads="1"/>
              </p:cNvSpPr>
              <p:nvPr/>
            </p:nvSpPr>
            <p:spPr bwMode="auto">
              <a:xfrm>
                <a:off x="75716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Oval 265"/>
              <p:cNvSpPr>
                <a:spLocks noChangeArrowheads="1"/>
              </p:cNvSpPr>
              <p:nvPr/>
            </p:nvSpPr>
            <p:spPr bwMode="auto">
              <a:xfrm>
                <a:off x="76510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Oval 266"/>
              <p:cNvSpPr>
                <a:spLocks noChangeArrowheads="1"/>
              </p:cNvSpPr>
              <p:nvPr/>
            </p:nvSpPr>
            <p:spPr bwMode="auto">
              <a:xfrm>
                <a:off x="7728829"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Oval 267"/>
              <p:cNvSpPr>
                <a:spLocks noChangeArrowheads="1"/>
              </p:cNvSpPr>
              <p:nvPr/>
            </p:nvSpPr>
            <p:spPr bwMode="auto">
              <a:xfrm>
                <a:off x="7808204"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Oval 268"/>
              <p:cNvSpPr>
                <a:spLocks noChangeArrowheads="1"/>
              </p:cNvSpPr>
              <p:nvPr/>
            </p:nvSpPr>
            <p:spPr bwMode="auto">
              <a:xfrm>
                <a:off x="7887579" y="4194175"/>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Oval 269"/>
              <p:cNvSpPr>
                <a:spLocks noChangeArrowheads="1"/>
              </p:cNvSpPr>
              <p:nvPr/>
            </p:nvSpPr>
            <p:spPr bwMode="auto">
              <a:xfrm>
                <a:off x="7965366" y="4194175"/>
                <a:ext cx="73025"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Oval 270"/>
              <p:cNvSpPr>
                <a:spLocks noChangeArrowheads="1"/>
              </p:cNvSpPr>
              <p:nvPr/>
            </p:nvSpPr>
            <p:spPr bwMode="auto">
              <a:xfrm>
                <a:off x="8044741" y="4194175"/>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Oval 271"/>
              <p:cNvSpPr>
                <a:spLocks noChangeArrowheads="1"/>
              </p:cNvSpPr>
              <p:nvPr/>
            </p:nvSpPr>
            <p:spPr bwMode="auto">
              <a:xfrm>
                <a:off x="8122529" y="4194175"/>
                <a:ext cx="73025"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Oval 272"/>
              <p:cNvSpPr>
                <a:spLocks noChangeArrowheads="1"/>
              </p:cNvSpPr>
              <p:nvPr/>
            </p:nvSpPr>
            <p:spPr bwMode="auto">
              <a:xfrm>
                <a:off x="82050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Oval 273"/>
              <p:cNvSpPr>
                <a:spLocks noChangeArrowheads="1"/>
              </p:cNvSpPr>
              <p:nvPr/>
            </p:nvSpPr>
            <p:spPr bwMode="auto">
              <a:xfrm>
                <a:off x="8284454"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Oval 274"/>
              <p:cNvSpPr>
                <a:spLocks noChangeArrowheads="1"/>
              </p:cNvSpPr>
              <p:nvPr/>
            </p:nvSpPr>
            <p:spPr bwMode="auto">
              <a:xfrm>
                <a:off x="8362241"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Oval 275"/>
              <p:cNvSpPr>
                <a:spLocks noChangeArrowheads="1"/>
              </p:cNvSpPr>
              <p:nvPr/>
            </p:nvSpPr>
            <p:spPr bwMode="auto">
              <a:xfrm>
                <a:off x="84416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Rectangle 276"/>
              <p:cNvSpPr>
                <a:spLocks noChangeArrowheads="1"/>
              </p:cNvSpPr>
              <p:nvPr/>
            </p:nvSpPr>
            <p:spPr bwMode="auto">
              <a:xfrm>
                <a:off x="84606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Rectangle 277"/>
              <p:cNvSpPr>
                <a:spLocks noChangeArrowheads="1"/>
              </p:cNvSpPr>
              <p:nvPr/>
            </p:nvSpPr>
            <p:spPr bwMode="auto">
              <a:xfrm>
                <a:off x="8382879"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278"/>
              <p:cNvSpPr>
                <a:spLocks noChangeArrowheads="1"/>
              </p:cNvSpPr>
              <p:nvPr/>
            </p:nvSpPr>
            <p:spPr bwMode="auto">
              <a:xfrm>
                <a:off x="8303504"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279"/>
              <p:cNvSpPr>
                <a:spLocks noChangeArrowheads="1"/>
              </p:cNvSpPr>
              <p:nvPr/>
            </p:nvSpPr>
            <p:spPr bwMode="auto">
              <a:xfrm>
                <a:off x="82241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Rectangle 280"/>
              <p:cNvSpPr>
                <a:spLocks noChangeArrowheads="1"/>
              </p:cNvSpPr>
              <p:nvPr/>
            </p:nvSpPr>
            <p:spPr bwMode="auto">
              <a:xfrm>
                <a:off x="814634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Rectangle 281"/>
              <p:cNvSpPr>
                <a:spLocks noChangeArrowheads="1"/>
              </p:cNvSpPr>
              <p:nvPr/>
            </p:nvSpPr>
            <p:spPr bwMode="auto">
              <a:xfrm>
                <a:off x="80669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Rectangle 282"/>
              <p:cNvSpPr>
                <a:spLocks noChangeArrowheads="1"/>
              </p:cNvSpPr>
              <p:nvPr/>
            </p:nvSpPr>
            <p:spPr bwMode="auto">
              <a:xfrm>
                <a:off x="79860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Rectangle 283"/>
              <p:cNvSpPr>
                <a:spLocks noChangeArrowheads="1"/>
              </p:cNvSpPr>
              <p:nvPr/>
            </p:nvSpPr>
            <p:spPr bwMode="auto">
              <a:xfrm>
                <a:off x="79066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Rectangle 284"/>
              <p:cNvSpPr>
                <a:spLocks noChangeArrowheads="1"/>
              </p:cNvSpPr>
              <p:nvPr/>
            </p:nvSpPr>
            <p:spPr bwMode="auto">
              <a:xfrm>
                <a:off x="7827254"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Rectangle 285"/>
              <p:cNvSpPr>
                <a:spLocks noChangeArrowheads="1"/>
              </p:cNvSpPr>
              <p:nvPr/>
            </p:nvSpPr>
            <p:spPr bwMode="auto">
              <a:xfrm>
                <a:off x="7749466"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Rectangle 286"/>
              <p:cNvSpPr>
                <a:spLocks noChangeArrowheads="1"/>
              </p:cNvSpPr>
              <p:nvPr/>
            </p:nvSpPr>
            <p:spPr bwMode="auto">
              <a:xfrm>
                <a:off x="76700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Rectangle 287"/>
              <p:cNvSpPr>
                <a:spLocks noChangeArrowheads="1"/>
              </p:cNvSpPr>
              <p:nvPr/>
            </p:nvSpPr>
            <p:spPr bwMode="auto">
              <a:xfrm>
                <a:off x="75923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Oval 288"/>
              <p:cNvSpPr>
                <a:spLocks noChangeArrowheads="1"/>
              </p:cNvSpPr>
              <p:nvPr/>
            </p:nvSpPr>
            <p:spPr bwMode="auto">
              <a:xfrm>
                <a:off x="84416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Oval 289"/>
              <p:cNvSpPr>
                <a:spLocks noChangeArrowheads="1"/>
              </p:cNvSpPr>
              <p:nvPr/>
            </p:nvSpPr>
            <p:spPr bwMode="auto">
              <a:xfrm>
                <a:off x="8362241"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Oval 290"/>
              <p:cNvSpPr>
                <a:spLocks noChangeArrowheads="1"/>
              </p:cNvSpPr>
              <p:nvPr/>
            </p:nvSpPr>
            <p:spPr bwMode="auto">
              <a:xfrm>
                <a:off x="8284454"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Oval 291"/>
              <p:cNvSpPr>
                <a:spLocks noChangeArrowheads="1"/>
              </p:cNvSpPr>
              <p:nvPr/>
            </p:nvSpPr>
            <p:spPr bwMode="auto">
              <a:xfrm>
                <a:off x="82050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Oval 292"/>
              <p:cNvSpPr>
                <a:spLocks noChangeArrowheads="1"/>
              </p:cNvSpPr>
              <p:nvPr/>
            </p:nvSpPr>
            <p:spPr bwMode="auto">
              <a:xfrm>
                <a:off x="8122529" y="4584700"/>
                <a:ext cx="73025"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Oval 293"/>
              <p:cNvSpPr>
                <a:spLocks noChangeArrowheads="1"/>
              </p:cNvSpPr>
              <p:nvPr/>
            </p:nvSpPr>
            <p:spPr bwMode="auto">
              <a:xfrm>
                <a:off x="8044741" y="4584700"/>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Oval 294"/>
              <p:cNvSpPr>
                <a:spLocks noChangeArrowheads="1"/>
              </p:cNvSpPr>
              <p:nvPr/>
            </p:nvSpPr>
            <p:spPr bwMode="auto">
              <a:xfrm>
                <a:off x="7965366" y="4584700"/>
                <a:ext cx="73025"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Oval 295"/>
              <p:cNvSpPr>
                <a:spLocks noChangeArrowheads="1"/>
              </p:cNvSpPr>
              <p:nvPr/>
            </p:nvSpPr>
            <p:spPr bwMode="auto">
              <a:xfrm>
                <a:off x="7887579" y="4584700"/>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Oval 296"/>
              <p:cNvSpPr>
                <a:spLocks noChangeArrowheads="1"/>
              </p:cNvSpPr>
              <p:nvPr/>
            </p:nvSpPr>
            <p:spPr bwMode="auto">
              <a:xfrm>
                <a:off x="7808204"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Oval 297"/>
              <p:cNvSpPr>
                <a:spLocks noChangeArrowheads="1"/>
              </p:cNvSpPr>
              <p:nvPr/>
            </p:nvSpPr>
            <p:spPr bwMode="auto">
              <a:xfrm>
                <a:off x="7728829"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Oval 298"/>
              <p:cNvSpPr>
                <a:spLocks noChangeArrowheads="1"/>
              </p:cNvSpPr>
              <p:nvPr/>
            </p:nvSpPr>
            <p:spPr bwMode="auto">
              <a:xfrm>
                <a:off x="76510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Oval 299"/>
              <p:cNvSpPr>
                <a:spLocks noChangeArrowheads="1"/>
              </p:cNvSpPr>
              <p:nvPr/>
            </p:nvSpPr>
            <p:spPr bwMode="auto">
              <a:xfrm>
                <a:off x="75716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302"/>
              <p:cNvSpPr>
                <a:spLocks/>
              </p:cNvSpPr>
              <p:nvPr/>
            </p:nvSpPr>
            <p:spPr bwMode="auto">
              <a:xfrm>
                <a:off x="7224004" y="2884488"/>
                <a:ext cx="666750" cy="427038"/>
              </a:xfrm>
              <a:custGeom>
                <a:avLst/>
                <a:gdLst>
                  <a:gd name="T0" fmla="*/ 0 w 420"/>
                  <a:gd name="T1" fmla="*/ 159 h 269"/>
                  <a:gd name="T2" fmla="*/ 145 w 420"/>
                  <a:gd name="T3" fmla="*/ 269 h 269"/>
                  <a:gd name="T4" fmla="*/ 310 w 420"/>
                  <a:gd name="T5" fmla="*/ 250 h 269"/>
                  <a:gd name="T6" fmla="*/ 420 w 420"/>
                  <a:gd name="T7" fmla="*/ 113 h 269"/>
                  <a:gd name="T8" fmla="*/ 281 w 420"/>
                  <a:gd name="T9" fmla="*/ 0 h 269"/>
                  <a:gd name="T10" fmla="*/ 118 w 420"/>
                  <a:gd name="T11" fmla="*/ 18 h 269"/>
                  <a:gd name="T12" fmla="*/ 0 w 420"/>
                  <a:gd name="T13" fmla="*/ 159 h 269"/>
                </a:gdLst>
                <a:ahLst/>
                <a:cxnLst>
                  <a:cxn ang="0">
                    <a:pos x="T0" y="T1"/>
                  </a:cxn>
                  <a:cxn ang="0">
                    <a:pos x="T2" y="T3"/>
                  </a:cxn>
                  <a:cxn ang="0">
                    <a:pos x="T4" y="T5"/>
                  </a:cxn>
                  <a:cxn ang="0">
                    <a:pos x="T6" y="T7"/>
                  </a:cxn>
                  <a:cxn ang="0">
                    <a:pos x="T8" y="T9"/>
                  </a:cxn>
                  <a:cxn ang="0">
                    <a:pos x="T10" y="T11"/>
                  </a:cxn>
                  <a:cxn ang="0">
                    <a:pos x="T12" y="T13"/>
                  </a:cxn>
                </a:cxnLst>
                <a:rect l="0" t="0" r="r" b="b"/>
                <a:pathLst>
                  <a:path w="420" h="269">
                    <a:moveTo>
                      <a:pt x="0" y="159"/>
                    </a:moveTo>
                    <a:lnTo>
                      <a:pt x="145" y="269"/>
                    </a:lnTo>
                    <a:lnTo>
                      <a:pt x="310" y="250"/>
                    </a:lnTo>
                    <a:lnTo>
                      <a:pt x="420" y="113"/>
                    </a:lnTo>
                    <a:lnTo>
                      <a:pt x="281" y="0"/>
                    </a:lnTo>
                    <a:lnTo>
                      <a:pt x="118" y="18"/>
                    </a:lnTo>
                    <a:lnTo>
                      <a:pt x="0" y="159"/>
                    </a:lnTo>
                    <a:close/>
                  </a:path>
                </a:pathLst>
              </a:custGeom>
              <a:solidFill>
                <a:srgbClr val="FBB04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303"/>
              <p:cNvSpPr>
                <a:spLocks/>
              </p:cNvSpPr>
              <p:nvPr/>
            </p:nvSpPr>
            <p:spPr bwMode="auto">
              <a:xfrm>
                <a:off x="7946316" y="3484563"/>
                <a:ext cx="468313" cy="623888"/>
              </a:xfrm>
              <a:custGeom>
                <a:avLst/>
                <a:gdLst>
                  <a:gd name="T0" fmla="*/ 70 w 295"/>
                  <a:gd name="T1" fmla="*/ 393 h 393"/>
                  <a:gd name="T2" fmla="*/ 233 w 295"/>
                  <a:gd name="T3" fmla="*/ 315 h 393"/>
                  <a:gd name="T4" fmla="*/ 295 w 295"/>
                  <a:gd name="T5" fmla="*/ 162 h 393"/>
                  <a:gd name="T6" fmla="*/ 227 w 295"/>
                  <a:gd name="T7" fmla="*/ 0 h 393"/>
                  <a:gd name="T8" fmla="*/ 62 w 295"/>
                  <a:gd name="T9" fmla="*/ 71 h 393"/>
                  <a:gd name="T10" fmla="*/ 0 w 295"/>
                  <a:gd name="T11" fmla="*/ 222 h 393"/>
                  <a:gd name="T12" fmla="*/ 70 w 295"/>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295" h="393">
                    <a:moveTo>
                      <a:pt x="70" y="393"/>
                    </a:moveTo>
                    <a:lnTo>
                      <a:pt x="233" y="315"/>
                    </a:lnTo>
                    <a:lnTo>
                      <a:pt x="295" y="162"/>
                    </a:lnTo>
                    <a:lnTo>
                      <a:pt x="227" y="0"/>
                    </a:lnTo>
                    <a:lnTo>
                      <a:pt x="62" y="71"/>
                    </a:lnTo>
                    <a:lnTo>
                      <a:pt x="0" y="222"/>
                    </a:lnTo>
                    <a:lnTo>
                      <a:pt x="70" y="393"/>
                    </a:lnTo>
                    <a:close/>
                  </a:path>
                </a:pathLst>
              </a:custGeom>
              <a:solidFill>
                <a:srgbClr val="FBB04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Freeform 324"/>
              <p:cNvSpPr>
                <a:spLocks/>
              </p:cNvSpPr>
              <p:nvPr/>
            </p:nvSpPr>
            <p:spPr bwMode="auto">
              <a:xfrm>
                <a:off x="7319254" y="3625850"/>
                <a:ext cx="230188" cy="395288"/>
              </a:xfrm>
              <a:custGeom>
                <a:avLst/>
                <a:gdLst>
                  <a:gd name="T0" fmla="*/ 48 w 70"/>
                  <a:gd name="T1" fmla="*/ 68 h 120"/>
                  <a:gd name="T2" fmla="*/ 62 w 70"/>
                  <a:gd name="T3" fmla="*/ 58 h 120"/>
                  <a:gd name="T4" fmla="*/ 57 w 70"/>
                  <a:gd name="T5" fmla="*/ 51 h 120"/>
                  <a:gd name="T6" fmla="*/ 45 w 70"/>
                  <a:gd name="T7" fmla="*/ 38 h 120"/>
                  <a:gd name="T8" fmla="*/ 70 w 70"/>
                  <a:gd name="T9" fmla="*/ 33 h 120"/>
                  <a:gd name="T10" fmla="*/ 65 w 70"/>
                  <a:gd name="T11" fmla="*/ 16 h 120"/>
                  <a:gd name="T12" fmla="*/ 49 w 70"/>
                  <a:gd name="T13" fmla="*/ 23 h 120"/>
                  <a:gd name="T14" fmla="*/ 41 w 70"/>
                  <a:gd name="T15" fmla="*/ 26 h 120"/>
                  <a:gd name="T16" fmla="*/ 43 w 70"/>
                  <a:gd name="T17" fmla="*/ 0 h 120"/>
                  <a:gd name="T18" fmla="*/ 26 w 70"/>
                  <a:gd name="T19" fmla="*/ 0 h 120"/>
                  <a:gd name="T20" fmla="*/ 28 w 70"/>
                  <a:gd name="T21" fmla="*/ 26 h 120"/>
                  <a:gd name="T22" fmla="*/ 5 w 70"/>
                  <a:gd name="T23" fmla="*/ 15 h 120"/>
                  <a:gd name="T24" fmla="*/ 0 w 70"/>
                  <a:gd name="T25" fmla="*/ 32 h 120"/>
                  <a:gd name="T26" fmla="*/ 10 w 70"/>
                  <a:gd name="T27" fmla="*/ 35 h 120"/>
                  <a:gd name="T28" fmla="*/ 24 w 70"/>
                  <a:gd name="T29" fmla="*/ 38 h 120"/>
                  <a:gd name="T30" fmla="*/ 21 w 70"/>
                  <a:gd name="T31" fmla="*/ 42 h 120"/>
                  <a:gd name="T32" fmla="*/ 6 w 70"/>
                  <a:gd name="T33" fmla="*/ 57 h 120"/>
                  <a:gd name="T34" fmla="*/ 21 w 70"/>
                  <a:gd name="T35" fmla="*/ 68 h 120"/>
                  <a:gd name="T36" fmla="*/ 32 w 70"/>
                  <a:gd name="T37" fmla="*/ 51 h 120"/>
                  <a:gd name="T38" fmla="*/ 32 w 70"/>
                  <a:gd name="T39" fmla="*/ 86 h 120"/>
                  <a:gd name="T40" fmla="*/ 13 w 70"/>
                  <a:gd name="T41" fmla="*/ 79 h 120"/>
                  <a:gd name="T42" fmla="*/ 36 w 70"/>
                  <a:gd name="T43" fmla="*/ 120 h 120"/>
                  <a:gd name="T44" fmla="*/ 58 w 70"/>
                  <a:gd name="T45" fmla="*/ 79 h 120"/>
                  <a:gd name="T46" fmla="*/ 40 w 70"/>
                  <a:gd name="T47" fmla="*/ 86 h 120"/>
                  <a:gd name="T48" fmla="*/ 40 w 70"/>
                  <a:gd name="T49" fmla="*/ 55 h 120"/>
                  <a:gd name="T50" fmla="*/ 48 w 70"/>
                  <a:gd name="T51" fmla="*/ 6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120">
                    <a:moveTo>
                      <a:pt x="48" y="68"/>
                    </a:moveTo>
                    <a:cubicBezTo>
                      <a:pt x="62" y="58"/>
                      <a:pt x="62" y="58"/>
                      <a:pt x="62" y="58"/>
                    </a:cubicBezTo>
                    <a:cubicBezTo>
                      <a:pt x="61" y="56"/>
                      <a:pt x="59" y="54"/>
                      <a:pt x="57" y="51"/>
                    </a:cubicBezTo>
                    <a:cubicBezTo>
                      <a:pt x="45" y="38"/>
                      <a:pt x="45" y="38"/>
                      <a:pt x="45" y="38"/>
                    </a:cubicBezTo>
                    <a:cubicBezTo>
                      <a:pt x="55" y="37"/>
                      <a:pt x="63" y="35"/>
                      <a:pt x="70" y="33"/>
                    </a:cubicBezTo>
                    <a:cubicBezTo>
                      <a:pt x="65" y="16"/>
                      <a:pt x="65" y="16"/>
                      <a:pt x="65" y="16"/>
                    </a:cubicBezTo>
                    <a:cubicBezTo>
                      <a:pt x="60" y="18"/>
                      <a:pt x="55" y="20"/>
                      <a:pt x="49" y="23"/>
                    </a:cubicBezTo>
                    <a:cubicBezTo>
                      <a:pt x="45" y="25"/>
                      <a:pt x="42" y="26"/>
                      <a:pt x="41" y="26"/>
                    </a:cubicBezTo>
                    <a:cubicBezTo>
                      <a:pt x="42" y="14"/>
                      <a:pt x="43" y="5"/>
                      <a:pt x="43" y="0"/>
                    </a:cubicBezTo>
                    <a:cubicBezTo>
                      <a:pt x="26" y="0"/>
                      <a:pt x="26" y="0"/>
                      <a:pt x="26" y="0"/>
                    </a:cubicBezTo>
                    <a:cubicBezTo>
                      <a:pt x="26" y="7"/>
                      <a:pt x="27" y="16"/>
                      <a:pt x="28" y="26"/>
                    </a:cubicBezTo>
                    <a:cubicBezTo>
                      <a:pt x="21" y="22"/>
                      <a:pt x="14" y="18"/>
                      <a:pt x="5" y="15"/>
                    </a:cubicBezTo>
                    <a:cubicBezTo>
                      <a:pt x="0" y="32"/>
                      <a:pt x="0" y="32"/>
                      <a:pt x="0" y="32"/>
                    </a:cubicBezTo>
                    <a:cubicBezTo>
                      <a:pt x="1" y="33"/>
                      <a:pt x="5" y="34"/>
                      <a:pt x="10" y="35"/>
                    </a:cubicBezTo>
                    <a:cubicBezTo>
                      <a:pt x="18" y="37"/>
                      <a:pt x="23" y="38"/>
                      <a:pt x="24" y="38"/>
                    </a:cubicBezTo>
                    <a:cubicBezTo>
                      <a:pt x="24" y="39"/>
                      <a:pt x="23" y="40"/>
                      <a:pt x="21" y="42"/>
                    </a:cubicBezTo>
                    <a:cubicBezTo>
                      <a:pt x="16" y="47"/>
                      <a:pt x="11" y="52"/>
                      <a:pt x="6" y="57"/>
                    </a:cubicBezTo>
                    <a:cubicBezTo>
                      <a:pt x="21" y="68"/>
                      <a:pt x="21" y="68"/>
                      <a:pt x="21" y="68"/>
                    </a:cubicBezTo>
                    <a:cubicBezTo>
                      <a:pt x="25" y="62"/>
                      <a:pt x="28" y="56"/>
                      <a:pt x="32" y="51"/>
                    </a:cubicBezTo>
                    <a:cubicBezTo>
                      <a:pt x="32" y="86"/>
                      <a:pt x="32" y="86"/>
                      <a:pt x="32" y="86"/>
                    </a:cubicBezTo>
                    <a:cubicBezTo>
                      <a:pt x="13" y="79"/>
                      <a:pt x="13" y="79"/>
                      <a:pt x="13" y="79"/>
                    </a:cubicBezTo>
                    <a:cubicBezTo>
                      <a:pt x="22" y="90"/>
                      <a:pt x="31" y="107"/>
                      <a:pt x="36" y="120"/>
                    </a:cubicBezTo>
                    <a:cubicBezTo>
                      <a:pt x="41" y="107"/>
                      <a:pt x="49" y="90"/>
                      <a:pt x="58" y="79"/>
                    </a:cubicBezTo>
                    <a:cubicBezTo>
                      <a:pt x="40" y="86"/>
                      <a:pt x="40" y="86"/>
                      <a:pt x="40" y="86"/>
                    </a:cubicBezTo>
                    <a:cubicBezTo>
                      <a:pt x="40" y="55"/>
                      <a:pt x="40" y="55"/>
                      <a:pt x="40" y="55"/>
                    </a:cubicBezTo>
                    <a:lnTo>
                      <a:pt x="48"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329"/>
              <p:cNvSpPr>
                <a:spLocks/>
              </p:cNvSpPr>
              <p:nvPr/>
            </p:nvSpPr>
            <p:spPr bwMode="auto">
              <a:xfrm>
                <a:off x="7063666" y="3822700"/>
                <a:ext cx="334963" cy="949325"/>
              </a:xfrm>
              <a:custGeom>
                <a:avLst/>
                <a:gdLst>
                  <a:gd name="T0" fmla="*/ 0 w 211"/>
                  <a:gd name="T1" fmla="*/ 0 h 598"/>
                  <a:gd name="T2" fmla="*/ 54 w 211"/>
                  <a:gd name="T3" fmla="*/ 0 h 598"/>
                  <a:gd name="T4" fmla="*/ 68 w 211"/>
                  <a:gd name="T5" fmla="*/ 110 h 598"/>
                  <a:gd name="T6" fmla="*/ 202 w 211"/>
                  <a:gd name="T7" fmla="*/ 209 h 598"/>
                  <a:gd name="T8" fmla="*/ 211 w 211"/>
                  <a:gd name="T9" fmla="*/ 555 h 598"/>
                  <a:gd name="T10" fmla="*/ 180 w 211"/>
                  <a:gd name="T11" fmla="*/ 598 h 598"/>
                  <a:gd name="T12" fmla="*/ 136 w 211"/>
                  <a:gd name="T13" fmla="*/ 561 h 598"/>
                  <a:gd name="T14" fmla="*/ 178 w 211"/>
                  <a:gd name="T15" fmla="*/ 524 h 598"/>
                  <a:gd name="T16" fmla="*/ 138 w 211"/>
                  <a:gd name="T17" fmla="*/ 238 h 598"/>
                  <a:gd name="T18" fmla="*/ 4 w 211"/>
                  <a:gd name="T19" fmla="*/ 149 h 598"/>
                  <a:gd name="T20" fmla="*/ 0 w 211"/>
                  <a:gd name="T2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598">
                    <a:moveTo>
                      <a:pt x="0" y="0"/>
                    </a:moveTo>
                    <a:lnTo>
                      <a:pt x="54" y="0"/>
                    </a:lnTo>
                    <a:lnTo>
                      <a:pt x="68" y="110"/>
                    </a:lnTo>
                    <a:lnTo>
                      <a:pt x="202" y="209"/>
                    </a:lnTo>
                    <a:lnTo>
                      <a:pt x="211" y="555"/>
                    </a:lnTo>
                    <a:lnTo>
                      <a:pt x="180" y="598"/>
                    </a:lnTo>
                    <a:lnTo>
                      <a:pt x="136" y="561"/>
                    </a:lnTo>
                    <a:lnTo>
                      <a:pt x="178" y="524"/>
                    </a:lnTo>
                    <a:lnTo>
                      <a:pt x="138" y="238"/>
                    </a:lnTo>
                    <a:lnTo>
                      <a:pt x="4" y="149"/>
                    </a:lnTo>
                    <a:lnTo>
                      <a:pt x="0" y="0"/>
                    </a:lnTo>
                    <a:close/>
                  </a:path>
                </a:pathLst>
              </a:custGeom>
              <a:solidFill>
                <a:srgbClr val="ED1C24"/>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Oval 330"/>
              <p:cNvSpPr>
                <a:spLocks noChangeArrowheads="1"/>
              </p:cNvSpPr>
              <p:nvPr/>
            </p:nvSpPr>
            <p:spPr bwMode="auto">
              <a:xfrm>
                <a:off x="7254166" y="4670425"/>
                <a:ext cx="166688" cy="168275"/>
              </a:xfrm>
              <a:prstGeom prst="ellipse">
                <a:avLst/>
              </a:prstGeom>
              <a:solidFill>
                <a:srgbClr val="ED1C24"/>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Freeform 331"/>
              <p:cNvSpPr>
                <a:spLocks/>
              </p:cNvSpPr>
              <p:nvPr/>
            </p:nvSpPr>
            <p:spPr bwMode="auto">
              <a:xfrm>
                <a:off x="7500229" y="3822700"/>
                <a:ext cx="338138" cy="949325"/>
              </a:xfrm>
              <a:custGeom>
                <a:avLst/>
                <a:gdLst>
                  <a:gd name="T0" fmla="*/ 213 w 213"/>
                  <a:gd name="T1" fmla="*/ 0 h 598"/>
                  <a:gd name="T2" fmla="*/ 159 w 213"/>
                  <a:gd name="T3" fmla="*/ 0 h 598"/>
                  <a:gd name="T4" fmla="*/ 142 w 213"/>
                  <a:gd name="T5" fmla="*/ 110 h 598"/>
                  <a:gd name="T6" fmla="*/ 10 w 213"/>
                  <a:gd name="T7" fmla="*/ 209 h 598"/>
                  <a:gd name="T8" fmla="*/ 0 w 213"/>
                  <a:gd name="T9" fmla="*/ 555 h 598"/>
                  <a:gd name="T10" fmla="*/ 31 w 213"/>
                  <a:gd name="T11" fmla="*/ 598 h 598"/>
                  <a:gd name="T12" fmla="*/ 76 w 213"/>
                  <a:gd name="T13" fmla="*/ 561 h 598"/>
                  <a:gd name="T14" fmla="*/ 33 w 213"/>
                  <a:gd name="T15" fmla="*/ 524 h 598"/>
                  <a:gd name="T16" fmla="*/ 72 w 213"/>
                  <a:gd name="T17" fmla="*/ 238 h 598"/>
                  <a:gd name="T18" fmla="*/ 208 w 213"/>
                  <a:gd name="T19" fmla="*/ 149 h 598"/>
                  <a:gd name="T20" fmla="*/ 213 w 213"/>
                  <a:gd name="T2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598">
                    <a:moveTo>
                      <a:pt x="213" y="0"/>
                    </a:moveTo>
                    <a:lnTo>
                      <a:pt x="159" y="0"/>
                    </a:lnTo>
                    <a:lnTo>
                      <a:pt x="142" y="110"/>
                    </a:lnTo>
                    <a:lnTo>
                      <a:pt x="10" y="209"/>
                    </a:lnTo>
                    <a:lnTo>
                      <a:pt x="0" y="555"/>
                    </a:lnTo>
                    <a:lnTo>
                      <a:pt x="31" y="598"/>
                    </a:lnTo>
                    <a:lnTo>
                      <a:pt x="76" y="561"/>
                    </a:lnTo>
                    <a:lnTo>
                      <a:pt x="33" y="524"/>
                    </a:lnTo>
                    <a:lnTo>
                      <a:pt x="72" y="238"/>
                    </a:lnTo>
                    <a:lnTo>
                      <a:pt x="208" y="149"/>
                    </a:lnTo>
                    <a:lnTo>
                      <a:pt x="213" y="0"/>
                    </a:lnTo>
                    <a:close/>
                  </a:path>
                </a:pathLst>
              </a:custGeom>
              <a:solidFill>
                <a:srgbClr val="8DC63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Oval 332"/>
              <p:cNvSpPr>
                <a:spLocks noChangeArrowheads="1"/>
              </p:cNvSpPr>
              <p:nvPr/>
            </p:nvSpPr>
            <p:spPr bwMode="auto">
              <a:xfrm>
                <a:off x="7479591" y="4670425"/>
                <a:ext cx="165100" cy="168275"/>
              </a:xfrm>
              <a:prstGeom prst="ellipse">
                <a:avLst/>
              </a:prstGeom>
              <a:solidFill>
                <a:srgbClr val="8DC63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71" name="Group 370"/>
              <p:cNvGrpSpPr/>
              <p:nvPr/>
            </p:nvGrpSpPr>
            <p:grpSpPr>
              <a:xfrm>
                <a:off x="6657267" y="4777256"/>
                <a:ext cx="1812829" cy="202257"/>
                <a:chOff x="3734329" y="4787156"/>
                <a:chExt cx="1812829" cy="202257"/>
              </a:xfrm>
            </p:grpSpPr>
            <p:sp>
              <p:nvSpPr>
                <p:cNvPr id="373" name="Rectangle 347"/>
                <p:cNvSpPr>
                  <a:spLocks noChangeArrowheads="1"/>
                </p:cNvSpPr>
                <p:nvPr/>
              </p:nvSpPr>
              <p:spPr bwMode="auto">
                <a:xfrm>
                  <a:off x="4965267" y="4835525"/>
                  <a:ext cx="58189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itchFamily="34" charset="0"/>
                      <a:cs typeface="Arial" pitchFamily="34" charset="0"/>
                    </a:rPr>
                    <a:t>IL-1 RAcP</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74" name="Rectangle 352"/>
                <p:cNvSpPr>
                  <a:spLocks noChangeArrowheads="1"/>
                </p:cNvSpPr>
                <p:nvPr/>
              </p:nvSpPr>
              <p:spPr bwMode="auto">
                <a:xfrm>
                  <a:off x="3734329" y="4835525"/>
                  <a:ext cx="38311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itchFamily="34" charset="0"/>
                      <a:cs typeface="Arial" pitchFamily="34" charset="0"/>
                    </a:rPr>
                    <a:t>IL-1 RI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375" name="Straight Connector 374"/>
                <p:cNvCxnSpPr/>
                <p:nvPr/>
              </p:nvCxnSpPr>
              <p:spPr>
                <a:xfrm flipH="1" flipV="1">
                  <a:off x="4753405" y="4787156"/>
                  <a:ext cx="175783" cy="125313"/>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V="1">
                  <a:off x="4156075" y="4787157"/>
                  <a:ext cx="154782" cy="11261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58" name="Rectangle 355"/>
              <p:cNvSpPr>
                <a:spLocks noChangeArrowheads="1"/>
              </p:cNvSpPr>
              <p:nvPr/>
            </p:nvSpPr>
            <p:spPr bwMode="auto">
              <a:xfrm>
                <a:off x="7422655" y="3025825"/>
                <a:ext cx="30617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IL-1ß</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66" name="Rectangle 355"/>
              <p:cNvSpPr>
                <a:spLocks noChangeArrowheads="1"/>
              </p:cNvSpPr>
              <p:nvPr/>
            </p:nvSpPr>
            <p:spPr bwMode="auto">
              <a:xfrm rot="18442348">
                <a:off x="8051992" y="3719563"/>
                <a:ext cx="30617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IL-1ß</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 name="Group 1"/>
            <p:cNvGrpSpPr/>
            <p:nvPr/>
          </p:nvGrpSpPr>
          <p:grpSpPr>
            <a:xfrm>
              <a:off x="618416" y="2723792"/>
              <a:ext cx="2058988" cy="2255721"/>
              <a:chOff x="618416" y="2723792"/>
              <a:chExt cx="2058988" cy="2255721"/>
            </a:xfrm>
          </p:grpSpPr>
          <p:grpSp>
            <p:nvGrpSpPr>
              <p:cNvPr id="15" name="Group 14"/>
              <p:cNvGrpSpPr/>
              <p:nvPr/>
            </p:nvGrpSpPr>
            <p:grpSpPr>
              <a:xfrm>
                <a:off x="618416" y="2723792"/>
                <a:ext cx="2058988" cy="2255721"/>
                <a:chOff x="618416" y="2723792"/>
                <a:chExt cx="2058988" cy="2255721"/>
              </a:xfrm>
            </p:grpSpPr>
            <p:grpSp>
              <p:nvGrpSpPr>
                <p:cNvPr id="8" name="Group 7"/>
                <p:cNvGrpSpPr/>
                <p:nvPr/>
              </p:nvGrpSpPr>
              <p:grpSpPr>
                <a:xfrm>
                  <a:off x="618416" y="2723792"/>
                  <a:ext cx="2058988" cy="2255721"/>
                  <a:chOff x="618416" y="2723792"/>
                  <a:chExt cx="2058988" cy="2255721"/>
                </a:xfrm>
              </p:grpSpPr>
              <p:sp>
                <p:nvSpPr>
                  <p:cNvPr id="26" name="Rectangle 8"/>
                  <p:cNvSpPr>
                    <a:spLocks noChangeArrowheads="1"/>
                  </p:cNvSpPr>
                  <p:nvPr/>
                </p:nvSpPr>
                <p:spPr bwMode="auto">
                  <a:xfrm>
                    <a:off x="63746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9"/>
                  <p:cNvSpPr>
                    <a:spLocks noChangeArrowheads="1"/>
                  </p:cNvSpPr>
                  <p:nvPr/>
                </p:nvSpPr>
                <p:spPr bwMode="auto">
                  <a:xfrm>
                    <a:off x="71684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0"/>
                  <p:cNvSpPr>
                    <a:spLocks noChangeArrowheads="1"/>
                  </p:cNvSpPr>
                  <p:nvPr/>
                </p:nvSpPr>
                <p:spPr bwMode="auto">
                  <a:xfrm>
                    <a:off x="7946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1"/>
                  <p:cNvSpPr>
                    <a:spLocks noChangeArrowheads="1"/>
                  </p:cNvSpPr>
                  <p:nvPr/>
                </p:nvSpPr>
                <p:spPr bwMode="auto">
                  <a:xfrm>
                    <a:off x="8740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2"/>
                  <p:cNvSpPr>
                    <a:spLocks noChangeArrowheads="1"/>
                  </p:cNvSpPr>
                  <p:nvPr/>
                </p:nvSpPr>
                <p:spPr bwMode="auto">
                  <a:xfrm>
                    <a:off x="9517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3"/>
                  <p:cNvSpPr>
                    <a:spLocks noChangeArrowheads="1"/>
                  </p:cNvSpPr>
                  <p:nvPr/>
                </p:nvSpPr>
                <p:spPr bwMode="auto">
                  <a:xfrm>
                    <a:off x="1031166"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4"/>
                  <p:cNvSpPr>
                    <a:spLocks noChangeArrowheads="1"/>
                  </p:cNvSpPr>
                  <p:nvPr/>
                </p:nvSpPr>
                <p:spPr bwMode="auto">
                  <a:xfrm>
                    <a:off x="1108954"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5"/>
                  <p:cNvSpPr>
                    <a:spLocks noChangeArrowheads="1"/>
                  </p:cNvSpPr>
                  <p:nvPr/>
                </p:nvSpPr>
                <p:spPr bwMode="auto">
                  <a:xfrm>
                    <a:off x="11883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6"/>
                  <p:cNvSpPr>
                    <a:spLocks noChangeArrowheads="1"/>
                  </p:cNvSpPr>
                  <p:nvPr/>
                </p:nvSpPr>
                <p:spPr bwMode="auto">
                  <a:xfrm>
                    <a:off x="12677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7"/>
                  <p:cNvSpPr>
                    <a:spLocks noChangeArrowheads="1"/>
                  </p:cNvSpPr>
                  <p:nvPr/>
                </p:nvSpPr>
                <p:spPr bwMode="auto">
                  <a:xfrm>
                    <a:off x="13454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18"/>
                  <p:cNvSpPr>
                    <a:spLocks noChangeArrowheads="1"/>
                  </p:cNvSpPr>
                  <p:nvPr/>
                </p:nvSpPr>
                <p:spPr bwMode="auto">
                  <a:xfrm>
                    <a:off x="1424866"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19"/>
                  <p:cNvSpPr>
                    <a:spLocks noChangeArrowheads="1"/>
                  </p:cNvSpPr>
                  <p:nvPr/>
                </p:nvSpPr>
                <p:spPr bwMode="auto">
                  <a:xfrm>
                    <a:off x="1502654"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20"/>
                  <p:cNvSpPr>
                    <a:spLocks noChangeArrowheads="1"/>
                  </p:cNvSpPr>
                  <p:nvPr/>
                </p:nvSpPr>
                <p:spPr bwMode="auto">
                  <a:xfrm>
                    <a:off x="618416"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21"/>
                  <p:cNvSpPr>
                    <a:spLocks noChangeArrowheads="1"/>
                  </p:cNvSpPr>
                  <p:nvPr/>
                </p:nvSpPr>
                <p:spPr bwMode="auto">
                  <a:xfrm>
                    <a:off x="696204"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Oval 22"/>
                  <p:cNvSpPr>
                    <a:spLocks noChangeArrowheads="1"/>
                  </p:cNvSpPr>
                  <p:nvPr/>
                </p:nvSpPr>
                <p:spPr bwMode="auto">
                  <a:xfrm>
                    <a:off x="7755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Oval 23"/>
                  <p:cNvSpPr>
                    <a:spLocks noChangeArrowheads="1"/>
                  </p:cNvSpPr>
                  <p:nvPr/>
                </p:nvSpPr>
                <p:spPr bwMode="auto">
                  <a:xfrm>
                    <a:off x="8533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Oval 24"/>
                  <p:cNvSpPr>
                    <a:spLocks noChangeArrowheads="1"/>
                  </p:cNvSpPr>
                  <p:nvPr/>
                </p:nvSpPr>
                <p:spPr bwMode="auto">
                  <a:xfrm>
                    <a:off x="9327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25"/>
                  <p:cNvSpPr>
                    <a:spLocks noChangeArrowheads="1"/>
                  </p:cNvSpPr>
                  <p:nvPr/>
                </p:nvSpPr>
                <p:spPr bwMode="auto">
                  <a:xfrm>
                    <a:off x="1010529"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Oval 26"/>
                  <p:cNvSpPr>
                    <a:spLocks noChangeArrowheads="1"/>
                  </p:cNvSpPr>
                  <p:nvPr/>
                </p:nvSpPr>
                <p:spPr bwMode="auto">
                  <a:xfrm>
                    <a:off x="1089904"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27"/>
                  <p:cNvSpPr>
                    <a:spLocks noChangeArrowheads="1"/>
                  </p:cNvSpPr>
                  <p:nvPr/>
                </p:nvSpPr>
                <p:spPr bwMode="auto">
                  <a:xfrm>
                    <a:off x="11692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Oval 28"/>
                  <p:cNvSpPr>
                    <a:spLocks noChangeArrowheads="1"/>
                  </p:cNvSpPr>
                  <p:nvPr/>
                </p:nvSpPr>
                <p:spPr bwMode="auto">
                  <a:xfrm>
                    <a:off x="12470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29"/>
                  <p:cNvSpPr>
                    <a:spLocks noChangeArrowheads="1"/>
                  </p:cNvSpPr>
                  <p:nvPr/>
                </p:nvSpPr>
                <p:spPr bwMode="auto">
                  <a:xfrm>
                    <a:off x="13264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Oval 30"/>
                  <p:cNvSpPr>
                    <a:spLocks noChangeArrowheads="1"/>
                  </p:cNvSpPr>
                  <p:nvPr/>
                </p:nvSpPr>
                <p:spPr bwMode="auto">
                  <a:xfrm>
                    <a:off x="1404229"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Oval 31"/>
                  <p:cNvSpPr>
                    <a:spLocks noChangeArrowheads="1"/>
                  </p:cNvSpPr>
                  <p:nvPr/>
                </p:nvSpPr>
                <p:spPr bwMode="auto">
                  <a:xfrm>
                    <a:off x="1483604"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Rectangle 32"/>
                  <p:cNvSpPr>
                    <a:spLocks noChangeArrowheads="1"/>
                  </p:cNvSpPr>
                  <p:nvPr/>
                </p:nvSpPr>
                <p:spPr bwMode="auto">
                  <a:xfrm>
                    <a:off x="1502654"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3"/>
                  <p:cNvSpPr>
                    <a:spLocks noChangeArrowheads="1"/>
                  </p:cNvSpPr>
                  <p:nvPr/>
                </p:nvSpPr>
                <p:spPr bwMode="auto">
                  <a:xfrm>
                    <a:off x="1424866"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4"/>
                  <p:cNvSpPr>
                    <a:spLocks noChangeArrowheads="1"/>
                  </p:cNvSpPr>
                  <p:nvPr/>
                </p:nvSpPr>
                <p:spPr bwMode="auto">
                  <a:xfrm>
                    <a:off x="13454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5"/>
                  <p:cNvSpPr>
                    <a:spLocks noChangeArrowheads="1"/>
                  </p:cNvSpPr>
                  <p:nvPr/>
                </p:nvSpPr>
                <p:spPr bwMode="auto">
                  <a:xfrm>
                    <a:off x="12677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6"/>
                  <p:cNvSpPr>
                    <a:spLocks noChangeArrowheads="1"/>
                  </p:cNvSpPr>
                  <p:nvPr/>
                </p:nvSpPr>
                <p:spPr bwMode="auto">
                  <a:xfrm>
                    <a:off x="11883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7"/>
                  <p:cNvSpPr>
                    <a:spLocks noChangeArrowheads="1"/>
                  </p:cNvSpPr>
                  <p:nvPr/>
                </p:nvSpPr>
                <p:spPr bwMode="auto">
                  <a:xfrm>
                    <a:off x="1108954"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38"/>
                  <p:cNvSpPr>
                    <a:spLocks noChangeArrowheads="1"/>
                  </p:cNvSpPr>
                  <p:nvPr/>
                </p:nvSpPr>
                <p:spPr bwMode="auto">
                  <a:xfrm>
                    <a:off x="1031166"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39"/>
                  <p:cNvSpPr>
                    <a:spLocks noChangeArrowheads="1"/>
                  </p:cNvSpPr>
                  <p:nvPr/>
                </p:nvSpPr>
                <p:spPr bwMode="auto">
                  <a:xfrm>
                    <a:off x="9517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0"/>
                  <p:cNvSpPr>
                    <a:spLocks noChangeArrowheads="1"/>
                  </p:cNvSpPr>
                  <p:nvPr/>
                </p:nvSpPr>
                <p:spPr bwMode="auto">
                  <a:xfrm>
                    <a:off x="8740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1"/>
                  <p:cNvSpPr>
                    <a:spLocks noChangeArrowheads="1"/>
                  </p:cNvSpPr>
                  <p:nvPr/>
                </p:nvSpPr>
                <p:spPr bwMode="auto">
                  <a:xfrm>
                    <a:off x="7946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2"/>
                  <p:cNvSpPr>
                    <a:spLocks noChangeArrowheads="1"/>
                  </p:cNvSpPr>
                  <p:nvPr/>
                </p:nvSpPr>
                <p:spPr bwMode="auto">
                  <a:xfrm>
                    <a:off x="71684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3"/>
                  <p:cNvSpPr>
                    <a:spLocks noChangeArrowheads="1"/>
                  </p:cNvSpPr>
                  <p:nvPr/>
                </p:nvSpPr>
                <p:spPr bwMode="auto">
                  <a:xfrm>
                    <a:off x="63746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Oval 44"/>
                  <p:cNvSpPr>
                    <a:spLocks noChangeArrowheads="1"/>
                  </p:cNvSpPr>
                  <p:nvPr/>
                </p:nvSpPr>
                <p:spPr bwMode="auto">
                  <a:xfrm>
                    <a:off x="1483604"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Oval 45"/>
                  <p:cNvSpPr>
                    <a:spLocks noChangeArrowheads="1"/>
                  </p:cNvSpPr>
                  <p:nvPr/>
                </p:nvSpPr>
                <p:spPr bwMode="auto">
                  <a:xfrm>
                    <a:off x="1404229"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46"/>
                  <p:cNvSpPr>
                    <a:spLocks noChangeArrowheads="1"/>
                  </p:cNvSpPr>
                  <p:nvPr/>
                </p:nvSpPr>
                <p:spPr bwMode="auto">
                  <a:xfrm>
                    <a:off x="13264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Oval 47"/>
                  <p:cNvSpPr>
                    <a:spLocks noChangeArrowheads="1"/>
                  </p:cNvSpPr>
                  <p:nvPr/>
                </p:nvSpPr>
                <p:spPr bwMode="auto">
                  <a:xfrm>
                    <a:off x="12470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Oval 48"/>
                  <p:cNvSpPr>
                    <a:spLocks noChangeArrowheads="1"/>
                  </p:cNvSpPr>
                  <p:nvPr/>
                </p:nvSpPr>
                <p:spPr bwMode="auto">
                  <a:xfrm>
                    <a:off x="11692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Oval 49"/>
                  <p:cNvSpPr>
                    <a:spLocks noChangeArrowheads="1"/>
                  </p:cNvSpPr>
                  <p:nvPr/>
                </p:nvSpPr>
                <p:spPr bwMode="auto">
                  <a:xfrm>
                    <a:off x="1089904"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50"/>
                  <p:cNvSpPr>
                    <a:spLocks noChangeArrowheads="1"/>
                  </p:cNvSpPr>
                  <p:nvPr/>
                </p:nvSpPr>
                <p:spPr bwMode="auto">
                  <a:xfrm>
                    <a:off x="1010529"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Oval 51"/>
                  <p:cNvSpPr>
                    <a:spLocks noChangeArrowheads="1"/>
                  </p:cNvSpPr>
                  <p:nvPr/>
                </p:nvSpPr>
                <p:spPr bwMode="auto">
                  <a:xfrm>
                    <a:off x="9327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52"/>
                  <p:cNvSpPr>
                    <a:spLocks noChangeArrowheads="1"/>
                  </p:cNvSpPr>
                  <p:nvPr/>
                </p:nvSpPr>
                <p:spPr bwMode="auto">
                  <a:xfrm>
                    <a:off x="8533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Oval 53"/>
                  <p:cNvSpPr>
                    <a:spLocks noChangeArrowheads="1"/>
                  </p:cNvSpPr>
                  <p:nvPr/>
                </p:nvSpPr>
                <p:spPr bwMode="auto">
                  <a:xfrm>
                    <a:off x="7755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54"/>
                  <p:cNvSpPr>
                    <a:spLocks noChangeArrowheads="1"/>
                  </p:cNvSpPr>
                  <p:nvPr/>
                </p:nvSpPr>
                <p:spPr bwMode="auto">
                  <a:xfrm>
                    <a:off x="696204"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Oval 55"/>
                  <p:cNvSpPr>
                    <a:spLocks noChangeArrowheads="1"/>
                  </p:cNvSpPr>
                  <p:nvPr/>
                </p:nvSpPr>
                <p:spPr bwMode="auto">
                  <a:xfrm>
                    <a:off x="618416"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Rectangle 56"/>
                  <p:cNvSpPr>
                    <a:spLocks noChangeArrowheads="1"/>
                  </p:cNvSpPr>
                  <p:nvPr/>
                </p:nvSpPr>
                <p:spPr bwMode="auto">
                  <a:xfrm>
                    <a:off x="1759829"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7"/>
                  <p:cNvSpPr>
                    <a:spLocks noChangeArrowheads="1"/>
                  </p:cNvSpPr>
                  <p:nvPr/>
                </p:nvSpPr>
                <p:spPr bwMode="auto">
                  <a:xfrm>
                    <a:off x="1837616"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58"/>
                  <p:cNvSpPr>
                    <a:spLocks noChangeArrowheads="1"/>
                  </p:cNvSpPr>
                  <p:nvPr/>
                </p:nvSpPr>
                <p:spPr bwMode="auto">
                  <a:xfrm>
                    <a:off x="1916991"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59"/>
                  <p:cNvSpPr>
                    <a:spLocks noChangeArrowheads="1"/>
                  </p:cNvSpPr>
                  <p:nvPr/>
                </p:nvSpPr>
                <p:spPr bwMode="auto">
                  <a:xfrm>
                    <a:off x="1997954"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60"/>
                  <p:cNvSpPr>
                    <a:spLocks noChangeArrowheads="1"/>
                  </p:cNvSpPr>
                  <p:nvPr/>
                </p:nvSpPr>
                <p:spPr bwMode="auto">
                  <a:xfrm>
                    <a:off x="20773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61"/>
                  <p:cNvSpPr>
                    <a:spLocks noChangeArrowheads="1"/>
                  </p:cNvSpPr>
                  <p:nvPr/>
                </p:nvSpPr>
                <p:spPr bwMode="auto">
                  <a:xfrm>
                    <a:off x="21567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2"/>
                  <p:cNvSpPr>
                    <a:spLocks noChangeArrowheads="1"/>
                  </p:cNvSpPr>
                  <p:nvPr/>
                </p:nvSpPr>
                <p:spPr bwMode="auto">
                  <a:xfrm>
                    <a:off x="22344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63"/>
                  <p:cNvSpPr>
                    <a:spLocks noChangeArrowheads="1"/>
                  </p:cNvSpPr>
                  <p:nvPr/>
                </p:nvSpPr>
                <p:spPr bwMode="auto">
                  <a:xfrm>
                    <a:off x="2313866"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64"/>
                  <p:cNvSpPr>
                    <a:spLocks noChangeArrowheads="1"/>
                  </p:cNvSpPr>
                  <p:nvPr/>
                </p:nvSpPr>
                <p:spPr bwMode="auto">
                  <a:xfrm>
                    <a:off x="2391654"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65"/>
                  <p:cNvSpPr>
                    <a:spLocks noChangeArrowheads="1"/>
                  </p:cNvSpPr>
                  <p:nvPr/>
                </p:nvSpPr>
                <p:spPr bwMode="auto">
                  <a:xfrm>
                    <a:off x="2471029"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66"/>
                  <p:cNvSpPr>
                    <a:spLocks noChangeArrowheads="1"/>
                  </p:cNvSpPr>
                  <p:nvPr/>
                </p:nvSpPr>
                <p:spPr bwMode="auto">
                  <a:xfrm>
                    <a:off x="2550404" y="4233863"/>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67"/>
                  <p:cNvSpPr>
                    <a:spLocks noChangeArrowheads="1"/>
                  </p:cNvSpPr>
                  <p:nvPr/>
                </p:nvSpPr>
                <p:spPr bwMode="auto">
                  <a:xfrm>
                    <a:off x="2628191" y="4233863"/>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Oval 68"/>
                  <p:cNvSpPr>
                    <a:spLocks noChangeArrowheads="1"/>
                  </p:cNvSpPr>
                  <p:nvPr/>
                </p:nvSpPr>
                <p:spPr bwMode="auto">
                  <a:xfrm>
                    <a:off x="1739191"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Oval 69"/>
                  <p:cNvSpPr>
                    <a:spLocks noChangeArrowheads="1"/>
                  </p:cNvSpPr>
                  <p:nvPr/>
                </p:nvSpPr>
                <p:spPr bwMode="auto">
                  <a:xfrm>
                    <a:off x="1818566" y="4194175"/>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Oval 70"/>
                  <p:cNvSpPr>
                    <a:spLocks noChangeArrowheads="1"/>
                  </p:cNvSpPr>
                  <p:nvPr/>
                </p:nvSpPr>
                <p:spPr bwMode="auto">
                  <a:xfrm>
                    <a:off x="1896354" y="4194175"/>
                    <a:ext cx="73025"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Oval 71"/>
                  <p:cNvSpPr>
                    <a:spLocks noChangeArrowheads="1"/>
                  </p:cNvSpPr>
                  <p:nvPr/>
                </p:nvSpPr>
                <p:spPr bwMode="auto">
                  <a:xfrm>
                    <a:off x="1975729" y="4194175"/>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Oval 72"/>
                  <p:cNvSpPr>
                    <a:spLocks noChangeArrowheads="1"/>
                  </p:cNvSpPr>
                  <p:nvPr/>
                </p:nvSpPr>
                <p:spPr bwMode="auto">
                  <a:xfrm>
                    <a:off x="2055104" y="4194175"/>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Oval 73"/>
                  <p:cNvSpPr>
                    <a:spLocks noChangeArrowheads="1"/>
                  </p:cNvSpPr>
                  <p:nvPr/>
                </p:nvSpPr>
                <p:spPr bwMode="auto">
                  <a:xfrm>
                    <a:off x="2132891" y="4194175"/>
                    <a:ext cx="73025"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Oval 74"/>
                  <p:cNvSpPr>
                    <a:spLocks noChangeArrowheads="1"/>
                  </p:cNvSpPr>
                  <p:nvPr/>
                </p:nvSpPr>
                <p:spPr bwMode="auto">
                  <a:xfrm>
                    <a:off x="22154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Oval 75"/>
                  <p:cNvSpPr>
                    <a:spLocks noChangeArrowheads="1"/>
                  </p:cNvSpPr>
                  <p:nvPr/>
                </p:nvSpPr>
                <p:spPr bwMode="auto">
                  <a:xfrm>
                    <a:off x="2293229"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Oval 76"/>
                  <p:cNvSpPr>
                    <a:spLocks noChangeArrowheads="1"/>
                  </p:cNvSpPr>
                  <p:nvPr/>
                </p:nvSpPr>
                <p:spPr bwMode="auto">
                  <a:xfrm>
                    <a:off x="2372604"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Oval 77"/>
                  <p:cNvSpPr>
                    <a:spLocks noChangeArrowheads="1"/>
                  </p:cNvSpPr>
                  <p:nvPr/>
                </p:nvSpPr>
                <p:spPr bwMode="auto">
                  <a:xfrm>
                    <a:off x="2451979"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Oval 78"/>
                  <p:cNvSpPr>
                    <a:spLocks noChangeArrowheads="1"/>
                  </p:cNvSpPr>
                  <p:nvPr/>
                </p:nvSpPr>
                <p:spPr bwMode="auto">
                  <a:xfrm>
                    <a:off x="2529766" y="4194175"/>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Oval 79"/>
                  <p:cNvSpPr>
                    <a:spLocks noChangeArrowheads="1"/>
                  </p:cNvSpPr>
                  <p:nvPr/>
                </p:nvSpPr>
                <p:spPr bwMode="auto">
                  <a:xfrm>
                    <a:off x="2609141" y="4194175"/>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Rectangle 80"/>
                  <p:cNvSpPr>
                    <a:spLocks noChangeArrowheads="1"/>
                  </p:cNvSpPr>
                  <p:nvPr/>
                </p:nvSpPr>
                <p:spPr bwMode="auto">
                  <a:xfrm>
                    <a:off x="26281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81"/>
                  <p:cNvSpPr>
                    <a:spLocks noChangeArrowheads="1"/>
                  </p:cNvSpPr>
                  <p:nvPr/>
                </p:nvSpPr>
                <p:spPr bwMode="auto">
                  <a:xfrm>
                    <a:off x="25504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82"/>
                  <p:cNvSpPr>
                    <a:spLocks noChangeArrowheads="1"/>
                  </p:cNvSpPr>
                  <p:nvPr/>
                </p:nvSpPr>
                <p:spPr bwMode="auto">
                  <a:xfrm>
                    <a:off x="24710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83"/>
                  <p:cNvSpPr>
                    <a:spLocks noChangeArrowheads="1"/>
                  </p:cNvSpPr>
                  <p:nvPr/>
                </p:nvSpPr>
                <p:spPr bwMode="auto">
                  <a:xfrm>
                    <a:off x="2391654"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84"/>
                  <p:cNvSpPr>
                    <a:spLocks noChangeArrowheads="1"/>
                  </p:cNvSpPr>
                  <p:nvPr/>
                </p:nvSpPr>
                <p:spPr bwMode="auto">
                  <a:xfrm>
                    <a:off x="2313866"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85"/>
                  <p:cNvSpPr>
                    <a:spLocks noChangeArrowheads="1"/>
                  </p:cNvSpPr>
                  <p:nvPr/>
                </p:nvSpPr>
                <p:spPr bwMode="auto">
                  <a:xfrm>
                    <a:off x="2234491"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86"/>
                  <p:cNvSpPr>
                    <a:spLocks noChangeArrowheads="1"/>
                  </p:cNvSpPr>
                  <p:nvPr/>
                </p:nvSpPr>
                <p:spPr bwMode="auto">
                  <a:xfrm>
                    <a:off x="2156704"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87"/>
                  <p:cNvSpPr>
                    <a:spLocks noChangeArrowheads="1"/>
                  </p:cNvSpPr>
                  <p:nvPr/>
                </p:nvSpPr>
                <p:spPr bwMode="auto">
                  <a:xfrm>
                    <a:off x="2077329"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88"/>
                  <p:cNvSpPr>
                    <a:spLocks noChangeArrowheads="1"/>
                  </p:cNvSpPr>
                  <p:nvPr/>
                </p:nvSpPr>
                <p:spPr bwMode="auto">
                  <a:xfrm>
                    <a:off x="1997954"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89"/>
                  <p:cNvSpPr>
                    <a:spLocks noChangeArrowheads="1"/>
                  </p:cNvSpPr>
                  <p:nvPr/>
                </p:nvSpPr>
                <p:spPr bwMode="auto">
                  <a:xfrm>
                    <a:off x="1916991"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90"/>
                  <p:cNvSpPr>
                    <a:spLocks noChangeArrowheads="1"/>
                  </p:cNvSpPr>
                  <p:nvPr/>
                </p:nvSpPr>
                <p:spPr bwMode="auto">
                  <a:xfrm>
                    <a:off x="1837616" y="4440238"/>
                    <a:ext cx="30163"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91"/>
                  <p:cNvSpPr>
                    <a:spLocks noChangeArrowheads="1"/>
                  </p:cNvSpPr>
                  <p:nvPr/>
                </p:nvSpPr>
                <p:spPr bwMode="auto">
                  <a:xfrm>
                    <a:off x="1759829" y="4440238"/>
                    <a:ext cx="28575" cy="1746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Oval 92"/>
                  <p:cNvSpPr>
                    <a:spLocks noChangeArrowheads="1"/>
                  </p:cNvSpPr>
                  <p:nvPr/>
                </p:nvSpPr>
                <p:spPr bwMode="auto">
                  <a:xfrm>
                    <a:off x="26091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Oval 93"/>
                  <p:cNvSpPr>
                    <a:spLocks noChangeArrowheads="1"/>
                  </p:cNvSpPr>
                  <p:nvPr/>
                </p:nvSpPr>
                <p:spPr bwMode="auto">
                  <a:xfrm>
                    <a:off x="2529766"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Oval 94"/>
                  <p:cNvSpPr>
                    <a:spLocks noChangeArrowheads="1"/>
                  </p:cNvSpPr>
                  <p:nvPr/>
                </p:nvSpPr>
                <p:spPr bwMode="auto">
                  <a:xfrm>
                    <a:off x="2451979"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Oval 95"/>
                  <p:cNvSpPr>
                    <a:spLocks noChangeArrowheads="1"/>
                  </p:cNvSpPr>
                  <p:nvPr/>
                </p:nvSpPr>
                <p:spPr bwMode="auto">
                  <a:xfrm>
                    <a:off x="2372604"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Oval 96"/>
                  <p:cNvSpPr>
                    <a:spLocks noChangeArrowheads="1"/>
                  </p:cNvSpPr>
                  <p:nvPr/>
                </p:nvSpPr>
                <p:spPr bwMode="auto">
                  <a:xfrm>
                    <a:off x="2293229"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Oval 97"/>
                  <p:cNvSpPr>
                    <a:spLocks noChangeArrowheads="1"/>
                  </p:cNvSpPr>
                  <p:nvPr/>
                </p:nvSpPr>
                <p:spPr bwMode="auto">
                  <a:xfrm>
                    <a:off x="2215441" y="4584700"/>
                    <a:ext cx="68263"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Oval 98"/>
                  <p:cNvSpPr>
                    <a:spLocks noChangeArrowheads="1"/>
                  </p:cNvSpPr>
                  <p:nvPr/>
                </p:nvSpPr>
                <p:spPr bwMode="auto">
                  <a:xfrm>
                    <a:off x="2132891" y="4584700"/>
                    <a:ext cx="73025"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Oval 99"/>
                  <p:cNvSpPr>
                    <a:spLocks noChangeArrowheads="1"/>
                  </p:cNvSpPr>
                  <p:nvPr/>
                </p:nvSpPr>
                <p:spPr bwMode="auto">
                  <a:xfrm>
                    <a:off x="2055104" y="4584700"/>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Oval 100"/>
                  <p:cNvSpPr>
                    <a:spLocks noChangeArrowheads="1"/>
                  </p:cNvSpPr>
                  <p:nvPr/>
                </p:nvSpPr>
                <p:spPr bwMode="auto">
                  <a:xfrm>
                    <a:off x="1975729" y="4584700"/>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Oval 101"/>
                  <p:cNvSpPr>
                    <a:spLocks noChangeArrowheads="1"/>
                  </p:cNvSpPr>
                  <p:nvPr/>
                </p:nvSpPr>
                <p:spPr bwMode="auto">
                  <a:xfrm>
                    <a:off x="1896354" y="4584700"/>
                    <a:ext cx="73025"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Oval 102"/>
                  <p:cNvSpPr>
                    <a:spLocks noChangeArrowheads="1"/>
                  </p:cNvSpPr>
                  <p:nvPr/>
                </p:nvSpPr>
                <p:spPr bwMode="auto">
                  <a:xfrm>
                    <a:off x="1818566" y="4584700"/>
                    <a:ext cx="71438"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Oval 103"/>
                  <p:cNvSpPr>
                    <a:spLocks noChangeArrowheads="1"/>
                  </p:cNvSpPr>
                  <p:nvPr/>
                </p:nvSpPr>
                <p:spPr bwMode="auto">
                  <a:xfrm>
                    <a:off x="1739191" y="4584700"/>
                    <a:ext cx="69850" cy="69850"/>
                  </a:xfrm>
                  <a:prstGeom prst="ellipse">
                    <a:avLst/>
                  </a:prstGeom>
                  <a:solidFill>
                    <a:srgbClr val="FBB04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300"/>
                  <p:cNvSpPr>
                    <a:spLocks/>
                  </p:cNvSpPr>
                  <p:nvPr/>
                </p:nvSpPr>
                <p:spPr bwMode="auto">
                  <a:xfrm>
                    <a:off x="1181776" y="2723792"/>
                    <a:ext cx="527050" cy="663575"/>
                  </a:xfrm>
                  <a:custGeom>
                    <a:avLst/>
                    <a:gdLst>
                      <a:gd name="T0" fmla="*/ 53 w 332"/>
                      <a:gd name="T1" fmla="*/ 0 h 418"/>
                      <a:gd name="T2" fmla="*/ 0 w 332"/>
                      <a:gd name="T3" fmla="*/ 194 h 418"/>
                      <a:gd name="T4" fmla="*/ 86 w 332"/>
                      <a:gd name="T5" fmla="*/ 358 h 418"/>
                      <a:gd name="T6" fmla="*/ 272 w 332"/>
                      <a:gd name="T7" fmla="*/ 418 h 418"/>
                      <a:gd name="T8" fmla="*/ 332 w 332"/>
                      <a:gd name="T9" fmla="*/ 227 h 418"/>
                      <a:gd name="T10" fmla="*/ 248 w 332"/>
                      <a:gd name="T11" fmla="*/ 66 h 418"/>
                      <a:gd name="T12" fmla="*/ 53 w 332"/>
                      <a:gd name="T13" fmla="*/ 0 h 418"/>
                    </a:gdLst>
                    <a:ahLst/>
                    <a:cxnLst>
                      <a:cxn ang="0">
                        <a:pos x="T0" y="T1"/>
                      </a:cxn>
                      <a:cxn ang="0">
                        <a:pos x="T2" y="T3"/>
                      </a:cxn>
                      <a:cxn ang="0">
                        <a:pos x="T4" y="T5"/>
                      </a:cxn>
                      <a:cxn ang="0">
                        <a:pos x="T6" y="T7"/>
                      </a:cxn>
                      <a:cxn ang="0">
                        <a:pos x="T8" y="T9"/>
                      </a:cxn>
                      <a:cxn ang="0">
                        <a:pos x="T10" y="T11"/>
                      </a:cxn>
                      <a:cxn ang="0">
                        <a:pos x="T12" y="T13"/>
                      </a:cxn>
                    </a:cxnLst>
                    <a:rect l="0" t="0" r="r" b="b"/>
                    <a:pathLst>
                      <a:path w="332" h="418">
                        <a:moveTo>
                          <a:pt x="53" y="0"/>
                        </a:moveTo>
                        <a:lnTo>
                          <a:pt x="0" y="194"/>
                        </a:lnTo>
                        <a:lnTo>
                          <a:pt x="86" y="358"/>
                        </a:lnTo>
                        <a:lnTo>
                          <a:pt x="272" y="418"/>
                        </a:lnTo>
                        <a:lnTo>
                          <a:pt x="332" y="227"/>
                        </a:lnTo>
                        <a:lnTo>
                          <a:pt x="248" y="66"/>
                        </a:lnTo>
                        <a:lnTo>
                          <a:pt x="53" y="0"/>
                        </a:lnTo>
                        <a:close/>
                      </a:path>
                    </a:pathLst>
                  </a:custGeom>
                  <a:solidFill>
                    <a:srgbClr val="FBB04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Freeform 322"/>
                  <p:cNvSpPr>
                    <a:spLocks/>
                  </p:cNvSpPr>
                  <p:nvPr/>
                </p:nvSpPr>
                <p:spPr bwMode="auto">
                  <a:xfrm>
                    <a:off x="1562979" y="3438525"/>
                    <a:ext cx="231775" cy="395288"/>
                  </a:xfrm>
                  <a:custGeom>
                    <a:avLst/>
                    <a:gdLst>
                      <a:gd name="T0" fmla="*/ 48 w 71"/>
                      <a:gd name="T1" fmla="*/ 67 h 120"/>
                      <a:gd name="T2" fmla="*/ 63 w 71"/>
                      <a:gd name="T3" fmla="*/ 57 h 120"/>
                      <a:gd name="T4" fmla="*/ 57 w 71"/>
                      <a:gd name="T5" fmla="*/ 51 h 120"/>
                      <a:gd name="T6" fmla="*/ 46 w 71"/>
                      <a:gd name="T7" fmla="*/ 38 h 120"/>
                      <a:gd name="T8" fmla="*/ 71 w 71"/>
                      <a:gd name="T9" fmla="*/ 33 h 120"/>
                      <a:gd name="T10" fmla="*/ 65 w 71"/>
                      <a:gd name="T11" fmla="*/ 15 h 120"/>
                      <a:gd name="T12" fmla="*/ 49 w 71"/>
                      <a:gd name="T13" fmla="*/ 22 h 120"/>
                      <a:gd name="T14" fmla="*/ 41 w 71"/>
                      <a:gd name="T15" fmla="*/ 26 h 120"/>
                      <a:gd name="T16" fmla="*/ 43 w 71"/>
                      <a:gd name="T17" fmla="*/ 0 h 120"/>
                      <a:gd name="T18" fmla="*/ 26 w 71"/>
                      <a:gd name="T19" fmla="*/ 0 h 120"/>
                      <a:gd name="T20" fmla="*/ 28 w 71"/>
                      <a:gd name="T21" fmla="*/ 26 h 120"/>
                      <a:gd name="T22" fmla="*/ 6 w 71"/>
                      <a:gd name="T23" fmla="*/ 14 h 120"/>
                      <a:gd name="T24" fmla="*/ 0 w 71"/>
                      <a:gd name="T25" fmla="*/ 32 h 120"/>
                      <a:gd name="T26" fmla="*/ 11 w 71"/>
                      <a:gd name="T27" fmla="*/ 35 h 120"/>
                      <a:gd name="T28" fmla="*/ 25 w 71"/>
                      <a:gd name="T29" fmla="*/ 38 h 120"/>
                      <a:gd name="T30" fmla="*/ 21 w 71"/>
                      <a:gd name="T31" fmla="*/ 42 h 120"/>
                      <a:gd name="T32" fmla="*/ 6 w 71"/>
                      <a:gd name="T33" fmla="*/ 57 h 120"/>
                      <a:gd name="T34" fmla="*/ 21 w 71"/>
                      <a:gd name="T35" fmla="*/ 68 h 120"/>
                      <a:gd name="T36" fmla="*/ 32 w 71"/>
                      <a:gd name="T37" fmla="*/ 50 h 120"/>
                      <a:gd name="T38" fmla="*/ 32 w 71"/>
                      <a:gd name="T39" fmla="*/ 86 h 120"/>
                      <a:gd name="T40" fmla="*/ 13 w 71"/>
                      <a:gd name="T41" fmla="*/ 79 h 120"/>
                      <a:gd name="T42" fmla="*/ 36 w 71"/>
                      <a:gd name="T43" fmla="*/ 120 h 120"/>
                      <a:gd name="T44" fmla="*/ 59 w 71"/>
                      <a:gd name="T45" fmla="*/ 79 h 120"/>
                      <a:gd name="T46" fmla="*/ 40 w 71"/>
                      <a:gd name="T47" fmla="*/ 86 h 120"/>
                      <a:gd name="T48" fmla="*/ 40 w 71"/>
                      <a:gd name="T49" fmla="*/ 54 h 120"/>
                      <a:gd name="T50" fmla="*/ 48 w 71"/>
                      <a:gd name="T51"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120">
                        <a:moveTo>
                          <a:pt x="48" y="67"/>
                        </a:moveTo>
                        <a:cubicBezTo>
                          <a:pt x="63" y="57"/>
                          <a:pt x="63" y="57"/>
                          <a:pt x="63" y="57"/>
                        </a:cubicBezTo>
                        <a:cubicBezTo>
                          <a:pt x="61" y="56"/>
                          <a:pt x="60" y="54"/>
                          <a:pt x="57" y="51"/>
                        </a:cubicBezTo>
                        <a:cubicBezTo>
                          <a:pt x="46" y="38"/>
                          <a:pt x="46" y="38"/>
                          <a:pt x="46" y="38"/>
                        </a:cubicBezTo>
                        <a:cubicBezTo>
                          <a:pt x="55" y="36"/>
                          <a:pt x="63" y="35"/>
                          <a:pt x="71" y="33"/>
                        </a:cubicBezTo>
                        <a:cubicBezTo>
                          <a:pt x="65" y="15"/>
                          <a:pt x="65" y="15"/>
                          <a:pt x="65" y="15"/>
                        </a:cubicBezTo>
                        <a:cubicBezTo>
                          <a:pt x="60" y="17"/>
                          <a:pt x="55" y="20"/>
                          <a:pt x="49" y="22"/>
                        </a:cubicBezTo>
                        <a:cubicBezTo>
                          <a:pt x="45" y="24"/>
                          <a:pt x="42" y="25"/>
                          <a:pt x="41" y="26"/>
                        </a:cubicBezTo>
                        <a:cubicBezTo>
                          <a:pt x="43" y="13"/>
                          <a:pt x="43" y="5"/>
                          <a:pt x="43" y="0"/>
                        </a:cubicBezTo>
                        <a:cubicBezTo>
                          <a:pt x="26" y="0"/>
                          <a:pt x="26" y="0"/>
                          <a:pt x="26" y="0"/>
                        </a:cubicBezTo>
                        <a:cubicBezTo>
                          <a:pt x="26" y="7"/>
                          <a:pt x="27" y="15"/>
                          <a:pt x="28" y="26"/>
                        </a:cubicBezTo>
                        <a:cubicBezTo>
                          <a:pt x="22" y="22"/>
                          <a:pt x="14" y="18"/>
                          <a:pt x="6" y="14"/>
                        </a:cubicBezTo>
                        <a:cubicBezTo>
                          <a:pt x="0" y="32"/>
                          <a:pt x="0" y="32"/>
                          <a:pt x="0" y="32"/>
                        </a:cubicBezTo>
                        <a:cubicBezTo>
                          <a:pt x="2" y="32"/>
                          <a:pt x="5" y="33"/>
                          <a:pt x="11" y="35"/>
                        </a:cubicBezTo>
                        <a:cubicBezTo>
                          <a:pt x="18" y="36"/>
                          <a:pt x="23" y="38"/>
                          <a:pt x="25" y="38"/>
                        </a:cubicBezTo>
                        <a:cubicBezTo>
                          <a:pt x="24" y="38"/>
                          <a:pt x="23" y="40"/>
                          <a:pt x="21" y="42"/>
                        </a:cubicBezTo>
                        <a:cubicBezTo>
                          <a:pt x="16" y="46"/>
                          <a:pt x="11" y="51"/>
                          <a:pt x="6" y="57"/>
                        </a:cubicBezTo>
                        <a:cubicBezTo>
                          <a:pt x="21" y="68"/>
                          <a:pt x="21" y="68"/>
                          <a:pt x="21" y="68"/>
                        </a:cubicBezTo>
                        <a:cubicBezTo>
                          <a:pt x="25" y="62"/>
                          <a:pt x="29" y="56"/>
                          <a:pt x="32" y="50"/>
                        </a:cubicBezTo>
                        <a:cubicBezTo>
                          <a:pt x="32" y="86"/>
                          <a:pt x="32" y="86"/>
                          <a:pt x="32" y="86"/>
                        </a:cubicBezTo>
                        <a:cubicBezTo>
                          <a:pt x="13" y="79"/>
                          <a:pt x="13" y="79"/>
                          <a:pt x="13" y="79"/>
                        </a:cubicBezTo>
                        <a:cubicBezTo>
                          <a:pt x="22" y="89"/>
                          <a:pt x="31" y="106"/>
                          <a:pt x="36" y="120"/>
                        </a:cubicBezTo>
                        <a:cubicBezTo>
                          <a:pt x="41" y="106"/>
                          <a:pt x="50" y="89"/>
                          <a:pt x="59" y="79"/>
                        </a:cubicBezTo>
                        <a:cubicBezTo>
                          <a:pt x="40" y="86"/>
                          <a:pt x="40" y="86"/>
                          <a:pt x="40" y="86"/>
                        </a:cubicBezTo>
                        <a:cubicBezTo>
                          <a:pt x="40" y="54"/>
                          <a:pt x="40" y="54"/>
                          <a:pt x="40" y="54"/>
                        </a:cubicBezTo>
                        <a:lnTo>
                          <a:pt x="48"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333"/>
                  <p:cNvSpPr>
                    <a:spLocks/>
                  </p:cNvSpPr>
                  <p:nvPr/>
                </p:nvSpPr>
                <p:spPr bwMode="auto">
                  <a:xfrm>
                    <a:off x="1267704" y="3822700"/>
                    <a:ext cx="338138" cy="949325"/>
                  </a:xfrm>
                  <a:custGeom>
                    <a:avLst/>
                    <a:gdLst>
                      <a:gd name="T0" fmla="*/ 0 w 213"/>
                      <a:gd name="T1" fmla="*/ 0 h 598"/>
                      <a:gd name="T2" fmla="*/ 53 w 213"/>
                      <a:gd name="T3" fmla="*/ 0 h 598"/>
                      <a:gd name="T4" fmla="*/ 70 w 213"/>
                      <a:gd name="T5" fmla="*/ 110 h 598"/>
                      <a:gd name="T6" fmla="*/ 202 w 213"/>
                      <a:gd name="T7" fmla="*/ 209 h 598"/>
                      <a:gd name="T8" fmla="*/ 213 w 213"/>
                      <a:gd name="T9" fmla="*/ 555 h 598"/>
                      <a:gd name="T10" fmla="*/ 182 w 213"/>
                      <a:gd name="T11" fmla="*/ 598 h 598"/>
                      <a:gd name="T12" fmla="*/ 136 w 213"/>
                      <a:gd name="T13" fmla="*/ 561 h 598"/>
                      <a:gd name="T14" fmla="*/ 177 w 213"/>
                      <a:gd name="T15" fmla="*/ 524 h 598"/>
                      <a:gd name="T16" fmla="*/ 140 w 213"/>
                      <a:gd name="T17" fmla="*/ 238 h 598"/>
                      <a:gd name="T18" fmla="*/ 4 w 213"/>
                      <a:gd name="T19" fmla="*/ 149 h 598"/>
                      <a:gd name="T20" fmla="*/ 0 w 213"/>
                      <a:gd name="T2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598">
                        <a:moveTo>
                          <a:pt x="0" y="0"/>
                        </a:moveTo>
                        <a:lnTo>
                          <a:pt x="53" y="0"/>
                        </a:lnTo>
                        <a:lnTo>
                          <a:pt x="70" y="110"/>
                        </a:lnTo>
                        <a:lnTo>
                          <a:pt x="202" y="209"/>
                        </a:lnTo>
                        <a:lnTo>
                          <a:pt x="213" y="555"/>
                        </a:lnTo>
                        <a:lnTo>
                          <a:pt x="182" y="598"/>
                        </a:lnTo>
                        <a:lnTo>
                          <a:pt x="136" y="561"/>
                        </a:lnTo>
                        <a:lnTo>
                          <a:pt x="177" y="524"/>
                        </a:lnTo>
                        <a:lnTo>
                          <a:pt x="140" y="238"/>
                        </a:lnTo>
                        <a:lnTo>
                          <a:pt x="4" y="149"/>
                        </a:lnTo>
                        <a:lnTo>
                          <a:pt x="0" y="0"/>
                        </a:lnTo>
                        <a:close/>
                      </a:path>
                    </a:pathLst>
                  </a:custGeom>
                  <a:solidFill>
                    <a:srgbClr val="ED1C24"/>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Oval 334"/>
                  <p:cNvSpPr>
                    <a:spLocks noChangeArrowheads="1"/>
                  </p:cNvSpPr>
                  <p:nvPr/>
                </p:nvSpPr>
                <p:spPr bwMode="auto">
                  <a:xfrm>
                    <a:off x="1461379" y="4670425"/>
                    <a:ext cx="163513" cy="168275"/>
                  </a:xfrm>
                  <a:prstGeom prst="ellipse">
                    <a:avLst/>
                  </a:prstGeom>
                  <a:solidFill>
                    <a:srgbClr val="ED1C24"/>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Freeform 335"/>
                  <p:cNvSpPr>
                    <a:spLocks/>
                  </p:cNvSpPr>
                  <p:nvPr/>
                </p:nvSpPr>
                <p:spPr bwMode="auto">
                  <a:xfrm>
                    <a:off x="1707441" y="3822700"/>
                    <a:ext cx="333375" cy="949325"/>
                  </a:xfrm>
                  <a:custGeom>
                    <a:avLst/>
                    <a:gdLst>
                      <a:gd name="T0" fmla="*/ 210 w 210"/>
                      <a:gd name="T1" fmla="*/ 0 h 598"/>
                      <a:gd name="T2" fmla="*/ 157 w 210"/>
                      <a:gd name="T3" fmla="*/ 0 h 598"/>
                      <a:gd name="T4" fmla="*/ 142 w 210"/>
                      <a:gd name="T5" fmla="*/ 110 h 598"/>
                      <a:gd name="T6" fmla="*/ 8 w 210"/>
                      <a:gd name="T7" fmla="*/ 209 h 598"/>
                      <a:gd name="T8" fmla="*/ 0 w 210"/>
                      <a:gd name="T9" fmla="*/ 555 h 598"/>
                      <a:gd name="T10" fmla="*/ 31 w 210"/>
                      <a:gd name="T11" fmla="*/ 598 h 598"/>
                      <a:gd name="T12" fmla="*/ 74 w 210"/>
                      <a:gd name="T13" fmla="*/ 561 h 598"/>
                      <a:gd name="T14" fmla="*/ 33 w 210"/>
                      <a:gd name="T15" fmla="*/ 524 h 598"/>
                      <a:gd name="T16" fmla="*/ 72 w 210"/>
                      <a:gd name="T17" fmla="*/ 238 h 598"/>
                      <a:gd name="T18" fmla="*/ 206 w 210"/>
                      <a:gd name="T19" fmla="*/ 149 h 598"/>
                      <a:gd name="T20" fmla="*/ 210 w 210"/>
                      <a:gd name="T21"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598">
                        <a:moveTo>
                          <a:pt x="210" y="0"/>
                        </a:moveTo>
                        <a:lnTo>
                          <a:pt x="157" y="0"/>
                        </a:lnTo>
                        <a:lnTo>
                          <a:pt x="142" y="110"/>
                        </a:lnTo>
                        <a:lnTo>
                          <a:pt x="8" y="209"/>
                        </a:lnTo>
                        <a:lnTo>
                          <a:pt x="0" y="555"/>
                        </a:lnTo>
                        <a:lnTo>
                          <a:pt x="31" y="598"/>
                        </a:lnTo>
                        <a:lnTo>
                          <a:pt x="74" y="561"/>
                        </a:lnTo>
                        <a:lnTo>
                          <a:pt x="33" y="524"/>
                        </a:lnTo>
                        <a:lnTo>
                          <a:pt x="72" y="238"/>
                        </a:lnTo>
                        <a:lnTo>
                          <a:pt x="206" y="149"/>
                        </a:lnTo>
                        <a:lnTo>
                          <a:pt x="210" y="0"/>
                        </a:lnTo>
                        <a:close/>
                      </a:path>
                    </a:pathLst>
                  </a:custGeom>
                  <a:solidFill>
                    <a:srgbClr val="8DC63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Oval 336"/>
                  <p:cNvSpPr>
                    <a:spLocks noChangeArrowheads="1"/>
                  </p:cNvSpPr>
                  <p:nvPr/>
                </p:nvSpPr>
                <p:spPr bwMode="auto">
                  <a:xfrm>
                    <a:off x="1683629" y="4670425"/>
                    <a:ext cx="166688" cy="168275"/>
                  </a:xfrm>
                  <a:prstGeom prst="ellipse">
                    <a:avLst/>
                  </a:prstGeom>
                  <a:solidFill>
                    <a:srgbClr val="8DC63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70" name="Group 369"/>
                  <p:cNvGrpSpPr/>
                  <p:nvPr/>
                </p:nvGrpSpPr>
                <p:grpSpPr>
                  <a:xfrm>
                    <a:off x="845525" y="4777256"/>
                    <a:ext cx="1812829" cy="202257"/>
                    <a:chOff x="3734329" y="4787156"/>
                    <a:chExt cx="1812829" cy="202257"/>
                  </a:xfrm>
                </p:grpSpPr>
                <p:sp>
                  <p:nvSpPr>
                    <p:cNvPr id="377" name="Rectangle 347"/>
                    <p:cNvSpPr>
                      <a:spLocks noChangeArrowheads="1"/>
                    </p:cNvSpPr>
                    <p:nvPr/>
                  </p:nvSpPr>
                  <p:spPr bwMode="auto">
                    <a:xfrm>
                      <a:off x="4965267" y="4835525"/>
                      <a:ext cx="58189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itchFamily="34" charset="0"/>
                          <a:cs typeface="Arial" pitchFamily="34" charset="0"/>
                        </a:rPr>
                        <a:t>IL-1 RAcP</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52"/>
                    <p:cNvSpPr>
                      <a:spLocks noChangeArrowheads="1"/>
                    </p:cNvSpPr>
                    <p:nvPr/>
                  </p:nvSpPr>
                  <p:spPr bwMode="auto">
                    <a:xfrm>
                      <a:off x="3734329" y="4835525"/>
                      <a:ext cx="38311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itchFamily="34" charset="0"/>
                          <a:cs typeface="Arial" pitchFamily="34" charset="0"/>
                        </a:rPr>
                        <a:t>IL-1 RI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379" name="Straight Connector 378"/>
                    <p:cNvCxnSpPr/>
                    <p:nvPr/>
                  </p:nvCxnSpPr>
                  <p:spPr>
                    <a:xfrm flipH="1" flipV="1">
                      <a:off x="4753405" y="4787156"/>
                      <a:ext cx="175783" cy="125313"/>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V="1">
                      <a:off x="4156075" y="4787157"/>
                      <a:ext cx="154782" cy="11261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367" name="Rectangle 355"/>
                <p:cNvSpPr>
                  <a:spLocks noChangeArrowheads="1"/>
                </p:cNvSpPr>
                <p:nvPr/>
              </p:nvSpPr>
              <p:spPr bwMode="auto">
                <a:xfrm>
                  <a:off x="1324651" y="2994511"/>
                  <a:ext cx="30617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IL-1ß</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386" name="Freeform 307"/>
              <p:cNvSpPr>
                <a:spLocks/>
              </p:cNvSpPr>
              <p:nvPr/>
            </p:nvSpPr>
            <p:spPr bwMode="auto">
              <a:xfrm>
                <a:off x="1745159" y="2943782"/>
                <a:ext cx="396875" cy="393700"/>
              </a:xfrm>
              <a:custGeom>
                <a:avLst/>
                <a:gdLst>
                  <a:gd name="T0" fmla="*/ 11 w 250"/>
                  <a:gd name="T1" fmla="*/ 186 h 248"/>
                  <a:gd name="T2" fmla="*/ 0 w 250"/>
                  <a:gd name="T3" fmla="*/ 87 h 248"/>
                  <a:gd name="T4" fmla="*/ 64 w 250"/>
                  <a:gd name="T5" fmla="*/ 10 h 248"/>
                  <a:gd name="T6" fmla="*/ 162 w 250"/>
                  <a:gd name="T7" fmla="*/ 0 h 248"/>
                  <a:gd name="T8" fmla="*/ 240 w 250"/>
                  <a:gd name="T9" fmla="*/ 62 h 248"/>
                  <a:gd name="T10" fmla="*/ 250 w 250"/>
                  <a:gd name="T11" fmla="*/ 161 h 248"/>
                  <a:gd name="T12" fmla="*/ 186 w 250"/>
                  <a:gd name="T13" fmla="*/ 238 h 248"/>
                  <a:gd name="T14" fmla="*/ 89 w 250"/>
                  <a:gd name="T15" fmla="*/ 248 h 248"/>
                  <a:gd name="T16" fmla="*/ 11 w 250"/>
                  <a:gd name="T17" fmla="*/ 1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48">
                    <a:moveTo>
                      <a:pt x="11" y="186"/>
                    </a:moveTo>
                    <a:lnTo>
                      <a:pt x="0" y="87"/>
                    </a:lnTo>
                    <a:lnTo>
                      <a:pt x="64" y="10"/>
                    </a:lnTo>
                    <a:lnTo>
                      <a:pt x="162" y="0"/>
                    </a:lnTo>
                    <a:lnTo>
                      <a:pt x="240" y="62"/>
                    </a:lnTo>
                    <a:lnTo>
                      <a:pt x="250" y="161"/>
                    </a:lnTo>
                    <a:lnTo>
                      <a:pt x="186" y="238"/>
                    </a:lnTo>
                    <a:lnTo>
                      <a:pt x="89" y="248"/>
                    </a:lnTo>
                    <a:lnTo>
                      <a:pt x="11" y="186"/>
                    </a:lnTo>
                    <a:close/>
                  </a:path>
                </a:pathLst>
              </a:custGeom>
              <a:solidFill>
                <a:srgbClr val="9BE5F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Rectangle 386"/>
              <p:cNvSpPr>
                <a:spLocks noChangeArrowheads="1"/>
              </p:cNvSpPr>
              <p:nvPr/>
            </p:nvSpPr>
            <p:spPr bwMode="auto">
              <a:xfrm>
                <a:off x="1841793" y="3106064"/>
                <a:ext cx="24526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itchFamily="34" charset="0"/>
                    <a:cs typeface="Arial" pitchFamily="34" charset="0"/>
                  </a:rPr>
                  <a:t>IL-1</a:t>
                </a:r>
                <a:r>
                  <a:rPr kumimoji="0" lang="el-GR" altLang="en-US" sz="800" b="1" i="0" u="none" strike="noStrike" cap="none" normalizeH="0" baseline="0" dirty="0">
                    <a:ln>
                      <a:noFill/>
                    </a:ln>
                    <a:solidFill>
                      <a:srgbClr val="000000"/>
                    </a:solidFill>
                    <a:effectLst/>
                    <a:latin typeface="Arial" pitchFamily="34" charset="0"/>
                    <a:cs typeface="Arial" pitchFamily="34" charset="0"/>
                  </a:rPr>
                  <a:t>α</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sp>
        <p:nvSpPr>
          <p:cNvPr id="390" name="Rechteck 8"/>
          <p:cNvSpPr/>
          <p:nvPr/>
        </p:nvSpPr>
        <p:spPr>
          <a:xfrm>
            <a:off x="1475656" y="5838451"/>
            <a:ext cx="6192688" cy="369332"/>
          </a:xfrm>
          <a:prstGeom prst="rect">
            <a:avLst/>
          </a:prstGeom>
          <a:solidFill>
            <a:srgbClr val="FFC000"/>
          </a:solidFill>
        </p:spPr>
        <p:txBody>
          <a:bodyPr wrap="square">
            <a:spAutoFit/>
          </a:bodyPr>
          <a:lstStyle/>
          <a:p>
            <a:pPr algn="ctr" defTabSz="457200" fontAlgn="auto">
              <a:spcBef>
                <a:spcPts val="0"/>
              </a:spcBef>
              <a:spcAft>
                <a:spcPts val="0"/>
              </a:spcAft>
              <a:defRPr/>
            </a:pPr>
            <a:r>
              <a:rPr lang="de-DE" sz="1800" b="1" dirty="0" smtClean="0">
                <a:solidFill>
                  <a:schemeClr val="accent1"/>
                </a:solidFill>
              </a:rPr>
              <a:t>Canakinumab </a:t>
            </a:r>
            <a:r>
              <a:rPr lang="de-DE" sz="1800" b="1" dirty="0" err="1" smtClean="0">
                <a:solidFill>
                  <a:schemeClr val="accent1"/>
                </a:solidFill>
              </a:rPr>
              <a:t>approved</a:t>
            </a:r>
            <a:r>
              <a:rPr lang="de-DE" sz="1800" b="1" dirty="0" smtClean="0">
                <a:solidFill>
                  <a:schemeClr val="accent1"/>
                </a:solidFill>
              </a:rPr>
              <a:t> by EMA for AOSD (08/2016)!</a:t>
            </a:r>
          </a:p>
        </p:txBody>
      </p:sp>
      <p:sp>
        <p:nvSpPr>
          <p:cNvPr id="392" name="Textfeld 10"/>
          <p:cNvSpPr txBox="1"/>
          <p:nvPr/>
        </p:nvSpPr>
        <p:spPr>
          <a:xfrm>
            <a:off x="3362709" y="2134933"/>
            <a:ext cx="2439579" cy="338554"/>
          </a:xfrm>
          <a:prstGeom prst="rect">
            <a:avLst/>
          </a:prstGeom>
          <a:solidFill>
            <a:srgbClr val="FFC000"/>
          </a:solidFill>
        </p:spPr>
        <p:txBody>
          <a:bodyPr wrap="square" rtlCol="0" anchor="ctr">
            <a:spAutoFit/>
          </a:bodyPr>
          <a:lstStyle/>
          <a:p>
            <a:pPr algn="ctr"/>
            <a:r>
              <a:rPr lang="de-DE" sz="1600" b="1" dirty="0" smtClean="0">
                <a:solidFill>
                  <a:srgbClr val="000000"/>
                </a:solidFill>
              </a:rPr>
              <a:t>not </a:t>
            </a:r>
            <a:r>
              <a:rPr lang="de-DE" sz="1600" b="1" dirty="0" err="1" smtClean="0">
                <a:solidFill>
                  <a:srgbClr val="000000"/>
                </a:solidFill>
              </a:rPr>
              <a:t>available</a:t>
            </a:r>
            <a:r>
              <a:rPr lang="de-DE" sz="1600" b="1" dirty="0" smtClean="0">
                <a:solidFill>
                  <a:srgbClr val="000000"/>
                </a:solidFill>
              </a:rPr>
              <a:t> in Europe</a:t>
            </a:r>
            <a:endParaRPr lang="de-DE" sz="1600" b="1" dirty="0">
              <a:solidFill>
                <a:srgbClr val="000000"/>
              </a:solidFill>
            </a:endParaRPr>
          </a:p>
        </p:txBody>
      </p:sp>
    </p:spTree>
    <p:extLst>
      <p:ext uri="{BB962C8B-B14F-4D97-AF65-F5344CB8AC3E}">
        <p14:creationId xmlns:p14="http://schemas.microsoft.com/office/powerpoint/2010/main" val="2145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793317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01" name="think-cell Folie" r:id="rId5" imgW="408" imgH="408" progId="TCLayout.ActiveDocument.1">
                  <p:embed/>
                </p:oleObj>
              </mc:Choice>
              <mc:Fallback>
                <p:oleObj name="think-cell Folie" r:id="rId5" imgW="408" imgH="40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p:txBody>
          <a:bodyPr>
            <a:normAutofit/>
          </a:bodyPr>
          <a:lstStyle/>
          <a:p>
            <a:r>
              <a:rPr lang="en-US" dirty="0" smtClean="0"/>
              <a:t>Ongoing placebo-controlled clinical trial</a:t>
            </a:r>
            <a:endParaRPr lang="en-US" dirty="0"/>
          </a:p>
        </p:txBody>
      </p:sp>
      <p:sp>
        <p:nvSpPr>
          <p:cNvPr id="469" name="Content Placeholder 5"/>
          <p:cNvSpPr>
            <a:spLocks noGrp="1"/>
          </p:cNvSpPr>
          <p:nvPr>
            <p:ph idx="1"/>
          </p:nvPr>
        </p:nvSpPr>
        <p:spPr>
          <a:xfrm>
            <a:off x="685800" y="1508760"/>
            <a:ext cx="7772400" cy="964303"/>
          </a:xfrm>
        </p:spPr>
        <p:txBody>
          <a:bodyPr>
            <a:normAutofit fontScale="55000" lnSpcReduction="20000"/>
          </a:bodyPr>
          <a:lstStyle/>
          <a:p>
            <a:r>
              <a:rPr lang="en-US" dirty="0"/>
              <a:t>Multicenter, placebo-controlled phase 2 study of canakinumab for the treatment of AOSD-core study, including an open-label, long-term extension</a:t>
            </a:r>
          </a:p>
          <a:p>
            <a:pPr lvl="1"/>
            <a:r>
              <a:rPr lang="en-US" dirty="0"/>
              <a:t>Investigator-initiated study being conducted in Germany</a:t>
            </a:r>
          </a:p>
        </p:txBody>
      </p:sp>
      <p:sp>
        <p:nvSpPr>
          <p:cNvPr id="4" name="Text Placeholder 3"/>
          <p:cNvSpPr>
            <a:spLocks noGrp="1"/>
          </p:cNvSpPr>
          <p:nvPr>
            <p:ph type="body" sz="quarter" idx="10"/>
          </p:nvPr>
        </p:nvSpPr>
        <p:spPr/>
        <p:txBody>
          <a:bodyPr/>
          <a:lstStyle/>
          <a:p>
            <a:r>
              <a:rPr lang="en-US"/>
              <a:t>AOSD, adult-onset Still’s disease; DAS, disease activity score; sc, subcutaneous; max, maximum; V, visit</a:t>
            </a:r>
          </a:p>
          <a:p>
            <a:r>
              <a:rPr lang="en-US"/>
              <a:t>Canakinumab for Treatment of Adult Onset Still's Disease (CONSIDER). ClinicalTrials.gov Identifier: NCT02204293. </a:t>
            </a:r>
            <a:r>
              <a:rPr lang="en-US">
                <a:hlinkClick r:id="rId7"/>
              </a:rPr>
              <a:t>https://clinicaltrials.gov/ct2/show/NCT02204293</a:t>
            </a:r>
            <a:r>
              <a:rPr lang="en-US"/>
              <a:t>. Accessed 26 June 2016.</a:t>
            </a:r>
            <a:endParaRPr lang="en-US" dirty="0"/>
          </a:p>
        </p:txBody>
      </p:sp>
      <p:pic>
        <p:nvPicPr>
          <p:cNvPr id="396" name="Picture 5" descr="Nov_Consider_DAnew"/>
          <p:cNvPicPr>
            <a:picLocks noChangeAspect="1" noChangeArrowheads="1"/>
          </p:cNvPicPr>
          <p:nvPr/>
        </p:nvPicPr>
        <p:blipFill>
          <a:blip r:embed="rId8"/>
          <a:srcRect/>
          <a:stretch>
            <a:fillRect/>
          </a:stretch>
        </p:blipFill>
        <p:spPr bwMode="auto">
          <a:xfrm>
            <a:off x="7983174" y="122655"/>
            <a:ext cx="656001" cy="686088"/>
          </a:xfrm>
          <a:prstGeom prst="rect">
            <a:avLst/>
          </a:prstGeom>
          <a:noFill/>
          <a:ln w="9525">
            <a:noFill/>
            <a:miter lim="800000"/>
            <a:headEnd/>
            <a:tailEnd/>
          </a:ln>
        </p:spPr>
      </p:pic>
      <p:sp>
        <p:nvSpPr>
          <p:cNvPr id="215" name="Freeform 507"/>
          <p:cNvSpPr>
            <a:spLocks/>
          </p:cNvSpPr>
          <p:nvPr/>
        </p:nvSpPr>
        <p:spPr bwMode="auto">
          <a:xfrm>
            <a:off x="685800" y="4663089"/>
            <a:ext cx="703606" cy="1358300"/>
          </a:xfrm>
          <a:custGeom>
            <a:avLst/>
            <a:gdLst>
              <a:gd name="T0" fmla="*/ 330 w 492"/>
              <a:gd name="T1" fmla="*/ 268 h 836"/>
              <a:gd name="T2" fmla="*/ 330 w 492"/>
              <a:gd name="T3" fmla="*/ 166 h 836"/>
              <a:gd name="T4" fmla="*/ 410 w 492"/>
              <a:gd name="T5" fmla="*/ 166 h 836"/>
              <a:gd name="T6" fmla="*/ 248 w 492"/>
              <a:gd name="T7" fmla="*/ 0 h 836"/>
              <a:gd name="T8" fmla="*/ 82 w 492"/>
              <a:gd name="T9" fmla="*/ 162 h 836"/>
              <a:gd name="T10" fmla="*/ 162 w 492"/>
              <a:gd name="T11" fmla="*/ 162 h 836"/>
              <a:gd name="T12" fmla="*/ 162 w 492"/>
              <a:gd name="T13" fmla="*/ 268 h 836"/>
              <a:gd name="T14" fmla="*/ 0 w 492"/>
              <a:gd name="T15" fmla="*/ 268 h 836"/>
              <a:gd name="T16" fmla="*/ 0 w 492"/>
              <a:gd name="T17" fmla="*/ 836 h 836"/>
              <a:gd name="T18" fmla="*/ 492 w 492"/>
              <a:gd name="T19" fmla="*/ 836 h 836"/>
              <a:gd name="T20" fmla="*/ 492 w 492"/>
              <a:gd name="T21" fmla="*/ 268 h 836"/>
              <a:gd name="T22" fmla="*/ 330 w 492"/>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836">
                <a:moveTo>
                  <a:pt x="330" y="268"/>
                </a:moveTo>
                <a:lnTo>
                  <a:pt x="330" y="166"/>
                </a:lnTo>
                <a:lnTo>
                  <a:pt x="410" y="166"/>
                </a:lnTo>
                <a:lnTo>
                  <a:pt x="248" y="0"/>
                </a:lnTo>
                <a:lnTo>
                  <a:pt x="82" y="162"/>
                </a:lnTo>
                <a:lnTo>
                  <a:pt x="162" y="162"/>
                </a:lnTo>
                <a:lnTo>
                  <a:pt x="162" y="268"/>
                </a:lnTo>
                <a:lnTo>
                  <a:pt x="0" y="268"/>
                </a:lnTo>
                <a:lnTo>
                  <a:pt x="0" y="836"/>
                </a:lnTo>
                <a:lnTo>
                  <a:pt x="492" y="836"/>
                </a:lnTo>
                <a:lnTo>
                  <a:pt x="492" y="268"/>
                </a:lnTo>
                <a:lnTo>
                  <a:pt x="330"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16" name="Freeform 508"/>
          <p:cNvSpPr>
            <a:spLocks/>
          </p:cNvSpPr>
          <p:nvPr/>
        </p:nvSpPr>
        <p:spPr bwMode="auto">
          <a:xfrm>
            <a:off x="1472351" y="4663089"/>
            <a:ext cx="700746" cy="1358300"/>
          </a:xfrm>
          <a:custGeom>
            <a:avLst/>
            <a:gdLst>
              <a:gd name="T0" fmla="*/ 328 w 490"/>
              <a:gd name="T1" fmla="*/ 268 h 836"/>
              <a:gd name="T2" fmla="*/ 328 w 490"/>
              <a:gd name="T3" fmla="*/ 166 h 836"/>
              <a:gd name="T4" fmla="*/ 410 w 490"/>
              <a:gd name="T5" fmla="*/ 166 h 836"/>
              <a:gd name="T6" fmla="*/ 248 w 490"/>
              <a:gd name="T7" fmla="*/ 0 h 836"/>
              <a:gd name="T8" fmla="*/ 80 w 490"/>
              <a:gd name="T9" fmla="*/ 162 h 836"/>
              <a:gd name="T10" fmla="*/ 162 w 490"/>
              <a:gd name="T11" fmla="*/ 162 h 836"/>
              <a:gd name="T12" fmla="*/ 162 w 490"/>
              <a:gd name="T13" fmla="*/ 268 h 836"/>
              <a:gd name="T14" fmla="*/ 0 w 490"/>
              <a:gd name="T15" fmla="*/ 268 h 836"/>
              <a:gd name="T16" fmla="*/ 0 w 490"/>
              <a:gd name="T17" fmla="*/ 836 h 836"/>
              <a:gd name="T18" fmla="*/ 490 w 490"/>
              <a:gd name="T19" fmla="*/ 836 h 836"/>
              <a:gd name="T20" fmla="*/ 490 w 490"/>
              <a:gd name="T21" fmla="*/ 268 h 836"/>
              <a:gd name="T22" fmla="*/ 328 w 490"/>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836">
                <a:moveTo>
                  <a:pt x="328" y="268"/>
                </a:moveTo>
                <a:lnTo>
                  <a:pt x="328" y="166"/>
                </a:lnTo>
                <a:lnTo>
                  <a:pt x="410" y="166"/>
                </a:lnTo>
                <a:lnTo>
                  <a:pt x="248" y="0"/>
                </a:lnTo>
                <a:lnTo>
                  <a:pt x="80" y="162"/>
                </a:lnTo>
                <a:lnTo>
                  <a:pt x="162" y="162"/>
                </a:lnTo>
                <a:lnTo>
                  <a:pt x="162" y="268"/>
                </a:lnTo>
                <a:lnTo>
                  <a:pt x="0" y="268"/>
                </a:lnTo>
                <a:lnTo>
                  <a:pt x="0" y="836"/>
                </a:lnTo>
                <a:lnTo>
                  <a:pt x="490" y="836"/>
                </a:lnTo>
                <a:lnTo>
                  <a:pt x="490" y="268"/>
                </a:lnTo>
                <a:lnTo>
                  <a:pt x="328"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17" name="Freeform 509"/>
          <p:cNvSpPr>
            <a:spLocks/>
          </p:cNvSpPr>
          <p:nvPr/>
        </p:nvSpPr>
        <p:spPr bwMode="auto">
          <a:xfrm>
            <a:off x="2258903" y="4663089"/>
            <a:ext cx="700746" cy="1358300"/>
          </a:xfrm>
          <a:custGeom>
            <a:avLst/>
            <a:gdLst>
              <a:gd name="T0" fmla="*/ 328 w 490"/>
              <a:gd name="T1" fmla="*/ 268 h 836"/>
              <a:gd name="T2" fmla="*/ 328 w 490"/>
              <a:gd name="T3" fmla="*/ 166 h 836"/>
              <a:gd name="T4" fmla="*/ 408 w 490"/>
              <a:gd name="T5" fmla="*/ 166 h 836"/>
              <a:gd name="T6" fmla="*/ 246 w 490"/>
              <a:gd name="T7" fmla="*/ 0 h 836"/>
              <a:gd name="T8" fmla="*/ 80 w 490"/>
              <a:gd name="T9" fmla="*/ 162 h 836"/>
              <a:gd name="T10" fmla="*/ 162 w 490"/>
              <a:gd name="T11" fmla="*/ 162 h 836"/>
              <a:gd name="T12" fmla="*/ 162 w 490"/>
              <a:gd name="T13" fmla="*/ 268 h 836"/>
              <a:gd name="T14" fmla="*/ 0 w 490"/>
              <a:gd name="T15" fmla="*/ 268 h 836"/>
              <a:gd name="T16" fmla="*/ 0 w 490"/>
              <a:gd name="T17" fmla="*/ 836 h 836"/>
              <a:gd name="T18" fmla="*/ 490 w 490"/>
              <a:gd name="T19" fmla="*/ 836 h 836"/>
              <a:gd name="T20" fmla="*/ 490 w 490"/>
              <a:gd name="T21" fmla="*/ 268 h 836"/>
              <a:gd name="T22" fmla="*/ 328 w 490"/>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836">
                <a:moveTo>
                  <a:pt x="328" y="268"/>
                </a:moveTo>
                <a:lnTo>
                  <a:pt x="328" y="166"/>
                </a:lnTo>
                <a:lnTo>
                  <a:pt x="408" y="166"/>
                </a:lnTo>
                <a:lnTo>
                  <a:pt x="246" y="0"/>
                </a:lnTo>
                <a:lnTo>
                  <a:pt x="80" y="162"/>
                </a:lnTo>
                <a:lnTo>
                  <a:pt x="162" y="162"/>
                </a:lnTo>
                <a:lnTo>
                  <a:pt x="162" y="268"/>
                </a:lnTo>
                <a:lnTo>
                  <a:pt x="0" y="268"/>
                </a:lnTo>
                <a:lnTo>
                  <a:pt x="0" y="836"/>
                </a:lnTo>
                <a:lnTo>
                  <a:pt x="490" y="836"/>
                </a:lnTo>
                <a:lnTo>
                  <a:pt x="490" y="268"/>
                </a:lnTo>
                <a:lnTo>
                  <a:pt x="328"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18" name="Freeform 510"/>
          <p:cNvSpPr>
            <a:spLocks/>
          </p:cNvSpPr>
          <p:nvPr/>
        </p:nvSpPr>
        <p:spPr bwMode="auto">
          <a:xfrm>
            <a:off x="3042594" y="4663089"/>
            <a:ext cx="703606" cy="1358300"/>
          </a:xfrm>
          <a:custGeom>
            <a:avLst/>
            <a:gdLst>
              <a:gd name="T0" fmla="*/ 330 w 492"/>
              <a:gd name="T1" fmla="*/ 268 h 836"/>
              <a:gd name="T2" fmla="*/ 330 w 492"/>
              <a:gd name="T3" fmla="*/ 166 h 836"/>
              <a:gd name="T4" fmla="*/ 410 w 492"/>
              <a:gd name="T5" fmla="*/ 166 h 836"/>
              <a:gd name="T6" fmla="*/ 248 w 492"/>
              <a:gd name="T7" fmla="*/ 0 h 836"/>
              <a:gd name="T8" fmla="*/ 82 w 492"/>
              <a:gd name="T9" fmla="*/ 162 h 836"/>
              <a:gd name="T10" fmla="*/ 162 w 492"/>
              <a:gd name="T11" fmla="*/ 162 h 836"/>
              <a:gd name="T12" fmla="*/ 162 w 492"/>
              <a:gd name="T13" fmla="*/ 268 h 836"/>
              <a:gd name="T14" fmla="*/ 0 w 492"/>
              <a:gd name="T15" fmla="*/ 268 h 836"/>
              <a:gd name="T16" fmla="*/ 0 w 492"/>
              <a:gd name="T17" fmla="*/ 836 h 836"/>
              <a:gd name="T18" fmla="*/ 492 w 492"/>
              <a:gd name="T19" fmla="*/ 836 h 836"/>
              <a:gd name="T20" fmla="*/ 492 w 492"/>
              <a:gd name="T21" fmla="*/ 268 h 836"/>
              <a:gd name="T22" fmla="*/ 330 w 492"/>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836">
                <a:moveTo>
                  <a:pt x="330" y="268"/>
                </a:moveTo>
                <a:lnTo>
                  <a:pt x="330" y="166"/>
                </a:lnTo>
                <a:lnTo>
                  <a:pt x="410" y="166"/>
                </a:lnTo>
                <a:lnTo>
                  <a:pt x="248" y="0"/>
                </a:lnTo>
                <a:lnTo>
                  <a:pt x="82" y="162"/>
                </a:lnTo>
                <a:lnTo>
                  <a:pt x="162" y="162"/>
                </a:lnTo>
                <a:lnTo>
                  <a:pt x="162" y="268"/>
                </a:lnTo>
                <a:lnTo>
                  <a:pt x="0" y="268"/>
                </a:lnTo>
                <a:lnTo>
                  <a:pt x="0" y="836"/>
                </a:lnTo>
                <a:lnTo>
                  <a:pt x="492" y="836"/>
                </a:lnTo>
                <a:lnTo>
                  <a:pt x="492" y="268"/>
                </a:lnTo>
                <a:lnTo>
                  <a:pt x="330"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19" name="Freeform 511"/>
          <p:cNvSpPr>
            <a:spLocks/>
          </p:cNvSpPr>
          <p:nvPr/>
        </p:nvSpPr>
        <p:spPr bwMode="auto">
          <a:xfrm>
            <a:off x="3829145" y="4663089"/>
            <a:ext cx="700746" cy="1358300"/>
          </a:xfrm>
          <a:custGeom>
            <a:avLst/>
            <a:gdLst>
              <a:gd name="T0" fmla="*/ 328 w 490"/>
              <a:gd name="T1" fmla="*/ 268 h 836"/>
              <a:gd name="T2" fmla="*/ 328 w 490"/>
              <a:gd name="T3" fmla="*/ 166 h 836"/>
              <a:gd name="T4" fmla="*/ 410 w 490"/>
              <a:gd name="T5" fmla="*/ 166 h 836"/>
              <a:gd name="T6" fmla="*/ 248 w 490"/>
              <a:gd name="T7" fmla="*/ 0 h 836"/>
              <a:gd name="T8" fmla="*/ 80 w 490"/>
              <a:gd name="T9" fmla="*/ 162 h 836"/>
              <a:gd name="T10" fmla="*/ 162 w 490"/>
              <a:gd name="T11" fmla="*/ 162 h 836"/>
              <a:gd name="T12" fmla="*/ 162 w 490"/>
              <a:gd name="T13" fmla="*/ 268 h 836"/>
              <a:gd name="T14" fmla="*/ 0 w 490"/>
              <a:gd name="T15" fmla="*/ 268 h 836"/>
              <a:gd name="T16" fmla="*/ 0 w 490"/>
              <a:gd name="T17" fmla="*/ 836 h 836"/>
              <a:gd name="T18" fmla="*/ 490 w 490"/>
              <a:gd name="T19" fmla="*/ 836 h 836"/>
              <a:gd name="T20" fmla="*/ 490 w 490"/>
              <a:gd name="T21" fmla="*/ 268 h 836"/>
              <a:gd name="T22" fmla="*/ 328 w 490"/>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836">
                <a:moveTo>
                  <a:pt x="328" y="268"/>
                </a:moveTo>
                <a:lnTo>
                  <a:pt x="328" y="166"/>
                </a:lnTo>
                <a:lnTo>
                  <a:pt x="410" y="166"/>
                </a:lnTo>
                <a:lnTo>
                  <a:pt x="248" y="0"/>
                </a:lnTo>
                <a:lnTo>
                  <a:pt x="80" y="162"/>
                </a:lnTo>
                <a:lnTo>
                  <a:pt x="162" y="162"/>
                </a:lnTo>
                <a:lnTo>
                  <a:pt x="162" y="268"/>
                </a:lnTo>
                <a:lnTo>
                  <a:pt x="0" y="268"/>
                </a:lnTo>
                <a:lnTo>
                  <a:pt x="0" y="836"/>
                </a:lnTo>
                <a:lnTo>
                  <a:pt x="490" y="836"/>
                </a:lnTo>
                <a:lnTo>
                  <a:pt x="490" y="268"/>
                </a:lnTo>
                <a:lnTo>
                  <a:pt x="328"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20" name="Freeform 512"/>
          <p:cNvSpPr>
            <a:spLocks/>
          </p:cNvSpPr>
          <p:nvPr/>
        </p:nvSpPr>
        <p:spPr bwMode="auto">
          <a:xfrm>
            <a:off x="4615697" y="4663089"/>
            <a:ext cx="700746" cy="1358300"/>
          </a:xfrm>
          <a:custGeom>
            <a:avLst/>
            <a:gdLst>
              <a:gd name="T0" fmla="*/ 328 w 490"/>
              <a:gd name="T1" fmla="*/ 268 h 836"/>
              <a:gd name="T2" fmla="*/ 328 w 490"/>
              <a:gd name="T3" fmla="*/ 166 h 836"/>
              <a:gd name="T4" fmla="*/ 408 w 490"/>
              <a:gd name="T5" fmla="*/ 166 h 836"/>
              <a:gd name="T6" fmla="*/ 246 w 490"/>
              <a:gd name="T7" fmla="*/ 0 h 836"/>
              <a:gd name="T8" fmla="*/ 80 w 490"/>
              <a:gd name="T9" fmla="*/ 162 h 836"/>
              <a:gd name="T10" fmla="*/ 162 w 490"/>
              <a:gd name="T11" fmla="*/ 162 h 836"/>
              <a:gd name="T12" fmla="*/ 162 w 490"/>
              <a:gd name="T13" fmla="*/ 268 h 836"/>
              <a:gd name="T14" fmla="*/ 0 w 490"/>
              <a:gd name="T15" fmla="*/ 268 h 836"/>
              <a:gd name="T16" fmla="*/ 0 w 490"/>
              <a:gd name="T17" fmla="*/ 836 h 836"/>
              <a:gd name="T18" fmla="*/ 490 w 490"/>
              <a:gd name="T19" fmla="*/ 836 h 836"/>
              <a:gd name="T20" fmla="*/ 490 w 490"/>
              <a:gd name="T21" fmla="*/ 268 h 836"/>
              <a:gd name="T22" fmla="*/ 328 w 490"/>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836">
                <a:moveTo>
                  <a:pt x="328" y="268"/>
                </a:moveTo>
                <a:lnTo>
                  <a:pt x="328" y="166"/>
                </a:lnTo>
                <a:lnTo>
                  <a:pt x="408" y="166"/>
                </a:lnTo>
                <a:lnTo>
                  <a:pt x="246" y="0"/>
                </a:lnTo>
                <a:lnTo>
                  <a:pt x="80" y="162"/>
                </a:lnTo>
                <a:lnTo>
                  <a:pt x="162" y="162"/>
                </a:lnTo>
                <a:lnTo>
                  <a:pt x="162" y="268"/>
                </a:lnTo>
                <a:lnTo>
                  <a:pt x="0" y="268"/>
                </a:lnTo>
                <a:lnTo>
                  <a:pt x="0" y="836"/>
                </a:lnTo>
                <a:lnTo>
                  <a:pt x="490" y="836"/>
                </a:lnTo>
                <a:lnTo>
                  <a:pt x="490" y="268"/>
                </a:lnTo>
                <a:lnTo>
                  <a:pt x="328"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21" name="Freeform 513"/>
          <p:cNvSpPr>
            <a:spLocks/>
          </p:cNvSpPr>
          <p:nvPr/>
        </p:nvSpPr>
        <p:spPr bwMode="auto">
          <a:xfrm>
            <a:off x="5399388" y="4663089"/>
            <a:ext cx="703606" cy="1358300"/>
          </a:xfrm>
          <a:custGeom>
            <a:avLst/>
            <a:gdLst>
              <a:gd name="T0" fmla="*/ 330 w 492"/>
              <a:gd name="T1" fmla="*/ 268 h 836"/>
              <a:gd name="T2" fmla="*/ 330 w 492"/>
              <a:gd name="T3" fmla="*/ 166 h 836"/>
              <a:gd name="T4" fmla="*/ 410 w 492"/>
              <a:gd name="T5" fmla="*/ 166 h 836"/>
              <a:gd name="T6" fmla="*/ 248 w 492"/>
              <a:gd name="T7" fmla="*/ 0 h 836"/>
              <a:gd name="T8" fmla="*/ 82 w 492"/>
              <a:gd name="T9" fmla="*/ 162 h 836"/>
              <a:gd name="T10" fmla="*/ 162 w 492"/>
              <a:gd name="T11" fmla="*/ 162 h 836"/>
              <a:gd name="T12" fmla="*/ 162 w 492"/>
              <a:gd name="T13" fmla="*/ 268 h 836"/>
              <a:gd name="T14" fmla="*/ 0 w 492"/>
              <a:gd name="T15" fmla="*/ 268 h 836"/>
              <a:gd name="T16" fmla="*/ 0 w 492"/>
              <a:gd name="T17" fmla="*/ 836 h 836"/>
              <a:gd name="T18" fmla="*/ 492 w 492"/>
              <a:gd name="T19" fmla="*/ 836 h 836"/>
              <a:gd name="T20" fmla="*/ 492 w 492"/>
              <a:gd name="T21" fmla="*/ 268 h 836"/>
              <a:gd name="T22" fmla="*/ 330 w 492"/>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836">
                <a:moveTo>
                  <a:pt x="330" y="268"/>
                </a:moveTo>
                <a:lnTo>
                  <a:pt x="330" y="166"/>
                </a:lnTo>
                <a:lnTo>
                  <a:pt x="410" y="166"/>
                </a:lnTo>
                <a:lnTo>
                  <a:pt x="248" y="0"/>
                </a:lnTo>
                <a:lnTo>
                  <a:pt x="82" y="162"/>
                </a:lnTo>
                <a:lnTo>
                  <a:pt x="162" y="162"/>
                </a:lnTo>
                <a:lnTo>
                  <a:pt x="162" y="268"/>
                </a:lnTo>
                <a:lnTo>
                  <a:pt x="0" y="268"/>
                </a:lnTo>
                <a:lnTo>
                  <a:pt x="0" y="836"/>
                </a:lnTo>
                <a:lnTo>
                  <a:pt x="492" y="836"/>
                </a:lnTo>
                <a:lnTo>
                  <a:pt x="492" y="268"/>
                </a:lnTo>
                <a:lnTo>
                  <a:pt x="330"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22" name="Freeform 514"/>
          <p:cNvSpPr>
            <a:spLocks/>
          </p:cNvSpPr>
          <p:nvPr/>
        </p:nvSpPr>
        <p:spPr bwMode="auto">
          <a:xfrm>
            <a:off x="6185939" y="4663089"/>
            <a:ext cx="700746" cy="1358300"/>
          </a:xfrm>
          <a:custGeom>
            <a:avLst/>
            <a:gdLst>
              <a:gd name="T0" fmla="*/ 328 w 490"/>
              <a:gd name="T1" fmla="*/ 268 h 836"/>
              <a:gd name="T2" fmla="*/ 328 w 490"/>
              <a:gd name="T3" fmla="*/ 166 h 836"/>
              <a:gd name="T4" fmla="*/ 410 w 490"/>
              <a:gd name="T5" fmla="*/ 166 h 836"/>
              <a:gd name="T6" fmla="*/ 248 w 490"/>
              <a:gd name="T7" fmla="*/ 0 h 836"/>
              <a:gd name="T8" fmla="*/ 80 w 490"/>
              <a:gd name="T9" fmla="*/ 162 h 836"/>
              <a:gd name="T10" fmla="*/ 162 w 490"/>
              <a:gd name="T11" fmla="*/ 162 h 836"/>
              <a:gd name="T12" fmla="*/ 162 w 490"/>
              <a:gd name="T13" fmla="*/ 268 h 836"/>
              <a:gd name="T14" fmla="*/ 0 w 490"/>
              <a:gd name="T15" fmla="*/ 268 h 836"/>
              <a:gd name="T16" fmla="*/ 0 w 490"/>
              <a:gd name="T17" fmla="*/ 836 h 836"/>
              <a:gd name="T18" fmla="*/ 490 w 490"/>
              <a:gd name="T19" fmla="*/ 836 h 836"/>
              <a:gd name="T20" fmla="*/ 490 w 490"/>
              <a:gd name="T21" fmla="*/ 268 h 836"/>
              <a:gd name="T22" fmla="*/ 328 w 490"/>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836">
                <a:moveTo>
                  <a:pt x="328" y="268"/>
                </a:moveTo>
                <a:lnTo>
                  <a:pt x="328" y="166"/>
                </a:lnTo>
                <a:lnTo>
                  <a:pt x="410" y="166"/>
                </a:lnTo>
                <a:lnTo>
                  <a:pt x="248" y="0"/>
                </a:lnTo>
                <a:lnTo>
                  <a:pt x="80" y="162"/>
                </a:lnTo>
                <a:lnTo>
                  <a:pt x="162" y="162"/>
                </a:lnTo>
                <a:lnTo>
                  <a:pt x="162" y="268"/>
                </a:lnTo>
                <a:lnTo>
                  <a:pt x="0" y="268"/>
                </a:lnTo>
                <a:lnTo>
                  <a:pt x="0" y="836"/>
                </a:lnTo>
                <a:lnTo>
                  <a:pt x="490" y="836"/>
                </a:lnTo>
                <a:lnTo>
                  <a:pt x="490" y="268"/>
                </a:lnTo>
                <a:lnTo>
                  <a:pt x="328"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23" name="Freeform 515"/>
          <p:cNvSpPr>
            <a:spLocks/>
          </p:cNvSpPr>
          <p:nvPr/>
        </p:nvSpPr>
        <p:spPr bwMode="auto">
          <a:xfrm>
            <a:off x="6972491" y="4663089"/>
            <a:ext cx="700746" cy="1358300"/>
          </a:xfrm>
          <a:custGeom>
            <a:avLst/>
            <a:gdLst>
              <a:gd name="T0" fmla="*/ 328 w 490"/>
              <a:gd name="T1" fmla="*/ 268 h 836"/>
              <a:gd name="T2" fmla="*/ 328 w 490"/>
              <a:gd name="T3" fmla="*/ 166 h 836"/>
              <a:gd name="T4" fmla="*/ 408 w 490"/>
              <a:gd name="T5" fmla="*/ 166 h 836"/>
              <a:gd name="T6" fmla="*/ 246 w 490"/>
              <a:gd name="T7" fmla="*/ 0 h 836"/>
              <a:gd name="T8" fmla="*/ 80 w 490"/>
              <a:gd name="T9" fmla="*/ 162 h 836"/>
              <a:gd name="T10" fmla="*/ 162 w 490"/>
              <a:gd name="T11" fmla="*/ 162 h 836"/>
              <a:gd name="T12" fmla="*/ 162 w 490"/>
              <a:gd name="T13" fmla="*/ 268 h 836"/>
              <a:gd name="T14" fmla="*/ 0 w 490"/>
              <a:gd name="T15" fmla="*/ 268 h 836"/>
              <a:gd name="T16" fmla="*/ 0 w 490"/>
              <a:gd name="T17" fmla="*/ 836 h 836"/>
              <a:gd name="T18" fmla="*/ 490 w 490"/>
              <a:gd name="T19" fmla="*/ 836 h 836"/>
              <a:gd name="T20" fmla="*/ 490 w 490"/>
              <a:gd name="T21" fmla="*/ 268 h 836"/>
              <a:gd name="T22" fmla="*/ 328 w 490"/>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836">
                <a:moveTo>
                  <a:pt x="328" y="268"/>
                </a:moveTo>
                <a:lnTo>
                  <a:pt x="328" y="166"/>
                </a:lnTo>
                <a:lnTo>
                  <a:pt x="408" y="166"/>
                </a:lnTo>
                <a:lnTo>
                  <a:pt x="246" y="0"/>
                </a:lnTo>
                <a:lnTo>
                  <a:pt x="80" y="162"/>
                </a:lnTo>
                <a:lnTo>
                  <a:pt x="162" y="162"/>
                </a:lnTo>
                <a:lnTo>
                  <a:pt x="162" y="268"/>
                </a:lnTo>
                <a:lnTo>
                  <a:pt x="0" y="268"/>
                </a:lnTo>
                <a:lnTo>
                  <a:pt x="0" y="836"/>
                </a:lnTo>
                <a:lnTo>
                  <a:pt x="490" y="836"/>
                </a:lnTo>
                <a:lnTo>
                  <a:pt x="490" y="268"/>
                </a:lnTo>
                <a:lnTo>
                  <a:pt x="328"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24" name="Freeform 516"/>
          <p:cNvSpPr>
            <a:spLocks/>
          </p:cNvSpPr>
          <p:nvPr/>
        </p:nvSpPr>
        <p:spPr bwMode="auto">
          <a:xfrm>
            <a:off x="7756182" y="4663089"/>
            <a:ext cx="703606" cy="1358300"/>
          </a:xfrm>
          <a:custGeom>
            <a:avLst/>
            <a:gdLst>
              <a:gd name="T0" fmla="*/ 330 w 492"/>
              <a:gd name="T1" fmla="*/ 268 h 836"/>
              <a:gd name="T2" fmla="*/ 330 w 492"/>
              <a:gd name="T3" fmla="*/ 166 h 836"/>
              <a:gd name="T4" fmla="*/ 410 w 492"/>
              <a:gd name="T5" fmla="*/ 166 h 836"/>
              <a:gd name="T6" fmla="*/ 248 w 492"/>
              <a:gd name="T7" fmla="*/ 0 h 836"/>
              <a:gd name="T8" fmla="*/ 82 w 492"/>
              <a:gd name="T9" fmla="*/ 162 h 836"/>
              <a:gd name="T10" fmla="*/ 162 w 492"/>
              <a:gd name="T11" fmla="*/ 162 h 836"/>
              <a:gd name="T12" fmla="*/ 162 w 492"/>
              <a:gd name="T13" fmla="*/ 268 h 836"/>
              <a:gd name="T14" fmla="*/ 0 w 492"/>
              <a:gd name="T15" fmla="*/ 268 h 836"/>
              <a:gd name="T16" fmla="*/ 0 w 492"/>
              <a:gd name="T17" fmla="*/ 836 h 836"/>
              <a:gd name="T18" fmla="*/ 492 w 492"/>
              <a:gd name="T19" fmla="*/ 836 h 836"/>
              <a:gd name="T20" fmla="*/ 492 w 492"/>
              <a:gd name="T21" fmla="*/ 268 h 836"/>
              <a:gd name="T22" fmla="*/ 330 w 492"/>
              <a:gd name="T23" fmla="*/ 26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836">
                <a:moveTo>
                  <a:pt x="330" y="268"/>
                </a:moveTo>
                <a:lnTo>
                  <a:pt x="330" y="166"/>
                </a:lnTo>
                <a:lnTo>
                  <a:pt x="410" y="166"/>
                </a:lnTo>
                <a:lnTo>
                  <a:pt x="248" y="0"/>
                </a:lnTo>
                <a:lnTo>
                  <a:pt x="82" y="162"/>
                </a:lnTo>
                <a:lnTo>
                  <a:pt x="162" y="162"/>
                </a:lnTo>
                <a:lnTo>
                  <a:pt x="162" y="268"/>
                </a:lnTo>
                <a:lnTo>
                  <a:pt x="0" y="268"/>
                </a:lnTo>
                <a:lnTo>
                  <a:pt x="0" y="836"/>
                </a:lnTo>
                <a:lnTo>
                  <a:pt x="492" y="836"/>
                </a:lnTo>
                <a:lnTo>
                  <a:pt x="492" y="268"/>
                </a:lnTo>
                <a:lnTo>
                  <a:pt x="330" y="268"/>
                </a:lnTo>
                <a:close/>
              </a:path>
            </a:pathLst>
          </a:custGeom>
          <a:solidFill>
            <a:schemeClr val="accent1">
              <a:lumMod val="20000"/>
              <a:lumOff val="80000"/>
            </a:schemeClr>
          </a:solidFill>
          <a:ln w="6350">
            <a:noFill/>
            <a:prstDash val="solid"/>
            <a:round/>
            <a:headEnd/>
            <a:tailEnd/>
          </a:ln>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35" name="Line 527"/>
          <p:cNvSpPr>
            <a:spLocks noChangeShapeType="1"/>
          </p:cNvSpPr>
          <p:nvPr/>
        </p:nvSpPr>
        <p:spPr bwMode="auto">
          <a:xfrm>
            <a:off x="1080506" y="3463778"/>
            <a:ext cx="743649"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36" name="Freeform 528"/>
          <p:cNvSpPr>
            <a:spLocks/>
          </p:cNvSpPr>
          <p:nvPr/>
        </p:nvSpPr>
        <p:spPr bwMode="auto">
          <a:xfrm>
            <a:off x="1801273" y="3133578"/>
            <a:ext cx="6178004" cy="330200"/>
          </a:xfrm>
          <a:custGeom>
            <a:avLst/>
            <a:gdLst>
              <a:gd name="T0" fmla="*/ 0 w 4320"/>
              <a:gd name="T1" fmla="*/ 208 h 208"/>
              <a:gd name="T2" fmla="*/ 510 w 4320"/>
              <a:gd name="T3" fmla="*/ 0 h 208"/>
              <a:gd name="T4" fmla="*/ 4320 w 4320"/>
              <a:gd name="T5" fmla="*/ 0 h 208"/>
            </a:gdLst>
            <a:ahLst/>
            <a:cxnLst>
              <a:cxn ang="0">
                <a:pos x="T0" y="T1"/>
              </a:cxn>
              <a:cxn ang="0">
                <a:pos x="T2" y="T3"/>
              </a:cxn>
              <a:cxn ang="0">
                <a:pos x="T4" y="T5"/>
              </a:cxn>
            </a:cxnLst>
            <a:rect l="0" t="0" r="r" b="b"/>
            <a:pathLst>
              <a:path w="4320" h="208">
                <a:moveTo>
                  <a:pt x="0" y="208"/>
                </a:moveTo>
                <a:lnTo>
                  <a:pt x="510" y="0"/>
                </a:lnTo>
                <a:lnTo>
                  <a:pt x="4320"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37" name="Freeform 529"/>
          <p:cNvSpPr>
            <a:spLocks/>
          </p:cNvSpPr>
          <p:nvPr/>
        </p:nvSpPr>
        <p:spPr bwMode="auto">
          <a:xfrm>
            <a:off x="7964976" y="3101828"/>
            <a:ext cx="48623" cy="60325"/>
          </a:xfrm>
          <a:custGeom>
            <a:avLst/>
            <a:gdLst>
              <a:gd name="T0" fmla="*/ 34 w 34"/>
              <a:gd name="T1" fmla="*/ 20 h 38"/>
              <a:gd name="T2" fmla="*/ 34 w 34"/>
              <a:gd name="T3" fmla="*/ 20 h 38"/>
              <a:gd name="T4" fmla="*/ 16 w 34"/>
              <a:gd name="T5" fmla="*/ 28 h 38"/>
              <a:gd name="T6" fmla="*/ 0 w 34"/>
              <a:gd name="T7" fmla="*/ 38 h 38"/>
              <a:gd name="T8" fmla="*/ 8 w 34"/>
              <a:gd name="T9" fmla="*/ 20 h 38"/>
              <a:gd name="T10" fmla="*/ 0 w 34"/>
              <a:gd name="T11" fmla="*/ 0 h 38"/>
              <a:gd name="T12" fmla="*/ 0 w 34"/>
              <a:gd name="T13" fmla="*/ 0 h 38"/>
              <a:gd name="T14" fmla="*/ 16 w 34"/>
              <a:gd name="T15" fmla="*/ 12 h 38"/>
              <a:gd name="T16" fmla="*/ 34 w 34"/>
              <a:gd name="T17" fmla="*/ 20 h 38"/>
              <a:gd name="T18" fmla="*/ 34 w 34"/>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8">
                <a:moveTo>
                  <a:pt x="34" y="20"/>
                </a:moveTo>
                <a:lnTo>
                  <a:pt x="34" y="20"/>
                </a:lnTo>
                <a:lnTo>
                  <a:pt x="16" y="28"/>
                </a:lnTo>
                <a:lnTo>
                  <a:pt x="0" y="38"/>
                </a:lnTo>
                <a:lnTo>
                  <a:pt x="8" y="20"/>
                </a:lnTo>
                <a:lnTo>
                  <a:pt x="0" y="0"/>
                </a:lnTo>
                <a:lnTo>
                  <a:pt x="0" y="0"/>
                </a:lnTo>
                <a:lnTo>
                  <a:pt x="16" y="12"/>
                </a:lnTo>
                <a:lnTo>
                  <a:pt x="34" y="20"/>
                </a:lnTo>
                <a:lnTo>
                  <a:pt x="34"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38" name="Freeform 530"/>
          <p:cNvSpPr>
            <a:spLocks/>
          </p:cNvSpPr>
          <p:nvPr/>
        </p:nvSpPr>
        <p:spPr bwMode="auto">
          <a:xfrm>
            <a:off x="1809853" y="3466953"/>
            <a:ext cx="6166563" cy="336550"/>
          </a:xfrm>
          <a:custGeom>
            <a:avLst/>
            <a:gdLst>
              <a:gd name="T0" fmla="*/ 0 w 4312"/>
              <a:gd name="T1" fmla="*/ 0 h 212"/>
              <a:gd name="T2" fmla="*/ 516 w 4312"/>
              <a:gd name="T3" fmla="*/ 212 h 212"/>
              <a:gd name="T4" fmla="*/ 4312 w 4312"/>
              <a:gd name="T5" fmla="*/ 212 h 212"/>
            </a:gdLst>
            <a:ahLst/>
            <a:cxnLst>
              <a:cxn ang="0">
                <a:pos x="T0" y="T1"/>
              </a:cxn>
              <a:cxn ang="0">
                <a:pos x="T2" y="T3"/>
              </a:cxn>
              <a:cxn ang="0">
                <a:pos x="T4" y="T5"/>
              </a:cxn>
            </a:cxnLst>
            <a:rect l="0" t="0" r="r" b="b"/>
            <a:pathLst>
              <a:path w="4312" h="212">
                <a:moveTo>
                  <a:pt x="0" y="0"/>
                </a:moveTo>
                <a:lnTo>
                  <a:pt x="516" y="212"/>
                </a:lnTo>
                <a:lnTo>
                  <a:pt x="4312" y="212"/>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39" name="Freeform 531"/>
          <p:cNvSpPr>
            <a:spLocks/>
          </p:cNvSpPr>
          <p:nvPr/>
        </p:nvSpPr>
        <p:spPr bwMode="auto">
          <a:xfrm>
            <a:off x="7962115" y="3771753"/>
            <a:ext cx="48623" cy="60325"/>
          </a:xfrm>
          <a:custGeom>
            <a:avLst/>
            <a:gdLst>
              <a:gd name="T0" fmla="*/ 34 w 34"/>
              <a:gd name="T1" fmla="*/ 20 h 38"/>
              <a:gd name="T2" fmla="*/ 34 w 34"/>
              <a:gd name="T3" fmla="*/ 20 h 38"/>
              <a:gd name="T4" fmla="*/ 16 w 34"/>
              <a:gd name="T5" fmla="*/ 28 h 38"/>
              <a:gd name="T6" fmla="*/ 0 w 34"/>
              <a:gd name="T7" fmla="*/ 38 h 38"/>
              <a:gd name="T8" fmla="*/ 6 w 34"/>
              <a:gd name="T9" fmla="*/ 20 h 38"/>
              <a:gd name="T10" fmla="*/ 0 w 34"/>
              <a:gd name="T11" fmla="*/ 0 h 38"/>
              <a:gd name="T12" fmla="*/ 0 w 34"/>
              <a:gd name="T13" fmla="*/ 0 h 38"/>
              <a:gd name="T14" fmla="*/ 16 w 34"/>
              <a:gd name="T15" fmla="*/ 12 h 38"/>
              <a:gd name="T16" fmla="*/ 34 w 34"/>
              <a:gd name="T17" fmla="*/ 20 h 38"/>
              <a:gd name="T18" fmla="*/ 34 w 34"/>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8">
                <a:moveTo>
                  <a:pt x="34" y="20"/>
                </a:moveTo>
                <a:lnTo>
                  <a:pt x="34" y="20"/>
                </a:lnTo>
                <a:lnTo>
                  <a:pt x="16" y="28"/>
                </a:lnTo>
                <a:lnTo>
                  <a:pt x="0" y="38"/>
                </a:lnTo>
                <a:lnTo>
                  <a:pt x="6" y="20"/>
                </a:lnTo>
                <a:lnTo>
                  <a:pt x="0" y="0"/>
                </a:lnTo>
                <a:lnTo>
                  <a:pt x="0" y="0"/>
                </a:lnTo>
                <a:lnTo>
                  <a:pt x="16" y="12"/>
                </a:lnTo>
                <a:lnTo>
                  <a:pt x="34" y="20"/>
                </a:lnTo>
                <a:lnTo>
                  <a:pt x="34"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40" name="Line 532"/>
          <p:cNvSpPr>
            <a:spLocks noChangeShapeType="1"/>
          </p:cNvSpPr>
          <p:nvPr/>
        </p:nvSpPr>
        <p:spPr bwMode="auto">
          <a:xfrm>
            <a:off x="4175228" y="3787628"/>
            <a:ext cx="0" cy="41275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41" name="Freeform 533"/>
          <p:cNvSpPr>
            <a:spLocks/>
          </p:cNvSpPr>
          <p:nvPr/>
        </p:nvSpPr>
        <p:spPr bwMode="auto">
          <a:xfrm>
            <a:off x="4175228" y="2838303"/>
            <a:ext cx="3020357" cy="304800"/>
          </a:xfrm>
          <a:custGeom>
            <a:avLst/>
            <a:gdLst>
              <a:gd name="T0" fmla="*/ 0 w 2112"/>
              <a:gd name="T1" fmla="*/ 192 h 192"/>
              <a:gd name="T2" fmla="*/ 0 w 2112"/>
              <a:gd name="T3" fmla="*/ 0 h 192"/>
              <a:gd name="T4" fmla="*/ 2112 w 2112"/>
              <a:gd name="T5" fmla="*/ 0 h 192"/>
            </a:gdLst>
            <a:ahLst/>
            <a:cxnLst>
              <a:cxn ang="0">
                <a:pos x="T0" y="T1"/>
              </a:cxn>
              <a:cxn ang="0">
                <a:pos x="T2" y="T3"/>
              </a:cxn>
              <a:cxn ang="0">
                <a:pos x="T4" y="T5"/>
              </a:cxn>
            </a:cxnLst>
            <a:rect l="0" t="0" r="r" b="b"/>
            <a:pathLst>
              <a:path w="2112" h="192">
                <a:moveTo>
                  <a:pt x="0" y="192"/>
                </a:moveTo>
                <a:lnTo>
                  <a:pt x="0" y="0"/>
                </a:lnTo>
                <a:lnTo>
                  <a:pt x="2112" y="0"/>
                </a:lnTo>
              </a:path>
            </a:pathLst>
          </a:custGeom>
          <a:noFill/>
          <a:ln w="12700">
            <a:solidFill>
              <a:srgbClr val="000000"/>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42" name="Freeform 534"/>
          <p:cNvSpPr>
            <a:spLocks/>
          </p:cNvSpPr>
          <p:nvPr/>
        </p:nvSpPr>
        <p:spPr bwMode="auto">
          <a:xfrm>
            <a:off x="7181284" y="2809728"/>
            <a:ext cx="48623" cy="60325"/>
          </a:xfrm>
          <a:custGeom>
            <a:avLst/>
            <a:gdLst>
              <a:gd name="T0" fmla="*/ 34 w 34"/>
              <a:gd name="T1" fmla="*/ 18 h 38"/>
              <a:gd name="T2" fmla="*/ 34 w 34"/>
              <a:gd name="T3" fmla="*/ 18 h 38"/>
              <a:gd name="T4" fmla="*/ 16 w 34"/>
              <a:gd name="T5" fmla="*/ 28 h 38"/>
              <a:gd name="T6" fmla="*/ 0 w 34"/>
              <a:gd name="T7" fmla="*/ 38 h 38"/>
              <a:gd name="T8" fmla="*/ 6 w 34"/>
              <a:gd name="T9" fmla="*/ 18 h 38"/>
              <a:gd name="T10" fmla="*/ 0 w 34"/>
              <a:gd name="T11" fmla="*/ 0 h 38"/>
              <a:gd name="T12" fmla="*/ 0 w 34"/>
              <a:gd name="T13" fmla="*/ 0 h 38"/>
              <a:gd name="T14" fmla="*/ 16 w 34"/>
              <a:gd name="T15" fmla="*/ 10 h 38"/>
              <a:gd name="T16" fmla="*/ 34 w 34"/>
              <a:gd name="T17" fmla="*/ 18 h 38"/>
              <a:gd name="T18" fmla="*/ 34 w 34"/>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8">
                <a:moveTo>
                  <a:pt x="34" y="18"/>
                </a:moveTo>
                <a:lnTo>
                  <a:pt x="34" y="18"/>
                </a:lnTo>
                <a:lnTo>
                  <a:pt x="16" y="28"/>
                </a:lnTo>
                <a:lnTo>
                  <a:pt x="0" y="38"/>
                </a:lnTo>
                <a:lnTo>
                  <a:pt x="6" y="18"/>
                </a:lnTo>
                <a:lnTo>
                  <a:pt x="0" y="0"/>
                </a:lnTo>
                <a:lnTo>
                  <a:pt x="0" y="0"/>
                </a:lnTo>
                <a:lnTo>
                  <a:pt x="16" y="10"/>
                </a:lnTo>
                <a:lnTo>
                  <a:pt x="34" y="18"/>
                </a:lnTo>
                <a:lnTo>
                  <a:pt x="34"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43" name="Freeform 535"/>
          <p:cNvSpPr>
            <a:spLocks/>
          </p:cNvSpPr>
          <p:nvPr/>
        </p:nvSpPr>
        <p:spPr bwMode="auto">
          <a:xfrm>
            <a:off x="6549183" y="2330303"/>
            <a:ext cx="1876283" cy="2136775"/>
          </a:xfrm>
          <a:custGeom>
            <a:avLst/>
            <a:gdLst>
              <a:gd name="T0" fmla="*/ 0 w 1312"/>
              <a:gd name="T1" fmla="*/ 1346 h 1346"/>
              <a:gd name="T2" fmla="*/ 0 w 1312"/>
              <a:gd name="T3" fmla="*/ 0 h 1346"/>
              <a:gd name="T4" fmla="*/ 1312 w 1312"/>
              <a:gd name="T5" fmla="*/ 0 h 1346"/>
            </a:gdLst>
            <a:ahLst/>
            <a:cxnLst>
              <a:cxn ang="0">
                <a:pos x="T0" y="T1"/>
              </a:cxn>
              <a:cxn ang="0">
                <a:pos x="T2" y="T3"/>
              </a:cxn>
              <a:cxn ang="0">
                <a:pos x="T4" y="T5"/>
              </a:cxn>
            </a:cxnLst>
            <a:rect l="0" t="0" r="r" b="b"/>
            <a:pathLst>
              <a:path w="1312" h="1346">
                <a:moveTo>
                  <a:pt x="0" y="1346"/>
                </a:moveTo>
                <a:lnTo>
                  <a:pt x="0" y="0"/>
                </a:lnTo>
                <a:lnTo>
                  <a:pt x="1312" y="0"/>
                </a:lnTo>
              </a:path>
            </a:pathLst>
          </a:custGeom>
          <a:noFill/>
          <a:ln w="12700">
            <a:solidFill>
              <a:srgbClr val="000000"/>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44" name="Freeform 536"/>
          <p:cNvSpPr>
            <a:spLocks/>
          </p:cNvSpPr>
          <p:nvPr/>
        </p:nvSpPr>
        <p:spPr bwMode="auto">
          <a:xfrm>
            <a:off x="8411165" y="2301728"/>
            <a:ext cx="48623" cy="60325"/>
          </a:xfrm>
          <a:custGeom>
            <a:avLst/>
            <a:gdLst>
              <a:gd name="T0" fmla="*/ 34 w 34"/>
              <a:gd name="T1" fmla="*/ 18 h 38"/>
              <a:gd name="T2" fmla="*/ 34 w 34"/>
              <a:gd name="T3" fmla="*/ 18 h 38"/>
              <a:gd name="T4" fmla="*/ 16 w 34"/>
              <a:gd name="T5" fmla="*/ 28 h 38"/>
              <a:gd name="T6" fmla="*/ 0 w 34"/>
              <a:gd name="T7" fmla="*/ 38 h 38"/>
              <a:gd name="T8" fmla="*/ 6 w 34"/>
              <a:gd name="T9" fmla="*/ 18 h 38"/>
              <a:gd name="T10" fmla="*/ 0 w 34"/>
              <a:gd name="T11" fmla="*/ 0 h 38"/>
              <a:gd name="T12" fmla="*/ 0 w 34"/>
              <a:gd name="T13" fmla="*/ 0 h 38"/>
              <a:gd name="T14" fmla="*/ 16 w 34"/>
              <a:gd name="T15" fmla="*/ 10 h 38"/>
              <a:gd name="T16" fmla="*/ 34 w 34"/>
              <a:gd name="T17" fmla="*/ 18 h 38"/>
              <a:gd name="T18" fmla="*/ 34 w 34"/>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8">
                <a:moveTo>
                  <a:pt x="34" y="18"/>
                </a:moveTo>
                <a:lnTo>
                  <a:pt x="34" y="18"/>
                </a:lnTo>
                <a:lnTo>
                  <a:pt x="16" y="28"/>
                </a:lnTo>
                <a:lnTo>
                  <a:pt x="0" y="38"/>
                </a:lnTo>
                <a:lnTo>
                  <a:pt x="6" y="18"/>
                </a:lnTo>
                <a:lnTo>
                  <a:pt x="0" y="0"/>
                </a:lnTo>
                <a:lnTo>
                  <a:pt x="0" y="0"/>
                </a:lnTo>
                <a:lnTo>
                  <a:pt x="16" y="10"/>
                </a:lnTo>
                <a:lnTo>
                  <a:pt x="34" y="18"/>
                </a:lnTo>
                <a:lnTo>
                  <a:pt x="34"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45" name="Line 537"/>
          <p:cNvSpPr>
            <a:spLocks noChangeShapeType="1"/>
          </p:cNvSpPr>
          <p:nvPr/>
        </p:nvSpPr>
        <p:spPr bwMode="auto">
          <a:xfrm>
            <a:off x="4218131" y="4178153"/>
            <a:ext cx="3764006"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46" name="Freeform 538"/>
          <p:cNvSpPr>
            <a:spLocks/>
          </p:cNvSpPr>
          <p:nvPr/>
        </p:nvSpPr>
        <p:spPr bwMode="auto">
          <a:xfrm>
            <a:off x="7967836" y="4149578"/>
            <a:ext cx="48623" cy="60325"/>
          </a:xfrm>
          <a:custGeom>
            <a:avLst/>
            <a:gdLst>
              <a:gd name="T0" fmla="*/ 34 w 34"/>
              <a:gd name="T1" fmla="*/ 18 h 38"/>
              <a:gd name="T2" fmla="*/ 34 w 34"/>
              <a:gd name="T3" fmla="*/ 18 h 38"/>
              <a:gd name="T4" fmla="*/ 16 w 34"/>
              <a:gd name="T5" fmla="*/ 26 h 38"/>
              <a:gd name="T6" fmla="*/ 0 w 34"/>
              <a:gd name="T7" fmla="*/ 38 h 38"/>
              <a:gd name="T8" fmla="*/ 6 w 34"/>
              <a:gd name="T9" fmla="*/ 18 h 38"/>
              <a:gd name="T10" fmla="*/ 0 w 34"/>
              <a:gd name="T11" fmla="*/ 0 h 38"/>
              <a:gd name="T12" fmla="*/ 0 w 34"/>
              <a:gd name="T13" fmla="*/ 0 h 38"/>
              <a:gd name="T14" fmla="*/ 16 w 34"/>
              <a:gd name="T15" fmla="*/ 10 h 38"/>
              <a:gd name="T16" fmla="*/ 34 w 34"/>
              <a:gd name="T17" fmla="*/ 18 h 38"/>
              <a:gd name="T18" fmla="*/ 34 w 34"/>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8">
                <a:moveTo>
                  <a:pt x="34" y="18"/>
                </a:moveTo>
                <a:lnTo>
                  <a:pt x="34" y="18"/>
                </a:lnTo>
                <a:lnTo>
                  <a:pt x="16" y="26"/>
                </a:lnTo>
                <a:lnTo>
                  <a:pt x="0" y="38"/>
                </a:lnTo>
                <a:lnTo>
                  <a:pt x="6" y="18"/>
                </a:lnTo>
                <a:lnTo>
                  <a:pt x="0" y="0"/>
                </a:lnTo>
                <a:lnTo>
                  <a:pt x="0" y="0"/>
                </a:lnTo>
                <a:lnTo>
                  <a:pt x="16" y="10"/>
                </a:lnTo>
                <a:lnTo>
                  <a:pt x="34" y="18"/>
                </a:lnTo>
                <a:lnTo>
                  <a:pt x="34"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248" name="Rectangle 540"/>
          <p:cNvSpPr>
            <a:spLocks noChangeArrowheads="1"/>
          </p:cNvSpPr>
          <p:nvPr/>
        </p:nvSpPr>
        <p:spPr bwMode="auto">
          <a:xfrm>
            <a:off x="808788" y="5139364"/>
            <a:ext cx="548588"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en-US" sz="900" b="1" i="0" u="none" strike="noStrike" cap="none" normalizeH="0" baseline="0" dirty="0">
                <a:ln>
                  <a:noFill/>
                </a:ln>
                <a:solidFill>
                  <a:srgbClr val="000000"/>
                </a:solidFill>
                <a:effectLst/>
                <a:latin typeface="Arial Narrow" panose="020B0606020202030204" pitchFamily="34" charset="0"/>
              </a:rPr>
              <a:t>Week</a:t>
            </a:r>
            <a:r>
              <a:rPr kumimoji="0" lang="en-US" altLang="en-US" sz="900" b="1" i="0" u="none" strike="noStrike" cap="none" normalizeH="0" dirty="0">
                <a:ln>
                  <a:noFill/>
                </a:ln>
                <a:solidFill>
                  <a:srgbClr val="000000"/>
                </a:solidFill>
                <a:effectLst/>
                <a:latin typeface="Arial Narrow" panose="020B0606020202030204" pitchFamily="34" charset="0"/>
              </a:rPr>
              <a:t> </a:t>
            </a:r>
            <a:r>
              <a:rPr kumimoji="0" lang="en-US" altLang="en-US" sz="900" b="1" i="0" u="none" strike="noStrike" cap="none" normalizeH="0" baseline="0" dirty="0">
                <a:ln>
                  <a:noFill/>
                </a:ln>
                <a:solidFill>
                  <a:srgbClr val="000000"/>
                </a:solidFill>
                <a:effectLst/>
                <a:latin typeface="Arial Narrow" panose="020B0606020202030204" pitchFamily="34" charset="0"/>
              </a:rPr>
              <a:t>1</a:t>
            </a:r>
            <a:r>
              <a:rPr lang="en-US" sz="900" dirty="0">
                <a:latin typeface="Arial Narrow" panose="020B0606020202030204" pitchFamily="34" charset="0"/>
              </a:rPr>
              <a:t>–</a:t>
            </a:r>
            <a:r>
              <a:rPr kumimoji="0" lang="en-US" altLang="en-US" sz="900" b="1" i="0" u="none" strike="noStrike" cap="none" normalizeH="0" baseline="0" dirty="0">
                <a:ln>
                  <a:noFill/>
                </a:ln>
                <a:solidFill>
                  <a:srgbClr val="000000"/>
                </a:solidFill>
                <a:effectLst/>
                <a:latin typeface="Arial Narrow" panose="020B0606020202030204" pitchFamily="34" charset="0"/>
              </a:rPr>
              <a:t>4</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50" name="Rectangle 542"/>
          <p:cNvSpPr>
            <a:spLocks noChangeArrowheads="1"/>
          </p:cNvSpPr>
          <p:nvPr/>
        </p:nvSpPr>
        <p:spPr bwMode="auto">
          <a:xfrm>
            <a:off x="1684005"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1" name="Rectangle 543"/>
          <p:cNvSpPr>
            <a:spLocks noChangeArrowheads="1"/>
          </p:cNvSpPr>
          <p:nvPr/>
        </p:nvSpPr>
        <p:spPr bwMode="auto">
          <a:xfrm>
            <a:off x="1781252" y="5117318"/>
            <a:ext cx="21372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eek 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2" name="Rectangle 544"/>
          <p:cNvSpPr>
            <a:spLocks noChangeArrowheads="1"/>
          </p:cNvSpPr>
          <p:nvPr/>
        </p:nvSpPr>
        <p:spPr bwMode="auto">
          <a:xfrm>
            <a:off x="2433374"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3" name="Rectangle 545"/>
          <p:cNvSpPr>
            <a:spLocks noChangeArrowheads="1"/>
          </p:cNvSpPr>
          <p:nvPr/>
        </p:nvSpPr>
        <p:spPr bwMode="auto">
          <a:xfrm>
            <a:off x="2527760" y="5117318"/>
            <a:ext cx="21372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eek 4</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4" name="Rectangle 546"/>
          <p:cNvSpPr>
            <a:spLocks noChangeArrowheads="1"/>
          </p:cNvSpPr>
          <p:nvPr/>
        </p:nvSpPr>
        <p:spPr bwMode="auto">
          <a:xfrm>
            <a:off x="3217065"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5" name="Rectangle 547"/>
          <p:cNvSpPr>
            <a:spLocks noChangeArrowheads="1"/>
          </p:cNvSpPr>
          <p:nvPr/>
        </p:nvSpPr>
        <p:spPr bwMode="auto">
          <a:xfrm>
            <a:off x="3311452" y="5117318"/>
            <a:ext cx="21372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eek 8</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6" name="Rectangle 548"/>
          <p:cNvSpPr>
            <a:spLocks noChangeArrowheads="1"/>
          </p:cNvSpPr>
          <p:nvPr/>
        </p:nvSpPr>
        <p:spPr bwMode="auto">
          <a:xfrm>
            <a:off x="3977875"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7" name="Rectangle 549"/>
          <p:cNvSpPr>
            <a:spLocks noChangeArrowheads="1"/>
          </p:cNvSpPr>
          <p:nvPr/>
        </p:nvSpPr>
        <p:spPr bwMode="auto">
          <a:xfrm>
            <a:off x="4072261" y="5117318"/>
            <a:ext cx="26137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eek 12</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8" name="Rectangle 550"/>
          <p:cNvSpPr>
            <a:spLocks noChangeArrowheads="1"/>
          </p:cNvSpPr>
          <p:nvPr/>
        </p:nvSpPr>
        <p:spPr bwMode="auto">
          <a:xfrm>
            <a:off x="5533817"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9" name="Rectangle 551"/>
          <p:cNvSpPr>
            <a:spLocks noChangeArrowheads="1"/>
          </p:cNvSpPr>
          <p:nvPr/>
        </p:nvSpPr>
        <p:spPr bwMode="auto">
          <a:xfrm>
            <a:off x="5628203" y="5117318"/>
            <a:ext cx="26137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eek 20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0" name="Rectangle 552"/>
          <p:cNvSpPr>
            <a:spLocks noChangeArrowheads="1"/>
          </p:cNvSpPr>
          <p:nvPr/>
        </p:nvSpPr>
        <p:spPr bwMode="auto">
          <a:xfrm>
            <a:off x="6326089"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1" name="Rectangle 553"/>
          <p:cNvSpPr>
            <a:spLocks noChangeArrowheads="1"/>
          </p:cNvSpPr>
          <p:nvPr/>
        </p:nvSpPr>
        <p:spPr bwMode="auto">
          <a:xfrm>
            <a:off x="6420475" y="5117318"/>
            <a:ext cx="26137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Narrow" panose="020B0606020202030204" pitchFamily="34" charset="0"/>
              </a:rPr>
              <a:t>eek 24</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62" name="Rectangle 554"/>
          <p:cNvSpPr>
            <a:spLocks noChangeArrowheads="1"/>
          </p:cNvSpPr>
          <p:nvPr/>
        </p:nvSpPr>
        <p:spPr bwMode="auto">
          <a:xfrm>
            <a:off x="7101199"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3" name="Rectangle 555"/>
          <p:cNvSpPr>
            <a:spLocks noChangeArrowheads="1"/>
          </p:cNvSpPr>
          <p:nvPr/>
        </p:nvSpPr>
        <p:spPr bwMode="auto">
          <a:xfrm>
            <a:off x="7195585" y="5117318"/>
            <a:ext cx="26137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Narrow" panose="020B0606020202030204" pitchFamily="34" charset="0"/>
              </a:rPr>
              <a:t>eek 28</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64" name="Rectangle 556"/>
          <p:cNvSpPr>
            <a:spLocks noChangeArrowheads="1"/>
          </p:cNvSpPr>
          <p:nvPr/>
        </p:nvSpPr>
        <p:spPr bwMode="auto">
          <a:xfrm>
            <a:off x="7907772"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5" name="Rectangle 557"/>
          <p:cNvSpPr>
            <a:spLocks noChangeArrowheads="1"/>
          </p:cNvSpPr>
          <p:nvPr/>
        </p:nvSpPr>
        <p:spPr bwMode="auto">
          <a:xfrm>
            <a:off x="8005018" y="5117318"/>
            <a:ext cx="26137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eek 40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6" name="Rectangle 558"/>
          <p:cNvSpPr>
            <a:spLocks noChangeArrowheads="1"/>
          </p:cNvSpPr>
          <p:nvPr/>
        </p:nvSpPr>
        <p:spPr bwMode="auto">
          <a:xfrm>
            <a:off x="4732964" y="5117318"/>
            <a:ext cx="8086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7" name="Rectangle 559"/>
          <p:cNvSpPr>
            <a:spLocks noChangeArrowheads="1"/>
          </p:cNvSpPr>
          <p:nvPr/>
        </p:nvSpPr>
        <p:spPr bwMode="auto">
          <a:xfrm>
            <a:off x="4827351" y="5117318"/>
            <a:ext cx="26137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900" b="1" dirty="0">
                <a:solidFill>
                  <a:srgbClr val="000000"/>
                </a:solidFill>
                <a:latin typeface="Arial Narrow" panose="020B0606020202030204" pitchFamily="34" charset="0"/>
              </a:rPr>
              <a:t>eek</a:t>
            </a:r>
            <a:r>
              <a:rPr kumimoji="0" lang="en-US" altLang="en-US" sz="900" b="1" i="0" u="none" strike="noStrike" cap="none" normalizeH="0" baseline="0" dirty="0">
                <a:ln>
                  <a:noFill/>
                </a:ln>
                <a:solidFill>
                  <a:srgbClr val="000000"/>
                </a:solidFill>
                <a:effectLst/>
                <a:latin typeface="Arial Narrow" panose="020B0606020202030204" pitchFamily="34" charset="0"/>
              </a:rPr>
              <a:t> 16</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68" name="Rectangle 560"/>
          <p:cNvSpPr>
            <a:spLocks noChangeArrowheads="1"/>
          </p:cNvSpPr>
          <p:nvPr/>
        </p:nvSpPr>
        <p:spPr bwMode="auto">
          <a:xfrm>
            <a:off x="808788" y="5457043"/>
            <a:ext cx="33935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Screening</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9" name="Rectangle 561"/>
          <p:cNvSpPr>
            <a:spLocks noChangeArrowheads="1"/>
          </p:cNvSpPr>
          <p:nvPr/>
        </p:nvSpPr>
        <p:spPr bwMode="auto">
          <a:xfrm>
            <a:off x="1652543" y="5250668"/>
            <a:ext cx="31191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a:solidFill>
                  <a:srgbClr val="000000"/>
                </a:solidFill>
                <a:latin typeface="Arial Narrow" panose="020B0606020202030204" pitchFamily="34" charset="0"/>
              </a:rPr>
              <a:t>Ba</a:t>
            </a:r>
            <a:r>
              <a:rPr kumimoji="0" lang="en-US" altLang="en-US" sz="800" b="0" i="0" u="none" strike="noStrike" cap="none" normalizeH="0" baseline="0" dirty="0">
                <a:ln>
                  <a:noFill/>
                </a:ln>
                <a:solidFill>
                  <a:srgbClr val="000000"/>
                </a:solidFill>
                <a:effectLst/>
                <a:latin typeface="Arial Narrow" panose="020B0606020202030204" pitchFamily="34" charset="0"/>
              </a:rPr>
              <a:t>seline/</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70" name="Rectangle 562"/>
          <p:cNvSpPr>
            <a:spLocks noChangeArrowheads="1"/>
          </p:cNvSpPr>
          <p:nvPr/>
        </p:nvSpPr>
        <p:spPr bwMode="auto">
          <a:xfrm>
            <a:off x="1532415" y="5371318"/>
            <a:ext cx="47509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a:solidFill>
                  <a:srgbClr val="000000"/>
                </a:solidFill>
                <a:latin typeface="Arial Narrow" panose="020B0606020202030204" pitchFamily="34" charset="0"/>
              </a:rPr>
              <a:t>r</a:t>
            </a:r>
            <a:r>
              <a:rPr kumimoji="0" lang="en-US" altLang="en-US" sz="800" b="0" i="0" u="none" strike="noStrike" cap="none" normalizeH="0" baseline="0" dirty="0">
                <a:ln>
                  <a:noFill/>
                </a:ln>
                <a:solidFill>
                  <a:srgbClr val="000000"/>
                </a:solidFill>
                <a:effectLst/>
                <a:latin typeface="Arial Narrow" panose="020B0606020202030204" pitchFamily="34" charset="0"/>
              </a:rPr>
              <a:t>andomization</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71" name="Rectangle 563"/>
          <p:cNvSpPr>
            <a:spLocks noChangeArrowheads="1"/>
          </p:cNvSpPr>
          <p:nvPr/>
        </p:nvSpPr>
        <p:spPr bwMode="auto">
          <a:xfrm>
            <a:off x="1689726" y="5495143"/>
            <a:ext cx="24404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blinded</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72" name="Rectangle 564"/>
          <p:cNvSpPr>
            <a:spLocks noChangeArrowheads="1"/>
          </p:cNvSpPr>
          <p:nvPr/>
        </p:nvSpPr>
        <p:spPr bwMode="auto">
          <a:xfrm>
            <a:off x="1615361" y="5615793"/>
            <a:ext cx="35235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a:solidFill>
                  <a:srgbClr val="000000"/>
                </a:solidFill>
                <a:latin typeface="Arial Narrow" panose="020B0606020202030204" pitchFamily="34" charset="0"/>
              </a:rPr>
              <a:t>s</a:t>
            </a:r>
            <a:r>
              <a:rPr kumimoji="0" lang="en-US" altLang="en-US" sz="800" b="0" i="0" u="none" strike="noStrike" cap="none" normalizeH="0" baseline="0" dirty="0">
                <a:ln>
                  <a:noFill/>
                </a:ln>
                <a:solidFill>
                  <a:srgbClr val="000000"/>
                </a:solidFill>
                <a:effectLst/>
                <a:latin typeface="Arial Narrow" panose="020B0606020202030204" pitchFamily="34" charset="0"/>
              </a:rPr>
              <a:t>tudy drug</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73" name="Rectangle 565"/>
          <p:cNvSpPr>
            <a:spLocks noChangeArrowheads="1"/>
          </p:cNvSpPr>
          <p:nvPr/>
        </p:nvSpPr>
        <p:spPr bwMode="auto">
          <a:xfrm>
            <a:off x="1555297" y="5736443"/>
            <a:ext cx="44910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err="1">
                <a:solidFill>
                  <a:srgbClr val="000000"/>
                </a:solidFill>
                <a:latin typeface="Arial Narrow" panose="020B0606020202030204" pitchFamily="34" charset="0"/>
              </a:rPr>
              <a:t>c</a:t>
            </a:r>
            <a:r>
              <a:rPr kumimoji="0" lang="en-US" altLang="en-US" sz="800" b="0" i="0" u="none" strike="noStrike" cap="none" normalizeH="0" baseline="0" dirty="0" err="1">
                <a:ln>
                  <a:noFill/>
                </a:ln>
                <a:solidFill>
                  <a:srgbClr val="000000"/>
                </a:solidFill>
                <a:effectLst/>
                <a:latin typeface="Arial Narrow" panose="020B0606020202030204" pitchFamily="34" charset="0"/>
              </a:rPr>
              <a:t>anakinumab</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74" name="Rectangle 566"/>
          <p:cNvSpPr>
            <a:spLocks noChangeArrowheads="1"/>
          </p:cNvSpPr>
          <p:nvPr/>
        </p:nvSpPr>
        <p:spPr bwMode="auto">
          <a:xfrm>
            <a:off x="1601060" y="5860268"/>
            <a:ext cx="38267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vs. </a:t>
            </a:r>
            <a:r>
              <a:rPr lang="en-US" altLang="en-US" sz="800" dirty="0">
                <a:solidFill>
                  <a:srgbClr val="000000"/>
                </a:solidFill>
                <a:latin typeface="Arial Narrow" panose="020B0606020202030204" pitchFamily="34" charset="0"/>
              </a:rPr>
              <a:t>p</a:t>
            </a:r>
            <a:r>
              <a:rPr kumimoji="0" lang="en-US" altLang="en-US" sz="800" b="0" i="0" u="none" strike="noStrike" cap="none" normalizeH="0" baseline="0" dirty="0">
                <a:ln>
                  <a:noFill/>
                </a:ln>
                <a:solidFill>
                  <a:srgbClr val="000000"/>
                </a:solidFill>
                <a:effectLst/>
                <a:latin typeface="Arial Narrow" panose="020B0606020202030204" pitchFamily="34" charset="0"/>
              </a:rPr>
              <a:t>lacebo</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75" name="Rectangle 567"/>
          <p:cNvSpPr>
            <a:spLocks noChangeArrowheads="1"/>
          </p:cNvSpPr>
          <p:nvPr/>
        </p:nvSpPr>
        <p:spPr bwMode="auto">
          <a:xfrm>
            <a:off x="2401912" y="5320518"/>
            <a:ext cx="34657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a:solidFill>
                  <a:srgbClr val="000000"/>
                </a:solidFill>
                <a:latin typeface="Arial Narrow" panose="020B0606020202030204" pitchFamily="34" charset="0"/>
              </a:rPr>
              <a:t>S</a:t>
            </a:r>
            <a:r>
              <a:rPr kumimoji="0" lang="en-US" altLang="en-US" sz="800" b="0" i="0" u="none" strike="noStrike" cap="none" normalizeH="0" baseline="0" dirty="0">
                <a:ln>
                  <a:noFill/>
                </a:ln>
                <a:solidFill>
                  <a:srgbClr val="000000"/>
                </a:solidFill>
                <a:effectLst/>
                <a:latin typeface="Arial Narrow" panose="020B0606020202030204" pitchFamily="34" charset="0"/>
              </a:rPr>
              <a:t>tudy</a:t>
            </a:r>
            <a:r>
              <a:rPr kumimoji="0" lang="en-US" altLang="en-US" sz="800" b="0" i="0" u="none" strike="noStrike" cap="none" normalizeH="0" dirty="0">
                <a:ln>
                  <a:noFill/>
                </a:ln>
                <a:solidFill>
                  <a:srgbClr val="000000"/>
                </a:solidFill>
                <a:effectLst/>
                <a:latin typeface="Arial Narrow" panose="020B0606020202030204" pitchFamily="34" charset="0"/>
              </a:rPr>
              <a:t> </a:t>
            </a:r>
            <a:r>
              <a:rPr kumimoji="0" lang="en-US" altLang="en-US" sz="800" b="0" i="0" u="none" strike="noStrike" cap="none" normalizeH="0" baseline="0" dirty="0">
                <a:ln>
                  <a:noFill/>
                </a:ln>
                <a:solidFill>
                  <a:srgbClr val="000000"/>
                </a:solidFill>
                <a:effectLst/>
                <a:latin typeface="Arial Narrow" panose="020B0606020202030204" pitchFamily="34" charset="0"/>
              </a:rPr>
              <a:t>visit</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76" name="Rectangle 568"/>
          <p:cNvSpPr>
            <a:spLocks noChangeArrowheads="1"/>
          </p:cNvSpPr>
          <p:nvPr/>
        </p:nvSpPr>
        <p:spPr bwMode="auto">
          <a:xfrm>
            <a:off x="2424794" y="5444343"/>
            <a:ext cx="23249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with </a:t>
            </a:r>
            <a:r>
              <a:rPr kumimoji="0" lang="en-US" altLang="en-US" sz="800" b="0" i="0" u="none" strike="noStrike" cap="none" normalizeH="0" baseline="0" dirty="0" err="1">
                <a:ln>
                  <a:noFill/>
                </a:ln>
                <a:solidFill>
                  <a:srgbClr val="000000"/>
                </a:solidFill>
                <a:effectLst/>
                <a:latin typeface="Arial Narrow" panose="020B0606020202030204" pitchFamily="34" charset="0"/>
              </a:rPr>
              <a:t>sc</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77" name="Rectangle 569"/>
          <p:cNvSpPr>
            <a:spLocks noChangeArrowheads="1"/>
          </p:cNvSpPr>
          <p:nvPr/>
        </p:nvSpPr>
        <p:spPr bwMode="auto">
          <a:xfrm>
            <a:off x="2318967" y="5564993"/>
            <a:ext cx="47220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administration</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78" name="Rectangle 570"/>
          <p:cNvSpPr>
            <a:spLocks noChangeArrowheads="1"/>
          </p:cNvSpPr>
          <p:nvPr/>
        </p:nvSpPr>
        <p:spPr bwMode="auto">
          <a:xfrm>
            <a:off x="2407633" y="5685643"/>
            <a:ext cx="32924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of blinded</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79" name="Rectangle 571"/>
          <p:cNvSpPr>
            <a:spLocks noChangeArrowheads="1"/>
          </p:cNvSpPr>
          <p:nvPr/>
        </p:nvSpPr>
        <p:spPr bwMode="auto">
          <a:xfrm>
            <a:off x="2390471" y="5809468"/>
            <a:ext cx="35235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study drug</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90" name="Rectangle 582"/>
          <p:cNvSpPr>
            <a:spLocks noChangeArrowheads="1"/>
          </p:cNvSpPr>
          <p:nvPr/>
        </p:nvSpPr>
        <p:spPr bwMode="auto">
          <a:xfrm>
            <a:off x="3199904" y="5320518"/>
            <a:ext cx="34657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a:solidFill>
                  <a:srgbClr val="000000"/>
                </a:solidFill>
                <a:latin typeface="Arial Narrow" panose="020B0606020202030204" pitchFamily="34" charset="0"/>
              </a:rPr>
              <a:t>S</a:t>
            </a:r>
            <a:r>
              <a:rPr kumimoji="0" lang="en-US" altLang="en-US" sz="800" b="0" i="0" u="none" strike="noStrike" cap="none" normalizeH="0" baseline="0" dirty="0">
                <a:ln>
                  <a:noFill/>
                </a:ln>
                <a:solidFill>
                  <a:srgbClr val="000000"/>
                </a:solidFill>
                <a:effectLst/>
                <a:latin typeface="Arial Narrow" panose="020B0606020202030204" pitchFamily="34" charset="0"/>
              </a:rPr>
              <a:t>tudy</a:t>
            </a:r>
            <a:r>
              <a:rPr kumimoji="0" lang="en-US" altLang="en-US" sz="800" b="0" i="0" u="none" strike="noStrike" cap="none" normalizeH="0" dirty="0">
                <a:ln>
                  <a:noFill/>
                </a:ln>
                <a:solidFill>
                  <a:srgbClr val="000000"/>
                </a:solidFill>
                <a:effectLst/>
                <a:latin typeface="Arial Narrow" panose="020B0606020202030204" pitchFamily="34" charset="0"/>
              </a:rPr>
              <a:t> </a:t>
            </a:r>
            <a:r>
              <a:rPr kumimoji="0" lang="en-US" altLang="en-US" sz="800" b="0" i="0" u="none" strike="noStrike" cap="none" normalizeH="0" baseline="0" dirty="0">
                <a:ln>
                  <a:noFill/>
                </a:ln>
                <a:solidFill>
                  <a:srgbClr val="000000"/>
                </a:solidFill>
                <a:effectLst/>
                <a:latin typeface="Arial Narrow" panose="020B0606020202030204" pitchFamily="34" charset="0"/>
              </a:rPr>
              <a:t>visit</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91" name="Rectangle 583"/>
          <p:cNvSpPr>
            <a:spLocks noChangeArrowheads="1"/>
          </p:cNvSpPr>
          <p:nvPr/>
        </p:nvSpPr>
        <p:spPr bwMode="auto">
          <a:xfrm>
            <a:off x="3222786" y="5444343"/>
            <a:ext cx="23249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with </a:t>
            </a:r>
            <a:r>
              <a:rPr kumimoji="0" lang="en-US" altLang="en-US" sz="800" b="0" i="0" u="none" strike="noStrike" cap="none" normalizeH="0" baseline="0" dirty="0" err="1">
                <a:ln>
                  <a:noFill/>
                </a:ln>
                <a:solidFill>
                  <a:srgbClr val="000000"/>
                </a:solidFill>
                <a:effectLst/>
                <a:latin typeface="Arial Narrow" panose="020B0606020202030204" pitchFamily="34" charset="0"/>
              </a:rPr>
              <a:t>sc</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92" name="Rectangle 584"/>
          <p:cNvSpPr>
            <a:spLocks noChangeArrowheads="1"/>
          </p:cNvSpPr>
          <p:nvPr/>
        </p:nvSpPr>
        <p:spPr bwMode="auto">
          <a:xfrm>
            <a:off x="3116959" y="5564993"/>
            <a:ext cx="47220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administration</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93" name="Rectangle 585"/>
          <p:cNvSpPr>
            <a:spLocks noChangeArrowheads="1"/>
          </p:cNvSpPr>
          <p:nvPr/>
        </p:nvSpPr>
        <p:spPr bwMode="auto">
          <a:xfrm>
            <a:off x="3205625" y="5685643"/>
            <a:ext cx="32924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of blinded</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94" name="Rectangle 586"/>
          <p:cNvSpPr>
            <a:spLocks noChangeArrowheads="1"/>
          </p:cNvSpPr>
          <p:nvPr/>
        </p:nvSpPr>
        <p:spPr bwMode="auto">
          <a:xfrm>
            <a:off x="3188464" y="5809468"/>
            <a:ext cx="35235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study drug</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95" name="Rectangle 587"/>
          <p:cNvSpPr>
            <a:spLocks noChangeArrowheads="1"/>
          </p:cNvSpPr>
          <p:nvPr/>
        </p:nvSpPr>
        <p:spPr bwMode="auto">
          <a:xfrm>
            <a:off x="4020778" y="5320518"/>
            <a:ext cx="25993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a:solidFill>
                  <a:srgbClr val="000000"/>
                </a:solidFill>
                <a:latin typeface="Arial Narrow" panose="020B0606020202030204" pitchFamily="34" charset="0"/>
              </a:rPr>
              <a:t>P</a:t>
            </a:r>
            <a:r>
              <a:rPr kumimoji="0" lang="en-US" altLang="en-US" sz="800" b="0" i="0" u="none" strike="noStrike" cap="none" normalizeH="0" baseline="0" dirty="0">
                <a:ln>
                  <a:noFill/>
                </a:ln>
                <a:solidFill>
                  <a:srgbClr val="000000"/>
                </a:solidFill>
                <a:effectLst/>
                <a:latin typeface="Arial Narrow" panose="020B0606020202030204" pitchFamily="34" charset="0"/>
              </a:rPr>
              <a:t>rimary</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96" name="Rectangle 588"/>
          <p:cNvSpPr>
            <a:spLocks noChangeArrowheads="1"/>
          </p:cNvSpPr>
          <p:nvPr/>
        </p:nvSpPr>
        <p:spPr bwMode="auto">
          <a:xfrm>
            <a:off x="4017918" y="5444343"/>
            <a:ext cx="29025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a:solidFill>
                  <a:srgbClr val="000000"/>
                </a:solidFill>
                <a:latin typeface="Arial Narrow" panose="020B0606020202030204" pitchFamily="34" charset="0"/>
              </a:rPr>
              <a:t>e</a:t>
            </a:r>
            <a:r>
              <a:rPr kumimoji="0" lang="en-US" altLang="en-US" sz="800" b="0" i="0" u="none" strike="noStrike" cap="none" normalizeH="0" baseline="0" dirty="0">
                <a:ln>
                  <a:noFill/>
                </a:ln>
                <a:solidFill>
                  <a:srgbClr val="000000"/>
                </a:solidFill>
                <a:effectLst/>
                <a:latin typeface="Arial Narrow" panose="020B0606020202030204" pitchFamily="34" charset="0"/>
              </a:rPr>
              <a:t>ndpoint</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297" name="Rectangle 589"/>
          <p:cNvSpPr>
            <a:spLocks noChangeArrowheads="1"/>
          </p:cNvSpPr>
          <p:nvPr/>
        </p:nvSpPr>
        <p:spPr bwMode="auto">
          <a:xfrm>
            <a:off x="3846307" y="5564993"/>
            <a:ext cx="54007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*1) if applicaple,</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98" name="Rectangle 590"/>
          <p:cNvSpPr>
            <a:spLocks noChangeArrowheads="1"/>
          </p:cNvSpPr>
          <p:nvPr/>
        </p:nvSpPr>
        <p:spPr bwMode="auto">
          <a:xfrm>
            <a:off x="3957854" y="5685643"/>
            <a:ext cx="35235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study drug</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99" name="Rectangle 591"/>
          <p:cNvSpPr>
            <a:spLocks noChangeArrowheads="1"/>
          </p:cNvSpPr>
          <p:nvPr/>
        </p:nvSpPr>
        <p:spPr bwMode="auto">
          <a:xfrm>
            <a:off x="4638578" y="5320518"/>
            <a:ext cx="54441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*1) If applicable,</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300" name="Rectangle 592"/>
          <p:cNvSpPr>
            <a:spLocks noChangeArrowheads="1"/>
          </p:cNvSpPr>
          <p:nvPr/>
        </p:nvSpPr>
        <p:spPr bwMode="auto">
          <a:xfrm>
            <a:off x="4750126" y="5444343"/>
            <a:ext cx="35235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study drug</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01" name="Rectangle 593"/>
          <p:cNvSpPr>
            <a:spLocks noChangeArrowheads="1"/>
          </p:cNvSpPr>
          <p:nvPr/>
        </p:nvSpPr>
        <p:spPr bwMode="auto">
          <a:xfrm>
            <a:off x="5413689" y="5320518"/>
            <a:ext cx="54441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*1) If applicable,</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302" name="Rectangle 594"/>
          <p:cNvSpPr>
            <a:spLocks noChangeArrowheads="1"/>
          </p:cNvSpPr>
          <p:nvPr/>
        </p:nvSpPr>
        <p:spPr bwMode="auto">
          <a:xfrm>
            <a:off x="5525236" y="5444343"/>
            <a:ext cx="35235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study drug</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03" name="Rectangle 595"/>
          <p:cNvSpPr>
            <a:spLocks noChangeArrowheads="1"/>
          </p:cNvSpPr>
          <p:nvPr/>
        </p:nvSpPr>
        <p:spPr bwMode="auto">
          <a:xfrm>
            <a:off x="5628203" y="5564993"/>
            <a:ext cx="16462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(final</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04" name="Rectangle 596"/>
          <p:cNvSpPr>
            <a:spLocks noChangeArrowheads="1"/>
          </p:cNvSpPr>
          <p:nvPr/>
        </p:nvSpPr>
        <p:spPr bwMode="auto">
          <a:xfrm>
            <a:off x="5439431" y="5685643"/>
            <a:ext cx="49675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administration)</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05" name="Rectangle 597"/>
          <p:cNvSpPr>
            <a:spLocks noChangeArrowheads="1"/>
          </p:cNvSpPr>
          <p:nvPr/>
        </p:nvSpPr>
        <p:spPr bwMode="auto">
          <a:xfrm>
            <a:off x="6320368" y="5320518"/>
            <a:ext cx="3595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dirty="0">
                <a:solidFill>
                  <a:srgbClr val="000000"/>
                </a:solidFill>
                <a:latin typeface="Arial Narrow" panose="020B0606020202030204" pitchFamily="34" charset="0"/>
              </a:rPr>
              <a:t>S</a:t>
            </a:r>
            <a:r>
              <a:rPr kumimoji="0" lang="en-US" altLang="en-US" sz="800" b="0" i="0" u="none" strike="noStrike" cap="none" normalizeH="0" baseline="0" dirty="0">
                <a:ln>
                  <a:noFill/>
                </a:ln>
                <a:solidFill>
                  <a:srgbClr val="000000"/>
                </a:solidFill>
                <a:effectLst/>
                <a:latin typeface="Arial Narrow" panose="020B0606020202030204" pitchFamily="34" charset="0"/>
              </a:rPr>
              <a:t>econdary</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306" name="Rectangle 598"/>
          <p:cNvSpPr>
            <a:spLocks noChangeArrowheads="1"/>
          </p:cNvSpPr>
          <p:nvPr/>
        </p:nvSpPr>
        <p:spPr bwMode="auto">
          <a:xfrm>
            <a:off x="6334669" y="5444343"/>
            <a:ext cx="32780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endpoints</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07" name="Rectangle 599"/>
          <p:cNvSpPr>
            <a:spLocks noChangeArrowheads="1"/>
          </p:cNvSpPr>
          <p:nvPr/>
        </p:nvSpPr>
        <p:spPr bwMode="auto">
          <a:xfrm>
            <a:off x="7009673" y="5320518"/>
            <a:ext cx="50397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*2) End of core</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08" name="Rectangle 600"/>
          <p:cNvSpPr>
            <a:spLocks noChangeArrowheads="1"/>
          </p:cNvSpPr>
          <p:nvPr/>
        </p:nvSpPr>
        <p:spPr bwMode="auto">
          <a:xfrm>
            <a:off x="7166984" y="5444343"/>
            <a:ext cx="24404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study 1</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09" name="Rectangle 601"/>
          <p:cNvSpPr>
            <a:spLocks noChangeArrowheads="1"/>
          </p:cNvSpPr>
          <p:nvPr/>
        </p:nvSpPr>
        <p:spPr bwMode="auto">
          <a:xfrm>
            <a:off x="7021114" y="5564993"/>
            <a:ext cx="48520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only applies to</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10" name="Rectangle 602"/>
          <p:cNvSpPr>
            <a:spLocks noChangeArrowheads="1"/>
          </p:cNvSpPr>
          <p:nvPr/>
        </p:nvSpPr>
        <p:spPr bwMode="auto">
          <a:xfrm>
            <a:off x="7187005" y="5685643"/>
            <a:ext cx="209389"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verum</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11" name="Rectangle 603"/>
          <p:cNvSpPr>
            <a:spLocks noChangeArrowheads="1"/>
          </p:cNvSpPr>
          <p:nvPr/>
        </p:nvSpPr>
        <p:spPr bwMode="auto">
          <a:xfrm>
            <a:off x="7807665" y="5320518"/>
            <a:ext cx="50397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*2) End of core</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312" name="Rectangle 604"/>
          <p:cNvSpPr>
            <a:spLocks noChangeArrowheads="1"/>
          </p:cNvSpPr>
          <p:nvPr/>
        </p:nvSpPr>
        <p:spPr bwMode="auto">
          <a:xfrm>
            <a:off x="7964976" y="5444343"/>
            <a:ext cx="24404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study 2</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313" name="Freeform 605"/>
          <p:cNvSpPr>
            <a:spLocks/>
          </p:cNvSpPr>
          <p:nvPr/>
        </p:nvSpPr>
        <p:spPr bwMode="auto">
          <a:xfrm>
            <a:off x="1051904" y="341615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8" y="48"/>
                </a:lnTo>
                <a:lnTo>
                  <a:pt x="2" y="40"/>
                </a:lnTo>
                <a:lnTo>
                  <a:pt x="0" y="28"/>
                </a:lnTo>
                <a:lnTo>
                  <a:pt x="0" y="28"/>
                </a:lnTo>
                <a:lnTo>
                  <a:pt x="2" y="16"/>
                </a:lnTo>
                <a:lnTo>
                  <a:pt x="8" y="8"/>
                </a:lnTo>
                <a:lnTo>
                  <a:pt x="18" y="2"/>
                </a:lnTo>
                <a:lnTo>
                  <a:pt x="30" y="0"/>
                </a:lnTo>
                <a:lnTo>
                  <a:pt x="30" y="0"/>
                </a:lnTo>
                <a:lnTo>
                  <a:pt x="40" y="2"/>
                </a:lnTo>
                <a:lnTo>
                  <a:pt x="50" y="8"/>
                </a:lnTo>
                <a:lnTo>
                  <a:pt x="56" y="16"/>
                </a:lnTo>
                <a:lnTo>
                  <a:pt x="58" y="28"/>
                </a:lnTo>
                <a:lnTo>
                  <a:pt x="58" y="2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14" name="Freeform 606"/>
          <p:cNvSpPr>
            <a:spLocks/>
          </p:cNvSpPr>
          <p:nvPr/>
        </p:nvSpPr>
        <p:spPr bwMode="auto">
          <a:xfrm>
            <a:off x="1772671" y="3419328"/>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8" y="48"/>
                </a:lnTo>
                <a:lnTo>
                  <a:pt x="2" y="40"/>
                </a:lnTo>
                <a:lnTo>
                  <a:pt x="0" y="28"/>
                </a:lnTo>
                <a:lnTo>
                  <a:pt x="0" y="28"/>
                </a:lnTo>
                <a:lnTo>
                  <a:pt x="2" y="16"/>
                </a:lnTo>
                <a:lnTo>
                  <a:pt x="8" y="8"/>
                </a:lnTo>
                <a:lnTo>
                  <a:pt x="18" y="2"/>
                </a:lnTo>
                <a:lnTo>
                  <a:pt x="30" y="0"/>
                </a:lnTo>
                <a:lnTo>
                  <a:pt x="30" y="0"/>
                </a:lnTo>
                <a:lnTo>
                  <a:pt x="40" y="2"/>
                </a:lnTo>
                <a:lnTo>
                  <a:pt x="50" y="8"/>
                </a:lnTo>
                <a:lnTo>
                  <a:pt x="56" y="16"/>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15" name="Freeform 607"/>
          <p:cNvSpPr>
            <a:spLocks/>
          </p:cNvSpPr>
          <p:nvPr/>
        </p:nvSpPr>
        <p:spPr bwMode="auto">
          <a:xfrm>
            <a:off x="2493438" y="3089128"/>
            <a:ext cx="82945" cy="92075"/>
          </a:xfrm>
          <a:custGeom>
            <a:avLst/>
            <a:gdLst>
              <a:gd name="T0" fmla="*/ 58 w 58"/>
              <a:gd name="T1" fmla="*/ 30 h 58"/>
              <a:gd name="T2" fmla="*/ 58 w 58"/>
              <a:gd name="T3" fmla="*/ 30 h 58"/>
              <a:gd name="T4" fmla="*/ 56 w 58"/>
              <a:gd name="T5" fmla="*/ 40 h 58"/>
              <a:gd name="T6" fmla="*/ 50 w 58"/>
              <a:gd name="T7" fmla="*/ 50 h 58"/>
              <a:gd name="T8" fmla="*/ 40 w 58"/>
              <a:gd name="T9" fmla="*/ 56 h 58"/>
              <a:gd name="T10" fmla="*/ 30 w 58"/>
              <a:gd name="T11" fmla="*/ 58 h 58"/>
              <a:gd name="T12" fmla="*/ 30 w 58"/>
              <a:gd name="T13" fmla="*/ 58 h 58"/>
              <a:gd name="T14" fmla="*/ 18 w 58"/>
              <a:gd name="T15" fmla="*/ 56 h 58"/>
              <a:gd name="T16" fmla="*/ 8 w 58"/>
              <a:gd name="T17" fmla="*/ 50 h 58"/>
              <a:gd name="T18" fmla="*/ 2 w 58"/>
              <a:gd name="T19" fmla="*/ 40 h 58"/>
              <a:gd name="T20" fmla="*/ 0 w 58"/>
              <a:gd name="T21" fmla="*/ 30 h 58"/>
              <a:gd name="T22" fmla="*/ 0 w 58"/>
              <a:gd name="T23" fmla="*/ 30 h 58"/>
              <a:gd name="T24" fmla="*/ 2 w 58"/>
              <a:gd name="T25" fmla="*/ 18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30 h 58"/>
              <a:gd name="T42" fmla="*/ 58 w 58"/>
              <a:gd name="T4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30"/>
                </a:moveTo>
                <a:lnTo>
                  <a:pt x="58" y="30"/>
                </a:lnTo>
                <a:lnTo>
                  <a:pt x="56" y="40"/>
                </a:lnTo>
                <a:lnTo>
                  <a:pt x="50" y="50"/>
                </a:lnTo>
                <a:lnTo>
                  <a:pt x="40" y="56"/>
                </a:lnTo>
                <a:lnTo>
                  <a:pt x="30" y="58"/>
                </a:lnTo>
                <a:lnTo>
                  <a:pt x="30" y="58"/>
                </a:lnTo>
                <a:lnTo>
                  <a:pt x="18" y="56"/>
                </a:lnTo>
                <a:lnTo>
                  <a:pt x="8" y="50"/>
                </a:lnTo>
                <a:lnTo>
                  <a:pt x="2" y="40"/>
                </a:lnTo>
                <a:lnTo>
                  <a:pt x="0" y="30"/>
                </a:lnTo>
                <a:lnTo>
                  <a:pt x="0" y="30"/>
                </a:lnTo>
                <a:lnTo>
                  <a:pt x="2" y="18"/>
                </a:lnTo>
                <a:lnTo>
                  <a:pt x="8" y="8"/>
                </a:lnTo>
                <a:lnTo>
                  <a:pt x="18" y="2"/>
                </a:lnTo>
                <a:lnTo>
                  <a:pt x="30" y="0"/>
                </a:lnTo>
                <a:lnTo>
                  <a:pt x="30" y="0"/>
                </a:lnTo>
                <a:lnTo>
                  <a:pt x="40" y="2"/>
                </a:lnTo>
                <a:lnTo>
                  <a:pt x="50" y="8"/>
                </a:lnTo>
                <a:lnTo>
                  <a:pt x="56" y="18"/>
                </a:lnTo>
                <a:lnTo>
                  <a:pt x="58" y="30"/>
                </a:lnTo>
                <a:lnTo>
                  <a:pt x="58" y="30"/>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16" name="Freeform 608"/>
          <p:cNvSpPr>
            <a:spLocks/>
          </p:cNvSpPr>
          <p:nvPr/>
        </p:nvSpPr>
        <p:spPr bwMode="auto">
          <a:xfrm>
            <a:off x="2493438" y="3752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8" y="48"/>
                </a:lnTo>
                <a:lnTo>
                  <a:pt x="2" y="40"/>
                </a:lnTo>
                <a:lnTo>
                  <a:pt x="0" y="28"/>
                </a:lnTo>
                <a:lnTo>
                  <a:pt x="0" y="28"/>
                </a:lnTo>
                <a:lnTo>
                  <a:pt x="2" y="16"/>
                </a:lnTo>
                <a:lnTo>
                  <a:pt x="8" y="8"/>
                </a:lnTo>
                <a:lnTo>
                  <a:pt x="18" y="2"/>
                </a:lnTo>
                <a:lnTo>
                  <a:pt x="30" y="0"/>
                </a:lnTo>
                <a:lnTo>
                  <a:pt x="30" y="0"/>
                </a:lnTo>
                <a:lnTo>
                  <a:pt x="40" y="2"/>
                </a:lnTo>
                <a:lnTo>
                  <a:pt x="50" y="8"/>
                </a:lnTo>
                <a:lnTo>
                  <a:pt x="56" y="16"/>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17" name="Freeform 609"/>
          <p:cNvSpPr>
            <a:spLocks/>
          </p:cNvSpPr>
          <p:nvPr/>
        </p:nvSpPr>
        <p:spPr bwMode="auto">
          <a:xfrm>
            <a:off x="3357215" y="3089128"/>
            <a:ext cx="82945" cy="92075"/>
          </a:xfrm>
          <a:custGeom>
            <a:avLst/>
            <a:gdLst>
              <a:gd name="T0" fmla="*/ 58 w 58"/>
              <a:gd name="T1" fmla="*/ 30 h 58"/>
              <a:gd name="T2" fmla="*/ 58 w 58"/>
              <a:gd name="T3" fmla="*/ 30 h 58"/>
              <a:gd name="T4" fmla="*/ 54 w 58"/>
              <a:gd name="T5" fmla="*/ 40 h 58"/>
              <a:gd name="T6" fmla="*/ 48 w 58"/>
              <a:gd name="T7" fmla="*/ 50 h 58"/>
              <a:gd name="T8" fmla="*/ 40 w 58"/>
              <a:gd name="T9" fmla="*/ 56 h 58"/>
              <a:gd name="T10" fmla="*/ 28 w 58"/>
              <a:gd name="T11" fmla="*/ 58 h 58"/>
              <a:gd name="T12" fmla="*/ 28 w 58"/>
              <a:gd name="T13" fmla="*/ 58 h 58"/>
              <a:gd name="T14" fmla="*/ 16 w 58"/>
              <a:gd name="T15" fmla="*/ 56 h 58"/>
              <a:gd name="T16" fmla="*/ 8 w 58"/>
              <a:gd name="T17" fmla="*/ 50 h 58"/>
              <a:gd name="T18" fmla="*/ 2 w 58"/>
              <a:gd name="T19" fmla="*/ 40 h 58"/>
              <a:gd name="T20" fmla="*/ 0 w 58"/>
              <a:gd name="T21" fmla="*/ 30 h 58"/>
              <a:gd name="T22" fmla="*/ 0 w 58"/>
              <a:gd name="T23" fmla="*/ 30 h 58"/>
              <a:gd name="T24" fmla="*/ 2 w 58"/>
              <a:gd name="T25" fmla="*/ 18 h 58"/>
              <a:gd name="T26" fmla="*/ 8 w 58"/>
              <a:gd name="T27" fmla="*/ 8 h 58"/>
              <a:gd name="T28" fmla="*/ 16 w 58"/>
              <a:gd name="T29" fmla="*/ 2 h 58"/>
              <a:gd name="T30" fmla="*/ 28 w 58"/>
              <a:gd name="T31" fmla="*/ 0 h 58"/>
              <a:gd name="T32" fmla="*/ 28 w 58"/>
              <a:gd name="T33" fmla="*/ 0 h 58"/>
              <a:gd name="T34" fmla="*/ 40 w 58"/>
              <a:gd name="T35" fmla="*/ 2 h 58"/>
              <a:gd name="T36" fmla="*/ 48 w 58"/>
              <a:gd name="T37" fmla="*/ 8 h 58"/>
              <a:gd name="T38" fmla="*/ 54 w 58"/>
              <a:gd name="T39" fmla="*/ 18 h 58"/>
              <a:gd name="T40" fmla="*/ 58 w 58"/>
              <a:gd name="T41" fmla="*/ 30 h 58"/>
              <a:gd name="T42" fmla="*/ 58 w 58"/>
              <a:gd name="T4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30"/>
                </a:moveTo>
                <a:lnTo>
                  <a:pt x="58" y="30"/>
                </a:lnTo>
                <a:lnTo>
                  <a:pt x="54" y="40"/>
                </a:lnTo>
                <a:lnTo>
                  <a:pt x="48" y="50"/>
                </a:lnTo>
                <a:lnTo>
                  <a:pt x="40" y="56"/>
                </a:lnTo>
                <a:lnTo>
                  <a:pt x="28" y="58"/>
                </a:lnTo>
                <a:lnTo>
                  <a:pt x="28" y="58"/>
                </a:lnTo>
                <a:lnTo>
                  <a:pt x="16" y="56"/>
                </a:lnTo>
                <a:lnTo>
                  <a:pt x="8" y="50"/>
                </a:lnTo>
                <a:lnTo>
                  <a:pt x="2" y="40"/>
                </a:lnTo>
                <a:lnTo>
                  <a:pt x="0" y="30"/>
                </a:lnTo>
                <a:lnTo>
                  <a:pt x="0" y="30"/>
                </a:lnTo>
                <a:lnTo>
                  <a:pt x="2" y="18"/>
                </a:lnTo>
                <a:lnTo>
                  <a:pt x="8" y="8"/>
                </a:lnTo>
                <a:lnTo>
                  <a:pt x="16" y="2"/>
                </a:lnTo>
                <a:lnTo>
                  <a:pt x="28" y="0"/>
                </a:lnTo>
                <a:lnTo>
                  <a:pt x="28" y="0"/>
                </a:lnTo>
                <a:lnTo>
                  <a:pt x="40" y="2"/>
                </a:lnTo>
                <a:lnTo>
                  <a:pt x="48" y="8"/>
                </a:lnTo>
                <a:lnTo>
                  <a:pt x="54" y="18"/>
                </a:lnTo>
                <a:lnTo>
                  <a:pt x="58" y="30"/>
                </a:lnTo>
                <a:lnTo>
                  <a:pt x="58" y="30"/>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18" name="Freeform 610"/>
          <p:cNvSpPr>
            <a:spLocks/>
          </p:cNvSpPr>
          <p:nvPr/>
        </p:nvSpPr>
        <p:spPr bwMode="auto">
          <a:xfrm>
            <a:off x="3357215" y="3752703"/>
            <a:ext cx="82945" cy="92075"/>
          </a:xfrm>
          <a:custGeom>
            <a:avLst/>
            <a:gdLst>
              <a:gd name="T0" fmla="*/ 58 w 58"/>
              <a:gd name="T1" fmla="*/ 28 h 58"/>
              <a:gd name="T2" fmla="*/ 58 w 58"/>
              <a:gd name="T3" fmla="*/ 28 h 58"/>
              <a:gd name="T4" fmla="*/ 54 w 58"/>
              <a:gd name="T5" fmla="*/ 40 h 58"/>
              <a:gd name="T6" fmla="*/ 48 w 58"/>
              <a:gd name="T7" fmla="*/ 48 h 58"/>
              <a:gd name="T8" fmla="*/ 40 w 58"/>
              <a:gd name="T9" fmla="*/ 54 h 58"/>
              <a:gd name="T10" fmla="*/ 28 w 58"/>
              <a:gd name="T11" fmla="*/ 58 h 58"/>
              <a:gd name="T12" fmla="*/ 28 w 58"/>
              <a:gd name="T13" fmla="*/ 58 h 58"/>
              <a:gd name="T14" fmla="*/ 16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6 w 58"/>
              <a:gd name="T29" fmla="*/ 2 h 58"/>
              <a:gd name="T30" fmla="*/ 28 w 58"/>
              <a:gd name="T31" fmla="*/ 0 h 58"/>
              <a:gd name="T32" fmla="*/ 28 w 58"/>
              <a:gd name="T33" fmla="*/ 0 h 58"/>
              <a:gd name="T34" fmla="*/ 40 w 58"/>
              <a:gd name="T35" fmla="*/ 2 h 58"/>
              <a:gd name="T36" fmla="*/ 48 w 58"/>
              <a:gd name="T37" fmla="*/ 8 h 58"/>
              <a:gd name="T38" fmla="*/ 54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4" y="40"/>
                </a:lnTo>
                <a:lnTo>
                  <a:pt x="48" y="48"/>
                </a:lnTo>
                <a:lnTo>
                  <a:pt x="40" y="54"/>
                </a:lnTo>
                <a:lnTo>
                  <a:pt x="28" y="58"/>
                </a:lnTo>
                <a:lnTo>
                  <a:pt x="28" y="58"/>
                </a:lnTo>
                <a:lnTo>
                  <a:pt x="16" y="54"/>
                </a:lnTo>
                <a:lnTo>
                  <a:pt x="8" y="48"/>
                </a:lnTo>
                <a:lnTo>
                  <a:pt x="2" y="40"/>
                </a:lnTo>
                <a:lnTo>
                  <a:pt x="0" y="28"/>
                </a:lnTo>
                <a:lnTo>
                  <a:pt x="0" y="28"/>
                </a:lnTo>
                <a:lnTo>
                  <a:pt x="2" y="16"/>
                </a:lnTo>
                <a:lnTo>
                  <a:pt x="8" y="8"/>
                </a:lnTo>
                <a:lnTo>
                  <a:pt x="16" y="2"/>
                </a:lnTo>
                <a:lnTo>
                  <a:pt x="28" y="0"/>
                </a:lnTo>
                <a:lnTo>
                  <a:pt x="28" y="0"/>
                </a:lnTo>
                <a:lnTo>
                  <a:pt x="40" y="2"/>
                </a:lnTo>
                <a:lnTo>
                  <a:pt x="48" y="8"/>
                </a:lnTo>
                <a:lnTo>
                  <a:pt x="54" y="16"/>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19" name="Freeform 611"/>
          <p:cNvSpPr>
            <a:spLocks/>
          </p:cNvSpPr>
          <p:nvPr/>
        </p:nvSpPr>
        <p:spPr bwMode="auto">
          <a:xfrm>
            <a:off x="4138046" y="3089128"/>
            <a:ext cx="82945" cy="92075"/>
          </a:xfrm>
          <a:custGeom>
            <a:avLst/>
            <a:gdLst>
              <a:gd name="T0" fmla="*/ 58 w 58"/>
              <a:gd name="T1" fmla="*/ 30 h 58"/>
              <a:gd name="T2" fmla="*/ 58 w 58"/>
              <a:gd name="T3" fmla="*/ 30 h 58"/>
              <a:gd name="T4" fmla="*/ 56 w 58"/>
              <a:gd name="T5" fmla="*/ 40 h 58"/>
              <a:gd name="T6" fmla="*/ 50 w 58"/>
              <a:gd name="T7" fmla="*/ 50 h 58"/>
              <a:gd name="T8" fmla="*/ 40 w 58"/>
              <a:gd name="T9" fmla="*/ 56 h 58"/>
              <a:gd name="T10" fmla="*/ 30 w 58"/>
              <a:gd name="T11" fmla="*/ 58 h 58"/>
              <a:gd name="T12" fmla="*/ 30 w 58"/>
              <a:gd name="T13" fmla="*/ 58 h 58"/>
              <a:gd name="T14" fmla="*/ 18 w 58"/>
              <a:gd name="T15" fmla="*/ 56 h 58"/>
              <a:gd name="T16" fmla="*/ 8 w 58"/>
              <a:gd name="T17" fmla="*/ 50 h 58"/>
              <a:gd name="T18" fmla="*/ 2 w 58"/>
              <a:gd name="T19" fmla="*/ 40 h 58"/>
              <a:gd name="T20" fmla="*/ 0 w 58"/>
              <a:gd name="T21" fmla="*/ 30 h 58"/>
              <a:gd name="T22" fmla="*/ 0 w 58"/>
              <a:gd name="T23" fmla="*/ 30 h 58"/>
              <a:gd name="T24" fmla="*/ 2 w 58"/>
              <a:gd name="T25" fmla="*/ 18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30 h 58"/>
              <a:gd name="T42" fmla="*/ 58 w 58"/>
              <a:gd name="T4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30"/>
                </a:moveTo>
                <a:lnTo>
                  <a:pt x="58" y="30"/>
                </a:lnTo>
                <a:lnTo>
                  <a:pt x="56" y="40"/>
                </a:lnTo>
                <a:lnTo>
                  <a:pt x="50" y="50"/>
                </a:lnTo>
                <a:lnTo>
                  <a:pt x="40" y="56"/>
                </a:lnTo>
                <a:lnTo>
                  <a:pt x="30" y="58"/>
                </a:lnTo>
                <a:lnTo>
                  <a:pt x="30" y="58"/>
                </a:lnTo>
                <a:lnTo>
                  <a:pt x="18" y="56"/>
                </a:lnTo>
                <a:lnTo>
                  <a:pt x="8" y="50"/>
                </a:lnTo>
                <a:lnTo>
                  <a:pt x="2" y="40"/>
                </a:lnTo>
                <a:lnTo>
                  <a:pt x="0" y="30"/>
                </a:lnTo>
                <a:lnTo>
                  <a:pt x="0" y="30"/>
                </a:lnTo>
                <a:lnTo>
                  <a:pt x="2" y="18"/>
                </a:lnTo>
                <a:lnTo>
                  <a:pt x="8" y="8"/>
                </a:lnTo>
                <a:lnTo>
                  <a:pt x="18" y="2"/>
                </a:lnTo>
                <a:lnTo>
                  <a:pt x="30" y="0"/>
                </a:lnTo>
                <a:lnTo>
                  <a:pt x="30" y="0"/>
                </a:lnTo>
                <a:lnTo>
                  <a:pt x="40" y="2"/>
                </a:lnTo>
                <a:lnTo>
                  <a:pt x="50" y="8"/>
                </a:lnTo>
                <a:lnTo>
                  <a:pt x="56" y="18"/>
                </a:lnTo>
                <a:lnTo>
                  <a:pt x="58" y="30"/>
                </a:lnTo>
                <a:lnTo>
                  <a:pt x="58" y="30"/>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0" name="Freeform 612"/>
          <p:cNvSpPr>
            <a:spLocks/>
          </p:cNvSpPr>
          <p:nvPr/>
        </p:nvSpPr>
        <p:spPr bwMode="auto">
          <a:xfrm>
            <a:off x="4138046" y="3752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8" y="48"/>
                </a:lnTo>
                <a:lnTo>
                  <a:pt x="2" y="40"/>
                </a:lnTo>
                <a:lnTo>
                  <a:pt x="0" y="28"/>
                </a:lnTo>
                <a:lnTo>
                  <a:pt x="0" y="28"/>
                </a:lnTo>
                <a:lnTo>
                  <a:pt x="2" y="16"/>
                </a:lnTo>
                <a:lnTo>
                  <a:pt x="8" y="8"/>
                </a:lnTo>
                <a:lnTo>
                  <a:pt x="18" y="2"/>
                </a:lnTo>
                <a:lnTo>
                  <a:pt x="30" y="0"/>
                </a:lnTo>
                <a:lnTo>
                  <a:pt x="30" y="0"/>
                </a:lnTo>
                <a:lnTo>
                  <a:pt x="40" y="2"/>
                </a:lnTo>
                <a:lnTo>
                  <a:pt x="50" y="8"/>
                </a:lnTo>
                <a:lnTo>
                  <a:pt x="56" y="16"/>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1" name="Freeform 613"/>
          <p:cNvSpPr>
            <a:spLocks/>
          </p:cNvSpPr>
          <p:nvPr/>
        </p:nvSpPr>
        <p:spPr bwMode="auto">
          <a:xfrm>
            <a:off x="4138046" y="4133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6 h 58"/>
              <a:gd name="T10" fmla="*/ 30 w 58"/>
              <a:gd name="T11" fmla="*/ 58 h 58"/>
              <a:gd name="T12" fmla="*/ 30 w 58"/>
              <a:gd name="T13" fmla="*/ 58 h 58"/>
              <a:gd name="T14" fmla="*/ 18 w 58"/>
              <a:gd name="T15" fmla="*/ 56 h 58"/>
              <a:gd name="T16" fmla="*/ 8 w 58"/>
              <a:gd name="T17" fmla="*/ 48 h 58"/>
              <a:gd name="T18" fmla="*/ 2 w 58"/>
              <a:gd name="T19" fmla="*/ 40 h 58"/>
              <a:gd name="T20" fmla="*/ 0 w 58"/>
              <a:gd name="T21" fmla="*/ 28 h 58"/>
              <a:gd name="T22" fmla="*/ 0 w 58"/>
              <a:gd name="T23" fmla="*/ 28 h 58"/>
              <a:gd name="T24" fmla="*/ 2 w 58"/>
              <a:gd name="T25" fmla="*/ 18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6"/>
                </a:lnTo>
                <a:lnTo>
                  <a:pt x="30" y="58"/>
                </a:lnTo>
                <a:lnTo>
                  <a:pt x="30" y="58"/>
                </a:lnTo>
                <a:lnTo>
                  <a:pt x="18" y="56"/>
                </a:lnTo>
                <a:lnTo>
                  <a:pt x="8" y="48"/>
                </a:lnTo>
                <a:lnTo>
                  <a:pt x="2" y="40"/>
                </a:lnTo>
                <a:lnTo>
                  <a:pt x="0" y="28"/>
                </a:lnTo>
                <a:lnTo>
                  <a:pt x="0" y="28"/>
                </a:lnTo>
                <a:lnTo>
                  <a:pt x="2" y="18"/>
                </a:lnTo>
                <a:lnTo>
                  <a:pt x="8" y="8"/>
                </a:lnTo>
                <a:lnTo>
                  <a:pt x="18" y="2"/>
                </a:lnTo>
                <a:lnTo>
                  <a:pt x="30" y="0"/>
                </a:lnTo>
                <a:lnTo>
                  <a:pt x="30" y="0"/>
                </a:lnTo>
                <a:lnTo>
                  <a:pt x="40" y="2"/>
                </a:lnTo>
                <a:lnTo>
                  <a:pt x="50" y="8"/>
                </a:lnTo>
                <a:lnTo>
                  <a:pt x="56" y="18"/>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2" name="Freeform 614"/>
          <p:cNvSpPr>
            <a:spLocks/>
          </p:cNvSpPr>
          <p:nvPr/>
        </p:nvSpPr>
        <p:spPr bwMode="auto">
          <a:xfrm>
            <a:off x="4916016" y="3089128"/>
            <a:ext cx="82945" cy="92075"/>
          </a:xfrm>
          <a:custGeom>
            <a:avLst/>
            <a:gdLst>
              <a:gd name="T0" fmla="*/ 58 w 58"/>
              <a:gd name="T1" fmla="*/ 30 h 58"/>
              <a:gd name="T2" fmla="*/ 58 w 58"/>
              <a:gd name="T3" fmla="*/ 30 h 58"/>
              <a:gd name="T4" fmla="*/ 56 w 58"/>
              <a:gd name="T5" fmla="*/ 40 h 58"/>
              <a:gd name="T6" fmla="*/ 50 w 58"/>
              <a:gd name="T7" fmla="*/ 50 h 58"/>
              <a:gd name="T8" fmla="*/ 40 w 58"/>
              <a:gd name="T9" fmla="*/ 56 h 58"/>
              <a:gd name="T10" fmla="*/ 30 w 58"/>
              <a:gd name="T11" fmla="*/ 58 h 58"/>
              <a:gd name="T12" fmla="*/ 30 w 58"/>
              <a:gd name="T13" fmla="*/ 58 h 58"/>
              <a:gd name="T14" fmla="*/ 18 w 58"/>
              <a:gd name="T15" fmla="*/ 56 h 58"/>
              <a:gd name="T16" fmla="*/ 8 w 58"/>
              <a:gd name="T17" fmla="*/ 50 h 58"/>
              <a:gd name="T18" fmla="*/ 2 w 58"/>
              <a:gd name="T19" fmla="*/ 40 h 58"/>
              <a:gd name="T20" fmla="*/ 0 w 58"/>
              <a:gd name="T21" fmla="*/ 30 h 58"/>
              <a:gd name="T22" fmla="*/ 0 w 58"/>
              <a:gd name="T23" fmla="*/ 30 h 58"/>
              <a:gd name="T24" fmla="*/ 2 w 58"/>
              <a:gd name="T25" fmla="*/ 18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30 h 58"/>
              <a:gd name="T42" fmla="*/ 58 w 58"/>
              <a:gd name="T4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30"/>
                </a:moveTo>
                <a:lnTo>
                  <a:pt x="58" y="30"/>
                </a:lnTo>
                <a:lnTo>
                  <a:pt x="56" y="40"/>
                </a:lnTo>
                <a:lnTo>
                  <a:pt x="50" y="50"/>
                </a:lnTo>
                <a:lnTo>
                  <a:pt x="40" y="56"/>
                </a:lnTo>
                <a:lnTo>
                  <a:pt x="30" y="58"/>
                </a:lnTo>
                <a:lnTo>
                  <a:pt x="30" y="58"/>
                </a:lnTo>
                <a:lnTo>
                  <a:pt x="18" y="56"/>
                </a:lnTo>
                <a:lnTo>
                  <a:pt x="8" y="50"/>
                </a:lnTo>
                <a:lnTo>
                  <a:pt x="2" y="40"/>
                </a:lnTo>
                <a:lnTo>
                  <a:pt x="0" y="30"/>
                </a:lnTo>
                <a:lnTo>
                  <a:pt x="0" y="30"/>
                </a:lnTo>
                <a:lnTo>
                  <a:pt x="2" y="18"/>
                </a:lnTo>
                <a:lnTo>
                  <a:pt x="8" y="8"/>
                </a:lnTo>
                <a:lnTo>
                  <a:pt x="18" y="2"/>
                </a:lnTo>
                <a:lnTo>
                  <a:pt x="30" y="0"/>
                </a:lnTo>
                <a:lnTo>
                  <a:pt x="30" y="0"/>
                </a:lnTo>
                <a:lnTo>
                  <a:pt x="40" y="2"/>
                </a:lnTo>
                <a:lnTo>
                  <a:pt x="50" y="8"/>
                </a:lnTo>
                <a:lnTo>
                  <a:pt x="56" y="18"/>
                </a:lnTo>
                <a:lnTo>
                  <a:pt x="58" y="30"/>
                </a:lnTo>
                <a:lnTo>
                  <a:pt x="58" y="30"/>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3" name="Freeform 615"/>
          <p:cNvSpPr>
            <a:spLocks/>
          </p:cNvSpPr>
          <p:nvPr/>
        </p:nvSpPr>
        <p:spPr bwMode="auto">
          <a:xfrm>
            <a:off x="4916016" y="3752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8" y="48"/>
                </a:lnTo>
                <a:lnTo>
                  <a:pt x="2" y="40"/>
                </a:lnTo>
                <a:lnTo>
                  <a:pt x="0" y="28"/>
                </a:lnTo>
                <a:lnTo>
                  <a:pt x="0" y="28"/>
                </a:lnTo>
                <a:lnTo>
                  <a:pt x="2" y="16"/>
                </a:lnTo>
                <a:lnTo>
                  <a:pt x="8" y="8"/>
                </a:lnTo>
                <a:lnTo>
                  <a:pt x="18" y="2"/>
                </a:lnTo>
                <a:lnTo>
                  <a:pt x="30" y="0"/>
                </a:lnTo>
                <a:lnTo>
                  <a:pt x="30" y="0"/>
                </a:lnTo>
                <a:lnTo>
                  <a:pt x="40" y="2"/>
                </a:lnTo>
                <a:lnTo>
                  <a:pt x="50" y="8"/>
                </a:lnTo>
                <a:lnTo>
                  <a:pt x="56" y="16"/>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4" name="Freeform 616"/>
          <p:cNvSpPr>
            <a:spLocks/>
          </p:cNvSpPr>
          <p:nvPr/>
        </p:nvSpPr>
        <p:spPr bwMode="auto">
          <a:xfrm>
            <a:off x="4916016" y="4133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6 h 58"/>
              <a:gd name="T10" fmla="*/ 30 w 58"/>
              <a:gd name="T11" fmla="*/ 58 h 58"/>
              <a:gd name="T12" fmla="*/ 30 w 58"/>
              <a:gd name="T13" fmla="*/ 58 h 58"/>
              <a:gd name="T14" fmla="*/ 18 w 58"/>
              <a:gd name="T15" fmla="*/ 56 h 58"/>
              <a:gd name="T16" fmla="*/ 8 w 58"/>
              <a:gd name="T17" fmla="*/ 48 h 58"/>
              <a:gd name="T18" fmla="*/ 2 w 58"/>
              <a:gd name="T19" fmla="*/ 40 h 58"/>
              <a:gd name="T20" fmla="*/ 0 w 58"/>
              <a:gd name="T21" fmla="*/ 28 h 58"/>
              <a:gd name="T22" fmla="*/ 0 w 58"/>
              <a:gd name="T23" fmla="*/ 28 h 58"/>
              <a:gd name="T24" fmla="*/ 2 w 58"/>
              <a:gd name="T25" fmla="*/ 18 h 58"/>
              <a:gd name="T26" fmla="*/ 8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6"/>
                </a:lnTo>
                <a:lnTo>
                  <a:pt x="30" y="58"/>
                </a:lnTo>
                <a:lnTo>
                  <a:pt x="30" y="58"/>
                </a:lnTo>
                <a:lnTo>
                  <a:pt x="18" y="56"/>
                </a:lnTo>
                <a:lnTo>
                  <a:pt x="8" y="48"/>
                </a:lnTo>
                <a:lnTo>
                  <a:pt x="2" y="40"/>
                </a:lnTo>
                <a:lnTo>
                  <a:pt x="0" y="28"/>
                </a:lnTo>
                <a:lnTo>
                  <a:pt x="0" y="28"/>
                </a:lnTo>
                <a:lnTo>
                  <a:pt x="2" y="18"/>
                </a:lnTo>
                <a:lnTo>
                  <a:pt x="8" y="8"/>
                </a:lnTo>
                <a:lnTo>
                  <a:pt x="18" y="2"/>
                </a:lnTo>
                <a:lnTo>
                  <a:pt x="30" y="0"/>
                </a:lnTo>
                <a:lnTo>
                  <a:pt x="30" y="0"/>
                </a:lnTo>
                <a:lnTo>
                  <a:pt x="40" y="2"/>
                </a:lnTo>
                <a:lnTo>
                  <a:pt x="50" y="8"/>
                </a:lnTo>
                <a:lnTo>
                  <a:pt x="56" y="18"/>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5" name="Freeform 617"/>
          <p:cNvSpPr>
            <a:spLocks/>
          </p:cNvSpPr>
          <p:nvPr/>
        </p:nvSpPr>
        <p:spPr bwMode="auto">
          <a:xfrm>
            <a:off x="5708288" y="3089128"/>
            <a:ext cx="82945" cy="92075"/>
          </a:xfrm>
          <a:custGeom>
            <a:avLst/>
            <a:gdLst>
              <a:gd name="T0" fmla="*/ 58 w 58"/>
              <a:gd name="T1" fmla="*/ 30 h 58"/>
              <a:gd name="T2" fmla="*/ 58 w 58"/>
              <a:gd name="T3" fmla="*/ 30 h 58"/>
              <a:gd name="T4" fmla="*/ 56 w 58"/>
              <a:gd name="T5" fmla="*/ 40 h 58"/>
              <a:gd name="T6" fmla="*/ 50 w 58"/>
              <a:gd name="T7" fmla="*/ 50 h 58"/>
              <a:gd name="T8" fmla="*/ 40 w 58"/>
              <a:gd name="T9" fmla="*/ 56 h 58"/>
              <a:gd name="T10" fmla="*/ 28 w 58"/>
              <a:gd name="T11" fmla="*/ 58 h 58"/>
              <a:gd name="T12" fmla="*/ 28 w 58"/>
              <a:gd name="T13" fmla="*/ 58 h 58"/>
              <a:gd name="T14" fmla="*/ 18 w 58"/>
              <a:gd name="T15" fmla="*/ 56 h 58"/>
              <a:gd name="T16" fmla="*/ 8 w 58"/>
              <a:gd name="T17" fmla="*/ 50 h 58"/>
              <a:gd name="T18" fmla="*/ 2 w 58"/>
              <a:gd name="T19" fmla="*/ 40 h 58"/>
              <a:gd name="T20" fmla="*/ 0 w 58"/>
              <a:gd name="T21" fmla="*/ 30 h 58"/>
              <a:gd name="T22" fmla="*/ 0 w 58"/>
              <a:gd name="T23" fmla="*/ 30 h 58"/>
              <a:gd name="T24" fmla="*/ 2 w 58"/>
              <a:gd name="T25" fmla="*/ 18 h 58"/>
              <a:gd name="T26" fmla="*/ 8 w 58"/>
              <a:gd name="T27" fmla="*/ 8 h 58"/>
              <a:gd name="T28" fmla="*/ 18 w 58"/>
              <a:gd name="T29" fmla="*/ 2 h 58"/>
              <a:gd name="T30" fmla="*/ 28 w 58"/>
              <a:gd name="T31" fmla="*/ 0 h 58"/>
              <a:gd name="T32" fmla="*/ 28 w 58"/>
              <a:gd name="T33" fmla="*/ 0 h 58"/>
              <a:gd name="T34" fmla="*/ 40 w 58"/>
              <a:gd name="T35" fmla="*/ 2 h 58"/>
              <a:gd name="T36" fmla="*/ 50 w 58"/>
              <a:gd name="T37" fmla="*/ 8 h 58"/>
              <a:gd name="T38" fmla="*/ 56 w 58"/>
              <a:gd name="T39" fmla="*/ 18 h 58"/>
              <a:gd name="T40" fmla="*/ 58 w 58"/>
              <a:gd name="T41" fmla="*/ 30 h 58"/>
              <a:gd name="T42" fmla="*/ 58 w 58"/>
              <a:gd name="T4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30"/>
                </a:moveTo>
                <a:lnTo>
                  <a:pt x="58" y="30"/>
                </a:lnTo>
                <a:lnTo>
                  <a:pt x="56" y="40"/>
                </a:lnTo>
                <a:lnTo>
                  <a:pt x="50" y="50"/>
                </a:lnTo>
                <a:lnTo>
                  <a:pt x="40" y="56"/>
                </a:lnTo>
                <a:lnTo>
                  <a:pt x="28" y="58"/>
                </a:lnTo>
                <a:lnTo>
                  <a:pt x="28" y="58"/>
                </a:lnTo>
                <a:lnTo>
                  <a:pt x="18" y="56"/>
                </a:lnTo>
                <a:lnTo>
                  <a:pt x="8" y="50"/>
                </a:lnTo>
                <a:lnTo>
                  <a:pt x="2" y="40"/>
                </a:lnTo>
                <a:lnTo>
                  <a:pt x="0" y="30"/>
                </a:lnTo>
                <a:lnTo>
                  <a:pt x="0" y="30"/>
                </a:lnTo>
                <a:lnTo>
                  <a:pt x="2" y="18"/>
                </a:lnTo>
                <a:lnTo>
                  <a:pt x="8" y="8"/>
                </a:lnTo>
                <a:lnTo>
                  <a:pt x="18" y="2"/>
                </a:lnTo>
                <a:lnTo>
                  <a:pt x="28" y="0"/>
                </a:lnTo>
                <a:lnTo>
                  <a:pt x="28" y="0"/>
                </a:lnTo>
                <a:lnTo>
                  <a:pt x="40" y="2"/>
                </a:lnTo>
                <a:lnTo>
                  <a:pt x="50" y="8"/>
                </a:lnTo>
                <a:lnTo>
                  <a:pt x="56" y="18"/>
                </a:lnTo>
                <a:lnTo>
                  <a:pt x="58" y="30"/>
                </a:lnTo>
                <a:lnTo>
                  <a:pt x="58" y="30"/>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6" name="Freeform 618"/>
          <p:cNvSpPr>
            <a:spLocks/>
          </p:cNvSpPr>
          <p:nvPr/>
        </p:nvSpPr>
        <p:spPr bwMode="auto">
          <a:xfrm>
            <a:off x="5708288" y="3752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28 w 58"/>
              <a:gd name="T11" fmla="*/ 58 h 58"/>
              <a:gd name="T12" fmla="*/ 28 w 58"/>
              <a:gd name="T13" fmla="*/ 58 h 58"/>
              <a:gd name="T14" fmla="*/ 18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8 w 58"/>
              <a:gd name="T29" fmla="*/ 2 h 58"/>
              <a:gd name="T30" fmla="*/ 28 w 58"/>
              <a:gd name="T31" fmla="*/ 0 h 58"/>
              <a:gd name="T32" fmla="*/ 28 w 58"/>
              <a:gd name="T33" fmla="*/ 0 h 58"/>
              <a:gd name="T34" fmla="*/ 40 w 58"/>
              <a:gd name="T35" fmla="*/ 2 h 58"/>
              <a:gd name="T36" fmla="*/ 50 w 58"/>
              <a:gd name="T37" fmla="*/ 8 h 58"/>
              <a:gd name="T38" fmla="*/ 56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28" y="58"/>
                </a:lnTo>
                <a:lnTo>
                  <a:pt x="28" y="58"/>
                </a:lnTo>
                <a:lnTo>
                  <a:pt x="18" y="54"/>
                </a:lnTo>
                <a:lnTo>
                  <a:pt x="8" y="48"/>
                </a:lnTo>
                <a:lnTo>
                  <a:pt x="2" y="40"/>
                </a:lnTo>
                <a:lnTo>
                  <a:pt x="0" y="28"/>
                </a:lnTo>
                <a:lnTo>
                  <a:pt x="0" y="28"/>
                </a:lnTo>
                <a:lnTo>
                  <a:pt x="2" y="16"/>
                </a:lnTo>
                <a:lnTo>
                  <a:pt x="8" y="8"/>
                </a:lnTo>
                <a:lnTo>
                  <a:pt x="18" y="2"/>
                </a:lnTo>
                <a:lnTo>
                  <a:pt x="28" y="0"/>
                </a:lnTo>
                <a:lnTo>
                  <a:pt x="28" y="0"/>
                </a:lnTo>
                <a:lnTo>
                  <a:pt x="40" y="2"/>
                </a:lnTo>
                <a:lnTo>
                  <a:pt x="50" y="8"/>
                </a:lnTo>
                <a:lnTo>
                  <a:pt x="56" y="16"/>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7" name="Freeform 619"/>
          <p:cNvSpPr>
            <a:spLocks/>
          </p:cNvSpPr>
          <p:nvPr/>
        </p:nvSpPr>
        <p:spPr bwMode="auto">
          <a:xfrm>
            <a:off x="5708288" y="4133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6 h 58"/>
              <a:gd name="T10" fmla="*/ 28 w 58"/>
              <a:gd name="T11" fmla="*/ 58 h 58"/>
              <a:gd name="T12" fmla="*/ 28 w 58"/>
              <a:gd name="T13" fmla="*/ 58 h 58"/>
              <a:gd name="T14" fmla="*/ 18 w 58"/>
              <a:gd name="T15" fmla="*/ 56 h 58"/>
              <a:gd name="T16" fmla="*/ 8 w 58"/>
              <a:gd name="T17" fmla="*/ 48 h 58"/>
              <a:gd name="T18" fmla="*/ 2 w 58"/>
              <a:gd name="T19" fmla="*/ 40 h 58"/>
              <a:gd name="T20" fmla="*/ 0 w 58"/>
              <a:gd name="T21" fmla="*/ 28 h 58"/>
              <a:gd name="T22" fmla="*/ 0 w 58"/>
              <a:gd name="T23" fmla="*/ 28 h 58"/>
              <a:gd name="T24" fmla="*/ 2 w 58"/>
              <a:gd name="T25" fmla="*/ 18 h 58"/>
              <a:gd name="T26" fmla="*/ 8 w 58"/>
              <a:gd name="T27" fmla="*/ 8 h 58"/>
              <a:gd name="T28" fmla="*/ 18 w 58"/>
              <a:gd name="T29" fmla="*/ 2 h 58"/>
              <a:gd name="T30" fmla="*/ 28 w 58"/>
              <a:gd name="T31" fmla="*/ 0 h 58"/>
              <a:gd name="T32" fmla="*/ 28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6"/>
                </a:lnTo>
                <a:lnTo>
                  <a:pt x="28" y="58"/>
                </a:lnTo>
                <a:lnTo>
                  <a:pt x="28" y="58"/>
                </a:lnTo>
                <a:lnTo>
                  <a:pt x="18" y="56"/>
                </a:lnTo>
                <a:lnTo>
                  <a:pt x="8" y="48"/>
                </a:lnTo>
                <a:lnTo>
                  <a:pt x="2" y="40"/>
                </a:lnTo>
                <a:lnTo>
                  <a:pt x="0" y="28"/>
                </a:lnTo>
                <a:lnTo>
                  <a:pt x="0" y="28"/>
                </a:lnTo>
                <a:lnTo>
                  <a:pt x="2" y="18"/>
                </a:lnTo>
                <a:lnTo>
                  <a:pt x="8" y="8"/>
                </a:lnTo>
                <a:lnTo>
                  <a:pt x="18" y="2"/>
                </a:lnTo>
                <a:lnTo>
                  <a:pt x="28" y="0"/>
                </a:lnTo>
                <a:lnTo>
                  <a:pt x="28" y="0"/>
                </a:lnTo>
                <a:lnTo>
                  <a:pt x="40" y="2"/>
                </a:lnTo>
                <a:lnTo>
                  <a:pt x="50" y="8"/>
                </a:lnTo>
                <a:lnTo>
                  <a:pt x="56" y="18"/>
                </a:lnTo>
                <a:lnTo>
                  <a:pt x="58" y="28"/>
                </a:lnTo>
                <a:lnTo>
                  <a:pt x="58" y="28"/>
                </a:lnTo>
                <a:close/>
              </a:path>
            </a:pathLst>
          </a:custGeom>
          <a:solidFill>
            <a:schemeClr val="accent2"/>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8" name="Freeform 620"/>
          <p:cNvSpPr>
            <a:spLocks/>
          </p:cNvSpPr>
          <p:nvPr/>
        </p:nvSpPr>
        <p:spPr bwMode="auto">
          <a:xfrm>
            <a:off x="6506280" y="3089128"/>
            <a:ext cx="82945" cy="92075"/>
          </a:xfrm>
          <a:custGeom>
            <a:avLst/>
            <a:gdLst>
              <a:gd name="T0" fmla="*/ 58 w 58"/>
              <a:gd name="T1" fmla="*/ 30 h 58"/>
              <a:gd name="T2" fmla="*/ 58 w 58"/>
              <a:gd name="T3" fmla="*/ 30 h 58"/>
              <a:gd name="T4" fmla="*/ 56 w 58"/>
              <a:gd name="T5" fmla="*/ 40 h 58"/>
              <a:gd name="T6" fmla="*/ 50 w 58"/>
              <a:gd name="T7" fmla="*/ 50 h 58"/>
              <a:gd name="T8" fmla="*/ 40 w 58"/>
              <a:gd name="T9" fmla="*/ 56 h 58"/>
              <a:gd name="T10" fmla="*/ 28 w 58"/>
              <a:gd name="T11" fmla="*/ 58 h 58"/>
              <a:gd name="T12" fmla="*/ 28 w 58"/>
              <a:gd name="T13" fmla="*/ 58 h 58"/>
              <a:gd name="T14" fmla="*/ 18 w 58"/>
              <a:gd name="T15" fmla="*/ 56 h 58"/>
              <a:gd name="T16" fmla="*/ 8 w 58"/>
              <a:gd name="T17" fmla="*/ 50 h 58"/>
              <a:gd name="T18" fmla="*/ 2 w 58"/>
              <a:gd name="T19" fmla="*/ 40 h 58"/>
              <a:gd name="T20" fmla="*/ 0 w 58"/>
              <a:gd name="T21" fmla="*/ 30 h 58"/>
              <a:gd name="T22" fmla="*/ 0 w 58"/>
              <a:gd name="T23" fmla="*/ 30 h 58"/>
              <a:gd name="T24" fmla="*/ 2 w 58"/>
              <a:gd name="T25" fmla="*/ 18 h 58"/>
              <a:gd name="T26" fmla="*/ 8 w 58"/>
              <a:gd name="T27" fmla="*/ 8 h 58"/>
              <a:gd name="T28" fmla="*/ 18 w 58"/>
              <a:gd name="T29" fmla="*/ 2 h 58"/>
              <a:gd name="T30" fmla="*/ 28 w 58"/>
              <a:gd name="T31" fmla="*/ 0 h 58"/>
              <a:gd name="T32" fmla="*/ 28 w 58"/>
              <a:gd name="T33" fmla="*/ 0 h 58"/>
              <a:gd name="T34" fmla="*/ 40 w 58"/>
              <a:gd name="T35" fmla="*/ 2 h 58"/>
              <a:gd name="T36" fmla="*/ 50 w 58"/>
              <a:gd name="T37" fmla="*/ 8 h 58"/>
              <a:gd name="T38" fmla="*/ 56 w 58"/>
              <a:gd name="T39" fmla="*/ 18 h 58"/>
              <a:gd name="T40" fmla="*/ 58 w 58"/>
              <a:gd name="T41" fmla="*/ 30 h 58"/>
              <a:gd name="T42" fmla="*/ 58 w 58"/>
              <a:gd name="T4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30"/>
                </a:moveTo>
                <a:lnTo>
                  <a:pt x="58" y="30"/>
                </a:lnTo>
                <a:lnTo>
                  <a:pt x="56" y="40"/>
                </a:lnTo>
                <a:lnTo>
                  <a:pt x="50" y="50"/>
                </a:lnTo>
                <a:lnTo>
                  <a:pt x="40" y="56"/>
                </a:lnTo>
                <a:lnTo>
                  <a:pt x="28" y="58"/>
                </a:lnTo>
                <a:lnTo>
                  <a:pt x="28" y="58"/>
                </a:lnTo>
                <a:lnTo>
                  <a:pt x="18" y="56"/>
                </a:lnTo>
                <a:lnTo>
                  <a:pt x="8" y="50"/>
                </a:lnTo>
                <a:lnTo>
                  <a:pt x="2" y="40"/>
                </a:lnTo>
                <a:lnTo>
                  <a:pt x="0" y="30"/>
                </a:lnTo>
                <a:lnTo>
                  <a:pt x="0" y="30"/>
                </a:lnTo>
                <a:lnTo>
                  <a:pt x="2" y="18"/>
                </a:lnTo>
                <a:lnTo>
                  <a:pt x="8" y="8"/>
                </a:lnTo>
                <a:lnTo>
                  <a:pt x="18" y="2"/>
                </a:lnTo>
                <a:lnTo>
                  <a:pt x="28" y="0"/>
                </a:lnTo>
                <a:lnTo>
                  <a:pt x="28" y="0"/>
                </a:lnTo>
                <a:lnTo>
                  <a:pt x="40" y="2"/>
                </a:lnTo>
                <a:lnTo>
                  <a:pt x="50" y="8"/>
                </a:lnTo>
                <a:lnTo>
                  <a:pt x="56" y="18"/>
                </a:lnTo>
                <a:lnTo>
                  <a:pt x="58" y="30"/>
                </a:lnTo>
                <a:lnTo>
                  <a:pt x="58" y="30"/>
                </a:lnTo>
                <a:close/>
              </a:path>
            </a:pathLst>
          </a:custGeom>
          <a:solidFill>
            <a:schemeClr val="accent1"/>
          </a:solid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29" name="Freeform 621"/>
          <p:cNvSpPr>
            <a:spLocks/>
          </p:cNvSpPr>
          <p:nvPr/>
        </p:nvSpPr>
        <p:spPr bwMode="auto">
          <a:xfrm>
            <a:off x="6506280" y="3752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28 w 58"/>
              <a:gd name="T11" fmla="*/ 58 h 58"/>
              <a:gd name="T12" fmla="*/ 28 w 58"/>
              <a:gd name="T13" fmla="*/ 58 h 58"/>
              <a:gd name="T14" fmla="*/ 18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8 w 58"/>
              <a:gd name="T29" fmla="*/ 2 h 58"/>
              <a:gd name="T30" fmla="*/ 28 w 58"/>
              <a:gd name="T31" fmla="*/ 0 h 58"/>
              <a:gd name="T32" fmla="*/ 28 w 58"/>
              <a:gd name="T33" fmla="*/ 0 h 58"/>
              <a:gd name="T34" fmla="*/ 40 w 58"/>
              <a:gd name="T35" fmla="*/ 2 h 58"/>
              <a:gd name="T36" fmla="*/ 50 w 58"/>
              <a:gd name="T37" fmla="*/ 8 h 58"/>
              <a:gd name="T38" fmla="*/ 56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28" y="58"/>
                </a:lnTo>
                <a:lnTo>
                  <a:pt x="28" y="58"/>
                </a:lnTo>
                <a:lnTo>
                  <a:pt x="18" y="54"/>
                </a:lnTo>
                <a:lnTo>
                  <a:pt x="8" y="48"/>
                </a:lnTo>
                <a:lnTo>
                  <a:pt x="2" y="40"/>
                </a:lnTo>
                <a:lnTo>
                  <a:pt x="0" y="28"/>
                </a:lnTo>
                <a:lnTo>
                  <a:pt x="0" y="28"/>
                </a:lnTo>
                <a:lnTo>
                  <a:pt x="2" y="16"/>
                </a:lnTo>
                <a:lnTo>
                  <a:pt x="8" y="8"/>
                </a:lnTo>
                <a:lnTo>
                  <a:pt x="18" y="2"/>
                </a:lnTo>
                <a:lnTo>
                  <a:pt x="28" y="0"/>
                </a:lnTo>
                <a:lnTo>
                  <a:pt x="28" y="0"/>
                </a:lnTo>
                <a:lnTo>
                  <a:pt x="40" y="2"/>
                </a:lnTo>
                <a:lnTo>
                  <a:pt x="50" y="8"/>
                </a:lnTo>
                <a:lnTo>
                  <a:pt x="56" y="16"/>
                </a:lnTo>
                <a:lnTo>
                  <a:pt x="58" y="28"/>
                </a:lnTo>
                <a:lnTo>
                  <a:pt x="58" y="28"/>
                </a:lnTo>
                <a:close/>
              </a:path>
            </a:pathLst>
          </a:custGeom>
          <a:solidFill>
            <a:schemeClr val="accent1"/>
          </a:solid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30" name="Freeform 622"/>
          <p:cNvSpPr>
            <a:spLocks/>
          </p:cNvSpPr>
          <p:nvPr/>
        </p:nvSpPr>
        <p:spPr bwMode="auto">
          <a:xfrm>
            <a:off x="6506280" y="4133703"/>
            <a:ext cx="82945" cy="92075"/>
          </a:xfrm>
          <a:custGeom>
            <a:avLst/>
            <a:gdLst>
              <a:gd name="T0" fmla="*/ 58 w 58"/>
              <a:gd name="T1" fmla="*/ 28 h 58"/>
              <a:gd name="T2" fmla="*/ 58 w 58"/>
              <a:gd name="T3" fmla="*/ 28 h 58"/>
              <a:gd name="T4" fmla="*/ 56 w 58"/>
              <a:gd name="T5" fmla="*/ 40 h 58"/>
              <a:gd name="T6" fmla="*/ 50 w 58"/>
              <a:gd name="T7" fmla="*/ 48 h 58"/>
              <a:gd name="T8" fmla="*/ 40 w 58"/>
              <a:gd name="T9" fmla="*/ 56 h 58"/>
              <a:gd name="T10" fmla="*/ 28 w 58"/>
              <a:gd name="T11" fmla="*/ 58 h 58"/>
              <a:gd name="T12" fmla="*/ 28 w 58"/>
              <a:gd name="T13" fmla="*/ 58 h 58"/>
              <a:gd name="T14" fmla="*/ 18 w 58"/>
              <a:gd name="T15" fmla="*/ 56 h 58"/>
              <a:gd name="T16" fmla="*/ 8 w 58"/>
              <a:gd name="T17" fmla="*/ 48 h 58"/>
              <a:gd name="T18" fmla="*/ 2 w 58"/>
              <a:gd name="T19" fmla="*/ 40 h 58"/>
              <a:gd name="T20" fmla="*/ 0 w 58"/>
              <a:gd name="T21" fmla="*/ 28 h 58"/>
              <a:gd name="T22" fmla="*/ 0 w 58"/>
              <a:gd name="T23" fmla="*/ 28 h 58"/>
              <a:gd name="T24" fmla="*/ 2 w 58"/>
              <a:gd name="T25" fmla="*/ 18 h 58"/>
              <a:gd name="T26" fmla="*/ 8 w 58"/>
              <a:gd name="T27" fmla="*/ 8 h 58"/>
              <a:gd name="T28" fmla="*/ 18 w 58"/>
              <a:gd name="T29" fmla="*/ 2 h 58"/>
              <a:gd name="T30" fmla="*/ 28 w 58"/>
              <a:gd name="T31" fmla="*/ 0 h 58"/>
              <a:gd name="T32" fmla="*/ 28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6"/>
                </a:lnTo>
                <a:lnTo>
                  <a:pt x="28" y="58"/>
                </a:lnTo>
                <a:lnTo>
                  <a:pt x="28" y="58"/>
                </a:lnTo>
                <a:lnTo>
                  <a:pt x="18" y="56"/>
                </a:lnTo>
                <a:lnTo>
                  <a:pt x="8" y="48"/>
                </a:lnTo>
                <a:lnTo>
                  <a:pt x="2" y="40"/>
                </a:lnTo>
                <a:lnTo>
                  <a:pt x="0" y="28"/>
                </a:lnTo>
                <a:lnTo>
                  <a:pt x="0" y="28"/>
                </a:lnTo>
                <a:lnTo>
                  <a:pt x="2" y="18"/>
                </a:lnTo>
                <a:lnTo>
                  <a:pt x="8" y="8"/>
                </a:lnTo>
                <a:lnTo>
                  <a:pt x="18" y="2"/>
                </a:lnTo>
                <a:lnTo>
                  <a:pt x="28" y="0"/>
                </a:lnTo>
                <a:lnTo>
                  <a:pt x="28" y="0"/>
                </a:lnTo>
                <a:lnTo>
                  <a:pt x="40" y="2"/>
                </a:lnTo>
                <a:lnTo>
                  <a:pt x="50" y="8"/>
                </a:lnTo>
                <a:lnTo>
                  <a:pt x="56" y="18"/>
                </a:lnTo>
                <a:lnTo>
                  <a:pt x="58" y="28"/>
                </a:lnTo>
                <a:lnTo>
                  <a:pt x="58" y="28"/>
                </a:lnTo>
                <a:close/>
              </a:path>
            </a:pathLst>
          </a:custGeom>
          <a:solidFill>
            <a:schemeClr val="accent1"/>
          </a:solid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31" name="Freeform 623"/>
          <p:cNvSpPr>
            <a:spLocks/>
          </p:cNvSpPr>
          <p:nvPr/>
        </p:nvSpPr>
        <p:spPr bwMode="auto">
          <a:xfrm>
            <a:off x="8030760" y="3089128"/>
            <a:ext cx="82945" cy="92075"/>
          </a:xfrm>
          <a:custGeom>
            <a:avLst/>
            <a:gdLst>
              <a:gd name="T0" fmla="*/ 58 w 58"/>
              <a:gd name="T1" fmla="*/ 30 h 58"/>
              <a:gd name="T2" fmla="*/ 58 w 58"/>
              <a:gd name="T3" fmla="*/ 30 h 58"/>
              <a:gd name="T4" fmla="*/ 56 w 58"/>
              <a:gd name="T5" fmla="*/ 40 h 58"/>
              <a:gd name="T6" fmla="*/ 48 w 58"/>
              <a:gd name="T7" fmla="*/ 50 h 58"/>
              <a:gd name="T8" fmla="*/ 40 w 58"/>
              <a:gd name="T9" fmla="*/ 56 h 58"/>
              <a:gd name="T10" fmla="*/ 28 w 58"/>
              <a:gd name="T11" fmla="*/ 58 h 58"/>
              <a:gd name="T12" fmla="*/ 28 w 58"/>
              <a:gd name="T13" fmla="*/ 58 h 58"/>
              <a:gd name="T14" fmla="*/ 18 w 58"/>
              <a:gd name="T15" fmla="*/ 56 h 58"/>
              <a:gd name="T16" fmla="*/ 8 w 58"/>
              <a:gd name="T17" fmla="*/ 50 h 58"/>
              <a:gd name="T18" fmla="*/ 2 w 58"/>
              <a:gd name="T19" fmla="*/ 40 h 58"/>
              <a:gd name="T20" fmla="*/ 0 w 58"/>
              <a:gd name="T21" fmla="*/ 30 h 58"/>
              <a:gd name="T22" fmla="*/ 0 w 58"/>
              <a:gd name="T23" fmla="*/ 30 h 58"/>
              <a:gd name="T24" fmla="*/ 2 w 58"/>
              <a:gd name="T25" fmla="*/ 18 h 58"/>
              <a:gd name="T26" fmla="*/ 8 w 58"/>
              <a:gd name="T27" fmla="*/ 8 h 58"/>
              <a:gd name="T28" fmla="*/ 18 w 58"/>
              <a:gd name="T29" fmla="*/ 2 h 58"/>
              <a:gd name="T30" fmla="*/ 28 w 58"/>
              <a:gd name="T31" fmla="*/ 0 h 58"/>
              <a:gd name="T32" fmla="*/ 28 w 58"/>
              <a:gd name="T33" fmla="*/ 0 h 58"/>
              <a:gd name="T34" fmla="*/ 40 w 58"/>
              <a:gd name="T35" fmla="*/ 2 h 58"/>
              <a:gd name="T36" fmla="*/ 48 w 58"/>
              <a:gd name="T37" fmla="*/ 8 h 58"/>
              <a:gd name="T38" fmla="*/ 56 w 58"/>
              <a:gd name="T39" fmla="*/ 18 h 58"/>
              <a:gd name="T40" fmla="*/ 58 w 58"/>
              <a:gd name="T41" fmla="*/ 30 h 58"/>
              <a:gd name="T42" fmla="*/ 58 w 58"/>
              <a:gd name="T4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30"/>
                </a:moveTo>
                <a:lnTo>
                  <a:pt x="58" y="30"/>
                </a:lnTo>
                <a:lnTo>
                  <a:pt x="56" y="40"/>
                </a:lnTo>
                <a:lnTo>
                  <a:pt x="48" y="50"/>
                </a:lnTo>
                <a:lnTo>
                  <a:pt x="40" y="56"/>
                </a:lnTo>
                <a:lnTo>
                  <a:pt x="28" y="58"/>
                </a:lnTo>
                <a:lnTo>
                  <a:pt x="28" y="58"/>
                </a:lnTo>
                <a:lnTo>
                  <a:pt x="18" y="56"/>
                </a:lnTo>
                <a:lnTo>
                  <a:pt x="8" y="50"/>
                </a:lnTo>
                <a:lnTo>
                  <a:pt x="2" y="40"/>
                </a:lnTo>
                <a:lnTo>
                  <a:pt x="0" y="30"/>
                </a:lnTo>
                <a:lnTo>
                  <a:pt x="0" y="30"/>
                </a:lnTo>
                <a:lnTo>
                  <a:pt x="2" y="18"/>
                </a:lnTo>
                <a:lnTo>
                  <a:pt x="8" y="8"/>
                </a:lnTo>
                <a:lnTo>
                  <a:pt x="18" y="2"/>
                </a:lnTo>
                <a:lnTo>
                  <a:pt x="28" y="0"/>
                </a:lnTo>
                <a:lnTo>
                  <a:pt x="28" y="0"/>
                </a:lnTo>
                <a:lnTo>
                  <a:pt x="40" y="2"/>
                </a:lnTo>
                <a:lnTo>
                  <a:pt x="48" y="8"/>
                </a:lnTo>
                <a:lnTo>
                  <a:pt x="56" y="18"/>
                </a:lnTo>
                <a:lnTo>
                  <a:pt x="58" y="30"/>
                </a:lnTo>
                <a:lnTo>
                  <a:pt x="58" y="3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32" name="Freeform 624"/>
          <p:cNvSpPr>
            <a:spLocks/>
          </p:cNvSpPr>
          <p:nvPr/>
        </p:nvSpPr>
        <p:spPr bwMode="auto">
          <a:xfrm>
            <a:off x="7269950" y="2784328"/>
            <a:ext cx="82945" cy="92075"/>
          </a:xfrm>
          <a:custGeom>
            <a:avLst/>
            <a:gdLst>
              <a:gd name="T0" fmla="*/ 58 w 58"/>
              <a:gd name="T1" fmla="*/ 30 h 58"/>
              <a:gd name="T2" fmla="*/ 58 w 58"/>
              <a:gd name="T3" fmla="*/ 30 h 58"/>
              <a:gd name="T4" fmla="*/ 56 w 58"/>
              <a:gd name="T5" fmla="*/ 40 h 58"/>
              <a:gd name="T6" fmla="*/ 50 w 58"/>
              <a:gd name="T7" fmla="*/ 50 h 58"/>
              <a:gd name="T8" fmla="*/ 40 w 58"/>
              <a:gd name="T9" fmla="*/ 56 h 58"/>
              <a:gd name="T10" fmla="*/ 30 w 58"/>
              <a:gd name="T11" fmla="*/ 58 h 58"/>
              <a:gd name="T12" fmla="*/ 30 w 58"/>
              <a:gd name="T13" fmla="*/ 58 h 58"/>
              <a:gd name="T14" fmla="*/ 18 w 58"/>
              <a:gd name="T15" fmla="*/ 56 h 58"/>
              <a:gd name="T16" fmla="*/ 10 w 58"/>
              <a:gd name="T17" fmla="*/ 50 h 58"/>
              <a:gd name="T18" fmla="*/ 2 w 58"/>
              <a:gd name="T19" fmla="*/ 40 h 58"/>
              <a:gd name="T20" fmla="*/ 0 w 58"/>
              <a:gd name="T21" fmla="*/ 30 h 58"/>
              <a:gd name="T22" fmla="*/ 0 w 58"/>
              <a:gd name="T23" fmla="*/ 30 h 58"/>
              <a:gd name="T24" fmla="*/ 2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30 h 58"/>
              <a:gd name="T42" fmla="*/ 58 w 58"/>
              <a:gd name="T4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30"/>
                </a:moveTo>
                <a:lnTo>
                  <a:pt x="58" y="30"/>
                </a:lnTo>
                <a:lnTo>
                  <a:pt x="56" y="40"/>
                </a:lnTo>
                <a:lnTo>
                  <a:pt x="50" y="50"/>
                </a:lnTo>
                <a:lnTo>
                  <a:pt x="40" y="56"/>
                </a:lnTo>
                <a:lnTo>
                  <a:pt x="30" y="58"/>
                </a:lnTo>
                <a:lnTo>
                  <a:pt x="30" y="58"/>
                </a:lnTo>
                <a:lnTo>
                  <a:pt x="18" y="56"/>
                </a:lnTo>
                <a:lnTo>
                  <a:pt x="10" y="50"/>
                </a:lnTo>
                <a:lnTo>
                  <a:pt x="2" y="40"/>
                </a:lnTo>
                <a:lnTo>
                  <a:pt x="0" y="30"/>
                </a:lnTo>
                <a:lnTo>
                  <a:pt x="0" y="30"/>
                </a:lnTo>
                <a:lnTo>
                  <a:pt x="2" y="18"/>
                </a:lnTo>
                <a:lnTo>
                  <a:pt x="10" y="8"/>
                </a:lnTo>
                <a:lnTo>
                  <a:pt x="18" y="2"/>
                </a:lnTo>
                <a:lnTo>
                  <a:pt x="30" y="0"/>
                </a:lnTo>
                <a:lnTo>
                  <a:pt x="30" y="0"/>
                </a:lnTo>
                <a:lnTo>
                  <a:pt x="40" y="2"/>
                </a:lnTo>
                <a:lnTo>
                  <a:pt x="50" y="8"/>
                </a:lnTo>
                <a:lnTo>
                  <a:pt x="56" y="18"/>
                </a:lnTo>
                <a:lnTo>
                  <a:pt x="58" y="30"/>
                </a:lnTo>
                <a:lnTo>
                  <a:pt x="58" y="3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33" name="Freeform 625"/>
          <p:cNvSpPr>
            <a:spLocks/>
          </p:cNvSpPr>
          <p:nvPr/>
        </p:nvSpPr>
        <p:spPr bwMode="auto">
          <a:xfrm>
            <a:off x="8030760" y="3752703"/>
            <a:ext cx="82945" cy="92075"/>
          </a:xfrm>
          <a:custGeom>
            <a:avLst/>
            <a:gdLst>
              <a:gd name="T0" fmla="*/ 58 w 58"/>
              <a:gd name="T1" fmla="*/ 28 h 58"/>
              <a:gd name="T2" fmla="*/ 58 w 58"/>
              <a:gd name="T3" fmla="*/ 28 h 58"/>
              <a:gd name="T4" fmla="*/ 56 w 58"/>
              <a:gd name="T5" fmla="*/ 40 h 58"/>
              <a:gd name="T6" fmla="*/ 48 w 58"/>
              <a:gd name="T7" fmla="*/ 48 h 58"/>
              <a:gd name="T8" fmla="*/ 40 w 58"/>
              <a:gd name="T9" fmla="*/ 54 h 58"/>
              <a:gd name="T10" fmla="*/ 28 w 58"/>
              <a:gd name="T11" fmla="*/ 58 h 58"/>
              <a:gd name="T12" fmla="*/ 28 w 58"/>
              <a:gd name="T13" fmla="*/ 58 h 58"/>
              <a:gd name="T14" fmla="*/ 18 w 58"/>
              <a:gd name="T15" fmla="*/ 54 h 58"/>
              <a:gd name="T16" fmla="*/ 8 w 58"/>
              <a:gd name="T17" fmla="*/ 48 h 58"/>
              <a:gd name="T18" fmla="*/ 2 w 58"/>
              <a:gd name="T19" fmla="*/ 40 h 58"/>
              <a:gd name="T20" fmla="*/ 0 w 58"/>
              <a:gd name="T21" fmla="*/ 28 h 58"/>
              <a:gd name="T22" fmla="*/ 0 w 58"/>
              <a:gd name="T23" fmla="*/ 28 h 58"/>
              <a:gd name="T24" fmla="*/ 2 w 58"/>
              <a:gd name="T25" fmla="*/ 16 h 58"/>
              <a:gd name="T26" fmla="*/ 8 w 58"/>
              <a:gd name="T27" fmla="*/ 8 h 58"/>
              <a:gd name="T28" fmla="*/ 18 w 58"/>
              <a:gd name="T29" fmla="*/ 2 h 58"/>
              <a:gd name="T30" fmla="*/ 28 w 58"/>
              <a:gd name="T31" fmla="*/ 0 h 58"/>
              <a:gd name="T32" fmla="*/ 28 w 58"/>
              <a:gd name="T33" fmla="*/ 0 h 58"/>
              <a:gd name="T34" fmla="*/ 40 w 58"/>
              <a:gd name="T35" fmla="*/ 2 h 58"/>
              <a:gd name="T36" fmla="*/ 48 w 58"/>
              <a:gd name="T37" fmla="*/ 8 h 58"/>
              <a:gd name="T38" fmla="*/ 56 w 58"/>
              <a:gd name="T39" fmla="*/ 16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48" y="48"/>
                </a:lnTo>
                <a:lnTo>
                  <a:pt x="40" y="54"/>
                </a:lnTo>
                <a:lnTo>
                  <a:pt x="28" y="58"/>
                </a:lnTo>
                <a:lnTo>
                  <a:pt x="28" y="58"/>
                </a:lnTo>
                <a:lnTo>
                  <a:pt x="18" y="54"/>
                </a:lnTo>
                <a:lnTo>
                  <a:pt x="8" y="48"/>
                </a:lnTo>
                <a:lnTo>
                  <a:pt x="2" y="40"/>
                </a:lnTo>
                <a:lnTo>
                  <a:pt x="0" y="28"/>
                </a:lnTo>
                <a:lnTo>
                  <a:pt x="0" y="28"/>
                </a:lnTo>
                <a:lnTo>
                  <a:pt x="2" y="16"/>
                </a:lnTo>
                <a:lnTo>
                  <a:pt x="8" y="8"/>
                </a:lnTo>
                <a:lnTo>
                  <a:pt x="18" y="2"/>
                </a:lnTo>
                <a:lnTo>
                  <a:pt x="28" y="0"/>
                </a:lnTo>
                <a:lnTo>
                  <a:pt x="28" y="0"/>
                </a:lnTo>
                <a:lnTo>
                  <a:pt x="40" y="2"/>
                </a:lnTo>
                <a:lnTo>
                  <a:pt x="48" y="8"/>
                </a:lnTo>
                <a:lnTo>
                  <a:pt x="56" y="16"/>
                </a:lnTo>
                <a:lnTo>
                  <a:pt x="58" y="28"/>
                </a:lnTo>
                <a:lnTo>
                  <a:pt x="58" y="2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334" name="Freeform 626"/>
          <p:cNvSpPr>
            <a:spLocks/>
          </p:cNvSpPr>
          <p:nvPr/>
        </p:nvSpPr>
        <p:spPr bwMode="auto">
          <a:xfrm>
            <a:off x="8030760" y="4133703"/>
            <a:ext cx="82945" cy="92075"/>
          </a:xfrm>
          <a:custGeom>
            <a:avLst/>
            <a:gdLst>
              <a:gd name="T0" fmla="*/ 58 w 58"/>
              <a:gd name="T1" fmla="*/ 28 h 58"/>
              <a:gd name="T2" fmla="*/ 58 w 58"/>
              <a:gd name="T3" fmla="*/ 28 h 58"/>
              <a:gd name="T4" fmla="*/ 56 w 58"/>
              <a:gd name="T5" fmla="*/ 40 h 58"/>
              <a:gd name="T6" fmla="*/ 48 w 58"/>
              <a:gd name="T7" fmla="*/ 48 h 58"/>
              <a:gd name="T8" fmla="*/ 40 w 58"/>
              <a:gd name="T9" fmla="*/ 56 h 58"/>
              <a:gd name="T10" fmla="*/ 28 w 58"/>
              <a:gd name="T11" fmla="*/ 58 h 58"/>
              <a:gd name="T12" fmla="*/ 28 w 58"/>
              <a:gd name="T13" fmla="*/ 58 h 58"/>
              <a:gd name="T14" fmla="*/ 18 w 58"/>
              <a:gd name="T15" fmla="*/ 56 h 58"/>
              <a:gd name="T16" fmla="*/ 8 w 58"/>
              <a:gd name="T17" fmla="*/ 48 h 58"/>
              <a:gd name="T18" fmla="*/ 2 w 58"/>
              <a:gd name="T19" fmla="*/ 40 h 58"/>
              <a:gd name="T20" fmla="*/ 0 w 58"/>
              <a:gd name="T21" fmla="*/ 28 h 58"/>
              <a:gd name="T22" fmla="*/ 0 w 58"/>
              <a:gd name="T23" fmla="*/ 28 h 58"/>
              <a:gd name="T24" fmla="*/ 2 w 58"/>
              <a:gd name="T25" fmla="*/ 18 h 58"/>
              <a:gd name="T26" fmla="*/ 8 w 58"/>
              <a:gd name="T27" fmla="*/ 8 h 58"/>
              <a:gd name="T28" fmla="*/ 18 w 58"/>
              <a:gd name="T29" fmla="*/ 2 h 58"/>
              <a:gd name="T30" fmla="*/ 28 w 58"/>
              <a:gd name="T31" fmla="*/ 0 h 58"/>
              <a:gd name="T32" fmla="*/ 28 w 58"/>
              <a:gd name="T33" fmla="*/ 0 h 58"/>
              <a:gd name="T34" fmla="*/ 40 w 58"/>
              <a:gd name="T35" fmla="*/ 2 h 58"/>
              <a:gd name="T36" fmla="*/ 48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48" y="48"/>
                </a:lnTo>
                <a:lnTo>
                  <a:pt x="40" y="56"/>
                </a:lnTo>
                <a:lnTo>
                  <a:pt x="28" y="58"/>
                </a:lnTo>
                <a:lnTo>
                  <a:pt x="28" y="58"/>
                </a:lnTo>
                <a:lnTo>
                  <a:pt x="18" y="56"/>
                </a:lnTo>
                <a:lnTo>
                  <a:pt x="8" y="48"/>
                </a:lnTo>
                <a:lnTo>
                  <a:pt x="2" y="40"/>
                </a:lnTo>
                <a:lnTo>
                  <a:pt x="0" y="28"/>
                </a:lnTo>
                <a:lnTo>
                  <a:pt x="0" y="28"/>
                </a:lnTo>
                <a:lnTo>
                  <a:pt x="2" y="18"/>
                </a:lnTo>
                <a:lnTo>
                  <a:pt x="8" y="8"/>
                </a:lnTo>
                <a:lnTo>
                  <a:pt x="18" y="2"/>
                </a:lnTo>
                <a:lnTo>
                  <a:pt x="28" y="0"/>
                </a:lnTo>
                <a:lnTo>
                  <a:pt x="28" y="0"/>
                </a:lnTo>
                <a:lnTo>
                  <a:pt x="40" y="2"/>
                </a:lnTo>
                <a:lnTo>
                  <a:pt x="48" y="8"/>
                </a:lnTo>
                <a:lnTo>
                  <a:pt x="56" y="18"/>
                </a:lnTo>
                <a:lnTo>
                  <a:pt x="58" y="28"/>
                </a:lnTo>
                <a:lnTo>
                  <a:pt x="58" y="2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ndParaRPr>
          </a:p>
        </p:txBody>
      </p:sp>
      <p:sp>
        <p:nvSpPr>
          <p:cNvPr id="413" name="Rectangle 705"/>
          <p:cNvSpPr>
            <a:spLocks noChangeArrowheads="1"/>
          </p:cNvSpPr>
          <p:nvPr/>
        </p:nvSpPr>
        <p:spPr bwMode="auto">
          <a:xfrm>
            <a:off x="6699343" y="2127103"/>
            <a:ext cx="71047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Long-term extension </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9" name="TextBox 8"/>
          <p:cNvSpPr txBox="1"/>
          <p:nvPr/>
        </p:nvSpPr>
        <p:spPr>
          <a:xfrm>
            <a:off x="2503217" y="2699189"/>
            <a:ext cx="1372146" cy="338554"/>
          </a:xfrm>
          <a:prstGeom prst="rect">
            <a:avLst/>
          </a:prstGeom>
          <a:noFill/>
        </p:spPr>
        <p:txBody>
          <a:bodyPr wrap="none" rtlCol="0">
            <a:spAutoFit/>
          </a:bodyPr>
          <a:lstStyle/>
          <a:p>
            <a:r>
              <a:rPr lang="en-US" altLang="en-US" sz="800" dirty="0" err="1">
                <a:solidFill>
                  <a:srgbClr val="000000"/>
                </a:solidFill>
                <a:latin typeface="Arial Narrow" panose="020B0606020202030204" pitchFamily="34" charset="0"/>
                <a:cs typeface="Arial" pitchFamily="34" charset="0"/>
              </a:rPr>
              <a:t>Canakinumab</a:t>
            </a:r>
            <a:r>
              <a:rPr lang="en-US" altLang="en-US" sz="800" dirty="0">
                <a:solidFill>
                  <a:srgbClr val="000000"/>
                </a:solidFill>
                <a:latin typeface="Arial Narrow" panose="020B0606020202030204" pitchFamily="34" charset="0"/>
                <a:cs typeface="Arial" pitchFamily="34" charset="0"/>
              </a:rPr>
              <a:t> 4 mg/kg body weight </a:t>
            </a:r>
            <a:br>
              <a:rPr lang="en-US" altLang="en-US" sz="800" dirty="0">
                <a:solidFill>
                  <a:srgbClr val="000000"/>
                </a:solidFill>
                <a:latin typeface="Arial Narrow" panose="020B0606020202030204" pitchFamily="34" charset="0"/>
                <a:cs typeface="Arial" pitchFamily="34" charset="0"/>
              </a:rPr>
            </a:br>
            <a:r>
              <a:rPr lang="en-US" altLang="en-US" sz="800" dirty="0">
                <a:solidFill>
                  <a:srgbClr val="000000"/>
                </a:solidFill>
                <a:latin typeface="Arial Narrow" panose="020B0606020202030204" pitchFamily="34" charset="0"/>
                <a:cs typeface="Arial" pitchFamily="34" charset="0"/>
              </a:rPr>
              <a:t>(max. 300 mg)/4 week </a:t>
            </a:r>
            <a:r>
              <a:rPr lang="en-US" altLang="en-US" sz="800" dirty="0" err="1">
                <a:solidFill>
                  <a:srgbClr val="000000"/>
                </a:solidFill>
                <a:latin typeface="Arial Narrow" panose="020B0606020202030204" pitchFamily="34" charset="0"/>
                <a:cs typeface="Arial" pitchFamily="34" charset="0"/>
              </a:rPr>
              <a:t>sc</a:t>
            </a:r>
            <a:endParaRPr lang="en-US" altLang="en-US" sz="800" dirty="0">
              <a:latin typeface="Arial Narrow" panose="020B0606020202030204" pitchFamily="34" charset="0"/>
              <a:cs typeface="Arial" pitchFamily="34" charset="0"/>
            </a:endParaRPr>
          </a:p>
        </p:txBody>
      </p:sp>
      <p:sp>
        <p:nvSpPr>
          <p:cNvPr id="450" name="TextBox 449"/>
          <p:cNvSpPr txBox="1"/>
          <p:nvPr/>
        </p:nvSpPr>
        <p:spPr>
          <a:xfrm>
            <a:off x="4126605" y="2435664"/>
            <a:ext cx="2036413" cy="338554"/>
          </a:xfrm>
          <a:prstGeom prst="rect">
            <a:avLst/>
          </a:prstGeom>
          <a:noFill/>
        </p:spPr>
        <p:txBody>
          <a:bodyPr wrap="none" rtlCol="0">
            <a:spAutoFit/>
          </a:bodyPr>
          <a:lstStyle/>
          <a:p>
            <a:pPr lvl="0"/>
            <a:r>
              <a:rPr lang="en-US" altLang="en-US" sz="800" dirty="0" err="1">
                <a:solidFill>
                  <a:srgbClr val="000000"/>
                </a:solidFill>
                <a:latin typeface="Arial Narrow" panose="020B0606020202030204" pitchFamily="34" charset="0"/>
                <a:cs typeface="Arial" pitchFamily="34" charset="0"/>
              </a:rPr>
              <a:t>Nonresponder</a:t>
            </a:r>
            <a:r>
              <a:rPr lang="en-US" altLang="en-US" sz="800" dirty="0">
                <a:solidFill>
                  <a:srgbClr val="000000"/>
                </a:solidFill>
                <a:latin typeface="Arial Narrow" panose="020B0606020202030204" pitchFamily="34" charset="0"/>
                <a:cs typeface="Arial" pitchFamily="34" charset="0"/>
              </a:rPr>
              <a:t/>
            </a:r>
            <a:br>
              <a:rPr lang="en-US" altLang="en-US" sz="800" dirty="0">
                <a:solidFill>
                  <a:srgbClr val="000000"/>
                </a:solidFill>
                <a:latin typeface="Arial Narrow" panose="020B0606020202030204" pitchFamily="34" charset="0"/>
                <a:cs typeface="Arial" pitchFamily="34" charset="0"/>
              </a:rPr>
            </a:br>
            <a:r>
              <a:rPr lang="el-GR" altLang="en-US" sz="800" dirty="0">
                <a:solidFill>
                  <a:srgbClr val="000000"/>
                </a:solidFill>
                <a:latin typeface="Arial Narrow" panose="020B0606020202030204" pitchFamily="34" charset="0"/>
                <a:cs typeface="Arial" pitchFamily="34" charset="0"/>
              </a:rPr>
              <a:t>Δ</a:t>
            </a:r>
            <a:r>
              <a:rPr lang="en-US" altLang="en-US" sz="800" dirty="0">
                <a:solidFill>
                  <a:srgbClr val="000000"/>
                </a:solidFill>
                <a:latin typeface="Arial Narrow" panose="020B0606020202030204" pitchFamily="34" charset="0"/>
                <a:cs typeface="Arial" pitchFamily="34" charset="0"/>
              </a:rPr>
              <a:t> DAS ≤1.2 at week 12 safety follow up (no study drug)</a:t>
            </a:r>
            <a:endParaRPr lang="en-US" altLang="en-US" sz="1800" dirty="0">
              <a:latin typeface="Arial Narrow" panose="020B0606020202030204" pitchFamily="34" charset="0"/>
              <a:cs typeface="Arial" pitchFamily="34" charset="0"/>
            </a:endParaRPr>
          </a:p>
        </p:txBody>
      </p:sp>
      <p:sp>
        <p:nvSpPr>
          <p:cNvPr id="468" name="TextBox 467"/>
          <p:cNvSpPr txBox="1"/>
          <p:nvPr/>
        </p:nvSpPr>
        <p:spPr>
          <a:xfrm>
            <a:off x="2534986" y="3534084"/>
            <a:ext cx="439282" cy="215444"/>
          </a:xfrm>
          <a:prstGeom prst="rect">
            <a:avLst/>
          </a:prstGeom>
          <a:noFill/>
        </p:spPr>
        <p:txBody>
          <a:bodyPr wrap="none" rtlCol="0">
            <a:spAutoFit/>
          </a:bodyPr>
          <a:lstStyle/>
          <a:p>
            <a:pPr algn="ctr"/>
            <a:r>
              <a:rPr lang="en-US" altLang="en-US" sz="800" dirty="0">
                <a:solidFill>
                  <a:srgbClr val="000000"/>
                </a:solidFill>
                <a:latin typeface="Arial Narrow" panose="020B0606020202030204" pitchFamily="34" charset="0"/>
                <a:cs typeface="Arial" pitchFamily="34" charset="0"/>
              </a:rPr>
              <a:t>Placebo</a:t>
            </a:r>
            <a:endParaRPr lang="en-US" altLang="en-US" sz="800" dirty="0">
              <a:latin typeface="Arial Narrow" panose="020B0606020202030204" pitchFamily="34" charset="0"/>
              <a:cs typeface="Arial" pitchFamily="34" charset="0"/>
            </a:endParaRPr>
          </a:p>
        </p:txBody>
      </p:sp>
      <p:sp>
        <p:nvSpPr>
          <p:cNvPr id="470" name="TextBox 469"/>
          <p:cNvSpPr txBox="1"/>
          <p:nvPr/>
        </p:nvSpPr>
        <p:spPr>
          <a:xfrm>
            <a:off x="4179975" y="3175081"/>
            <a:ext cx="1346153" cy="215444"/>
          </a:xfrm>
          <a:prstGeom prst="rect">
            <a:avLst/>
          </a:prstGeom>
          <a:noFill/>
        </p:spPr>
        <p:txBody>
          <a:bodyPr wrap="none" rtlCol="0">
            <a:spAutoFit/>
          </a:bodyPr>
          <a:lstStyle/>
          <a:p>
            <a:pPr lvl="0"/>
            <a:r>
              <a:rPr lang="en-US" altLang="en-US" sz="800" dirty="0">
                <a:solidFill>
                  <a:srgbClr val="000000"/>
                </a:solidFill>
                <a:latin typeface="Arial Narrow" panose="020B0606020202030204" pitchFamily="34" charset="0"/>
                <a:cs typeface="Arial" pitchFamily="34" charset="0"/>
              </a:rPr>
              <a:t>Responder </a:t>
            </a:r>
            <a:r>
              <a:rPr lang="el-GR" altLang="en-US" sz="800" dirty="0">
                <a:solidFill>
                  <a:srgbClr val="000000"/>
                </a:solidFill>
                <a:latin typeface="Arial Narrow" panose="020B0606020202030204" pitchFamily="34" charset="0"/>
                <a:cs typeface="Arial" pitchFamily="34" charset="0"/>
              </a:rPr>
              <a:t>Δ</a:t>
            </a:r>
            <a:r>
              <a:rPr lang="en-US" altLang="en-US" sz="800" dirty="0">
                <a:solidFill>
                  <a:srgbClr val="000000"/>
                </a:solidFill>
                <a:latin typeface="Arial Narrow" panose="020B0606020202030204" pitchFamily="34" charset="0"/>
                <a:cs typeface="Arial" pitchFamily="34" charset="0"/>
              </a:rPr>
              <a:t> DAS &gt;1.2 at week 12</a:t>
            </a:r>
            <a:endParaRPr lang="en-US" altLang="en-US" sz="1800" dirty="0">
              <a:latin typeface="Arial Narrow" panose="020B0606020202030204" pitchFamily="34" charset="0"/>
              <a:cs typeface="Arial" pitchFamily="34" charset="0"/>
            </a:endParaRPr>
          </a:p>
        </p:txBody>
      </p:sp>
      <p:sp>
        <p:nvSpPr>
          <p:cNvPr id="471" name="TextBox 470"/>
          <p:cNvSpPr txBox="1"/>
          <p:nvPr/>
        </p:nvSpPr>
        <p:spPr>
          <a:xfrm>
            <a:off x="4179975" y="3524932"/>
            <a:ext cx="1346153" cy="215444"/>
          </a:xfrm>
          <a:prstGeom prst="rect">
            <a:avLst/>
          </a:prstGeom>
          <a:noFill/>
        </p:spPr>
        <p:txBody>
          <a:bodyPr wrap="none" rtlCol="0">
            <a:spAutoFit/>
          </a:bodyPr>
          <a:lstStyle/>
          <a:p>
            <a:pPr lvl="0"/>
            <a:r>
              <a:rPr lang="en-US" altLang="en-US" sz="800" dirty="0">
                <a:solidFill>
                  <a:srgbClr val="000000"/>
                </a:solidFill>
                <a:latin typeface="Arial Narrow" panose="020B0606020202030204" pitchFamily="34" charset="0"/>
                <a:cs typeface="Arial" pitchFamily="34" charset="0"/>
              </a:rPr>
              <a:t>Responder </a:t>
            </a:r>
            <a:r>
              <a:rPr lang="el-GR" altLang="en-US" sz="800" dirty="0">
                <a:solidFill>
                  <a:srgbClr val="000000"/>
                </a:solidFill>
                <a:latin typeface="Arial Narrow" panose="020B0606020202030204" pitchFamily="34" charset="0"/>
                <a:cs typeface="Arial" pitchFamily="34" charset="0"/>
              </a:rPr>
              <a:t>Δ</a:t>
            </a:r>
            <a:r>
              <a:rPr lang="en-US" altLang="en-US" sz="800" dirty="0">
                <a:solidFill>
                  <a:srgbClr val="000000"/>
                </a:solidFill>
                <a:latin typeface="Arial Narrow" panose="020B0606020202030204" pitchFamily="34" charset="0"/>
                <a:cs typeface="Arial" pitchFamily="34" charset="0"/>
              </a:rPr>
              <a:t> DAS &gt;1.2 at week 12</a:t>
            </a:r>
            <a:endParaRPr lang="en-US" altLang="en-US" sz="1800" dirty="0">
              <a:latin typeface="Arial Narrow" panose="020B0606020202030204" pitchFamily="34" charset="0"/>
              <a:cs typeface="Arial" pitchFamily="34" charset="0"/>
            </a:endParaRPr>
          </a:p>
        </p:txBody>
      </p:sp>
      <p:sp>
        <p:nvSpPr>
          <p:cNvPr id="472" name="TextBox 471"/>
          <p:cNvSpPr txBox="1"/>
          <p:nvPr/>
        </p:nvSpPr>
        <p:spPr>
          <a:xfrm>
            <a:off x="4179975" y="3827901"/>
            <a:ext cx="2456634" cy="338554"/>
          </a:xfrm>
          <a:prstGeom prst="rect">
            <a:avLst/>
          </a:prstGeom>
          <a:noFill/>
        </p:spPr>
        <p:txBody>
          <a:bodyPr wrap="none" rtlCol="0">
            <a:spAutoFit/>
          </a:bodyPr>
          <a:lstStyle/>
          <a:p>
            <a:pPr lvl="0"/>
            <a:r>
              <a:rPr lang="en-US" altLang="en-US" sz="800" dirty="0" err="1">
                <a:solidFill>
                  <a:srgbClr val="000000"/>
                </a:solidFill>
                <a:latin typeface="Arial Narrow" panose="020B0606020202030204" pitchFamily="34" charset="0"/>
                <a:cs typeface="Arial" pitchFamily="34" charset="0"/>
              </a:rPr>
              <a:t>Nonresponder</a:t>
            </a:r>
            <a:r>
              <a:rPr lang="en-US" altLang="en-US" sz="800" dirty="0">
                <a:solidFill>
                  <a:srgbClr val="000000"/>
                </a:solidFill>
                <a:latin typeface="Arial Narrow" panose="020B0606020202030204" pitchFamily="34" charset="0"/>
                <a:cs typeface="Arial" pitchFamily="34" charset="0"/>
              </a:rPr>
              <a:t> </a:t>
            </a:r>
            <a:r>
              <a:rPr lang="el-GR" altLang="en-US" sz="800" dirty="0">
                <a:solidFill>
                  <a:srgbClr val="000000"/>
                </a:solidFill>
                <a:latin typeface="Arial Narrow" panose="020B0606020202030204" pitchFamily="34" charset="0"/>
                <a:cs typeface="Arial" pitchFamily="34" charset="0"/>
              </a:rPr>
              <a:t>Δ</a:t>
            </a:r>
            <a:r>
              <a:rPr lang="en-US" altLang="en-US" sz="800" dirty="0">
                <a:solidFill>
                  <a:srgbClr val="000000"/>
                </a:solidFill>
                <a:latin typeface="Arial Narrow" panose="020B0606020202030204" pitchFamily="34" charset="0"/>
                <a:cs typeface="Arial" pitchFamily="34" charset="0"/>
              </a:rPr>
              <a:t> DAS ≤1.2 at week 12</a:t>
            </a:r>
            <a:br>
              <a:rPr lang="en-US" altLang="en-US" sz="800" dirty="0">
                <a:solidFill>
                  <a:srgbClr val="000000"/>
                </a:solidFill>
                <a:latin typeface="Arial Narrow" panose="020B0606020202030204" pitchFamily="34" charset="0"/>
                <a:cs typeface="Arial" pitchFamily="34" charset="0"/>
              </a:rPr>
            </a:br>
            <a:r>
              <a:rPr lang="en-US" altLang="en-US" sz="800" dirty="0" err="1">
                <a:solidFill>
                  <a:srgbClr val="000000"/>
                </a:solidFill>
                <a:latin typeface="Arial Narrow" panose="020B0606020202030204" pitchFamily="34" charset="0"/>
                <a:cs typeface="Arial" pitchFamily="34" charset="0"/>
              </a:rPr>
              <a:t>Canakinumab</a:t>
            </a:r>
            <a:r>
              <a:rPr lang="en-US" altLang="en-US" sz="800" dirty="0">
                <a:solidFill>
                  <a:srgbClr val="000000"/>
                </a:solidFill>
                <a:latin typeface="Arial Narrow" panose="020B0606020202030204" pitchFamily="34" charset="0"/>
                <a:cs typeface="Arial" pitchFamily="34" charset="0"/>
              </a:rPr>
              <a:t> 4 mg/kg body weight (max. 300 mg)/4 week </a:t>
            </a:r>
            <a:r>
              <a:rPr lang="en-US" altLang="en-US" sz="800" dirty="0" err="1">
                <a:solidFill>
                  <a:srgbClr val="000000"/>
                </a:solidFill>
                <a:latin typeface="Arial Narrow" panose="020B0606020202030204" pitchFamily="34" charset="0"/>
                <a:cs typeface="Arial" pitchFamily="34" charset="0"/>
              </a:rPr>
              <a:t>sc</a:t>
            </a:r>
            <a:r>
              <a:rPr lang="en-US" altLang="en-US" sz="800" dirty="0">
                <a:solidFill>
                  <a:srgbClr val="000000"/>
                </a:solidFill>
                <a:latin typeface="Arial Narrow" panose="020B0606020202030204" pitchFamily="34" charset="0"/>
                <a:cs typeface="Arial" pitchFamily="34" charset="0"/>
              </a:rPr>
              <a:t> (open)</a:t>
            </a:r>
            <a:endParaRPr lang="en-US" altLang="en-US" sz="1800" dirty="0">
              <a:latin typeface="Arial Narrow" panose="020B0606020202030204"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92541402"/>
              </p:ext>
            </p:extLst>
          </p:nvPr>
        </p:nvGraphicFramePr>
        <p:xfrm>
          <a:off x="684213" y="4399133"/>
          <a:ext cx="7775580" cy="259080"/>
        </p:xfrm>
        <a:graphic>
          <a:graphicData uri="http://schemas.openxmlformats.org/drawingml/2006/table">
            <a:tbl>
              <a:tblPr firstRow="1" bandRow="1">
                <a:tableStyleId>{5C22544A-7EE6-4342-B048-85BDC9FD1C3A}</a:tableStyleId>
              </a:tblPr>
              <a:tblGrid>
                <a:gridCol w="777558">
                  <a:extLst>
                    <a:ext uri="{9D8B030D-6E8A-4147-A177-3AD203B41FA5}">
                      <a16:colId xmlns="" xmlns:a16="http://schemas.microsoft.com/office/drawing/2014/main" val="20000"/>
                    </a:ext>
                  </a:extLst>
                </a:gridCol>
                <a:gridCol w="777558">
                  <a:extLst>
                    <a:ext uri="{9D8B030D-6E8A-4147-A177-3AD203B41FA5}">
                      <a16:colId xmlns="" xmlns:a16="http://schemas.microsoft.com/office/drawing/2014/main" val="20001"/>
                    </a:ext>
                  </a:extLst>
                </a:gridCol>
                <a:gridCol w="777558">
                  <a:extLst>
                    <a:ext uri="{9D8B030D-6E8A-4147-A177-3AD203B41FA5}">
                      <a16:colId xmlns="" xmlns:a16="http://schemas.microsoft.com/office/drawing/2014/main" val="20002"/>
                    </a:ext>
                  </a:extLst>
                </a:gridCol>
                <a:gridCol w="777558">
                  <a:extLst>
                    <a:ext uri="{9D8B030D-6E8A-4147-A177-3AD203B41FA5}">
                      <a16:colId xmlns="" xmlns:a16="http://schemas.microsoft.com/office/drawing/2014/main" val="20003"/>
                    </a:ext>
                  </a:extLst>
                </a:gridCol>
                <a:gridCol w="777558">
                  <a:extLst>
                    <a:ext uri="{9D8B030D-6E8A-4147-A177-3AD203B41FA5}">
                      <a16:colId xmlns="" xmlns:a16="http://schemas.microsoft.com/office/drawing/2014/main" val="20004"/>
                    </a:ext>
                  </a:extLst>
                </a:gridCol>
                <a:gridCol w="777558">
                  <a:extLst>
                    <a:ext uri="{9D8B030D-6E8A-4147-A177-3AD203B41FA5}">
                      <a16:colId xmlns="" xmlns:a16="http://schemas.microsoft.com/office/drawing/2014/main" val="20005"/>
                    </a:ext>
                  </a:extLst>
                </a:gridCol>
                <a:gridCol w="777558">
                  <a:extLst>
                    <a:ext uri="{9D8B030D-6E8A-4147-A177-3AD203B41FA5}">
                      <a16:colId xmlns="" xmlns:a16="http://schemas.microsoft.com/office/drawing/2014/main" val="20006"/>
                    </a:ext>
                  </a:extLst>
                </a:gridCol>
                <a:gridCol w="777558">
                  <a:extLst>
                    <a:ext uri="{9D8B030D-6E8A-4147-A177-3AD203B41FA5}">
                      <a16:colId xmlns="" xmlns:a16="http://schemas.microsoft.com/office/drawing/2014/main" val="20007"/>
                    </a:ext>
                  </a:extLst>
                </a:gridCol>
                <a:gridCol w="777558">
                  <a:extLst>
                    <a:ext uri="{9D8B030D-6E8A-4147-A177-3AD203B41FA5}">
                      <a16:colId xmlns="" xmlns:a16="http://schemas.microsoft.com/office/drawing/2014/main" val="20008"/>
                    </a:ext>
                  </a:extLst>
                </a:gridCol>
                <a:gridCol w="777558">
                  <a:extLst>
                    <a:ext uri="{9D8B030D-6E8A-4147-A177-3AD203B41FA5}">
                      <a16:colId xmlns="" xmlns:a16="http://schemas.microsoft.com/office/drawing/2014/main" val="20009"/>
                    </a:ext>
                  </a:extLst>
                </a:gridCol>
              </a:tblGrid>
              <a:tr h="231844">
                <a:tc>
                  <a:txBody>
                    <a:bodyPr/>
                    <a:lstStyle/>
                    <a:p>
                      <a:pPr algn="ctr"/>
                      <a:r>
                        <a:rPr lang="en-US" sz="1100" dirty="0">
                          <a:solidFill>
                            <a:schemeClr val="bg1"/>
                          </a:solidFill>
                          <a:latin typeface="Arial Narrow" panose="020B0606020202030204" pitchFamily="34" charset="0"/>
                        </a:rPr>
                        <a:t>V1</a:t>
                      </a:r>
                    </a:p>
                  </a:txBody>
                  <a:tcPr marL="0" marR="0" anchor="ctr">
                    <a:solidFill>
                      <a:schemeClr val="accent1"/>
                    </a:solidFill>
                  </a:tcPr>
                </a:tc>
                <a:tc>
                  <a:txBody>
                    <a:bodyPr/>
                    <a:lstStyle/>
                    <a:p>
                      <a:pPr algn="ctr"/>
                      <a:r>
                        <a:rPr lang="en-US" sz="1100" dirty="0">
                          <a:solidFill>
                            <a:schemeClr val="bg1"/>
                          </a:solidFill>
                          <a:latin typeface="Arial Narrow" panose="020B0606020202030204" pitchFamily="34" charset="0"/>
                        </a:rPr>
                        <a:t>V2</a:t>
                      </a:r>
                    </a:p>
                  </a:txBody>
                  <a:tcPr marL="0" marR="0" anchor="ctr">
                    <a:solidFill>
                      <a:schemeClr val="accent1"/>
                    </a:solidFill>
                  </a:tcPr>
                </a:tc>
                <a:tc>
                  <a:txBody>
                    <a:bodyPr/>
                    <a:lstStyle/>
                    <a:p>
                      <a:pPr algn="ctr"/>
                      <a:r>
                        <a:rPr lang="en-US" sz="1100" dirty="0">
                          <a:solidFill>
                            <a:schemeClr val="bg1"/>
                          </a:solidFill>
                          <a:latin typeface="Arial Narrow" panose="020B0606020202030204" pitchFamily="34" charset="0"/>
                        </a:rPr>
                        <a:t>V3</a:t>
                      </a:r>
                    </a:p>
                  </a:txBody>
                  <a:tcPr marL="0" marR="0" anchor="ctr">
                    <a:solidFill>
                      <a:schemeClr val="accent1"/>
                    </a:solidFill>
                  </a:tcPr>
                </a:tc>
                <a:tc>
                  <a:txBody>
                    <a:bodyPr/>
                    <a:lstStyle/>
                    <a:p>
                      <a:pPr algn="ctr"/>
                      <a:r>
                        <a:rPr lang="en-US" sz="1100" dirty="0">
                          <a:solidFill>
                            <a:schemeClr val="bg1"/>
                          </a:solidFill>
                          <a:latin typeface="Arial Narrow" panose="020B0606020202030204" pitchFamily="34" charset="0"/>
                        </a:rPr>
                        <a:t>V4</a:t>
                      </a:r>
                    </a:p>
                  </a:txBody>
                  <a:tcPr marL="0" marR="0" anchor="ctr">
                    <a:solidFill>
                      <a:schemeClr val="accent1"/>
                    </a:solidFill>
                  </a:tcPr>
                </a:tc>
                <a:tc>
                  <a:txBody>
                    <a:bodyPr/>
                    <a:lstStyle/>
                    <a:p>
                      <a:pPr algn="ctr"/>
                      <a:r>
                        <a:rPr lang="en-US" sz="1100" dirty="0">
                          <a:solidFill>
                            <a:schemeClr val="bg1"/>
                          </a:solidFill>
                          <a:latin typeface="Arial Narrow" panose="020B0606020202030204" pitchFamily="34" charset="0"/>
                        </a:rPr>
                        <a:t>V5</a:t>
                      </a:r>
                    </a:p>
                  </a:txBody>
                  <a:tcPr marL="0" marR="0" anchor="ctr">
                    <a:solidFill>
                      <a:schemeClr val="accent1"/>
                    </a:solidFill>
                  </a:tcPr>
                </a:tc>
                <a:tc>
                  <a:txBody>
                    <a:bodyPr/>
                    <a:lstStyle/>
                    <a:p>
                      <a:pPr algn="ctr"/>
                      <a:r>
                        <a:rPr lang="en-US" sz="1100" dirty="0">
                          <a:solidFill>
                            <a:schemeClr val="bg1"/>
                          </a:solidFill>
                          <a:latin typeface="Arial Narrow" panose="020B0606020202030204" pitchFamily="34" charset="0"/>
                        </a:rPr>
                        <a:t>V6</a:t>
                      </a:r>
                    </a:p>
                  </a:txBody>
                  <a:tcPr marL="0" marR="0" anchor="ctr">
                    <a:solidFill>
                      <a:schemeClr val="accent1"/>
                    </a:solidFill>
                  </a:tcPr>
                </a:tc>
                <a:tc>
                  <a:txBody>
                    <a:bodyPr/>
                    <a:lstStyle/>
                    <a:p>
                      <a:pPr algn="ctr"/>
                      <a:r>
                        <a:rPr lang="en-US" sz="1100" dirty="0">
                          <a:solidFill>
                            <a:schemeClr val="bg1"/>
                          </a:solidFill>
                          <a:latin typeface="Arial Narrow" panose="020B0606020202030204" pitchFamily="34" charset="0"/>
                        </a:rPr>
                        <a:t>V7</a:t>
                      </a:r>
                    </a:p>
                  </a:txBody>
                  <a:tcPr marL="0" marR="0" anchor="ctr">
                    <a:solidFill>
                      <a:schemeClr val="accent1"/>
                    </a:solidFill>
                  </a:tcPr>
                </a:tc>
                <a:tc>
                  <a:txBody>
                    <a:bodyPr/>
                    <a:lstStyle/>
                    <a:p>
                      <a:pPr algn="ctr"/>
                      <a:r>
                        <a:rPr lang="en-US" sz="1100" dirty="0">
                          <a:solidFill>
                            <a:schemeClr val="bg1"/>
                          </a:solidFill>
                          <a:latin typeface="Arial Narrow" panose="020B0606020202030204" pitchFamily="34" charset="0"/>
                        </a:rPr>
                        <a:t>V8</a:t>
                      </a:r>
                    </a:p>
                  </a:txBody>
                  <a:tcPr marL="0" marR="0" anchor="c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rial Narrow" panose="020B0606020202030204" pitchFamily="34" charset="0"/>
                        </a:rPr>
                        <a:t>End of core 2</a:t>
                      </a:r>
                    </a:p>
                  </a:txBody>
                  <a:tcPr marL="0" marR="0" anchor="ctr">
                    <a:solidFill>
                      <a:schemeClr val="accent1"/>
                    </a:solidFill>
                  </a:tcPr>
                </a:tc>
                <a:tc>
                  <a:txBody>
                    <a:bodyPr/>
                    <a:lstStyle/>
                    <a:p>
                      <a:pPr algn="ctr"/>
                      <a:r>
                        <a:rPr lang="en-US" sz="900" dirty="0">
                          <a:solidFill>
                            <a:schemeClr val="bg1"/>
                          </a:solidFill>
                          <a:latin typeface="Arial Narrow" panose="020B0606020202030204" pitchFamily="34" charset="0"/>
                        </a:rPr>
                        <a:t>End of core 2</a:t>
                      </a:r>
                    </a:p>
                  </a:txBody>
                  <a:tcPr marL="0" marR="0" anchor="ctr">
                    <a:solidFill>
                      <a:schemeClr val="accent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9640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Conclusions</a:t>
            </a:r>
            <a:endParaRPr lang="en-US" dirty="0"/>
          </a:p>
        </p:txBody>
      </p:sp>
      <p:sp>
        <p:nvSpPr>
          <p:cNvPr id="6" name="Inhaltsplatzhalter 5"/>
          <p:cNvSpPr>
            <a:spLocks noGrp="1"/>
          </p:cNvSpPr>
          <p:nvPr>
            <p:ph idx="1"/>
          </p:nvPr>
        </p:nvSpPr>
        <p:spPr/>
        <p:txBody>
          <a:bodyPr/>
          <a:lstStyle/>
          <a:p>
            <a:endParaRPr lang="de-DE"/>
          </a:p>
        </p:txBody>
      </p:sp>
      <p:sp>
        <p:nvSpPr>
          <p:cNvPr id="3" name="Text Placeholder 2"/>
          <p:cNvSpPr>
            <a:spLocks noGrp="1"/>
          </p:cNvSpPr>
          <p:nvPr>
            <p:ph type="body" sz="quarter" idx="10"/>
          </p:nvPr>
        </p:nvSpPr>
        <p:spPr/>
        <p:txBody>
          <a:bodyPr/>
          <a:lstStyle/>
          <a:p>
            <a:r>
              <a:rPr lang="en-US" dirty="0"/>
              <a:t>AOSD, adult-onset Still’s disease; MAS, macrophage activation syndrome; NSAIDS, non-steroidal anti-inflammatory drugs; SJIA, systemic juvenile idiopathic arthritis; TNF, tumor necrosis factor</a:t>
            </a:r>
          </a:p>
        </p:txBody>
      </p:sp>
      <p:grpSp>
        <p:nvGrpSpPr>
          <p:cNvPr id="10" name="Group 9"/>
          <p:cNvGrpSpPr/>
          <p:nvPr/>
        </p:nvGrpSpPr>
        <p:grpSpPr>
          <a:xfrm>
            <a:off x="684213" y="1502591"/>
            <a:ext cx="7773987" cy="564027"/>
            <a:chOff x="0" y="161477"/>
            <a:chExt cx="8696191" cy="643369"/>
          </a:xfrm>
        </p:grpSpPr>
        <p:sp>
          <p:nvSpPr>
            <p:cNvPr id="11" name="Rectangle 10"/>
            <p:cNvSpPr/>
            <p:nvPr/>
          </p:nvSpPr>
          <p:spPr>
            <a:xfrm>
              <a:off x="0" y="161477"/>
              <a:ext cx="8696191" cy="643369"/>
            </a:xfrm>
            <a:prstGeom prst="rect">
              <a:avLst/>
            </a:prstGeom>
            <a:solidFill>
              <a:schemeClr val="accent1"/>
            </a:solidFill>
            <a:ln>
              <a:solidFill>
                <a:schemeClr val="accent1"/>
              </a:solidFill>
            </a:ln>
            <a:effectLst/>
          </p:spPr>
          <p:style>
            <a:lnRef idx="2">
              <a:scrgbClr r="0" g="0" b="0"/>
            </a:lnRef>
            <a:fillRef idx="1">
              <a:scrgbClr r="0" g="0" b="0"/>
            </a:fillRef>
            <a:effectRef idx="0">
              <a:scrgbClr r="0" g="0" b="0"/>
            </a:effectRef>
            <a:fontRef idx="minor">
              <a:schemeClr val="lt1"/>
            </a:fontRef>
          </p:style>
        </p:sp>
        <p:sp>
          <p:nvSpPr>
            <p:cNvPr id="12" name="Rounded Rectangle 4"/>
            <p:cNvSpPr/>
            <p:nvPr/>
          </p:nvSpPr>
          <p:spPr>
            <a:xfrm>
              <a:off x="31406" y="185014"/>
              <a:ext cx="8633377" cy="580555"/>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Aft>
                  <a:spcPct val="35000"/>
                </a:spcAft>
              </a:pPr>
              <a:r>
                <a:rPr lang="en-US" sz="1600" kern="1200" dirty="0">
                  <a:solidFill>
                    <a:schemeClr val="bg1"/>
                  </a:solidFill>
                </a:rPr>
                <a:t>AOSD is a rare inflammatory disorder characterized by daily spiking fever, arthritis, and typical salmon-colored </a:t>
              </a:r>
              <a:r>
                <a:rPr lang="en-US" sz="1600" dirty="0">
                  <a:solidFill>
                    <a:schemeClr val="bg1"/>
                  </a:solidFill>
                </a:rPr>
                <a:t>rash; MAS is a serious complication in AOSD</a:t>
              </a:r>
            </a:p>
          </p:txBody>
        </p:sp>
      </p:grpSp>
      <p:grpSp>
        <p:nvGrpSpPr>
          <p:cNvPr id="13" name="Group 12"/>
          <p:cNvGrpSpPr/>
          <p:nvPr/>
        </p:nvGrpSpPr>
        <p:grpSpPr>
          <a:xfrm>
            <a:off x="684213" y="2112901"/>
            <a:ext cx="7775575" cy="579672"/>
            <a:chOff x="0" y="707688"/>
            <a:chExt cx="8696191" cy="925852"/>
          </a:xfrm>
          <a:scene3d>
            <a:camera prst="orthographicFront">
              <a:rot lat="0" lon="0" rev="0"/>
            </a:camera>
            <a:lightRig rig="balanced" dir="t">
              <a:rot lat="0" lon="0" rev="8700000"/>
            </a:lightRig>
          </a:scene3d>
        </p:grpSpPr>
        <p:sp>
          <p:nvSpPr>
            <p:cNvPr id="14" name="Rectangle 13"/>
            <p:cNvSpPr/>
            <p:nvPr/>
          </p:nvSpPr>
          <p:spPr>
            <a:xfrm>
              <a:off x="0" y="715593"/>
              <a:ext cx="8696191" cy="905497"/>
            </a:xfrm>
            <a:prstGeom prst="rect">
              <a:avLst/>
            </a:prstGeom>
            <a:solidFill>
              <a:schemeClr val="accent1">
                <a:lumMod val="20000"/>
                <a:lumOff val="80000"/>
              </a:schemeClr>
            </a:solidFill>
            <a:ln>
              <a:noFill/>
            </a:ln>
            <a:effectLst/>
            <a:sp3d/>
          </p:spPr>
          <p:style>
            <a:lnRef idx="2">
              <a:scrgbClr r="0" g="0" b="0"/>
            </a:lnRef>
            <a:fillRef idx="1">
              <a:scrgbClr r="0" g="0" b="0"/>
            </a:fillRef>
            <a:effectRef idx="0">
              <a:scrgbClr r="0" g="0" b="0"/>
            </a:effectRef>
            <a:fontRef idx="minor">
              <a:schemeClr val="lt1"/>
            </a:fontRef>
          </p:style>
        </p:sp>
        <p:sp>
          <p:nvSpPr>
            <p:cNvPr id="15" name="Rounded Rectangle 4"/>
            <p:cNvSpPr/>
            <p:nvPr/>
          </p:nvSpPr>
          <p:spPr>
            <a:xfrm>
              <a:off x="50086" y="707688"/>
              <a:ext cx="8596019" cy="925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Aft>
                  <a:spcPct val="35000"/>
                </a:spcAft>
              </a:pPr>
              <a:r>
                <a:rPr lang="en-US" sz="1600" kern="1200" dirty="0">
                  <a:solidFill>
                    <a:schemeClr val="tx1"/>
                  </a:solidFill>
                </a:rPr>
                <a:t>A pivotal role is played by innate immune </a:t>
              </a:r>
              <a:r>
                <a:rPr lang="en-US" sz="1600" dirty="0">
                  <a:solidFill>
                    <a:schemeClr val="tx1"/>
                  </a:solidFill>
                </a:rPr>
                <a:t>pathways; the major </a:t>
              </a:r>
              <a:r>
                <a:rPr lang="en-US" sz="1600" dirty="0" err="1">
                  <a:solidFill>
                    <a:schemeClr val="tx1"/>
                  </a:solidFill>
                </a:rPr>
                <a:t>proinflammatory</a:t>
              </a:r>
              <a:r>
                <a:rPr lang="en-US" sz="1600" dirty="0">
                  <a:solidFill>
                    <a:schemeClr val="tx1"/>
                  </a:solidFill>
                </a:rPr>
                <a:t> cytokines involved in AOSD are IL-1β, IL-18, IL-6 and TNF-α </a:t>
              </a:r>
              <a:endParaRPr lang="en-US" sz="1600" kern="1200" dirty="0">
                <a:solidFill>
                  <a:schemeClr val="tx1"/>
                </a:solidFill>
              </a:endParaRPr>
            </a:p>
          </p:txBody>
        </p:sp>
      </p:grpSp>
      <p:grpSp>
        <p:nvGrpSpPr>
          <p:cNvPr id="16" name="Group 15"/>
          <p:cNvGrpSpPr/>
          <p:nvPr/>
        </p:nvGrpSpPr>
        <p:grpSpPr>
          <a:xfrm>
            <a:off x="685800" y="2747319"/>
            <a:ext cx="7773988" cy="888975"/>
            <a:chOff x="0" y="1793651"/>
            <a:chExt cx="8696191" cy="1026025"/>
          </a:xfrm>
          <a:scene3d>
            <a:camera prst="orthographicFront">
              <a:rot lat="0" lon="0" rev="0"/>
            </a:camera>
            <a:lightRig rig="balanced" dir="t">
              <a:rot lat="0" lon="0" rev="8700000"/>
            </a:lightRig>
          </a:scene3d>
        </p:grpSpPr>
        <p:sp>
          <p:nvSpPr>
            <p:cNvPr id="17" name="Rectangle 16"/>
            <p:cNvSpPr/>
            <p:nvPr/>
          </p:nvSpPr>
          <p:spPr>
            <a:xfrm>
              <a:off x="0" y="1793651"/>
              <a:ext cx="8696191" cy="1026025"/>
            </a:xfrm>
            <a:prstGeom prst="rect">
              <a:avLst/>
            </a:prstGeom>
            <a:solidFill>
              <a:schemeClr val="accent1"/>
            </a:solidFill>
            <a:ln>
              <a:noFill/>
            </a:ln>
            <a:effectLst/>
            <a:sp3d/>
          </p:spPr>
          <p:style>
            <a:lnRef idx="2">
              <a:scrgbClr r="0" g="0" b="0"/>
            </a:lnRef>
            <a:fillRef idx="1">
              <a:scrgbClr r="0" g="0" b="0"/>
            </a:fillRef>
            <a:effectRef idx="0">
              <a:scrgbClr r="0" g="0" b="0"/>
            </a:effectRef>
            <a:fontRef idx="minor">
              <a:schemeClr val="lt1"/>
            </a:fontRef>
          </p:style>
        </p:sp>
        <p:sp>
          <p:nvSpPr>
            <p:cNvPr id="18" name="Rounded Rectangle 4"/>
            <p:cNvSpPr/>
            <p:nvPr/>
          </p:nvSpPr>
          <p:spPr>
            <a:xfrm>
              <a:off x="50087" y="1843737"/>
              <a:ext cx="8596019" cy="9258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ts val="0"/>
                </a:spcAft>
              </a:pPr>
              <a:r>
                <a:rPr lang="en-US" sz="1600" kern="1200" dirty="0">
                  <a:solidFill>
                    <a:schemeClr val="bg1"/>
                  </a:solidFill>
                </a:rPr>
                <a:t>AOSD can be divided into </a:t>
              </a:r>
              <a:r>
                <a:rPr lang="en-US" sz="1600" dirty="0">
                  <a:solidFill>
                    <a:schemeClr val="bg1"/>
                  </a:solidFill>
                </a:rPr>
                <a:t>2</a:t>
              </a:r>
              <a:r>
                <a:rPr lang="en-US" sz="1600" kern="1200" dirty="0">
                  <a:solidFill>
                    <a:schemeClr val="bg1"/>
                  </a:solidFill>
                </a:rPr>
                <a:t> distinct phenotypes based on cytokine profile, clinical presentation, and outcome: </a:t>
              </a:r>
            </a:p>
            <a:p>
              <a:pPr marL="285750" lvl="0" indent="-285750" algn="l" defTabSz="711200" rtl="0">
                <a:lnSpc>
                  <a:spcPct val="90000"/>
                </a:lnSpc>
                <a:spcBef>
                  <a:spcPct val="0"/>
                </a:spcBef>
                <a:spcAft>
                  <a:spcPts val="0"/>
                </a:spcAft>
                <a:buClr>
                  <a:schemeClr val="bg1"/>
                </a:buClr>
                <a:buFont typeface="Arial" panose="020B0604020202020204" pitchFamily="34" charset="0"/>
                <a:buChar char="•"/>
              </a:pPr>
              <a:r>
                <a:rPr lang="en-US" sz="1400" kern="1200" dirty="0">
                  <a:solidFill>
                    <a:schemeClr val="bg1"/>
                  </a:solidFill>
                </a:rPr>
                <a:t>Systemic AOSD </a:t>
              </a:r>
            </a:p>
            <a:p>
              <a:pPr marL="285750" lvl="0" indent="-285750" algn="l" defTabSz="711200" rtl="0">
                <a:lnSpc>
                  <a:spcPct val="90000"/>
                </a:lnSpc>
                <a:spcBef>
                  <a:spcPct val="0"/>
                </a:spcBef>
                <a:spcAft>
                  <a:spcPts val="0"/>
                </a:spcAft>
                <a:buClr>
                  <a:schemeClr val="bg1"/>
                </a:buClr>
                <a:buFont typeface="Arial" panose="020B0604020202020204" pitchFamily="34" charset="0"/>
                <a:buChar char="•"/>
              </a:pPr>
              <a:r>
                <a:rPr lang="en-US" sz="1400" kern="1200" dirty="0">
                  <a:solidFill>
                    <a:schemeClr val="bg1"/>
                  </a:solidFill>
                </a:rPr>
                <a:t>Articular AOSD</a:t>
              </a:r>
            </a:p>
          </p:txBody>
        </p:sp>
      </p:grpSp>
      <p:grpSp>
        <p:nvGrpSpPr>
          <p:cNvPr id="19" name="Group 18"/>
          <p:cNvGrpSpPr/>
          <p:nvPr/>
        </p:nvGrpSpPr>
        <p:grpSpPr>
          <a:xfrm>
            <a:off x="685800" y="3682571"/>
            <a:ext cx="7772400" cy="731521"/>
            <a:chOff x="0" y="2866152"/>
            <a:chExt cx="8696191" cy="801605"/>
          </a:xfrm>
          <a:scene3d>
            <a:camera prst="orthographicFront">
              <a:rot lat="0" lon="0" rev="0"/>
            </a:camera>
            <a:lightRig rig="balanced" dir="t">
              <a:rot lat="0" lon="0" rev="8700000"/>
            </a:lightRig>
          </a:scene3d>
        </p:grpSpPr>
        <p:sp>
          <p:nvSpPr>
            <p:cNvPr id="20" name="Rectangle 19"/>
            <p:cNvSpPr/>
            <p:nvPr/>
          </p:nvSpPr>
          <p:spPr>
            <a:xfrm>
              <a:off x="0" y="2866152"/>
              <a:ext cx="8696191" cy="801605"/>
            </a:xfrm>
            <a:prstGeom prst="rect">
              <a:avLst/>
            </a:prstGeom>
            <a:solidFill>
              <a:schemeClr val="accent1">
                <a:lumMod val="20000"/>
                <a:lumOff val="80000"/>
              </a:schemeClr>
            </a:solidFill>
            <a:ln>
              <a:noFill/>
            </a:ln>
            <a:effectLst/>
            <a:sp3d/>
          </p:spPr>
          <p:style>
            <a:lnRef idx="2">
              <a:scrgbClr r="0" g="0" b="0"/>
            </a:lnRef>
            <a:fillRef idx="1">
              <a:scrgbClr r="0" g="0" b="0"/>
            </a:fillRef>
            <a:effectRef idx="0">
              <a:scrgbClr r="0" g="0" b="0"/>
            </a:effectRef>
            <a:fontRef idx="minor">
              <a:schemeClr val="lt1"/>
            </a:fontRef>
          </p:style>
        </p:sp>
        <p:sp>
          <p:nvSpPr>
            <p:cNvPr id="21" name="Rounded Rectangle 4"/>
            <p:cNvSpPr/>
            <p:nvPr/>
          </p:nvSpPr>
          <p:spPr>
            <a:xfrm>
              <a:off x="35666" y="2943570"/>
              <a:ext cx="8624859" cy="659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solidFill>
                    <a:schemeClr val="tx1"/>
                  </a:solidFill>
                </a:rPr>
                <a:t>A comparison of the epidemiology, genetic, clinical presentation, and course suggests that SJIA and AOSD are </a:t>
              </a:r>
              <a:r>
                <a:rPr lang="en-US" sz="1600" dirty="0">
                  <a:solidFill>
                    <a:schemeClr val="tx1"/>
                  </a:solidFill>
                </a:rPr>
                <a:t>2</a:t>
              </a:r>
              <a:r>
                <a:rPr lang="en-US" sz="1600" kern="1200" dirty="0">
                  <a:solidFill>
                    <a:schemeClr val="tx1"/>
                  </a:solidFill>
                </a:rPr>
                <a:t> expressions of the same disease in different hosts, children and adults, respectively</a:t>
              </a:r>
            </a:p>
          </p:txBody>
        </p:sp>
      </p:grpSp>
      <p:grpSp>
        <p:nvGrpSpPr>
          <p:cNvPr id="22" name="Group 21"/>
          <p:cNvGrpSpPr/>
          <p:nvPr/>
        </p:nvGrpSpPr>
        <p:grpSpPr>
          <a:xfrm>
            <a:off x="685800" y="4451902"/>
            <a:ext cx="7772400" cy="1575597"/>
            <a:chOff x="0" y="3648765"/>
            <a:chExt cx="8696191" cy="1647896"/>
          </a:xfrm>
          <a:scene3d>
            <a:camera prst="orthographicFront">
              <a:rot lat="0" lon="0" rev="0"/>
            </a:camera>
            <a:lightRig rig="balanced" dir="t">
              <a:rot lat="0" lon="0" rev="8700000"/>
            </a:lightRig>
          </a:scene3d>
        </p:grpSpPr>
        <p:sp>
          <p:nvSpPr>
            <p:cNvPr id="23" name="Rectangle 22"/>
            <p:cNvSpPr/>
            <p:nvPr/>
          </p:nvSpPr>
          <p:spPr>
            <a:xfrm>
              <a:off x="0" y="3648765"/>
              <a:ext cx="8696191" cy="1647896"/>
            </a:xfrm>
            <a:prstGeom prst="rect">
              <a:avLst/>
            </a:prstGeom>
            <a:solidFill>
              <a:schemeClr val="accent1"/>
            </a:solidFill>
            <a:ln>
              <a:noFill/>
            </a:ln>
            <a:effectLst/>
            <a:sp3d/>
          </p:spPr>
          <p:style>
            <a:lnRef idx="2">
              <a:scrgbClr r="0" g="0" b="0"/>
            </a:lnRef>
            <a:fillRef idx="1">
              <a:scrgbClr r="0" g="0" b="0"/>
            </a:fillRef>
            <a:effectRef idx="0">
              <a:scrgbClr r="0" g="0" b="0"/>
            </a:effectRef>
            <a:fontRef idx="minor">
              <a:schemeClr val="lt1"/>
            </a:fontRef>
          </p:style>
        </p:sp>
        <p:sp>
          <p:nvSpPr>
            <p:cNvPr id="24" name="Rounded Rectangle 4"/>
            <p:cNvSpPr/>
            <p:nvPr/>
          </p:nvSpPr>
          <p:spPr>
            <a:xfrm>
              <a:off x="76198" y="3764805"/>
              <a:ext cx="8543796" cy="1408531"/>
            </a:xfrm>
            <a:prstGeom prst="rect">
              <a:avLst/>
            </a:prstGeom>
            <a:solidFill>
              <a:schemeClr val="accent1"/>
            </a:solid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spcBef>
                  <a:spcPct val="0"/>
                </a:spcBef>
                <a:spcAft>
                  <a:spcPts val="0"/>
                </a:spcAft>
              </a:pPr>
              <a:r>
                <a:rPr lang="en-CA" sz="1600" kern="1200" dirty="0">
                  <a:solidFill>
                    <a:schemeClr val="bg1"/>
                  </a:solidFill>
                </a:rPr>
                <a:t>Current treatment regimen is NSAIDs followed by corticosteroids and then steroid-sparing treatments</a:t>
              </a:r>
              <a:r>
                <a:rPr lang="en-CA" sz="1600" dirty="0">
                  <a:solidFill>
                    <a:schemeClr val="bg1"/>
                  </a:solidFill>
                </a:rPr>
                <a:t>;</a:t>
              </a:r>
              <a:r>
                <a:rPr lang="en-CA" sz="1600" kern="1200" dirty="0">
                  <a:solidFill>
                    <a:schemeClr val="bg1"/>
                  </a:solidFill>
                </a:rPr>
                <a:t> </a:t>
              </a:r>
              <a:r>
                <a:rPr lang="en-CA" sz="1600" dirty="0">
                  <a:solidFill>
                    <a:schemeClr val="bg1"/>
                  </a:solidFill>
                </a:rPr>
                <a:t>t</a:t>
              </a:r>
              <a:r>
                <a:rPr lang="en-US" sz="1600" kern="1200" dirty="0" err="1">
                  <a:solidFill>
                    <a:schemeClr val="bg1"/>
                  </a:solidFill>
                </a:rPr>
                <a:t>argeted</a:t>
              </a:r>
              <a:r>
                <a:rPr lang="en-US" sz="1600" kern="1200" dirty="0">
                  <a:solidFill>
                    <a:schemeClr val="bg1"/>
                  </a:solidFill>
                </a:rPr>
                <a:t> biotherapies are the next line of treatment and have shown good management of AOSD</a:t>
              </a:r>
            </a:p>
            <a:p>
              <a:pPr marL="285750" lvl="0" indent="-285750" algn="l" defTabSz="711200" rtl="0">
                <a:spcBef>
                  <a:spcPct val="0"/>
                </a:spcBef>
                <a:spcAft>
                  <a:spcPts val="0"/>
                </a:spcAft>
                <a:buClr>
                  <a:schemeClr val="bg1"/>
                </a:buClr>
                <a:buFont typeface="Arial" panose="020B0604020202020204" pitchFamily="34" charset="0"/>
                <a:buChar char="•"/>
              </a:pPr>
              <a:r>
                <a:rPr lang="en-US" sz="1400" kern="1200" dirty="0">
                  <a:solidFill>
                    <a:schemeClr val="bg1"/>
                  </a:solidFill>
                </a:rPr>
                <a:t>IL-1 blockade: </a:t>
              </a:r>
              <a:r>
                <a:rPr lang="en-US" sz="1400" dirty="0" err="1">
                  <a:solidFill>
                    <a:schemeClr val="bg1"/>
                  </a:solidFill>
                </a:rPr>
                <a:t>a</a:t>
              </a:r>
              <a:r>
                <a:rPr lang="en-US" sz="1400" kern="1200" dirty="0" err="1">
                  <a:solidFill>
                    <a:schemeClr val="bg1"/>
                  </a:solidFill>
                </a:rPr>
                <a:t>nakinra</a:t>
              </a:r>
              <a:r>
                <a:rPr lang="en-US" sz="1400" kern="1200" dirty="0">
                  <a:solidFill>
                    <a:schemeClr val="bg1"/>
                  </a:solidFill>
                </a:rPr>
                <a:t>, </a:t>
              </a:r>
              <a:r>
                <a:rPr lang="en-US" sz="1400" dirty="0" err="1">
                  <a:solidFill>
                    <a:schemeClr val="bg1"/>
                  </a:solidFill>
                </a:rPr>
                <a:t>r</a:t>
              </a:r>
              <a:r>
                <a:rPr lang="en-US" sz="1400" kern="1200" dirty="0" err="1">
                  <a:solidFill>
                    <a:schemeClr val="bg1"/>
                  </a:solidFill>
                </a:rPr>
                <a:t>ilonacept</a:t>
              </a:r>
              <a:r>
                <a:rPr lang="en-US" sz="1400" kern="1200" dirty="0">
                  <a:solidFill>
                    <a:schemeClr val="bg1"/>
                  </a:solidFill>
                </a:rPr>
                <a:t>, </a:t>
              </a:r>
              <a:r>
                <a:rPr lang="en-US" sz="1400" dirty="0" err="1">
                  <a:solidFill>
                    <a:schemeClr val="bg1"/>
                  </a:solidFill>
                </a:rPr>
                <a:t>c</a:t>
              </a:r>
              <a:r>
                <a:rPr lang="en-US" sz="1400" kern="1200" dirty="0" err="1">
                  <a:solidFill>
                    <a:schemeClr val="bg1"/>
                  </a:solidFill>
                </a:rPr>
                <a:t>anakinumab</a:t>
              </a:r>
              <a:endParaRPr lang="en-US" sz="1400" dirty="0">
                <a:solidFill>
                  <a:schemeClr val="bg1"/>
                </a:solidFill>
              </a:endParaRPr>
            </a:p>
            <a:p>
              <a:pPr marL="285750" lvl="0" indent="-285750" algn="l" defTabSz="711200" rtl="0">
                <a:spcBef>
                  <a:spcPct val="0"/>
                </a:spcBef>
                <a:spcAft>
                  <a:spcPts val="0"/>
                </a:spcAft>
                <a:buClr>
                  <a:schemeClr val="bg1"/>
                </a:buClr>
                <a:buFont typeface="Arial" panose="020B0604020202020204" pitchFamily="34" charset="0"/>
                <a:buChar char="•"/>
              </a:pPr>
              <a:r>
                <a:rPr lang="en-US" sz="1400" kern="1200" dirty="0">
                  <a:solidFill>
                    <a:schemeClr val="bg1"/>
                  </a:solidFill>
                </a:rPr>
                <a:t>IL-6 blockade: </a:t>
              </a:r>
              <a:r>
                <a:rPr lang="en-US" sz="1400" kern="1200" dirty="0" err="1">
                  <a:solidFill>
                    <a:schemeClr val="bg1"/>
                  </a:solidFill>
                </a:rPr>
                <a:t>tocilizumab</a:t>
              </a:r>
              <a:endParaRPr lang="en-US" sz="1400" kern="1200" dirty="0">
                <a:solidFill>
                  <a:schemeClr val="bg1"/>
                </a:solidFill>
              </a:endParaRPr>
            </a:p>
            <a:p>
              <a:pPr marL="285750" lvl="0" indent="-285750" algn="l" defTabSz="711200" rtl="0">
                <a:spcBef>
                  <a:spcPct val="0"/>
                </a:spcBef>
                <a:spcAft>
                  <a:spcPts val="0"/>
                </a:spcAft>
                <a:buClr>
                  <a:schemeClr val="bg1"/>
                </a:buClr>
                <a:buFont typeface="Arial" panose="020B0604020202020204" pitchFamily="34" charset="0"/>
                <a:buChar char="•"/>
              </a:pPr>
              <a:r>
                <a:rPr lang="en-US" sz="1400" kern="1200" dirty="0">
                  <a:solidFill>
                    <a:schemeClr val="bg1"/>
                  </a:solidFill>
                </a:rPr>
                <a:t>TNF-</a:t>
              </a:r>
              <a:r>
                <a:rPr lang="el-GR" sz="1400" kern="1200" dirty="0">
                  <a:solidFill>
                    <a:schemeClr val="bg1"/>
                  </a:solidFill>
                </a:rPr>
                <a:t>α </a:t>
              </a:r>
              <a:r>
                <a:rPr lang="en-US" sz="1400" kern="1200" dirty="0">
                  <a:solidFill>
                    <a:schemeClr val="bg1"/>
                  </a:solidFill>
                </a:rPr>
                <a:t>blockade: </a:t>
              </a:r>
              <a:r>
                <a:rPr lang="en-US" sz="1400" dirty="0" err="1">
                  <a:solidFill>
                    <a:schemeClr val="bg1"/>
                  </a:solidFill>
                </a:rPr>
                <a:t>e</a:t>
              </a:r>
              <a:r>
                <a:rPr lang="en-US" sz="1400" kern="1200" dirty="0" err="1">
                  <a:solidFill>
                    <a:schemeClr val="bg1"/>
                  </a:solidFill>
                </a:rPr>
                <a:t>tanercept</a:t>
              </a:r>
              <a:r>
                <a:rPr lang="en-US" sz="1400" kern="1200" dirty="0">
                  <a:solidFill>
                    <a:schemeClr val="bg1"/>
                  </a:solidFill>
                </a:rPr>
                <a:t>, </a:t>
              </a:r>
              <a:r>
                <a:rPr lang="en-US" sz="1400" kern="1200" dirty="0" err="1">
                  <a:solidFill>
                    <a:schemeClr val="bg1"/>
                  </a:solidFill>
                </a:rPr>
                <a:t>adalimumab</a:t>
              </a:r>
              <a:r>
                <a:rPr lang="en-US" sz="1400" kern="1200" dirty="0">
                  <a:solidFill>
                    <a:schemeClr val="bg1"/>
                  </a:solidFill>
                </a:rPr>
                <a:t>, infliximab</a:t>
              </a:r>
            </a:p>
          </p:txBody>
        </p:sp>
      </p:grpSp>
    </p:spTree>
    <p:extLst>
      <p:ext uri="{BB962C8B-B14F-4D97-AF65-F5344CB8AC3E}">
        <p14:creationId xmlns:p14="http://schemas.microsoft.com/office/powerpoint/2010/main" val="118910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Fever case 1 36y old </a:t>
            </a:r>
            <a:r>
              <a:rPr lang="en-US" dirty="0" err="1" smtClean="0"/>
              <a:t>Caucasion</a:t>
            </a:r>
            <a:r>
              <a:rPr lang="en-US" dirty="0" smtClean="0"/>
              <a:t> male</a:t>
            </a:r>
            <a:endParaRPr lang="en-US" dirty="0"/>
          </a:p>
        </p:txBody>
      </p:sp>
      <p:sp>
        <p:nvSpPr>
          <p:cNvPr id="5" name="Content Placeholder 4"/>
          <p:cNvSpPr>
            <a:spLocks noGrp="1"/>
          </p:cNvSpPr>
          <p:nvPr>
            <p:ph idx="1"/>
          </p:nvPr>
        </p:nvSpPr>
        <p:spPr/>
        <p:txBody>
          <a:bodyPr/>
          <a:lstStyle/>
          <a:p>
            <a:pPr marL="0" indent="0">
              <a:buNone/>
            </a:pPr>
            <a:r>
              <a:rPr lang="en-US" dirty="0" smtClean="0"/>
              <a:t>Referred by gastroenterologist</a:t>
            </a:r>
          </a:p>
          <a:p>
            <a:endParaRPr lang="en-US" dirty="0"/>
          </a:p>
          <a:p>
            <a:pPr marL="0" indent="0">
              <a:buNone/>
            </a:pPr>
            <a:r>
              <a:rPr lang="en-US" dirty="0" smtClean="0"/>
              <a:t>Past medical history:</a:t>
            </a:r>
          </a:p>
          <a:p>
            <a:r>
              <a:rPr lang="en-US" dirty="0" smtClean="0"/>
              <a:t>Correction </a:t>
            </a:r>
            <a:r>
              <a:rPr lang="en-US" dirty="0" err="1" smtClean="0"/>
              <a:t>cheilopalatoschisis</a:t>
            </a:r>
            <a:r>
              <a:rPr lang="en-US" dirty="0"/>
              <a:t> </a:t>
            </a:r>
            <a:r>
              <a:rPr lang="en-US" dirty="0" smtClean="0"/>
              <a:t>1984</a:t>
            </a:r>
          </a:p>
          <a:p>
            <a:r>
              <a:rPr lang="en-US" dirty="0" smtClean="0"/>
              <a:t>From 1986 multiple episodes w recurrent arthritis and fevers, </a:t>
            </a:r>
            <a:r>
              <a:rPr lang="en-US" dirty="0" err="1" smtClean="0"/>
              <a:t>serositis</a:t>
            </a:r>
            <a:r>
              <a:rPr lang="en-US" dirty="0" smtClean="0"/>
              <a:t> &gt; triggered by viral infections?</a:t>
            </a:r>
          </a:p>
          <a:p>
            <a:r>
              <a:rPr lang="en-US" dirty="0" smtClean="0"/>
              <a:t>Recurrent viral infections and </a:t>
            </a:r>
            <a:r>
              <a:rPr lang="en-US" dirty="0" err="1" smtClean="0"/>
              <a:t>IgM</a:t>
            </a:r>
            <a:r>
              <a:rPr lang="en-US" dirty="0" smtClean="0"/>
              <a:t> and IgG2/4 subclass deficiency</a:t>
            </a:r>
          </a:p>
          <a:p>
            <a:r>
              <a:rPr lang="en-US" dirty="0" smtClean="0"/>
              <a:t>2004 appendix </a:t>
            </a:r>
            <a:r>
              <a:rPr lang="en-US" dirty="0" err="1" smtClean="0"/>
              <a:t>sana</a:t>
            </a:r>
            <a:endParaRPr lang="en-US" dirty="0" smtClean="0"/>
          </a:p>
          <a:p>
            <a:r>
              <a:rPr lang="en-US" dirty="0" smtClean="0"/>
              <a:t>2013, 2015 pneumonia</a:t>
            </a:r>
          </a:p>
          <a:p>
            <a:r>
              <a:rPr lang="en-US" dirty="0" smtClean="0"/>
              <a:t>2015/6 abdominal pain and fever, multiple </a:t>
            </a:r>
            <a:r>
              <a:rPr lang="en-US" dirty="0" err="1" smtClean="0"/>
              <a:t>admissons</a:t>
            </a:r>
            <a:r>
              <a:rPr lang="en-US" dirty="0" smtClean="0"/>
              <a:t> and exams in GE</a:t>
            </a:r>
          </a:p>
          <a:p>
            <a:pPr marL="0" indent="0">
              <a:buNone/>
            </a:pPr>
            <a:endParaRPr lang="en-US" dirty="0"/>
          </a:p>
        </p:txBody>
      </p:sp>
    </p:spTree>
    <p:extLst>
      <p:ext uri="{BB962C8B-B14F-4D97-AF65-F5344CB8AC3E}">
        <p14:creationId xmlns:p14="http://schemas.microsoft.com/office/powerpoint/2010/main" val="2500086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Periodic </a:t>
            </a:r>
            <a:r>
              <a:rPr lang="en-US" sz="3600" dirty="0"/>
              <a:t>fever syndromes are </a:t>
            </a:r>
            <a:r>
              <a:rPr lang="en-US" sz="3600" dirty="0" smtClean="0"/>
              <a:t>group </a:t>
            </a:r>
            <a:r>
              <a:rPr lang="en-US" sz="3600" dirty="0"/>
              <a:t>of </a:t>
            </a:r>
            <a:r>
              <a:rPr lang="en-US" sz="3600" dirty="0" smtClean="0"/>
              <a:t>autoinflammatory diseases</a:t>
            </a:r>
            <a:endParaRPr lang="en-US" sz="3600" dirty="0"/>
          </a:p>
        </p:txBody>
      </p:sp>
      <p:sp>
        <p:nvSpPr>
          <p:cNvPr id="3" name="Content Placeholder 2"/>
          <p:cNvSpPr>
            <a:spLocks noGrp="1"/>
          </p:cNvSpPr>
          <p:nvPr>
            <p:ph idx="1"/>
          </p:nvPr>
        </p:nvSpPr>
        <p:spPr>
          <a:xfrm>
            <a:off x="685800" y="1528216"/>
            <a:ext cx="7772400" cy="4526280"/>
          </a:xfrm>
        </p:spPr>
        <p:txBody>
          <a:bodyPr>
            <a:normAutofit/>
          </a:bodyPr>
          <a:lstStyle/>
          <a:p>
            <a:r>
              <a:rPr lang="en-US" sz="1600" dirty="0" smtClean="0"/>
              <a:t>Recurrent </a:t>
            </a:r>
            <a:r>
              <a:rPr lang="en-US" sz="1600" dirty="0"/>
              <a:t>attacks of fever; rash; </a:t>
            </a:r>
            <a:r>
              <a:rPr lang="en-US" sz="1600" dirty="0" smtClean="0"/>
              <a:t>pericarditis, </a:t>
            </a:r>
            <a:r>
              <a:rPr lang="en-US" sz="1600" dirty="0" err="1" smtClean="0"/>
              <a:t>pleuritis</a:t>
            </a:r>
            <a:r>
              <a:rPr lang="en-US" sz="1600" dirty="0" smtClean="0"/>
              <a:t>, abdominal </a:t>
            </a:r>
            <a:r>
              <a:rPr lang="en-US" sz="1600" dirty="0" err="1" smtClean="0"/>
              <a:t>serositis</a:t>
            </a:r>
            <a:r>
              <a:rPr lang="en-US" sz="1600" dirty="0" smtClean="0"/>
              <a:t>; lymphadenopathy; </a:t>
            </a:r>
            <a:r>
              <a:rPr lang="en-US" sz="1600" dirty="0"/>
              <a:t>and musculoskeletal involvement</a:t>
            </a:r>
          </a:p>
          <a:p>
            <a:r>
              <a:rPr lang="en-US" sz="1600" dirty="0" smtClean="0"/>
              <a:t>inherited PFS</a:t>
            </a:r>
            <a:r>
              <a:rPr lang="en-US" sz="1600" dirty="0"/>
              <a:t>:</a:t>
            </a:r>
            <a:r>
              <a:rPr lang="en-US" sz="1600" dirty="0" smtClean="0"/>
              <a:t> </a:t>
            </a:r>
            <a:r>
              <a:rPr lang="en-US" sz="1600" dirty="0"/>
              <a:t>genetic mutations lead to dysregulation of the innate immune system and to episodic </a:t>
            </a:r>
            <a:r>
              <a:rPr lang="en-US" sz="1600" dirty="0" smtClean="0"/>
              <a:t>systemic </a:t>
            </a:r>
            <a:r>
              <a:rPr lang="en-US" sz="1600" dirty="0"/>
              <a:t>inflammation</a:t>
            </a:r>
          </a:p>
          <a:p>
            <a:r>
              <a:rPr lang="en-US" sz="1600" dirty="0"/>
              <a:t>The 3 classic </a:t>
            </a:r>
            <a:r>
              <a:rPr lang="en-US" sz="1600" dirty="0" smtClean="0"/>
              <a:t>PFS</a:t>
            </a:r>
            <a:endParaRPr lang="en-US" sz="1600" dirty="0"/>
          </a:p>
          <a:p>
            <a:pPr lvl="1"/>
            <a:r>
              <a:rPr lang="en-US" sz="1600" dirty="0"/>
              <a:t>FMF (familial Mediterranean fever)</a:t>
            </a:r>
          </a:p>
          <a:p>
            <a:pPr lvl="1"/>
            <a:r>
              <a:rPr lang="en-US" sz="1600" dirty="0"/>
              <a:t>HIDS/MKD (hyperimmunoglobulin D syndrome/mevalonate kinase deficiency)</a:t>
            </a:r>
          </a:p>
          <a:p>
            <a:pPr lvl="1"/>
            <a:r>
              <a:rPr lang="en-US" sz="1600" dirty="0"/>
              <a:t>TRAPS (tumor necrosis factor receptor-associated periodic syndrome</a:t>
            </a:r>
            <a:r>
              <a:rPr lang="en-US" sz="1600" dirty="0" smtClean="0"/>
              <a:t>)</a:t>
            </a:r>
          </a:p>
          <a:p>
            <a:r>
              <a:rPr lang="de-DE" sz="1600" dirty="0" smtClean="0"/>
              <a:t>CAPS generally </a:t>
            </a:r>
            <a:r>
              <a:rPr lang="de-DE" sz="1600" dirty="0" err="1" smtClean="0"/>
              <a:t>presents</a:t>
            </a:r>
            <a:r>
              <a:rPr lang="de-DE" sz="1600" dirty="0" smtClean="0"/>
              <a:t> with </a:t>
            </a:r>
            <a:r>
              <a:rPr lang="de-DE" sz="1600" dirty="0" err="1" smtClean="0"/>
              <a:t>recurrent</a:t>
            </a:r>
            <a:r>
              <a:rPr lang="de-DE" sz="1600" dirty="0" smtClean="0"/>
              <a:t> </a:t>
            </a:r>
            <a:r>
              <a:rPr lang="de-DE" sz="1600" dirty="0" err="1" smtClean="0"/>
              <a:t>episodes</a:t>
            </a:r>
            <a:r>
              <a:rPr lang="de-DE" sz="1600" dirty="0" smtClean="0"/>
              <a:t> of </a:t>
            </a:r>
            <a:r>
              <a:rPr lang="de-DE" sz="1600" dirty="0" err="1" smtClean="0"/>
              <a:t>fevers</a:t>
            </a:r>
            <a:r>
              <a:rPr lang="de-DE" sz="1600" dirty="0" smtClean="0"/>
              <a:t>, </a:t>
            </a:r>
            <a:r>
              <a:rPr lang="de-DE" sz="1600" dirty="0" err="1" smtClean="0"/>
              <a:t>urticarial-like</a:t>
            </a:r>
            <a:r>
              <a:rPr lang="de-DE" sz="1600" dirty="0" smtClean="0"/>
              <a:t> </a:t>
            </a:r>
            <a:r>
              <a:rPr lang="de-DE" sz="1600" dirty="0" err="1" smtClean="0"/>
              <a:t>rash</a:t>
            </a:r>
            <a:r>
              <a:rPr lang="de-DE" sz="1600" dirty="0" smtClean="0"/>
              <a:t>, and/</a:t>
            </a:r>
            <a:r>
              <a:rPr lang="de-DE" sz="1600" dirty="0" err="1" smtClean="0"/>
              <a:t>or</a:t>
            </a:r>
            <a:r>
              <a:rPr lang="de-DE" sz="1600" dirty="0" smtClean="0"/>
              <a:t> </a:t>
            </a:r>
            <a:r>
              <a:rPr lang="de-DE" sz="1600" dirty="0" err="1" smtClean="0"/>
              <a:t>arthralgia</a:t>
            </a:r>
            <a:r>
              <a:rPr lang="de-DE" sz="1600" dirty="0" smtClean="0"/>
              <a:t>/</a:t>
            </a:r>
            <a:r>
              <a:rPr lang="de-DE" sz="1600" dirty="0" err="1" smtClean="0"/>
              <a:t>myalgia</a:t>
            </a:r>
            <a:endParaRPr lang="en-US" sz="1600" dirty="0"/>
          </a:p>
        </p:txBody>
      </p:sp>
      <p:sp>
        <p:nvSpPr>
          <p:cNvPr id="4" name="Text Placeholder 3"/>
          <p:cNvSpPr>
            <a:spLocks noGrp="1"/>
          </p:cNvSpPr>
          <p:nvPr>
            <p:ph type="body" sz="quarter" idx="10"/>
          </p:nvPr>
        </p:nvSpPr>
        <p:spPr/>
        <p:txBody>
          <a:bodyPr/>
          <a:lstStyle/>
          <a:p>
            <a:r>
              <a:rPr lang="en-US" dirty="0"/>
              <a:t>De Jesus AA, </a:t>
            </a:r>
            <a:r>
              <a:rPr lang="en-US" dirty="0" err="1"/>
              <a:t>Goldbach-Mansky</a:t>
            </a:r>
            <a:r>
              <a:rPr lang="en-US" dirty="0"/>
              <a:t> R. </a:t>
            </a:r>
            <a:r>
              <a:rPr lang="en-US" i="1" dirty="0" err="1"/>
              <a:t>Clin</a:t>
            </a:r>
            <a:r>
              <a:rPr lang="en-US" i="1" dirty="0"/>
              <a:t> </a:t>
            </a:r>
            <a:r>
              <a:rPr lang="en-US" i="1" dirty="0" err="1"/>
              <a:t>Immunol</a:t>
            </a:r>
            <a:r>
              <a:rPr lang="en-US" i="1" dirty="0"/>
              <a:t>.</a:t>
            </a:r>
            <a:r>
              <a:rPr lang="en-US" dirty="0"/>
              <a:t> 2013;147:155-174.</a:t>
            </a:r>
          </a:p>
        </p:txBody>
      </p:sp>
    </p:spTree>
    <p:extLst>
      <p:ext uri="{BB962C8B-B14F-4D97-AF65-F5344CB8AC3E}">
        <p14:creationId xmlns:p14="http://schemas.microsoft.com/office/powerpoint/2010/main" val="27058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Distinguishing </a:t>
            </a:r>
            <a:r>
              <a:rPr lang="en-US" dirty="0"/>
              <a:t>features of the more common PFS</a:t>
            </a: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3422682179"/>
              </p:ext>
            </p:extLst>
          </p:nvPr>
        </p:nvGraphicFramePr>
        <p:xfrm>
          <a:off x="685800" y="1508125"/>
          <a:ext cx="7772400" cy="4293449"/>
        </p:xfrm>
        <a:graphic>
          <a:graphicData uri="http://schemas.openxmlformats.org/drawingml/2006/table">
            <a:tbl>
              <a:tblPr firstRow="1" bandRow="1">
                <a:tableStyleId>{5C22544A-7EE6-4342-B048-85BDC9FD1C3A}</a:tableStyleId>
              </a:tblPr>
              <a:tblGrid>
                <a:gridCol w="1203158">
                  <a:extLst>
                    <a:ext uri="{9D8B030D-6E8A-4147-A177-3AD203B41FA5}">
                      <a16:colId xmlns="" xmlns:a16="http://schemas.microsoft.com/office/drawing/2014/main" val="20000"/>
                    </a:ext>
                  </a:extLst>
                </a:gridCol>
                <a:gridCol w="1197407">
                  <a:extLst>
                    <a:ext uri="{9D8B030D-6E8A-4147-A177-3AD203B41FA5}">
                      <a16:colId xmlns="" xmlns:a16="http://schemas.microsoft.com/office/drawing/2014/main" val="20001"/>
                    </a:ext>
                  </a:extLst>
                </a:gridCol>
                <a:gridCol w="1074367">
                  <a:extLst>
                    <a:ext uri="{9D8B030D-6E8A-4147-A177-3AD203B41FA5}">
                      <a16:colId xmlns="" xmlns:a16="http://schemas.microsoft.com/office/drawing/2014/main" val="20002"/>
                    </a:ext>
                  </a:extLst>
                </a:gridCol>
                <a:gridCol w="1074367">
                  <a:extLst>
                    <a:ext uri="{9D8B030D-6E8A-4147-A177-3AD203B41FA5}">
                      <a16:colId xmlns="" xmlns:a16="http://schemas.microsoft.com/office/drawing/2014/main" val="20003"/>
                    </a:ext>
                  </a:extLst>
                </a:gridCol>
                <a:gridCol w="1074367">
                  <a:extLst>
                    <a:ext uri="{9D8B030D-6E8A-4147-A177-3AD203B41FA5}">
                      <a16:colId xmlns="" xmlns:a16="http://schemas.microsoft.com/office/drawing/2014/main" val="20004"/>
                    </a:ext>
                  </a:extLst>
                </a:gridCol>
                <a:gridCol w="1074367">
                  <a:extLst>
                    <a:ext uri="{9D8B030D-6E8A-4147-A177-3AD203B41FA5}">
                      <a16:colId xmlns="" xmlns:a16="http://schemas.microsoft.com/office/drawing/2014/main" val="20005"/>
                    </a:ext>
                  </a:extLst>
                </a:gridCol>
                <a:gridCol w="1074367">
                  <a:extLst>
                    <a:ext uri="{9D8B030D-6E8A-4147-A177-3AD203B41FA5}">
                      <a16:colId xmlns="" xmlns:a16="http://schemas.microsoft.com/office/drawing/2014/main" val="20006"/>
                    </a:ext>
                  </a:extLst>
                </a:gridCol>
              </a:tblGrid>
              <a:tr h="262252">
                <a:tc rowSpan="2">
                  <a:txBody>
                    <a:bodyPr/>
                    <a:lstStyle/>
                    <a:p>
                      <a:pPr algn="ctr"/>
                      <a:endParaRPr lang="en-US" sz="1300" dirty="0">
                        <a:latin typeface="Arial Narrow" panose="020B0606020202030204" pitchFamily="34" charset="0"/>
                      </a:endParaRPr>
                    </a:p>
                  </a:txBody>
                  <a:tcPr marL="86966" marR="86966" marT="42217" marB="42217" anchor="b"/>
                </a:tc>
                <a:tc rowSpan="2">
                  <a:txBody>
                    <a:bodyPr/>
                    <a:lstStyle/>
                    <a:p>
                      <a:pPr algn="ctr"/>
                      <a:r>
                        <a:rPr lang="en-US" sz="1300" baseline="0" dirty="0"/>
                        <a:t>FMF</a:t>
                      </a:r>
                      <a:endParaRPr lang="en-US" sz="1300" baseline="0" dirty="0">
                        <a:latin typeface="Arial Narrow" panose="020B0606020202030204" pitchFamily="34" charset="0"/>
                      </a:endParaRPr>
                    </a:p>
                  </a:txBody>
                  <a:tcPr marL="86966" marR="86966" marT="42217" marB="42217" anchor="b"/>
                </a:tc>
                <a:tc rowSpan="2">
                  <a:txBody>
                    <a:bodyPr/>
                    <a:lstStyle/>
                    <a:p>
                      <a:pPr algn="ctr"/>
                      <a:r>
                        <a:rPr lang="en-US" sz="1300" baseline="0" dirty="0"/>
                        <a:t>HIDS/MKD</a:t>
                      </a:r>
                      <a:endParaRPr lang="en-US" sz="1300" baseline="0" dirty="0">
                        <a:latin typeface="Arial Narrow" panose="020B0606020202030204" pitchFamily="34" charset="0"/>
                      </a:endParaRPr>
                    </a:p>
                  </a:txBody>
                  <a:tcPr marL="86966" marR="86966" marT="42217" marB="42217" anchor="b"/>
                </a:tc>
                <a:tc rowSpan="2">
                  <a:txBody>
                    <a:bodyPr/>
                    <a:lstStyle/>
                    <a:p>
                      <a:pPr algn="ctr"/>
                      <a:r>
                        <a:rPr lang="en-US" sz="1300" baseline="0" dirty="0"/>
                        <a:t>TRAPS</a:t>
                      </a:r>
                      <a:endParaRPr lang="en-US" sz="1300" baseline="0" dirty="0">
                        <a:latin typeface="Arial Narrow" panose="020B0606020202030204" pitchFamily="34" charset="0"/>
                      </a:endParaRPr>
                    </a:p>
                  </a:txBody>
                  <a:tcPr marL="86966" marR="86966" marT="42217" marB="42217" anchor="b"/>
                </a:tc>
                <a:tc gridSpan="3">
                  <a:txBody>
                    <a:bodyPr/>
                    <a:lstStyle/>
                    <a:p>
                      <a:pPr algn="ctr"/>
                      <a:r>
                        <a:rPr lang="en-US" sz="1300" baseline="0" dirty="0"/>
                        <a:t>CAPS</a:t>
                      </a:r>
                      <a:endParaRPr lang="en-US" sz="1300" b="1" baseline="0" dirty="0">
                        <a:solidFill>
                          <a:schemeClr val="bg1"/>
                        </a:solidFill>
                        <a:latin typeface="Arial Narrow" panose="020B0606020202030204" pitchFamily="34" charset="0"/>
                      </a:endParaRPr>
                    </a:p>
                  </a:txBody>
                  <a:tcPr marL="86966" marR="86966" marT="42217" marB="42217" anchor="b"/>
                </a:tc>
                <a:tc hMerge="1">
                  <a:txBody>
                    <a:bodyPr/>
                    <a:lstStyle/>
                    <a:p>
                      <a:pPr algn="ctr"/>
                      <a:endParaRPr lang="en-US" sz="1400" baseline="0" dirty="0"/>
                    </a:p>
                  </a:txBody>
                  <a:tcPr marL="97222" marR="97222" anchor="ctr">
                    <a:solidFill>
                      <a:srgbClr val="538CFF"/>
                    </a:solidFill>
                  </a:tcPr>
                </a:tc>
                <a:tc hMerge="1">
                  <a:txBody>
                    <a:bodyPr/>
                    <a:lstStyle/>
                    <a:p>
                      <a:pPr algn="ctr"/>
                      <a:endParaRPr lang="en-US" sz="1400" baseline="0" dirty="0"/>
                    </a:p>
                  </a:txBody>
                  <a:tcPr marL="97222" marR="97222" anchor="ctr">
                    <a:solidFill>
                      <a:srgbClr val="538CFF"/>
                    </a:solidFill>
                  </a:tcPr>
                </a:tc>
                <a:extLst>
                  <a:ext uri="{0D108BD9-81ED-4DB2-BD59-A6C34878D82A}">
                    <a16:rowId xmlns="" xmlns:a16="http://schemas.microsoft.com/office/drawing/2014/main" val="10000"/>
                  </a:ext>
                </a:extLst>
              </a:tr>
              <a:tr h="446137">
                <a:tc vMerge="1">
                  <a:txBody>
                    <a:bodyPr/>
                    <a:lstStyle/>
                    <a:p>
                      <a:pPr algn="ctr"/>
                      <a:endParaRPr lang="en-US" sz="1400" dirty="0"/>
                    </a:p>
                  </a:txBody>
                  <a:tcPr marL="97222" marR="97222" anchor="ctr">
                    <a:solidFill>
                      <a:srgbClr val="538CFF"/>
                    </a:solidFill>
                  </a:tcPr>
                </a:tc>
                <a:tc vMerge="1">
                  <a:txBody>
                    <a:bodyPr/>
                    <a:lstStyle/>
                    <a:p>
                      <a:pPr algn="ctr"/>
                      <a:endParaRPr lang="en-US" sz="1400" baseline="0" dirty="0"/>
                    </a:p>
                  </a:txBody>
                  <a:tcPr marL="97222" marR="97222" anchor="ctr">
                    <a:solidFill>
                      <a:srgbClr val="538CFF"/>
                    </a:solidFill>
                  </a:tcPr>
                </a:tc>
                <a:tc vMerge="1">
                  <a:txBody>
                    <a:bodyPr/>
                    <a:lstStyle/>
                    <a:p>
                      <a:pPr algn="ctr"/>
                      <a:endParaRPr lang="en-US" sz="1400" baseline="0" dirty="0"/>
                    </a:p>
                  </a:txBody>
                  <a:tcPr marL="97222" marR="97222" anchor="ctr">
                    <a:solidFill>
                      <a:srgbClr val="538CFF"/>
                    </a:solidFill>
                  </a:tcPr>
                </a:tc>
                <a:tc vMerge="1">
                  <a:txBody>
                    <a:bodyPr/>
                    <a:lstStyle/>
                    <a:p>
                      <a:pPr algn="ctr"/>
                      <a:endParaRPr lang="en-US" sz="1400" baseline="0" dirty="0"/>
                    </a:p>
                  </a:txBody>
                  <a:tcPr marL="97222" marR="97222" anchor="ctr">
                    <a:solidFill>
                      <a:srgbClr val="538CFF"/>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300" baseline="0" dirty="0">
                          <a:solidFill>
                            <a:schemeClr val="bg1"/>
                          </a:solidFill>
                        </a:rPr>
                        <a:t>FCAS</a:t>
                      </a:r>
                      <a:endParaRPr lang="en-US" sz="1300" b="1" baseline="0" dirty="0">
                        <a:solidFill>
                          <a:schemeClr val="bg1"/>
                        </a:solidFill>
                        <a:latin typeface="Arial Narrow" panose="020B0606020202030204" pitchFamily="34" charset="0"/>
                      </a:endParaRPr>
                    </a:p>
                  </a:txBody>
                  <a:tcPr marL="86966" marR="86966" marT="42217" marB="42217" anchor="b">
                    <a:solidFill>
                      <a:schemeClr val="accent1"/>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300" baseline="0" dirty="0">
                          <a:solidFill>
                            <a:schemeClr val="bg1"/>
                          </a:solidFill>
                        </a:rPr>
                        <a:t>MWS</a:t>
                      </a:r>
                      <a:endParaRPr lang="en-US" sz="1300" b="1" baseline="0" dirty="0">
                        <a:solidFill>
                          <a:schemeClr val="bg1"/>
                        </a:solidFill>
                        <a:latin typeface="Arial Narrow" panose="020B0606020202030204" pitchFamily="34" charset="0"/>
                      </a:endParaRPr>
                    </a:p>
                  </a:txBody>
                  <a:tcPr marL="86966" marR="86966" marT="42217" marB="42217" anchor="b">
                    <a:solidFill>
                      <a:schemeClr val="accent1"/>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300" baseline="0" dirty="0">
                          <a:solidFill>
                            <a:schemeClr val="bg1"/>
                          </a:solidFill>
                        </a:rPr>
                        <a:t>NOMID/</a:t>
                      </a:r>
                      <a:br>
                        <a:rPr lang="en-US" sz="1300" baseline="0" dirty="0">
                          <a:solidFill>
                            <a:schemeClr val="bg1"/>
                          </a:solidFill>
                        </a:rPr>
                      </a:br>
                      <a:r>
                        <a:rPr lang="en-US" sz="1300" baseline="0" dirty="0">
                          <a:solidFill>
                            <a:schemeClr val="bg1"/>
                          </a:solidFill>
                        </a:rPr>
                        <a:t>CINCA</a:t>
                      </a:r>
                      <a:endParaRPr lang="en-US" sz="1300" b="1" baseline="0" dirty="0">
                        <a:solidFill>
                          <a:schemeClr val="bg1"/>
                        </a:solidFill>
                        <a:latin typeface="Arial Narrow" panose="020B0606020202030204" pitchFamily="34" charset="0"/>
                      </a:endParaRPr>
                    </a:p>
                  </a:txBody>
                  <a:tcPr marL="86966" marR="86966" marT="42217" marB="42217" anchor="b">
                    <a:solidFill>
                      <a:schemeClr val="accent1"/>
                    </a:solidFill>
                  </a:tcPr>
                </a:tc>
                <a:extLst>
                  <a:ext uri="{0D108BD9-81ED-4DB2-BD59-A6C34878D82A}">
                    <a16:rowId xmlns="" xmlns:a16="http://schemas.microsoft.com/office/drawing/2014/main" val="10001"/>
                  </a:ext>
                </a:extLst>
              </a:tr>
              <a:tr h="389557">
                <a:tc>
                  <a:txBody>
                    <a:bodyPr/>
                    <a:lstStyle/>
                    <a:p>
                      <a:r>
                        <a:rPr lang="en-US" sz="1100" b="1" baseline="0" dirty="0">
                          <a:latin typeface="Arial Narrow" panose="020B0606020202030204" pitchFamily="34" charset="0"/>
                        </a:rPr>
                        <a:t>Mode of inheritance</a:t>
                      </a:r>
                    </a:p>
                  </a:txBody>
                  <a:tcPr marL="86966" marR="86966" marT="42217" marB="42217" anchor="ctr"/>
                </a:tc>
                <a:tc>
                  <a:txBody>
                    <a:bodyPr/>
                    <a:lstStyle/>
                    <a:p>
                      <a:pPr algn="ctr"/>
                      <a:r>
                        <a:rPr lang="en-US" sz="1100" dirty="0">
                          <a:latin typeface="Arial Narrow" panose="020B0606020202030204" pitchFamily="34" charset="0"/>
                        </a:rPr>
                        <a:t>Autosomal recessive</a:t>
                      </a:r>
                    </a:p>
                  </a:txBody>
                  <a:tcPr marL="86966" marR="86966" marT="42217" marB="42217" anchor="ctr"/>
                </a:tc>
                <a:tc>
                  <a:txBody>
                    <a:bodyPr/>
                    <a:lstStyle/>
                    <a:p>
                      <a:pPr algn="ctr"/>
                      <a:r>
                        <a:rPr lang="en-US" sz="1100" dirty="0">
                          <a:latin typeface="Arial Narrow" panose="020B0606020202030204" pitchFamily="34" charset="0"/>
                        </a:rPr>
                        <a:t>Autosomal recessive</a:t>
                      </a:r>
                    </a:p>
                  </a:txBody>
                  <a:tcPr marL="86966" marR="86966" marT="42217" marB="42217" anchor="ctr"/>
                </a:tc>
                <a:tc>
                  <a:txBody>
                    <a:bodyPr/>
                    <a:lstStyle/>
                    <a:p>
                      <a:pPr algn="ctr"/>
                      <a:r>
                        <a:rPr lang="en-US" sz="1100" dirty="0">
                          <a:latin typeface="Arial Narrow" panose="020B0606020202030204" pitchFamily="34" charset="0"/>
                        </a:rPr>
                        <a:t>Autosomal dominant</a:t>
                      </a:r>
                    </a:p>
                  </a:txBody>
                  <a:tcPr marL="86966" marR="86966" marT="42217" marB="422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latin typeface="Arial Narrow" panose="020B0606020202030204" pitchFamily="34" charset="0"/>
                        </a:rPr>
                        <a:t>Autosomal dominant</a:t>
                      </a:r>
                      <a:endParaRPr lang="en-US" sz="1100" kern="1200" dirty="0">
                        <a:solidFill>
                          <a:schemeClr val="dk1"/>
                        </a:solidFill>
                        <a:latin typeface="Arial Narrow" panose="020B0606020202030204" pitchFamily="34" charset="0"/>
                        <a:ea typeface="+mn-ea"/>
                        <a:cs typeface="+mn-cs"/>
                      </a:endParaRPr>
                    </a:p>
                  </a:txBody>
                  <a:tcPr marL="86966" marR="86966" marT="42217" marB="422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Autosomal dominant</a:t>
                      </a:r>
                    </a:p>
                  </a:txBody>
                  <a:tcPr marL="86966" marR="86966" marT="42217" marB="422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Autosomal dominant</a:t>
                      </a:r>
                    </a:p>
                  </a:txBody>
                  <a:tcPr marL="86966" marR="86966" marT="42217" marB="42217" anchor="ctr"/>
                </a:tc>
                <a:extLst>
                  <a:ext uri="{0D108BD9-81ED-4DB2-BD59-A6C34878D82A}">
                    <a16:rowId xmlns="" xmlns:a16="http://schemas.microsoft.com/office/drawing/2014/main" val="10002"/>
                  </a:ext>
                </a:extLst>
              </a:tr>
              <a:tr h="389557">
                <a:tc>
                  <a:txBody>
                    <a:bodyPr/>
                    <a:lstStyle/>
                    <a:p>
                      <a:r>
                        <a:rPr lang="en-US" sz="1100" b="1" baseline="0" dirty="0">
                          <a:latin typeface="Arial Narrow" panose="020B0606020202030204" pitchFamily="34" charset="0"/>
                        </a:rPr>
                        <a:t>Age of onset, years</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&lt;10</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&lt;6</a:t>
                      </a:r>
                      <a:r>
                        <a:rPr lang="en-US" sz="1100" baseline="0" dirty="0" smtClean="0">
                          <a:latin typeface="Arial Narrow" panose="020B0606020202030204" pitchFamily="34" charset="0"/>
                        </a:rPr>
                        <a:t> months</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Variable, most </a:t>
                      </a:r>
                      <a:r>
                        <a:rPr lang="en-US" sz="1100" dirty="0" smtClean="0">
                          <a:latin typeface="Arial Narrow" panose="020B0606020202030204" pitchFamily="34" charset="0"/>
                        </a:rPr>
                        <a:t>&lt;7</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&lt;1</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At birth</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At</a:t>
                      </a:r>
                      <a:r>
                        <a:rPr lang="en-US" sz="1100" baseline="0" dirty="0">
                          <a:latin typeface="Arial Narrow" panose="020B0606020202030204" pitchFamily="34" charset="0"/>
                        </a:rPr>
                        <a:t> birth</a:t>
                      </a:r>
                      <a:endParaRPr lang="en-US" sz="1100" dirty="0">
                        <a:latin typeface="Arial Narrow" panose="020B0606020202030204" pitchFamily="34" charset="0"/>
                      </a:endParaRPr>
                    </a:p>
                  </a:txBody>
                  <a:tcPr marL="86966" marR="86966" marT="42217" marB="42217" anchor="ctr"/>
                </a:tc>
                <a:extLst>
                  <a:ext uri="{0D108BD9-81ED-4DB2-BD59-A6C34878D82A}">
                    <a16:rowId xmlns="" xmlns:a16="http://schemas.microsoft.com/office/drawing/2014/main" val="10003"/>
                  </a:ext>
                </a:extLst>
              </a:tr>
              <a:tr h="389557">
                <a:tc>
                  <a:txBody>
                    <a:bodyPr/>
                    <a:lstStyle/>
                    <a:p>
                      <a:r>
                        <a:rPr lang="en-US" sz="1100" b="1" baseline="0" dirty="0">
                          <a:latin typeface="Arial Narrow" panose="020B0606020202030204" pitchFamily="34" charset="0"/>
                        </a:rPr>
                        <a:t>Predominant</a:t>
                      </a:r>
                    </a:p>
                    <a:p>
                      <a:r>
                        <a:rPr lang="en-US" sz="1100" b="1" baseline="0" dirty="0">
                          <a:latin typeface="Arial Narrow" panose="020B0606020202030204" pitchFamily="34" charset="0"/>
                        </a:rPr>
                        <a:t>ethnic distribution</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Eastern Mediterranean</a:t>
                      </a:r>
                      <a:r>
                        <a:rPr lang="en-US" sz="1100" baseline="0" dirty="0" smtClean="0">
                          <a:latin typeface="Arial Narrow" panose="020B0606020202030204" pitchFamily="34" charset="0"/>
                        </a:rPr>
                        <a:t> origins</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North-Western European</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All races</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European</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European</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European</a:t>
                      </a:r>
                    </a:p>
                  </a:txBody>
                  <a:tcPr marL="86966" marR="86966" marT="42217" marB="42217" anchor="ctr"/>
                </a:tc>
                <a:extLst>
                  <a:ext uri="{0D108BD9-81ED-4DB2-BD59-A6C34878D82A}">
                    <a16:rowId xmlns="" xmlns:a16="http://schemas.microsoft.com/office/drawing/2014/main" val="10004"/>
                  </a:ext>
                </a:extLst>
              </a:tr>
              <a:tr h="233962">
                <a:tc>
                  <a:txBody>
                    <a:bodyPr/>
                    <a:lstStyle/>
                    <a:p>
                      <a:r>
                        <a:rPr lang="en-US" sz="1100" b="1" baseline="0" dirty="0">
                          <a:latin typeface="Arial Narrow" panose="020B0606020202030204" pitchFamily="34" charset="0"/>
                        </a:rPr>
                        <a:t>Gene involved</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i="1" dirty="0">
                          <a:latin typeface="Arial Narrow" panose="020B0606020202030204" pitchFamily="34" charset="0"/>
                        </a:rPr>
                        <a:t>MEFV</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i="1" dirty="0">
                          <a:latin typeface="Arial Narrow" panose="020B0606020202030204" pitchFamily="34" charset="0"/>
                        </a:rPr>
                        <a:t>MVK</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i="1" dirty="0">
                          <a:latin typeface="Arial Narrow" panose="020B0606020202030204" pitchFamily="34" charset="0"/>
                        </a:rPr>
                        <a:t>TNFRSF1A</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i="1" dirty="0">
                          <a:latin typeface="Arial Narrow" panose="020B0606020202030204" pitchFamily="34" charset="0"/>
                        </a:rPr>
                        <a:t>NLRP3</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i="1" dirty="0">
                          <a:latin typeface="Arial Narrow" panose="020B0606020202030204" pitchFamily="34" charset="0"/>
                        </a:rPr>
                        <a:t>NLRP3</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i="1" dirty="0">
                          <a:latin typeface="Arial Narrow" panose="020B0606020202030204" pitchFamily="34" charset="0"/>
                        </a:rPr>
                        <a:t>NLRP3</a:t>
                      </a:r>
                    </a:p>
                  </a:txBody>
                  <a:tcPr marL="86966" marR="86966" marT="42217" marB="42217" anchor="ctr"/>
                </a:tc>
                <a:extLst>
                  <a:ext uri="{0D108BD9-81ED-4DB2-BD59-A6C34878D82A}">
                    <a16:rowId xmlns="" xmlns:a16="http://schemas.microsoft.com/office/drawing/2014/main" val="10005"/>
                  </a:ext>
                </a:extLst>
              </a:tr>
              <a:tr h="389557">
                <a:tc>
                  <a:txBody>
                    <a:bodyPr/>
                    <a:lstStyle/>
                    <a:p>
                      <a:r>
                        <a:rPr lang="en-US" sz="1100" b="1" baseline="0" dirty="0">
                          <a:latin typeface="Arial Narrow" panose="020B0606020202030204" pitchFamily="34" charset="0"/>
                        </a:rPr>
                        <a:t>Duration of typical attack</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12 h‒3 days</a:t>
                      </a:r>
                      <a:endParaRPr lang="en-US" sz="1100" dirty="0">
                        <a:solidFill>
                          <a:schemeClr val="tx1"/>
                        </a:solidFill>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3‒6 days</a:t>
                      </a:r>
                      <a:endParaRPr lang="en-US" sz="1100" dirty="0">
                        <a:solidFill>
                          <a:schemeClr val="tx1"/>
                        </a:solidFill>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3 days‒3 weeks</a:t>
                      </a:r>
                      <a:endParaRPr lang="en-US" sz="1100" dirty="0">
                        <a:solidFill>
                          <a:schemeClr val="tx1"/>
                        </a:solidFill>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&lt;24 h</a:t>
                      </a:r>
                      <a:endParaRPr lang="en-US" sz="1100" dirty="0">
                        <a:solidFill>
                          <a:schemeClr val="tx1"/>
                        </a:solidFill>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1‒2 days</a:t>
                      </a:r>
                      <a:endParaRPr lang="en-US" sz="1100" dirty="0">
                        <a:solidFill>
                          <a:schemeClr val="tx1"/>
                        </a:solidFill>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Persistent</a:t>
                      </a:r>
                    </a:p>
                  </a:txBody>
                  <a:tcPr marL="86966" marR="86966" marT="42217" marB="42217" anchor="ctr"/>
                </a:tc>
                <a:extLst>
                  <a:ext uri="{0D108BD9-81ED-4DB2-BD59-A6C34878D82A}">
                    <a16:rowId xmlns="" xmlns:a16="http://schemas.microsoft.com/office/drawing/2014/main" val="10006"/>
                  </a:ext>
                </a:extLst>
              </a:tr>
              <a:tr h="1011937">
                <a:tc>
                  <a:txBody>
                    <a:bodyPr/>
                    <a:lstStyle/>
                    <a:p>
                      <a:r>
                        <a:rPr lang="en-US" sz="1100" b="1" baseline="0" dirty="0">
                          <a:latin typeface="Arial Narrow" panose="020B0606020202030204" pitchFamily="34" charset="0"/>
                        </a:rPr>
                        <a:t>Distinguishing symptoms</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Severe </a:t>
                      </a:r>
                      <a:r>
                        <a:rPr lang="en-US" sz="1100" dirty="0" err="1" smtClean="0">
                          <a:latin typeface="Arial Narrow" panose="020B0606020202030204" pitchFamily="34" charset="0"/>
                        </a:rPr>
                        <a:t>peritonic</a:t>
                      </a:r>
                      <a:r>
                        <a:rPr lang="en-US" sz="1100" dirty="0" smtClean="0">
                          <a:latin typeface="Arial Narrow" panose="020B0606020202030204" pitchFamily="34" charset="0"/>
                        </a:rPr>
                        <a:t> or pleuritic pain, erysipelas-like</a:t>
                      </a:r>
                      <a:r>
                        <a:rPr lang="en-US" sz="1100" baseline="0" dirty="0" smtClean="0">
                          <a:latin typeface="Arial Narrow" panose="020B0606020202030204" pitchFamily="34" charset="0"/>
                        </a:rPr>
                        <a:t> skin lesion</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Very young age at onset, cervical </a:t>
                      </a:r>
                      <a:r>
                        <a:rPr lang="en-US" sz="1100" dirty="0" err="1" smtClean="0">
                          <a:latin typeface="Arial Narrow" panose="020B0606020202030204" pitchFamily="34" charset="0"/>
                        </a:rPr>
                        <a:t>lymphadeno-pathy</a:t>
                      </a:r>
                      <a:r>
                        <a:rPr lang="en-US" sz="1100" dirty="0" smtClean="0">
                          <a:latin typeface="Arial Narrow" panose="020B0606020202030204" pitchFamily="34" charset="0"/>
                        </a:rPr>
                        <a:t>,</a:t>
                      </a:r>
                      <a:r>
                        <a:rPr lang="en-US" sz="1100" baseline="0" dirty="0" smtClean="0">
                          <a:latin typeface="Arial Narrow" panose="020B0606020202030204" pitchFamily="34" charset="0"/>
                        </a:rPr>
                        <a:t> </a:t>
                      </a:r>
                      <a:r>
                        <a:rPr lang="en-US" sz="1100" baseline="0" dirty="0" err="1" smtClean="0">
                          <a:latin typeface="Arial Narrow" panose="020B0606020202030204" pitchFamily="34" charset="0"/>
                        </a:rPr>
                        <a:t>apthous</a:t>
                      </a:r>
                      <a:r>
                        <a:rPr lang="en-US" sz="1100" baseline="0" dirty="0" smtClean="0">
                          <a:latin typeface="Arial Narrow" panose="020B0606020202030204" pitchFamily="34" charset="0"/>
                        </a:rPr>
                        <a:t> ulcers</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Severe muscle pain, swelling</a:t>
                      </a:r>
                      <a:r>
                        <a:rPr lang="en-US" sz="1100" baseline="0" dirty="0">
                          <a:latin typeface="Arial Narrow" panose="020B0606020202030204" pitchFamily="34" charset="0"/>
                        </a:rPr>
                        <a:t> around eye </a:t>
                      </a:r>
                      <a:r>
                        <a:rPr lang="en-US" sz="1100" baseline="0" dirty="0" smtClean="0">
                          <a:latin typeface="Arial Narrow" panose="020B0606020202030204" pitchFamily="34" charset="0"/>
                        </a:rPr>
                        <a:t>(</a:t>
                      </a:r>
                      <a:r>
                        <a:rPr lang="en-US" sz="1100" dirty="0">
                          <a:latin typeface="Arial Narrow" panose="020B0606020202030204" pitchFamily="34" charset="0"/>
                        </a:rPr>
                        <a:t>periorbital</a:t>
                      </a:r>
                      <a:r>
                        <a:rPr lang="en-US" sz="1100" baseline="0" dirty="0">
                          <a:latin typeface="Arial Narrow" panose="020B0606020202030204" pitchFamily="34" charset="0"/>
                        </a:rPr>
                        <a:t> edema)</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Induction</a:t>
                      </a:r>
                      <a:r>
                        <a:rPr lang="en-US" sz="1100" baseline="0" dirty="0">
                          <a:latin typeface="Arial Narrow" panose="020B0606020202030204" pitchFamily="34" charset="0"/>
                        </a:rPr>
                        <a:t> by cold exposure</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Very young age at onset, sensorineural</a:t>
                      </a:r>
                      <a:r>
                        <a:rPr lang="en-US" sz="1100" baseline="0" dirty="0" smtClean="0">
                          <a:latin typeface="Arial Narrow" panose="020B0606020202030204" pitchFamily="34" charset="0"/>
                        </a:rPr>
                        <a:t> deafness</a:t>
                      </a:r>
                      <a:endParaRPr lang="en-US" sz="1100" dirty="0">
                        <a:latin typeface="Arial Narrow" panose="020B0606020202030204" pitchFamily="34" charset="0"/>
                      </a:endParaRP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Very young age at onset, bone deformities, chronic meningitis</a:t>
                      </a:r>
                      <a:endParaRPr lang="en-US" sz="1100" dirty="0">
                        <a:latin typeface="Arial Narrow" panose="020B0606020202030204" pitchFamily="34" charset="0"/>
                      </a:endParaRPr>
                    </a:p>
                  </a:txBody>
                  <a:tcPr marL="86966" marR="86966" marT="42217" marB="42217" anchor="ctr"/>
                </a:tc>
                <a:extLst>
                  <a:ext uri="{0D108BD9-81ED-4DB2-BD59-A6C34878D82A}">
                    <a16:rowId xmlns="" xmlns:a16="http://schemas.microsoft.com/office/drawing/2014/main" val="10007"/>
                  </a:ext>
                </a:extLst>
              </a:tr>
              <a:tr h="389557">
                <a:tc>
                  <a:txBody>
                    <a:bodyPr/>
                    <a:lstStyle/>
                    <a:p>
                      <a:r>
                        <a:rPr lang="en-US" sz="1100" b="1" baseline="0" dirty="0">
                          <a:latin typeface="Arial Narrow" panose="020B0606020202030204" pitchFamily="34" charset="0"/>
                        </a:rPr>
                        <a:t>Response to colchicine</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Yes</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No</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No</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No</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No</a:t>
                      </a:r>
                    </a:p>
                  </a:txBody>
                  <a:tcPr marL="86966" marR="86966" marT="42217" marB="4221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No</a:t>
                      </a:r>
                    </a:p>
                  </a:txBody>
                  <a:tcPr marL="86966" marR="86966" marT="42217" marB="42217" anchor="ctr"/>
                </a:tc>
                <a:extLst>
                  <a:ext uri="{0D108BD9-81ED-4DB2-BD59-A6C34878D82A}">
                    <a16:rowId xmlns="" xmlns:a16="http://schemas.microsoft.com/office/drawing/2014/main" val="10008"/>
                  </a:ext>
                </a:extLst>
              </a:tr>
            </a:tbl>
          </a:graphicData>
        </a:graphic>
      </p:graphicFrame>
      <p:sp>
        <p:nvSpPr>
          <p:cNvPr id="4" name="Text Placeholder 3"/>
          <p:cNvSpPr>
            <a:spLocks noGrp="1"/>
          </p:cNvSpPr>
          <p:nvPr>
            <p:ph type="body" sz="quarter" idx="10"/>
          </p:nvPr>
        </p:nvSpPr>
        <p:spPr>
          <a:xfrm>
            <a:off x="686020" y="5786345"/>
            <a:ext cx="6015866" cy="756617"/>
          </a:xfrm>
        </p:spPr>
        <p:txBody>
          <a:bodyPr/>
          <a:lstStyle/>
          <a:p>
            <a:r>
              <a:rPr lang="en-US" dirty="0"/>
              <a:t>CAPS, cryopyrin-associated periodic syndromes; CINCA, chronic infantile neurologic cutaneous and articular syndrome; FCAS, familial cold autoinflammatory syndrome; FMF, familial Mediterranean fever; h, hour; HIDS, hyperimmunoglobulin D syndrome; MKD, mevalonate kinase deficiency; MWS, Muckle-Wells syndrome; NOMID, neonatal-onset multisystem inflammatory disease; PFS, periodic fever syndromes; TRAPS, tumor necrosis factor receptor−associated periodic syndrome</a:t>
            </a:r>
          </a:p>
          <a:p>
            <a:r>
              <a:rPr lang="en-US" dirty="0"/>
              <a:t>van der </a:t>
            </a:r>
            <a:r>
              <a:rPr lang="en-US" dirty="0" err="1"/>
              <a:t>Hilst</a:t>
            </a:r>
            <a:r>
              <a:rPr lang="en-US" dirty="0"/>
              <a:t> JCH, </a:t>
            </a:r>
            <a:r>
              <a:rPr lang="en-US" dirty="0" err="1"/>
              <a:t>Frenkel</a:t>
            </a:r>
            <a:r>
              <a:rPr lang="en-US" dirty="0"/>
              <a:t> J. </a:t>
            </a:r>
            <a:r>
              <a:rPr lang="en-US" i="1" dirty="0" err="1"/>
              <a:t>Curr</a:t>
            </a:r>
            <a:r>
              <a:rPr lang="en-US" i="1" dirty="0"/>
              <a:t> </a:t>
            </a:r>
            <a:r>
              <a:rPr lang="en-US" i="1" dirty="0" err="1"/>
              <a:t>Rheumatol</a:t>
            </a:r>
            <a:r>
              <a:rPr lang="en-US" i="1" dirty="0"/>
              <a:t> Rep.</a:t>
            </a:r>
            <a:r>
              <a:rPr lang="en-US" dirty="0"/>
              <a:t> 2010;12:101-7.</a:t>
            </a:r>
          </a:p>
        </p:txBody>
      </p:sp>
      <p:sp>
        <p:nvSpPr>
          <p:cNvPr id="3" name="Rectangle 2"/>
          <p:cNvSpPr/>
          <p:nvPr/>
        </p:nvSpPr>
        <p:spPr bwMode="auto">
          <a:xfrm flipH="1">
            <a:off x="5235617" y="1495440"/>
            <a:ext cx="3216559" cy="4301856"/>
          </a:xfrm>
          <a:prstGeom prst="rect">
            <a:avLst/>
          </a:prstGeom>
          <a:noFill/>
          <a:ln w="38100" cap="flat" cmpd="sng" algn="ctr">
            <a:solidFill>
              <a:schemeClr val="accent2"/>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57"/>
            <a:endParaRPr lang="en-US" sz="2216" dirty="0">
              <a:cs typeface="ＭＳ Ｐゴシック" charset="-128"/>
            </a:endParaRPr>
          </a:p>
        </p:txBody>
      </p:sp>
    </p:spTree>
    <p:extLst>
      <p:ext uri="{BB962C8B-B14F-4D97-AF65-F5344CB8AC3E}">
        <p14:creationId xmlns:p14="http://schemas.microsoft.com/office/powerpoint/2010/main" val="231388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2357466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22" name="think-cell Folie" r:id="rId5" imgW="530" imgH="530" progId="TCLayout.ActiveDocument.1">
                  <p:embed/>
                </p:oleObj>
              </mc:Choice>
              <mc:Fallback>
                <p:oleObj name="think-cell Folie" r:id="rId5" imgW="530" imgH="53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2" name="Rechteck 71"/>
          <p:cNvSpPr/>
          <p:nvPr/>
        </p:nvSpPr>
        <p:spPr>
          <a:xfrm>
            <a:off x="4643438" y="1520825"/>
            <a:ext cx="3814762" cy="3379411"/>
          </a:xfrm>
          <a:prstGeom prst="rect">
            <a:avLst/>
          </a:prstGeom>
          <a:solidFill>
            <a:srgbClr val="E7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Content Placeholder 3"/>
          <p:cNvSpPr>
            <a:spLocks noGrp="1"/>
          </p:cNvSpPr>
          <p:nvPr>
            <p:ph sz="half" idx="1"/>
          </p:nvPr>
        </p:nvSpPr>
        <p:spPr/>
        <p:txBody>
          <a:bodyPr>
            <a:noAutofit/>
          </a:bodyPr>
          <a:lstStyle/>
          <a:p>
            <a:pPr>
              <a:lnSpc>
                <a:spcPct val="120000"/>
              </a:lnSpc>
            </a:pPr>
            <a:r>
              <a:rPr lang="en-US" sz="1400" dirty="0" smtClean="0"/>
              <a:t>PFS </a:t>
            </a:r>
            <a:r>
              <a:rPr lang="en-US" sz="1400" dirty="0"/>
              <a:t>can be </a:t>
            </a:r>
            <a:r>
              <a:rPr lang="en-US" sz="1400" dirty="0" smtClean="0"/>
              <a:t>difficult diagnoses </a:t>
            </a:r>
            <a:r>
              <a:rPr lang="en-US" sz="1400" dirty="0"/>
              <a:t>to </a:t>
            </a:r>
            <a:r>
              <a:rPr lang="en-US" sz="1400" dirty="0" smtClean="0"/>
              <a:t>establish and rely on clinical suspicion</a:t>
            </a:r>
            <a:r>
              <a:rPr lang="en-US" sz="1400" baseline="30000" dirty="0" smtClean="0"/>
              <a:t>1</a:t>
            </a:r>
            <a:endParaRPr lang="en-US" sz="1400" baseline="30000" dirty="0"/>
          </a:p>
          <a:p>
            <a:pPr>
              <a:lnSpc>
                <a:spcPct val="120000"/>
              </a:lnSpc>
            </a:pPr>
            <a:r>
              <a:rPr lang="en-US" sz="1400" dirty="0"/>
              <a:t>Median diagnostic delay from symptom onset is reported to </a:t>
            </a:r>
            <a:r>
              <a:rPr lang="en-US" sz="1400" dirty="0" smtClean="0"/>
              <a:t>be:</a:t>
            </a:r>
            <a:r>
              <a:rPr lang="en-US" sz="1400" baseline="30000" dirty="0" smtClean="0"/>
              <a:t>2,3</a:t>
            </a:r>
            <a:endParaRPr lang="en-US" sz="1400" baseline="30000" dirty="0"/>
          </a:p>
          <a:p>
            <a:pPr lvl="1">
              <a:lnSpc>
                <a:spcPct val="120000"/>
              </a:lnSpc>
            </a:pPr>
            <a:r>
              <a:rPr lang="en-US" sz="1400" dirty="0" smtClean="0"/>
              <a:t>FMF 1.8 years</a:t>
            </a:r>
          </a:p>
          <a:p>
            <a:pPr lvl="1">
              <a:lnSpc>
                <a:spcPct val="120000"/>
              </a:lnSpc>
            </a:pPr>
            <a:r>
              <a:rPr lang="en-US" sz="1400" dirty="0" smtClean="0"/>
              <a:t>TRAPS 5.8 years</a:t>
            </a:r>
          </a:p>
          <a:p>
            <a:pPr lvl="1">
              <a:lnSpc>
                <a:spcPct val="120000"/>
              </a:lnSpc>
            </a:pPr>
            <a:r>
              <a:rPr lang="en-US" sz="1400" dirty="0" smtClean="0"/>
              <a:t>HIDS/MKD 7.1 years</a:t>
            </a:r>
          </a:p>
          <a:p>
            <a:pPr lvl="1">
              <a:lnSpc>
                <a:spcPct val="120000"/>
              </a:lnSpc>
            </a:pPr>
            <a:r>
              <a:rPr lang="en-US" sz="1400" dirty="0" smtClean="0"/>
              <a:t>Many </a:t>
            </a:r>
            <a:r>
              <a:rPr lang="en-US" sz="1400" dirty="0"/>
              <a:t>patients </a:t>
            </a:r>
            <a:r>
              <a:rPr lang="en-US" sz="1400" dirty="0" smtClean="0"/>
              <a:t>have seen multiple specialties and received incorrect diagnoses </a:t>
            </a:r>
            <a:r>
              <a:rPr lang="en-US" sz="1400" dirty="0"/>
              <a:t>(</a:t>
            </a:r>
            <a:r>
              <a:rPr lang="en-US" sz="1400" dirty="0" smtClean="0"/>
              <a:t>e.g. </a:t>
            </a:r>
            <a:r>
              <a:rPr lang="en-US" sz="1400" dirty="0"/>
              <a:t>FMF, AOSD, or JIA</a:t>
            </a:r>
            <a:r>
              <a:rPr lang="en-US" sz="1400" dirty="0" smtClean="0"/>
              <a:t>)</a:t>
            </a:r>
            <a:endParaRPr lang="en-US" sz="1400" dirty="0"/>
          </a:p>
          <a:p>
            <a:pPr>
              <a:lnSpc>
                <a:spcPct val="120000"/>
              </a:lnSpc>
            </a:pPr>
            <a:r>
              <a:rPr lang="en-US" sz="1400" dirty="0"/>
              <a:t>Eurofever registry data suggest a trend towards shorter diagnostic delay for autoinflammatory diseases in patients born more </a:t>
            </a:r>
            <a:r>
              <a:rPr lang="en-US" sz="1400" dirty="0" smtClean="0"/>
              <a:t>recently, reflecting genetic advances</a:t>
            </a:r>
            <a:r>
              <a:rPr lang="en-US" sz="1400" baseline="30000" dirty="0" smtClean="0"/>
              <a:t>2</a:t>
            </a:r>
            <a:endParaRPr lang="en-US" sz="1400" baseline="30000" dirty="0"/>
          </a:p>
        </p:txBody>
      </p:sp>
      <p:sp>
        <p:nvSpPr>
          <p:cNvPr id="3" name="Title 2"/>
          <p:cNvSpPr>
            <a:spLocks noGrp="1"/>
          </p:cNvSpPr>
          <p:nvPr>
            <p:ph type="title"/>
          </p:nvPr>
        </p:nvSpPr>
        <p:spPr/>
        <p:txBody>
          <a:bodyPr>
            <a:normAutofit/>
          </a:bodyPr>
          <a:lstStyle/>
          <a:p>
            <a:r>
              <a:rPr lang="en-US" sz="2400" dirty="0"/>
              <a:t>Diagnosis is often </a:t>
            </a:r>
            <a:r>
              <a:rPr lang="en-US" sz="2400" dirty="0" smtClean="0"/>
              <a:t>challenging and relies on clinical suspicion; </a:t>
            </a:r>
            <a:r>
              <a:rPr lang="en-US" sz="2400" dirty="0"/>
              <a:t>however, diagnostic delays are decreasing</a:t>
            </a:r>
          </a:p>
        </p:txBody>
      </p:sp>
      <p:sp>
        <p:nvSpPr>
          <p:cNvPr id="74" name="Text Placeholder 3"/>
          <p:cNvSpPr>
            <a:spLocks noGrp="1"/>
          </p:cNvSpPr>
          <p:nvPr>
            <p:ph type="body" sz="quarter" idx="10"/>
          </p:nvPr>
        </p:nvSpPr>
        <p:spPr>
          <a:xfrm>
            <a:off x="686020" y="5946901"/>
            <a:ext cx="6015866" cy="596061"/>
          </a:xfrm>
        </p:spPr>
        <p:txBody>
          <a:bodyPr/>
          <a:lstStyle/>
          <a:p>
            <a:r>
              <a:rPr lang="en-US" dirty="0" smtClean="0"/>
              <a:t>AOSD, adult-onset Still’s disease; CAPS</a:t>
            </a:r>
            <a:r>
              <a:rPr lang="en-US" dirty="0"/>
              <a:t>, cryopyrin-associated periodic syndrome; FMF, familial Mediterranean fever; HIDS, hyperimmunoglobulin D syndrome JIA, juvenile idiopathic arthritis; MKD, mevalonate kinase deficiency; TRAPS, tumor necrosis factor receptor–associated periodic syndrome </a:t>
            </a:r>
          </a:p>
          <a:p>
            <a:r>
              <a:rPr lang="en-US" dirty="0"/>
              <a:t>1. van der </a:t>
            </a:r>
            <a:r>
              <a:rPr lang="en-US" dirty="0" err="1"/>
              <a:t>Hilst</a:t>
            </a:r>
            <a:r>
              <a:rPr lang="en-US" dirty="0"/>
              <a:t> JCH, </a:t>
            </a:r>
            <a:r>
              <a:rPr lang="en-US" dirty="0" err="1"/>
              <a:t>Frenkel</a:t>
            </a:r>
            <a:r>
              <a:rPr lang="en-US" dirty="0"/>
              <a:t> J</a:t>
            </a:r>
            <a:r>
              <a:rPr lang="en-US" i="1" dirty="0"/>
              <a:t>. </a:t>
            </a:r>
            <a:r>
              <a:rPr lang="en-US" i="1" dirty="0" err="1"/>
              <a:t>Curr</a:t>
            </a:r>
            <a:r>
              <a:rPr lang="en-US" i="1" dirty="0"/>
              <a:t> </a:t>
            </a:r>
            <a:r>
              <a:rPr lang="en-US" i="1" dirty="0" err="1"/>
              <a:t>Rheumatol</a:t>
            </a:r>
            <a:r>
              <a:rPr lang="en-US" i="1" dirty="0"/>
              <a:t> Rep. </a:t>
            </a:r>
            <a:r>
              <a:rPr lang="en-US" dirty="0"/>
              <a:t>2010;12:101-107. 2. </a:t>
            </a:r>
            <a:r>
              <a:rPr lang="en-US" dirty="0" err="1"/>
              <a:t>Toplak</a:t>
            </a:r>
            <a:r>
              <a:rPr lang="en-US" dirty="0"/>
              <a:t> N, et al. </a:t>
            </a:r>
            <a:r>
              <a:rPr lang="en-US" i="1" dirty="0"/>
              <a:t>Ann Rheum Dis. </a:t>
            </a:r>
            <a:r>
              <a:rPr lang="en-US" dirty="0"/>
              <a:t>2012;71:1177-1182</a:t>
            </a:r>
            <a:r>
              <a:rPr lang="en-US" dirty="0" smtClean="0"/>
              <a:t>.. 3. </a:t>
            </a:r>
            <a:r>
              <a:rPr lang="en-US" dirty="0" err="1" smtClean="0"/>
              <a:t>Ozen</a:t>
            </a:r>
            <a:r>
              <a:rPr lang="en-US" dirty="0" smtClean="0"/>
              <a:t> S, et al. </a:t>
            </a:r>
            <a:r>
              <a:rPr lang="en-US" i="1" dirty="0" smtClean="0"/>
              <a:t>Arthritis Care Res.</a:t>
            </a:r>
            <a:r>
              <a:rPr lang="en-US" dirty="0" smtClean="0"/>
              <a:t> 2017;4:578-586.</a:t>
            </a:r>
            <a:endParaRPr lang="en-US" dirty="0"/>
          </a:p>
        </p:txBody>
      </p:sp>
      <p:grpSp>
        <p:nvGrpSpPr>
          <p:cNvPr id="12" name="Gruppieren 11"/>
          <p:cNvGrpSpPr/>
          <p:nvPr/>
        </p:nvGrpSpPr>
        <p:grpSpPr>
          <a:xfrm>
            <a:off x="4643438" y="1582774"/>
            <a:ext cx="3823307" cy="4120552"/>
            <a:chOff x="4643438" y="1582774"/>
            <a:chExt cx="3823307" cy="4120552"/>
          </a:xfrm>
        </p:grpSpPr>
        <p:sp>
          <p:nvSpPr>
            <p:cNvPr id="137" name="TextBox 220"/>
            <p:cNvSpPr txBox="1"/>
            <p:nvPr/>
          </p:nvSpPr>
          <p:spPr>
            <a:xfrm>
              <a:off x="4643438" y="4929011"/>
              <a:ext cx="3823307" cy="774315"/>
            </a:xfrm>
            <a:prstGeom prst="rect">
              <a:avLst/>
            </a:prstGeom>
            <a:noFill/>
          </p:spPr>
          <p:txBody>
            <a:bodyPr wrap="square" lIns="8443" rtlCol="0">
              <a:sp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108" dirty="0"/>
                <a:t>Delay in diagnosis has decreased substantially since the advent of genetic testing, but can still be challenging due to the rarity of the disease. Numbers denote number of patients.</a:t>
              </a:r>
              <a:r>
                <a:rPr lang="en-US" sz="1108" baseline="30000" dirty="0"/>
                <a:t>2</a:t>
              </a:r>
            </a:p>
          </p:txBody>
        </p:sp>
        <p:graphicFrame>
          <p:nvGraphicFramePr>
            <p:cNvPr id="141" name="Chart 140"/>
            <p:cNvGraphicFramePr/>
            <p:nvPr>
              <p:extLst>
                <p:ext uri="{D42A27DB-BD31-4B8C-83A1-F6EECF244321}">
                  <p14:modId xmlns:p14="http://schemas.microsoft.com/office/powerpoint/2010/main" val="3777272060"/>
                </p:ext>
              </p:extLst>
            </p:nvPr>
          </p:nvGraphicFramePr>
          <p:xfrm>
            <a:off x="5076756" y="1582774"/>
            <a:ext cx="3188002" cy="2974087"/>
          </p:xfrm>
          <a:graphic>
            <a:graphicData uri="http://schemas.openxmlformats.org/drawingml/2006/chart">
              <c:chart xmlns:c="http://schemas.openxmlformats.org/drawingml/2006/chart" xmlns:r="http://schemas.openxmlformats.org/officeDocument/2006/relationships" r:id="rId7"/>
            </a:graphicData>
          </a:graphic>
        </p:graphicFrame>
        <p:sp>
          <p:nvSpPr>
            <p:cNvPr id="142" name="TextBox 141"/>
            <p:cNvSpPr txBox="1"/>
            <p:nvPr/>
          </p:nvSpPr>
          <p:spPr>
            <a:xfrm rot="16200000">
              <a:off x="4106424" y="2856438"/>
              <a:ext cx="1604927" cy="261610"/>
            </a:xfrm>
            <a:prstGeom prst="rect">
              <a:avLst/>
            </a:prstGeom>
            <a:noFill/>
          </p:spPr>
          <p:txBody>
            <a:bodyPr wrap="none" rtlCol="0">
              <a:spAutoFit/>
            </a:bodyPr>
            <a:lstStyle/>
            <a:p>
              <a:pPr algn="ctr"/>
              <a:r>
                <a:rPr lang="en-US" sz="1100" dirty="0">
                  <a:cs typeface="Arial" pitchFamily="34" charset="0"/>
                </a:rPr>
                <a:t>Diagnosis delay, years</a:t>
              </a:r>
            </a:p>
          </p:txBody>
        </p:sp>
        <p:grpSp>
          <p:nvGrpSpPr>
            <p:cNvPr id="158" name="Group 157"/>
            <p:cNvGrpSpPr/>
            <p:nvPr/>
          </p:nvGrpSpPr>
          <p:grpSpPr>
            <a:xfrm>
              <a:off x="5702599" y="3386494"/>
              <a:ext cx="2163487" cy="837747"/>
              <a:chOff x="5366837" y="5407131"/>
              <a:chExt cx="1920615" cy="776328"/>
            </a:xfrm>
            <a:solidFill>
              <a:schemeClr val="accent1">
                <a:lumMod val="60000"/>
                <a:lumOff val="40000"/>
              </a:schemeClr>
            </a:solidFill>
          </p:grpSpPr>
          <p:sp>
            <p:nvSpPr>
              <p:cNvPr id="196" name="Freeform 195"/>
              <p:cNvSpPr/>
              <p:nvPr/>
            </p:nvSpPr>
            <p:spPr>
              <a:xfrm>
                <a:off x="5399948" y="5439849"/>
                <a:ext cx="1858725" cy="714894"/>
              </a:xfrm>
              <a:custGeom>
                <a:avLst/>
                <a:gdLst>
                  <a:gd name="connsiteX0" fmla="*/ 0 w 1858725"/>
                  <a:gd name="connsiteY0" fmla="*/ 0 h 714894"/>
                  <a:gd name="connsiteX1" fmla="*/ 465512 w 1858725"/>
                  <a:gd name="connsiteY1" fmla="*/ 558615 h 714894"/>
                  <a:gd name="connsiteX2" fmla="*/ 927700 w 1858725"/>
                  <a:gd name="connsiteY2" fmla="*/ 558615 h 714894"/>
                  <a:gd name="connsiteX3" fmla="*/ 1386563 w 1858725"/>
                  <a:gd name="connsiteY3" fmla="*/ 661693 h 714894"/>
                  <a:gd name="connsiteX4" fmla="*/ 1858725 w 1858725"/>
                  <a:gd name="connsiteY4" fmla="*/ 714894 h 71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25" h="714894">
                    <a:moveTo>
                      <a:pt x="0" y="0"/>
                    </a:moveTo>
                    <a:lnTo>
                      <a:pt x="465512" y="558615"/>
                    </a:lnTo>
                    <a:lnTo>
                      <a:pt x="927700" y="558615"/>
                    </a:lnTo>
                    <a:lnTo>
                      <a:pt x="1386563" y="661693"/>
                    </a:lnTo>
                    <a:lnTo>
                      <a:pt x="1858725" y="714894"/>
                    </a:lnTo>
                  </a:path>
                </a:pathLst>
              </a:custGeom>
              <a:noFill/>
              <a:ln w="19050">
                <a:solidFill>
                  <a:schemeClr val="accent1">
                    <a:lumMod val="60000"/>
                    <a:lumOff val="40000"/>
                  </a:schemeClr>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97" name="Oval 196"/>
              <p:cNvSpPr/>
              <p:nvPr/>
            </p:nvSpPr>
            <p:spPr bwMode="auto">
              <a:xfrm>
                <a:off x="5366837" y="5407131"/>
                <a:ext cx="63167" cy="63167"/>
              </a:xfrm>
              <a:prstGeom prst="ellipse">
                <a:avLst/>
              </a:prstGeom>
              <a:grpFill/>
              <a:ln w="9525" cap="flat" cmpd="sng" algn="ctr">
                <a:solidFill>
                  <a:schemeClr val="accent1">
                    <a:lumMod val="60000"/>
                    <a:lumOff val="40000"/>
                  </a:schemeClr>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98" name="Oval 197"/>
              <p:cNvSpPr/>
              <p:nvPr/>
            </p:nvSpPr>
            <p:spPr bwMode="auto">
              <a:xfrm>
                <a:off x="5827874" y="5958011"/>
                <a:ext cx="63167" cy="63167"/>
              </a:xfrm>
              <a:prstGeom prst="ellipse">
                <a:avLst/>
              </a:prstGeom>
              <a:grpFill/>
              <a:ln w="9525" cap="flat" cmpd="sng" algn="ctr">
                <a:solidFill>
                  <a:schemeClr val="accent1">
                    <a:lumMod val="60000"/>
                    <a:lumOff val="40000"/>
                  </a:schemeClr>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99" name="Oval 198"/>
              <p:cNvSpPr/>
              <p:nvPr/>
            </p:nvSpPr>
            <p:spPr bwMode="auto">
              <a:xfrm>
                <a:off x="6298886" y="5963338"/>
                <a:ext cx="63167" cy="63167"/>
              </a:xfrm>
              <a:prstGeom prst="ellipse">
                <a:avLst/>
              </a:prstGeom>
              <a:grpFill/>
              <a:ln w="9525" cap="flat" cmpd="sng" algn="ctr">
                <a:solidFill>
                  <a:schemeClr val="accent1">
                    <a:lumMod val="60000"/>
                    <a:lumOff val="40000"/>
                  </a:schemeClr>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200" name="Oval 199"/>
              <p:cNvSpPr/>
              <p:nvPr/>
            </p:nvSpPr>
            <p:spPr bwMode="auto">
              <a:xfrm>
                <a:off x="6756598" y="6068415"/>
                <a:ext cx="63167" cy="63167"/>
              </a:xfrm>
              <a:prstGeom prst="ellipse">
                <a:avLst/>
              </a:prstGeom>
              <a:grpFill/>
              <a:ln w="9525" cap="flat" cmpd="sng" algn="ctr">
                <a:solidFill>
                  <a:schemeClr val="accent1">
                    <a:lumMod val="60000"/>
                    <a:lumOff val="40000"/>
                  </a:schemeClr>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201" name="Oval 200"/>
              <p:cNvSpPr/>
              <p:nvPr/>
            </p:nvSpPr>
            <p:spPr bwMode="auto">
              <a:xfrm>
                <a:off x="7224285" y="6120292"/>
                <a:ext cx="63167" cy="63167"/>
              </a:xfrm>
              <a:prstGeom prst="ellipse">
                <a:avLst/>
              </a:prstGeom>
              <a:grpFill/>
              <a:ln w="9525" cap="flat" cmpd="sng" algn="ctr">
                <a:solidFill>
                  <a:schemeClr val="accent1">
                    <a:lumMod val="60000"/>
                    <a:lumOff val="40000"/>
                  </a:schemeClr>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grpSp>
          <p:nvGrpSpPr>
            <p:cNvPr id="159" name="Group 158"/>
            <p:cNvGrpSpPr/>
            <p:nvPr/>
          </p:nvGrpSpPr>
          <p:grpSpPr>
            <a:xfrm>
              <a:off x="5691712" y="2563484"/>
              <a:ext cx="2184153" cy="1600839"/>
              <a:chOff x="5357172" y="4644460"/>
              <a:chExt cx="1938961" cy="1483473"/>
            </a:xfrm>
            <a:solidFill>
              <a:schemeClr val="accent3"/>
            </a:solidFill>
          </p:grpSpPr>
          <p:sp>
            <p:nvSpPr>
              <p:cNvPr id="190" name="Freeform 189"/>
              <p:cNvSpPr/>
              <p:nvPr/>
            </p:nvSpPr>
            <p:spPr>
              <a:xfrm>
                <a:off x="5396623" y="4681728"/>
                <a:ext cx="1868701" cy="1416489"/>
              </a:xfrm>
              <a:custGeom>
                <a:avLst/>
                <a:gdLst>
                  <a:gd name="connsiteX0" fmla="*/ 0 w 1868701"/>
                  <a:gd name="connsiteY0" fmla="*/ 0 h 1416489"/>
                  <a:gd name="connsiteX1" fmla="*/ 465512 w 1868701"/>
                  <a:gd name="connsiteY1" fmla="*/ 299258 h 1416489"/>
                  <a:gd name="connsiteX2" fmla="*/ 927700 w 1868701"/>
                  <a:gd name="connsiteY2" fmla="*/ 758121 h 1416489"/>
                  <a:gd name="connsiteX3" fmla="*/ 1403188 w 1868701"/>
                  <a:gd name="connsiteY3" fmla="*/ 1260209 h 1416489"/>
                  <a:gd name="connsiteX4" fmla="*/ 1868701 w 1868701"/>
                  <a:gd name="connsiteY4" fmla="*/ 1416489 h 141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701" h="1416489">
                    <a:moveTo>
                      <a:pt x="0" y="0"/>
                    </a:moveTo>
                    <a:lnTo>
                      <a:pt x="465512" y="299258"/>
                    </a:lnTo>
                    <a:lnTo>
                      <a:pt x="927700" y="758121"/>
                    </a:lnTo>
                    <a:lnTo>
                      <a:pt x="1403188" y="1260209"/>
                    </a:lnTo>
                    <a:lnTo>
                      <a:pt x="1868701" y="1416489"/>
                    </a:lnTo>
                  </a:path>
                </a:pathLst>
              </a:custGeom>
              <a:noFill/>
              <a:ln w="19050">
                <a:solidFill>
                  <a:schemeClr val="accent2"/>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91" name="Diamond 190"/>
              <p:cNvSpPr/>
              <p:nvPr/>
            </p:nvSpPr>
            <p:spPr bwMode="auto">
              <a:xfrm>
                <a:off x="5357172" y="4644460"/>
                <a:ext cx="69507" cy="69507"/>
              </a:xfrm>
              <a:prstGeom prst="diamond">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92" name="Diamond 191"/>
              <p:cNvSpPr/>
              <p:nvPr/>
            </p:nvSpPr>
            <p:spPr bwMode="auto">
              <a:xfrm>
                <a:off x="5822873" y="4947735"/>
                <a:ext cx="69507" cy="69507"/>
              </a:xfrm>
              <a:prstGeom prst="diamond">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93" name="Diamond 192"/>
              <p:cNvSpPr/>
              <p:nvPr/>
            </p:nvSpPr>
            <p:spPr bwMode="auto">
              <a:xfrm>
                <a:off x="6288574" y="5397498"/>
                <a:ext cx="69507" cy="69507"/>
              </a:xfrm>
              <a:prstGeom prst="diamond">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94" name="Diamond 193"/>
              <p:cNvSpPr/>
              <p:nvPr/>
            </p:nvSpPr>
            <p:spPr bwMode="auto">
              <a:xfrm>
                <a:off x="6757600" y="5897136"/>
                <a:ext cx="69507" cy="69507"/>
              </a:xfrm>
              <a:prstGeom prst="diamond">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95" name="Diamond 194"/>
              <p:cNvSpPr/>
              <p:nvPr/>
            </p:nvSpPr>
            <p:spPr bwMode="auto">
              <a:xfrm>
                <a:off x="7226626" y="6058426"/>
                <a:ext cx="69507" cy="69507"/>
              </a:xfrm>
              <a:prstGeom prst="diamond">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grpSp>
          <p:nvGrpSpPr>
            <p:cNvPr id="160" name="Group 159"/>
            <p:cNvGrpSpPr/>
            <p:nvPr/>
          </p:nvGrpSpPr>
          <p:grpSpPr>
            <a:xfrm>
              <a:off x="5698853" y="2014056"/>
              <a:ext cx="2170130" cy="2249488"/>
              <a:chOff x="5363512" y="4135313"/>
              <a:chExt cx="1926512" cy="2084566"/>
            </a:xfrm>
            <a:solidFill>
              <a:schemeClr val="accent1"/>
            </a:solidFill>
          </p:grpSpPr>
          <p:sp>
            <p:nvSpPr>
              <p:cNvPr id="184" name="Freeform 183"/>
              <p:cNvSpPr/>
              <p:nvPr/>
            </p:nvSpPr>
            <p:spPr>
              <a:xfrm>
                <a:off x="5403742" y="4163878"/>
                <a:ext cx="1854631" cy="2009614"/>
              </a:xfrm>
              <a:custGeom>
                <a:avLst/>
                <a:gdLst>
                  <a:gd name="connsiteX0" fmla="*/ 0 w 1854631"/>
                  <a:gd name="connsiteY0" fmla="*/ 0 h 2009614"/>
                  <a:gd name="connsiteX1" fmla="*/ 459783 w 1854631"/>
                  <a:gd name="connsiteY1" fmla="*/ 568271 h 2009614"/>
                  <a:gd name="connsiteX2" fmla="*/ 929899 w 1854631"/>
                  <a:gd name="connsiteY2" fmla="*/ 1229532 h 2009614"/>
                  <a:gd name="connsiteX3" fmla="*/ 1394848 w 1854631"/>
                  <a:gd name="connsiteY3" fmla="*/ 1632488 h 2009614"/>
                  <a:gd name="connsiteX4" fmla="*/ 1854631 w 1854631"/>
                  <a:gd name="connsiteY4" fmla="*/ 2009614 h 2009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31" h="2009614">
                    <a:moveTo>
                      <a:pt x="0" y="0"/>
                    </a:moveTo>
                    <a:lnTo>
                      <a:pt x="459783" y="568271"/>
                    </a:lnTo>
                    <a:lnTo>
                      <a:pt x="929899" y="1229532"/>
                    </a:lnTo>
                    <a:lnTo>
                      <a:pt x="1394848" y="1632488"/>
                    </a:lnTo>
                    <a:lnTo>
                      <a:pt x="1854631" y="2009614"/>
                    </a:lnTo>
                  </a:path>
                </a:pathLst>
              </a:custGeom>
              <a:noFill/>
              <a:ln w="19050">
                <a:solidFill>
                  <a:schemeClr val="accent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5" name="Rectangle 184"/>
              <p:cNvSpPr/>
              <p:nvPr/>
            </p:nvSpPr>
            <p:spPr bwMode="auto">
              <a:xfrm>
                <a:off x="5363512" y="4135313"/>
                <a:ext cx="67160" cy="67160"/>
              </a:xfrm>
              <a:prstGeom prst="rect">
                <a:avLst/>
              </a:prstGeom>
              <a:grp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6" name="Rectangle 185"/>
              <p:cNvSpPr/>
              <p:nvPr/>
            </p:nvSpPr>
            <p:spPr bwMode="auto">
              <a:xfrm>
                <a:off x="5829203" y="4695229"/>
                <a:ext cx="67160" cy="67160"/>
              </a:xfrm>
              <a:prstGeom prst="rect">
                <a:avLst/>
              </a:prstGeom>
              <a:grp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7" name="Rectangle 186"/>
              <p:cNvSpPr/>
              <p:nvPr/>
            </p:nvSpPr>
            <p:spPr bwMode="auto">
              <a:xfrm>
                <a:off x="6296735" y="5348133"/>
                <a:ext cx="67160" cy="67160"/>
              </a:xfrm>
              <a:prstGeom prst="rect">
                <a:avLst/>
              </a:prstGeom>
              <a:grp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8" name="Rectangle 187"/>
              <p:cNvSpPr/>
              <p:nvPr/>
            </p:nvSpPr>
            <p:spPr bwMode="auto">
              <a:xfrm>
                <a:off x="6761462" y="5757076"/>
                <a:ext cx="67160" cy="67160"/>
              </a:xfrm>
              <a:prstGeom prst="rect">
                <a:avLst/>
              </a:prstGeom>
              <a:grp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9" name="Rectangle 188"/>
              <p:cNvSpPr/>
              <p:nvPr/>
            </p:nvSpPr>
            <p:spPr bwMode="auto">
              <a:xfrm>
                <a:off x="7222864" y="6152719"/>
                <a:ext cx="67160" cy="67160"/>
              </a:xfrm>
              <a:prstGeom prst="rect">
                <a:avLst/>
              </a:prstGeom>
              <a:grp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grpSp>
          <p:nvGrpSpPr>
            <p:cNvPr id="161" name="Group 160"/>
            <p:cNvGrpSpPr/>
            <p:nvPr/>
          </p:nvGrpSpPr>
          <p:grpSpPr>
            <a:xfrm>
              <a:off x="5699491" y="2490100"/>
              <a:ext cx="2180806" cy="1709325"/>
              <a:chOff x="5364078" y="4576456"/>
              <a:chExt cx="1935990" cy="1584005"/>
            </a:xfrm>
          </p:grpSpPr>
          <p:sp>
            <p:nvSpPr>
              <p:cNvPr id="178" name="Freeform 177"/>
              <p:cNvSpPr/>
              <p:nvPr/>
            </p:nvSpPr>
            <p:spPr>
              <a:xfrm>
                <a:off x="5398576" y="4628828"/>
                <a:ext cx="1860154" cy="1510756"/>
              </a:xfrm>
              <a:custGeom>
                <a:avLst/>
                <a:gdLst>
                  <a:gd name="connsiteX0" fmla="*/ 0 w 1870129"/>
                  <a:gd name="connsiteY0" fmla="*/ 0 h 1477505"/>
                  <a:gd name="connsiteX1" fmla="*/ 464949 w 1870129"/>
                  <a:gd name="connsiteY1" fmla="*/ 614766 h 1477505"/>
                  <a:gd name="connsiteX2" fmla="*/ 924732 w 1870129"/>
                  <a:gd name="connsiteY2" fmla="*/ 971227 h 1477505"/>
                  <a:gd name="connsiteX3" fmla="*/ 1394848 w 1870129"/>
                  <a:gd name="connsiteY3" fmla="*/ 1281193 h 1477505"/>
                  <a:gd name="connsiteX4" fmla="*/ 1870129 w 1870129"/>
                  <a:gd name="connsiteY4" fmla="*/ 1477505 h 1477505"/>
                  <a:gd name="connsiteX0" fmla="*/ 0 w 1860154"/>
                  <a:gd name="connsiteY0" fmla="*/ 0 h 1510756"/>
                  <a:gd name="connsiteX1" fmla="*/ 464949 w 1860154"/>
                  <a:gd name="connsiteY1" fmla="*/ 614766 h 1510756"/>
                  <a:gd name="connsiteX2" fmla="*/ 924732 w 1860154"/>
                  <a:gd name="connsiteY2" fmla="*/ 971227 h 1510756"/>
                  <a:gd name="connsiteX3" fmla="*/ 1394848 w 1860154"/>
                  <a:gd name="connsiteY3" fmla="*/ 1281193 h 1510756"/>
                  <a:gd name="connsiteX4" fmla="*/ 1860154 w 1860154"/>
                  <a:gd name="connsiteY4" fmla="*/ 1510756 h 1510756"/>
                  <a:gd name="connsiteX0" fmla="*/ 0 w 1860154"/>
                  <a:gd name="connsiteY0" fmla="*/ 0 h 1510756"/>
                  <a:gd name="connsiteX1" fmla="*/ 464949 w 1860154"/>
                  <a:gd name="connsiteY1" fmla="*/ 614766 h 1510756"/>
                  <a:gd name="connsiteX2" fmla="*/ 924732 w 1860154"/>
                  <a:gd name="connsiteY2" fmla="*/ 971227 h 1510756"/>
                  <a:gd name="connsiteX3" fmla="*/ 1398173 w 1860154"/>
                  <a:gd name="connsiteY3" fmla="*/ 1271217 h 1510756"/>
                  <a:gd name="connsiteX4" fmla="*/ 1860154 w 1860154"/>
                  <a:gd name="connsiteY4" fmla="*/ 1510756 h 1510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154" h="1510756">
                    <a:moveTo>
                      <a:pt x="0" y="0"/>
                    </a:moveTo>
                    <a:lnTo>
                      <a:pt x="464949" y="614766"/>
                    </a:lnTo>
                    <a:lnTo>
                      <a:pt x="924732" y="971227"/>
                    </a:lnTo>
                    <a:lnTo>
                      <a:pt x="1398173" y="1271217"/>
                    </a:lnTo>
                    <a:lnTo>
                      <a:pt x="1860154" y="1510756"/>
                    </a:lnTo>
                  </a:path>
                </a:pathLst>
              </a:custGeom>
              <a:ln w="19050">
                <a:solidFill>
                  <a:srgbClr val="FCAF17"/>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9" name="Isosceles Triangle 178"/>
              <p:cNvSpPr/>
              <p:nvPr/>
            </p:nvSpPr>
            <p:spPr bwMode="auto">
              <a:xfrm>
                <a:off x="5364078" y="4576456"/>
                <a:ext cx="73152" cy="73152"/>
              </a:xfrm>
              <a:prstGeom prst="triangle">
                <a:avLst/>
              </a:prstGeom>
              <a:solidFill>
                <a:srgbClr val="FCAF17"/>
              </a:solidFill>
              <a:ln w="9525" cap="flat" cmpd="sng" algn="ctr">
                <a:solidFill>
                  <a:srgbClr val="FCAF17"/>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0" name="Isosceles Triangle 179"/>
              <p:cNvSpPr/>
              <p:nvPr/>
            </p:nvSpPr>
            <p:spPr bwMode="auto">
              <a:xfrm>
                <a:off x="5819228" y="5187349"/>
                <a:ext cx="73152" cy="73152"/>
              </a:xfrm>
              <a:prstGeom prst="triangle">
                <a:avLst/>
              </a:prstGeom>
              <a:solidFill>
                <a:srgbClr val="FCAF17"/>
              </a:solidFill>
              <a:ln w="9525" cap="flat" cmpd="sng" algn="ctr">
                <a:solidFill>
                  <a:srgbClr val="FCAF17"/>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1" name="Isosceles Triangle 180"/>
              <p:cNvSpPr/>
              <p:nvPr/>
            </p:nvSpPr>
            <p:spPr bwMode="auto">
              <a:xfrm>
                <a:off x="6287349" y="5544969"/>
                <a:ext cx="73152" cy="73152"/>
              </a:xfrm>
              <a:prstGeom prst="triangle">
                <a:avLst/>
              </a:prstGeom>
              <a:solidFill>
                <a:srgbClr val="FCAF17"/>
              </a:solidFill>
              <a:ln w="9525" cap="flat" cmpd="sng" algn="ctr">
                <a:solidFill>
                  <a:srgbClr val="FCAF17"/>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2" name="Isosceles Triangle 181"/>
              <p:cNvSpPr/>
              <p:nvPr/>
            </p:nvSpPr>
            <p:spPr bwMode="auto">
              <a:xfrm>
                <a:off x="6755470" y="5859364"/>
                <a:ext cx="73152" cy="73152"/>
              </a:xfrm>
              <a:prstGeom prst="triangle">
                <a:avLst/>
              </a:prstGeom>
              <a:solidFill>
                <a:srgbClr val="FCAF17"/>
              </a:solidFill>
              <a:ln w="9525" cap="flat" cmpd="sng" algn="ctr">
                <a:solidFill>
                  <a:srgbClr val="FCAF17"/>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3" name="Isosceles Triangle 182"/>
              <p:cNvSpPr/>
              <p:nvPr/>
            </p:nvSpPr>
            <p:spPr bwMode="auto">
              <a:xfrm>
                <a:off x="7226916" y="6087309"/>
                <a:ext cx="73152" cy="73152"/>
              </a:xfrm>
              <a:prstGeom prst="triangle">
                <a:avLst/>
              </a:prstGeom>
              <a:solidFill>
                <a:srgbClr val="FCAF17"/>
              </a:solidFill>
              <a:ln w="9525" cap="flat" cmpd="sng" algn="ctr">
                <a:solidFill>
                  <a:srgbClr val="FCAF17"/>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sp>
          <p:nvSpPr>
            <p:cNvPr id="162" name="TextBox 161"/>
            <p:cNvSpPr txBox="1"/>
            <p:nvPr/>
          </p:nvSpPr>
          <p:spPr>
            <a:xfrm>
              <a:off x="5494100" y="3383575"/>
              <a:ext cx="316113" cy="234360"/>
            </a:xfrm>
            <a:prstGeom prst="rect">
              <a:avLst/>
            </a:prstGeom>
            <a:noFill/>
          </p:spPr>
          <p:txBody>
            <a:bodyPr wrap="none" rtlCol="0">
              <a:spAutoFit/>
            </a:bodyPr>
            <a:lstStyle/>
            <a:p>
              <a:pPr algn="ctr"/>
              <a:r>
                <a:rPr lang="en-US" sz="923" dirty="0">
                  <a:cs typeface="Arial" pitchFamily="34" charset="0"/>
                </a:rPr>
                <a:t>21</a:t>
              </a:r>
            </a:p>
          </p:txBody>
        </p:sp>
        <p:sp>
          <p:nvSpPr>
            <p:cNvPr id="163" name="TextBox 162"/>
            <p:cNvSpPr txBox="1"/>
            <p:nvPr/>
          </p:nvSpPr>
          <p:spPr>
            <a:xfrm>
              <a:off x="6032691" y="3172673"/>
              <a:ext cx="316113" cy="234360"/>
            </a:xfrm>
            <a:prstGeom prst="rect">
              <a:avLst/>
            </a:prstGeom>
            <a:noFill/>
          </p:spPr>
          <p:txBody>
            <a:bodyPr wrap="none" rtlCol="0">
              <a:spAutoFit/>
            </a:bodyPr>
            <a:lstStyle/>
            <a:p>
              <a:pPr algn="ctr"/>
              <a:r>
                <a:rPr lang="en-US" sz="923" dirty="0">
                  <a:cs typeface="Arial" pitchFamily="34" charset="0"/>
                </a:rPr>
                <a:t>25</a:t>
              </a:r>
            </a:p>
          </p:txBody>
        </p:sp>
        <p:sp>
          <p:nvSpPr>
            <p:cNvPr id="164" name="TextBox 163"/>
            <p:cNvSpPr txBox="1"/>
            <p:nvPr/>
          </p:nvSpPr>
          <p:spPr>
            <a:xfrm>
              <a:off x="6678919" y="3112297"/>
              <a:ext cx="316113" cy="234360"/>
            </a:xfrm>
            <a:prstGeom prst="rect">
              <a:avLst/>
            </a:prstGeom>
            <a:noFill/>
          </p:spPr>
          <p:txBody>
            <a:bodyPr wrap="none" rtlCol="0">
              <a:spAutoFit/>
            </a:bodyPr>
            <a:lstStyle/>
            <a:p>
              <a:pPr algn="ctr"/>
              <a:r>
                <a:rPr lang="en-US" sz="923" dirty="0">
                  <a:cs typeface="Arial" pitchFamily="34" charset="0"/>
                </a:rPr>
                <a:t>25</a:t>
              </a:r>
            </a:p>
          </p:txBody>
        </p:sp>
        <p:sp>
          <p:nvSpPr>
            <p:cNvPr id="165" name="TextBox 164"/>
            <p:cNvSpPr txBox="1"/>
            <p:nvPr/>
          </p:nvSpPr>
          <p:spPr>
            <a:xfrm>
              <a:off x="6141030" y="2396719"/>
              <a:ext cx="316113" cy="234360"/>
            </a:xfrm>
            <a:prstGeom prst="rect">
              <a:avLst/>
            </a:prstGeom>
            <a:noFill/>
          </p:spPr>
          <p:txBody>
            <a:bodyPr wrap="none" rtlCol="0">
              <a:spAutoFit/>
            </a:bodyPr>
            <a:lstStyle/>
            <a:p>
              <a:pPr algn="ctr"/>
              <a:r>
                <a:rPr lang="en-US" sz="923" dirty="0">
                  <a:cs typeface="Arial" pitchFamily="34" charset="0"/>
                </a:rPr>
                <a:t>12</a:t>
              </a:r>
            </a:p>
          </p:txBody>
        </p:sp>
        <p:sp>
          <p:nvSpPr>
            <p:cNvPr id="166" name="TextBox 165"/>
            <p:cNvSpPr txBox="1"/>
            <p:nvPr/>
          </p:nvSpPr>
          <p:spPr>
            <a:xfrm>
              <a:off x="5544543" y="1798163"/>
              <a:ext cx="316113" cy="234360"/>
            </a:xfrm>
            <a:prstGeom prst="rect">
              <a:avLst/>
            </a:prstGeom>
            <a:noFill/>
          </p:spPr>
          <p:txBody>
            <a:bodyPr wrap="none" rtlCol="0">
              <a:spAutoFit/>
            </a:bodyPr>
            <a:lstStyle/>
            <a:p>
              <a:pPr algn="ctr"/>
              <a:r>
                <a:rPr lang="en-US" sz="923" dirty="0">
                  <a:cs typeface="Arial" pitchFamily="34" charset="0"/>
                </a:rPr>
                <a:t>31</a:t>
              </a:r>
            </a:p>
          </p:txBody>
        </p:sp>
        <p:sp>
          <p:nvSpPr>
            <p:cNvPr id="167" name="TextBox 166"/>
            <p:cNvSpPr txBox="1"/>
            <p:nvPr/>
          </p:nvSpPr>
          <p:spPr>
            <a:xfrm>
              <a:off x="5532751" y="2263869"/>
              <a:ext cx="316113" cy="234360"/>
            </a:xfrm>
            <a:prstGeom prst="rect">
              <a:avLst/>
            </a:prstGeom>
            <a:noFill/>
          </p:spPr>
          <p:txBody>
            <a:bodyPr wrap="none" rtlCol="0">
              <a:spAutoFit/>
            </a:bodyPr>
            <a:lstStyle/>
            <a:p>
              <a:pPr algn="ctr"/>
              <a:r>
                <a:rPr lang="en-US" sz="923" dirty="0">
                  <a:cs typeface="Arial" pitchFamily="34" charset="0"/>
                </a:rPr>
                <a:t>58</a:t>
              </a:r>
            </a:p>
          </p:txBody>
        </p:sp>
        <p:sp>
          <p:nvSpPr>
            <p:cNvPr id="168" name="TextBox 167"/>
            <p:cNvSpPr txBox="1"/>
            <p:nvPr/>
          </p:nvSpPr>
          <p:spPr>
            <a:xfrm>
              <a:off x="5533376" y="2566788"/>
              <a:ext cx="273091" cy="234360"/>
            </a:xfrm>
            <a:prstGeom prst="rect">
              <a:avLst/>
            </a:prstGeom>
            <a:noFill/>
          </p:spPr>
          <p:txBody>
            <a:bodyPr wrap="square" rtlCol="0">
              <a:spAutoFit/>
            </a:bodyPr>
            <a:lstStyle/>
            <a:p>
              <a:pPr algn="ctr"/>
              <a:r>
                <a:rPr lang="en-US" sz="923" dirty="0">
                  <a:cs typeface="Arial" pitchFamily="34" charset="0"/>
                </a:rPr>
                <a:t>8</a:t>
              </a:r>
            </a:p>
          </p:txBody>
        </p:sp>
        <p:sp>
          <p:nvSpPr>
            <p:cNvPr id="169" name="TextBox 168"/>
            <p:cNvSpPr txBox="1"/>
            <p:nvPr/>
          </p:nvSpPr>
          <p:spPr>
            <a:xfrm>
              <a:off x="6098238" y="2673184"/>
              <a:ext cx="250390" cy="234360"/>
            </a:xfrm>
            <a:prstGeom prst="rect">
              <a:avLst/>
            </a:prstGeom>
            <a:noFill/>
          </p:spPr>
          <p:txBody>
            <a:bodyPr wrap="none" rtlCol="0">
              <a:spAutoFit/>
            </a:bodyPr>
            <a:lstStyle/>
            <a:p>
              <a:pPr algn="ctr"/>
              <a:r>
                <a:rPr lang="en-US" sz="923" dirty="0">
                  <a:cs typeface="Arial" pitchFamily="34" charset="0"/>
                </a:rPr>
                <a:t>6</a:t>
              </a:r>
            </a:p>
          </p:txBody>
        </p:sp>
        <p:sp>
          <p:nvSpPr>
            <p:cNvPr id="170" name="TextBox 169"/>
            <p:cNvSpPr txBox="1"/>
            <p:nvPr/>
          </p:nvSpPr>
          <p:spPr>
            <a:xfrm>
              <a:off x="6487967" y="3280301"/>
              <a:ext cx="316113" cy="234360"/>
            </a:xfrm>
            <a:prstGeom prst="rect">
              <a:avLst/>
            </a:prstGeom>
            <a:noFill/>
          </p:spPr>
          <p:txBody>
            <a:bodyPr wrap="none" rtlCol="0">
              <a:spAutoFit/>
            </a:bodyPr>
            <a:lstStyle/>
            <a:p>
              <a:pPr algn="ctr"/>
              <a:r>
                <a:rPr lang="en-US" sz="923" dirty="0">
                  <a:cs typeface="Arial" pitchFamily="34" charset="0"/>
                </a:rPr>
                <a:t>15</a:t>
              </a:r>
            </a:p>
          </p:txBody>
        </p:sp>
        <p:sp>
          <p:nvSpPr>
            <p:cNvPr id="171" name="TextBox 170"/>
            <p:cNvSpPr txBox="1"/>
            <p:nvPr/>
          </p:nvSpPr>
          <p:spPr>
            <a:xfrm>
              <a:off x="6546334" y="3555347"/>
              <a:ext cx="316113" cy="234360"/>
            </a:xfrm>
            <a:prstGeom prst="rect">
              <a:avLst/>
            </a:prstGeom>
            <a:noFill/>
          </p:spPr>
          <p:txBody>
            <a:bodyPr wrap="none" rtlCol="0">
              <a:spAutoFit/>
            </a:bodyPr>
            <a:lstStyle/>
            <a:p>
              <a:pPr algn="ctr"/>
              <a:r>
                <a:rPr lang="en-US" sz="923" dirty="0">
                  <a:cs typeface="Arial" pitchFamily="34" charset="0"/>
                </a:rPr>
                <a:t>15</a:t>
              </a:r>
            </a:p>
          </p:txBody>
        </p:sp>
        <p:sp>
          <p:nvSpPr>
            <p:cNvPr id="172" name="TextBox 171"/>
            <p:cNvSpPr txBox="1"/>
            <p:nvPr/>
          </p:nvSpPr>
          <p:spPr>
            <a:xfrm>
              <a:off x="6032690" y="3991483"/>
              <a:ext cx="316113" cy="234360"/>
            </a:xfrm>
            <a:prstGeom prst="rect">
              <a:avLst/>
            </a:prstGeom>
            <a:noFill/>
          </p:spPr>
          <p:txBody>
            <a:bodyPr wrap="none" rtlCol="0">
              <a:spAutoFit/>
            </a:bodyPr>
            <a:lstStyle/>
            <a:p>
              <a:pPr algn="ctr"/>
              <a:r>
                <a:rPr lang="en-US" sz="923" dirty="0">
                  <a:cs typeface="Arial" pitchFamily="34" charset="0"/>
                </a:rPr>
                <a:t>15</a:t>
              </a:r>
            </a:p>
          </p:txBody>
        </p:sp>
        <p:sp>
          <p:nvSpPr>
            <p:cNvPr id="173" name="TextBox 172"/>
            <p:cNvSpPr txBox="1"/>
            <p:nvPr/>
          </p:nvSpPr>
          <p:spPr>
            <a:xfrm>
              <a:off x="6592022" y="4004852"/>
              <a:ext cx="316113" cy="234360"/>
            </a:xfrm>
            <a:prstGeom prst="rect">
              <a:avLst/>
            </a:prstGeom>
            <a:noFill/>
          </p:spPr>
          <p:txBody>
            <a:bodyPr wrap="none" rtlCol="0">
              <a:spAutoFit/>
            </a:bodyPr>
            <a:lstStyle/>
            <a:p>
              <a:pPr algn="ctr"/>
              <a:r>
                <a:rPr lang="en-US" sz="923" dirty="0">
                  <a:cs typeface="Arial" pitchFamily="34" charset="0"/>
                </a:rPr>
                <a:t>28</a:t>
              </a:r>
            </a:p>
          </p:txBody>
        </p:sp>
        <p:sp>
          <p:nvSpPr>
            <p:cNvPr id="174" name="TextBox 173"/>
            <p:cNvSpPr txBox="1"/>
            <p:nvPr/>
          </p:nvSpPr>
          <p:spPr>
            <a:xfrm>
              <a:off x="6921744" y="4049972"/>
              <a:ext cx="381836" cy="234360"/>
            </a:xfrm>
            <a:prstGeom prst="rect">
              <a:avLst/>
            </a:prstGeom>
            <a:noFill/>
          </p:spPr>
          <p:txBody>
            <a:bodyPr wrap="none" rtlCol="0">
              <a:spAutoFit/>
            </a:bodyPr>
            <a:lstStyle/>
            <a:p>
              <a:pPr algn="ctr"/>
              <a:r>
                <a:rPr lang="en-US" sz="923" dirty="0">
                  <a:cs typeface="Arial" pitchFamily="34" charset="0"/>
                </a:rPr>
                <a:t>225</a:t>
              </a:r>
            </a:p>
          </p:txBody>
        </p:sp>
        <p:sp>
          <p:nvSpPr>
            <p:cNvPr id="175" name="TextBox 174"/>
            <p:cNvSpPr txBox="1"/>
            <p:nvPr/>
          </p:nvSpPr>
          <p:spPr>
            <a:xfrm>
              <a:off x="6955278" y="3762829"/>
              <a:ext cx="316113" cy="234360"/>
            </a:xfrm>
            <a:prstGeom prst="rect">
              <a:avLst/>
            </a:prstGeom>
            <a:noFill/>
          </p:spPr>
          <p:txBody>
            <a:bodyPr wrap="none" rtlCol="0">
              <a:spAutoFit/>
            </a:bodyPr>
            <a:lstStyle/>
            <a:p>
              <a:pPr algn="ctr"/>
              <a:r>
                <a:rPr lang="en-US" sz="923" dirty="0">
                  <a:cs typeface="Arial" pitchFamily="34" charset="0"/>
                </a:rPr>
                <a:t>50</a:t>
              </a:r>
            </a:p>
          </p:txBody>
        </p:sp>
        <p:sp>
          <p:nvSpPr>
            <p:cNvPr id="176" name="TextBox 175"/>
            <p:cNvSpPr txBox="1"/>
            <p:nvPr/>
          </p:nvSpPr>
          <p:spPr>
            <a:xfrm>
              <a:off x="7143746" y="3928440"/>
              <a:ext cx="316113" cy="234360"/>
            </a:xfrm>
            <a:prstGeom prst="rect">
              <a:avLst/>
            </a:prstGeom>
            <a:noFill/>
          </p:spPr>
          <p:txBody>
            <a:bodyPr wrap="none" rtlCol="0">
              <a:spAutoFit/>
            </a:bodyPr>
            <a:lstStyle/>
            <a:p>
              <a:pPr algn="ctr"/>
              <a:r>
                <a:rPr lang="en-US" sz="923" dirty="0">
                  <a:cs typeface="Arial" pitchFamily="34" charset="0"/>
                </a:rPr>
                <a:t>40</a:t>
              </a:r>
            </a:p>
          </p:txBody>
        </p:sp>
        <p:sp>
          <p:nvSpPr>
            <p:cNvPr id="177" name="TextBox 176"/>
            <p:cNvSpPr txBox="1"/>
            <p:nvPr/>
          </p:nvSpPr>
          <p:spPr>
            <a:xfrm>
              <a:off x="7231698" y="3530665"/>
              <a:ext cx="316113" cy="234360"/>
            </a:xfrm>
            <a:prstGeom prst="rect">
              <a:avLst/>
            </a:prstGeom>
            <a:noFill/>
          </p:spPr>
          <p:txBody>
            <a:bodyPr wrap="none" rtlCol="0">
              <a:spAutoFit/>
            </a:bodyPr>
            <a:lstStyle/>
            <a:p>
              <a:pPr algn="ctr"/>
              <a:r>
                <a:rPr lang="en-US" sz="923" dirty="0">
                  <a:cs typeface="Arial" pitchFamily="34" charset="0"/>
                </a:rPr>
                <a:t>51</a:t>
              </a:r>
            </a:p>
          </p:txBody>
        </p:sp>
        <p:sp>
          <p:nvSpPr>
            <p:cNvPr id="143" name="TextBox 142"/>
            <p:cNvSpPr txBox="1"/>
            <p:nvPr/>
          </p:nvSpPr>
          <p:spPr>
            <a:xfrm>
              <a:off x="5806468" y="4560270"/>
              <a:ext cx="1140057" cy="261610"/>
            </a:xfrm>
            <a:prstGeom prst="rect">
              <a:avLst/>
            </a:prstGeom>
            <a:noFill/>
          </p:spPr>
          <p:txBody>
            <a:bodyPr wrap="none" rtlCol="0">
              <a:spAutoFit/>
            </a:bodyPr>
            <a:lstStyle/>
            <a:p>
              <a:pPr algn="ctr"/>
              <a:r>
                <a:rPr lang="en-US" sz="1100" dirty="0">
                  <a:cs typeface="Arial" pitchFamily="34" charset="0"/>
                </a:rPr>
                <a:t>Decade of birth</a:t>
              </a:r>
            </a:p>
          </p:txBody>
        </p:sp>
        <p:grpSp>
          <p:nvGrpSpPr>
            <p:cNvPr id="144" name="Group 143"/>
            <p:cNvGrpSpPr/>
            <p:nvPr/>
          </p:nvGrpSpPr>
          <p:grpSpPr>
            <a:xfrm>
              <a:off x="6520939" y="1726210"/>
              <a:ext cx="997516" cy="774058"/>
              <a:chOff x="7924872" y="3350473"/>
              <a:chExt cx="885535" cy="717307"/>
            </a:xfrm>
          </p:grpSpPr>
          <p:grpSp>
            <p:nvGrpSpPr>
              <p:cNvPr id="145" name="Group 144"/>
              <p:cNvGrpSpPr/>
              <p:nvPr/>
            </p:nvGrpSpPr>
            <p:grpSpPr>
              <a:xfrm>
                <a:off x="7924872" y="3436463"/>
                <a:ext cx="202831" cy="69507"/>
                <a:chOff x="7936034" y="3465647"/>
                <a:chExt cx="202831" cy="69507"/>
              </a:xfrm>
            </p:grpSpPr>
            <p:sp>
              <p:nvSpPr>
                <p:cNvPr id="156" name="Diamond 155"/>
                <p:cNvSpPr/>
                <p:nvPr/>
              </p:nvSpPr>
              <p:spPr bwMode="auto">
                <a:xfrm>
                  <a:off x="8002696" y="3465647"/>
                  <a:ext cx="69507" cy="69507"/>
                </a:xfrm>
                <a:prstGeom prst="diamond">
                  <a:avLst/>
                </a:prstGeom>
                <a:solidFill>
                  <a:schemeClr val="accent2"/>
                </a:solidFill>
                <a:ln w="9525" cap="flat" cmpd="sng" algn="ctr">
                  <a:solidFill>
                    <a:schemeClr val="accent3"/>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57" name="Freeform 156"/>
                <p:cNvSpPr/>
                <p:nvPr/>
              </p:nvSpPr>
              <p:spPr>
                <a:xfrm>
                  <a:off x="7936034" y="3500400"/>
                  <a:ext cx="202831" cy="0"/>
                </a:xfrm>
                <a:custGeom>
                  <a:avLst/>
                  <a:gdLst>
                    <a:gd name="connsiteX0" fmla="*/ 0 w 202831"/>
                    <a:gd name="connsiteY0" fmla="*/ 0 h 0"/>
                    <a:gd name="connsiteX1" fmla="*/ 202831 w 202831"/>
                    <a:gd name="connsiteY1" fmla="*/ 0 h 0"/>
                  </a:gdLst>
                  <a:ahLst/>
                  <a:cxnLst>
                    <a:cxn ang="0">
                      <a:pos x="connsiteX0" y="connsiteY0"/>
                    </a:cxn>
                    <a:cxn ang="0">
                      <a:pos x="connsiteX1" y="connsiteY1"/>
                    </a:cxn>
                  </a:cxnLst>
                  <a:rect l="l" t="t" r="r" b="b"/>
                  <a:pathLst>
                    <a:path w="202831">
                      <a:moveTo>
                        <a:pt x="0" y="0"/>
                      </a:moveTo>
                      <a:lnTo>
                        <a:pt x="202831" y="0"/>
                      </a:lnTo>
                    </a:path>
                  </a:pathLst>
                </a:custGeom>
                <a:ln w="19050">
                  <a:solidFill>
                    <a:schemeClr val="accent2"/>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grpSp>
            <p:nvGrpSpPr>
              <p:cNvPr id="146" name="Group 145"/>
              <p:cNvGrpSpPr/>
              <p:nvPr/>
            </p:nvGrpSpPr>
            <p:grpSpPr>
              <a:xfrm>
                <a:off x="7924872" y="3591979"/>
                <a:ext cx="202831" cy="67160"/>
                <a:chOff x="7941697" y="3587086"/>
                <a:chExt cx="202831" cy="67160"/>
              </a:xfrm>
            </p:grpSpPr>
            <p:sp>
              <p:nvSpPr>
                <p:cNvPr id="154" name="Rectangle 153"/>
                <p:cNvSpPr/>
                <p:nvPr/>
              </p:nvSpPr>
              <p:spPr bwMode="auto">
                <a:xfrm>
                  <a:off x="8009532" y="3587086"/>
                  <a:ext cx="67160" cy="6716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55" name="Freeform 154"/>
                <p:cNvSpPr/>
                <p:nvPr/>
              </p:nvSpPr>
              <p:spPr>
                <a:xfrm>
                  <a:off x="7941697" y="3620666"/>
                  <a:ext cx="202831" cy="0"/>
                </a:xfrm>
                <a:custGeom>
                  <a:avLst/>
                  <a:gdLst>
                    <a:gd name="connsiteX0" fmla="*/ 0 w 202831"/>
                    <a:gd name="connsiteY0" fmla="*/ 0 h 0"/>
                    <a:gd name="connsiteX1" fmla="*/ 202831 w 202831"/>
                    <a:gd name="connsiteY1" fmla="*/ 0 h 0"/>
                  </a:gdLst>
                  <a:ahLst/>
                  <a:cxnLst>
                    <a:cxn ang="0">
                      <a:pos x="connsiteX0" y="connsiteY0"/>
                    </a:cxn>
                    <a:cxn ang="0">
                      <a:pos x="connsiteX1" y="connsiteY1"/>
                    </a:cxn>
                  </a:cxnLst>
                  <a:rect l="l" t="t" r="r" b="b"/>
                  <a:pathLst>
                    <a:path w="202831">
                      <a:moveTo>
                        <a:pt x="0" y="0"/>
                      </a:moveTo>
                      <a:lnTo>
                        <a:pt x="202831" y="0"/>
                      </a:lnTo>
                    </a:path>
                  </a:pathLst>
                </a:custGeom>
                <a:ln w="19050">
                  <a:solidFill>
                    <a:schemeClr val="accent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grpSp>
            <p:nvGrpSpPr>
              <p:cNvPr id="147" name="Group 146"/>
              <p:cNvGrpSpPr/>
              <p:nvPr/>
            </p:nvGrpSpPr>
            <p:grpSpPr>
              <a:xfrm>
                <a:off x="7924872" y="3745148"/>
                <a:ext cx="202831" cy="73152"/>
                <a:chOff x="7924872" y="3716736"/>
                <a:chExt cx="202831" cy="73152"/>
              </a:xfrm>
            </p:grpSpPr>
            <p:sp>
              <p:nvSpPr>
                <p:cNvPr id="152" name="Isosceles Triangle 151"/>
                <p:cNvSpPr/>
                <p:nvPr/>
              </p:nvSpPr>
              <p:spPr bwMode="auto">
                <a:xfrm>
                  <a:off x="7989711" y="3716736"/>
                  <a:ext cx="73152" cy="73152"/>
                </a:xfrm>
                <a:prstGeom prst="triangle">
                  <a:avLst/>
                </a:prstGeom>
                <a:solidFill>
                  <a:srgbClr val="FCAF17"/>
                </a:solidFill>
                <a:ln w="9525" cap="flat" cmpd="sng" algn="ctr">
                  <a:solidFill>
                    <a:srgbClr val="FCAF17"/>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53" name="Freeform 152"/>
                <p:cNvSpPr/>
                <p:nvPr/>
              </p:nvSpPr>
              <p:spPr>
                <a:xfrm>
                  <a:off x="7924872" y="3753312"/>
                  <a:ext cx="202831" cy="0"/>
                </a:xfrm>
                <a:custGeom>
                  <a:avLst/>
                  <a:gdLst>
                    <a:gd name="connsiteX0" fmla="*/ 0 w 202831"/>
                    <a:gd name="connsiteY0" fmla="*/ 0 h 0"/>
                    <a:gd name="connsiteX1" fmla="*/ 202831 w 202831"/>
                    <a:gd name="connsiteY1" fmla="*/ 0 h 0"/>
                  </a:gdLst>
                  <a:ahLst/>
                  <a:cxnLst>
                    <a:cxn ang="0">
                      <a:pos x="connsiteX0" y="connsiteY0"/>
                    </a:cxn>
                    <a:cxn ang="0">
                      <a:pos x="connsiteX1" y="connsiteY1"/>
                    </a:cxn>
                  </a:cxnLst>
                  <a:rect l="l" t="t" r="r" b="b"/>
                  <a:pathLst>
                    <a:path w="202831">
                      <a:moveTo>
                        <a:pt x="0" y="0"/>
                      </a:moveTo>
                      <a:lnTo>
                        <a:pt x="202831" y="0"/>
                      </a:lnTo>
                    </a:path>
                  </a:pathLst>
                </a:custGeom>
                <a:ln w="19050">
                  <a:solidFill>
                    <a:srgbClr val="FCAF17"/>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grpSp>
            <p:nvGrpSpPr>
              <p:cNvPr id="148" name="Group 147"/>
              <p:cNvGrpSpPr/>
              <p:nvPr/>
            </p:nvGrpSpPr>
            <p:grpSpPr>
              <a:xfrm>
                <a:off x="7924872" y="3904310"/>
                <a:ext cx="202831" cy="63167"/>
                <a:chOff x="7931834" y="3855670"/>
                <a:chExt cx="202831" cy="63167"/>
              </a:xfrm>
            </p:grpSpPr>
            <p:sp>
              <p:nvSpPr>
                <p:cNvPr id="150" name="Oval 149"/>
                <p:cNvSpPr/>
                <p:nvPr/>
              </p:nvSpPr>
              <p:spPr bwMode="auto">
                <a:xfrm>
                  <a:off x="8001666" y="3855670"/>
                  <a:ext cx="63167" cy="63167"/>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51" name="Freeform 150"/>
                <p:cNvSpPr/>
                <p:nvPr/>
              </p:nvSpPr>
              <p:spPr>
                <a:xfrm>
                  <a:off x="7931834" y="3887253"/>
                  <a:ext cx="202831" cy="0"/>
                </a:xfrm>
                <a:custGeom>
                  <a:avLst/>
                  <a:gdLst>
                    <a:gd name="connsiteX0" fmla="*/ 0 w 202831"/>
                    <a:gd name="connsiteY0" fmla="*/ 0 h 0"/>
                    <a:gd name="connsiteX1" fmla="*/ 202831 w 202831"/>
                    <a:gd name="connsiteY1" fmla="*/ 0 h 0"/>
                  </a:gdLst>
                  <a:ahLst/>
                  <a:cxnLst>
                    <a:cxn ang="0">
                      <a:pos x="connsiteX0" y="connsiteY0"/>
                    </a:cxn>
                    <a:cxn ang="0">
                      <a:pos x="connsiteX1" y="connsiteY1"/>
                    </a:cxn>
                  </a:cxnLst>
                  <a:rect l="l" t="t" r="r" b="b"/>
                  <a:pathLst>
                    <a:path w="202831">
                      <a:moveTo>
                        <a:pt x="0" y="0"/>
                      </a:moveTo>
                      <a:lnTo>
                        <a:pt x="202831" y="0"/>
                      </a:lnTo>
                    </a:path>
                  </a:pathLst>
                </a:custGeom>
                <a:ln w="19050">
                  <a:solidFill>
                    <a:schemeClr val="accent1">
                      <a:lumMod val="60000"/>
                      <a:lumOff val="40000"/>
                    </a:schemeClr>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sp>
            <p:nvSpPr>
              <p:cNvPr id="149" name="TextBox 148"/>
              <p:cNvSpPr txBox="1"/>
              <p:nvPr/>
            </p:nvSpPr>
            <p:spPr>
              <a:xfrm>
                <a:off x="8132749" y="3350473"/>
                <a:ext cx="677658" cy="717307"/>
              </a:xfrm>
              <a:prstGeom prst="rect">
                <a:avLst/>
              </a:prstGeom>
              <a:noFill/>
            </p:spPr>
            <p:txBody>
              <a:bodyPr wrap="none" rtlCol="0">
                <a:spAutoFit/>
              </a:bodyPr>
              <a:lstStyle/>
              <a:p>
                <a:pPr>
                  <a:lnSpc>
                    <a:spcPct val="120000"/>
                  </a:lnSpc>
                </a:pPr>
                <a:r>
                  <a:rPr lang="en-US" sz="923" dirty="0">
                    <a:cs typeface="Arial" pitchFamily="34" charset="0"/>
                  </a:rPr>
                  <a:t>HIDS/MKD</a:t>
                </a:r>
              </a:p>
              <a:p>
                <a:pPr>
                  <a:lnSpc>
                    <a:spcPct val="120000"/>
                  </a:lnSpc>
                </a:pPr>
                <a:r>
                  <a:rPr lang="en-US" sz="923" dirty="0">
                    <a:cs typeface="Arial" pitchFamily="34" charset="0"/>
                  </a:rPr>
                  <a:t>CAPS</a:t>
                </a:r>
              </a:p>
              <a:p>
                <a:pPr>
                  <a:lnSpc>
                    <a:spcPct val="120000"/>
                  </a:lnSpc>
                </a:pPr>
                <a:r>
                  <a:rPr lang="en-US" sz="923" dirty="0">
                    <a:cs typeface="Arial" pitchFamily="34" charset="0"/>
                  </a:rPr>
                  <a:t>TRAPS</a:t>
                </a:r>
              </a:p>
              <a:p>
                <a:pPr>
                  <a:lnSpc>
                    <a:spcPct val="120000"/>
                  </a:lnSpc>
                </a:pPr>
                <a:r>
                  <a:rPr lang="en-US" sz="923" dirty="0">
                    <a:cs typeface="Arial" pitchFamily="34" charset="0"/>
                  </a:rPr>
                  <a:t>FMF</a:t>
                </a:r>
              </a:p>
            </p:txBody>
          </p:sp>
        </p:grpSp>
      </p:grpSp>
    </p:spTree>
    <p:extLst>
      <p:ext uri="{BB962C8B-B14F-4D97-AF65-F5344CB8AC3E}">
        <p14:creationId xmlns:p14="http://schemas.microsoft.com/office/powerpoint/2010/main" val="1579759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de-DE" sz="2000" dirty="0" err="1" smtClean="0"/>
              <a:t>Effective</a:t>
            </a:r>
            <a:r>
              <a:rPr lang="de-DE" sz="2000" dirty="0" smtClean="0"/>
              <a:t> </a:t>
            </a:r>
            <a:r>
              <a:rPr lang="de-DE" sz="2000" dirty="0" err="1" smtClean="0"/>
              <a:t>therapy</a:t>
            </a:r>
            <a:endParaRPr lang="de-DE" sz="2000" dirty="0" smtClean="0"/>
          </a:p>
          <a:p>
            <a:pPr lvl="1"/>
            <a:r>
              <a:rPr lang="de-DE" sz="2000" dirty="0" smtClean="0"/>
              <a:t>Control of </a:t>
            </a:r>
            <a:r>
              <a:rPr lang="de-DE" sz="2000" dirty="0" err="1" smtClean="0"/>
              <a:t>short</a:t>
            </a:r>
            <a:r>
              <a:rPr lang="de-DE" sz="2000" dirty="0" smtClean="0"/>
              <a:t>-term </a:t>
            </a:r>
            <a:r>
              <a:rPr lang="de-DE" sz="2000" dirty="0" err="1" smtClean="0"/>
              <a:t>symptoms</a:t>
            </a:r>
            <a:endParaRPr lang="de-DE" sz="2000" dirty="0" smtClean="0"/>
          </a:p>
          <a:p>
            <a:pPr lvl="1"/>
            <a:r>
              <a:rPr lang="de-DE" sz="2000" dirty="0" err="1" smtClean="0"/>
              <a:t>Prevention</a:t>
            </a:r>
            <a:r>
              <a:rPr lang="de-DE" sz="2000" dirty="0" smtClean="0"/>
              <a:t> of </a:t>
            </a:r>
            <a:r>
              <a:rPr lang="de-DE" sz="2000" dirty="0" err="1" smtClean="0"/>
              <a:t>long</a:t>
            </a:r>
            <a:r>
              <a:rPr lang="de-DE" sz="2000" dirty="0" smtClean="0"/>
              <a:t>-term </a:t>
            </a:r>
            <a:r>
              <a:rPr lang="de-DE" sz="2000" dirty="0" err="1" smtClean="0"/>
              <a:t>complications</a:t>
            </a:r>
            <a:endParaRPr lang="de-DE" sz="2000" dirty="0" smtClean="0"/>
          </a:p>
          <a:p>
            <a:r>
              <a:rPr lang="de-DE" sz="2000" dirty="0" smtClean="0"/>
              <a:t>Safe for </a:t>
            </a:r>
            <a:r>
              <a:rPr lang="de-DE" sz="2000" dirty="0" err="1" smtClean="0"/>
              <a:t>lifelong</a:t>
            </a:r>
            <a:r>
              <a:rPr lang="de-DE" sz="2000" dirty="0" smtClean="0"/>
              <a:t> </a:t>
            </a:r>
            <a:r>
              <a:rPr lang="de-DE" sz="2000" dirty="0" err="1" smtClean="0"/>
              <a:t>use</a:t>
            </a:r>
            <a:endParaRPr lang="de-DE" sz="2000" dirty="0" smtClean="0"/>
          </a:p>
          <a:p>
            <a:pPr lvl="1"/>
            <a:r>
              <a:rPr lang="de-DE" sz="2000" dirty="0" err="1" smtClean="0"/>
              <a:t>Including</a:t>
            </a:r>
            <a:r>
              <a:rPr lang="de-DE" sz="2000" dirty="0" smtClean="0"/>
              <a:t> </a:t>
            </a:r>
            <a:r>
              <a:rPr lang="de-DE" sz="2000" dirty="0" err="1" smtClean="0"/>
              <a:t>children</a:t>
            </a:r>
            <a:r>
              <a:rPr lang="de-DE" sz="2000" dirty="0" smtClean="0"/>
              <a:t>, </a:t>
            </a:r>
            <a:r>
              <a:rPr lang="de-DE" sz="2000" dirty="0" err="1" smtClean="0"/>
              <a:t>pregnancy</a:t>
            </a:r>
            <a:r>
              <a:rPr lang="de-DE" sz="2000" dirty="0" smtClean="0"/>
              <a:t>, and </a:t>
            </a:r>
            <a:r>
              <a:rPr lang="de-DE" sz="2000" dirty="0" err="1" smtClean="0"/>
              <a:t>older</a:t>
            </a:r>
            <a:r>
              <a:rPr lang="de-DE" sz="2000" dirty="0" smtClean="0"/>
              <a:t> </a:t>
            </a:r>
            <a:r>
              <a:rPr lang="de-DE" sz="2000" dirty="0" err="1" smtClean="0"/>
              <a:t>ages</a:t>
            </a:r>
            <a:endParaRPr lang="en-US" sz="2000" dirty="0"/>
          </a:p>
        </p:txBody>
      </p:sp>
      <p:sp>
        <p:nvSpPr>
          <p:cNvPr id="3" name="Content Placeholder 2"/>
          <p:cNvSpPr>
            <a:spLocks noGrp="1"/>
          </p:cNvSpPr>
          <p:nvPr>
            <p:ph sz="half" idx="2"/>
          </p:nvPr>
        </p:nvSpPr>
        <p:spPr/>
        <p:txBody>
          <a:bodyPr>
            <a:normAutofit/>
          </a:bodyPr>
          <a:lstStyle/>
          <a:p>
            <a:r>
              <a:rPr lang="de-DE" sz="2000" dirty="0" err="1" smtClean="0"/>
              <a:t>Well</a:t>
            </a:r>
            <a:r>
              <a:rPr lang="de-DE" sz="2000" dirty="0" smtClean="0"/>
              <a:t> </a:t>
            </a:r>
            <a:r>
              <a:rPr lang="de-DE" sz="2000" dirty="0" err="1" smtClean="0"/>
              <a:t>tolerated</a:t>
            </a:r>
            <a:endParaRPr lang="de-DE" sz="2000" dirty="0" smtClean="0"/>
          </a:p>
          <a:p>
            <a:r>
              <a:rPr lang="de-DE" sz="2000" dirty="0" smtClean="0"/>
              <a:t>Minimal </a:t>
            </a:r>
            <a:r>
              <a:rPr lang="de-DE" sz="2000" dirty="0" err="1" smtClean="0"/>
              <a:t>drug</a:t>
            </a:r>
            <a:r>
              <a:rPr lang="de-DE" sz="2000" dirty="0" smtClean="0"/>
              <a:t> </a:t>
            </a:r>
            <a:r>
              <a:rPr lang="de-DE" sz="2000" dirty="0" err="1" smtClean="0"/>
              <a:t>interactions</a:t>
            </a:r>
            <a:endParaRPr lang="de-DE" sz="2000" dirty="0" smtClean="0"/>
          </a:p>
          <a:p>
            <a:r>
              <a:rPr lang="de-DE" sz="2000" dirty="0" err="1" smtClean="0"/>
              <a:t>Licensed</a:t>
            </a:r>
            <a:r>
              <a:rPr lang="de-DE" sz="2000" dirty="0" smtClean="0"/>
              <a:t> for </a:t>
            </a:r>
            <a:r>
              <a:rPr lang="de-DE" sz="2000" dirty="0" err="1" smtClean="0"/>
              <a:t>this</a:t>
            </a:r>
            <a:r>
              <a:rPr lang="de-DE" sz="2000" dirty="0" smtClean="0"/>
              <a:t> </a:t>
            </a:r>
            <a:r>
              <a:rPr lang="de-DE" sz="2000" dirty="0" err="1" smtClean="0"/>
              <a:t>indication</a:t>
            </a:r>
            <a:endParaRPr lang="de-DE" sz="2000" dirty="0" smtClean="0"/>
          </a:p>
          <a:p>
            <a:r>
              <a:rPr lang="de-DE" sz="2000" dirty="0" err="1" smtClean="0"/>
              <a:t>Affordable</a:t>
            </a:r>
            <a:endParaRPr lang="en-US" sz="2000" dirty="0"/>
          </a:p>
        </p:txBody>
      </p:sp>
      <p:sp>
        <p:nvSpPr>
          <p:cNvPr id="4" name="Title 3"/>
          <p:cNvSpPr>
            <a:spLocks noGrp="1"/>
          </p:cNvSpPr>
          <p:nvPr>
            <p:ph type="title"/>
          </p:nvPr>
        </p:nvSpPr>
        <p:spPr/>
        <p:txBody>
          <a:bodyPr>
            <a:normAutofit fontScale="90000"/>
          </a:bodyPr>
          <a:lstStyle/>
          <a:p>
            <a:r>
              <a:rPr lang="de-DE" dirty="0" err="1" smtClean="0"/>
              <a:t>Therapeutic</a:t>
            </a:r>
            <a:r>
              <a:rPr lang="de-DE" dirty="0" smtClean="0"/>
              <a:t> </a:t>
            </a:r>
            <a:r>
              <a:rPr lang="de-DE" dirty="0" err="1" smtClean="0"/>
              <a:t>needs</a:t>
            </a:r>
            <a:r>
              <a:rPr lang="de-DE" dirty="0" smtClean="0"/>
              <a:t> in autoinflammatory </a:t>
            </a:r>
            <a:r>
              <a:rPr lang="de-DE" dirty="0" err="1" smtClean="0"/>
              <a:t>diseases</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47993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a:xfrm>
            <a:off x="103365" y="294752"/>
            <a:ext cx="8933580" cy="960120"/>
          </a:xfrm>
        </p:spPr>
        <p:txBody>
          <a:bodyPr>
            <a:noAutofit/>
          </a:bodyPr>
          <a:lstStyle/>
          <a:p>
            <a:r>
              <a:rPr lang="en-US" sz="2800" dirty="0"/>
              <a:t>FMF typically presents as acute fever accompanied by abdominal, chest, or joint pain</a:t>
            </a:r>
          </a:p>
        </p:txBody>
      </p:sp>
      <p:sp>
        <p:nvSpPr>
          <p:cNvPr id="92" name="Text Placeholder 3"/>
          <p:cNvSpPr>
            <a:spLocks noGrp="1"/>
          </p:cNvSpPr>
          <p:nvPr>
            <p:ph type="body" sz="quarter" idx="10"/>
          </p:nvPr>
        </p:nvSpPr>
        <p:spPr>
          <a:xfrm>
            <a:off x="686020" y="5833152"/>
            <a:ext cx="6015866" cy="709810"/>
          </a:xfrm>
        </p:spPr>
        <p:txBody>
          <a:bodyPr/>
          <a:lstStyle/>
          <a:p>
            <a:r>
              <a:rPr lang="en-US" dirty="0"/>
              <a:t>AA, Amyloid A; CRP, C-reactive protein; ESR, erythrocyte sedimentation rate; FMF, familial Mediterranean fever; GI, gastrointestinal tract; </a:t>
            </a:r>
            <a:br>
              <a:rPr lang="en-US" dirty="0"/>
            </a:br>
            <a:r>
              <a:rPr lang="en-US" dirty="0"/>
              <a:t>SAA; serum amyloid A</a:t>
            </a:r>
          </a:p>
          <a:p>
            <a:r>
              <a:rPr lang="en-US" dirty="0"/>
              <a:t>1. Samuels J, </a:t>
            </a:r>
            <a:r>
              <a:rPr lang="en-US" dirty="0" err="1"/>
              <a:t>Özen</a:t>
            </a:r>
            <a:r>
              <a:rPr lang="en-US" dirty="0"/>
              <a:t> S. </a:t>
            </a:r>
            <a:r>
              <a:rPr lang="en-US" i="1" dirty="0" err="1"/>
              <a:t>Curr</a:t>
            </a:r>
            <a:r>
              <a:rPr lang="en-US" i="1" dirty="0"/>
              <a:t> </a:t>
            </a:r>
            <a:r>
              <a:rPr lang="en-US" i="1" dirty="0" err="1"/>
              <a:t>Opin</a:t>
            </a:r>
            <a:r>
              <a:rPr lang="en-US" i="1" dirty="0"/>
              <a:t> </a:t>
            </a:r>
            <a:r>
              <a:rPr lang="en-US" i="1" dirty="0" err="1"/>
              <a:t>Rheumatol</a:t>
            </a:r>
            <a:r>
              <a:rPr lang="en-US" i="1" dirty="0"/>
              <a:t>. </a:t>
            </a:r>
            <a:r>
              <a:rPr lang="en-US" dirty="0"/>
              <a:t>2006;18:108-117. 2. Samuels J, et al. </a:t>
            </a:r>
            <a:r>
              <a:rPr lang="en-US" i="1" dirty="0"/>
              <a:t>Medicine</a:t>
            </a:r>
            <a:r>
              <a:rPr lang="en-US" dirty="0"/>
              <a:t>. 1998;77:268-297. 3. </a:t>
            </a:r>
            <a:r>
              <a:rPr lang="en-GB" dirty="0"/>
              <a:t>Simon A, et al. Familial autoinflammatory syndromes. In: </a:t>
            </a:r>
            <a:r>
              <a:rPr lang="en-GB" dirty="0" err="1"/>
              <a:t>Firestein</a:t>
            </a:r>
            <a:r>
              <a:rPr lang="en-GB" dirty="0"/>
              <a:t> G, et al, eds. Kelley's Textbook of Rheumatology. 8th ed. Philadelphia, PA: Saunders; 2008:1863-1882</a:t>
            </a:r>
            <a:r>
              <a:rPr lang="en-US" dirty="0"/>
              <a:t>. 4. Zadeh N, et al. </a:t>
            </a:r>
            <a:r>
              <a:rPr lang="en-US" i="1" dirty="0"/>
              <a:t>Genet Med.</a:t>
            </a:r>
            <a:r>
              <a:rPr lang="en-US" dirty="0"/>
              <a:t> 2011;13:263-269. 5. Ben-</a:t>
            </a:r>
            <a:r>
              <a:rPr lang="en-US" dirty="0" err="1"/>
              <a:t>Zvi</a:t>
            </a:r>
            <a:r>
              <a:rPr lang="en-US" dirty="0"/>
              <a:t> I, et al. </a:t>
            </a:r>
            <a:r>
              <a:rPr lang="en-US" i="1" dirty="0" err="1"/>
              <a:t>Isr</a:t>
            </a:r>
            <a:r>
              <a:rPr lang="en-US" i="1" dirty="0"/>
              <a:t> Med </a:t>
            </a:r>
            <a:r>
              <a:rPr lang="en-US" i="1" dirty="0" err="1"/>
              <a:t>Assoc</a:t>
            </a:r>
            <a:r>
              <a:rPr lang="en-US" i="1" dirty="0"/>
              <a:t> J</a:t>
            </a:r>
            <a:r>
              <a:rPr lang="en-US" dirty="0"/>
              <a:t>. 2012;14:221-224.</a:t>
            </a:r>
          </a:p>
        </p:txBody>
      </p:sp>
      <p:grpSp>
        <p:nvGrpSpPr>
          <p:cNvPr id="2" name="Group 1"/>
          <p:cNvGrpSpPr/>
          <p:nvPr/>
        </p:nvGrpSpPr>
        <p:grpSpPr>
          <a:xfrm>
            <a:off x="4940149" y="1520826"/>
            <a:ext cx="3518051" cy="3660774"/>
            <a:chOff x="4940149" y="1520826"/>
            <a:chExt cx="3518051" cy="3660774"/>
          </a:xfrm>
        </p:grpSpPr>
        <p:grpSp>
          <p:nvGrpSpPr>
            <p:cNvPr id="218" name="Group 27">
              <a:extLst>
                <a:ext uri="{FF2B5EF4-FFF2-40B4-BE49-F238E27FC236}">
                  <a16:creationId xmlns="" xmlns:a16="http://schemas.microsoft.com/office/drawing/2014/main" id="{7501E68F-39E9-48F1-B99B-68DD440B6287}"/>
                </a:ext>
              </a:extLst>
            </p:cNvPr>
            <p:cNvGrpSpPr>
              <a:grpSpLocks/>
            </p:cNvGrpSpPr>
            <p:nvPr/>
          </p:nvGrpSpPr>
          <p:grpSpPr bwMode="auto">
            <a:xfrm>
              <a:off x="5053946" y="2005217"/>
              <a:ext cx="3241084" cy="1862398"/>
              <a:chOff x="-2698331" y="8518828"/>
              <a:chExt cx="3331764" cy="2223447"/>
            </a:xfrm>
          </p:grpSpPr>
          <p:cxnSp>
            <p:nvCxnSpPr>
              <p:cNvPr id="262" name="Straight Connector 58">
                <a:extLst>
                  <a:ext uri="{FF2B5EF4-FFF2-40B4-BE49-F238E27FC236}">
                    <a16:creationId xmlns="" xmlns:a16="http://schemas.microsoft.com/office/drawing/2014/main" id="{229E1282-4F7E-4648-B0C5-A956D4B91385}"/>
                  </a:ext>
                </a:extLst>
              </p:cNvPr>
              <p:cNvCxnSpPr/>
              <p:nvPr/>
            </p:nvCxnSpPr>
            <p:spPr>
              <a:xfrm>
                <a:off x="-2152707" y="9827315"/>
                <a:ext cx="2786140" cy="0"/>
              </a:xfrm>
              <a:prstGeom prst="line">
                <a:avLst/>
              </a:prstGeom>
              <a:noFill/>
              <a:ln w="9525" cap="flat" cmpd="sng" algn="ctr">
                <a:solidFill>
                  <a:srgbClr val="FFFFFF">
                    <a:lumMod val="75000"/>
                  </a:srgbClr>
                </a:solidFill>
                <a:prstDash val="solid"/>
              </a:ln>
              <a:effectLst/>
            </p:spPr>
          </p:cxnSp>
          <p:cxnSp>
            <p:nvCxnSpPr>
              <p:cNvPr id="263" name="Straight Connector 59">
                <a:extLst>
                  <a:ext uri="{FF2B5EF4-FFF2-40B4-BE49-F238E27FC236}">
                    <a16:creationId xmlns="" xmlns:a16="http://schemas.microsoft.com/office/drawing/2014/main" id="{5B6BA678-B4E8-4A68-BEAB-B1C88132118D}"/>
                  </a:ext>
                </a:extLst>
              </p:cNvPr>
              <p:cNvCxnSpPr/>
              <p:nvPr/>
            </p:nvCxnSpPr>
            <p:spPr>
              <a:xfrm>
                <a:off x="-2152707" y="9428999"/>
                <a:ext cx="2786140" cy="0"/>
              </a:xfrm>
              <a:prstGeom prst="line">
                <a:avLst/>
              </a:prstGeom>
              <a:noFill/>
              <a:ln w="9525" cap="flat" cmpd="sng" algn="ctr">
                <a:solidFill>
                  <a:srgbClr val="FFFFFF">
                    <a:lumMod val="75000"/>
                  </a:srgbClr>
                </a:solidFill>
                <a:prstDash val="solid"/>
              </a:ln>
              <a:effectLst/>
            </p:spPr>
          </p:cxnSp>
          <p:cxnSp>
            <p:nvCxnSpPr>
              <p:cNvPr id="264" name="Straight Connector 60">
                <a:extLst>
                  <a:ext uri="{FF2B5EF4-FFF2-40B4-BE49-F238E27FC236}">
                    <a16:creationId xmlns="" xmlns:a16="http://schemas.microsoft.com/office/drawing/2014/main" id="{A92DB10F-9D87-438F-8CD4-CAFFABC131B4}"/>
                  </a:ext>
                </a:extLst>
              </p:cNvPr>
              <p:cNvCxnSpPr/>
              <p:nvPr/>
            </p:nvCxnSpPr>
            <p:spPr>
              <a:xfrm>
                <a:off x="-2152707" y="9028996"/>
                <a:ext cx="2786140" cy="0"/>
              </a:xfrm>
              <a:prstGeom prst="line">
                <a:avLst/>
              </a:prstGeom>
              <a:noFill/>
              <a:ln w="9525" cap="flat" cmpd="sng" algn="ctr">
                <a:solidFill>
                  <a:srgbClr val="FFFFFF">
                    <a:lumMod val="75000"/>
                  </a:srgbClr>
                </a:solidFill>
                <a:prstDash val="solid"/>
              </a:ln>
              <a:effectLst/>
            </p:spPr>
          </p:cxnSp>
          <p:cxnSp>
            <p:nvCxnSpPr>
              <p:cNvPr id="265" name="Straight Connector 61">
                <a:extLst>
                  <a:ext uri="{FF2B5EF4-FFF2-40B4-BE49-F238E27FC236}">
                    <a16:creationId xmlns="" xmlns:a16="http://schemas.microsoft.com/office/drawing/2014/main" id="{4256E66A-AA6D-4D54-A7CF-79D5805ADCD3}"/>
                  </a:ext>
                </a:extLst>
              </p:cNvPr>
              <p:cNvCxnSpPr/>
              <p:nvPr/>
            </p:nvCxnSpPr>
            <p:spPr>
              <a:xfrm>
                <a:off x="-2152707" y="8635743"/>
                <a:ext cx="2786140" cy="0"/>
              </a:xfrm>
              <a:prstGeom prst="line">
                <a:avLst/>
              </a:prstGeom>
              <a:noFill/>
              <a:ln w="9525" cap="flat" cmpd="sng" algn="ctr">
                <a:solidFill>
                  <a:srgbClr val="FFFFFF">
                    <a:lumMod val="75000"/>
                  </a:srgbClr>
                </a:solidFill>
                <a:prstDash val="solid"/>
              </a:ln>
              <a:effectLst/>
            </p:spPr>
          </p:cxnSp>
          <p:cxnSp>
            <p:nvCxnSpPr>
              <p:cNvPr id="266" name="Straight Connector 62">
                <a:extLst>
                  <a:ext uri="{FF2B5EF4-FFF2-40B4-BE49-F238E27FC236}">
                    <a16:creationId xmlns="" xmlns:a16="http://schemas.microsoft.com/office/drawing/2014/main" id="{543938F9-815B-4803-AD43-CFDE6027A147}"/>
                  </a:ext>
                </a:extLst>
              </p:cNvPr>
              <p:cNvCxnSpPr/>
              <p:nvPr/>
            </p:nvCxnSpPr>
            <p:spPr>
              <a:xfrm>
                <a:off x="-2152707" y="10227319"/>
                <a:ext cx="2786140" cy="0"/>
              </a:xfrm>
              <a:prstGeom prst="line">
                <a:avLst/>
              </a:prstGeom>
              <a:noFill/>
              <a:ln w="9525" cap="flat" cmpd="sng" algn="ctr">
                <a:solidFill>
                  <a:srgbClr val="000000"/>
                </a:solidFill>
                <a:prstDash val="solid"/>
              </a:ln>
              <a:effectLst/>
            </p:spPr>
          </p:cxnSp>
          <p:sp>
            <p:nvSpPr>
              <p:cNvPr id="267" name="TextBox 33">
                <a:extLst>
                  <a:ext uri="{FF2B5EF4-FFF2-40B4-BE49-F238E27FC236}">
                    <a16:creationId xmlns="" xmlns:a16="http://schemas.microsoft.com/office/drawing/2014/main" id="{DF28A9EB-87EC-4F69-8241-DE43B0CD2292}"/>
                  </a:ext>
                </a:extLst>
              </p:cNvPr>
              <p:cNvSpPr txBox="1">
                <a:spLocks noChangeArrowheads="1"/>
              </p:cNvSpPr>
              <p:nvPr/>
            </p:nvSpPr>
            <p:spPr bwMode="auto">
              <a:xfrm>
                <a:off x="-2191375" y="10226675"/>
                <a:ext cx="77449" cy="273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33241"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defRPr/>
                </a:pPr>
                <a:r>
                  <a:rPr lang="en-GB" sz="1293" kern="0" dirty="0">
                    <a:solidFill>
                      <a:srgbClr val="000000"/>
                    </a:solidFill>
                    <a:latin typeface="Arial Narrow" panose="020B0606020202030204" pitchFamily="34" charset="0"/>
                  </a:rPr>
                  <a:t>0</a:t>
                </a:r>
              </a:p>
            </p:txBody>
          </p:sp>
          <p:sp>
            <p:nvSpPr>
              <p:cNvPr id="268" name="TextBox 34">
                <a:extLst>
                  <a:ext uri="{FF2B5EF4-FFF2-40B4-BE49-F238E27FC236}">
                    <a16:creationId xmlns="" xmlns:a16="http://schemas.microsoft.com/office/drawing/2014/main" id="{3B878010-811B-4AF4-B9B9-8B691D7DF1EC}"/>
                  </a:ext>
                </a:extLst>
              </p:cNvPr>
              <p:cNvSpPr txBox="1">
                <a:spLocks noChangeArrowheads="1"/>
              </p:cNvSpPr>
              <p:nvPr/>
            </p:nvSpPr>
            <p:spPr bwMode="auto">
              <a:xfrm>
                <a:off x="-1283324" y="10226675"/>
                <a:ext cx="77449" cy="273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33241"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defRPr/>
                </a:pPr>
                <a:r>
                  <a:rPr lang="en-GB" sz="1293" kern="0" dirty="0">
                    <a:solidFill>
                      <a:srgbClr val="000000"/>
                    </a:solidFill>
                    <a:latin typeface="Arial Narrow" panose="020B0606020202030204" pitchFamily="34" charset="0"/>
                  </a:rPr>
                  <a:t>1</a:t>
                </a:r>
              </a:p>
            </p:txBody>
          </p:sp>
          <p:sp>
            <p:nvSpPr>
              <p:cNvPr id="269" name="TextBox 35">
                <a:extLst>
                  <a:ext uri="{FF2B5EF4-FFF2-40B4-BE49-F238E27FC236}">
                    <a16:creationId xmlns="" xmlns:a16="http://schemas.microsoft.com/office/drawing/2014/main" id="{0E2181DB-5EB7-4D90-87EF-A93C3C3E3E71}"/>
                  </a:ext>
                </a:extLst>
              </p:cNvPr>
              <p:cNvSpPr txBox="1">
                <a:spLocks noChangeArrowheads="1"/>
              </p:cNvSpPr>
              <p:nvPr/>
            </p:nvSpPr>
            <p:spPr bwMode="auto">
              <a:xfrm>
                <a:off x="-387974" y="10226675"/>
                <a:ext cx="77449" cy="273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33241"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defRPr/>
                </a:pPr>
                <a:r>
                  <a:rPr lang="en-GB" sz="1293" kern="0" dirty="0">
                    <a:solidFill>
                      <a:srgbClr val="000000"/>
                    </a:solidFill>
                    <a:latin typeface="Arial Narrow" panose="020B0606020202030204" pitchFamily="34" charset="0"/>
                  </a:rPr>
                  <a:t>2</a:t>
                </a:r>
              </a:p>
            </p:txBody>
          </p:sp>
          <p:sp>
            <p:nvSpPr>
              <p:cNvPr id="270" name="TextBox 36">
                <a:extLst>
                  <a:ext uri="{FF2B5EF4-FFF2-40B4-BE49-F238E27FC236}">
                    <a16:creationId xmlns="" xmlns:a16="http://schemas.microsoft.com/office/drawing/2014/main" id="{9CEDF3B1-60D0-42B1-8E2E-2A1D910C9EEB}"/>
                  </a:ext>
                </a:extLst>
              </p:cNvPr>
              <p:cNvSpPr txBox="1">
                <a:spLocks noChangeArrowheads="1"/>
              </p:cNvSpPr>
              <p:nvPr/>
            </p:nvSpPr>
            <p:spPr bwMode="auto">
              <a:xfrm>
                <a:off x="542611" y="10226675"/>
                <a:ext cx="77449" cy="273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33241"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defRPr/>
                </a:pPr>
                <a:r>
                  <a:rPr lang="en-GB" sz="1293" kern="0" dirty="0">
                    <a:solidFill>
                      <a:srgbClr val="000000"/>
                    </a:solidFill>
                    <a:latin typeface="Arial Narrow" panose="020B0606020202030204" pitchFamily="34" charset="0"/>
                  </a:rPr>
                  <a:t>3</a:t>
                </a:r>
              </a:p>
            </p:txBody>
          </p:sp>
          <p:sp>
            <p:nvSpPr>
              <p:cNvPr id="271" name="TextBox 37">
                <a:extLst>
                  <a:ext uri="{FF2B5EF4-FFF2-40B4-BE49-F238E27FC236}">
                    <a16:creationId xmlns="" xmlns:a16="http://schemas.microsoft.com/office/drawing/2014/main" id="{86329208-B2E3-4618-9E47-8CE4CFE019AE}"/>
                  </a:ext>
                </a:extLst>
              </p:cNvPr>
              <p:cNvSpPr txBox="1">
                <a:spLocks noChangeArrowheads="1"/>
              </p:cNvSpPr>
              <p:nvPr/>
            </p:nvSpPr>
            <p:spPr bwMode="auto">
              <a:xfrm>
                <a:off x="-2342059" y="10109505"/>
                <a:ext cx="189403" cy="23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33241" bIns="0"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fontAlgn="base" hangingPunct="1">
                  <a:spcBef>
                    <a:spcPct val="0"/>
                  </a:spcBef>
                  <a:spcAft>
                    <a:spcPct val="0"/>
                  </a:spcAft>
                  <a:defRPr/>
                </a:pPr>
                <a:r>
                  <a:rPr lang="en-GB" sz="1293" kern="0" dirty="0">
                    <a:solidFill>
                      <a:srgbClr val="000000"/>
                    </a:solidFill>
                    <a:latin typeface="Arial Narrow" panose="020B0606020202030204" pitchFamily="34" charset="0"/>
                  </a:rPr>
                  <a:t>36</a:t>
                </a:r>
              </a:p>
            </p:txBody>
          </p:sp>
          <p:sp>
            <p:nvSpPr>
              <p:cNvPr id="272" name="TextBox 38">
                <a:extLst>
                  <a:ext uri="{FF2B5EF4-FFF2-40B4-BE49-F238E27FC236}">
                    <a16:creationId xmlns="" xmlns:a16="http://schemas.microsoft.com/office/drawing/2014/main" id="{11BCA317-F040-4076-982F-336546D756D5}"/>
                  </a:ext>
                </a:extLst>
              </p:cNvPr>
              <p:cNvSpPr txBox="1">
                <a:spLocks noChangeArrowheads="1"/>
              </p:cNvSpPr>
              <p:nvPr/>
            </p:nvSpPr>
            <p:spPr bwMode="auto">
              <a:xfrm>
                <a:off x="-2342059" y="9709454"/>
                <a:ext cx="189403" cy="23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33241" bIns="0"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fontAlgn="base" hangingPunct="1">
                  <a:spcBef>
                    <a:spcPct val="0"/>
                  </a:spcBef>
                  <a:spcAft>
                    <a:spcPct val="0"/>
                  </a:spcAft>
                  <a:defRPr/>
                </a:pPr>
                <a:r>
                  <a:rPr lang="en-GB" sz="1293" kern="0" dirty="0">
                    <a:solidFill>
                      <a:srgbClr val="000000"/>
                    </a:solidFill>
                    <a:latin typeface="Arial Narrow" panose="020B0606020202030204" pitchFamily="34" charset="0"/>
                  </a:rPr>
                  <a:t>37</a:t>
                </a:r>
              </a:p>
            </p:txBody>
          </p:sp>
          <p:sp>
            <p:nvSpPr>
              <p:cNvPr id="273" name="TextBox 39">
                <a:extLst>
                  <a:ext uri="{FF2B5EF4-FFF2-40B4-BE49-F238E27FC236}">
                    <a16:creationId xmlns="" xmlns:a16="http://schemas.microsoft.com/office/drawing/2014/main" id="{8011CA92-3799-4230-8509-F2B2EC87F2F9}"/>
                  </a:ext>
                </a:extLst>
              </p:cNvPr>
              <p:cNvSpPr txBox="1">
                <a:spLocks noChangeArrowheads="1"/>
              </p:cNvSpPr>
              <p:nvPr/>
            </p:nvSpPr>
            <p:spPr bwMode="auto">
              <a:xfrm>
                <a:off x="-2342059" y="9312577"/>
                <a:ext cx="189403" cy="23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33241" bIns="0"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fontAlgn="base" hangingPunct="1">
                  <a:spcBef>
                    <a:spcPct val="0"/>
                  </a:spcBef>
                  <a:spcAft>
                    <a:spcPct val="0"/>
                  </a:spcAft>
                  <a:defRPr/>
                </a:pPr>
                <a:r>
                  <a:rPr lang="en-GB" sz="1293" kern="0" dirty="0">
                    <a:solidFill>
                      <a:srgbClr val="000000"/>
                    </a:solidFill>
                    <a:latin typeface="Arial Narrow" panose="020B0606020202030204" pitchFamily="34" charset="0"/>
                  </a:rPr>
                  <a:t>38</a:t>
                </a:r>
              </a:p>
            </p:txBody>
          </p:sp>
          <p:sp>
            <p:nvSpPr>
              <p:cNvPr id="274" name="TextBox 40">
                <a:extLst>
                  <a:ext uri="{FF2B5EF4-FFF2-40B4-BE49-F238E27FC236}">
                    <a16:creationId xmlns="" xmlns:a16="http://schemas.microsoft.com/office/drawing/2014/main" id="{613CC7C2-C4AE-4902-8C1D-6A0CA32BEAA7}"/>
                  </a:ext>
                </a:extLst>
              </p:cNvPr>
              <p:cNvSpPr txBox="1">
                <a:spLocks noChangeArrowheads="1"/>
              </p:cNvSpPr>
              <p:nvPr/>
            </p:nvSpPr>
            <p:spPr bwMode="auto">
              <a:xfrm>
                <a:off x="-2342059" y="8912526"/>
                <a:ext cx="189403" cy="23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33241" bIns="0"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fontAlgn="base" hangingPunct="1">
                  <a:spcBef>
                    <a:spcPct val="0"/>
                  </a:spcBef>
                  <a:spcAft>
                    <a:spcPct val="0"/>
                  </a:spcAft>
                  <a:defRPr/>
                </a:pPr>
                <a:r>
                  <a:rPr lang="en-GB" sz="1293" kern="0" dirty="0">
                    <a:solidFill>
                      <a:srgbClr val="000000"/>
                    </a:solidFill>
                    <a:latin typeface="Arial Narrow" panose="020B0606020202030204" pitchFamily="34" charset="0"/>
                  </a:rPr>
                  <a:t>39</a:t>
                </a:r>
              </a:p>
            </p:txBody>
          </p:sp>
          <p:sp>
            <p:nvSpPr>
              <p:cNvPr id="275" name="TextBox 41">
                <a:extLst>
                  <a:ext uri="{FF2B5EF4-FFF2-40B4-BE49-F238E27FC236}">
                    <a16:creationId xmlns="" xmlns:a16="http://schemas.microsoft.com/office/drawing/2014/main" id="{15FEF902-36FC-4C3B-999E-20A16B271F6F}"/>
                  </a:ext>
                </a:extLst>
              </p:cNvPr>
              <p:cNvSpPr txBox="1">
                <a:spLocks noChangeArrowheads="1"/>
              </p:cNvSpPr>
              <p:nvPr/>
            </p:nvSpPr>
            <p:spPr bwMode="auto">
              <a:xfrm>
                <a:off x="-2342059" y="8518828"/>
                <a:ext cx="189403" cy="23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33241" bIns="0"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fontAlgn="base" hangingPunct="1">
                  <a:spcBef>
                    <a:spcPct val="0"/>
                  </a:spcBef>
                  <a:spcAft>
                    <a:spcPct val="0"/>
                  </a:spcAft>
                  <a:defRPr/>
                </a:pPr>
                <a:r>
                  <a:rPr lang="en-GB" sz="1293" kern="0" dirty="0">
                    <a:solidFill>
                      <a:srgbClr val="000000"/>
                    </a:solidFill>
                    <a:latin typeface="Arial Narrow" panose="020B0606020202030204" pitchFamily="34" charset="0"/>
                  </a:rPr>
                  <a:t>40</a:t>
                </a:r>
              </a:p>
            </p:txBody>
          </p:sp>
          <p:sp>
            <p:nvSpPr>
              <p:cNvPr id="276" name="Freeform 72">
                <a:extLst>
                  <a:ext uri="{FF2B5EF4-FFF2-40B4-BE49-F238E27FC236}">
                    <a16:creationId xmlns="" xmlns:a16="http://schemas.microsoft.com/office/drawing/2014/main" id="{54065FF0-3A19-4147-9019-A993CDE621D5}"/>
                  </a:ext>
                </a:extLst>
              </p:cNvPr>
              <p:cNvSpPr/>
              <p:nvPr/>
            </p:nvSpPr>
            <p:spPr>
              <a:xfrm>
                <a:off x="-1607148" y="8693114"/>
                <a:ext cx="1804426" cy="1473432"/>
              </a:xfrm>
              <a:custGeom>
                <a:avLst/>
                <a:gdLst>
                  <a:gd name="connsiteX0" fmla="*/ 0 w 1803400"/>
                  <a:gd name="connsiteY0" fmla="*/ 1365250 h 1473200"/>
                  <a:gd name="connsiteX1" fmla="*/ 180975 w 1803400"/>
                  <a:gd name="connsiteY1" fmla="*/ 1225550 h 1473200"/>
                  <a:gd name="connsiteX2" fmla="*/ 358775 w 1803400"/>
                  <a:gd name="connsiteY2" fmla="*/ 1193800 h 1473200"/>
                  <a:gd name="connsiteX3" fmla="*/ 571500 w 1803400"/>
                  <a:gd name="connsiteY3" fmla="*/ 825500 h 1473200"/>
                  <a:gd name="connsiteX4" fmla="*/ 733425 w 1803400"/>
                  <a:gd name="connsiteY4" fmla="*/ 425450 h 1473200"/>
                  <a:gd name="connsiteX5" fmla="*/ 911225 w 1803400"/>
                  <a:gd name="connsiteY5" fmla="*/ 0 h 1473200"/>
                  <a:gd name="connsiteX6" fmla="*/ 1079500 w 1803400"/>
                  <a:gd name="connsiteY6" fmla="*/ 390525 h 1473200"/>
                  <a:gd name="connsiteX7" fmla="*/ 1187450 w 1803400"/>
                  <a:gd name="connsiteY7" fmla="*/ 654050 h 1473200"/>
                  <a:gd name="connsiteX8" fmla="*/ 1431925 w 1803400"/>
                  <a:gd name="connsiteY8" fmla="*/ 981075 h 1473200"/>
                  <a:gd name="connsiteX9" fmla="*/ 1625600 w 1803400"/>
                  <a:gd name="connsiteY9" fmla="*/ 1165225 h 1473200"/>
                  <a:gd name="connsiteX10" fmla="*/ 1803400 w 1803400"/>
                  <a:gd name="connsiteY10"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3400" h="1473200">
                    <a:moveTo>
                      <a:pt x="0" y="1365250"/>
                    </a:moveTo>
                    <a:lnTo>
                      <a:pt x="180975" y="1225550"/>
                    </a:lnTo>
                    <a:lnTo>
                      <a:pt x="358775" y="1193800"/>
                    </a:lnTo>
                    <a:lnTo>
                      <a:pt x="571500" y="825500"/>
                    </a:lnTo>
                    <a:lnTo>
                      <a:pt x="733425" y="425450"/>
                    </a:lnTo>
                    <a:lnTo>
                      <a:pt x="911225" y="0"/>
                    </a:lnTo>
                    <a:lnTo>
                      <a:pt x="1079500" y="390525"/>
                    </a:lnTo>
                    <a:lnTo>
                      <a:pt x="1187450" y="654050"/>
                    </a:lnTo>
                    <a:lnTo>
                      <a:pt x="1431925" y="981075"/>
                    </a:lnTo>
                    <a:lnTo>
                      <a:pt x="1625600" y="1165225"/>
                    </a:lnTo>
                    <a:lnTo>
                      <a:pt x="1803400" y="1473200"/>
                    </a:lnTo>
                  </a:path>
                </a:pathLst>
              </a:custGeom>
              <a:noFill/>
              <a:ln w="38100" cap="flat" cmpd="sng" algn="ctr">
                <a:solidFill>
                  <a:schemeClr val="accent1"/>
                </a:solidFill>
                <a:prstDash val="solid"/>
              </a:ln>
              <a:effectLst/>
            </p:spPr>
            <p:txBody>
              <a:bodyPr anchor="ctr"/>
              <a:lstStyle/>
              <a:p>
                <a:pPr algn="ctr">
                  <a:defRPr/>
                </a:pPr>
                <a:endParaRPr lang="en-GB" sz="1293" kern="0" dirty="0">
                  <a:solidFill>
                    <a:srgbClr val="FFFFFF"/>
                  </a:solidFill>
                  <a:latin typeface="Arial Narrow" panose="020B0606020202030204" pitchFamily="34" charset="0"/>
                  <a:ea typeface="MS PGothic"/>
                </a:endParaRPr>
              </a:p>
            </p:txBody>
          </p:sp>
          <p:sp>
            <p:nvSpPr>
              <p:cNvPr id="277" name="TextBox 43">
                <a:extLst>
                  <a:ext uri="{FF2B5EF4-FFF2-40B4-BE49-F238E27FC236}">
                    <a16:creationId xmlns="" xmlns:a16="http://schemas.microsoft.com/office/drawing/2014/main" id="{41C01723-1EF0-414F-9DF7-2D6B4D1E6226}"/>
                  </a:ext>
                </a:extLst>
              </p:cNvPr>
              <p:cNvSpPr txBox="1">
                <a:spLocks noChangeArrowheads="1"/>
              </p:cNvSpPr>
              <p:nvPr/>
            </p:nvSpPr>
            <p:spPr bwMode="auto">
              <a:xfrm rot="16200000">
                <a:off x="-3411653" y="9335185"/>
                <a:ext cx="1631175" cy="204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33241" bIns="0"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GB" sz="1293" kern="0" dirty="0">
                    <a:solidFill>
                      <a:srgbClr val="000000"/>
                    </a:solidFill>
                    <a:latin typeface="Arial Narrow" panose="020B0606020202030204" pitchFamily="34" charset="0"/>
                  </a:rPr>
                  <a:t>Body temperature (˚C)</a:t>
                </a:r>
              </a:p>
            </p:txBody>
          </p:sp>
          <p:sp>
            <p:nvSpPr>
              <p:cNvPr id="278" name="TextBox 44">
                <a:extLst>
                  <a:ext uri="{FF2B5EF4-FFF2-40B4-BE49-F238E27FC236}">
                    <a16:creationId xmlns="" xmlns:a16="http://schemas.microsoft.com/office/drawing/2014/main" id="{10E64FC7-8B29-4B8D-9C40-ABED24809BA1}"/>
                  </a:ext>
                </a:extLst>
              </p:cNvPr>
              <p:cNvSpPr txBox="1">
                <a:spLocks noChangeArrowheads="1"/>
              </p:cNvSpPr>
              <p:nvPr/>
            </p:nvSpPr>
            <p:spPr bwMode="auto">
              <a:xfrm>
                <a:off x="-1160167" y="10468393"/>
                <a:ext cx="736591" cy="273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33241"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defRPr/>
                </a:pPr>
                <a:r>
                  <a:rPr lang="en-GB" sz="1293" kern="0" dirty="0">
                    <a:solidFill>
                      <a:srgbClr val="000000"/>
                    </a:solidFill>
                    <a:latin typeface="Arial Narrow" panose="020B0606020202030204" pitchFamily="34" charset="0"/>
                  </a:rPr>
                  <a:t>Time (days)</a:t>
                </a:r>
              </a:p>
            </p:txBody>
          </p:sp>
        </p:grpSp>
        <p:sp>
          <p:nvSpPr>
            <p:cNvPr id="219" name="TextBox 46">
              <a:extLst>
                <a:ext uri="{FF2B5EF4-FFF2-40B4-BE49-F238E27FC236}">
                  <a16:creationId xmlns="" xmlns:a16="http://schemas.microsoft.com/office/drawing/2014/main" id="{EE432433-6227-4EB8-B46C-AC13EE75D8E3}"/>
                </a:ext>
              </a:extLst>
            </p:cNvPr>
            <p:cNvSpPr txBox="1">
              <a:spLocks noChangeArrowheads="1"/>
            </p:cNvSpPr>
            <p:nvPr/>
          </p:nvSpPr>
          <p:spPr bwMode="auto">
            <a:xfrm>
              <a:off x="5245047" y="4302140"/>
              <a:ext cx="2908255" cy="315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defRPr/>
              </a:pPr>
              <a:r>
                <a:rPr lang="en-US" sz="1477" b="1" kern="0" dirty="0">
                  <a:solidFill>
                    <a:srgbClr val="000000"/>
                  </a:solidFill>
                  <a:latin typeface="Arial Narrow" panose="020B0606020202030204" pitchFamily="34" charset="0"/>
                </a:rPr>
                <a:t>Pattern of fever in FMF</a:t>
              </a:r>
              <a:r>
                <a:rPr lang="en-US" sz="1477" b="1" kern="0" baseline="30000" dirty="0">
                  <a:solidFill>
                    <a:srgbClr val="000000"/>
                  </a:solidFill>
                  <a:latin typeface="Arial Narrow" panose="020B0606020202030204" pitchFamily="34" charset="0"/>
                </a:rPr>
                <a:t>3</a:t>
              </a:r>
            </a:p>
          </p:txBody>
        </p:sp>
        <p:sp>
          <p:nvSpPr>
            <p:cNvPr id="220" name="Rounded Rectangle 47">
              <a:extLst>
                <a:ext uri="{FF2B5EF4-FFF2-40B4-BE49-F238E27FC236}">
                  <a16:creationId xmlns="" xmlns:a16="http://schemas.microsoft.com/office/drawing/2014/main" id="{62CB7635-34AE-42E6-9D16-6346559130AA}"/>
                </a:ext>
              </a:extLst>
            </p:cNvPr>
            <p:cNvSpPr>
              <a:spLocks noChangeArrowheads="1"/>
            </p:cNvSpPr>
            <p:nvPr/>
          </p:nvSpPr>
          <p:spPr bwMode="auto">
            <a:xfrm>
              <a:off x="4940149" y="1520826"/>
              <a:ext cx="3518051" cy="3660774"/>
            </a:xfrm>
            <a:prstGeom prst="rect">
              <a:avLst/>
            </a:prstGeom>
            <a:noFill/>
            <a:ln w="12700" algn="ctr">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tr-TR" sz="2216" dirty="0">
                <a:solidFill>
                  <a:srgbClr val="000000"/>
                </a:solidFill>
                <a:latin typeface="Arial Narrow" panose="020B0606020202030204" pitchFamily="34" charset="0"/>
                <a:ea typeface="MS PGothic" pitchFamily="34" charset="-128"/>
              </a:endParaRPr>
            </a:p>
          </p:txBody>
        </p:sp>
        <p:grpSp>
          <p:nvGrpSpPr>
            <p:cNvPr id="222" name="Group 29">
              <a:extLst>
                <a:ext uri="{FF2B5EF4-FFF2-40B4-BE49-F238E27FC236}">
                  <a16:creationId xmlns="" xmlns:a16="http://schemas.microsoft.com/office/drawing/2014/main" id="{64BB4559-E9D8-4C91-93F6-3EC2AA974B90}"/>
                </a:ext>
              </a:extLst>
            </p:cNvPr>
            <p:cNvGrpSpPr/>
            <p:nvPr/>
          </p:nvGrpSpPr>
          <p:grpSpPr>
            <a:xfrm>
              <a:off x="5034554" y="4630566"/>
              <a:ext cx="3326849" cy="363381"/>
              <a:chOff x="922155" y="2819400"/>
              <a:chExt cx="4410178" cy="408051"/>
            </a:xfrm>
          </p:grpSpPr>
          <p:grpSp>
            <p:nvGrpSpPr>
              <p:cNvPr id="223" name="Group 30">
                <a:extLst>
                  <a:ext uri="{FF2B5EF4-FFF2-40B4-BE49-F238E27FC236}">
                    <a16:creationId xmlns="" xmlns:a16="http://schemas.microsoft.com/office/drawing/2014/main" id="{CA6C25F9-F5F7-47DB-97F1-74C6D1A80035}"/>
                  </a:ext>
                </a:extLst>
              </p:cNvPr>
              <p:cNvGrpSpPr/>
              <p:nvPr/>
            </p:nvGrpSpPr>
            <p:grpSpPr>
              <a:xfrm>
                <a:off x="1099012" y="2819400"/>
                <a:ext cx="4029184" cy="160228"/>
                <a:chOff x="837981" y="5501074"/>
                <a:chExt cx="4029184" cy="160228"/>
              </a:xfrm>
              <a:solidFill>
                <a:srgbClr val="FFC000"/>
              </a:solidFill>
            </p:grpSpPr>
            <p:sp>
              <p:nvSpPr>
                <p:cNvPr id="253" name="Rectangle 82">
                  <a:extLst>
                    <a:ext uri="{FF2B5EF4-FFF2-40B4-BE49-F238E27FC236}">
                      <a16:creationId xmlns="" xmlns:a16="http://schemas.microsoft.com/office/drawing/2014/main" id="{68305A62-B327-4AA0-B6BE-113A0B4B385F}"/>
                    </a:ext>
                  </a:extLst>
                </p:cNvPr>
                <p:cNvSpPr/>
                <p:nvPr/>
              </p:nvSpPr>
              <p:spPr bwMode="auto">
                <a:xfrm>
                  <a:off x="837981" y="5501074"/>
                  <a:ext cx="4572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4" name="Rectangle 83">
                  <a:extLst>
                    <a:ext uri="{FF2B5EF4-FFF2-40B4-BE49-F238E27FC236}">
                      <a16:creationId xmlns="" xmlns:a16="http://schemas.microsoft.com/office/drawing/2014/main" id="{0A5B600F-DB35-48F1-9155-CA6BCF3BAC3E}"/>
                    </a:ext>
                  </a:extLst>
                </p:cNvPr>
                <p:cNvSpPr/>
                <p:nvPr/>
              </p:nvSpPr>
              <p:spPr bwMode="auto">
                <a:xfrm>
                  <a:off x="1400719" y="5501074"/>
                  <a:ext cx="4572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5" name="Rectangle 84">
                  <a:extLst>
                    <a:ext uri="{FF2B5EF4-FFF2-40B4-BE49-F238E27FC236}">
                      <a16:creationId xmlns="" xmlns:a16="http://schemas.microsoft.com/office/drawing/2014/main" id="{CBC42640-B31D-4C63-BA85-F3A7ED7E57EB}"/>
                    </a:ext>
                  </a:extLst>
                </p:cNvPr>
                <p:cNvSpPr/>
                <p:nvPr/>
              </p:nvSpPr>
              <p:spPr bwMode="auto">
                <a:xfrm>
                  <a:off x="1836513" y="5501074"/>
                  <a:ext cx="4572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6" name="Rectangle 85">
                  <a:extLst>
                    <a:ext uri="{FF2B5EF4-FFF2-40B4-BE49-F238E27FC236}">
                      <a16:creationId xmlns="" xmlns:a16="http://schemas.microsoft.com/office/drawing/2014/main" id="{CE1BE7BF-7C2C-4816-8EF3-6F83EFE6EA62}"/>
                    </a:ext>
                  </a:extLst>
                </p:cNvPr>
                <p:cNvSpPr/>
                <p:nvPr/>
              </p:nvSpPr>
              <p:spPr bwMode="auto">
                <a:xfrm>
                  <a:off x="2251981" y="5501074"/>
                  <a:ext cx="9144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7" name="Rectangle 86">
                  <a:extLst>
                    <a:ext uri="{FF2B5EF4-FFF2-40B4-BE49-F238E27FC236}">
                      <a16:creationId xmlns="" xmlns:a16="http://schemas.microsoft.com/office/drawing/2014/main" id="{B57175B3-E0E7-4474-AACB-CDF212A445DC}"/>
                    </a:ext>
                  </a:extLst>
                </p:cNvPr>
                <p:cNvSpPr/>
                <p:nvPr/>
              </p:nvSpPr>
              <p:spPr bwMode="auto">
                <a:xfrm>
                  <a:off x="2665637" y="5501074"/>
                  <a:ext cx="4572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8" name="Rectangle 87">
                  <a:extLst>
                    <a:ext uri="{FF2B5EF4-FFF2-40B4-BE49-F238E27FC236}">
                      <a16:creationId xmlns="" xmlns:a16="http://schemas.microsoft.com/office/drawing/2014/main" id="{206F4AAA-D37F-46AA-AE75-F1117BD0C809}"/>
                    </a:ext>
                  </a:extLst>
                </p:cNvPr>
                <p:cNvSpPr/>
                <p:nvPr/>
              </p:nvSpPr>
              <p:spPr bwMode="auto">
                <a:xfrm>
                  <a:off x="3253467" y="5501074"/>
                  <a:ext cx="4572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9" name="Rectangle 88">
                  <a:extLst>
                    <a:ext uri="{FF2B5EF4-FFF2-40B4-BE49-F238E27FC236}">
                      <a16:creationId xmlns="" xmlns:a16="http://schemas.microsoft.com/office/drawing/2014/main" id="{D043EFA8-C11B-4B6E-B4CB-62D3D1011E9E}"/>
                    </a:ext>
                  </a:extLst>
                </p:cNvPr>
                <p:cNvSpPr/>
                <p:nvPr/>
              </p:nvSpPr>
              <p:spPr bwMode="auto">
                <a:xfrm>
                  <a:off x="3775981" y="5501074"/>
                  <a:ext cx="9144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60" name="Rectangle 89">
                  <a:extLst>
                    <a:ext uri="{FF2B5EF4-FFF2-40B4-BE49-F238E27FC236}">
                      <a16:creationId xmlns="" xmlns:a16="http://schemas.microsoft.com/office/drawing/2014/main" id="{65A2727C-531D-4BC9-B321-B6FDD3632747}"/>
                    </a:ext>
                  </a:extLst>
                </p:cNvPr>
                <p:cNvSpPr/>
                <p:nvPr/>
              </p:nvSpPr>
              <p:spPr bwMode="auto">
                <a:xfrm>
                  <a:off x="4440998" y="5501074"/>
                  <a:ext cx="4572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61" name="Rectangle 90">
                  <a:extLst>
                    <a:ext uri="{FF2B5EF4-FFF2-40B4-BE49-F238E27FC236}">
                      <a16:creationId xmlns="" xmlns:a16="http://schemas.microsoft.com/office/drawing/2014/main" id="{057AEF43-3F61-40F5-A453-B047CC671D6D}"/>
                    </a:ext>
                  </a:extLst>
                </p:cNvPr>
                <p:cNvSpPr/>
                <p:nvPr/>
              </p:nvSpPr>
              <p:spPr bwMode="auto">
                <a:xfrm>
                  <a:off x="4766581" y="5501074"/>
                  <a:ext cx="100584"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grpSp>
          <p:grpSp>
            <p:nvGrpSpPr>
              <p:cNvPr id="224" name="Group 31">
                <a:extLst>
                  <a:ext uri="{FF2B5EF4-FFF2-40B4-BE49-F238E27FC236}">
                    <a16:creationId xmlns="" xmlns:a16="http://schemas.microsoft.com/office/drawing/2014/main" id="{5965A6A9-47FF-4589-8A35-4A4EE827B77B}"/>
                  </a:ext>
                </a:extLst>
              </p:cNvPr>
              <p:cNvGrpSpPr/>
              <p:nvPr/>
            </p:nvGrpSpPr>
            <p:grpSpPr>
              <a:xfrm>
                <a:off x="983418" y="2896219"/>
                <a:ext cx="4303485" cy="82678"/>
                <a:chOff x="722086" y="5577893"/>
                <a:chExt cx="4303485" cy="82678"/>
              </a:xfrm>
            </p:grpSpPr>
            <p:grpSp>
              <p:nvGrpSpPr>
                <p:cNvPr id="238" name="Group 45">
                  <a:extLst>
                    <a:ext uri="{FF2B5EF4-FFF2-40B4-BE49-F238E27FC236}">
                      <a16:creationId xmlns="" xmlns:a16="http://schemas.microsoft.com/office/drawing/2014/main" id="{84AB878C-E590-410F-9A2B-008DC57334FC}"/>
                    </a:ext>
                  </a:extLst>
                </p:cNvPr>
                <p:cNvGrpSpPr/>
                <p:nvPr/>
              </p:nvGrpSpPr>
              <p:grpSpPr>
                <a:xfrm>
                  <a:off x="724843" y="5577893"/>
                  <a:ext cx="4298213" cy="79780"/>
                  <a:chOff x="724843" y="5577893"/>
                  <a:chExt cx="4298213" cy="79780"/>
                </a:xfrm>
              </p:grpSpPr>
              <p:sp>
                <p:nvSpPr>
                  <p:cNvPr id="240" name="Freeform 47">
                    <a:extLst>
                      <a:ext uri="{FF2B5EF4-FFF2-40B4-BE49-F238E27FC236}">
                        <a16:creationId xmlns="" xmlns:a16="http://schemas.microsoft.com/office/drawing/2014/main" id="{EF4ED86D-3BF5-4097-9CFF-27067C8FB196}"/>
                      </a:ext>
                    </a:extLst>
                  </p:cNvPr>
                  <p:cNvSpPr/>
                  <p:nvPr/>
                </p:nvSpPr>
                <p:spPr>
                  <a:xfrm>
                    <a:off x="724843"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1" name="Freeform 48">
                    <a:extLst>
                      <a:ext uri="{FF2B5EF4-FFF2-40B4-BE49-F238E27FC236}">
                        <a16:creationId xmlns="" xmlns:a16="http://schemas.microsoft.com/office/drawing/2014/main" id="{15A7D552-8DC5-4685-A0DF-A5E7A81B50C8}"/>
                      </a:ext>
                    </a:extLst>
                  </p:cNvPr>
                  <p:cNvSpPr/>
                  <p:nvPr/>
                </p:nvSpPr>
                <p:spPr>
                  <a:xfrm>
                    <a:off x="1085210"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2" name="Freeform 49">
                    <a:extLst>
                      <a:ext uri="{FF2B5EF4-FFF2-40B4-BE49-F238E27FC236}">
                        <a16:creationId xmlns="" xmlns:a16="http://schemas.microsoft.com/office/drawing/2014/main" id="{7F58A5A2-71A7-49C1-8CDC-DE50DD5C6AC6}"/>
                      </a:ext>
                    </a:extLst>
                  </p:cNvPr>
                  <p:cNvSpPr/>
                  <p:nvPr/>
                </p:nvSpPr>
                <p:spPr>
                  <a:xfrm>
                    <a:off x="1443196"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3" name="Freeform 50">
                    <a:extLst>
                      <a:ext uri="{FF2B5EF4-FFF2-40B4-BE49-F238E27FC236}">
                        <a16:creationId xmlns="" xmlns:a16="http://schemas.microsoft.com/office/drawing/2014/main" id="{8C254B8B-B89B-417B-8E6D-B306BF125D76}"/>
                      </a:ext>
                    </a:extLst>
                  </p:cNvPr>
                  <p:cNvSpPr/>
                  <p:nvPr/>
                </p:nvSpPr>
                <p:spPr>
                  <a:xfrm>
                    <a:off x="1801182"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4" name="Freeform 51">
                    <a:extLst>
                      <a:ext uri="{FF2B5EF4-FFF2-40B4-BE49-F238E27FC236}">
                        <a16:creationId xmlns="" xmlns:a16="http://schemas.microsoft.com/office/drawing/2014/main" id="{422FD4D0-344E-44E0-AB49-4776EAD028C6}"/>
                      </a:ext>
                    </a:extLst>
                  </p:cNvPr>
                  <p:cNvSpPr/>
                  <p:nvPr/>
                </p:nvSpPr>
                <p:spPr>
                  <a:xfrm>
                    <a:off x="2159168"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5" name="Freeform 52">
                    <a:extLst>
                      <a:ext uri="{FF2B5EF4-FFF2-40B4-BE49-F238E27FC236}">
                        <a16:creationId xmlns="" xmlns:a16="http://schemas.microsoft.com/office/drawing/2014/main" id="{FC1B7B46-7D8B-4270-97DF-5E42591E8C5A}"/>
                      </a:ext>
                    </a:extLst>
                  </p:cNvPr>
                  <p:cNvSpPr/>
                  <p:nvPr/>
                </p:nvSpPr>
                <p:spPr>
                  <a:xfrm>
                    <a:off x="2517154"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6" name="Freeform 53">
                    <a:extLst>
                      <a:ext uri="{FF2B5EF4-FFF2-40B4-BE49-F238E27FC236}">
                        <a16:creationId xmlns="" xmlns:a16="http://schemas.microsoft.com/office/drawing/2014/main" id="{CC1A70E9-5407-42EC-B0F0-0C7AC804F619}"/>
                      </a:ext>
                    </a:extLst>
                  </p:cNvPr>
                  <p:cNvSpPr/>
                  <p:nvPr/>
                </p:nvSpPr>
                <p:spPr>
                  <a:xfrm>
                    <a:off x="2875140"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7" name="Freeform 54">
                    <a:extLst>
                      <a:ext uri="{FF2B5EF4-FFF2-40B4-BE49-F238E27FC236}">
                        <a16:creationId xmlns="" xmlns:a16="http://schemas.microsoft.com/office/drawing/2014/main" id="{96DA8948-4539-48DD-B382-38F9290480F5}"/>
                      </a:ext>
                    </a:extLst>
                  </p:cNvPr>
                  <p:cNvSpPr/>
                  <p:nvPr/>
                </p:nvSpPr>
                <p:spPr>
                  <a:xfrm>
                    <a:off x="3233126"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8" name="Freeform 55">
                    <a:extLst>
                      <a:ext uri="{FF2B5EF4-FFF2-40B4-BE49-F238E27FC236}">
                        <a16:creationId xmlns="" xmlns:a16="http://schemas.microsoft.com/office/drawing/2014/main" id="{32044F3C-332D-4160-804E-C0F5563B3B2A}"/>
                      </a:ext>
                    </a:extLst>
                  </p:cNvPr>
                  <p:cNvSpPr/>
                  <p:nvPr/>
                </p:nvSpPr>
                <p:spPr>
                  <a:xfrm>
                    <a:off x="3591112"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49" name="Freeform 56">
                    <a:extLst>
                      <a:ext uri="{FF2B5EF4-FFF2-40B4-BE49-F238E27FC236}">
                        <a16:creationId xmlns="" xmlns:a16="http://schemas.microsoft.com/office/drawing/2014/main" id="{998DAEAA-24E5-4FCC-8E29-4237BE298EE1}"/>
                      </a:ext>
                    </a:extLst>
                  </p:cNvPr>
                  <p:cNvSpPr/>
                  <p:nvPr/>
                </p:nvSpPr>
                <p:spPr>
                  <a:xfrm>
                    <a:off x="3949098"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0" name="Freeform 79">
                    <a:extLst>
                      <a:ext uri="{FF2B5EF4-FFF2-40B4-BE49-F238E27FC236}">
                        <a16:creationId xmlns="" xmlns:a16="http://schemas.microsoft.com/office/drawing/2014/main" id="{68F788AC-CFEC-4B30-9B33-F8F630C7E200}"/>
                      </a:ext>
                    </a:extLst>
                  </p:cNvPr>
                  <p:cNvSpPr/>
                  <p:nvPr/>
                </p:nvSpPr>
                <p:spPr>
                  <a:xfrm>
                    <a:off x="4307084"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1" name="Freeform 80">
                    <a:extLst>
                      <a:ext uri="{FF2B5EF4-FFF2-40B4-BE49-F238E27FC236}">
                        <a16:creationId xmlns="" xmlns:a16="http://schemas.microsoft.com/office/drawing/2014/main" id="{840AEE3E-CCAE-4ADD-AB43-6A51B7C747B4}"/>
                      </a:ext>
                    </a:extLst>
                  </p:cNvPr>
                  <p:cNvSpPr/>
                  <p:nvPr/>
                </p:nvSpPr>
                <p:spPr>
                  <a:xfrm>
                    <a:off x="4665070"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sp>
                <p:nvSpPr>
                  <p:cNvPr id="252" name="Freeform 81">
                    <a:extLst>
                      <a:ext uri="{FF2B5EF4-FFF2-40B4-BE49-F238E27FC236}">
                        <a16:creationId xmlns="" xmlns:a16="http://schemas.microsoft.com/office/drawing/2014/main" id="{85700603-CA18-42DC-90EA-772488875091}"/>
                      </a:ext>
                    </a:extLst>
                  </p:cNvPr>
                  <p:cNvSpPr/>
                  <p:nvPr/>
                </p:nvSpPr>
                <p:spPr>
                  <a:xfrm>
                    <a:off x="5023056"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grpSp>
            <p:sp>
              <p:nvSpPr>
                <p:cNvPr id="239" name="Freeform 46">
                  <a:extLst>
                    <a:ext uri="{FF2B5EF4-FFF2-40B4-BE49-F238E27FC236}">
                      <a16:creationId xmlns="" xmlns:a16="http://schemas.microsoft.com/office/drawing/2014/main" id="{A5C5B795-B625-4157-AD64-9BE941C2128A}"/>
                    </a:ext>
                  </a:extLst>
                </p:cNvPr>
                <p:cNvSpPr/>
                <p:nvPr/>
              </p:nvSpPr>
              <p:spPr>
                <a:xfrm>
                  <a:off x="722086" y="5660571"/>
                  <a:ext cx="4303485" cy="0"/>
                </a:xfrm>
                <a:custGeom>
                  <a:avLst/>
                  <a:gdLst>
                    <a:gd name="connsiteX0" fmla="*/ 0 w 4303485"/>
                    <a:gd name="connsiteY0" fmla="*/ 0 h 0"/>
                    <a:gd name="connsiteX1" fmla="*/ 4303485 w 4303485"/>
                    <a:gd name="connsiteY1" fmla="*/ 0 h 0"/>
                  </a:gdLst>
                  <a:ahLst/>
                  <a:cxnLst>
                    <a:cxn ang="0">
                      <a:pos x="connsiteX0" y="connsiteY0"/>
                    </a:cxn>
                    <a:cxn ang="0">
                      <a:pos x="connsiteX1" y="connsiteY1"/>
                    </a:cxn>
                  </a:cxnLst>
                  <a:rect l="l" t="t" r="r" b="b"/>
                  <a:pathLst>
                    <a:path w="4303485">
                      <a:moveTo>
                        <a:pt x="0" y="0"/>
                      </a:moveTo>
                      <a:lnTo>
                        <a:pt x="4303485" y="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Arial Narrow" panose="020B0606020202030204" pitchFamily="34" charset="0"/>
                  </a:endParaRPr>
                </a:p>
              </p:txBody>
            </p:sp>
          </p:grpSp>
          <p:grpSp>
            <p:nvGrpSpPr>
              <p:cNvPr id="225" name="Group 32">
                <a:extLst>
                  <a:ext uri="{FF2B5EF4-FFF2-40B4-BE49-F238E27FC236}">
                    <a16:creationId xmlns="" xmlns:a16="http://schemas.microsoft.com/office/drawing/2014/main" id="{898AE523-A3C5-405D-ACF3-E4B2341E0F11}"/>
                  </a:ext>
                </a:extLst>
              </p:cNvPr>
              <p:cNvGrpSpPr/>
              <p:nvPr/>
            </p:nvGrpSpPr>
            <p:grpSpPr>
              <a:xfrm>
                <a:off x="922155" y="2951975"/>
                <a:ext cx="4410178" cy="275476"/>
                <a:chOff x="661123" y="5993865"/>
                <a:chExt cx="4410178" cy="275476"/>
              </a:xfrm>
            </p:grpSpPr>
            <p:sp>
              <p:nvSpPr>
                <p:cNvPr id="226" name="TextBox 33">
                  <a:extLst>
                    <a:ext uri="{FF2B5EF4-FFF2-40B4-BE49-F238E27FC236}">
                      <a16:creationId xmlns="" xmlns:a16="http://schemas.microsoft.com/office/drawing/2014/main" id="{AB7F14E9-7BA6-4E38-9A16-4CD493652C23}"/>
                    </a:ext>
                  </a:extLst>
                </p:cNvPr>
                <p:cNvSpPr txBox="1"/>
                <p:nvPr/>
              </p:nvSpPr>
              <p:spPr>
                <a:xfrm>
                  <a:off x="661123" y="5993865"/>
                  <a:ext cx="472173"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Jan</a:t>
                  </a:r>
                </a:p>
              </p:txBody>
            </p:sp>
            <p:sp>
              <p:nvSpPr>
                <p:cNvPr id="227" name="TextBox 34">
                  <a:extLst>
                    <a:ext uri="{FF2B5EF4-FFF2-40B4-BE49-F238E27FC236}">
                      <a16:creationId xmlns="" xmlns:a16="http://schemas.microsoft.com/office/drawing/2014/main" id="{8EEB5C21-664C-4DD6-80F9-3A0073D65996}"/>
                    </a:ext>
                  </a:extLst>
                </p:cNvPr>
                <p:cNvSpPr txBox="1"/>
                <p:nvPr/>
              </p:nvSpPr>
              <p:spPr>
                <a:xfrm>
                  <a:off x="996594" y="5993865"/>
                  <a:ext cx="489173"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Feb</a:t>
                  </a:r>
                </a:p>
              </p:txBody>
            </p:sp>
            <p:sp>
              <p:nvSpPr>
                <p:cNvPr id="228" name="TextBox 35">
                  <a:extLst>
                    <a:ext uri="{FF2B5EF4-FFF2-40B4-BE49-F238E27FC236}">
                      <a16:creationId xmlns="" xmlns:a16="http://schemas.microsoft.com/office/drawing/2014/main" id="{ED62871C-ED0E-49CD-9296-AF7BCFD0525D}"/>
                    </a:ext>
                  </a:extLst>
                </p:cNvPr>
                <p:cNvSpPr txBox="1"/>
                <p:nvPr/>
              </p:nvSpPr>
              <p:spPr>
                <a:xfrm>
                  <a:off x="1362298" y="5993865"/>
                  <a:ext cx="489173"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Mar</a:t>
                  </a:r>
                </a:p>
              </p:txBody>
            </p:sp>
            <p:sp>
              <p:nvSpPr>
                <p:cNvPr id="229" name="TextBox 36">
                  <a:extLst>
                    <a:ext uri="{FF2B5EF4-FFF2-40B4-BE49-F238E27FC236}">
                      <a16:creationId xmlns="" xmlns:a16="http://schemas.microsoft.com/office/drawing/2014/main" id="{DB76619F-F88B-450F-9BE2-A4885C1B007A}"/>
                    </a:ext>
                  </a:extLst>
                </p:cNvPr>
                <p:cNvSpPr txBox="1"/>
                <p:nvPr/>
              </p:nvSpPr>
              <p:spPr>
                <a:xfrm>
                  <a:off x="1725098" y="5993865"/>
                  <a:ext cx="463674"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Apr</a:t>
                  </a:r>
                </a:p>
              </p:txBody>
            </p:sp>
            <p:sp>
              <p:nvSpPr>
                <p:cNvPr id="230" name="TextBox 37">
                  <a:extLst>
                    <a:ext uri="{FF2B5EF4-FFF2-40B4-BE49-F238E27FC236}">
                      <a16:creationId xmlns="" xmlns:a16="http://schemas.microsoft.com/office/drawing/2014/main" id="{5B75DD85-85AE-40F0-8E57-F44BE0664268}"/>
                    </a:ext>
                  </a:extLst>
                </p:cNvPr>
                <p:cNvSpPr txBox="1"/>
                <p:nvPr/>
              </p:nvSpPr>
              <p:spPr>
                <a:xfrm>
                  <a:off x="2077244" y="5993865"/>
                  <a:ext cx="512548"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May</a:t>
                  </a:r>
                </a:p>
              </p:txBody>
            </p:sp>
            <p:sp>
              <p:nvSpPr>
                <p:cNvPr id="231" name="TextBox 38">
                  <a:extLst>
                    <a:ext uri="{FF2B5EF4-FFF2-40B4-BE49-F238E27FC236}">
                      <a16:creationId xmlns="" xmlns:a16="http://schemas.microsoft.com/office/drawing/2014/main" id="{8B6DDDAE-E6D6-42FB-8CEA-31BECEF4037D}"/>
                    </a:ext>
                  </a:extLst>
                </p:cNvPr>
                <p:cNvSpPr txBox="1"/>
                <p:nvPr/>
              </p:nvSpPr>
              <p:spPr>
                <a:xfrm>
                  <a:off x="2427185" y="5993865"/>
                  <a:ext cx="550798"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June</a:t>
                  </a:r>
                </a:p>
              </p:txBody>
            </p:sp>
            <p:sp>
              <p:nvSpPr>
                <p:cNvPr id="232" name="TextBox 39">
                  <a:extLst>
                    <a:ext uri="{FF2B5EF4-FFF2-40B4-BE49-F238E27FC236}">
                      <a16:creationId xmlns="" xmlns:a16="http://schemas.microsoft.com/office/drawing/2014/main" id="{AECD3BB2-3294-434A-A629-BAC3E227EB99}"/>
                    </a:ext>
                  </a:extLst>
                </p:cNvPr>
                <p:cNvSpPr txBox="1"/>
                <p:nvPr/>
              </p:nvSpPr>
              <p:spPr>
                <a:xfrm>
                  <a:off x="2809400" y="5993865"/>
                  <a:ext cx="495548"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July</a:t>
                  </a:r>
                </a:p>
              </p:txBody>
            </p:sp>
            <p:sp>
              <p:nvSpPr>
                <p:cNvPr id="233" name="TextBox 40">
                  <a:extLst>
                    <a:ext uri="{FF2B5EF4-FFF2-40B4-BE49-F238E27FC236}">
                      <a16:creationId xmlns="" xmlns:a16="http://schemas.microsoft.com/office/drawing/2014/main" id="{1DF11068-47C1-413F-8A9C-C3506D656C9E}"/>
                    </a:ext>
                  </a:extLst>
                </p:cNvPr>
                <p:cNvSpPr txBox="1"/>
                <p:nvPr/>
              </p:nvSpPr>
              <p:spPr>
                <a:xfrm>
                  <a:off x="3133113" y="5993865"/>
                  <a:ext cx="495548"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Aug</a:t>
                  </a:r>
                </a:p>
              </p:txBody>
            </p:sp>
            <p:sp>
              <p:nvSpPr>
                <p:cNvPr id="234" name="TextBox 41">
                  <a:extLst>
                    <a:ext uri="{FF2B5EF4-FFF2-40B4-BE49-F238E27FC236}">
                      <a16:creationId xmlns="" xmlns:a16="http://schemas.microsoft.com/office/drawing/2014/main" id="{B4552B04-C9C2-4C43-8C6D-F565F17327A3}"/>
                    </a:ext>
                  </a:extLst>
                </p:cNvPr>
                <p:cNvSpPr txBox="1"/>
                <p:nvPr/>
              </p:nvSpPr>
              <p:spPr>
                <a:xfrm>
                  <a:off x="3493116" y="5993865"/>
                  <a:ext cx="495548"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Sep</a:t>
                  </a:r>
                </a:p>
              </p:txBody>
            </p:sp>
            <p:sp>
              <p:nvSpPr>
                <p:cNvPr id="235" name="TextBox 42">
                  <a:extLst>
                    <a:ext uri="{FF2B5EF4-FFF2-40B4-BE49-F238E27FC236}">
                      <a16:creationId xmlns="" xmlns:a16="http://schemas.microsoft.com/office/drawing/2014/main" id="{93B676C6-BF45-4886-9E4B-4992A1E1FA58}"/>
                    </a:ext>
                  </a:extLst>
                </p:cNvPr>
                <p:cNvSpPr txBox="1"/>
                <p:nvPr/>
              </p:nvSpPr>
              <p:spPr>
                <a:xfrm>
                  <a:off x="3887448" y="5993865"/>
                  <a:ext cx="465798"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Oct</a:t>
                  </a:r>
                </a:p>
              </p:txBody>
            </p:sp>
            <p:sp>
              <p:nvSpPr>
                <p:cNvPr id="236" name="TextBox 43">
                  <a:extLst>
                    <a:ext uri="{FF2B5EF4-FFF2-40B4-BE49-F238E27FC236}">
                      <a16:creationId xmlns="" xmlns:a16="http://schemas.microsoft.com/office/drawing/2014/main" id="{2570D8E5-9FFB-4C74-AA4F-A8C4EB4F0B16}"/>
                    </a:ext>
                  </a:extLst>
                </p:cNvPr>
                <p:cNvSpPr txBox="1"/>
                <p:nvPr/>
              </p:nvSpPr>
              <p:spPr>
                <a:xfrm>
                  <a:off x="4215745" y="5993865"/>
                  <a:ext cx="495548"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Nov</a:t>
                  </a:r>
                </a:p>
              </p:txBody>
            </p:sp>
            <p:sp>
              <p:nvSpPr>
                <p:cNvPr id="237" name="TextBox 44">
                  <a:extLst>
                    <a:ext uri="{FF2B5EF4-FFF2-40B4-BE49-F238E27FC236}">
                      <a16:creationId xmlns="" xmlns:a16="http://schemas.microsoft.com/office/drawing/2014/main" id="{5FF216C6-BC33-4153-A1E0-83E6B1E18A67}"/>
                    </a:ext>
                  </a:extLst>
                </p:cNvPr>
                <p:cNvSpPr txBox="1"/>
                <p:nvPr/>
              </p:nvSpPr>
              <p:spPr>
                <a:xfrm>
                  <a:off x="4575753" y="5993865"/>
                  <a:ext cx="495548" cy="275476"/>
                </a:xfrm>
                <a:prstGeom prst="rect">
                  <a:avLst/>
                </a:prstGeom>
                <a:noFill/>
              </p:spPr>
              <p:txBody>
                <a:bodyPr wrap="none" rtlCol="0">
                  <a:spAutoFit/>
                </a:bodyPr>
                <a:lstStyle/>
                <a:p>
                  <a:pPr algn="ctr"/>
                  <a:r>
                    <a:rPr lang="en-US" sz="1016" dirty="0">
                      <a:latin typeface="Arial Narrow" panose="020B0606020202030204" pitchFamily="34" charset="0"/>
                      <a:cs typeface="Arial" pitchFamily="34" charset="0"/>
                    </a:rPr>
                    <a:t>Dec</a:t>
                  </a:r>
                </a:p>
              </p:txBody>
            </p:sp>
          </p:grpSp>
        </p:grpSp>
      </p:grpSp>
      <p:graphicFrame>
        <p:nvGraphicFramePr>
          <p:cNvPr id="75" name="Group 370"/>
          <p:cNvGraphicFramePr>
            <a:graphicFrameLocks noGrp="1"/>
          </p:cNvGraphicFramePr>
          <p:nvPr>
            <p:ph sz="half" idx="1"/>
            <p:extLst>
              <p:ext uri="{D42A27DB-BD31-4B8C-83A1-F6EECF244321}">
                <p14:modId xmlns:p14="http://schemas.microsoft.com/office/powerpoint/2010/main" val="3448591696"/>
              </p:ext>
            </p:extLst>
          </p:nvPr>
        </p:nvGraphicFramePr>
        <p:xfrm>
          <a:off x="685800" y="1508125"/>
          <a:ext cx="4086452" cy="4266533"/>
        </p:xfrm>
        <a:graphic>
          <a:graphicData uri="http://schemas.openxmlformats.org/drawingml/2006/table">
            <a:tbl>
              <a:tblPr firstRow="1" bandRow="1">
                <a:tableStyleId>{5C22544A-7EE6-4342-B048-85BDC9FD1C3A}</a:tableStyleId>
              </a:tblPr>
              <a:tblGrid>
                <a:gridCol w="1104900">
                  <a:extLst>
                    <a:ext uri="{9D8B030D-6E8A-4147-A177-3AD203B41FA5}">
                      <a16:colId xmlns="" xmlns:a16="http://schemas.microsoft.com/office/drawing/2014/main" val="20000"/>
                    </a:ext>
                  </a:extLst>
                </a:gridCol>
                <a:gridCol w="2981552">
                  <a:extLst>
                    <a:ext uri="{9D8B030D-6E8A-4147-A177-3AD203B41FA5}">
                      <a16:colId xmlns="" xmlns:a16="http://schemas.microsoft.com/office/drawing/2014/main" val="20001"/>
                    </a:ext>
                  </a:extLst>
                </a:gridCol>
              </a:tblGrid>
              <a:tr h="24423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latin typeface="Arial Narrow" panose="020B0606020202030204" pitchFamily="34" charset="0"/>
                        </a:rPr>
                        <a:t>Manifestations of FMF</a:t>
                      </a:r>
                      <a:r>
                        <a:rPr kumimoji="0" lang="en-US" sz="1200" u="none" strike="noStrike" cap="none" normalizeH="0" baseline="30000" dirty="0">
                          <a:ln>
                            <a:noFill/>
                          </a:ln>
                          <a:effectLst/>
                          <a:latin typeface="Arial Narrow" panose="020B0606020202030204" pitchFamily="34" charset="0"/>
                        </a:rPr>
                        <a:t>1-5</a:t>
                      </a:r>
                      <a:endParaRPr kumimoji="0" lang="en-US" sz="1200" b="1" i="0" u="none" strike="noStrike" cap="none" normalizeH="0" baseline="30000" dirty="0">
                        <a:ln>
                          <a:noFill/>
                        </a:ln>
                        <a:solidFill>
                          <a:schemeClr val="bg1"/>
                        </a:solidFill>
                        <a:effectLst/>
                        <a:latin typeface="Arial Narrow" panose="020B0606020202030204" pitchFamily="34" charset="0"/>
                        <a:ea typeface="MS PGothic" pitchFamily="34" charset="-128"/>
                      </a:endParaRPr>
                    </a:p>
                  </a:txBody>
                  <a:tcPr marL="84433" marR="84433" marT="42221" marB="42221" anchor="ctr" horzOverflow="overflow"/>
                </a:tc>
                <a:tc hMerge="1">
                  <a:txBody>
                    <a:bodyPr/>
                    <a:lstStyle/>
                    <a:p>
                      <a:endParaRPr lang="en-US"/>
                    </a:p>
                  </a:txBody>
                  <a:tcPr/>
                </a:tc>
                <a:extLst>
                  <a:ext uri="{0D108BD9-81ED-4DB2-BD59-A6C34878D82A}">
                    <a16:rowId xmlns="" xmlns:a16="http://schemas.microsoft.com/office/drawing/2014/main" val="10000"/>
                  </a:ext>
                </a:extLst>
              </a:tr>
              <a:tr h="383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effectLst/>
                          <a:latin typeface="Arial Narrow" panose="020B0606020202030204" pitchFamily="34" charset="0"/>
                        </a:rPr>
                        <a:t>Duration of episodes</a:t>
                      </a:r>
                      <a:r>
                        <a:rPr kumimoji="0" lang="en-US" sz="1100" b="1" u="none" strike="noStrike" cap="none" normalizeH="0" baseline="30000" dirty="0">
                          <a:ln>
                            <a:noFill/>
                          </a:ln>
                          <a:effectLst/>
                          <a:latin typeface="Arial Narrow" panose="020B0606020202030204" pitchFamily="34" charset="0"/>
                        </a:rPr>
                        <a:t>1</a:t>
                      </a:r>
                      <a:endParaRPr kumimoji="0" lang="en-US" sz="1100" b="1" i="0" u="none" strike="noStrike" cap="none" normalizeH="0" baseline="30000" dirty="0">
                        <a:ln>
                          <a:noFill/>
                        </a:ln>
                        <a:solidFill>
                          <a:schemeClr val="tx1"/>
                        </a:solidFill>
                        <a:effectLst/>
                        <a:latin typeface="Arial Narrow" panose="020B0606020202030204" pitchFamily="34" charset="0"/>
                        <a:ea typeface="MS PGothic" pitchFamily="34" charset="-128"/>
                      </a:endParaRPr>
                    </a:p>
                  </a:txBody>
                  <a:tcPr marL="84433" marR="84433" marT="42221" marB="42221" anchor="ctr" horzOverflow="overflow"/>
                </a:tc>
                <a:tc>
                  <a:txBody>
                    <a:bodyPr/>
                    <a:lstStyle/>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pPr>
                      <a:r>
                        <a:rPr kumimoji="0" lang="en-US" sz="1100" u="none" strike="noStrike" kern="1200" cap="none" normalizeH="0" baseline="0" dirty="0">
                          <a:ln>
                            <a:noFill/>
                          </a:ln>
                          <a:effectLst/>
                          <a:latin typeface="Arial Narrow" panose="020B0606020202030204" pitchFamily="34" charset="0"/>
                        </a:rPr>
                        <a:t>1−3 days</a:t>
                      </a:r>
                      <a:endParaRPr kumimoji="0" lang="en-US" sz="1100" b="0" i="0" u="none" strike="noStrike" kern="1200" cap="none" normalizeH="0" baseline="0" dirty="0">
                        <a:ln>
                          <a:noFill/>
                        </a:ln>
                        <a:solidFill>
                          <a:schemeClr val="tx1"/>
                        </a:solidFill>
                        <a:effectLst/>
                        <a:latin typeface="Arial Narrow" panose="020B0606020202030204" pitchFamily="34" charset="0"/>
                        <a:ea typeface="MS PGothic" pitchFamily="34" charset="-128"/>
                        <a:cs typeface="+mn-cs"/>
                      </a:endParaRPr>
                    </a:p>
                  </a:txBody>
                  <a:tcPr marL="84433" marR="84433" marT="42221" marB="42221" anchor="ctr" horzOverflow="overflow"/>
                </a:tc>
                <a:extLst>
                  <a:ext uri="{0D108BD9-81ED-4DB2-BD59-A6C34878D82A}">
                    <a16:rowId xmlns="" xmlns:a16="http://schemas.microsoft.com/office/drawing/2014/main" val="10001"/>
                  </a:ext>
                </a:extLst>
              </a:tr>
              <a:tr h="9654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effectLst/>
                          <a:latin typeface="Arial Narrow" panose="020B0606020202030204" pitchFamily="34" charset="0"/>
                        </a:rPr>
                        <a:t>Classic features</a:t>
                      </a:r>
                      <a:r>
                        <a:rPr kumimoji="0" lang="en-US" sz="1100" b="1" u="none" strike="noStrike" cap="none" normalizeH="0" baseline="30000" dirty="0">
                          <a:ln>
                            <a:noFill/>
                          </a:ln>
                          <a:effectLst/>
                          <a:latin typeface="Arial Narrow" panose="020B0606020202030204" pitchFamily="34" charset="0"/>
                        </a:rPr>
                        <a:t>2</a:t>
                      </a:r>
                      <a:endParaRPr kumimoji="0" lang="en-US" sz="1100" b="1" i="0" u="none" strike="noStrike" cap="none" normalizeH="0" baseline="30000" dirty="0">
                        <a:ln>
                          <a:noFill/>
                        </a:ln>
                        <a:solidFill>
                          <a:schemeClr val="tx1"/>
                        </a:solidFill>
                        <a:effectLst/>
                        <a:latin typeface="Arial Narrow" panose="020B0606020202030204" pitchFamily="34" charset="0"/>
                        <a:ea typeface="MS PGothic" pitchFamily="34" charset="-128"/>
                      </a:endParaRPr>
                    </a:p>
                  </a:txBody>
                  <a:tcPr marL="84433" marR="84433" marT="42221" marB="42221" anchor="ctr" horzOverflow="overflow"/>
                </a:tc>
                <a:tc>
                  <a:txBody>
                    <a:bodyPr/>
                    <a:lstStyle/>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pPr>
                      <a:r>
                        <a:rPr kumimoji="0" lang="en-US" sz="1100" u="none" strike="noStrike" cap="none" normalizeH="0" baseline="0" dirty="0">
                          <a:ln>
                            <a:noFill/>
                          </a:ln>
                          <a:effectLst/>
                          <a:latin typeface="Arial Narrow" panose="020B0606020202030204" pitchFamily="34" charset="0"/>
                        </a:rPr>
                        <a:t>Recurrent, self-limited febrile episodes</a:t>
                      </a:r>
                    </a:p>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defRPr/>
                      </a:pPr>
                      <a:r>
                        <a:rPr kumimoji="0" lang="en-US" sz="1100" u="none" strike="noStrike" cap="none" normalizeH="0" baseline="0" dirty="0" smtClean="0">
                          <a:ln>
                            <a:noFill/>
                          </a:ln>
                          <a:effectLst/>
                          <a:latin typeface="Arial Narrow" panose="020B0606020202030204" pitchFamily="34" charset="0"/>
                        </a:rPr>
                        <a:t>Painful abdominal inflammation (peritonitis)</a:t>
                      </a:r>
                    </a:p>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pPr>
                      <a:r>
                        <a:rPr kumimoji="0" lang="en-US" sz="1100" u="none" strike="noStrike" cap="none" normalizeH="0" baseline="0" dirty="0" smtClean="0">
                          <a:ln>
                            <a:noFill/>
                          </a:ln>
                          <a:effectLst/>
                          <a:latin typeface="Arial Narrow" panose="020B0606020202030204" pitchFamily="34" charset="0"/>
                        </a:rPr>
                        <a:t>Painful </a:t>
                      </a:r>
                      <a:r>
                        <a:rPr kumimoji="0" lang="en-US" sz="1100" u="none" strike="noStrike" cap="none" normalizeH="0" baseline="0" dirty="0">
                          <a:ln>
                            <a:noFill/>
                          </a:ln>
                          <a:effectLst/>
                          <a:latin typeface="Arial Narrow" panose="020B0606020202030204" pitchFamily="34" charset="0"/>
                        </a:rPr>
                        <a:t>chest inflammation (pleurisy)</a:t>
                      </a:r>
                    </a:p>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pPr>
                      <a:r>
                        <a:rPr kumimoji="0" lang="en-US" sz="1100" u="none" strike="noStrike" cap="none" normalizeH="0" baseline="0" dirty="0" smtClean="0">
                          <a:ln>
                            <a:noFill/>
                          </a:ln>
                          <a:effectLst/>
                          <a:latin typeface="Arial Narrow" panose="020B0606020202030204" pitchFamily="34" charset="0"/>
                        </a:rPr>
                        <a:t>Arthritis/painful </a:t>
                      </a:r>
                      <a:r>
                        <a:rPr kumimoji="0" lang="en-US" sz="1100" u="none" strike="noStrike" cap="none" normalizeH="0" baseline="0" dirty="0">
                          <a:ln>
                            <a:noFill/>
                          </a:ln>
                          <a:effectLst/>
                          <a:latin typeface="Arial Narrow" panose="020B0606020202030204" pitchFamily="34" charset="0"/>
                        </a:rPr>
                        <a:t>joints (arthralgia)</a:t>
                      </a:r>
                    </a:p>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pPr>
                      <a:r>
                        <a:rPr kumimoji="0" lang="en-US" sz="1100" u="none" strike="noStrike" cap="none" normalizeH="0" baseline="0" dirty="0">
                          <a:ln>
                            <a:noFill/>
                          </a:ln>
                          <a:effectLst/>
                          <a:latin typeface="Arial Narrow" panose="020B0606020202030204" pitchFamily="34" charset="0"/>
                        </a:rPr>
                        <a:t>Redness, swelling (erysipelas-like erythema)</a:t>
                      </a:r>
                      <a:endParaRPr kumimoji="0" lang="en-US" sz="1100" b="0" i="0" u="none" strike="noStrike" cap="none" normalizeH="0" baseline="0" dirty="0">
                        <a:ln>
                          <a:noFill/>
                        </a:ln>
                        <a:solidFill>
                          <a:schemeClr val="tx1"/>
                        </a:solidFill>
                        <a:effectLst/>
                        <a:latin typeface="Arial Narrow" panose="020B0606020202030204" pitchFamily="34" charset="0"/>
                        <a:ea typeface="MS PGothic" pitchFamily="34" charset="-128"/>
                      </a:endParaRPr>
                    </a:p>
                  </a:txBody>
                  <a:tcPr marL="84433" marR="84433" marT="42221" marB="42221" anchor="ctr" horzOverflow="overflow"/>
                </a:tc>
                <a:extLst>
                  <a:ext uri="{0D108BD9-81ED-4DB2-BD59-A6C34878D82A}">
                    <a16:rowId xmlns="" xmlns:a16="http://schemas.microsoft.com/office/drawing/2014/main" val="10002"/>
                  </a:ext>
                </a:extLst>
              </a:tr>
              <a:tr h="7510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effectLst/>
                          <a:latin typeface="Arial Narrow" panose="020B0606020202030204" pitchFamily="34" charset="0"/>
                        </a:rPr>
                        <a:t>Laboratory features</a:t>
                      </a:r>
                      <a:r>
                        <a:rPr kumimoji="0" lang="en-US" sz="1100" b="1" u="none" strike="noStrike" cap="none" normalizeH="0" baseline="30000" dirty="0">
                          <a:ln>
                            <a:noFill/>
                          </a:ln>
                          <a:effectLst/>
                          <a:latin typeface="Arial Narrow" panose="020B0606020202030204" pitchFamily="34" charset="0"/>
                        </a:rPr>
                        <a:t>2</a:t>
                      </a:r>
                      <a:endParaRPr kumimoji="0" lang="en-US" sz="1100" b="1" i="0" u="none" strike="noStrike" cap="none" normalizeH="0" baseline="30000" dirty="0">
                        <a:ln>
                          <a:noFill/>
                        </a:ln>
                        <a:solidFill>
                          <a:schemeClr val="tx1"/>
                        </a:solidFill>
                        <a:effectLst/>
                        <a:latin typeface="Arial Narrow" panose="020B0606020202030204" pitchFamily="34" charset="0"/>
                        <a:ea typeface="MS PGothic" pitchFamily="34" charset="-128"/>
                      </a:endParaRPr>
                    </a:p>
                  </a:txBody>
                  <a:tcPr marL="84433" marR="84433" marT="42221" marB="42221" anchor="ctr" horzOverflow="overflow"/>
                </a:tc>
                <a:tc>
                  <a:txBody>
                    <a:bodyPr/>
                    <a:lstStyle/>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pPr>
                      <a:r>
                        <a:rPr kumimoji="0" lang="en-US" sz="1100" u="none" strike="noStrike" cap="none" normalizeH="0" baseline="0" dirty="0">
                          <a:ln>
                            <a:noFill/>
                          </a:ln>
                          <a:effectLst/>
                          <a:latin typeface="Arial Narrow" panose="020B0606020202030204" pitchFamily="34" charset="0"/>
                        </a:rPr>
                        <a:t>Increased number of white blood cells (leukocytosis)</a:t>
                      </a:r>
                    </a:p>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pPr>
                      <a:r>
                        <a:rPr kumimoji="0" lang="en-US" sz="1100" u="none" strike="noStrike" cap="none" normalizeH="0" baseline="0" dirty="0">
                          <a:ln>
                            <a:noFill/>
                          </a:ln>
                          <a:effectLst/>
                          <a:latin typeface="Arial Narrow" panose="020B0606020202030204" pitchFamily="34" charset="0"/>
                        </a:rPr>
                        <a:t>↑ ESR</a:t>
                      </a:r>
                    </a:p>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pPr>
                      <a:r>
                        <a:rPr kumimoji="0" lang="en-US" sz="1100" u="none" strike="noStrike" cap="none" normalizeH="0" baseline="0" dirty="0">
                          <a:ln>
                            <a:noFill/>
                          </a:ln>
                          <a:effectLst/>
                          <a:latin typeface="Arial Narrow" panose="020B0606020202030204" pitchFamily="34" charset="0"/>
                        </a:rPr>
                        <a:t>↑ CRP, SAA</a:t>
                      </a:r>
                      <a:endParaRPr kumimoji="0" lang="en-US" sz="1100" b="0" i="0" u="none" strike="noStrike" cap="none" normalizeH="0" baseline="0" dirty="0">
                        <a:ln>
                          <a:noFill/>
                        </a:ln>
                        <a:solidFill>
                          <a:schemeClr val="tx1"/>
                        </a:solidFill>
                        <a:effectLst/>
                        <a:latin typeface="Arial Narrow" panose="020B0606020202030204" pitchFamily="34" charset="0"/>
                        <a:ea typeface="MS PGothic" pitchFamily="34" charset="-128"/>
                      </a:endParaRPr>
                    </a:p>
                  </a:txBody>
                  <a:tcPr marL="84433" marR="84433" marT="42221" marB="42221" anchor="ctr" horzOverflow="overflow"/>
                </a:tc>
                <a:extLst>
                  <a:ext uri="{0D108BD9-81ED-4DB2-BD59-A6C34878D82A}">
                    <a16:rowId xmlns="" xmlns:a16="http://schemas.microsoft.com/office/drawing/2014/main" val="10003"/>
                  </a:ext>
                </a:extLst>
              </a:tr>
              <a:tr h="1700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u="none" strike="noStrike" cap="none" normalizeH="0" baseline="0" dirty="0">
                          <a:ln>
                            <a:noFill/>
                          </a:ln>
                          <a:effectLst/>
                          <a:latin typeface="Arial Narrow" panose="020B0606020202030204" pitchFamily="34" charset="0"/>
                        </a:rPr>
                        <a:t>Complications</a:t>
                      </a:r>
                      <a:r>
                        <a:rPr kumimoji="0" lang="en-US" sz="1100" b="1" u="none" strike="noStrike" cap="none" normalizeH="0" baseline="30000" dirty="0">
                          <a:ln>
                            <a:noFill/>
                          </a:ln>
                          <a:effectLst/>
                          <a:latin typeface="Arial Narrow" panose="020B0606020202030204" pitchFamily="34" charset="0"/>
                        </a:rPr>
                        <a:t>2,4,5</a:t>
                      </a:r>
                      <a:endParaRPr kumimoji="0" lang="en-US" sz="1100" b="1" i="0" u="none" strike="noStrike" cap="none" normalizeH="0" baseline="30000" dirty="0">
                        <a:ln>
                          <a:noFill/>
                        </a:ln>
                        <a:solidFill>
                          <a:schemeClr val="tx1"/>
                        </a:solidFill>
                        <a:effectLst/>
                        <a:latin typeface="Arial Narrow" panose="020B0606020202030204" pitchFamily="34" charset="0"/>
                        <a:ea typeface="MS PGothic" pitchFamily="34" charset="-128"/>
                      </a:endParaRPr>
                    </a:p>
                  </a:txBody>
                  <a:tcPr marL="84433" marR="0" marT="42221" marB="42221" anchor="ctr" horzOverflow="overflow"/>
                </a:tc>
                <a:tc>
                  <a:txBody>
                    <a:bodyPr/>
                    <a:lstStyle/>
                    <a:p>
                      <a:pPr marL="228600" marR="0" lvl="0" indent="-2286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
                        <a:tabLst/>
                        <a:defRPr/>
                      </a:pPr>
                      <a:r>
                        <a:rPr lang="en-US" sz="1100" dirty="0">
                          <a:latin typeface="Arial Narrow" panose="020B0606020202030204" pitchFamily="34" charset="0"/>
                        </a:rPr>
                        <a:t>AA amyloidosis</a:t>
                      </a:r>
                      <a:r>
                        <a:rPr lang="en-US" sz="1100" baseline="0" dirty="0">
                          <a:latin typeface="Arial Narrow" panose="020B0606020202030204" pitchFamily="34" charset="0"/>
                        </a:rPr>
                        <a:t> </a:t>
                      </a:r>
                      <a:r>
                        <a:rPr lang="en-US" sz="1100" dirty="0" smtClean="0">
                          <a:latin typeface="Arial Narrow" panose="020B0606020202030204" pitchFamily="34" charset="0"/>
                        </a:rPr>
                        <a:t>is </a:t>
                      </a:r>
                      <a:r>
                        <a:rPr lang="en-US" sz="1100" dirty="0">
                          <a:latin typeface="Arial Narrow" panose="020B0606020202030204" pitchFamily="34" charset="0"/>
                        </a:rPr>
                        <a:t>the most serious</a:t>
                      </a:r>
                      <a:r>
                        <a:rPr lang="en-US" sz="1100" baseline="0" dirty="0">
                          <a:latin typeface="Arial Narrow" panose="020B0606020202030204" pitchFamily="34" charset="0"/>
                        </a:rPr>
                        <a:t> </a:t>
                      </a:r>
                      <a:r>
                        <a:rPr lang="en-US" sz="1100" dirty="0">
                          <a:latin typeface="Arial Narrow" panose="020B0606020202030204" pitchFamily="34" charset="0"/>
                        </a:rPr>
                        <a:t>complication of FMF</a:t>
                      </a:r>
                    </a:p>
                    <a:p>
                      <a:pPr marL="420688" marR="0" lvl="1" indent="-239713" algn="l" defTabSz="914400" rtl="0" eaLnBrk="1" fontAlgn="base" latinLnBrk="0" hangingPunct="1">
                        <a:lnSpc>
                          <a:spcPct val="100000"/>
                        </a:lnSpc>
                        <a:spcBef>
                          <a:spcPct val="20000"/>
                        </a:spcBef>
                        <a:spcAft>
                          <a:spcPct val="0"/>
                        </a:spcAft>
                        <a:buClr>
                          <a:schemeClr val="accent1"/>
                        </a:buClr>
                        <a:buSzTx/>
                        <a:buFont typeface="Arial" panose="020B0604020202020204" pitchFamily="34" charset="0"/>
                        <a:buChar char="–"/>
                        <a:tabLst/>
                        <a:defRPr/>
                      </a:pPr>
                      <a:r>
                        <a:rPr kumimoji="0" lang="en-US" sz="1100" u="none" strike="noStrike" kern="1200" cap="none" normalizeH="0" baseline="0" dirty="0">
                          <a:ln>
                            <a:noFill/>
                          </a:ln>
                          <a:effectLst/>
                          <a:latin typeface="Arial Narrow" panose="020B0606020202030204" pitchFamily="34" charset="0"/>
                        </a:rPr>
                        <a:t>Typically </a:t>
                      </a:r>
                      <a:r>
                        <a:rPr kumimoji="0" lang="en-US" sz="1100" u="none" strike="noStrike" kern="1200" cap="none" normalizeH="0" baseline="0" dirty="0" smtClean="0">
                          <a:ln>
                            <a:noFill/>
                          </a:ln>
                          <a:effectLst/>
                          <a:latin typeface="Arial Narrow" panose="020B0606020202030204" pitchFamily="34" charset="0"/>
                        </a:rPr>
                        <a:t>causes kidney dysfunction, </a:t>
                      </a:r>
                      <a:r>
                        <a:rPr kumimoji="0" lang="en-US" sz="1100" u="none" strike="noStrike" kern="1200" cap="none" normalizeH="0" baseline="0" dirty="0">
                          <a:ln>
                            <a:noFill/>
                          </a:ln>
                          <a:effectLst/>
                          <a:latin typeface="Arial Narrow" panose="020B0606020202030204" pitchFamily="34" charset="0"/>
                        </a:rPr>
                        <a:t>but can also affect GI tract, liver, spleen, thyroid, and in much later stages, </a:t>
                      </a:r>
                      <a:r>
                        <a:rPr kumimoji="0" lang="en-US" sz="1100" u="none" strike="noStrike" kern="1200" cap="none" normalizeH="0" baseline="0" dirty="0" smtClean="0">
                          <a:ln>
                            <a:noFill/>
                          </a:ln>
                          <a:effectLst/>
                          <a:latin typeface="Arial Narrow" panose="020B0606020202030204" pitchFamily="34" charset="0"/>
                        </a:rPr>
                        <a:t>heart, </a:t>
                      </a:r>
                      <a:r>
                        <a:rPr kumimoji="0" lang="en-US" sz="1100" u="none" strike="noStrike" kern="1200" cap="none" normalizeH="0" baseline="0" dirty="0">
                          <a:ln>
                            <a:noFill/>
                          </a:ln>
                          <a:effectLst/>
                          <a:latin typeface="Arial Narrow" panose="020B0606020202030204" pitchFamily="34" charset="0"/>
                        </a:rPr>
                        <a:t>and testes</a:t>
                      </a:r>
                    </a:p>
                    <a:p>
                      <a:pPr marL="420688" marR="0" lvl="1" indent="-239713" algn="l" defTabSz="914400" rtl="0" eaLnBrk="1" fontAlgn="base" latinLnBrk="0" hangingPunct="1">
                        <a:lnSpc>
                          <a:spcPct val="100000"/>
                        </a:lnSpc>
                        <a:spcBef>
                          <a:spcPct val="20000"/>
                        </a:spcBef>
                        <a:spcAft>
                          <a:spcPct val="0"/>
                        </a:spcAft>
                        <a:buClr>
                          <a:schemeClr val="accent1"/>
                        </a:buClr>
                        <a:buSzTx/>
                        <a:buFont typeface="Arial" panose="020B0604020202020204" pitchFamily="34" charset="0"/>
                        <a:buChar char="–"/>
                        <a:tabLst/>
                      </a:pPr>
                      <a:r>
                        <a:rPr kumimoji="0" lang="en-US" sz="1100" u="none" strike="noStrike" kern="1200" cap="none" normalizeH="0" baseline="0" dirty="0">
                          <a:ln>
                            <a:noFill/>
                          </a:ln>
                          <a:effectLst/>
                          <a:latin typeface="Arial Narrow" panose="020B0606020202030204" pitchFamily="34" charset="0"/>
                        </a:rPr>
                        <a:t>Renal amyloidosis was reported in 50% of untreated patients</a:t>
                      </a:r>
                    </a:p>
                    <a:p>
                      <a:pPr marL="420688" marR="0" lvl="1" indent="-239713" algn="l" defTabSz="914400" rtl="0" eaLnBrk="1" fontAlgn="base" latinLnBrk="0" hangingPunct="1">
                        <a:lnSpc>
                          <a:spcPct val="100000"/>
                        </a:lnSpc>
                        <a:spcBef>
                          <a:spcPct val="20000"/>
                        </a:spcBef>
                        <a:spcAft>
                          <a:spcPct val="0"/>
                        </a:spcAft>
                        <a:buClr>
                          <a:schemeClr val="accent1"/>
                        </a:buClr>
                        <a:buSzTx/>
                        <a:buFont typeface="Arial" panose="020B0604020202020204" pitchFamily="34" charset="0"/>
                        <a:buChar char="–"/>
                        <a:tabLst/>
                      </a:pPr>
                      <a:r>
                        <a:rPr kumimoji="0" lang="en-US" sz="1100" u="none" strike="noStrike" kern="1200" cap="none" normalizeH="0" baseline="0" dirty="0">
                          <a:ln>
                            <a:noFill/>
                          </a:ln>
                          <a:effectLst/>
                          <a:latin typeface="Arial Narrow" panose="020B0606020202030204" pitchFamily="34" charset="0"/>
                        </a:rPr>
                        <a:t>If untreated, may cause renal failure and early death </a:t>
                      </a:r>
                      <a:endParaRPr kumimoji="0" lang="en-US" sz="1100" b="0" i="0" u="none" strike="noStrike" kern="1200" cap="none" normalizeH="0" baseline="0" dirty="0">
                        <a:ln>
                          <a:noFill/>
                        </a:ln>
                        <a:solidFill>
                          <a:schemeClr val="tx1"/>
                        </a:solidFill>
                        <a:effectLst/>
                        <a:latin typeface="Arial Narrow" panose="020B0606020202030204" pitchFamily="34" charset="0"/>
                        <a:ea typeface="MS PGothic" pitchFamily="34" charset="-128"/>
                        <a:cs typeface="+mn-cs"/>
                      </a:endParaRPr>
                    </a:p>
                  </a:txBody>
                  <a:tcPr marL="84433" marR="84433" marT="42221" marB="42221" anchor="ctr" horzOverflow="overflow"/>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94417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nhaltsplatzhalter 25">
            <a:extLst>
              <a:ext uri="{FF2B5EF4-FFF2-40B4-BE49-F238E27FC236}">
                <a16:creationId xmlns="" xmlns:a16="http://schemas.microsoft.com/office/drawing/2014/main" id="{5B1B48DA-C90B-48F1-B225-EAE9C39EEA2B}"/>
              </a:ext>
            </a:extLst>
          </p:cNvPr>
          <p:cNvSpPr>
            <a:spLocks noGrp="1"/>
          </p:cNvSpPr>
          <p:nvPr>
            <p:ph sz="half" idx="2"/>
          </p:nvPr>
        </p:nvSpPr>
        <p:spPr/>
        <p:txBody>
          <a:bodyPr>
            <a:normAutofit fontScale="85000" lnSpcReduction="20000"/>
          </a:bodyPr>
          <a:lstStyle/>
          <a:p>
            <a:pPr>
              <a:lnSpc>
                <a:spcPct val="120000"/>
              </a:lnSpc>
            </a:pPr>
            <a:r>
              <a:rPr lang="en-US" dirty="0"/>
              <a:t>Colchicine </a:t>
            </a:r>
            <a:r>
              <a:rPr lang="en-US" baseline="30000" dirty="0" smtClean="0"/>
              <a:t>1</a:t>
            </a:r>
            <a:endParaRPr lang="en-US" baseline="30000" dirty="0"/>
          </a:p>
          <a:p>
            <a:pPr lvl="1">
              <a:lnSpc>
                <a:spcPct val="120000"/>
              </a:lnSpc>
            </a:pPr>
            <a:r>
              <a:rPr lang="en-US" dirty="0"/>
              <a:t>Reduces attack frequency, decreases severity, and shortens duration of attacks </a:t>
            </a:r>
          </a:p>
          <a:p>
            <a:pPr lvl="1">
              <a:lnSpc>
                <a:spcPct val="120000"/>
              </a:lnSpc>
            </a:pPr>
            <a:r>
              <a:rPr lang="en-US" dirty="0"/>
              <a:t>Prevents, halts, or even reverses renal amyloidosis</a:t>
            </a:r>
          </a:p>
          <a:p>
            <a:pPr>
              <a:lnSpc>
                <a:spcPct val="120000"/>
              </a:lnSpc>
            </a:pPr>
            <a:r>
              <a:rPr lang="en-US" dirty="0" smtClean="0"/>
              <a:t>failure </a:t>
            </a:r>
            <a:r>
              <a:rPr lang="en-US" dirty="0"/>
              <a:t>to respond to colchicine </a:t>
            </a:r>
            <a:r>
              <a:rPr lang="en-US" dirty="0" smtClean="0"/>
              <a:t>mostly due </a:t>
            </a:r>
            <a:r>
              <a:rPr lang="en-US" dirty="0"/>
              <a:t>to noncompliance</a:t>
            </a:r>
            <a:r>
              <a:rPr lang="en-US" baseline="30000" dirty="0"/>
              <a:t>1-3</a:t>
            </a:r>
          </a:p>
          <a:p>
            <a:pPr>
              <a:lnSpc>
                <a:spcPct val="120000"/>
              </a:lnSpc>
            </a:pPr>
            <a:r>
              <a:rPr lang="en-US" dirty="0" smtClean="0"/>
              <a:t>colchicine</a:t>
            </a:r>
            <a:r>
              <a:rPr lang="en-US" dirty="0"/>
              <a:t>-</a:t>
            </a:r>
            <a:r>
              <a:rPr lang="en-US" dirty="0" smtClean="0"/>
              <a:t>resistant:</a:t>
            </a:r>
            <a:endParaRPr lang="en-US" dirty="0"/>
          </a:p>
          <a:p>
            <a:pPr lvl="1">
              <a:lnSpc>
                <a:spcPct val="120000"/>
              </a:lnSpc>
            </a:pPr>
            <a:r>
              <a:rPr lang="en-US" dirty="0"/>
              <a:t>If &gt;6 typical attacks/year or &gt;3 typical attacks within 4−6 months</a:t>
            </a:r>
            <a:r>
              <a:rPr lang="en-US" baseline="30000" dirty="0"/>
              <a:t>4</a:t>
            </a:r>
          </a:p>
          <a:p>
            <a:pPr lvl="1">
              <a:lnSpc>
                <a:spcPct val="120000"/>
              </a:lnSpc>
            </a:pPr>
            <a:r>
              <a:rPr lang="en-US" dirty="0"/>
              <a:t>If attacks are incomplete</a:t>
            </a:r>
            <a:r>
              <a:rPr lang="en-US" baseline="30000" dirty="0"/>
              <a:t>†</a:t>
            </a:r>
            <a:r>
              <a:rPr lang="en-US" dirty="0"/>
              <a:t>, where an increase in ≥2 of 3 acute phase reactants (CRP, ESR, SAA) between attacks is mandatory</a:t>
            </a:r>
            <a:r>
              <a:rPr lang="en-US" baseline="30000" dirty="0"/>
              <a:t>4</a:t>
            </a:r>
          </a:p>
          <a:p>
            <a:pPr lvl="1">
              <a:lnSpc>
                <a:spcPct val="120000"/>
              </a:lnSpc>
            </a:pPr>
            <a:r>
              <a:rPr lang="en-US" dirty="0"/>
              <a:t>If patients not responding to the maximum tolerated dose of colchicine</a:t>
            </a:r>
            <a:r>
              <a:rPr lang="en-US" baseline="30000" dirty="0"/>
              <a:t>5</a:t>
            </a:r>
          </a:p>
          <a:p>
            <a:pPr>
              <a:lnSpc>
                <a:spcPct val="120000"/>
              </a:lnSpc>
            </a:pPr>
            <a:endParaRPr lang="de-DE" dirty="0"/>
          </a:p>
        </p:txBody>
      </p:sp>
      <p:sp>
        <p:nvSpPr>
          <p:cNvPr id="111618" name="Title 1"/>
          <p:cNvSpPr>
            <a:spLocks noGrp="1"/>
          </p:cNvSpPr>
          <p:nvPr>
            <p:ph type="title"/>
          </p:nvPr>
        </p:nvSpPr>
        <p:spPr/>
        <p:txBody>
          <a:bodyPr>
            <a:normAutofit/>
          </a:bodyPr>
          <a:lstStyle/>
          <a:p>
            <a:r>
              <a:rPr lang="en-US" sz="2400" dirty="0"/>
              <a:t>Colchicine is the primary treatment for preventing acute attacks</a:t>
            </a:r>
          </a:p>
        </p:txBody>
      </p:sp>
      <p:sp>
        <p:nvSpPr>
          <p:cNvPr id="6" name="Textplatzhalter 5"/>
          <p:cNvSpPr>
            <a:spLocks noGrp="1"/>
          </p:cNvSpPr>
          <p:nvPr>
            <p:ph type="body" sz="quarter" idx="10"/>
          </p:nvPr>
        </p:nvSpPr>
        <p:spPr>
          <a:xfrm>
            <a:off x="149797" y="5732654"/>
            <a:ext cx="6015866" cy="937308"/>
          </a:xfrm>
        </p:spPr>
        <p:txBody>
          <a:bodyPr/>
          <a:lstStyle/>
          <a:p>
            <a:r>
              <a:rPr lang="en-US" dirty="0"/>
              <a:t>*Includes those patients who can not tolerate colchicine, those who can tolerate it but whose attacks don't stop or don't reduce sufficiently, and those who are contraindicated to taking colchicine. Colchicine resistant is not well understood by HCPs and not well accepted in the literature, which is why we are moving away for using the term. </a:t>
            </a:r>
            <a:r>
              <a:rPr lang="en-US" baseline="30000" dirty="0"/>
              <a:t>†</a:t>
            </a:r>
            <a:r>
              <a:rPr lang="en-US" dirty="0"/>
              <a:t>&lt;38°C; attack duration not &lt;6 hours or &gt;1 week; localized abdominal signs; or atypical distribution of </a:t>
            </a:r>
            <a:r>
              <a:rPr lang="en-US" dirty="0" err="1"/>
              <a:t>arthritis.CRP</a:t>
            </a:r>
            <a:r>
              <a:rPr lang="en-US" dirty="0"/>
              <a:t>, C-reactive protein; FMF, familial Mediterranean fever; ESR, erythrocyte sedimentation rate; SAA, serum amyloid A</a:t>
            </a:r>
          </a:p>
          <a:p>
            <a:r>
              <a:rPr lang="en-US" dirty="0"/>
              <a:t>1. </a:t>
            </a:r>
            <a:r>
              <a:rPr lang="en-US" dirty="0" err="1"/>
              <a:t>Ozturk</a:t>
            </a:r>
            <a:r>
              <a:rPr lang="en-US" dirty="0"/>
              <a:t> MA, et al. </a:t>
            </a:r>
            <a:r>
              <a:rPr lang="en-US" i="1" dirty="0" err="1"/>
              <a:t>Clin</a:t>
            </a:r>
            <a:r>
              <a:rPr lang="en-US" i="1" dirty="0"/>
              <a:t> </a:t>
            </a:r>
            <a:r>
              <a:rPr lang="en-US" i="1" dirty="0" err="1"/>
              <a:t>Exp</a:t>
            </a:r>
            <a:r>
              <a:rPr lang="en-US" i="1" dirty="0"/>
              <a:t> </a:t>
            </a:r>
            <a:r>
              <a:rPr lang="en-US" i="1" dirty="0" err="1"/>
              <a:t>Rheumatol</a:t>
            </a:r>
            <a:r>
              <a:rPr lang="en-US" dirty="0"/>
              <a:t>. 2011;29 (Suppl. 67):S77-86. 2. Ben-Chetrit E, </a:t>
            </a:r>
            <a:r>
              <a:rPr lang="en-US" dirty="0" err="1"/>
              <a:t>Aamar</a:t>
            </a:r>
            <a:r>
              <a:rPr lang="en-US" dirty="0"/>
              <a:t> S. </a:t>
            </a:r>
            <a:r>
              <a:rPr lang="en-US" i="1" dirty="0" err="1"/>
              <a:t>Clin</a:t>
            </a:r>
            <a:r>
              <a:rPr lang="en-US" i="1" dirty="0"/>
              <a:t> </a:t>
            </a:r>
            <a:r>
              <a:rPr lang="en-US" i="1" dirty="0" err="1"/>
              <a:t>Exp</a:t>
            </a:r>
            <a:r>
              <a:rPr lang="en-US" i="1" dirty="0"/>
              <a:t> </a:t>
            </a:r>
            <a:r>
              <a:rPr lang="en-US" i="1" dirty="0" err="1"/>
              <a:t>Rheumatol</a:t>
            </a:r>
            <a:r>
              <a:rPr lang="en-US" dirty="0"/>
              <a:t>. 2009;27</a:t>
            </a:r>
            <a:br>
              <a:rPr lang="en-US" dirty="0"/>
            </a:br>
            <a:r>
              <a:rPr lang="en-US" dirty="0"/>
              <a:t>(Suppl. 53):S1-3. 3. Ben-Chetrit E, Levy M. </a:t>
            </a:r>
            <a:r>
              <a:rPr lang="en-US" i="1" dirty="0"/>
              <a:t>Lancet</a:t>
            </a:r>
            <a:r>
              <a:rPr lang="en-US" dirty="0"/>
              <a:t>. 1998;351:659-664. 4. </a:t>
            </a:r>
            <a:r>
              <a:rPr lang="en-US" dirty="0" err="1"/>
              <a:t>Hentgen</a:t>
            </a:r>
            <a:r>
              <a:rPr lang="en-US" dirty="0"/>
              <a:t> V, et al. </a:t>
            </a:r>
            <a:r>
              <a:rPr lang="en-US" i="1" dirty="0" err="1"/>
              <a:t>Semin</a:t>
            </a:r>
            <a:r>
              <a:rPr lang="en-US" i="1" dirty="0"/>
              <a:t> Arthritis Rheum</a:t>
            </a:r>
            <a:r>
              <a:rPr lang="en-US" dirty="0"/>
              <a:t>. 2013;43:387-391. 5. </a:t>
            </a:r>
            <a:r>
              <a:rPr lang="en-US" dirty="0" err="1"/>
              <a:t>Ozen</a:t>
            </a:r>
            <a:r>
              <a:rPr lang="en-US" dirty="0"/>
              <a:t> S, et al</a:t>
            </a:r>
            <a:r>
              <a:rPr lang="en-US" i="1" dirty="0"/>
              <a:t>. Ann Rheum Dis. </a:t>
            </a:r>
            <a:r>
              <a:rPr lang="en-US" dirty="0"/>
              <a:t>2016;75:644-651. </a:t>
            </a:r>
            <a:endParaRPr lang="de-DE" dirty="0"/>
          </a:p>
        </p:txBody>
      </p:sp>
      <p:sp>
        <p:nvSpPr>
          <p:cNvPr id="28" name="TextBox 6"/>
          <p:cNvSpPr>
            <a:spLocks noChangeArrowheads="1"/>
          </p:cNvSpPr>
          <p:nvPr/>
        </p:nvSpPr>
        <p:spPr bwMode="auto">
          <a:xfrm>
            <a:off x="644903" y="1473217"/>
            <a:ext cx="3855660" cy="361744"/>
          </a:xfrm>
          <a:prstGeom prst="roundRect">
            <a:avLst>
              <a:gd name="adj" fmla="val 0"/>
            </a:avLst>
          </a:prstGeom>
          <a:noFill/>
          <a:ln w="25400">
            <a:noFill/>
            <a:round/>
            <a:headEnd/>
            <a:tailEnd/>
          </a:ln>
          <a:effectLst/>
        </p:spPr>
        <p:txBody>
          <a:bodyPr anchor="ctr"/>
          <a:lstStyle/>
          <a:p>
            <a:pPr fontAlgn="auto">
              <a:spcBef>
                <a:spcPts val="0"/>
              </a:spcBef>
              <a:spcAft>
                <a:spcPts val="0"/>
              </a:spcAft>
              <a:defRPr/>
            </a:pPr>
            <a:r>
              <a:rPr lang="en-US" sz="1800" b="1" dirty="0">
                <a:solidFill>
                  <a:schemeClr val="accent1"/>
                </a:solidFill>
                <a:latin typeface="Arial Narrow" panose="020B0606020202030204" pitchFamily="34" charset="0"/>
                <a:ea typeface="MS PGothic"/>
                <a:cs typeface="Arial" pitchFamily="34" charset="0"/>
              </a:rPr>
              <a:t>Colchicine Response in FMF Patients</a:t>
            </a:r>
            <a:r>
              <a:rPr lang="en-US" sz="1800" b="1" baseline="30000" dirty="0">
                <a:solidFill>
                  <a:schemeClr val="accent1"/>
                </a:solidFill>
                <a:latin typeface="Arial Narrow" panose="020B0606020202030204" pitchFamily="34" charset="0"/>
                <a:ea typeface="MS PGothic"/>
                <a:cs typeface="Arial" pitchFamily="34" charset="0"/>
              </a:rPr>
              <a:t>1,3</a:t>
            </a:r>
            <a:r>
              <a:rPr lang="en-US" sz="1800" b="1" dirty="0">
                <a:solidFill>
                  <a:schemeClr val="accent1"/>
                </a:solidFill>
                <a:latin typeface="Arial Narrow" panose="020B0606020202030204" pitchFamily="34" charset="0"/>
                <a:ea typeface="MS PGothic"/>
                <a:cs typeface="Arial" pitchFamily="34" charset="0"/>
              </a:rPr>
              <a:t> </a:t>
            </a:r>
          </a:p>
        </p:txBody>
      </p:sp>
      <p:graphicFrame>
        <p:nvGraphicFramePr>
          <p:cNvPr id="29" name="Content Placeholder 4"/>
          <p:cNvGraphicFramePr>
            <a:graphicFrameLocks/>
          </p:cNvGraphicFramePr>
          <p:nvPr>
            <p:extLst>
              <p:ext uri="{D42A27DB-BD31-4B8C-83A1-F6EECF244321}">
                <p14:modId xmlns:p14="http://schemas.microsoft.com/office/powerpoint/2010/main" val="1520782411"/>
              </p:ext>
            </p:extLst>
          </p:nvPr>
        </p:nvGraphicFramePr>
        <p:xfrm>
          <a:off x="742713" y="1932242"/>
          <a:ext cx="3644462" cy="3622256"/>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5"/>
          <p:cNvSpPr txBox="1">
            <a:spLocks noChangeArrowheads="1"/>
          </p:cNvSpPr>
          <p:nvPr/>
        </p:nvSpPr>
        <p:spPr bwMode="auto">
          <a:xfrm>
            <a:off x="983075" y="4361519"/>
            <a:ext cx="28956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1600" dirty="0">
                <a:solidFill>
                  <a:schemeClr val="bg1"/>
                </a:solidFill>
                <a:latin typeface="Arial Narrow" panose="020B0606020202030204" pitchFamily="34" charset="0"/>
              </a:rPr>
              <a:t>Prevents attacks in &gt;60%</a:t>
            </a:r>
          </a:p>
        </p:txBody>
      </p:sp>
      <p:sp>
        <p:nvSpPr>
          <p:cNvPr id="36" name="TextBox 6"/>
          <p:cNvSpPr txBox="1">
            <a:spLocks noChangeArrowheads="1"/>
          </p:cNvSpPr>
          <p:nvPr/>
        </p:nvSpPr>
        <p:spPr bwMode="auto">
          <a:xfrm>
            <a:off x="1217679" y="2581064"/>
            <a:ext cx="148147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1600" dirty="0">
                <a:solidFill>
                  <a:schemeClr val="bg1"/>
                </a:solidFill>
                <a:latin typeface="Arial Narrow" panose="020B0606020202030204" pitchFamily="34" charset="0"/>
              </a:rPr>
              <a:t>Significantly </a:t>
            </a:r>
          </a:p>
          <a:p>
            <a:pPr algn="ctr" eaLnBrk="1" hangingPunct="1"/>
            <a:r>
              <a:rPr lang="en-US" sz="1600" dirty="0">
                <a:solidFill>
                  <a:schemeClr val="bg1"/>
                </a:solidFill>
                <a:latin typeface="Arial Narrow" panose="020B0606020202030204" pitchFamily="34" charset="0"/>
              </a:rPr>
              <a:t>reduces no. of attacks in </a:t>
            </a:r>
            <a:br>
              <a:rPr lang="en-US" sz="1600" dirty="0">
                <a:solidFill>
                  <a:schemeClr val="bg1"/>
                </a:solidFill>
                <a:latin typeface="Arial Narrow" panose="020B0606020202030204" pitchFamily="34" charset="0"/>
              </a:rPr>
            </a:br>
            <a:r>
              <a:rPr lang="en-US" sz="1600" dirty="0">
                <a:solidFill>
                  <a:schemeClr val="bg1"/>
                </a:solidFill>
                <a:latin typeface="Arial Narrow" panose="020B0606020202030204" pitchFamily="34" charset="0"/>
              </a:rPr>
              <a:t>20%‒30%</a:t>
            </a:r>
          </a:p>
        </p:txBody>
      </p:sp>
      <p:sp>
        <p:nvSpPr>
          <p:cNvPr id="37" name="TextBox 7"/>
          <p:cNvSpPr txBox="1">
            <a:spLocks noChangeArrowheads="1"/>
          </p:cNvSpPr>
          <p:nvPr/>
        </p:nvSpPr>
        <p:spPr bwMode="auto">
          <a:xfrm>
            <a:off x="3101340" y="1809750"/>
            <a:ext cx="1461516" cy="1323439"/>
          </a:xfrm>
          <a:prstGeom prst="rect">
            <a:avLst/>
          </a:prstGeom>
          <a:noFill/>
          <a:ln>
            <a:noFill/>
          </a:ln>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1600" b="1" dirty="0">
                <a:latin typeface="Arial Narrow" panose="020B0606020202030204" pitchFamily="34" charset="0"/>
              </a:rPr>
              <a:t>Colchicine does not elicit response in 5%‒10% of FMF patients </a:t>
            </a:r>
          </a:p>
        </p:txBody>
      </p:sp>
    </p:spTree>
    <p:extLst>
      <p:ext uri="{BB962C8B-B14F-4D97-AF65-F5344CB8AC3E}">
        <p14:creationId xmlns:p14="http://schemas.microsoft.com/office/powerpoint/2010/main" val="1853282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1667" y="274638"/>
            <a:ext cx="8748889" cy="1143000"/>
          </a:xfrm>
        </p:spPr>
        <p:txBody>
          <a:bodyPr>
            <a:noAutofit/>
          </a:bodyPr>
          <a:lstStyle/>
          <a:p>
            <a:r>
              <a:rPr lang="en-US" sz="2400" dirty="0"/>
              <a:t>Ultimate goal of treatment in FMF is to obtain complete control of unprovoked attacks and reducing subclinical inflammation</a:t>
            </a:r>
            <a:endParaRPr lang="de-DE" sz="2400" dirty="0"/>
          </a:p>
        </p:txBody>
      </p:sp>
      <p:sp>
        <p:nvSpPr>
          <p:cNvPr id="42" name="Text Placeholder 3"/>
          <p:cNvSpPr>
            <a:spLocks noGrp="1"/>
          </p:cNvSpPr>
          <p:nvPr>
            <p:ph type="body" sz="quarter" idx="10"/>
          </p:nvPr>
        </p:nvSpPr>
        <p:spPr/>
        <p:txBody>
          <a:bodyPr/>
          <a:lstStyle/>
          <a:p>
            <a:r>
              <a:rPr lang="en-US" dirty="0"/>
              <a:t>*&lt;5 years of age: ≤0.5 mg/day (≤0.6 mg/day if tablets contain 0.6 mg); 5–10 years: 0.5–1.0 mg/day (1.2 mg/day if tablets contain 0.6 mg); &gt;10 years:1.0–1.5 mg/day (1.8 mg/day if tablets contain 0.6 mg). In patients with amyloidosis or greater disease activity, higher doses may be initiated. Colchicine dose should be reduced </a:t>
            </a:r>
            <a:r>
              <a:rPr lang="en-GB" dirty="0"/>
              <a:t>in patients with </a:t>
            </a:r>
            <a:r>
              <a:rPr lang="en-US" dirty="0"/>
              <a:t>decreased renal function or liver enzymes &gt;2-fold the upper limit of normal.</a:t>
            </a:r>
          </a:p>
          <a:p>
            <a:r>
              <a:rPr lang="en-US" dirty="0"/>
              <a:t>CRP, C-reactive protein; FMF, familial Mediterranean fever; </a:t>
            </a:r>
            <a:r>
              <a:rPr lang="en-GB" dirty="0"/>
              <a:t>IFN, interferon; max, maximum SAA, serum amyloid A; TNF, </a:t>
            </a:r>
            <a:r>
              <a:rPr lang="en-GB" dirty="0" err="1"/>
              <a:t>tumor</a:t>
            </a:r>
            <a:r>
              <a:rPr lang="en-GB" dirty="0"/>
              <a:t> necrosis factor</a:t>
            </a:r>
          </a:p>
          <a:p>
            <a:r>
              <a:rPr lang="en-GB" dirty="0"/>
              <a:t>1. Ben-</a:t>
            </a:r>
            <a:r>
              <a:rPr lang="en-GB" dirty="0" err="1"/>
              <a:t>Zvi</a:t>
            </a:r>
            <a:r>
              <a:rPr lang="en-GB" dirty="0"/>
              <a:t> I, </a:t>
            </a:r>
            <a:r>
              <a:rPr lang="en-GB" dirty="0" err="1"/>
              <a:t>Livneh</a:t>
            </a:r>
            <a:r>
              <a:rPr lang="en-GB" dirty="0"/>
              <a:t> A. </a:t>
            </a:r>
            <a:r>
              <a:rPr lang="en-GB" i="1" dirty="0"/>
              <a:t>Nat Rev </a:t>
            </a:r>
            <a:r>
              <a:rPr lang="en-GB" i="1" dirty="0" err="1"/>
              <a:t>Rheumatol</a:t>
            </a:r>
            <a:r>
              <a:rPr lang="en-GB" dirty="0"/>
              <a:t>. 2011;7:105-112. 2. </a:t>
            </a:r>
            <a:r>
              <a:rPr lang="en-US" dirty="0" err="1"/>
              <a:t>Ozen</a:t>
            </a:r>
            <a:r>
              <a:rPr lang="en-US" dirty="0"/>
              <a:t> S, et al</a:t>
            </a:r>
            <a:r>
              <a:rPr lang="en-US" i="1" dirty="0"/>
              <a:t>. Ann Rheum Dis.</a:t>
            </a:r>
            <a:r>
              <a:rPr lang="en-US" dirty="0"/>
              <a:t> 2016;75:644-651.</a:t>
            </a:r>
          </a:p>
        </p:txBody>
      </p:sp>
      <p:grpSp>
        <p:nvGrpSpPr>
          <p:cNvPr id="5" name="Gruppieren 4"/>
          <p:cNvGrpSpPr/>
          <p:nvPr/>
        </p:nvGrpSpPr>
        <p:grpSpPr>
          <a:xfrm>
            <a:off x="595112" y="1520826"/>
            <a:ext cx="8055593" cy="4091906"/>
            <a:chOff x="320110" y="1327776"/>
            <a:chExt cx="8778170" cy="4533528"/>
          </a:xfrm>
        </p:grpSpPr>
        <p:sp>
          <p:nvSpPr>
            <p:cNvPr id="37" name="TextBox 6"/>
            <p:cNvSpPr>
              <a:spLocks noChangeArrowheads="1"/>
            </p:cNvSpPr>
            <p:nvPr/>
          </p:nvSpPr>
          <p:spPr bwMode="auto">
            <a:xfrm>
              <a:off x="419173" y="1327776"/>
              <a:ext cx="8471065" cy="352653"/>
            </a:xfrm>
            <a:prstGeom prst="rect">
              <a:avLst/>
            </a:prstGeom>
            <a:solidFill>
              <a:schemeClr val="accent1"/>
            </a:solidFill>
            <a:ln w="25400">
              <a:noFill/>
              <a:round/>
              <a:headEnd/>
              <a:tailEnd/>
            </a:ln>
            <a:effectLst/>
          </p:spPr>
          <p:txBody>
            <a:bodyPr anchor="ctr"/>
            <a:lstStyle/>
            <a:p>
              <a:pPr algn="ctr" fontAlgn="auto">
                <a:spcBef>
                  <a:spcPts val="0"/>
                </a:spcBef>
                <a:spcAft>
                  <a:spcPts val="0"/>
                </a:spcAft>
                <a:defRPr/>
              </a:pPr>
              <a:r>
                <a:rPr lang="en-GB" sz="1400" b="1" dirty="0">
                  <a:solidFill>
                    <a:srgbClr val="FFFFFF"/>
                  </a:solidFill>
                  <a:latin typeface="Arial Narrow" panose="020B0606020202030204" pitchFamily="34" charset="0"/>
                </a:rPr>
                <a:t>Proposed algorithm for treatment of patients with FMF (includes recent EULAR recommendations)</a:t>
              </a:r>
              <a:r>
                <a:rPr lang="en-GB" sz="1400" b="1" baseline="30000" dirty="0">
                  <a:solidFill>
                    <a:srgbClr val="FFFFFF"/>
                  </a:solidFill>
                  <a:latin typeface="Arial Narrow" panose="020B0606020202030204" pitchFamily="34" charset="0"/>
                </a:rPr>
                <a:t>1,2</a:t>
              </a:r>
              <a:endParaRPr lang="en-GB" sz="1400" baseline="30000" dirty="0">
                <a:solidFill>
                  <a:srgbClr val="FFFFFF"/>
                </a:solidFill>
                <a:latin typeface="Arial Narrow" panose="020B0606020202030204" pitchFamily="34" charset="0"/>
              </a:endParaRPr>
            </a:p>
          </p:txBody>
        </p:sp>
        <p:sp>
          <p:nvSpPr>
            <p:cNvPr id="120838" name="Rectangle 28"/>
            <p:cNvSpPr>
              <a:spLocks noChangeArrowheads="1"/>
            </p:cNvSpPr>
            <p:nvPr/>
          </p:nvSpPr>
          <p:spPr bwMode="auto">
            <a:xfrm>
              <a:off x="3610192" y="1969358"/>
              <a:ext cx="1667584" cy="336211"/>
            </a:xfrm>
            <a:prstGeom prst="rect">
              <a:avLst/>
            </a:prstGeom>
            <a:solidFill>
              <a:schemeClr val="accent2"/>
            </a:solidFill>
            <a:ln>
              <a:noFill/>
            </a:ln>
            <a:extLst/>
          </p:spPr>
          <p:txBody>
            <a:bodyPr anchor="ctr"/>
            <a:lstStyle/>
            <a:p>
              <a:pPr algn="ctr"/>
              <a:r>
                <a:rPr lang="en-GB" sz="1200" b="1" dirty="0">
                  <a:solidFill>
                    <a:srgbClr val="FFFFFF"/>
                  </a:solidFill>
                  <a:latin typeface="Arial Narrow" panose="020B0606020202030204" pitchFamily="34" charset="0"/>
                </a:rPr>
                <a:t>FMF diagnosis</a:t>
              </a:r>
              <a:endParaRPr lang="en-GB" sz="1200" dirty="0">
                <a:solidFill>
                  <a:srgbClr val="FFFFFF"/>
                </a:solidFill>
                <a:latin typeface="Arial Narrow" panose="020B0606020202030204" pitchFamily="34" charset="0"/>
              </a:endParaRPr>
            </a:p>
          </p:txBody>
        </p:sp>
        <p:cxnSp>
          <p:nvCxnSpPr>
            <p:cNvPr id="120839" name="Straight Arrow Connector 6"/>
            <p:cNvCxnSpPr>
              <a:cxnSpLocks noChangeShapeType="1"/>
            </p:cNvCxnSpPr>
            <p:nvPr/>
          </p:nvCxnSpPr>
          <p:spPr bwMode="auto">
            <a:xfrm>
              <a:off x="4443984" y="2308793"/>
              <a:ext cx="0" cy="181554"/>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0840" name="Rounded Rectangle 13"/>
            <p:cNvSpPr>
              <a:spLocks noChangeArrowheads="1"/>
            </p:cNvSpPr>
            <p:nvPr/>
          </p:nvSpPr>
          <p:spPr bwMode="auto">
            <a:xfrm>
              <a:off x="1238741" y="3097564"/>
              <a:ext cx="1459136" cy="373681"/>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Measure attack-free</a:t>
              </a:r>
            </a:p>
            <a:p>
              <a:pPr algn="ctr" eaLnBrk="0" hangingPunct="0">
                <a:lnSpc>
                  <a:spcPct val="95000"/>
                </a:lnSpc>
              </a:pPr>
              <a:r>
                <a:rPr lang="en-GB" sz="1100" dirty="0">
                  <a:solidFill>
                    <a:srgbClr val="0D0016"/>
                  </a:solidFill>
                  <a:latin typeface="Arial Narrow" panose="020B0606020202030204" pitchFamily="34" charset="0"/>
                </a:rPr>
                <a:t>SAA and CRP level</a:t>
              </a:r>
            </a:p>
          </p:txBody>
        </p:sp>
        <p:sp>
          <p:nvSpPr>
            <p:cNvPr id="120841" name="Rounded Rectangle 18"/>
            <p:cNvSpPr>
              <a:spLocks noChangeArrowheads="1"/>
            </p:cNvSpPr>
            <p:nvPr/>
          </p:nvSpPr>
          <p:spPr bwMode="auto">
            <a:xfrm>
              <a:off x="5782967" y="3097564"/>
              <a:ext cx="2063165" cy="373681"/>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Increase dose up to </a:t>
              </a:r>
              <a:r>
                <a:rPr lang="en-GB" sz="1100" dirty="0">
                  <a:latin typeface="Arial Narrow" panose="020B0606020202030204" pitchFamily="34" charset="0"/>
                </a:rPr>
                <a:t>2.0 (children)‒3.0 (adults) mg/day</a:t>
              </a:r>
            </a:p>
          </p:txBody>
        </p:sp>
        <p:sp>
          <p:nvSpPr>
            <p:cNvPr id="120842" name="Rounded Rectangle 20"/>
            <p:cNvSpPr>
              <a:spLocks noChangeArrowheads="1"/>
            </p:cNvSpPr>
            <p:nvPr/>
          </p:nvSpPr>
          <p:spPr bwMode="auto">
            <a:xfrm>
              <a:off x="2003051" y="4020988"/>
              <a:ext cx="1459136" cy="552095"/>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Continue treatment</a:t>
              </a:r>
            </a:p>
            <a:p>
              <a:pPr algn="ctr" eaLnBrk="0" hangingPunct="0">
                <a:lnSpc>
                  <a:spcPct val="95000"/>
                </a:lnSpc>
              </a:pPr>
              <a:r>
                <a:rPr lang="en-GB" sz="1100" dirty="0">
                  <a:solidFill>
                    <a:srgbClr val="0D0016"/>
                  </a:solidFill>
                  <a:latin typeface="Arial Narrow" panose="020B0606020202030204" pitchFamily="34" charset="0"/>
                </a:rPr>
                <a:t>(dose reduction may be considered)</a:t>
              </a:r>
            </a:p>
          </p:txBody>
        </p:sp>
        <p:sp>
          <p:nvSpPr>
            <p:cNvPr id="120843" name="Rounded Rectangle 21"/>
            <p:cNvSpPr>
              <a:spLocks noChangeArrowheads="1"/>
            </p:cNvSpPr>
            <p:nvPr/>
          </p:nvSpPr>
          <p:spPr bwMode="auto">
            <a:xfrm>
              <a:off x="5165123" y="3869406"/>
              <a:ext cx="1688664" cy="920159"/>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Measure attack-free</a:t>
              </a:r>
            </a:p>
            <a:p>
              <a:pPr algn="ctr" eaLnBrk="0" hangingPunct="0">
                <a:lnSpc>
                  <a:spcPct val="95000"/>
                </a:lnSpc>
              </a:pPr>
              <a:r>
                <a:rPr lang="en-GB" sz="1100" dirty="0">
                  <a:solidFill>
                    <a:srgbClr val="0D0016"/>
                  </a:solidFill>
                  <a:latin typeface="Arial Narrow" panose="020B0606020202030204" pitchFamily="34" charset="0"/>
                </a:rPr>
                <a:t>SAA and CRP level</a:t>
              </a:r>
            </a:p>
          </p:txBody>
        </p:sp>
        <p:sp>
          <p:nvSpPr>
            <p:cNvPr id="120844" name="Rounded Rectangle 22"/>
            <p:cNvSpPr>
              <a:spLocks noChangeArrowheads="1"/>
            </p:cNvSpPr>
            <p:nvPr/>
          </p:nvSpPr>
          <p:spPr bwMode="auto">
            <a:xfrm>
              <a:off x="6994509" y="3869406"/>
              <a:ext cx="1688664" cy="920159"/>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US" sz="1100" dirty="0">
                  <a:latin typeface="Arial Narrow" panose="020B0606020202030204" pitchFamily="34" charset="0"/>
                </a:rPr>
                <a:t>Colchicine (max dose) should be </a:t>
              </a:r>
              <a:br>
                <a:rPr lang="en-US" sz="1100" dirty="0">
                  <a:latin typeface="Arial Narrow" panose="020B0606020202030204" pitchFamily="34" charset="0"/>
                </a:rPr>
              </a:br>
              <a:r>
                <a:rPr lang="en-US" sz="1100" dirty="0">
                  <a:latin typeface="Arial Narrow" panose="020B0606020202030204" pitchFamily="34" charset="0"/>
                </a:rPr>
                <a:t>co-administered with biological therapies (anti-IL-1 agent)</a:t>
              </a:r>
              <a:endParaRPr lang="en-GB" sz="1100" dirty="0">
                <a:solidFill>
                  <a:srgbClr val="0D0016"/>
                </a:solidFill>
                <a:latin typeface="Arial Narrow" panose="020B0606020202030204" pitchFamily="34" charset="0"/>
              </a:endParaRPr>
            </a:p>
          </p:txBody>
        </p:sp>
        <p:sp>
          <p:nvSpPr>
            <p:cNvPr id="120845" name="Rounded Rectangle 24"/>
            <p:cNvSpPr>
              <a:spLocks noChangeArrowheads="1"/>
            </p:cNvSpPr>
            <p:nvPr/>
          </p:nvSpPr>
          <p:spPr bwMode="auto">
            <a:xfrm>
              <a:off x="412136" y="5487623"/>
              <a:ext cx="1459136" cy="373681"/>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Continue treatment</a:t>
              </a:r>
            </a:p>
          </p:txBody>
        </p:sp>
        <p:sp>
          <p:nvSpPr>
            <p:cNvPr id="120846" name="Rounded Rectangle 25"/>
            <p:cNvSpPr>
              <a:spLocks noChangeArrowheads="1"/>
            </p:cNvSpPr>
            <p:nvPr/>
          </p:nvSpPr>
          <p:spPr bwMode="auto">
            <a:xfrm>
              <a:off x="2072533" y="5487623"/>
              <a:ext cx="1459136" cy="373681"/>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Look for causes of high SAA level</a:t>
              </a:r>
            </a:p>
          </p:txBody>
        </p:sp>
        <p:sp>
          <p:nvSpPr>
            <p:cNvPr id="120847" name="Rounded Rectangle 26"/>
            <p:cNvSpPr>
              <a:spLocks noChangeArrowheads="1"/>
            </p:cNvSpPr>
            <p:nvPr/>
          </p:nvSpPr>
          <p:spPr bwMode="auto">
            <a:xfrm>
              <a:off x="4647128" y="5105927"/>
              <a:ext cx="1459135" cy="568537"/>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Measure attack-free SAA and CRP level</a:t>
              </a:r>
            </a:p>
          </p:txBody>
        </p:sp>
        <p:sp>
          <p:nvSpPr>
            <p:cNvPr id="120848" name="Rounded Rectangle 27"/>
            <p:cNvSpPr>
              <a:spLocks noChangeArrowheads="1"/>
            </p:cNvSpPr>
            <p:nvPr/>
          </p:nvSpPr>
          <p:spPr bwMode="auto">
            <a:xfrm>
              <a:off x="6185889" y="5103540"/>
              <a:ext cx="1459136" cy="570925"/>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Continue treatment</a:t>
              </a:r>
            </a:p>
            <a:p>
              <a:pPr algn="ctr" eaLnBrk="0" hangingPunct="0">
                <a:lnSpc>
                  <a:spcPct val="95000"/>
                </a:lnSpc>
              </a:pPr>
              <a:r>
                <a:rPr lang="en-GB" sz="1100" dirty="0">
                  <a:solidFill>
                    <a:srgbClr val="0D0016"/>
                  </a:solidFill>
                  <a:latin typeface="Arial Narrow" panose="020B0606020202030204" pitchFamily="34" charset="0"/>
                </a:rPr>
                <a:t>(dose reduction may be considered)</a:t>
              </a:r>
            </a:p>
          </p:txBody>
        </p:sp>
        <p:sp>
          <p:nvSpPr>
            <p:cNvPr id="120849" name="TextBox 28"/>
            <p:cNvSpPr txBox="1">
              <a:spLocks noChangeArrowheads="1"/>
            </p:cNvSpPr>
            <p:nvPr/>
          </p:nvSpPr>
          <p:spPr bwMode="auto">
            <a:xfrm>
              <a:off x="1144802" y="2505579"/>
              <a:ext cx="1532284" cy="458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Attacks</a:t>
              </a:r>
            </a:p>
            <a:p>
              <a:pPr algn="ctr" eaLnBrk="1" hangingPunct="1">
                <a:lnSpc>
                  <a:spcPct val="95000"/>
                </a:lnSpc>
              </a:pPr>
              <a:r>
                <a:rPr lang="en-US" sz="1100" dirty="0">
                  <a:solidFill>
                    <a:srgbClr val="000000"/>
                  </a:solidFill>
                  <a:latin typeface="Arial Narrow" panose="020B0606020202030204" pitchFamily="34" charset="0"/>
                </a:rPr>
                <a:t>controlled (for &gt;5 years)</a:t>
              </a:r>
            </a:p>
          </p:txBody>
        </p:sp>
        <p:sp>
          <p:nvSpPr>
            <p:cNvPr id="120850" name="TextBox 29"/>
            <p:cNvSpPr txBox="1">
              <a:spLocks noChangeArrowheads="1"/>
            </p:cNvSpPr>
            <p:nvPr/>
          </p:nvSpPr>
          <p:spPr bwMode="auto">
            <a:xfrm>
              <a:off x="5976685" y="2520648"/>
              <a:ext cx="1869447" cy="458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Persistent attacks or subclinical </a:t>
              </a:r>
              <a:r>
                <a:rPr lang="en-US" sz="1100" dirty="0">
                  <a:latin typeface="Arial Narrow" panose="020B0606020202030204" pitchFamily="34" charset="0"/>
                </a:rPr>
                <a:t>inflammation</a:t>
              </a:r>
              <a:r>
                <a:rPr lang="en-US" sz="1100" dirty="0">
                  <a:solidFill>
                    <a:srgbClr val="000000"/>
                  </a:solidFill>
                  <a:latin typeface="Arial Narrow" panose="020B0606020202030204" pitchFamily="34" charset="0"/>
                </a:rPr>
                <a:t> </a:t>
              </a:r>
            </a:p>
          </p:txBody>
        </p:sp>
        <p:sp>
          <p:nvSpPr>
            <p:cNvPr id="120851" name="TextBox 30"/>
            <p:cNvSpPr txBox="1">
              <a:spLocks noChangeArrowheads="1"/>
            </p:cNvSpPr>
            <p:nvPr/>
          </p:nvSpPr>
          <p:spPr bwMode="auto">
            <a:xfrm>
              <a:off x="618491" y="3511949"/>
              <a:ext cx="690332" cy="280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Elevated</a:t>
              </a:r>
            </a:p>
          </p:txBody>
        </p:sp>
        <p:sp>
          <p:nvSpPr>
            <p:cNvPr id="120852" name="TextBox 34"/>
            <p:cNvSpPr txBox="1">
              <a:spLocks noChangeArrowheads="1"/>
            </p:cNvSpPr>
            <p:nvPr/>
          </p:nvSpPr>
          <p:spPr bwMode="auto">
            <a:xfrm>
              <a:off x="320110" y="5225842"/>
              <a:ext cx="606486" cy="280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Normal</a:t>
              </a:r>
            </a:p>
          </p:txBody>
        </p:sp>
        <p:sp>
          <p:nvSpPr>
            <p:cNvPr id="120853" name="TextBox 35"/>
            <p:cNvSpPr txBox="1">
              <a:spLocks noChangeArrowheads="1"/>
            </p:cNvSpPr>
            <p:nvPr/>
          </p:nvSpPr>
          <p:spPr bwMode="auto">
            <a:xfrm>
              <a:off x="2849882" y="5227623"/>
              <a:ext cx="690332" cy="280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Elevated</a:t>
              </a:r>
            </a:p>
          </p:txBody>
        </p:sp>
        <p:sp>
          <p:nvSpPr>
            <p:cNvPr id="120854" name="TextBox 36"/>
            <p:cNvSpPr txBox="1">
              <a:spLocks noChangeArrowheads="1"/>
            </p:cNvSpPr>
            <p:nvPr/>
          </p:nvSpPr>
          <p:spPr bwMode="auto">
            <a:xfrm>
              <a:off x="4588967" y="4825052"/>
              <a:ext cx="690332" cy="280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Elevated</a:t>
              </a:r>
            </a:p>
          </p:txBody>
        </p:sp>
        <p:sp>
          <p:nvSpPr>
            <p:cNvPr id="120855" name="TextBox 37"/>
            <p:cNvSpPr txBox="1">
              <a:spLocks noChangeArrowheads="1"/>
            </p:cNvSpPr>
            <p:nvPr/>
          </p:nvSpPr>
          <p:spPr bwMode="auto">
            <a:xfrm>
              <a:off x="6932155" y="4834196"/>
              <a:ext cx="606486" cy="280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Normal</a:t>
              </a:r>
            </a:p>
          </p:txBody>
        </p:sp>
        <p:sp>
          <p:nvSpPr>
            <p:cNvPr id="120857" name="Rounded Rectangle 45"/>
            <p:cNvSpPr>
              <a:spLocks noChangeArrowheads="1"/>
            </p:cNvSpPr>
            <p:nvPr/>
          </p:nvSpPr>
          <p:spPr bwMode="auto">
            <a:xfrm>
              <a:off x="404950" y="4020986"/>
              <a:ext cx="1459136" cy="552095"/>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Increase dose up to 2.0 (children)‒3.0 (adults) mg/</a:t>
              </a:r>
              <a:r>
                <a:rPr lang="en-GB" sz="1100" dirty="0">
                  <a:latin typeface="Arial Narrow" panose="020B0606020202030204" pitchFamily="34" charset="0"/>
                </a:rPr>
                <a:t>day</a:t>
              </a:r>
            </a:p>
          </p:txBody>
        </p:sp>
        <p:sp>
          <p:nvSpPr>
            <p:cNvPr id="120858" name="Rounded Rectangle 46"/>
            <p:cNvSpPr>
              <a:spLocks noChangeArrowheads="1"/>
            </p:cNvSpPr>
            <p:nvPr/>
          </p:nvSpPr>
          <p:spPr bwMode="auto">
            <a:xfrm>
              <a:off x="410132" y="4734286"/>
              <a:ext cx="1459136" cy="460079"/>
            </a:xfrm>
            <a:prstGeom prst="rect">
              <a:avLst/>
            </a:prstGeom>
            <a:solidFill>
              <a:srgbClr val="E7EAF1"/>
            </a:solidFill>
            <a:ln w="12700" algn="ctr">
              <a:noFill/>
              <a:round/>
              <a:headEnd/>
              <a:tailEnd/>
            </a:ln>
          </p:spPr>
          <p:txBody>
            <a:bodyPr lIns="83104" tIns="43214" rIns="83104" bIns="43214" anchor="ctr"/>
            <a:lstStyle/>
            <a:p>
              <a:pPr algn="ctr" eaLnBrk="0" hangingPunct="0">
                <a:lnSpc>
                  <a:spcPct val="95000"/>
                </a:lnSpc>
              </a:pPr>
              <a:r>
                <a:rPr lang="en-GB" sz="1100" dirty="0">
                  <a:solidFill>
                    <a:srgbClr val="0D0016"/>
                  </a:solidFill>
                  <a:latin typeface="Arial Narrow" panose="020B0606020202030204" pitchFamily="34" charset="0"/>
                </a:rPr>
                <a:t>Measure attack-free</a:t>
              </a:r>
            </a:p>
            <a:p>
              <a:pPr algn="ctr" eaLnBrk="0" hangingPunct="0">
                <a:lnSpc>
                  <a:spcPct val="95000"/>
                </a:lnSpc>
              </a:pPr>
              <a:r>
                <a:rPr lang="en-GB" sz="1100" dirty="0">
                  <a:solidFill>
                    <a:srgbClr val="0D0016"/>
                  </a:solidFill>
                  <a:latin typeface="Arial Narrow" panose="020B0606020202030204" pitchFamily="34" charset="0"/>
                </a:rPr>
                <a:t>SAA and CRP level</a:t>
              </a:r>
            </a:p>
          </p:txBody>
        </p:sp>
        <p:sp>
          <p:nvSpPr>
            <p:cNvPr id="59" name="Rectangle 58"/>
            <p:cNvSpPr/>
            <p:nvPr/>
          </p:nvSpPr>
          <p:spPr bwMode="auto">
            <a:xfrm>
              <a:off x="3192892" y="2503309"/>
              <a:ext cx="2502186" cy="323253"/>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100" b="1" dirty="0">
                  <a:solidFill>
                    <a:srgbClr val="000000"/>
                  </a:solidFill>
                  <a:latin typeface="Arial Narrow" panose="020B0606020202030204" pitchFamily="34" charset="0"/>
                </a:rPr>
                <a:t>Start colchicine ≤0.5‒1.8 mg/day*</a:t>
              </a:r>
            </a:p>
          </p:txBody>
        </p:sp>
        <p:sp>
          <p:nvSpPr>
            <p:cNvPr id="120865" name="TextBox 65"/>
            <p:cNvSpPr txBox="1">
              <a:spLocks noChangeArrowheads="1"/>
            </p:cNvSpPr>
            <p:nvPr/>
          </p:nvSpPr>
          <p:spPr bwMode="auto">
            <a:xfrm>
              <a:off x="2483838" y="3514985"/>
              <a:ext cx="606486" cy="280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Normal</a:t>
              </a:r>
            </a:p>
          </p:txBody>
        </p:sp>
        <p:sp>
          <p:nvSpPr>
            <p:cNvPr id="120866" name="TextBox 66"/>
            <p:cNvSpPr txBox="1">
              <a:spLocks noChangeArrowheads="1"/>
            </p:cNvSpPr>
            <p:nvPr/>
          </p:nvSpPr>
          <p:spPr bwMode="auto">
            <a:xfrm>
              <a:off x="5131358" y="3474643"/>
              <a:ext cx="781165" cy="458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Attacks </a:t>
              </a:r>
            </a:p>
            <a:p>
              <a:pPr algn="ctr" eaLnBrk="1" hangingPunct="1">
                <a:lnSpc>
                  <a:spcPct val="95000"/>
                </a:lnSpc>
              </a:pPr>
              <a:r>
                <a:rPr lang="en-US" sz="1100" dirty="0">
                  <a:solidFill>
                    <a:srgbClr val="000000"/>
                  </a:solidFill>
                  <a:latin typeface="Arial Narrow" panose="020B0606020202030204" pitchFamily="34" charset="0"/>
                </a:rPr>
                <a:t>controlled </a:t>
              </a:r>
            </a:p>
          </p:txBody>
        </p:sp>
        <p:sp>
          <p:nvSpPr>
            <p:cNvPr id="120867" name="TextBox 67"/>
            <p:cNvSpPr txBox="1">
              <a:spLocks noChangeArrowheads="1"/>
            </p:cNvSpPr>
            <p:nvPr/>
          </p:nvSpPr>
          <p:spPr bwMode="auto">
            <a:xfrm>
              <a:off x="7633411" y="3445006"/>
              <a:ext cx="1464869" cy="458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Attacks uncontrolled </a:t>
              </a:r>
              <a:br>
                <a:rPr lang="en-US" sz="1100" dirty="0">
                  <a:solidFill>
                    <a:srgbClr val="000000"/>
                  </a:solidFill>
                  <a:latin typeface="Arial Narrow" panose="020B0606020202030204" pitchFamily="34" charset="0"/>
                </a:rPr>
              </a:br>
              <a:r>
                <a:rPr lang="en-US" sz="1100" dirty="0">
                  <a:solidFill>
                    <a:srgbClr val="000000"/>
                  </a:solidFill>
                  <a:latin typeface="Arial Narrow" panose="020B0606020202030204" pitchFamily="34" charset="0"/>
                </a:rPr>
                <a:t>or amyloidosis</a:t>
              </a:r>
            </a:p>
          </p:txBody>
        </p:sp>
        <p:cxnSp>
          <p:nvCxnSpPr>
            <p:cNvPr id="4" name="Elbow Connector 3"/>
            <p:cNvCxnSpPr/>
            <p:nvPr/>
          </p:nvCxnSpPr>
          <p:spPr bwMode="auto">
            <a:xfrm rot="5400000">
              <a:off x="3070648" y="1724225"/>
              <a:ext cx="271001" cy="2475676"/>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 name="Elbow Connector 5"/>
            <p:cNvCxnSpPr/>
            <p:nvPr/>
          </p:nvCxnSpPr>
          <p:spPr bwMode="auto">
            <a:xfrm rot="16200000" flipH="1">
              <a:off x="5493767" y="1776779"/>
              <a:ext cx="271001" cy="2370565"/>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8" name="Elbow Connector 7"/>
            <p:cNvCxnSpPr/>
            <p:nvPr/>
          </p:nvCxnSpPr>
          <p:spPr bwMode="auto">
            <a:xfrm rot="5400000">
              <a:off x="1276542" y="3329219"/>
              <a:ext cx="549742" cy="83379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49" name="Elbow Connector 48"/>
            <p:cNvCxnSpPr/>
            <p:nvPr/>
          </p:nvCxnSpPr>
          <p:spPr bwMode="auto">
            <a:xfrm rot="5400000">
              <a:off x="6212921" y="3267779"/>
              <a:ext cx="398162" cy="805095"/>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51" name="Elbow Connector 50"/>
            <p:cNvCxnSpPr/>
            <p:nvPr/>
          </p:nvCxnSpPr>
          <p:spPr bwMode="auto">
            <a:xfrm rot="16200000" flipH="1">
              <a:off x="7127614" y="3158180"/>
              <a:ext cx="398162" cy="102429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a:off x="1134518" y="4573083"/>
              <a:ext cx="5182" cy="1612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a:off x="1139700" y="5194366"/>
              <a:ext cx="2005" cy="2932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0" name="Elbow Connector 59"/>
            <p:cNvCxnSpPr/>
            <p:nvPr/>
          </p:nvCxnSpPr>
          <p:spPr bwMode="auto">
            <a:xfrm>
              <a:off x="1135867" y="5334264"/>
              <a:ext cx="1647946" cy="153360"/>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62" name="Elbow Connector 61"/>
            <p:cNvCxnSpPr/>
            <p:nvPr/>
          </p:nvCxnSpPr>
          <p:spPr bwMode="auto">
            <a:xfrm rot="5400000">
              <a:off x="5534895" y="4631367"/>
              <a:ext cx="316362" cy="632759"/>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20832" name="Elbow Connector 120831"/>
            <p:cNvCxnSpPr/>
            <p:nvPr/>
          </p:nvCxnSpPr>
          <p:spPr bwMode="auto">
            <a:xfrm rot="16200000" flipH="1">
              <a:off x="6305469" y="4493551"/>
              <a:ext cx="313974" cy="906002"/>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3" name="Elbow Connector 22"/>
            <p:cNvCxnSpPr/>
            <p:nvPr/>
          </p:nvCxnSpPr>
          <p:spPr bwMode="auto">
            <a:xfrm rot="16200000" flipH="1">
              <a:off x="2075593" y="3363960"/>
              <a:ext cx="549743" cy="764310"/>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61" name="TextBox 67"/>
            <p:cNvSpPr txBox="1">
              <a:spLocks noChangeArrowheads="1"/>
            </p:cNvSpPr>
            <p:nvPr/>
          </p:nvSpPr>
          <p:spPr bwMode="auto">
            <a:xfrm>
              <a:off x="6431621" y="3457716"/>
              <a:ext cx="1477581" cy="280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lnSpc>
                  <a:spcPct val="95000"/>
                </a:lnSpc>
              </a:pPr>
              <a:r>
                <a:rPr lang="en-US" sz="1100" dirty="0">
                  <a:solidFill>
                    <a:srgbClr val="000000"/>
                  </a:solidFill>
                  <a:latin typeface="Arial Narrow" panose="020B0606020202030204" pitchFamily="34" charset="0"/>
                </a:rPr>
                <a:t>6 months</a:t>
              </a:r>
            </a:p>
          </p:txBody>
        </p:sp>
      </p:grpSp>
    </p:spTree>
    <p:extLst>
      <p:ext uri="{BB962C8B-B14F-4D97-AF65-F5344CB8AC3E}">
        <p14:creationId xmlns:p14="http://schemas.microsoft.com/office/powerpoint/2010/main" val="676396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lnSpc>
                <a:spcPct val="90000"/>
              </a:lnSpc>
              <a:defRPr/>
            </a:pPr>
            <a:r>
              <a:rPr lang="en-US" sz="2000" dirty="0">
                <a:solidFill>
                  <a:schemeClr val="tx1"/>
                </a:solidFill>
                <a:latin typeface="+mj-lt"/>
                <a:ea typeface="ＭＳ Ｐゴシック" pitchFamily="72" charset="-128"/>
                <a:cs typeface="+mj-cs"/>
              </a:rPr>
              <a:t>Three </a:t>
            </a:r>
            <a:r>
              <a:rPr lang="en-US" sz="2000" dirty="0">
                <a:solidFill>
                  <a:schemeClr val="tx1"/>
                </a:solidFill>
                <a:latin typeface="+mj-lt"/>
                <a:ea typeface="ＭＳ Ｐゴシック" pitchFamily="72" charset="-128"/>
              </a:rPr>
              <a:t>IL-1 inhibitors have been used to treat FMF patients intolerant or resistant to colchicine </a:t>
            </a:r>
          </a:p>
        </p:txBody>
      </p:sp>
      <p:graphicFrame>
        <p:nvGraphicFramePr>
          <p:cNvPr id="5" name="Inhaltsplatzhalter 4">
            <a:extLst>
              <a:ext uri="{FF2B5EF4-FFF2-40B4-BE49-F238E27FC236}">
                <a16:creationId xmlns="" xmlns:a16="http://schemas.microsoft.com/office/drawing/2014/main" id="{A3AF20A3-3816-4705-A00F-52906A2D07A3}"/>
              </a:ext>
            </a:extLst>
          </p:cNvPr>
          <p:cNvGraphicFramePr>
            <a:graphicFrameLocks noGrp="1"/>
          </p:cNvGraphicFramePr>
          <p:nvPr>
            <p:ph idx="1"/>
            <p:extLst>
              <p:ext uri="{D42A27DB-BD31-4B8C-83A1-F6EECF244321}">
                <p14:modId xmlns:p14="http://schemas.microsoft.com/office/powerpoint/2010/main" val="1265356616"/>
              </p:ext>
            </p:extLst>
          </p:nvPr>
        </p:nvGraphicFramePr>
        <p:xfrm>
          <a:off x="685800" y="1508125"/>
          <a:ext cx="7772400" cy="3733592"/>
        </p:xfrm>
        <a:graphic>
          <a:graphicData uri="http://schemas.openxmlformats.org/drawingml/2006/table">
            <a:tbl>
              <a:tblPr firstRow="1" bandRow="1">
                <a:tableStyleId>{5C22544A-7EE6-4342-B048-85BDC9FD1C3A}</a:tableStyleId>
              </a:tblPr>
              <a:tblGrid>
                <a:gridCol w="1943100">
                  <a:extLst>
                    <a:ext uri="{9D8B030D-6E8A-4147-A177-3AD203B41FA5}">
                      <a16:colId xmlns="" xmlns:a16="http://schemas.microsoft.com/office/drawing/2014/main" val="1821592348"/>
                    </a:ext>
                  </a:extLst>
                </a:gridCol>
                <a:gridCol w="1943100">
                  <a:extLst>
                    <a:ext uri="{9D8B030D-6E8A-4147-A177-3AD203B41FA5}">
                      <a16:colId xmlns="" xmlns:a16="http://schemas.microsoft.com/office/drawing/2014/main" val="2400897383"/>
                    </a:ext>
                  </a:extLst>
                </a:gridCol>
                <a:gridCol w="1943100">
                  <a:extLst>
                    <a:ext uri="{9D8B030D-6E8A-4147-A177-3AD203B41FA5}">
                      <a16:colId xmlns="" xmlns:a16="http://schemas.microsoft.com/office/drawing/2014/main" val="3901172134"/>
                    </a:ext>
                  </a:extLst>
                </a:gridCol>
                <a:gridCol w="1943100">
                  <a:extLst>
                    <a:ext uri="{9D8B030D-6E8A-4147-A177-3AD203B41FA5}">
                      <a16:colId xmlns="" xmlns:a16="http://schemas.microsoft.com/office/drawing/2014/main" val="4063180603"/>
                    </a:ext>
                  </a:extLst>
                </a:gridCol>
              </a:tblGrid>
              <a:tr h="37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Name</a:t>
                      </a:r>
                      <a:endParaRPr kumimoji="0" lang="en-US" sz="1100" b="1" i="0" u="none" strike="noStrike" cap="none" normalizeH="0" baseline="0" dirty="0">
                        <a:ln>
                          <a:noFill/>
                        </a:ln>
                        <a:solidFill>
                          <a:schemeClr val="bg1"/>
                        </a:solidFill>
                        <a:effectLst/>
                        <a:latin typeface="Arial" pitchFamily="34" charset="0"/>
                        <a:ea typeface="MS PGothic" pitchFamily="34" charset="-128"/>
                      </a:endParaRPr>
                    </a:p>
                  </a:txBody>
                  <a:tcPr marL="84433" marR="84433" marT="42217" marB="42217"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Compound</a:t>
                      </a:r>
                      <a:endParaRPr kumimoji="0" lang="en-US" sz="1100" b="1" i="0" u="none" strike="noStrike" cap="none" normalizeH="0" baseline="0" dirty="0">
                        <a:ln>
                          <a:noFill/>
                        </a:ln>
                        <a:solidFill>
                          <a:schemeClr val="bg1"/>
                        </a:solidFill>
                        <a:effectLst/>
                        <a:latin typeface="Arial" pitchFamily="34" charset="0"/>
                        <a:ea typeface="MS PGothic" pitchFamily="34" charset="-128"/>
                      </a:endParaRPr>
                    </a:p>
                  </a:txBody>
                  <a:tcPr marL="84433" marR="84433" marT="42217" marB="42217"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Mechanism of action</a:t>
                      </a:r>
                      <a:r>
                        <a:rPr kumimoji="0" lang="en-US" sz="1100" u="none" strike="noStrike" cap="none" normalizeH="0" baseline="30000" dirty="0">
                          <a:ln>
                            <a:noFill/>
                          </a:ln>
                          <a:effectLst/>
                        </a:rPr>
                        <a:t>7</a:t>
                      </a:r>
                      <a:endParaRPr kumimoji="0" lang="en-US" sz="1100" b="1" i="0" u="none" strike="noStrike" cap="none" normalizeH="0" baseline="30000" dirty="0">
                        <a:ln>
                          <a:noFill/>
                        </a:ln>
                        <a:solidFill>
                          <a:schemeClr val="bg1"/>
                        </a:solidFill>
                        <a:effectLst/>
                        <a:latin typeface="Arial" pitchFamily="34" charset="0"/>
                        <a:ea typeface="MS PGothic" pitchFamily="34" charset="-128"/>
                      </a:endParaRPr>
                    </a:p>
                  </a:txBody>
                  <a:tcPr marL="84433" marR="84433" marT="42217" marB="42217" anchor="b"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Level of </a:t>
                      </a:r>
                      <a:br>
                        <a:rPr kumimoji="0" lang="en-US" sz="1100" u="none" strike="noStrike" cap="none" normalizeH="0" baseline="0" dirty="0">
                          <a:ln>
                            <a:noFill/>
                          </a:ln>
                          <a:effectLst/>
                        </a:rPr>
                      </a:br>
                      <a:r>
                        <a:rPr kumimoji="0" lang="en-US" sz="1100" u="none" strike="noStrike" cap="none" normalizeH="0" baseline="0" dirty="0">
                          <a:ln>
                            <a:noFill/>
                          </a:ln>
                          <a:effectLst/>
                        </a:rPr>
                        <a:t>evidence in FMF</a:t>
                      </a:r>
                      <a:r>
                        <a:rPr kumimoji="0" lang="en-US" sz="1100" u="none" strike="noStrike" cap="none" normalizeH="0" baseline="30000" dirty="0">
                          <a:ln>
                            <a:noFill/>
                          </a:ln>
                          <a:effectLst/>
                        </a:rPr>
                        <a:t>8-10</a:t>
                      </a:r>
                      <a:endParaRPr kumimoji="0" lang="en-US" sz="1100" b="1" i="0" u="none" strike="noStrike" cap="none" normalizeH="0" baseline="30000" dirty="0">
                        <a:ln>
                          <a:noFill/>
                        </a:ln>
                        <a:solidFill>
                          <a:schemeClr val="bg1"/>
                        </a:solidFill>
                        <a:effectLst/>
                        <a:latin typeface="Arial" pitchFamily="34" charset="0"/>
                        <a:ea typeface="MS PGothic" pitchFamily="34" charset="-128"/>
                      </a:endParaRPr>
                    </a:p>
                  </a:txBody>
                  <a:tcPr marL="84433" marR="84433" marT="42217" marB="42217" anchor="b" horzOverflow="overflow"/>
                </a:tc>
                <a:extLst>
                  <a:ext uri="{0D108BD9-81ED-4DB2-BD59-A6C34878D82A}">
                    <a16:rowId xmlns="" xmlns:a16="http://schemas.microsoft.com/office/drawing/2014/main" val="2773911869"/>
                  </a:ext>
                </a:extLst>
              </a:tr>
              <a:tr h="11046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1" u="none" strike="noStrike" cap="none" normalizeH="0" baseline="0" dirty="0">
                          <a:ln>
                            <a:noFill/>
                          </a:ln>
                          <a:effectLst/>
                        </a:rPr>
                        <a:t>Anakinra </a:t>
                      </a:r>
                      <a:br>
                        <a:rPr kumimoji="0" lang="en-GB" sz="1000" b="1" u="none" strike="noStrike" cap="none" normalizeH="0" baseline="0" dirty="0">
                          <a:ln>
                            <a:noFill/>
                          </a:ln>
                          <a:effectLst/>
                        </a:rPr>
                      </a:br>
                      <a:r>
                        <a:rPr kumimoji="0" lang="en-GB" sz="1000" b="1" u="none" strike="noStrike" cap="none" normalizeH="0" baseline="0" dirty="0">
                          <a:ln>
                            <a:noFill/>
                          </a:ln>
                          <a:effectLst/>
                        </a:rPr>
                        <a:t>(S</a:t>
                      </a:r>
                      <a:r>
                        <a:rPr kumimoji="0" lang="en-US" sz="1000" b="1" u="none" strike="noStrike" cap="none" normalizeH="0" baseline="0" dirty="0" err="1">
                          <a:ln>
                            <a:noFill/>
                          </a:ln>
                          <a:effectLst/>
                        </a:rPr>
                        <a:t>wedish</a:t>
                      </a:r>
                      <a:r>
                        <a:rPr kumimoji="0" lang="en-US" sz="1000" b="1" u="none" strike="noStrike" cap="none" normalizeH="0" baseline="0" dirty="0">
                          <a:ln>
                            <a:noFill/>
                          </a:ln>
                          <a:effectLst/>
                        </a:rPr>
                        <a:t> Orphan Biovitrum</a:t>
                      </a:r>
                      <a:r>
                        <a:rPr kumimoji="0" lang="en-GB" sz="1000" b="1" u="none" strike="noStrike" cap="none" normalizeH="0" baseline="0" dirty="0">
                          <a:ln>
                            <a:noFill/>
                          </a:ln>
                          <a:effectLst/>
                        </a:rPr>
                        <a:t>)</a:t>
                      </a:r>
                      <a:r>
                        <a:rPr kumimoji="0" lang="en-GB" sz="1000" b="1" u="none" strike="noStrike" cap="none" normalizeH="0" baseline="30000" dirty="0">
                          <a:ln>
                            <a:noFill/>
                          </a:ln>
                          <a:effectLst/>
                        </a:rPr>
                        <a:t>1,2    </a:t>
                      </a:r>
                      <a:endParaRPr kumimoji="0" lang="en-US" sz="1000" b="1" i="0" u="none" strike="noStrike" cap="none" normalizeH="0" baseline="3000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a:ln>
                            <a:noFill/>
                          </a:ln>
                          <a:effectLst/>
                        </a:rPr>
                        <a:t>Recombinant nonglycosylated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a:ln>
                            <a:noFill/>
                          </a:ln>
                          <a:effectLst/>
                        </a:rPr>
                        <a:t>human IL-1 receptor antagonist</a:t>
                      </a:r>
                      <a:endParaRPr kumimoji="0" lang="en-US" sz="1000" b="0" i="0" u="none" strike="noStrike" cap="none" normalizeH="0" baseline="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914400" rtl="0" eaLnBrk="1" fontAlgn="base" latinLnBrk="0" hangingPunct="1">
                        <a:lnSpc>
                          <a:spcPct val="100000"/>
                        </a:lnSpc>
                        <a:spcBef>
                          <a:spcPct val="0"/>
                        </a:spcBef>
                        <a:spcAft>
                          <a:spcPct val="0"/>
                        </a:spcAft>
                        <a:buClr>
                          <a:srgbClr val="FFC000"/>
                        </a:buClr>
                        <a:buSzTx/>
                        <a:buFont typeface="Wingdings" pitchFamily="2" charset="2"/>
                        <a:buNone/>
                        <a:tabLst/>
                      </a:pPr>
                      <a:r>
                        <a:rPr kumimoji="0" lang="en-US" sz="1000" u="none" strike="noStrike" cap="none" normalizeH="0" baseline="0" dirty="0">
                          <a:ln>
                            <a:noFill/>
                          </a:ln>
                          <a:effectLst/>
                        </a:rPr>
                        <a:t>Case reports;</a:t>
                      </a:r>
                    </a:p>
                    <a:p>
                      <a:pPr marL="0" marR="0" lvl="0" indent="0" algn="l" defTabSz="914400" rtl="0" eaLnBrk="1" fontAlgn="base" latinLnBrk="0" hangingPunct="1">
                        <a:lnSpc>
                          <a:spcPct val="100000"/>
                        </a:lnSpc>
                        <a:spcBef>
                          <a:spcPct val="0"/>
                        </a:spcBef>
                        <a:spcAft>
                          <a:spcPct val="0"/>
                        </a:spcAft>
                        <a:buClr>
                          <a:srgbClr val="FFC000"/>
                        </a:buClr>
                        <a:buSzTx/>
                        <a:buFont typeface="Wingdings" pitchFamily="2" charset="2"/>
                        <a:buNone/>
                        <a:tabLst/>
                      </a:pPr>
                      <a:r>
                        <a:rPr kumimoji="0" lang="en-US" sz="1000" u="none" strike="noStrike" cap="none" normalizeH="0" baseline="0" dirty="0">
                          <a:ln>
                            <a:noFill/>
                          </a:ln>
                          <a:effectLst/>
                        </a:rPr>
                        <a:t>Eurofever registry data</a:t>
                      </a:r>
                      <a:endParaRPr kumimoji="0" lang="en-US" sz="1000" b="0" i="0" u="none" strike="noStrike" cap="none" normalizeH="0" baseline="0" dirty="0">
                        <a:ln>
                          <a:noFill/>
                        </a:ln>
                        <a:solidFill>
                          <a:schemeClr val="tx1"/>
                        </a:solidFill>
                        <a:effectLst/>
                        <a:latin typeface="Arial" pitchFamily="34" charset="0"/>
                        <a:ea typeface="MS PGothic" pitchFamily="34" charset="-128"/>
                      </a:endParaRPr>
                    </a:p>
                  </a:txBody>
                  <a:tcPr marL="42217" marR="42217" marT="42217" marB="42217" horzOverflow="overflow"/>
                </a:tc>
                <a:extLst>
                  <a:ext uri="{0D108BD9-81ED-4DB2-BD59-A6C34878D82A}">
                    <a16:rowId xmlns="" xmlns:a16="http://schemas.microsoft.com/office/drawing/2014/main" val="1483658687"/>
                  </a:ext>
                </a:extLst>
              </a:tr>
              <a:tr h="1104626">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u="none" strike="noStrike" cap="none" normalizeH="0" baseline="0" dirty="0">
                          <a:ln>
                            <a:noFill/>
                          </a:ln>
                          <a:effectLst/>
                        </a:rPr>
                        <a:t>Rilonacept</a:t>
                      </a:r>
                      <a:br>
                        <a:rPr kumimoji="0" lang="en-US" sz="1000" b="1" u="none" strike="noStrike" cap="none" normalizeH="0" baseline="0" dirty="0">
                          <a:ln>
                            <a:noFill/>
                          </a:ln>
                          <a:effectLst/>
                        </a:rPr>
                      </a:br>
                      <a:r>
                        <a:rPr kumimoji="0" lang="en-US" sz="1000" b="1" u="none" strike="noStrike" cap="none" normalizeH="0" baseline="0" dirty="0">
                          <a:ln>
                            <a:noFill/>
                          </a:ln>
                          <a:effectLst/>
                        </a:rPr>
                        <a:t>(</a:t>
                      </a:r>
                      <a:r>
                        <a:rPr kumimoji="0" lang="en-US" sz="1000" b="1" u="none" strike="noStrike" cap="none" normalizeH="0" baseline="0" dirty="0" err="1">
                          <a:ln>
                            <a:noFill/>
                          </a:ln>
                          <a:effectLst/>
                        </a:rPr>
                        <a:t>Regeneron</a:t>
                      </a:r>
                      <a:r>
                        <a:rPr kumimoji="0" lang="en-US" sz="1000" b="1" u="none" strike="noStrike" cap="none" normalizeH="0" baseline="0" dirty="0">
                          <a:ln>
                            <a:noFill/>
                          </a:ln>
                          <a:effectLst/>
                        </a:rPr>
                        <a:t>)</a:t>
                      </a:r>
                      <a:r>
                        <a:rPr kumimoji="0" lang="en-US" sz="1000" b="1" u="none" strike="noStrike" cap="none" normalizeH="0" baseline="30000" dirty="0">
                          <a:ln>
                            <a:noFill/>
                          </a:ln>
                          <a:effectLst/>
                        </a:rPr>
                        <a:t>3</a:t>
                      </a:r>
                      <a:endParaRPr kumimoji="0" lang="en-US" sz="1000" b="1" i="0" u="none" strike="noStrike" cap="none" normalizeH="0" baseline="3000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u="none" strike="noStrike" cap="none" normalizeH="0" baseline="0" dirty="0">
                          <a:ln>
                            <a:noFill/>
                          </a:ln>
                          <a:effectLst/>
                        </a:rPr>
                        <a:t>Dimeric glycoprotein</a:t>
                      </a:r>
                      <a:br>
                        <a:rPr kumimoji="0" lang="en-US" sz="1000" u="none" strike="noStrike" cap="none" normalizeH="0" baseline="0" dirty="0">
                          <a:ln>
                            <a:noFill/>
                          </a:ln>
                          <a:effectLst/>
                        </a:rPr>
                      </a:br>
                      <a:r>
                        <a:rPr kumimoji="0" lang="en-US" sz="1000" u="none" strike="noStrike" cap="none" normalizeH="0" baseline="0" dirty="0">
                          <a:ln>
                            <a:noFill/>
                          </a:ln>
                          <a:effectLst/>
                        </a:rPr>
                        <a:t>(IL-1 Trap)</a:t>
                      </a:r>
                      <a:endParaRPr kumimoji="0" lang="en-US" sz="1000" b="0" i="0" u="none" strike="noStrike" cap="none" normalizeH="0" baseline="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457200" rtl="0" eaLnBrk="1" fontAlgn="base" latinLnBrk="0" hangingPunct="1">
                        <a:lnSpc>
                          <a:spcPct val="100000"/>
                        </a:lnSpc>
                        <a:spcBef>
                          <a:spcPct val="0"/>
                        </a:spcBef>
                        <a:spcAft>
                          <a:spcPts val="1000"/>
                        </a:spcAft>
                        <a:buClrTx/>
                        <a:buSzTx/>
                        <a:buFont typeface="Arial" pitchFamily="34" charset="0"/>
                        <a:buNone/>
                        <a:tabLst/>
                      </a:pPr>
                      <a:r>
                        <a:rPr lang="en-US" sz="1000" dirty="0"/>
                        <a:t>1 phase II randomized, double-blind study</a:t>
                      </a:r>
                      <a:endParaRPr kumimoji="0" lang="en-US" sz="1000" b="0" i="0" u="none" strike="noStrike" cap="none" normalizeH="0" baseline="30000" dirty="0">
                        <a:ln>
                          <a:noFill/>
                        </a:ln>
                        <a:solidFill>
                          <a:schemeClr val="tx1"/>
                        </a:solidFill>
                        <a:effectLst/>
                        <a:latin typeface="Arial" pitchFamily="34" charset="0"/>
                        <a:ea typeface="MS PGothic" pitchFamily="34" charset="-128"/>
                      </a:endParaRPr>
                    </a:p>
                  </a:txBody>
                  <a:tcPr marL="42217" marR="42217" marT="42217" marB="42217" horzOverflow="overflow"/>
                </a:tc>
                <a:extLst>
                  <a:ext uri="{0D108BD9-81ED-4DB2-BD59-A6C34878D82A}">
                    <a16:rowId xmlns="" xmlns:a16="http://schemas.microsoft.com/office/drawing/2014/main" val="1573984438"/>
                  </a:ext>
                </a:extLst>
              </a:tr>
              <a:tr h="1104626">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u="none" strike="noStrike" cap="none" normalizeH="0" baseline="0" dirty="0">
                          <a:ln>
                            <a:noFill/>
                          </a:ln>
                          <a:effectLst/>
                        </a:rPr>
                        <a:t>Canakinumab </a:t>
                      </a:r>
                      <a:br>
                        <a:rPr kumimoji="0" lang="en-US" sz="1000" b="1" u="none" strike="noStrike" cap="none" normalizeH="0" baseline="0" dirty="0">
                          <a:ln>
                            <a:noFill/>
                          </a:ln>
                          <a:effectLst/>
                        </a:rPr>
                      </a:br>
                      <a:r>
                        <a:rPr kumimoji="0" lang="en-US" sz="1000" b="1" u="none" strike="noStrike" cap="none" normalizeH="0" baseline="0" dirty="0">
                          <a:ln>
                            <a:noFill/>
                          </a:ln>
                          <a:effectLst/>
                        </a:rPr>
                        <a:t>(Novartis Pharma AG)</a:t>
                      </a:r>
                      <a:r>
                        <a:rPr kumimoji="0" lang="en-US" sz="1000" b="1" u="none" strike="noStrike" cap="none" normalizeH="0" baseline="30000" dirty="0">
                          <a:ln>
                            <a:noFill/>
                          </a:ln>
                          <a:effectLst/>
                        </a:rPr>
                        <a:t>4-6</a:t>
                      </a:r>
                      <a:endParaRPr kumimoji="0" lang="en-US" sz="1000" b="1" i="0" u="none" strike="noStrike" cap="none" normalizeH="0" baseline="3000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a:ln>
                            <a:noFill/>
                          </a:ln>
                          <a:effectLst/>
                        </a:rPr>
                        <a:t>Fully human, selective  anti-IL-1β monoclonal antibody </a:t>
                      </a:r>
                      <a:endParaRPr kumimoji="0" lang="en-US" sz="1000" b="0" i="0" u="none" strike="noStrike" cap="none" normalizeH="0" baseline="3000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ea typeface="MS PGothic" pitchFamily="34" charset="-128"/>
                      </a:endParaRPr>
                    </a:p>
                  </a:txBody>
                  <a:tcPr marL="42217" marR="42217" marT="42217" marB="42217" horzOverflow="overflow"/>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lang="en-US" sz="1000" dirty="0"/>
                        <a:t>Phase</a:t>
                      </a:r>
                      <a:r>
                        <a:rPr lang="en-US" sz="1000" baseline="0" dirty="0"/>
                        <a:t> III study, </a:t>
                      </a:r>
                      <a:r>
                        <a:rPr lang="en-US" sz="1000" dirty="0"/>
                        <a:t>2 phase II open-label, single-arm studies (1 in adults;</a:t>
                      </a:r>
                      <a:r>
                        <a:rPr lang="en-US" sz="1000" baseline="0" dirty="0"/>
                        <a:t> 1 in children)</a:t>
                      </a:r>
                      <a:r>
                        <a:rPr lang="en-US" sz="1000" dirty="0"/>
                        <a:t>; case reports</a:t>
                      </a:r>
                      <a:endParaRPr kumimoji="0" lang="en-US" sz="1000" b="0" i="0" u="none" strike="noStrike" cap="none" normalizeH="0" baseline="0" dirty="0">
                        <a:ln>
                          <a:noFill/>
                        </a:ln>
                        <a:solidFill>
                          <a:schemeClr val="tx1"/>
                        </a:solidFill>
                        <a:effectLst/>
                        <a:latin typeface="Arial" pitchFamily="34" charset="0"/>
                        <a:ea typeface="MS PGothic" pitchFamily="34" charset="-128"/>
                      </a:endParaRPr>
                    </a:p>
                  </a:txBody>
                  <a:tcPr marL="42217" marR="42217" marT="42217" marB="42217" horzOverflow="overflow"/>
                </a:tc>
                <a:extLst>
                  <a:ext uri="{0D108BD9-81ED-4DB2-BD59-A6C34878D82A}">
                    <a16:rowId xmlns="" xmlns:a16="http://schemas.microsoft.com/office/drawing/2014/main" val="920325265"/>
                  </a:ext>
                </a:extLst>
              </a:tr>
            </a:tbl>
          </a:graphicData>
        </a:graphic>
      </p:graphicFrame>
      <p:sp>
        <p:nvSpPr>
          <p:cNvPr id="9" name="Text Placeholder 3"/>
          <p:cNvSpPr>
            <a:spLocks noGrp="1"/>
          </p:cNvSpPr>
          <p:nvPr>
            <p:ph type="body" sz="quarter" idx="10"/>
          </p:nvPr>
        </p:nvSpPr>
        <p:spPr/>
        <p:txBody>
          <a:bodyPr>
            <a:noAutofit/>
          </a:bodyPr>
          <a:lstStyle/>
          <a:p>
            <a:pPr>
              <a:defRPr/>
            </a:pPr>
            <a:r>
              <a:rPr lang="en-US" dirty="0">
                <a:ea typeface="ＭＳ Ｐゴシック" pitchFamily="72" charset="-128"/>
              </a:rPr>
              <a:t>AOSD, adult-onset Still’s disease; CAPS, cryopyrin-associated periodic syndromes; FCAS, familial cold autoinflammatory syndrome; </a:t>
            </a:r>
            <a:r>
              <a:rPr lang="en-US" dirty="0"/>
              <a:t>FMF, familial Mediterranean fever; </a:t>
            </a:r>
            <a:r>
              <a:rPr lang="en-US" dirty="0">
                <a:ea typeface="ＭＳ Ｐゴシック" pitchFamily="72" charset="-128"/>
              </a:rPr>
              <a:t>GA, gouty arthritis; HIDS/MKD, </a:t>
            </a:r>
            <a:r>
              <a:rPr lang="en-US" dirty="0" err="1">
                <a:ea typeface="ＭＳ Ｐゴシック" pitchFamily="72" charset="-128"/>
              </a:rPr>
              <a:t>hyperimmunoglobulin</a:t>
            </a:r>
            <a:r>
              <a:rPr lang="en-US" dirty="0">
                <a:ea typeface="ＭＳ Ｐゴシック" pitchFamily="72" charset="-128"/>
              </a:rPr>
              <a:t> D syndrome/</a:t>
            </a:r>
            <a:r>
              <a:rPr lang="en-US" dirty="0" err="1">
                <a:ea typeface="ＭＳ Ｐゴシック" pitchFamily="72" charset="-128"/>
              </a:rPr>
              <a:t>mevalonate</a:t>
            </a:r>
            <a:r>
              <a:rPr lang="en-US" dirty="0">
                <a:ea typeface="ＭＳ Ｐゴシック" pitchFamily="72" charset="-128"/>
              </a:rPr>
              <a:t> kinase deficiency; MWS, Muckle-Wells syndrome; NOMID, neonatal-onset multisystem inflammatory disease; sc, subcutaneously; SJIA, systemic juvenile idiopathic arthritis; TRAPS, tumor necrosis factor receptor associated periodic syndrome</a:t>
            </a:r>
          </a:p>
          <a:p>
            <a:pPr algn="just"/>
            <a:r>
              <a:rPr lang="en-US" dirty="0">
                <a:ea typeface="ＭＳ Ｐゴシック" pitchFamily="72" charset="-128"/>
              </a:rPr>
              <a:t>1. </a:t>
            </a:r>
            <a:r>
              <a:rPr lang="en-US" dirty="0">
                <a:solidFill>
                  <a:srgbClr val="000000"/>
                </a:solidFill>
                <a:ea typeface="ＭＳ Ｐゴシック" pitchFamily="72" charset="-128"/>
              </a:rPr>
              <a:t>Kineret</a:t>
            </a:r>
            <a:r>
              <a:rPr lang="en-US" baseline="30000" dirty="0">
                <a:solidFill>
                  <a:srgbClr val="000000"/>
                </a:solidFill>
                <a:ea typeface="ＭＳ Ｐゴシック" pitchFamily="72" charset="-128"/>
              </a:rPr>
              <a:t>® </a:t>
            </a:r>
            <a:r>
              <a:rPr lang="en-US" dirty="0">
                <a:solidFill>
                  <a:srgbClr val="000000"/>
                </a:solidFill>
                <a:ea typeface="ＭＳ Ｐゴシック" pitchFamily="72" charset="-128"/>
              </a:rPr>
              <a:t>(anakinra) Package Insert. Swedish Orphan Biovitrum AB, 2012. 2. Kineret</a:t>
            </a:r>
            <a:r>
              <a:rPr lang="en-US" baseline="30000" dirty="0">
                <a:solidFill>
                  <a:srgbClr val="000000"/>
                </a:solidFill>
                <a:ea typeface="ＭＳ Ｐゴシック" pitchFamily="72" charset="-128"/>
              </a:rPr>
              <a:t>®</a:t>
            </a:r>
            <a:r>
              <a:rPr lang="en-US" dirty="0">
                <a:solidFill>
                  <a:srgbClr val="000000"/>
                </a:solidFill>
                <a:ea typeface="ＭＳ Ｐゴシック" pitchFamily="72" charset="-128"/>
              </a:rPr>
              <a:t> (anakinra) SmPC. Swedish Orphan Biovitrum AB, 2012. </a:t>
            </a:r>
            <a:r>
              <a:rPr lang="en-US" dirty="0">
                <a:ea typeface="ＭＳ Ｐゴシック" pitchFamily="72" charset="-128"/>
              </a:rPr>
              <a:t>3. Arcalyst</a:t>
            </a:r>
            <a:r>
              <a:rPr lang="en-US" baseline="30000" dirty="0">
                <a:ea typeface="ＭＳ Ｐゴシック" pitchFamily="72" charset="-128"/>
              </a:rPr>
              <a:t>®</a:t>
            </a:r>
            <a:r>
              <a:rPr lang="en-US" dirty="0">
                <a:ea typeface="ＭＳ Ｐゴシック" pitchFamily="72" charset="-128"/>
              </a:rPr>
              <a:t> (rilonacept) Package Insert. Regeneron, 2010. 4. Ilaris</a:t>
            </a:r>
            <a:r>
              <a:rPr lang="en-US" baseline="30000" dirty="0">
                <a:solidFill>
                  <a:srgbClr val="000000"/>
                </a:solidFill>
                <a:ea typeface="ＭＳ Ｐゴシック" pitchFamily="72" charset="-128"/>
                <a:sym typeface="Symbol"/>
              </a:rPr>
              <a:t></a:t>
            </a:r>
            <a:r>
              <a:rPr lang="en-US" dirty="0">
                <a:solidFill>
                  <a:srgbClr val="000000"/>
                </a:solidFill>
                <a:ea typeface="ＭＳ Ｐゴシック" pitchFamily="72" charset="-128"/>
              </a:rPr>
              <a:t> (canakinumab) Package Insert. Novartis Pharmaceuticals Corp. 2016. 5. Ilaris</a:t>
            </a:r>
            <a:r>
              <a:rPr lang="en-US" baseline="30000" dirty="0">
                <a:solidFill>
                  <a:srgbClr val="000000"/>
                </a:solidFill>
                <a:ea typeface="ＭＳ Ｐゴシック" pitchFamily="72" charset="-128"/>
                <a:sym typeface="Symbol"/>
              </a:rPr>
              <a:t></a:t>
            </a:r>
            <a:r>
              <a:rPr lang="en-US" dirty="0">
                <a:solidFill>
                  <a:srgbClr val="000000"/>
                </a:solidFill>
                <a:ea typeface="ＭＳ Ｐゴシック" pitchFamily="72" charset="-128"/>
              </a:rPr>
              <a:t> (canakinumab) SmPC. Novartis Europharm Ltd. 2016. 6. </a:t>
            </a:r>
            <a:r>
              <a:rPr lang="en-GB" dirty="0"/>
              <a:t>llaris</a:t>
            </a:r>
            <a:r>
              <a:rPr lang="en-GB" baseline="30000" dirty="0"/>
              <a:t>® </a:t>
            </a:r>
            <a:r>
              <a:rPr lang="en-GB" dirty="0"/>
              <a:t>(canakinumab) Product monograph. Novartis Pharmaceuticals Canada Inc. 2016. </a:t>
            </a:r>
            <a:r>
              <a:rPr lang="en-US" dirty="0">
                <a:solidFill>
                  <a:srgbClr val="000000"/>
                </a:solidFill>
                <a:ea typeface="ＭＳ Ｐゴシック" pitchFamily="72" charset="-128"/>
              </a:rPr>
              <a:t>7. </a:t>
            </a:r>
            <a:r>
              <a:rPr lang="en-US" dirty="0">
                <a:ea typeface="ＭＳ Ｐゴシック" pitchFamily="72" charset="-128"/>
              </a:rPr>
              <a:t>Lachmann H, et al. </a:t>
            </a:r>
            <a:r>
              <a:rPr lang="en-US" i="1" dirty="0">
                <a:ea typeface="ＭＳ Ｐゴシック" pitchFamily="72" charset="-128"/>
              </a:rPr>
              <a:t>Arthritis Rheum</a:t>
            </a:r>
            <a:r>
              <a:rPr lang="en-US" dirty="0">
                <a:ea typeface="ＭＳ Ｐゴシック" pitchFamily="72" charset="-128"/>
              </a:rPr>
              <a:t>. 2011:63;314-324. 8. Vitale A, et al. </a:t>
            </a:r>
            <a:r>
              <a:rPr lang="en-US" i="1" dirty="0">
                <a:ea typeface="ＭＳ Ｐゴシック" pitchFamily="72" charset="-128"/>
              </a:rPr>
              <a:t>Mediators Inflamm</a:t>
            </a:r>
            <a:r>
              <a:rPr lang="en-US" dirty="0">
                <a:ea typeface="ＭＳ Ｐゴシック" pitchFamily="72" charset="-128"/>
              </a:rPr>
              <a:t>. 2013;2013:939847. 9. </a:t>
            </a:r>
            <a:r>
              <a:rPr lang="en-US" dirty="0"/>
              <a:t>ter Haar N, et al. </a:t>
            </a:r>
            <a:r>
              <a:rPr lang="x-none" i="1" dirty="0"/>
              <a:t>Ann</a:t>
            </a:r>
            <a:r>
              <a:rPr lang="de-CH" dirty="0"/>
              <a:t> </a:t>
            </a:r>
            <a:r>
              <a:rPr lang="de-CH" i="1" dirty="0"/>
              <a:t>Rheum Dis</a:t>
            </a:r>
            <a:r>
              <a:rPr lang="de-CH" dirty="0"/>
              <a:t>. 2013;72:687-685. 10. </a:t>
            </a:r>
            <a:r>
              <a:rPr lang="en-US" dirty="0">
                <a:cs typeface="Times New Roman"/>
              </a:rPr>
              <a:t>De Benedetti F</a:t>
            </a:r>
            <a:r>
              <a:rPr lang="en-US" dirty="0">
                <a:ea typeface="Calibri"/>
                <a:cs typeface="Times New Roman"/>
              </a:rPr>
              <a:t>,  et al. </a:t>
            </a:r>
            <a:r>
              <a:rPr lang="en-US" i="1" dirty="0">
                <a:ea typeface="Calibri"/>
                <a:cs typeface="Times New Roman"/>
              </a:rPr>
              <a:t>Ann Rheum Dis</a:t>
            </a:r>
            <a:r>
              <a:rPr lang="en-US" dirty="0">
                <a:ea typeface="Calibri"/>
                <a:cs typeface="Times New Roman"/>
              </a:rPr>
              <a:t>. 2016;75 (</a:t>
            </a:r>
            <a:r>
              <a:rPr lang="en-US" dirty="0" err="1">
                <a:ea typeface="Calibri"/>
                <a:cs typeface="Times New Roman"/>
              </a:rPr>
              <a:t>Suppl</a:t>
            </a:r>
            <a:r>
              <a:rPr lang="en-US" dirty="0">
                <a:ea typeface="Calibri"/>
                <a:cs typeface="Times New Roman"/>
              </a:rPr>
              <a:t> 2):615.</a:t>
            </a:r>
            <a:endParaRPr lang="en-US" dirty="0"/>
          </a:p>
        </p:txBody>
      </p:sp>
      <p:pic>
        <p:nvPicPr>
          <p:cNvPr id="11" name="Picture 2">
            <a:extLst>
              <a:ext uri="{FF2B5EF4-FFF2-40B4-BE49-F238E27FC236}">
                <a16:creationId xmlns="" xmlns:a16="http://schemas.microsoft.com/office/drawing/2014/main" id="{6A98FC39-EAA6-442D-BC34-98AB5897C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80" b="68781"/>
          <a:stretch>
            <a:fillRect/>
          </a:stretch>
        </p:blipFill>
        <p:spPr bwMode="auto">
          <a:xfrm>
            <a:off x="5048489" y="1969924"/>
            <a:ext cx="1071324" cy="988914"/>
          </a:xfrm>
          <a:prstGeom prst="rect">
            <a:avLst/>
          </a:prstGeom>
          <a:noFill/>
          <a:ln w="1905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2">
            <a:extLst>
              <a:ext uri="{FF2B5EF4-FFF2-40B4-BE49-F238E27FC236}">
                <a16:creationId xmlns="" xmlns:a16="http://schemas.microsoft.com/office/drawing/2014/main" id="{D2059BBA-B8E1-4002-8452-2173544FA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497" b="33070"/>
          <a:stretch>
            <a:fillRect/>
          </a:stretch>
        </p:blipFill>
        <p:spPr bwMode="auto">
          <a:xfrm>
            <a:off x="5048488" y="3015610"/>
            <a:ext cx="1071324" cy="1067890"/>
          </a:xfrm>
          <a:prstGeom prst="rect">
            <a:avLst/>
          </a:prstGeom>
          <a:noFill/>
          <a:ln w="1905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2">
            <a:extLst>
              <a:ext uri="{FF2B5EF4-FFF2-40B4-BE49-F238E27FC236}">
                <a16:creationId xmlns="" xmlns:a16="http://schemas.microsoft.com/office/drawing/2014/main" id="{B03B15A6-D9EC-402A-9E4C-EC9C9A425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9920"/>
          <a:stretch>
            <a:fillRect/>
          </a:stretch>
        </p:blipFill>
        <p:spPr bwMode="auto">
          <a:xfrm>
            <a:off x="5048487" y="4160961"/>
            <a:ext cx="1071324" cy="988914"/>
          </a:xfrm>
          <a:prstGeom prst="rect">
            <a:avLst/>
          </a:prstGeom>
          <a:noFill/>
          <a:ln w="1905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61123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2"/>
          <p:cNvSpPr>
            <a:spLocks noGrp="1"/>
          </p:cNvSpPr>
          <p:nvPr>
            <p:ph type="title"/>
          </p:nvPr>
        </p:nvSpPr>
        <p:spPr/>
        <p:txBody>
          <a:bodyPr/>
          <a:lstStyle/>
          <a:p>
            <a:r>
              <a:rPr lang="en-US"/>
              <a:t>FMF: summary</a:t>
            </a:r>
            <a:endParaRPr lang="en-US" dirty="0"/>
          </a:p>
        </p:txBody>
      </p:sp>
      <p:sp>
        <p:nvSpPr>
          <p:cNvPr id="123907" name="Content Placeholder 3"/>
          <p:cNvSpPr>
            <a:spLocks noGrp="1"/>
          </p:cNvSpPr>
          <p:nvPr>
            <p:ph idx="1"/>
          </p:nvPr>
        </p:nvSpPr>
        <p:spPr/>
        <p:txBody>
          <a:bodyPr>
            <a:normAutofit fontScale="62500" lnSpcReduction="20000"/>
          </a:bodyPr>
          <a:lstStyle/>
          <a:p>
            <a:pPr>
              <a:lnSpc>
                <a:spcPct val="120000"/>
              </a:lnSpc>
            </a:pPr>
            <a:r>
              <a:rPr lang="en-US" dirty="0" smtClean="0"/>
              <a:t>AR, most </a:t>
            </a:r>
            <a:r>
              <a:rPr lang="en-US" dirty="0"/>
              <a:t>common </a:t>
            </a:r>
            <a:r>
              <a:rPr lang="en-US" dirty="0" smtClean="0"/>
              <a:t>PFS, eastern Mediterranean origins</a:t>
            </a:r>
            <a:endParaRPr lang="en-US" dirty="0"/>
          </a:p>
          <a:p>
            <a:pPr>
              <a:lnSpc>
                <a:spcPct val="120000"/>
              </a:lnSpc>
            </a:pPr>
            <a:r>
              <a:rPr lang="en-US" dirty="0" smtClean="0"/>
              <a:t>mutations </a:t>
            </a:r>
            <a:r>
              <a:rPr lang="en-US" dirty="0"/>
              <a:t>in the </a:t>
            </a:r>
            <a:r>
              <a:rPr lang="en-US" i="1" dirty="0"/>
              <a:t>MEFV</a:t>
            </a:r>
            <a:r>
              <a:rPr lang="en-US" dirty="0"/>
              <a:t> gene that encodes the protein cryopyrin </a:t>
            </a:r>
          </a:p>
          <a:p>
            <a:pPr>
              <a:lnSpc>
                <a:spcPct val="120000"/>
              </a:lnSpc>
            </a:pPr>
            <a:r>
              <a:rPr lang="en-US" dirty="0" smtClean="0"/>
              <a:t>Attacks: fever</a:t>
            </a:r>
            <a:r>
              <a:rPr lang="en-US" dirty="0"/>
              <a:t>; </a:t>
            </a:r>
            <a:r>
              <a:rPr lang="en-US" dirty="0" err="1" smtClean="0"/>
              <a:t>serositis</a:t>
            </a:r>
            <a:r>
              <a:rPr lang="en-US" dirty="0" smtClean="0"/>
              <a:t>; </a:t>
            </a:r>
            <a:r>
              <a:rPr lang="en-US" dirty="0"/>
              <a:t>arthritis; rash; and severe abdominal pain</a:t>
            </a:r>
          </a:p>
          <a:p>
            <a:pPr>
              <a:lnSpc>
                <a:spcPct val="120000"/>
              </a:lnSpc>
            </a:pPr>
            <a:r>
              <a:rPr lang="en-US" dirty="0"/>
              <a:t>AA </a:t>
            </a:r>
            <a:r>
              <a:rPr lang="en-US" dirty="0" smtClean="0"/>
              <a:t>amyloidosis is the </a:t>
            </a:r>
            <a:r>
              <a:rPr lang="en-US" dirty="0"/>
              <a:t>most serious </a:t>
            </a:r>
            <a:r>
              <a:rPr lang="en-US" dirty="0" smtClean="0"/>
              <a:t>complication, can </a:t>
            </a:r>
            <a:r>
              <a:rPr lang="en-US" dirty="0"/>
              <a:t>be life threatening</a:t>
            </a:r>
          </a:p>
          <a:p>
            <a:pPr>
              <a:lnSpc>
                <a:spcPct val="120000"/>
              </a:lnSpc>
            </a:pPr>
            <a:r>
              <a:rPr lang="en-US" dirty="0"/>
              <a:t>Goals </a:t>
            </a:r>
            <a:r>
              <a:rPr lang="en-US" dirty="0" smtClean="0"/>
              <a:t>management: </a:t>
            </a:r>
            <a:r>
              <a:rPr lang="en-US" dirty="0"/>
              <a:t>supportive treatment during attacks and </a:t>
            </a:r>
            <a:r>
              <a:rPr lang="en-US" dirty="0" smtClean="0"/>
              <a:t>prevention of future </a:t>
            </a:r>
            <a:r>
              <a:rPr lang="en-US" dirty="0"/>
              <a:t>attacks</a:t>
            </a:r>
          </a:p>
          <a:p>
            <a:pPr>
              <a:lnSpc>
                <a:spcPct val="120000"/>
              </a:lnSpc>
            </a:pPr>
            <a:r>
              <a:rPr lang="en-US" dirty="0"/>
              <a:t>Colchicine is considered the standard of care for preventing future attacks as well as preventing AA amyloidosis</a:t>
            </a:r>
          </a:p>
          <a:p>
            <a:pPr lvl="1">
              <a:lnSpc>
                <a:spcPct val="120000"/>
              </a:lnSpc>
            </a:pPr>
            <a:r>
              <a:rPr lang="en-US" dirty="0"/>
              <a:t>5–10% of patients do not respond to colchicine</a:t>
            </a:r>
          </a:p>
          <a:p>
            <a:pPr>
              <a:lnSpc>
                <a:spcPct val="120000"/>
              </a:lnSpc>
            </a:pPr>
            <a:r>
              <a:rPr lang="en-US" dirty="0" smtClean="0"/>
              <a:t>Anti IL-1 </a:t>
            </a:r>
            <a:r>
              <a:rPr lang="en-US" dirty="0"/>
              <a:t>therapy </a:t>
            </a:r>
            <a:r>
              <a:rPr lang="en-US" dirty="0" smtClean="0"/>
              <a:t>in </a:t>
            </a:r>
            <a:r>
              <a:rPr lang="en-US" dirty="0"/>
              <a:t>patients unresponsive to colchicine or unable to tolerate </a:t>
            </a:r>
            <a:r>
              <a:rPr lang="en-US" dirty="0" smtClean="0"/>
              <a:t>it</a:t>
            </a:r>
            <a:endParaRPr lang="en-US" dirty="0"/>
          </a:p>
        </p:txBody>
      </p:sp>
      <p:sp>
        <p:nvSpPr>
          <p:cNvPr id="4" name="Textplatzhalter 3"/>
          <p:cNvSpPr>
            <a:spLocks noGrp="1"/>
          </p:cNvSpPr>
          <p:nvPr>
            <p:ph type="body" sz="quarter" idx="10"/>
          </p:nvPr>
        </p:nvSpPr>
        <p:spPr/>
        <p:txBody>
          <a:bodyPr/>
          <a:lstStyle/>
          <a:p>
            <a:r>
              <a:rPr lang="de-DE" dirty="0" smtClean="0"/>
              <a:t>FMF, familial </a:t>
            </a:r>
            <a:r>
              <a:rPr lang="de-DE" dirty="0" err="1" smtClean="0"/>
              <a:t>mediterranean</a:t>
            </a:r>
            <a:r>
              <a:rPr lang="de-DE" dirty="0" smtClean="0"/>
              <a:t> fever. PFS, periodic fever </a:t>
            </a:r>
            <a:r>
              <a:rPr lang="de-DE" dirty="0" err="1" smtClean="0"/>
              <a:t>syndrome</a:t>
            </a:r>
            <a:r>
              <a:rPr lang="de-DE" dirty="0" smtClean="0"/>
              <a:t>. </a:t>
            </a:r>
            <a:endParaRPr lang="de-DE" dirty="0"/>
          </a:p>
        </p:txBody>
      </p:sp>
    </p:spTree>
    <p:extLst>
      <p:ext uri="{BB962C8B-B14F-4D97-AF65-F5344CB8AC3E}">
        <p14:creationId xmlns:p14="http://schemas.microsoft.com/office/powerpoint/2010/main" val="3924576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HIDS/MKD is a rare PFS linked to a metabolic defect</a:t>
            </a:r>
          </a:p>
        </p:txBody>
      </p:sp>
      <p:sp>
        <p:nvSpPr>
          <p:cNvPr id="3" name="Content Placeholder 2"/>
          <p:cNvSpPr>
            <a:spLocks noGrp="1"/>
          </p:cNvSpPr>
          <p:nvPr>
            <p:ph idx="1"/>
          </p:nvPr>
        </p:nvSpPr>
        <p:spPr>
          <a:xfrm>
            <a:off x="685800" y="1508760"/>
            <a:ext cx="7772400" cy="4512628"/>
          </a:xfrm>
        </p:spPr>
        <p:txBody>
          <a:bodyPr>
            <a:normAutofit fontScale="77500" lnSpcReduction="20000"/>
          </a:bodyPr>
          <a:lstStyle/>
          <a:p>
            <a:pPr>
              <a:lnSpc>
                <a:spcPct val="120000"/>
              </a:lnSpc>
            </a:pPr>
            <a:r>
              <a:rPr lang="en-US" dirty="0" smtClean="0"/>
              <a:t>rare </a:t>
            </a:r>
            <a:r>
              <a:rPr lang="en-US" dirty="0"/>
              <a:t>autosomal recessive disease</a:t>
            </a:r>
            <a:r>
              <a:rPr lang="en-US" baseline="30000" dirty="0"/>
              <a:t>1,2</a:t>
            </a:r>
          </a:p>
          <a:p>
            <a:pPr lvl="1">
              <a:lnSpc>
                <a:spcPct val="120000"/>
              </a:lnSpc>
            </a:pPr>
            <a:r>
              <a:rPr lang="en-US" dirty="0" smtClean="0"/>
              <a:t>Caused by mutations in </a:t>
            </a:r>
            <a:r>
              <a:rPr lang="en-US" i="1" dirty="0" smtClean="0"/>
              <a:t>MVK</a:t>
            </a:r>
            <a:r>
              <a:rPr lang="en-US" dirty="0"/>
              <a:t>, </a:t>
            </a:r>
            <a:r>
              <a:rPr lang="en-US" dirty="0" smtClean="0"/>
              <a:t>a gene which encodes an enzyme involved in </a:t>
            </a:r>
            <a:r>
              <a:rPr lang="en-US" dirty="0"/>
              <a:t>cholesterol metabolism and isoprenoid biosynthesis</a:t>
            </a:r>
            <a:r>
              <a:rPr lang="en-US" baseline="30000" dirty="0"/>
              <a:t>3,4</a:t>
            </a:r>
          </a:p>
          <a:p>
            <a:pPr lvl="1">
              <a:lnSpc>
                <a:spcPct val="120000"/>
              </a:lnSpc>
            </a:pPr>
            <a:r>
              <a:rPr lang="en-US" dirty="0" smtClean="0"/>
              <a:t>In the PFS enzyme activity is ~10% of normal</a:t>
            </a:r>
          </a:p>
          <a:p>
            <a:pPr>
              <a:lnSpc>
                <a:spcPct val="120000"/>
              </a:lnSpc>
            </a:pPr>
            <a:r>
              <a:rPr lang="nl-NL" dirty="0" smtClean="0"/>
              <a:t>&gt;</a:t>
            </a:r>
            <a:r>
              <a:rPr lang="nl-NL" dirty="0"/>
              <a:t>300 people worldwide have MKD, most of whom have the HIDS phenotype</a:t>
            </a:r>
            <a:r>
              <a:rPr lang="nl-NL" baseline="30000" dirty="0"/>
              <a:t>6</a:t>
            </a:r>
          </a:p>
          <a:p>
            <a:pPr lvl="1">
              <a:lnSpc>
                <a:spcPct val="120000"/>
              </a:lnSpc>
            </a:pPr>
            <a:r>
              <a:rPr lang="nl-NL" dirty="0" err="1" smtClean="0"/>
              <a:t>This</a:t>
            </a:r>
            <a:r>
              <a:rPr lang="nl-NL" dirty="0" smtClean="0"/>
              <a:t> </a:t>
            </a:r>
            <a:r>
              <a:rPr lang="nl-NL" dirty="0" err="1" smtClean="0"/>
              <a:t>may</a:t>
            </a:r>
            <a:r>
              <a:rPr lang="nl-NL" dirty="0" smtClean="0"/>
              <a:t> </a:t>
            </a:r>
            <a:r>
              <a:rPr lang="nl-NL" dirty="0" err="1" smtClean="0"/>
              <a:t>be</a:t>
            </a:r>
            <a:r>
              <a:rPr lang="nl-NL" dirty="0" smtClean="0"/>
              <a:t> </a:t>
            </a:r>
            <a:r>
              <a:rPr lang="nl-NL" dirty="0" err="1" smtClean="0"/>
              <a:t>an</a:t>
            </a:r>
            <a:r>
              <a:rPr lang="nl-NL" dirty="0" smtClean="0"/>
              <a:t> </a:t>
            </a:r>
            <a:r>
              <a:rPr lang="nl-NL" dirty="0"/>
              <a:t>underestimate of real disease prevalence</a:t>
            </a:r>
            <a:endParaRPr lang="en-US" dirty="0"/>
          </a:p>
          <a:p>
            <a:pPr>
              <a:lnSpc>
                <a:spcPct val="120000"/>
              </a:lnSpc>
            </a:pPr>
            <a:r>
              <a:rPr lang="en-US" dirty="0"/>
              <a:t>Most HIDS/MKD patients </a:t>
            </a:r>
            <a:r>
              <a:rPr lang="en-US" dirty="0" smtClean="0"/>
              <a:t>white in Europe</a:t>
            </a:r>
            <a:r>
              <a:rPr lang="en-US" baseline="30000" dirty="0" smtClean="0"/>
              <a:t>7-9 </a:t>
            </a:r>
            <a:endParaRPr lang="en-US" baseline="30000" dirty="0"/>
          </a:p>
          <a:p>
            <a:pPr lvl="1">
              <a:lnSpc>
                <a:spcPct val="120000"/>
              </a:lnSpc>
            </a:pPr>
            <a:r>
              <a:rPr lang="en-US" dirty="0"/>
              <a:t>Estimated prevalence in the </a:t>
            </a:r>
            <a:r>
              <a:rPr lang="en-US" dirty="0" smtClean="0"/>
              <a:t>NL: </a:t>
            </a:r>
            <a:r>
              <a:rPr lang="en-US" dirty="0"/>
              <a:t>5–6:1,000,000 </a:t>
            </a:r>
            <a:r>
              <a:rPr lang="en-US" dirty="0" smtClean="0"/>
              <a:t>(probably </a:t>
            </a:r>
            <a:r>
              <a:rPr lang="en-US" dirty="0"/>
              <a:t>higher)</a:t>
            </a:r>
            <a:r>
              <a:rPr lang="en-US" baseline="30000" dirty="0" smtClean="0"/>
              <a:t>9</a:t>
            </a:r>
            <a:endParaRPr lang="en-US" baseline="30000" dirty="0"/>
          </a:p>
        </p:txBody>
      </p:sp>
      <p:sp>
        <p:nvSpPr>
          <p:cNvPr id="7" name="Text Placeholder 3"/>
          <p:cNvSpPr>
            <a:spLocks noGrp="1"/>
          </p:cNvSpPr>
          <p:nvPr>
            <p:ph type="body" sz="quarter" idx="10"/>
          </p:nvPr>
        </p:nvSpPr>
        <p:spPr>
          <a:xfrm>
            <a:off x="686020" y="5786345"/>
            <a:ext cx="6015866" cy="756617"/>
          </a:xfrm>
        </p:spPr>
        <p:txBody>
          <a:bodyPr/>
          <a:lstStyle/>
          <a:p>
            <a:r>
              <a:rPr lang="en-US" dirty="0"/>
              <a:t>HIDS, hyperimmunoglobulin D syndrome; MKD, mevalonate kinase deficiency; MVK, mevalonate kinase</a:t>
            </a:r>
          </a:p>
          <a:p>
            <a:r>
              <a:rPr lang="en-US" dirty="0"/>
              <a:t>1. </a:t>
            </a:r>
            <a:r>
              <a:rPr lang="en-US" dirty="0" err="1"/>
              <a:t>Prieur</a:t>
            </a:r>
            <a:r>
              <a:rPr lang="en-US" dirty="0"/>
              <a:t> AM, </a:t>
            </a:r>
            <a:r>
              <a:rPr lang="en-US" dirty="0" err="1"/>
              <a:t>Griscelli</a:t>
            </a:r>
            <a:r>
              <a:rPr lang="en-US" dirty="0"/>
              <a:t> C. </a:t>
            </a:r>
            <a:r>
              <a:rPr lang="en-US" i="1" dirty="0" err="1"/>
              <a:t>Sem</a:t>
            </a:r>
            <a:r>
              <a:rPr lang="en-US" i="1" dirty="0"/>
              <a:t> Hop</a:t>
            </a:r>
            <a:r>
              <a:rPr lang="en-US" dirty="0"/>
              <a:t>. 1984;60:163-167. 2. van der Meer JW, et al. </a:t>
            </a:r>
            <a:r>
              <a:rPr lang="en-US" i="1" dirty="0"/>
              <a:t>Lancet</a:t>
            </a:r>
            <a:r>
              <a:rPr lang="en-US" dirty="0"/>
              <a:t>. 1984;1:1087-1090. 3. </a:t>
            </a:r>
            <a:r>
              <a:rPr lang="en-US" dirty="0" err="1"/>
              <a:t>Drenth</a:t>
            </a:r>
            <a:r>
              <a:rPr lang="en-US" dirty="0"/>
              <a:t> JPH, et al. </a:t>
            </a:r>
            <a:r>
              <a:rPr lang="en-US" i="1" dirty="0"/>
              <a:t>Nat Genet</a:t>
            </a:r>
            <a:r>
              <a:rPr lang="en-US" dirty="0"/>
              <a:t>. 1999;22:178-181. 4. </a:t>
            </a:r>
            <a:r>
              <a:rPr lang="en-US" dirty="0" err="1"/>
              <a:t>Houten</a:t>
            </a:r>
            <a:r>
              <a:rPr lang="en-US" dirty="0"/>
              <a:t> SM, et al. </a:t>
            </a:r>
            <a:r>
              <a:rPr lang="en-US" i="1" dirty="0"/>
              <a:t>Nat Genet.</a:t>
            </a:r>
            <a:r>
              <a:rPr lang="en-US" dirty="0"/>
              <a:t> 1999;22:175-177. 5. Haas D, Hoffmann G. </a:t>
            </a:r>
            <a:r>
              <a:rPr lang="en-US" i="1" dirty="0" err="1"/>
              <a:t>Orphanet</a:t>
            </a:r>
            <a:r>
              <a:rPr lang="en-US" i="1" dirty="0"/>
              <a:t> J Rare Dis</a:t>
            </a:r>
            <a:r>
              <a:rPr lang="en-US" dirty="0"/>
              <a:t>. 2006;1:13. 6. van der Burgh R, et al. </a:t>
            </a:r>
            <a:r>
              <a:rPr lang="en-US" i="1" dirty="0" err="1"/>
              <a:t>Clin</a:t>
            </a:r>
            <a:r>
              <a:rPr lang="en-US" i="1" dirty="0"/>
              <a:t> </a:t>
            </a:r>
            <a:r>
              <a:rPr lang="en-US" i="1" dirty="0" err="1"/>
              <a:t>Immunol</a:t>
            </a:r>
            <a:r>
              <a:rPr lang="en-US" dirty="0"/>
              <a:t>. 2013;147:197-206. 7. van der </a:t>
            </a:r>
            <a:r>
              <a:rPr lang="en-US" dirty="0" err="1"/>
              <a:t>Hilst</a:t>
            </a:r>
            <a:r>
              <a:rPr lang="en-US" dirty="0"/>
              <a:t> JCH, </a:t>
            </a:r>
            <a:r>
              <a:rPr lang="en-US" dirty="0" err="1"/>
              <a:t>Frenkel</a:t>
            </a:r>
            <a:r>
              <a:rPr lang="en-US" dirty="0"/>
              <a:t> J. </a:t>
            </a:r>
            <a:r>
              <a:rPr lang="en-US" i="1" dirty="0" err="1"/>
              <a:t>Curr</a:t>
            </a:r>
            <a:r>
              <a:rPr lang="en-US" i="1" dirty="0"/>
              <a:t> </a:t>
            </a:r>
            <a:r>
              <a:rPr lang="en-US" i="1" dirty="0" err="1"/>
              <a:t>Rheumatol</a:t>
            </a:r>
            <a:r>
              <a:rPr lang="en-US" i="1" dirty="0"/>
              <a:t> Rep</a:t>
            </a:r>
            <a:r>
              <a:rPr lang="en-US" dirty="0"/>
              <a:t>. 2010;12:101-107. 8. Hyper-</a:t>
            </a:r>
            <a:r>
              <a:rPr lang="en-US" dirty="0" err="1"/>
              <a:t>IgD</a:t>
            </a:r>
            <a:r>
              <a:rPr lang="en-US" dirty="0"/>
              <a:t> and periodic fever syndrome (HIDS) Website. Autoinflammatory Alliance website. Accessed July 12, 2016. 9. </a:t>
            </a:r>
            <a:r>
              <a:rPr lang="en-US" dirty="0" err="1"/>
              <a:t>Frenkel</a:t>
            </a:r>
            <a:r>
              <a:rPr lang="en-US" dirty="0"/>
              <a:t> J, et al. </a:t>
            </a:r>
            <a:r>
              <a:rPr lang="en-US" i="1" dirty="0" err="1"/>
              <a:t>Clin</a:t>
            </a:r>
            <a:r>
              <a:rPr lang="en-US" i="1" dirty="0"/>
              <a:t> </a:t>
            </a:r>
            <a:r>
              <a:rPr lang="en-US" i="1" dirty="0" err="1"/>
              <a:t>Exp</a:t>
            </a:r>
            <a:r>
              <a:rPr lang="en-US" i="1" dirty="0"/>
              <a:t> </a:t>
            </a:r>
            <a:r>
              <a:rPr lang="en-US" i="1" dirty="0" err="1"/>
              <a:t>Rheumato</a:t>
            </a:r>
            <a:r>
              <a:rPr lang="en-US" dirty="0" err="1"/>
              <a:t>l</a:t>
            </a:r>
            <a:r>
              <a:rPr lang="en-US" dirty="0"/>
              <a:t>. 2000;18:525-532. </a:t>
            </a:r>
          </a:p>
        </p:txBody>
      </p:sp>
    </p:spTree>
    <p:extLst>
      <p:ext uri="{BB962C8B-B14F-4D97-AF65-F5344CB8AC3E}">
        <p14:creationId xmlns:p14="http://schemas.microsoft.com/office/powerpoint/2010/main" val="390172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Recurrent fever episodes </a:t>
            </a:r>
          </a:p>
          <a:p>
            <a:r>
              <a:rPr lang="en-US" dirty="0" smtClean="0"/>
              <a:t>Abdominal pain</a:t>
            </a:r>
          </a:p>
          <a:p>
            <a:r>
              <a:rPr lang="en-US" dirty="0" smtClean="0"/>
              <a:t>Airway disease</a:t>
            </a:r>
          </a:p>
          <a:p>
            <a:r>
              <a:rPr lang="en-US" dirty="0" smtClean="0"/>
              <a:t>Started at early age</a:t>
            </a:r>
          </a:p>
          <a:p>
            <a:r>
              <a:rPr lang="en-US" dirty="0" smtClean="0"/>
              <a:t>Also seen by Pediatrician WKZ long ago</a:t>
            </a:r>
          </a:p>
          <a:p>
            <a:endParaRPr lang="en-US" dirty="0"/>
          </a:p>
          <a:p>
            <a:r>
              <a:rPr lang="en-US" dirty="0" smtClean="0"/>
              <a:t>Documented inflammation in lab</a:t>
            </a:r>
          </a:p>
          <a:p>
            <a:r>
              <a:rPr lang="en-US" dirty="0" smtClean="0"/>
              <a:t>No abnormalities on endoscopy; recurrent pneumonia</a:t>
            </a:r>
          </a:p>
          <a:p>
            <a:endParaRPr lang="en-US" dirty="0"/>
          </a:p>
          <a:p>
            <a:r>
              <a:rPr lang="en-US" dirty="0" smtClean="0"/>
              <a:t>Which DD?</a:t>
            </a:r>
          </a:p>
          <a:p>
            <a:r>
              <a:rPr lang="en-US" dirty="0" smtClean="0"/>
              <a:t>What else to order / to do?</a:t>
            </a:r>
            <a:endParaRPr lang="en-US" dirty="0"/>
          </a:p>
        </p:txBody>
      </p:sp>
    </p:spTree>
    <p:extLst>
      <p:ext uri="{BB962C8B-B14F-4D97-AF65-F5344CB8AC3E}">
        <p14:creationId xmlns:p14="http://schemas.microsoft.com/office/powerpoint/2010/main" val="139723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nSpc>
                <a:spcPct val="110000"/>
              </a:lnSpc>
            </a:pPr>
            <a:r>
              <a:rPr lang="en-US" sz="1600" dirty="0"/>
              <a:t>Characteristic attack begins with preliminary (prodromal) symptoms, such as chills, malaise, and headache, followed by a spiking fever often &gt;40</a:t>
            </a:r>
            <a:r>
              <a:rPr lang="en-US" sz="1600" dirty="0">
                <a:sym typeface="Symbol"/>
              </a:rPr>
              <a:t></a:t>
            </a:r>
            <a:r>
              <a:rPr lang="en-US" sz="1600" dirty="0"/>
              <a:t>C</a:t>
            </a:r>
            <a:r>
              <a:rPr lang="en-US" sz="1600" baseline="30000" dirty="0"/>
              <a:t>1</a:t>
            </a:r>
          </a:p>
          <a:p>
            <a:pPr lvl="1">
              <a:lnSpc>
                <a:spcPct val="110000"/>
              </a:lnSpc>
            </a:pPr>
            <a:r>
              <a:rPr lang="en-US" sz="1400" dirty="0" smtClean="0"/>
              <a:t>A combination of abdominal pain with vomiting, diarrhea, cervical lymphadenopathy, mouth ulcers, and/or </a:t>
            </a:r>
            <a:r>
              <a:rPr lang="en-US" sz="1400" dirty="0" err="1" smtClean="0"/>
              <a:t>muscoloskeletal</a:t>
            </a:r>
            <a:r>
              <a:rPr lang="en-US" sz="1400" dirty="0" smtClean="0"/>
              <a:t> symptoms almost </a:t>
            </a:r>
            <a:r>
              <a:rPr lang="en-US" sz="1400" dirty="0"/>
              <a:t>always accompany </a:t>
            </a:r>
            <a:r>
              <a:rPr lang="en-US" sz="1400" dirty="0" smtClean="0"/>
              <a:t>attacks</a:t>
            </a:r>
            <a:r>
              <a:rPr lang="en-US" sz="1400" baseline="30000" dirty="0" smtClean="0"/>
              <a:t>2</a:t>
            </a:r>
            <a:endParaRPr lang="en-US" sz="1400" baseline="30000" dirty="0"/>
          </a:p>
          <a:p>
            <a:pPr>
              <a:lnSpc>
                <a:spcPct val="110000"/>
              </a:lnSpc>
            </a:pPr>
            <a:r>
              <a:rPr lang="en-US" sz="1600" dirty="0"/>
              <a:t>Fever subsides after 3‒6 days, and patient is asymptomatic</a:t>
            </a:r>
            <a:br>
              <a:rPr lang="en-US" sz="1600" dirty="0"/>
            </a:br>
            <a:r>
              <a:rPr lang="en-US" sz="1600" dirty="0"/>
              <a:t>until next </a:t>
            </a:r>
            <a:r>
              <a:rPr lang="en-US" sz="1600" dirty="0" smtClean="0"/>
              <a:t>attack</a:t>
            </a:r>
            <a:r>
              <a:rPr lang="en-US" sz="1600" baseline="30000" dirty="0" smtClean="0"/>
              <a:t>1,2</a:t>
            </a:r>
          </a:p>
          <a:p>
            <a:pPr>
              <a:lnSpc>
                <a:spcPct val="110000"/>
              </a:lnSpc>
            </a:pPr>
            <a:r>
              <a:rPr lang="de-DE" sz="1600" dirty="0" err="1" smtClean="0"/>
              <a:t>provoked</a:t>
            </a:r>
            <a:r>
              <a:rPr lang="de-DE" sz="1600" dirty="0" smtClean="0"/>
              <a:t> by </a:t>
            </a:r>
            <a:r>
              <a:rPr lang="de-DE" sz="1600" dirty="0" err="1" smtClean="0"/>
              <a:t>vaccinations</a:t>
            </a:r>
            <a:r>
              <a:rPr lang="de-DE" sz="1600" dirty="0" smtClean="0"/>
              <a:t>, </a:t>
            </a:r>
            <a:r>
              <a:rPr lang="de-DE" sz="1600" dirty="0" err="1" smtClean="0"/>
              <a:t>infections</a:t>
            </a:r>
            <a:r>
              <a:rPr lang="de-DE" sz="1600" dirty="0" smtClean="0"/>
              <a:t>, </a:t>
            </a:r>
            <a:r>
              <a:rPr lang="de-DE" sz="1600" dirty="0" err="1" smtClean="0"/>
              <a:t>or</a:t>
            </a:r>
            <a:r>
              <a:rPr lang="de-DE" sz="1600" dirty="0" smtClean="0"/>
              <a:t> </a:t>
            </a:r>
            <a:r>
              <a:rPr lang="de-DE" sz="1600" dirty="0" err="1" smtClean="0"/>
              <a:t>other</a:t>
            </a:r>
            <a:r>
              <a:rPr lang="de-DE" sz="1600" dirty="0" smtClean="0"/>
              <a:t> </a:t>
            </a:r>
            <a:r>
              <a:rPr lang="de-DE" sz="1600" dirty="0" err="1" smtClean="0"/>
              <a:t>physical</a:t>
            </a:r>
            <a:r>
              <a:rPr lang="de-DE" sz="1600" dirty="0" smtClean="0"/>
              <a:t> </a:t>
            </a:r>
            <a:r>
              <a:rPr lang="de-DE" sz="1600" dirty="0" err="1" smtClean="0"/>
              <a:t>or</a:t>
            </a:r>
            <a:r>
              <a:rPr lang="de-DE" sz="1600" dirty="0" smtClean="0"/>
              <a:t> emotional stress </a:t>
            </a:r>
            <a:r>
              <a:rPr lang="de-DE" sz="1600" dirty="0" err="1" smtClean="0"/>
              <a:t>often</a:t>
            </a:r>
            <a:r>
              <a:rPr lang="de-DE" sz="1600" dirty="0" smtClean="0"/>
              <a:t> </a:t>
            </a:r>
            <a:r>
              <a:rPr lang="de-DE" sz="1600" dirty="0" err="1" smtClean="0"/>
              <a:t>no</a:t>
            </a:r>
            <a:r>
              <a:rPr lang="de-DE" sz="1600" dirty="0" smtClean="0"/>
              <a:t> </a:t>
            </a:r>
            <a:r>
              <a:rPr lang="de-DE" sz="1600" dirty="0" err="1" smtClean="0"/>
              <a:t>obvious</a:t>
            </a:r>
            <a:r>
              <a:rPr lang="de-DE" sz="1600" dirty="0" smtClean="0"/>
              <a:t> trigger</a:t>
            </a:r>
            <a:r>
              <a:rPr lang="de-DE" sz="1600" baseline="30000" dirty="0" smtClean="0"/>
              <a:t>3</a:t>
            </a:r>
            <a:endParaRPr lang="en-US" sz="1600" baseline="30000" dirty="0"/>
          </a:p>
        </p:txBody>
      </p:sp>
      <p:sp>
        <p:nvSpPr>
          <p:cNvPr id="2" name="Title 1"/>
          <p:cNvSpPr>
            <a:spLocks noGrp="1"/>
          </p:cNvSpPr>
          <p:nvPr>
            <p:ph type="title"/>
          </p:nvPr>
        </p:nvSpPr>
        <p:spPr/>
        <p:txBody>
          <a:bodyPr>
            <a:normAutofit fontScale="90000"/>
          </a:bodyPr>
          <a:lstStyle/>
          <a:p>
            <a:r>
              <a:rPr lang="en-US"/>
              <a:t>Typical attack starts with prodromal symptoms followed by fever</a:t>
            </a:r>
            <a:endParaRPr lang="en-US" dirty="0"/>
          </a:p>
        </p:txBody>
      </p:sp>
      <p:sp>
        <p:nvSpPr>
          <p:cNvPr id="16" name="Textplatzhalter 15">
            <a:extLst>
              <a:ext uri="{FF2B5EF4-FFF2-40B4-BE49-F238E27FC236}">
                <a16:creationId xmlns="" xmlns:a16="http://schemas.microsoft.com/office/drawing/2014/main" id="{2870F0D5-CAC6-4585-BB09-AA4B1630A124}"/>
              </a:ext>
            </a:extLst>
          </p:cNvPr>
          <p:cNvSpPr>
            <a:spLocks noGrp="1"/>
          </p:cNvSpPr>
          <p:nvPr>
            <p:ph type="body" sz="quarter" idx="10"/>
          </p:nvPr>
        </p:nvSpPr>
        <p:spPr>
          <a:xfrm>
            <a:off x="686020" y="6060650"/>
            <a:ext cx="6015866" cy="482312"/>
          </a:xfrm>
        </p:spPr>
        <p:txBody>
          <a:bodyPr/>
          <a:lstStyle/>
          <a:p>
            <a:r>
              <a:rPr lang="en-US" dirty="0"/>
              <a:t>HIDS, </a:t>
            </a:r>
            <a:r>
              <a:rPr lang="en-US" dirty="0" err="1"/>
              <a:t>hyperimmunoglobulin</a:t>
            </a:r>
            <a:r>
              <a:rPr lang="en-US" dirty="0"/>
              <a:t> D syndrome; MKD, mevalonate kinase deficiency</a:t>
            </a:r>
          </a:p>
          <a:p>
            <a:r>
              <a:rPr lang="en-US" dirty="0"/>
              <a:t>1. van der </a:t>
            </a:r>
            <a:r>
              <a:rPr lang="en-US" dirty="0" err="1"/>
              <a:t>Hilst</a:t>
            </a:r>
            <a:r>
              <a:rPr lang="en-US" dirty="0"/>
              <a:t> JCH, Frenkel J. </a:t>
            </a:r>
            <a:r>
              <a:rPr lang="en-US" i="1" dirty="0" err="1"/>
              <a:t>Curr</a:t>
            </a:r>
            <a:r>
              <a:rPr lang="en-US" i="1" dirty="0"/>
              <a:t> </a:t>
            </a:r>
            <a:r>
              <a:rPr lang="en-US" i="1" dirty="0" err="1"/>
              <a:t>Rheumatol</a:t>
            </a:r>
            <a:r>
              <a:rPr lang="en-US" i="1" dirty="0"/>
              <a:t> Rep. </a:t>
            </a:r>
            <a:r>
              <a:rPr lang="en-US" dirty="0"/>
              <a:t>2010;12:101-107. 2. </a:t>
            </a:r>
            <a:r>
              <a:rPr lang="en-US" dirty="0" err="1"/>
              <a:t>Drenth</a:t>
            </a:r>
            <a:r>
              <a:rPr lang="en-US" dirty="0"/>
              <a:t> JPH, van der Meer JW. </a:t>
            </a:r>
            <a:r>
              <a:rPr lang="en-US" i="1" dirty="0"/>
              <a:t>N </a:t>
            </a:r>
            <a:r>
              <a:rPr lang="en-US" i="1" dirty="0" err="1"/>
              <a:t>Engl</a:t>
            </a:r>
            <a:r>
              <a:rPr lang="en-US" i="1" dirty="0"/>
              <a:t> J Med. </a:t>
            </a:r>
            <a:r>
              <a:rPr lang="en-US" dirty="0" smtClean="0"/>
              <a:t>2001;345:1748-1757.3. </a:t>
            </a:r>
            <a:r>
              <a:rPr lang="en-US" dirty="0" err="1"/>
              <a:t>Korppi</a:t>
            </a:r>
            <a:r>
              <a:rPr lang="en-US" dirty="0"/>
              <a:t> M, et al. </a:t>
            </a:r>
            <a:r>
              <a:rPr lang="en-US" dirty="0" err="1"/>
              <a:t>Acta</a:t>
            </a:r>
            <a:r>
              <a:rPr lang="en-US" dirty="0"/>
              <a:t> </a:t>
            </a:r>
            <a:r>
              <a:rPr lang="en-US" dirty="0" err="1"/>
              <a:t>Paediatrica</a:t>
            </a:r>
            <a:r>
              <a:rPr lang="en-US" dirty="0"/>
              <a:t>. 2011;100:21-25 </a:t>
            </a:r>
            <a:r>
              <a:rPr lang="en-US" dirty="0" smtClean="0"/>
              <a:t>. </a:t>
            </a:r>
            <a:endParaRPr lang="en-US" dirty="0"/>
          </a:p>
        </p:txBody>
      </p:sp>
      <p:grpSp>
        <p:nvGrpSpPr>
          <p:cNvPr id="129" name="Group 5">
            <a:extLst>
              <a:ext uri="{FF2B5EF4-FFF2-40B4-BE49-F238E27FC236}">
                <a16:creationId xmlns="" xmlns:a16="http://schemas.microsoft.com/office/drawing/2014/main" id="{B55E8797-D638-4B46-9F98-D8F7D17BB193}"/>
              </a:ext>
            </a:extLst>
          </p:cNvPr>
          <p:cNvGrpSpPr/>
          <p:nvPr/>
        </p:nvGrpSpPr>
        <p:grpSpPr>
          <a:xfrm>
            <a:off x="4720547" y="1973309"/>
            <a:ext cx="3708863" cy="2977045"/>
            <a:chOff x="4990637" y="2092142"/>
            <a:chExt cx="3417343" cy="2734592"/>
          </a:xfrm>
        </p:grpSpPr>
        <p:graphicFrame>
          <p:nvGraphicFramePr>
            <p:cNvPr id="130" name="Chart 70">
              <a:extLst>
                <a:ext uri="{FF2B5EF4-FFF2-40B4-BE49-F238E27FC236}">
                  <a16:creationId xmlns="" xmlns:a16="http://schemas.microsoft.com/office/drawing/2014/main" id="{AD648D4C-04FC-4CB5-AAAB-FE847E628A3A}"/>
                </a:ext>
              </a:extLst>
            </p:cNvPr>
            <p:cNvGraphicFramePr/>
            <p:nvPr>
              <p:extLst/>
            </p:nvPr>
          </p:nvGraphicFramePr>
          <p:xfrm>
            <a:off x="5224849" y="2092142"/>
            <a:ext cx="3183131" cy="25861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1" name="Group 3">
              <a:extLst>
                <a:ext uri="{FF2B5EF4-FFF2-40B4-BE49-F238E27FC236}">
                  <a16:creationId xmlns="" xmlns:a16="http://schemas.microsoft.com/office/drawing/2014/main" id="{3E83DFED-01CE-48BF-894C-64CD1C96C5C0}"/>
                </a:ext>
              </a:extLst>
            </p:cNvPr>
            <p:cNvGrpSpPr/>
            <p:nvPr/>
          </p:nvGrpSpPr>
          <p:grpSpPr>
            <a:xfrm>
              <a:off x="5834699" y="2634055"/>
              <a:ext cx="2166716" cy="1658661"/>
              <a:chOff x="5834699" y="2634055"/>
              <a:chExt cx="2166716" cy="1658661"/>
            </a:xfrm>
          </p:grpSpPr>
          <p:sp>
            <p:nvSpPr>
              <p:cNvPr id="134" name="Freeform 71">
                <a:extLst>
                  <a:ext uri="{FF2B5EF4-FFF2-40B4-BE49-F238E27FC236}">
                    <a16:creationId xmlns="" xmlns:a16="http://schemas.microsoft.com/office/drawing/2014/main" id="{BA46F688-09EF-4001-9997-59EBF3D77995}"/>
                  </a:ext>
                </a:extLst>
              </p:cNvPr>
              <p:cNvSpPr/>
              <p:nvPr/>
            </p:nvSpPr>
            <p:spPr>
              <a:xfrm>
                <a:off x="5875190" y="2665651"/>
                <a:ext cx="2092244" cy="1587770"/>
              </a:xfrm>
              <a:custGeom>
                <a:avLst/>
                <a:gdLst>
                  <a:gd name="connsiteX0" fmla="*/ 0 w 2265872"/>
                  <a:gd name="connsiteY0" fmla="*/ 1322717 h 1719533"/>
                  <a:gd name="connsiteX1" fmla="*/ 327804 w 2265872"/>
                  <a:gd name="connsiteY1" fmla="*/ 575095 h 1719533"/>
                  <a:gd name="connsiteX2" fmla="*/ 477328 w 2265872"/>
                  <a:gd name="connsiteY2" fmla="*/ 0 h 1719533"/>
                  <a:gd name="connsiteX3" fmla="*/ 638355 w 2265872"/>
                  <a:gd name="connsiteY3" fmla="*/ 368061 h 1719533"/>
                  <a:gd name="connsiteX4" fmla="*/ 805132 w 2265872"/>
                  <a:gd name="connsiteY4" fmla="*/ 465827 h 1719533"/>
                  <a:gd name="connsiteX5" fmla="*/ 971909 w 2265872"/>
                  <a:gd name="connsiteY5" fmla="*/ 770627 h 1719533"/>
                  <a:gd name="connsiteX6" fmla="*/ 1127185 w 2265872"/>
                  <a:gd name="connsiteY6" fmla="*/ 465827 h 1719533"/>
                  <a:gd name="connsiteX7" fmla="*/ 1293962 w 2265872"/>
                  <a:gd name="connsiteY7" fmla="*/ 948906 h 1719533"/>
                  <a:gd name="connsiteX8" fmla="*/ 1449238 w 2265872"/>
                  <a:gd name="connsiteY8" fmla="*/ 569344 h 1719533"/>
                  <a:gd name="connsiteX9" fmla="*/ 1610264 w 2265872"/>
                  <a:gd name="connsiteY9" fmla="*/ 948906 h 1719533"/>
                  <a:gd name="connsiteX10" fmla="*/ 1943819 w 2265872"/>
                  <a:gd name="connsiteY10" fmla="*/ 1426234 h 1719533"/>
                  <a:gd name="connsiteX11" fmla="*/ 2265872 w 2265872"/>
                  <a:gd name="connsiteY11" fmla="*/ 1719533 h 171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872" h="1719533">
                    <a:moveTo>
                      <a:pt x="0" y="1322717"/>
                    </a:moveTo>
                    <a:lnTo>
                      <a:pt x="327804" y="575095"/>
                    </a:lnTo>
                    <a:lnTo>
                      <a:pt x="477328" y="0"/>
                    </a:lnTo>
                    <a:lnTo>
                      <a:pt x="638355" y="368061"/>
                    </a:lnTo>
                    <a:lnTo>
                      <a:pt x="805132" y="465827"/>
                    </a:lnTo>
                    <a:lnTo>
                      <a:pt x="971909" y="770627"/>
                    </a:lnTo>
                    <a:lnTo>
                      <a:pt x="1127185" y="465827"/>
                    </a:lnTo>
                    <a:lnTo>
                      <a:pt x="1293962" y="948906"/>
                    </a:lnTo>
                    <a:lnTo>
                      <a:pt x="1449238" y="569344"/>
                    </a:lnTo>
                    <a:lnTo>
                      <a:pt x="1610264" y="948906"/>
                    </a:lnTo>
                    <a:lnTo>
                      <a:pt x="1943819" y="1426234"/>
                    </a:lnTo>
                    <a:lnTo>
                      <a:pt x="2265872" y="1719533"/>
                    </a:lnTo>
                  </a:path>
                </a:pathLst>
              </a:custGeom>
              <a:noFill/>
              <a:ln w="28575">
                <a:solidFill>
                  <a:schemeClr val="accent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35" name="Oval 72">
                <a:extLst>
                  <a:ext uri="{FF2B5EF4-FFF2-40B4-BE49-F238E27FC236}">
                    <a16:creationId xmlns="" xmlns:a16="http://schemas.microsoft.com/office/drawing/2014/main" id="{401F84F9-17D9-41E5-8895-CF187B9BF6F9}"/>
                  </a:ext>
                </a:extLst>
              </p:cNvPr>
              <p:cNvSpPr/>
              <p:nvPr/>
            </p:nvSpPr>
            <p:spPr bwMode="auto">
              <a:xfrm>
                <a:off x="5834699" y="3849841"/>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36" name="Oval 73">
                <a:extLst>
                  <a:ext uri="{FF2B5EF4-FFF2-40B4-BE49-F238E27FC236}">
                    <a16:creationId xmlns="" xmlns:a16="http://schemas.microsoft.com/office/drawing/2014/main" id="{A2BDFF52-1EEC-44AA-A0A0-009411BE6350}"/>
                  </a:ext>
                </a:extLst>
              </p:cNvPr>
              <p:cNvSpPr/>
              <p:nvPr/>
            </p:nvSpPr>
            <p:spPr bwMode="auto">
              <a:xfrm>
                <a:off x="6132738" y="3156851"/>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37" name="Oval 74">
                <a:extLst>
                  <a:ext uri="{FF2B5EF4-FFF2-40B4-BE49-F238E27FC236}">
                    <a16:creationId xmlns="" xmlns:a16="http://schemas.microsoft.com/office/drawing/2014/main" id="{6021BD5F-B591-4D95-94F8-AD54134809AA}"/>
                  </a:ext>
                </a:extLst>
              </p:cNvPr>
              <p:cNvSpPr/>
              <p:nvPr/>
            </p:nvSpPr>
            <p:spPr bwMode="auto">
              <a:xfrm>
                <a:off x="6273460" y="2634055"/>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38" name="Oval 75">
                <a:extLst>
                  <a:ext uri="{FF2B5EF4-FFF2-40B4-BE49-F238E27FC236}">
                    <a16:creationId xmlns="" xmlns:a16="http://schemas.microsoft.com/office/drawing/2014/main" id="{858501F6-607D-447D-8741-585E7A23EEA4}"/>
                  </a:ext>
                </a:extLst>
              </p:cNvPr>
              <p:cNvSpPr/>
              <p:nvPr/>
            </p:nvSpPr>
            <p:spPr bwMode="auto">
              <a:xfrm>
                <a:off x="6419492" y="2952405"/>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39" name="Oval 76">
                <a:extLst>
                  <a:ext uri="{FF2B5EF4-FFF2-40B4-BE49-F238E27FC236}">
                    <a16:creationId xmlns="" xmlns:a16="http://schemas.microsoft.com/office/drawing/2014/main" id="{162818AE-55E5-4B86-9CFA-A035AEA84F5C}"/>
                  </a:ext>
                </a:extLst>
              </p:cNvPr>
              <p:cNvSpPr/>
              <p:nvPr/>
            </p:nvSpPr>
            <p:spPr bwMode="auto">
              <a:xfrm>
                <a:off x="6581191" y="3066576"/>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40" name="Oval 77">
                <a:extLst>
                  <a:ext uri="{FF2B5EF4-FFF2-40B4-BE49-F238E27FC236}">
                    <a16:creationId xmlns="" xmlns:a16="http://schemas.microsoft.com/office/drawing/2014/main" id="{D8BFAB7C-CCE4-4781-8A25-A736ACA58DFA}"/>
                  </a:ext>
                </a:extLst>
              </p:cNvPr>
              <p:cNvSpPr/>
              <p:nvPr/>
            </p:nvSpPr>
            <p:spPr bwMode="auto">
              <a:xfrm>
                <a:off x="6726958" y="3322000"/>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41" name="Oval 78">
                <a:extLst>
                  <a:ext uri="{FF2B5EF4-FFF2-40B4-BE49-F238E27FC236}">
                    <a16:creationId xmlns="" xmlns:a16="http://schemas.microsoft.com/office/drawing/2014/main" id="{F5806FF3-EA79-45C4-B1B6-E9E3610B3B0D}"/>
                  </a:ext>
                </a:extLst>
              </p:cNvPr>
              <p:cNvSpPr/>
              <p:nvPr/>
            </p:nvSpPr>
            <p:spPr bwMode="auto">
              <a:xfrm>
                <a:off x="6872725" y="3061265"/>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42" name="Oval 79">
                <a:extLst>
                  <a:ext uri="{FF2B5EF4-FFF2-40B4-BE49-F238E27FC236}">
                    <a16:creationId xmlns="" xmlns:a16="http://schemas.microsoft.com/office/drawing/2014/main" id="{79801BEC-84ED-4D6B-A621-48BD129F8F2B}"/>
                  </a:ext>
                </a:extLst>
              </p:cNvPr>
              <p:cNvSpPr/>
              <p:nvPr/>
            </p:nvSpPr>
            <p:spPr bwMode="auto">
              <a:xfrm>
                <a:off x="7018493" y="3482104"/>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43" name="Oval 80">
                <a:extLst>
                  <a:ext uri="{FF2B5EF4-FFF2-40B4-BE49-F238E27FC236}">
                    <a16:creationId xmlns="" xmlns:a16="http://schemas.microsoft.com/office/drawing/2014/main" id="{9B582B40-360E-4C71-9E4E-491B40616534}"/>
                  </a:ext>
                </a:extLst>
              </p:cNvPr>
              <p:cNvSpPr/>
              <p:nvPr/>
            </p:nvSpPr>
            <p:spPr bwMode="auto">
              <a:xfrm>
                <a:off x="7169570" y="3159505"/>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44" name="Oval 81">
                <a:extLst>
                  <a:ext uri="{FF2B5EF4-FFF2-40B4-BE49-F238E27FC236}">
                    <a16:creationId xmlns="" xmlns:a16="http://schemas.microsoft.com/office/drawing/2014/main" id="{9B2C107D-E489-4B32-890B-5F54D22837B7}"/>
                  </a:ext>
                </a:extLst>
              </p:cNvPr>
              <p:cNvSpPr/>
              <p:nvPr/>
            </p:nvSpPr>
            <p:spPr bwMode="auto">
              <a:xfrm>
                <a:off x="7320648" y="3498567"/>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45" name="Oval 82">
                <a:extLst>
                  <a:ext uri="{FF2B5EF4-FFF2-40B4-BE49-F238E27FC236}">
                    <a16:creationId xmlns="" xmlns:a16="http://schemas.microsoft.com/office/drawing/2014/main" id="{FF31A6A1-395E-4405-8C51-E87BE60385BE}"/>
                  </a:ext>
                </a:extLst>
              </p:cNvPr>
              <p:cNvSpPr/>
              <p:nvPr/>
            </p:nvSpPr>
            <p:spPr bwMode="auto">
              <a:xfrm>
                <a:off x="7624125" y="3932681"/>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46" name="Oval 83">
                <a:extLst>
                  <a:ext uri="{FF2B5EF4-FFF2-40B4-BE49-F238E27FC236}">
                    <a16:creationId xmlns="" xmlns:a16="http://schemas.microsoft.com/office/drawing/2014/main" id="{8F527B3D-21C7-4ADF-B0E9-541319889FAD}"/>
                  </a:ext>
                </a:extLst>
              </p:cNvPr>
              <p:cNvSpPr/>
              <p:nvPr/>
            </p:nvSpPr>
            <p:spPr bwMode="auto">
              <a:xfrm>
                <a:off x="7916982" y="4208283"/>
                <a:ext cx="84433" cy="84433"/>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sp>
          <p:nvSpPr>
            <p:cNvPr id="132" name="TextBox 84">
              <a:extLst>
                <a:ext uri="{FF2B5EF4-FFF2-40B4-BE49-F238E27FC236}">
                  <a16:creationId xmlns="" xmlns:a16="http://schemas.microsoft.com/office/drawing/2014/main" id="{00836B7B-A37D-456E-8918-70E65583C490}"/>
                </a:ext>
              </a:extLst>
            </p:cNvPr>
            <p:cNvSpPr txBox="1"/>
            <p:nvPr/>
          </p:nvSpPr>
          <p:spPr>
            <a:xfrm rot="16200000">
              <a:off x="4346038" y="3178452"/>
              <a:ext cx="1552028" cy="262829"/>
            </a:xfrm>
            <a:prstGeom prst="rect">
              <a:avLst/>
            </a:prstGeom>
            <a:noFill/>
          </p:spPr>
          <p:txBody>
            <a:bodyPr wrap="none" rtlCol="0">
              <a:spAutoFit/>
            </a:bodyPr>
            <a:lstStyle/>
            <a:p>
              <a:pPr algn="ctr"/>
              <a:r>
                <a:rPr lang="en-US" sz="1108" dirty="0">
                  <a:cs typeface="Arial" pitchFamily="34" charset="0"/>
                </a:rPr>
                <a:t>Body temperature, </a:t>
              </a:r>
              <a:r>
                <a:rPr lang="en-US" sz="1108" dirty="0">
                  <a:sym typeface="Symbol"/>
                </a:rPr>
                <a:t></a:t>
              </a:r>
              <a:r>
                <a:rPr lang="en-US" sz="1108" dirty="0"/>
                <a:t>C</a:t>
              </a:r>
              <a:endParaRPr lang="en-US" sz="1108" dirty="0">
                <a:cs typeface="Arial" pitchFamily="34" charset="0"/>
              </a:endParaRPr>
            </a:p>
          </p:txBody>
        </p:sp>
        <p:sp>
          <p:nvSpPr>
            <p:cNvPr id="133" name="TextBox 85">
              <a:extLst>
                <a:ext uri="{FF2B5EF4-FFF2-40B4-BE49-F238E27FC236}">
                  <a16:creationId xmlns="" xmlns:a16="http://schemas.microsoft.com/office/drawing/2014/main" id="{4B8FE4B5-C000-41FF-AAFB-98142D9E5E45}"/>
                </a:ext>
              </a:extLst>
            </p:cNvPr>
            <p:cNvSpPr txBox="1"/>
            <p:nvPr/>
          </p:nvSpPr>
          <p:spPr>
            <a:xfrm>
              <a:off x="6673683" y="4563905"/>
              <a:ext cx="436338" cy="262829"/>
            </a:xfrm>
            <a:prstGeom prst="rect">
              <a:avLst/>
            </a:prstGeom>
            <a:noFill/>
          </p:spPr>
          <p:txBody>
            <a:bodyPr wrap="none" rtlCol="0">
              <a:spAutoFit/>
            </a:bodyPr>
            <a:lstStyle/>
            <a:p>
              <a:pPr algn="ctr"/>
              <a:r>
                <a:rPr lang="en-US" sz="1108" dirty="0">
                  <a:cs typeface="Arial" pitchFamily="34" charset="0"/>
                </a:rPr>
                <a:t>Day</a:t>
              </a:r>
            </a:p>
          </p:txBody>
        </p:sp>
      </p:grpSp>
      <p:grpSp>
        <p:nvGrpSpPr>
          <p:cNvPr id="147" name="Group 4">
            <a:extLst>
              <a:ext uri="{FF2B5EF4-FFF2-40B4-BE49-F238E27FC236}">
                <a16:creationId xmlns="" xmlns:a16="http://schemas.microsoft.com/office/drawing/2014/main" id="{19EA3FAB-6477-4692-93B6-19E5A2FA31E6}"/>
              </a:ext>
            </a:extLst>
          </p:cNvPr>
          <p:cNvGrpSpPr/>
          <p:nvPr/>
        </p:nvGrpSpPr>
        <p:grpSpPr>
          <a:xfrm>
            <a:off x="4705112" y="5188030"/>
            <a:ext cx="3695938" cy="371074"/>
            <a:chOff x="5089021" y="5334001"/>
            <a:chExt cx="4365880" cy="401868"/>
          </a:xfrm>
        </p:grpSpPr>
        <p:grpSp>
          <p:nvGrpSpPr>
            <p:cNvPr id="148" name="Group 86">
              <a:extLst>
                <a:ext uri="{FF2B5EF4-FFF2-40B4-BE49-F238E27FC236}">
                  <a16:creationId xmlns="" xmlns:a16="http://schemas.microsoft.com/office/drawing/2014/main" id="{CAA82FEC-30D7-46CD-8BD7-17F743BBF78A}"/>
                </a:ext>
              </a:extLst>
            </p:cNvPr>
            <p:cNvGrpSpPr/>
            <p:nvPr/>
          </p:nvGrpSpPr>
          <p:grpSpPr>
            <a:xfrm>
              <a:off x="5221726" y="5334001"/>
              <a:ext cx="4211406" cy="160228"/>
              <a:chOff x="816209" y="5501074"/>
              <a:chExt cx="4211406" cy="160228"/>
            </a:xfrm>
            <a:solidFill>
              <a:srgbClr val="FFC000"/>
            </a:solidFill>
          </p:grpSpPr>
          <p:sp>
            <p:nvSpPr>
              <p:cNvPr id="178" name="Rectangle 87">
                <a:extLst>
                  <a:ext uri="{FF2B5EF4-FFF2-40B4-BE49-F238E27FC236}">
                    <a16:creationId xmlns="" xmlns:a16="http://schemas.microsoft.com/office/drawing/2014/main" id="{EEE0BEAA-8F08-43FA-A3B3-2482A4B868A9}"/>
                  </a:ext>
                </a:extLst>
              </p:cNvPr>
              <p:cNvSpPr/>
              <p:nvPr/>
            </p:nvSpPr>
            <p:spPr bwMode="auto">
              <a:xfrm>
                <a:off x="816209" y="5501074"/>
                <a:ext cx="82296"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9" name="Rectangle 88">
                <a:extLst>
                  <a:ext uri="{FF2B5EF4-FFF2-40B4-BE49-F238E27FC236}">
                    <a16:creationId xmlns="" xmlns:a16="http://schemas.microsoft.com/office/drawing/2014/main" id="{EAC50AC8-755C-4375-A5C3-E82B6795DAE3}"/>
                  </a:ext>
                </a:extLst>
              </p:cNvPr>
              <p:cNvSpPr/>
              <p:nvPr/>
            </p:nvSpPr>
            <p:spPr bwMode="auto">
              <a:xfrm>
                <a:off x="1211570" y="5501074"/>
                <a:ext cx="4572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0" name="Rectangle 89">
                <a:extLst>
                  <a:ext uri="{FF2B5EF4-FFF2-40B4-BE49-F238E27FC236}">
                    <a16:creationId xmlns="" xmlns:a16="http://schemas.microsoft.com/office/drawing/2014/main" id="{A365E5CC-69DA-4E4A-B054-76B6CB86F87D}"/>
                  </a:ext>
                </a:extLst>
              </p:cNvPr>
              <p:cNvSpPr/>
              <p:nvPr/>
            </p:nvSpPr>
            <p:spPr bwMode="auto">
              <a:xfrm>
                <a:off x="1836513" y="5501074"/>
                <a:ext cx="100584"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1" name="Rectangle 90">
                <a:extLst>
                  <a:ext uri="{FF2B5EF4-FFF2-40B4-BE49-F238E27FC236}">
                    <a16:creationId xmlns="" xmlns:a16="http://schemas.microsoft.com/office/drawing/2014/main" id="{1FCBB50A-9C0B-412A-9E4A-5AAD4B46BC6B}"/>
                  </a:ext>
                </a:extLst>
              </p:cNvPr>
              <p:cNvSpPr/>
              <p:nvPr/>
            </p:nvSpPr>
            <p:spPr bwMode="auto">
              <a:xfrm>
                <a:off x="2483611" y="5501074"/>
                <a:ext cx="9144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2" name="Rectangle 91">
                <a:extLst>
                  <a:ext uri="{FF2B5EF4-FFF2-40B4-BE49-F238E27FC236}">
                    <a16:creationId xmlns="" xmlns:a16="http://schemas.microsoft.com/office/drawing/2014/main" id="{C104AB75-1881-4E79-9846-24CBD99826DD}"/>
                  </a:ext>
                </a:extLst>
              </p:cNvPr>
              <p:cNvSpPr/>
              <p:nvPr/>
            </p:nvSpPr>
            <p:spPr bwMode="auto">
              <a:xfrm>
                <a:off x="2873773" y="5501074"/>
                <a:ext cx="4572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3" name="Rectangle 92">
                <a:extLst>
                  <a:ext uri="{FF2B5EF4-FFF2-40B4-BE49-F238E27FC236}">
                    <a16:creationId xmlns="" xmlns:a16="http://schemas.microsoft.com/office/drawing/2014/main" id="{A888AC40-60A6-4C9C-852C-739E0A84FFCA}"/>
                  </a:ext>
                </a:extLst>
              </p:cNvPr>
              <p:cNvSpPr/>
              <p:nvPr/>
            </p:nvSpPr>
            <p:spPr bwMode="auto">
              <a:xfrm>
                <a:off x="3427673" y="5501074"/>
                <a:ext cx="9144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4" name="Rectangle 93">
                <a:extLst>
                  <a:ext uri="{FF2B5EF4-FFF2-40B4-BE49-F238E27FC236}">
                    <a16:creationId xmlns="" xmlns:a16="http://schemas.microsoft.com/office/drawing/2014/main" id="{F2052953-CA81-462C-9BDD-2860275912FC}"/>
                  </a:ext>
                </a:extLst>
              </p:cNvPr>
              <p:cNvSpPr/>
              <p:nvPr/>
            </p:nvSpPr>
            <p:spPr bwMode="auto">
              <a:xfrm>
                <a:off x="3896126" y="5501074"/>
                <a:ext cx="91440"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5" name="Rectangle 94">
                <a:extLst>
                  <a:ext uri="{FF2B5EF4-FFF2-40B4-BE49-F238E27FC236}">
                    <a16:creationId xmlns="" xmlns:a16="http://schemas.microsoft.com/office/drawing/2014/main" id="{3BAFA522-F0C6-4AF3-88A3-BA849B79C9F9}"/>
                  </a:ext>
                </a:extLst>
              </p:cNvPr>
              <p:cNvSpPr/>
              <p:nvPr/>
            </p:nvSpPr>
            <p:spPr bwMode="auto">
              <a:xfrm>
                <a:off x="4462770" y="5501074"/>
                <a:ext cx="82296"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86" name="Rectangle 95">
                <a:extLst>
                  <a:ext uri="{FF2B5EF4-FFF2-40B4-BE49-F238E27FC236}">
                    <a16:creationId xmlns="" xmlns:a16="http://schemas.microsoft.com/office/drawing/2014/main" id="{BD2A3718-E6F6-4ACD-8F69-EEB0919C9346}"/>
                  </a:ext>
                </a:extLst>
              </p:cNvPr>
              <p:cNvSpPr/>
              <p:nvPr/>
            </p:nvSpPr>
            <p:spPr bwMode="auto">
              <a:xfrm>
                <a:off x="4927031" y="5501074"/>
                <a:ext cx="100584" cy="160228"/>
              </a:xfrm>
              <a:prstGeom prst="rect">
                <a:avLst/>
              </a:prstGeom>
              <a:grpFill/>
              <a:ln w="9525" cap="flat" cmpd="sng" algn="ctr">
                <a:no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grpSp>
          <p:nvGrpSpPr>
            <p:cNvPr id="149" name="Group 96">
              <a:extLst>
                <a:ext uri="{FF2B5EF4-FFF2-40B4-BE49-F238E27FC236}">
                  <a16:creationId xmlns="" xmlns:a16="http://schemas.microsoft.com/office/drawing/2014/main" id="{85AAC287-583A-41E5-B7C8-7F6CD8D79FE9}"/>
                </a:ext>
              </a:extLst>
            </p:cNvPr>
            <p:cNvGrpSpPr/>
            <p:nvPr/>
          </p:nvGrpSpPr>
          <p:grpSpPr>
            <a:xfrm>
              <a:off x="5127904" y="5410820"/>
              <a:ext cx="4303485" cy="82678"/>
              <a:chOff x="722086" y="5577893"/>
              <a:chExt cx="4303485" cy="82678"/>
            </a:xfrm>
          </p:grpSpPr>
          <p:grpSp>
            <p:nvGrpSpPr>
              <p:cNvPr id="163" name="Group 97">
                <a:extLst>
                  <a:ext uri="{FF2B5EF4-FFF2-40B4-BE49-F238E27FC236}">
                    <a16:creationId xmlns="" xmlns:a16="http://schemas.microsoft.com/office/drawing/2014/main" id="{14A4ED67-FDC0-4824-AEE2-81D8929EE72C}"/>
                  </a:ext>
                </a:extLst>
              </p:cNvPr>
              <p:cNvGrpSpPr/>
              <p:nvPr/>
            </p:nvGrpSpPr>
            <p:grpSpPr>
              <a:xfrm>
                <a:off x="724843" y="5577893"/>
                <a:ext cx="4298213" cy="79780"/>
                <a:chOff x="724843" y="5577893"/>
                <a:chExt cx="4298213" cy="79780"/>
              </a:xfrm>
            </p:grpSpPr>
            <p:sp>
              <p:nvSpPr>
                <p:cNvPr id="165" name="Freeform 99">
                  <a:extLst>
                    <a:ext uri="{FF2B5EF4-FFF2-40B4-BE49-F238E27FC236}">
                      <a16:creationId xmlns="" xmlns:a16="http://schemas.microsoft.com/office/drawing/2014/main" id="{9F4C589B-C51D-4185-B50B-1AFF221A537B}"/>
                    </a:ext>
                  </a:extLst>
                </p:cNvPr>
                <p:cNvSpPr/>
                <p:nvPr/>
              </p:nvSpPr>
              <p:spPr>
                <a:xfrm>
                  <a:off x="724843"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66" name="Freeform 100">
                  <a:extLst>
                    <a:ext uri="{FF2B5EF4-FFF2-40B4-BE49-F238E27FC236}">
                      <a16:creationId xmlns="" xmlns:a16="http://schemas.microsoft.com/office/drawing/2014/main" id="{6765C5FB-6C9D-4B5B-842C-3817E8EAD483}"/>
                    </a:ext>
                  </a:extLst>
                </p:cNvPr>
                <p:cNvSpPr/>
                <p:nvPr/>
              </p:nvSpPr>
              <p:spPr>
                <a:xfrm>
                  <a:off x="1085210"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67" name="Freeform 101">
                  <a:extLst>
                    <a:ext uri="{FF2B5EF4-FFF2-40B4-BE49-F238E27FC236}">
                      <a16:creationId xmlns="" xmlns:a16="http://schemas.microsoft.com/office/drawing/2014/main" id="{F3A31CB3-512D-42C0-866C-4FF9E9015D2E}"/>
                    </a:ext>
                  </a:extLst>
                </p:cNvPr>
                <p:cNvSpPr/>
                <p:nvPr/>
              </p:nvSpPr>
              <p:spPr>
                <a:xfrm>
                  <a:off x="1443196"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68" name="Freeform 102">
                  <a:extLst>
                    <a:ext uri="{FF2B5EF4-FFF2-40B4-BE49-F238E27FC236}">
                      <a16:creationId xmlns="" xmlns:a16="http://schemas.microsoft.com/office/drawing/2014/main" id="{A2148ED9-9335-4FF6-AC8E-640C82AE1D6D}"/>
                    </a:ext>
                  </a:extLst>
                </p:cNvPr>
                <p:cNvSpPr/>
                <p:nvPr/>
              </p:nvSpPr>
              <p:spPr>
                <a:xfrm>
                  <a:off x="1801182"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69" name="Freeform 103">
                  <a:extLst>
                    <a:ext uri="{FF2B5EF4-FFF2-40B4-BE49-F238E27FC236}">
                      <a16:creationId xmlns="" xmlns:a16="http://schemas.microsoft.com/office/drawing/2014/main" id="{BBC5397A-02AE-4C46-AE87-486F106F1C00}"/>
                    </a:ext>
                  </a:extLst>
                </p:cNvPr>
                <p:cNvSpPr/>
                <p:nvPr/>
              </p:nvSpPr>
              <p:spPr>
                <a:xfrm>
                  <a:off x="2159168"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0" name="Freeform 104">
                  <a:extLst>
                    <a:ext uri="{FF2B5EF4-FFF2-40B4-BE49-F238E27FC236}">
                      <a16:creationId xmlns="" xmlns:a16="http://schemas.microsoft.com/office/drawing/2014/main" id="{26B2C5C1-7B87-4998-BA7E-2D801E77C8E4}"/>
                    </a:ext>
                  </a:extLst>
                </p:cNvPr>
                <p:cNvSpPr/>
                <p:nvPr/>
              </p:nvSpPr>
              <p:spPr>
                <a:xfrm>
                  <a:off x="2517154"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1" name="Freeform 105">
                  <a:extLst>
                    <a:ext uri="{FF2B5EF4-FFF2-40B4-BE49-F238E27FC236}">
                      <a16:creationId xmlns="" xmlns:a16="http://schemas.microsoft.com/office/drawing/2014/main" id="{DE722C02-5676-4995-AE36-CB9C158C2E13}"/>
                    </a:ext>
                  </a:extLst>
                </p:cNvPr>
                <p:cNvSpPr/>
                <p:nvPr/>
              </p:nvSpPr>
              <p:spPr>
                <a:xfrm>
                  <a:off x="2875140"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2" name="Freeform 106">
                  <a:extLst>
                    <a:ext uri="{FF2B5EF4-FFF2-40B4-BE49-F238E27FC236}">
                      <a16:creationId xmlns="" xmlns:a16="http://schemas.microsoft.com/office/drawing/2014/main" id="{23D81823-95A7-43C4-A06F-BDAD8EF5098B}"/>
                    </a:ext>
                  </a:extLst>
                </p:cNvPr>
                <p:cNvSpPr/>
                <p:nvPr/>
              </p:nvSpPr>
              <p:spPr>
                <a:xfrm>
                  <a:off x="3233126"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3" name="Freeform 107">
                  <a:extLst>
                    <a:ext uri="{FF2B5EF4-FFF2-40B4-BE49-F238E27FC236}">
                      <a16:creationId xmlns="" xmlns:a16="http://schemas.microsoft.com/office/drawing/2014/main" id="{F8B626E9-FE31-4210-8258-7CDF3F203283}"/>
                    </a:ext>
                  </a:extLst>
                </p:cNvPr>
                <p:cNvSpPr/>
                <p:nvPr/>
              </p:nvSpPr>
              <p:spPr>
                <a:xfrm>
                  <a:off x="3591112"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4" name="Freeform 108">
                  <a:extLst>
                    <a:ext uri="{FF2B5EF4-FFF2-40B4-BE49-F238E27FC236}">
                      <a16:creationId xmlns="" xmlns:a16="http://schemas.microsoft.com/office/drawing/2014/main" id="{3F5F24DE-5786-4C98-91AE-BC45ADE5AF75}"/>
                    </a:ext>
                  </a:extLst>
                </p:cNvPr>
                <p:cNvSpPr/>
                <p:nvPr/>
              </p:nvSpPr>
              <p:spPr>
                <a:xfrm>
                  <a:off x="3949098"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5" name="Freeform 109">
                  <a:extLst>
                    <a:ext uri="{FF2B5EF4-FFF2-40B4-BE49-F238E27FC236}">
                      <a16:creationId xmlns="" xmlns:a16="http://schemas.microsoft.com/office/drawing/2014/main" id="{E897569C-FAC7-4F6D-B588-97CD97DD24AC}"/>
                    </a:ext>
                  </a:extLst>
                </p:cNvPr>
                <p:cNvSpPr/>
                <p:nvPr/>
              </p:nvSpPr>
              <p:spPr>
                <a:xfrm>
                  <a:off x="4307084"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6" name="Freeform 110">
                  <a:extLst>
                    <a:ext uri="{FF2B5EF4-FFF2-40B4-BE49-F238E27FC236}">
                      <a16:creationId xmlns="" xmlns:a16="http://schemas.microsoft.com/office/drawing/2014/main" id="{CCEC0BF0-BA23-42A5-BCEB-5F121BDB9B0F}"/>
                    </a:ext>
                  </a:extLst>
                </p:cNvPr>
                <p:cNvSpPr/>
                <p:nvPr/>
              </p:nvSpPr>
              <p:spPr>
                <a:xfrm>
                  <a:off x="4665070"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177" name="Freeform 111">
                  <a:extLst>
                    <a:ext uri="{FF2B5EF4-FFF2-40B4-BE49-F238E27FC236}">
                      <a16:creationId xmlns="" xmlns:a16="http://schemas.microsoft.com/office/drawing/2014/main" id="{A7B8C50C-F225-400A-8D88-729F2FE480B6}"/>
                    </a:ext>
                  </a:extLst>
                </p:cNvPr>
                <p:cNvSpPr/>
                <p:nvPr/>
              </p:nvSpPr>
              <p:spPr>
                <a:xfrm>
                  <a:off x="5023056" y="5577893"/>
                  <a:ext cx="0" cy="79780"/>
                </a:xfrm>
                <a:custGeom>
                  <a:avLst/>
                  <a:gdLst>
                    <a:gd name="connsiteX0" fmla="*/ 0 w 0"/>
                    <a:gd name="connsiteY0" fmla="*/ 0 h 79780"/>
                    <a:gd name="connsiteX1" fmla="*/ 0 w 0"/>
                    <a:gd name="connsiteY1" fmla="*/ 79780 h 79780"/>
                  </a:gdLst>
                  <a:ahLst/>
                  <a:cxnLst>
                    <a:cxn ang="0">
                      <a:pos x="connsiteX0" y="connsiteY0"/>
                    </a:cxn>
                    <a:cxn ang="0">
                      <a:pos x="connsiteX1" y="connsiteY1"/>
                    </a:cxn>
                  </a:cxnLst>
                  <a:rect l="l" t="t" r="r" b="b"/>
                  <a:pathLst>
                    <a:path h="79780">
                      <a:moveTo>
                        <a:pt x="0" y="0"/>
                      </a:moveTo>
                      <a:lnTo>
                        <a:pt x="0" y="7978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sp>
            <p:nvSpPr>
              <p:cNvPr id="164" name="Freeform 98">
                <a:extLst>
                  <a:ext uri="{FF2B5EF4-FFF2-40B4-BE49-F238E27FC236}">
                    <a16:creationId xmlns="" xmlns:a16="http://schemas.microsoft.com/office/drawing/2014/main" id="{A18F4519-5C7B-40ED-9527-D5E5A2A32638}"/>
                  </a:ext>
                </a:extLst>
              </p:cNvPr>
              <p:cNvSpPr/>
              <p:nvPr/>
            </p:nvSpPr>
            <p:spPr>
              <a:xfrm>
                <a:off x="722086" y="5660571"/>
                <a:ext cx="4303485" cy="0"/>
              </a:xfrm>
              <a:custGeom>
                <a:avLst/>
                <a:gdLst>
                  <a:gd name="connsiteX0" fmla="*/ 0 w 4303485"/>
                  <a:gd name="connsiteY0" fmla="*/ 0 h 0"/>
                  <a:gd name="connsiteX1" fmla="*/ 4303485 w 4303485"/>
                  <a:gd name="connsiteY1" fmla="*/ 0 h 0"/>
                </a:gdLst>
                <a:ahLst/>
                <a:cxnLst>
                  <a:cxn ang="0">
                    <a:pos x="connsiteX0" y="connsiteY0"/>
                  </a:cxn>
                  <a:cxn ang="0">
                    <a:pos x="connsiteX1" y="connsiteY1"/>
                  </a:cxn>
                </a:cxnLst>
                <a:rect l="l" t="t" r="r" b="b"/>
                <a:pathLst>
                  <a:path w="4303485">
                    <a:moveTo>
                      <a:pt x="0" y="0"/>
                    </a:moveTo>
                    <a:lnTo>
                      <a:pt x="4303485" y="0"/>
                    </a:lnTo>
                  </a:path>
                </a:pathLst>
              </a:custGeom>
              <a:ln>
                <a:solidFill>
                  <a:schemeClr val="tx1"/>
                </a:solidFill>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grpSp>
        <p:grpSp>
          <p:nvGrpSpPr>
            <p:cNvPr id="150" name="Group 112">
              <a:extLst>
                <a:ext uri="{FF2B5EF4-FFF2-40B4-BE49-F238E27FC236}">
                  <a16:creationId xmlns="" xmlns:a16="http://schemas.microsoft.com/office/drawing/2014/main" id="{7DBA6AD5-5A8D-43FF-A7F9-9558349B7C21}"/>
                </a:ext>
              </a:extLst>
            </p:cNvPr>
            <p:cNvGrpSpPr/>
            <p:nvPr/>
          </p:nvGrpSpPr>
          <p:grpSpPr>
            <a:xfrm>
              <a:off x="5089021" y="5466576"/>
              <a:ext cx="4365880" cy="269293"/>
              <a:chOff x="683503" y="5993865"/>
              <a:chExt cx="4365880" cy="269293"/>
            </a:xfrm>
          </p:grpSpPr>
          <p:sp>
            <p:nvSpPr>
              <p:cNvPr id="151" name="TextBox 113">
                <a:extLst>
                  <a:ext uri="{FF2B5EF4-FFF2-40B4-BE49-F238E27FC236}">
                    <a16:creationId xmlns="" xmlns:a16="http://schemas.microsoft.com/office/drawing/2014/main" id="{6982C3CD-5D4E-485B-A73C-3BA33FB09150}"/>
                  </a:ext>
                </a:extLst>
              </p:cNvPr>
              <p:cNvSpPr txBox="1"/>
              <p:nvPr/>
            </p:nvSpPr>
            <p:spPr>
              <a:xfrm>
                <a:off x="683503" y="5993865"/>
                <a:ext cx="427411" cy="269293"/>
              </a:xfrm>
              <a:prstGeom prst="rect">
                <a:avLst/>
              </a:prstGeom>
              <a:noFill/>
            </p:spPr>
            <p:txBody>
              <a:bodyPr wrap="none" rtlCol="0">
                <a:spAutoFit/>
              </a:bodyPr>
              <a:lstStyle/>
              <a:p>
                <a:pPr algn="ctr"/>
                <a:r>
                  <a:rPr lang="en-US" sz="1016" dirty="0">
                    <a:cs typeface="Arial" pitchFamily="34" charset="0"/>
                  </a:rPr>
                  <a:t>Jan</a:t>
                </a:r>
              </a:p>
            </p:txBody>
          </p:sp>
          <p:sp>
            <p:nvSpPr>
              <p:cNvPr id="152" name="TextBox 114">
                <a:extLst>
                  <a:ext uri="{FF2B5EF4-FFF2-40B4-BE49-F238E27FC236}">
                    <a16:creationId xmlns="" xmlns:a16="http://schemas.microsoft.com/office/drawing/2014/main" id="{8B4F58D2-A32B-43BA-AAC6-43153ECDDB79}"/>
                  </a:ext>
                </a:extLst>
              </p:cNvPr>
              <p:cNvSpPr txBox="1"/>
              <p:nvPr/>
            </p:nvSpPr>
            <p:spPr>
              <a:xfrm>
                <a:off x="1019661" y="5993865"/>
                <a:ext cx="443036" cy="269293"/>
              </a:xfrm>
              <a:prstGeom prst="rect">
                <a:avLst/>
              </a:prstGeom>
              <a:noFill/>
            </p:spPr>
            <p:txBody>
              <a:bodyPr wrap="none" rtlCol="0">
                <a:spAutoFit/>
              </a:bodyPr>
              <a:lstStyle/>
              <a:p>
                <a:pPr algn="ctr"/>
                <a:r>
                  <a:rPr lang="en-US" sz="1016" dirty="0">
                    <a:cs typeface="Arial" pitchFamily="34" charset="0"/>
                  </a:rPr>
                  <a:t>Feb</a:t>
                </a:r>
              </a:p>
            </p:txBody>
          </p:sp>
          <p:sp>
            <p:nvSpPr>
              <p:cNvPr id="153" name="TextBox 115">
                <a:extLst>
                  <a:ext uri="{FF2B5EF4-FFF2-40B4-BE49-F238E27FC236}">
                    <a16:creationId xmlns="" xmlns:a16="http://schemas.microsoft.com/office/drawing/2014/main" id="{2D45941B-FBCA-4637-94FD-E875FCEB2429}"/>
                  </a:ext>
                </a:extLst>
              </p:cNvPr>
              <p:cNvSpPr txBox="1"/>
              <p:nvPr/>
            </p:nvSpPr>
            <p:spPr>
              <a:xfrm>
                <a:off x="1385366" y="5993865"/>
                <a:ext cx="443036" cy="269293"/>
              </a:xfrm>
              <a:prstGeom prst="rect">
                <a:avLst/>
              </a:prstGeom>
              <a:noFill/>
            </p:spPr>
            <p:txBody>
              <a:bodyPr wrap="none" rtlCol="0">
                <a:spAutoFit/>
              </a:bodyPr>
              <a:lstStyle/>
              <a:p>
                <a:pPr algn="ctr"/>
                <a:r>
                  <a:rPr lang="en-US" sz="1016" dirty="0">
                    <a:cs typeface="Arial" pitchFamily="34" charset="0"/>
                  </a:rPr>
                  <a:t>Mar</a:t>
                </a:r>
              </a:p>
            </p:txBody>
          </p:sp>
          <p:sp>
            <p:nvSpPr>
              <p:cNvPr id="154" name="TextBox 116">
                <a:extLst>
                  <a:ext uri="{FF2B5EF4-FFF2-40B4-BE49-F238E27FC236}">
                    <a16:creationId xmlns="" xmlns:a16="http://schemas.microsoft.com/office/drawing/2014/main" id="{D9814120-5EC3-4C79-BA2F-695C31F0A535}"/>
                  </a:ext>
                </a:extLst>
              </p:cNvPr>
              <p:cNvSpPr txBox="1"/>
              <p:nvPr/>
            </p:nvSpPr>
            <p:spPr>
              <a:xfrm>
                <a:off x="1747568" y="5993865"/>
                <a:ext cx="418730" cy="269293"/>
              </a:xfrm>
              <a:prstGeom prst="rect">
                <a:avLst/>
              </a:prstGeom>
              <a:noFill/>
            </p:spPr>
            <p:txBody>
              <a:bodyPr wrap="none" rtlCol="0">
                <a:spAutoFit/>
              </a:bodyPr>
              <a:lstStyle/>
              <a:p>
                <a:pPr algn="ctr"/>
                <a:r>
                  <a:rPr lang="en-US" sz="1016" dirty="0">
                    <a:cs typeface="Arial" pitchFamily="34" charset="0"/>
                  </a:rPr>
                  <a:t>Apr</a:t>
                </a:r>
              </a:p>
            </p:txBody>
          </p:sp>
          <p:sp>
            <p:nvSpPr>
              <p:cNvPr id="155" name="TextBox 117">
                <a:extLst>
                  <a:ext uri="{FF2B5EF4-FFF2-40B4-BE49-F238E27FC236}">
                    <a16:creationId xmlns="" xmlns:a16="http://schemas.microsoft.com/office/drawing/2014/main" id="{33C2E4D9-C722-4A9C-8F2C-C0246A23D476}"/>
                  </a:ext>
                </a:extLst>
              </p:cNvPr>
              <p:cNvSpPr txBox="1"/>
              <p:nvPr/>
            </p:nvSpPr>
            <p:spPr>
              <a:xfrm>
                <a:off x="2099849" y="5993865"/>
                <a:ext cx="467340" cy="269293"/>
              </a:xfrm>
              <a:prstGeom prst="rect">
                <a:avLst/>
              </a:prstGeom>
              <a:noFill/>
            </p:spPr>
            <p:txBody>
              <a:bodyPr wrap="none" rtlCol="0">
                <a:spAutoFit/>
              </a:bodyPr>
              <a:lstStyle/>
              <a:p>
                <a:pPr algn="ctr"/>
                <a:r>
                  <a:rPr lang="en-US" sz="1016" dirty="0">
                    <a:cs typeface="Arial" pitchFamily="34" charset="0"/>
                  </a:rPr>
                  <a:t>May</a:t>
                </a:r>
              </a:p>
            </p:txBody>
          </p:sp>
          <p:sp>
            <p:nvSpPr>
              <p:cNvPr id="156" name="TextBox 118">
                <a:extLst>
                  <a:ext uri="{FF2B5EF4-FFF2-40B4-BE49-F238E27FC236}">
                    <a16:creationId xmlns="" xmlns:a16="http://schemas.microsoft.com/office/drawing/2014/main" id="{B5A040D3-F543-4C2A-B214-CF798BBA24A7}"/>
                  </a:ext>
                </a:extLst>
              </p:cNvPr>
              <p:cNvSpPr txBox="1"/>
              <p:nvPr/>
            </p:nvSpPr>
            <p:spPr>
              <a:xfrm>
                <a:off x="2449817" y="5993865"/>
                <a:ext cx="505531" cy="269293"/>
              </a:xfrm>
              <a:prstGeom prst="rect">
                <a:avLst/>
              </a:prstGeom>
              <a:noFill/>
            </p:spPr>
            <p:txBody>
              <a:bodyPr wrap="none" rtlCol="0">
                <a:spAutoFit/>
              </a:bodyPr>
              <a:lstStyle/>
              <a:p>
                <a:pPr algn="ctr"/>
                <a:r>
                  <a:rPr lang="en-US" sz="1016" dirty="0">
                    <a:cs typeface="Arial" pitchFamily="34" charset="0"/>
                  </a:rPr>
                  <a:t>June</a:t>
                </a:r>
              </a:p>
            </p:txBody>
          </p:sp>
          <p:sp>
            <p:nvSpPr>
              <p:cNvPr id="157" name="TextBox 119">
                <a:extLst>
                  <a:ext uri="{FF2B5EF4-FFF2-40B4-BE49-F238E27FC236}">
                    <a16:creationId xmlns="" xmlns:a16="http://schemas.microsoft.com/office/drawing/2014/main" id="{1A7AC6E7-97D2-4702-8FDA-DACAA1F8C017}"/>
                  </a:ext>
                </a:extLst>
              </p:cNvPr>
              <p:cNvSpPr txBox="1"/>
              <p:nvPr/>
            </p:nvSpPr>
            <p:spPr>
              <a:xfrm>
                <a:off x="2831315" y="5993865"/>
                <a:ext cx="451716" cy="269293"/>
              </a:xfrm>
              <a:prstGeom prst="rect">
                <a:avLst/>
              </a:prstGeom>
              <a:noFill/>
            </p:spPr>
            <p:txBody>
              <a:bodyPr wrap="none" rtlCol="0">
                <a:spAutoFit/>
              </a:bodyPr>
              <a:lstStyle/>
              <a:p>
                <a:pPr algn="ctr"/>
                <a:r>
                  <a:rPr lang="en-US" sz="1016" dirty="0">
                    <a:cs typeface="Arial" pitchFamily="34" charset="0"/>
                  </a:rPr>
                  <a:t>July</a:t>
                </a:r>
              </a:p>
            </p:txBody>
          </p:sp>
          <p:sp>
            <p:nvSpPr>
              <p:cNvPr id="158" name="TextBox 120">
                <a:extLst>
                  <a:ext uri="{FF2B5EF4-FFF2-40B4-BE49-F238E27FC236}">
                    <a16:creationId xmlns="" xmlns:a16="http://schemas.microsoft.com/office/drawing/2014/main" id="{43E20B5C-4B4B-4B7C-A03A-18B67E73CC5D}"/>
                  </a:ext>
                </a:extLst>
              </p:cNvPr>
              <p:cNvSpPr txBox="1"/>
              <p:nvPr/>
            </p:nvSpPr>
            <p:spPr>
              <a:xfrm>
                <a:off x="3155898" y="5993865"/>
                <a:ext cx="449980" cy="269293"/>
              </a:xfrm>
              <a:prstGeom prst="rect">
                <a:avLst/>
              </a:prstGeom>
              <a:noFill/>
            </p:spPr>
            <p:txBody>
              <a:bodyPr wrap="none" rtlCol="0">
                <a:spAutoFit/>
              </a:bodyPr>
              <a:lstStyle/>
              <a:p>
                <a:pPr algn="ctr"/>
                <a:r>
                  <a:rPr lang="en-US" sz="1016" dirty="0">
                    <a:cs typeface="Arial" pitchFamily="34" charset="0"/>
                  </a:rPr>
                  <a:t>Aug</a:t>
                </a:r>
              </a:p>
            </p:txBody>
          </p:sp>
          <p:sp>
            <p:nvSpPr>
              <p:cNvPr id="159" name="TextBox 121">
                <a:extLst>
                  <a:ext uri="{FF2B5EF4-FFF2-40B4-BE49-F238E27FC236}">
                    <a16:creationId xmlns="" xmlns:a16="http://schemas.microsoft.com/office/drawing/2014/main" id="{52B1759C-209D-451D-833D-057BB4EA15AC}"/>
                  </a:ext>
                </a:extLst>
              </p:cNvPr>
              <p:cNvSpPr txBox="1"/>
              <p:nvPr/>
            </p:nvSpPr>
            <p:spPr>
              <a:xfrm>
                <a:off x="3515900" y="5993865"/>
                <a:ext cx="449980" cy="269293"/>
              </a:xfrm>
              <a:prstGeom prst="rect">
                <a:avLst/>
              </a:prstGeom>
              <a:noFill/>
            </p:spPr>
            <p:txBody>
              <a:bodyPr wrap="none" rtlCol="0">
                <a:spAutoFit/>
              </a:bodyPr>
              <a:lstStyle/>
              <a:p>
                <a:pPr algn="ctr"/>
                <a:r>
                  <a:rPr lang="en-US" sz="1016" dirty="0">
                    <a:cs typeface="Arial" pitchFamily="34" charset="0"/>
                  </a:rPr>
                  <a:t>Sep</a:t>
                </a:r>
              </a:p>
            </p:txBody>
          </p:sp>
          <p:sp>
            <p:nvSpPr>
              <p:cNvPr id="160" name="TextBox 122">
                <a:extLst>
                  <a:ext uri="{FF2B5EF4-FFF2-40B4-BE49-F238E27FC236}">
                    <a16:creationId xmlns="" xmlns:a16="http://schemas.microsoft.com/office/drawing/2014/main" id="{056E4E1A-077D-4D1E-B3ED-1587D40C0ED9}"/>
                  </a:ext>
                </a:extLst>
              </p:cNvPr>
              <p:cNvSpPr txBox="1"/>
              <p:nvPr/>
            </p:nvSpPr>
            <p:spPr>
              <a:xfrm>
                <a:off x="3910113" y="5993865"/>
                <a:ext cx="420467" cy="269293"/>
              </a:xfrm>
              <a:prstGeom prst="rect">
                <a:avLst/>
              </a:prstGeom>
              <a:noFill/>
            </p:spPr>
            <p:txBody>
              <a:bodyPr wrap="none" rtlCol="0">
                <a:spAutoFit/>
              </a:bodyPr>
              <a:lstStyle/>
              <a:p>
                <a:pPr algn="ctr"/>
                <a:r>
                  <a:rPr lang="en-US" sz="1016" dirty="0">
                    <a:cs typeface="Arial" pitchFamily="34" charset="0"/>
                  </a:rPr>
                  <a:t>Oct</a:t>
                </a:r>
              </a:p>
            </p:txBody>
          </p:sp>
          <p:sp>
            <p:nvSpPr>
              <p:cNvPr id="161" name="TextBox 123">
                <a:extLst>
                  <a:ext uri="{FF2B5EF4-FFF2-40B4-BE49-F238E27FC236}">
                    <a16:creationId xmlns="" xmlns:a16="http://schemas.microsoft.com/office/drawing/2014/main" id="{A3A43630-1518-4D50-B8F0-A332180839DA}"/>
                  </a:ext>
                </a:extLst>
              </p:cNvPr>
              <p:cNvSpPr txBox="1"/>
              <p:nvPr/>
            </p:nvSpPr>
            <p:spPr>
              <a:xfrm>
                <a:off x="4237659" y="5993865"/>
                <a:ext cx="451716" cy="269293"/>
              </a:xfrm>
              <a:prstGeom prst="rect">
                <a:avLst/>
              </a:prstGeom>
              <a:noFill/>
            </p:spPr>
            <p:txBody>
              <a:bodyPr wrap="none" rtlCol="0">
                <a:spAutoFit/>
              </a:bodyPr>
              <a:lstStyle/>
              <a:p>
                <a:pPr algn="ctr"/>
                <a:r>
                  <a:rPr lang="en-US" sz="1016" dirty="0">
                    <a:cs typeface="Arial" pitchFamily="34" charset="0"/>
                  </a:rPr>
                  <a:t>Nov</a:t>
                </a:r>
              </a:p>
            </p:txBody>
          </p:sp>
          <p:sp>
            <p:nvSpPr>
              <p:cNvPr id="162" name="TextBox 124">
                <a:extLst>
                  <a:ext uri="{FF2B5EF4-FFF2-40B4-BE49-F238E27FC236}">
                    <a16:creationId xmlns="" xmlns:a16="http://schemas.microsoft.com/office/drawing/2014/main" id="{B4865197-BECE-4790-A836-4D96FBACB435}"/>
                  </a:ext>
                </a:extLst>
              </p:cNvPr>
              <p:cNvSpPr txBox="1"/>
              <p:nvPr/>
            </p:nvSpPr>
            <p:spPr>
              <a:xfrm>
                <a:off x="4597667" y="5993865"/>
                <a:ext cx="451716" cy="269293"/>
              </a:xfrm>
              <a:prstGeom prst="rect">
                <a:avLst/>
              </a:prstGeom>
              <a:noFill/>
            </p:spPr>
            <p:txBody>
              <a:bodyPr wrap="none" rtlCol="0">
                <a:spAutoFit/>
              </a:bodyPr>
              <a:lstStyle/>
              <a:p>
                <a:pPr algn="ctr"/>
                <a:r>
                  <a:rPr lang="en-US" sz="1016" dirty="0">
                    <a:cs typeface="Arial" pitchFamily="34" charset="0"/>
                  </a:rPr>
                  <a:t>Dec</a:t>
                </a:r>
              </a:p>
            </p:txBody>
          </p:sp>
        </p:grpSp>
      </p:grpSp>
      <p:sp>
        <p:nvSpPr>
          <p:cNvPr id="187" name="TextBox 6">
            <a:extLst>
              <a:ext uri="{FF2B5EF4-FFF2-40B4-BE49-F238E27FC236}">
                <a16:creationId xmlns="" xmlns:a16="http://schemas.microsoft.com/office/drawing/2014/main" id="{34758E20-AAAB-4A9F-A38D-4B455BAC9972}"/>
              </a:ext>
            </a:extLst>
          </p:cNvPr>
          <p:cNvSpPr>
            <a:spLocks noChangeArrowheads="1"/>
          </p:cNvSpPr>
          <p:nvPr/>
        </p:nvSpPr>
        <p:spPr bwMode="auto">
          <a:xfrm>
            <a:off x="4647962" y="1505012"/>
            <a:ext cx="3815126" cy="337147"/>
          </a:xfrm>
          <a:prstGeom prst="rect">
            <a:avLst/>
          </a:prstGeom>
          <a:solidFill>
            <a:schemeClr val="accent1"/>
          </a:solidFill>
          <a:ln w="25400">
            <a:noFill/>
            <a:round/>
            <a:headEnd/>
            <a:tailEnd/>
          </a:ln>
          <a:effectLst/>
        </p:spPr>
        <p:txBody>
          <a:bodyPr anchor="ctr"/>
          <a:lstStyle/>
          <a:p>
            <a:pPr algn="ctr"/>
            <a:r>
              <a:rPr lang="en-US" sz="1293" b="1" dirty="0">
                <a:solidFill>
                  <a:srgbClr val="FFFFFF"/>
                </a:solidFill>
              </a:rPr>
              <a:t>Temporal fever pattern in a HIDS/MKD patient</a:t>
            </a:r>
            <a:r>
              <a:rPr lang="en-US" sz="1293" b="1" baseline="30000" dirty="0">
                <a:solidFill>
                  <a:srgbClr val="FFFFFF"/>
                </a:solidFill>
              </a:rPr>
              <a:t>2</a:t>
            </a:r>
          </a:p>
        </p:txBody>
      </p:sp>
      <p:sp>
        <p:nvSpPr>
          <p:cNvPr id="10" name="Rechteck 9"/>
          <p:cNvSpPr/>
          <p:nvPr/>
        </p:nvSpPr>
        <p:spPr>
          <a:xfrm>
            <a:off x="4653720" y="5508171"/>
            <a:ext cx="3854941" cy="400110"/>
          </a:xfrm>
          <a:prstGeom prst="rect">
            <a:avLst/>
          </a:prstGeom>
        </p:spPr>
        <p:txBody>
          <a:bodyPr wrap="square">
            <a:spAutoFit/>
          </a:bodyPr>
          <a:lstStyle/>
          <a:p>
            <a:r>
              <a:rPr lang="en-US" sz="1000" b="1" dirty="0"/>
              <a:t>Note: Bar graph shows the number of attacks patient had in a year, when they occurred, and their approximate duration.</a:t>
            </a:r>
          </a:p>
        </p:txBody>
      </p:sp>
      <p:cxnSp>
        <p:nvCxnSpPr>
          <p:cNvPr id="5" name="Gerader Verbinder 4"/>
          <p:cNvCxnSpPr/>
          <p:nvPr/>
        </p:nvCxnSpPr>
        <p:spPr>
          <a:xfrm>
            <a:off x="4647962" y="4950354"/>
            <a:ext cx="381824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4643438" y="1484313"/>
            <a:ext cx="3814762" cy="45370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0969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599" y="1479106"/>
            <a:ext cx="1622694" cy="4151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Fever attacks are accompanied by an array of signs and symptoms</a:t>
            </a:r>
          </a:p>
        </p:txBody>
      </p:sp>
      <p:sp>
        <p:nvSpPr>
          <p:cNvPr id="24" name="Text Placeholder 3"/>
          <p:cNvSpPr>
            <a:spLocks noGrp="1"/>
          </p:cNvSpPr>
          <p:nvPr>
            <p:ph type="body" sz="quarter" idx="10"/>
          </p:nvPr>
        </p:nvSpPr>
        <p:spPr>
          <a:xfrm>
            <a:off x="686020" y="5909455"/>
            <a:ext cx="6015866" cy="633507"/>
          </a:xfrm>
        </p:spPr>
        <p:txBody>
          <a:bodyPr/>
          <a:lstStyle/>
          <a:p>
            <a:r>
              <a:rPr lang="en-US" dirty="0"/>
              <a:t>*Median </a:t>
            </a:r>
            <a:r>
              <a:rPr lang="en-US" dirty="0" err="1"/>
              <a:t>IgD</a:t>
            </a:r>
            <a:r>
              <a:rPr lang="en-US" dirty="0"/>
              <a:t> concentration is around 400 U/mL; in three quarters of patients, the elevated </a:t>
            </a:r>
            <a:r>
              <a:rPr lang="en-US" dirty="0" err="1"/>
              <a:t>IgD</a:t>
            </a:r>
            <a:r>
              <a:rPr lang="en-US" dirty="0"/>
              <a:t> concentration </a:t>
            </a:r>
            <a:br>
              <a:rPr lang="en-US" dirty="0"/>
            </a:br>
            <a:r>
              <a:rPr lang="en-US" dirty="0"/>
              <a:t>is accompanied by a rise in IgA; other immunoglobulins, including IgG subtypes are usually normal; </a:t>
            </a:r>
            <a:br>
              <a:rPr lang="en-US" dirty="0"/>
            </a:br>
            <a:r>
              <a:rPr lang="en-US" dirty="0" err="1"/>
              <a:t>IgD</a:t>
            </a:r>
            <a:r>
              <a:rPr lang="en-US" dirty="0"/>
              <a:t> concentration does not correlate with disease activity. Ig, immunoglobulin. </a:t>
            </a:r>
          </a:p>
          <a:p>
            <a:r>
              <a:rPr lang="en-US" dirty="0"/>
              <a:t>van der </a:t>
            </a:r>
            <a:r>
              <a:rPr lang="en-US" dirty="0" err="1"/>
              <a:t>Hilst</a:t>
            </a:r>
            <a:r>
              <a:rPr lang="en-US" dirty="0"/>
              <a:t> JCH, et al. </a:t>
            </a:r>
            <a:r>
              <a:rPr lang="en-US" i="1" dirty="0"/>
              <a:t>Medicine</a:t>
            </a:r>
            <a:r>
              <a:rPr lang="en-US" dirty="0"/>
              <a:t>. 2008;87:301-310. 2. </a:t>
            </a:r>
            <a:r>
              <a:rPr lang="en-US" dirty="0" err="1"/>
              <a:t>Korppi</a:t>
            </a:r>
            <a:r>
              <a:rPr lang="en-US" dirty="0"/>
              <a:t> M, et al. </a:t>
            </a:r>
            <a:r>
              <a:rPr lang="en-US" i="1" dirty="0"/>
              <a:t>Acta </a:t>
            </a:r>
            <a:r>
              <a:rPr lang="en-US" i="1" dirty="0" err="1"/>
              <a:t>Paediatrica</a:t>
            </a:r>
            <a:r>
              <a:rPr lang="en-US" dirty="0"/>
              <a:t>. 2011;100:21-25. </a:t>
            </a:r>
          </a:p>
        </p:txBody>
      </p:sp>
      <p:graphicFrame>
        <p:nvGraphicFramePr>
          <p:cNvPr id="32" name="Table 31"/>
          <p:cNvGraphicFramePr>
            <a:graphicFrameLocks noGrp="1"/>
          </p:cNvGraphicFramePr>
          <p:nvPr>
            <p:extLst>
              <p:ext uri="{D42A27DB-BD31-4B8C-83A1-F6EECF244321}">
                <p14:modId xmlns:p14="http://schemas.microsoft.com/office/powerpoint/2010/main" val="1985545734"/>
              </p:ext>
            </p:extLst>
          </p:nvPr>
        </p:nvGraphicFramePr>
        <p:xfrm>
          <a:off x="683801" y="1520825"/>
          <a:ext cx="2483261" cy="1266765"/>
        </p:xfrm>
        <a:graphic>
          <a:graphicData uri="http://schemas.openxmlformats.org/drawingml/2006/table">
            <a:tbl>
              <a:tblPr firstRow="1" bandRow="1">
                <a:tableStyleId>{7DF18680-E054-41AD-8BC1-D1AEF772440D}</a:tableStyleId>
              </a:tblPr>
              <a:tblGrid>
                <a:gridCol w="2483261">
                  <a:extLst>
                    <a:ext uri="{9D8B030D-6E8A-4147-A177-3AD203B41FA5}">
                      <a16:colId xmlns="" xmlns:a16="http://schemas.microsoft.com/office/drawing/2014/main" val="20000"/>
                    </a:ext>
                  </a:extLst>
                </a:gridCol>
              </a:tblGrid>
              <a:tr h="253353">
                <a:tc>
                  <a:txBody>
                    <a:bodyPr/>
                    <a:lstStyle/>
                    <a:p>
                      <a:r>
                        <a:rPr lang="en-US" sz="1100" dirty="0"/>
                        <a:t>General</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253353">
                <a:tc>
                  <a:txBody>
                    <a:bodyPr/>
                    <a:lstStyle/>
                    <a:p>
                      <a:r>
                        <a:rPr lang="en-US" sz="1100" dirty="0">
                          <a:latin typeface="Arial Narrow" panose="020B0606020202030204" pitchFamily="34" charset="0"/>
                        </a:rPr>
                        <a:t>Fever (100.0%)</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1"/>
                  </a:ext>
                </a:extLst>
              </a:tr>
              <a:tr h="253353">
                <a:tc>
                  <a:txBody>
                    <a:bodyPr/>
                    <a:lstStyle/>
                    <a:p>
                      <a:r>
                        <a:rPr lang="en-US" sz="1100" dirty="0">
                          <a:latin typeface="Arial Narrow" panose="020B0606020202030204" pitchFamily="34" charset="0"/>
                        </a:rPr>
                        <a:t>Malaise (100.0%)</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2"/>
                  </a:ext>
                </a:extLst>
              </a:tr>
              <a:tr h="253353">
                <a:tc>
                  <a:txBody>
                    <a:bodyPr/>
                    <a:lstStyle/>
                    <a:p>
                      <a:r>
                        <a:rPr lang="en-US" sz="1100" dirty="0">
                          <a:latin typeface="Arial Narrow" panose="020B0606020202030204" pitchFamily="34" charset="0"/>
                        </a:rPr>
                        <a:t>Headache (63.3%)</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3"/>
                  </a:ext>
                </a:extLst>
              </a:tr>
              <a:tr h="253353">
                <a:tc>
                  <a:txBody>
                    <a:bodyPr/>
                    <a:lstStyle/>
                    <a:p>
                      <a:r>
                        <a:rPr lang="en-US" sz="1100" dirty="0">
                          <a:latin typeface="Arial Narrow" panose="020B0606020202030204" pitchFamily="34" charset="0"/>
                        </a:rPr>
                        <a:t>Cold chills (62.7%)</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4"/>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667299960"/>
              </p:ext>
            </p:extLst>
          </p:nvPr>
        </p:nvGraphicFramePr>
        <p:xfrm>
          <a:off x="685799" y="2860174"/>
          <a:ext cx="2481264" cy="2026398"/>
        </p:xfrm>
        <a:graphic>
          <a:graphicData uri="http://schemas.openxmlformats.org/drawingml/2006/table">
            <a:tbl>
              <a:tblPr firstRow="1" bandRow="1">
                <a:tableStyleId>{7DF18680-E054-41AD-8BC1-D1AEF772440D}</a:tableStyleId>
              </a:tblPr>
              <a:tblGrid>
                <a:gridCol w="2481264">
                  <a:extLst>
                    <a:ext uri="{9D8B030D-6E8A-4147-A177-3AD203B41FA5}">
                      <a16:colId xmlns="" xmlns:a16="http://schemas.microsoft.com/office/drawing/2014/main" val="20000"/>
                    </a:ext>
                  </a:extLst>
                </a:gridCol>
              </a:tblGrid>
              <a:tr h="253300">
                <a:tc>
                  <a:txBody>
                    <a:bodyPr/>
                    <a:lstStyle/>
                    <a:p>
                      <a:r>
                        <a:rPr lang="en-US" sz="1100" dirty="0"/>
                        <a:t>Mucocutaneous</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253300">
                <a:tc>
                  <a:txBody>
                    <a:bodyPr/>
                    <a:lstStyle/>
                    <a:p>
                      <a:r>
                        <a:rPr lang="en-US" sz="1100" dirty="0">
                          <a:latin typeface="Arial Narrow" panose="020B0606020202030204" pitchFamily="34" charset="0"/>
                        </a:rPr>
                        <a:t>Maculopapular rash</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1"/>
                  </a:ext>
                </a:extLst>
              </a:tr>
              <a:tr h="253300">
                <a:tc>
                  <a:txBody>
                    <a:bodyPr/>
                    <a:lstStyle/>
                    <a:p>
                      <a:r>
                        <a:rPr lang="en-US" sz="1100" dirty="0">
                          <a:latin typeface="Arial Narrow" panose="020B0606020202030204" pitchFamily="34" charset="0"/>
                        </a:rPr>
                        <a:t>Itching, redness (urticaria)</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2"/>
                  </a:ext>
                </a:extLst>
              </a:tr>
              <a:tr h="422166">
                <a:tc>
                  <a:txBody>
                    <a:bodyPr/>
                    <a:lstStyle/>
                    <a:p>
                      <a:r>
                        <a:rPr lang="en-US" sz="1100" dirty="0">
                          <a:latin typeface="Arial Narrow" panose="020B0606020202030204" pitchFamily="34" charset="0"/>
                        </a:rPr>
                        <a:t>Dark spots on skin or </a:t>
                      </a:r>
                      <a:br>
                        <a:rPr lang="en-US" sz="1100" dirty="0">
                          <a:latin typeface="Arial Narrow" panose="020B0606020202030204" pitchFamily="34" charset="0"/>
                        </a:rPr>
                      </a:br>
                      <a:r>
                        <a:rPr lang="en-US" sz="1100" dirty="0">
                          <a:latin typeface="Arial Narrow" panose="020B0606020202030204" pitchFamily="34" charset="0"/>
                        </a:rPr>
                        <a:t>mucous membranes (purpura)</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3"/>
                  </a:ext>
                </a:extLst>
              </a:tr>
              <a:tr h="422166">
                <a:tc>
                  <a:txBody>
                    <a:bodyPr/>
                    <a:lstStyle/>
                    <a:p>
                      <a:r>
                        <a:rPr lang="en-US" sz="1100" dirty="0">
                          <a:latin typeface="Arial Narrow" panose="020B0606020202030204" pitchFamily="34" charset="0"/>
                        </a:rPr>
                        <a:t>Painful pink-to-blue nodules</a:t>
                      </a:r>
                      <a:r>
                        <a:rPr lang="en-US" sz="1100" baseline="0" dirty="0">
                          <a:latin typeface="Arial Narrow" panose="020B0606020202030204" pitchFamily="34" charset="0"/>
                        </a:rPr>
                        <a:t> </a:t>
                      </a:r>
                      <a:br>
                        <a:rPr lang="en-US" sz="1100" baseline="0" dirty="0">
                          <a:latin typeface="Arial Narrow" panose="020B0606020202030204" pitchFamily="34" charset="0"/>
                        </a:rPr>
                      </a:br>
                      <a:r>
                        <a:rPr lang="en-US" sz="1100" baseline="0" dirty="0">
                          <a:latin typeface="Arial Narrow" panose="020B0606020202030204" pitchFamily="34" charset="0"/>
                        </a:rPr>
                        <a:t>under skin (e</a:t>
                      </a:r>
                      <a:r>
                        <a:rPr lang="en-US" sz="1100" dirty="0">
                          <a:latin typeface="Arial Narrow" panose="020B0606020202030204" pitchFamily="34" charset="0"/>
                        </a:rPr>
                        <a:t>rythema nodosum)</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4"/>
                  </a:ext>
                </a:extLst>
              </a:tr>
              <a:tr h="422166">
                <a:tc>
                  <a:txBody>
                    <a:bodyPr/>
                    <a:lstStyle/>
                    <a:p>
                      <a:pPr marL="0" marR="0" indent="0" algn="l" defTabSz="457144"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Oral ulcers with or without</a:t>
                      </a:r>
                      <a:r>
                        <a:rPr lang="en-US" sz="1100" baseline="0" dirty="0">
                          <a:latin typeface="Arial Narrow" panose="020B0606020202030204" pitchFamily="34" charset="0"/>
                        </a:rPr>
                        <a:t> g</a:t>
                      </a:r>
                      <a:r>
                        <a:rPr lang="en-US" sz="1100" dirty="0">
                          <a:latin typeface="Arial Narrow" panose="020B0606020202030204" pitchFamily="34" charset="0"/>
                        </a:rPr>
                        <a:t>enital ulcers</a:t>
                      </a:r>
                      <a:r>
                        <a:rPr lang="en-US" sz="1100" baseline="0" dirty="0">
                          <a:latin typeface="Arial Narrow" panose="020B0606020202030204" pitchFamily="34" charset="0"/>
                        </a:rPr>
                        <a:t> </a:t>
                      </a:r>
                      <a:r>
                        <a:rPr lang="en-US" sz="1100" dirty="0">
                          <a:latin typeface="Arial Narrow" panose="020B0606020202030204" pitchFamily="34" charset="0"/>
                        </a:rPr>
                        <a:t>(48.5%)</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5"/>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405716437"/>
              </p:ext>
            </p:extLst>
          </p:nvPr>
        </p:nvGraphicFramePr>
        <p:xfrm>
          <a:off x="683801" y="4983701"/>
          <a:ext cx="2500057" cy="504148"/>
        </p:xfrm>
        <a:graphic>
          <a:graphicData uri="http://schemas.openxmlformats.org/drawingml/2006/table">
            <a:tbl>
              <a:tblPr firstRow="1" bandRow="1">
                <a:tableStyleId>{7DF18680-E054-41AD-8BC1-D1AEF772440D}</a:tableStyleId>
              </a:tblPr>
              <a:tblGrid>
                <a:gridCol w="2500057">
                  <a:extLst>
                    <a:ext uri="{9D8B030D-6E8A-4147-A177-3AD203B41FA5}">
                      <a16:colId xmlns="" xmlns:a16="http://schemas.microsoft.com/office/drawing/2014/main" val="20000"/>
                    </a:ext>
                  </a:extLst>
                </a:gridCol>
              </a:tblGrid>
              <a:tr h="0">
                <a:tc>
                  <a:txBody>
                    <a:bodyPr/>
                    <a:lstStyle/>
                    <a:p>
                      <a:r>
                        <a:rPr lang="en-US" sz="1100" dirty="0"/>
                        <a:t>Joints</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140988">
                <a:tc>
                  <a:txBody>
                    <a:bodyPr/>
                    <a:lstStyle/>
                    <a:p>
                      <a:pPr marL="0" marR="0" indent="0" algn="l" defTabSz="457144"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Arthralgia</a:t>
                      </a:r>
                      <a:r>
                        <a:rPr lang="en-US" sz="1100" baseline="0" dirty="0">
                          <a:latin typeface="Arial Narrow" panose="020B0606020202030204" pitchFamily="34" charset="0"/>
                        </a:rPr>
                        <a:t> (83.5%) and</a:t>
                      </a:r>
                      <a:r>
                        <a:rPr lang="en-US" sz="1100" dirty="0">
                          <a:latin typeface="Arial Narrow" panose="020B0606020202030204" pitchFamily="34" charset="0"/>
                        </a:rPr>
                        <a:t>/or arthritis</a:t>
                      </a:r>
                      <a:r>
                        <a:rPr lang="en-US" sz="1100" baseline="0" dirty="0">
                          <a:latin typeface="Arial Narrow" panose="020B0606020202030204" pitchFamily="34" charset="0"/>
                        </a:rPr>
                        <a:t> (55.3%)</a:t>
                      </a:r>
                      <a:endParaRPr lang="en-US" sz="1100" dirty="0">
                        <a:latin typeface="Arial Narrow" panose="020B0606020202030204" pitchFamily="34" charset="0"/>
                      </a:endParaRP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1"/>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970444050"/>
              </p:ext>
            </p:extLst>
          </p:nvPr>
        </p:nvGraphicFramePr>
        <p:xfrm>
          <a:off x="5257800" y="1522807"/>
          <a:ext cx="3191920" cy="1008296"/>
        </p:xfrm>
        <a:graphic>
          <a:graphicData uri="http://schemas.openxmlformats.org/drawingml/2006/table">
            <a:tbl>
              <a:tblPr firstRow="1" bandRow="1">
                <a:tableStyleId>{7DF18680-E054-41AD-8BC1-D1AEF772440D}</a:tableStyleId>
              </a:tblPr>
              <a:tblGrid>
                <a:gridCol w="3191920">
                  <a:extLst>
                    <a:ext uri="{9D8B030D-6E8A-4147-A177-3AD203B41FA5}">
                      <a16:colId xmlns="" xmlns:a16="http://schemas.microsoft.com/office/drawing/2014/main" val="20000"/>
                    </a:ext>
                  </a:extLst>
                </a:gridCol>
              </a:tblGrid>
              <a:tr h="0">
                <a:tc>
                  <a:txBody>
                    <a:bodyPr/>
                    <a:lstStyle/>
                    <a:p>
                      <a:r>
                        <a:rPr lang="en-US" sz="1100" dirty="0"/>
                        <a:t>Lymphoid</a:t>
                      </a:r>
                      <a:r>
                        <a:rPr lang="en-US" sz="1100" baseline="0" dirty="0"/>
                        <a:t> tissue</a:t>
                      </a:r>
                      <a:endParaRPr lang="en-US" sz="1100" dirty="0"/>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0">
                <a:tc>
                  <a:txBody>
                    <a:bodyPr/>
                    <a:lstStyle/>
                    <a:p>
                      <a:r>
                        <a:rPr lang="en-US" sz="1100" dirty="0">
                          <a:latin typeface="Arial Narrow" panose="020B0606020202030204" pitchFamily="34" charset="0"/>
                        </a:rPr>
                        <a:t>Swollen</a:t>
                      </a:r>
                      <a:r>
                        <a:rPr lang="en-US" sz="1100" baseline="0" dirty="0">
                          <a:latin typeface="Arial Narrow" panose="020B0606020202030204" pitchFamily="34" charset="0"/>
                        </a:rPr>
                        <a:t> lymphadenopathy</a:t>
                      </a:r>
                      <a:endParaRPr lang="en-US" sz="1100" dirty="0">
                        <a:latin typeface="Arial Narrow" panose="020B0606020202030204" pitchFamily="34" charset="0"/>
                      </a:endParaRP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Generally lymphadenopathy</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2"/>
                  </a:ext>
                </a:extLst>
              </a:tr>
              <a:tr h="0">
                <a:tc>
                  <a:txBody>
                    <a:bodyPr/>
                    <a:lstStyle/>
                    <a:p>
                      <a:r>
                        <a:rPr lang="en-US" sz="1100" dirty="0">
                          <a:latin typeface="Arial Narrow" panose="020B0606020202030204" pitchFamily="34" charset="0"/>
                        </a:rPr>
                        <a:t>Enlargement of the spleen (splenomegaly)</a:t>
                      </a:r>
                      <a:r>
                        <a:rPr lang="en-US" sz="1100" baseline="0" dirty="0">
                          <a:latin typeface="Arial Narrow" panose="020B0606020202030204" pitchFamily="34" charset="0"/>
                        </a:rPr>
                        <a:t> (</a:t>
                      </a:r>
                      <a:r>
                        <a:rPr lang="en-US" sz="1100" dirty="0">
                          <a:latin typeface="Arial Narrow" panose="020B0606020202030204" pitchFamily="34" charset="0"/>
                        </a:rPr>
                        <a:t>32.4%)</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3"/>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219987880"/>
              </p:ext>
            </p:extLst>
          </p:nvPr>
        </p:nvGraphicFramePr>
        <p:xfrm>
          <a:off x="5257314" y="2580711"/>
          <a:ext cx="3200886" cy="756222"/>
        </p:xfrm>
        <a:graphic>
          <a:graphicData uri="http://schemas.openxmlformats.org/drawingml/2006/table">
            <a:tbl>
              <a:tblPr firstRow="1" bandRow="1">
                <a:tableStyleId>{7DF18680-E054-41AD-8BC1-D1AEF772440D}</a:tableStyleId>
              </a:tblPr>
              <a:tblGrid>
                <a:gridCol w="3200886">
                  <a:extLst>
                    <a:ext uri="{9D8B030D-6E8A-4147-A177-3AD203B41FA5}">
                      <a16:colId xmlns="" xmlns:a16="http://schemas.microsoft.com/office/drawing/2014/main" val="20000"/>
                    </a:ext>
                  </a:extLst>
                </a:gridCol>
              </a:tblGrid>
              <a:tr h="0">
                <a:tc>
                  <a:txBody>
                    <a:bodyPr/>
                    <a:lstStyle/>
                    <a:p>
                      <a:r>
                        <a:rPr lang="en-US" sz="1100" dirty="0"/>
                        <a:t>Gastrointestinal</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0">
                <a:tc>
                  <a:txBody>
                    <a:bodyPr/>
                    <a:lstStyle/>
                    <a:p>
                      <a:r>
                        <a:rPr lang="en-US" sz="1100" dirty="0">
                          <a:latin typeface="Arial Narrow" panose="020B0606020202030204" pitchFamily="34" charset="0"/>
                        </a:rPr>
                        <a:t>Vomiting (70.9%)</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Diarrhea (71.6%)</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2"/>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214850280"/>
              </p:ext>
            </p:extLst>
          </p:nvPr>
        </p:nvGraphicFramePr>
        <p:xfrm>
          <a:off x="5257313" y="3389661"/>
          <a:ext cx="3200887" cy="1428010"/>
        </p:xfrm>
        <a:graphic>
          <a:graphicData uri="http://schemas.openxmlformats.org/drawingml/2006/table">
            <a:tbl>
              <a:tblPr firstRow="1" bandRow="1">
                <a:tableStyleId>{7DF18680-E054-41AD-8BC1-D1AEF772440D}</a:tableStyleId>
              </a:tblPr>
              <a:tblGrid>
                <a:gridCol w="3200887">
                  <a:extLst>
                    <a:ext uri="{9D8B030D-6E8A-4147-A177-3AD203B41FA5}">
                      <a16:colId xmlns="" xmlns:a16="http://schemas.microsoft.com/office/drawing/2014/main" val="20000"/>
                    </a:ext>
                  </a:extLst>
                </a:gridCol>
              </a:tblGrid>
              <a:tr h="0">
                <a:tc>
                  <a:txBody>
                    <a:bodyPr/>
                    <a:lstStyle/>
                    <a:p>
                      <a:r>
                        <a:rPr lang="en-US" sz="1100" dirty="0"/>
                        <a:t>Abdominal</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0">
                <a:tc>
                  <a:txBody>
                    <a:bodyPr/>
                    <a:lstStyle/>
                    <a:p>
                      <a:r>
                        <a:rPr lang="en-US" sz="1100" dirty="0">
                          <a:latin typeface="Arial Narrow" panose="020B0606020202030204" pitchFamily="34" charset="0"/>
                        </a:rPr>
                        <a:t>Abdominal pain (85.4%)</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Enlargement</a:t>
                      </a:r>
                      <a:r>
                        <a:rPr lang="en-US" sz="1100" baseline="0" dirty="0">
                          <a:latin typeface="Arial Narrow" panose="020B0606020202030204" pitchFamily="34" charset="0"/>
                        </a:rPr>
                        <a:t> of the liver (hepatomegaly) (21.6%)</a:t>
                      </a:r>
                      <a:endParaRPr lang="en-US" sz="1100" dirty="0">
                        <a:latin typeface="Arial Narrow" panose="020B0606020202030204" pitchFamily="34" charset="0"/>
                      </a:endParaRP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2"/>
                  </a:ext>
                </a:extLst>
              </a:tr>
              <a:tr h="151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Inflammation</a:t>
                      </a:r>
                      <a:r>
                        <a:rPr lang="en-US" sz="1100" baseline="0" dirty="0">
                          <a:latin typeface="Arial Narrow" panose="020B0606020202030204" pitchFamily="34" charset="0"/>
                        </a:rPr>
                        <a:t> of lining of heart, lungs, other organs (serositis) (18.6%)</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Abdominal adhesions (9.7%)</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4"/>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2967623093"/>
              </p:ext>
            </p:extLst>
          </p:nvPr>
        </p:nvGraphicFramePr>
        <p:xfrm>
          <a:off x="5257313" y="4845452"/>
          <a:ext cx="3200887" cy="1175936"/>
        </p:xfrm>
        <a:graphic>
          <a:graphicData uri="http://schemas.openxmlformats.org/drawingml/2006/table">
            <a:tbl>
              <a:tblPr firstRow="1" bandRow="1">
                <a:tableStyleId>{7DF18680-E054-41AD-8BC1-D1AEF772440D}</a:tableStyleId>
              </a:tblPr>
              <a:tblGrid>
                <a:gridCol w="3200887">
                  <a:extLst>
                    <a:ext uri="{9D8B030D-6E8A-4147-A177-3AD203B41FA5}">
                      <a16:colId xmlns="" xmlns:a16="http://schemas.microsoft.com/office/drawing/2014/main" val="20000"/>
                    </a:ext>
                  </a:extLst>
                </a:gridCol>
              </a:tblGrid>
              <a:tr h="0">
                <a:tc>
                  <a:txBody>
                    <a:bodyPr/>
                    <a:lstStyle/>
                    <a:p>
                      <a:r>
                        <a:rPr lang="en-US" sz="1100" dirty="0"/>
                        <a:t>Blood</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179901">
                <a:tc>
                  <a:txBody>
                    <a:bodyPr/>
                    <a:lstStyle/>
                    <a:p>
                      <a:r>
                        <a:rPr lang="en-US" sz="1100" dirty="0">
                          <a:latin typeface="Arial Narrow" panose="020B0606020202030204" pitchFamily="34" charset="0"/>
                        </a:rPr>
                        <a:t>↑ Acute phase reactants (CRP, ESR, SAA, blood leukocytes) during an attack</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Narrow" panose="020B0606020202030204" pitchFamily="34" charset="0"/>
                        </a:rPr>
                        <a:t>↑ IgD and IgA (often normal &lt;3 years of age)</a:t>
                      </a:r>
                      <a:r>
                        <a:rPr lang="en-US" sz="1100" baseline="30000" dirty="0">
                          <a:latin typeface="Arial Narrow" panose="020B0606020202030204" pitchFamily="34" charset="0"/>
                        </a:rPr>
                        <a:t>*</a:t>
                      </a: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F1"/>
                    </a:solidFill>
                  </a:tcPr>
                </a:tc>
                <a:extLst>
                  <a:ext uri="{0D108BD9-81ED-4DB2-BD59-A6C34878D82A}">
                    <a16:rowId xmlns="" xmlns:a16="http://schemas.microsoft.com/office/drawing/2014/main" val="10002"/>
                  </a:ext>
                </a:extLst>
              </a:tr>
              <a:tr h="12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Narrow" panose="020B0606020202030204" pitchFamily="34" charset="0"/>
                        </a:rPr>
                        <a:t>↑ U</a:t>
                      </a:r>
                      <a:r>
                        <a:rPr lang="en-US" sz="1100" kern="1200" dirty="0">
                          <a:latin typeface="Arial Narrow" panose="020B0606020202030204" pitchFamily="34" charset="0"/>
                        </a:rPr>
                        <a:t>rinary mevalonic acid concentration during acute attack</a:t>
                      </a:r>
                      <a:endParaRPr lang="en-US" sz="1100" kern="1200" dirty="0">
                        <a:solidFill>
                          <a:schemeClr val="dk1"/>
                        </a:solidFill>
                        <a:latin typeface="Arial Narrow" panose="020B0606020202030204" pitchFamily="34" charset="0"/>
                        <a:ea typeface="+mn-ea"/>
                        <a:cs typeface="+mn-cs"/>
                      </a:endParaRPr>
                    </a:p>
                  </a:txBody>
                  <a:tcPr marL="84433" marR="84433" marT="42217" marB="4221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2E2"/>
                    </a:solidFill>
                  </a:tcPr>
                </a:tc>
                <a:extLst>
                  <a:ext uri="{0D108BD9-81ED-4DB2-BD59-A6C34878D82A}">
                    <a16:rowId xmlns="" xmlns:a16="http://schemas.microsoft.com/office/drawing/2014/main" val="10003"/>
                  </a:ext>
                </a:extLst>
              </a:tr>
            </a:tbl>
          </a:graphicData>
        </a:graphic>
      </p:graphicFrame>
      <p:sp>
        <p:nvSpPr>
          <p:cNvPr id="40" name="Freeform 39"/>
          <p:cNvSpPr/>
          <p:nvPr/>
        </p:nvSpPr>
        <p:spPr>
          <a:xfrm rot="567918">
            <a:off x="3364264" y="3514311"/>
            <a:ext cx="752541" cy="1723644"/>
          </a:xfrm>
          <a:custGeom>
            <a:avLst/>
            <a:gdLst>
              <a:gd name="connsiteX0" fmla="*/ 242371 w 528810"/>
              <a:gd name="connsiteY0" fmla="*/ 0 h 2203373"/>
              <a:gd name="connsiteX1" fmla="*/ 0 w 528810"/>
              <a:gd name="connsiteY1" fmla="*/ 1200838 h 2203373"/>
              <a:gd name="connsiteX2" fmla="*/ 528810 w 528810"/>
              <a:gd name="connsiteY2" fmla="*/ 2203373 h 2203373"/>
              <a:gd name="connsiteX0" fmla="*/ 130986 w 417425"/>
              <a:gd name="connsiteY0" fmla="*/ 0 h 2203373"/>
              <a:gd name="connsiteX1" fmla="*/ 0 w 417425"/>
              <a:gd name="connsiteY1" fmla="*/ 1535177 h 2203373"/>
              <a:gd name="connsiteX2" fmla="*/ 417425 w 417425"/>
              <a:gd name="connsiteY2" fmla="*/ 2203373 h 2203373"/>
              <a:gd name="connsiteX0" fmla="*/ 557594 w 844033"/>
              <a:gd name="connsiteY0" fmla="*/ 0 h 2203373"/>
              <a:gd name="connsiteX1" fmla="*/ 0 w 844033"/>
              <a:gd name="connsiteY1" fmla="*/ 1900650 h 2203373"/>
              <a:gd name="connsiteX2" fmla="*/ 844033 w 844033"/>
              <a:gd name="connsiteY2" fmla="*/ 2203373 h 2203373"/>
              <a:gd name="connsiteX0" fmla="*/ 631029 w 917468"/>
              <a:gd name="connsiteY0" fmla="*/ 0 h 2203373"/>
              <a:gd name="connsiteX1" fmla="*/ 73435 w 917468"/>
              <a:gd name="connsiteY1" fmla="*/ 1900650 h 2203373"/>
              <a:gd name="connsiteX2" fmla="*/ 917468 w 917468"/>
              <a:gd name="connsiteY2" fmla="*/ 2203373 h 2203373"/>
              <a:gd name="connsiteX0" fmla="*/ 557608 w 844047"/>
              <a:gd name="connsiteY0" fmla="*/ 0 h 2203373"/>
              <a:gd name="connsiteX1" fmla="*/ 14 w 844047"/>
              <a:gd name="connsiteY1" fmla="*/ 1900650 h 2203373"/>
              <a:gd name="connsiteX2" fmla="*/ 844047 w 844047"/>
              <a:gd name="connsiteY2" fmla="*/ 2203373 h 2203373"/>
              <a:gd name="connsiteX0" fmla="*/ 560813 w 823977"/>
              <a:gd name="connsiteY0" fmla="*/ 0 h 2121649"/>
              <a:gd name="connsiteX1" fmla="*/ 3219 w 823977"/>
              <a:gd name="connsiteY1" fmla="*/ 1900650 h 2121649"/>
              <a:gd name="connsiteX2" fmla="*/ 823978 w 823977"/>
              <a:gd name="connsiteY2" fmla="*/ 2121649 h 2121649"/>
              <a:gd name="connsiteX0" fmla="*/ 671355 w 934520"/>
              <a:gd name="connsiteY0" fmla="*/ 0 h 2121649"/>
              <a:gd name="connsiteX1" fmla="*/ 2582 w 934520"/>
              <a:gd name="connsiteY1" fmla="*/ 1950770 h 2121649"/>
              <a:gd name="connsiteX2" fmla="*/ 934520 w 934520"/>
              <a:gd name="connsiteY2" fmla="*/ 2121649 h 2121649"/>
              <a:gd name="connsiteX0" fmla="*/ 671355 w 934520"/>
              <a:gd name="connsiteY0" fmla="*/ 0 h 2121649"/>
              <a:gd name="connsiteX1" fmla="*/ 2582 w 934520"/>
              <a:gd name="connsiteY1" fmla="*/ 1950770 h 2121649"/>
              <a:gd name="connsiteX2" fmla="*/ 934520 w 934520"/>
              <a:gd name="connsiteY2" fmla="*/ 2121649 h 2121649"/>
              <a:gd name="connsiteX0" fmla="*/ 671355 w 934520"/>
              <a:gd name="connsiteY0" fmla="*/ 0 h 2163073"/>
              <a:gd name="connsiteX1" fmla="*/ 2582 w 934520"/>
              <a:gd name="connsiteY1" fmla="*/ 1950770 h 2163073"/>
              <a:gd name="connsiteX2" fmla="*/ 934520 w 934520"/>
              <a:gd name="connsiteY2" fmla="*/ 2121649 h 2163073"/>
              <a:gd name="connsiteX0" fmla="*/ 671355 w 934520"/>
              <a:gd name="connsiteY0" fmla="*/ 0 h 2163073"/>
              <a:gd name="connsiteX1" fmla="*/ 2582 w 934520"/>
              <a:gd name="connsiteY1" fmla="*/ 1950770 h 2163073"/>
              <a:gd name="connsiteX2" fmla="*/ 934520 w 934520"/>
              <a:gd name="connsiteY2" fmla="*/ 2121649 h 2163073"/>
              <a:gd name="connsiteX0" fmla="*/ 671355 w 934520"/>
              <a:gd name="connsiteY0" fmla="*/ 0 h 2163073"/>
              <a:gd name="connsiteX1" fmla="*/ 2582 w 934520"/>
              <a:gd name="connsiteY1" fmla="*/ 1950770 h 2163073"/>
              <a:gd name="connsiteX2" fmla="*/ 934520 w 934520"/>
              <a:gd name="connsiteY2" fmla="*/ 2121649 h 2163073"/>
              <a:gd name="connsiteX0" fmla="*/ 668782 w 931947"/>
              <a:gd name="connsiteY0" fmla="*/ 0 h 2121649"/>
              <a:gd name="connsiteX1" fmla="*/ 9 w 931947"/>
              <a:gd name="connsiteY1" fmla="*/ 1950770 h 2121649"/>
              <a:gd name="connsiteX2" fmla="*/ 931947 w 931947"/>
              <a:gd name="connsiteY2" fmla="*/ 2121649 h 2121649"/>
            </a:gdLst>
            <a:ahLst/>
            <a:cxnLst>
              <a:cxn ang="0">
                <a:pos x="connsiteX0" y="connsiteY0"/>
              </a:cxn>
              <a:cxn ang="0">
                <a:pos x="connsiteX1" y="connsiteY1"/>
              </a:cxn>
              <a:cxn ang="0">
                <a:pos x="connsiteX2" y="connsiteY2"/>
              </a:cxn>
            </a:cxnLst>
            <a:rect l="l" t="t" r="r" b="b"/>
            <a:pathLst>
              <a:path w="931947" h="2121649">
                <a:moveTo>
                  <a:pt x="668782" y="0"/>
                </a:moveTo>
                <a:cubicBezTo>
                  <a:pt x="482917" y="633550"/>
                  <a:pt x="-2143" y="1952781"/>
                  <a:pt x="9" y="1950770"/>
                </a:cubicBezTo>
                <a:cubicBezTo>
                  <a:pt x="2161" y="1948759"/>
                  <a:pt x="931145" y="2105793"/>
                  <a:pt x="931947" y="2121649"/>
                </a:cubicBezTo>
              </a:path>
            </a:pathLst>
          </a:custGeom>
          <a:ln>
            <a:solidFill>
              <a:schemeClr val="tx1"/>
            </a:solidFill>
            <a:headEnd type="oval" w="sm" len="sm"/>
            <a:tailEnd type="oval" w="sm" len="sm"/>
          </a:ln>
        </p:spPr>
        <p:txBody>
          <a:bodyPr vert="horz" wrap="square" lIns="84433" tIns="42217" rIns="84433" bIns="42217" numCol="1" rtlCol="0" anchor="t" anchorCtr="0" compatLnSpc="1">
            <a:prstTxWarp prst="textNoShape">
              <a:avLst/>
            </a:prstTxWarp>
          </a:bodyPr>
          <a:lstStyle/>
          <a:p>
            <a:pPr defTabSz="844392" eaLnBrk="0" hangingPunct="0"/>
            <a:endParaRPr lang="en-US" sz="2216" dirty="0">
              <a:latin typeface="Times"/>
            </a:endParaRPr>
          </a:p>
        </p:txBody>
      </p:sp>
      <p:sp>
        <p:nvSpPr>
          <p:cNvPr id="44" name="Right Brace 43"/>
          <p:cNvSpPr/>
          <p:nvPr/>
        </p:nvSpPr>
        <p:spPr bwMode="auto">
          <a:xfrm>
            <a:off x="7473820" y="1898016"/>
            <a:ext cx="222817" cy="281444"/>
          </a:xfrm>
          <a:prstGeom prst="rightBrace">
            <a:avLst/>
          </a:prstGeom>
          <a:noFill/>
          <a:ln w="12700" cap="flat" cmpd="sng" algn="ctr">
            <a:solidFill>
              <a:schemeClr val="tx1"/>
            </a:solidFill>
            <a:prstDash val="solid"/>
            <a:round/>
            <a:headEnd type="none" w="med" len="med"/>
            <a:tailEnd type="none"/>
          </a:ln>
          <a:effectLst/>
        </p:spPr>
        <p:txBody>
          <a:bodyPr rtlCol="0" anchor="ctr"/>
          <a:lstStyle/>
          <a:p>
            <a:pPr algn="ctr"/>
            <a:endParaRPr lang="en-US" sz="2216" dirty="0"/>
          </a:p>
        </p:txBody>
      </p:sp>
      <p:sp>
        <p:nvSpPr>
          <p:cNvPr id="45" name="TextBox 44"/>
          <p:cNvSpPr txBox="1"/>
          <p:nvPr/>
        </p:nvSpPr>
        <p:spPr bwMode="auto">
          <a:xfrm>
            <a:off x="7794799" y="1948954"/>
            <a:ext cx="562889" cy="17049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r>
              <a:rPr lang="en-US" sz="1108" dirty="0"/>
              <a:t>(87.4%)</a:t>
            </a:r>
          </a:p>
        </p:txBody>
      </p:sp>
      <p:sp>
        <p:nvSpPr>
          <p:cNvPr id="46" name="Right Brace 45"/>
          <p:cNvSpPr/>
          <p:nvPr/>
        </p:nvSpPr>
        <p:spPr bwMode="auto">
          <a:xfrm>
            <a:off x="2541829" y="3160653"/>
            <a:ext cx="175903" cy="1196137"/>
          </a:xfrm>
          <a:prstGeom prst="rightBrace">
            <a:avLst/>
          </a:prstGeom>
          <a:noFill/>
          <a:ln w="6350" cap="flat" cmpd="sng" algn="ctr">
            <a:solidFill>
              <a:schemeClr val="tx1"/>
            </a:solidFill>
            <a:prstDash val="solid"/>
            <a:round/>
            <a:headEnd type="none" w="med" len="med"/>
            <a:tailEnd type="none"/>
          </a:ln>
          <a:effectLst/>
        </p:spPr>
        <p:txBody>
          <a:bodyPr rtlCol="0" anchor="ctr"/>
          <a:lstStyle/>
          <a:p>
            <a:pPr algn="ctr"/>
            <a:endParaRPr lang="en-US" sz="2216" dirty="0">
              <a:ln w="6350">
                <a:solidFill>
                  <a:schemeClr val="tx1"/>
                </a:solidFill>
              </a:ln>
            </a:endParaRPr>
          </a:p>
        </p:txBody>
      </p:sp>
      <p:sp>
        <p:nvSpPr>
          <p:cNvPr id="47" name="Rectangle 46"/>
          <p:cNvSpPr/>
          <p:nvPr/>
        </p:nvSpPr>
        <p:spPr>
          <a:xfrm>
            <a:off x="2716803" y="3644684"/>
            <a:ext cx="683200" cy="262829"/>
          </a:xfrm>
          <a:prstGeom prst="rect">
            <a:avLst/>
          </a:prstGeom>
        </p:spPr>
        <p:txBody>
          <a:bodyPr wrap="none">
            <a:spAutoFit/>
          </a:bodyPr>
          <a:lstStyle/>
          <a:p>
            <a:r>
              <a:rPr lang="en-US" sz="1108" dirty="0"/>
              <a:t>(68.9%)</a:t>
            </a:r>
          </a:p>
        </p:txBody>
      </p:sp>
      <p:cxnSp>
        <p:nvCxnSpPr>
          <p:cNvPr id="39" name="Straight Connector 38"/>
          <p:cNvCxnSpPr>
            <a:cxnSpLocks/>
          </p:cNvCxnSpPr>
          <p:nvPr/>
        </p:nvCxnSpPr>
        <p:spPr>
          <a:xfrm flipV="1">
            <a:off x="3125174" y="4431225"/>
            <a:ext cx="916529" cy="685708"/>
          </a:xfrm>
          <a:prstGeom prst="line">
            <a:avLst/>
          </a:prstGeom>
          <a:noFill/>
          <a:ln w="9525" cap="flat" cmpd="sng" algn="ctr">
            <a:solidFill>
              <a:schemeClr val="tx1"/>
            </a:solidFill>
            <a:prstDash val="solid"/>
            <a:tailEnd type="oval" w="sm" len="sm"/>
          </a:ln>
          <a:effectLst/>
        </p:spPr>
      </p:cxnSp>
      <p:cxnSp>
        <p:nvCxnSpPr>
          <p:cNvPr id="31" name="Straight Connector 30"/>
          <p:cNvCxnSpPr>
            <a:cxnSpLocks/>
          </p:cNvCxnSpPr>
          <p:nvPr/>
        </p:nvCxnSpPr>
        <p:spPr>
          <a:xfrm flipV="1">
            <a:off x="3147727" y="3121594"/>
            <a:ext cx="592807" cy="310833"/>
          </a:xfrm>
          <a:prstGeom prst="line">
            <a:avLst/>
          </a:prstGeom>
          <a:noFill/>
          <a:ln w="9525" cap="flat" cmpd="sng" algn="ctr">
            <a:solidFill>
              <a:schemeClr val="tx1"/>
            </a:solidFill>
            <a:prstDash val="solid"/>
            <a:tailEnd type="oval" w="sm" len="sm"/>
          </a:ln>
          <a:effectLst/>
        </p:spPr>
      </p:cxnSp>
      <p:cxnSp>
        <p:nvCxnSpPr>
          <p:cNvPr id="41" name="Straight Connector 40"/>
          <p:cNvCxnSpPr>
            <a:cxnSpLocks/>
          </p:cNvCxnSpPr>
          <p:nvPr/>
        </p:nvCxnSpPr>
        <p:spPr>
          <a:xfrm flipH="1">
            <a:off x="4304931" y="1894801"/>
            <a:ext cx="952384" cy="129130"/>
          </a:xfrm>
          <a:prstGeom prst="line">
            <a:avLst/>
          </a:prstGeom>
          <a:noFill/>
          <a:ln w="9525" cap="flat" cmpd="sng" algn="ctr">
            <a:solidFill>
              <a:schemeClr val="tx1"/>
            </a:solidFill>
            <a:prstDash val="solid"/>
            <a:tailEnd type="oval" w="sm" len="sm"/>
          </a:ln>
          <a:effectLst/>
        </p:spPr>
      </p:cxnSp>
      <p:cxnSp>
        <p:nvCxnSpPr>
          <p:cNvPr id="43" name="Straight Connector 42"/>
          <p:cNvCxnSpPr>
            <a:cxnSpLocks/>
          </p:cNvCxnSpPr>
          <p:nvPr/>
        </p:nvCxnSpPr>
        <p:spPr>
          <a:xfrm flipH="1" flipV="1">
            <a:off x="4486350" y="3121594"/>
            <a:ext cx="811565" cy="1231110"/>
          </a:xfrm>
          <a:prstGeom prst="line">
            <a:avLst/>
          </a:prstGeom>
          <a:noFill/>
          <a:ln w="9525" cap="flat" cmpd="sng" algn="ctr">
            <a:solidFill>
              <a:schemeClr val="tx1"/>
            </a:solidFill>
            <a:prstDash val="solid"/>
            <a:tailEnd type="oval" w="sm" len="sm"/>
          </a:ln>
          <a:effectLst/>
        </p:spPr>
      </p:cxnSp>
      <p:cxnSp>
        <p:nvCxnSpPr>
          <p:cNvPr id="42" name="Straight Connector 41"/>
          <p:cNvCxnSpPr>
            <a:cxnSpLocks/>
            <a:stCxn id="36" idx="1"/>
          </p:cNvCxnSpPr>
          <p:nvPr/>
        </p:nvCxnSpPr>
        <p:spPr>
          <a:xfrm flipH="1">
            <a:off x="4498156" y="2958822"/>
            <a:ext cx="759158" cy="93236"/>
          </a:xfrm>
          <a:prstGeom prst="line">
            <a:avLst/>
          </a:prstGeom>
          <a:noFill/>
          <a:ln w="9525" cap="flat" cmpd="sng" algn="ctr">
            <a:solidFill>
              <a:schemeClr val="tx1"/>
            </a:solidFill>
            <a:prstDash val="solid"/>
            <a:tailEnd type="oval" w="sm" len="sm"/>
          </a:ln>
          <a:effectLst/>
        </p:spPr>
      </p:cxnSp>
      <p:cxnSp>
        <p:nvCxnSpPr>
          <p:cNvPr id="49" name="Straight Connector 48"/>
          <p:cNvCxnSpPr>
            <a:cxnSpLocks/>
          </p:cNvCxnSpPr>
          <p:nvPr/>
        </p:nvCxnSpPr>
        <p:spPr>
          <a:xfrm flipH="1">
            <a:off x="4427220" y="2426305"/>
            <a:ext cx="830094" cy="560596"/>
          </a:xfrm>
          <a:prstGeom prst="line">
            <a:avLst/>
          </a:prstGeom>
          <a:noFill/>
          <a:ln w="9525" cap="flat" cmpd="sng" algn="ctr">
            <a:solidFill>
              <a:schemeClr val="tx1"/>
            </a:solidFill>
            <a:prstDash val="solid"/>
            <a:tailEnd type="oval" w="sm" len="sm"/>
          </a:ln>
          <a:effectLst/>
        </p:spPr>
      </p:cxnSp>
    </p:spTree>
    <p:extLst>
      <p:ext uri="{BB962C8B-B14F-4D97-AF65-F5344CB8AC3E}">
        <p14:creationId xmlns:p14="http://schemas.microsoft.com/office/powerpoint/2010/main" val="2609778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Long-term complications in HIDS/MKD</a:t>
            </a:r>
          </a:p>
        </p:txBody>
      </p:sp>
      <p:sp>
        <p:nvSpPr>
          <p:cNvPr id="3" name="Content Placeholder 2"/>
          <p:cNvSpPr>
            <a:spLocks noGrp="1"/>
          </p:cNvSpPr>
          <p:nvPr>
            <p:ph idx="1"/>
          </p:nvPr>
        </p:nvSpPr>
        <p:spPr>
          <a:xfrm>
            <a:off x="685799" y="1331784"/>
            <a:ext cx="5044682" cy="4526280"/>
          </a:xfrm>
        </p:spPr>
        <p:txBody>
          <a:bodyPr>
            <a:normAutofit fontScale="47500" lnSpcReduction="20000"/>
          </a:bodyPr>
          <a:lstStyle/>
          <a:p>
            <a:pPr>
              <a:lnSpc>
                <a:spcPct val="120000"/>
              </a:lnSpc>
            </a:pPr>
            <a:r>
              <a:rPr lang="en-US" dirty="0"/>
              <a:t>AA amyloidosis</a:t>
            </a:r>
          </a:p>
          <a:p>
            <a:pPr lvl="1">
              <a:lnSpc>
                <a:spcPct val="120000"/>
              </a:lnSpc>
            </a:pPr>
            <a:r>
              <a:rPr lang="en-US" dirty="0"/>
              <a:t>Occurs in &lt;3% of patients; has not been reported in </a:t>
            </a:r>
            <a:r>
              <a:rPr lang="en-US" dirty="0" smtClean="0"/>
              <a:t>children</a:t>
            </a:r>
            <a:r>
              <a:rPr lang="en-US" baseline="30000" dirty="0" smtClean="0"/>
              <a:t>1,2-5</a:t>
            </a:r>
            <a:endParaRPr lang="en-US" baseline="30000" dirty="0"/>
          </a:p>
          <a:p>
            <a:pPr>
              <a:lnSpc>
                <a:spcPct val="120000"/>
              </a:lnSpc>
            </a:pPr>
            <a:r>
              <a:rPr lang="en-US" dirty="0" smtClean="0"/>
              <a:t>Severe </a:t>
            </a:r>
            <a:r>
              <a:rPr lang="en-US" dirty="0"/>
              <a:t>and/or recurrent bacterial infections (not related to immunosuppressive </a:t>
            </a:r>
            <a:r>
              <a:rPr lang="en-US" dirty="0" smtClean="0"/>
              <a:t>therapy)</a:t>
            </a:r>
            <a:r>
              <a:rPr lang="en-US" baseline="30000" dirty="0" smtClean="0"/>
              <a:t>6</a:t>
            </a:r>
            <a:endParaRPr lang="en-US" baseline="30000" dirty="0"/>
          </a:p>
          <a:p>
            <a:pPr lvl="1">
              <a:lnSpc>
                <a:spcPct val="120000"/>
              </a:lnSpc>
            </a:pPr>
            <a:r>
              <a:rPr lang="en-US" dirty="0"/>
              <a:t>Occur in &gt;25% of patients; include ear inflammation (otitis), bacterial infections of blood (septicemia), meningitis, pneumonia</a:t>
            </a:r>
          </a:p>
          <a:p>
            <a:pPr>
              <a:lnSpc>
                <a:spcPct val="120000"/>
              </a:lnSpc>
            </a:pPr>
            <a:r>
              <a:rPr lang="en-US" dirty="0"/>
              <a:t>Abdominal adhesions</a:t>
            </a:r>
          </a:p>
          <a:p>
            <a:pPr lvl="1">
              <a:lnSpc>
                <a:spcPct val="120000"/>
              </a:lnSpc>
            </a:pPr>
            <a:r>
              <a:rPr lang="en-US" dirty="0"/>
              <a:t>Occur in ~10% of patients due to repeated peritonitis; can cause intestinal </a:t>
            </a:r>
            <a:r>
              <a:rPr lang="en-US" dirty="0" smtClean="0"/>
              <a:t>obstruction</a:t>
            </a:r>
            <a:r>
              <a:rPr lang="en-US" baseline="30000" dirty="0" smtClean="0"/>
              <a:t>1,7</a:t>
            </a:r>
            <a:endParaRPr lang="en-US" baseline="30000" dirty="0"/>
          </a:p>
          <a:p>
            <a:pPr>
              <a:lnSpc>
                <a:spcPct val="120000"/>
              </a:lnSpc>
            </a:pPr>
            <a:r>
              <a:rPr lang="en-US" dirty="0"/>
              <a:t>Joint contractures</a:t>
            </a:r>
          </a:p>
          <a:p>
            <a:pPr lvl="1">
              <a:lnSpc>
                <a:spcPct val="120000"/>
              </a:lnSpc>
            </a:pPr>
            <a:r>
              <a:rPr lang="en-US" dirty="0"/>
              <a:t>Occur in &lt;4% of patients due to arthritis</a:t>
            </a:r>
            <a:r>
              <a:rPr lang="en-US" baseline="30000" dirty="0"/>
              <a:t>1</a:t>
            </a:r>
          </a:p>
          <a:p>
            <a:pPr>
              <a:lnSpc>
                <a:spcPct val="120000"/>
              </a:lnSpc>
            </a:pPr>
            <a:r>
              <a:rPr lang="en-US" dirty="0"/>
              <a:t>Macrophage activation syndrome has been seen </a:t>
            </a:r>
            <a:r>
              <a:rPr lang="en-US" dirty="0" smtClean="0"/>
              <a:t>as a rare association </a:t>
            </a:r>
            <a:r>
              <a:rPr lang="en-US" dirty="0"/>
              <a:t>with </a:t>
            </a:r>
            <a:r>
              <a:rPr lang="en-US" dirty="0" smtClean="0"/>
              <a:t>HIDS/MKD</a:t>
            </a:r>
            <a:r>
              <a:rPr lang="en-US" baseline="30000" dirty="0" smtClean="0"/>
              <a:t>8,9</a:t>
            </a:r>
          </a:p>
          <a:p>
            <a:pPr>
              <a:lnSpc>
                <a:spcPct val="120000"/>
              </a:lnSpc>
            </a:pPr>
            <a:r>
              <a:rPr lang="de-DE" dirty="0" smtClean="0"/>
              <a:t>Retinitis </a:t>
            </a:r>
            <a:r>
              <a:rPr lang="de-DE" dirty="0" err="1" smtClean="0"/>
              <a:t>pigmentosa</a:t>
            </a:r>
            <a:r>
              <a:rPr lang="de-DE" dirty="0" smtClean="0"/>
              <a:t> and renal </a:t>
            </a:r>
            <a:r>
              <a:rPr lang="de-DE" dirty="0" err="1" smtClean="0"/>
              <a:t>angiomyolipomata</a:t>
            </a:r>
            <a:r>
              <a:rPr lang="de-DE" dirty="0" smtClean="0"/>
              <a:t> </a:t>
            </a:r>
            <a:r>
              <a:rPr lang="de-DE" dirty="0" err="1" smtClean="0"/>
              <a:t>have</a:t>
            </a:r>
            <a:r>
              <a:rPr lang="de-DE" dirty="0" smtClean="0"/>
              <a:t> also </a:t>
            </a:r>
            <a:r>
              <a:rPr lang="de-DE" dirty="0" err="1" smtClean="0"/>
              <a:t>been</a:t>
            </a:r>
            <a:r>
              <a:rPr lang="de-DE" dirty="0" smtClean="0"/>
              <a:t> </a:t>
            </a:r>
            <a:r>
              <a:rPr lang="de-DE" dirty="0" err="1" smtClean="0"/>
              <a:t>described</a:t>
            </a:r>
            <a:endParaRPr lang="en-US" dirty="0"/>
          </a:p>
        </p:txBody>
      </p:sp>
      <p:sp>
        <p:nvSpPr>
          <p:cNvPr id="14" name="Textplatzhalter 13"/>
          <p:cNvSpPr>
            <a:spLocks noGrp="1"/>
          </p:cNvSpPr>
          <p:nvPr>
            <p:ph type="body" sz="quarter" idx="10"/>
          </p:nvPr>
        </p:nvSpPr>
        <p:spPr>
          <a:xfrm>
            <a:off x="686020" y="5786345"/>
            <a:ext cx="6015866" cy="756617"/>
          </a:xfrm>
        </p:spPr>
        <p:txBody>
          <a:bodyPr/>
          <a:lstStyle/>
          <a:p>
            <a:r>
              <a:rPr lang="de-DE" dirty="0"/>
              <a:t>AA, amyloid A: HIDS, </a:t>
            </a:r>
            <a:r>
              <a:rPr lang="de-DE" dirty="0" err="1"/>
              <a:t>hyperimmunoglobulin</a:t>
            </a:r>
            <a:r>
              <a:rPr lang="de-DE" dirty="0"/>
              <a:t> D </a:t>
            </a:r>
            <a:r>
              <a:rPr lang="de-DE" dirty="0" err="1"/>
              <a:t>syndrome</a:t>
            </a:r>
            <a:r>
              <a:rPr lang="de-DE" dirty="0"/>
              <a:t>; MKD, </a:t>
            </a:r>
            <a:r>
              <a:rPr lang="de-DE" dirty="0" err="1"/>
              <a:t>mevalonate</a:t>
            </a:r>
            <a:r>
              <a:rPr lang="de-DE" dirty="0"/>
              <a:t> </a:t>
            </a:r>
            <a:r>
              <a:rPr lang="de-DE" dirty="0" err="1"/>
              <a:t>kinase</a:t>
            </a:r>
            <a:r>
              <a:rPr lang="de-DE" dirty="0"/>
              <a:t> </a:t>
            </a:r>
            <a:r>
              <a:rPr lang="de-DE" dirty="0" err="1"/>
              <a:t>deficiency</a:t>
            </a:r>
            <a:endParaRPr lang="de-DE" dirty="0"/>
          </a:p>
          <a:p>
            <a:r>
              <a:rPr lang="de-DE" dirty="0"/>
              <a:t>1. van der </a:t>
            </a:r>
            <a:r>
              <a:rPr lang="de-DE" dirty="0" err="1"/>
              <a:t>Hilst</a:t>
            </a:r>
            <a:r>
              <a:rPr lang="de-DE" dirty="0"/>
              <a:t> JCH, et al. </a:t>
            </a:r>
            <a:r>
              <a:rPr lang="de-DE" i="1" dirty="0"/>
              <a:t>Medicine</a:t>
            </a:r>
            <a:r>
              <a:rPr lang="de-DE" dirty="0"/>
              <a:t>. 2008;87:301-310. 2. </a:t>
            </a:r>
            <a:r>
              <a:rPr lang="de-DE" dirty="0" err="1"/>
              <a:t>Obici</a:t>
            </a:r>
            <a:r>
              <a:rPr lang="de-DE" dirty="0"/>
              <a:t> L, et al. </a:t>
            </a:r>
            <a:r>
              <a:rPr lang="de-DE" i="1" dirty="0"/>
              <a:t>Arthritis </a:t>
            </a:r>
            <a:r>
              <a:rPr lang="de-DE" i="1" dirty="0" err="1"/>
              <a:t>Rheum</a:t>
            </a:r>
            <a:r>
              <a:rPr lang="de-DE" dirty="0"/>
              <a:t>. 2004;50:2966-2969. 3. Lachmann HJ, et al. </a:t>
            </a:r>
            <a:r>
              <a:rPr lang="de-DE" i="1" dirty="0"/>
              <a:t>Arthritis </a:t>
            </a:r>
            <a:r>
              <a:rPr lang="de-DE" i="1" dirty="0" err="1"/>
              <a:t>Rheum</a:t>
            </a:r>
            <a:r>
              <a:rPr lang="de-DE" dirty="0"/>
              <a:t>. 2006;54:2010-2014. 4. Siewert R, et al. </a:t>
            </a:r>
            <a:r>
              <a:rPr lang="de-DE" i="1" dirty="0"/>
              <a:t>Am J </a:t>
            </a:r>
            <a:r>
              <a:rPr lang="de-DE" i="1" dirty="0" err="1"/>
              <a:t>Kidney</a:t>
            </a:r>
            <a:r>
              <a:rPr lang="de-DE" i="1" dirty="0"/>
              <a:t> Dis</a:t>
            </a:r>
            <a:r>
              <a:rPr lang="de-DE" dirty="0"/>
              <a:t>. 2006;48:E41-5. 5. Ter Haar NM, et al. Arthritis Rheum. </a:t>
            </a:r>
            <a:r>
              <a:rPr lang="de-DE" dirty="0" smtClean="0"/>
              <a:t>2016;68:2795-2805. 6. Bader-</a:t>
            </a:r>
            <a:r>
              <a:rPr lang="de-DE" dirty="0" err="1" smtClean="0"/>
              <a:t>Meunier</a:t>
            </a:r>
            <a:r>
              <a:rPr lang="de-DE" dirty="0" smtClean="0"/>
              <a:t> </a:t>
            </a:r>
            <a:r>
              <a:rPr lang="de-DE" dirty="0"/>
              <a:t>B, et al. </a:t>
            </a:r>
            <a:r>
              <a:rPr lang="de-DE" i="1" dirty="0" err="1"/>
              <a:t>Pediatrics</a:t>
            </a:r>
            <a:r>
              <a:rPr lang="de-DE" dirty="0"/>
              <a:t>. 2011;128:e152-159. </a:t>
            </a:r>
            <a:r>
              <a:rPr lang="de-DE" dirty="0" smtClean="0"/>
              <a:t>7. </a:t>
            </a:r>
            <a:r>
              <a:rPr lang="de-DE" dirty="0"/>
              <a:t>van der Burgh R, et al. </a:t>
            </a:r>
            <a:r>
              <a:rPr lang="de-DE" i="1" dirty="0" err="1"/>
              <a:t>Clin</a:t>
            </a:r>
            <a:r>
              <a:rPr lang="de-DE" i="1" dirty="0"/>
              <a:t> </a:t>
            </a:r>
            <a:r>
              <a:rPr lang="de-DE" i="1" dirty="0" err="1"/>
              <a:t>Immunol</a:t>
            </a:r>
            <a:r>
              <a:rPr lang="de-DE" i="1" dirty="0"/>
              <a:t>.</a:t>
            </a:r>
            <a:r>
              <a:rPr lang="de-DE" dirty="0"/>
              <a:t> 2013;147:197-206. </a:t>
            </a:r>
            <a:r>
              <a:rPr lang="de-DE" dirty="0" smtClean="0"/>
              <a:t>8. </a:t>
            </a:r>
            <a:r>
              <a:rPr lang="de-DE" dirty="0" err="1"/>
              <a:t>Rigante</a:t>
            </a:r>
            <a:r>
              <a:rPr lang="de-DE" dirty="0"/>
              <a:t> D, et al. </a:t>
            </a:r>
            <a:r>
              <a:rPr lang="de-DE" i="1" dirty="0"/>
              <a:t>Arthritis Rheum</a:t>
            </a:r>
            <a:r>
              <a:rPr lang="de-DE" dirty="0"/>
              <a:t>. </a:t>
            </a:r>
            <a:r>
              <a:rPr lang="de-DE" dirty="0" smtClean="0"/>
              <a:t>2007;56:658-661.98</a:t>
            </a:r>
            <a:r>
              <a:rPr lang="de-DE" dirty="0"/>
              <a:t>. </a:t>
            </a:r>
            <a:r>
              <a:rPr lang="de-DE" dirty="0" err="1"/>
              <a:t>Schulert</a:t>
            </a:r>
            <a:r>
              <a:rPr lang="de-DE" dirty="0"/>
              <a:t> GS, et al. </a:t>
            </a:r>
            <a:r>
              <a:rPr lang="de-DE" i="1" dirty="0"/>
              <a:t>Arthritis Care Res (</a:t>
            </a:r>
            <a:r>
              <a:rPr lang="de-DE" i="1" dirty="0" err="1"/>
              <a:t>Hoboken</a:t>
            </a:r>
            <a:r>
              <a:rPr lang="de-DE" i="1" dirty="0"/>
              <a:t>).</a:t>
            </a:r>
            <a:r>
              <a:rPr lang="de-DE" dirty="0"/>
              <a:t> 2015;67(8):1173-1179. </a:t>
            </a:r>
          </a:p>
        </p:txBody>
      </p:sp>
      <p:grpSp>
        <p:nvGrpSpPr>
          <p:cNvPr id="4" name="Group 3"/>
          <p:cNvGrpSpPr/>
          <p:nvPr/>
        </p:nvGrpSpPr>
        <p:grpSpPr>
          <a:xfrm>
            <a:off x="5894026" y="1327260"/>
            <a:ext cx="2547830" cy="4423708"/>
            <a:chOff x="5894026" y="1504236"/>
            <a:chExt cx="2547830" cy="4423708"/>
          </a:xfrm>
        </p:grpSpPr>
        <p:sp>
          <p:nvSpPr>
            <p:cNvPr id="9" name="Text Box 11"/>
            <p:cNvSpPr txBox="1">
              <a:spLocks noChangeArrowheads="1"/>
            </p:cNvSpPr>
            <p:nvPr/>
          </p:nvSpPr>
          <p:spPr bwMode="auto">
            <a:xfrm>
              <a:off x="5894026" y="1504236"/>
              <a:ext cx="2547830" cy="4416843"/>
            </a:xfrm>
            <a:prstGeom prst="rect">
              <a:avLst/>
            </a:prstGeom>
            <a:noFill/>
            <a:ln w="12700">
              <a:solidFill>
                <a:schemeClr val="accent1"/>
              </a:solidFill>
              <a:miter lim="800000"/>
              <a:headEnd/>
              <a:tailEnd/>
            </a:ln>
          </p:spPr>
          <p:txBody>
            <a:bodyPr>
              <a:noAutofit/>
            </a:bodyPr>
            <a:ls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GB" sz="1293" b="1" dirty="0">
                <a:solidFill>
                  <a:srgbClr val="0D0016"/>
                </a:solidFill>
                <a:latin typeface="Arial"/>
                <a:ea typeface="ＭＳ Ｐゴシック" charset="-128"/>
              </a:endParaRPr>
            </a:p>
            <a:p>
              <a:endParaRPr lang="en-GB" sz="1293" b="1" dirty="0">
                <a:solidFill>
                  <a:srgbClr val="0D0016"/>
                </a:solidFill>
                <a:latin typeface="Arial"/>
                <a:ea typeface="ＭＳ Ｐゴシック" charset="-128"/>
              </a:endParaRPr>
            </a:p>
            <a:p>
              <a:pPr algn="ctr"/>
              <a:endParaRPr lang="en-US" sz="1293" b="1" dirty="0">
                <a:solidFill>
                  <a:srgbClr val="000000"/>
                </a:solidFill>
                <a:latin typeface="Arial"/>
                <a:ea typeface="MS PGothic" pitchFamily="34" charset="-128"/>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089" y="1586008"/>
              <a:ext cx="2279697" cy="1823757"/>
            </a:xfrm>
            <a:prstGeom prst="rect">
              <a:avLst/>
            </a:prstGeom>
            <a:noFill/>
            <a:ln w="190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089" y="3449848"/>
              <a:ext cx="2279697" cy="1823757"/>
            </a:xfrm>
            <a:prstGeom prst="rect">
              <a:avLst/>
            </a:prstGeom>
            <a:noFill/>
            <a:ln w="190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894026" y="5409532"/>
              <a:ext cx="2547830" cy="518412"/>
            </a:xfrm>
            <a:prstGeom prst="rect">
              <a:avLst/>
            </a:prstGeom>
            <a:noFill/>
          </p:spPr>
          <p:txBody>
            <a:bodyPr wrap="square" rtlCol="0">
              <a:spAutoFit/>
            </a:bodyPr>
            <a:lstStyle/>
            <a:p>
              <a:r>
                <a:rPr lang="en-US" sz="923" dirty="0">
                  <a:cs typeface="Arial" pitchFamily="34" charset="0"/>
                </a:rPr>
                <a:t>Bilateral pneumonia (top); acute intestinal obstruction due to peritoneal adhesions (bottom), in a HIDS patient</a:t>
              </a:r>
              <a:r>
                <a:rPr lang="en-US" sz="923" baseline="30000" dirty="0">
                  <a:cs typeface="Arial" pitchFamily="34" charset="0"/>
                </a:rPr>
                <a:t>6</a:t>
              </a:r>
            </a:p>
          </p:txBody>
        </p:sp>
        <p:cxnSp>
          <p:nvCxnSpPr>
            <p:cNvPr id="11" name="Straight Connector 10"/>
            <p:cNvCxnSpPr/>
            <p:nvPr/>
          </p:nvCxnSpPr>
          <p:spPr bwMode="auto">
            <a:xfrm>
              <a:off x="6028089" y="5339171"/>
              <a:ext cx="2279697"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923957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351751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33" name="think-cell Folie" r:id="rId5" imgW="530" imgH="530" progId="TCLayout.ActiveDocument.1">
                  <p:embed/>
                </p:oleObj>
              </mc:Choice>
              <mc:Fallback>
                <p:oleObj name="think-cell Folie" r:id="rId5" imgW="530" imgH="53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 name="Rechteck 29"/>
          <p:cNvSpPr/>
          <p:nvPr/>
        </p:nvSpPr>
        <p:spPr>
          <a:xfrm>
            <a:off x="684213" y="1500388"/>
            <a:ext cx="7773987" cy="4100312"/>
          </a:xfrm>
          <a:prstGeom prst="rect">
            <a:avLst/>
          </a:prstGeom>
          <a:solidFill>
            <a:srgbClr val="E7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normAutofit fontScale="90000"/>
          </a:bodyPr>
          <a:lstStyle/>
          <a:p>
            <a:r>
              <a:rPr lang="en-US"/>
              <a:t>SHARE recommendations for the management of HIDS/MKD: a stepwise approach</a:t>
            </a:r>
            <a:endParaRPr lang="en-US" dirty="0"/>
          </a:p>
        </p:txBody>
      </p:sp>
      <p:sp>
        <p:nvSpPr>
          <p:cNvPr id="28" name="Text Placeholder 3"/>
          <p:cNvSpPr>
            <a:spLocks noGrp="1"/>
          </p:cNvSpPr>
          <p:nvPr>
            <p:ph type="body" sz="quarter" idx="10"/>
          </p:nvPr>
        </p:nvSpPr>
        <p:spPr>
          <a:xfrm>
            <a:off x="686020" y="5663234"/>
            <a:ext cx="6015866" cy="879728"/>
          </a:xfrm>
        </p:spPr>
        <p:txBody>
          <a:bodyPr/>
          <a:lstStyle/>
          <a:p>
            <a:r>
              <a:rPr lang="en-US" dirty="0"/>
              <a:t>*Patients starting anti–IL-1 therapy must have been fully vaccinated against Streptococcus pneumonia, </a:t>
            </a:r>
            <a:r>
              <a:rPr lang="en-US" dirty="0" err="1"/>
              <a:t>Haemophilus</a:t>
            </a:r>
            <a:r>
              <a:rPr lang="en-US" dirty="0"/>
              <a:t> influenza, and Neisseria meningitidis and should be free of tuberculosis; given the increased risk of staphylococcal skin infections with IL-1 inhibitors, eradication of nasal Staphylococcus aureus carriage is recommended; </a:t>
            </a:r>
            <a:r>
              <a:rPr lang="en-US" baseline="30000" dirty="0"/>
              <a:t>‡</a:t>
            </a:r>
            <a:r>
              <a:rPr lang="en-US" dirty="0"/>
              <a:t>the use of live attenuated vaccines is contraindicated during anti–TNF-</a:t>
            </a:r>
            <a:r>
              <a:rPr lang="el-GR" dirty="0"/>
              <a:t>α</a:t>
            </a:r>
            <a:r>
              <a:rPr lang="en-US" dirty="0"/>
              <a:t> therapy. HIDS, hyperimmunoglobulin D syndrome; MKD, mevalonate kinase deficiency; NSAID, nonsteroidal anti-inflammatory drug; SHARE, European project Single Hub and Access point for </a:t>
            </a:r>
            <a:r>
              <a:rPr lang="en-US" dirty="0" err="1"/>
              <a:t>paediatric</a:t>
            </a:r>
            <a:r>
              <a:rPr lang="en-US" dirty="0"/>
              <a:t> Rheumatology in Europe; TNF, tumor necrosis factor. </a:t>
            </a:r>
          </a:p>
          <a:p>
            <a:r>
              <a:rPr lang="en-US" dirty="0" err="1"/>
              <a:t>ter</a:t>
            </a:r>
            <a:r>
              <a:rPr lang="en-US" dirty="0"/>
              <a:t> </a:t>
            </a:r>
            <a:r>
              <a:rPr lang="en-US" dirty="0" err="1"/>
              <a:t>Haar</a:t>
            </a:r>
            <a:r>
              <a:rPr lang="en-US" dirty="0"/>
              <a:t> NM, et al. </a:t>
            </a:r>
            <a:r>
              <a:rPr lang="en-US" i="1" dirty="0"/>
              <a:t>Ann Rheum Dis.</a:t>
            </a:r>
            <a:r>
              <a:rPr lang="en-US" dirty="0"/>
              <a:t> 2015;74:1636-1644; van der Burgh R, et al.</a:t>
            </a:r>
            <a:r>
              <a:rPr lang="en-US" i="1" dirty="0"/>
              <a:t> </a:t>
            </a:r>
            <a:r>
              <a:rPr lang="en-US" i="1" dirty="0" err="1"/>
              <a:t>Clin</a:t>
            </a:r>
            <a:r>
              <a:rPr lang="en-US" i="1" dirty="0"/>
              <a:t> </a:t>
            </a:r>
            <a:r>
              <a:rPr lang="en-US" i="1" dirty="0" err="1"/>
              <a:t>Immunol</a:t>
            </a:r>
            <a:r>
              <a:rPr lang="en-US" i="1" dirty="0"/>
              <a:t>. </a:t>
            </a:r>
            <a:r>
              <a:rPr lang="en-US" dirty="0"/>
              <a:t>2013;147:197-206.</a:t>
            </a:r>
          </a:p>
        </p:txBody>
      </p:sp>
      <p:grpSp>
        <p:nvGrpSpPr>
          <p:cNvPr id="23" name="Group 22"/>
          <p:cNvGrpSpPr/>
          <p:nvPr/>
        </p:nvGrpSpPr>
        <p:grpSpPr>
          <a:xfrm>
            <a:off x="876930" y="1629928"/>
            <a:ext cx="7388552" cy="3841092"/>
            <a:chOff x="670930" y="1109492"/>
            <a:chExt cx="7654347" cy="4159849"/>
          </a:xfrm>
        </p:grpSpPr>
        <p:sp>
          <p:nvSpPr>
            <p:cNvPr id="27" name="Freeform 26"/>
            <p:cNvSpPr/>
            <p:nvPr/>
          </p:nvSpPr>
          <p:spPr bwMode="auto">
            <a:xfrm flipV="1">
              <a:off x="2226838" y="3903279"/>
              <a:ext cx="4690334" cy="258184"/>
            </a:xfrm>
            <a:custGeom>
              <a:avLst/>
              <a:gdLst>
                <a:gd name="connsiteX0" fmla="*/ 0 w 4690334"/>
                <a:gd name="connsiteY0" fmla="*/ 258184 h 258184"/>
                <a:gd name="connsiteX1" fmla="*/ 0 w 4690334"/>
                <a:gd name="connsiteY1" fmla="*/ 0 h 258184"/>
                <a:gd name="connsiteX2" fmla="*/ 4690334 w 4690334"/>
                <a:gd name="connsiteY2" fmla="*/ 0 h 258184"/>
                <a:gd name="connsiteX3" fmla="*/ 4690334 w 4690334"/>
                <a:gd name="connsiteY3" fmla="*/ 258184 h 258184"/>
              </a:gdLst>
              <a:ahLst/>
              <a:cxnLst>
                <a:cxn ang="0">
                  <a:pos x="connsiteX0" y="connsiteY0"/>
                </a:cxn>
                <a:cxn ang="0">
                  <a:pos x="connsiteX1" y="connsiteY1"/>
                </a:cxn>
                <a:cxn ang="0">
                  <a:pos x="connsiteX2" y="connsiteY2"/>
                </a:cxn>
                <a:cxn ang="0">
                  <a:pos x="connsiteX3" y="connsiteY3"/>
                </a:cxn>
              </a:cxnLst>
              <a:rect l="l" t="t" r="r" b="b"/>
              <a:pathLst>
                <a:path w="4690334" h="258184">
                  <a:moveTo>
                    <a:pt x="0" y="258184"/>
                  </a:moveTo>
                  <a:lnTo>
                    <a:pt x="0" y="0"/>
                  </a:lnTo>
                  <a:lnTo>
                    <a:pt x="4690334" y="0"/>
                  </a:lnTo>
                  <a:lnTo>
                    <a:pt x="4690334" y="258184"/>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1293" dirty="0">
                <a:latin typeface="Times"/>
              </a:endParaRPr>
            </a:p>
          </p:txBody>
        </p:sp>
        <p:grpSp>
          <p:nvGrpSpPr>
            <p:cNvPr id="21" name="Group 20"/>
            <p:cNvGrpSpPr/>
            <p:nvPr/>
          </p:nvGrpSpPr>
          <p:grpSpPr>
            <a:xfrm>
              <a:off x="2226832" y="1925622"/>
              <a:ext cx="1" cy="1639280"/>
              <a:chOff x="2226832" y="1925622"/>
              <a:chExt cx="1" cy="1639280"/>
            </a:xfrm>
          </p:grpSpPr>
          <p:sp>
            <p:nvSpPr>
              <p:cNvPr id="8" name="Freeform 7"/>
              <p:cNvSpPr/>
              <p:nvPr/>
            </p:nvSpPr>
            <p:spPr bwMode="auto">
              <a:xfrm>
                <a:off x="2226833" y="1925622"/>
                <a:ext cx="0" cy="516367"/>
              </a:xfrm>
              <a:custGeom>
                <a:avLst/>
                <a:gdLst>
                  <a:gd name="connsiteX0" fmla="*/ 0 w 0"/>
                  <a:gd name="connsiteY0" fmla="*/ 0 h 516367"/>
                  <a:gd name="connsiteX1" fmla="*/ 0 w 0"/>
                  <a:gd name="connsiteY1" fmla="*/ 516367 h 516367"/>
                </a:gdLst>
                <a:ahLst/>
                <a:cxnLst>
                  <a:cxn ang="0">
                    <a:pos x="connsiteX0" y="connsiteY0"/>
                  </a:cxn>
                  <a:cxn ang="0">
                    <a:pos x="connsiteX1" y="connsiteY1"/>
                  </a:cxn>
                </a:cxnLst>
                <a:rect l="l" t="t" r="r" b="b"/>
                <a:pathLst>
                  <a:path h="516367">
                    <a:moveTo>
                      <a:pt x="0" y="0"/>
                    </a:moveTo>
                    <a:lnTo>
                      <a:pt x="0" y="516367"/>
                    </a:lnTo>
                  </a:path>
                </a:pathLst>
              </a:custGeom>
              <a:noFill/>
              <a:ln w="19050" cap="flat" cmpd="sng" algn="ctr">
                <a:solidFill>
                  <a:schemeClr val="bg1">
                    <a:lumMod val="65000"/>
                  </a:schemeClr>
                </a:solidFill>
                <a:prstDash val="solid"/>
                <a:round/>
                <a:headEnd type="none" w="med" len="med"/>
                <a:tailEnd type="triangle" w="lg" len="lg"/>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1293" dirty="0">
                  <a:latin typeface="Times"/>
                </a:endParaRPr>
              </a:p>
            </p:txBody>
          </p:sp>
          <p:sp>
            <p:nvSpPr>
              <p:cNvPr id="22" name="Freeform 21"/>
              <p:cNvSpPr/>
              <p:nvPr/>
            </p:nvSpPr>
            <p:spPr bwMode="auto">
              <a:xfrm flipH="1">
                <a:off x="2226832" y="2684631"/>
                <a:ext cx="0" cy="880271"/>
              </a:xfrm>
              <a:custGeom>
                <a:avLst/>
                <a:gdLst>
                  <a:gd name="connsiteX0" fmla="*/ 0 w 0"/>
                  <a:gd name="connsiteY0" fmla="*/ 0 h 516367"/>
                  <a:gd name="connsiteX1" fmla="*/ 0 w 0"/>
                  <a:gd name="connsiteY1" fmla="*/ 516367 h 516367"/>
                </a:gdLst>
                <a:ahLst/>
                <a:cxnLst>
                  <a:cxn ang="0">
                    <a:pos x="connsiteX0" y="connsiteY0"/>
                  </a:cxn>
                  <a:cxn ang="0">
                    <a:pos x="connsiteX1" y="connsiteY1"/>
                  </a:cxn>
                </a:cxnLst>
                <a:rect l="l" t="t" r="r" b="b"/>
                <a:pathLst>
                  <a:path h="516367">
                    <a:moveTo>
                      <a:pt x="0" y="0"/>
                    </a:moveTo>
                    <a:lnTo>
                      <a:pt x="0" y="516367"/>
                    </a:lnTo>
                  </a:path>
                </a:pathLst>
              </a:custGeom>
              <a:noFill/>
              <a:ln w="19050" cap="flat" cmpd="sng" algn="ctr">
                <a:solidFill>
                  <a:schemeClr val="bg1">
                    <a:lumMod val="65000"/>
                  </a:schemeClr>
                </a:solidFill>
                <a:prstDash val="solid"/>
                <a:round/>
                <a:headEnd type="none" w="med" len="med"/>
                <a:tailEnd type="triangle" w="lg" len="lg"/>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1293" dirty="0">
                  <a:latin typeface="Times"/>
                </a:endParaRPr>
              </a:p>
            </p:txBody>
          </p:sp>
        </p:grpSp>
        <p:grpSp>
          <p:nvGrpSpPr>
            <p:cNvPr id="24" name="Group 23"/>
            <p:cNvGrpSpPr/>
            <p:nvPr/>
          </p:nvGrpSpPr>
          <p:grpSpPr>
            <a:xfrm>
              <a:off x="6917171" y="1925622"/>
              <a:ext cx="1" cy="1639280"/>
              <a:chOff x="2226832" y="1925622"/>
              <a:chExt cx="1" cy="1639280"/>
            </a:xfrm>
          </p:grpSpPr>
          <p:sp>
            <p:nvSpPr>
              <p:cNvPr id="25" name="Freeform 24"/>
              <p:cNvSpPr/>
              <p:nvPr/>
            </p:nvSpPr>
            <p:spPr bwMode="auto">
              <a:xfrm>
                <a:off x="2226833" y="1925622"/>
                <a:ext cx="0" cy="516367"/>
              </a:xfrm>
              <a:custGeom>
                <a:avLst/>
                <a:gdLst>
                  <a:gd name="connsiteX0" fmla="*/ 0 w 0"/>
                  <a:gd name="connsiteY0" fmla="*/ 0 h 516367"/>
                  <a:gd name="connsiteX1" fmla="*/ 0 w 0"/>
                  <a:gd name="connsiteY1" fmla="*/ 516367 h 516367"/>
                </a:gdLst>
                <a:ahLst/>
                <a:cxnLst>
                  <a:cxn ang="0">
                    <a:pos x="connsiteX0" y="connsiteY0"/>
                  </a:cxn>
                  <a:cxn ang="0">
                    <a:pos x="connsiteX1" y="connsiteY1"/>
                  </a:cxn>
                </a:cxnLst>
                <a:rect l="l" t="t" r="r" b="b"/>
                <a:pathLst>
                  <a:path h="516367">
                    <a:moveTo>
                      <a:pt x="0" y="0"/>
                    </a:moveTo>
                    <a:lnTo>
                      <a:pt x="0" y="516367"/>
                    </a:lnTo>
                  </a:path>
                </a:pathLst>
              </a:custGeom>
              <a:noFill/>
              <a:ln w="19050" cap="flat" cmpd="sng" algn="ctr">
                <a:solidFill>
                  <a:schemeClr val="bg1">
                    <a:lumMod val="65000"/>
                  </a:schemeClr>
                </a:solidFill>
                <a:prstDash val="solid"/>
                <a:round/>
                <a:headEnd type="none" w="med" len="med"/>
                <a:tailEnd type="triangle" w="lg" len="lg"/>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1293" dirty="0">
                  <a:latin typeface="Times"/>
                </a:endParaRPr>
              </a:p>
            </p:txBody>
          </p:sp>
          <p:sp>
            <p:nvSpPr>
              <p:cNvPr id="26" name="Freeform 25"/>
              <p:cNvSpPr/>
              <p:nvPr/>
            </p:nvSpPr>
            <p:spPr bwMode="auto">
              <a:xfrm flipH="1">
                <a:off x="2226832" y="2684631"/>
                <a:ext cx="0" cy="880271"/>
              </a:xfrm>
              <a:custGeom>
                <a:avLst/>
                <a:gdLst>
                  <a:gd name="connsiteX0" fmla="*/ 0 w 0"/>
                  <a:gd name="connsiteY0" fmla="*/ 0 h 516367"/>
                  <a:gd name="connsiteX1" fmla="*/ 0 w 0"/>
                  <a:gd name="connsiteY1" fmla="*/ 516367 h 516367"/>
                </a:gdLst>
                <a:ahLst/>
                <a:cxnLst>
                  <a:cxn ang="0">
                    <a:pos x="connsiteX0" y="connsiteY0"/>
                  </a:cxn>
                  <a:cxn ang="0">
                    <a:pos x="connsiteX1" y="connsiteY1"/>
                  </a:cxn>
                </a:cxnLst>
                <a:rect l="l" t="t" r="r" b="b"/>
                <a:pathLst>
                  <a:path h="516367">
                    <a:moveTo>
                      <a:pt x="0" y="0"/>
                    </a:moveTo>
                    <a:lnTo>
                      <a:pt x="0" y="516367"/>
                    </a:lnTo>
                  </a:path>
                </a:pathLst>
              </a:custGeom>
              <a:noFill/>
              <a:ln w="19050" cap="flat" cmpd="sng" algn="ctr">
                <a:solidFill>
                  <a:schemeClr val="bg1">
                    <a:lumMod val="65000"/>
                  </a:schemeClr>
                </a:solidFill>
                <a:prstDash val="solid"/>
                <a:round/>
                <a:headEnd type="none" w="med" len="med"/>
                <a:tailEnd type="triangle" w="lg" len="lg"/>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1293" dirty="0">
                  <a:latin typeface="Times"/>
                </a:endParaRPr>
              </a:p>
            </p:txBody>
          </p:sp>
        </p:grpSp>
        <p:sp>
          <p:nvSpPr>
            <p:cNvPr id="6" name="TextBox 5"/>
            <p:cNvSpPr txBox="1"/>
            <p:nvPr/>
          </p:nvSpPr>
          <p:spPr>
            <a:xfrm>
              <a:off x="4557856" y="2487695"/>
              <a:ext cx="3767421" cy="307811"/>
            </a:xfrm>
            <a:prstGeom prst="rect">
              <a:avLst/>
            </a:prstGeom>
            <a:solidFill>
              <a:schemeClr val="accent1"/>
            </a:solidFill>
            <a:ln w="19050">
              <a:noFill/>
            </a:ln>
            <a:effectLst/>
          </p:spPr>
          <p:style>
            <a:lnRef idx="1">
              <a:schemeClr val="accent2"/>
            </a:lnRef>
            <a:fillRef idx="2">
              <a:schemeClr val="accent2"/>
            </a:fillRef>
            <a:effectRef idx="1">
              <a:schemeClr val="accent2"/>
            </a:effectRef>
            <a:fontRef idx="minor">
              <a:schemeClr val="dk1"/>
            </a:fontRef>
          </p:style>
          <p:txBody>
            <a:bodyPr wrap="square" tIns="42217" bIns="42217" rtlCol="0" anchor="ctr">
              <a:spAutoFit/>
            </a:bodyPr>
            <a:lstStyle/>
            <a:p>
              <a:pPr algn="ctr"/>
              <a:r>
                <a:rPr lang="en-US" sz="1293" dirty="0">
                  <a:solidFill>
                    <a:schemeClr val="bg1"/>
                  </a:solidFill>
                  <a:latin typeface="Arial" pitchFamily="34" charset="0"/>
                  <a:cs typeface="Arial" pitchFamily="34" charset="0"/>
                </a:rPr>
                <a:t>Add corticosteroid during attacks</a:t>
              </a:r>
            </a:p>
          </p:txBody>
        </p:sp>
        <p:sp>
          <p:nvSpPr>
            <p:cNvPr id="7" name="TextBox 6"/>
            <p:cNvSpPr txBox="1"/>
            <p:nvPr/>
          </p:nvSpPr>
          <p:spPr>
            <a:xfrm>
              <a:off x="4578349" y="3617342"/>
              <a:ext cx="3746927" cy="307811"/>
            </a:xfrm>
            <a:prstGeom prst="rect">
              <a:avLst/>
            </a:prstGeom>
            <a:solidFill>
              <a:schemeClr val="accent1"/>
            </a:solidFill>
            <a:ln w="19050">
              <a:noFill/>
            </a:ln>
            <a:effectLst/>
          </p:spPr>
          <p:style>
            <a:lnRef idx="1">
              <a:schemeClr val="accent2"/>
            </a:lnRef>
            <a:fillRef idx="2">
              <a:schemeClr val="accent2"/>
            </a:fillRef>
            <a:effectRef idx="1">
              <a:schemeClr val="accent2"/>
            </a:effectRef>
            <a:fontRef idx="minor">
              <a:schemeClr val="dk1"/>
            </a:fontRef>
          </p:style>
          <p:txBody>
            <a:bodyPr wrap="square" tIns="42217" bIns="42217" rtlCol="0" anchor="ctr">
              <a:spAutoFit/>
            </a:bodyPr>
            <a:lstStyle/>
            <a:p>
              <a:pPr algn="ctr"/>
              <a:r>
                <a:rPr lang="en-US" sz="1293" dirty="0">
                  <a:solidFill>
                    <a:schemeClr val="bg1"/>
                  </a:solidFill>
                  <a:latin typeface="Arial" pitchFamily="34" charset="0"/>
                  <a:cs typeface="Arial" pitchFamily="34" charset="0"/>
                </a:rPr>
                <a:t>Anakinra during attacks</a:t>
              </a:r>
            </a:p>
          </p:txBody>
        </p:sp>
        <p:sp>
          <p:nvSpPr>
            <p:cNvPr id="13" name="TextBox 12"/>
            <p:cNvSpPr txBox="1"/>
            <p:nvPr/>
          </p:nvSpPr>
          <p:spPr>
            <a:xfrm>
              <a:off x="5445332" y="1864719"/>
              <a:ext cx="2848579" cy="252410"/>
            </a:xfrm>
            <a:prstGeom prst="rect">
              <a:avLst/>
            </a:prstGeom>
            <a:solidFill>
              <a:schemeClr val="bg1"/>
            </a:solidFill>
            <a:ln w="19050">
              <a:noFill/>
            </a:ln>
            <a:effectLst/>
          </p:spPr>
          <p:style>
            <a:lnRef idx="1">
              <a:schemeClr val="accent2"/>
            </a:lnRef>
            <a:fillRef idx="2">
              <a:schemeClr val="accent2"/>
            </a:fillRef>
            <a:effectRef idx="1">
              <a:schemeClr val="accent2"/>
            </a:effectRef>
            <a:fontRef idx="minor">
              <a:schemeClr val="dk1"/>
            </a:fontRef>
          </p:style>
          <p:txBody>
            <a:bodyPr wrap="none" tIns="16887" bIns="16887" rtlCol="0" anchor="ctr">
              <a:spAutoFit/>
            </a:bodyPr>
            <a:lstStyle/>
            <a:p>
              <a:r>
                <a:rPr lang="en-US" sz="1293" dirty="0">
                  <a:solidFill>
                    <a:schemeClr val="tx1"/>
                  </a:solidFill>
                  <a:latin typeface="Arial" pitchFamily="34" charset="0"/>
                  <a:cs typeface="Arial" pitchFamily="34" charset="0"/>
                </a:rPr>
                <a:t>Insufficient recovery during attacks</a:t>
              </a:r>
            </a:p>
          </p:txBody>
        </p:sp>
        <p:sp>
          <p:nvSpPr>
            <p:cNvPr id="3" name="Freeform 2"/>
            <p:cNvSpPr/>
            <p:nvPr/>
          </p:nvSpPr>
          <p:spPr bwMode="auto">
            <a:xfrm>
              <a:off x="2226838" y="1635162"/>
              <a:ext cx="4690334" cy="258184"/>
            </a:xfrm>
            <a:custGeom>
              <a:avLst/>
              <a:gdLst>
                <a:gd name="connsiteX0" fmla="*/ 0 w 4690334"/>
                <a:gd name="connsiteY0" fmla="*/ 258184 h 258184"/>
                <a:gd name="connsiteX1" fmla="*/ 0 w 4690334"/>
                <a:gd name="connsiteY1" fmla="*/ 0 h 258184"/>
                <a:gd name="connsiteX2" fmla="*/ 4690334 w 4690334"/>
                <a:gd name="connsiteY2" fmla="*/ 0 h 258184"/>
                <a:gd name="connsiteX3" fmla="*/ 4690334 w 4690334"/>
                <a:gd name="connsiteY3" fmla="*/ 258184 h 258184"/>
              </a:gdLst>
              <a:ahLst/>
              <a:cxnLst>
                <a:cxn ang="0">
                  <a:pos x="connsiteX0" y="connsiteY0"/>
                </a:cxn>
                <a:cxn ang="0">
                  <a:pos x="connsiteX1" y="connsiteY1"/>
                </a:cxn>
                <a:cxn ang="0">
                  <a:pos x="connsiteX2" y="connsiteY2"/>
                </a:cxn>
                <a:cxn ang="0">
                  <a:pos x="connsiteX3" y="connsiteY3"/>
                </a:cxn>
              </a:cxnLst>
              <a:rect l="l" t="t" r="r" b="b"/>
              <a:pathLst>
                <a:path w="4690334" h="258184">
                  <a:moveTo>
                    <a:pt x="0" y="258184"/>
                  </a:moveTo>
                  <a:lnTo>
                    <a:pt x="0" y="0"/>
                  </a:lnTo>
                  <a:lnTo>
                    <a:pt x="4690334" y="0"/>
                  </a:lnTo>
                  <a:lnTo>
                    <a:pt x="4690334" y="258184"/>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1293" dirty="0">
                <a:latin typeface="Times"/>
              </a:endParaRPr>
            </a:p>
          </p:txBody>
        </p:sp>
        <p:sp>
          <p:nvSpPr>
            <p:cNvPr id="15" name="TextBox 14"/>
            <p:cNvSpPr txBox="1"/>
            <p:nvPr/>
          </p:nvSpPr>
          <p:spPr>
            <a:xfrm>
              <a:off x="670930" y="1864719"/>
              <a:ext cx="3022949" cy="252410"/>
            </a:xfrm>
            <a:prstGeom prst="rect">
              <a:avLst/>
            </a:prstGeom>
            <a:solidFill>
              <a:schemeClr val="bg1"/>
            </a:solidFill>
            <a:ln w="19050">
              <a:noFill/>
            </a:ln>
            <a:effectLst/>
          </p:spPr>
          <p:style>
            <a:lnRef idx="1">
              <a:schemeClr val="accent2"/>
            </a:lnRef>
            <a:fillRef idx="2">
              <a:schemeClr val="accent2"/>
            </a:fillRef>
            <a:effectRef idx="1">
              <a:schemeClr val="accent2"/>
            </a:effectRef>
            <a:fontRef idx="minor">
              <a:schemeClr val="dk1"/>
            </a:fontRef>
          </p:style>
          <p:txBody>
            <a:bodyPr wrap="none" tIns="16887" bIns="16887" rtlCol="0" anchor="ctr">
              <a:spAutoFit/>
            </a:bodyPr>
            <a:lstStyle/>
            <a:p>
              <a:r>
                <a:rPr lang="en-US" sz="1293" dirty="0">
                  <a:solidFill>
                    <a:schemeClr val="tx1"/>
                  </a:solidFill>
                  <a:latin typeface="Arial" pitchFamily="34" charset="0"/>
                  <a:cs typeface="Arial" pitchFamily="34" charset="0"/>
                </a:rPr>
                <a:t>Insufficient recovery between attacks</a:t>
              </a:r>
            </a:p>
          </p:txBody>
        </p:sp>
        <p:sp>
          <p:nvSpPr>
            <p:cNvPr id="16" name="TextBox 15"/>
            <p:cNvSpPr txBox="1"/>
            <p:nvPr/>
          </p:nvSpPr>
          <p:spPr>
            <a:xfrm>
              <a:off x="670930" y="3010988"/>
              <a:ext cx="3022949" cy="233942"/>
            </a:xfrm>
            <a:prstGeom prst="rect">
              <a:avLst/>
            </a:prstGeom>
            <a:solidFill>
              <a:schemeClr val="bg1"/>
            </a:solidFill>
            <a:ln w="19050">
              <a:noFill/>
            </a:ln>
            <a:effectLst/>
          </p:spPr>
          <p:style>
            <a:lnRef idx="1">
              <a:schemeClr val="accent2"/>
            </a:lnRef>
            <a:fillRef idx="2">
              <a:schemeClr val="accent2"/>
            </a:fillRef>
            <a:effectRef idx="1">
              <a:schemeClr val="accent2"/>
            </a:effectRef>
            <a:fontRef idx="minor">
              <a:schemeClr val="dk1"/>
            </a:fontRef>
          </p:style>
          <p:txBody>
            <a:bodyPr wrap="none" tIns="8443" bIns="8443" rtlCol="0" anchor="ctr">
              <a:spAutoFit/>
            </a:bodyPr>
            <a:lstStyle/>
            <a:p>
              <a:r>
                <a:rPr lang="en-US" sz="1293" dirty="0">
                  <a:solidFill>
                    <a:schemeClr val="tx1"/>
                  </a:solidFill>
                  <a:latin typeface="Arial" pitchFamily="34" charset="0"/>
                  <a:cs typeface="Arial" pitchFamily="34" charset="0"/>
                </a:rPr>
                <a:t>Insufficient recovery between attacks</a:t>
              </a:r>
            </a:p>
          </p:txBody>
        </p:sp>
        <p:sp>
          <p:nvSpPr>
            <p:cNvPr id="9" name="TextBox 8"/>
            <p:cNvSpPr txBox="1"/>
            <p:nvPr/>
          </p:nvSpPr>
          <p:spPr>
            <a:xfrm>
              <a:off x="670930" y="2487695"/>
              <a:ext cx="3746137" cy="307811"/>
            </a:xfrm>
            <a:prstGeom prst="rect">
              <a:avLst/>
            </a:prstGeom>
            <a:solidFill>
              <a:schemeClr val="accent1"/>
            </a:solidFill>
            <a:ln w="19050">
              <a:noFill/>
            </a:ln>
            <a:effectLst/>
          </p:spPr>
          <p:style>
            <a:lnRef idx="1">
              <a:schemeClr val="accent2"/>
            </a:lnRef>
            <a:fillRef idx="2">
              <a:schemeClr val="accent2"/>
            </a:fillRef>
            <a:effectRef idx="1">
              <a:schemeClr val="accent2"/>
            </a:effectRef>
            <a:fontRef idx="minor">
              <a:schemeClr val="dk1"/>
            </a:fontRef>
          </p:style>
          <p:txBody>
            <a:bodyPr wrap="square" tIns="42217" bIns="42217" rtlCol="0" anchor="ctr">
              <a:spAutoFit/>
            </a:bodyPr>
            <a:lstStyle/>
            <a:p>
              <a:pPr algn="ctr"/>
              <a:r>
                <a:rPr lang="en-US" sz="1293" dirty="0">
                  <a:solidFill>
                    <a:schemeClr val="bg1"/>
                  </a:solidFill>
                  <a:latin typeface="Arial" pitchFamily="34" charset="0"/>
                  <a:cs typeface="Arial" pitchFamily="34" charset="0"/>
                </a:rPr>
                <a:t>NSAIDs maintenance therapy</a:t>
              </a:r>
            </a:p>
          </p:txBody>
        </p:sp>
        <p:sp>
          <p:nvSpPr>
            <p:cNvPr id="10" name="TextBox 9"/>
            <p:cNvSpPr txBox="1"/>
            <p:nvPr/>
          </p:nvSpPr>
          <p:spPr>
            <a:xfrm>
              <a:off x="670930" y="3617342"/>
              <a:ext cx="3746137" cy="307811"/>
            </a:xfrm>
            <a:prstGeom prst="rect">
              <a:avLst/>
            </a:prstGeom>
            <a:solidFill>
              <a:schemeClr val="accent1"/>
            </a:solidFill>
            <a:ln w="19050">
              <a:noFill/>
            </a:ln>
            <a:effectLst/>
          </p:spPr>
          <p:style>
            <a:lnRef idx="1">
              <a:schemeClr val="accent2"/>
            </a:lnRef>
            <a:fillRef idx="2">
              <a:schemeClr val="accent2"/>
            </a:fillRef>
            <a:effectRef idx="1">
              <a:schemeClr val="accent2"/>
            </a:effectRef>
            <a:fontRef idx="minor">
              <a:schemeClr val="dk1"/>
            </a:fontRef>
          </p:style>
          <p:txBody>
            <a:bodyPr wrap="square" tIns="42217" bIns="42217" rtlCol="0" anchor="ctr">
              <a:spAutoFit/>
            </a:bodyPr>
            <a:lstStyle/>
            <a:p>
              <a:pPr algn="ctr"/>
              <a:r>
                <a:rPr lang="en-US" sz="1293" dirty="0">
                  <a:solidFill>
                    <a:schemeClr val="bg1"/>
                  </a:solidFill>
                  <a:latin typeface="Arial" pitchFamily="34" charset="0"/>
                  <a:cs typeface="Arial" pitchFamily="34" charset="0"/>
                </a:rPr>
                <a:t>Anti–IL-1 </a:t>
              </a:r>
              <a:r>
                <a:rPr lang="en-US" sz="1293" dirty="0">
                  <a:solidFill>
                    <a:schemeClr val="bg1"/>
                  </a:solidFill>
                </a:rPr>
                <a:t>or etanercept </a:t>
              </a:r>
              <a:r>
                <a:rPr lang="en-US" sz="1293" dirty="0">
                  <a:solidFill>
                    <a:schemeClr val="bg1"/>
                  </a:solidFill>
                  <a:latin typeface="Arial" pitchFamily="34" charset="0"/>
                  <a:cs typeface="Arial" pitchFamily="34" charset="0"/>
                </a:rPr>
                <a:t>maintenance therapy*</a:t>
              </a:r>
            </a:p>
          </p:txBody>
        </p:sp>
        <p:sp>
          <p:nvSpPr>
            <p:cNvPr id="14" name="TextBox 13"/>
            <p:cNvSpPr txBox="1"/>
            <p:nvPr/>
          </p:nvSpPr>
          <p:spPr>
            <a:xfrm>
              <a:off x="5445332" y="3000772"/>
              <a:ext cx="2848579" cy="233942"/>
            </a:xfrm>
            <a:prstGeom prst="rect">
              <a:avLst/>
            </a:prstGeom>
            <a:solidFill>
              <a:schemeClr val="bg1"/>
            </a:solidFill>
            <a:ln w="19050">
              <a:noFill/>
            </a:ln>
            <a:effectLst/>
          </p:spPr>
          <p:style>
            <a:lnRef idx="1">
              <a:schemeClr val="accent2"/>
            </a:lnRef>
            <a:fillRef idx="2">
              <a:schemeClr val="accent2"/>
            </a:fillRef>
            <a:effectRef idx="1">
              <a:schemeClr val="accent2"/>
            </a:effectRef>
            <a:fontRef idx="minor">
              <a:schemeClr val="dk1"/>
            </a:fontRef>
          </p:style>
          <p:txBody>
            <a:bodyPr wrap="none" tIns="8443" bIns="8443" rtlCol="0" anchor="ctr">
              <a:spAutoFit/>
            </a:bodyPr>
            <a:lstStyle/>
            <a:p>
              <a:r>
                <a:rPr lang="en-US" sz="1293" dirty="0">
                  <a:solidFill>
                    <a:schemeClr val="tx1"/>
                  </a:solidFill>
                  <a:latin typeface="Arial" pitchFamily="34" charset="0"/>
                  <a:cs typeface="Arial" pitchFamily="34" charset="0"/>
                </a:rPr>
                <a:t>Insufficient recovery during attacks</a:t>
              </a:r>
            </a:p>
          </p:txBody>
        </p:sp>
        <p:sp>
          <p:nvSpPr>
            <p:cNvPr id="31" name="Freeform 30"/>
            <p:cNvSpPr/>
            <p:nvPr/>
          </p:nvSpPr>
          <p:spPr bwMode="auto">
            <a:xfrm flipH="1">
              <a:off x="4532631" y="4165137"/>
              <a:ext cx="45719" cy="746988"/>
            </a:xfrm>
            <a:custGeom>
              <a:avLst/>
              <a:gdLst>
                <a:gd name="connsiteX0" fmla="*/ 0 w 0"/>
                <a:gd name="connsiteY0" fmla="*/ 0 h 516367"/>
                <a:gd name="connsiteX1" fmla="*/ 0 w 0"/>
                <a:gd name="connsiteY1" fmla="*/ 516367 h 516367"/>
              </a:gdLst>
              <a:ahLst/>
              <a:cxnLst>
                <a:cxn ang="0">
                  <a:pos x="connsiteX0" y="connsiteY0"/>
                </a:cxn>
                <a:cxn ang="0">
                  <a:pos x="connsiteX1" y="connsiteY1"/>
                </a:cxn>
              </a:cxnLst>
              <a:rect l="l" t="t" r="r" b="b"/>
              <a:pathLst>
                <a:path h="516367">
                  <a:moveTo>
                    <a:pt x="0" y="0"/>
                  </a:moveTo>
                  <a:lnTo>
                    <a:pt x="0" y="516367"/>
                  </a:lnTo>
                </a:path>
              </a:pathLst>
            </a:custGeom>
            <a:noFill/>
            <a:ln w="19050" cap="flat" cmpd="sng" algn="ctr">
              <a:solidFill>
                <a:schemeClr val="bg1">
                  <a:lumMod val="65000"/>
                </a:schemeClr>
              </a:solidFill>
              <a:prstDash val="solid"/>
              <a:round/>
              <a:headEnd type="none" w="med" len="med"/>
              <a:tailEnd type="triangle" w="lg" len="lg"/>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1293" dirty="0">
                <a:latin typeface="Times"/>
              </a:endParaRPr>
            </a:p>
          </p:txBody>
        </p:sp>
        <p:sp>
          <p:nvSpPr>
            <p:cNvPr id="11" name="TextBox 10"/>
            <p:cNvSpPr txBox="1"/>
            <p:nvPr/>
          </p:nvSpPr>
          <p:spPr>
            <a:xfrm>
              <a:off x="2226832" y="4961530"/>
              <a:ext cx="4690337" cy="307811"/>
            </a:xfrm>
            <a:prstGeom prst="rect">
              <a:avLst/>
            </a:prstGeom>
            <a:solidFill>
              <a:schemeClr val="accent1"/>
            </a:solidFill>
            <a:ln w="19050">
              <a:noFill/>
            </a:ln>
            <a:effectLst/>
          </p:spPr>
          <p:style>
            <a:lnRef idx="1">
              <a:schemeClr val="accent2"/>
            </a:lnRef>
            <a:fillRef idx="2">
              <a:schemeClr val="accent2"/>
            </a:fillRef>
            <a:effectRef idx="1">
              <a:schemeClr val="accent2"/>
            </a:effectRef>
            <a:fontRef idx="minor">
              <a:schemeClr val="dk1"/>
            </a:fontRef>
          </p:style>
          <p:txBody>
            <a:bodyPr wrap="square" tIns="42217" bIns="42217" rtlCol="0" anchor="ctr">
              <a:spAutoFit/>
            </a:bodyPr>
            <a:lstStyle/>
            <a:p>
              <a:pPr algn="ctr"/>
              <a:r>
                <a:rPr lang="en-US" sz="1293" dirty="0">
                  <a:solidFill>
                    <a:schemeClr val="bg1"/>
                  </a:solidFill>
                  <a:latin typeface="Arial" pitchFamily="34" charset="0"/>
                  <a:cs typeface="Arial" pitchFamily="34" charset="0"/>
                </a:rPr>
                <a:t>Switch to another anti-IL-1 or anti–TNF-</a:t>
              </a:r>
              <a:r>
                <a:rPr lang="el-GR" sz="1293" dirty="0">
                  <a:solidFill>
                    <a:schemeClr val="bg1"/>
                  </a:solidFill>
                  <a:latin typeface="Arial" pitchFamily="34" charset="0"/>
                  <a:cs typeface="Arial" pitchFamily="34" charset="0"/>
                </a:rPr>
                <a:t>α</a:t>
              </a:r>
              <a:r>
                <a:rPr lang="en-US" sz="1293" dirty="0">
                  <a:solidFill>
                    <a:schemeClr val="bg1"/>
                  </a:solidFill>
                  <a:latin typeface="Arial" pitchFamily="34" charset="0"/>
                  <a:cs typeface="Arial" pitchFamily="34" charset="0"/>
                </a:rPr>
                <a:t> therapy</a:t>
              </a:r>
              <a:r>
                <a:rPr lang="en-US" sz="1293" baseline="30000" dirty="0">
                  <a:solidFill>
                    <a:schemeClr val="bg1"/>
                  </a:solidFill>
                  <a:latin typeface="Arial" pitchFamily="34" charset="0"/>
                  <a:cs typeface="Arial" pitchFamily="34" charset="0"/>
                </a:rPr>
                <a:t>‡</a:t>
              </a:r>
            </a:p>
          </p:txBody>
        </p:sp>
        <p:sp>
          <p:nvSpPr>
            <p:cNvPr id="17" name="TextBox 16"/>
            <p:cNvSpPr txBox="1"/>
            <p:nvPr/>
          </p:nvSpPr>
          <p:spPr>
            <a:xfrm>
              <a:off x="3117455" y="4403647"/>
              <a:ext cx="2910957" cy="252410"/>
            </a:xfrm>
            <a:prstGeom prst="rect">
              <a:avLst/>
            </a:prstGeom>
            <a:solidFill>
              <a:schemeClr val="bg1"/>
            </a:solidFill>
            <a:ln w="19050">
              <a:noFill/>
            </a:ln>
            <a:effectLst/>
          </p:spPr>
          <p:style>
            <a:lnRef idx="1">
              <a:schemeClr val="accent2"/>
            </a:lnRef>
            <a:fillRef idx="2">
              <a:schemeClr val="accent2"/>
            </a:fillRef>
            <a:effectRef idx="1">
              <a:schemeClr val="accent2"/>
            </a:effectRef>
            <a:fontRef idx="minor">
              <a:schemeClr val="dk1"/>
            </a:fontRef>
          </p:style>
          <p:txBody>
            <a:bodyPr wrap="square" lIns="72000" tIns="16887" rIns="72000" bIns="16887" rtlCol="0" anchor="ctr">
              <a:spAutoFit/>
            </a:bodyPr>
            <a:lstStyle/>
            <a:p>
              <a:pPr algn="ctr"/>
              <a:r>
                <a:rPr lang="en-US" sz="1293" dirty="0">
                  <a:solidFill>
                    <a:schemeClr val="tx1"/>
                  </a:solidFill>
                  <a:latin typeface="Arial" pitchFamily="34" charset="0"/>
                  <a:cs typeface="Arial" pitchFamily="34" charset="0"/>
                </a:rPr>
                <a:t>Insufficient control of the disease</a:t>
              </a:r>
            </a:p>
          </p:txBody>
        </p:sp>
        <p:sp>
          <p:nvSpPr>
            <p:cNvPr id="32" name="Freeform 31"/>
            <p:cNvSpPr/>
            <p:nvPr/>
          </p:nvSpPr>
          <p:spPr bwMode="auto">
            <a:xfrm>
              <a:off x="4583559" y="1356078"/>
              <a:ext cx="0" cy="274320"/>
            </a:xfrm>
            <a:custGeom>
              <a:avLst/>
              <a:gdLst>
                <a:gd name="connsiteX0" fmla="*/ 0 w 0"/>
                <a:gd name="connsiteY0" fmla="*/ 0 h 516367"/>
                <a:gd name="connsiteX1" fmla="*/ 0 w 0"/>
                <a:gd name="connsiteY1" fmla="*/ 516367 h 516367"/>
              </a:gdLst>
              <a:ahLst/>
              <a:cxnLst>
                <a:cxn ang="0">
                  <a:pos x="connsiteX0" y="connsiteY0"/>
                </a:cxn>
                <a:cxn ang="0">
                  <a:pos x="connsiteX1" y="connsiteY1"/>
                </a:cxn>
              </a:cxnLst>
              <a:rect l="l" t="t" r="r" b="b"/>
              <a:pathLst>
                <a:path h="516367">
                  <a:moveTo>
                    <a:pt x="0" y="0"/>
                  </a:moveTo>
                  <a:lnTo>
                    <a:pt x="0" y="516367"/>
                  </a:lnTo>
                </a:path>
              </a:pathLst>
            </a:custGeom>
            <a:noFill/>
            <a:ln w="19050" cap="flat" cmpd="sng" algn="ctr">
              <a:solidFill>
                <a:schemeClr val="bg1">
                  <a:lumMod val="65000"/>
                </a:schemeClr>
              </a:solidFill>
              <a:prstDash val="solid"/>
              <a:round/>
              <a:headEnd type="none" w="med" len="med"/>
              <a:tailEnd type="none" w="lg" len="lg"/>
            </a:ln>
            <a:effectLst/>
          </p:spPr>
          <p:txBody>
            <a:bodyPr vert="horz" wrap="square" lIns="84433" tIns="42217" rIns="84433" bIns="42217" numCol="1" rtlCol="0" anchor="t" anchorCtr="0" compatLnSpc="1">
              <a:prstTxWarp prst="textNoShape">
                <a:avLst/>
              </a:prstTxWarp>
            </a:bodyPr>
            <a:lstStyle/>
            <a:p>
              <a:pPr defTabSz="844392" eaLnBrk="0" hangingPunct="0"/>
              <a:endParaRPr lang="en-US" sz="1293" dirty="0">
                <a:latin typeface="Times"/>
              </a:endParaRPr>
            </a:p>
          </p:txBody>
        </p:sp>
        <p:sp>
          <p:nvSpPr>
            <p:cNvPr id="5" name="TextBox 4"/>
            <p:cNvSpPr txBox="1"/>
            <p:nvPr/>
          </p:nvSpPr>
          <p:spPr>
            <a:xfrm>
              <a:off x="2226832" y="1109492"/>
              <a:ext cx="4690337" cy="307811"/>
            </a:xfrm>
            <a:prstGeom prst="rect">
              <a:avLst/>
            </a:prstGeom>
            <a:solidFill>
              <a:schemeClr val="accent1"/>
            </a:solidFill>
            <a:ln w="19050">
              <a:noFill/>
            </a:ln>
            <a:effectLst/>
          </p:spPr>
          <p:style>
            <a:lnRef idx="1">
              <a:schemeClr val="accent2"/>
            </a:lnRef>
            <a:fillRef idx="2">
              <a:schemeClr val="accent2"/>
            </a:fillRef>
            <a:effectRef idx="1">
              <a:schemeClr val="accent2"/>
            </a:effectRef>
            <a:fontRef idx="minor">
              <a:schemeClr val="dk1"/>
            </a:fontRef>
          </p:style>
          <p:txBody>
            <a:bodyPr wrap="square" tIns="42217" bIns="42217" rtlCol="0" anchor="ctr">
              <a:spAutoFit/>
            </a:bodyPr>
            <a:lstStyle/>
            <a:p>
              <a:pPr algn="ctr"/>
              <a:r>
                <a:rPr lang="en-US" sz="1293" dirty="0">
                  <a:solidFill>
                    <a:schemeClr val="bg1"/>
                  </a:solidFill>
                  <a:latin typeface="Arial" pitchFamily="34" charset="0"/>
                  <a:cs typeface="Arial" pitchFamily="34" charset="0"/>
                </a:rPr>
                <a:t>NSAIDs during attacks</a:t>
              </a:r>
            </a:p>
          </p:txBody>
        </p:sp>
      </p:grpSp>
    </p:spTree>
    <p:extLst>
      <p:ext uri="{BB962C8B-B14F-4D97-AF65-F5344CB8AC3E}">
        <p14:creationId xmlns:p14="http://schemas.microsoft.com/office/powerpoint/2010/main" val="885652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HIDS/MKD: summary</a:t>
            </a:r>
          </a:p>
        </p:txBody>
      </p:sp>
      <p:sp>
        <p:nvSpPr>
          <p:cNvPr id="3" name="Content Placeholder 2"/>
          <p:cNvSpPr>
            <a:spLocks noGrp="1"/>
          </p:cNvSpPr>
          <p:nvPr>
            <p:ph idx="1"/>
          </p:nvPr>
        </p:nvSpPr>
        <p:spPr>
          <a:xfrm>
            <a:off x="685800" y="1508759"/>
            <a:ext cx="7772400" cy="4739641"/>
          </a:xfrm>
        </p:spPr>
        <p:txBody>
          <a:bodyPr>
            <a:normAutofit/>
          </a:bodyPr>
          <a:lstStyle/>
          <a:p>
            <a:pPr>
              <a:lnSpc>
                <a:spcPct val="120000"/>
              </a:lnSpc>
            </a:pPr>
            <a:r>
              <a:rPr lang="en-US" sz="2000" dirty="0"/>
              <a:t>HIDS/MKD is a </a:t>
            </a:r>
            <a:r>
              <a:rPr lang="en-US" sz="2000" dirty="0" smtClean="0"/>
              <a:t>very rare </a:t>
            </a:r>
            <a:r>
              <a:rPr lang="en-US" sz="2000" dirty="0" err="1" smtClean="0"/>
              <a:t>aut</a:t>
            </a:r>
            <a:r>
              <a:rPr lang="en-US" sz="2000" dirty="0" smtClean="0"/>
              <a:t> rec disease, mostly in </a:t>
            </a:r>
            <a:r>
              <a:rPr lang="en-US" sz="2000" dirty="0"/>
              <a:t>people of </a:t>
            </a:r>
            <a:r>
              <a:rPr lang="en-US" sz="2000" dirty="0" smtClean="0"/>
              <a:t>north western European ancestry </a:t>
            </a:r>
          </a:p>
          <a:p>
            <a:pPr>
              <a:lnSpc>
                <a:spcPct val="120000"/>
              </a:lnSpc>
            </a:pPr>
            <a:r>
              <a:rPr lang="en-US" sz="2000" dirty="0" smtClean="0"/>
              <a:t>early</a:t>
            </a:r>
            <a:r>
              <a:rPr lang="en-US" sz="2000" dirty="0"/>
              <a:t>-onset, lifelong, recurrent inflammatory episodes usually accompanied by varying symptoms, including lymphadenopathy, abdominal pain, arthritis, diarrhea and/or vomiting, and skin lesions</a:t>
            </a:r>
          </a:p>
          <a:p>
            <a:pPr>
              <a:lnSpc>
                <a:spcPct val="120000"/>
              </a:lnSpc>
            </a:pPr>
            <a:r>
              <a:rPr lang="en-US" sz="2000" dirty="0"/>
              <a:t>AA </a:t>
            </a:r>
            <a:r>
              <a:rPr lang="en-US" sz="2000" dirty="0" smtClean="0"/>
              <a:t>amyloidosis rare</a:t>
            </a:r>
          </a:p>
          <a:p>
            <a:pPr>
              <a:lnSpc>
                <a:spcPct val="120000"/>
              </a:lnSpc>
            </a:pPr>
            <a:r>
              <a:rPr lang="en-US" sz="2000" dirty="0" smtClean="0"/>
              <a:t>NSAIDs </a:t>
            </a:r>
            <a:r>
              <a:rPr lang="en-US" sz="2000" dirty="0"/>
              <a:t>and corticosteroids: </a:t>
            </a:r>
            <a:r>
              <a:rPr lang="en-US" sz="2000" dirty="0" smtClean="0"/>
              <a:t>mostly partially effective</a:t>
            </a:r>
            <a:endParaRPr lang="en-US" sz="2000" dirty="0"/>
          </a:p>
          <a:p>
            <a:pPr>
              <a:lnSpc>
                <a:spcPct val="120000"/>
              </a:lnSpc>
            </a:pPr>
            <a:r>
              <a:rPr lang="en-US" sz="2000" dirty="0"/>
              <a:t>IL-1 inhibitors (canakinumab, anakinra) and TNF-</a:t>
            </a:r>
            <a:r>
              <a:rPr lang="el-GR" sz="2000" dirty="0"/>
              <a:t>α</a:t>
            </a:r>
            <a:r>
              <a:rPr lang="en-US" sz="2000" dirty="0"/>
              <a:t> inhibitors (etanercept) </a:t>
            </a:r>
            <a:r>
              <a:rPr lang="en-US" sz="2000" dirty="0" smtClean="0"/>
              <a:t>can help</a:t>
            </a:r>
            <a:endParaRPr lang="en-US" sz="2000" dirty="0"/>
          </a:p>
          <a:p>
            <a:pPr>
              <a:lnSpc>
                <a:spcPct val="120000"/>
              </a:lnSpc>
            </a:pPr>
            <a:r>
              <a:rPr lang="en-US" sz="2000" dirty="0" smtClean="0"/>
              <a:t>A </a:t>
            </a:r>
            <a:r>
              <a:rPr lang="en-US" sz="2000" dirty="0"/>
              <a:t>proposed, stepwise treatment </a:t>
            </a:r>
            <a:r>
              <a:rPr lang="en-US" sz="2000" dirty="0" smtClean="0"/>
              <a:t>strategy</a:t>
            </a:r>
            <a:endParaRPr lang="en-US" sz="2000" dirty="0"/>
          </a:p>
        </p:txBody>
      </p:sp>
      <p:sp>
        <p:nvSpPr>
          <p:cNvPr id="8" name="Textplatzhalter 7"/>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448330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US" dirty="0"/>
          </a:p>
        </p:txBody>
      </p:sp>
      <p:sp>
        <p:nvSpPr>
          <p:cNvPr id="3" name="Content Placeholder 2"/>
          <p:cNvSpPr>
            <a:spLocks noGrp="1"/>
          </p:cNvSpPr>
          <p:nvPr>
            <p:ph idx="1"/>
          </p:nvPr>
        </p:nvSpPr>
        <p:spPr/>
        <p:txBody>
          <a:bodyPr/>
          <a:lstStyle/>
          <a:p>
            <a:r>
              <a:rPr lang="en-US" dirty="0" smtClean="0"/>
              <a:t>Warning signs </a:t>
            </a:r>
            <a:r>
              <a:rPr lang="en-US" dirty="0" err="1" smtClean="0"/>
              <a:t>autoinflammation</a:t>
            </a:r>
            <a:r>
              <a:rPr lang="en-US" dirty="0" smtClean="0"/>
              <a:t>: fever, no infection, </a:t>
            </a:r>
            <a:r>
              <a:rPr lang="en-US" dirty="0" err="1" smtClean="0"/>
              <a:t>serositis</a:t>
            </a:r>
            <a:r>
              <a:rPr lang="en-US" dirty="0" smtClean="0"/>
              <a:t>, arthritis, skin lesions</a:t>
            </a:r>
          </a:p>
          <a:p>
            <a:r>
              <a:rPr lang="en-US" dirty="0" err="1" smtClean="0"/>
              <a:t>AoSD</a:t>
            </a:r>
            <a:r>
              <a:rPr lang="en-US" dirty="0" smtClean="0"/>
              <a:t> + hereditary fever syndromes: early recognition and treatment prevent complications</a:t>
            </a:r>
          </a:p>
          <a:p>
            <a:r>
              <a:rPr lang="en-US" dirty="0" smtClean="0"/>
              <a:t>Caveat: DD</a:t>
            </a:r>
          </a:p>
          <a:p>
            <a:r>
              <a:rPr lang="en-US" dirty="0" smtClean="0"/>
              <a:t>Timing aIL1: currently in step up schemes</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35399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4000" dirty="0" smtClean="0"/>
          </a:p>
          <a:p>
            <a:pPr marL="0" indent="0">
              <a:buNone/>
            </a:pPr>
            <a:endParaRPr lang="en-US" sz="4000" dirty="0"/>
          </a:p>
          <a:p>
            <a:pPr marL="0" indent="0">
              <a:buNone/>
            </a:pPr>
            <a:r>
              <a:rPr lang="en-US" sz="4000" dirty="0" smtClean="0"/>
              <a:t>Thank you for your attention!</a:t>
            </a:r>
          </a:p>
          <a:p>
            <a:endParaRPr lang="en-US" dirty="0"/>
          </a:p>
        </p:txBody>
      </p:sp>
      <p:pic>
        <p:nvPicPr>
          <p:cNvPr id="4" name="Picture 3"/>
          <p:cNvPicPr>
            <a:picLocks noChangeAspect="1"/>
          </p:cNvPicPr>
          <p:nvPr/>
        </p:nvPicPr>
        <p:blipFill>
          <a:blip r:embed="rId2"/>
          <a:stretch>
            <a:fillRect/>
          </a:stretch>
        </p:blipFill>
        <p:spPr>
          <a:xfrm>
            <a:off x="5884692" y="3965222"/>
            <a:ext cx="1704582" cy="2257682"/>
          </a:xfrm>
          <a:prstGeom prst="rect">
            <a:avLst/>
          </a:prstGeom>
        </p:spPr>
      </p:pic>
    </p:spTree>
    <p:extLst>
      <p:ext uri="{BB962C8B-B14F-4D97-AF65-F5344CB8AC3E}">
        <p14:creationId xmlns:p14="http://schemas.microsoft.com/office/powerpoint/2010/main" val="1820328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232783" y="2924903"/>
            <a:ext cx="920557" cy="0"/>
          </a:xfrm>
          <a:custGeom>
            <a:avLst/>
            <a:gdLst>
              <a:gd name="connsiteX0" fmla="*/ 0 w 997110"/>
              <a:gd name="connsiteY0" fmla="*/ 0 h 0"/>
              <a:gd name="connsiteX1" fmla="*/ 997110 w 997110"/>
              <a:gd name="connsiteY1" fmla="*/ 0 h 0"/>
            </a:gdLst>
            <a:ahLst/>
            <a:cxnLst>
              <a:cxn ang="0">
                <a:pos x="connsiteX0" y="connsiteY0"/>
              </a:cxn>
              <a:cxn ang="0">
                <a:pos x="connsiteX1" y="connsiteY1"/>
              </a:cxn>
            </a:cxnLst>
            <a:rect l="l" t="t" r="r" b="b"/>
            <a:pathLst>
              <a:path w="997110">
                <a:moveTo>
                  <a:pt x="0" y="0"/>
                </a:moveTo>
                <a:lnTo>
                  <a:pt x="997110" y="0"/>
                </a:ln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05581508"/>
              </p:ext>
            </p:extLst>
          </p:nvPr>
        </p:nvGraphicFramePr>
        <p:xfrm>
          <a:off x="1451196" y="4794265"/>
          <a:ext cx="7200273" cy="894170"/>
        </p:xfrm>
        <a:graphic>
          <a:graphicData uri="http://schemas.openxmlformats.org/drawingml/2006/table">
            <a:tbl>
              <a:tblPr bandRow="1">
                <a:tableStyleId>{5C22544A-7EE6-4342-B048-85BDC9FD1C3A}</a:tableStyleId>
              </a:tblPr>
              <a:tblGrid>
                <a:gridCol w="440467">
                  <a:extLst>
                    <a:ext uri="{9D8B030D-6E8A-4147-A177-3AD203B41FA5}">
                      <a16:colId xmlns="" xmlns:a16="http://schemas.microsoft.com/office/drawing/2014/main" val="20000"/>
                    </a:ext>
                  </a:extLst>
                </a:gridCol>
                <a:gridCol w="440467">
                  <a:extLst>
                    <a:ext uri="{9D8B030D-6E8A-4147-A177-3AD203B41FA5}">
                      <a16:colId xmlns="" xmlns:a16="http://schemas.microsoft.com/office/drawing/2014/main" val="20001"/>
                    </a:ext>
                  </a:extLst>
                </a:gridCol>
                <a:gridCol w="440467">
                  <a:extLst>
                    <a:ext uri="{9D8B030D-6E8A-4147-A177-3AD203B41FA5}">
                      <a16:colId xmlns="" xmlns:a16="http://schemas.microsoft.com/office/drawing/2014/main" val="20002"/>
                    </a:ext>
                  </a:extLst>
                </a:gridCol>
                <a:gridCol w="220234">
                  <a:extLst>
                    <a:ext uri="{9D8B030D-6E8A-4147-A177-3AD203B41FA5}">
                      <a16:colId xmlns="" xmlns:a16="http://schemas.microsoft.com/office/drawing/2014/main" val="20003"/>
                    </a:ext>
                  </a:extLst>
                </a:gridCol>
                <a:gridCol w="220234">
                  <a:extLst>
                    <a:ext uri="{9D8B030D-6E8A-4147-A177-3AD203B41FA5}">
                      <a16:colId xmlns="" xmlns:a16="http://schemas.microsoft.com/office/drawing/2014/main" val="20004"/>
                    </a:ext>
                  </a:extLst>
                </a:gridCol>
                <a:gridCol w="440467">
                  <a:extLst>
                    <a:ext uri="{9D8B030D-6E8A-4147-A177-3AD203B41FA5}">
                      <a16:colId xmlns="" xmlns:a16="http://schemas.microsoft.com/office/drawing/2014/main" val="20005"/>
                    </a:ext>
                  </a:extLst>
                </a:gridCol>
                <a:gridCol w="440467">
                  <a:extLst>
                    <a:ext uri="{9D8B030D-6E8A-4147-A177-3AD203B41FA5}">
                      <a16:colId xmlns="" xmlns:a16="http://schemas.microsoft.com/office/drawing/2014/main" val="20006"/>
                    </a:ext>
                  </a:extLst>
                </a:gridCol>
                <a:gridCol w="440467">
                  <a:extLst>
                    <a:ext uri="{9D8B030D-6E8A-4147-A177-3AD203B41FA5}">
                      <a16:colId xmlns="" xmlns:a16="http://schemas.microsoft.com/office/drawing/2014/main" val="20007"/>
                    </a:ext>
                  </a:extLst>
                </a:gridCol>
                <a:gridCol w="457625">
                  <a:extLst>
                    <a:ext uri="{9D8B030D-6E8A-4147-A177-3AD203B41FA5}">
                      <a16:colId xmlns="" xmlns:a16="http://schemas.microsoft.com/office/drawing/2014/main" val="20008"/>
                    </a:ext>
                  </a:extLst>
                </a:gridCol>
                <a:gridCol w="433954">
                  <a:extLst>
                    <a:ext uri="{9D8B030D-6E8A-4147-A177-3AD203B41FA5}">
                      <a16:colId xmlns="" xmlns:a16="http://schemas.microsoft.com/office/drawing/2014/main" val="20009"/>
                    </a:ext>
                  </a:extLst>
                </a:gridCol>
                <a:gridCol w="449733">
                  <a:extLst>
                    <a:ext uri="{9D8B030D-6E8A-4147-A177-3AD203B41FA5}">
                      <a16:colId xmlns="" xmlns:a16="http://schemas.microsoft.com/office/drawing/2014/main" val="20010"/>
                    </a:ext>
                  </a:extLst>
                </a:gridCol>
                <a:gridCol w="433954">
                  <a:extLst>
                    <a:ext uri="{9D8B030D-6E8A-4147-A177-3AD203B41FA5}">
                      <a16:colId xmlns="" xmlns:a16="http://schemas.microsoft.com/office/drawing/2014/main" val="20011"/>
                    </a:ext>
                  </a:extLst>
                </a:gridCol>
                <a:gridCol w="449733">
                  <a:extLst>
                    <a:ext uri="{9D8B030D-6E8A-4147-A177-3AD203B41FA5}">
                      <a16:colId xmlns="" xmlns:a16="http://schemas.microsoft.com/office/drawing/2014/main" val="20012"/>
                    </a:ext>
                  </a:extLst>
                </a:gridCol>
                <a:gridCol w="441843">
                  <a:extLst>
                    <a:ext uri="{9D8B030D-6E8A-4147-A177-3AD203B41FA5}">
                      <a16:colId xmlns="" xmlns:a16="http://schemas.microsoft.com/office/drawing/2014/main" val="20013"/>
                    </a:ext>
                  </a:extLst>
                </a:gridCol>
                <a:gridCol w="355053">
                  <a:extLst>
                    <a:ext uri="{9D8B030D-6E8A-4147-A177-3AD203B41FA5}">
                      <a16:colId xmlns="" xmlns:a16="http://schemas.microsoft.com/office/drawing/2014/main" val="20014"/>
                    </a:ext>
                  </a:extLst>
                </a:gridCol>
                <a:gridCol w="370833">
                  <a:extLst>
                    <a:ext uri="{9D8B030D-6E8A-4147-A177-3AD203B41FA5}">
                      <a16:colId xmlns="" xmlns:a16="http://schemas.microsoft.com/office/drawing/2014/main" val="20015"/>
                    </a:ext>
                  </a:extLst>
                </a:gridCol>
                <a:gridCol w="362944">
                  <a:extLst>
                    <a:ext uri="{9D8B030D-6E8A-4147-A177-3AD203B41FA5}">
                      <a16:colId xmlns="" xmlns:a16="http://schemas.microsoft.com/office/drawing/2014/main" val="20016"/>
                    </a:ext>
                  </a:extLst>
                </a:gridCol>
                <a:gridCol w="361331">
                  <a:extLst>
                    <a:ext uri="{9D8B030D-6E8A-4147-A177-3AD203B41FA5}">
                      <a16:colId xmlns="" xmlns:a16="http://schemas.microsoft.com/office/drawing/2014/main" val="20017"/>
                    </a:ext>
                  </a:extLst>
                </a:gridCol>
              </a:tblGrid>
              <a:tr h="342521">
                <a:tc>
                  <a:txBody>
                    <a:bodyPr/>
                    <a:lstStyle/>
                    <a:p>
                      <a:pPr algn="ctr">
                        <a:lnSpc>
                          <a:spcPct val="90000"/>
                        </a:lnSpc>
                      </a:pPr>
                      <a:r>
                        <a:rPr lang="en-US" sz="900" b="1" dirty="0">
                          <a:solidFill>
                            <a:schemeClr val="bg1"/>
                          </a:solidFill>
                        </a:rPr>
                        <a:t>-12</a:t>
                      </a:r>
                    </a:p>
                  </a:txBody>
                  <a:tcPr marL="0" marR="0" marT="0" marB="0" anchor="ctr">
                    <a:solidFill>
                      <a:schemeClr val="accent2"/>
                    </a:solidFill>
                  </a:tcPr>
                </a:tc>
                <a:tc>
                  <a:txBody>
                    <a:bodyPr/>
                    <a:lstStyle/>
                    <a:p>
                      <a:pPr algn="ctr">
                        <a:lnSpc>
                          <a:spcPct val="90000"/>
                        </a:lnSpc>
                      </a:pPr>
                      <a:r>
                        <a:rPr lang="en-US" sz="900" b="1" dirty="0">
                          <a:solidFill>
                            <a:schemeClr val="bg1"/>
                          </a:solidFill>
                        </a:rPr>
                        <a:t>...</a:t>
                      </a:r>
                    </a:p>
                  </a:txBody>
                  <a:tcPr marL="0" marR="0" marT="0" marB="0" anchor="ctr">
                    <a:solidFill>
                      <a:schemeClr val="accent2"/>
                    </a:solidFill>
                  </a:tcPr>
                </a:tc>
                <a:tc>
                  <a:txBody>
                    <a:bodyPr/>
                    <a:lstStyle/>
                    <a:p>
                      <a:pPr algn="ctr">
                        <a:lnSpc>
                          <a:spcPct val="90000"/>
                        </a:lnSpc>
                      </a:pPr>
                      <a:r>
                        <a:rPr lang="en-US" sz="900" b="1" dirty="0">
                          <a:solidFill>
                            <a:schemeClr val="bg1"/>
                          </a:solidFill>
                        </a:rPr>
                        <a:t>0</a:t>
                      </a:r>
                    </a:p>
                  </a:txBody>
                  <a:tcPr marL="0" marR="0" marT="0" marB="0" anchor="ctr">
                    <a:solidFill>
                      <a:schemeClr val="accent2"/>
                    </a:solidFill>
                  </a:tcPr>
                </a:tc>
                <a:tc>
                  <a:txBody>
                    <a:bodyPr/>
                    <a:lstStyle/>
                    <a:p>
                      <a:pPr algn="ctr">
                        <a:lnSpc>
                          <a:spcPct val="90000"/>
                        </a:lnSpc>
                      </a:pPr>
                      <a:endParaRPr lang="en-US" sz="900" b="1" dirty="0">
                        <a:solidFill>
                          <a:schemeClr val="bg1"/>
                        </a:solidFill>
                      </a:endParaRPr>
                    </a:p>
                  </a:txBody>
                  <a:tcPr marL="0" marR="0" marT="0" marB="0" anchor="ctr">
                    <a:solidFill>
                      <a:schemeClr val="accent2"/>
                    </a:solidFill>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900" b="1" dirty="0">
                          <a:solidFill>
                            <a:schemeClr val="bg1"/>
                          </a:solidFill>
                        </a:rPr>
                        <a:t>4</a:t>
                      </a:r>
                    </a:p>
                    <a:p>
                      <a:pPr algn="ctr">
                        <a:lnSpc>
                          <a:spcPct val="90000"/>
                        </a:lnSpc>
                      </a:pPr>
                      <a:endParaRPr lang="en-US" sz="900" b="1" dirty="0">
                        <a:solidFill>
                          <a:schemeClr val="bg1"/>
                        </a:solidFill>
                      </a:endParaRPr>
                    </a:p>
                  </a:txBody>
                  <a:tcPr marL="0" marR="0" marT="0" marB="0" anchor="ctr">
                    <a:solidFill>
                      <a:schemeClr val="accent2"/>
                    </a:solidFill>
                  </a:tcPr>
                </a:tc>
                <a:tc>
                  <a:txBody>
                    <a:bodyPr/>
                    <a:lstStyle/>
                    <a:p>
                      <a:pPr algn="ctr">
                        <a:lnSpc>
                          <a:spcPct val="90000"/>
                        </a:lnSpc>
                      </a:pPr>
                      <a:r>
                        <a:rPr lang="en-US" sz="900" b="1" dirty="0">
                          <a:solidFill>
                            <a:schemeClr val="bg1"/>
                          </a:solidFill>
                        </a:rPr>
                        <a:t>8</a:t>
                      </a:r>
                    </a:p>
                  </a:txBody>
                  <a:tcPr marL="0" marR="0" marT="0" marB="0" anchor="ctr">
                    <a:solidFill>
                      <a:schemeClr val="accent2"/>
                    </a:solidFill>
                  </a:tcPr>
                </a:tc>
                <a:tc>
                  <a:txBody>
                    <a:bodyPr/>
                    <a:lstStyle/>
                    <a:p>
                      <a:pPr algn="ctr">
                        <a:lnSpc>
                          <a:spcPct val="90000"/>
                        </a:lnSpc>
                      </a:pPr>
                      <a:r>
                        <a:rPr lang="en-US" sz="900" b="1" dirty="0">
                          <a:solidFill>
                            <a:schemeClr val="bg1"/>
                          </a:solidFill>
                        </a:rPr>
                        <a:t>12</a:t>
                      </a:r>
                    </a:p>
                  </a:txBody>
                  <a:tcPr marL="0" marR="0" marT="0" marB="0" anchor="ctr">
                    <a:solidFill>
                      <a:schemeClr val="accent2"/>
                    </a:solidFill>
                  </a:tcPr>
                </a:tc>
                <a:tc>
                  <a:txBody>
                    <a:bodyPr/>
                    <a:lstStyle/>
                    <a:p>
                      <a:pPr algn="ctr">
                        <a:lnSpc>
                          <a:spcPct val="90000"/>
                        </a:lnSpc>
                      </a:pPr>
                      <a:r>
                        <a:rPr lang="en-US" sz="900" b="1" dirty="0">
                          <a:solidFill>
                            <a:schemeClr val="bg1"/>
                          </a:solidFill>
                        </a:rPr>
                        <a:t>16</a:t>
                      </a:r>
                    </a:p>
                  </a:txBody>
                  <a:tcPr marL="0" marR="0"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a:lnSpc>
                          <a:spcPct val="90000"/>
                        </a:lnSpc>
                      </a:pPr>
                      <a:r>
                        <a:rPr lang="en-US" sz="900" b="1" dirty="0">
                          <a:solidFill>
                            <a:schemeClr val="bg1"/>
                          </a:solidFill>
                        </a:rPr>
                        <a:t>20</a:t>
                      </a:r>
                    </a:p>
                  </a:txBody>
                  <a:tcPr marL="0" marR="0" marT="0" marB="0" anchor="ctr">
                    <a:lnL w="38100" cap="flat" cmpd="sng" algn="ctr">
                      <a:solidFill>
                        <a:schemeClr val="bg1"/>
                      </a:solidFill>
                      <a:prstDash val="solid"/>
                      <a:round/>
                      <a:headEnd type="none" w="med" len="med"/>
                      <a:tailEnd type="none" w="med" len="med"/>
                    </a:lnL>
                    <a:solidFill>
                      <a:schemeClr val="accent2"/>
                    </a:solidFill>
                  </a:tcPr>
                </a:tc>
                <a:tc>
                  <a:txBody>
                    <a:bodyPr/>
                    <a:lstStyle/>
                    <a:p>
                      <a:pPr algn="ctr">
                        <a:lnSpc>
                          <a:spcPct val="90000"/>
                        </a:lnSpc>
                      </a:pPr>
                      <a:r>
                        <a:rPr lang="en-US" sz="900" b="1" dirty="0">
                          <a:solidFill>
                            <a:schemeClr val="bg1"/>
                          </a:solidFill>
                        </a:rPr>
                        <a:t>24</a:t>
                      </a:r>
                    </a:p>
                  </a:txBody>
                  <a:tcPr marL="0" marR="0" marT="0" marB="0" anchor="ctr">
                    <a:solidFill>
                      <a:schemeClr val="accent2"/>
                    </a:solidFill>
                  </a:tcPr>
                </a:tc>
                <a:tc>
                  <a:txBody>
                    <a:bodyPr/>
                    <a:lstStyle/>
                    <a:p>
                      <a:pPr algn="ctr">
                        <a:lnSpc>
                          <a:spcPct val="90000"/>
                        </a:lnSpc>
                      </a:pPr>
                      <a:r>
                        <a:rPr lang="en-US" sz="900" b="1" dirty="0">
                          <a:solidFill>
                            <a:schemeClr val="bg1"/>
                          </a:solidFill>
                        </a:rPr>
                        <a:t>28</a:t>
                      </a:r>
                    </a:p>
                  </a:txBody>
                  <a:tcPr marL="0" marR="0" marT="0" marB="0" anchor="ctr">
                    <a:solidFill>
                      <a:schemeClr val="accent2"/>
                    </a:solidFill>
                  </a:tcPr>
                </a:tc>
                <a:tc>
                  <a:txBody>
                    <a:bodyPr/>
                    <a:lstStyle/>
                    <a:p>
                      <a:pPr algn="ctr">
                        <a:lnSpc>
                          <a:spcPct val="90000"/>
                        </a:lnSpc>
                      </a:pPr>
                      <a:r>
                        <a:rPr lang="en-US" sz="900" b="1" dirty="0">
                          <a:solidFill>
                            <a:schemeClr val="bg1"/>
                          </a:solidFill>
                        </a:rPr>
                        <a:t>32</a:t>
                      </a:r>
                    </a:p>
                  </a:txBody>
                  <a:tcPr marL="0" marR="0" marT="0" marB="0" anchor="ctr">
                    <a:solidFill>
                      <a:schemeClr val="accent2"/>
                    </a:solidFill>
                  </a:tcPr>
                </a:tc>
                <a:tc>
                  <a:txBody>
                    <a:bodyPr/>
                    <a:lstStyle/>
                    <a:p>
                      <a:pPr algn="ctr">
                        <a:lnSpc>
                          <a:spcPct val="90000"/>
                        </a:lnSpc>
                      </a:pPr>
                      <a:r>
                        <a:rPr lang="en-US" sz="900" b="1" dirty="0">
                          <a:solidFill>
                            <a:schemeClr val="bg1"/>
                          </a:solidFill>
                        </a:rPr>
                        <a:t>36</a:t>
                      </a:r>
                    </a:p>
                  </a:txBody>
                  <a:tcPr marL="0" marR="0" marT="0" marB="0" anchor="ctr">
                    <a:solidFill>
                      <a:schemeClr val="accent2"/>
                    </a:solidFill>
                  </a:tcPr>
                </a:tc>
                <a:tc>
                  <a:txBody>
                    <a:bodyPr/>
                    <a:lstStyle/>
                    <a:p>
                      <a:pPr algn="ctr">
                        <a:lnSpc>
                          <a:spcPct val="90000"/>
                        </a:lnSpc>
                      </a:pPr>
                      <a:r>
                        <a:rPr lang="en-US" sz="900" b="1" dirty="0">
                          <a:solidFill>
                            <a:schemeClr val="bg1"/>
                          </a:solidFill>
                        </a:rPr>
                        <a:t>40</a:t>
                      </a:r>
                    </a:p>
                  </a:txBody>
                  <a:tcPr marL="0" marR="0" marT="0" marB="0" anchor="ctr">
                    <a:solidFill>
                      <a:schemeClr val="accent2"/>
                    </a:solidFill>
                  </a:tcPr>
                </a:tc>
                <a:tc>
                  <a:txBody>
                    <a:bodyPr/>
                    <a:lstStyle/>
                    <a:p>
                      <a:pPr algn="ctr">
                        <a:lnSpc>
                          <a:spcPct val="90000"/>
                        </a:lnSpc>
                      </a:pPr>
                      <a:r>
                        <a:rPr lang="en-US" sz="900" b="1" dirty="0">
                          <a:solidFill>
                            <a:schemeClr val="bg1"/>
                          </a:solidFill>
                        </a:rPr>
                        <a:t>44</a:t>
                      </a:r>
                    </a:p>
                  </a:txBody>
                  <a:tcPr marL="0" marR="0" marT="0" marB="0" anchor="ctr">
                    <a:solidFill>
                      <a:schemeClr val="accent2"/>
                    </a:solidFill>
                  </a:tcPr>
                </a:tc>
                <a:tc>
                  <a:txBody>
                    <a:bodyPr/>
                    <a:lstStyle/>
                    <a:p>
                      <a:pPr algn="ctr">
                        <a:lnSpc>
                          <a:spcPct val="90000"/>
                        </a:lnSpc>
                      </a:pPr>
                      <a:r>
                        <a:rPr lang="en-US" sz="900" b="1" dirty="0">
                          <a:solidFill>
                            <a:schemeClr val="bg1"/>
                          </a:solidFill>
                        </a:rPr>
                        <a:t>...</a:t>
                      </a:r>
                    </a:p>
                  </a:txBody>
                  <a:tcPr marL="0" marR="0" marT="0" marB="0" anchor="ctr">
                    <a:solidFill>
                      <a:schemeClr val="accent2"/>
                    </a:solidFill>
                  </a:tcPr>
                </a:tc>
                <a:tc>
                  <a:txBody>
                    <a:bodyPr/>
                    <a:lstStyle/>
                    <a:p>
                      <a:pPr algn="ctr">
                        <a:lnSpc>
                          <a:spcPct val="90000"/>
                        </a:lnSpc>
                      </a:pPr>
                      <a:r>
                        <a:rPr lang="en-US" sz="900" b="1" dirty="0">
                          <a:solidFill>
                            <a:schemeClr val="bg1"/>
                          </a:solidFill>
                        </a:rPr>
                        <a:t>...</a:t>
                      </a:r>
                    </a:p>
                  </a:txBody>
                  <a:tcPr marL="0" marR="0" marT="0" marB="0" anchor="ctr">
                    <a:solidFill>
                      <a:schemeClr val="accent2"/>
                    </a:solidFill>
                  </a:tcPr>
                </a:tc>
                <a:tc>
                  <a:txBody>
                    <a:bodyPr/>
                    <a:lstStyle/>
                    <a:p>
                      <a:pPr algn="ctr">
                        <a:lnSpc>
                          <a:spcPct val="90000"/>
                        </a:lnSpc>
                      </a:pPr>
                      <a:r>
                        <a:rPr lang="en-US" sz="900" b="1" dirty="0">
                          <a:solidFill>
                            <a:schemeClr val="bg1"/>
                          </a:solidFill>
                        </a:rPr>
                        <a:t>96</a:t>
                      </a:r>
                    </a:p>
                  </a:txBody>
                  <a:tcPr marL="0" marR="0" marT="0" marB="0" anchor="ctr">
                    <a:solidFill>
                      <a:schemeClr val="accent2"/>
                    </a:solidFill>
                  </a:tcPr>
                </a:tc>
                <a:extLst>
                  <a:ext uri="{0D108BD9-81ED-4DB2-BD59-A6C34878D82A}">
                    <a16:rowId xmlns="" xmlns:a16="http://schemas.microsoft.com/office/drawing/2014/main" val="10000"/>
                  </a:ext>
                </a:extLst>
              </a:tr>
              <a:tr h="171591">
                <a:tc gridSpan="2">
                  <a:txBody>
                    <a:bodyPr/>
                    <a:lstStyle/>
                    <a:p>
                      <a:pPr algn="ctr">
                        <a:lnSpc>
                          <a:spcPct val="90000"/>
                        </a:lnSpc>
                      </a:pPr>
                      <a:r>
                        <a:rPr lang="en-US" sz="1000" b="1" dirty="0"/>
                        <a:t>Epoch 1</a:t>
                      </a:r>
                    </a:p>
                  </a:txBody>
                  <a:tcPr marL="0" marR="0" marT="0" marB="0" anchor="ctr">
                    <a:solidFill>
                      <a:srgbClr val="EFF4FF"/>
                    </a:solidFill>
                  </a:tcPr>
                </a:tc>
                <a:tc hMerge="1">
                  <a:txBody>
                    <a:bodyPr/>
                    <a:lstStyle/>
                    <a:p>
                      <a:pPr algn="ctr"/>
                      <a:endParaRPr lang="en-US" sz="1000" b="1" dirty="0"/>
                    </a:p>
                  </a:txBody>
                  <a:tcPr marL="0" marR="0" marT="0" marB="0" anchor="ctr"/>
                </a:tc>
                <a:tc gridSpan="6">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000" b="1" dirty="0"/>
                        <a:t>Epoch 2</a:t>
                      </a:r>
                    </a:p>
                  </a:txBody>
                  <a:tcPr marL="0" marR="0" marT="0" marB="0" anchor="ctr">
                    <a:lnR w="38100" cap="flat" cmpd="sng" algn="ctr">
                      <a:solidFill>
                        <a:schemeClr val="bg1"/>
                      </a:solidFill>
                      <a:prstDash val="solid"/>
                      <a:round/>
                      <a:headEnd type="none" w="med" len="med"/>
                      <a:tailEnd type="none" w="med" len="med"/>
                    </a:lnR>
                    <a:solidFill>
                      <a:srgbClr val="EFF4FF"/>
                    </a:solidFill>
                  </a:tcPr>
                </a:tc>
                <a:tc hMerge="1">
                  <a:txBody>
                    <a:bodyPr/>
                    <a:lstStyle/>
                    <a:p>
                      <a:pPr algn="ctr"/>
                      <a:endParaRPr lang="en-US" sz="1000" b="1" dirty="0"/>
                    </a:p>
                  </a:txBody>
                  <a:tcPr marL="0" marR="0" marT="0" marB="0" anchor="ctr"/>
                </a:tc>
                <a:tc hMerge="1">
                  <a:txBody>
                    <a:bodyPr/>
                    <a:lstStyle/>
                    <a:p>
                      <a:endParaRPr lang="en-US"/>
                    </a:p>
                  </a:txBody>
                  <a:tcP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lnR w="38100" cap="flat" cmpd="sng" algn="ctr">
                      <a:solidFill>
                        <a:schemeClr val="bg1"/>
                      </a:solidFill>
                      <a:prstDash val="solid"/>
                      <a:round/>
                      <a:headEnd type="none" w="med" len="med"/>
                      <a:tailEnd type="none" w="med" len="med"/>
                    </a:lnR>
                  </a:tcPr>
                </a:tc>
                <a:tc gridSpan="5">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000" b="1" dirty="0"/>
                        <a:t>Epoch 3</a:t>
                      </a:r>
                    </a:p>
                  </a:txBody>
                  <a:tcPr marL="0" marR="0" marT="0" marB="0" anchor="ctr">
                    <a:lnL w="38100" cap="flat" cmpd="sng" algn="ctr">
                      <a:solidFill>
                        <a:schemeClr val="bg1"/>
                      </a:solidFill>
                      <a:prstDash val="solid"/>
                      <a:round/>
                      <a:headEnd type="none" w="med" len="med"/>
                      <a:tailEnd type="none" w="med" len="med"/>
                    </a:lnL>
                    <a:solidFill>
                      <a:srgbClr val="EFF4FF"/>
                    </a:solidFill>
                  </a:tcP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gridSpan="5">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000" b="1" dirty="0"/>
                        <a:t>Epoch 4</a:t>
                      </a:r>
                    </a:p>
                  </a:txBody>
                  <a:tcPr marL="0" marR="0" marT="0" marB="0" anchor="ctr">
                    <a:solidFill>
                      <a:srgbClr val="EFF4FF"/>
                    </a:solidFill>
                  </a:tcP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extLst>
                  <a:ext uri="{0D108BD9-81ED-4DB2-BD59-A6C34878D82A}">
                    <a16:rowId xmlns="" xmlns:a16="http://schemas.microsoft.com/office/drawing/2014/main" val="10001"/>
                  </a:ext>
                </a:extLst>
              </a:tr>
              <a:tr h="380058">
                <a:tc gridSpan="2">
                  <a:txBody>
                    <a:bodyPr/>
                    <a:lstStyle/>
                    <a:p>
                      <a:pPr algn="ctr">
                        <a:lnSpc>
                          <a:spcPct val="90000"/>
                        </a:lnSpc>
                      </a:pPr>
                      <a:r>
                        <a:rPr lang="en-US" sz="900" b="1" dirty="0"/>
                        <a:t>Screening phase</a:t>
                      </a:r>
                    </a:p>
                  </a:txBody>
                  <a:tcPr marL="0" marR="0" marT="0" marB="0" anchor="ctr">
                    <a:solidFill>
                      <a:srgbClr val="E9E9E9"/>
                    </a:solidFill>
                  </a:tcPr>
                </a:tc>
                <a:tc hMerge="1">
                  <a:txBody>
                    <a:bodyPr/>
                    <a:lstStyle/>
                    <a:p>
                      <a:pPr algn="ctr"/>
                      <a:endParaRPr lang="en-US" sz="1000" b="1" dirty="0"/>
                    </a:p>
                  </a:txBody>
                  <a:tcPr marL="0" marR="0" marT="0" marB="0" anchor="ctr"/>
                </a:tc>
                <a:tc gridSpan="6">
                  <a:txBody>
                    <a:bodyPr/>
                    <a:lstStyle/>
                    <a:p>
                      <a:pPr algn="ctr">
                        <a:lnSpc>
                          <a:spcPct val="90000"/>
                        </a:lnSpc>
                      </a:pPr>
                      <a:r>
                        <a:rPr lang="en-US" sz="900" b="1" dirty="0"/>
                        <a:t>16 weeks, double-blind, </a:t>
                      </a:r>
                      <a:br>
                        <a:rPr lang="en-US" sz="900" b="1" dirty="0"/>
                      </a:br>
                      <a:r>
                        <a:rPr lang="en-US" sz="900" b="1" dirty="0"/>
                        <a:t>randomized,</a:t>
                      </a:r>
                      <a:r>
                        <a:rPr lang="en-US" sz="900" b="1" baseline="0" dirty="0"/>
                        <a:t> placebo-controlled</a:t>
                      </a:r>
                      <a:endParaRPr lang="en-US" sz="900" b="1" dirty="0"/>
                    </a:p>
                  </a:txBody>
                  <a:tcPr marL="0" marR="0" marT="0" marB="0" anchor="ctr">
                    <a:lnR w="38100" cap="flat" cmpd="sng" algn="ctr">
                      <a:solidFill>
                        <a:schemeClr val="bg1"/>
                      </a:solidFill>
                      <a:prstDash val="solid"/>
                      <a:round/>
                      <a:headEnd type="none" w="med" len="med"/>
                      <a:tailEnd type="none" w="med" len="med"/>
                    </a:lnR>
                    <a:solidFill>
                      <a:srgbClr val="E9E9E9"/>
                    </a:solidFill>
                  </a:tcPr>
                </a:tc>
                <a:tc hMerge="1">
                  <a:txBody>
                    <a:bodyPr/>
                    <a:lstStyle/>
                    <a:p>
                      <a:pPr algn="ctr"/>
                      <a:endParaRPr lang="en-US" sz="1000" b="1" dirty="0"/>
                    </a:p>
                  </a:txBody>
                  <a:tcPr marL="0" marR="0" marT="0" marB="0" anchor="ctr"/>
                </a:tc>
                <a:tc hMerge="1">
                  <a:txBody>
                    <a:bodyPr/>
                    <a:lstStyle/>
                    <a:p>
                      <a:endParaRPr lang="en-US"/>
                    </a:p>
                  </a:txBody>
                  <a:tcP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lnR w="38100" cap="flat" cmpd="sng" algn="ctr">
                      <a:solidFill>
                        <a:schemeClr val="bg1"/>
                      </a:solidFill>
                      <a:prstDash val="solid"/>
                      <a:round/>
                      <a:headEnd type="none" w="med" len="med"/>
                      <a:tailEnd type="none" w="med" len="med"/>
                    </a:lnR>
                  </a:tcPr>
                </a:tc>
                <a:tc gridSpan="5">
                  <a:txBody>
                    <a:bodyPr/>
                    <a:lstStyle/>
                    <a:p>
                      <a:pPr algn="ctr">
                        <a:lnSpc>
                          <a:spcPct val="90000"/>
                        </a:lnSpc>
                      </a:pPr>
                      <a:r>
                        <a:rPr lang="en-US" sz="900" b="1" dirty="0"/>
                        <a:t>24 weeks, randomized,</a:t>
                      </a:r>
                      <a:r>
                        <a:rPr lang="en-US" sz="900" b="1" baseline="0" dirty="0"/>
                        <a:t> </a:t>
                      </a:r>
                      <a:br>
                        <a:rPr lang="en-US" sz="900" b="1" baseline="0" dirty="0"/>
                      </a:br>
                      <a:r>
                        <a:rPr lang="en-US" sz="900" b="1" baseline="0" dirty="0"/>
                        <a:t>withdrawal Period</a:t>
                      </a:r>
                      <a:endParaRPr lang="en-US" sz="900" b="1" dirty="0"/>
                    </a:p>
                  </a:txBody>
                  <a:tcPr marL="0" marR="0" marT="0" marB="0" anchor="ctr">
                    <a:lnL w="38100" cap="flat" cmpd="sng" algn="ctr">
                      <a:solidFill>
                        <a:schemeClr val="bg1"/>
                      </a:solidFill>
                      <a:prstDash val="solid"/>
                      <a:round/>
                      <a:headEnd type="none" w="med" len="med"/>
                      <a:tailEnd type="none" w="med" len="med"/>
                    </a:lnL>
                    <a:solidFill>
                      <a:srgbClr val="E9E9E9"/>
                    </a:solidFill>
                  </a:tcP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gridSpan="5">
                  <a:txBody>
                    <a:bodyPr/>
                    <a:lstStyle/>
                    <a:p>
                      <a:pPr algn="ctr">
                        <a:lnSpc>
                          <a:spcPct val="90000"/>
                        </a:lnSpc>
                      </a:pPr>
                      <a:r>
                        <a:rPr lang="en-US" sz="900" b="1" dirty="0"/>
                        <a:t>72 weeks, open-</a:t>
                      </a:r>
                      <a:r>
                        <a:rPr lang="en-US" sz="900" b="1" baseline="0" dirty="0"/>
                        <a:t>label maintenance/dose</a:t>
                      </a:r>
                      <a:br>
                        <a:rPr lang="en-US" sz="900" b="1" baseline="0" dirty="0"/>
                      </a:br>
                      <a:r>
                        <a:rPr lang="en-US" sz="900" b="1" baseline="0" dirty="0"/>
                        <a:t>reduction period</a:t>
                      </a:r>
                      <a:endParaRPr lang="en-US" sz="900" b="1" dirty="0"/>
                    </a:p>
                  </a:txBody>
                  <a:tcPr marL="0" marR="0" marT="0" marB="0" anchor="ctr">
                    <a:solidFill>
                      <a:srgbClr val="E9E9E9"/>
                    </a:solidFill>
                  </a:tcP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extLst>
                  <a:ext uri="{0D108BD9-81ED-4DB2-BD59-A6C34878D82A}">
                    <a16:rowId xmlns="" xmlns:a16="http://schemas.microsoft.com/office/drawing/2014/main" val="10002"/>
                  </a:ext>
                </a:extLst>
              </a:tr>
            </a:tbl>
          </a:graphicData>
        </a:graphic>
      </p:graphicFrame>
      <p:sp>
        <p:nvSpPr>
          <p:cNvPr id="6" name="Freeform 5"/>
          <p:cNvSpPr/>
          <p:nvPr/>
        </p:nvSpPr>
        <p:spPr>
          <a:xfrm>
            <a:off x="2160669" y="2338562"/>
            <a:ext cx="0" cy="1187342"/>
          </a:xfrm>
          <a:custGeom>
            <a:avLst/>
            <a:gdLst>
              <a:gd name="connsiteX0" fmla="*/ 0 w 0"/>
              <a:gd name="connsiteY0" fmla="*/ 0 h 1285875"/>
              <a:gd name="connsiteX1" fmla="*/ 0 w 0"/>
              <a:gd name="connsiteY1" fmla="*/ 1285875 h 1285875"/>
            </a:gdLst>
            <a:ahLst/>
            <a:cxnLst>
              <a:cxn ang="0">
                <a:pos x="connsiteX0" y="connsiteY0"/>
              </a:cxn>
              <a:cxn ang="0">
                <a:pos x="connsiteX1" y="connsiteY1"/>
              </a:cxn>
            </a:cxnLst>
            <a:rect l="l" t="t" r="r" b="b"/>
            <a:pathLst>
              <a:path h="1285875">
                <a:moveTo>
                  <a:pt x="0" y="0"/>
                </a:moveTo>
                <a:lnTo>
                  <a:pt x="0" y="1285875"/>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7" name="Rectangle 6"/>
          <p:cNvSpPr/>
          <p:nvPr/>
        </p:nvSpPr>
        <p:spPr>
          <a:xfrm>
            <a:off x="4511899" y="3092011"/>
            <a:ext cx="2650265" cy="749052"/>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8" name="Rectangle 7"/>
          <p:cNvSpPr/>
          <p:nvPr/>
        </p:nvSpPr>
        <p:spPr>
          <a:xfrm>
            <a:off x="2930243" y="1684790"/>
            <a:ext cx="1537681" cy="18352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9" name="Rectangle 8"/>
          <p:cNvSpPr/>
          <p:nvPr/>
        </p:nvSpPr>
        <p:spPr>
          <a:xfrm>
            <a:off x="2338038" y="2342960"/>
            <a:ext cx="558490" cy="1182944"/>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grpSp>
        <p:nvGrpSpPr>
          <p:cNvPr id="10" name="Group 4"/>
          <p:cNvGrpSpPr>
            <a:grpSpLocks noChangeAspect="1"/>
          </p:cNvGrpSpPr>
          <p:nvPr/>
        </p:nvGrpSpPr>
        <p:grpSpPr bwMode="auto">
          <a:xfrm rot="-5400000">
            <a:off x="-846531" y="2496141"/>
            <a:ext cx="3542971" cy="1046620"/>
            <a:chOff x="1643" y="1795"/>
            <a:chExt cx="2474" cy="730"/>
          </a:xfrm>
        </p:grpSpPr>
        <p:sp>
          <p:nvSpPr>
            <p:cNvPr id="11" name="AutoShape 3"/>
            <p:cNvSpPr>
              <a:spLocks noChangeAspect="1" noChangeArrowheads="1" noTextEdit="1"/>
            </p:cNvSpPr>
            <p:nvPr/>
          </p:nvSpPr>
          <p:spPr bwMode="auto">
            <a:xfrm>
              <a:off x="1643" y="1795"/>
              <a:ext cx="2474" cy="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216" dirty="0"/>
            </a:p>
          </p:txBody>
        </p:sp>
        <p:sp>
          <p:nvSpPr>
            <p:cNvPr id="12" name="Freeform 5"/>
            <p:cNvSpPr>
              <a:spLocks/>
            </p:cNvSpPr>
            <p:nvPr/>
          </p:nvSpPr>
          <p:spPr bwMode="auto">
            <a:xfrm>
              <a:off x="1663" y="1807"/>
              <a:ext cx="1109" cy="696"/>
            </a:xfrm>
            <a:custGeom>
              <a:avLst/>
              <a:gdLst>
                <a:gd name="T0" fmla="*/ 0 w 468"/>
                <a:gd name="T1" fmla="*/ 258 h 292"/>
                <a:gd name="T2" fmla="*/ 199 w 468"/>
                <a:gd name="T3" fmla="*/ 66 h 292"/>
                <a:gd name="T4" fmla="*/ 468 w 468"/>
                <a:gd name="T5" fmla="*/ 0 h 292"/>
                <a:gd name="T6" fmla="*/ 325 w 468"/>
                <a:gd name="T7" fmla="*/ 141 h 292"/>
                <a:gd name="T8" fmla="*/ 266 w 468"/>
                <a:gd name="T9" fmla="*/ 292 h 292"/>
                <a:gd name="T10" fmla="*/ 147 w 468"/>
                <a:gd name="T11" fmla="*/ 259 h 292"/>
                <a:gd name="T12" fmla="*/ 0 w 468"/>
                <a:gd name="T13" fmla="*/ 258 h 292"/>
              </a:gdLst>
              <a:ahLst/>
              <a:cxnLst>
                <a:cxn ang="0">
                  <a:pos x="T0" y="T1"/>
                </a:cxn>
                <a:cxn ang="0">
                  <a:pos x="T2" y="T3"/>
                </a:cxn>
                <a:cxn ang="0">
                  <a:pos x="T4" y="T5"/>
                </a:cxn>
                <a:cxn ang="0">
                  <a:pos x="T6" y="T7"/>
                </a:cxn>
                <a:cxn ang="0">
                  <a:pos x="T8" y="T9"/>
                </a:cxn>
                <a:cxn ang="0">
                  <a:pos x="T10" y="T11"/>
                </a:cxn>
                <a:cxn ang="0">
                  <a:pos x="T12" y="T13"/>
                </a:cxn>
              </a:cxnLst>
              <a:rect l="0" t="0" r="r" b="b"/>
              <a:pathLst>
                <a:path w="468" h="292">
                  <a:moveTo>
                    <a:pt x="0" y="258"/>
                  </a:moveTo>
                  <a:cubicBezTo>
                    <a:pt x="0" y="258"/>
                    <a:pt x="69" y="128"/>
                    <a:pt x="199" y="66"/>
                  </a:cubicBezTo>
                  <a:cubicBezTo>
                    <a:pt x="320" y="8"/>
                    <a:pt x="468" y="0"/>
                    <a:pt x="468" y="0"/>
                  </a:cubicBezTo>
                  <a:cubicBezTo>
                    <a:pt x="468" y="0"/>
                    <a:pt x="364" y="84"/>
                    <a:pt x="325" y="141"/>
                  </a:cubicBezTo>
                  <a:cubicBezTo>
                    <a:pt x="281" y="206"/>
                    <a:pt x="266" y="292"/>
                    <a:pt x="266" y="292"/>
                  </a:cubicBezTo>
                  <a:cubicBezTo>
                    <a:pt x="266" y="292"/>
                    <a:pt x="220" y="271"/>
                    <a:pt x="147" y="259"/>
                  </a:cubicBezTo>
                  <a:cubicBezTo>
                    <a:pt x="90" y="250"/>
                    <a:pt x="0" y="258"/>
                    <a:pt x="0" y="258"/>
                  </a:cubicBez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60000"/>
                    <a:lumOff val="40000"/>
                  </a:schemeClr>
                </a:gs>
              </a:gsLst>
              <a:path path="circle">
                <a:fillToRect l="50000" t="-80000" r="50000" b="180000"/>
              </a:path>
              <a:tileRect/>
            </a:gradFill>
            <a:ln w="3175" cap="flat">
              <a:solidFill>
                <a:schemeClr val="accent2">
                  <a:lumMod val="60000"/>
                  <a:lumOff val="40000"/>
                </a:schemeClr>
              </a:solidFill>
              <a:prstDash val="solid"/>
              <a:miter lim="800000"/>
              <a:headEnd/>
              <a:tailEnd/>
            </a:ln>
          </p:spPr>
          <p:txBody>
            <a:bodyPr/>
            <a:lstStyle/>
            <a:p>
              <a:pPr>
                <a:defRPr/>
              </a:pPr>
              <a:endParaRPr lang="en-US" sz="2216" dirty="0"/>
            </a:p>
          </p:txBody>
        </p:sp>
        <p:sp>
          <p:nvSpPr>
            <p:cNvPr id="13" name="Freeform 6"/>
            <p:cNvSpPr>
              <a:spLocks/>
            </p:cNvSpPr>
            <p:nvPr/>
          </p:nvSpPr>
          <p:spPr bwMode="auto">
            <a:xfrm>
              <a:off x="2991" y="1807"/>
              <a:ext cx="1109" cy="696"/>
            </a:xfrm>
            <a:custGeom>
              <a:avLst/>
              <a:gdLst>
                <a:gd name="T0" fmla="*/ 468 w 468"/>
                <a:gd name="T1" fmla="*/ 258 h 292"/>
                <a:gd name="T2" fmla="*/ 269 w 468"/>
                <a:gd name="T3" fmla="*/ 66 h 292"/>
                <a:gd name="T4" fmla="*/ 0 w 468"/>
                <a:gd name="T5" fmla="*/ 0 h 292"/>
                <a:gd name="T6" fmla="*/ 143 w 468"/>
                <a:gd name="T7" fmla="*/ 141 h 292"/>
                <a:gd name="T8" fmla="*/ 201 w 468"/>
                <a:gd name="T9" fmla="*/ 292 h 292"/>
                <a:gd name="T10" fmla="*/ 320 w 468"/>
                <a:gd name="T11" fmla="*/ 259 h 292"/>
                <a:gd name="T12" fmla="*/ 468 w 468"/>
                <a:gd name="T13" fmla="*/ 258 h 292"/>
                <a:gd name="connsiteX0" fmla="*/ 10000 w 10000"/>
                <a:gd name="connsiteY0" fmla="*/ 8836 h 10000"/>
                <a:gd name="connsiteX1" fmla="*/ 5748 w 10000"/>
                <a:gd name="connsiteY1" fmla="*/ 2260 h 10000"/>
                <a:gd name="connsiteX2" fmla="*/ 0 w 10000"/>
                <a:gd name="connsiteY2" fmla="*/ 0 h 10000"/>
                <a:gd name="connsiteX3" fmla="*/ 3056 w 10000"/>
                <a:gd name="connsiteY3" fmla="*/ 4829 h 10000"/>
                <a:gd name="connsiteX4" fmla="*/ 4295 w 10000"/>
                <a:gd name="connsiteY4" fmla="*/ 10000 h 10000"/>
                <a:gd name="connsiteX5" fmla="*/ 6838 w 10000"/>
                <a:gd name="connsiteY5" fmla="*/ 8870 h 10000"/>
                <a:gd name="connsiteX6" fmla="*/ 10000 w 10000"/>
                <a:gd name="connsiteY6" fmla="*/ 8836 h 10000"/>
                <a:gd name="connsiteX0" fmla="*/ 10000 w 10000"/>
                <a:gd name="connsiteY0" fmla="*/ 8836 h 10000"/>
                <a:gd name="connsiteX1" fmla="*/ 5748 w 10000"/>
                <a:gd name="connsiteY1" fmla="*/ 2260 h 10000"/>
                <a:gd name="connsiteX2" fmla="*/ 0 w 10000"/>
                <a:gd name="connsiteY2" fmla="*/ 0 h 10000"/>
                <a:gd name="connsiteX3" fmla="*/ 3056 w 10000"/>
                <a:gd name="connsiteY3" fmla="*/ 4829 h 10000"/>
                <a:gd name="connsiteX4" fmla="*/ 4295 w 10000"/>
                <a:gd name="connsiteY4" fmla="*/ 10000 h 10000"/>
                <a:gd name="connsiteX5" fmla="*/ 6838 w 10000"/>
                <a:gd name="connsiteY5" fmla="*/ 8870 h 10000"/>
                <a:gd name="connsiteX6" fmla="*/ 10000 w 10000"/>
                <a:gd name="connsiteY6" fmla="*/ 8836 h 10000"/>
                <a:gd name="connsiteX0" fmla="*/ 10000 w 10000"/>
                <a:gd name="connsiteY0" fmla="*/ 8836 h 10000"/>
                <a:gd name="connsiteX1" fmla="*/ 5748 w 10000"/>
                <a:gd name="connsiteY1" fmla="*/ 2260 h 10000"/>
                <a:gd name="connsiteX2" fmla="*/ 0 w 10000"/>
                <a:gd name="connsiteY2" fmla="*/ 0 h 10000"/>
                <a:gd name="connsiteX3" fmla="*/ 3056 w 10000"/>
                <a:gd name="connsiteY3" fmla="*/ 4829 h 10000"/>
                <a:gd name="connsiteX4" fmla="*/ 4295 w 10000"/>
                <a:gd name="connsiteY4" fmla="*/ 10000 h 10000"/>
                <a:gd name="connsiteX5" fmla="*/ 6838 w 10000"/>
                <a:gd name="connsiteY5" fmla="*/ 8870 h 10000"/>
                <a:gd name="connsiteX6" fmla="*/ 10000 w 10000"/>
                <a:gd name="connsiteY6" fmla="*/ 8836 h 10000"/>
                <a:gd name="connsiteX0" fmla="*/ 10000 w 10000"/>
                <a:gd name="connsiteY0" fmla="*/ 8836 h 10000"/>
                <a:gd name="connsiteX1" fmla="*/ 5748 w 10000"/>
                <a:gd name="connsiteY1" fmla="*/ 2260 h 10000"/>
                <a:gd name="connsiteX2" fmla="*/ 0 w 10000"/>
                <a:gd name="connsiteY2" fmla="*/ 0 h 10000"/>
                <a:gd name="connsiteX3" fmla="*/ 3056 w 10000"/>
                <a:gd name="connsiteY3" fmla="*/ 4829 h 10000"/>
                <a:gd name="connsiteX4" fmla="*/ 4295 w 10000"/>
                <a:gd name="connsiteY4" fmla="*/ 10000 h 10000"/>
                <a:gd name="connsiteX5" fmla="*/ 6838 w 10000"/>
                <a:gd name="connsiteY5" fmla="*/ 8870 h 10000"/>
                <a:gd name="connsiteX6" fmla="*/ 10000 w 10000"/>
                <a:gd name="connsiteY6" fmla="*/ 8836 h 10000"/>
                <a:gd name="connsiteX0" fmla="*/ 10000 w 10000"/>
                <a:gd name="connsiteY0" fmla="*/ 8836 h 10000"/>
                <a:gd name="connsiteX1" fmla="*/ 5748 w 10000"/>
                <a:gd name="connsiteY1" fmla="*/ 2260 h 10000"/>
                <a:gd name="connsiteX2" fmla="*/ 0 w 10000"/>
                <a:gd name="connsiteY2" fmla="*/ 0 h 10000"/>
                <a:gd name="connsiteX3" fmla="*/ 3056 w 10000"/>
                <a:gd name="connsiteY3" fmla="*/ 4829 h 10000"/>
                <a:gd name="connsiteX4" fmla="*/ 4295 w 10000"/>
                <a:gd name="connsiteY4" fmla="*/ 10000 h 10000"/>
                <a:gd name="connsiteX5" fmla="*/ 6838 w 10000"/>
                <a:gd name="connsiteY5" fmla="*/ 8870 h 10000"/>
                <a:gd name="connsiteX6" fmla="*/ 10000 w 10000"/>
                <a:gd name="connsiteY6" fmla="*/ 8836 h 10000"/>
                <a:gd name="connsiteX0" fmla="*/ 10000 w 10000"/>
                <a:gd name="connsiteY0" fmla="*/ 8836 h 10000"/>
                <a:gd name="connsiteX1" fmla="*/ 5748 w 10000"/>
                <a:gd name="connsiteY1" fmla="*/ 2260 h 10000"/>
                <a:gd name="connsiteX2" fmla="*/ 0 w 10000"/>
                <a:gd name="connsiteY2" fmla="*/ 0 h 10000"/>
                <a:gd name="connsiteX3" fmla="*/ 3056 w 10000"/>
                <a:gd name="connsiteY3" fmla="*/ 4829 h 10000"/>
                <a:gd name="connsiteX4" fmla="*/ 4295 w 10000"/>
                <a:gd name="connsiteY4" fmla="*/ 10000 h 10000"/>
                <a:gd name="connsiteX5" fmla="*/ 6838 w 10000"/>
                <a:gd name="connsiteY5" fmla="*/ 8870 h 10000"/>
                <a:gd name="connsiteX6" fmla="*/ 10000 w 10000"/>
                <a:gd name="connsiteY6" fmla="*/ 8836 h 10000"/>
                <a:gd name="connsiteX0" fmla="*/ 10000 w 10000"/>
                <a:gd name="connsiteY0" fmla="*/ 8836 h 10000"/>
                <a:gd name="connsiteX1" fmla="*/ 5748 w 10000"/>
                <a:gd name="connsiteY1" fmla="*/ 2260 h 10000"/>
                <a:gd name="connsiteX2" fmla="*/ 0 w 10000"/>
                <a:gd name="connsiteY2" fmla="*/ 0 h 10000"/>
                <a:gd name="connsiteX3" fmla="*/ 3056 w 10000"/>
                <a:gd name="connsiteY3" fmla="*/ 4829 h 10000"/>
                <a:gd name="connsiteX4" fmla="*/ 4295 w 10000"/>
                <a:gd name="connsiteY4" fmla="*/ 10000 h 10000"/>
                <a:gd name="connsiteX5" fmla="*/ 6838 w 10000"/>
                <a:gd name="connsiteY5" fmla="*/ 8870 h 10000"/>
                <a:gd name="connsiteX6" fmla="*/ 10000 w 10000"/>
                <a:gd name="connsiteY6" fmla="*/ 883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8836"/>
                  </a:moveTo>
                  <a:cubicBezTo>
                    <a:pt x="10000" y="8836"/>
                    <a:pt x="8526" y="4384"/>
                    <a:pt x="5748" y="2260"/>
                  </a:cubicBezTo>
                  <a:cubicBezTo>
                    <a:pt x="3162" y="274"/>
                    <a:pt x="0" y="0"/>
                    <a:pt x="0" y="0"/>
                  </a:cubicBezTo>
                  <a:cubicBezTo>
                    <a:pt x="0" y="0"/>
                    <a:pt x="2206" y="2771"/>
                    <a:pt x="3056" y="4829"/>
                  </a:cubicBezTo>
                  <a:cubicBezTo>
                    <a:pt x="4128" y="7425"/>
                    <a:pt x="4295" y="10000"/>
                    <a:pt x="4295" y="10000"/>
                  </a:cubicBezTo>
                  <a:cubicBezTo>
                    <a:pt x="4295" y="10000"/>
                    <a:pt x="5299" y="9281"/>
                    <a:pt x="6838" y="8870"/>
                  </a:cubicBezTo>
                  <a:cubicBezTo>
                    <a:pt x="8077" y="8562"/>
                    <a:pt x="10000" y="8836"/>
                    <a:pt x="10000" y="8836"/>
                  </a:cubicBez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60000"/>
                    <a:lumOff val="40000"/>
                  </a:schemeClr>
                </a:gs>
              </a:gsLst>
              <a:path path="circle">
                <a:fillToRect l="50000" t="-80000" r="50000" b="180000"/>
              </a:path>
              <a:tileRect/>
            </a:gradFill>
            <a:ln w="3175" cap="flat">
              <a:solidFill>
                <a:schemeClr val="accent2">
                  <a:lumMod val="60000"/>
                  <a:lumOff val="40000"/>
                </a:schemeClr>
              </a:solidFill>
              <a:prstDash val="solid"/>
              <a:miter lim="800000"/>
              <a:headEnd/>
              <a:tailEnd/>
            </a:ln>
          </p:spPr>
          <p:txBody>
            <a:bodyPr/>
            <a:lstStyle/>
            <a:p>
              <a:pPr>
                <a:defRPr/>
              </a:pPr>
              <a:endParaRPr lang="en-US" sz="2216" dirty="0"/>
            </a:p>
          </p:txBody>
        </p:sp>
        <p:sp>
          <p:nvSpPr>
            <p:cNvPr id="14" name="Freeform 7"/>
            <p:cNvSpPr>
              <a:spLocks/>
            </p:cNvSpPr>
            <p:nvPr/>
          </p:nvSpPr>
          <p:spPr bwMode="auto">
            <a:xfrm>
              <a:off x="2311" y="1797"/>
              <a:ext cx="1143" cy="721"/>
            </a:xfrm>
            <a:custGeom>
              <a:avLst/>
              <a:gdLst>
                <a:gd name="T0" fmla="*/ 0 w 482"/>
                <a:gd name="T1" fmla="*/ 302 h 302"/>
                <a:gd name="T2" fmla="*/ 70 w 482"/>
                <a:gd name="T3" fmla="*/ 137 h 302"/>
                <a:gd name="T4" fmla="*/ 241 w 482"/>
                <a:gd name="T5" fmla="*/ 0 h 302"/>
                <a:gd name="T6" fmla="*/ 403 w 482"/>
                <a:gd name="T7" fmla="*/ 125 h 302"/>
                <a:gd name="T8" fmla="*/ 482 w 482"/>
                <a:gd name="T9" fmla="*/ 302 h 302"/>
                <a:gd name="T10" fmla="*/ 253 w 482"/>
                <a:gd name="T11" fmla="*/ 257 h 302"/>
                <a:gd name="T12" fmla="*/ 0 w 482"/>
                <a:gd name="T13" fmla="*/ 302 h 302"/>
                <a:gd name="connsiteX0" fmla="*/ 0 w 10000"/>
                <a:gd name="connsiteY0" fmla="*/ 10000 h 10000"/>
                <a:gd name="connsiteX1" fmla="*/ 1452 w 10000"/>
                <a:gd name="connsiteY1" fmla="*/ 4536 h 10000"/>
                <a:gd name="connsiteX2" fmla="*/ 5000 w 10000"/>
                <a:gd name="connsiteY2" fmla="*/ 0 h 10000"/>
                <a:gd name="connsiteX3" fmla="*/ 8361 w 10000"/>
                <a:gd name="connsiteY3" fmla="*/ 4139 h 10000"/>
                <a:gd name="connsiteX4" fmla="*/ 10000 w 10000"/>
                <a:gd name="connsiteY4" fmla="*/ 10000 h 10000"/>
                <a:gd name="connsiteX5" fmla="*/ 5249 w 10000"/>
                <a:gd name="connsiteY5" fmla="*/ 8510 h 10000"/>
                <a:gd name="connsiteX6" fmla="*/ 0 w 10000"/>
                <a:gd name="connsiteY6" fmla="*/ 10000 h 10000"/>
                <a:gd name="connsiteX0" fmla="*/ 0 w 10000"/>
                <a:gd name="connsiteY0" fmla="*/ 10000 h 10000"/>
                <a:gd name="connsiteX1" fmla="*/ 1452 w 10000"/>
                <a:gd name="connsiteY1" fmla="*/ 4536 h 10000"/>
                <a:gd name="connsiteX2" fmla="*/ 5000 w 10000"/>
                <a:gd name="connsiteY2" fmla="*/ 0 h 10000"/>
                <a:gd name="connsiteX3" fmla="*/ 8361 w 10000"/>
                <a:gd name="connsiteY3" fmla="*/ 4139 h 10000"/>
                <a:gd name="connsiteX4" fmla="*/ 10000 w 10000"/>
                <a:gd name="connsiteY4" fmla="*/ 10000 h 10000"/>
                <a:gd name="connsiteX5" fmla="*/ 5249 w 10000"/>
                <a:gd name="connsiteY5" fmla="*/ 8510 h 10000"/>
                <a:gd name="connsiteX6" fmla="*/ 0 w 10000"/>
                <a:gd name="connsiteY6" fmla="*/ 10000 h 10000"/>
                <a:gd name="connsiteX0" fmla="*/ 0 w 10000"/>
                <a:gd name="connsiteY0" fmla="*/ 10000 h 10000"/>
                <a:gd name="connsiteX1" fmla="*/ 1452 w 10000"/>
                <a:gd name="connsiteY1" fmla="*/ 4536 h 10000"/>
                <a:gd name="connsiteX2" fmla="*/ 5000 w 10000"/>
                <a:gd name="connsiteY2" fmla="*/ 0 h 10000"/>
                <a:gd name="connsiteX3" fmla="*/ 8361 w 10000"/>
                <a:gd name="connsiteY3" fmla="*/ 4139 h 10000"/>
                <a:gd name="connsiteX4" fmla="*/ 10000 w 10000"/>
                <a:gd name="connsiteY4" fmla="*/ 10000 h 10000"/>
                <a:gd name="connsiteX5" fmla="*/ 5249 w 10000"/>
                <a:gd name="connsiteY5" fmla="*/ 8510 h 10000"/>
                <a:gd name="connsiteX6" fmla="*/ 0 w 10000"/>
                <a:gd name="connsiteY6" fmla="*/ 10000 h 10000"/>
                <a:gd name="connsiteX0" fmla="*/ 0 w 10000"/>
                <a:gd name="connsiteY0" fmla="*/ 10000 h 10000"/>
                <a:gd name="connsiteX1" fmla="*/ 1452 w 10000"/>
                <a:gd name="connsiteY1" fmla="*/ 4536 h 10000"/>
                <a:gd name="connsiteX2" fmla="*/ 5000 w 10000"/>
                <a:gd name="connsiteY2" fmla="*/ 0 h 10000"/>
                <a:gd name="connsiteX3" fmla="*/ 8361 w 10000"/>
                <a:gd name="connsiteY3" fmla="*/ 4139 h 10000"/>
                <a:gd name="connsiteX4" fmla="*/ 10000 w 10000"/>
                <a:gd name="connsiteY4" fmla="*/ 10000 h 10000"/>
                <a:gd name="connsiteX5" fmla="*/ 5249 w 10000"/>
                <a:gd name="connsiteY5" fmla="*/ 8510 h 10000"/>
                <a:gd name="connsiteX6" fmla="*/ 0 w 10000"/>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10000"/>
                  </a:moveTo>
                  <a:cubicBezTo>
                    <a:pt x="0" y="10000"/>
                    <a:pt x="41" y="7285"/>
                    <a:pt x="1452" y="4536"/>
                  </a:cubicBezTo>
                  <a:cubicBezTo>
                    <a:pt x="2884" y="1722"/>
                    <a:pt x="4170" y="0"/>
                    <a:pt x="5000" y="0"/>
                  </a:cubicBezTo>
                  <a:cubicBezTo>
                    <a:pt x="5892" y="0"/>
                    <a:pt x="7384" y="2276"/>
                    <a:pt x="8361" y="4139"/>
                  </a:cubicBezTo>
                  <a:cubicBezTo>
                    <a:pt x="9806" y="6895"/>
                    <a:pt x="10000" y="10000"/>
                    <a:pt x="10000" y="10000"/>
                  </a:cubicBezTo>
                  <a:cubicBezTo>
                    <a:pt x="10000" y="10000"/>
                    <a:pt x="8548" y="8642"/>
                    <a:pt x="5249" y="8510"/>
                  </a:cubicBezTo>
                  <a:cubicBezTo>
                    <a:pt x="2531" y="8411"/>
                    <a:pt x="0" y="10000"/>
                    <a:pt x="0" y="10000"/>
                  </a:cubicBez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60000"/>
                    <a:lumOff val="40000"/>
                  </a:schemeClr>
                </a:gs>
              </a:gsLst>
              <a:path path="circle">
                <a:fillToRect l="50000" t="-80000" r="50000" b="180000"/>
              </a:path>
              <a:tileRect/>
            </a:gradFill>
            <a:ln w="3175" cap="flat">
              <a:solidFill>
                <a:schemeClr val="accent2">
                  <a:lumMod val="60000"/>
                  <a:lumOff val="40000"/>
                </a:schemeClr>
              </a:solidFill>
              <a:prstDash val="solid"/>
              <a:miter lim="800000"/>
              <a:headEnd/>
              <a:tailEnd/>
            </a:ln>
          </p:spPr>
          <p:txBody>
            <a:bodyPr/>
            <a:lstStyle/>
            <a:p>
              <a:pPr>
                <a:defRPr/>
              </a:pPr>
              <a:endParaRPr lang="en-US" sz="2216" dirty="0"/>
            </a:p>
          </p:txBody>
        </p:sp>
      </p:grpSp>
      <p:sp>
        <p:nvSpPr>
          <p:cNvPr id="15" name="TextBox 14"/>
          <p:cNvSpPr txBox="1"/>
          <p:nvPr/>
        </p:nvSpPr>
        <p:spPr bwMode="auto">
          <a:xfrm>
            <a:off x="665330" y="1835911"/>
            <a:ext cx="587020" cy="490262"/>
          </a:xfrm>
          <a:prstGeom prst="rect">
            <a:avLst/>
          </a:prstGeom>
          <a:noFill/>
        </p:spPr>
        <p:txBody>
          <a:bodyPr wrap="none">
            <a:spAutoFit/>
          </a:bodyPr>
          <a:lstStyle/>
          <a:p>
            <a:pPr>
              <a:defRPr/>
            </a:pPr>
            <a:r>
              <a:rPr lang="de-CH" sz="1293" b="1" kern="0" dirty="0">
                <a:ea typeface="ＭＳ Ｐゴシック" panose="020B0600070205080204" pitchFamily="34" charset="-128"/>
              </a:rPr>
              <a:t>FMF</a:t>
            </a:r>
          </a:p>
          <a:p>
            <a:pPr>
              <a:defRPr/>
            </a:pPr>
            <a:r>
              <a:rPr lang="de-CH" sz="1293" b="1" kern="0" dirty="0">
                <a:ea typeface="ＭＳ Ｐゴシック" panose="020B0600070205080204" pitchFamily="34" charset="-128"/>
              </a:rPr>
              <a:t>N=60</a:t>
            </a:r>
            <a:endParaRPr lang="en-US" sz="1293" b="1" kern="0" dirty="0">
              <a:ea typeface="ＭＳ Ｐゴシック" panose="020B0600070205080204" pitchFamily="34" charset="-128"/>
            </a:endParaRPr>
          </a:p>
        </p:txBody>
      </p:sp>
      <p:sp>
        <p:nvSpPr>
          <p:cNvPr id="16" name="TextBox 15"/>
          <p:cNvSpPr txBox="1"/>
          <p:nvPr/>
        </p:nvSpPr>
        <p:spPr bwMode="auto">
          <a:xfrm>
            <a:off x="471510" y="2863337"/>
            <a:ext cx="747320" cy="490262"/>
          </a:xfrm>
          <a:prstGeom prst="rect">
            <a:avLst/>
          </a:prstGeom>
          <a:noFill/>
        </p:spPr>
        <p:txBody>
          <a:bodyPr wrap="none">
            <a:spAutoFit/>
          </a:bodyPr>
          <a:lstStyle/>
          <a:p>
            <a:pPr>
              <a:defRPr/>
            </a:pPr>
            <a:r>
              <a:rPr lang="de-CH" sz="1293" b="1" kern="0" dirty="0">
                <a:ea typeface="ＭＳ Ｐゴシック" panose="020B0600070205080204" pitchFamily="34" charset="-128"/>
              </a:rPr>
              <a:t>TRAPS</a:t>
            </a:r>
          </a:p>
          <a:p>
            <a:pPr>
              <a:defRPr/>
            </a:pPr>
            <a:r>
              <a:rPr lang="de-CH" sz="1293" b="1" kern="0" dirty="0">
                <a:ea typeface="ＭＳ Ｐゴシック" panose="020B0600070205080204" pitchFamily="34" charset="-128"/>
              </a:rPr>
              <a:t>N=60</a:t>
            </a:r>
            <a:endParaRPr lang="en-US" sz="1293" b="1" kern="0" dirty="0">
              <a:ea typeface="ＭＳ Ｐゴシック" panose="020B0600070205080204" pitchFamily="34" charset="-128"/>
            </a:endParaRPr>
          </a:p>
        </p:txBody>
      </p:sp>
      <p:sp>
        <p:nvSpPr>
          <p:cNvPr id="17" name="TextBox 16"/>
          <p:cNvSpPr txBox="1"/>
          <p:nvPr/>
        </p:nvSpPr>
        <p:spPr bwMode="auto">
          <a:xfrm>
            <a:off x="723827" y="3786688"/>
            <a:ext cx="709474" cy="689228"/>
          </a:xfrm>
          <a:prstGeom prst="rect">
            <a:avLst/>
          </a:prstGeom>
          <a:noFill/>
        </p:spPr>
        <p:txBody>
          <a:bodyPr>
            <a:spAutoFit/>
          </a:bodyPr>
          <a:lstStyle/>
          <a:p>
            <a:pPr>
              <a:defRPr/>
            </a:pPr>
            <a:r>
              <a:rPr lang="de-CH" sz="1293" b="1" kern="0" dirty="0">
                <a:ea typeface="ＭＳ Ｐゴシック" panose="020B0600070205080204" pitchFamily="34" charset="-128"/>
              </a:rPr>
              <a:t>HIDS/MKD</a:t>
            </a:r>
          </a:p>
          <a:p>
            <a:pPr>
              <a:defRPr/>
            </a:pPr>
            <a:r>
              <a:rPr lang="de-CH" sz="1293" b="1" kern="0" dirty="0">
                <a:ea typeface="ＭＳ Ｐゴシック" panose="020B0600070205080204" pitchFamily="34" charset="-128"/>
              </a:rPr>
              <a:t>N=60</a:t>
            </a:r>
            <a:endParaRPr lang="en-US" sz="1293" b="1" kern="0" dirty="0">
              <a:ea typeface="ＭＳ Ｐゴシック" panose="020B0600070205080204" pitchFamily="34" charset="-128"/>
            </a:endParaRPr>
          </a:p>
        </p:txBody>
      </p:sp>
      <p:sp>
        <p:nvSpPr>
          <p:cNvPr id="18" name="TextBox 17"/>
          <p:cNvSpPr txBox="1"/>
          <p:nvPr/>
        </p:nvSpPr>
        <p:spPr bwMode="auto">
          <a:xfrm>
            <a:off x="1699695" y="2166121"/>
            <a:ext cx="484428" cy="404983"/>
          </a:xfrm>
          <a:prstGeom prst="rect">
            <a:avLst/>
          </a:prstGeom>
          <a:noFill/>
        </p:spPr>
        <p:txBody>
          <a:bodyPr wrap="none" anchor="ctr">
            <a:spAutoFit/>
          </a:bodyPr>
          <a:lstStyle/>
          <a:p>
            <a:pPr algn="r">
              <a:defRPr/>
            </a:pPr>
            <a:r>
              <a:rPr lang="de-CH" sz="1016" b="1" kern="0" dirty="0">
                <a:ea typeface="ＭＳ Ｐゴシック" panose="020B0600070205080204" pitchFamily="34" charset="-128"/>
              </a:rPr>
              <a:t>PBO</a:t>
            </a:r>
            <a:br>
              <a:rPr lang="de-CH" sz="1016" b="1" kern="0" dirty="0">
                <a:ea typeface="ＭＳ Ｐゴシック" panose="020B0600070205080204" pitchFamily="34" charset="-128"/>
              </a:rPr>
            </a:br>
            <a:r>
              <a:rPr lang="de-CH" sz="1016" b="1" kern="0" dirty="0">
                <a:ea typeface="ＭＳ Ｐゴシック" panose="020B0600070205080204" pitchFamily="34" charset="-128"/>
              </a:rPr>
              <a:t>n=30</a:t>
            </a:r>
            <a:endParaRPr lang="en-US" sz="1016" b="1" kern="0" dirty="0">
              <a:ea typeface="ＭＳ Ｐゴシック" panose="020B0600070205080204" pitchFamily="34" charset="-128"/>
            </a:endParaRPr>
          </a:p>
        </p:txBody>
      </p:sp>
      <p:sp>
        <p:nvSpPr>
          <p:cNvPr id="19" name="TextBox 18"/>
          <p:cNvSpPr txBox="1"/>
          <p:nvPr/>
        </p:nvSpPr>
        <p:spPr bwMode="auto">
          <a:xfrm>
            <a:off x="1260472" y="3228393"/>
            <a:ext cx="923651" cy="561308"/>
          </a:xfrm>
          <a:prstGeom prst="rect">
            <a:avLst/>
          </a:prstGeom>
          <a:noFill/>
        </p:spPr>
        <p:txBody>
          <a:bodyPr wrap="none" anchor="ctr">
            <a:spAutoFit/>
          </a:bodyPr>
          <a:lstStyle/>
          <a:p>
            <a:pPr algn="r">
              <a:defRPr/>
            </a:pPr>
            <a:r>
              <a:rPr lang="de-CH" sz="1016" b="1" kern="0" dirty="0">
                <a:ea typeface="ＭＳ Ｐゴシック" panose="020B0600070205080204" pitchFamily="34" charset="-128"/>
              </a:rPr>
              <a:t>CAN </a:t>
            </a:r>
            <a:br>
              <a:rPr lang="de-CH" sz="1016" b="1" kern="0" dirty="0">
                <a:ea typeface="ＭＳ Ｐゴシック" panose="020B0600070205080204" pitchFamily="34" charset="-128"/>
              </a:rPr>
            </a:br>
            <a:r>
              <a:rPr lang="de-CH" sz="1016" b="1" kern="0" dirty="0">
                <a:ea typeface="ＭＳ Ｐゴシック" panose="020B0600070205080204" pitchFamily="34" charset="-128"/>
              </a:rPr>
              <a:t>150 mg q4w</a:t>
            </a:r>
            <a:br>
              <a:rPr lang="de-CH" sz="1016" b="1" kern="0" dirty="0">
                <a:ea typeface="ＭＳ Ｐゴシック" panose="020B0600070205080204" pitchFamily="34" charset="-128"/>
              </a:rPr>
            </a:br>
            <a:r>
              <a:rPr lang="de-CH" sz="1016" b="1" kern="0" dirty="0">
                <a:ea typeface="ＭＳ Ｐゴシック" panose="020B0600070205080204" pitchFamily="34" charset="-128"/>
              </a:rPr>
              <a:t>n=30</a:t>
            </a:r>
            <a:endParaRPr lang="en-US" sz="1016" b="1" kern="0" dirty="0">
              <a:ea typeface="ＭＳ Ｐゴシック" panose="020B0600070205080204" pitchFamily="34" charset="-128"/>
            </a:endParaRPr>
          </a:p>
        </p:txBody>
      </p:sp>
      <p:sp>
        <p:nvSpPr>
          <p:cNvPr id="20" name="TextBox 19"/>
          <p:cNvSpPr txBox="1"/>
          <p:nvPr/>
        </p:nvSpPr>
        <p:spPr bwMode="auto">
          <a:xfrm>
            <a:off x="2296994" y="2515045"/>
            <a:ext cx="598069" cy="788934"/>
          </a:xfrm>
          <a:prstGeom prst="rect">
            <a:avLst/>
          </a:prstGeom>
          <a:noFill/>
        </p:spPr>
        <p:txBody>
          <a:bodyPr anchor="ctr">
            <a:spAutoFit/>
          </a:bodyPr>
          <a:lstStyle/>
          <a:p>
            <a:pPr>
              <a:defRPr/>
            </a:pPr>
            <a:r>
              <a:rPr lang="de-CH" sz="739" i="1" kern="0" dirty="0">
                <a:ea typeface="ＭＳ Ｐゴシック" panose="020B0600070205080204" pitchFamily="34" charset="-128"/>
              </a:rPr>
              <a:t>Early Escape:</a:t>
            </a:r>
            <a:br>
              <a:rPr lang="de-CH" sz="739" i="1" kern="0" dirty="0">
                <a:ea typeface="ＭＳ Ｐゴシック" panose="020B0600070205080204" pitchFamily="34" charset="-128"/>
              </a:rPr>
            </a:br>
            <a:r>
              <a:rPr lang="de-CH" sz="739" i="1" kern="0" dirty="0">
                <a:ea typeface="ＭＳ Ｐゴシック" panose="020B0600070205080204" pitchFamily="34" charset="-128"/>
              </a:rPr>
              <a:t>Blinded (add-on </a:t>
            </a:r>
            <a:br>
              <a:rPr lang="de-CH" sz="739" i="1" kern="0" dirty="0">
                <a:ea typeface="ＭＳ Ｐゴシック" panose="020B0600070205080204" pitchFamily="34" charset="-128"/>
              </a:rPr>
            </a:br>
            <a:r>
              <a:rPr lang="de-CH" sz="739" i="1" kern="0" dirty="0">
                <a:ea typeface="ＭＳ Ｐゴシック" panose="020B0600070205080204" pitchFamily="34" charset="-128"/>
              </a:rPr>
              <a:t>CAN </a:t>
            </a:r>
            <a:br>
              <a:rPr lang="de-CH" sz="739" i="1" kern="0" dirty="0">
                <a:ea typeface="ＭＳ Ｐゴシック" panose="020B0600070205080204" pitchFamily="34" charset="-128"/>
              </a:rPr>
            </a:br>
            <a:r>
              <a:rPr lang="de-CH" sz="739" i="1" kern="0" dirty="0">
                <a:ea typeface="ＭＳ Ｐゴシック" panose="020B0600070205080204" pitchFamily="34" charset="-128"/>
              </a:rPr>
              <a:t>150 mg</a:t>
            </a:r>
            <a:r>
              <a:rPr lang="de-CH" sz="831" i="1" kern="0" dirty="0">
                <a:ea typeface="ＭＳ Ｐゴシック" panose="020B0600070205080204" pitchFamily="34" charset="-128"/>
              </a:rPr>
              <a:t>)</a:t>
            </a:r>
            <a:endParaRPr lang="en-US" sz="831" i="1" kern="0" dirty="0">
              <a:ea typeface="ＭＳ Ｐゴシック" panose="020B0600070205080204" pitchFamily="34" charset="-128"/>
            </a:endParaRPr>
          </a:p>
        </p:txBody>
      </p:sp>
      <p:sp>
        <p:nvSpPr>
          <p:cNvPr id="21" name="TextBox 20"/>
          <p:cNvSpPr txBox="1"/>
          <p:nvPr/>
        </p:nvSpPr>
        <p:spPr bwMode="auto">
          <a:xfrm>
            <a:off x="2887733" y="2559166"/>
            <a:ext cx="1663745" cy="561436"/>
          </a:xfrm>
          <a:prstGeom prst="rect">
            <a:avLst/>
          </a:prstGeom>
          <a:noFill/>
        </p:spPr>
        <p:txBody>
          <a:bodyPr anchor="ctr">
            <a:spAutoFit/>
          </a:bodyPr>
          <a:lstStyle/>
          <a:p>
            <a:pPr>
              <a:defRPr/>
            </a:pPr>
            <a:r>
              <a:rPr lang="de-CH" sz="831" b="1" i="1" kern="0" dirty="0">
                <a:ea typeface="ＭＳ Ｐゴシック" panose="020B0600070205080204" pitchFamily="34" charset="-128"/>
              </a:rPr>
              <a:t>Late escape: unblinded</a:t>
            </a:r>
            <a:br>
              <a:rPr lang="de-CH" sz="831" b="1" i="1" kern="0" dirty="0">
                <a:ea typeface="ＭＳ Ｐゴシック" panose="020B0600070205080204" pitchFamily="34" charset="-128"/>
              </a:rPr>
            </a:br>
            <a:r>
              <a:rPr lang="de-CH" sz="739" i="1" kern="0" dirty="0">
                <a:ea typeface="ＭＳ Ｐゴシック" panose="020B0600070205080204" pitchFamily="34" charset="-128"/>
              </a:rPr>
              <a:t>1st escape: CAN 150 mg q4w</a:t>
            </a:r>
          </a:p>
          <a:p>
            <a:pPr>
              <a:defRPr/>
            </a:pPr>
            <a:r>
              <a:rPr lang="de-CH" sz="739" i="1" kern="0" dirty="0">
                <a:ea typeface="ＭＳ Ｐゴシック" panose="020B0600070205080204" pitchFamily="34" charset="-128"/>
              </a:rPr>
              <a:t>PBO 2nd escape CAN 300 mg q4w</a:t>
            </a:r>
            <a:br>
              <a:rPr lang="de-CH" sz="739" i="1" kern="0" dirty="0">
                <a:ea typeface="ＭＳ Ｐゴシック" panose="020B0600070205080204" pitchFamily="34" charset="-128"/>
              </a:rPr>
            </a:br>
            <a:r>
              <a:rPr lang="de-CH" sz="739" i="1" u="sng" kern="0" dirty="0">
                <a:ea typeface="ＭＳ Ｐゴシック" panose="020B0600070205080204" pitchFamily="34" charset="-128"/>
              </a:rPr>
              <a:t>OL safety follow-up only</a:t>
            </a:r>
            <a:endParaRPr lang="en-US" sz="739" i="1" u="sng" kern="0" dirty="0">
              <a:ea typeface="ＭＳ Ｐゴシック" panose="020B0600070205080204" pitchFamily="34" charset="-128"/>
            </a:endParaRPr>
          </a:p>
        </p:txBody>
      </p:sp>
      <p:sp>
        <p:nvSpPr>
          <p:cNvPr id="22" name="TextBox 21"/>
          <p:cNvSpPr txBox="1"/>
          <p:nvPr/>
        </p:nvSpPr>
        <p:spPr bwMode="auto">
          <a:xfrm>
            <a:off x="2865746" y="1397752"/>
            <a:ext cx="1244251" cy="248658"/>
          </a:xfrm>
          <a:prstGeom prst="rect">
            <a:avLst/>
          </a:prstGeom>
          <a:noFill/>
        </p:spPr>
        <p:txBody>
          <a:bodyPr wrap="none" anchor="ctr">
            <a:spAutoFit/>
          </a:bodyPr>
          <a:lstStyle/>
          <a:p>
            <a:pPr>
              <a:defRPr/>
            </a:pPr>
            <a:r>
              <a:rPr lang="de-CH" sz="1016" b="1" kern="0" dirty="0">
                <a:ea typeface="ＭＳ Ｐゴシック" panose="020B0600070205080204" pitchFamily="34" charset="-128"/>
              </a:rPr>
              <a:t>CAN 150 mg q4w</a:t>
            </a:r>
            <a:endParaRPr lang="en-US" sz="1016" b="1" kern="0" dirty="0">
              <a:ea typeface="ＭＳ Ｐゴシック" panose="020B0600070205080204" pitchFamily="34" charset="-128"/>
            </a:endParaRPr>
          </a:p>
        </p:txBody>
      </p:sp>
      <p:sp>
        <p:nvSpPr>
          <p:cNvPr id="23" name="TextBox 22"/>
          <p:cNvSpPr txBox="1"/>
          <p:nvPr/>
        </p:nvSpPr>
        <p:spPr bwMode="auto">
          <a:xfrm>
            <a:off x="4447402" y="1397752"/>
            <a:ext cx="1462260" cy="248658"/>
          </a:xfrm>
          <a:prstGeom prst="rect">
            <a:avLst/>
          </a:prstGeom>
          <a:noFill/>
        </p:spPr>
        <p:txBody>
          <a:bodyPr wrap="none" anchor="ctr">
            <a:spAutoFit/>
          </a:bodyPr>
          <a:lstStyle/>
          <a:p>
            <a:pPr>
              <a:defRPr/>
            </a:pPr>
            <a:r>
              <a:rPr lang="de-CH" sz="1016" b="1" kern="0" dirty="0">
                <a:ea typeface="ＭＳ Ｐゴシック" panose="020B0600070205080204" pitchFamily="34" charset="-128"/>
              </a:rPr>
              <a:t>OL CAN 150 mg q8w</a:t>
            </a:r>
            <a:endParaRPr lang="en-US" sz="1016" b="1" kern="0" dirty="0">
              <a:ea typeface="ＭＳ Ｐゴシック" panose="020B0600070205080204" pitchFamily="34" charset="-128"/>
            </a:endParaRPr>
          </a:p>
        </p:txBody>
      </p:sp>
      <p:sp>
        <p:nvSpPr>
          <p:cNvPr id="24" name="TextBox 23"/>
          <p:cNvSpPr txBox="1"/>
          <p:nvPr/>
        </p:nvSpPr>
        <p:spPr bwMode="auto">
          <a:xfrm>
            <a:off x="4431278" y="2852612"/>
            <a:ext cx="756938" cy="248658"/>
          </a:xfrm>
          <a:prstGeom prst="rect">
            <a:avLst/>
          </a:prstGeom>
          <a:noFill/>
        </p:spPr>
        <p:txBody>
          <a:bodyPr wrap="none" anchor="ctr">
            <a:spAutoFit/>
          </a:bodyPr>
          <a:lstStyle/>
          <a:p>
            <a:pPr>
              <a:defRPr/>
            </a:pPr>
            <a:r>
              <a:rPr lang="de-CH" sz="1016" b="1" kern="0" dirty="0">
                <a:ea typeface="ＭＳ Ｐゴシック" panose="020B0600070205080204" pitchFamily="34" charset="-128"/>
              </a:rPr>
              <a:t>PBO q8w</a:t>
            </a:r>
            <a:endParaRPr lang="en-US" sz="1016" b="1" kern="0" dirty="0">
              <a:ea typeface="ＭＳ Ｐゴシック" panose="020B0600070205080204" pitchFamily="34" charset="-128"/>
            </a:endParaRPr>
          </a:p>
        </p:txBody>
      </p:sp>
      <p:sp>
        <p:nvSpPr>
          <p:cNvPr id="25" name="TextBox 24"/>
          <p:cNvSpPr txBox="1"/>
          <p:nvPr/>
        </p:nvSpPr>
        <p:spPr bwMode="auto">
          <a:xfrm>
            <a:off x="1361779" y="4385716"/>
            <a:ext cx="559769" cy="234360"/>
          </a:xfrm>
          <a:prstGeom prst="rect">
            <a:avLst/>
          </a:prstGeom>
          <a:noFill/>
        </p:spPr>
        <p:txBody>
          <a:bodyPr wrap="none" anchor="ctr">
            <a:spAutoFit/>
          </a:bodyPr>
          <a:lstStyle/>
          <a:p>
            <a:pPr>
              <a:defRPr/>
            </a:pPr>
            <a:r>
              <a:rPr lang="de-CH" sz="923" b="1" kern="0" dirty="0">
                <a:ea typeface="ＭＳ Ｐゴシック" panose="020B0600070205080204" pitchFamily="34" charset="-128"/>
              </a:rPr>
              <a:t>Weeks</a:t>
            </a:r>
            <a:endParaRPr lang="en-US" sz="923" b="1" kern="0" dirty="0">
              <a:ea typeface="ＭＳ Ｐゴシック" panose="020B0600070205080204" pitchFamily="34" charset="-128"/>
            </a:endParaRPr>
          </a:p>
        </p:txBody>
      </p:sp>
      <p:sp>
        <p:nvSpPr>
          <p:cNvPr id="26" name="TextBox 25"/>
          <p:cNvSpPr txBox="1"/>
          <p:nvPr/>
        </p:nvSpPr>
        <p:spPr bwMode="auto">
          <a:xfrm>
            <a:off x="4431278" y="3847927"/>
            <a:ext cx="1244251" cy="248658"/>
          </a:xfrm>
          <a:prstGeom prst="rect">
            <a:avLst/>
          </a:prstGeom>
          <a:noFill/>
        </p:spPr>
        <p:txBody>
          <a:bodyPr wrap="none" anchor="ctr">
            <a:spAutoFit/>
          </a:bodyPr>
          <a:lstStyle/>
          <a:p>
            <a:pPr>
              <a:defRPr/>
            </a:pPr>
            <a:r>
              <a:rPr lang="de-CH" sz="1016" b="1" kern="0" dirty="0">
                <a:ea typeface="ＭＳ Ｐゴシック" panose="020B0600070205080204" pitchFamily="34" charset="-128"/>
              </a:rPr>
              <a:t>CAN 150 mg q8w</a:t>
            </a:r>
            <a:endParaRPr lang="en-US" sz="1016" b="1" kern="0" dirty="0">
              <a:ea typeface="ＭＳ Ｐゴシック" panose="020B0600070205080204" pitchFamily="34" charset="-128"/>
            </a:endParaRPr>
          </a:p>
        </p:txBody>
      </p:sp>
      <p:sp>
        <p:nvSpPr>
          <p:cNvPr id="28" name="TextBox 27"/>
          <p:cNvSpPr txBox="1"/>
          <p:nvPr/>
        </p:nvSpPr>
        <p:spPr bwMode="auto">
          <a:xfrm>
            <a:off x="5404605" y="3943941"/>
            <a:ext cx="1353256" cy="248658"/>
          </a:xfrm>
          <a:prstGeom prst="rect">
            <a:avLst/>
          </a:prstGeom>
          <a:noFill/>
        </p:spPr>
        <p:txBody>
          <a:bodyPr wrap="none" anchor="ctr">
            <a:spAutoFit/>
          </a:bodyPr>
          <a:lstStyle/>
          <a:p>
            <a:pPr>
              <a:defRPr/>
            </a:pPr>
            <a:r>
              <a:rPr lang="de-CH" sz="1016" b="1" i="1" kern="0" dirty="0">
                <a:ea typeface="ＭＳ Ｐゴシック" panose="020B0600070205080204" pitchFamily="34" charset="-128"/>
              </a:rPr>
              <a:t>Canakinumab flare</a:t>
            </a:r>
            <a:endParaRPr lang="en-US" sz="1477" b="1" i="1" kern="0" dirty="0">
              <a:ea typeface="ＭＳ Ｐゴシック" panose="020B0600070205080204" pitchFamily="34" charset="-128"/>
            </a:endParaRPr>
          </a:p>
        </p:txBody>
      </p:sp>
      <p:sp>
        <p:nvSpPr>
          <p:cNvPr id="29" name="TextBox 28"/>
          <p:cNvSpPr txBox="1"/>
          <p:nvPr/>
        </p:nvSpPr>
        <p:spPr bwMode="auto">
          <a:xfrm>
            <a:off x="7188550" y="3222007"/>
            <a:ext cx="1462260" cy="248658"/>
          </a:xfrm>
          <a:prstGeom prst="rect">
            <a:avLst/>
          </a:prstGeom>
          <a:noFill/>
        </p:spPr>
        <p:txBody>
          <a:bodyPr wrap="none" anchor="ctr">
            <a:spAutoFit/>
          </a:bodyPr>
          <a:lstStyle/>
          <a:p>
            <a:pPr>
              <a:defRPr/>
            </a:pPr>
            <a:r>
              <a:rPr lang="de-CH" sz="1016" b="1" kern="0" dirty="0">
                <a:ea typeface="ＭＳ Ｐゴシック" panose="020B0600070205080204" pitchFamily="34" charset="-128"/>
              </a:rPr>
              <a:t>OL CAN 150 mg q4w</a:t>
            </a:r>
            <a:endParaRPr lang="en-US" sz="1016" b="1" kern="0" dirty="0">
              <a:ea typeface="ＭＳ Ｐゴシック" panose="020B0600070205080204" pitchFamily="34" charset="-128"/>
            </a:endParaRPr>
          </a:p>
        </p:txBody>
      </p:sp>
      <p:sp>
        <p:nvSpPr>
          <p:cNvPr id="30" name="TextBox 29"/>
          <p:cNvSpPr txBox="1"/>
          <p:nvPr/>
        </p:nvSpPr>
        <p:spPr bwMode="auto">
          <a:xfrm>
            <a:off x="7188550" y="3584074"/>
            <a:ext cx="1462260" cy="248658"/>
          </a:xfrm>
          <a:prstGeom prst="rect">
            <a:avLst/>
          </a:prstGeom>
          <a:noFill/>
        </p:spPr>
        <p:txBody>
          <a:bodyPr wrap="none" anchor="ctr">
            <a:spAutoFit/>
          </a:bodyPr>
          <a:lstStyle/>
          <a:p>
            <a:pPr>
              <a:defRPr/>
            </a:pPr>
            <a:r>
              <a:rPr lang="de-CH" sz="1016" b="1" kern="0" dirty="0">
                <a:ea typeface="ＭＳ Ｐゴシック" panose="020B0600070205080204" pitchFamily="34" charset="-128"/>
              </a:rPr>
              <a:t>OL CAN 150 mg q8w</a:t>
            </a:r>
            <a:endParaRPr lang="en-US" sz="1016" b="1" kern="0" dirty="0">
              <a:ea typeface="ＭＳ Ｐゴシック" panose="020B0600070205080204" pitchFamily="34" charset="-128"/>
            </a:endParaRPr>
          </a:p>
        </p:txBody>
      </p:sp>
      <p:sp>
        <p:nvSpPr>
          <p:cNvPr id="31" name="TextBox 30"/>
          <p:cNvSpPr txBox="1"/>
          <p:nvPr/>
        </p:nvSpPr>
        <p:spPr bwMode="auto">
          <a:xfrm>
            <a:off x="7188550" y="4004773"/>
            <a:ext cx="1462260" cy="248658"/>
          </a:xfrm>
          <a:prstGeom prst="rect">
            <a:avLst/>
          </a:prstGeom>
          <a:noFill/>
        </p:spPr>
        <p:txBody>
          <a:bodyPr wrap="none" anchor="ctr">
            <a:spAutoFit/>
          </a:bodyPr>
          <a:lstStyle/>
          <a:p>
            <a:pPr>
              <a:defRPr/>
            </a:pPr>
            <a:r>
              <a:rPr lang="de-CH" sz="1016" b="1" kern="0" dirty="0">
                <a:ea typeface="ＭＳ Ｐゴシック" panose="020B0600070205080204" pitchFamily="34" charset="-128"/>
              </a:rPr>
              <a:t>OL CAN 300 mg q8w</a:t>
            </a:r>
            <a:endParaRPr lang="en-US" sz="1016" b="1" kern="0" dirty="0">
              <a:ea typeface="ＭＳ Ｐゴシック" panose="020B0600070205080204" pitchFamily="34" charset="-128"/>
            </a:endParaRPr>
          </a:p>
        </p:txBody>
      </p:sp>
      <p:sp>
        <p:nvSpPr>
          <p:cNvPr id="32" name="TextBox 31"/>
          <p:cNvSpPr txBox="1"/>
          <p:nvPr/>
        </p:nvSpPr>
        <p:spPr bwMode="auto">
          <a:xfrm>
            <a:off x="4975109" y="3216144"/>
            <a:ext cx="1120820" cy="248658"/>
          </a:xfrm>
          <a:prstGeom prst="rect">
            <a:avLst/>
          </a:prstGeom>
          <a:noFill/>
        </p:spPr>
        <p:txBody>
          <a:bodyPr wrap="none" anchor="ctr">
            <a:spAutoFit/>
          </a:bodyPr>
          <a:lstStyle/>
          <a:p>
            <a:pPr>
              <a:defRPr/>
            </a:pPr>
            <a:r>
              <a:rPr lang="de-CH" sz="1016" b="1" i="1" kern="0" dirty="0">
                <a:ea typeface="ＭＳ Ｐゴシック" panose="020B0600070205080204" pitchFamily="34" charset="-128"/>
              </a:rPr>
              <a:t>PBO early flare</a:t>
            </a:r>
            <a:endParaRPr lang="en-US" sz="1016" b="1" i="1" kern="0" dirty="0">
              <a:ea typeface="ＭＳ Ｐゴシック" panose="020B0600070205080204" pitchFamily="34" charset="-128"/>
            </a:endParaRPr>
          </a:p>
        </p:txBody>
      </p:sp>
      <p:sp>
        <p:nvSpPr>
          <p:cNvPr id="33" name="TextBox 32"/>
          <p:cNvSpPr txBox="1"/>
          <p:nvPr/>
        </p:nvSpPr>
        <p:spPr bwMode="auto">
          <a:xfrm>
            <a:off x="5813578" y="3503451"/>
            <a:ext cx="1040670" cy="248658"/>
          </a:xfrm>
          <a:prstGeom prst="rect">
            <a:avLst/>
          </a:prstGeom>
          <a:noFill/>
        </p:spPr>
        <p:txBody>
          <a:bodyPr wrap="none" anchor="ctr">
            <a:spAutoFit/>
          </a:bodyPr>
          <a:lstStyle/>
          <a:p>
            <a:pPr>
              <a:defRPr/>
            </a:pPr>
            <a:r>
              <a:rPr lang="de-CH" sz="1016" b="1" i="1" kern="0" dirty="0">
                <a:ea typeface="ＭＳ Ｐゴシック" panose="020B0600070205080204" pitchFamily="34" charset="-128"/>
              </a:rPr>
              <a:t>PBO late flare</a:t>
            </a:r>
            <a:endParaRPr lang="en-US" sz="1016" b="1" i="1" kern="0" dirty="0">
              <a:ea typeface="ＭＳ Ｐゴシック" panose="020B0600070205080204" pitchFamily="34" charset="-128"/>
            </a:endParaRPr>
          </a:p>
        </p:txBody>
      </p:sp>
      <p:sp>
        <p:nvSpPr>
          <p:cNvPr id="34" name="TextBox 33"/>
          <p:cNvSpPr txBox="1"/>
          <p:nvPr/>
        </p:nvSpPr>
        <p:spPr bwMode="auto">
          <a:xfrm>
            <a:off x="4387302" y="2183140"/>
            <a:ext cx="311304" cy="319639"/>
          </a:xfrm>
          <a:prstGeom prst="rect">
            <a:avLst/>
          </a:prstGeom>
          <a:noFill/>
        </p:spPr>
        <p:txBody>
          <a:bodyPr wrap="none" anchor="ctr">
            <a:spAutoFit/>
          </a:bodyPr>
          <a:lstStyle/>
          <a:p>
            <a:pPr>
              <a:defRPr/>
            </a:pPr>
            <a:r>
              <a:rPr lang="en-US" sz="1477" b="1" kern="0" dirty="0">
                <a:ea typeface="ＭＳ Ｐゴシック" panose="020B0600070205080204" pitchFamily="34" charset="-128"/>
              </a:rPr>
              <a:t>X</a:t>
            </a:r>
          </a:p>
        </p:txBody>
      </p:sp>
      <p:sp>
        <p:nvSpPr>
          <p:cNvPr id="35" name="Freeform 34"/>
          <p:cNvSpPr/>
          <p:nvPr/>
        </p:nvSpPr>
        <p:spPr>
          <a:xfrm>
            <a:off x="4511900" y="3106669"/>
            <a:ext cx="2660526" cy="0"/>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36" name="Freeform 35"/>
          <p:cNvSpPr/>
          <p:nvPr/>
        </p:nvSpPr>
        <p:spPr>
          <a:xfrm>
            <a:off x="4511900" y="3843994"/>
            <a:ext cx="2660526" cy="0"/>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37" name="Freeform 36"/>
          <p:cNvSpPr/>
          <p:nvPr/>
        </p:nvSpPr>
        <p:spPr>
          <a:xfrm>
            <a:off x="5022017" y="3473132"/>
            <a:ext cx="3437771" cy="45719"/>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38" name="Freeform 37"/>
          <p:cNvSpPr/>
          <p:nvPr/>
        </p:nvSpPr>
        <p:spPr>
          <a:xfrm>
            <a:off x="7217867" y="3833732"/>
            <a:ext cx="1240333" cy="45719"/>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39" name="Freeform 38"/>
          <p:cNvSpPr/>
          <p:nvPr/>
        </p:nvSpPr>
        <p:spPr>
          <a:xfrm>
            <a:off x="4516299" y="4251502"/>
            <a:ext cx="3943490" cy="51052"/>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40" name="Freeform 39"/>
          <p:cNvSpPr/>
          <p:nvPr/>
        </p:nvSpPr>
        <p:spPr>
          <a:xfrm>
            <a:off x="2949298" y="4251502"/>
            <a:ext cx="1520092" cy="0"/>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grpSp>
        <p:nvGrpSpPr>
          <p:cNvPr id="41" name="Group 39"/>
          <p:cNvGrpSpPr>
            <a:grpSpLocks/>
          </p:cNvGrpSpPr>
          <p:nvPr/>
        </p:nvGrpSpPr>
        <p:grpSpPr bwMode="auto">
          <a:xfrm>
            <a:off x="2525667" y="1695052"/>
            <a:ext cx="1424811" cy="656703"/>
            <a:chOff x="2318871" y="2169459"/>
            <a:chExt cx="1543579" cy="711200"/>
          </a:xfrm>
        </p:grpSpPr>
        <p:sp>
          <p:nvSpPr>
            <p:cNvPr id="42" name="Freeform 41"/>
            <p:cNvSpPr/>
            <p:nvPr/>
          </p:nvSpPr>
          <p:spPr>
            <a:xfrm>
              <a:off x="2318871" y="2169459"/>
              <a:ext cx="412892" cy="711200"/>
            </a:xfrm>
            <a:custGeom>
              <a:avLst/>
              <a:gdLst>
                <a:gd name="connsiteX0" fmla="*/ 0 w 412376"/>
                <a:gd name="connsiteY0" fmla="*/ 711200 h 711200"/>
                <a:gd name="connsiteX1" fmla="*/ 412376 w 412376"/>
                <a:gd name="connsiteY1" fmla="*/ 0 h 711200"/>
              </a:gdLst>
              <a:ahLst/>
              <a:cxnLst>
                <a:cxn ang="0">
                  <a:pos x="connsiteX0" y="connsiteY0"/>
                </a:cxn>
                <a:cxn ang="0">
                  <a:pos x="connsiteX1" y="connsiteY1"/>
                </a:cxn>
              </a:cxnLst>
              <a:rect l="l" t="t" r="r" b="b"/>
              <a:pathLst>
                <a:path w="412376" h="711200">
                  <a:moveTo>
                    <a:pt x="0" y="711200"/>
                  </a:moveTo>
                  <a:lnTo>
                    <a:pt x="412376" y="0"/>
                  </a:lnTo>
                </a:path>
              </a:pathLst>
            </a:custGeom>
            <a:noFill/>
            <a:ln w="12700">
              <a:solidFill>
                <a:schemeClr val="tx1"/>
              </a:solidFill>
              <a:prstDash val="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43" name="Freeform 42"/>
            <p:cNvSpPr/>
            <p:nvPr/>
          </p:nvSpPr>
          <p:spPr>
            <a:xfrm>
              <a:off x="3449558" y="2169459"/>
              <a:ext cx="412892" cy="711200"/>
            </a:xfrm>
            <a:custGeom>
              <a:avLst/>
              <a:gdLst>
                <a:gd name="connsiteX0" fmla="*/ 0 w 412376"/>
                <a:gd name="connsiteY0" fmla="*/ 711200 h 711200"/>
                <a:gd name="connsiteX1" fmla="*/ 412376 w 412376"/>
                <a:gd name="connsiteY1" fmla="*/ 0 h 711200"/>
              </a:gdLst>
              <a:ahLst/>
              <a:cxnLst>
                <a:cxn ang="0">
                  <a:pos x="connsiteX0" y="connsiteY0"/>
                </a:cxn>
                <a:cxn ang="0">
                  <a:pos x="connsiteX1" y="connsiteY1"/>
                </a:cxn>
              </a:cxnLst>
              <a:rect l="l" t="t" r="r" b="b"/>
              <a:pathLst>
                <a:path w="412376" h="711200">
                  <a:moveTo>
                    <a:pt x="0" y="711200"/>
                  </a:moveTo>
                  <a:lnTo>
                    <a:pt x="412376" y="0"/>
                  </a:lnTo>
                </a:path>
              </a:pathLst>
            </a:custGeom>
            <a:noFill/>
            <a:ln w="12700">
              <a:solidFill>
                <a:schemeClr val="tx1"/>
              </a:solidFill>
              <a:prstDash val="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grpSp>
      <p:grpSp>
        <p:nvGrpSpPr>
          <p:cNvPr id="44" name="Group 42"/>
          <p:cNvGrpSpPr>
            <a:grpSpLocks/>
          </p:cNvGrpSpPr>
          <p:nvPr/>
        </p:nvGrpSpPr>
        <p:grpSpPr bwMode="auto">
          <a:xfrm flipV="1">
            <a:off x="2519804" y="3512712"/>
            <a:ext cx="1424811" cy="718269"/>
            <a:chOff x="2318871" y="2169459"/>
            <a:chExt cx="1543579" cy="711200"/>
          </a:xfrm>
        </p:grpSpPr>
        <p:sp>
          <p:nvSpPr>
            <p:cNvPr id="45" name="Freeform 44"/>
            <p:cNvSpPr/>
            <p:nvPr/>
          </p:nvSpPr>
          <p:spPr>
            <a:xfrm>
              <a:off x="2318871" y="2169459"/>
              <a:ext cx="412892" cy="711200"/>
            </a:xfrm>
            <a:custGeom>
              <a:avLst/>
              <a:gdLst>
                <a:gd name="connsiteX0" fmla="*/ 0 w 412376"/>
                <a:gd name="connsiteY0" fmla="*/ 711200 h 711200"/>
                <a:gd name="connsiteX1" fmla="*/ 412376 w 412376"/>
                <a:gd name="connsiteY1" fmla="*/ 0 h 711200"/>
              </a:gdLst>
              <a:ahLst/>
              <a:cxnLst>
                <a:cxn ang="0">
                  <a:pos x="connsiteX0" y="connsiteY0"/>
                </a:cxn>
                <a:cxn ang="0">
                  <a:pos x="connsiteX1" y="connsiteY1"/>
                </a:cxn>
              </a:cxnLst>
              <a:rect l="l" t="t" r="r" b="b"/>
              <a:pathLst>
                <a:path w="412376" h="711200">
                  <a:moveTo>
                    <a:pt x="0" y="711200"/>
                  </a:moveTo>
                  <a:lnTo>
                    <a:pt x="412376" y="0"/>
                  </a:lnTo>
                </a:path>
              </a:pathLst>
            </a:custGeom>
            <a:noFill/>
            <a:ln w="12700">
              <a:solidFill>
                <a:schemeClr val="tx1"/>
              </a:solidFill>
              <a:prstDash val="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46" name="Freeform 45"/>
            <p:cNvSpPr/>
            <p:nvPr/>
          </p:nvSpPr>
          <p:spPr>
            <a:xfrm>
              <a:off x="3449558" y="2169459"/>
              <a:ext cx="412892" cy="711200"/>
            </a:xfrm>
            <a:custGeom>
              <a:avLst/>
              <a:gdLst>
                <a:gd name="connsiteX0" fmla="*/ 0 w 412376"/>
                <a:gd name="connsiteY0" fmla="*/ 711200 h 711200"/>
                <a:gd name="connsiteX1" fmla="*/ 412376 w 412376"/>
                <a:gd name="connsiteY1" fmla="*/ 0 h 711200"/>
              </a:gdLst>
              <a:ahLst/>
              <a:cxnLst>
                <a:cxn ang="0">
                  <a:pos x="connsiteX0" y="connsiteY0"/>
                </a:cxn>
                <a:cxn ang="0">
                  <a:pos x="connsiteX1" y="connsiteY1"/>
                </a:cxn>
              </a:cxnLst>
              <a:rect l="l" t="t" r="r" b="b"/>
              <a:pathLst>
                <a:path w="412376" h="711200">
                  <a:moveTo>
                    <a:pt x="0" y="711200"/>
                  </a:moveTo>
                  <a:lnTo>
                    <a:pt x="412376" y="0"/>
                  </a:lnTo>
                </a:path>
              </a:pathLst>
            </a:custGeom>
            <a:noFill/>
            <a:ln w="12700">
              <a:solidFill>
                <a:schemeClr val="tx1"/>
              </a:solidFill>
              <a:prstDash val="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grpSp>
      <p:sp>
        <p:nvSpPr>
          <p:cNvPr id="47" name="Freeform 46"/>
          <p:cNvSpPr/>
          <p:nvPr/>
        </p:nvSpPr>
        <p:spPr>
          <a:xfrm>
            <a:off x="4853445" y="3106669"/>
            <a:ext cx="161244" cy="337147"/>
          </a:xfrm>
          <a:custGeom>
            <a:avLst/>
            <a:gdLst>
              <a:gd name="connsiteX0" fmla="*/ 0 w 173318"/>
              <a:gd name="connsiteY0" fmla="*/ 0 h 364565"/>
              <a:gd name="connsiteX1" fmla="*/ 173318 w 173318"/>
              <a:gd name="connsiteY1" fmla="*/ 364565 h 364565"/>
            </a:gdLst>
            <a:ahLst/>
            <a:cxnLst>
              <a:cxn ang="0">
                <a:pos x="connsiteX0" y="connsiteY0"/>
              </a:cxn>
              <a:cxn ang="0">
                <a:pos x="connsiteX1" y="connsiteY1"/>
              </a:cxn>
            </a:cxnLst>
            <a:rect l="l" t="t" r="r" b="b"/>
            <a:pathLst>
              <a:path w="173318" h="364565">
                <a:moveTo>
                  <a:pt x="0" y="0"/>
                </a:moveTo>
                <a:lnTo>
                  <a:pt x="173318" y="364565"/>
                </a:lnTo>
              </a:path>
            </a:pathLst>
          </a:custGeom>
          <a:noFill/>
          <a:ln w="12700">
            <a:solidFill>
              <a:schemeClr val="tx1"/>
            </a:solidFill>
            <a:prstDash val="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48" name="Freeform 47"/>
          <p:cNvSpPr/>
          <p:nvPr/>
        </p:nvSpPr>
        <p:spPr>
          <a:xfrm>
            <a:off x="6999455" y="3490723"/>
            <a:ext cx="161244" cy="337147"/>
          </a:xfrm>
          <a:custGeom>
            <a:avLst/>
            <a:gdLst>
              <a:gd name="connsiteX0" fmla="*/ 0 w 173318"/>
              <a:gd name="connsiteY0" fmla="*/ 0 h 364565"/>
              <a:gd name="connsiteX1" fmla="*/ 173318 w 173318"/>
              <a:gd name="connsiteY1" fmla="*/ 364565 h 364565"/>
            </a:gdLst>
            <a:ahLst/>
            <a:cxnLst>
              <a:cxn ang="0">
                <a:pos x="connsiteX0" y="connsiteY0"/>
              </a:cxn>
              <a:cxn ang="0">
                <a:pos x="connsiteX1" y="connsiteY1"/>
              </a:cxn>
            </a:cxnLst>
            <a:rect l="l" t="t" r="r" b="b"/>
            <a:pathLst>
              <a:path w="173318" h="364565">
                <a:moveTo>
                  <a:pt x="0" y="0"/>
                </a:moveTo>
                <a:lnTo>
                  <a:pt x="173318" y="364565"/>
                </a:lnTo>
              </a:path>
            </a:pathLst>
          </a:custGeom>
          <a:noFill/>
          <a:ln w="12700">
            <a:solidFill>
              <a:schemeClr val="tx1"/>
            </a:solidFill>
            <a:prstDash val="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49" name="Freeform 48"/>
          <p:cNvSpPr/>
          <p:nvPr/>
        </p:nvSpPr>
        <p:spPr>
          <a:xfrm rot="21393483">
            <a:off x="5328381" y="3846927"/>
            <a:ext cx="159778" cy="384054"/>
          </a:xfrm>
          <a:custGeom>
            <a:avLst/>
            <a:gdLst>
              <a:gd name="connsiteX0" fmla="*/ 0 w 173318"/>
              <a:gd name="connsiteY0" fmla="*/ 0 h 364565"/>
              <a:gd name="connsiteX1" fmla="*/ 173318 w 173318"/>
              <a:gd name="connsiteY1" fmla="*/ 364565 h 364565"/>
            </a:gdLst>
            <a:ahLst/>
            <a:cxnLst>
              <a:cxn ang="0">
                <a:pos x="connsiteX0" y="connsiteY0"/>
              </a:cxn>
              <a:cxn ang="0">
                <a:pos x="connsiteX1" y="connsiteY1"/>
              </a:cxn>
            </a:cxnLst>
            <a:rect l="l" t="t" r="r" b="b"/>
            <a:pathLst>
              <a:path w="173318" h="364565">
                <a:moveTo>
                  <a:pt x="0" y="0"/>
                </a:moveTo>
                <a:lnTo>
                  <a:pt x="173318" y="364565"/>
                </a:lnTo>
              </a:path>
            </a:pathLst>
          </a:custGeom>
          <a:noFill/>
          <a:ln w="12700">
            <a:solidFill>
              <a:schemeClr val="tx1"/>
            </a:solidFill>
            <a:prstDash val="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50" name="TextBox 49"/>
          <p:cNvSpPr txBox="1"/>
          <p:nvPr/>
        </p:nvSpPr>
        <p:spPr bwMode="auto">
          <a:xfrm>
            <a:off x="2853484" y="4855361"/>
            <a:ext cx="282402" cy="142027"/>
          </a:xfrm>
          <a:prstGeom prst="rect">
            <a:avLst/>
          </a:prstGeom>
          <a:solidFill>
            <a:schemeClr val="accent2"/>
          </a:solidFill>
        </p:spPr>
        <p:txBody>
          <a:bodyPr wrap="square" lIns="0" tIns="0" rIns="0" bIns="0" anchor="ctr">
            <a:spAutoFit/>
          </a:bodyPr>
          <a:lstStyle/>
          <a:p>
            <a:pPr algn="ctr">
              <a:defRPr/>
            </a:pPr>
            <a:r>
              <a:rPr lang="de-CH" sz="923" b="1" kern="0" dirty="0">
                <a:solidFill>
                  <a:schemeClr val="bg1"/>
                </a:solidFill>
                <a:ea typeface="ＭＳ Ｐゴシック" panose="020B0600070205080204" pitchFamily="34" charset="-128"/>
              </a:rPr>
              <a:t>D15</a:t>
            </a:r>
            <a:endParaRPr lang="en-US" sz="1108" b="1" kern="0" dirty="0">
              <a:solidFill>
                <a:schemeClr val="bg1"/>
              </a:solidFill>
              <a:ea typeface="ＭＳ Ｐゴシック" panose="020B0600070205080204" pitchFamily="34" charset="-128"/>
            </a:endParaRPr>
          </a:p>
        </p:txBody>
      </p:sp>
      <p:sp>
        <p:nvSpPr>
          <p:cNvPr id="51" name="TextBox 50"/>
          <p:cNvSpPr txBox="1"/>
          <p:nvPr/>
        </p:nvSpPr>
        <p:spPr bwMode="auto">
          <a:xfrm>
            <a:off x="2833497" y="3984985"/>
            <a:ext cx="1244251" cy="248658"/>
          </a:xfrm>
          <a:prstGeom prst="rect">
            <a:avLst/>
          </a:prstGeom>
          <a:noFill/>
        </p:spPr>
        <p:txBody>
          <a:bodyPr wrap="none" anchor="ctr">
            <a:spAutoFit/>
          </a:bodyPr>
          <a:lstStyle/>
          <a:p>
            <a:pPr>
              <a:defRPr/>
            </a:pPr>
            <a:r>
              <a:rPr lang="de-CH" sz="1016" b="1" kern="0" dirty="0">
                <a:ea typeface="ＭＳ Ｐゴシック" panose="020B0600070205080204" pitchFamily="34" charset="-128"/>
              </a:rPr>
              <a:t>CAN 300 mg q4w</a:t>
            </a:r>
            <a:endParaRPr lang="en-US" sz="1016" b="1" kern="0" dirty="0">
              <a:ea typeface="ＭＳ Ｐゴシック" panose="020B0600070205080204" pitchFamily="34" charset="-128"/>
            </a:endParaRPr>
          </a:p>
        </p:txBody>
      </p:sp>
      <p:sp>
        <p:nvSpPr>
          <p:cNvPr id="52" name="Freeform 51"/>
          <p:cNvSpPr/>
          <p:nvPr/>
        </p:nvSpPr>
        <p:spPr>
          <a:xfrm>
            <a:off x="4516298" y="1668666"/>
            <a:ext cx="4136641" cy="0"/>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53" name="Freeform 52"/>
          <p:cNvSpPr/>
          <p:nvPr/>
        </p:nvSpPr>
        <p:spPr>
          <a:xfrm>
            <a:off x="2949298" y="1668666"/>
            <a:ext cx="1520092" cy="0"/>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grpSp>
        <p:nvGrpSpPr>
          <p:cNvPr id="54" name="Group 52"/>
          <p:cNvGrpSpPr>
            <a:grpSpLocks/>
          </p:cNvGrpSpPr>
          <p:nvPr/>
        </p:nvGrpSpPr>
        <p:grpSpPr bwMode="auto">
          <a:xfrm>
            <a:off x="2159204" y="2342959"/>
            <a:ext cx="2304323" cy="1177081"/>
            <a:chOff x="1922182" y="2990171"/>
            <a:chExt cx="2880659" cy="798467"/>
          </a:xfrm>
        </p:grpSpPr>
        <p:sp>
          <p:nvSpPr>
            <p:cNvPr id="55" name="Freeform 54"/>
            <p:cNvSpPr/>
            <p:nvPr/>
          </p:nvSpPr>
          <p:spPr>
            <a:xfrm>
              <a:off x="1922182" y="2990171"/>
              <a:ext cx="2880659" cy="0"/>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sp>
          <p:nvSpPr>
            <p:cNvPr id="56" name="Freeform 55"/>
            <p:cNvSpPr/>
            <p:nvPr/>
          </p:nvSpPr>
          <p:spPr>
            <a:xfrm>
              <a:off x="1922182" y="3788638"/>
              <a:ext cx="2880659" cy="0"/>
            </a:xfrm>
            <a:custGeom>
              <a:avLst/>
              <a:gdLst>
                <a:gd name="connsiteX0" fmla="*/ 0 w 2880659"/>
                <a:gd name="connsiteY0" fmla="*/ 0 h 0"/>
                <a:gd name="connsiteX1" fmla="*/ 2880659 w 2880659"/>
                <a:gd name="connsiteY1" fmla="*/ 0 h 0"/>
              </a:gdLst>
              <a:ahLst/>
              <a:cxnLst>
                <a:cxn ang="0">
                  <a:pos x="connsiteX0" y="connsiteY0"/>
                </a:cxn>
                <a:cxn ang="0">
                  <a:pos x="connsiteX1" y="connsiteY1"/>
                </a:cxn>
              </a:cxnLst>
              <a:rect l="l" t="t" r="r" b="b"/>
              <a:pathLst>
                <a:path w="2880659">
                  <a:moveTo>
                    <a:pt x="0" y="0"/>
                  </a:moveTo>
                  <a:lnTo>
                    <a:pt x="2880659" y="0"/>
                  </a:lnTo>
                </a:path>
              </a:pathLst>
            </a:cu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216" dirty="0">
                <a:solidFill>
                  <a:schemeClr val="tx1"/>
                </a:solidFill>
              </a:endParaRPr>
            </a:p>
          </p:txBody>
        </p:sp>
      </p:grpSp>
      <p:sp>
        <p:nvSpPr>
          <p:cNvPr id="60" name="Title 1"/>
          <p:cNvSpPr>
            <a:spLocks noGrp="1"/>
          </p:cNvSpPr>
          <p:nvPr>
            <p:ph type="title"/>
          </p:nvPr>
        </p:nvSpPr>
        <p:spPr/>
        <p:txBody>
          <a:bodyPr>
            <a:normAutofit/>
          </a:bodyPr>
          <a:lstStyle/>
          <a:p>
            <a:r>
              <a:rPr lang="en-US"/>
              <a:t>Pivotal study for FMF, HIDS/MKD, and TRAPS </a:t>
            </a:r>
            <a:endParaRPr lang="en-US" dirty="0"/>
          </a:p>
        </p:txBody>
      </p:sp>
      <p:sp>
        <p:nvSpPr>
          <p:cNvPr id="27" name="Text Placeholder 26"/>
          <p:cNvSpPr>
            <a:spLocks noGrp="1"/>
          </p:cNvSpPr>
          <p:nvPr>
            <p:ph type="body" sz="quarter" idx="10"/>
          </p:nvPr>
        </p:nvSpPr>
        <p:spPr>
          <a:xfrm>
            <a:off x="686020" y="6032566"/>
            <a:ext cx="6015866" cy="510396"/>
          </a:xfrm>
        </p:spPr>
        <p:txBody>
          <a:bodyPr/>
          <a:lstStyle/>
          <a:p>
            <a:r>
              <a:rPr lang="en-GB" dirty="0"/>
              <a:t>CAN, canakinumab; FMF, familial Mediterranean fever; HIDS, hyperimmunoglobulin D syndrome; MKD, mevalonate kinase deficiency; OL, open label; TRAPS, tumour necrosis factor receptor‒associated periodic syndrome; q4w, every 4 weeks; q8w, every 8 weeks</a:t>
            </a:r>
            <a:endParaRPr lang="en-US" dirty="0"/>
          </a:p>
          <a:p>
            <a:r>
              <a:rPr lang="en-US" dirty="0"/>
              <a:t>De Benedetti F, et al. </a:t>
            </a:r>
            <a:r>
              <a:rPr lang="en-US" i="1" dirty="0"/>
              <a:t>Ann Rheum Dis</a:t>
            </a:r>
            <a:r>
              <a:rPr lang="en-US" dirty="0"/>
              <a:t>. 2016;75(</a:t>
            </a:r>
            <a:r>
              <a:rPr lang="en-US" dirty="0" err="1"/>
              <a:t>Suppl</a:t>
            </a:r>
            <a:r>
              <a:rPr lang="en-US" dirty="0"/>
              <a:t> 2):615.</a:t>
            </a:r>
          </a:p>
        </p:txBody>
      </p:sp>
      <p:sp>
        <p:nvSpPr>
          <p:cNvPr id="62" name="TextBox 61"/>
          <p:cNvSpPr txBox="1"/>
          <p:nvPr/>
        </p:nvSpPr>
        <p:spPr bwMode="auto">
          <a:xfrm>
            <a:off x="2855927" y="4132438"/>
            <a:ext cx="5603861" cy="689228"/>
          </a:xfrm>
          <a:prstGeom prst="rect">
            <a:avLst/>
          </a:prstGeom>
          <a:noFill/>
        </p:spPr>
        <p:txBody>
          <a:bodyPr wrap="square" anchor="ctr">
            <a:spAutoFit/>
          </a:bodyPr>
          <a:lstStyle/>
          <a:p>
            <a:pPr>
              <a:defRPr/>
            </a:pPr>
            <a:r>
              <a:rPr lang="de-CH" sz="1016" b="1" i="1" kern="0" dirty="0">
                <a:solidFill>
                  <a:prstClr val="black"/>
                </a:solidFill>
                <a:latin typeface="Arial Narrow" panose="020B0606020202030204" pitchFamily="34" charset="0"/>
                <a:ea typeface="ＭＳ Ｐゴシック" panose="020B0600070205080204" pitchFamily="34" charset="-128"/>
              </a:rPr>
              <a:t>Primary endpoint:</a:t>
            </a:r>
            <a:r>
              <a:rPr lang="de-CH" sz="1847" b="1" i="1" kern="0" dirty="0">
                <a:solidFill>
                  <a:prstClr val="black"/>
                </a:solidFill>
                <a:latin typeface="Arial Narrow" panose="020B0606020202030204" pitchFamily="34" charset="0"/>
                <a:ea typeface="ＭＳ Ｐゴシック" panose="020B0600070205080204" pitchFamily="34" charset="-128"/>
              </a:rPr>
              <a:t> </a:t>
            </a:r>
            <a:r>
              <a:rPr lang="en-US" sz="1016" kern="0" dirty="0">
                <a:latin typeface="Arial Narrow" panose="020B0606020202030204" pitchFamily="34" charset="0"/>
              </a:rPr>
              <a:t>To demonstrate the superiority of CAN 150 mg (or 2 mg/kg for patients weighing </a:t>
            </a:r>
            <a:br>
              <a:rPr lang="en-US" sz="1016" kern="0" dirty="0">
                <a:latin typeface="Arial Narrow" panose="020B0606020202030204" pitchFamily="34" charset="0"/>
              </a:rPr>
            </a:br>
            <a:r>
              <a:rPr lang="en-US" sz="1016" kern="0" dirty="0">
                <a:latin typeface="Arial Narrow" panose="020B0606020202030204" pitchFamily="34" charset="0"/>
              </a:rPr>
              <a:t>≤40 kg) q4w vs PBO in achieving a clinically meaningful response defined as resolution of the index flare at Day 15 and no new disease flares over 16 weeks of treatment</a:t>
            </a:r>
          </a:p>
        </p:txBody>
      </p:sp>
    </p:spTree>
    <p:extLst>
      <p:ext uri="{BB962C8B-B14F-4D97-AF65-F5344CB8AC3E}">
        <p14:creationId xmlns:p14="http://schemas.microsoft.com/office/powerpoint/2010/main" val="31523737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Canakinumab demonstrated superiority in achieving rapid and sustained disease control compared to placebo</a:t>
            </a:r>
          </a:p>
        </p:txBody>
      </p:sp>
      <p:sp>
        <p:nvSpPr>
          <p:cNvPr id="12" name="Text Placeholder 11"/>
          <p:cNvSpPr>
            <a:spLocks noGrp="1"/>
          </p:cNvSpPr>
          <p:nvPr>
            <p:ph type="body" sz="quarter" idx="10"/>
          </p:nvPr>
        </p:nvSpPr>
        <p:spPr>
          <a:xfrm>
            <a:off x="686020" y="5645280"/>
            <a:ext cx="6015866" cy="897682"/>
          </a:xfrm>
        </p:spPr>
        <p:txBody>
          <a:bodyPr/>
          <a:lstStyle/>
          <a:p>
            <a:r>
              <a:rPr lang="en-US" dirty="0"/>
              <a:t>*Superiority of CAN (150 mg q4w) over PBO in achieving resolution of the index flare at Day 15 and no new disease flares over 16 weeks of treatment; †indicates statistical significance (one-sided) at the 0.025 level based on Fisher exact test.</a:t>
            </a:r>
            <a:endParaRPr lang="en-GB" dirty="0"/>
          </a:p>
          <a:p>
            <a:r>
              <a:rPr lang="en-GB" dirty="0"/>
              <a:t>CAN, canakinumab; FMF, familial Mediterranean fever; HIDS, hyperimmunoglobulin D syndrome; MKD, mevalonate kinase deficiency; OR, odds ratio; PBO, placebo; TRAPS, tumour necrosis factor receptor‒associated periodic syndrome; q4w, every 4 weeks</a:t>
            </a:r>
            <a:endParaRPr lang="en-US" dirty="0"/>
          </a:p>
          <a:p>
            <a:r>
              <a:rPr lang="en-US" dirty="0"/>
              <a:t>De Benedetti F, et al. </a:t>
            </a:r>
            <a:r>
              <a:rPr lang="en-US" i="1" dirty="0"/>
              <a:t>Ann Rheum Dis</a:t>
            </a:r>
            <a:r>
              <a:rPr lang="en-US" dirty="0"/>
              <a:t>. 2016;75(</a:t>
            </a:r>
            <a:r>
              <a:rPr lang="en-US" dirty="0" err="1"/>
              <a:t>Suppl</a:t>
            </a:r>
            <a:r>
              <a:rPr lang="en-US" dirty="0"/>
              <a:t> 2):615.</a:t>
            </a:r>
          </a:p>
        </p:txBody>
      </p:sp>
      <p:grpSp>
        <p:nvGrpSpPr>
          <p:cNvPr id="13" name="Group 12"/>
          <p:cNvGrpSpPr/>
          <p:nvPr/>
        </p:nvGrpSpPr>
        <p:grpSpPr>
          <a:xfrm>
            <a:off x="684213" y="1890157"/>
            <a:ext cx="7775575" cy="3821095"/>
            <a:chOff x="2168487" y="2062971"/>
            <a:chExt cx="5866193" cy="3368859"/>
          </a:xfrm>
        </p:grpSpPr>
        <p:graphicFrame>
          <p:nvGraphicFramePr>
            <p:cNvPr id="5" name="Chart 4"/>
            <p:cNvGraphicFramePr/>
            <p:nvPr>
              <p:extLst>
                <p:ext uri="{D42A27DB-BD31-4B8C-83A1-F6EECF244321}">
                  <p14:modId xmlns:p14="http://schemas.microsoft.com/office/powerpoint/2010/main" val="2779132715"/>
                </p:ext>
              </p:extLst>
            </p:nvPr>
          </p:nvGraphicFramePr>
          <p:xfrm>
            <a:off x="2168487" y="2062971"/>
            <a:ext cx="5866193" cy="33688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bwMode="auto">
            <a:xfrm>
              <a:off x="3984207" y="2858213"/>
              <a:ext cx="0" cy="1940368"/>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18" name="Straight Arrow Connector 17"/>
            <p:cNvCxnSpPr/>
            <p:nvPr/>
          </p:nvCxnSpPr>
          <p:spPr bwMode="auto">
            <a:xfrm>
              <a:off x="5805928" y="3818579"/>
              <a:ext cx="0" cy="1027484"/>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19" name="Straight Arrow Connector 18"/>
            <p:cNvCxnSpPr/>
            <p:nvPr/>
          </p:nvCxnSpPr>
          <p:spPr bwMode="auto">
            <a:xfrm>
              <a:off x="7592338" y="3461722"/>
              <a:ext cx="0" cy="130063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6" name="TextBox 5"/>
            <p:cNvSpPr txBox="1"/>
            <p:nvPr/>
          </p:nvSpPr>
          <p:spPr bwMode="auto">
            <a:xfrm>
              <a:off x="2742613" y="2363024"/>
              <a:ext cx="1477581" cy="20642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sz="1400" i="1" dirty="0">
                  <a:latin typeface="Arial Narrow" panose="020B0606020202030204" pitchFamily="34" charset="0"/>
                </a:rPr>
                <a:t>P</a:t>
              </a:r>
              <a:r>
                <a:rPr lang="en-US" sz="1400" dirty="0">
                  <a:latin typeface="Arial Narrow" panose="020B0606020202030204" pitchFamily="34" charset="0"/>
                </a:rPr>
                <a:t> &lt;0.0001</a:t>
              </a:r>
              <a:r>
                <a:rPr lang="en-US" sz="1400" baseline="30000" dirty="0">
                  <a:latin typeface="Arial Narrow" panose="020B0606020202030204" pitchFamily="34" charset="0"/>
                </a:rPr>
                <a:t>†</a:t>
              </a:r>
            </a:p>
          </p:txBody>
        </p:sp>
        <p:sp>
          <p:nvSpPr>
            <p:cNvPr id="7" name="TextBox 6"/>
            <p:cNvSpPr txBox="1"/>
            <p:nvPr/>
          </p:nvSpPr>
          <p:spPr bwMode="auto">
            <a:xfrm>
              <a:off x="4592573" y="3146200"/>
              <a:ext cx="1336859" cy="20642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sz="1400" dirty="0">
                  <a:latin typeface="Arial Narrow" panose="020B0606020202030204" pitchFamily="34" charset="0"/>
                </a:rPr>
                <a:t> </a:t>
              </a:r>
              <a:r>
                <a:rPr lang="en-US" sz="1400" i="1" dirty="0">
                  <a:latin typeface="Arial Narrow" panose="020B0606020202030204" pitchFamily="34" charset="0"/>
                </a:rPr>
                <a:t>P</a:t>
              </a:r>
              <a:r>
                <a:rPr lang="en-US" sz="1400" dirty="0">
                  <a:latin typeface="Arial Narrow" panose="020B0606020202030204" pitchFamily="34" charset="0"/>
                </a:rPr>
                <a:t> &lt;0.002</a:t>
              </a:r>
              <a:r>
                <a:rPr lang="en-US" sz="1400" baseline="30000" dirty="0">
                  <a:latin typeface="Arial Narrow" panose="020B0606020202030204" pitchFamily="34" charset="0"/>
                </a:rPr>
                <a:t>†</a:t>
              </a:r>
            </a:p>
          </p:txBody>
        </p:sp>
        <p:sp>
          <p:nvSpPr>
            <p:cNvPr id="9" name="TextBox 8"/>
            <p:cNvSpPr txBox="1"/>
            <p:nvPr/>
          </p:nvSpPr>
          <p:spPr bwMode="auto">
            <a:xfrm>
              <a:off x="6531007" y="2991563"/>
              <a:ext cx="1266498" cy="20642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sz="1400" i="1" dirty="0">
                  <a:latin typeface="Arial Narrow" panose="020B0606020202030204" pitchFamily="34" charset="0"/>
                </a:rPr>
                <a:t>P</a:t>
              </a:r>
              <a:r>
                <a:rPr lang="en-US" sz="1400" dirty="0">
                  <a:latin typeface="Arial Narrow" panose="020B0606020202030204" pitchFamily="34" charset="0"/>
                </a:rPr>
                <a:t> &lt;0.005</a:t>
              </a:r>
              <a:r>
                <a:rPr lang="en-US" sz="1400" baseline="30000" dirty="0">
                  <a:latin typeface="Arial Narrow" panose="020B0606020202030204" pitchFamily="34" charset="0"/>
                </a:rPr>
                <a:t>†</a:t>
              </a:r>
              <a:r>
                <a:rPr lang="en-US" sz="1400" dirty="0">
                  <a:latin typeface="Arial Narrow" panose="020B0606020202030204" pitchFamily="34" charset="0"/>
                </a:rPr>
                <a:t> </a:t>
              </a:r>
            </a:p>
          </p:txBody>
        </p:sp>
        <p:sp>
          <p:nvSpPr>
            <p:cNvPr id="4" name="TextBox 3"/>
            <p:cNvSpPr txBox="1"/>
            <p:nvPr/>
          </p:nvSpPr>
          <p:spPr bwMode="auto">
            <a:xfrm rot="16200000">
              <a:off x="1618704" y="3550847"/>
              <a:ext cx="1275637" cy="15706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sz="1400" dirty="0">
                  <a:latin typeface="Arial Narrow" panose="020B0606020202030204" pitchFamily="34" charset="0"/>
                </a:rPr>
                <a:t>Patients, %</a:t>
              </a:r>
            </a:p>
          </p:txBody>
        </p:sp>
        <p:sp>
          <p:nvSpPr>
            <p:cNvPr id="14" name="Rectangle 13"/>
            <p:cNvSpPr/>
            <p:nvPr/>
          </p:nvSpPr>
          <p:spPr>
            <a:xfrm>
              <a:off x="3667582" y="3885668"/>
              <a:ext cx="633249" cy="294895"/>
            </a:xfrm>
            <a:prstGeom prst="rect">
              <a:avLst/>
            </a:prstGeom>
            <a:solidFill>
              <a:schemeClr val="bg1"/>
            </a:solidFill>
          </p:spPr>
          <p:txBody>
            <a:bodyPr wrap="square">
              <a:spAutoFit/>
            </a:bodyPr>
            <a:lstStyle/>
            <a:p>
              <a:pPr algn="ctr"/>
              <a:r>
                <a:rPr lang="en-US" sz="1400" dirty="0">
                  <a:latin typeface="Arial Narrow" panose="020B0606020202030204" pitchFamily="34" charset="0"/>
                </a:rPr>
                <a:t>Δ +55%</a:t>
              </a:r>
            </a:p>
          </p:txBody>
        </p:sp>
        <p:sp>
          <p:nvSpPr>
            <p:cNvPr id="15" name="Rectangle 14"/>
            <p:cNvSpPr/>
            <p:nvPr/>
          </p:nvSpPr>
          <p:spPr>
            <a:xfrm>
              <a:off x="5434509" y="4245548"/>
              <a:ext cx="760061" cy="294895"/>
            </a:xfrm>
            <a:prstGeom prst="rect">
              <a:avLst/>
            </a:prstGeom>
            <a:solidFill>
              <a:schemeClr val="bg1"/>
            </a:solidFill>
          </p:spPr>
          <p:txBody>
            <a:bodyPr wrap="square">
              <a:spAutoFit/>
            </a:bodyPr>
            <a:lstStyle/>
            <a:p>
              <a:pPr algn="ctr"/>
              <a:r>
                <a:rPr lang="en-US" sz="1400" dirty="0">
                  <a:latin typeface="Arial Narrow" panose="020B0606020202030204" pitchFamily="34" charset="0"/>
                </a:rPr>
                <a:t>Δ +29.4%</a:t>
              </a:r>
            </a:p>
          </p:txBody>
        </p:sp>
        <p:sp>
          <p:nvSpPr>
            <p:cNvPr id="16" name="Rectangle 15"/>
            <p:cNvSpPr/>
            <p:nvPr/>
          </p:nvSpPr>
          <p:spPr>
            <a:xfrm>
              <a:off x="7269642" y="4056137"/>
              <a:ext cx="638774" cy="294895"/>
            </a:xfrm>
            <a:prstGeom prst="rect">
              <a:avLst/>
            </a:prstGeom>
            <a:solidFill>
              <a:schemeClr val="bg1"/>
            </a:solidFill>
          </p:spPr>
          <p:txBody>
            <a:bodyPr wrap="square">
              <a:spAutoFit/>
            </a:bodyPr>
            <a:lstStyle/>
            <a:p>
              <a:pPr algn="ctr"/>
              <a:r>
                <a:rPr lang="en-US" sz="1400" dirty="0">
                  <a:latin typeface="Arial Narrow" panose="020B0606020202030204" pitchFamily="34" charset="0"/>
                </a:rPr>
                <a:t>Δ +37.2%</a:t>
              </a:r>
            </a:p>
          </p:txBody>
        </p:sp>
      </p:grpSp>
      <p:sp>
        <p:nvSpPr>
          <p:cNvPr id="17" name="Rectangle 16"/>
          <p:cNvSpPr/>
          <p:nvPr/>
        </p:nvSpPr>
        <p:spPr>
          <a:xfrm>
            <a:off x="685800" y="1520825"/>
            <a:ext cx="7772400" cy="33855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a:solidFill>
                  <a:schemeClr val="bg1"/>
                </a:solidFill>
              </a:rPr>
              <a:t>Superiority on primary objective</a:t>
            </a:r>
            <a:r>
              <a:rPr lang="en-US" sz="1600" baseline="30000" dirty="0">
                <a:solidFill>
                  <a:schemeClr val="bg1"/>
                </a:solidFill>
              </a:rPr>
              <a:t>* </a:t>
            </a:r>
            <a:r>
              <a:rPr lang="en-US" sz="1600" dirty="0">
                <a:solidFill>
                  <a:schemeClr val="bg1"/>
                </a:solidFill>
              </a:rPr>
              <a:t>achieved in all three cohorts</a:t>
            </a:r>
          </a:p>
        </p:txBody>
      </p:sp>
    </p:spTree>
    <p:extLst>
      <p:ext uri="{BB962C8B-B14F-4D97-AF65-F5344CB8AC3E}">
        <p14:creationId xmlns:p14="http://schemas.microsoft.com/office/powerpoint/2010/main" val="3056819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2693984538"/>
              </p:ext>
            </p:extLst>
          </p:nvPr>
        </p:nvGraphicFramePr>
        <p:xfrm>
          <a:off x="684214" y="2351821"/>
          <a:ext cx="7775574" cy="34193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a:t>Dose escalation further improved flare control in patients treated with canakinumab 150 mg q4w</a:t>
            </a:r>
            <a:endParaRPr lang="en-US" dirty="0"/>
          </a:p>
        </p:txBody>
      </p:sp>
      <p:sp>
        <p:nvSpPr>
          <p:cNvPr id="9" name="Text Placeholder 8"/>
          <p:cNvSpPr>
            <a:spLocks noGrp="1"/>
          </p:cNvSpPr>
          <p:nvPr>
            <p:ph type="body" sz="quarter" idx="10"/>
          </p:nvPr>
        </p:nvSpPr>
        <p:spPr>
          <a:xfrm>
            <a:off x="686020" y="5768391"/>
            <a:ext cx="6015866" cy="774571"/>
          </a:xfrm>
        </p:spPr>
        <p:txBody>
          <a:bodyPr/>
          <a:lstStyle/>
          <a:p>
            <a:r>
              <a:rPr lang="en-US" dirty="0"/>
              <a:t>*Indicates statistical significance (one-sided) at the 0.025 level based on Fisher exact test.</a:t>
            </a:r>
            <a:endParaRPr lang="en-GB" dirty="0"/>
          </a:p>
          <a:p>
            <a:r>
              <a:rPr lang="en-GB" dirty="0"/>
              <a:t>CAN, canakinumab; FMF, familial Mediterranean fever; HIDS, hyperimmunoglobulin D syndrome; MKD, mevalonate kinase deficiency; </a:t>
            </a:r>
            <a:br>
              <a:rPr lang="en-GB" dirty="0"/>
            </a:br>
            <a:r>
              <a:rPr lang="en-GB" dirty="0"/>
              <a:t>PBO, placebo; TRAPS, tumour necrosis factor receptor‒associated periodic syndrome; q4w, every 4 weeks</a:t>
            </a:r>
            <a:endParaRPr lang="en-US" dirty="0"/>
          </a:p>
          <a:p>
            <a:r>
              <a:rPr lang="en-US" dirty="0"/>
              <a:t>De Benedetti F, et al. </a:t>
            </a:r>
            <a:r>
              <a:rPr lang="en-US" i="1" dirty="0"/>
              <a:t>Ann Rheum Dis. </a:t>
            </a:r>
            <a:r>
              <a:rPr lang="en-US" dirty="0"/>
              <a:t>2016;75(</a:t>
            </a:r>
            <a:r>
              <a:rPr lang="en-US" dirty="0" err="1"/>
              <a:t>Suppl</a:t>
            </a:r>
            <a:r>
              <a:rPr lang="en-US" dirty="0"/>
              <a:t> 2):615.</a:t>
            </a:r>
          </a:p>
        </p:txBody>
      </p:sp>
      <p:sp>
        <p:nvSpPr>
          <p:cNvPr id="4" name="TextBox 3"/>
          <p:cNvSpPr txBox="1"/>
          <p:nvPr/>
        </p:nvSpPr>
        <p:spPr bwMode="auto">
          <a:xfrm rot="16200000">
            <a:off x="126115" y="3785873"/>
            <a:ext cx="1331640" cy="21544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sz="1400" dirty="0">
                <a:latin typeface="Arial Narrow" panose="020B0606020202030204" pitchFamily="34" charset="0"/>
              </a:rPr>
              <a:t>Patients, %</a:t>
            </a:r>
          </a:p>
        </p:txBody>
      </p:sp>
      <p:sp>
        <p:nvSpPr>
          <p:cNvPr id="18" name="TextBox 17"/>
          <p:cNvSpPr txBox="1"/>
          <p:nvPr/>
        </p:nvSpPr>
        <p:spPr bwMode="auto">
          <a:xfrm>
            <a:off x="1543682" y="2793436"/>
            <a:ext cx="1695443"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sz="1100" i="1" dirty="0"/>
              <a:t>P</a:t>
            </a:r>
            <a:r>
              <a:rPr lang="en-US" sz="1100" dirty="0"/>
              <a:t> &lt;0.0001*</a:t>
            </a:r>
          </a:p>
        </p:txBody>
      </p:sp>
      <p:sp>
        <p:nvSpPr>
          <p:cNvPr id="19" name="TextBox 18"/>
          <p:cNvSpPr txBox="1"/>
          <p:nvPr/>
        </p:nvSpPr>
        <p:spPr bwMode="auto">
          <a:xfrm>
            <a:off x="3895686" y="3143136"/>
            <a:ext cx="1695443"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sz="1100" dirty="0"/>
              <a:t> </a:t>
            </a:r>
            <a:r>
              <a:rPr lang="en-US" sz="1100" i="1" dirty="0"/>
              <a:t>P</a:t>
            </a:r>
            <a:r>
              <a:rPr lang="en-US" sz="1100" dirty="0"/>
              <a:t> &lt;0.0001*</a:t>
            </a:r>
          </a:p>
        </p:txBody>
      </p:sp>
      <p:sp>
        <p:nvSpPr>
          <p:cNvPr id="20" name="TextBox 19"/>
          <p:cNvSpPr txBox="1"/>
          <p:nvPr/>
        </p:nvSpPr>
        <p:spPr bwMode="auto">
          <a:xfrm>
            <a:off x="6267590" y="2866727"/>
            <a:ext cx="1648506"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sz="1100" i="1" dirty="0"/>
              <a:t>P</a:t>
            </a:r>
            <a:r>
              <a:rPr lang="en-US" sz="1100" dirty="0"/>
              <a:t> &lt;0.0001* </a:t>
            </a:r>
          </a:p>
        </p:txBody>
      </p:sp>
      <p:cxnSp>
        <p:nvCxnSpPr>
          <p:cNvPr id="7" name="Straight Arrow Connector 6"/>
          <p:cNvCxnSpPr/>
          <p:nvPr/>
        </p:nvCxnSpPr>
        <p:spPr bwMode="auto">
          <a:xfrm>
            <a:off x="2654130" y="4324643"/>
            <a:ext cx="168866" cy="0"/>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5" name="Straight Arrow Connector 24"/>
          <p:cNvCxnSpPr/>
          <p:nvPr/>
        </p:nvCxnSpPr>
        <p:spPr bwMode="auto">
          <a:xfrm>
            <a:off x="5020415" y="4695498"/>
            <a:ext cx="168866" cy="0"/>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6" name="Straight Arrow Connector 25"/>
          <p:cNvCxnSpPr/>
          <p:nvPr/>
        </p:nvCxnSpPr>
        <p:spPr bwMode="auto">
          <a:xfrm>
            <a:off x="7380758" y="4564301"/>
            <a:ext cx="168866" cy="0"/>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sp>
        <p:nvSpPr>
          <p:cNvPr id="6" name="TextBox 5"/>
          <p:cNvSpPr txBox="1"/>
          <p:nvPr/>
        </p:nvSpPr>
        <p:spPr>
          <a:xfrm>
            <a:off x="684213" y="1520825"/>
            <a:ext cx="7773987" cy="830997"/>
          </a:xfrm>
          <a:prstGeom prst="rect">
            <a:avLst/>
          </a:prstGeom>
          <a:solidFill>
            <a:schemeClr val="accent1"/>
          </a:solidFill>
        </p:spPr>
        <p:txBody>
          <a:bodyPr wrap="square" rtlCol="0">
            <a:spAutoFit/>
          </a:bodyPr>
          <a:lstStyle/>
          <a:p>
            <a:pPr algn="ctr"/>
            <a:r>
              <a:rPr lang="en-US" sz="1600" dirty="0">
                <a:solidFill>
                  <a:schemeClr val="bg1"/>
                </a:solidFill>
              </a:rPr>
              <a:t>The responder rates increased by 9.7%, 21.6% and 27.3%, respectively, for FMF, HIDS/MKD, and TRAPS patients with up-titration to 300 mg q4w before Day 29 compared to the primary analysis</a:t>
            </a:r>
          </a:p>
        </p:txBody>
      </p:sp>
    </p:spTree>
    <p:extLst>
      <p:ext uri="{BB962C8B-B14F-4D97-AF65-F5344CB8AC3E}">
        <p14:creationId xmlns:p14="http://schemas.microsoft.com/office/powerpoint/2010/main" val="305356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Immunodeficiency: </a:t>
            </a:r>
            <a:r>
              <a:rPr lang="en-US" dirty="0" err="1" smtClean="0"/>
              <a:t>Ab</a:t>
            </a:r>
            <a:r>
              <a:rPr lang="en-US" dirty="0" smtClean="0"/>
              <a:t> defect?</a:t>
            </a:r>
          </a:p>
          <a:p>
            <a:r>
              <a:rPr lang="en-US" dirty="0" smtClean="0"/>
              <a:t>Inflammatory disease</a:t>
            </a:r>
          </a:p>
          <a:p>
            <a:pPr lvl="1"/>
            <a:r>
              <a:rPr lang="en-US" dirty="0" smtClean="0"/>
              <a:t>Periodic fever syndrome</a:t>
            </a:r>
          </a:p>
          <a:p>
            <a:pPr lvl="2"/>
            <a:r>
              <a:rPr lang="en-US" dirty="0" smtClean="0"/>
              <a:t>TRAPS</a:t>
            </a:r>
          </a:p>
          <a:p>
            <a:pPr lvl="2"/>
            <a:r>
              <a:rPr lang="en-US" dirty="0" smtClean="0"/>
              <a:t>HIDS</a:t>
            </a:r>
          </a:p>
          <a:p>
            <a:pPr lvl="1"/>
            <a:r>
              <a:rPr lang="en-US" dirty="0" smtClean="0"/>
              <a:t>CTD: SLE?</a:t>
            </a:r>
          </a:p>
          <a:p>
            <a:r>
              <a:rPr lang="en-US" dirty="0" smtClean="0"/>
              <a:t>Metabolic: porphyria</a:t>
            </a:r>
          </a:p>
          <a:p>
            <a:r>
              <a:rPr lang="en-US" dirty="0" smtClean="0"/>
              <a:t>Malignancy unlikely</a:t>
            </a:r>
            <a:endParaRPr lang="en-US" dirty="0"/>
          </a:p>
        </p:txBody>
      </p:sp>
    </p:spTree>
    <p:extLst>
      <p:ext uri="{BB962C8B-B14F-4D97-AF65-F5344CB8AC3E}">
        <p14:creationId xmlns:p14="http://schemas.microsoft.com/office/powerpoint/2010/main" val="16149175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~48% and 42% of FMF and TRAPS patients, respectively, and ~74% of HIDS/MKD patients, required a dose &gt;150 mg q8w to control disease </a:t>
            </a:r>
          </a:p>
        </p:txBody>
      </p:sp>
      <p:sp>
        <p:nvSpPr>
          <p:cNvPr id="7" name="Text Placeholder 6"/>
          <p:cNvSpPr>
            <a:spLocks noGrp="1"/>
          </p:cNvSpPr>
          <p:nvPr>
            <p:ph type="body" sz="quarter" idx="10"/>
          </p:nvPr>
        </p:nvSpPr>
        <p:spPr>
          <a:xfrm>
            <a:off x="686020" y="6032566"/>
            <a:ext cx="6015866" cy="510396"/>
          </a:xfrm>
        </p:spPr>
        <p:txBody>
          <a:bodyPr/>
          <a:lstStyle/>
          <a:p>
            <a:r>
              <a:rPr lang="en-GB" dirty="0"/>
              <a:t>CAN, canakinumab; FMF, familial Mediterranean fever; HIDS, hyperimmunoglobulin D syndrome; MKD, mevalonate kinase deficiency; </a:t>
            </a:r>
            <a:br>
              <a:rPr lang="en-GB" dirty="0"/>
            </a:br>
            <a:r>
              <a:rPr lang="en-GB" dirty="0"/>
              <a:t>PBO, placebo; q4w, every 4 weeks; every 8 weeks</a:t>
            </a:r>
            <a:r>
              <a:rPr lang="en-US" dirty="0"/>
              <a:t>; </a:t>
            </a:r>
            <a:r>
              <a:rPr lang="en-GB" dirty="0"/>
              <a:t>TRAPS, </a:t>
            </a:r>
            <a:r>
              <a:rPr lang="en-GB" dirty="0" err="1"/>
              <a:t>tumor</a:t>
            </a:r>
            <a:r>
              <a:rPr lang="en-GB" dirty="0"/>
              <a:t> necrosis factor receptor-associated periodic syndrome</a:t>
            </a:r>
          </a:p>
          <a:p>
            <a:r>
              <a:rPr lang="en-US" dirty="0"/>
              <a:t>De Benedetti F, et al. Ann Rheum Dis. 2016;68(</a:t>
            </a:r>
            <a:r>
              <a:rPr lang="en-US" dirty="0" err="1"/>
              <a:t>Suppl</a:t>
            </a:r>
            <a:r>
              <a:rPr lang="en-US" dirty="0"/>
              <a:t> 10).</a:t>
            </a:r>
          </a:p>
        </p:txBody>
      </p:sp>
      <p:graphicFrame>
        <p:nvGraphicFramePr>
          <p:cNvPr id="8" name="Chart 7"/>
          <p:cNvGraphicFramePr/>
          <p:nvPr>
            <p:extLst>
              <p:ext uri="{D42A27DB-BD31-4B8C-83A1-F6EECF244321}">
                <p14:modId xmlns:p14="http://schemas.microsoft.com/office/powerpoint/2010/main" val="1944943624"/>
              </p:ext>
            </p:extLst>
          </p:nvPr>
        </p:nvGraphicFramePr>
        <p:xfrm>
          <a:off x="684213" y="1669976"/>
          <a:ext cx="7775575" cy="412501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bwMode="auto">
          <a:xfrm rot="16200000">
            <a:off x="-438202" y="3588326"/>
            <a:ext cx="2444153"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auto">
              <a:spcBef>
                <a:spcPts val="0"/>
              </a:spcBef>
              <a:spcAft>
                <a:spcPts val="0"/>
              </a:spcAft>
            </a:pPr>
            <a:r>
              <a:rPr lang="en-US" sz="1200" dirty="0">
                <a:solidFill>
                  <a:srgbClr val="000000"/>
                </a:solidFill>
                <a:latin typeface="Arial Narrow" panose="020B0606020202030204" pitchFamily="34" charset="0"/>
              </a:rPr>
              <a:t>Dose distribution, %</a:t>
            </a:r>
          </a:p>
        </p:txBody>
      </p:sp>
      <p:sp>
        <p:nvSpPr>
          <p:cNvPr id="3" name="Left Brace 2"/>
          <p:cNvSpPr/>
          <p:nvPr/>
        </p:nvSpPr>
        <p:spPr bwMode="auto">
          <a:xfrm>
            <a:off x="6587762" y="2174119"/>
            <a:ext cx="211083" cy="1358239"/>
          </a:xfrm>
          <a:prstGeom prst="leftBrace">
            <a:avLst>
              <a:gd name="adj1" fmla="val 0"/>
              <a:gd name="adj2" fmla="val 50000"/>
            </a:avLst>
          </a:prstGeom>
          <a:noFill/>
          <a:ln w="12700" cap="flat" cmpd="sng" algn="ctr">
            <a:solidFill>
              <a:schemeClr val="tx1"/>
            </a:solidFill>
            <a:prstDash val="solid"/>
            <a:round/>
            <a:headEnd type="none" w="med" len="med"/>
            <a:tailEnd type="none" w="med" len="med"/>
          </a:ln>
          <a:effectLst/>
        </p:spPr>
        <p:txBody>
          <a:bodyPr rtlCol="0" anchor="ctr"/>
          <a:lstStyle/>
          <a:p>
            <a:pPr algn="ctr" fontAlgn="auto">
              <a:spcBef>
                <a:spcPts val="0"/>
              </a:spcBef>
              <a:spcAft>
                <a:spcPts val="0"/>
              </a:spcAft>
            </a:pPr>
            <a:endParaRPr lang="en-US" sz="1662" dirty="0">
              <a:solidFill>
                <a:srgbClr val="000000"/>
              </a:solidFill>
              <a:latin typeface="Arial"/>
            </a:endParaRPr>
          </a:p>
        </p:txBody>
      </p:sp>
      <p:sp>
        <p:nvSpPr>
          <p:cNvPr id="5" name="TextBox 4"/>
          <p:cNvSpPr txBox="1"/>
          <p:nvPr/>
        </p:nvSpPr>
        <p:spPr bwMode="auto">
          <a:xfrm>
            <a:off x="5946039" y="2761166"/>
            <a:ext cx="612921" cy="19896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r" fontAlgn="auto">
              <a:spcBef>
                <a:spcPts val="0"/>
              </a:spcBef>
              <a:spcAft>
                <a:spcPts val="0"/>
              </a:spcAft>
            </a:pPr>
            <a:r>
              <a:rPr lang="en-US" sz="1293" b="1" dirty="0">
                <a:solidFill>
                  <a:srgbClr val="000000"/>
                </a:solidFill>
                <a:latin typeface="Arial"/>
              </a:rPr>
              <a:t>41.7%</a:t>
            </a:r>
          </a:p>
        </p:txBody>
      </p:sp>
      <p:sp>
        <p:nvSpPr>
          <p:cNvPr id="10" name="Left Brace 9"/>
          <p:cNvSpPr/>
          <p:nvPr/>
        </p:nvSpPr>
        <p:spPr bwMode="auto">
          <a:xfrm>
            <a:off x="4255098" y="2174119"/>
            <a:ext cx="211083" cy="2392339"/>
          </a:xfrm>
          <a:prstGeom prst="leftBrace">
            <a:avLst>
              <a:gd name="adj1" fmla="val 0"/>
              <a:gd name="adj2" fmla="val 50000"/>
            </a:avLst>
          </a:prstGeom>
          <a:noFill/>
          <a:ln w="12700" cap="flat" cmpd="sng" algn="ctr">
            <a:solidFill>
              <a:schemeClr val="tx1"/>
            </a:solidFill>
            <a:prstDash val="solid"/>
            <a:round/>
            <a:headEnd type="none" w="med" len="med"/>
            <a:tailEnd type="none" w="med" len="med"/>
          </a:ln>
          <a:effectLst/>
        </p:spPr>
        <p:txBody>
          <a:bodyPr rtlCol="0" anchor="ctr"/>
          <a:lstStyle/>
          <a:p>
            <a:pPr algn="ctr" fontAlgn="auto">
              <a:spcBef>
                <a:spcPts val="0"/>
              </a:spcBef>
              <a:spcAft>
                <a:spcPts val="0"/>
              </a:spcAft>
            </a:pPr>
            <a:endParaRPr lang="en-US" sz="1662" dirty="0">
              <a:solidFill>
                <a:srgbClr val="000000"/>
              </a:solidFill>
              <a:latin typeface="Arial"/>
            </a:endParaRPr>
          </a:p>
        </p:txBody>
      </p:sp>
      <p:sp>
        <p:nvSpPr>
          <p:cNvPr id="11" name="TextBox 10"/>
          <p:cNvSpPr txBox="1"/>
          <p:nvPr/>
        </p:nvSpPr>
        <p:spPr bwMode="auto">
          <a:xfrm>
            <a:off x="3640381" y="3268209"/>
            <a:ext cx="612921" cy="19896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r" fontAlgn="auto">
              <a:spcBef>
                <a:spcPts val="0"/>
              </a:spcBef>
              <a:spcAft>
                <a:spcPts val="0"/>
              </a:spcAft>
            </a:pPr>
            <a:r>
              <a:rPr lang="en-US" sz="1293" b="1" dirty="0">
                <a:solidFill>
                  <a:srgbClr val="000000"/>
                </a:solidFill>
                <a:latin typeface="Arial"/>
              </a:rPr>
              <a:t>74.2%</a:t>
            </a:r>
          </a:p>
        </p:txBody>
      </p:sp>
      <p:sp>
        <p:nvSpPr>
          <p:cNvPr id="12" name="Left Brace 11"/>
          <p:cNvSpPr/>
          <p:nvPr/>
        </p:nvSpPr>
        <p:spPr bwMode="auto">
          <a:xfrm>
            <a:off x="1880227" y="2174118"/>
            <a:ext cx="211083" cy="1533357"/>
          </a:xfrm>
          <a:prstGeom prst="leftBrace">
            <a:avLst>
              <a:gd name="adj1" fmla="val 0"/>
              <a:gd name="adj2" fmla="val 50000"/>
            </a:avLst>
          </a:prstGeom>
          <a:noFill/>
          <a:ln w="12700" cap="flat" cmpd="sng" algn="ctr">
            <a:solidFill>
              <a:schemeClr val="tx1"/>
            </a:solidFill>
            <a:prstDash val="solid"/>
            <a:round/>
            <a:headEnd type="none" w="med" len="med"/>
            <a:tailEnd type="none" w="med" len="med"/>
          </a:ln>
          <a:effectLst/>
        </p:spPr>
        <p:txBody>
          <a:bodyPr rtlCol="0" anchor="ctr"/>
          <a:lstStyle/>
          <a:p>
            <a:pPr algn="ctr" fontAlgn="auto">
              <a:spcBef>
                <a:spcPts val="0"/>
              </a:spcBef>
              <a:spcAft>
                <a:spcPts val="0"/>
              </a:spcAft>
            </a:pPr>
            <a:endParaRPr lang="en-US" sz="1662" dirty="0">
              <a:solidFill>
                <a:srgbClr val="000000"/>
              </a:solidFill>
              <a:latin typeface="Arial"/>
            </a:endParaRPr>
          </a:p>
        </p:txBody>
      </p:sp>
      <p:sp>
        <p:nvSpPr>
          <p:cNvPr id="13" name="TextBox 12"/>
          <p:cNvSpPr txBox="1"/>
          <p:nvPr/>
        </p:nvSpPr>
        <p:spPr bwMode="auto">
          <a:xfrm>
            <a:off x="1267206" y="2843339"/>
            <a:ext cx="612921" cy="19896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r" fontAlgn="auto">
              <a:spcBef>
                <a:spcPts val="0"/>
              </a:spcBef>
              <a:spcAft>
                <a:spcPts val="0"/>
              </a:spcAft>
            </a:pPr>
            <a:r>
              <a:rPr lang="en-US" sz="1293" b="1" dirty="0">
                <a:solidFill>
                  <a:srgbClr val="000000"/>
                </a:solidFill>
                <a:latin typeface="Arial"/>
              </a:rPr>
              <a:t>47.5%</a:t>
            </a:r>
          </a:p>
        </p:txBody>
      </p:sp>
    </p:spTree>
    <p:extLst>
      <p:ext uri="{BB962C8B-B14F-4D97-AF65-F5344CB8AC3E}">
        <p14:creationId xmlns:p14="http://schemas.microsoft.com/office/powerpoint/2010/main" val="2180760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Overall, incidence of adverse events in the canakinumab group was comparable in all 3 disease cohorts </a:t>
            </a:r>
          </a:p>
        </p:txBody>
      </p:sp>
      <p:sp>
        <p:nvSpPr>
          <p:cNvPr id="9" name="Text Placeholder 8"/>
          <p:cNvSpPr>
            <a:spLocks noGrp="1"/>
          </p:cNvSpPr>
          <p:nvPr>
            <p:ph type="body" sz="quarter" idx="10"/>
          </p:nvPr>
        </p:nvSpPr>
        <p:spPr>
          <a:xfrm>
            <a:off x="686020" y="6032566"/>
            <a:ext cx="6015866" cy="510396"/>
          </a:xfrm>
        </p:spPr>
        <p:txBody>
          <a:bodyPr/>
          <a:lstStyle/>
          <a:p>
            <a:r>
              <a:rPr lang="en-GB" dirty="0"/>
              <a:t>AE, adverse event; CAN, canakinumab; FMF, familial Mediterranean fever; HIDS, hyperimmunoglobulin D syndrome; MKD, mevalonate kinase deficiency; PBO, placebo; TRAPS, </a:t>
            </a:r>
            <a:r>
              <a:rPr lang="en-GB" dirty="0" err="1"/>
              <a:t>tumor</a:t>
            </a:r>
            <a:r>
              <a:rPr lang="en-GB" dirty="0"/>
              <a:t> necrosis factor receptor-associated periodic syndrome</a:t>
            </a:r>
            <a:endParaRPr lang="en-US" dirty="0"/>
          </a:p>
          <a:p>
            <a:r>
              <a:rPr lang="en-US" dirty="0"/>
              <a:t>De Benedetti F, et al. </a:t>
            </a:r>
            <a:r>
              <a:rPr lang="en-US" i="1" dirty="0"/>
              <a:t>Ann Rheum Dis</a:t>
            </a:r>
            <a:r>
              <a:rPr lang="en-US" dirty="0"/>
              <a:t>. 2016;68(</a:t>
            </a:r>
            <a:r>
              <a:rPr lang="en-US" dirty="0" err="1"/>
              <a:t>Suppl</a:t>
            </a:r>
            <a:r>
              <a:rPr lang="en-US" dirty="0"/>
              <a:t> 10).</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669094412"/>
              </p:ext>
            </p:extLst>
          </p:nvPr>
        </p:nvGraphicFramePr>
        <p:xfrm>
          <a:off x="685800" y="1508126"/>
          <a:ext cx="8014375" cy="4280199"/>
        </p:xfrm>
        <a:graphic>
          <a:graphicData uri="http://schemas.openxmlformats.org/drawingml/2006/table">
            <a:tbl>
              <a:tblPr firstRow="1" bandRow="1">
                <a:tableStyleId>{7DF18680-E054-41AD-8BC1-D1AEF772440D}</a:tableStyleId>
              </a:tblPr>
              <a:tblGrid>
                <a:gridCol w="2857321">
                  <a:extLst>
                    <a:ext uri="{9D8B030D-6E8A-4147-A177-3AD203B41FA5}">
                      <a16:colId xmlns="" xmlns:a16="http://schemas.microsoft.com/office/drawing/2014/main" val="20000"/>
                    </a:ext>
                  </a:extLst>
                </a:gridCol>
                <a:gridCol w="859509">
                  <a:extLst>
                    <a:ext uri="{9D8B030D-6E8A-4147-A177-3AD203B41FA5}">
                      <a16:colId xmlns="" xmlns:a16="http://schemas.microsoft.com/office/drawing/2014/main" val="20001"/>
                    </a:ext>
                  </a:extLst>
                </a:gridCol>
                <a:gridCol w="859509">
                  <a:extLst>
                    <a:ext uri="{9D8B030D-6E8A-4147-A177-3AD203B41FA5}">
                      <a16:colId xmlns="" xmlns:a16="http://schemas.microsoft.com/office/drawing/2014/main" val="20002"/>
                    </a:ext>
                  </a:extLst>
                </a:gridCol>
                <a:gridCol w="859509">
                  <a:extLst>
                    <a:ext uri="{9D8B030D-6E8A-4147-A177-3AD203B41FA5}">
                      <a16:colId xmlns="" xmlns:a16="http://schemas.microsoft.com/office/drawing/2014/main" val="20003"/>
                    </a:ext>
                  </a:extLst>
                </a:gridCol>
                <a:gridCol w="859509">
                  <a:extLst>
                    <a:ext uri="{9D8B030D-6E8A-4147-A177-3AD203B41FA5}">
                      <a16:colId xmlns="" xmlns:a16="http://schemas.microsoft.com/office/drawing/2014/main" val="20004"/>
                    </a:ext>
                  </a:extLst>
                </a:gridCol>
                <a:gridCol w="859509">
                  <a:extLst>
                    <a:ext uri="{9D8B030D-6E8A-4147-A177-3AD203B41FA5}">
                      <a16:colId xmlns="" xmlns:a16="http://schemas.microsoft.com/office/drawing/2014/main" val="20005"/>
                    </a:ext>
                  </a:extLst>
                </a:gridCol>
                <a:gridCol w="859509">
                  <a:extLst>
                    <a:ext uri="{9D8B030D-6E8A-4147-A177-3AD203B41FA5}">
                      <a16:colId xmlns="" xmlns:a16="http://schemas.microsoft.com/office/drawing/2014/main" val="20006"/>
                    </a:ext>
                  </a:extLst>
                </a:gridCol>
              </a:tblGrid>
              <a:tr h="202878">
                <a:tc rowSpan="2">
                  <a:txBody>
                    <a:bodyPr/>
                    <a:lstStyle/>
                    <a:p>
                      <a:pPr marL="0" marR="0" algn="l">
                        <a:lnSpc>
                          <a:spcPct val="100000"/>
                        </a:lnSpc>
                        <a:spcBef>
                          <a:spcPts val="0"/>
                        </a:spcBef>
                        <a:spcAft>
                          <a:spcPts val="0"/>
                        </a:spcAft>
                      </a:pPr>
                      <a:r>
                        <a:rPr lang="en-GB" sz="1200" b="1" dirty="0">
                          <a:solidFill>
                            <a:schemeClr val="bg1"/>
                          </a:solidFill>
                          <a:effectLst/>
                          <a:latin typeface="Arial Narrow" panose="020B0606020202030204" pitchFamily="34" charset="0"/>
                        </a:rPr>
                        <a:t>System</a:t>
                      </a:r>
                      <a:r>
                        <a:rPr lang="en-GB" sz="1200" b="1" baseline="0" dirty="0">
                          <a:solidFill>
                            <a:schemeClr val="bg1"/>
                          </a:solidFill>
                          <a:effectLst/>
                          <a:latin typeface="Arial Narrow" panose="020B0606020202030204" pitchFamily="34" charset="0"/>
                        </a:rPr>
                        <a:t> organ class (SOC)</a:t>
                      </a:r>
                      <a:endParaRPr lang="en-GB" sz="1200" b="1" dirty="0">
                        <a:solidFill>
                          <a:schemeClr val="bg1"/>
                        </a:solidFill>
                        <a:effectLst/>
                        <a:latin typeface="Arial Narrow" panose="020B0606020202030204" pitchFamily="34" charset="0"/>
                      </a:endParaRPr>
                    </a:p>
                    <a:p>
                      <a:pPr marL="0" marR="0" algn="l">
                        <a:lnSpc>
                          <a:spcPct val="150000"/>
                        </a:lnSpc>
                        <a:spcBef>
                          <a:spcPts val="0"/>
                        </a:spcBef>
                        <a:spcAft>
                          <a:spcPts val="0"/>
                        </a:spcAft>
                      </a:pPr>
                      <a:r>
                        <a:rPr lang="en-US" sz="1200" b="1" dirty="0">
                          <a:solidFill>
                            <a:schemeClr val="bg1"/>
                          </a:solidFill>
                          <a:effectLst/>
                          <a:latin typeface="Arial Narrow" panose="020B0606020202030204" pitchFamily="34" charset="0"/>
                        </a:rPr>
                        <a:t>(AE ≥10% in any group)</a:t>
                      </a:r>
                      <a:endParaRPr lang="en-US" sz="1200" b="1" dirty="0">
                        <a:solidFill>
                          <a:schemeClr val="bg1"/>
                        </a:solidFill>
                        <a:effectLst/>
                        <a:latin typeface="Arial Narrow" panose="020B0606020202030204" pitchFamily="34" charset="0"/>
                        <a:ea typeface="Calibri"/>
                        <a:cs typeface="Times New Roman"/>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gridSpan="2">
                  <a:txBody>
                    <a:bodyPr/>
                    <a:lstStyle/>
                    <a:p>
                      <a:pPr marL="0" marR="0" algn="ctr">
                        <a:spcBef>
                          <a:spcPts val="0"/>
                        </a:spcBef>
                        <a:spcAft>
                          <a:spcPts val="0"/>
                        </a:spcAft>
                      </a:pPr>
                      <a:r>
                        <a:rPr lang="en-US" sz="1200" b="1" dirty="0">
                          <a:solidFill>
                            <a:schemeClr val="bg1"/>
                          </a:solidFill>
                          <a:effectLst/>
                          <a:latin typeface="Arial Narrow" panose="020B0606020202030204" pitchFamily="34" charset="0"/>
                        </a:rPr>
                        <a:t>FMF</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GB" sz="1200" b="1" dirty="0">
                          <a:solidFill>
                            <a:schemeClr val="bg1"/>
                          </a:solidFill>
                          <a:effectLst/>
                          <a:latin typeface="Arial Narrow" panose="020B0606020202030204" pitchFamily="34" charset="0"/>
                        </a:rPr>
                        <a:t>HIDS/MKD</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GB" sz="1200" b="1" dirty="0">
                          <a:solidFill>
                            <a:schemeClr val="bg1"/>
                          </a:solidFill>
                          <a:effectLst/>
                          <a:latin typeface="Arial Narrow" panose="020B0606020202030204" pitchFamily="34" charset="0"/>
                        </a:rPr>
                        <a:t>TRAPS</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 xmlns:a16="http://schemas.microsoft.com/office/drawing/2014/main" val="10000"/>
                  </a:ext>
                </a:extLst>
              </a:tr>
              <a:tr h="405756">
                <a:tc vMerge="1">
                  <a:txBody>
                    <a:bodyPr/>
                    <a:lstStyle/>
                    <a:p>
                      <a:endParaRPr lang="en-US"/>
                    </a:p>
                  </a:txBody>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Arial Narrow" panose="020B0606020202030204" pitchFamily="34" charset="0"/>
                        </a:rPr>
                        <a:t>Any CAN </a:t>
                      </a:r>
                      <a:br>
                        <a:rPr lang="en-GB" sz="1200" b="1" dirty="0">
                          <a:solidFill>
                            <a:schemeClr val="bg1"/>
                          </a:solidFill>
                          <a:effectLst/>
                          <a:latin typeface="Arial Narrow" panose="020B0606020202030204" pitchFamily="34" charset="0"/>
                        </a:rPr>
                      </a:br>
                      <a:r>
                        <a:rPr lang="en-GB" sz="1200" b="1" dirty="0">
                          <a:solidFill>
                            <a:schemeClr val="bg1"/>
                          </a:solidFill>
                          <a:effectLst/>
                          <a:latin typeface="Arial Narrow" panose="020B0606020202030204" pitchFamily="34" charset="0"/>
                        </a:rPr>
                        <a:t>n=55</a:t>
                      </a:r>
                      <a:endParaRPr lang="en-US" sz="1200" b="1" dirty="0">
                        <a:solidFill>
                          <a:schemeClr val="bg1"/>
                        </a:solidFill>
                        <a:effectLst/>
                        <a:latin typeface="Arial Narrow" panose="020B0606020202030204" pitchFamily="34" charset="0"/>
                        <a:ea typeface="Calibri"/>
                      </a:endParaRPr>
                    </a:p>
                  </a:txBody>
                  <a:tcPr marL="34760" marR="3476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GB" sz="1200" b="1" dirty="0">
                          <a:solidFill>
                            <a:schemeClr val="bg1"/>
                          </a:solidFill>
                          <a:effectLst/>
                          <a:latin typeface="Arial Narrow" panose="020B0606020202030204" pitchFamily="34" charset="0"/>
                        </a:rPr>
                        <a:t>PBO</a:t>
                      </a:r>
                      <a:br>
                        <a:rPr lang="en-GB" sz="1200" b="1" dirty="0">
                          <a:solidFill>
                            <a:schemeClr val="bg1"/>
                          </a:solidFill>
                          <a:effectLst/>
                          <a:latin typeface="Arial Narrow" panose="020B0606020202030204" pitchFamily="34" charset="0"/>
                        </a:rPr>
                      </a:br>
                      <a:r>
                        <a:rPr lang="en-GB" sz="1200" b="1" dirty="0">
                          <a:solidFill>
                            <a:schemeClr val="bg1"/>
                          </a:solidFill>
                          <a:effectLst/>
                          <a:latin typeface="Arial Narrow" panose="020B0606020202030204" pitchFamily="34" charset="0"/>
                        </a:rPr>
                        <a:t>n=3</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GB" sz="1200" b="1" dirty="0">
                          <a:solidFill>
                            <a:schemeClr val="bg1"/>
                          </a:solidFill>
                          <a:effectLst/>
                          <a:latin typeface="Arial Narrow" panose="020B0606020202030204" pitchFamily="34" charset="0"/>
                        </a:rPr>
                        <a:t>Any CAN </a:t>
                      </a:r>
                      <a:br>
                        <a:rPr lang="en-GB" sz="1200" b="1" dirty="0">
                          <a:solidFill>
                            <a:schemeClr val="bg1"/>
                          </a:solidFill>
                          <a:effectLst/>
                          <a:latin typeface="Arial Narrow" panose="020B0606020202030204" pitchFamily="34" charset="0"/>
                        </a:rPr>
                      </a:br>
                      <a:r>
                        <a:rPr lang="en-GB" sz="1200" b="1" dirty="0">
                          <a:solidFill>
                            <a:schemeClr val="bg1"/>
                          </a:solidFill>
                          <a:effectLst/>
                          <a:latin typeface="Arial Narrow" panose="020B0606020202030204" pitchFamily="34" charset="0"/>
                        </a:rPr>
                        <a:t>n=64</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GB" sz="1200" b="1" dirty="0">
                          <a:solidFill>
                            <a:schemeClr val="bg1"/>
                          </a:solidFill>
                          <a:effectLst/>
                          <a:latin typeface="Arial Narrow" panose="020B0606020202030204" pitchFamily="34" charset="0"/>
                        </a:rPr>
                        <a:t>PBO </a:t>
                      </a:r>
                      <a:br>
                        <a:rPr lang="en-GB" sz="1200" b="1" dirty="0">
                          <a:solidFill>
                            <a:schemeClr val="bg1"/>
                          </a:solidFill>
                          <a:effectLst/>
                          <a:latin typeface="Arial Narrow" panose="020B0606020202030204" pitchFamily="34" charset="0"/>
                        </a:rPr>
                      </a:br>
                      <a:r>
                        <a:rPr lang="en-GB" sz="1200" b="1" dirty="0">
                          <a:solidFill>
                            <a:schemeClr val="bg1"/>
                          </a:solidFill>
                          <a:effectLst/>
                          <a:latin typeface="Arial Narrow" panose="020B0606020202030204" pitchFamily="34" charset="0"/>
                        </a:rPr>
                        <a:t>n=2</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GB" sz="1200" b="1" dirty="0">
                          <a:solidFill>
                            <a:schemeClr val="bg1"/>
                          </a:solidFill>
                          <a:effectLst/>
                          <a:latin typeface="Arial Narrow" panose="020B0606020202030204" pitchFamily="34" charset="0"/>
                        </a:rPr>
                        <a:t>Any CAN </a:t>
                      </a:r>
                      <a:br>
                        <a:rPr lang="en-GB" sz="1200" b="1" dirty="0">
                          <a:solidFill>
                            <a:schemeClr val="bg1"/>
                          </a:solidFill>
                          <a:effectLst/>
                          <a:latin typeface="Arial Narrow" panose="020B0606020202030204" pitchFamily="34" charset="0"/>
                        </a:rPr>
                      </a:br>
                      <a:r>
                        <a:rPr lang="en-GB" sz="1200" b="1" dirty="0">
                          <a:solidFill>
                            <a:schemeClr val="bg1"/>
                          </a:solidFill>
                          <a:effectLst/>
                          <a:latin typeface="Arial Narrow" panose="020B0606020202030204" pitchFamily="34" charset="0"/>
                        </a:rPr>
                        <a:t>n=39</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GB" sz="1200" b="1" dirty="0">
                          <a:solidFill>
                            <a:schemeClr val="bg1"/>
                          </a:solidFill>
                          <a:effectLst/>
                          <a:latin typeface="Arial Narrow" panose="020B0606020202030204" pitchFamily="34" charset="0"/>
                        </a:rPr>
                        <a:t>PBO</a:t>
                      </a:r>
                    </a:p>
                    <a:p>
                      <a:pPr marL="0" marR="0" algn="ctr">
                        <a:spcBef>
                          <a:spcPts val="0"/>
                        </a:spcBef>
                        <a:spcAft>
                          <a:spcPts val="0"/>
                        </a:spcAft>
                      </a:pPr>
                      <a:r>
                        <a:rPr lang="en-GB" sz="1200" b="1" dirty="0">
                          <a:solidFill>
                            <a:schemeClr val="bg1"/>
                          </a:solidFill>
                          <a:effectLst/>
                          <a:latin typeface="Arial Narrow" panose="020B0606020202030204" pitchFamily="34" charset="0"/>
                        </a:rPr>
                        <a:t>n=3</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250548">
                <a:tc>
                  <a:txBody>
                    <a:bodyPr/>
                    <a:lstStyle/>
                    <a:p>
                      <a:pPr marL="0" marR="0" algn="l">
                        <a:spcBef>
                          <a:spcPts val="0"/>
                        </a:spcBef>
                        <a:spcAft>
                          <a:spcPts val="0"/>
                        </a:spcAft>
                      </a:pPr>
                      <a:r>
                        <a:rPr lang="en-US" sz="1200" b="1" dirty="0">
                          <a:effectLst/>
                          <a:latin typeface="Arial Narrow" panose="020B0606020202030204" pitchFamily="34" charset="0"/>
                        </a:rPr>
                        <a:t>Patients with ≥1 AE, n (%)</a:t>
                      </a:r>
                      <a:endParaRPr lang="en-US" sz="1200" b="1"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b="1" kern="1200" dirty="0">
                          <a:effectLst/>
                          <a:latin typeface="Arial Narrow" panose="020B0606020202030204" pitchFamily="34" charset="0"/>
                        </a:rPr>
                        <a:t>47 (85.5)</a:t>
                      </a:r>
                      <a:endParaRPr lang="en-US" sz="1200" b="1"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b="1" kern="1200" dirty="0">
                          <a:effectLst/>
                          <a:latin typeface="Arial Narrow" panose="020B0606020202030204" pitchFamily="34" charset="0"/>
                        </a:rPr>
                        <a:t>2 (66.7)</a:t>
                      </a:r>
                      <a:endParaRPr lang="en-US" sz="1200" b="1"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b="1" kern="1200" dirty="0">
                          <a:effectLst/>
                          <a:latin typeface="Arial Narrow" panose="020B0606020202030204" pitchFamily="34" charset="0"/>
                        </a:rPr>
                        <a:t>55 (85.9)</a:t>
                      </a:r>
                      <a:endParaRPr lang="en-US" sz="1200" b="1"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b="1" dirty="0">
                          <a:effectLst/>
                          <a:latin typeface="Arial Narrow" panose="020B0606020202030204" pitchFamily="34" charset="0"/>
                        </a:rPr>
                        <a:t>2 (100.0)</a:t>
                      </a:r>
                      <a:endParaRPr lang="en-US" sz="1200" b="1"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b="1" dirty="0">
                          <a:effectLst/>
                          <a:latin typeface="Arial Narrow" panose="020B0606020202030204" pitchFamily="34" charset="0"/>
                        </a:rPr>
                        <a:t>32 (82.1)</a:t>
                      </a:r>
                      <a:endParaRPr lang="en-US" sz="1200" b="1"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b="1" dirty="0">
                          <a:effectLst/>
                          <a:latin typeface="Arial Narrow" panose="020B0606020202030204" pitchFamily="34" charset="0"/>
                        </a:rPr>
                        <a:t>2 (66.7)</a:t>
                      </a:r>
                      <a:endParaRPr lang="en-US" sz="1200" b="1"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2"/>
                  </a:ext>
                </a:extLst>
              </a:tr>
              <a:tr h="250548">
                <a:tc>
                  <a:txBody>
                    <a:bodyPr/>
                    <a:lstStyle/>
                    <a:p>
                      <a:pPr marL="0" marR="0" algn="l">
                        <a:spcBef>
                          <a:spcPts val="0"/>
                        </a:spcBef>
                        <a:spcAft>
                          <a:spcPts val="0"/>
                        </a:spcAft>
                      </a:pPr>
                      <a:r>
                        <a:rPr lang="en-GB" sz="1200" dirty="0">
                          <a:effectLst/>
                          <a:latin typeface="Arial Narrow" panose="020B0606020202030204" pitchFamily="34" charset="0"/>
                        </a:rPr>
                        <a:t>Infections and infestations</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23 (41.8)</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2 (66.7)</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36 (56.3)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2 (100.0)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14 (35.9)</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2 (66.7)</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3"/>
                  </a:ext>
                </a:extLst>
              </a:tr>
              <a:tr h="250548">
                <a:tc>
                  <a:txBody>
                    <a:bodyPr/>
                    <a:lstStyle/>
                    <a:p>
                      <a:pPr marL="0" marR="0" algn="l">
                        <a:spcBef>
                          <a:spcPts val="0"/>
                        </a:spcBef>
                        <a:spcAft>
                          <a:spcPts val="0"/>
                        </a:spcAft>
                      </a:pPr>
                      <a:r>
                        <a:rPr lang="en-GB" sz="1200" dirty="0">
                          <a:effectLst/>
                          <a:latin typeface="Arial Narrow" panose="020B0606020202030204" pitchFamily="34" charset="0"/>
                        </a:rPr>
                        <a:t>Gastrointestinal disorders </a:t>
                      </a:r>
                      <a:endParaRPr lang="en-GB" sz="1200" b="0" dirty="0">
                        <a:solidFill>
                          <a:schemeClr val="bg1"/>
                        </a:solidFill>
                        <a:effectLst/>
                        <a:latin typeface="Arial Narrow" panose="020B0606020202030204" pitchFamily="34" charset="0"/>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GB" sz="1200" dirty="0">
                          <a:effectLst/>
                          <a:latin typeface="Arial Narrow" panose="020B0606020202030204" pitchFamily="34" charset="0"/>
                        </a:rPr>
                        <a:t>15 (27.3)</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(33.3)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GB" sz="1200" dirty="0">
                          <a:effectLst/>
                          <a:latin typeface="Arial Narrow" panose="020B0606020202030204" pitchFamily="34" charset="0"/>
                        </a:rPr>
                        <a:t>17 (26.6)</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GB" sz="1200" dirty="0">
                          <a:effectLst/>
                          <a:latin typeface="Arial Narrow" panose="020B0606020202030204" pitchFamily="34" charset="0"/>
                        </a:rPr>
                        <a:t>13 (33.3)</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4"/>
                  </a:ext>
                </a:extLst>
              </a:tr>
              <a:tr h="405756">
                <a:tc>
                  <a:txBody>
                    <a:bodyPr/>
                    <a:lstStyle/>
                    <a:p>
                      <a:pPr marL="0" marR="0" algn="l">
                        <a:spcBef>
                          <a:spcPts val="0"/>
                        </a:spcBef>
                        <a:spcAft>
                          <a:spcPts val="0"/>
                        </a:spcAft>
                      </a:pPr>
                      <a:r>
                        <a:rPr lang="en-GB" sz="1200" dirty="0">
                          <a:effectLst/>
                          <a:latin typeface="Arial Narrow" panose="020B0606020202030204" pitchFamily="34" charset="0"/>
                        </a:rPr>
                        <a:t>General disorders and administration site conditions </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GB" sz="1200" dirty="0">
                          <a:effectLst/>
                          <a:latin typeface="Arial Narrow" panose="020B0606020202030204" pitchFamily="34" charset="0"/>
                        </a:rPr>
                        <a:t>15 (27.3)</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(33.3)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32</a:t>
                      </a:r>
                      <a:r>
                        <a:rPr lang="en-US" sz="1200" baseline="0" dirty="0">
                          <a:effectLst/>
                          <a:latin typeface="Arial Narrow" panose="020B0606020202030204" pitchFamily="34" charset="0"/>
                        </a:rPr>
                        <a:t> (50.0)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(50.0)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8 (20.5)</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5"/>
                  </a:ext>
                </a:extLst>
              </a:tr>
              <a:tr h="336959">
                <a:tc>
                  <a:txBody>
                    <a:bodyPr/>
                    <a:lstStyle/>
                    <a:p>
                      <a:pPr marL="0" marR="0" algn="l">
                        <a:spcBef>
                          <a:spcPts val="0"/>
                        </a:spcBef>
                        <a:spcAft>
                          <a:spcPts val="0"/>
                        </a:spcAft>
                      </a:pPr>
                      <a:r>
                        <a:rPr lang="en-GB" sz="1200" dirty="0">
                          <a:effectLst/>
                          <a:latin typeface="Arial Narrow" panose="020B0606020202030204" pitchFamily="34" charset="0"/>
                        </a:rPr>
                        <a:t>Musculoskeletal &amp; connective tissue disorders</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GB" sz="1200" dirty="0">
                          <a:effectLst/>
                          <a:latin typeface="Arial Narrow" panose="020B0606020202030204" pitchFamily="34" charset="0"/>
                        </a:rPr>
                        <a:t>15 (27.3)</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16 (25.0)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1 (50.0)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7 (17.9)</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(33.3)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6"/>
                  </a:ext>
                </a:extLst>
              </a:tr>
              <a:tr h="250548">
                <a:tc>
                  <a:txBody>
                    <a:bodyPr/>
                    <a:lstStyle/>
                    <a:p>
                      <a:pPr marL="0" marR="0" algn="l">
                        <a:spcBef>
                          <a:spcPts val="0"/>
                        </a:spcBef>
                        <a:spcAft>
                          <a:spcPts val="0"/>
                        </a:spcAft>
                      </a:pPr>
                      <a:r>
                        <a:rPr lang="en-GB" sz="1200" dirty="0">
                          <a:effectLst/>
                          <a:latin typeface="Arial Narrow" panose="020B0606020202030204" pitchFamily="34" charset="0"/>
                        </a:rPr>
                        <a:t>Congenital, familial and genetic disorders </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Narrow" panose="020B0606020202030204" pitchFamily="34" charset="0"/>
                        </a:rPr>
                        <a:t>13 (23.6)</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9 (14.1)</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defTabSz="457144" rtl="0" eaLnBrk="1" latinLnBrk="0" hangingPunct="1">
                        <a:spcBef>
                          <a:spcPts val="0"/>
                        </a:spcBef>
                        <a:spcAft>
                          <a:spcPts val="0"/>
                        </a:spcAft>
                      </a:pPr>
                      <a:r>
                        <a:rPr lang="en-US" sz="1200" kern="1200" dirty="0">
                          <a:effectLst/>
                          <a:latin typeface="Arial Narrow" panose="020B0606020202030204" pitchFamily="34" charset="0"/>
                        </a:rPr>
                        <a:t>3 (7.7)</a:t>
                      </a:r>
                      <a:endParaRPr lang="en-US" sz="1200"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defTabSz="457144" rtl="0" eaLnBrk="1" latinLnBrk="0" hangingPunct="1">
                        <a:spcBef>
                          <a:spcPts val="0"/>
                        </a:spcBef>
                        <a:spcAft>
                          <a:spcPts val="0"/>
                        </a:spcAft>
                      </a:pPr>
                      <a:r>
                        <a:rPr lang="en-US" sz="1200" kern="1200" dirty="0">
                          <a:effectLst/>
                          <a:latin typeface="Arial Narrow" panose="020B0606020202030204" pitchFamily="34" charset="0"/>
                        </a:rPr>
                        <a:t>0 (0.0)</a:t>
                      </a:r>
                      <a:endParaRPr lang="en-US" sz="1200"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7"/>
                  </a:ext>
                </a:extLst>
              </a:tr>
              <a:tr h="250548">
                <a:tc>
                  <a:txBody>
                    <a:bodyPr/>
                    <a:lstStyle/>
                    <a:p>
                      <a:pPr marL="0" marR="0" algn="l">
                        <a:spcBef>
                          <a:spcPts val="0"/>
                        </a:spcBef>
                        <a:spcAft>
                          <a:spcPts val="0"/>
                        </a:spcAft>
                      </a:pPr>
                      <a:r>
                        <a:rPr lang="en-GB" sz="1200" dirty="0">
                          <a:effectLst/>
                          <a:latin typeface="Arial Narrow" panose="020B0606020202030204" pitchFamily="34" charset="0"/>
                        </a:rPr>
                        <a:t>Nervous system disorders</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Narrow" panose="020B0606020202030204" pitchFamily="34" charset="0"/>
                        </a:rPr>
                        <a:t>10 (18.2)</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12 (18.8)</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7 (17.9)</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(33.3)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8"/>
                  </a:ext>
                </a:extLst>
              </a:tr>
              <a:tr h="336959">
                <a:tc>
                  <a:txBody>
                    <a:bodyPr/>
                    <a:lstStyle/>
                    <a:p>
                      <a:pPr marL="0" marR="0" algn="l">
                        <a:spcBef>
                          <a:spcPts val="0"/>
                        </a:spcBef>
                        <a:spcAft>
                          <a:spcPts val="0"/>
                        </a:spcAft>
                      </a:pPr>
                      <a:r>
                        <a:rPr lang="en-GB" sz="1200" dirty="0">
                          <a:effectLst/>
                          <a:latin typeface="Arial Narrow" panose="020B0606020202030204" pitchFamily="34" charset="0"/>
                        </a:rPr>
                        <a:t>Respiratory, thoracic and mediastinal disorders </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Narrow" panose="020B0606020202030204" pitchFamily="34" charset="0"/>
                        </a:rPr>
                        <a:t>8 (14.5)</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15 (23.4)</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(50.0)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6 (15.4)</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2 (66.7)</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9"/>
                  </a:ext>
                </a:extLst>
              </a:tr>
              <a:tr h="250548">
                <a:tc>
                  <a:txBody>
                    <a:bodyPr/>
                    <a:lstStyle/>
                    <a:p>
                      <a:pPr marL="0" marR="0" algn="l">
                        <a:spcBef>
                          <a:spcPts val="0"/>
                        </a:spcBef>
                        <a:spcAft>
                          <a:spcPts val="0"/>
                        </a:spcAft>
                      </a:pPr>
                      <a:r>
                        <a:rPr lang="en-GB" sz="1200" dirty="0">
                          <a:effectLst/>
                          <a:latin typeface="Arial Narrow" panose="020B0606020202030204" pitchFamily="34" charset="0"/>
                        </a:rPr>
                        <a:t>Skin and subcutaneous tissue disorders </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kern="1200" dirty="0">
                          <a:effectLst/>
                          <a:latin typeface="Arial Narrow" panose="020B0606020202030204" pitchFamily="34" charset="0"/>
                        </a:rPr>
                        <a:t>5 (9.1)</a:t>
                      </a:r>
                      <a:endParaRPr lang="en-US" sz="1200"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kern="1200" dirty="0">
                          <a:effectLst/>
                          <a:latin typeface="Arial Narrow" panose="020B0606020202030204" pitchFamily="34" charset="0"/>
                        </a:rPr>
                        <a:t>0 (0.0)</a:t>
                      </a:r>
                      <a:endParaRPr lang="en-US" sz="1200"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13 (20.3)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6 (15.4)</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10"/>
                  </a:ext>
                </a:extLst>
              </a:tr>
              <a:tr h="250548">
                <a:tc>
                  <a:txBody>
                    <a:bodyPr/>
                    <a:lstStyle/>
                    <a:p>
                      <a:pPr marL="0" marR="0" algn="l">
                        <a:spcBef>
                          <a:spcPts val="0"/>
                        </a:spcBef>
                        <a:spcAft>
                          <a:spcPts val="0"/>
                        </a:spcAft>
                      </a:pPr>
                      <a:r>
                        <a:rPr lang="en-US" sz="1200" dirty="0">
                          <a:effectLst/>
                          <a:latin typeface="Arial Narrow" panose="020B0606020202030204" pitchFamily="34" charset="0"/>
                        </a:rPr>
                        <a:t>Renal and urinary disorders</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Narrow" panose="020B0606020202030204" pitchFamily="34" charset="0"/>
                        </a:rPr>
                        <a:t>2 (3.6)</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(33.3)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a:latin typeface="Arial Narrow" panose="020B0606020202030204" pitchFamily="34" charset="0"/>
                        </a:rPr>
                        <a:t>-</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a:latin typeface="Arial Narrow" panose="020B0606020202030204" pitchFamily="34" charset="0"/>
                        </a:rPr>
                        <a:t>-</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(33.3)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11"/>
                  </a:ext>
                </a:extLst>
              </a:tr>
              <a:tr h="250548">
                <a:tc>
                  <a:txBody>
                    <a:bodyPr/>
                    <a:lstStyle/>
                    <a:p>
                      <a:pPr marL="0" marR="0" algn="l">
                        <a:spcBef>
                          <a:spcPts val="0"/>
                        </a:spcBef>
                        <a:spcAft>
                          <a:spcPts val="0"/>
                        </a:spcAft>
                      </a:pPr>
                      <a:r>
                        <a:rPr lang="en-US" sz="1200" dirty="0">
                          <a:effectLst/>
                          <a:latin typeface="Arial Narrow" panose="020B0606020202030204" pitchFamily="34" charset="0"/>
                        </a:rPr>
                        <a:t>Reproductive system and breast disorders</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latin typeface="Arial Narrow" panose="020B0606020202030204" pitchFamily="34" charset="0"/>
                        </a:rPr>
                        <a:t>-</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a:latin typeface="Arial Narrow" panose="020B0606020202030204" pitchFamily="34" charset="0"/>
                        </a:rPr>
                        <a:t>-</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(50.0)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a:t>
                      </a:r>
                      <a:r>
                        <a:rPr lang="en-US" sz="1200" baseline="0" dirty="0">
                          <a:effectLst/>
                          <a:latin typeface="Arial Narrow" panose="020B0606020202030204" pitchFamily="34" charset="0"/>
                        </a:rPr>
                        <a:t>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(33.3)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12"/>
                  </a:ext>
                </a:extLst>
              </a:tr>
              <a:tr h="336959">
                <a:tc>
                  <a:txBody>
                    <a:bodyPr/>
                    <a:lstStyle/>
                    <a:p>
                      <a:pPr marL="0" marR="0" algn="l">
                        <a:spcBef>
                          <a:spcPts val="0"/>
                        </a:spcBef>
                        <a:spcAft>
                          <a:spcPts val="0"/>
                        </a:spcAft>
                      </a:pPr>
                      <a:r>
                        <a:rPr lang="en-US" sz="1200" dirty="0">
                          <a:effectLst/>
                          <a:latin typeface="Arial Narrow" panose="020B0606020202030204" pitchFamily="34" charset="0"/>
                        </a:rPr>
                        <a:t>Injury, poisoning and</a:t>
                      </a:r>
                      <a:r>
                        <a:rPr lang="en-US" sz="1200" baseline="0" dirty="0">
                          <a:effectLst/>
                          <a:latin typeface="Arial Narrow" panose="020B0606020202030204" pitchFamily="34" charset="0"/>
                        </a:rPr>
                        <a:t> </a:t>
                      </a:r>
                      <a:r>
                        <a:rPr lang="en-US" sz="1200" dirty="0">
                          <a:effectLst/>
                          <a:latin typeface="Arial Narrow" panose="020B0606020202030204" pitchFamily="34" charset="0"/>
                        </a:rPr>
                        <a:t>procedural</a:t>
                      </a:r>
                      <a:r>
                        <a:rPr lang="en-US" sz="1200" baseline="0" dirty="0">
                          <a:effectLst/>
                          <a:latin typeface="Arial Narrow" panose="020B0606020202030204" pitchFamily="34" charset="0"/>
                        </a:rPr>
                        <a:t> </a:t>
                      </a:r>
                      <a:r>
                        <a:rPr lang="en-US" sz="1200" dirty="0">
                          <a:effectLst/>
                          <a:latin typeface="Arial Narrow" panose="020B0606020202030204" pitchFamily="34" charset="0"/>
                        </a:rPr>
                        <a:t>complications</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latin typeface="Arial Narrow" panose="020B0606020202030204" pitchFamily="34" charset="0"/>
                        </a:rPr>
                        <a:t>2 (3.6)</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a:latin typeface="Arial Narrow" panose="020B0606020202030204" pitchFamily="34" charset="0"/>
                        </a:rPr>
                        <a:t>0</a:t>
                      </a:r>
                      <a:r>
                        <a:rPr lang="en-US" sz="1200" baseline="0" dirty="0">
                          <a:latin typeface="Arial Narrow" panose="020B0606020202030204" pitchFamily="34" charset="0"/>
                        </a:rPr>
                        <a:t> (0.0)</a:t>
                      </a:r>
                      <a:endParaRPr lang="en-US" sz="1200" dirty="0">
                        <a:latin typeface="Arial Narrow" panose="020B0606020202030204" pitchFamily="34" charset="0"/>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kern="1200" dirty="0">
                          <a:effectLst/>
                          <a:latin typeface="Arial Narrow" panose="020B0606020202030204" pitchFamily="34" charset="0"/>
                        </a:rPr>
                        <a:t>6 (9.4)</a:t>
                      </a:r>
                      <a:endParaRPr lang="en-US" sz="1200"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kern="1200" dirty="0">
                          <a:effectLst/>
                          <a:latin typeface="Arial Narrow" panose="020B0606020202030204" pitchFamily="34" charset="0"/>
                        </a:rPr>
                        <a:t>0 (0.0)</a:t>
                      </a:r>
                      <a:endParaRPr lang="en-US" sz="1200"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1 (2.6)</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1 (33.3)</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13"/>
                  </a:ext>
                </a:extLst>
              </a:tr>
              <a:tr h="250548">
                <a:tc>
                  <a:txBody>
                    <a:bodyPr/>
                    <a:lstStyle/>
                    <a:p>
                      <a:pPr marL="0" marR="0" algn="l">
                        <a:spcBef>
                          <a:spcPts val="0"/>
                        </a:spcBef>
                        <a:spcAft>
                          <a:spcPts val="0"/>
                        </a:spcAft>
                      </a:pPr>
                      <a:r>
                        <a:rPr lang="en-US" sz="1200" dirty="0">
                          <a:effectLst/>
                          <a:latin typeface="Arial Narrow" panose="020B0606020202030204" pitchFamily="34" charset="0"/>
                        </a:rPr>
                        <a:t>Blood and lymphatic system disorders</a:t>
                      </a:r>
                      <a:endParaRPr lang="en-US" sz="1200" b="0" dirty="0">
                        <a:solidFill>
                          <a:schemeClr val="bg1"/>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latin typeface="Arial Narrow" panose="020B0606020202030204" pitchFamily="34" charset="0"/>
                        </a:rPr>
                        <a:t>2 (3.6)</a:t>
                      </a: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a:latin typeface="Arial Narrow" panose="020B0606020202030204" pitchFamily="34" charset="0"/>
                        </a:rPr>
                        <a:t>0</a:t>
                      </a:r>
                      <a:r>
                        <a:rPr lang="en-US" sz="1200" baseline="0" dirty="0">
                          <a:latin typeface="Arial Narrow" panose="020B0606020202030204" pitchFamily="34" charset="0"/>
                        </a:rPr>
                        <a:t> (0.0)</a:t>
                      </a:r>
                      <a:endParaRPr lang="en-US" sz="1200" dirty="0">
                        <a:latin typeface="Arial Narrow" panose="020B0606020202030204" pitchFamily="34" charset="0"/>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144"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rPr>
                        <a:t>9 (14.1)</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effectLst/>
                          <a:latin typeface="Arial Narrow" panose="020B0606020202030204" pitchFamily="34" charset="0"/>
                        </a:rPr>
                        <a:t>0 (0.0)</a:t>
                      </a:r>
                      <a:endParaRPr lang="en-US" sz="1200" dirty="0">
                        <a:solidFill>
                          <a:srgbClr val="000000"/>
                        </a:solidFill>
                        <a:effectLst/>
                        <a:latin typeface="Arial Narrow" panose="020B0606020202030204" pitchFamily="34" charset="0"/>
                        <a:ea typeface="Calibri"/>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defTabSz="457144" rtl="0" eaLnBrk="1" latinLnBrk="0" hangingPunct="1">
                        <a:spcBef>
                          <a:spcPts val="0"/>
                        </a:spcBef>
                        <a:spcAft>
                          <a:spcPts val="0"/>
                        </a:spcAft>
                      </a:pPr>
                      <a:r>
                        <a:rPr lang="en-US" sz="1200" kern="1200" dirty="0">
                          <a:effectLst/>
                          <a:latin typeface="Arial Narrow" panose="020B0606020202030204" pitchFamily="34" charset="0"/>
                        </a:rPr>
                        <a:t>4 (10.3)</a:t>
                      </a:r>
                      <a:endParaRPr lang="en-US" sz="1200"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defTabSz="457144" rtl="0" eaLnBrk="1" latinLnBrk="0" hangingPunct="1">
                        <a:spcBef>
                          <a:spcPts val="0"/>
                        </a:spcBef>
                        <a:spcAft>
                          <a:spcPts val="0"/>
                        </a:spcAft>
                      </a:pPr>
                      <a:r>
                        <a:rPr lang="en-US" sz="1200" kern="1200" dirty="0">
                          <a:effectLst/>
                          <a:latin typeface="Arial Narrow" panose="020B0606020202030204" pitchFamily="34" charset="0"/>
                        </a:rPr>
                        <a:t>0 (0.0)</a:t>
                      </a:r>
                      <a:endParaRPr lang="en-US" sz="1200" kern="1200" dirty="0">
                        <a:solidFill>
                          <a:srgbClr val="000000"/>
                        </a:solidFill>
                        <a:effectLst/>
                        <a:latin typeface="Arial Narrow" panose="020B0606020202030204" pitchFamily="34" charset="0"/>
                        <a:ea typeface="Calibri"/>
                        <a:cs typeface="+mn-cs"/>
                      </a:endParaRPr>
                    </a:p>
                  </a:txBody>
                  <a:tcPr marL="34760" marR="347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8253308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Incidence of SAEs was low in </a:t>
            </a:r>
            <a:r>
              <a:rPr lang="en-US" sz="2400" dirty="0" smtClean="0"/>
              <a:t>ANY </a:t>
            </a:r>
            <a:r>
              <a:rPr lang="en-US" sz="2400" dirty="0"/>
              <a:t>canakinumab group in FMF (8.6%) and TRAPS (4.7%); 11.8% in HIDS/MKD cohort</a:t>
            </a:r>
          </a:p>
        </p:txBody>
      </p:sp>
      <p:sp>
        <p:nvSpPr>
          <p:cNvPr id="4" name="Textplatzhalter 3">
            <a:extLst>
              <a:ext uri="{FF2B5EF4-FFF2-40B4-BE49-F238E27FC236}">
                <a16:creationId xmlns="" xmlns:a16="http://schemas.microsoft.com/office/drawing/2014/main" id="{7CEF44E5-73D6-4600-BBFF-B7BABBF0AF4A}"/>
              </a:ext>
            </a:extLst>
          </p:cNvPr>
          <p:cNvSpPr>
            <a:spLocks noGrp="1"/>
          </p:cNvSpPr>
          <p:nvPr>
            <p:ph type="body" sz="quarter" idx="10"/>
          </p:nvPr>
        </p:nvSpPr>
        <p:spPr/>
        <p:txBody>
          <a:bodyPr/>
          <a:lstStyle/>
          <a:p>
            <a:r>
              <a:rPr lang="en-GB" dirty="0"/>
              <a:t>CAN, canakinumab; FMF, familial Mediterranean fever; HIDS, hyperimmunoglobulin D syndrome; MKD, mevalonate kinase deficiency; n, number of patients with any SAE; PBO, placebo; SAE, serious adverse event; TRAPS, </a:t>
            </a:r>
            <a:r>
              <a:rPr lang="en-GB" dirty="0" err="1"/>
              <a:t>tumor</a:t>
            </a:r>
            <a:r>
              <a:rPr lang="en-GB" dirty="0"/>
              <a:t> necrosis factor receptor-associated periodic syndrome. </a:t>
            </a:r>
          </a:p>
          <a:p>
            <a:r>
              <a:rPr lang="en-US" dirty="0"/>
              <a:t>De Benedetti F, et al. Ann Rheum Dis. 2016;75(Suppl. 2):615.</a:t>
            </a:r>
            <a:endParaRPr lang="de-DE" dirty="0"/>
          </a:p>
        </p:txBody>
      </p:sp>
      <p:graphicFrame>
        <p:nvGraphicFramePr>
          <p:cNvPr id="7" name="Inhaltsplatzhalter 2"/>
          <p:cNvGraphicFramePr>
            <a:graphicFrameLocks noGrp="1"/>
          </p:cNvGraphicFramePr>
          <p:nvPr>
            <p:ph idx="1"/>
            <p:extLst>
              <p:ext uri="{D42A27DB-BD31-4B8C-83A1-F6EECF244321}">
                <p14:modId xmlns:p14="http://schemas.microsoft.com/office/powerpoint/2010/main" val="3548767427"/>
              </p:ext>
            </p:extLst>
          </p:nvPr>
        </p:nvGraphicFramePr>
        <p:xfrm>
          <a:off x="685800" y="1508125"/>
          <a:ext cx="7772400" cy="4248442"/>
        </p:xfrm>
        <a:graphic>
          <a:graphicData uri="http://schemas.openxmlformats.org/drawingml/2006/table">
            <a:tbl>
              <a:tblPr firstRow="1" bandRow="1">
                <a:tableStyleId>{5C22544A-7EE6-4342-B048-85BDC9FD1C3A}</a:tableStyleId>
              </a:tblPr>
              <a:tblGrid>
                <a:gridCol w="2085975">
                  <a:extLst>
                    <a:ext uri="{9D8B030D-6E8A-4147-A177-3AD203B41FA5}">
                      <a16:colId xmlns="" xmlns:a16="http://schemas.microsoft.com/office/drawing/2014/main" val="694062487"/>
                    </a:ext>
                  </a:extLst>
                </a:gridCol>
                <a:gridCol w="1146175">
                  <a:extLst>
                    <a:ext uri="{9D8B030D-6E8A-4147-A177-3AD203B41FA5}">
                      <a16:colId xmlns="" xmlns:a16="http://schemas.microsoft.com/office/drawing/2014/main" val="1888572391"/>
                    </a:ext>
                  </a:extLst>
                </a:gridCol>
                <a:gridCol w="908050">
                  <a:extLst>
                    <a:ext uri="{9D8B030D-6E8A-4147-A177-3AD203B41FA5}">
                      <a16:colId xmlns="" xmlns:a16="http://schemas.microsoft.com/office/drawing/2014/main" val="1428323420"/>
                    </a:ext>
                  </a:extLst>
                </a:gridCol>
                <a:gridCol w="908050">
                  <a:extLst>
                    <a:ext uri="{9D8B030D-6E8A-4147-A177-3AD203B41FA5}">
                      <a16:colId xmlns="" xmlns:a16="http://schemas.microsoft.com/office/drawing/2014/main" val="1415239125"/>
                    </a:ext>
                  </a:extLst>
                </a:gridCol>
                <a:gridCol w="908050">
                  <a:extLst>
                    <a:ext uri="{9D8B030D-6E8A-4147-A177-3AD203B41FA5}">
                      <a16:colId xmlns="" xmlns:a16="http://schemas.microsoft.com/office/drawing/2014/main" val="509995528"/>
                    </a:ext>
                  </a:extLst>
                </a:gridCol>
                <a:gridCol w="908050">
                  <a:extLst>
                    <a:ext uri="{9D8B030D-6E8A-4147-A177-3AD203B41FA5}">
                      <a16:colId xmlns="" xmlns:a16="http://schemas.microsoft.com/office/drawing/2014/main" val="717176237"/>
                    </a:ext>
                  </a:extLst>
                </a:gridCol>
                <a:gridCol w="908050">
                  <a:extLst>
                    <a:ext uri="{9D8B030D-6E8A-4147-A177-3AD203B41FA5}">
                      <a16:colId xmlns="" xmlns:a16="http://schemas.microsoft.com/office/drawing/2014/main" val="3343834700"/>
                    </a:ext>
                  </a:extLst>
                </a:gridCol>
              </a:tblGrid>
              <a:tr h="229102">
                <a:tc rowSpan="2">
                  <a:txBody>
                    <a:bodyPr/>
                    <a:lstStyle/>
                    <a:p>
                      <a:pPr marL="0" marR="0" algn="l">
                        <a:lnSpc>
                          <a:spcPct val="100000"/>
                        </a:lnSpc>
                        <a:spcBef>
                          <a:spcPts val="0"/>
                        </a:spcBef>
                        <a:spcAft>
                          <a:spcPts val="0"/>
                        </a:spcAft>
                      </a:pPr>
                      <a:r>
                        <a:rPr lang="en-GB" sz="1000" dirty="0">
                          <a:solidFill>
                            <a:schemeClr val="bg1"/>
                          </a:solidFill>
                          <a:effectLst/>
                          <a:latin typeface="Arial Narrow" panose="020B0606020202030204" pitchFamily="34" charset="0"/>
                          <a:ea typeface="+mn-ea"/>
                          <a:cs typeface="+mn-cs"/>
                        </a:rPr>
                        <a:t>Preferred</a:t>
                      </a:r>
                      <a:r>
                        <a:rPr lang="en-GB" sz="1000" baseline="0" dirty="0">
                          <a:solidFill>
                            <a:schemeClr val="bg1"/>
                          </a:solidFill>
                          <a:effectLst/>
                          <a:latin typeface="Arial Narrow" panose="020B0606020202030204" pitchFamily="34" charset="0"/>
                          <a:ea typeface="+mn-ea"/>
                          <a:cs typeface="+mn-cs"/>
                        </a:rPr>
                        <a:t> term</a:t>
                      </a:r>
                    </a:p>
                  </a:txBody>
                  <a:tcPr marL="72000" marR="72000" marT="36000" marB="36000" anchor="ctr"/>
                </a:tc>
                <a:tc gridSpan="2">
                  <a:txBody>
                    <a:bodyPr/>
                    <a:lstStyle/>
                    <a:p>
                      <a:pPr marL="0" marR="0" algn="ctr">
                        <a:spcBef>
                          <a:spcPts val="0"/>
                        </a:spcBef>
                        <a:spcAft>
                          <a:spcPts val="0"/>
                        </a:spcAft>
                      </a:pPr>
                      <a:r>
                        <a:rPr lang="en-US" sz="1000" b="1" dirty="0">
                          <a:solidFill>
                            <a:schemeClr val="bg1"/>
                          </a:solidFill>
                          <a:effectLst/>
                          <a:latin typeface="Arial Narrow" panose="020B0606020202030204" pitchFamily="34" charset="0"/>
                        </a:rPr>
                        <a:t>FMF</a:t>
                      </a:r>
                      <a:endParaRPr lang="en-US" sz="1000" b="1" dirty="0">
                        <a:solidFill>
                          <a:schemeClr val="bg1"/>
                        </a:solidFill>
                        <a:effectLst/>
                        <a:latin typeface="Arial Narrow" panose="020B0606020202030204" pitchFamily="34" charset="0"/>
                        <a:ea typeface="Calibri"/>
                      </a:endParaRPr>
                    </a:p>
                  </a:txBody>
                  <a:tcPr marL="72000" marR="72000" marT="36000" marB="36000" anchor="ctr">
                    <a:solidFill>
                      <a:schemeClr val="accent1">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GB" sz="1000" b="1" dirty="0">
                          <a:solidFill>
                            <a:schemeClr val="bg1"/>
                          </a:solidFill>
                          <a:effectLst/>
                          <a:latin typeface="Arial Narrow" panose="020B0606020202030204" pitchFamily="34" charset="0"/>
                        </a:rPr>
                        <a:t>HIDS/MKD</a:t>
                      </a:r>
                      <a:endParaRPr lang="en-US" sz="1000" b="1" dirty="0">
                        <a:solidFill>
                          <a:schemeClr val="bg1"/>
                        </a:solidFill>
                        <a:effectLst/>
                        <a:latin typeface="Arial Narrow" panose="020B0606020202030204" pitchFamily="34" charset="0"/>
                        <a:ea typeface="Calibri"/>
                      </a:endParaRPr>
                    </a:p>
                  </a:txBody>
                  <a:tcPr marL="72000" marR="72000" marT="36000" marB="36000" anchor="ctr">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GB" sz="1000" b="1" dirty="0">
                          <a:solidFill>
                            <a:schemeClr val="bg1"/>
                          </a:solidFill>
                          <a:effectLst/>
                          <a:latin typeface="Arial Narrow" panose="020B0606020202030204" pitchFamily="34" charset="0"/>
                        </a:rPr>
                        <a:t>TRAPS</a:t>
                      </a:r>
                      <a:endParaRPr lang="en-US" sz="1000" b="1" dirty="0">
                        <a:solidFill>
                          <a:schemeClr val="bg1"/>
                        </a:solidFill>
                        <a:effectLst/>
                        <a:latin typeface="Arial Narrow" panose="020B0606020202030204" pitchFamily="34" charset="0"/>
                        <a:ea typeface="Calibri"/>
                      </a:endParaRPr>
                    </a:p>
                  </a:txBody>
                  <a:tcPr marL="72000" marR="72000" marT="36000" marB="36000" anchor="ctr">
                    <a:solidFill>
                      <a:schemeClr val="accent2"/>
                    </a:solidFill>
                  </a:tcPr>
                </a:tc>
                <a:tc hMerge="1">
                  <a:txBody>
                    <a:bodyPr/>
                    <a:lstStyle/>
                    <a:p>
                      <a:endParaRPr lang="en-US"/>
                    </a:p>
                  </a:txBody>
                  <a:tcPr/>
                </a:tc>
                <a:extLst>
                  <a:ext uri="{0D108BD9-81ED-4DB2-BD59-A6C34878D82A}">
                    <a16:rowId xmlns="" xmlns:a16="http://schemas.microsoft.com/office/drawing/2014/main" val="2485258047"/>
                  </a:ext>
                </a:extLst>
              </a:tr>
              <a:tr h="361740">
                <a:tc vMerge="1">
                  <a:txBody>
                    <a:bodyPr/>
                    <a:lstStyle/>
                    <a:p>
                      <a:endParaRPr lang="en-US"/>
                    </a:p>
                  </a:txBody>
                  <a:tcPr/>
                </a:tc>
                <a:tc>
                  <a:txBody>
                    <a:bodyPr/>
                    <a:lstStyle/>
                    <a:p>
                      <a:pPr marL="0" marR="0" algn="ctr">
                        <a:lnSpc>
                          <a:spcPct val="100000"/>
                        </a:lnSpc>
                        <a:spcBef>
                          <a:spcPts val="0"/>
                        </a:spcBef>
                        <a:spcAft>
                          <a:spcPts val="0"/>
                        </a:spcAft>
                      </a:pPr>
                      <a:r>
                        <a:rPr lang="en-GB" sz="1000" b="1" dirty="0">
                          <a:solidFill>
                            <a:schemeClr val="bg1"/>
                          </a:solidFill>
                          <a:effectLst/>
                          <a:latin typeface="Arial Narrow" panose="020B0606020202030204" pitchFamily="34" charset="0"/>
                        </a:rPr>
                        <a:t>Any CAN </a:t>
                      </a:r>
                      <a:br>
                        <a:rPr lang="en-GB" sz="1000" b="1" dirty="0">
                          <a:solidFill>
                            <a:schemeClr val="bg1"/>
                          </a:solidFill>
                          <a:effectLst/>
                          <a:latin typeface="Arial Narrow" panose="020B0606020202030204" pitchFamily="34" charset="0"/>
                        </a:rPr>
                      </a:br>
                      <a:r>
                        <a:rPr lang="en-GB" sz="1000" b="1" dirty="0">
                          <a:solidFill>
                            <a:schemeClr val="bg1"/>
                          </a:solidFill>
                          <a:effectLst/>
                          <a:latin typeface="Arial Narrow" panose="020B0606020202030204" pitchFamily="34" charset="0"/>
                        </a:rPr>
                        <a:t>n=58</a:t>
                      </a:r>
                      <a:endParaRPr lang="en-US" sz="1000" b="1" dirty="0">
                        <a:solidFill>
                          <a:schemeClr val="bg1"/>
                        </a:solidFill>
                        <a:effectLst/>
                        <a:latin typeface="Arial Narrow" panose="020B0606020202030204" pitchFamily="34" charset="0"/>
                        <a:ea typeface="Calibri"/>
                      </a:endParaRPr>
                    </a:p>
                  </a:txBody>
                  <a:tcPr marL="34760" marR="34760" marT="0" marB="0" anchor="ct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00000"/>
                        </a:lnSpc>
                        <a:spcBef>
                          <a:spcPts val="0"/>
                        </a:spcBef>
                        <a:spcAft>
                          <a:spcPts val="0"/>
                        </a:spcAft>
                      </a:pPr>
                      <a:r>
                        <a:rPr lang="en-GB" sz="1000" b="1" dirty="0">
                          <a:solidFill>
                            <a:schemeClr val="bg1"/>
                          </a:solidFill>
                          <a:effectLst/>
                          <a:latin typeface="Arial Narrow" panose="020B0606020202030204" pitchFamily="34" charset="0"/>
                        </a:rPr>
                        <a:t>PBO</a:t>
                      </a:r>
                      <a:br>
                        <a:rPr lang="en-GB" sz="1000" b="1" dirty="0">
                          <a:solidFill>
                            <a:schemeClr val="bg1"/>
                          </a:solidFill>
                          <a:effectLst/>
                          <a:latin typeface="Arial Narrow" panose="020B0606020202030204" pitchFamily="34" charset="0"/>
                        </a:rPr>
                      </a:br>
                      <a:r>
                        <a:rPr lang="en-GB" sz="1000" b="1" dirty="0">
                          <a:solidFill>
                            <a:schemeClr val="bg1"/>
                          </a:solidFill>
                          <a:effectLst/>
                          <a:latin typeface="Arial Narrow" panose="020B0606020202030204" pitchFamily="34" charset="0"/>
                        </a:rPr>
                        <a:t>n=5</a:t>
                      </a:r>
                      <a:endParaRPr lang="en-US" sz="1000" b="1" dirty="0">
                        <a:solidFill>
                          <a:schemeClr val="bg1"/>
                        </a:solidFill>
                        <a:effectLst/>
                        <a:latin typeface="Arial Narrow" panose="020B0606020202030204" pitchFamily="34" charset="0"/>
                        <a:ea typeface="Calibri"/>
                      </a:endParaRPr>
                    </a:p>
                  </a:txBody>
                  <a:tcPr marL="34760" marR="34760" marT="0" marB="0" anchor="ct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00000"/>
                        </a:lnSpc>
                        <a:spcBef>
                          <a:spcPts val="0"/>
                        </a:spcBef>
                        <a:spcAft>
                          <a:spcPts val="0"/>
                        </a:spcAft>
                      </a:pPr>
                      <a:r>
                        <a:rPr lang="en-GB" sz="1000" b="1" dirty="0">
                          <a:solidFill>
                            <a:schemeClr val="bg1"/>
                          </a:solidFill>
                          <a:effectLst/>
                          <a:latin typeface="Arial Narrow" panose="020B0606020202030204" pitchFamily="34" charset="0"/>
                        </a:rPr>
                        <a:t>Any CAN </a:t>
                      </a:r>
                      <a:br>
                        <a:rPr lang="en-GB" sz="1000" b="1" dirty="0">
                          <a:solidFill>
                            <a:schemeClr val="bg1"/>
                          </a:solidFill>
                          <a:effectLst/>
                          <a:latin typeface="Arial Narrow" panose="020B0606020202030204" pitchFamily="34" charset="0"/>
                        </a:rPr>
                      </a:br>
                      <a:r>
                        <a:rPr lang="en-GB" sz="1000" b="1" dirty="0">
                          <a:solidFill>
                            <a:schemeClr val="bg1"/>
                          </a:solidFill>
                          <a:effectLst/>
                          <a:latin typeface="Arial Narrow" panose="020B0606020202030204" pitchFamily="34" charset="0"/>
                        </a:rPr>
                        <a:t>n=68</a:t>
                      </a:r>
                      <a:endParaRPr lang="en-US" sz="1000" b="1" dirty="0">
                        <a:solidFill>
                          <a:schemeClr val="bg1"/>
                        </a:solidFill>
                        <a:effectLst/>
                        <a:latin typeface="Arial Narrow" panose="020B0606020202030204" pitchFamily="34" charset="0"/>
                        <a:ea typeface="Calibri"/>
                      </a:endParaRPr>
                    </a:p>
                  </a:txBody>
                  <a:tcPr marL="34760" marR="34760" marT="0" marB="0" anchor="ctr">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algn="ctr">
                        <a:lnSpc>
                          <a:spcPct val="100000"/>
                        </a:lnSpc>
                        <a:spcBef>
                          <a:spcPts val="0"/>
                        </a:spcBef>
                        <a:spcAft>
                          <a:spcPts val="0"/>
                        </a:spcAft>
                      </a:pPr>
                      <a:r>
                        <a:rPr lang="en-GB" sz="1000" b="1" dirty="0">
                          <a:solidFill>
                            <a:schemeClr val="bg1"/>
                          </a:solidFill>
                          <a:effectLst/>
                          <a:latin typeface="Arial Narrow" panose="020B0606020202030204" pitchFamily="34" charset="0"/>
                        </a:rPr>
                        <a:t>PBO </a:t>
                      </a:r>
                      <a:br>
                        <a:rPr lang="en-GB" sz="1000" b="1" dirty="0">
                          <a:solidFill>
                            <a:schemeClr val="bg1"/>
                          </a:solidFill>
                          <a:effectLst/>
                          <a:latin typeface="Arial Narrow" panose="020B0606020202030204" pitchFamily="34" charset="0"/>
                        </a:rPr>
                      </a:br>
                      <a:r>
                        <a:rPr lang="en-GB" sz="1000" b="1" dirty="0">
                          <a:solidFill>
                            <a:schemeClr val="bg1"/>
                          </a:solidFill>
                          <a:effectLst/>
                          <a:latin typeface="Arial Narrow" panose="020B0606020202030204" pitchFamily="34" charset="0"/>
                        </a:rPr>
                        <a:t>n=4</a:t>
                      </a:r>
                      <a:endParaRPr lang="en-US" sz="1000" b="1" dirty="0">
                        <a:solidFill>
                          <a:schemeClr val="bg1"/>
                        </a:solidFill>
                        <a:effectLst/>
                        <a:latin typeface="Arial Narrow" panose="020B0606020202030204" pitchFamily="34" charset="0"/>
                        <a:ea typeface="Calibri"/>
                      </a:endParaRPr>
                    </a:p>
                  </a:txBody>
                  <a:tcPr marL="34760" marR="34760" marT="0" marB="0" anchor="ctr">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algn="ctr">
                        <a:lnSpc>
                          <a:spcPct val="100000"/>
                        </a:lnSpc>
                        <a:spcBef>
                          <a:spcPts val="0"/>
                        </a:spcBef>
                        <a:spcAft>
                          <a:spcPts val="0"/>
                        </a:spcAft>
                      </a:pPr>
                      <a:r>
                        <a:rPr lang="en-GB" sz="1000" b="1" dirty="0">
                          <a:solidFill>
                            <a:schemeClr val="bg1"/>
                          </a:solidFill>
                          <a:effectLst/>
                          <a:latin typeface="Arial Narrow" panose="020B0606020202030204" pitchFamily="34" charset="0"/>
                        </a:rPr>
                        <a:t>Any CAN </a:t>
                      </a:r>
                      <a:br>
                        <a:rPr lang="en-GB" sz="1000" b="1" dirty="0">
                          <a:solidFill>
                            <a:schemeClr val="bg1"/>
                          </a:solidFill>
                          <a:effectLst/>
                          <a:latin typeface="Arial Narrow" panose="020B0606020202030204" pitchFamily="34" charset="0"/>
                        </a:rPr>
                      </a:br>
                      <a:r>
                        <a:rPr lang="en-GB" sz="1000" b="1" dirty="0">
                          <a:solidFill>
                            <a:schemeClr val="bg1"/>
                          </a:solidFill>
                          <a:effectLst/>
                          <a:latin typeface="Arial Narrow" panose="020B0606020202030204" pitchFamily="34" charset="0"/>
                        </a:rPr>
                        <a:t>n=43</a:t>
                      </a:r>
                      <a:endParaRPr lang="en-US" sz="1000" b="1" dirty="0">
                        <a:solidFill>
                          <a:schemeClr val="bg1"/>
                        </a:solidFill>
                        <a:effectLst/>
                        <a:latin typeface="Arial Narrow" panose="020B0606020202030204" pitchFamily="34" charset="0"/>
                        <a:ea typeface="Calibri"/>
                      </a:endParaRPr>
                    </a:p>
                  </a:txBody>
                  <a:tcPr marL="34760" marR="3476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GB" sz="1000" b="1" dirty="0">
                          <a:solidFill>
                            <a:schemeClr val="bg1"/>
                          </a:solidFill>
                          <a:effectLst/>
                          <a:latin typeface="Arial Narrow" panose="020B0606020202030204" pitchFamily="34" charset="0"/>
                        </a:rPr>
                        <a:t>PBO </a:t>
                      </a:r>
                    </a:p>
                    <a:p>
                      <a:pPr marL="0" marR="0" algn="ctr">
                        <a:lnSpc>
                          <a:spcPct val="100000"/>
                        </a:lnSpc>
                        <a:spcBef>
                          <a:spcPts val="0"/>
                        </a:spcBef>
                        <a:spcAft>
                          <a:spcPts val="0"/>
                        </a:spcAft>
                      </a:pPr>
                      <a:r>
                        <a:rPr lang="en-GB" sz="1000" b="1" dirty="0">
                          <a:solidFill>
                            <a:schemeClr val="bg1"/>
                          </a:solidFill>
                          <a:effectLst/>
                          <a:latin typeface="Arial Narrow" panose="020B0606020202030204" pitchFamily="34" charset="0"/>
                        </a:rPr>
                        <a:t>n=3</a:t>
                      </a:r>
                      <a:endParaRPr lang="en-US" sz="1000" b="1" dirty="0">
                        <a:solidFill>
                          <a:schemeClr val="bg1"/>
                        </a:solidFill>
                        <a:effectLst/>
                        <a:latin typeface="Arial Narrow" panose="020B0606020202030204" pitchFamily="34" charset="0"/>
                        <a:ea typeface="Calibri"/>
                      </a:endParaRPr>
                    </a:p>
                  </a:txBody>
                  <a:tcPr marL="34760" marR="34760" marT="0" marB="0" anchor="ctr">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 xmlns:a16="http://schemas.microsoft.com/office/drawing/2014/main" val="2050304399"/>
                  </a:ext>
                </a:extLst>
              </a:tr>
              <a:tr h="0">
                <a:tc>
                  <a:txBody>
                    <a:bodyPr/>
                    <a:lstStyle/>
                    <a:p>
                      <a:pPr marL="0" marR="0" algn="l">
                        <a:lnSpc>
                          <a:spcPct val="100000"/>
                        </a:lnSpc>
                        <a:spcBef>
                          <a:spcPts val="200"/>
                        </a:spcBef>
                        <a:spcAft>
                          <a:spcPts val="100"/>
                        </a:spcAft>
                        <a:tabLst>
                          <a:tab pos="180340" algn="l"/>
                        </a:tabLst>
                      </a:pPr>
                      <a:r>
                        <a:rPr lang="en-US" sz="1000" b="1" dirty="0">
                          <a:solidFill>
                            <a:schemeClr val="tx1"/>
                          </a:solidFill>
                          <a:effectLst/>
                          <a:latin typeface="Arial Narrow" panose="020B0606020202030204" pitchFamily="34" charset="0"/>
                        </a:rPr>
                        <a:t>Patients with any SAE, n</a:t>
                      </a:r>
                      <a:endParaRPr lang="en-US" sz="1000" b="1"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b="1" dirty="0">
                          <a:effectLst/>
                          <a:latin typeface="Arial Narrow" panose="020B0606020202030204" pitchFamily="34" charset="0"/>
                        </a:rPr>
                        <a:t>5 </a:t>
                      </a:r>
                      <a:endParaRPr lang="en-US" sz="1000" b="1" dirty="0">
                        <a:effectLst/>
                        <a:latin typeface="Arial Narrow" panose="020B0606020202030204" pitchFamily="34" charset="0"/>
                        <a:ea typeface="MS Mincho"/>
                        <a:cs typeface="Times New Roman"/>
                      </a:endParaRPr>
                    </a:p>
                  </a:txBody>
                  <a:tcPr marL="24120" marR="24120" marT="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b="1" dirty="0">
                          <a:effectLst/>
                          <a:latin typeface="Arial Narrow" panose="020B0606020202030204" pitchFamily="34" charset="0"/>
                        </a:rPr>
                        <a:t>1 </a:t>
                      </a:r>
                      <a:endParaRPr lang="en-US" sz="1000" b="1" dirty="0">
                        <a:effectLst/>
                        <a:latin typeface="Arial Narrow" panose="020B0606020202030204" pitchFamily="34" charset="0"/>
                        <a:ea typeface="MS Mincho"/>
                        <a:cs typeface="Times New Roman"/>
                      </a:endParaRPr>
                    </a:p>
                  </a:txBody>
                  <a:tcPr marL="24120" marR="24120" marT="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b="1" dirty="0">
                          <a:effectLst/>
                          <a:latin typeface="Arial Narrow" panose="020B0606020202030204" pitchFamily="34" charset="0"/>
                        </a:rPr>
                        <a:t>8 </a:t>
                      </a:r>
                      <a:endParaRPr lang="en-US" sz="1000" b="1" dirty="0">
                        <a:effectLst/>
                        <a:latin typeface="Arial Narrow" panose="020B0606020202030204" pitchFamily="34" charset="0"/>
                        <a:ea typeface="MS Mincho"/>
                        <a:cs typeface="Times New Roman"/>
                      </a:endParaRPr>
                    </a:p>
                  </a:txBody>
                  <a:tcPr marL="24120" marR="24120" marT="0" marB="0"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b="1" dirty="0">
                          <a:effectLst/>
                          <a:latin typeface="Arial Narrow" panose="020B0606020202030204" pitchFamily="34" charset="0"/>
                        </a:rPr>
                        <a:t>2 </a:t>
                      </a:r>
                      <a:endParaRPr lang="en-US" sz="1000" b="1" dirty="0">
                        <a:effectLst/>
                        <a:latin typeface="Arial Narrow" panose="020B0606020202030204" pitchFamily="34" charset="0"/>
                        <a:ea typeface="MS Mincho"/>
                        <a:cs typeface="Times New Roman"/>
                      </a:endParaRPr>
                    </a:p>
                  </a:txBody>
                  <a:tcPr marL="0" marR="0" marT="0" marB="0"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b="1" dirty="0">
                          <a:effectLst/>
                          <a:latin typeface="Arial Narrow" panose="020B0606020202030204" pitchFamily="34" charset="0"/>
                        </a:rPr>
                        <a:t>2 </a:t>
                      </a:r>
                      <a:endParaRPr lang="en-US" sz="1000" b="1" dirty="0">
                        <a:effectLst/>
                        <a:latin typeface="Arial Narrow" panose="020B0606020202030204" pitchFamily="34" charset="0"/>
                        <a:ea typeface="MS Mincho"/>
                        <a:cs typeface="Times New Roman"/>
                      </a:endParaRPr>
                    </a:p>
                  </a:txBody>
                  <a:tcPr marL="0" marR="0" marT="0" marB="0"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b="1" dirty="0">
                          <a:effectLst/>
                          <a:latin typeface="Arial Narrow" panose="020B0606020202030204" pitchFamily="34" charset="0"/>
                        </a:rPr>
                        <a:t>0 </a:t>
                      </a:r>
                      <a:endParaRPr lang="en-US" sz="1000" b="1" dirty="0">
                        <a:effectLst/>
                        <a:latin typeface="Arial Narrow" panose="020B0606020202030204" pitchFamily="34" charset="0"/>
                        <a:ea typeface="MS Mincho"/>
                        <a:cs typeface="Times New Roman"/>
                      </a:endParaRPr>
                    </a:p>
                  </a:txBody>
                  <a:tcPr marL="0" marR="0" marT="0" marB="0" anchor="ctr">
                    <a:lnT w="381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 xmlns:a16="http://schemas.microsoft.com/office/drawing/2014/main" val="2527407505"/>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Abdominal pain</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3088369989"/>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Ascites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1373177588"/>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Bile duct stone</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3292942338"/>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Conjunctivitis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2318624262"/>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Diarrhea infectious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3576658848"/>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Dysphagia</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274584331"/>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FMF</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a:t>
                      </a:r>
                      <a:r>
                        <a:rPr lang="en-US" sz="1000" baseline="30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3182734191"/>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Granulomatous liver disease</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2896531615"/>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Hepatic cirrhosis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3288991526"/>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HIDS/MKD</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extLst>
                  <a:ext uri="{0D108BD9-81ED-4DB2-BD59-A6C34878D82A}">
                    <a16:rowId xmlns="" xmlns:a16="http://schemas.microsoft.com/office/drawing/2014/main" val="4200002946"/>
                  </a:ext>
                </a:extLst>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Laryngeal stenosis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Neutropenia</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0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Obesity</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Oropharyngeal pain</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Pericarditis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Pharyngotonsillitis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Pneumonia</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2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Polyserositis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Seizure</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Self-injurious  behavior</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Suicide attempt</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TRAPS</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r h="0">
                <a:tc>
                  <a:txBody>
                    <a:bodyPr/>
                    <a:lstStyle/>
                    <a:p>
                      <a:pPr marL="0" marR="0" algn="l">
                        <a:lnSpc>
                          <a:spcPct val="100000"/>
                        </a:lnSpc>
                        <a:spcBef>
                          <a:spcPts val="200"/>
                        </a:spcBef>
                        <a:spcAft>
                          <a:spcPts val="100"/>
                        </a:spcAft>
                        <a:tabLst>
                          <a:tab pos="180340" algn="l"/>
                        </a:tabLst>
                      </a:pPr>
                      <a:r>
                        <a:rPr lang="en-US" sz="1000" b="0" dirty="0">
                          <a:solidFill>
                            <a:schemeClr val="tx1"/>
                          </a:solidFill>
                          <a:effectLst/>
                          <a:latin typeface="Arial Narrow" panose="020B0606020202030204" pitchFamily="34" charset="0"/>
                        </a:rPr>
                        <a:t>Umbilical hernia</a:t>
                      </a:r>
                      <a:endParaRPr lang="en-US" sz="1000" b="0" dirty="0">
                        <a:solidFill>
                          <a:schemeClr val="tx1"/>
                        </a:solidFill>
                        <a:effectLst/>
                        <a:latin typeface="Arial Narrow" panose="020B0606020202030204" pitchFamily="34" charset="0"/>
                        <a:ea typeface="MS Mincho"/>
                        <a:cs typeface="Times New Roman"/>
                      </a:endParaRPr>
                    </a:p>
                  </a:txBody>
                  <a:tcPr marL="24120" marR="24120" marT="0" marB="0" anchor="ct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1 </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1">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24120" marR="2412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6">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c>
                  <a:txBody>
                    <a:bodyPr/>
                    <a:lstStyle/>
                    <a:p>
                      <a:pPr marL="0" marR="0" algn="ctr">
                        <a:lnSpc>
                          <a:spcPct val="100000"/>
                        </a:lnSpc>
                        <a:spcBef>
                          <a:spcPts val="200"/>
                        </a:spcBef>
                        <a:spcAft>
                          <a:spcPts val="100"/>
                        </a:spcAft>
                        <a:tabLst>
                          <a:tab pos="180340" algn="l"/>
                        </a:tabLst>
                      </a:pPr>
                      <a:r>
                        <a:rPr lang="en-US" sz="1000" dirty="0">
                          <a:effectLst/>
                          <a:latin typeface="Arial Narrow" panose="020B0606020202030204" pitchFamily="34" charset="0"/>
                        </a:rPr>
                        <a:t>-</a:t>
                      </a:r>
                      <a:endParaRPr lang="en-US" sz="1000" dirty="0">
                        <a:effectLst/>
                        <a:latin typeface="Arial Narrow" panose="020B0606020202030204" pitchFamily="34" charset="0"/>
                        <a:ea typeface="MS Mincho"/>
                        <a:cs typeface="Times New Roman"/>
                      </a:endParaRPr>
                    </a:p>
                  </a:txBody>
                  <a:tcPr marL="0" marR="0" marT="0"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29025347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study: summary </a:t>
            </a:r>
          </a:p>
        </p:txBody>
      </p:sp>
      <p:sp>
        <p:nvSpPr>
          <p:cNvPr id="8" name="Content Placeholder 7"/>
          <p:cNvSpPr>
            <a:spLocks noGrp="1"/>
          </p:cNvSpPr>
          <p:nvPr>
            <p:ph idx="1"/>
          </p:nvPr>
        </p:nvSpPr>
        <p:spPr/>
        <p:txBody>
          <a:bodyPr>
            <a:normAutofit fontScale="85000" lnSpcReduction="20000"/>
          </a:bodyPr>
          <a:lstStyle/>
          <a:p>
            <a:r>
              <a:rPr lang="en-US" dirty="0"/>
              <a:t>CLUSTER or Umbrella trial with canakinumab showed</a:t>
            </a:r>
            <a:r>
              <a:rPr lang="en-US" baseline="30000" dirty="0"/>
              <a:t>1-3</a:t>
            </a:r>
          </a:p>
          <a:p>
            <a:pPr lvl="1"/>
            <a:r>
              <a:rPr lang="en-US" dirty="0"/>
              <a:t>Superiority of canakinumab compared with placebo, with fast onset of response and efficacious control of clinical signs, symptoms, and serological remission in FMF, HIDS/MKD, and TRAPS patients</a:t>
            </a:r>
          </a:p>
          <a:p>
            <a:pPr lvl="1"/>
            <a:r>
              <a:rPr lang="en-US" dirty="0"/>
              <a:t>Canakinumab 150 mg given at the extended q8w dosing interval provided disease control in FMF, HIDS/MKD, and TRAPS patients</a:t>
            </a:r>
          </a:p>
          <a:p>
            <a:pPr lvl="1"/>
            <a:r>
              <a:rPr lang="en-US" dirty="0"/>
              <a:t>Canakinumab was safe and well tolerated in patients with FMF, HIDS/MKD, and TRAPS, throughout epoch 2 and epoch 3, and the long-term safety profile was comparable with previous canakinumab studies</a:t>
            </a:r>
          </a:p>
        </p:txBody>
      </p:sp>
      <p:sp>
        <p:nvSpPr>
          <p:cNvPr id="9" name="Text Placeholder 8"/>
          <p:cNvSpPr>
            <a:spLocks noGrp="1"/>
          </p:cNvSpPr>
          <p:nvPr>
            <p:ph type="body" sz="quarter" idx="10"/>
          </p:nvPr>
        </p:nvSpPr>
        <p:spPr>
          <a:xfrm>
            <a:off x="686020" y="5909455"/>
            <a:ext cx="6015866" cy="633507"/>
          </a:xfrm>
        </p:spPr>
        <p:txBody>
          <a:bodyPr/>
          <a:lstStyle/>
          <a:p>
            <a:r>
              <a:rPr lang="en-GB" dirty="0"/>
              <a:t>FMF, familial Mediterranean fever; HIDS, hyperimmunoglobulin D syndrome; MKD, mevalonate kinase deficiency; q8w, every 8 weeks</a:t>
            </a:r>
            <a:r>
              <a:rPr lang="en-US" dirty="0"/>
              <a:t>; </a:t>
            </a:r>
            <a:r>
              <a:rPr lang="en-GB" dirty="0"/>
              <a:t>TRAPS, </a:t>
            </a:r>
            <a:r>
              <a:rPr lang="en-GB" dirty="0" err="1"/>
              <a:t>tumor</a:t>
            </a:r>
            <a:r>
              <a:rPr lang="en-GB" dirty="0"/>
              <a:t> necrosis factor receptor-associated periodic syndrome</a:t>
            </a:r>
          </a:p>
          <a:p>
            <a:r>
              <a:rPr lang="en-US" dirty="0"/>
              <a:t>1. De Benedetti F, et al. </a:t>
            </a:r>
            <a:r>
              <a:rPr lang="en-US" i="1" dirty="0"/>
              <a:t>Ann Rheum Dis</a:t>
            </a:r>
            <a:r>
              <a:rPr lang="en-US" dirty="0"/>
              <a:t>. 2016;68(Suppl10). </a:t>
            </a:r>
            <a:r>
              <a:rPr lang="nb-NO" dirty="0"/>
              <a:t>2. Lachmann HJ, et al. </a:t>
            </a:r>
            <a:r>
              <a:rPr lang="nb-NO" i="1" dirty="0"/>
              <a:t>N Engl J Med</a:t>
            </a:r>
            <a:r>
              <a:rPr lang="nb-NO" dirty="0"/>
              <a:t>. 2009;360:2416–2425. 3. </a:t>
            </a:r>
            <a:r>
              <a:rPr lang="en-US" dirty="0" err="1"/>
              <a:t>Ruperto</a:t>
            </a:r>
            <a:r>
              <a:rPr lang="en-US" dirty="0"/>
              <a:t> N, et al. </a:t>
            </a:r>
            <a:r>
              <a:rPr lang="en-US" i="1" dirty="0"/>
              <a:t>N </a:t>
            </a:r>
            <a:r>
              <a:rPr lang="en-US" i="1" dirty="0" err="1"/>
              <a:t>Engl</a:t>
            </a:r>
            <a:r>
              <a:rPr lang="en-US" i="1" dirty="0"/>
              <a:t> J Med. </a:t>
            </a:r>
            <a:r>
              <a:rPr lang="en-US" dirty="0"/>
              <a:t>2012;367:2396-2406. 4. De Benedetti F, et al. </a:t>
            </a:r>
            <a:r>
              <a:rPr lang="en-US" i="1" dirty="0"/>
              <a:t>Ann Rheum Dis</a:t>
            </a:r>
            <a:r>
              <a:rPr lang="en-US" dirty="0"/>
              <a:t>. 2016;75(</a:t>
            </a:r>
            <a:r>
              <a:rPr lang="en-US" dirty="0" err="1"/>
              <a:t>Suppl</a:t>
            </a:r>
            <a:r>
              <a:rPr lang="en-US" dirty="0"/>
              <a:t> 2):615. </a:t>
            </a:r>
          </a:p>
        </p:txBody>
      </p:sp>
    </p:spTree>
    <p:extLst>
      <p:ext uri="{BB962C8B-B14F-4D97-AF65-F5344CB8AC3E}">
        <p14:creationId xmlns:p14="http://schemas.microsoft.com/office/powerpoint/2010/main" val="555063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testing</a:t>
            </a:r>
            <a:endParaRPr lang="en-US" dirty="0"/>
          </a:p>
        </p:txBody>
      </p:sp>
      <p:sp>
        <p:nvSpPr>
          <p:cNvPr id="3" name="Content Placeholder 2"/>
          <p:cNvSpPr>
            <a:spLocks noGrp="1"/>
          </p:cNvSpPr>
          <p:nvPr>
            <p:ph idx="1"/>
          </p:nvPr>
        </p:nvSpPr>
        <p:spPr/>
        <p:txBody>
          <a:bodyPr/>
          <a:lstStyle/>
          <a:p>
            <a:r>
              <a:rPr lang="en-US" dirty="0" smtClean="0"/>
              <a:t>Normal </a:t>
            </a:r>
            <a:r>
              <a:rPr lang="en-US" dirty="0" err="1" smtClean="0"/>
              <a:t>IgG</a:t>
            </a:r>
            <a:r>
              <a:rPr lang="en-US" dirty="0" smtClean="0"/>
              <a:t>-A-M</a:t>
            </a:r>
          </a:p>
          <a:p>
            <a:r>
              <a:rPr lang="en-US" dirty="0" smtClean="0"/>
              <a:t>ANA </a:t>
            </a:r>
            <a:r>
              <a:rPr lang="en-US" dirty="0" err="1" smtClean="0"/>
              <a:t>neg</a:t>
            </a:r>
            <a:r>
              <a:rPr lang="en-US" dirty="0" smtClean="0"/>
              <a:t>, </a:t>
            </a:r>
            <a:r>
              <a:rPr lang="en-US" dirty="0" err="1" smtClean="0"/>
              <a:t>Lineblot</a:t>
            </a:r>
            <a:r>
              <a:rPr lang="en-US" dirty="0" smtClean="0"/>
              <a:t> </a:t>
            </a:r>
            <a:r>
              <a:rPr lang="en-US" dirty="0" err="1" smtClean="0"/>
              <a:t>neg</a:t>
            </a:r>
            <a:endParaRPr lang="en-US" dirty="0" smtClean="0"/>
          </a:p>
          <a:p>
            <a:r>
              <a:rPr lang="en-US" dirty="0" smtClean="0"/>
              <a:t>Vaccination response: very severe inflammatory skin reaction to Pneu23/Act </a:t>
            </a:r>
            <a:r>
              <a:rPr lang="en-US" dirty="0" err="1" smtClean="0"/>
              <a:t>Hib</a:t>
            </a:r>
            <a:endParaRPr lang="en-US" dirty="0" smtClean="0"/>
          </a:p>
          <a:p>
            <a:r>
              <a:rPr lang="en-US" dirty="0" err="1" smtClean="0"/>
              <a:t>IgD</a:t>
            </a:r>
            <a:r>
              <a:rPr lang="en-US" dirty="0" smtClean="0"/>
              <a:t>: +++</a:t>
            </a:r>
          </a:p>
          <a:p>
            <a:r>
              <a:rPr lang="en-US" dirty="0" smtClean="0"/>
              <a:t>Genetics:</a:t>
            </a:r>
            <a:r>
              <a:rPr lang="en-US" dirty="0"/>
              <a:t> </a:t>
            </a:r>
            <a:r>
              <a:rPr lang="en-US" dirty="0" smtClean="0"/>
              <a:t>compound heterozygous mutations in MVK gene</a:t>
            </a:r>
            <a:endParaRPr lang="en-US" dirty="0"/>
          </a:p>
        </p:txBody>
      </p:sp>
    </p:spTree>
    <p:extLst>
      <p:ext uri="{BB962C8B-B14F-4D97-AF65-F5344CB8AC3E}">
        <p14:creationId xmlns:p14="http://schemas.microsoft.com/office/powerpoint/2010/main" val="381481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treatment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HIDS</a:t>
            </a:r>
          </a:p>
          <a:p>
            <a:endParaRPr lang="en-US" dirty="0"/>
          </a:p>
          <a:p>
            <a:r>
              <a:rPr lang="en-US" dirty="0" err="1" smtClean="0"/>
              <a:t>Prednison</a:t>
            </a:r>
            <a:r>
              <a:rPr lang="en-US" dirty="0" smtClean="0"/>
              <a:t>: incomplete resolution, cumulative dosage</a:t>
            </a:r>
          </a:p>
          <a:p>
            <a:r>
              <a:rPr lang="en-US" dirty="0" err="1" smtClean="0"/>
              <a:t>Anakinra</a:t>
            </a:r>
            <a:r>
              <a:rPr lang="en-US" dirty="0" smtClean="0"/>
              <a:t> 1d100mg </a:t>
            </a:r>
            <a:r>
              <a:rPr lang="en-US" dirty="0" err="1" smtClean="0"/>
              <a:t>sc</a:t>
            </a:r>
            <a:r>
              <a:rPr lang="en-US" dirty="0" smtClean="0"/>
              <a:t>: very severe local reactions, no improvement on concurrent administration</a:t>
            </a:r>
          </a:p>
          <a:p>
            <a:endParaRPr lang="en-US" dirty="0"/>
          </a:p>
          <a:p>
            <a:r>
              <a:rPr lang="en-US" dirty="0" err="1" smtClean="0"/>
              <a:t>Canakinumab</a:t>
            </a:r>
            <a:r>
              <a:rPr lang="en-US" dirty="0" smtClean="0"/>
              <a:t> 150 mg /8w: no fever attacks; week before injection mild malaise</a:t>
            </a:r>
          </a:p>
          <a:p>
            <a:r>
              <a:rPr lang="en-US" dirty="0" smtClean="0"/>
              <a:t>Pm reduce interval</a:t>
            </a:r>
            <a:endParaRPr lang="en-US" dirty="0"/>
          </a:p>
        </p:txBody>
      </p:sp>
    </p:spTree>
    <p:extLst>
      <p:ext uri="{BB962C8B-B14F-4D97-AF65-F5344CB8AC3E}">
        <p14:creationId xmlns:p14="http://schemas.microsoft.com/office/powerpoint/2010/main" val="14405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Fever case 2 29y Hindustan woman </a:t>
            </a:r>
            <a:endParaRPr lang="en-US" dirty="0"/>
          </a:p>
        </p:txBody>
      </p:sp>
      <p:sp>
        <p:nvSpPr>
          <p:cNvPr id="3" name="Content Placeholder 2"/>
          <p:cNvSpPr>
            <a:spLocks noGrp="1"/>
          </p:cNvSpPr>
          <p:nvPr>
            <p:ph idx="1"/>
          </p:nvPr>
        </p:nvSpPr>
        <p:spPr/>
        <p:txBody>
          <a:bodyPr/>
          <a:lstStyle/>
          <a:p>
            <a:r>
              <a:rPr lang="en-US" dirty="0" smtClean="0"/>
              <a:t>Past </a:t>
            </a:r>
            <a:r>
              <a:rPr lang="en-US" dirty="0"/>
              <a:t>medical history: depression, borderline personality, </a:t>
            </a:r>
            <a:r>
              <a:rPr lang="en-US" dirty="0" err="1"/>
              <a:t>autointoxications</a:t>
            </a:r>
            <a:endParaRPr lang="en-US" dirty="0"/>
          </a:p>
          <a:p>
            <a:endParaRPr lang="en-US" dirty="0" smtClean="0"/>
          </a:p>
          <a:p>
            <a:r>
              <a:rPr lang="en-US" dirty="0" smtClean="0"/>
              <a:t>A/ persistent spiking fevers (2w), periodic salmon colored skin rash, initially painful throat, now </a:t>
            </a:r>
            <a:r>
              <a:rPr lang="en-US" dirty="0" err="1" smtClean="0"/>
              <a:t>artralgia</a:t>
            </a:r>
            <a:r>
              <a:rPr lang="en-US" dirty="0" smtClean="0"/>
              <a:t> and myalgia</a:t>
            </a:r>
          </a:p>
          <a:p>
            <a:endParaRPr lang="en-US" dirty="0"/>
          </a:p>
          <a:p>
            <a:r>
              <a:rPr lang="en-US" dirty="0" smtClean="0"/>
              <a:t>Physical exam/ </a:t>
            </a:r>
            <a:br>
              <a:rPr lang="en-US" dirty="0" smtClean="0"/>
            </a:br>
            <a:r>
              <a:rPr lang="en-US" dirty="0" smtClean="0"/>
              <a:t>Fever </a:t>
            </a:r>
            <a:r>
              <a:rPr lang="en-US" dirty="0"/>
              <a:t>peaks till </a:t>
            </a:r>
            <a:r>
              <a:rPr lang="en-US" dirty="0" smtClean="0"/>
              <a:t>40.5C, tachycardia 120/m, </a:t>
            </a:r>
            <a:br>
              <a:rPr lang="en-US" dirty="0" smtClean="0"/>
            </a:br>
            <a:r>
              <a:rPr lang="en-US" dirty="0" smtClean="0"/>
              <a:t>Diffuse rash, mild </a:t>
            </a:r>
            <a:r>
              <a:rPr lang="en-US" dirty="0"/>
              <a:t>arthritis PIP 2-4 R and </a:t>
            </a:r>
            <a:r>
              <a:rPr lang="en-US" dirty="0" smtClean="0"/>
              <a:t>L</a:t>
            </a:r>
          </a:p>
          <a:p>
            <a:endParaRPr lang="en-US" dirty="0"/>
          </a:p>
          <a:p>
            <a:r>
              <a:rPr lang="en-US" dirty="0" smtClean="0"/>
              <a:t>DD?</a:t>
            </a:r>
          </a:p>
          <a:p>
            <a:r>
              <a:rPr lang="en-US" dirty="0" smtClean="0"/>
              <a:t>Additional lab and examinations?</a:t>
            </a:r>
            <a:endParaRPr lang="en-US" dirty="0"/>
          </a:p>
          <a:p>
            <a:endParaRPr lang="en-US" dirty="0"/>
          </a:p>
        </p:txBody>
      </p:sp>
    </p:spTree>
    <p:extLst>
      <p:ext uri="{BB962C8B-B14F-4D97-AF65-F5344CB8AC3E}">
        <p14:creationId xmlns:p14="http://schemas.microsoft.com/office/powerpoint/2010/main" val="20280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MC blauw Corporate_ENG">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
      <a:ea typeface="MS PGothic"/>
      <a:cs typeface=""/>
    </a:majorFont>
    <a:minorFont>
      <a:latin typeface=""/>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
      <a:ea typeface="MS PGothic"/>
      <a:cs typeface=""/>
    </a:majorFont>
    <a:minorFont>
      <a:latin typeface=""/>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ustomProperties xmlns="http://www.documentaal.nl/CustomProperties"/>
</file>

<file path=customXml/itemProps1.xml><?xml version="1.0" encoding="utf-8"?>
<ds:datastoreItem xmlns:ds="http://schemas.openxmlformats.org/officeDocument/2006/customXml" ds:itemID="{BE19A19C-81EF-4559-AB14-31F44B2BB6EB}">
  <ds:schemaRefs>
    <ds:schemaRef ds:uri="http://www.documentaal.nl/CustomProperties"/>
  </ds:schemaRefs>
</ds:datastoreItem>
</file>

<file path=docProps/app.xml><?xml version="1.0" encoding="utf-8"?>
<Properties xmlns="http://schemas.openxmlformats.org/officeDocument/2006/extended-properties" xmlns:vt="http://schemas.openxmlformats.org/officeDocument/2006/docPropsVTypes">
  <Template/>
  <TotalTime>15926</TotalTime>
  <Words>12707</Words>
  <Application>Microsoft Office PowerPoint</Application>
  <PresentationFormat>On-screen Show (4:3)</PresentationFormat>
  <Paragraphs>1693</Paragraphs>
  <Slides>63</Slides>
  <Notes>35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7" baseType="lpstr">
      <vt:lpstr>MS Mincho</vt:lpstr>
      <vt:lpstr>MS PGothic</vt:lpstr>
      <vt:lpstr>MS PGothic</vt:lpstr>
      <vt:lpstr>Arial</vt:lpstr>
      <vt:lpstr>Arial Narrow</vt:lpstr>
      <vt:lpstr>Calibri</vt:lpstr>
      <vt:lpstr>Myriad Pro</vt:lpstr>
      <vt:lpstr>Segoe UI</vt:lpstr>
      <vt:lpstr>Symbol</vt:lpstr>
      <vt:lpstr>Times</vt:lpstr>
      <vt:lpstr>Times New Roman</vt:lpstr>
      <vt:lpstr>Wingdings</vt:lpstr>
      <vt:lpstr>UMC blauw Corporate_ENG</vt:lpstr>
      <vt:lpstr>think-cell Folie</vt:lpstr>
      <vt:lpstr>Periodic fever syndromes: challenges and opportunities  </vt:lpstr>
      <vt:lpstr>Disclosures</vt:lpstr>
      <vt:lpstr>Outline</vt:lpstr>
      <vt:lpstr>Fever case 1 36y old Caucasion male</vt:lpstr>
      <vt:lpstr>Clinical features</vt:lpstr>
      <vt:lpstr>Differential diagnosis?</vt:lpstr>
      <vt:lpstr>Additional testing</vt:lpstr>
      <vt:lpstr>Diagnosis and treatment</vt:lpstr>
      <vt:lpstr>Fever case 2 29y Hindustan woman </vt:lpstr>
      <vt:lpstr>PowerPoint Presentation</vt:lpstr>
      <vt:lpstr>PowerPoint Presentation</vt:lpstr>
      <vt:lpstr>Yamaguchi criteria</vt:lpstr>
      <vt:lpstr>Case 3 42y old woman</vt:lpstr>
      <vt:lpstr>Clinical Features</vt:lpstr>
      <vt:lpstr>Documented lab results</vt:lpstr>
      <vt:lpstr>Differential diagnosis</vt:lpstr>
      <vt:lpstr>Consultation</vt:lpstr>
      <vt:lpstr>What happened thereafter...</vt:lpstr>
      <vt:lpstr>Underlying diseases</vt:lpstr>
      <vt:lpstr>Case 4 62y old Caucasian male</vt:lpstr>
      <vt:lpstr>Clinical picture: inflammation</vt:lpstr>
      <vt:lpstr>Complicated by...</vt:lpstr>
      <vt:lpstr>Diagnosis?</vt:lpstr>
      <vt:lpstr>Epidemiology of AOSD</vt:lpstr>
      <vt:lpstr>Innate immune pathways in AOSD clinical manifestations</vt:lpstr>
      <vt:lpstr>Clinical manifestations of AOSD</vt:lpstr>
      <vt:lpstr>Laboratory abnormalities associated with AOSD flares: percentage of AOSD patients affected</vt:lpstr>
      <vt:lpstr>Serious complications in AOSD</vt:lpstr>
      <vt:lpstr>AOSD: diagnostic criteria</vt:lpstr>
      <vt:lpstr>Differential diagnosis</vt:lpstr>
      <vt:lpstr>Clinical course of AOSD</vt:lpstr>
      <vt:lpstr>Systemic and articular AOSD</vt:lpstr>
      <vt:lpstr>Significant influencing factors for disease course</vt:lpstr>
      <vt:lpstr>Therapeutic strategy proposal in AOSD</vt:lpstr>
      <vt:lpstr>Comparison of SJIA and AOSD characteristics: evolution and treatment </vt:lpstr>
      <vt:lpstr>Canakinumab: efficacy in adolescent SJIA</vt:lpstr>
      <vt:lpstr>M. Still and IL-1β inhibition</vt:lpstr>
      <vt:lpstr>Ongoing placebo-controlled clinical trial</vt:lpstr>
      <vt:lpstr>Conclusions</vt:lpstr>
      <vt:lpstr>Periodic fever syndromes are group of autoinflammatory diseases</vt:lpstr>
      <vt:lpstr> Distinguishing features of the more common PFS</vt:lpstr>
      <vt:lpstr>Diagnosis is often challenging and relies on clinical suspicion; however, diagnostic delays are decreasing</vt:lpstr>
      <vt:lpstr>Therapeutic needs in autoinflammatory diseases</vt:lpstr>
      <vt:lpstr>FMF typically presents as acute fever accompanied by abdominal, chest, or joint pain</vt:lpstr>
      <vt:lpstr>Colchicine is the primary treatment for preventing acute attacks</vt:lpstr>
      <vt:lpstr>Ultimate goal of treatment in FMF is to obtain complete control of unprovoked attacks and reducing subclinical inflammation</vt:lpstr>
      <vt:lpstr>Three IL-1 inhibitors have been used to treat FMF patients intolerant or resistant to colchicine </vt:lpstr>
      <vt:lpstr>FMF: summary</vt:lpstr>
      <vt:lpstr>HIDS/MKD is a rare PFS linked to a metabolic defect</vt:lpstr>
      <vt:lpstr>Typical attack starts with prodromal symptoms followed by fever</vt:lpstr>
      <vt:lpstr>Fever attacks are accompanied by an array of signs and symptoms</vt:lpstr>
      <vt:lpstr>Long-term complications in HIDS/MKD</vt:lpstr>
      <vt:lpstr>SHARE recommendations for the management of HIDS/MKD: a stepwise approach</vt:lpstr>
      <vt:lpstr>HIDS/MKD: summary</vt:lpstr>
      <vt:lpstr>Take Home Messages</vt:lpstr>
      <vt:lpstr>PowerPoint Presentation</vt:lpstr>
      <vt:lpstr>Pivotal study for FMF, HIDS/MKD, and TRAPS </vt:lpstr>
      <vt:lpstr>Canakinumab demonstrated superiority in achieving rapid and sustained disease control compared to placebo</vt:lpstr>
      <vt:lpstr>Dose escalation further improved flare control in patients treated with canakinumab 150 mg q4w</vt:lpstr>
      <vt:lpstr>~48% and 42% of FMF and TRAPS patients, respectively, and ~74% of HIDS/MKD patients, required a dose &gt;150 mg q8w to control disease </vt:lpstr>
      <vt:lpstr>Overall, incidence of adverse events in the canakinumab group was comparable in all 3 disease cohorts </vt:lpstr>
      <vt:lpstr>Incidence of SAEs was low in ANY canakinumab group in FMF (8.6%) and TRAPS (4.7%); 11.8% in HIDS/MKD cohort</vt:lpstr>
      <vt:lpstr>CLUSTER study: summary </vt:lpstr>
    </vt:vector>
  </TitlesOfParts>
  <Company>UMC Utrecht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khoiting</dc:creator>
  <cp:lastModifiedBy>Bruin, Reindert</cp:lastModifiedBy>
  <cp:revision>215</cp:revision>
  <dcterms:created xsi:type="dcterms:W3CDTF">2013-12-10T13:38:28Z</dcterms:created>
  <dcterms:modified xsi:type="dcterms:W3CDTF">2018-06-27T06:15:03Z</dcterms:modified>
</cp:coreProperties>
</file>