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76" r:id="rId2"/>
    <p:sldId id="277" r:id="rId3"/>
    <p:sldId id="262" r:id="rId4"/>
    <p:sldId id="274" r:id="rId5"/>
    <p:sldId id="268" r:id="rId6"/>
    <p:sldId id="269" r:id="rId7"/>
    <p:sldId id="267" r:id="rId8"/>
    <p:sldId id="271" r:id="rId9"/>
    <p:sldId id="272" r:id="rId10"/>
    <p:sldId id="275" r:id="rId11"/>
    <p:sldId id="278" r:id="rId12"/>
  </p:sldIdLst>
  <p:sldSz cx="9144000" cy="6858000" type="screen4x3"/>
  <p:notesSz cx="6864350" cy="99964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4143F8B0-5332-45A5-9E68-19CA5D0F38CD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70B598D6-1DB5-4CF5-91BB-9FFB27FB5B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46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5C5D530E-5A39-4CDB-B2EC-C3375E2380CD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B19A17A3-00EA-470E-8D95-13EE221C3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91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85A0D-9391-4D69-86DE-896FDAAF554F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B4BB6-82F6-47FC-B21B-090B65804044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EF173-27B6-4FCC-96C3-9D3A8D9B3FC1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5668A-FBAF-40F6-AA9E-5046B520D9E1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E104A-28A1-4F4D-ADF1-F7E8E6FDF8AC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27095-ACF8-46B6-9530-3DCCB201E623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07DD2-54C7-45DE-A014-FB2E4ECE0DE5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213B-5D48-4763-AD23-354F19FBBC1D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1D2FA-5808-407A-89EA-4D92403823BF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6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0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424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23C9BE-B614-41D8-8848-155E68B086B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8080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00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97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67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56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71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32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47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311B-A22E-4958-8D68-71A7F6C0DB68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012A-8334-4F1F-9743-32F93A583F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4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Verdiepingsdag </a:t>
            </a:r>
            <a:br>
              <a:rPr lang="nl-N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nl-N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‘omgaan met verbale agressie’</a:t>
            </a:r>
            <a:endParaRPr lang="nl-NL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     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Trainers Els van Leeuwen en Christien Miedema </a:t>
            </a:r>
            <a:r>
              <a:rPr lang="nl-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89240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2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68363"/>
          </a:xfrm>
        </p:spPr>
        <p:txBody>
          <a:bodyPr/>
          <a:lstStyle/>
          <a:p>
            <a:r>
              <a:rPr lang="nl-NL" altLang="nl-NL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Agressief gedrag voorkomen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Verbeteren 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dienstverlening zodat er minder ontevreden klanten voorkomen </a:t>
            </a:r>
          </a:p>
          <a:p>
            <a:pPr marL="0" indent="0">
              <a:buClr>
                <a:schemeClr val="tx1"/>
              </a:buClr>
              <a:buNone/>
            </a:pP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Sancties nemen tegen agressieve klanten met als doel om agressieve klanten af te 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schrikken (korten op de uitkering bv.) </a:t>
            </a: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Instellen van een meldingsprocedure voor de evaluatie van bestaande 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maatregelen (verplicht in zorginstellingen) </a:t>
            </a: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Sociale vaardigheden hanteren als 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criterium 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bij het 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aannemen van 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medewerkers</a:t>
            </a:r>
          </a:p>
          <a:p>
            <a:pPr marL="0" indent="0">
              <a:buClr>
                <a:schemeClr val="tx1"/>
              </a:buClr>
              <a:buNone/>
            </a:pP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89240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58478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         Literatuur tip : </a:t>
            </a:r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 smtClean="0"/>
              <a:t>AGRESSIEMANAGEMENT </a:t>
            </a:r>
          </a:p>
          <a:p>
            <a:pPr marL="0" indent="0" algn="ctr">
              <a:buNone/>
            </a:pPr>
            <a:r>
              <a:rPr lang="nl-NL" dirty="0" smtClean="0"/>
              <a:t>Hoe organisaties omgaan met </a:t>
            </a:r>
          </a:p>
          <a:p>
            <a:pPr marL="0" indent="0" algn="ctr">
              <a:buNone/>
            </a:pPr>
            <a:r>
              <a:rPr lang="nl-NL" dirty="0" smtClean="0"/>
              <a:t>agressie van klanten 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Hans Koning en Rob van Meurs </a:t>
            </a:r>
            <a:endParaRPr lang="nl-N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89240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altLang="nl-NL" sz="36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GEVOLGEN VAN VERBALE AGRESSIE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077200" cy="4114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SzPct val="135000"/>
              <a:buNone/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OOR 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MEDEWERKER </a:t>
            </a:r>
            <a:r>
              <a:rPr lang="nl-NL" altLang="nl-NL" sz="2000" b="1" i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TIJDENS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INCIDENT: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	            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</a:t>
            </a:r>
            <a:r>
              <a:rPr lang="nl-NL" altLang="nl-NL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l-NL" altLang="nl-NL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Vechten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r>
              <a:rPr lang="nl-NL" altLang="nl-NL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			           </a:t>
            </a:r>
            <a:r>
              <a:rPr lang="nl-NL" altLang="nl-NL" sz="2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- Vluchten</a:t>
            </a:r>
            <a:endParaRPr lang="nl-NL" altLang="nl-NL" sz="24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r>
              <a:rPr lang="nl-NL" altLang="nl-NL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</a:t>
            </a:r>
            <a:r>
              <a:rPr lang="nl-NL" altLang="nl-NL" sz="2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	- Bevriezen</a:t>
            </a:r>
            <a:endParaRPr lang="nl-NL" altLang="nl-NL" sz="24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35000"/>
              <a:buNone/>
            </a:pPr>
            <a:endParaRPr lang="nl-NL" altLang="nl-NL" sz="20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35000"/>
              <a:buNone/>
            </a:pP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VOOR 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MEDEWERKER </a:t>
            </a:r>
            <a:r>
              <a:rPr lang="nl-NL" altLang="nl-NL" sz="2000" b="1" i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HET INCIDENT: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		 	               </a:t>
            </a:r>
            <a:r>
              <a:rPr lang="nl-NL" altLang="nl-NL" sz="2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Stressreacties zoals trillen, huilen, boos        			 	worden, afgegeven op collega’s </a:t>
            </a:r>
            <a:endParaRPr lang="nl-NL" altLang="nl-NL" sz="24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35000"/>
              <a:buNone/>
            </a:pPr>
            <a:endParaRPr lang="nl-NL" altLang="nl-NL" sz="2000" b="1" dirty="0" smtClean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35000"/>
              <a:buNone/>
            </a:pPr>
            <a:r>
              <a:rPr lang="nl-NL" altLang="nl-NL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VOOR </a:t>
            </a: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ORGANISATIE: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r>
              <a:rPr lang="nl-NL" altLang="nl-NL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			               </a:t>
            </a:r>
            <a:r>
              <a:rPr lang="nl-NL" altLang="nl-NL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negatieve </a:t>
            </a:r>
            <a:r>
              <a:rPr lang="nl-NL" altLang="nl-NL" sz="2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reclame (niemand wil er meer weken)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endParaRPr lang="nl-NL" altLang="nl-NL" sz="24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r>
              <a:rPr lang="nl-NL" altLang="nl-NL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	             * ontstaan werkstress bij </a:t>
            </a:r>
            <a:r>
              <a:rPr lang="nl-NL" altLang="nl-NL" sz="2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medewerkers en 				mogelijk ziekteverzuim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35000"/>
              <a:buFontTx/>
              <a:buNone/>
            </a:pPr>
            <a:endParaRPr lang="nl-NL" altLang="nl-NL" sz="24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135000"/>
              <a:buFontTx/>
              <a:buBlip>
                <a:blip r:embed="rId3"/>
              </a:buBlip>
            </a:pPr>
            <a:endParaRPr lang="nl-NL" altLang="nl-NL" sz="1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5904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nl-NL" altLang="nl-NL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Risicofactoren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696200" cy="42211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altLang="nl-NL" sz="2400" dirty="0" smtClean="0"/>
              <a:t>  </a:t>
            </a:r>
            <a:r>
              <a:rPr lang="nl-NL" altLang="nl-NL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plaats waar gewerkt wordt.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nl-NL" altLang="nl-NL" sz="24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altLang="nl-NL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Het tijdstip waarop gewerkt wordt.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nl-NL" altLang="nl-NL" sz="24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altLang="nl-NL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nl-NL" altLang="nl-NL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Contacten met klanten </a:t>
            </a:r>
            <a:endParaRPr lang="nl-NL" altLang="nl-NL" sz="24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nl-NL" altLang="nl-NL" sz="24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altLang="nl-NL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nl-NL" altLang="nl-NL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Percentage dat je werkt </a:t>
            </a:r>
            <a:endParaRPr lang="nl-NL" altLang="nl-NL" sz="24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nl-NL" altLang="nl-NL" sz="24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altLang="nl-NL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nl-NL" altLang="nl-NL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 ‘slecht nieuws brengen’ bij je werk hoort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62579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nl-NL" altLang="nl-NL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Belangrijke vaardigheden om </a:t>
            </a:r>
            <a:br>
              <a:rPr lang="nl-NL" altLang="nl-NL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l-NL" altLang="nl-NL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agressie te hanteren</a:t>
            </a:r>
            <a:endParaRPr lang="nl-NL" altLang="nl-NL" sz="3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1200"/>
            <a:ext cx="67818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Actief </a:t>
            </a: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Luisteren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Gevoeligheid in contact </a:t>
            </a: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Je makkelijk kunnen uitdrukken </a:t>
            </a: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</a:pP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Flexibel </a:t>
            </a: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gedrag/ buigen/ meeveren </a:t>
            </a: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Stressbestendigheid</a:t>
            </a: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11718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altLang="nl-NL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Verschil in intensiteit</a:t>
            </a:r>
            <a:br>
              <a:rPr lang="nl-NL" altLang="nl-NL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l-NL" altLang="nl-NL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A-gedrag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86000"/>
            <a:ext cx="7554913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66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altLang="nl-NL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Laag:    </a:t>
            </a:r>
            <a:r>
              <a:rPr lang="nl-NL" altLang="nl-NL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Klagen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* Zeuren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2800" b="1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Hoog:</a:t>
            </a:r>
            <a:r>
              <a:rPr lang="nl-NL" altLang="nl-NL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* Huilen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* Inklappen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2800" b="1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Hevig:</a:t>
            </a:r>
            <a:r>
              <a:rPr lang="nl-NL" altLang="nl-NL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* Lijdelijk verzet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8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* Zelfverwonding</a:t>
            </a:r>
          </a:p>
          <a:p>
            <a:pPr>
              <a:lnSpc>
                <a:spcPct val="90000"/>
              </a:lnSpc>
            </a:pPr>
            <a:endParaRPr lang="nl-NL" altLang="nl-NL" sz="28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7100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altLang="nl-NL" sz="40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Verschil in intensiteit</a:t>
            </a:r>
            <a:br>
              <a:rPr lang="nl-NL" altLang="nl-NL" sz="40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l-NL" altLang="nl-NL" sz="40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B-gedrag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9800"/>
            <a:ext cx="8229600" cy="4160838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Laag:      * Kritiek op de regels</a:t>
            </a:r>
          </a:p>
          <a:p>
            <a:pPr>
              <a:buFontTx/>
              <a:buNone/>
            </a:pP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* Kritiek op het beleid</a:t>
            </a:r>
          </a:p>
          <a:p>
            <a:pPr>
              <a:buFontTx/>
              <a:buNone/>
            </a:pP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Hoog:      * Schande spreken</a:t>
            </a:r>
          </a:p>
          <a:p>
            <a:pPr>
              <a:buFontTx/>
              <a:buNone/>
            </a:pP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* Bedrijf/afdeling beschuldigen</a:t>
            </a:r>
          </a:p>
          <a:p>
            <a:pPr>
              <a:buFontTx/>
              <a:buNone/>
            </a:pPr>
            <a:endParaRPr lang="nl-NL" altLang="nl-NL" sz="28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Hevig:      * Blinde woede</a:t>
            </a:r>
          </a:p>
          <a:p>
            <a:pPr>
              <a:buFontTx/>
              <a:buNone/>
            </a:pP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nl-NL" altLang="nl-NL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 gedrag)                </a:t>
            </a:r>
            <a:r>
              <a:rPr lang="nl-NL" altLang="nl-NL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kantoor vernielen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89240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8086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altLang="nl-NL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Verschil in intensiteit</a:t>
            </a:r>
            <a:br>
              <a:rPr lang="nl-NL" altLang="nl-NL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l-NL" altLang="nl-NL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C-gedrag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Laag:     * Beledigen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* Schelden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Hoog:    * Chanteren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* Intimideren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Intensiteit Hevig:   * Fysiek geweld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nl-NL" altLang="nl-NL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 gedrag)  </a:t>
            </a:r>
            <a:r>
              <a:rPr lang="nl-NL" altLang="nl-NL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Gewapende overval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037" y="5733256"/>
            <a:ext cx="1731963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8930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nl-NL" altLang="nl-NL" sz="40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agressiematrix</a:t>
            </a:r>
          </a:p>
        </p:txBody>
      </p:sp>
      <p:graphicFrame>
        <p:nvGraphicFramePr>
          <p:cNvPr id="41003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47340298"/>
              </p:ext>
            </p:extLst>
          </p:nvPr>
        </p:nvGraphicFramePr>
        <p:xfrm>
          <a:off x="304800" y="1371600"/>
          <a:ext cx="8229600" cy="5100384"/>
        </p:xfrm>
        <a:graphic>
          <a:graphicData uri="http://schemas.openxmlformats.org/drawingml/2006/table">
            <a:tbl>
              <a:tblPr/>
              <a:tblGrid>
                <a:gridCol w="1882775"/>
                <a:gridCol w="2016125"/>
                <a:gridCol w="2376488"/>
                <a:gridCol w="1954212"/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A-gedrag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Negatief gedrag gericht op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ZICHZELF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B-gedrag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Negatief gedrag gericht 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DE  ORGANISATIE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C-gedrag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Negatief gedrag gericht 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DE  MEDEWERKER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Intensiteit: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laag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Klagen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Zeuren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Kritiek op de regels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Kritiek op het beleid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Beledigen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Schelden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Intensiteit: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hoog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Huilen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Inklappen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Schande spreken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afdeling beschuldigen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Chanteren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Intimideren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Intensiteit: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hevig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Lijdelijk verzet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Zelfverwonding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Blinde woede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Kantoor vernielen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(D gedrag)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Fysiek geweld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Gewapende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  overval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(D gedrag)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4020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819400" y="0"/>
            <a:ext cx="373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44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reactiematrix</a:t>
            </a:r>
          </a:p>
        </p:txBody>
      </p:sp>
      <p:graphicFrame>
        <p:nvGraphicFramePr>
          <p:cNvPr id="55346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28069"/>
              </p:ext>
            </p:extLst>
          </p:nvPr>
        </p:nvGraphicFramePr>
        <p:xfrm>
          <a:off x="0" y="1212850"/>
          <a:ext cx="9144000" cy="5659692"/>
        </p:xfrm>
        <a:graphic>
          <a:graphicData uri="http://schemas.openxmlformats.org/drawingml/2006/table">
            <a:tbl>
              <a:tblPr/>
              <a:tblGrid>
                <a:gridCol w="2297113"/>
                <a:gridCol w="3341687"/>
                <a:gridCol w="3282950"/>
                <a:gridCol w="222250"/>
              </a:tblGrid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Escalatiebeperkende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aanpak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Escalatieverhogende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aanpak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8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A-gedrag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Negatief gedrag gericht op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ZICHZELF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nl-NL" alt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Begrip tonen (accent)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Toelichten (minder)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Afronden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15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15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Bagatelliseren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B-gedrag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Negatief gedrag gericht op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DE  ORGANISATIE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nl-NL" alt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Begrip tonen 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Toelichten (meer)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Afronden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20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Formeel reageren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20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Tegenspreken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20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Moraliseren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20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Intimideren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C-gedrag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Negatief gedrag gericht op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DE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MEDEWERKER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Negeren (één keer)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Tot de orde roepen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Voor de keuze stellen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25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Extreem negeren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Pct val="125000"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nl-NL" alt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Overtroeven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023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5080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431</Words>
  <Application>Microsoft Office PowerPoint</Application>
  <PresentationFormat>Diavoorstelling (4:3)</PresentationFormat>
  <Paragraphs>162</Paragraphs>
  <Slides>11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    Verdiepingsdag  ‘omgaan met verbale agressie’</vt:lpstr>
      <vt:lpstr>GEVOLGEN VAN VERBALE AGRESSIE</vt:lpstr>
      <vt:lpstr>Risicofactoren</vt:lpstr>
      <vt:lpstr>Belangrijke vaardigheden om  agressie te hanteren</vt:lpstr>
      <vt:lpstr>Verschil in intensiteit A-gedrag</vt:lpstr>
      <vt:lpstr>Verschil in intensiteit B-gedrag</vt:lpstr>
      <vt:lpstr>Verschil in intensiteit C-gedrag</vt:lpstr>
      <vt:lpstr>agressiematrix</vt:lpstr>
      <vt:lpstr>PowerPoint-presentatie</vt:lpstr>
      <vt:lpstr>Agressief gedrag voorkomen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 van Leeuwen</dc:creator>
  <cp:lastModifiedBy>E van Leeuwen</cp:lastModifiedBy>
  <cp:revision>14</cp:revision>
  <cp:lastPrinted>2014-06-03T07:30:51Z</cp:lastPrinted>
  <dcterms:created xsi:type="dcterms:W3CDTF">2014-06-03T07:22:10Z</dcterms:created>
  <dcterms:modified xsi:type="dcterms:W3CDTF">2016-03-17T10:24:29Z</dcterms:modified>
</cp:coreProperties>
</file>