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61" r:id="rId3"/>
    <p:sldId id="257" r:id="rId4"/>
    <p:sldId id="258" r:id="rId5"/>
    <p:sldId id="260" r:id="rId6"/>
    <p:sldId id="262" r:id="rId7"/>
    <p:sldId id="263" r:id="rId8"/>
    <p:sldId id="265" r:id="rId9"/>
    <p:sldId id="266" r:id="rId10"/>
    <p:sldId id="267" r:id="rId11"/>
    <p:sldId id="268" r:id="rId12"/>
    <p:sldId id="271" r:id="rId13"/>
    <p:sldId id="269" r:id="rId14"/>
    <p:sldId id="273" r:id="rId15"/>
    <p:sldId id="274" r:id="rId16"/>
    <p:sldId id="259" r:id="rId17"/>
    <p:sldId id="276" r:id="rId18"/>
    <p:sldId id="277" r:id="rId19"/>
    <p:sldId id="279" r:id="rId20"/>
    <p:sldId id="280" r:id="rId21"/>
    <p:sldId id="281" r:id="rId22"/>
    <p:sldId id="278" r:id="rId23"/>
    <p:sldId id="283" r:id="rId24"/>
    <p:sldId id="285" r:id="rId25"/>
    <p:sldId id="282" r:id="rId26"/>
    <p:sldId id="287" r:id="rId27"/>
    <p:sldId id="289" r:id="rId28"/>
    <p:sldId id="290" r:id="rId29"/>
    <p:sldId id="291" r:id="rId30"/>
    <p:sldId id="293" r:id="rId31"/>
    <p:sldId id="292" r:id="rId32"/>
    <p:sldId id="295" r:id="rId33"/>
    <p:sldId id="294" r:id="rId34"/>
    <p:sldId id="296" r:id="rId35"/>
    <p:sldId id="297" r:id="rId36"/>
    <p:sldId id="298" r:id="rId37"/>
    <p:sldId id="300" r:id="rId38"/>
    <p:sldId id="299" r:id="rId39"/>
    <p:sldId id="303" r:id="rId40"/>
    <p:sldId id="304" r:id="rId41"/>
    <p:sldId id="305" r:id="rId42"/>
    <p:sldId id="306" r:id="rId43"/>
    <p:sldId id="307" r:id="rId44"/>
    <p:sldId id="309" r:id="rId45"/>
    <p:sldId id="308" r:id="rId46"/>
    <p:sldId id="301" r:id="rId47"/>
    <p:sldId id="318" r:id="rId48"/>
    <p:sldId id="321" r:id="rId49"/>
    <p:sldId id="310" r:id="rId50"/>
    <p:sldId id="311" r:id="rId51"/>
    <p:sldId id="313" r:id="rId52"/>
    <p:sldId id="314" r:id="rId53"/>
    <p:sldId id="315" r:id="rId54"/>
    <p:sldId id="316" r:id="rId55"/>
    <p:sldId id="319" r:id="rId56"/>
    <p:sldId id="320" r:id="rId57"/>
    <p:sldId id="322" r:id="rId5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B076C-5C4E-455F-80A3-0E18489B7654}" type="datetimeFigureOut">
              <a:rPr lang="nl-NL" smtClean="0"/>
              <a:t>24-9-2018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F95C7-C258-41E1-8772-E6386EA96F63}" type="slidenum">
              <a:rPr lang="nl-NL" smtClean="0"/>
              <a:t>‹nr.›</a:t>
            </a:fld>
            <a:endParaRPr lang="nl-NL"/>
          </a:p>
        </p:txBody>
      </p:sp>
    </p:spTree>
    <p:extLst>
      <p:ext uri="{BB962C8B-B14F-4D97-AF65-F5344CB8AC3E}">
        <p14:creationId xmlns:p14="http://schemas.microsoft.com/office/powerpoint/2010/main" val="271184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geneesmiddelenbijlevercirrose.n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DM2 is een heterogene</a:t>
            </a:r>
            <a:r>
              <a:rPr lang="nl-NL" baseline="0" dirty="0"/>
              <a:t> groep, waarbij hyperglykemie het gevolg is van enerzijds insuline resistentie (linker plaatje) en anderzijds afname van bètacel functie door toenemende leeftijd.</a:t>
            </a:r>
          </a:p>
          <a:p>
            <a:r>
              <a:rPr lang="nl-NL" dirty="0"/>
              <a:t> noemen nog meer types te onderscheiden, ontwikkeling</a:t>
            </a:r>
            <a:r>
              <a:rPr lang="nl-NL" baseline="0" dirty="0"/>
              <a:t> testen wie welk type om </a:t>
            </a:r>
            <a:r>
              <a:rPr lang="nl-NL" baseline="0" dirty="0" err="1"/>
              <a:t>meidcatie</a:t>
            </a:r>
            <a:r>
              <a:rPr lang="nl-NL" baseline="0" dirty="0"/>
              <a:t>/ adviezen op toe te passen.</a:t>
            </a:r>
          </a:p>
          <a:p>
            <a:r>
              <a:rPr lang="nl-NL" dirty="0"/>
              <a:t>DM2 is vooral ook</a:t>
            </a:r>
            <a:r>
              <a:rPr lang="nl-NL" baseline="0" dirty="0"/>
              <a:t> een probleem van een verhoogd risico op hart-vaat ziekten: metabool syndroom. Dat begint al voordat er sprake is van hyperglykemie.</a:t>
            </a:r>
          </a:p>
          <a:p>
            <a:r>
              <a:rPr lang="nl-NL" baseline="0" dirty="0"/>
              <a:t>Zodra de bètacel minder insuline produceert dan nodig is om de resistentie te overwinnen, treedt hyperglykemie op. De bètacel faalt dus in relatieve zin.</a:t>
            </a:r>
          </a:p>
          <a:p>
            <a:r>
              <a:rPr lang="nl-NL" baseline="0" dirty="0" err="1"/>
              <a:t>Microvasculaire</a:t>
            </a:r>
            <a:r>
              <a:rPr lang="nl-NL" baseline="0" dirty="0"/>
              <a:t> complicaties zijn het gevolg van de  hyperglykemie.</a:t>
            </a:r>
          </a:p>
          <a:p>
            <a:endParaRPr lang="nl-NL" dirty="0"/>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5</a:t>
            </a:fld>
            <a:endParaRPr lang="nl-NL"/>
          </a:p>
        </p:txBody>
      </p:sp>
    </p:spTree>
    <p:extLst>
      <p:ext uri="{BB962C8B-B14F-4D97-AF65-F5344CB8AC3E}">
        <p14:creationId xmlns:p14="http://schemas.microsoft.com/office/powerpoint/2010/main" val="280463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Lage instelling erg? Vaker</a:t>
            </a:r>
            <a:r>
              <a:rPr lang="nl-NL" baseline="0" dirty="0"/>
              <a:t> </a:t>
            </a:r>
            <a:r>
              <a:rPr lang="nl-NL" baseline="0" dirty="0" err="1"/>
              <a:t>hypo’s</a:t>
            </a:r>
            <a:r>
              <a:rPr lang="nl-NL" baseline="0" dirty="0"/>
              <a:t> </a:t>
            </a:r>
            <a:r>
              <a:rPr lang="nl-NL" baseline="0"/>
              <a:t>soweiso</a:t>
            </a:r>
            <a:endParaRPr lang="nl-NL"/>
          </a:p>
        </p:txBody>
      </p:sp>
      <p:sp>
        <p:nvSpPr>
          <p:cNvPr id="4" name="Tijdelijke aanduiding voor dianummer 3"/>
          <p:cNvSpPr>
            <a:spLocks noGrp="1"/>
          </p:cNvSpPr>
          <p:nvPr>
            <p:ph type="sldNum" sz="quarter" idx="10"/>
          </p:nvPr>
        </p:nvSpPr>
        <p:spPr/>
        <p:txBody>
          <a:bodyPr/>
          <a:lstStyle/>
          <a:p>
            <a:fld id="{3A2EE0B4-804A-4B80-A3CD-3DF3C4E1E35B}" type="slidenum">
              <a:rPr lang="nl-NL" smtClean="0"/>
              <a:t>19</a:t>
            </a:fld>
            <a:endParaRPr lang="nl-NL"/>
          </a:p>
        </p:txBody>
      </p:sp>
    </p:spTree>
    <p:extLst>
      <p:ext uri="{BB962C8B-B14F-4D97-AF65-F5344CB8AC3E}">
        <p14:creationId xmlns:p14="http://schemas.microsoft.com/office/powerpoint/2010/main" val="214464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Lage instelling erg? Vaker</a:t>
            </a:r>
            <a:r>
              <a:rPr lang="nl-NL" baseline="0" dirty="0"/>
              <a:t> </a:t>
            </a:r>
            <a:r>
              <a:rPr lang="nl-NL" baseline="0" dirty="0" err="1"/>
              <a:t>hypo’s</a:t>
            </a:r>
            <a:r>
              <a:rPr lang="nl-NL" baseline="0" dirty="0"/>
              <a:t> </a:t>
            </a:r>
            <a:r>
              <a:rPr lang="nl-NL" baseline="0"/>
              <a:t>soweiso</a:t>
            </a:r>
            <a:endParaRPr lang="nl-NL"/>
          </a:p>
        </p:txBody>
      </p:sp>
      <p:sp>
        <p:nvSpPr>
          <p:cNvPr id="4" name="Tijdelijke aanduiding voor dianummer 3"/>
          <p:cNvSpPr>
            <a:spLocks noGrp="1"/>
          </p:cNvSpPr>
          <p:nvPr>
            <p:ph type="sldNum" sz="quarter" idx="10"/>
          </p:nvPr>
        </p:nvSpPr>
        <p:spPr/>
        <p:txBody>
          <a:bodyPr/>
          <a:lstStyle/>
          <a:p>
            <a:fld id="{3A2EE0B4-804A-4B80-A3CD-3DF3C4E1E35B}" type="slidenum">
              <a:rPr lang="nl-NL" smtClean="0"/>
              <a:t>20</a:t>
            </a:fld>
            <a:endParaRPr lang="nl-NL"/>
          </a:p>
        </p:txBody>
      </p:sp>
    </p:spTree>
    <p:extLst>
      <p:ext uri="{BB962C8B-B14F-4D97-AF65-F5344CB8AC3E}">
        <p14:creationId xmlns:p14="http://schemas.microsoft.com/office/powerpoint/2010/main" val="214464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gevolgen</a:t>
            </a:r>
          </a:p>
        </p:txBody>
      </p:sp>
      <p:sp>
        <p:nvSpPr>
          <p:cNvPr id="4" name="Tijdelijke aanduiding voor dianummer 3"/>
          <p:cNvSpPr>
            <a:spLocks noGrp="1"/>
          </p:cNvSpPr>
          <p:nvPr>
            <p:ph type="sldNum" sz="quarter" idx="10"/>
          </p:nvPr>
        </p:nvSpPr>
        <p:spPr/>
        <p:txBody>
          <a:bodyPr/>
          <a:lstStyle/>
          <a:p>
            <a:fld id="{65ED0C57-3C8F-4CC9-B9B6-2A53D640CD86}" type="slidenum">
              <a:rPr lang="nl-NL" smtClean="0"/>
              <a:pPr/>
              <a:t>21</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Voldoende levensjaren voor de boeg voor ontwikkeling complicaties?</a:t>
            </a:r>
          </a:p>
          <a:p>
            <a:pPr>
              <a:defRPr/>
            </a:pPr>
            <a:r>
              <a:rPr lang="nl-NL" dirty="0"/>
              <a:t>Voordeel intensieve glucoseregulatie neemt af bij langer bestaande DM2 (&gt; 15 </a:t>
            </a:r>
            <a:r>
              <a:rPr lang="nl-NL" dirty="0" err="1"/>
              <a:t>jr</a:t>
            </a:r>
            <a:r>
              <a:rPr lang="nl-NL" dirty="0"/>
              <a:t>) en hogere leeftijd</a:t>
            </a:r>
          </a:p>
          <a:p>
            <a:endParaRPr lang="nl-NL" dirty="0"/>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23</a:t>
            </a:fld>
            <a:endParaRPr lang="nl-NL"/>
          </a:p>
        </p:txBody>
      </p:sp>
    </p:spTree>
    <p:extLst>
      <p:ext uri="{BB962C8B-B14F-4D97-AF65-F5344CB8AC3E}">
        <p14:creationId xmlns:p14="http://schemas.microsoft.com/office/powerpoint/2010/main" val="31428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mn-cs"/>
              </a:rPr>
              <a:t>Noemen KH arm </a:t>
            </a:r>
          </a:p>
          <a:p>
            <a:r>
              <a:rPr lang="nl-NL" sz="1200" kern="1200" dirty="0" err="1">
                <a:solidFill>
                  <a:schemeClr val="tx1"/>
                </a:solidFill>
                <a:effectLst/>
                <a:latin typeface="+mn-lt"/>
                <a:ea typeface="+mn-ea"/>
                <a:cs typeface="+mn-cs"/>
              </a:rPr>
              <a:t>Mediteraan</a:t>
            </a:r>
            <a:r>
              <a:rPr lang="nl-NL" sz="1200" kern="1200" dirty="0">
                <a:solidFill>
                  <a:schemeClr val="tx1"/>
                </a:solidFill>
                <a:effectLst/>
                <a:latin typeface="+mn-lt"/>
                <a:ea typeface="+mn-ea"/>
                <a:cs typeface="+mn-cs"/>
              </a:rPr>
              <a:t>, komt </a:t>
            </a:r>
            <a:r>
              <a:rPr lang="nl-NL" sz="1200" kern="1200" dirty="0" err="1">
                <a:solidFill>
                  <a:schemeClr val="tx1"/>
                </a:solidFill>
                <a:effectLst/>
                <a:latin typeface="+mn-lt"/>
                <a:ea typeface="+mn-ea"/>
                <a:cs typeface="+mn-cs"/>
              </a:rPr>
              <a:t>binnekort</a:t>
            </a:r>
            <a:r>
              <a:rPr lang="nl-NL" sz="1200" kern="1200" dirty="0">
                <a:solidFill>
                  <a:schemeClr val="tx1"/>
                </a:solidFill>
                <a:effectLst/>
                <a:latin typeface="+mn-lt"/>
                <a:ea typeface="+mn-ea"/>
                <a:cs typeface="+mn-cs"/>
              </a:rPr>
              <a:t> scholing van.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korte termijn positieve</a:t>
            </a:r>
            <a:r>
              <a:rPr lang="nl-NL" sz="1200" kern="1200" baseline="0" dirty="0">
                <a:solidFill>
                  <a:schemeClr val="tx1"/>
                </a:solidFill>
                <a:effectLst/>
                <a:latin typeface="+mn-lt"/>
                <a:ea typeface="+mn-ea"/>
                <a:cs typeface="+mn-cs"/>
              </a:rPr>
              <a:t> effecten.</a:t>
            </a:r>
            <a:r>
              <a:rPr lang="nl-NL" sz="1200" kern="1200" dirty="0">
                <a:solidFill>
                  <a:schemeClr val="tx1"/>
                </a:solidFill>
                <a:effectLst/>
                <a:latin typeface="+mn-lt"/>
                <a:ea typeface="+mn-ea"/>
                <a:cs typeface="+mn-cs"/>
              </a:rPr>
              <a:t> leefstijl als basis van de diabetes behandeling benadrukken.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 UK-</a:t>
            </a:r>
            <a:r>
              <a:rPr lang="nl-NL" sz="1200" kern="1200" dirty="0" err="1">
                <a:solidFill>
                  <a:schemeClr val="tx1"/>
                </a:solidFill>
                <a:effectLst/>
                <a:latin typeface="+mn-lt"/>
                <a:ea typeface="+mn-ea"/>
                <a:cs typeface="+mn-cs"/>
              </a:rPr>
              <a:t>Prospective</a:t>
            </a:r>
            <a:r>
              <a:rPr lang="nl-NL" sz="1200" kern="1200" dirty="0">
                <a:solidFill>
                  <a:schemeClr val="tx1"/>
                </a:solidFill>
                <a:effectLst/>
                <a:latin typeface="+mn-lt"/>
                <a:ea typeface="+mn-ea"/>
                <a:cs typeface="+mn-cs"/>
              </a:rPr>
              <a:t> Diabetes </a:t>
            </a:r>
            <a:r>
              <a:rPr lang="nl-NL" sz="1200" kern="1200" dirty="0" err="1">
                <a:solidFill>
                  <a:schemeClr val="tx1"/>
                </a:solidFill>
                <a:effectLst/>
                <a:latin typeface="+mn-lt"/>
                <a:ea typeface="+mn-ea"/>
                <a:cs typeface="+mn-cs"/>
              </a:rPr>
              <a:t>Study</a:t>
            </a:r>
            <a:r>
              <a:rPr lang="nl-NL" sz="1200" kern="1200" dirty="0">
                <a:solidFill>
                  <a:schemeClr val="tx1"/>
                </a:solidFill>
                <a:effectLst/>
                <a:latin typeface="+mn-lt"/>
                <a:ea typeface="+mn-ea"/>
                <a:cs typeface="+mn-cs"/>
              </a:rPr>
              <a:t> werden 4209 patiënten na een initiële dieetinterventie gerandomiseerd naar een intensief en een conventioneel behandelde groep en meer dan 9 jaar gevolgd.</a:t>
            </a:r>
          </a:p>
          <a:p>
            <a:r>
              <a:rPr lang="nl-NL" sz="1200" kern="1200" dirty="0">
                <a:solidFill>
                  <a:schemeClr val="tx1"/>
                </a:solidFill>
                <a:effectLst/>
                <a:latin typeface="+mn-lt"/>
                <a:ea typeface="+mn-ea"/>
                <a:cs typeface="+mn-cs"/>
              </a:rPr>
              <a:t>In een inloopperiode van 3 maanden werden 5102 patiënten maandelijks intensief begeleid door een diëtist. Deelnemers kregen een matig vezelrijkdieet met een laag verzadigd vetgehalte en 50% van de calorieën kwam uit koolhydraten. Mensen met overgewicht kregen het advies af te vallen door een energiebeperkt dieet. Het lichaamsgewicht daalde gemiddeld 5 kg. Daarmee behaalde 17% een glucosegehalte &lt; 6 mmol/l. Na 9 jaar was de nuchtere bloedglucosewaarde bij </a:t>
            </a:r>
            <a:r>
              <a:rPr lang="nl-NL" sz="1200" kern="1200" dirty="0" err="1">
                <a:solidFill>
                  <a:schemeClr val="tx1"/>
                </a:solidFill>
                <a:effectLst/>
                <a:latin typeface="+mn-lt"/>
                <a:ea typeface="+mn-ea"/>
                <a:cs typeface="+mn-cs"/>
              </a:rPr>
              <a:t>tweederde</a:t>
            </a:r>
            <a:r>
              <a:rPr lang="nl-NL" sz="1200" kern="1200" dirty="0">
                <a:solidFill>
                  <a:schemeClr val="tx1"/>
                </a:solidFill>
                <a:effectLst/>
                <a:latin typeface="+mn-lt"/>
                <a:ea typeface="+mn-ea"/>
                <a:cs typeface="+mn-cs"/>
              </a:rPr>
              <a:t> van deze mensen gestegen tot &gt; 6 mmol/l, zodat additionele behandeling werd gestart.</a:t>
            </a:r>
            <a:r>
              <a:rPr lang="nl-NL" dirty="0">
                <a:effectLst/>
              </a:rPr>
              <a:t> </a:t>
            </a:r>
          </a:p>
          <a:p>
            <a:endParaRPr lang="nl-NL" dirty="0">
              <a:effectLst/>
            </a:endParaRPr>
          </a:p>
          <a:p>
            <a:r>
              <a:rPr lang="nl-NL" dirty="0">
                <a:effectLst/>
              </a:rPr>
              <a:t>Denk altijd ook een aan een ander type dan type 2, vooral LADA.</a:t>
            </a:r>
          </a:p>
          <a:p>
            <a:endParaRPr lang="nl-NL" dirty="0">
              <a:effectLst/>
            </a:endParaRPr>
          </a:p>
          <a:p>
            <a:r>
              <a:rPr lang="nl-NL" dirty="0">
                <a:effectLst/>
              </a:rPr>
              <a:t>Direct starten met metformine wordt soms gesuggereerd. Zie ook opinie artikel in H&amp;W hierover.</a:t>
            </a:r>
          </a:p>
          <a:p>
            <a:r>
              <a:rPr lang="nl-NL" dirty="0">
                <a:effectLst/>
              </a:rPr>
              <a:t>Effect van direct starten met medicatie is ondermijnen inzet leefstijl, zie volgende dia.</a:t>
            </a:r>
            <a:endParaRPr lang="nl-NL" dirty="0"/>
          </a:p>
        </p:txBody>
      </p:sp>
      <p:sp>
        <p:nvSpPr>
          <p:cNvPr id="4" name="Tijdelijke aanduiding voor dianummer 3"/>
          <p:cNvSpPr>
            <a:spLocks noGrp="1"/>
          </p:cNvSpPr>
          <p:nvPr>
            <p:ph type="sldNum" sz="quarter" idx="10"/>
          </p:nvPr>
        </p:nvSpPr>
        <p:spPr/>
        <p:txBody>
          <a:bodyPr/>
          <a:lstStyle/>
          <a:p>
            <a:fld id="{FBCFF1C0-4F92-4171-AC3F-80C433EC4C1E}" type="slidenum">
              <a:rPr lang="nl-NL" smtClean="0"/>
              <a:pPr/>
              <a:t>24</a:t>
            </a:fld>
            <a:endParaRPr lang="nl-NL"/>
          </a:p>
        </p:txBody>
      </p:sp>
      <p:sp>
        <p:nvSpPr>
          <p:cNvPr id="5" name="Tijdelijke aanduiding voor voettekst 4">
            <a:extLst>
              <a:ext uri="{FF2B5EF4-FFF2-40B4-BE49-F238E27FC236}">
                <a16:creationId xmlns:a16="http://schemas.microsoft.com/office/drawing/2014/main" id="{CB097EE5-955D-1B42-A3FE-6871A0AB8A6D}"/>
              </a:ext>
            </a:extLst>
          </p:cNvPr>
          <p:cNvSpPr>
            <a:spLocks noGrp="1"/>
          </p:cNvSpPr>
          <p:nvPr>
            <p:ph type="ftr" sz="quarter" idx="11"/>
          </p:nvPr>
        </p:nvSpPr>
        <p:spPr/>
        <p:txBody>
          <a:bodyPr/>
          <a:lstStyle/>
          <a:p>
            <a:r>
              <a:rPr lang="nl-NL"/>
              <a:t>DiHAG-Langerhans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discussie</a:t>
            </a:r>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25</a:t>
            </a:fld>
            <a:endParaRPr lang="nl-NL"/>
          </a:p>
        </p:txBody>
      </p:sp>
    </p:spTree>
    <p:extLst>
      <p:ext uri="{BB962C8B-B14F-4D97-AF65-F5344CB8AC3E}">
        <p14:creationId xmlns:p14="http://schemas.microsoft.com/office/powerpoint/2010/main" val="379127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Docent 1</a:t>
            </a:r>
          </a:p>
        </p:txBody>
      </p:sp>
      <p:sp>
        <p:nvSpPr>
          <p:cNvPr id="4" name="Tijdelijke aanduiding voor voettekst 3"/>
          <p:cNvSpPr>
            <a:spLocks noGrp="1"/>
          </p:cNvSpPr>
          <p:nvPr>
            <p:ph type="ftr" sz="quarter" idx="10"/>
          </p:nvPr>
        </p:nvSpPr>
        <p:spPr/>
        <p:txBody>
          <a:bodyPr/>
          <a:lstStyle/>
          <a:p>
            <a:r>
              <a:rPr lang="nl-NL"/>
              <a:t>DiHAG-Langerhans</a:t>
            </a:r>
          </a:p>
        </p:txBody>
      </p:sp>
      <p:sp>
        <p:nvSpPr>
          <p:cNvPr id="5" name="Tijdelijke aanduiding voor dianummer 4"/>
          <p:cNvSpPr>
            <a:spLocks noGrp="1"/>
          </p:cNvSpPr>
          <p:nvPr>
            <p:ph type="sldNum" sz="quarter" idx="11"/>
          </p:nvPr>
        </p:nvSpPr>
        <p:spPr/>
        <p:txBody>
          <a:bodyPr/>
          <a:lstStyle/>
          <a:p>
            <a:fld id="{E441BC16-ECC4-6449-A0E2-C8B5493BDFBE}" type="slidenum">
              <a:rPr lang="nl-NL" smtClean="0"/>
              <a:pPr/>
              <a:t>26</a:t>
            </a:fld>
            <a:endParaRPr lang="nl-NL"/>
          </a:p>
        </p:txBody>
      </p:sp>
    </p:spTree>
    <p:extLst>
      <p:ext uri="{BB962C8B-B14F-4D97-AF65-F5344CB8AC3E}">
        <p14:creationId xmlns:p14="http://schemas.microsoft.com/office/powerpoint/2010/main" val="101953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Belangrijke pijler in </a:t>
            </a:r>
            <a:r>
              <a:rPr lang="nl-NL" dirty="0" err="1"/>
              <a:t>med</a:t>
            </a:r>
            <a:r>
              <a:rPr lang="nl-NL" dirty="0"/>
              <a:t> therapie. Meer</a:t>
            </a:r>
            <a:r>
              <a:rPr lang="nl-NL" baseline="0" dirty="0"/>
              <a:t> dan alleen de lever. Steeds duidelijke rol darmen.</a:t>
            </a:r>
          </a:p>
          <a:p>
            <a:endParaRPr lang="nl-NL" baseline="0" dirty="0"/>
          </a:p>
          <a:p>
            <a:pPr lvl="1">
              <a:buFont typeface="Arial"/>
              <a:buChar char="•"/>
            </a:pPr>
            <a:r>
              <a:rPr lang="nl-NL" sz="2800" dirty="0">
                <a:solidFill>
                  <a:schemeClr val="tx1"/>
                </a:solidFill>
              </a:rPr>
              <a:t>3-5% verdraagt metformine niet in laagste dosering (gastro-intestinale bijwerkingen)</a:t>
            </a:r>
          </a:p>
          <a:p>
            <a:pPr marL="457200" lvl="1" indent="0">
              <a:buNone/>
            </a:pPr>
            <a:endParaRPr lang="nl-NL" sz="2800" dirty="0">
              <a:solidFill>
                <a:schemeClr val="tx1"/>
              </a:solidFill>
            </a:endParaRPr>
          </a:p>
          <a:p>
            <a:pPr lvl="1">
              <a:buFont typeface="Arial"/>
              <a:buChar char="•"/>
            </a:pPr>
            <a:r>
              <a:rPr lang="nl-NL" sz="2800" dirty="0">
                <a:solidFill>
                  <a:schemeClr val="tx1"/>
                </a:solidFill>
              </a:rPr>
              <a:t>15 tot 20% verdraagt metformine niet in  maximale dosering </a:t>
            </a:r>
          </a:p>
          <a:p>
            <a:pPr lvl="1">
              <a:buFont typeface="Arial"/>
              <a:buChar char="•"/>
            </a:pPr>
            <a:endParaRPr lang="nl-NL" sz="2800" dirty="0">
              <a:solidFill>
                <a:schemeClr val="tx1"/>
              </a:solidFill>
            </a:endParaRPr>
          </a:p>
          <a:p>
            <a:pPr lvl="1">
              <a:buFont typeface="Arial"/>
              <a:buChar char="•"/>
            </a:pPr>
            <a:r>
              <a:rPr lang="nl-NL" sz="2800" dirty="0">
                <a:solidFill>
                  <a:schemeClr val="tx1"/>
                </a:solidFill>
              </a:rPr>
              <a:t>Risicofactoren lactaat acidose: acute afname nierfunctie, cardiopulmonale ziekte, sepsis, dehydratie. </a:t>
            </a:r>
            <a:endParaRPr lang="nl-NL"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6BEE71C9-BF5F-4BE2-ABA8-47EF99DD9A15}" type="slidenum">
              <a:rPr lang="nl-NL" smtClean="0"/>
              <a:t>27</a:t>
            </a:fld>
            <a:endParaRPr lang="nl-NL"/>
          </a:p>
        </p:txBody>
      </p:sp>
    </p:spTree>
    <p:extLst>
      <p:ext uri="{BB962C8B-B14F-4D97-AF65-F5344CB8AC3E}">
        <p14:creationId xmlns:p14="http://schemas.microsoft.com/office/powerpoint/2010/main" val="425700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sparren</a:t>
            </a:r>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29</a:t>
            </a:fld>
            <a:endParaRPr lang="nl-NL"/>
          </a:p>
        </p:txBody>
      </p:sp>
    </p:spTree>
    <p:extLst>
      <p:ext uri="{BB962C8B-B14F-4D97-AF65-F5344CB8AC3E}">
        <p14:creationId xmlns:p14="http://schemas.microsoft.com/office/powerpoint/2010/main" val="43578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Docent 1</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Doel: duidelijk maken wat stap 2 is en wanneer die wordt ingezet.</a:t>
            </a:r>
          </a:p>
          <a:p>
            <a:pPr marL="0" marR="0" indent="0" algn="l" defTabSz="4572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Discussie: hoe ga je om met &gt;70jr en streefwaarde 58. Natuurlijk start je gliclazide tijdig, maar je hoeft ook weer niet tot 53, &lt; 58 is OK. </a:t>
            </a:r>
            <a:br>
              <a:rPr lang="nl-NL" sz="1200" kern="1200">
                <a:solidFill>
                  <a:schemeClr val="tx1"/>
                </a:solidFill>
                <a:effectLst/>
                <a:latin typeface="+mn-lt"/>
                <a:ea typeface="+mn-ea"/>
                <a:cs typeface="+mn-cs"/>
              </a:rPr>
            </a:br>
            <a:r>
              <a:rPr lang="nl-NL" sz="1200" kern="1200">
                <a:solidFill>
                  <a:schemeClr val="tx1"/>
                </a:solidFill>
                <a:effectLst/>
                <a:latin typeface="+mn-lt"/>
                <a:ea typeface="+mn-ea"/>
                <a:cs typeface="+mn-cs"/>
              </a:rPr>
              <a:t>Het blijft een beetje een spagaat.</a:t>
            </a:r>
          </a:p>
          <a:p>
            <a:endParaRPr lang="nl-NL"/>
          </a:p>
        </p:txBody>
      </p:sp>
      <p:sp>
        <p:nvSpPr>
          <p:cNvPr id="4" name="Tijdelijke aanduiding voor dianummer 3"/>
          <p:cNvSpPr>
            <a:spLocks noGrp="1"/>
          </p:cNvSpPr>
          <p:nvPr>
            <p:ph type="sldNum" sz="quarter" idx="10"/>
          </p:nvPr>
        </p:nvSpPr>
        <p:spPr/>
        <p:txBody>
          <a:bodyPr/>
          <a:lstStyle/>
          <a:p>
            <a:fld id="{FBCFF1C0-4F92-4171-AC3F-80C433EC4C1E}" type="slidenum">
              <a:rPr lang="nl-NL" smtClean="0"/>
              <a:pPr/>
              <a:t>30</a:t>
            </a:fld>
            <a:endParaRPr lang="nl-NL"/>
          </a:p>
        </p:txBody>
      </p:sp>
      <p:sp>
        <p:nvSpPr>
          <p:cNvPr id="5" name="Tijdelijke aanduiding voor voettekst 4">
            <a:extLst>
              <a:ext uri="{FF2B5EF4-FFF2-40B4-BE49-F238E27FC236}">
                <a16:creationId xmlns:a16="http://schemas.microsoft.com/office/drawing/2014/main" id="{CEF21B0E-5717-814E-A9A5-720563C898D9}"/>
              </a:ext>
            </a:extLst>
          </p:cNvPr>
          <p:cNvSpPr>
            <a:spLocks noGrp="1"/>
          </p:cNvSpPr>
          <p:nvPr>
            <p:ph type="ftr" sz="quarter" idx="11"/>
          </p:nvPr>
        </p:nvSpPr>
        <p:spPr/>
        <p:txBody>
          <a:bodyPr/>
          <a:lstStyle/>
          <a:p>
            <a:r>
              <a:rPr lang="nl-NL"/>
              <a:t>DiHAG-Langerhans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am</a:t>
            </a:r>
            <a:endParaRPr lang="nl-NL" dirty="0"/>
          </a:p>
        </p:txBody>
      </p:sp>
      <p:sp>
        <p:nvSpPr>
          <p:cNvPr id="4" name="Tijdelijke aanduiding voor dianummer 3"/>
          <p:cNvSpPr>
            <a:spLocks noGrp="1"/>
          </p:cNvSpPr>
          <p:nvPr>
            <p:ph type="sldNum" sz="quarter" idx="10"/>
          </p:nvPr>
        </p:nvSpPr>
        <p:spPr/>
        <p:txBody>
          <a:bodyPr/>
          <a:lstStyle/>
          <a:p>
            <a:fld id="{D363CBC0-1F63-4182-9675-64F07831B2AC}" type="slidenum">
              <a:rPr lang="nl-NL" smtClean="0"/>
              <a:pPr/>
              <a:t>8</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sparren</a:t>
            </a:r>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32</a:t>
            </a:fld>
            <a:endParaRPr lang="nl-NL"/>
          </a:p>
        </p:txBody>
      </p:sp>
    </p:spTree>
    <p:extLst>
      <p:ext uri="{BB962C8B-B14F-4D97-AF65-F5344CB8AC3E}">
        <p14:creationId xmlns:p14="http://schemas.microsoft.com/office/powerpoint/2010/main" val="43578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a:t>
            </a:r>
            <a:r>
              <a:rPr lang="nl-NL" baseline="0" dirty="0"/>
              <a:t> getallen.</a:t>
            </a:r>
          </a:p>
          <a:p>
            <a:r>
              <a:rPr lang="nl-NL" baseline="0" dirty="0" err="1"/>
              <a:t>Sfk</a:t>
            </a:r>
            <a:r>
              <a:rPr lang="nl-NL" baseline="0" dirty="0"/>
              <a:t>.</a:t>
            </a:r>
          </a:p>
          <a:p>
            <a:r>
              <a:rPr lang="nl-NL" baseline="0" dirty="0" err="1"/>
              <a:t>Degludec</a:t>
            </a:r>
            <a:r>
              <a:rPr lang="nl-NL" baseline="0" dirty="0"/>
              <a:t>. Alle getallen ook 2</a:t>
            </a:r>
            <a:r>
              <a:rPr lang="nl-NL" baseline="30000" dirty="0"/>
              <a:t>de</a:t>
            </a:r>
            <a:r>
              <a:rPr lang="nl-NL" baseline="0" dirty="0"/>
              <a:t> lijn. 18 % eerste lijn. Hoe zou dat komen? Ondanks NHG/ scholing </a:t>
            </a:r>
            <a:r>
              <a:rPr lang="nl-NL" baseline="0" dirty="0" err="1"/>
              <a:t>etc</a:t>
            </a:r>
            <a:r>
              <a:rPr lang="nl-NL" baseline="0" dirty="0"/>
              <a:t>, zorgstandaarden</a:t>
            </a:r>
            <a:endParaRPr lang="nl-NL" dirty="0"/>
          </a:p>
        </p:txBody>
      </p:sp>
      <p:sp>
        <p:nvSpPr>
          <p:cNvPr id="4" name="Tijdelijke aanduiding voor dianummer 3"/>
          <p:cNvSpPr>
            <a:spLocks noGrp="1"/>
          </p:cNvSpPr>
          <p:nvPr>
            <p:ph type="sldNum" sz="quarter" idx="10"/>
          </p:nvPr>
        </p:nvSpPr>
        <p:spPr/>
        <p:txBody>
          <a:bodyPr/>
          <a:lstStyle/>
          <a:p>
            <a:pPr>
              <a:defRPr/>
            </a:pPr>
            <a:fld id="{183A4B03-1A5A-42D4-9F0E-F0054FC12A40}" type="slidenum">
              <a:rPr lang="nl-NL" altLang="nl-NL" smtClean="0"/>
              <a:pPr>
                <a:defRPr/>
              </a:pPr>
              <a:t>34</a:t>
            </a:fld>
            <a:endParaRPr lang="nl-NL" altLang="nl-NL"/>
          </a:p>
        </p:txBody>
      </p:sp>
    </p:spTree>
    <p:extLst>
      <p:ext uri="{BB962C8B-B14F-4D97-AF65-F5344CB8AC3E}">
        <p14:creationId xmlns:p14="http://schemas.microsoft.com/office/powerpoint/2010/main" val="357421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Insuline</a:t>
            </a:r>
            <a:r>
              <a:rPr lang="nl-NL" baseline="0" dirty="0"/>
              <a:t> is denken in profielen.</a:t>
            </a:r>
          </a:p>
          <a:p>
            <a:r>
              <a:rPr lang="nl-NL" baseline="0" dirty="0"/>
              <a:t>NPH is middel lang. </a:t>
            </a:r>
            <a:r>
              <a:rPr lang="nl-NL" baseline="0" dirty="0" err="1"/>
              <a:t>Aanloog</a:t>
            </a:r>
            <a:r>
              <a:rPr lang="nl-NL" baseline="0" dirty="0"/>
              <a:t> is langer werkend. Dat </a:t>
            </a:r>
            <a:r>
              <a:rPr lang="nl-NL" baseline="0" dirty="0" err="1"/>
              <a:t>lihjkt</a:t>
            </a:r>
            <a:r>
              <a:rPr lang="nl-NL" baseline="0" dirty="0"/>
              <a:t> al beter. Maar is een misvatting dat je bij type 2 diabetes lang insuline dekking nodig hebt.</a:t>
            </a:r>
          </a:p>
          <a:p>
            <a:r>
              <a:rPr lang="nl-NL" baseline="0" dirty="0"/>
              <a:t>Het punt is dat NPH geregistreerd staat al middel lang, bij hogere dosering werkt het  wat langer.</a:t>
            </a:r>
          </a:p>
          <a:p>
            <a:r>
              <a:rPr lang="nl-NL" baseline="0" dirty="0"/>
              <a:t>En </a:t>
            </a:r>
            <a:r>
              <a:rPr lang="nl-NL" baseline="0" dirty="0" err="1"/>
              <a:t>glargine</a:t>
            </a:r>
            <a:r>
              <a:rPr lang="nl-NL" baseline="0" dirty="0"/>
              <a:t> staat als langwerkend maar bij lagere dosering veel korter.</a:t>
            </a:r>
          </a:p>
          <a:p>
            <a:endParaRPr lang="nl-NL" dirty="0"/>
          </a:p>
        </p:txBody>
      </p:sp>
      <p:sp>
        <p:nvSpPr>
          <p:cNvPr id="4" name="Tijdelijke aanduiding voor dianummer 3"/>
          <p:cNvSpPr>
            <a:spLocks noGrp="1"/>
          </p:cNvSpPr>
          <p:nvPr>
            <p:ph type="sldNum" sz="quarter" idx="10"/>
          </p:nvPr>
        </p:nvSpPr>
        <p:spPr/>
        <p:txBody>
          <a:bodyPr/>
          <a:lstStyle/>
          <a:p>
            <a:pPr>
              <a:defRPr/>
            </a:pPr>
            <a:fld id="{183A4B03-1A5A-42D4-9F0E-F0054FC12A40}" type="slidenum">
              <a:rPr lang="nl-NL" altLang="nl-NL" smtClean="0"/>
              <a:pPr>
                <a:defRPr/>
              </a:pPr>
              <a:t>35</a:t>
            </a:fld>
            <a:endParaRPr lang="nl-NL" altLang="nl-NL"/>
          </a:p>
        </p:txBody>
      </p:sp>
    </p:spTree>
    <p:extLst>
      <p:ext uri="{BB962C8B-B14F-4D97-AF65-F5344CB8AC3E}">
        <p14:creationId xmlns:p14="http://schemas.microsoft.com/office/powerpoint/2010/main" val="919549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komt dan naar voren.</a:t>
            </a:r>
          </a:p>
          <a:p>
            <a:r>
              <a:rPr lang="nl-NL" dirty="0"/>
              <a:t>Natuurlijk ziet goed</a:t>
            </a:r>
            <a:r>
              <a:rPr lang="nl-NL" baseline="0" dirty="0"/>
              <a:t> uit. Wanneer je de studies goed leest</a:t>
            </a:r>
          </a:p>
          <a:p>
            <a:endParaRPr lang="nl-NL" baseline="0" dirty="0"/>
          </a:p>
          <a:p>
            <a:r>
              <a:rPr lang="nl-NL" baseline="0" dirty="0"/>
              <a:t>-relatieve reductie?</a:t>
            </a:r>
          </a:p>
          <a:p>
            <a:r>
              <a:rPr lang="nl-NL" baseline="0" dirty="0"/>
              <a:t>-onderzocht populatie?</a:t>
            </a:r>
          </a:p>
          <a:p>
            <a:r>
              <a:rPr lang="nl-NL" baseline="0" dirty="0"/>
              <a:t>-verschil in streefwaarden in de ochtend</a:t>
            </a:r>
          </a:p>
          <a:p>
            <a:r>
              <a:rPr lang="nl-NL" baseline="0" dirty="0"/>
              <a:t>-hoe groot is het probleem nu helemaal?</a:t>
            </a:r>
            <a:endParaRPr lang="nl-NL" dirty="0"/>
          </a:p>
        </p:txBody>
      </p:sp>
      <p:sp>
        <p:nvSpPr>
          <p:cNvPr id="4" name="Tijdelijke aanduiding voor dianummer 3"/>
          <p:cNvSpPr>
            <a:spLocks noGrp="1"/>
          </p:cNvSpPr>
          <p:nvPr>
            <p:ph type="sldNum" sz="quarter" idx="10"/>
          </p:nvPr>
        </p:nvSpPr>
        <p:spPr/>
        <p:txBody>
          <a:bodyPr/>
          <a:lstStyle/>
          <a:p>
            <a:pPr>
              <a:defRPr/>
            </a:pPr>
            <a:fld id="{183A4B03-1A5A-42D4-9F0E-F0054FC12A40}" type="slidenum">
              <a:rPr lang="nl-NL" altLang="nl-NL" smtClean="0"/>
              <a:pPr>
                <a:defRPr/>
              </a:pPr>
              <a:t>36</a:t>
            </a:fld>
            <a:endParaRPr lang="nl-NL" altLang="nl-NL"/>
          </a:p>
        </p:txBody>
      </p:sp>
    </p:spTree>
    <p:extLst>
      <p:ext uri="{BB962C8B-B14F-4D97-AF65-F5344CB8AC3E}">
        <p14:creationId xmlns:p14="http://schemas.microsoft.com/office/powerpoint/2010/main" val="1573570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37</a:t>
            </a:fld>
            <a:endParaRPr lang="nl-NL"/>
          </a:p>
        </p:txBody>
      </p:sp>
    </p:spTree>
    <p:extLst>
      <p:ext uri="{BB962C8B-B14F-4D97-AF65-F5344CB8AC3E}">
        <p14:creationId xmlns:p14="http://schemas.microsoft.com/office/powerpoint/2010/main" val="167435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r>
              <a:rPr lang="nl-NL" u="sng" dirty="0"/>
              <a:t>NIV richtlijn ( DM2 2</a:t>
            </a:r>
            <a:r>
              <a:rPr lang="nl-NL" u="sng" baseline="30000" dirty="0"/>
              <a:t>e</a:t>
            </a:r>
            <a:r>
              <a:rPr lang="nl-NL" u="sng" baseline="0" dirty="0"/>
              <a:t> lijn 2017)</a:t>
            </a:r>
            <a:r>
              <a:rPr lang="nl-NL" u="sng" dirty="0"/>
              <a:t>:</a:t>
            </a:r>
          </a:p>
          <a:p>
            <a:endParaRPr lang="nl-NL" dirty="0"/>
          </a:p>
          <a:p>
            <a:r>
              <a:rPr lang="nl-NL" sz="1200" dirty="0"/>
              <a:t>Bij CI voor GLP1 ( </a:t>
            </a:r>
            <a:r>
              <a:rPr lang="nl-NL" sz="1200" dirty="0" err="1"/>
              <a:t>voorgesch</a:t>
            </a:r>
            <a:r>
              <a:rPr lang="nl-NL" sz="1200" dirty="0"/>
              <a:t> pancreatitis of maligniteiten in pancreas of schildklier, bij bekende </a:t>
            </a:r>
            <a:r>
              <a:rPr lang="nl-NL" sz="1200" dirty="0" err="1"/>
              <a:t>gastroparese</a:t>
            </a:r>
            <a:r>
              <a:rPr lang="nl-NL" sz="1200" dirty="0"/>
              <a:t>, lever </a:t>
            </a:r>
            <a:r>
              <a:rPr lang="nl-NL" sz="1200" dirty="0" err="1"/>
              <a:t>insuff</a:t>
            </a:r>
            <a:r>
              <a:rPr lang="nl-NL" sz="1200" dirty="0"/>
              <a:t>, nierfalen of hartfalen. </a:t>
            </a:r>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CI voor  SGLT-2 : </a:t>
            </a:r>
            <a:r>
              <a:rPr lang="nl-NL" dirty="0" err="1"/>
              <a:t>eGFR</a:t>
            </a:r>
            <a:r>
              <a:rPr lang="nl-NL" dirty="0"/>
              <a:t>&lt; 60ml/min, recidiverende genitale (mycotische ) infecties, alcoholisme, ondervoeding, </a:t>
            </a:r>
            <a:r>
              <a:rPr lang="nl-NL" dirty="0" err="1"/>
              <a:t>voorgesch</a:t>
            </a:r>
            <a:r>
              <a:rPr lang="nl-NL" dirty="0"/>
              <a:t> v amputatie of </a:t>
            </a:r>
            <a:r>
              <a:rPr lang="nl-NL" dirty="0" err="1"/>
              <a:t>sympt</a:t>
            </a:r>
            <a:r>
              <a:rPr lang="nl-NL" dirty="0"/>
              <a:t> perifeer vaatlijden)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KNMP RL </a:t>
            </a:r>
            <a:r>
              <a:rPr lang="nl-NL" b="1" dirty="0" err="1"/>
              <a:t>contraindicaties</a:t>
            </a:r>
            <a:r>
              <a:rPr lang="nl-NL" b="1" dirty="0"/>
              <a:t>: </a:t>
            </a:r>
          </a:p>
          <a:p>
            <a:r>
              <a:rPr lang="nl-NL" sz="1200" i="1" kern="1200" dirty="0">
                <a:solidFill>
                  <a:schemeClr val="tx1"/>
                </a:solidFill>
                <a:effectLst/>
                <a:latin typeface="+mn-lt"/>
                <a:ea typeface="+mn-ea"/>
                <a:cs typeface="+mn-cs"/>
              </a:rPr>
              <a:t>Contra-indicaties DPP4</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Overgevoeligheid voor DPP-4-remmers, pancreatitis. Voorzichtigheid bij hartfalen (NYHA klasse III-IV). </a:t>
            </a:r>
            <a:r>
              <a:rPr lang="nl-NL" sz="1200" kern="1200" dirty="0" err="1">
                <a:solidFill>
                  <a:schemeClr val="tx1"/>
                </a:solidFill>
                <a:effectLst/>
                <a:latin typeface="+mn-lt"/>
                <a:ea typeface="+mn-ea"/>
                <a:cs typeface="+mn-cs"/>
              </a:rPr>
              <a:t>Alogliptine</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sitagliptine</a:t>
            </a:r>
            <a:r>
              <a:rPr lang="nl-NL" sz="1200" kern="1200" dirty="0">
                <a:solidFill>
                  <a:schemeClr val="tx1"/>
                </a:solidFill>
                <a:effectLst/>
                <a:latin typeface="+mn-lt"/>
                <a:ea typeface="+mn-ea"/>
                <a:cs typeface="+mn-cs"/>
              </a:rPr>
              <a:t> zijn niet onderzocht bij ernstige levercirrose (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klasse C). ( zie ook 2.3.1 en </a:t>
            </a:r>
            <a:r>
              <a:rPr lang="nl-NL" sz="1200" u="sng" kern="1200" dirty="0">
                <a:solidFill>
                  <a:schemeClr val="tx1"/>
                </a:solidFill>
                <a:effectLst/>
                <a:latin typeface="+mn-lt"/>
                <a:ea typeface="+mn-ea"/>
                <a:cs typeface="+mn-cs"/>
                <a:hlinkClick r:id="rId3"/>
              </a:rPr>
              <a:t>www.geneesmiddelenbijlevercirrose.nl</a:t>
            </a:r>
            <a:r>
              <a:rPr lang="nl-NL" sz="1200" kern="1200" dirty="0">
                <a:solidFill>
                  <a:schemeClr val="tx1"/>
                </a:solidFill>
                <a:effectLst/>
                <a:latin typeface="+mn-lt"/>
                <a:ea typeface="+mn-ea"/>
                <a:cs typeface="+mn-cs"/>
              </a:rPr>
              <a:t>) [ KNMP 2017a].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r>
              <a:rPr lang="nl-NL" sz="1200" i="1" kern="1200" dirty="0">
                <a:solidFill>
                  <a:schemeClr val="tx1"/>
                </a:solidFill>
                <a:effectLst/>
                <a:latin typeface="+mn-lt"/>
                <a:ea typeface="+mn-ea"/>
                <a:cs typeface="+mn-cs"/>
              </a:rPr>
              <a:t>Contra-indicaties GLP-1</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Overgevoeligheid, diabetes type 1 , ernstige gastro-intestinale aandoeningen (waaronder </a:t>
            </a:r>
            <a:r>
              <a:rPr lang="nl-NL" sz="1200" kern="1200" dirty="0" err="1">
                <a:solidFill>
                  <a:schemeClr val="tx1"/>
                </a:solidFill>
                <a:effectLst/>
                <a:latin typeface="+mn-lt"/>
                <a:ea typeface="+mn-ea"/>
                <a:cs typeface="+mn-cs"/>
              </a:rPr>
              <a:t>gastroparese</a:t>
            </a:r>
            <a:r>
              <a:rPr lang="nl-NL" sz="1200" kern="1200" dirty="0">
                <a:solidFill>
                  <a:schemeClr val="tx1"/>
                </a:solidFill>
                <a:effectLst/>
                <a:latin typeface="+mn-lt"/>
                <a:ea typeface="+mn-ea"/>
                <a:cs typeface="+mn-cs"/>
              </a:rPr>
              <a:t>). Voorzichtig bij pancreatitis in de anamnese en bij een verminderde nierfunctie  [KNMP 2017a]. Gebruik bij levercirrose wordt niet aanbevolen </a:t>
            </a:r>
            <a:r>
              <a:rPr lang="nl-NL" sz="1200" kern="1200" dirty="0" err="1">
                <a:solidFill>
                  <a:schemeClr val="tx1"/>
                </a:solidFill>
                <a:effectLst/>
                <a:latin typeface="+mn-lt"/>
                <a:ea typeface="+mn-ea"/>
                <a:cs typeface="+mn-cs"/>
              </a:rPr>
              <a:t>ivm</a:t>
            </a:r>
            <a:r>
              <a:rPr lang="nl-NL" sz="1200" kern="1200" dirty="0">
                <a:solidFill>
                  <a:schemeClr val="tx1"/>
                </a:solidFill>
                <a:effectLst/>
                <a:latin typeface="+mn-lt"/>
                <a:ea typeface="+mn-ea"/>
                <a:cs typeface="+mn-cs"/>
              </a:rPr>
              <a:t> gebrek aan gegevens hierover ( zie ook zie ook 2.3.1 en </a:t>
            </a:r>
            <a:r>
              <a:rPr lang="nl-NL" sz="1200" u="sng" kern="1200" dirty="0">
                <a:solidFill>
                  <a:schemeClr val="tx1"/>
                </a:solidFill>
                <a:effectLst/>
                <a:latin typeface="+mn-lt"/>
                <a:ea typeface="+mn-ea"/>
                <a:cs typeface="+mn-cs"/>
                <a:hlinkClick r:id="rId3"/>
              </a:rPr>
              <a:t>www.geneesmiddelenbijlevercirrose.nl</a:t>
            </a:r>
            <a:endParaRPr lang="nl-NL" sz="1200" u="sng" kern="1200" dirty="0">
              <a:solidFill>
                <a:schemeClr val="tx1"/>
              </a:solidFill>
              <a:effectLst/>
              <a:latin typeface="+mn-lt"/>
              <a:ea typeface="+mn-ea"/>
              <a:cs typeface="+mn-cs"/>
            </a:endParaRPr>
          </a:p>
          <a:p>
            <a:endParaRPr lang="nl-NL" sz="1200" b="1" u="sng"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Contra-indicati</a:t>
            </a:r>
            <a:r>
              <a:rPr lang="nl-NL" sz="1200" kern="1200" dirty="0">
                <a:solidFill>
                  <a:schemeClr val="tx1"/>
                </a:solidFill>
                <a:effectLst/>
                <a:latin typeface="+mn-lt"/>
                <a:ea typeface="+mn-ea"/>
                <a:cs typeface="+mn-cs"/>
              </a:rPr>
              <a:t>es SGLT-2</a:t>
            </a:r>
          </a:p>
          <a:p>
            <a:r>
              <a:rPr lang="nl-NL" sz="1200" kern="1200" dirty="0">
                <a:solidFill>
                  <a:schemeClr val="tx1"/>
                </a:solidFill>
                <a:effectLst/>
                <a:latin typeface="+mn-lt"/>
                <a:ea typeface="+mn-ea"/>
                <a:cs typeface="+mn-cs"/>
              </a:rPr>
              <a:t>Toepassing bij volumedepletie (zoals bij acute maagdarmaandoeningen), bij recidiverende genitale schimmelinfecties in de voorgeschiedenis en bij nierfunctiestoornis. Vanwege het risico op volumedepletie is, met name bij –kwetsbare- ouderen ( &gt;70 </a:t>
            </a:r>
            <a:r>
              <a:rPr lang="nl-NL" sz="1200" kern="1200" dirty="0" err="1">
                <a:solidFill>
                  <a:schemeClr val="tx1"/>
                </a:solidFill>
                <a:effectLst/>
                <a:latin typeface="+mn-lt"/>
                <a:ea typeface="+mn-ea"/>
                <a:cs typeface="+mn-cs"/>
              </a:rPr>
              <a:t>jr</a:t>
            </a:r>
            <a:r>
              <a:rPr lang="nl-NL" sz="1200" kern="1200" dirty="0">
                <a:solidFill>
                  <a:schemeClr val="tx1"/>
                </a:solidFill>
                <a:effectLst/>
                <a:latin typeface="+mn-lt"/>
                <a:ea typeface="+mn-ea"/>
                <a:cs typeface="+mn-cs"/>
              </a:rPr>
              <a:t>),  voorzichtigheid geboden bij gebruik van </a:t>
            </a:r>
            <a:r>
              <a:rPr lang="nl-NL" sz="1200" kern="1200" dirty="0" err="1">
                <a:solidFill>
                  <a:schemeClr val="tx1"/>
                </a:solidFill>
                <a:effectLst/>
                <a:latin typeface="+mn-lt"/>
                <a:ea typeface="+mn-ea"/>
                <a:cs typeface="+mn-cs"/>
              </a:rPr>
              <a:t>lisdiuretica</a:t>
            </a:r>
            <a:r>
              <a:rPr lang="nl-NL" sz="1200" kern="1200" dirty="0">
                <a:solidFill>
                  <a:schemeClr val="tx1"/>
                </a:solidFill>
                <a:effectLst/>
                <a:latin typeface="+mn-lt"/>
                <a:ea typeface="+mn-ea"/>
                <a:cs typeface="+mn-cs"/>
              </a:rPr>
              <a:t> of andere risicofactoren voor intravasculaire </a:t>
            </a:r>
            <a:r>
              <a:rPr lang="nl-NL" sz="1200" kern="1200" dirty="0" err="1">
                <a:solidFill>
                  <a:schemeClr val="tx1"/>
                </a:solidFill>
                <a:effectLst/>
                <a:latin typeface="+mn-lt"/>
                <a:ea typeface="+mn-ea"/>
                <a:cs typeface="+mn-cs"/>
              </a:rPr>
              <a:t>onderdervulling</a:t>
            </a:r>
            <a:r>
              <a:rPr lang="nl-NL" sz="1200" kern="1200" dirty="0">
                <a:solidFill>
                  <a:schemeClr val="tx1"/>
                </a:solidFill>
                <a:effectLst/>
                <a:latin typeface="+mn-lt"/>
                <a:ea typeface="+mn-ea"/>
                <a:cs typeface="+mn-cs"/>
              </a:rPr>
              <a:t>, en/of ( orthostatische) hypotensie in de anamnese [KNMP 2017a]. Bij ernstige levercirrose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klasse C) kunnen verschillende doseeradviezen gelden (zie 2.3.1 en </a:t>
            </a:r>
            <a:r>
              <a:rPr lang="nl-NL" sz="1200" u="sng" kern="1200" dirty="0">
                <a:solidFill>
                  <a:schemeClr val="tx1"/>
                </a:solidFill>
                <a:effectLst/>
                <a:latin typeface="+mn-lt"/>
                <a:ea typeface="+mn-ea"/>
                <a:cs typeface="+mn-cs"/>
                <a:hlinkClick r:id="rId3"/>
              </a:rPr>
              <a:t>www.geneesmiddelenbijlevercirrose.nl</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r>
              <a:rPr lang="nl-NL" b="1" dirty="0"/>
              <a:t>KNMP RL: noot</a:t>
            </a:r>
            <a:r>
              <a:rPr lang="nl-NL" b="1" baseline="0" dirty="0"/>
              <a:t> SGLT-2 en DKA!!</a:t>
            </a:r>
          </a:p>
          <a:p>
            <a:r>
              <a:rPr lang="nl-NL" sz="1200" i="1" kern="1200" dirty="0">
                <a:solidFill>
                  <a:schemeClr val="tx1"/>
                </a:solidFill>
                <a:effectLst/>
                <a:latin typeface="+mn-lt"/>
                <a:ea typeface="+mn-ea"/>
                <a:cs typeface="+mn-cs"/>
              </a:rPr>
              <a:t>Ketoacidose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Amerikaanse registratieautoriteit, de Food and Drug Administration (FDA), heeft in mei 2015 een waarschuwing uitgestuurd over mogelijke ketoacidose bij gebruik van SGLT-2-remmers.  De waarschuwing gold voor alle SGLT-2-remmers. De FDA identificeerde tussen maart 2013 en juni 2014 twintig gevallen van diabetische ketoacidose, ketoacidose of </a:t>
            </a:r>
            <a:r>
              <a:rPr lang="nl-NL" sz="1200" kern="1200" dirty="0" err="1">
                <a:solidFill>
                  <a:schemeClr val="tx1"/>
                </a:solidFill>
                <a:effectLst/>
                <a:latin typeface="+mn-lt"/>
                <a:ea typeface="+mn-ea"/>
                <a:cs typeface="+mn-cs"/>
              </a:rPr>
              <a:t>ketose</a:t>
            </a:r>
            <a:r>
              <a:rPr lang="nl-NL" sz="1200" kern="1200" dirty="0">
                <a:solidFill>
                  <a:schemeClr val="tx1"/>
                </a:solidFill>
                <a:effectLst/>
                <a:latin typeface="+mn-lt"/>
                <a:ea typeface="+mn-ea"/>
                <a:cs typeface="+mn-cs"/>
              </a:rPr>
              <a:t> bij patiënten die SGLT-2-remmers gebruikten. Bij alle patiënten leidde de ketoacidose of </a:t>
            </a:r>
            <a:r>
              <a:rPr lang="nl-NL" sz="1200" kern="1200" dirty="0" err="1">
                <a:solidFill>
                  <a:schemeClr val="tx1"/>
                </a:solidFill>
                <a:effectLst/>
                <a:latin typeface="+mn-lt"/>
                <a:ea typeface="+mn-ea"/>
                <a:cs typeface="+mn-cs"/>
              </a:rPr>
              <a:t>ketose</a:t>
            </a:r>
            <a:r>
              <a:rPr lang="nl-NL" sz="1200" kern="1200" dirty="0">
                <a:solidFill>
                  <a:schemeClr val="tx1"/>
                </a:solidFill>
                <a:effectLst/>
                <a:latin typeface="+mn-lt"/>
                <a:ea typeface="+mn-ea"/>
                <a:cs typeface="+mn-cs"/>
              </a:rPr>
              <a:t> tot een bezoek aan het ziekenhuis of een ziekenhuisopname. Na juni 2014 zijn er meer meldingen binnengekomen. In ongeveer de helft van de gevallen werd geen andere uitlokkende factor voor ketoacidose geïdentificeerd. In de andere helft van de gevallen waren er wel uitlokkende factoren voor ketoacidose, zoals een acute aandoening (waaronder urineweginfectie), </a:t>
            </a:r>
            <a:r>
              <a:rPr lang="nl-NL" sz="1200" kern="1200" dirty="0" err="1">
                <a:solidFill>
                  <a:schemeClr val="tx1"/>
                </a:solidFill>
                <a:effectLst/>
                <a:latin typeface="+mn-lt"/>
                <a:ea typeface="+mn-ea"/>
                <a:cs typeface="+mn-cs"/>
              </a:rPr>
              <a:t>tachypneu</a:t>
            </a:r>
            <a:r>
              <a:rPr lang="nl-NL" sz="1200" kern="1200" dirty="0">
                <a:solidFill>
                  <a:schemeClr val="tx1"/>
                </a:solidFill>
                <a:effectLst/>
                <a:latin typeface="+mn-lt"/>
                <a:ea typeface="+mn-ea"/>
                <a:cs typeface="+mn-cs"/>
              </a:rPr>
              <a:t> of hypovolemie [FDA 2015a].</a:t>
            </a:r>
          </a:p>
          <a:p>
            <a:r>
              <a:rPr lang="nl-NL" sz="1200" kern="1200" dirty="0">
                <a:solidFill>
                  <a:schemeClr val="tx1"/>
                </a:solidFill>
                <a:effectLst/>
                <a:latin typeface="+mn-lt"/>
                <a:ea typeface="+mn-ea"/>
                <a:cs typeface="+mn-cs"/>
              </a:rPr>
              <a:t>Het ‘</a:t>
            </a:r>
            <a:r>
              <a:rPr lang="nl-NL" sz="1200" kern="1200" dirty="0" err="1">
                <a:solidFill>
                  <a:schemeClr val="tx1"/>
                </a:solidFill>
                <a:effectLst/>
                <a:latin typeface="+mn-lt"/>
                <a:ea typeface="+mn-ea"/>
                <a:cs typeface="+mn-cs"/>
              </a:rPr>
              <a:t>Pharmacovigilance</a:t>
            </a:r>
            <a:r>
              <a:rPr lang="nl-NL" sz="1200" kern="1200" dirty="0">
                <a:solidFill>
                  <a:schemeClr val="tx1"/>
                </a:solidFill>
                <a:effectLst/>
                <a:latin typeface="+mn-lt"/>
                <a:ea typeface="+mn-ea"/>
                <a:cs typeface="+mn-cs"/>
              </a:rPr>
              <a:t> Risk Assessment </a:t>
            </a:r>
            <a:r>
              <a:rPr lang="nl-NL" sz="1200" kern="1200" dirty="0" err="1">
                <a:solidFill>
                  <a:schemeClr val="tx1"/>
                </a:solidFill>
                <a:effectLst/>
                <a:latin typeface="+mn-lt"/>
                <a:ea typeface="+mn-ea"/>
                <a:cs typeface="+mn-cs"/>
              </a:rPr>
              <a:t>Committee</a:t>
            </a:r>
            <a:r>
              <a:rPr lang="nl-NL" sz="1200" kern="1200" dirty="0">
                <a:solidFill>
                  <a:schemeClr val="tx1"/>
                </a:solidFill>
                <a:effectLst/>
                <a:latin typeface="+mn-lt"/>
                <a:ea typeface="+mn-ea"/>
                <a:cs typeface="+mn-cs"/>
              </a:rPr>
              <a:t> (PRAC)’ van de EMA) heeft naar aanleiding van de meldingen van </a:t>
            </a:r>
            <a:r>
              <a:rPr lang="nl-NL" sz="1200" kern="1200" dirty="0" err="1">
                <a:solidFill>
                  <a:schemeClr val="tx1"/>
                </a:solidFill>
                <a:effectLst/>
                <a:latin typeface="+mn-lt"/>
                <a:ea typeface="+mn-ea"/>
                <a:cs typeface="+mn-cs"/>
              </a:rPr>
              <a:t>ketaoacidose</a:t>
            </a:r>
            <a:r>
              <a:rPr lang="nl-NL" sz="1200" kern="1200" dirty="0">
                <a:solidFill>
                  <a:schemeClr val="tx1"/>
                </a:solidFill>
                <a:effectLst/>
                <a:latin typeface="+mn-lt"/>
                <a:ea typeface="+mn-ea"/>
                <a:cs typeface="+mn-cs"/>
              </a:rPr>
              <a:t> in februari 2016 een herbeoordeling SGLT2 remmers afgerond. Belangrijkste conclusies hieruit waren dat in zeldzame gevallen DKA optreden bij DM2 </a:t>
            </a:r>
            <a:r>
              <a:rPr lang="x-none" sz="1200" kern="1200" dirty="0">
                <a:solidFill>
                  <a:schemeClr val="tx1"/>
                </a:solidFill>
                <a:effectLst/>
                <a:latin typeface="+mn-lt"/>
                <a:ea typeface="+mn-ea"/>
                <a:cs typeface="+mn-cs"/>
              </a:rPr>
              <a:t>patiënten </a:t>
            </a:r>
            <a:r>
              <a:rPr lang="nl-NL" sz="1200" kern="1200" dirty="0">
                <a:solidFill>
                  <a:schemeClr val="tx1"/>
                </a:solidFill>
                <a:effectLst/>
                <a:latin typeface="+mn-lt"/>
                <a:ea typeface="+mn-ea"/>
                <a:cs typeface="+mn-cs"/>
              </a:rPr>
              <a:t>die SGLT-2 remmers gebruiken. Risicofactoren /-omstandigheden voor het optreden van DKA waren: </a:t>
            </a:r>
            <a:r>
              <a:rPr lang="nl-NL" sz="1200" b="1" kern="1200" dirty="0">
                <a:solidFill>
                  <a:schemeClr val="tx1"/>
                </a:solidFill>
                <a:effectLst/>
                <a:latin typeface="+mn-lt"/>
                <a:ea typeface="+mn-ea"/>
                <a:cs typeface="+mn-cs"/>
              </a:rPr>
              <a:t>een geringe reserve van </a:t>
            </a:r>
            <a:r>
              <a:rPr lang="nl-NL" sz="1200" b="1" kern="1200" dirty="0" err="1">
                <a:solidFill>
                  <a:schemeClr val="tx1"/>
                </a:solidFill>
                <a:effectLst/>
                <a:latin typeface="+mn-lt"/>
                <a:ea typeface="+mn-ea"/>
                <a:cs typeface="+mn-cs"/>
              </a:rPr>
              <a:t>insulineproducerende</a:t>
            </a:r>
            <a:r>
              <a:rPr lang="nl-NL" sz="1200" b="1" kern="1200" dirty="0">
                <a:solidFill>
                  <a:schemeClr val="tx1"/>
                </a:solidFill>
                <a:effectLst/>
                <a:latin typeface="+mn-lt"/>
                <a:ea typeface="+mn-ea"/>
                <a:cs typeface="+mn-cs"/>
              </a:rPr>
              <a:t> cellen, </a:t>
            </a:r>
            <a:r>
              <a:rPr lang="nl-NL" sz="1200" b="1" kern="1200" dirty="0" err="1">
                <a:solidFill>
                  <a:schemeClr val="tx1"/>
                </a:solidFill>
                <a:effectLst/>
                <a:latin typeface="+mn-lt"/>
                <a:ea typeface="+mn-ea"/>
                <a:cs typeface="+mn-cs"/>
              </a:rPr>
              <a:t>plotseline</a:t>
            </a:r>
            <a:r>
              <a:rPr lang="nl-NL" sz="1200" b="1" kern="1200" dirty="0">
                <a:solidFill>
                  <a:schemeClr val="tx1"/>
                </a:solidFill>
                <a:effectLst/>
                <a:latin typeface="+mn-lt"/>
                <a:ea typeface="+mn-ea"/>
                <a:cs typeface="+mn-cs"/>
              </a:rPr>
              <a:t> insuline </a:t>
            </a:r>
            <a:r>
              <a:rPr lang="nl-NL" sz="1200" b="1" kern="1200" dirty="0" err="1">
                <a:solidFill>
                  <a:schemeClr val="tx1"/>
                </a:solidFill>
                <a:effectLst/>
                <a:latin typeface="+mn-lt"/>
                <a:ea typeface="+mn-ea"/>
                <a:cs typeface="+mn-cs"/>
              </a:rPr>
              <a:t>dallingen</a:t>
            </a:r>
            <a:r>
              <a:rPr lang="nl-NL" sz="1200" b="1" kern="1200" dirty="0">
                <a:solidFill>
                  <a:schemeClr val="tx1"/>
                </a:solidFill>
                <a:effectLst/>
                <a:latin typeface="+mn-lt"/>
                <a:ea typeface="+mn-ea"/>
                <a:cs typeface="+mn-cs"/>
              </a:rPr>
              <a:t>, een verhoogde insuline behoefte (bij ziekte, operatie of alcohol  misbruik), beperkte voedselinname en kans op dehydratie</a:t>
            </a:r>
            <a:r>
              <a:rPr lang="nl-NL" sz="1200" kern="1200" dirty="0">
                <a:solidFill>
                  <a:schemeClr val="tx1"/>
                </a:solidFill>
                <a:effectLst/>
                <a:latin typeface="+mn-lt"/>
                <a:ea typeface="+mn-ea"/>
                <a:cs typeface="+mn-cs"/>
              </a:rPr>
              <a:t>. Volgens het PRAC zijn voordelen van het gebruik van SGLT-2 remmers groter dan de nadelen. Ze bevelen aan dat zorgverleners de patiënten goed informeren over risicofactoren en symptomen [ PRAC 2016].</a:t>
            </a:r>
          </a:p>
          <a:p>
            <a:r>
              <a:rPr lang="nl-NL" sz="1200" u="sng" kern="1200" dirty="0">
                <a:solidFill>
                  <a:schemeClr val="tx1"/>
                </a:solidFill>
                <a:effectLst/>
                <a:latin typeface="+mn-lt"/>
                <a:ea typeface="+mn-ea"/>
                <a:cs typeface="+mn-cs"/>
              </a:rPr>
              <a:t>Het CBG heeft naar aanleiding hiervan bij gebruik van SGLT-2 remmers aangepast [CBG 2016]: </a:t>
            </a:r>
          </a:p>
          <a:p>
            <a:pPr lvl="0"/>
            <a:r>
              <a:rPr lang="nl-NL" sz="1200" u="sng" kern="1200" dirty="0">
                <a:solidFill>
                  <a:schemeClr val="tx1"/>
                </a:solidFill>
                <a:effectLst/>
                <a:latin typeface="+mn-lt"/>
                <a:ea typeface="+mn-ea"/>
                <a:cs typeface="+mn-cs"/>
              </a:rPr>
              <a:t>Zorgverleners dienen alert te zijn bij mogelijke symptomen van DKA en patiënten hierover te informeren. Dergelijke symptomen kunnen zijn: misselijkheid, braken en  extreme dorst, maar ook buikpijn, anorexie, ademhalingsproblemen, verwardheid, ongewone vermoeidheid of slaperigheid.</a:t>
            </a:r>
          </a:p>
          <a:p>
            <a:pPr lvl="0"/>
            <a:r>
              <a:rPr lang="nl-NL" sz="1200" kern="1200" dirty="0">
                <a:solidFill>
                  <a:schemeClr val="tx1"/>
                </a:solidFill>
                <a:effectLst/>
                <a:latin typeface="+mn-lt"/>
                <a:ea typeface="+mn-ea"/>
                <a:cs typeface="+mn-cs"/>
              </a:rPr>
              <a:t>Bij vermoeden van DKA dient de behandeling met SGLT-2 remmers gestaakt te worden</a:t>
            </a:r>
          </a:p>
          <a:p>
            <a:pPr lvl="0"/>
            <a:r>
              <a:rPr lang="nl-NL" sz="1200" kern="1200" dirty="0">
                <a:solidFill>
                  <a:schemeClr val="tx1"/>
                </a:solidFill>
                <a:effectLst/>
                <a:latin typeface="+mn-lt"/>
                <a:ea typeface="+mn-ea"/>
                <a:cs typeface="+mn-cs"/>
              </a:rPr>
              <a:t>Bij een chirurgische ingreep of een ernstige acute medische aandoening dient de behandeling met SGLT2 remmers onderbroken te worden en pas weer hervat als de toestand van de patiënt gestabiliseerd is.</a:t>
            </a:r>
          </a:p>
          <a:p>
            <a:pPr lvl="0"/>
            <a:r>
              <a:rPr lang="nl-NL" sz="1200" kern="1200" dirty="0">
                <a:solidFill>
                  <a:schemeClr val="tx1"/>
                </a:solidFill>
                <a:effectLst/>
                <a:latin typeface="+mn-lt"/>
                <a:ea typeface="+mn-ea"/>
                <a:cs typeface="+mn-cs"/>
              </a:rPr>
              <a:t>Begin niet opnieuw met behandeling van SGLT2 remmers bij patiënten die eerder DKA ervaren hebben na behandeling met deze middelen.  </a:t>
            </a:r>
          </a:p>
          <a:p>
            <a:r>
              <a:rPr lang="nl-NL" sz="1200" kern="1200" dirty="0">
                <a:solidFill>
                  <a:schemeClr val="tx1"/>
                </a:solidFill>
                <a:effectLst/>
                <a:latin typeface="+mn-lt"/>
                <a:ea typeface="+mn-ea"/>
                <a:cs typeface="+mn-cs"/>
              </a:rPr>
              <a:t>Het absolute risico op DKA tijdens SGLT-2 gebruik onder DM2 patiënten blijkt overigens zeer gering te zijn [ Linneman  2017, Tang 2016].  Uit een meta analyse van </a:t>
            </a:r>
            <a:r>
              <a:rPr lang="nl-NL" sz="1200" kern="1200" dirty="0" err="1">
                <a:solidFill>
                  <a:schemeClr val="tx1"/>
                </a:solidFill>
                <a:effectLst/>
                <a:latin typeface="+mn-lt"/>
                <a:ea typeface="+mn-ea"/>
                <a:cs typeface="+mn-cs"/>
              </a:rPr>
              <a:t>RCT’s</a:t>
            </a:r>
            <a:r>
              <a:rPr lang="nl-NL" sz="1200" kern="1200" dirty="0">
                <a:solidFill>
                  <a:schemeClr val="tx1"/>
                </a:solidFill>
                <a:effectLst/>
                <a:latin typeface="+mn-lt"/>
                <a:ea typeface="+mn-ea"/>
                <a:cs typeface="+mn-cs"/>
              </a:rPr>
              <a:t> blijkt het risico op DKA 0,1% te zijn [ Tang 2016]. Bij nadere analyse van 25 DKA casus die optraden bij DM2 gediagnosticeerde patiënten, bleek een deel hiervan LADA ( latent auto immuun diabetes of </a:t>
            </a:r>
            <a:r>
              <a:rPr lang="nl-NL" sz="1200" kern="1200" dirty="0" err="1">
                <a:solidFill>
                  <a:schemeClr val="tx1"/>
                </a:solidFill>
                <a:effectLst/>
                <a:latin typeface="+mn-lt"/>
                <a:ea typeface="+mn-ea"/>
                <a:cs typeface="+mn-cs"/>
              </a:rPr>
              <a:t>adulthood</a:t>
            </a:r>
            <a:r>
              <a:rPr lang="nl-NL" sz="1200" kern="1200" dirty="0">
                <a:solidFill>
                  <a:schemeClr val="tx1"/>
                </a:solidFill>
                <a:effectLst/>
                <a:latin typeface="+mn-lt"/>
                <a:ea typeface="+mn-ea"/>
                <a:cs typeface="+mn-cs"/>
              </a:rPr>
              <a:t>) te hebben, of recent een grote chirurgische ingreep ondergaan te hebben, of de toediening van insuline verlaagd of gestopt te hebben. Geen van de onderzochte casus was fataal afgelopen [ Burke 2016] .</a:t>
            </a:r>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b="1" dirty="0"/>
              <a:t>KNMP RL: </a:t>
            </a:r>
            <a:r>
              <a:rPr lang="nl-NL" b="1" dirty="0" err="1"/>
              <a:t>levercirrrose</a:t>
            </a:r>
            <a:r>
              <a:rPr lang="nl-NL" b="1" baseline="0" dirty="0"/>
              <a:t> -&gt;</a:t>
            </a:r>
          </a:p>
          <a:p>
            <a:pPr lvl="0"/>
            <a:r>
              <a:rPr lang="nl-NL" sz="1200" kern="1200" dirty="0">
                <a:solidFill>
                  <a:schemeClr val="tx1"/>
                </a:solidFill>
                <a:effectLst/>
                <a:latin typeface="+mn-lt"/>
                <a:ea typeface="+mn-ea"/>
                <a:cs typeface="+mn-cs"/>
              </a:rPr>
              <a:t>-DPP-4-remmers:</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Bij lichte tot matige levercirrose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klasse A en B) kunnen </a:t>
            </a:r>
            <a:r>
              <a:rPr lang="nl-NL" sz="1200" i="1" kern="1200" dirty="0" err="1">
                <a:solidFill>
                  <a:schemeClr val="tx1"/>
                </a:solidFill>
                <a:effectLst/>
                <a:latin typeface="+mn-lt"/>
                <a:ea typeface="+mn-ea"/>
                <a:cs typeface="+mn-cs"/>
              </a:rPr>
              <a:t>alogliptine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linagliptine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sitagliptine,saxagliptine</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en </a:t>
            </a:r>
            <a:r>
              <a:rPr lang="nl-NL" sz="1200" kern="1200" dirty="0" err="1">
                <a:solidFill>
                  <a:schemeClr val="tx1"/>
                </a:solidFill>
                <a:effectLst/>
                <a:latin typeface="+mn-lt"/>
                <a:ea typeface="+mn-ea"/>
                <a:cs typeface="+mn-cs"/>
              </a:rPr>
              <a:t>v</a:t>
            </a:r>
            <a:r>
              <a:rPr lang="nl-NL" sz="1200" i="1" kern="1200" dirty="0" err="1">
                <a:solidFill>
                  <a:schemeClr val="tx1"/>
                </a:solidFill>
                <a:effectLst/>
                <a:latin typeface="+mn-lt"/>
                <a:ea typeface="+mn-ea"/>
                <a:cs typeface="+mn-cs"/>
              </a:rPr>
              <a:t>ildagliptine</a:t>
            </a:r>
            <a:r>
              <a:rPr lang="nl-NL" sz="1200" kern="1200" dirty="0">
                <a:solidFill>
                  <a:schemeClr val="tx1"/>
                </a:solidFill>
                <a:effectLst/>
                <a:latin typeface="+mn-lt"/>
                <a:ea typeface="+mn-ea"/>
                <a:cs typeface="+mn-cs"/>
              </a:rPr>
              <a:t> zonder dosisaanpassing worden toegepast. Bij ernstige levercirrose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klasse C) zijn </a:t>
            </a:r>
            <a:r>
              <a:rPr lang="nl-NL" sz="1200" i="1" kern="1200" dirty="0" err="1">
                <a:solidFill>
                  <a:schemeClr val="tx1"/>
                </a:solidFill>
                <a:effectLst/>
                <a:latin typeface="+mn-lt"/>
                <a:ea typeface="+mn-ea"/>
                <a:cs typeface="+mn-cs"/>
              </a:rPr>
              <a:t>alogliptine</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en </a:t>
            </a:r>
            <a:r>
              <a:rPr lang="nl-NL" sz="1200" i="1" kern="1200" dirty="0" err="1">
                <a:solidFill>
                  <a:schemeClr val="tx1"/>
                </a:solidFill>
                <a:effectLst/>
                <a:latin typeface="+mn-lt"/>
                <a:ea typeface="+mn-ea"/>
                <a:cs typeface="+mn-cs"/>
              </a:rPr>
              <a:t>sitagliptine</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niet onderzocht en kan geen doseeradvies gegeven worden. De dosering van de overige DPP4 remmers (</a:t>
            </a:r>
            <a:r>
              <a:rPr lang="nl-NL" sz="1200" i="1" kern="1200" dirty="0" err="1">
                <a:solidFill>
                  <a:schemeClr val="tx1"/>
                </a:solidFill>
                <a:effectLst/>
                <a:latin typeface="+mn-lt"/>
                <a:ea typeface="+mn-ea"/>
                <a:cs typeface="+mn-cs"/>
              </a:rPr>
              <a:t>lina</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saxa</a:t>
            </a:r>
            <a:r>
              <a:rPr lang="nl-NL" sz="1200" i="1" kern="1200" dirty="0">
                <a:solidFill>
                  <a:schemeClr val="tx1"/>
                </a:solidFill>
                <a:effectLst/>
                <a:latin typeface="+mn-lt"/>
                <a:ea typeface="+mn-ea"/>
                <a:cs typeface="+mn-cs"/>
              </a:rPr>
              <a:t>- en </a:t>
            </a:r>
            <a:r>
              <a:rPr lang="nl-NL" sz="1200" i="1" kern="1200" dirty="0" err="1">
                <a:solidFill>
                  <a:schemeClr val="tx1"/>
                </a:solidFill>
                <a:effectLst/>
                <a:latin typeface="+mn-lt"/>
                <a:ea typeface="+mn-ea"/>
                <a:cs typeface="+mn-cs"/>
              </a:rPr>
              <a:t>vildagliptine</a:t>
            </a:r>
            <a:r>
              <a:rPr lang="nl-NL" sz="1200" kern="1200" dirty="0">
                <a:solidFill>
                  <a:schemeClr val="tx1"/>
                </a:solidFill>
                <a:effectLst/>
                <a:latin typeface="+mn-lt"/>
                <a:ea typeface="+mn-ea"/>
                <a:cs typeface="+mn-cs"/>
              </a:rPr>
              <a:t>) hoeft niet aangepast te worden bij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C- cirrose [26].</a:t>
            </a:r>
          </a:p>
          <a:p>
            <a:pPr lvl="0"/>
            <a:r>
              <a:rPr lang="nl-NL" sz="1200" kern="1200" dirty="0">
                <a:solidFill>
                  <a:schemeClr val="tx1"/>
                </a:solidFill>
                <a:effectLst/>
                <a:latin typeface="+mn-lt"/>
                <a:ea typeface="+mn-ea"/>
                <a:cs typeface="+mn-cs"/>
              </a:rPr>
              <a:t>-GLP-1-agonisten: Wegens het gebrek aan ervaring en gegevens van GLP-1-agonisten bij levercirrose, kan er geen doseeradvies gegeven worden. Totdat er meer gegevens bekend zijn, wordt het gebruik van GLP-1-agonisten</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bij levercirrose niet aanbevolen [27]</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-SGLT-2-remmers: Bij lichte tot matige levercirrose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klasse A en B) kunnen </a:t>
            </a:r>
            <a:r>
              <a:rPr lang="nl-NL" sz="1200" i="1" kern="1200" dirty="0" err="1">
                <a:solidFill>
                  <a:schemeClr val="tx1"/>
                </a:solidFill>
                <a:effectLst/>
                <a:latin typeface="+mn-lt"/>
                <a:ea typeface="+mn-ea"/>
                <a:cs typeface="+mn-cs"/>
              </a:rPr>
              <a:t>dapagliflozine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canagliflozine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empagliflozine</a:t>
            </a:r>
            <a:r>
              <a:rPr lang="nl-NL" sz="1200" kern="1200" dirty="0">
                <a:solidFill>
                  <a:schemeClr val="tx1"/>
                </a:solidFill>
                <a:effectLst/>
                <a:latin typeface="+mn-lt"/>
                <a:ea typeface="+mn-ea"/>
                <a:cs typeface="+mn-cs"/>
              </a:rPr>
              <a:t> zonder dosisaanpassing worden toegepast. Bij ernstige levercirrose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klasse C) behoeft </a:t>
            </a:r>
            <a:r>
              <a:rPr lang="nl-NL" sz="1200" i="1" kern="1200" dirty="0" err="1">
                <a:solidFill>
                  <a:schemeClr val="tx1"/>
                </a:solidFill>
                <a:effectLst/>
                <a:latin typeface="+mn-lt"/>
                <a:ea typeface="+mn-ea"/>
                <a:cs typeface="+mn-cs"/>
              </a:rPr>
              <a:t>empagliflozine</a:t>
            </a:r>
            <a:r>
              <a:rPr lang="nl-NL" sz="1200" kern="1200" dirty="0">
                <a:solidFill>
                  <a:schemeClr val="tx1"/>
                </a:solidFill>
                <a:effectLst/>
                <a:latin typeface="+mn-lt"/>
                <a:ea typeface="+mn-ea"/>
                <a:cs typeface="+mn-cs"/>
              </a:rPr>
              <a:t> geen dosisaanpassing, maar voor</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dapagliflozine</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wordt geadviseerd te starten met 5mg/dag en zo nodig te verhogen naar 10 mg per dag</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voor </a:t>
            </a:r>
            <a:r>
              <a:rPr lang="nl-NL" sz="1200" i="1" kern="1200" dirty="0" err="1">
                <a:solidFill>
                  <a:schemeClr val="tx1"/>
                </a:solidFill>
                <a:effectLst/>
                <a:latin typeface="+mn-lt"/>
                <a:ea typeface="+mn-ea"/>
                <a:cs typeface="+mn-cs"/>
              </a:rPr>
              <a:t>canagliflozine</a:t>
            </a:r>
            <a:r>
              <a:rPr lang="nl-NL" sz="1200" kern="1200" dirty="0">
                <a:solidFill>
                  <a:schemeClr val="tx1"/>
                </a:solidFill>
                <a:effectLst/>
                <a:latin typeface="+mn-lt"/>
                <a:ea typeface="+mn-ea"/>
                <a:cs typeface="+mn-cs"/>
              </a:rPr>
              <a:t> is geen doseeradvies te geven, omdat het niet onderzocht is bij Child-</a:t>
            </a:r>
            <a:r>
              <a:rPr lang="nl-NL" sz="1200" kern="1200" dirty="0" err="1">
                <a:solidFill>
                  <a:schemeClr val="tx1"/>
                </a:solidFill>
                <a:effectLst/>
                <a:latin typeface="+mn-lt"/>
                <a:ea typeface="+mn-ea"/>
                <a:cs typeface="+mn-cs"/>
              </a:rPr>
              <a:t>Pugh</a:t>
            </a:r>
            <a:r>
              <a:rPr lang="nl-NL" sz="1200" kern="1200" dirty="0">
                <a:solidFill>
                  <a:schemeClr val="tx1"/>
                </a:solidFill>
                <a:effectLst/>
                <a:latin typeface="+mn-lt"/>
                <a:ea typeface="+mn-ea"/>
                <a:cs typeface="+mn-cs"/>
              </a:rPr>
              <a:t> klasse C [61]. </a:t>
            </a:r>
          </a:p>
          <a:p>
            <a:pPr lvl="0"/>
            <a:endParaRPr lang="nl-NL" sz="1200" kern="1200" dirty="0">
              <a:solidFill>
                <a:schemeClr val="tx1"/>
              </a:solidFill>
              <a:effectLst/>
              <a:latin typeface="+mn-lt"/>
              <a:ea typeface="+mn-ea"/>
              <a:cs typeface="+mn-cs"/>
            </a:endParaRPr>
          </a:p>
          <a:p>
            <a:pPr lvl="0"/>
            <a:r>
              <a:rPr lang="nl-NL" sz="1200" b="1" kern="1200" dirty="0">
                <a:solidFill>
                  <a:schemeClr val="tx1"/>
                </a:solidFill>
                <a:effectLst/>
                <a:latin typeface="+mn-lt"/>
                <a:ea typeface="+mn-ea"/>
                <a:cs typeface="+mn-cs"/>
              </a:rPr>
              <a:t>KNMP nieren -&gt;</a:t>
            </a:r>
          </a:p>
          <a:p>
            <a:pPr lvl="0"/>
            <a:r>
              <a:rPr lang="nl-NL" sz="1200" kern="1200" dirty="0">
                <a:solidFill>
                  <a:schemeClr val="tx1"/>
                </a:solidFill>
                <a:effectLst/>
                <a:latin typeface="+mn-lt"/>
                <a:ea typeface="+mn-ea"/>
                <a:cs typeface="+mn-cs"/>
              </a:rPr>
              <a:t>-DPP4 remmers: Bij verminderde nierfunctie is aanpassing van de dosering van </a:t>
            </a:r>
            <a:r>
              <a:rPr lang="nl-NL" sz="1200" i="1" kern="1200" dirty="0" err="1">
                <a:solidFill>
                  <a:schemeClr val="tx1"/>
                </a:solidFill>
                <a:effectLst/>
                <a:latin typeface="+mn-lt"/>
                <a:ea typeface="+mn-ea"/>
                <a:cs typeface="+mn-cs"/>
              </a:rPr>
              <a:t>linagliptine</a:t>
            </a:r>
            <a:r>
              <a:rPr lang="nl-NL" sz="1200" kern="1200" dirty="0">
                <a:solidFill>
                  <a:schemeClr val="tx1"/>
                </a:solidFill>
                <a:effectLst/>
                <a:latin typeface="+mn-lt"/>
                <a:ea typeface="+mn-ea"/>
                <a:cs typeface="+mn-cs"/>
              </a:rPr>
              <a:t> niet nodig . Verlaag bij een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van 10-50 ml/min de dosering van </a:t>
            </a:r>
            <a:r>
              <a:rPr lang="nl-NL" sz="1200" i="1" kern="1200" dirty="0" err="1">
                <a:solidFill>
                  <a:schemeClr val="tx1"/>
                </a:solidFill>
                <a:effectLst/>
                <a:latin typeface="+mn-lt"/>
                <a:ea typeface="+mn-ea"/>
                <a:cs typeface="+mn-cs"/>
              </a:rPr>
              <a:t>saxagliptine</a:t>
            </a:r>
            <a:r>
              <a:rPr lang="nl-NL" sz="1200" kern="1200" dirty="0">
                <a:solidFill>
                  <a:schemeClr val="tx1"/>
                </a:solidFill>
                <a:effectLst/>
                <a:latin typeface="+mn-lt"/>
                <a:ea typeface="+mn-ea"/>
                <a:cs typeface="+mn-cs"/>
              </a:rPr>
              <a:t> naar 2,5 mg/dag en van </a:t>
            </a:r>
            <a:r>
              <a:rPr lang="nl-NL" sz="1200" i="1" kern="1200" dirty="0" err="1">
                <a:solidFill>
                  <a:schemeClr val="tx1"/>
                </a:solidFill>
                <a:effectLst/>
                <a:latin typeface="+mn-lt"/>
                <a:ea typeface="+mn-ea"/>
                <a:cs typeface="+mn-cs"/>
              </a:rPr>
              <a:t>vildagliptine</a:t>
            </a:r>
            <a:r>
              <a:rPr lang="nl-NL" sz="1200" kern="1200" dirty="0">
                <a:solidFill>
                  <a:schemeClr val="tx1"/>
                </a:solidFill>
                <a:effectLst/>
                <a:latin typeface="+mn-lt"/>
                <a:ea typeface="+mn-ea"/>
                <a:cs typeface="+mn-cs"/>
              </a:rPr>
              <a:t> naar 50 mg/dag. Verlaag de dosering van </a:t>
            </a:r>
            <a:r>
              <a:rPr lang="nl-NL" sz="1200" i="1" kern="1200" dirty="0" err="1">
                <a:solidFill>
                  <a:schemeClr val="tx1"/>
                </a:solidFill>
                <a:effectLst/>
                <a:latin typeface="+mn-lt"/>
                <a:ea typeface="+mn-ea"/>
                <a:cs typeface="+mn-cs"/>
              </a:rPr>
              <a:t>sitagliptine</a:t>
            </a:r>
            <a:r>
              <a:rPr lang="nl-NL" sz="1200" kern="1200" dirty="0">
                <a:solidFill>
                  <a:schemeClr val="tx1"/>
                </a:solidFill>
                <a:effectLst/>
                <a:latin typeface="+mn-lt"/>
                <a:ea typeface="+mn-ea"/>
                <a:cs typeface="+mn-cs"/>
              </a:rPr>
              <a:t> naar 50 mg/dag bij een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tussen de 30-50 ml/min, en naar 25 mg/dag bij een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tussen de 10-30 ml/min. Verlaag de dosering van  </a:t>
            </a:r>
            <a:r>
              <a:rPr lang="nl-NL" sz="1200" i="1" kern="1200" dirty="0" err="1">
                <a:solidFill>
                  <a:schemeClr val="tx1"/>
                </a:solidFill>
                <a:effectLst/>
                <a:latin typeface="+mn-lt"/>
                <a:ea typeface="+mn-ea"/>
                <a:cs typeface="+mn-cs"/>
              </a:rPr>
              <a:t>alogliptine</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naar 12,5 mg/dag bij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tussen 30-50 ml/min, en naar 6,25 mg/dag bij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tussen de 10- 30 ml/min [26]. </a:t>
            </a:r>
          </a:p>
          <a:p>
            <a:pPr lvl="0"/>
            <a:r>
              <a:rPr lang="nl-NL" sz="1200" kern="1200" dirty="0">
                <a:solidFill>
                  <a:schemeClr val="tx1"/>
                </a:solidFill>
                <a:effectLst/>
                <a:latin typeface="+mn-lt"/>
                <a:ea typeface="+mn-ea"/>
                <a:cs typeface="+mn-cs"/>
              </a:rPr>
              <a:t>-GLP-1-agonisten: het gebruik van </a:t>
            </a:r>
            <a:r>
              <a:rPr lang="nl-NL" sz="1200" i="1" kern="1200" dirty="0" err="1">
                <a:solidFill>
                  <a:schemeClr val="tx1"/>
                </a:solidFill>
                <a:effectLst/>
                <a:latin typeface="+mn-lt"/>
                <a:ea typeface="+mn-ea"/>
                <a:cs typeface="+mn-cs"/>
              </a:rPr>
              <a:t>albiglutide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dulaglutide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exenatide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liraglutide</a:t>
            </a:r>
            <a:r>
              <a:rPr lang="nl-NL" sz="1200" i="1" kern="1200" dirty="0">
                <a:solidFill>
                  <a:schemeClr val="tx1"/>
                </a:solidFill>
                <a:effectLst/>
                <a:latin typeface="+mn-lt"/>
                <a:ea typeface="+mn-ea"/>
                <a:cs typeface="+mn-cs"/>
              </a:rPr>
              <a:t> en </a:t>
            </a:r>
            <a:r>
              <a:rPr lang="nl-NL" sz="1200" i="1" kern="1200" dirty="0" err="1">
                <a:solidFill>
                  <a:schemeClr val="tx1"/>
                </a:solidFill>
                <a:effectLst/>
                <a:latin typeface="+mn-lt"/>
                <a:ea typeface="+mn-ea"/>
                <a:cs typeface="+mn-cs"/>
              </a:rPr>
              <a:t>lixisenatide</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wordt afgeraden bij een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&lt; 30 ml/min. Het gebruik van </a:t>
            </a:r>
            <a:r>
              <a:rPr lang="nl-NL" sz="1200" i="1" kern="1200" dirty="0" err="1">
                <a:solidFill>
                  <a:schemeClr val="tx1"/>
                </a:solidFill>
                <a:effectLst/>
                <a:latin typeface="+mn-lt"/>
                <a:ea typeface="+mn-ea"/>
                <a:cs typeface="+mn-cs"/>
              </a:rPr>
              <a:t>exenatide</a:t>
            </a:r>
            <a:r>
              <a:rPr lang="nl-NL" sz="1200" i="1" kern="1200" dirty="0">
                <a:solidFill>
                  <a:schemeClr val="tx1"/>
                </a:solidFill>
                <a:effectLst/>
                <a:latin typeface="+mn-lt"/>
                <a:ea typeface="+mn-ea"/>
                <a:cs typeface="+mn-cs"/>
              </a:rPr>
              <a:t> met verlengde afgifte </a:t>
            </a:r>
            <a:r>
              <a:rPr lang="nl-NL" sz="1200" kern="1200" dirty="0">
                <a:solidFill>
                  <a:schemeClr val="tx1"/>
                </a:solidFill>
                <a:effectLst/>
                <a:latin typeface="+mn-lt"/>
                <a:ea typeface="+mn-ea"/>
                <a:cs typeface="+mn-cs"/>
              </a:rPr>
              <a:t>wordt afgeraden bij een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&lt; 50 ml/min [27].  </a:t>
            </a:r>
          </a:p>
          <a:p>
            <a:pPr lvl="0"/>
            <a:r>
              <a:rPr lang="nl-NL" sz="1200" kern="1200" dirty="0">
                <a:solidFill>
                  <a:schemeClr val="tx1"/>
                </a:solidFill>
                <a:effectLst/>
                <a:latin typeface="+mn-lt"/>
                <a:ea typeface="+mn-ea"/>
                <a:cs typeface="+mn-cs"/>
              </a:rPr>
              <a:t>-</a:t>
            </a:r>
            <a:r>
              <a:rPr lang="nl-NL" sz="1200" u="sng" kern="1200" dirty="0">
                <a:solidFill>
                  <a:schemeClr val="tx1"/>
                </a:solidFill>
                <a:effectLst/>
                <a:latin typeface="+mn-lt"/>
                <a:ea typeface="+mn-ea"/>
                <a:cs typeface="+mn-cs"/>
              </a:rPr>
              <a:t>SGLT-2-remmers:Bij een verminderde nierfunctie zal de werkzaamheid van SGLT-2 remmers afnemen. Start </a:t>
            </a:r>
            <a:r>
              <a:rPr lang="nl-NL" sz="1200" i="1" u="sng" kern="1200" dirty="0" err="1">
                <a:solidFill>
                  <a:schemeClr val="tx1"/>
                </a:solidFill>
                <a:effectLst/>
                <a:latin typeface="+mn-lt"/>
                <a:ea typeface="+mn-ea"/>
                <a:cs typeface="+mn-cs"/>
              </a:rPr>
              <a:t>canagliflozine</a:t>
            </a:r>
            <a:r>
              <a:rPr lang="nl-NL" sz="1200" i="1" u="sng"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rPr>
              <a:t>resp. </a:t>
            </a:r>
            <a:r>
              <a:rPr lang="nl-NL" sz="1200" i="1" u="sng" kern="1200" dirty="0" err="1">
                <a:solidFill>
                  <a:schemeClr val="tx1"/>
                </a:solidFill>
                <a:effectLst/>
                <a:latin typeface="+mn-lt"/>
                <a:ea typeface="+mn-ea"/>
                <a:cs typeface="+mn-cs"/>
              </a:rPr>
              <a:t>empagliflozine</a:t>
            </a:r>
            <a:r>
              <a:rPr lang="nl-NL" sz="1200" i="1" u="sng"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rPr>
              <a:t>niet bij een </a:t>
            </a:r>
            <a:r>
              <a:rPr lang="nl-NL" sz="1200" u="sng" kern="1200" dirty="0" err="1">
                <a:solidFill>
                  <a:schemeClr val="tx1"/>
                </a:solidFill>
                <a:effectLst/>
                <a:latin typeface="+mn-lt"/>
                <a:ea typeface="+mn-ea"/>
                <a:cs typeface="+mn-cs"/>
              </a:rPr>
              <a:t>eGFR</a:t>
            </a:r>
            <a:r>
              <a:rPr lang="nl-NL" sz="1200" u="sng" kern="1200" dirty="0">
                <a:solidFill>
                  <a:schemeClr val="tx1"/>
                </a:solidFill>
                <a:effectLst/>
                <a:latin typeface="+mn-lt"/>
                <a:ea typeface="+mn-ea"/>
                <a:cs typeface="+mn-cs"/>
              </a:rPr>
              <a:t> &lt; 60 ml/min, en verlaag de dosering naar 100 mg/dag  resp. 10mg/dag indien de </a:t>
            </a:r>
            <a:r>
              <a:rPr lang="nl-NL" sz="1200" u="sng" kern="1200" dirty="0" err="1">
                <a:solidFill>
                  <a:schemeClr val="tx1"/>
                </a:solidFill>
                <a:effectLst/>
                <a:latin typeface="+mn-lt"/>
                <a:ea typeface="+mn-ea"/>
                <a:cs typeface="+mn-cs"/>
              </a:rPr>
              <a:t>eGFR</a:t>
            </a:r>
            <a:r>
              <a:rPr lang="nl-NL" sz="1200" u="sng" kern="1200" dirty="0">
                <a:solidFill>
                  <a:schemeClr val="tx1"/>
                </a:solidFill>
                <a:effectLst/>
                <a:latin typeface="+mn-lt"/>
                <a:ea typeface="+mn-ea"/>
                <a:cs typeface="+mn-cs"/>
              </a:rPr>
              <a:t> tijdens de behandeling daalt tot de 45-60 ml/min. Staak </a:t>
            </a:r>
            <a:r>
              <a:rPr lang="nl-NL" sz="1200" i="1" u="sng" kern="1200" dirty="0" err="1">
                <a:solidFill>
                  <a:schemeClr val="tx1"/>
                </a:solidFill>
                <a:effectLst/>
                <a:latin typeface="+mn-lt"/>
                <a:ea typeface="+mn-ea"/>
                <a:cs typeface="+mn-cs"/>
              </a:rPr>
              <a:t>canagliflozine</a:t>
            </a:r>
            <a:r>
              <a:rPr lang="nl-NL" sz="1200" u="sng" kern="1200" dirty="0">
                <a:solidFill>
                  <a:schemeClr val="tx1"/>
                </a:solidFill>
                <a:effectLst/>
                <a:latin typeface="+mn-lt"/>
                <a:ea typeface="+mn-ea"/>
                <a:cs typeface="+mn-cs"/>
              </a:rPr>
              <a:t> en </a:t>
            </a:r>
            <a:r>
              <a:rPr lang="nl-NL" sz="1200" i="1" u="sng" kern="1200" dirty="0" err="1">
                <a:solidFill>
                  <a:schemeClr val="tx1"/>
                </a:solidFill>
                <a:effectLst/>
                <a:latin typeface="+mn-lt"/>
                <a:ea typeface="+mn-ea"/>
                <a:cs typeface="+mn-cs"/>
              </a:rPr>
              <a:t>empagliflozine</a:t>
            </a:r>
            <a:r>
              <a:rPr lang="nl-NL" sz="1200" i="1" u="sng"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rPr>
              <a:t>bij een </a:t>
            </a:r>
            <a:r>
              <a:rPr lang="nl-NL" sz="1200" u="sng" kern="1200" dirty="0" err="1">
                <a:solidFill>
                  <a:schemeClr val="tx1"/>
                </a:solidFill>
                <a:effectLst/>
                <a:latin typeface="+mn-lt"/>
                <a:ea typeface="+mn-ea"/>
                <a:cs typeface="+mn-cs"/>
              </a:rPr>
              <a:t>eGFR</a:t>
            </a:r>
            <a:r>
              <a:rPr lang="nl-NL" sz="1200" u="sng" kern="1200" dirty="0">
                <a:solidFill>
                  <a:schemeClr val="tx1"/>
                </a:solidFill>
                <a:effectLst/>
                <a:latin typeface="+mn-lt"/>
                <a:ea typeface="+mn-ea"/>
                <a:cs typeface="+mn-cs"/>
              </a:rPr>
              <a:t>&lt; 45 ml/min. Staak het gebruik van </a:t>
            </a:r>
            <a:r>
              <a:rPr lang="nl-NL" sz="1200" i="1" u="sng" kern="1200" dirty="0" err="1">
                <a:solidFill>
                  <a:schemeClr val="tx1"/>
                </a:solidFill>
                <a:effectLst/>
                <a:latin typeface="+mn-lt"/>
                <a:ea typeface="+mn-ea"/>
                <a:cs typeface="+mn-cs"/>
              </a:rPr>
              <a:t>dapagliflozine</a:t>
            </a:r>
            <a:r>
              <a:rPr lang="nl-NL" sz="1200" u="sng" kern="1200" dirty="0">
                <a:solidFill>
                  <a:schemeClr val="tx1"/>
                </a:solidFill>
                <a:effectLst/>
                <a:latin typeface="+mn-lt"/>
                <a:ea typeface="+mn-ea"/>
                <a:cs typeface="+mn-cs"/>
              </a:rPr>
              <a:t> bij een </a:t>
            </a:r>
            <a:r>
              <a:rPr lang="nl-NL" sz="1200" u="sng" kern="1200" dirty="0" err="1">
                <a:solidFill>
                  <a:schemeClr val="tx1"/>
                </a:solidFill>
                <a:effectLst/>
                <a:latin typeface="+mn-lt"/>
                <a:ea typeface="+mn-ea"/>
                <a:cs typeface="+mn-cs"/>
              </a:rPr>
              <a:t>eGFR</a:t>
            </a:r>
            <a:r>
              <a:rPr lang="nl-NL" sz="1200" u="sng" kern="1200" dirty="0">
                <a:solidFill>
                  <a:schemeClr val="tx1"/>
                </a:solidFill>
                <a:effectLst/>
                <a:latin typeface="+mn-lt"/>
                <a:ea typeface="+mn-ea"/>
                <a:cs typeface="+mn-cs"/>
              </a:rPr>
              <a:t> &lt; 60ml/min. </a:t>
            </a:r>
            <a:r>
              <a:rPr lang="nl-NL" sz="1200" kern="1200" dirty="0">
                <a:solidFill>
                  <a:schemeClr val="tx1"/>
                </a:solidFill>
                <a:effectLst/>
                <a:latin typeface="+mn-lt"/>
                <a:ea typeface="+mn-ea"/>
                <a:cs typeface="+mn-cs"/>
              </a:rPr>
              <a:t>De patiënt  moet – in verband een verhoogd risico op acuut nierfalen- geadviseerd worden  het gebruik van een SGLT-2 remmer tijdelijk te staken bij  intercurrente ziekten waarbij dehydratie dreigt (zoals bij aanhoudend braken, diarree en koorts) [57][61].</a:t>
            </a:r>
          </a:p>
          <a:p>
            <a:pPr lvl="0"/>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8B3D794-126A-48A9-9B59-65861F9F9FA4}" type="slidenum">
              <a:rPr lang="nl-NL" smtClean="0"/>
              <a:pPr/>
              <a:t>43</a:t>
            </a:fld>
            <a:endParaRPr lang="nl-NL" dirty="0"/>
          </a:p>
        </p:txBody>
      </p:sp>
    </p:spTree>
    <p:extLst>
      <p:ext uri="{BB962C8B-B14F-4D97-AF65-F5344CB8AC3E}">
        <p14:creationId xmlns:p14="http://schemas.microsoft.com/office/powerpoint/2010/main" val="306385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Docent 1</a:t>
            </a:r>
          </a:p>
          <a:p>
            <a:endParaRPr lang="nl-NL"/>
          </a:p>
          <a:p>
            <a:r>
              <a:rPr lang="nl-NL"/>
              <a:t>Doel: uitleg over alternatieve middelen.</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50</a:t>
            </a:fld>
            <a:endParaRPr lang="nl-NL"/>
          </a:p>
        </p:txBody>
      </p:sp>
      <p:sp>
        <p:nvSpPr>
          <p:cNvPr id="5" name="Tijdelijke aanduiding voor voettekst 4">
            <a:extLst>
              <a:ext uri="{FF2B5EF4-FFF2-40B4-BE49-F238E27FC236}">
                <a16:creationId xmlns:a16="http://schemas.microsoft.com/office/drawing/2014/main" id="{7B20ABB1-326A-8946-8B4C-8CCBA9876001}"/>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161072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Acarbose is een alfa </a:t>
            </a:r>
            <a:r>
              <a:rPr lang="nl-NL" dirty="0" err="1"/>
              <a:t>glucosidase</a:t>
            </a:r>
            <a:r>
              <a:rPr lang="nl-NL" dirty="0"/>
              <a:t> remmer, afgeleid van een </a:t>
            </a:r>
            <a:r>
              <a:rPr lang="nl-NL" dirty="0" err="1"/>
              <a:t>pseudos</a:t>
            </a:r>
            <a:r>
              <a:rPr lang="nl-NL" dirty="0"/>
              <a:t> </a:t>
            </a:r>
            <a:r>
              <a:rPr lang="nl-NL" dirty="0" err="1"/>
              <a:t>tetrasaccaride</a:t>
            </a:r>
            <a:r>
              <a:rPr lang="nl-NL" baseline="0" dirty="0"/>
              <a:t> van </a:t>
            </a:r>
            <a:r>
              <a:rPr lang="nl-NL" baseline="0" dirty="0" err="1"/>
              <a:t>microbiele</a:t>
            </a:r>
            <a:r>
              <a:rPr lang="nl-NL" baseline="0" dirty="0"/>
              <a:t> oorsprong. Heeft een </a:t>
            </a:r>
            <a:r>
              <a:rPr lang="nl-NL" baseline="0" dirty="0" err="1"/>
              <a:t>competettieve</a:t>
            </a:r>
            <a:r>
              <a:rPr lang="nl-NL" baseline="0" dirty="0"/>
              <a:t> </a:t>
            </a:r>
            <a:r>
              <a:rPr lang="nl-NL" baseline="0" dirty="0" err="1"/>
              <a:t>werkinh</a:t>
            </a:r>
            <a:r>
              <a:rPr lang="nl-NL" baseline="0" dirty="0"/>
              <a:t> met enzym x </a:t>
            </a:r>
            <a:r>
              <a:rPr lang="nl-NL" baseline="0" dirty="0" err="1"/>
              <a:t>glucosidase</a:t>
            </a:r>
            <a:r>
              <a:rPr lang="nl-NL" baseline="0" dirty="0"/>
              <a:t> in dunne darm. Vertraagde afspraak van di </a:t>
            </a:r>
            <a:r>
              <a:rPr lang="nl-NL" baseline="0" dirty="0" err="1"/>
              <a:t>oligo</a:t>
            </a:r>
            <a:r>
              <a:rPr lang="nl-NL" baseline="0" dirty="0"/>
              <a:t> en poly </a:t>
            </a:r>
            <a:r>
              <a:rPr lang="nl-NL" baseline="0" dirty="0" err="1"/>
              <a:t>saccariden</a:t>
            </a:r>
            <a:r>
              <a:rPr lang="nl-NL" baseline="0" dirty="0"/>
              <a:t>. Vertraagd digestie van KH, </a:t>
            </a:r>
            <a:r>
              <a:rPr lang="nl-NL" baseline="0" dirty="0" err="1"/>
              <a:t>vermindere</a:t>
            </a:r>
            <a:r>
              <a:rPr lang="nl-NL" baseline="0" dirty="0"/>
              <a:t> post </a:t>
            </a:r>
            <a:r>
              <a:rPr lang="nl-NL" baseline="0" dirty="0" err="1"/>
              <a:t>randiale</a:t>
            </a:r>
            <a:r>
              <a:rPr lang="nl-NL" baseline="0" dirty="0"/>
              <a:t> glucose piek. Effect op darm microben, </a:t>
            </a:r>
            <a:r>
              <a:rPr lang="nl-NL" baseline="0" dirty="0" err="1"/>
              <a:t>effetc</a:t>
            </a:r>
            <a:r>
              <a:rPr lang="nl-NL" baseline="0" dirty="0"/>
              <a:t>  op pancreas . </a:t>
            </a:r>
            <a:r>
              <a:rPr lang="nl-NL" baseline="0" dirty="0" err="1"/>
              <a:t>Glp</a:t>
            </a:r>
            <a:r>
              <a:rPr lang="nl-NL" baseline="0" dirty="0"/>
              <a:t> 1.</a:t>
            </a:r>
          </a:p>
          <a:p>
            <a:r>
              <a:rPr lang="nl-NL" baseline="0" dirty="0"/>
              <a:t>Dosis 3x 50 kan 3x100 mg, bij de maaltijd. Geen hypo, gewichtsreductie</a:t>
            </a:r>
            <a:endParaRPr lang="nl-NL" dirty="0"/>
          </a:p>
        </p:txBody>
      </p:sp>
      <p:sp>
        <p:nvSpPr>
          <p:cNvPr id="4" name="Tijdelijke aanduiding voor dianummer 3"/>
          <p:cNvSpPr>
            <a:spLocks noGrp="1"/>
          </p:cNvSpPr>
          <p:nvPr>
            <p:ph type="sldNum" sz="quarter" idx="10"/>
          </p:nvPr>
        </p:nvSpPr>
        <p:spPr/>
        <p:txBody>
          <a:bodyPr/>
          <a:lstStyle/>
          <a:p>
            <a:fld id="{E8B3D794-126A-48A9-9B59-65861F9F9FA4}" type="slidenum">
              <a:rPr lang="nl-NL" smtClean="0"/>
              <a:pPr/>
              <a:t>51</a:t>
            </a:fld>
            <a:endParaRPr lang="nl-NL"/>
          </a:p>
        </p:txBody>
      </p:sp>
    </p:spTree>
    <p:extLst>
      <p:ext uri="{BB962C8B-B14F-4D97-AF65-F5344CB8AC3E}">
        <p14:creationId xmlns:p14="http://schemas.microsoft.com/office/powerpoint/2010/main" val="2604339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A9B5D2-99AC-44A3-B6A5-BF446A7E8396}" type="slidenum">
              <a:rPr lang="nl-NL" smtClean="0"/>
              <a:t>52</a:t>
            </a:fld>
            <a:endParaRPr lang="nl-NL"/>
          </a:p>
        </p:txBody>
      </p:sp>
    </p:spTree>
    <p:extLst>
      <p:ext uri="{BB962C8B-B14F-4D97-AF65-F5344CB8AC3E}">
        <p14:creationId xmlns:p14="http://schemas.microsoft.com/office/powerpoint/2010/main" val="670718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MF en sglt2</a:t>
            </a:r>
            <a:r>
              <a:rPr lang="nl-NL" baseline="0" dirty="0"/>
              <a:t> medicatie die in dit rijtje hoort, vandaar op dit </a:t>
            </a:r>
            <a:r>
              <a:rPr lang="nl-NL" baseline="0" dirty="0" err="1"/>
              <a:t>fto</a:t>
            </a:r>
            <a:endParaRPr lang="nl-NL" baseline="0" dirty="0"/>
          </a:p>
          <a:p>
            <a:r>
              <a:rPr lang="nl-NL" baseline="0" dirty="0"/>
              <a:t>Vaak ook ace</a:t>
            </a:r>
            <a:endParaRPr lang="nl-NL" dirty="0"/>
          </a:p>
        </p:txBody>
      </p:sp>
      <p:sp>
        <p:nvSpPr>
          <p:cNvPr id="4" name="Tijdelijke aanduiding voor dianummer 3"/>
          <p:cNvSpPr>
            <a:spLocks noGrp="1"/>
          </p:cNvSpPr>
          <p:nvPr>
            <p:ph type="sldNum" sz="quarter" idx="10"/>
          </p:nvPr>
        </p:nvSpPr>
        <p:spPr/>
        <p:txBody>
          <a:bodyPr/>
          <a:lstStyle/>
          <a:p>
            <a:fld id="{7CF89A02-C018-47CB-AFEF-15BCD6AE7738}" type="slidenum">
              <a:rPr lang="nl-NL" smtClean="0"/>
              <a:pPr/>
              <a:t>55</a:t>
            </a:fld>
            <a:endParaRPr lang="nl-NL"/>
          </a:p>
        </p:txBody>
      </p:sp>
    </p:spTree>
    <p:extLst>
      <p:ext uri="{BB962C8B-B14F-4D97-AF65-F5344CB8AC3E}">
        <p14:creationId xmlns:p14="http://schemas.microsoft.com/office/powerpoint/2010/main" val="21873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Spelen met</a:t>
            </a:r>
            <a:r>
              <a:rPr lang="nl-NL" baseline="0" dirty="0"/>
              <a:t> de casus. Wat als 90 ? Wat als &gt; 10 </a:t>
            </a:r>
            <a:r>
              <a:rPr lang="nl-NL" baseline="0" dirty="0" err="1"/>
              <a:t>jr</a:t>
            </a:r>
            <a:r>
              <a:rPr lang="nl-NL" baseline="0" dirty="0"/>
              <a:t> diabetes? Wat als nefropathie? Wat als HVZ </a:t>
            </a:r>
            <a:r>
              <a:rPr lang="nl-NL" baseline="0" dirty="0" err="1"/>
              <a:t>etc</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9</a:t>
            </a:fld>
            <a:endParaRPr lang="nl-NL"/>
          </a:p>
        </p:txBody>
      </p:sp>
    </p:spTree>
    <p:extLst>
      <p:ext uri="{BB962C8B-B14F-4D97-AF65-F5344CB8AC3E}">
        <p14:creationId xmlns:p14="http://schemas.microsoft.com/office/powerpoint/2010/main" val="324289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a:t>
            </a:r>
            <a:r>
              <a:rPr lang="nl-NL" dirty="0" err="1"/>
              <a:t>ukpds</a:t>
            </a:r>
            <a:r>
              <a:rPr lang="nl-NL" dirty="0"/>
              <a:t> weten we intensief beter dan</a:t>
            </a:r>
            <a:r>
              <a:rPr lang="nl-NL" baseline="0" dirty="0"/>
              <a:t> </a:t>
            </a:r>
            <a:r>
              <a:rPr lang="nl-NL" baseline="0" dirty="0" err="1"/>
              <a:t>laiser</a:t>
            </a:r>
            <a:r>
              <a:rPr lang="nl-NL" baseline="0" dirty="0"/>
              <a:t> faire.</a:t>
            </a:r>
          </a:p>
          <a:p>
            <a:endParaRPr lang="nl-NL" dirty="0"/>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10</a:t>
            </a:fld>
            <a:endParaRPr lang="nl-NL"/>
          </a:p>
        </p:txBody>
      </p:sp>
    </p:spTree>
    <p:extLst>
      <p:ext uri="{BB962C8B-B14F-4D97-AF65-F5344CB8AC3E}">
        <p14:creationId xmlns:p14="http://schemas.microsoft.com/office/powerpoint/2010/main" val="226880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r>
              <a:rPr lang="nl-NL" sz="1200" kern="1200" dirty="0">
                <a:solidFill>
                  <a:schemeClr val="tx1"/>
                </a:solidFill>
                <a:effectLst/>
                <a:latin typeface="+mn-lt"/>
                <a:ea typeface="+mn-ea"/>
                <a:cs typeface="+mn-cs"/>
              </a:rPr>
              <a:t>Docent</a:t>
            </a:r>
            <a:r>
              <a:rPr lang="nl-NL" sz="1200" kern="1200" baseline="0" dirty="0">
                <a:solidFill>
                  <a:schemeClr val="tx1"/>
                </a:solidFill>
                <a:effectLst/>
                <a:latin typeface="+mn-lt"/>
                <a:ea typeface="+mn-ea"/>
                <a:cs typeface="+mn-cs"/>
              </a:rPr>
              <a:t> 2</a:t>
            </a:r>
          </a:p>
          <a:p>
            <a:endParaRPr lang="nl-NL" sz="1200" kern="1200" dirty="0">
              <a:solidFill>
                <a:schemeClr val="tx1"/>
              </a:solidFill>
              <a:effectLst/>
              <a:latin typeface="+mn-lt"/>
              <a:ea typeface="+mn-ea"/>
              <a:cs typeface="+mn-cs"/>
            </a:endParaRPr>
          </a:p>
          <a:p>
            <a:r>
              <a:rPr lang="nl-NL" sz="1100" kern="1200" dirty="0">
                <a:solidFill>
                  <a:schemeClr val="tx1"/>
                </a:solidFill>
                <a:effectLst/>
                <a:latin typeface="+mn-lt"/>
                <a:ea typeface="+mn-ea"/>
                <a:cs typeface="+mn-cs"/>
              </a:rPr>
              <a:t>Doel: illustreren dat er een grens is aan scherp instellen bij gevorderde diabetes</a:t>
            </a:r>
          </a:p>
          <a:p>
            <a:endParaRPr lang="nl-NL" sz="1100" kern="1200" dirty="0">
              <a:solidFill>
                <a:schemeClr val="tx1"/>
              </a:solidFill>
              <a:effectLst/>
              <a:latin typeface="+mn-lt"/>
              <a:ea typeface="+mn-ea"/>
              <a:cs typeface="+mn-cs"/>
            </a:endParaRPr>
          </a:p>
          <a:p>
            <a:r>
              <a:rPr lang="nl-NL" sz="1100" kern="1200" dirty="0">
                <a:solidFill>
                  <a:schemeClr val="tx1"/>
                </a:solidFill>
                <a:effectLst/>
                <a:latin typeface="+mn-lt"/>
                <a:ea typeface="+mn-ea"/>
                <a:cs typeface="+mn-cs"/>
              </a:rPr>
              <a:t>Als voorbeeld</a:t>
            </a:r>
            <a:r>
              <a:rPr lang="nl-NL" sz="1100" kern="1200" baseline="0" dirty="0">
                <a:solidFill>
                  <a:schemeClr val="tx1"/>
                </a:solidFill>
                <a:effectLst/>
                <a:latin typeface="+mn-lt"/>
                <a:ea typeface="+mn-ea"/>
                <a:cs typeface="+mn-cs"/>
              </a:rPr>
              <a:t> de ACCORD studie</a:t>
            </a:r>
            <a:r>
              <a:rPr lang="nl-NL" sz="1100" kern="1200" dirty="0">
                <a:solidFill>
                  <a:schemeClr val="tx1"/>
                </a:solidFill>
                <a:effectLst/>
                <a:latin typeface="+mn-lt"/>
                <a:ea typeface="+mn-ea"/>
                <a:cs typeface="+mn-cs"/>
              </a:rPr>
              <a:t>. In Action </a:t>
            </a:r>
            <a:r>
              <a:rPr lang="nl-NL" sz="1100" kern="1200" dirty="0" err="1">
                <a:solidFill>
                  <a:schemeClr val="tx1"/>
                </a:solidFill>
                <a:effectLst/>
                <a:latin typeface="+mn-lt"/>
                <a:ea typeface="+mn-ea"/>
                <a:cs typeface="+mn-cs"/>
              </a:rPr>
              <a:t>to</a:t>
            </a:r>
            <a:r>
              <a:rPr lang="nl-NL" sz="1100" kern="1200" dirty="0">
                <a:solidFill>
                  <a:schemeClr val="tx1"/>
                </a:solidFill>
                <a:effectLst/>
                <a:latin typeface="+mn-lt"/>
                <a:ea typeface="+mn-ea"/>
                <a:cs typeface="+mn-cs"/>
              </a:rPr>
              <a:t> control </a:t>
            </a:r>
            <a:r>
              <a:rPr lang="nl-NL" sz="1100" kern="1200" dirty="0" err="1">
                <a:solidFill>
                  <a:schemeClr val="tx1"/>
                </a:solidFill>
                <a:effectLst/>
                <a:latin typeface="+mn-lt"/>
                <a:ea typeface="+mn-ea"/>
                <a:cs typeface="+mn-cs"/>
              </a:rPr>
              <a:t>cardiovascular</a:t>
            </a:r>
            <a:r>
              <a:rPr lang="nl-NL" sz="1100" kern="1200" dirty="0">
                <a:solidFill>
                  <a:schemeClr val="tx1"/>
                </a:solidFill>
                <a:effectLst/>
                <a:latin typeface="+mn-lt"/>
                <a:ea typeface="+mn-ea"/>
                <a:cs typeface="+mn-cs"/>
              </a:rPr>
              <a:t> risk in diabetes (ACCORD)-studie (n = 10.251; gemiddelde diabetesduur 10 jaar; gemiddelde leeftijd 62,2 jaar; baseline HbA</a:t>
            </a:r>
            <a:r>
              <a:rPr lang="nl-NL" sz="1100" kern="1200" baseline="-25000" dirty="0">
                <a:solidFill>
                  <a:schemeClr val="tx1"/>
                </a:solidFill>
                <a:effectLst/>
                <a:latin typeface="+mn-lt"/>
                <a:ea typeface="+mn-ea"/>
                <a:cs typeface="+mn-cs"/>
              </a:rPr>
              <a:t>1c</a:t>
            </a:r>
            <a:r>
              <a:rPr lang="nl-NL" sz="1100" kern="1200" dirty="0">
                <a:solidFill>
                  <a:schemeClr val="tx1"/>
                </a:solidFill>
                <a:effectLst/>
                <a:latin typeface="+mn-lt"/>
                <a:ea typeface="+mn-ea"/>
                <a:cs typeface="+mn-cs"/>
              </a:rPr>
              <a:t> 8,1%) werd een intensieve glucoseregulatie met een HbA</a:t>
            </a:r>
            <a:r>
              <a:rPr lang="nl-NL" sz="1100" kern="1200" baseline="-25000" dirty="0">
                <a:solidFill>
                  <a:schemeClr val="tx1"/>
                </a:solidFill>
                <a:effectLst/>
                <a:latin typeface="+mn-lt"/>
                <a:ea typeface="+mn-ea"/>
                <a:cs typeface="+mn-cs"/>
              </a:rPr>
              <a:t>1c</a:t>
            </a:r>
            <a:r>
              <a:rPr lang="nl-NL" sz="1100" kern="1200" dirty="0">
                <a:solidFill>
                  <a:schemeClr val="tx1"/>
                </a:solidFill>
                <a:effectLst/>
                <a:latin typeface="+mn-lt"/>
                <a:ea typeface="+mn-ea"/>
                <a:cs typeface="+mn-cs"/>
              </a:rPr>
              <a:t>-streefwaarde van minder dan 6% (42 mmol/mol) vergeleken met een minder intensieve behandeling bij patiënten en een verhoogd cardiovasculair risico (reeds doorgemaakte hart- en vaatziekte of minimaal 2 andere risicofactoren). </a:t>
            </a:r>
          </a:p>
          <a:p>
            <a:r>
              <a:rPr lang="nl-NL" sz="1100" kern="1200" dirty="0">
                <a:solidFill>
                  <a:schemeClr val="tx1"/>
                </a:solidFill>
                <a:effectLst/>
                <a:latin typeface="+mn-lt"/>
                <a:ea typeface="+mn-ea"/>
                <a:cs typeface="+mn-cs"/>
              </a:rPr>
              <a:t>De studie werd na 3,5 jaar afgebroken omdat er een hogere sterfte in de intensieve behandelingsgroep werd gevonden. Retrospectieve analyse liet zien dat ernstige hypoglykemie was geassocieerd met een verhoogd sterfterisico in beide armen van de studie. Echter, onder de patiënten die ten minste 1 </a:t>
            </a:r>
            <a:r>
              <a:rPr lang="nl-NL" sz="1100" kern="1200" dirty="0" err="1">
                <a:solidFill>
                  <a:schemeClr val="tx1"/>
                </a:solidFill>
                <a:effectLst/>
                <a:latin typeface="+mn-lt"/>
                <a:ea typeface="+mn-ea"/>
                <a:cs typeface="+mn-cs"/>
              </a:rPr>
              <a:t>hypoglykemische</a:t>
            </a:r>
            <a:r>
              <a:rPr lang="nl-NL" sz="1100" kern="1200" dirty="0">
                <a:solidFill>
                  <a:schemeClr val="tx1"/>
                </a:solidFill>
                <a:effectLst/>
                <a:latin typeface="+mn-lt"/>
                <a:ea typeface="+mn-ea"/>
                <a:cs typeface="+mn-cs"/>
              </a:rPr>
              <a:t> episode hadden, was het sterfterisico lager bij patiënten in de intensieve behandelgroep dan in de controlegroep. Ernstige </a:t>
            </a:r>
            <a:r>
              <a:rPr lang="nl-NL" sz="1100" kern="1200" dirty="0" err="1">
                <a:solidFill>
                  <a:schemeClr val="tx1"/>
                </a:solidFill>
                <a:effectLst/>
                <a:latin typeface="+mn-lt"/>
                <a:ea typeface="+mn-ea"/>
                <a:cs typeface="+mn-cs"/>
              </a:rPr>
              <a:t>hypoglykemieën</a:t>
            </a:r>
            <a:r>
              <a:rPr lang="nl-NL" sz="1100" kern="1200" dirty="0">
                <a:solidFill>
                  <a:schemeClr val="tx1"/>
                </a:solidFill>
                <a:effectLst/>
                <a:latin typeface="+mn-lt"/>
                <a:ea typeface="+mn-ea"/>
                <a:cs typeface="+mn-cs"/>
              </a:rPr>
              <a:t> leken niet het verschil in sterfte tussen de twee studie armen te verklaren. Dus er is niet een eenduidig antwoord te geven op het verschil in sterfte , hetgeen natuurlijk wat frustrerend is. Andere studies geven wel dezelfde tendens:</a:t>
            </a:r>
            <a:r>
              <a:rPr lang="nl-NL" sz="1100" kern="1200" baseline="0" dirty="0">
                <a:solidFill>
                  <a:schemeClr val="tx1"/>
                </a:solidFill>
                <a:effectLst/>
                <a:latin typeface="+mn-lt"/>
                <a:ea typeface="+mn-ea"/>
                <a:cs typeface="+mn-cs"/>
              </a:rPr>
              <a:t> er is geen voordeel scherpe regulering bij gevorderde diabetes op uitkomsten.</a:t>
            </a:r>
          </a:p>
          <a:p>
            <a:r>
              <a:rPr lang="nl-NL" sz="1100" kern="1200" baseline="0" dirty="0">
                <a:solidFill>
                  <a:schemeClr val="tx1"/>
                </a:solidFill>
                <a:effectLst/>
                <a:latin typeface="+mn-lt"/>
                <a:ea typeface="+mn-ea"/>
                <a:cs typeface="+mn-cs"/>
              </a:rPr>
              <a:t>Bij de </a:t>
            </a:r>
            <a:r>
              <a:rPr lang="nl-NL" sz="1100" kern="1200" baseline="0" dirty="0" err="1">
                <a:solidFill>
                  <a:schemeClr val="tx1"/>
                </a:solidFill>
                <a:effectLst/>
                <a:latin typeface="+mn-lt"/>
                <a:ea typeface="+mn-ea"/>
                <a:cs typeface="+mn-cs"/>
              </a:rPr>
              <a:t>Accord</a:t>
            </a:r>
            <a:r>
              <a:rPr lang="nl-NL" sz="1100" kern="1200" baseline="0" dirty="0">
                <a:solidFill>
                  <a:schemeClr val="tx1"/>
                </a:solidFill>
                <a:effectLst/>
                <a:latin typeface="+mn-lt"/>
                <a:ea typeface="+mn-ea"/>
                <a:cs typeface="+mn-cs"/>
              </a:rPr>
              <a:t> studie moest ook voortdurend worden opgehoogd om de zeer strenge streefwaarde te bereiken, zelfs als er </a:t>
            </a:r>
            <a:r>
              <a:rPr lang="nl-NL" sz="1100" kern="1200" baseline="0" dirty="0" err="1">
                <a:solidFill>
                  <a:schemeClr val="tx1"/>
                </a:solidFill>
                <a:effectLst/>
                <a:latin typeface="+mn-lt"/>
                <a:ea typeface="+mn-ea"/>
                <a:cs typeface="+mn-cs"/>
              </a:rPr>
              <a:t>nauwelijk</a:t>
            </a:r>
            <a:r>
              <a:rPr lang="nl-NL" sz="1100" kern="1200" baseline="0" dirty="0">
                <a:solidFill>
                  <a:schemeClr val="tx1"/>
                </a:solidFill>
                <a:effectLst/>
                <a:latin typeface="+mn-lt"/>
                <a:ea typeface="+mn-ea"/>
                <a:cs typeface="+mn-cs"/>
              </a:rPr>
              <a:t> reactie was op de stappen die gezet werden.</a:t>
            </a:r>
            <a:endParaRPr lang="nl-NL" sz="1100" dirty="0">
              <a:effectLst/>
            </a:endParaRPr>
          </a:p>
          <a:p>
            <a:endParaRPr lang="nl-NL" sz="1100" dirty="0">
              <a:effectLst/>
            </a:endParaRPr>
          </a:p>
          <a:p>
            <a:pPr defTabSz="914400" eaLnBrk="1" fontAlgn="base" hangingPunct="1">
              <a:spcBef>
                <a:spcPct val="20000"/>
              </a:spcBef>
              <a:spcAft>
                <a:spcPct val="0"/>
              </a:spcAft>
            </a:pPr>
            <a:r>
              <a:rPr lang="nl-NL" altLang="nl-NL" sz="1100" u="sng" dirty="0">
                <a:solidFill>
                  <a:srgbClr val="000000"/>
                </a:solidFill>
              </a:rPr>
              <a:t>Studie		ADVANCE		ACCORD		VA-DT	</a:t>
            </a:r>
          </a:p>
          <a:p>
            <a:pPr defTabSz="914400" eaLnBrk="1" fontAlgn="base" hangingPunct="1">
              <a:spcBef>
                <a:spcPct val="20000"/>
              </a:spcBef>
              <a:spcAft>
                <a:spcPct val="0"/>
              </a:spcAft>
            </a:pPr>
            <a:r>
              <a:rPr lang="nl-NL" altLang="nl-NL" sz="1100" dirty="0">
                <a:solidFill>
                  <a:srgbClr val="000000"/>
                </a:solidFill>
              </a:rPr>
              <a:t>Aantal deelnemers	11.140		10.251		1.791</a:t>
            </a:r>
          </a:p>
          <a:p>
            <a:pPr defTabSz="914400" eaLnBrk="1" fontAlgn="base" hangingPunct="1">
              <a:spcBef>
                <a:spcPct val="20000"/>
              </a:spcBef>
              <a:spcAft>
                <a:spcPct val="0"/>
              </a:spcAft>
            </a:pPr>
            <a:r>
              <a:rPr lang="nl-NL" altLang="nl-NL" sz="1100" dirty="0">
                <a:solidFill>
                  <a:srgbClr val="000000"/>
                </a:solidFill>
              </a:rPr>
              <a:t>Leeftijd (</a:t>
            </a:r>
            <a:r>
              <a:rPr lang="nl-NL" altLang="nl-NL" sz="1100" dirty="0" err="1">
                <a:solidFill>
                  <a:srgbClr val="000000"/>
                </a:solidFill>
              </a:rPr>
              <a:t>jr</a:t>
            </a:r>
            <a:r>
              <a:rPr lang="nl-NL" altLang="nl-NL" sz="1100" dirty="0">
                <a:solidFill>
                  <a:srgbClr val="000000"/>
                </a:solidFill>
              </a:rPr>
              <a:t>)		66		62		60</a:t>
            </a:r>
          </a:p>
          <a:p>
            <a:pPr defTabSz="914400" eaLnBrk="1" fontAlgn="base" hangingPunct="1">
              <a:spcBef>
                <a:spcPct val="20000"/>
              </a:spcBef>
              <a:spcAft>
                <a:spcPct val="0"/>
              </a:spcAft>
            </a:pPr>
            <a:r>
              <a:rPr lang="nl-NL" altLang="nl-NL" sz="1100" dirty="0">
                <a:solidFill>
                  <a:srgbClr val="000000"/>
                </a:solidFill>
              </a:rPr>
              <a:t>Duur DM (</a:t>
            </a:r>
            <a:r>
              <a:rPr lang="nl-NL" altLang="nl-NL" sz="1100" dirty="0" err="1">
                <a:solidFill>
                  <a:srgbClr val="000000"/>
                </a:solidFill>
              </a:rPr>
              <a:t>jr</a:t>
            </a:r>
            <a:r>
              <a:rPr lang="nl-NL" altLang="nl-NL" sz="1100" dirty="0">
                <a:solidFill>
                  <a:srgbClr val="000000"/>
                </a:solidFill>
              </a:rPr>
              <a:t>)		7,2		8,1		7,5</a:t>
            </a:r>
          </a:p>
          <a:p>
            <a:pPr defTabSz="914400" eaLnBrk="1" fontAlgn="base" hangingPunct="1">
              <a:spcBef>
                <a:spcPct val="20000"/>
              </a:spcBef>
              <a:spcAft>
                <a:spcPct val="0"/>
              </a:spcAft>
            </a:pPr>
            <a:r>
              <a:rPr lang="nl-NL" altLang="nl-NL" sz="1100" dirty="0">
                <a:solidFill>
                  <a:srgbClr val="000000"/>
                </a:solidFill>
              </a:rPr>
              <a:t>Streef HbA1c			≤ 6,5%		&lt; 6,0%	&lt; 7,0%</a:t>
            </a:r>
          </a:p>
          <a:p>
            <a:pPr defTabSz="914400" eaLnBrk="1" fontAlgn="base" hangingPunct="1">
              <a:spcBef>
                <a:spcPct val="20000"/>
              </a:spcBef>
              <a:spcAft>
                <a:spcPct val="0"/>
              </a:spcAft>
            </a:pPr>
            <a:r>
              <a:rPr lang="nl-NL" altLang="nl-NL" sz="1100" dirty="0">
                <a:solidFill>
                  <a:srgbClr val="000000"/>
                </a:solidFill>
              </a:rPr>
              <a:t>Duur studie (</a:t>
            </a:r>
            <a:r>
              <a:rPr lang="nl-NL" altLang="nl-NL" sz="1100" dirty="0" err="1">
                <a:solidFill>
                  <a:srgbClr val="000000"/>
                </a:solidFill>
              </a:rPr>
              <a:t>jr</a:t>
            </a:r>
            <a:r>
              <a:rPr lang="nl-NL" altLang="nl-NL" sz="1100" dirty="0">
                <a:solidFill>
                  <a:srgbClr val="000000"/>
                </a:solidFill>
              </a:rPr>
              <a:t>)	5,0		3,4		6,25 jaar</a:t>
            </a:r>
          </a:p>
          <a:p>
            <a:pPr defTabSz="914400" eaLnBrk="1" fontAlgn="base" hangingPunct="1">
              <a:spcBef>
                <a:spcPct val="20000"/>
              </a:spcBef>
              <a:spcAft>
                <a:spcPct val="0"/>
              </a:spcAft>
            </a:pPr>
            <a:r>
              <a:rPr lang="nl-NL" altLang="nl-NL" sz="1100" u="sng" dirty="0">
                <a:solidFill>
                  <a:srgbClr val="000000"/>
                </a:solidFill>
              </a:rPr>
              <a:t>Resultaten							</a:t>
            </a:r>
          </a:p>
          <a:p>
            <a:pPr defTabSz="914400" eaLnBrk="1" fontAlgn="base" hangingPunct="1">
              <a:spcBef>
                <a:spcPct val="20000"/>
              </a:spcBef>
              <a:spcAft>
                <a:spcPct val="0"/>
              </a:spcAft>
            </a:pPr>
            <a:r>
              <a:rPr lang="nl-NL" altLang="nl-NL" sz="1100" dirty="0">
                <a:solidFill>
                  <a:srgbClr val="000000"/>
                </a:solidFill>
              </a:rPr>
              <a:t>HbA1c		6,4 </a:t>
            </a:r>
            <a:r>
              <a:rPr lang="nl-NL" altLang="nl-NL" sz="1100" dirty="0" err="1">
                <a:solidFill>
                  <a:srgbClr val="000000"/>
                </a:solidFill>
              </a:rPr>
              <a:t>vs</a:t>
            </a:r>
            <a:r>
              <a:rPr lang="nl-NL" altLang="nl-NL" sz="1100" dirty="0">
                <a:solidFill>
                  <a:srgbClr val="000000"/>
                </a:solidFill>
              </a:rPr>
              <a:t> 7,0%		6,4 </a:t>
            </a:r>
            <a:r>
              <a:rPr lang="nl-NL" altLang="nl-NL" sz="1100" dirty="0" err="1">
                <a:solidFill>
                  <a:srgbClr val="000000"/>
                </a:solidFill>
              </a:rPr>
              <a:t>vs</a:t>
            </a:r>
            <a:r>
              <a:rPr lang="nl-NL" altLang="nl-NL" sz="1100" dirty="0">
                <a:solidFill>
                  <a:srgbClr val="000000"/>
                </a:solidFill>
              </a:rPr>
              <a:t> 7,5%		6,9 </a:t>
            </a:r>
            <a:r>
              <a:rPr lang="nl-NL" altLang="nl-NL" sz="1100" dirty="0" err="1">
                <a:solidFill>
                  <a:srgbClr val="000000"/>
                </a:solidFill>
              </a:rPr>
              <a:t>vs</a:t>
            </a:r>
            <a:r>
              <a:rPr lang="nl-NL" altLang="nl-NL" sz="1100" dirty="0">
                <a:solidFill>
                  <a:srgbClr val="000000"/>
                </a:solidFill>
              </a:rPr>
              <a:t> 8,4%</a:t>
            </a:r>
          </a:p>
          <a:p>
            <a:pPr defTabSz="914400" eaLnBrk="1" fontAlgn="base" hangingPunct="1">
              <a:spcBef>
                <a:spcPct val="20000"/>
              </a:spcBef>
              <a:spcAft>
                <a:spcPct val="0"/>
              </a:spcAft>
            </a:pPr>
            <a:r>
              <a:rPr lang="nl-NL" altLang="nl-NL" sz="1100" b="1" u="none" dirty="0">
                <a:solidFill>
                  <a:srgbClr val="FF0000"/>
                </a:solidFill>
              </a:rPr>
              <a:t>Mortaliteit		8,9 </a:t>
            </a:r>
            <a:r>
              <a:rPr lang="nl-NL" altLang="nl-NL" sz="1100" b="1" u="none" dirty="0" err="1">
                <a:solidFill>
                  <a:srgbClr val="FF0000"/>
                </a:solidFill>
              </a:rPr>
              <a:t>vs</a:t>
            </a:r>
            <a:r>
              <a:rPr lang="nl-NL" altLang="nl-NL" sz="1100" b="1" u="none" dirty="0">
                <a:solidFill>
                  <a:srgbClr val="FF0000"/>
                </a:solidFill>
              </a:rPr>
              <a:t> 9.6%		5,0 </a:t>
            </a:r>
            <a:r>
              <a:rPr lang="nl-NL" altLang="nl-NL" sz="1100" b="1" u="none" dirty="0" err="1">
                <a:solidFill>
                  <a:srgbClr val="FF0000"/>
                </a:solidFill>
              </a:rPr>
              <a:t>vs</a:t>
            </a:r>
            <a:r>
              <a:rPr lang="nl-NL" altLang="nl-NL" sz="1100" b="1" u="none" dirty="0">
                <a:solidFill>
                  <a:srgbClr val="FF0000"/>
                </a:solidFill>
              </a:rPr>
              <a:t> 4,0%*	NS</a:t>
            </a:r>
          </a:p>
          <a:p>
            <a:pPr defTabSz="914400" eaLnBrk="1" fontAlgn="base" hangingPunct="1">
              <a:spcBef>
                <a:spcPct val="20000"/>
              </a:spcBef>
              <a:spcAft>
                <a:spcPct val="0"/>
              </a:spcAft>
            </a:pPr>
            <a:r>
              <a:rPr lang="nl-NL" altLang="nl-NL" sz="1100" dirty="0">
                <a:solidFill>
                  <a:srgbClr val="000000"/>
                </a:solidFill>
              </a:rPr>
              <a:t>CV mortaliteit	4,5 </a:t>
            </a:r>
            <a:r>
              <a:rPr lang="nl-NL" altLang="nl-NL" sz="1100" dirty="0" err="1">
                <a:solidFill>
                  <a:srgbClr val="000000"/>
                </a:solidFill>
              </a:rPr>
              <a:t>vs</a:t>
            </a:r>
            <a:r>
              <a:rPr lang="nl-NL" altLang="nl-NL" sz="1100" dirty="0">
                <a:solidFill>
                  <a:srgbClr val="000000"/>
                </a:solidFill>
              </a:rPr>
              <a:t> 5,2%		2,6 </a:t>
            </a:r>
            <a:r>
              <a:rPr lang="nl-NL" altLang="nl-NL" sz="1100" dirty="0" err="1">
                <a:solidFill>
                  <a:srgbClr val="000000"/>
                </a:solidFill>
              </a:rPr>
              <a:t>vs</a:t>
            </a:r>
            <a:r>
              <a:rPr lang="nl-NL" altLang="nl-NL" sz="1100" dirty="0">
                <a:solidFill>
                  <a:srgbClr val="000000"/>
                </a:solidFill>
              </a:rPr>
              <a:t> 1,8%		NS</a:t>
            </a:r>
          </a:p>
          <a:p>
            <a:pPr defTabSz="914400" eaLnBrk="1" fontAlgn="base" hangingPunct="1">
              <a:spcBef>
                <a:spcPct val="20000"/>
              </a:spcBef>
              <a:spcAft>
                <a:spcPct val="0"/>
              </a:spcAft>
            </a:pPr>
            <a:r>
              <a:rPr lang="nl-NL" altLang="nl-NL" sz="1100" dirty="0">
                <a:solidFill>
                  <a:srgbClr val="000000"/>
                </a:solidFill>
              </a:rPr>
              <a:t>Niet-fataal MI	2,7 </a:t>
            </a:r>
            <a:r>
              <a:rPr lang="nl-NL" altLang="nl-NL" sz="1100" dirty="0" err="1">
                <a:solidFill>
                  <a:srgbClr val="000000"/>
                </a:solidFill>
              </a:rPr>
              <a:t>vs</a:t>
            </a:r>
            <a:r>
              <a:rPr lang="nl-NL" altLang="nl-NL" sz="1100" dirty="0">
                <a:solidFill>
                  <a:srgbClr val="000000"/>
                </a:solidFill>
              </a:rPr>
              <a:t> 2,8%		3,6 </a:t>
            </a:r>
            <a:r>
              <a:rPr lang="nl-NL" altLang="nl-NL" sz="1100" dirty="0" err="1">
                <a:solidFill>
                  <a:srgbClr val="000000"/>
                </a:solidFill>
              </a:rPr>
              <a:t>vs</a:t>
            </a:r>
            <a:r>
              <a:rPr lang="nl-NL" altLang="nl-NL" sz="1100" dirty="0">
                <a:solidFill>
                  <a:srgbClr val="000000"/>
                </a:solidFill>
              </a:rPr>
              <a:t> 4,6%*	NS</a:t>
            </a:r>
          </a:p>
          <a:p>
            <a:pPr defTabSz="914400" eaLnBrk="1" fontAlgn="base" hangingPunct="1">
              <a:spcBef>
                <a:spcPct val="20000"/>
              </a:spcBef>
              <a:spcAft>
                <a:spcPct val="0"/>
              </a:spcAft>
            </a:pPr>
            <a:r>
              <a:rPr lang="nl-NL" altLang="nl-NL" sz="1100" dirty="0">
                <a:solidFill>
                  <a:srgbClr val="000000"/>
                </a:solidFill>
              </a:rPr>
              <a:t>Totaal CV incidenten					231 </a:t>
            </a:r>
            <a:r>
              <a:rPr lang="nl-NL" altLang="nl-NL" sz="1100" dirty="0" err="1">
                <a:solidFill>
                  <a:srgbClr val="000000"/>
                </a:solidFill>
              </a:rPr>
              <a:t>vs</a:t>
            </a:r>
            <a:r>
              <a:rPr lang="nl-NL" altLang="nl-NL" sz="1100" dirty="0">
                <a:solidFill>
                  <a:srgbClr val="000000"/>
                </a:solidFill>
              </a:rPr>
              <a:t> 263</a:t>
            </a:r>
          </a:p>
          <a:p>
            <a:pPr defTabSz="914400" eaLnBrk="1" fontAlgn="base" hangingPunct="1">
              <a:spcBef>
                <a:spcPct val="20000"/>
              </a:spcBef>
              <a:spcAft>
                <a:spcPct val="0"/>
              </a:spcAft>
            </a:pPr>
            <a:r>
              <a:rPr lang="nl-NL" altLang="nl-NL" sz="1100" dirty="0">
                <a:solidFill>
                  <a:srgbClr val="000000"/>
                </a:solidFill>
              </a:rPr>
              <a:t>Gewicht (kg)	0,0 </a:t>
            </a:r>
            <a:r>
              <a:rPr lang="nl-NL" altLang="nl-NL" sz="1100" dirty="0" err="1">
                <a:solidFill>
                  <a:srgbClr val="000000"/>
                </a:solidFill>
              </a:rPr>
              <a:t>vs</a:t>
            </a:r>
            <a:r>
              <a:rPr lang="nl-NL" altLang="nl-NL" sz="1100" dirty="0">
                <a:solidFill>
                  <a:srgbClr val="000000"/>
                </a:solidFill>
              </a:rPr>
              <a:t> 0,4		3,5 </a:t>
            </a:r>
            <a:r>
              <a:rPr lang="nl-NL" altLang="nl-NL" sz="1100" dirty="0" err="1">
                <a:solidFill>
                  <a:srgbClr val="000000"/>
                </a:solidFill>
              </a:rPr>
              <a:t>vs</a:t>
            </a:r>
            <a:r>
              <a:rPr lang="nl-NL" altLang="nl-NL" sz="1100" dirty="0">
                <a:solidFill>
                  <a:srgbClr val="000000"/>
                </a:solidFill>
              </a:rPr>
              <a:t> 0,4	?</a:t>
            </a:r>
          </a:p>
          <a:p>
            <a:pPr defTabSz="914400" eaLnBrk="1" fontAlgn="base" hangingPunct="1">
              <a:spcBef>
                <a:spcPct val="20000"/>
              </a:spcBef>
              <a:spcAft>
                <a:spcPct val="0"/>
              </a:spcAft>
            </a:pPr>
            <a:r>
              <a:rPr lang="nl-NL" altLang="nl-NL" sz="1100" dirty="0">
                <a:solidFill>
                  <a:srgbClr val="000000"/>
                </a:solidFill>
              </a:rPr>
              <a:t>Nefropathie		4,1 </a:t>
            </a:r>
            <a:r>
              <a:rPr lang="nl-NL" altLang="nl-NL" sz="1100" dirty="0" err="1">
                <a:solidFill>
                  <a:srgbClr val="000000"/>
                </a:solidFill>
              </a:rPr>
              <a:t>vs</a:t>
            </a:r>
            <a:r>
              <a:rPr lang="nl-NL" altLang="nl-NL" sz="1100" dirty="0">
                <a:solidFill>
                  <a:srgbClr val="000000"/>
                </a:solidFill>
              </a:rPr>
              <a:t> 5,2%*	?		?</a:t>
            </a:r>
          </a:p>
          <a:p>
            <a:pPr defTabSz="914400" eaLnBrk="1" fontAlgn="base" hangingPunct="1">
              <a:spcBef>
                <a:spcPct val="20000"/>
              </a:spcBef>
              <a:spcAft>
                <a:spcPct val="0"/>
              </a:spcAft>
            </a:pPr>
            <a:r>
              <a:rPr lang="nl-NL" altLang="nl-NL" sz="1100" dirty="0">
                <a:solidFill>
                  <a:srgbClr val="000000"/>
                </a:solidFill>
              </a:rPr>
              <a:t>Retinopathie	6,0 </a:t>
            </a:r>
            <a:r>
              <a:rPr lang="nl-NL" altLang="nl-NL" sz="1100" dirty="0" err="1">
                <a:solidFill>
                  <a:srgbClr val="000000"/>
                </a:solidFill>
              </a:rPr>
              <a:t>vs</a:t>
            </a:r>
            <a:r>
              <a:rPr lang="nl-NL" altLang="nl-NL" sz="1100" dirty="0">
                <a:solidFill>
                  <a:srgbClr val="000000"/>
                </a:solidFill>
              </a:rPr>
              <a:t> 6,3%	?	?</a:t>
            </a:r>
          </a:p>
          <a:p>
            <a:pPr defTabSz="914400" eaLnBrk="1" fontAlgn="base" hangingPunct="1">
              <a:spcBef>
                <a:spcPct val="20000"/>
              </a:spcBef>
              <a:spcAft>
                <a:spcPct val="0"/>
              </a:spcAft>
            </a:pPr>
            <a:endParaRPr lang="nl-NL" altLang="nl-NL" sz="1200" dirty="0">
              <a:solidFill>
                <a:srgbClr val="000000"/>
              </a:solidFill>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12</a:t>
            </a:fld>
            <a:endParaRPr lang="nl-NL"/>
          </a:p>
        </p:txBody>
      </p:sp>
      <p:sp>
        <p:nvSpPr>
          <p:cNvPr id="5" name="Tijdelijke aanduiding voor voettekst 4">
            <a:extLst>
              <a:ext uri="{FF2B5EF4-FFF2-40B4-BE49-F238E27FC236}">
                <a16:creationId xmlns:a16="http://schemas.microsoft.com/office/drawing/2014/main" id="{249CB822-EFAA-084C-A615-34AD408E9B06}"/>
              </a:ext>
            </a:extLst>
          </p:cNvPr>
          <p:cNvSpPr>
            <a:spLocks noGrp="1"/>
          </p:cNvSpPr>
          <p:nvPr>
            <p:ph type="ftr" sz="quarter" idx="11"/>
          </p:nvPr>
        </p:nvSpPr>
        <p:spPr/>
        <p:txBody>
          <a:bodyPr/>
          <a:lstStyle/>
          <a:p>
            <a:r>
              <a:rPr lang="nl-NL"/>
              <a:t>DiHAG-Langerhans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Doel: illustreren dat er een grens is aan scherp instellen bij gevorderde diabetes</a:t>
            </a:r>
          </a:p>
          <a:p>
            <a:endParaRPr lang="nl-NL" sz="1100" kern="1200" dirty="0">
              <a:solidFill>
                <a:schemeClr val="tx1"/>
              </a:solidFill>
              <a:effectLst/>
              <a:latin typeface="+mn-lt"/>
              <a:ea typeface="+mn-ea"/>
              <a:cs typeface="+mn-cs"/>
            </a:endParaRPr>
          </a:p>
          <a:p>
            <a:r>
              <a:rPr lang="nl-NL" sz="1100" kern="1200" dirty="0">
                <a:solidFill>
                  <a:schemeClr val="tx1"/>
                </a:solidFill>
                <a:effectLst/>
                <a:latin typeface="+mn-lt"/>
                <a:ea typeface="+mn-ea"/>
                <a:cs typeface="+mn-cs"/>
              </a:rPr>
              <a:t>Een grote retrospectieve cohortstudie (n = 27.965) onderzocht de medische gegevens van bijna 48.000 Engelse type-2-diabetespatiënten die in de eerste lijn werden behandeld met </a:t>
            </a:r>
            <a:r>
              <a:rPr lang="nl-NL" sz="1100" kern="1200" dirty="0" err="1">
                <a:solidFill>
                  <a:schemeClr val="tx1"/>
                </a:solidFill>
                <a:effectLst/>
                <a:latin typeface="+mn-lt"/>
                <a:ea typeface="+mn-ea"/>
                <a:cs typeface="+mn-cs"/>
              </a:rPr>
              <a:t>bloedglucoseverlagende</a:t>
            </a:r>
            <a:r>
              <a:rPr lang="nl-NL" sz="1100" kern="1200" dirty="0">
                <a:solidFill>
                  <a:schemeClr val="tx1"/>
                </a:solidFill>
                <a:effectLst/>
                <a:latin typeface="+mn-lt"/>
                <a:ea typeface="+mn-ea"/>
                <a:cs typeface="+mn-cs"/>
              </a:rPr>
              <a:t> medicatie (</a:t>
            </a:r>
            <a:r>
              <a:rPr lang="nl-NL" sz="1100" kern="1200" dirty="0" err="1">
                <a:solidFill>
                  <a:schemeClr val="tx1"/>
                </a:solidFill>
                <a:effectLst/>
                <a:latin typeface="+mn-lt"/>
                <a:ea typeface="+mn-ea"/>
                <a:cs typeface="+mn-cs"/>
              </a:rPr>
              <a:t>Currie</a:t>
            </a:r>
            <a:r>
              <a:rPr lang="nl-NL" sz="1100" kern="1200" dirty="0">
                <a:solidFill>
                  <a:schemeClr val="tx1"/>
                </a:solidFill>
                <a:effectLst/>
                <a:latin typeface="+mn-lt"/>
                <a:ea typeface="+mn-ea"/>
                <a:cs typeface="+mn-cs"/>
              </a:rPr>
              <a:t> 2010). Hierbij werd gekeken naar het HbA</a:t>
            </a:r>
            <a:r>
              <a:rPr lang="nl-NL" sz="1100" kern="1200" baseline="-25000" dirty="0">
                <a:solidFill>
                  <a:schemeClr val="tx1"/>
                </a:solidFill>
                <a:effectLst/>
                <a:latin typeface="+mn-lt"/>
                <a:ea typeface="+mn-ea"/>
                <a:cs typeface="+mn-cs"/>
              </a:rPr>
              <a:t>1c</a:t>
            </a:r>
            <a:r>
              <a:rPr lang="nl-NL" sz="1100" kern="1200" dirty="0">
                <a:solidFill>
                  <a:schemeClr val="tx1"/>
                </a:solidFill>
                <a:effectLst/>
                <a:latin typeface="+mn-lt"/>
                <a:ea typeface="+mn-ea"/>
                <a:cs typeface="+mn-cs"/>
              </a:rPr>
              <a:t> en naar </a:t>
            </a:r>
            <a:r>
              <a:rPr lang="nl-NL" sz="1100" kern="1200" dirty="0" err="1">
                <a:solidFill>
                  <a:schemeClr val="tx1"/>
                </a:solidFill>
                <a:effectLst/>
                <a:latin typeface="+mn-lt"/>
                <a:ea typeface="+mn-ea"/>
                <a:cs typeface="+mn-cs"/>
              </a:rPr>
              <a:t>macrovasculaire</a:t>
            </a:r>
            <a:r>
              <a:rPr lang="nl-NL" sz="1100" kern="1200" dirty="0">
                <a:solidFill>
                  <a:schemeClr val="tx1"/>
                </a:solidFill>
                <a:effectLst/>
                <a:latin typeface="+mn-lt"/>
                <a:ea typeface="+mn-ea"/>
                <a:cs typeface="+mn-cs"/>
              </a:rPr>
              <a:t> complicaties en sterfte. Hieruit blijkt dat patiënten behandeld met een combinatie van </a:t>
            </a:r>
            <a:r>
              <a:rPr lang="nl-NL" sz="1100" kern="1200" dirty="0" err="1">
                <a:solidFill>
                  <a:schemeClr val="tx1"/>
                </a:solidFill>
                <a:effectLst/>
                <a:latin typeface="+mn-lt"/>
                <a:ea typeface="+mn-ea"/>
                <a:cs typeface="+mn-cs"/>
              </a:rPr>
              <a:t>sulfonylureumderivaten</a:t>
            </a:r>
            <a:r>
              <a:rPr lang="nl-NL" sz="1100" kern="1200" dirty="0">
                <a:solidFill>
                  <a:schemeClr val="tx1"/>
                </a:solidFill>
                <a:effectLst/>
                <a:latin typeface="+mn-lt"/>
                <a:ea typeface="+mn-ea"/>
                <a:cs typeface="+mn-cs"/>
              </a:rPr>
              <a:t> en metformine het laagste risico op sterfte hebben bij een HbA</a:t>
            </a:r>
            <a:r>
              <a:rPr lang="nl-NL" sz="1100" kern="1200" baseline="-25000" dirty="0">
                <a:solidFill>
                  <a:schemeClr val="tx1"/>
                </a:solidFill>
                <a:effectLst/>
                <a:latin typeface="+mn-lt"/>
                <a:ea typeface="+mn-ea"/>
                <a:cs typeface="+mn-cs"/>
              </a:rPr>
              <a:t>1c</a:t>
            </a:r>
            <a:r>
              <a:rPr lang="nl-NL" sz="1100" kern="1200" dirty="0">
                <a:solidFill>
                  <a:schemeClr val="tx1"/>
                </a:solidFill>
                <a:effectLst/>
                <a:latin typeface="+mn-lt"/>
                <a:ea typeface="+mn-ea"/>
                <a:cs typeface="+mn-cs"/>
              </a:rPr>
              <a:t> van 7,5% (59 mmol/mol) en in ieder geval geen verhoogd risico hebben bij een HbA</a:t>
            </a:r>
            <a:r>
              <a:rPr lang="nl-NL" sz="1100" kern="1200" baseline="-25000" dirty="0">
                <a:solidFill>
                  <a:schemeClr val="tx1"/>
                </a:solidFill>
                <a:effectLst/>
                <a:latin typeface="+mn-lt"/>
                <a:ea typeface="+mn-ea"/>
                <a:cs typeface="+mn-cs"/>
              </a:rPr>
              <a:t>1c</a:t>
            </a:r>
            <a:r>
              <a:rPr lang="nl-NL" sz="1100" kern="1200" dirty="0">
                <a:solidFill>
                  <a:schemeClr val="tx1"/>
                </a:solidFill>
                <a:effectLst/>
                <a:latin typeface="+mn-lt"/>
                <a:ea typeface="+mn-ea"/>
                <a:cs typeface="+mn-cs"/>
              </a:rPr>
              <a:t> van 6,9 tot 9,5% (52 tot 81 mmol/mol). Bij insulinegebruik ligt het gebied met het minste sterfterisico bij een hoger HbA</a:t>
            </a:r>
            <a:r>
              <a:rPr lang="nl-NL" sz="1100" kern="1200" baseline="-25000" dirty="0">
                <a:solidFill>
                  <a:schemeClr val="tx1"/>
                </a:solidFill>
                <a:effectLst/>
                <a:latin typeface="+mn-lt"/>
                <a:ea typeface="+mn-ea"/>
                <a:cs typeface="+mn-cs"/>
              </a:rPr>
              <a:t>1c</a:t>
            </a:r>
            <a:r>
              <a:rPr lang="nl-NL" sz="1100" kern="1200" dirty="0">
                <a:solidFill>
                  <a:schemeClr val="tx1"/>
                </a:solidFill>
                <a:effectLst/>
                <a:latin typeface="+mn-lt"/>
                <a:ea typeface="+mn-ea"/>
                <a:cs typeface="+mn-cs"/>
              </a:rPr>
              <a:t> van 7,5 tot 8,0% (58 tot 64 mmol/mol)</a:t>
            </a:r>
            <a:r>
              <a:rPr lang="nl-NL" sz="1100" dirty="0">
                <a:effectLst/>
              </a:rPr>
              <a:t> </a:t>
            </a:r>
            <a:endParaRPr lang="nl-NL" sz="1100" dirty="0"/>
          </a:p>
          <a:p>
            <a:endParaRPr lang="nl-NL" sz="1100" dirty="0"/>
          </a:p>
          <a:p>
            <a:r>
              <a:rPr lang="nl-NL" sz="1100" dirty="0"/>
              <a:t>Dit is een observationele studie. Het gaat dus</a:t>
            </a:r>
            <a:r>
              <a:rPr lang="nl-NL" sz="1100" baseline="0" dirty="0"/>
              <a:t> om een correlatie. Dus voorzichtig met de conclusie dat er een causaal verband is.</a:t>
            </a:r>
          </a:p>
          <a:p>
            <a:endParaRPr lang="nl-NL" sz="1100" dirty="0"/>
          </a:p>
          <a:p>
            <a:r>
              <a:rPr lang="nl-NL" sz="1100" dirty="0">
                <a:solidFill>
                  <a:srgbClr val="000090"/>
                </a:solidFill>
              </a:rPr>
              <a:t>Survival as a </a:t>
            </a:r>
            <a:r>
              <a:rPr lang="nl-NL" sz="1100" dirty="0" err="1">
                <a:solidFill>
                  <a:srgbClr val="000090"/>
                </a:solidFill>
              </a:rPr>
              <a:t>function</a:t>
            </a:r>
            <a:r>
              <a:rPr lang="nl-NL" sz="1100" dirty="0">
                <a:solidFill>
                  <a:srgbClr val="000090"/>
                </a:solidFill>
              </a:rPr>
              <a:t> of HbA1c in </a:t>
            </a:r>
            <a:r>
              <a:rPr lang="nl-NL" sz="1100" dirty="0" err="1">
                <a:solidFill>
                  <a:srgbClr val="000090"/>
                </a:solidFill>
              </a:rPr>
              <a:t>people</a:t>
            </a:r>
            <a:r>
              <a:rPr lang="nl-NL" sz="1100" dirty="0">
                <a:solidFill>
                  <a:srgbClr val="000090"/>
                </a:solidFill>
              </a:rPr>
              <a:t> </a:t>
            </a:r>
            <a:r>
              <a:rPr lang="nl-NL" sz="1100" dirty="0" err="1">
                <a:solidFill>
                  <a:srgbClr val="000090"/>
                </a:solidFill>
              </a:rPr>
              <a:t>with</a:t>
            </a:r>
            <a:r>
              <a:rPr lang="nl-NL" sz="1100" dirty="0">
                <a:solidFill>
                  <a:srgbClr val="000090"/>
                </a:solidFill>
              </a:rPr>
              <a:t> diabetes: a </a:t>
            </a:r>
            <a:r>
              <a:rPr lang="nl-NL" sz="1100" dirty="0" err="1">
                <a:solidFill>
                  <a:srgbClr val="000090"/>
                </a:solidFill>
              </a:rPr>
              <a:t>retrospective</a:t>
            </a:r>
            <a:r>
              <a:rPr lang="nl-NL" sz="1100" dirty="0">
                <a:solidFill>
                  <a:srgbClr val="000090"/>
                </a:solidFill>
              </a:rPr>
              <a:t> cohort </a:t>
            </a:r>
            <a:r>
              <a:rPr lang="nl-NL" sz="1100" dirty="0" err="1">
                <a:solidFill>
                  <a:srgbClr val="000090"/>
                </a:solidFill>
              </a:rPr>
              <a:t>study</a:t>
            </a:r>
            <a:endParaRPr lang="nl-NL" sz="1100" dirty="0">
              <a:solidFill>
                <a:srgbClr val="000090"/>
              </a:solidFill>
            </a:endParaRPr>
          </a:p>
          <a:p>
            <a:r>
              <a:rPr lang="nl-NL" sz="1100" dirty="0" err="1">
                <a:solidFill>
                  <a:srgbClr val="000090"/>
                </a:solidFill>
              </a:rPr>
              <a:t>Currie</a:t>
            </a:r>
            <a:r>
              <a:rPr lang="nl-NL" sz="1100" dirty="0">
                <a:solidFill>
                  <a:srgbClr val="000090"/>
                </a:solidFill>
              </a:rPr>
              <a:t> CJ, et al. Lancet 2010;375:481-48</a:t>
            </a:r>
            <a:r>
              <a:rPr lang="nl-NL" sz="1100" dirty="0">
                <a:solidFill>
                  <a:srgbClr val="000000"/>
                </a:solidFill>
              </a:rPr>
              <a:t>9</a:t>
            </a:r>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14</a:t>
            </a:fld>
            <a:endParaRPr lang="nl-NL"/>
          </a:p>
        </p:txBody>
      </p:sp>
      <p:sp>
        <p:nvSpPr>
          <p:cNvPr id="5" name="Tijdelijke aanduiding voor voettekst 4">
            <a:extLst>
              <a:ext uri="{FF2B5EF4-FFF2-40B4-BE49-F238E27FC236}">
                <a16:creationId xmlns:a16="http://schemas.microsoft.com/office/drawing/2014/main" id="{6C14F15C-DD6A-4042-A131-5607E7B3DD1F}"/>
              </a:ext>
            </a:extLst>
          </p:cNvPr>
          <p:cNvSpPr>
            <a:spLocks noGrp="1"/>
          </p:cNvSpPr>
          <p:nvPr>
            <p:ph type="ftr" sz="quarter" idx="11"/>
          </p:nvPr>
        </p:nvSpPr>
        <p:spPr/>
        <p:txBody>
          <a:bodyPr/>
          <a:lstStyle/>
          <a:p>
            <a:r>
              <a:rPr lang="nl-NL"/>
              <a:t>DiHAG-Langerhans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Eerste standaard 1989, </a:t>
            </a:r>
            <a:r>
              <a:rPr lang="nl-NL" dirty="0" err="1"/>
              <a:t>geprotocoleerd</a:t>
            </a:r>
            <a:r>
              <a:rPr lang="nl-NL" dirty="0"/>
              <a:t> zorg, </a:t>
            </a:r>
            <a:r>
              <a:rPr lang="nl-NL" dirty="0" err="1"/>
              <a:t>poh</a:t>
            </a:r>
            <a:r>
              <a:rPr lang="nl-NL" baseline="0" dirty="0"/>
              <a:t> </a:t>
            </a:r>
            <a:r>
              <a:rPr lang="nl-NL" baseline="0" dirty="0" err="1"/>
              <a:t>etc</a:t>
            </a:r>
            <a:r>
              <a:rPr lang="nl-NL" baseline="0" dirty="0"/>
              <a:t> veel gebracht. Maar al in 2013 zijn er variabelen </a:t>
            </a:r>
            <a:r>
              <a:rPr lang="nl-NL" baseline="0" dirty="0" err="1"/>
              <a:t>opgenonen</a:t>
            </a:r>
            <a:r>
              <a:rPr lang="nl-NL" baseline="0" dirty="0"/>
              <a:t> in het algoritme voor de streefwaarden. </a:t>
            </a:r>
            <a:endParaRPr lang="nl-NL" dirty="0"/>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15</a:t>
            </a:fld>
            <a:endParaRPr lang="nl-NL"/>
          </a:p>
        </p:txBody>
      </p:sp>
    </p:spTree>
    <p:extLst>
      <p:ext uri="{BB962C8B-B14F-4D97-AF65-F5344CB8AC3E}">
        <p14:creationId xmlns:p14="http://schemas.microsoft.com/office/powerpoint/2010/main" val="258476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Algoritme</a:t>
            </a:r>
            <a:r>
              <a:rPr lang="nl-NL" baseline="0" dirty="0"/>
              <a:t> is wat </a:t>
            </a:r>
            <a:endParaRPr lang="nl-NL" dirty="0"/>
          </a:p>
        </p:txBody>
      </p:sp>
      <p:sp>
        <p:nvSpPr>
          <p:cNvPr id="4" name="Tijdelijke aanduiding voor dianummer 3"/>
          <p:cNvSpPr>
            <a:spLocks noGrp="1"/>
          </p:cNvSpPr>
          <p:nvPr>
            <p:ph type="sldNum" sz="quarter" idx="10"/>
          </p:nvPr>
        </p:nvSpPr>
        <p:spPr/>
        <p:txBody>
          <a:bodyPr/>
          <a:lstStyle/>
          <a:p>
            <a:fld id="{B3BF95C7-C258-41E1-8772-E6386EA96F63}" type="slidenum">
              <a:rPr lang="nl-NL" smtClean="0"/>
              <a:t>16</a:t>
            </a:fld>
            <a:endParaRPr lang="nl-NL"/>
          </a:p>
        </p:txBody>
      </p:sp>
    </p:spTree>
    <p:extLst>
      <p:ext uri="{BB962C8B-B14F-4D97-AF65-F5344CB8AC3E}">
        <p14:creationId xmlns:p14="http://schemas.microsoft.com/office/powerpoint/2010/main" val="424967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Docent</a:t>
            </a:r>
            <a:r>
              <a:rPr lang="nl-NL" baseline="0"/>
              <a:t> 1</a:t>
            </a:r>
          </a:p>
          <a:p>
            <a:endParaRPr lang="nl-NL" baseline="0"/>
          </a:p>
          <a:p>
            <a:r>
              <a:rPr lang="nl-NL" baseline="0"/>
              <a:t>Doel: uitleg algoritme</a:t>
            </a:r>
            <a:endParaRPr lang="nl-NL"/>
          </a:p>
        </p:txBody>
      </p:sp>
      <p:sp>
        <p:nvSpPr>
          <p:cNvPr id="4" name="Tijdelijke aanduiding voor dianummer 3"/>
          <p:cNvSpPr>
            <a:spLocks noGrp="1"/>
          </p:cNvSpPr>
          <p:nvPr>
            <p:ph type="sldNum" sz="quarter" idx="10"/>
          </p:nvPr>
        </p:nvSpPr>
        <p:spPr/>
        <p:txBody>
          <a:bodyPr/>
          <a:lstStyle/>
          <a:p>
            <a:fld id="{FBCFF1C0-4F92-4171-AC3F-80C433EC4C1E}" type="slidenum">
              <a:rPr lang="nl-NL" smtClean="0"/>
              <a:pPr/>
              <a:t>17</a:t>
            </a:fld>
            <a:endParaRPr lang="nl-NL"/>
          </a:p>
        </p:txBody>
      </p:sp>
      <p:sp>
        <p:nvSpPr>
          <p:cNvPr id="5" name="Tijdelijke aanduiding voor voettekst 4">
            <a:extLst>
              <a:ext uri="{FF2B5EF4-FFF2-40B4-BE49-F238E27FC236}">
                <a16:creationId xmlns:a16="http://schemas.microsoft.com/office/drawing/2014/main" id="{F08AC6F2-1792-C14A-A175-46CA2DB1DEA5}"/>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380848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2AE7B19-C5B2-42A2-A4D9-B1100409187D}" type="datetimeFigureOut">
              <a:rPr lang="nl-NL" smtClean="0"/>
              <a:t>24-9-2018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219533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2AE7B19-C5B2-42A2-A4D9-B1100409187D}" type="datetimeFigureOut">
              <a:rPr lang="nl-NL" smtClean="0"/>
              <a:t>24-9-2018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286238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2AE7B19-C5B2-42A2-A4D9-B1100409187D}" type="datetimeFigureOut">
              <a:rPr lang="nl-NL" smtClean="0"/>
              <a:t>24-9-2018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171644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2AE7B19-C5B2-42A2-A4D9-B1100409187D}" type="datetimeFigureOut">
              <a:rPr lang="nl-NL" smtClean="0"/>
              <a:t>24-9-2018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413488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2AE7B19-C5B2-42A2-A4D9-B1100409187D}" type="datetimeFigureOut">
              <a:rPr lang="nl-NL" smtClean="0"/>
              <a:t>24-9-2018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33582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2AE7B19-C5B2-42A2-A4D9-B1100409187D}" type="datetimeFigureOut">
              <a:rPr lang="nl-NL" smtClean="0"/>
              <a:t>24-9-2018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131689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2AE7B19-C5B2-42A2-A4D9-B1100409187D}" type="datetimeFigureOut">
              <a:rPr lang="nl-NL" smtClean="0"/>
              <a:t>24-9-2018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163717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2AE7B19-C5B2-42A2-A4D9-B1100409187D}" type="datetimeFigureOut">
              <a:rPr lang="nl-NL" smtClean="0"/>
              <a:t>24-9-2018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390201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2AE7B19-C5B2-42A2-A4D9-B1100409187D}" type="datetimeFigureOut">
              <a:rPr lang="nl-NL" smtClean="0"/>
              <a:t>24-9-2018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222643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2AE7B19-C5B2-42A2-A4D9-B1100409187D}" type="datetimeFigureOut">
              <a:rPr lang="nl-NL" smtClean="0"/>
              <a:t>24-9-2018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298781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2AE7B19-C5B2-42A2-A4D9-B1100409187D}" type="datetimeFigureOut">
              <a:rPr lang="nl-NL" smtClean="0"/>
              <a:t>24-9-2018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77441D3-5DF1-4890-9B1D-39B6BBCB656F}" type="slidenum">
              <a:rPr lang="nl-NL" smtClean="0"/>
              <a:t>‹nr.›</a:t>
            </a:fld>
            <a:endParaRPr lang="nl-NL"/>
          </a:p>
        </p:txBody>
      </p:sp>
    </p:spTree>
    <p:extLst>
      <p:ext uri="{BB962C8B-B14F-4D97-AF65-F5344CB8AC3E}">
        <p14:creationId xmlns:p14="http://schemas.microsoft.com/office/powerpoint/2010/main" val="375415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E7B19-C5B2-42A2-A4D9-B1100409187D}" type="datetimeFigureOut">
              <a:rPr lang="nl-NL" smtClean="0"/>
              <a:t>24-9-2018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441D3-5DF1-4890-9B1D-39B6BBCB656F}" type="slidenum">
              <a:rPr lang="nl-NL" smtClean="0"/>
              <a:t>‹nr.›</a:t>
            </a:fld>
            <a:endParaRPr lang="nl-NL"/>
          </a:p>
        </p:txBody>
      </p:sp>
    </p:spTree>
    <p:extLst>
      <p:ext uri="{BB962C8B-B14F-4D97-AF65-F5344CB8AC3E}">
        <p14:creationId xmlns:p14="http://schemas.microsoft.com/office/powerpoint/2010/main" val="3283678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4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4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De nieuwe NHG standaard DM</a:t>
            </a:r>
          </a:p>
        </p:txBody>
      </p:sp>
      <p:pic>
        <p:nvPicPr>
          <p:cNvPr id="5" name="Afbeelding 4">
            <a:extLst>
              <a:ext uri="{FF2B5EF4-FFF2-40B4-BE49-F238E27FC236}">
                <a16:creationId xmlns:a16="http://schemas.microsoft.com/office/drawing/2014/main" id="{3E6566B8-903F-427B-B7A9-F5B9BB9C7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861048"/>
            <a:ext cx="3566160" cy="1341120"/>
          </a:xfrm>
          <a:prstGeom prst="rect">
            <a:avLst/>
          </a:prstGeom>
        </p:spPr>
      </p:pic>
    </p:spTree>
    <p:extLst>
      <p:ext uri="{BB962C8B-B14F-4D97-AF65-F5344CB8AC3E}">
        <p14:creationId xmlns:p14="http://schemas.microsoft.com/office/powerpoint/2010/main" val="165430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91862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Fontijn-op-WK-n-zege-verwijderd-van-Rio-sportnieuws-nl-16037891-756x422.jpg"/>
          <p:cNvPicPr>
            <a:picLocks noGrp="1" noChangeAspect="1"/>
          </p:cNvPicPr>
          <p:nvPr>
            <p:ph idx="1"/>
          </p:nvPr>
        </p:nvPicPr>
        <p:blipFill>
          <a:blip r:embed="rId2" cstate="print"/>
          <a:stretch>
            <a:fillRect/>
          </a:stretch>
        </p:blipFill>
        <p:spPr>
          <a:xfrm>
            <a:off x="971550" y="1853406"/>
            <a:ext cx="7200900" cy="4019550"/>
          </a:xfrm>
        </p:spPr>
      </p:pic>
    </p:spTree>
    <p:extLst>
      <p:ext uri="{BB962C8B-B14F-4D97-AF65-F5344CB8AC3E}">
        <p14:creationId xmlns:p14="http://schemas.microsoft.com/office/powerpoint/2010/main" val="87695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Autofit/>
          </a:bodyPr>
          <a:lstStyle/>
          <a:p>
            <a:r>
              <a:rPr lang="nl-NL" dirty="0"/>
              <a:t>ACCORD-studie</a:t>
            </a:r>
          </a:p>
        </p:txBody>
      </p:sp>
      <p:sp>
        <p:nvSpPr>
          <p:cNvPr id="3" name="Tijdelijke aanduiding voor inhoud 2"/>
          <p:cNvSpPr>
            <a:spLocks noGrp="1"/>
          </p:cNvSpPr>
          <p:nvPr>
            <p:ph idx="1"/>
          </p:nvPr>
        </p:nvSpPr>
        <p:spPr/>
        <p:txBody>
          <a:bodyPr/>
          <a:lstStyle/>
          <a:p>
            <a:pPr marL="0" indent="0">
              <a:spcBef>
                <a:spcPct val="0"/>
              </a:spcBef>
              <a:buNone/>
            </a:pPr>
            <a:endParaRPr lang="en-US" sz="1700">
              <a:solidFill>
                <a:srgbClr val="002060"/>
              </a:solidFill>
              <a:latin typeface="Arial" charset="0"/>
            </a:endParaRPr>
          </a:p>
          <a:p>
            <a:pPr marL="0" indent="0">
              <a:lnSpc>
                <a:spcPct val="150000"/>
              </a:lnSpc>
              <a:spcBef>
                <a:spcPct val="0"/>
              </a:spcBef>
              <a:spcAft>
                <a:spcPct val="100000"/>
              </a:spcAft>
              <a:buClr>
                <a:srgbClr val="3483F2"/>
              </a:buClr>
              <a:buNone/>
            </a:pPr>
            <a:endParaRPr lang="en-US" kern="1200">
              <a:solidFill>
                <a:srgbClr val="002060"/>
              </a:solidFill>
              <a:latin typeface="Arial" charset="0"/>
            </a:endParaRPr>
          </a:p>
          <a:p>
            <a:endParaRPr lang="nl-NL"/>
          </a:p>
        </p:txBody>
      </p:sp>
      <p:sp>
        <p:nvSpPr>
          <p:cNvPr id="11" name="Tijdelijke aanduiding voor dianummer 10">
            <a:extLst>
              <a:ext uri="{FF2B5EF4-FFF2-40B4-BE49-F238E27FC236}">
                <a16:creationId xmlns:a16="http://schemas.microsoft.com/office/drawing/2014/main" id="{EEBF8A7C-9E11-4242-B18E-F9C4761B3325}"/>
              </a:ext>
            </a:extLst>
          </p:cNvPr>
          <p:cNvSpPr>
            <a:spLocks noGrp="1"/>
          </p:cNvSpPr>
          <p:nvPr>
            <p:ph type="sldNum" sz="quarter" idx="12"/>
          </p:nvPr>
        </p:nvSpPr>
        <p:spPr/>
        <p:txBody>
          <a:bodyPr/>
          <a:lstStyle/>
          <a:p>
            <a:fld id="{9163240C-9BE7-EF40-AC41-228CBD415431}" type="slidenum">
              <a:rPr lang="nl-NL" smtClean="0"/>
              <a:pPr/>
              <a:t>12</a:t>
            </a:fld>
            <a:endParaRPr lang="nl-NL"/>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863" y="2074519"/>
            <a:ext cx="5572544" cy="393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13"/>
          <p:cNvSpPr>
            <a:spLocks noChangeArrowheads="1"/>
          </p:cNvSpPr>
          <p:nvPr/>
        </p:nvSpPr>
        <p:spPr bwMode="auto">
          <a:xfrm>
            <a:off x="4200525" y="2528660"/>
            <a:ext cx="3609976" cy="410139"/>
          </a:xfrm>
          <a:prstGeom prst="ellipse">
            <a:avLst/>
          </a:prstGeom>
          <a:solidFill>
            <a:srgbClr val="66FFFF"/>
          </a:solidFill>
          <a:ln w="9525">
            <a:solidFill>
              <a:schemeClr val="tx1"/>
            </a:solidFill>
            <a:round/>
            <a:headEnd/>
            <a:tailEnd/>
          </a:ln>
        </p:spPr>
        <p:txBody>
          <a:bodyPr wrap="none" lIns="91669" tIns="45834" rIns="91669" bIns="45834" anchor="ctr"/>
          <a:lstStyle/>
          <a:p>
            <a:pPr algn="ctr"/>
            <a:r>
              <a:rPr lang="nl-NL" sz="1700">
                <a:solidFill>
                  <a:srgbClr val="002060"/>
                </a:solidFill>
              </a:rPr>
              <a:t>Iedere 4 maanden controle n=5123</a:t>
            </a:r>
          </a:p>
        </p:txBody>
      </p:sp>
      <p:sp>
        <p:nvSpPr>
          <p:cNvPr id="6" name="Oval 14"/>
          <p:cNvSpPr>
            <a:spLocks noChangeArrowheads="1"/>
          </p:cNvSpPr>
          <p:nvPr/>
        </p:nvSpPr>
        <p:spPr bwMode="auto">
          <a:xfrm>
            <a:off x="4925536" y="4992105"/>
            <a:ext cx="3465384" cy="406111"/>
          </a:xfrm>
          <a:prstGeom prst="ellipse">
            <a:avLst/>
          </a:prstGeom>
          <a:solidFill>
            <a:srgbClr val="66FFFF"/>
          </a:solidFill>
          <a:ln w="9525">
            <a:solidFill>
              <a:schemeClr val="tx1"/>
            </a:solidFill>
            <a:round/>
            <a:headEnd/>
            <a:tailEnd/>
          </a:ln>
        </p:spPr>
        <p:txBody>
          <a:bodyPr wrap="none" lIns="91669" tIns="45834" rIns="91669" bIns="45834" anchor="ctr"/>
          <a:lstStyle/>
          <a:p>
            <a:pPr algn="ctr"/>
            <a:r>
              <a:rPr lang="nl-NL" sz="1700">
                <a:solidFill>
                  <a:srgbClr val="002060"/>
                </a:solidFill>
              </a:rPr>
              <a:t>Om de 2 mnd controle: n = 5128 </a:t>
            </a:r>
          </a:p>
        </p:txBody>
      </p:sp>
      <p:sp>
        <p:nvSpPr>
          <p:cNvPr id="8" name="Oval 16"/>
          <p:cNvSpPr>
            <a:spLocks noChangeArrowheads="1"/>
          </p:cNvSpPr>
          <p:nvPr/>
        </p:nvSpPr>
        <p:spPr bwMode="auto">
          <a:xfrm>
            <a:off x="7550841" y="2877590"/>
            <a:ext cx="1680157" cy="540486"/>
          </a:xfrm>
          <a:prstGeom prst="ellipse">
            <a:avLst/>
          </a:prstGeom>
          <a:solidFill>
            <a:srgbClr val="66FFFF"/>
          </a:solidFill>
          <a:ln w="9525">
            <a:solidFill>
              <a:schemeClr val="tx1"/>
            </a:solidFill>
            <a:round/>
            <a:headEnd/>
            <a:tailEnd/>
          </a:ln>
        </p:spPr>
        <p:txBody>
          <a:bodyPr wrap="none" lIns="91669" tIns="45834" rIns="91669" bIns="45834" anchor="ctr"/>
          <a:lstStyle/>
          <a:p>
            <a:pPr algn="ctr"/>
            <a:r>
              <a:rPr lang="nl-NL" sz="1500" b="1" dirty="0" err="1">
                <a:solidFill>
                  <a:srgbClr val="002060"/>
                </a:solidFill>
              </a:rPr>
              <a:t>Streefw</a:t>
            </a:r>
            <a:r>
              <a:rPr lang="nl-NL" sz="1500" b="1" dirty="0">
                <a:solidFill>
                  <a:srgbClr val="002060"/>
                </a:solidFill>
              </a:rPr>
              <a:t>. 53-63 </a:t>
            </a:r>
          </a:p>
          <a:p>
            <a:pPr algn="ctr"/>
            <a:r>
              <a:rPr lang="nl-NL" sz="1500" b="1" dirty="0">
                <a:solidFill>
                  <a:srgbClr val="002060"/>
                </a:solidFill>
              </a:rPr>
              <a:t>mmol/mol</a:t>
            </a:r>
          </a:p>
        </p:txBody>
      </p:sp>
      <p:graphicFrame>
        <p:nvGraphicFramePr>
          <p:cNvPr id="2" name="Tabel 1"/>
          <p:cNvGraphicFramePr>
            <a:graphicFrameLocks noGrp="1"/>
          </p:cNvGraphicFramePr>
          <p:nvPr>
            <p:extLst>
              <p:ext uri="{D42A27DB-BD31-4B8C-83A1-F6EECF244321}">
                <p14:modId xmlns:p14="http://schemas.microsoft.com/office/powerpoint/2010/main" val="2279105155"/>
              </p:ext>
            </p:extLst>
          </p:nvPr>
        </p:nvGraphicFramePr>
        <p:xfrm>
          <a:off x="228600" y="1930400"/>
          <a:ext cx="2705100" cy="4634311"/>
        </p:xfrm>
        <a:graphic>
          <a:graphicData uri="http://schemas.openxmlformats.org/drawingml/2006/table">
            <a:tbl>
              <a:tblPr firstRow="1" bandRow="1">
                <a:tableStyleId>{21E4AEA4-8DFA-4A89-87EB-49C32662AFE0}</a:tableStyleId>
              </a:tblPr>
              <a:tblGrid>
                <a:gridCol w="2705100">
                  <a:extLst>
                    <a:ext uri="{9D8B030D-6E8A-4147-A177-3AD203B41FA5}">
                      <a16:colId xmlns:a16="http://schemas.microsoft.com/office/drawing/2014/main" val="20000"/>
                    </a:ext>
                  </a:extLst>
                </a:gridCol>
              </a:tblGrid>
              <a:tr h="520909">
                <a:tc>
                  <a:txBody>
                    <a:bodyPr/>
                    <a:lstStyle/>
                    <a:p>
                      <a:r>
                        <a:rPr lang="nl-NL" sz="2300"/>
                        <a:t>ACCORD</a:t>
                      </a:r>
                      <a:endParaRPr lang="nl-NL" sz="2300">
                        <a:latin typeface="Arial" pitchFamily="34" charset="0"/>
                        <a:cs typeface="Arial" pitchFamily="34" charset="0"/>
                      </a:endParaRPr>
                    </a:p>
                  </a:txBody>
                  <a:tcPr marL="86005" marR="86005" marT="42999" marB="42999"/>
                </a:tc>
                <a:extLst>
                  <a:ext uri="{0D108BD9-81ED-4DB2-BD59-A6C34878D82A}">
                    <a16:rowId xmlns:a16="http://schemas.microsoft.com/office/drawing/2014/main" val="10000"/>
                  </a:ext>
                </a:extLst>
              </a:tr>
              <a:tr h="554394">
                <a:tc>
                  <a:txBody>
                    <a:bodyPr/>
                    <a:lstStyle/>
                    <a:p>
                      <a:r>
                        <a:rPr lang="nl-NL" sz="2300"/>
                        <a:t>N=10.251</a:t>
                      </a:r>
                      <a:endParaRPr lang="nl-NL" sz="2300">
                        <a:solidFill>
                          <a:srgbClr val="002060"/>
                        </a:solidFill>
                        <a:latin typeface="Arial" pitchFamily="34" charset="0"/>
                        <a:cs typeface="Arial" pitchFamily="34" charset="0"/>
                      </a:endParaRPr>
                    </a:p>
                  </a:txBody>
                  <a:tcPr marL="86005" marR="86005" marT="42999" marB="42999"/>
                </a:tc>
                <a:extLst>
                  <a:ext uri="{0D108BD9-81ED-4DB2-BD59-A6C34878D82A}">
                    <a16:rowId xmlns:a16="http://schemas.microsoft.com/office/drawing/2014/main" val="10001"/>
                  </a:ext>
                </a:extLst>
              </a:tr>
              <a:tr h="554394">
                <a:tc>
                  <a:txBody>
                    <a:bodyPr/>
                    <a:lstStyle/>
                    <a:p>
                      <a:r>
                        <a:rPr lang="nl-NL" sz="2300"/>
                        <a:t>62 jaar</a:t>
                      </a:r>
                      <a:endParaRPr lang="nl-NL" sz="2300">
                        <a:solidFill>
                          <a:srgbClr val="002060"/>
                        </a:solidFill>
                        <a:latin typeface="Arial" pitchFamily="34" charset="0"/>
                        <a:cs typeface="Arial" pitchFamily="34" charset="0"/>
                      </a:endParaRPr>
                    </a:p>
                  </a:txBody>
                  <a:tcPr marL="86005" marR="86005" marT="42999" marB="42999"/>
                </a:tc>
                <a:extLst>
                  <a:ext uri="{0D108BD9-81ED-4DB2-BD59-A6C34878D82A}">
                    <a16:rowId xmlns:a16="http://schemas.microsoft.com/office/drawing/2014/main" val="10002"/>
                  </a:ext>
                </a:extLst>
              </a:tr>
              <a:tr h="554394">
                <a:tc>
                  <a:txBody>
                    <a:bodyPr/>
                    <a:lstStyle/>
                    <a:p>
                      <a:r>
                        <a:rPr lang="nl-NL" sz="2300"/>
                        <a:t>10 jaar</a:t>
                      </a:r>
                      <a:r>
                        <a:rPr lang="nl-NL" sz="2300" baseline="0"/>
                        <a:t> DM</a:t>
                      </a:r>
                      <a:endParaRPr lang="nl-NL" sz="2300">
                        <a:solidFill>
                          <a:srgbClr val="002060"/>
                        </a:solidFill>
                        <a:latin typeface="Arial" pitchFamily="34" charset="0"/>
                        <a:cs typeface="Arial" pitchFamily="34" charset="0"/>
                      </a:endParaRPr>
                    </a:p>
                  </a:txBody>
                  <a:tcPr marL="86005" marR="86005" marT="42999" marB="42999"/>
                </a:tc>
                <a:extLst>
                  <a:ext uri="{0D108BD9-81ED-4DB2-BD59-A6C34878D82A}">
                    <a16:rowId xmlns:a16="http://schemas.microsoft.com/office/drawing/2014/main" val="10003"/>
                  </a:ext>
                </a:extLst>
              </a:tr>
              <a:tr h="554394">
                <a:tc>
                  <a:txBody>
                    <a:bodyPr/>
                    <a:lstStyle/>
                    <a:p>
                      <a:r>
                        <a:rPr lang="nl-NL" sz="2300"/>
                        <a:t>V 39%</a:t>
                      </a:r>
                      <a:endParaRPr lang="nl-NL" sz="2300">
                        <a:solidFill>
                          <a:srgbClr val="002060"/>
                        </a:solidFill>
                        <a:latin typeface="Arial" pitchFamily="34" charset="0"/>
                        <a:cs typeface="Arial" pitchFamily="34" charset="0"/>
                      </a:endParaRPr>
                    </a:p>
                  </a:txBody>
                  <a:tcPr marL="86005" marR="86005" marT="42999" marB="42999"/>
                </a:tc>
                <a:extLst>
                  <a:ext uri="{0D108BD9-81ED-4DB2-BD59-A6C34878D82A}">
                    <a16:rowId xmlns:a16="http://schemas.microsoft.com/office/drawing/2014/main" val="10004"/>
                  </a:ext>
                </a:extLst>
              </a:tr>
              <a:tr h="554394">
                <a:tc>
                  <a:txBody>
                    <a:bodyPr/>
                    <a:lstStyle/>
                    <a:p>
                      <a:r>
                        <a:rPr lang="nl-NL" sz="2300"/>
                        <a:t>35 % HVZ</a:t>
                      </a:r>
                      <a:endParaRPr lang="nl-NL" sz="2300">
                        <a:solidFill>
                          <a:srgbClr val="002060"/>
                        </a:solidFill>
                        <a:latin typeface="Arial" pitchFamily="34" charset="0"/>
                        <a:cs typeface="Arial" pitchFamily="34" charset="0"/>
                      </a:endParaRPr>
                    </a:p>
                  </a:txBody>
                  <a:tcPr marL="86005" marR="86005" marT="42999" marB="42999"/>
                </a:tc>
                <a:extLst>
                  <a:ext uri="{0D108BD9-81ED-4DB2-BD59-A6C34878D82A}">
                    <a16:rowId xmlns:a16="http://schemas.microsoft.com/office/drawing/2014/main" val="10005"/>
                  </a:ext>
                </a:extLst>
              </a:tr>
              <a:tr h="554394">
                <a:tc>
                  <a:txBody>
                    <a:bodyPr/>
                    <a:lstStyle/>
                    <a:p>
                      <a:r>
                        <a:rPr lang="nl-NL" sz="2300" dirty="0"/>
                        <a:t>HbA1c 8,1%</a:t>
                      </a:r>
                      <a:r>
                        <a:rPr lang="nl-NL" sz="2300" baseline="0" dirty="0"/>
                        <a:t> </a:t>
                      </a:r>
                      <a:br>
                        <a:rPr lang="nl-NL" sz="2300" baseline="0" dirty="0"/>
                      </a:br>
                      <a:r>
                        <a:rPr lang="nl-NL" sz="2300" baseline="0" dirty="0"/>
                        <a:t>(</a:t>
                      </a:r>
                      <a:r>
                        <a:rPr lang="nl-NL" sz="2300" dirty="0"/>
                        <a:t>65 mmol/mol)</a:t>
                      </a:r>
                      <a:endParaRPr lang="nl-NL" sz="2300" dirty="0">
                        <a:solidFill>
                          <a:srgbClr val="002060"/>
                        </a:solidFill>
                        <a:latin typeface="Arial" pitchFamily="34" charset="0"/>
                        <a:cs typeface="Arial" pitchFamily="34" charset="0"/>
                      </a:endParaRPr>
                    </a:p>
                  </a:txBody>
                  <a:tcPr marL="86005" marR="86005" marT="42999" marB="42999"/>
                </a:tc>
                <a:extLst>
                  <a:ext uri="{0D108BD9-81ED-4DB2-BD59-A6C34878D82A}">
                    <a16:rowId xmlns:a16="http://schemas.microsoft.com/office/drawing/2014/main" val="10006"/>
                  </a:ext>
                </a:extLst>
              </a:tr>
              <a:tr h="554394">
                <a:tc>
                  <a:txBody>
                    <a:bodyPr/>
                    <a:lstStyle/>
                    <a:p>
                      <a:r>
                        <a:rPr lang="nl-NL" sz="2300"/>
                        <a:t>35% insuline</a:t>
                      </a:r>
                      <a:endParaRPr lang="nl-NL" sz="2300">
                        <a:solidFill>
                          <a:srgbClr val="002060"/>
                        </a:solidFill>
                        <a:latin typeface="Arial" pitchFamily="34" charset="0"/>
                        <a:cs typeface="Arial" pitchFamily="34" charset="0"/>
                      </a:endParaRPr>
                    </a:p>
                  </a:txBody>
                  <a:tcPr marL="86005" marR="86005" marT="42999" marB="42999"/>
                </a:tc>
                <a:extLst>
                  <a:ext uri="{0D108BD9-81ED-4DB2-BD59-A6C34878D82A}">
                    <a16:rowId xmlns:a16="http://schemas.microsoft.com/office/drawing/2014/main" val="10007"/>
                  </a:ext>
                </a:extLst>
              </a:tr>
            </a:tbl>
          </a:graphicData>
        </a:graphic>
      </p:graphicFrame>
      <p:sp>
        <p:nvSpPr>
          <p:cNvPr id="7" name="Ovaal 6"/>
          <p:cNvSpPr/>
          <p:nvPr/>
        </p:nvSpPr>
        <p:spPr>
          <a:xfrm>
            <a:off x="5524501" y="6134100"/>
            <a:ext cx="1390649" cy="456971"/>
          </a:xfrm>
          <a:prstGeom prst="ellipse">
            <a:avLst/>
          </a:prstGeom>
          <a:solidFill>
            <a:srgbClr val="FF1F21"/>
          </a:solidFill>
        </p:spPr>
        <p:style>
          <a:lnRef idx="2">
            <a:schemeClr val="accent1">
              <a:shade val="50000"/>
            </a:schemeClr>
          </a:lnRef>
          <a:fillRef idx="1">
            <a:schemeClr val="accent1"/>
          </a:fillRef>
          <a:effectRef idx="0">
            <a:schemeClr val="accent1"/>
          </a:effectRef>
          <a:fontRef idx="minor">
            <a:schemeClr val="lt1"/>
          </a:fontRef>
        </p:style>
        <p:txBody>
          <a:bodyPr lIns="91669" tIns="45834" rIns="91669" bIns="45834" rtlCol="0" anchor="ctr"/>
          <a:lstStyle/>
          <a:p>
            <a:pPr algn="ctr"/>
            <a:r>
              <a:rPr lang="nl-NL" sz="2000">
                <a:solidFill>
                  <a:schemeClr val="tx1"/>
                </a:solidFill>
              </a:rPr>
              <a:t>STOP</a:t>
            </a:r>
          </a:p>
        </p:txBody>
      </p:sp>
      <p:sp>
        <p:nvSpPr>
          <p:cNvPr id="15" name="Oval 16">
            <a:extLst>
              <a:ext uri="{FF2B5EF4-FFF2-40B4-BE49-F238E27FC236}">
                <a16:creationId xmlns:a16="http://schemas.microsoft.com/office/drawing/2014/main" id="{550C3B75-F26E-0B44-9087-CD4FD669CED3}"/>
              </a:ext>
            </a:extLst>
          </p:cNvPr>
          <p:cNvSpPr>
            <a:spLocks noChangeArrowheads="1"/>
          </p:cNvSpPr>
          <p:nvPr/>
        </p:nvSpPr>
        <p:spPr bwMode="auto">
          <a:xfrm>
            <a:off x="4006267" y="3997794"/>
            <a:ext cx="1680157" cy="540486"/>
          </a:xfrm>
          <a:prstGeom prst="ellipse">
            <a:avLst/>
          </a:prstGeom>
          <a:solidFill>
            <a:srgbClr val="66FFFF"/>
          </a:solidFill>
          <a:ln w="9525">
            <a:solidFill>
              <a:schemeClr val="tx1"/>
            </a:solidFill>
            <a:round/>
            <a:headEnd/>
            <a:tailEnd/>
          </a:ln>
        </p:spPr>
        <p:txBody>
          <a:bodyPr wrap="none" lIns="91669" tIns="45834" rIns="91669" bIns="45834" anchor="ctr"/>
          <a:lstStyle/>
          <a:p>
            <a:pPr algn="ctr"/>
            <a:r>
              <a:rPr lang="nl-NL" sz="1500" b="1" dirty="0" err="1">
                <a:solidFill>
                  <a:srgbClr val="FF0000"/>
                </a:solidFill>
              </a:rPr>
              <a:t>Streefw</a:t>
            </a:r>
            <a:r>
              <a:rPr lang="nl-NL" sz="1500" b="1" dirty="0">
                <a:solidFill>
                  <a:srgbClr val="FF0000"/>
                </a:solidFill>
              </a:rPr>
              <a:t>. &lt; 42 </a:t>
            </a:r>
          </a:p>
          <a:p>
            <a:pPr algn="ctr"/>
            <a:r>
              <a:rPr lang="nl-NL" sz="1500" b="1" dirty="0">
                <a:solidFill>
                  <a:srgbClr val="FF0000"/>
                </a:solidFill>
              </a:rPr>
              <a:t>mmol/mol</a:t>
            </a:r>
          </a:p>
        </p:txBody>
      </p:sp>
    </p:spTree>
    <p:extLst>
      <p:ext uri="{BB962C8B-B14F-4D97-AF65-F5344CB8AC3E}">
        <p14:creationId xmlns:p14="http://schemas.microsoft.com/office/powerpoint/2010/main" val="231925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28800"/>
            <a:ext cx="6690661" cy="4464496"/>
          </a:xfrm>
        </p:spPr>
      </p:pic>
    </p:spTree>
    <p:extLst>
      <p:ext uri="{BB962C8B-B14F-4D97-AF65-F5344CB8AC3E}">
        <p14:creationId xmlns:p14="http://schemas.microsoft.com/office/powerpoint/2010/main" val="242130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l="1848" t="9265" r="48129" b="3648"/>
          <a:stretch>
            <a:fillRect/>
          </a:stretch>
        </p:blipFill>
        <p:spPr bwMode="auto">
          <a:xfrm>
            <a:off x="1116013" y="1854269"/>
            <a:ext cx="6632575"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5250" y="274638"/>
            <a:ext cx="8953500" cy="1143000"/>
          </a:xfrm>
        </p:spPr>
        <p:txBody>
          <a:bodyPr>
            <a:normAutofit/>
          </a:bodyPr>
          <a:lstStyle/>
          <a:p>
            <a:r>
              <a:rPr lang="nl-NL" dirty="0"/>
              <a:t>Optimaal HbA1c: Metformine +SU ?</a:t>
            </a:r>
          </a:p>
        </p:txBody>
      </p:sp>
      <p:sp>
        <p:nvSpPr>
          <p:cNvPr id="5" name="Tijdelijke aanduiding voor dianummer 4">
            <a:extLst>
              <a:ext uri="{FF2B5EF4-FFF2-40B4-BE49-F238E27FC236}">
                <a16:creationId xmlns:a16="http://schemas.microsoft.com/office/drawing/2014/main" id="{6D850E73-02A1-3347-BB15-CC036192DCCC}"/>
              </a:ext>
            </a:extLst>
          </p:cNvPr>
          <p:cNvSpPr>
            <a:spLocks noGrp="1"/>
          </p:cNvSpPr>
          <p:nvPr>
            <p:ph type="sldNum" sz="quarter" idx="12"/>
          </p:nvPr>
        </p:nvSpPr>
        <p:spPr/>
        <p:txBody>
          <a:bodyPr/>
          <a:lstStyle/>
          <a:p>
            <a:fld id="{9163240C-9BE7-EF40-AC41-228CBD415431}" type="slidenum">
              <a:rPr lang="nl-NL" smtClean="0"/>
              <a:pPr/>
              <a:t>14</a:t>
            </a:fld>
            <a:endParaRPr lang="nl-NL"/>
          </a:p>
        </p:txBody>
      </p:sp>
      <p:sp>
        <p:nvSpPr>
          <p:cNvPr id="4" name="Tekstvak 3"/>
          <p:cNvSpPr txBox="1"/>
          <p:nvPr/>
        </p:nvSpPr>
        <p:spPr>
          <a:xfrm>
            <a:off x="0" y="6308350"/>
            <a:ext cx="3509319" cy="577081"/>
          </a:xfrm>
          <a:prstGeom prst="rect">
            <a:avLst/>
          </a:prstGeom>
          <a:noFill/>
        </p:spPr>
        <p:txBody>
          <a:bodyPr wrap="square" rtlCol="0">
            <a:spAutoFit/>
          </a:bodyPr>
          <a:lstStyle/>
          <a:p>
            <a:r>
              <a:rPr lang="nl-NL" sz="1050">
                <a:solidFill>
                  <a:srgbClr val="000090"/>
                </a:solidFill>
              </a:rPr>
              <a:t>Survival as a function of HbA1c in people with diabetes: a retrospective cohort study. </a:t>
            </a:r>
          </a:p>
          <a:p>
            <a:r>
              <a:rPr lang="nl-NL" sz="1050">
                <a:solidFill>
                  <a:srgbClr val="000090"/>
                </a:solidFill>
              </a:rPr>
              <a:t>Currie CJ, et al. Lancet 2010;375:481-48</a:t>
            </a:r>
            <a:r>
              <a:rPr lang="nl-NL" sz="1050">
                <a:solidFill>
                  <a:srgbClr val="000000"/>
                </a:solidFill>
              </a:rPr>
              <a:t>9</a:t>
            </a:r>
          </a:p>
        </p:txBody>
      </p:sp>
      <p:sp>
        <p:nvSpPr>
          <p:cNvPr id="7" name="PIJL-OMLAAG 3">
            <a:extLst>
              <a:ext uri="{FF2B5EF4-FFF2-40B4-BE49-F238E27FC236}">
                <a16:creationId xmlns:a16="http://schemas.microsoft.com/office/drawing/2014/main" id="{91B53F68-0663-634F-B40E-F4EEC3B29373}"/>
              </a:ext>
            </a:extLst>
          </p:cNvPr>
          <p:cNvSpPr/>
          <p:nvPr/>
        </p:nvSpPr>
        <p:spPr>
          <a:xfrm>
            <a:off x="3572029" y="2659170"/>
            <a:ext cx="67728" cy="1285802"/>
          </a:xfrm>
          <a:prstGeom prst="downArrow">
            <a:avLst/>
          </a:prstGeom>
          <a:solidFill>
            <a:srgbClr val="FF0000"/>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669" tIns="45834" rIns="91669" bIns="45834" rtlCol="0" anchor="ctr"/>
          <a:lstStyle/>
          <a:p>
            <a:pPr algn="ctr"/>
            <a:endParaRPr lang="nl-NL"/>
          </a:p>
        </p:txBody>
      </p:sp>
    </p:spTree>
    <p:extLst>
      <p:ext uri="{BB962C8B-B14F-4D97-AF65-F5344CB8AC3E}">
        <p14:creationId xmlns:p14="http://schemas.microsoft.com/office/powerpoint/2010/main" val="285243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NHG 2013</a:t>
            </a:r>
          </a:p>
        </p:txBody>
      </p:sp>
      <p:pic>
        <p:nvPicPr>
          <p:cNvPr id="4" name="Tijdelijke aanduiding voor inhoud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704" y="1844824"/>
            <a:ext cx="5010864" cy="3617468"/>
          </a:xfrm>
        </p:spPr>
      </p:pic>
    </p:spTree>
    <p:extLst>
      <p:ext uri="{BB962C8B-B14F-4D97-AF65-F5344CB8AC3E}">
        <p14:creationId xmlns:p14="http://schemas.microsoft.com/office/powerpoint/2010/main" val="273772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NHG 2018</a:t>
            </a:r>
          </a:p>
        </p:txBody>
      </p:sp>
      <p:pic>
        <p:nvPicPr>
          <p:cNvPr id="7" name="Tijdelijke aanduiding voor inhoud 3" descr="one-size-fits-all.jpg"/>
          <p:cNvPicPr>
            <a:picLocks noGrp="1" noChangeAspect="1"/>
          </p:cNvPicPr>
          <p:nvPr>
            <p:ph sz="half" idx="1"/>
          </p:nvPr>
        </p:nvPicPr>
        <p:blipFill>
          <a:blip r:embed="rId3" cstate="print"/>
          <a:stretch>
            <a:fillRect/>
          </a:stretch>
        </p:blipFill>
        <p:spPr>
          <a:xfrm>
            <a:off x="457200" y="2357005"/>
            <a:ext cx="4038600" cy="3012352"/>
          </a:xfrm>
        </p:spPr>
      </p:pic>
      <p:sp>
        <p:nvSpPr>
          <p:cNvPr id="8" name="Tijdelijke aanduiding voor inhoud 7"/>
          <p:cNvSpPr>
            <a:spLocks noGrp="1"/>
          </p:cNvSpPr>
          <p:nvPr>
            <p:ph sz="half" idx="2"/>
          </p:nvPr>
        </p:nvSpPr>
        <p:spPr>
          <a:xfrm>
            <a:off x="4648200" y="1600200"/>
            <a:ext cx="4244280" cy="4525963"/>
          </a:xfrm>
        </p:spPr>
        <p:txBody>
          <a:bodyPr>
            <a:normAutofit fontScale="92500"/>
          </a:bodyPr>
          <a:lstStyle/>
          <a:p>
            <a:pPr marL="483718" indent="-483718">
              <a:buFont typeface="+mj-lt"/>
              <a:buAutoNum type="arabicPeriod"/>
            </a:pPr>
            <a:r>
              <a:rPr lang="nl-NL" dirty="0">
                <a:cs typeface="Arial" pitchFamily="34" charset="0"/>
              </a:rPr>
              <a:t>Leeftijd patiënt</a:t>
            </a:r>
          </a:p>
          <a:p>
            <a:pPr marL="483718" indent="-483718">
              <a:buFont typeface="+mj-lt"/>
              <a:buAutoNum type="arabicPeriod"/>
            </a:pPr>
            <a:r>
              <a:rPr lang="nl-NL" dirty="0">
                <a:cs typeface="Arial" pitchFamily="34" charset="0"/>
              </a:rPr>
              <a:t>Diabetesduur</a:t>
            </a:r>
          </a:p>
          <a:p>
            <a:pPr marL="483718" indent="-483718">
              <a:buFont typeface="+mj-lt"/>
              <a:buAutoNum type="arabicPeriod"/>
            </a:pPr>
            <a:r>
              <a:rPr lang="nl-NL" dirty="0">
                <a:cs typeface="Arial" pitchFamily="34" charset="0"/>
              </a:rPr>
              <a:t>Intensiteit behandeling</a:t>
            </a:r>
          </a:p>
          <a:p>
            <a:pPr marL="0" indent="0">
              <a:buNone/>
            </a:pPr>
            <a:r>
              <a:rPr lang="nl-NL" dirty="0">
                <a:cs typeface="Arial" pitchFamily="34" charset="0"/>
              </a:rPr>
              <a:t>----------------------------------</a:t>
            </a:r>
          </a:p>
          <a:p>
            <a:pPr marL="0" indent="0">
              <a:buNone/>
            </a:pPr>
            <a:r>
              <a:rPr lang="nl-NL" dirty="0">
                <a:cs typeface="Arial" pitchFamily="34" charset="0"/>
              </a:rPr>
              <a:t>4. </a:t>
            </a:r>
            <a:r>
              <a:rPr lang="nl-NL" dirty="0" err="1">
                <a:cs typeface="Arial" pitchFamily="34" charset="0"/>
              </a:rPr>
              <a:t>Comorbiditeit</a:t>
            </a:r>
            <a:endParaRPr lang="nl-NL" dirty="0">
              <a:cs typeface="Arial" pitchFamily="34" charset="0"/>
            </a:endParaRPr>
          </a:p>
          <a:p>
            <a:pPr marL="0" indent="0">
              <a:buNone/>
            </a:pPr>
            <a:r>
              <a:rPr lang="nl-NL" dirty="0">
                <a:cs typeface="Arial" pitchFamily="34" charset="0"/>
              </a:rPr>
              <a:t>5. Aanwezigheid cardiovasculaire complicaties</a:t>
            </a:r>
          </a:p>
          <a:p>
            <a:pPr marL="0" indent="0">
              <a:buNone/>
            </a:pPr>
            <a:r>
              <a:rPr lang="nl-NL" dirty="0">
                <a:cs typeface="Arial" pitchFamily="34" charset="0"/>
              </a:rPr>
              <a:t>6. Wens, motivatie en omstandigheden van patiënt</a:t>
            </a:r>
            <a:endParaRPr lang="nl-NL" dirty="0"/>
          </a:p>
        </p:txBody>
      </p:sp>
      <p:sp>
        <p:nvSpPr>
          <p:cNvPr id="9" name="Tekstvak 8"/>
          <p:cNvSpPr txBox="1"/>
          <p:nvPr/>
        </p:nvSpPr>
        <p:spPr>
          <a:xfrm>
            <a:off x="562681" y="5805264"/>
            <a:ext cx="8136904" cy="461665"/>
          </a:xfrm>
          <a:prstGeom prst="rect">
            <a:avLst/>
          </a:prstGeom>
          <a:noFill/>
        </p:spPr>
        <p:txBody>
          <a:bodyPr wrap="square" rtlCol="0">
            <a:spAutoFit/>
          </a:bodyPr>
          <a:lstStyle/>
          <a:p>
            <a:pPr algn="ctr"/>
            <a:r>
              <a:rPr lang="nl-NL" sz="2400" dirty="0"/>
              <a:t>MAATWERK IS DE NIEUWE STANDAARD</a:t>
            </a:r>
          </a:p>
        </p:txBody>
      </p:sp>
    </p:spTree>
    <p:extLst>
      <p:ext uri="{BB962C8B-B14F-4D97-AF65-F5344CB8AC3E}">
        <p14:creationId xmlns:p14="http://schemas.microsoft.com/office/powerpoint/2010/main" val="163763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Streefwaarden HbA1c</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711306778"/>
              </p:ext>
            </p:extLst>
          </p:nvPr>
        </p:nvGraphicFramePr>
        <p:xfrm>
          <a:off x="220320" y="1896973"/>
          <a:ext cx="8784976" cy="1010920"/>
        </p:xfrm>
        <a:graphic>
          <a:graphicData uri="http://schemas.openxmlformats.org/drawingml/2006/table">
            <a:tbl>
              <a:tblPr firstRow="1" bandRow="1">
                <a:tableStyleId>{5C22544A-7EE6-4342-B048-85BDC9FD1C3A}</a:tableStyleId>
              </a:tblPr>
              <a:tblGrid>
                <a:gridCol w="4760788">
                  <a:extLst>
                    <a:ext uri="{9D8B030D-6E8A-4147-A177-3AD203B41FA5}">
                      <a16:colId xmlns:a16="http://schemas.microsoft.com/office/drawing/2014/main" val="20000"/>
                    </a:ext>
                  </a:extLst>
                </a:gridCol>
                <a:gridCol w="4024188">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Leeftijd &lt; 70 jaar</a:t>
                      </a:r>
                    </a:p>
                    <a:p>
                      <a:endParaRPr lang="nl-NL" dirty="0"/>
                    </a:p>
                  </a:txBody>
                  <a:tcPr>
                    <a:solidFill>
                      <a:srgbClr val="92D050"/>
                    </a:solidFill>
                  </a:tcPr>
                </a:tc>
                <a:tc>
                  <a:txBody>
                    <a:bodyPr/>
                    <a:lstStyle/>
                    <a:p>
                      <a:r>
                        <a:rPr lang="nl-NL" dirty="0"/>
                        <a:t>Ongeacht</a:t>
                      </a:r>
                      <a:r>
                        <a:rPr lang="nl-NL" baseline="0" dirty="0"/>
                        <a:t> d</a:t>
                      </a:r>
                      <a:r>
                        <a:rPr lang="nl-NL" dirty="0"/>
                        <a:t>iabetes duur</a:t>
                      </a:r>
                    </a:p>
                  </a:txBody>
                  <a:tcPr>
                    <a:solidFill>
                      <a:srgbClr val="92D050"/>
                    </a:solidFill>
                  </a:tcPr>
                </a:tc>
                <a:extLst>
                  <a:ext uri="{0D108BD9-81ED-4DB2-BD59-A6C34878D82A}">
                    <a16:rowId xmlns:a16="http://schemas.microsoft.com/office/drawing/2014/main" val="10000"/>
                  </a:ext>
                </a:extLst>
              </a:tr>
              <a:tr h="370840">
                <a:tc>
                  <a:txBody>
                    <a:bodyPr/>
                    <a:lstStyle/>
                    <a:p>
                      <a:endParaRPr lang="nl-NL" dirty="0"/>
                    </a:p>
                  </a:txBody>
                  <a:tcPr>
                    <a:solidFill>
                      <a:srgbClr val="92D050"/>
                    </a:solidFill>
                  </a:tcPr>
                </a:tc>
                <a:tc>
                  <a:txBody>
                    <a:bodyPr/>
                    <a:lstStyle/>
                    <a:p>
                      <a:r>
                        <a:rPr lang="nl-NL" b="1" dirty="0"/>
                        <a:t>≤ 53 mmol/mol</a:t>
                      </a:r>
                    </a:p>
                  </a:txBody>
                  <a:tcPr>
                    <a:solidFill>
                      <a:srgbClr val="92D050"/>
                    </a:solidFill>
                  </a:tcPr>
                </a:tc>
                <a:extLst>
                  <a:ext uri="{0D108BD9-81ED-4DB2-BD59-A6C34878D82A}">
                    <a16:rowId xmlns:a16="http://schemas.microsoft.com/office/drawing/2014/main" val="10001"/>
                  </a:ext>
                </a:extLst>
              </a:tr>
            </a:tbl>
          </a:graphicData>
        </a:graphic>
      </p:graphicFrame>
      <p:sp>
        <p:nvSpPr>
          <p:cNvPr id="3" name="Tijdelijke aanduiding voor dianummer 2">
            <a:extLst>
              <a:ext uri="{FF2B5EF4-FFF2-40B4-BE49-F238E27FC236}">
                <a16:creationId xmlns:a16="http://schemas.microsoft.com/office/drawing/2014/main" id="{CF6B97D3-D8DD-AF43-97E6-5548C7FD129F}"/>
              </a:ext>
            </a:extLst>
          </p:cNvPr>
          <p:cNvSpPr>
            <a:spLocks noGrp="1"/>
          </p:cNvSpPr>
          <p:nvPr>
            <p:ph type="sldNum" sz="quarter" idx="12"/>
          </p:nvPr>
        </p:nvSpPr>
        <p:spPr/>
        <p:txBody>
          <a:bodyPr/>
          <a:lstStyle/>
          <a:p>
            <a:fld id="{9163240C-9BE7-EF40-AC41-228CBD415431}" type="slidenum">
              <a:rPr lang="nl-NL" smtClean="0"/>
              <a:pPr/>
              <a:t>17</a:t>
            </a:fld>
            <a:endParaRPr lang="nl-NL"/>
          </a:p>
        </p:txBody>
      </p:sp>
      <p:graphicFrame>
        <p:nvGraphicFramePr>
          <p:cNvPr id="6" name="Tabel 5"/>
          <p:cNvGraphicFramePr>
            <a:graphicFrameLocks noGrp="1"/>
          </p:cNvGraphicFramePr>
          <p:nvPr>
            <p:extLst>
              <p:ext uri="{D42A27DB-BD31-4B8C-83A1-F6EECF244321}">
                <p14:modId xmlns:p14="http://schemas.microsoft.com/office/powerpoint/2010/main" val="2196914982"/>
              </p:ext>
            </p:extLst>
          </p:nvPr>
        </p:nvGraphicFramePr>
        <p:xfrm>
          <a:off x="211760" y="3043179"/>
          <a:ext cx="8784976" cy="2165083"/>
        </p:xfrm>
        <a:graphic>
          <a:graphicData uri="http://schemas.openxmlformats.org/drawingml/2006/table">
            <a:tbl>
              <a:tblPr firstRow="1" bandRow="1">
                <a:tableStyleId>{5C22544A-7EE6-4342-B048-85BDC9FD1C3A}</a:tableStyleId>
              </a:tblPr>
              <a:tblGrid>
                <a:gridCol w="4786188">
                  <a:extLst>
                    <a:ext uri="{9D8B030D-6E8A-4147-A177-3AD203B41FA5}">
                      <a16:colId xmlns:a16="http://schemas.microsoft.com/office/drawing/2014/main" val="20000"/>
                    </a:ext>
                  </a:extLst>
                </a:gridCol>
                <a:gridCol w="1993900">
                  <a:extLst>
                    <a:ext uri="{9D8B030D-6E8A-4147-A177-3AD203B41FA5}">
                      <a16:colId xmlns:a16="http://schemas.microsoft.com/office/drawing/2014/main" val="20001"/>
                    </a:ext>
                  </a:extLst>
                </a:gridCol>
                <a:gridCol w="2004888">
                  <a:extLst>
                    <a:ext uri="{9D8B030D-6E8A-4147-A177-3AD203B41FA5}">
                      <a16:colId xmlns:a16="http://schemas.microsoft.com/office/drawing/2014/main" val="20002"/>
                    </a:ext>
                  </a:extLst>
                </a:gridCol>
              </a:tblGrid>
              <a:tr h="884923">
                <a:tc>
                  <a:txBody>
                    <a:bodyPr/>
                    <a:lstStyle/>
                    <a:p>
                      <a:r>
                        <a:rPr lang="nl-NL" dirty="0"/>
                        <a:t>Leeftijd ≥ 70 jaar</a:t>
                      </a:r>
                    </a:p>
                  </a:txBody>
                  <a:tcPr>
                    <a:solidFill>
                      <a:srgbClr val="92D050">
                        <a:alpha val="8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t>Diabetes duur </a:t>
                      </a:r>
                    </a:p>
                    <a:p>
                      <a:pPr marL="0" marR="0" indent="0" algn="l" defTabSz="914400" rtl="0" eaLnBrk="1" fontAlgn="auto" latinLnBrk="0" hangingPunct="1">
                        <a:lnSpc>
                          <a:spcPct val="100000"/>
                        </a:lnSpc>
                        <a:spcBef>
                          <a:spcPts val="0"/>
                        </a:spcBef>
                        <a:spcAft>
                          <a:spcPts val="0"/>
                        </a:spcAft>
                        <a:buClrTx/>
                        <a:buSzTx/>
                        <a:buFontTx/>
                        <a:buNone/>
                        <a:tabLst/>
                        <a:defRPr/>
                      </a:pPr>
                      <a:r>
                        <a:rPr lang="nl-NL"/>
                        <a:t>&lt; 10 jaar</a:t>
                      </a:r>
                    </a:p>
                  </a:txBody>
                  <a:tcPr>
                    <a:solidFill>
                      <a:srgbClr val="92D050">
                        <a:alpha val="8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t>Diabetes duur</a:t>
                      </a:r>
                      <a:r>
                        <a:rPr lang="nl-NL" baseline="0"/>
                        <a:t> </a:t>
                      </a:r>
                    </a:p>
                    <a:p>
                      <a:pPr marL="0" marR="0" indent="0" algn="l" defTabSz="914400" rtl="0" eaLnBrk="1" fontAlgn="auto" latinLnBrk="0" hangingPunct="1">
                        <a:lnSpc>
                          <a:spcPct val="100000"/>
                        </a:lnSpc>
                        <a:spcBef>
                          <a:spcPts val="0"/>
                        </a:spcBef>
                        <a:spcAft>
                          <a:spcPts val="0"/>
                        </a:spcAft>
                        <a:buClrTx/>
                        <a:buSzTx/>
                        <a:buFontTx/>
                        <a:buNone/>
                        <a:tabLst/>
                        <a:defRPr/>
                      </a:pPr>
                      <a:r>
                        <a:rPr lang="nl-NL"/>
                        <a:t>≥ 10 jaar</a:t>
                      </a:r>
                    </a:p>
                  </a:txBody>
                  <a:tcPr>
                    <a:solidFill>
                      <a:srgbClr val="92D050">
                        <a:alpha val="85000"/>
                      </a:srgbClr>
                    </a:solidFill>
                  </a:tcPr>
                </a:tc>
                <a:extLst>
                  <a:ext uri="{0D108BD9-81ED-4DB2-BD59-A6C34878D82A}">
                    <a16:rowId xmlns:a16="http://schemas.microsoft.com/office/drawing/2014/main" val="10000"/>
                  </a:ext>
                </a:extLst>
              </a:tr>
              <a:tr h="619446">
                <a:tc>
                  <a:txBody>
                    <a:bodyPr/>
                    <a:lstStyle/>
                    <a:p>
                      <a:r>
                        <a:rPr lang="nl-NL" baseline="0" dirty="0"/>
                        <a:t>Leefstijladvisering of metformine monotherapie</a:t>
                      </a:r>
                      <a:endParaRPr lang="nl-NL" dirty="0"/>
                    </a:p>
                  </a:txBody>
                  <a:tcPr>
                    <a:solidFill>
                      <a:srgbClr val="92D050">
                        <a:alpha val="8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 53 mmol/mol</a:t>
                      </a:r>
                    </a:p>
                    <a:p>
                      <a:endParaRPr lang="nl-NL" dirty="0"/>
                    </a:p>
                  </a:txBody>
                  <a:tcPr>
                    <a:solidFill>
                      <a:srgbClr val="92D050">
                        <a:alpha val="8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 53 mmol/mol</a:t>
                      </a:r>
                    </a:p>
                    <a:p>
                      <a:endParaRPr lang="nl-NL" dirty="0"/>
                    </a:p>
                  </a:txBody>
                  <a:tcPr>
                    <a:solidFill>
                      <a:srgbClr val="92D050">
                        <a:alpha val="85000"/>
                      </a:srgbClr>
                    </a:solidFill>
                  </a:tcPr>
                </a:tc>
                <a:extLst>
                  <a:ext uri="{0D108BD9-81ED-4DB2-BD59-A6C34878D82A}">
                    <a16:rowId xmlns:a16="http://schemas.microsoft.com/office/drawing/2014/main" val="10001"/>
                  </a:ext>
                </a:extLst>
              </a:tr>
              <a:tr h="619446">
                <a:tc>
                  <a:txBody>
                    <a:bodyPr/>
                    <a:lstStyle/>
                    <a:p>
                      <a:r>
                        <a:rPr lang="nl-NL" dirty="0"/>
                        <a:t>Andere middelen</a:t>
                      </a:r>
                    </a:p>
                  </a:txBody>
                  <a:tcPr>
                    <a:solidFill>
                      <a:srgbClr val="92D050">
                        <a:alpha val="8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1" dirty="0">
                          <a:solidFill>
                            <a:schemeClr val="tx1"/>
                          </a:solidFill>
                        </a:rPr>
                        <a:t>54 - 58 mmol/mol</a:t>
                      </a:r>
                    </a:p>
                  </a:txBody>
                  <a:tcPr>
                    <a:solidFill>
                      <a:srgbClr val="92D050">
                        <a:alpha val="8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1" dirty="0">
                          <a:solidFill>
                            <a:schemeClr val="tx1"/>
                          </a:solidFill>
                        </a:rPr>
                        <a:t>54</a:t>
                      </a:r>
                      <a:r>
                        <a:rPr lang="nl-NL" b="1" baseline="0" dirty="0">
                          <a:solidFill>
                            <a:schemeClr val="tx1"/>
                          </a:solidFill>
                        </a:rPr>
                        <a:t> -</a:t>
                      </a:r>
                      <a:r>
                        <a:rPr lang="nl-NL" b="1" dirty="0">
                          <a:solidFill>
                            <a:schemeClr val="tx1"/>
                          </a:solidFill>
                        </a:rPr>
                        <a:t> 64 mmol/mol</a:t>
                      </a:r>
                    </a:p>
                    <a:p>
                      <a:pPr marL="0" marR="0" indent="0" algn="l" defTabSz="457200" rtl="0" eaLnBrk="1" fontAlgn="auto" latinLnBrk="0" hangingPunct="1">
                        <a:lnSpc>
                          <a:spcPct val="100000"/>
                        </a:lnSpc>
                        <a:spcBef>
                          <a:spcPts val="0"/>
                        </a:spcBef>
                        <a:spcAft>
                          <a:spcPts val="0"/>
                        </a:spcAft>
                        <a:buClrTx/>
                        <a:buSzTx/>
                        <a:buFontTx/>
                        <a:buNone/>
                        <a:tabLst/>
                        <a:defRPr/>
                      </a:pPr>
                      <a:endParaRPr lang="nl-NL" b="1" dirty="0">
                        <a:solidFill>
                          <a:schemeClr val="tx1"/>
                        </a:solidFill>
                      </a:endParaRPr>
                    </a:p>
                  </a:txBody>
                  <a:tcPr>
                    <a:solidFill>
                      <a:srgbClr val="92D050">
                        <a:alpha val="85000"/>
                      </a:srgbClr>
                    </a:solidFill>
                  </a:tcPr>
                </a:tc>
                <a:extLst>
                  <a:ext uri="{0D108BD9-81ED-4DB2-BD59-A6C34878D82A}">
                    <a16:rowId xmlns:a16="http://schemas.microsoft.com/office/drawing/2014/main" val="10002"/>
                  </a:ext>
                </a:extLst>
              </a:tr>
            </a:tbl>
          </a:graphicData>
        </a:graphic>
      </p:graphicFrame>
      <p:graphicFrame>
        <p:nvGraphicFramePr>
          <p:cNvPr id="7" name="Tijdelijke aanduiding voor inhoud 4"/>
          <p:cNvGraphicFramePr>
            <a:graphicFrameLocks/>
          </p:cNvGraphicFramePr>
          <p:nvPr>
            <p:extLst>
              <p:ext uri="{D42A27DB-BD31-4B8C-83A1-F6EECF244321}">
                <p14:modId xmlns:p14="http://schemas.microsoft.com/office/powerpoint/2010/main" val="1372581421"/>
              </p:ext>
            </p:extLst>
          </p:nvPr>
        </p:nvGraphicFramePr>
        <p:xfrm>
          <a:off x="220320" y="5343548"/>
          <a:ext cx="8784976" cy="1280160"/>
        </p:xfrm>
        <a:graphic>
          <a:graphicData uri="http://schemas.openxmlformats.org/drawingml/2006/table">
            <a:tbl>
              <a:tblPr firstRow="1" bandRow="1">
                <a:tableStyleId>{5C22544A-7EE6-4342-B048-85BDC9FD1C3A}</a:tableStyleId>
              </a:tblPr>
              <a:tblGrid>
                <a:gridCol w="4760788">
                  <a:extLst>
                    <a:ext uri="{9D8B030D-6E8A-4147-A177-3AD203B41FA5}">
                      <a16:colId xmlns:a16="http://schemas.microsoft.com/office/drawing/2014/main" val="20000"/>
                    </a:ext>
                  </a:extLst>
                </a:gridCol>
                <a:gridCol w="4024188">
                  <a:extLst>
                    <a:ext uri="{9D8B030D-6E8A-4147-A177-3AD203B41FA5}">
                      <a16:colId xmlns:a16="http://schemas.microsoft.com/office/drawing/2014/main" val="20001"/>
                    </a:ext>
                  </a:extLst>
                </a:gridCol>
              </a:tblGrid>
              <a:tr h="626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Kwetsbare</a:t>
                      </a:r>
                      <a:r>
                        <a:rPr lang="nl-NL" b="1" baseline="0" dirty="0"/>
                        <a:t> ouderen of mensen met verkorte levensverwachting</a:t>
                      </a:r>
                      <a:endParaRPr lang="nl-NL" dirty="0"/>
                    </a:p>
                  </a:txBody>
                  <a:tcPr>
                    <a:solidFill>
                      <a:srgbClr val="92D050">
                        <a:alpha val="70000"/>
                      </a:srgbClr>
                    </a:solidFill>
                  </a:tcPr>
                </a:tc>
                <a:tc>
                  <a:txBody>
                    <a:bodyPr/>
                    <a:lstStyle/>
                    <a:p>
                      <a:r>
                        <a:rPr lang="nl-NL"/>
                        <a:t>Ongeacht</a:t>
                      </a:r>
                      <a:r>
                        <a:rPr lang="nl-NL" baseline="0"/>
                        <a:t> d</a:t>
                      </a:r>
                      <a:r>
                        <a:rPr lang="nl-NL"/>
                        <a:t>iabetes duur of medicatie</a:t>
                      </a:r>
                    </a:p>
                  </a:txBody>
                  <a:tcPr>
                    <a:solidFill>
                      <a:srgbClr val="92D050">
                        <a:alpha val="70000"/>
                      </a:srgbClr>
                    </a:solidFill>
                  </a:tcPr>
                </a:tc>
                <a:extLst>
                  <a:ext uri="{0D108BD9-81ED-4DB2-BD59-A6C34878D82A}">
                    <a16:rowId xmlns:a16="http://schemas.microsoft.com/office/drawing/2014/main" val="10000"/>
                  </a:ext>
                </a:extLst>
              </a:tr>
              <a:tr h="477850">
                <a:tc>
                  <a:txBody>
                    <a:bodyPr/>
                    <a:lstStyle/>
                    <a:p>
                      <a:endParaRPr lang="nl-NL" dirty="0"/>
                    </a:p>
                  </a:txBody>
                  <a:tcPr>
                    <a:solidFill>
                      <a:srgbClr val="92D050">
                        <a:alpha val="70000"/>
                      </a:srgbClr>
                    </a:solidFill>
                  </a:tcPr>
                </a:tc>
                <a:tc>
                  <a:txBody>
                    <a:bodyPr/>
                    <a:lstStyle/>
                    <a:p>
                      <a:r>
                        <a:rPr lang="nl-NL" b="1" dirty="0">
                          <a:solidFill>
                            <a:srgbClr val="002060"/>
                          </a:solidFill>
                        </a:rPr>
                        <a:t>54</a:t>
                      </a:r>
                      <a:r>
                        <a:rPr lang="nl-NL" b="1" baseline="0" dirty="0">
                          <a:solidFill>
                            <a:srgbClr val="002060"/>
                          </a:solidFill>
                        </a:rPr>
                        <a:t> - 69 mmol/mol </a:t>
                      </a:r>
                    </a:p>
                    <a:p>
                      <a:r>
                        <a:rPr lang="nl-NL" b="1" baseline="0" dirty="0">
                          <a:solidFill>
                            <a:srgbClr val="002060"/>
                          </a:solidFill>
                        </a:rPr>
                        <a:t>of glucosewaarden van 6 </a:t>
                      </a:r>
                      <a:r>
                        <a:rPr lang="mr-IN" b="1" baseline="0" dirty="0">
                          <a:solidFill>
                            <a:srgbClr val="002060"/>
                          </a:solidFill>
                        </a:rPr>
                        <a:t>–</a:t>
                      </a:r>
                      <a:r>
                        <a:rPr lang="nl-NL" b="1" baseline="0" dirty="0">
                          <a:solidFill>
                            <a:srgbClr val="002060"/>
                          </a:solidFill>
                        </a:rPr>
                        <a:t> 15 mmol/l</a:t>
                      </a:r>
                      <a:endParaRPr lang="nl-NL" b="1" dirty="0">
                        <a:solidFill>
                          <a:srgbClr val="002060"/>
                        </a:solidFill>
                      </a:endParaRPr>
                    </a:p>
                  </a:txBody>
                  <a:tcPr>
                    <a:solidFill>
                      <a:srgbClr val="92D050">
                        <a:alpha val="70000"/>
                      </a:srgbClr>
                    </a:solidFill>
                  </a:tcPr>
                </a:tc>
                <a:extLst>
                  <a:ext uri="{0D108BD9-81ED-4DB2-BD59-A6C34878D82A}">
                    <a16:rowId xmlns:a16="http://schemas.microsoft.com/office/drawing/2014/main" val="10001"/>
                  </a:ext>
                </a:extLst>
              </a:tr>
            </a:tbl>
          </a:graphicData>
        </a:graphic>
      </p:graphicFrame>
      <p:sp>
        <p:nvSpPr>
          <p:cNvPr id="4" name="Ovaal 3"/>
          <p:cNvSpPr/>
          <p:nvPr/>
        </p:nvSpPr>
        <p:spPr>
          <a:xfrm>
            <a:off x="5076056" y="4437112"/>
            <a:ext cx="381642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158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(Kwetsbare) Ouderen</a:t>
            </a:r>
          </a:p>
        </p:txBody>
      </p:sp>
      <p:pic>
        <p:nvPicPr>
          <p:cNvPr id="4" name="Tijdelijke aanduiding voor inhoud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15543"/>
            <a:ext cx="4038600" cy="2495277"/>
          </a:xfrm>
        </p:spPr>
      </p:pic>
      <p:sp>
        <p:nvSpPr>
          <p:cNvPr id="5" name="Tijdelijke aanduiding voor inhoud 4"/>
          <p:cNvSpPr>
            <a:spLocks noGrp="1"/>
          </p:cNvSpPr>
          <p:nvPr>
            <p:ph sz="half" idx="2"/>
          </p:nvPr>
        </p:nvSpPr>
        <p:spPr/>
        <p:txBody>
          <a:bodyPr/>
          <a:lstStyle/>
          <a:p>
            <a:pPr>
              <a:defRPr/>
            </a:pPr>
            <a:r>
              <a:rPr lang="nl-NL" dirty="0"/>
              <a:t>Voldoende levensjaren voor de boeg voor ontwikkeling complicaties?</a:t>
            </a:r>
          </a:p>
          <a:p>
            <a:pPr>
              <a:defRPr/>
            </a:pPr>
            <a:r>
              <a:rPr lang="nl-NL" dirty="0"/>
              <a:t>Voordeel intensieve glucoseregulatie neemt af bij langer bestaande DM2 (&gt; 15 </a:t>
            </a:r>
            <a:r>
              <a:rPr lang="nl-NL" dirty="0" err="1"/>
              <a:t>jr</a:t>
            </a:r>
            <a:r>
              <a:rPr lang="nl-NL" dirty="0"/>
              <a:t>) en hogere leeftijd</a:t>
            </a:r>
          </a:p>
          <a:p>
            <a:pPr marL="0" indent="0">
              <a:buNone/>
            </a:pPr>
            <a:endParaRPr lang="nl-NL" dirty="0"/>
          </a:p>
        </p:txBody>
      </p:sp>
    </p:spTree>
    <p:extLst>
      <p:ext uri="{BB962C8B-B14F-4D97-AF65-F5344CB8AC3E}">
        <p14:creationId xmlns:p14="http://schemas.microsoft.com/office/powerpoint/2010/main" val="279824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Hypo’s</a:t>
            </a:r>
            <a:endParaRPr lang="nl-NL" dirty="0"/>
          </a:p>
        </p:txBody>
      </p:sp>
      <p:sp>
        <p:nvSpPr>
          <p:cNvPr id="4" name="Tijdelijke aanduiding voor voettekst 3"/>
          <p:cNvSpPr>
            <a:spLocks noGrp="1"/>
          </p:cNvSpPr>
          <p:nvPr>
            <p:ph type="ftr" sz="quarter" idx="11"/>
          </p:nvPr>
        </p:nvSpPr>
        <p:spPr/>
        <p:txBody>
          <a:bodyPr/>
          <a:lstStyle/>
          <a:p>
            <a:r>
              <a:rPr lang="nl-NL"/>
              <a:t>Copyright S.Bakker 2017</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7288387" cy="569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IJL-RECHTS 7"/>
          <p:cNvSpPr/>
          <p:nvPr/>
        </p:nvSpPr>
        <p:spPr>
          <a:xfrm>
            <a:off x="4427984" y="2492896"/>
            <a:ext cx="172819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minder</a:t>
            </a:r>
          </a:p>
        </p:txBody>
      </p:sp>
      <p:sp>
        <p:nvSpPr>
          <p:cNvPr id="9" name="PIJL-RECHTS 8"/>
          <p:cNvSpPr/>
          <p:nvPr/>
        </p:nvSpPr>
        <p:spPr>
          <a:xfrm>
            <a:off x="4427984" y="3573016"/>
            <a:ext cx="172819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Vooral neurogeen</a:t>
            </a:r>
          </a:p>
        </p:txBody>
      </p:sp>
    </p:spTree>
    <p:extLst>
      <p:ext uri="{BB962C8B-B14F-4D97-AF65-F5344CB8AC3E}">
        <p14:creationId xmlns:p14="http://schemas.microsoft.com/office/powerpoint/2010/main" val="27793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Sprekers</a:t>
            </a:r>
          </a:p>
        </p:txBody>
      </p:sp>
      <p:sp>
        <p:nvSpPr>
          <p:cNvPr id="3" name="Tijdelijke aanduiding voor inhoud 2"/>
          <p:cNvSpPr>
            <a:spLocks noGrp="1"/>
          </p:cNvSpPr>
          <p:nvPr>
            <p:ph idx="1"/>
          </p:nvPr>
        </p:nvSpPr>
        <p:spPr/>
        <p:txBody>
          <a:bodyPr/>
          <a:lstStyle/>
          <a:p>
            <a:pPr marL="0" indent="0">
              <a:buNone/>
            </a:pPr>
            <a:r>
              <a:rPr lang="nl-NL" dirty="0"/>
              <a:t>Suzanne Bakker, huisarts Kaderarts Diabetes</a:t>
            </a:r>
          </a:p>
          <a:p>
            <a:pPr marL="0" indent="0">
              <a:buNone/>
            </a:pPr>
            <a:r>
              <a:rPr lang="nl-NL" dirty="0"/>
              <a:t>Anne-Margreeth Krijger, Apotheker SIR</a:t>
            </a:r>
          </a:p>
          <a:p>
            <a:pPr marL="0" indent="0">
              <a:buNone/>
            </a:pPr>
            <a:endParaRPr lang="nl-NL" dirty="0"/>
          </a:p>
          <a:p>
            <a:pPr marL="0" indent="0">
              <a:buNone/>
            </a:pPr>
            <a:r>
              <a:rPr lang="nl-NL" dirty="0"/>
              <a:t>Geen </a:t>
            </a:r>
            <a:r>
              <a:rPr lang="nl-NL" dirty="0" err="1"/>
              <a:t>disclosures</a:t>
            </a:r>
            <a:endParaRPr lang="nl-NL" dirty="0"/>
          </a:p>
          <a:p>
            <a:pPr marL="0" indent="0">
              <a:buNone/>
            </a:pPr>
            <a:endParaRPr lang="nl-NL" dirty="0"/>
          </a:p>
        </p:txBody>
      </p:sp>
    </p:spTree>
    <p:extLst>
      <p:ext uri="{BB962C8B-B14F-4D97-AF65-F5344CB8AC3E}">
        <p14:creationId xmlns:p14="http://schemas.microsoft.com/office/powerpoint/2010/main" val="182362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Hypo’s</a:t>
            </a:r>
            <a:endParaRPr lang="nl-NL"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7187807" cy="290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4211960" y="1412776"/>
            <a:ext cx="4752528" cy="3970318"/>
          </a:xfrm>
          <a:prstGeom prst="rect">
            <a:avLst/>
          </a:prstGeom>
          <a:solidFill>
            <a:srgbClr val="FF0000"/>
          </a:solidFill>
        </p:spPr>
        <p:txBody>
          <a:bodyPr wrap="square">
            <a:spAutoFit/>
          </a:bodyPr>
          <a:lstStyle/>
          <a:p>
            <a:pPr algn="r"/>
            <a:r>
              <a:rPr lang="nl-NL" sz="2800" dirty="0">
                <a:solidFill>
                  <a:schemeClr val="bg1"/>
                </a:solidFill>
              </a:rPr>
              <a:t>Minder cognitief functioneren</a:t>
            </a:r>
          </a:p>
          <a:p>
            <a:pPr algn="r"/>
            <a:r>
              <a:rPr lang="nl-NL" sz="2800" dirty="0">
                <a:solidFill>
                  <a:schemeClr val="bg1"/>
                </a:solidFill>
              </a:rPr>
              <a:t>Verminderde nierfunctie</a:t>
            </a:r>
          </a:p>
          <a:p>
            <a:pPr algn="r"/>
            <a:r>
              <a:rPr lang="nl-NL" sz="2800" dirty="0">
                <a:solidFill>
                  <a:schemeClr val="bg1"/>
                </a:solidFill>
              </a:rPr>
              <a:t>Verminderde visus</a:t>
            </a:r>
          </a:p>
          <a:p>
            <a:pPr algn="r"/>
            <a:r>
              <a:rPr lang="nl-NL" sz="2800" dirty="0">
                <a:solidFill>
                  <a:schemeClr val="bg1"/>
                </a:solidFill>
              </a:rPr>
              <a:t>Wisselend eetpatroon</a:t>
            </a:r>
          </a:p>
          <a:p>
            <a:pPr algn="r"/>
            <a:r>
              <a:rPr lang="nl-NL" sz="2800" dirty="0">
                <a:solidFill>
                  <a:schemeClr val="bg1"/>
                </a:solidFill>
              </a:rPr>
              <a:t>Langere diabetesduur</a:t>
            </a:r>
          </a:p>
          <a:p>
            <a:pPr algn="r"/>
            <a:r>
              <a:rPr lang="nl-NL" sz="2800" dirty="0">
                <a:solidFill>
                  <a:schemeClr val="bg1"/>
                </a:solidFill>
              </a:rPr>
              <a:t>SU derivaten</a:t>
            </a:r>
          </a:p>
          <a:p>
            <a:pPr algn="r"/>
            <a:r>
              <a:rPr lang="nl-NL" sz="2800" dirty="0">
                <a:solidFill>
                  <a:schemeClr val="bg1"/>
                </a:solidFill>
              </a:rPr>
              <a:t>Insuline</a:t>
            </a:r>
          </a:p>
          <a:p>
            <a:pPr algn="r"/>
            <a:r>
              <a:rPr lang="nl-NL" sz="2800" dirty="0">
                <a:solidFill>
                  <a:schemeClr val="bg1"/>
                </a:solidFill>
              </a:rPr>
              <a:t>Scherpe instelling</a:t>
            </a:r>
          </a:p>
          <a:p>
            <a:pPr algn="r"/>
            <a:r>
              <a:rPr lang="nl-NL" sz="2800" dirty="0">
                <a:solidFill>
                  <a:schemeClr val="bg1"/>
                </a:solidFill>
              </a:rPr>
              <a:t>Polyfarmacie</a:t>
            </a:r>
          </a:p>
        </p:txBody>
      </p:sp>
    </p:spTree>
    <p:extLst>
      <p:ext uri="{BB962C8B-B14F-4D97-AF65-F5344CB8AC3E}">
        <p14:creationId xmlns:p14="http://schemas.microsoft.com/office/powerpoint/2010/main" val="2933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Nadelen</a:t>
            </a:r>
          </a:p>
        </p:txBody>
      </p:sp>
      <p:pic>
        <p:nvPicPr>
          <p:cNvPr id="7" name="Tijdelijke aanduiding voor inhoud 6" descr="Trauma_heup_Garden4_AP_groot.jpg"/>
          <p:cNvPicPr>
            <a:picLocks noGrp="1" noChangeAspect="1"/>
          </p:cNvPicPr>
          <p:nvPr>
            <p:ph idx="1"/>
          </p:nvPr>
        </p:nvPicPr>
        <p:blipFill>
          <a:blip r:embed="rId3" cstate="print"/>
          <a:stretch>
            <a:fillRect/>
          </a:stretch>
        </p:blipFill>
        <p:spPr>
          <a:xfrm>
            <a:off x="467544" y="1628800"/>
            <a:ext cx="4706374" cy="4525963"/>
          </a:xfrm>
        </p:spPr>
      </p:pic>
      <p:pic>
        <p:nvPicPr>
          <p:cNvPr id="8" name="Afbeelding 7" descr="ambu.jpg"/>
          <p:cNvPicPr>
            <a:picLocks noChangeAspect="1"/>
          </p:cNvPicPr>
          <p:nvPr/>
        </p:nvPicPr>
        <p:blipFill>
          <a:blip r:embed="rId4" cstate="print"/>
          <a:stretch>
            <a:fillRect/>
          </a:stretch>
        </p:blipFill>
        <p:spPr>
          <a:xfrm>
            <a:off x="0" y="1093814"/>
            <a:ext cx="9144000" cy="5143500"/>
          </a:xfrm>
          <a:prstGeom prst="rect">
            <a:avLst/>
          </a:prstGeom>
        </p:spPr>
      </p:pic>
    </p:spTree>
    <p:extLst>
      <p:ext uri="{BB962C8B-B14F-4D97-AF65-F5344CB8AC3E}">
        <p14:creationId xmlns:p14="http://schemas.microsoft.com/office/powerpoint/2010/main" val="25015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a:t>
            </a:r>
          </a:p>
        </p:txBody>
      </p:sp>
      <p:sp>
        <p:nvSpPr>
          <p:cNvPr id="3" name="Tijdelijke aanduiding voor inhoud 2"/>
          <p:cNvSpPr>
            <a:spLocks noGrp="1"/>
          </p:cNvSpPr>
          <p:nvPr>
            <p:ph idx="1"/>
          </p:nvPr>
        </p:nvSpPr>
        <p:spPr/>
        <p:txBody>
          <a:bodyPr/>
          <a:lstStyle/>
          <a:p>
            <a:pPr marL="0" indent="0">
              <a:buNone/>
            </a:pPr>
            <a:r>
              <a:rPr lang="nl-NL" dirty="0"/>
              <a:t>Bij een nieuwe </a:t>
            </a:r>
            <a:r>
              <a:rPr lang="nl-NL" dirty="0" err="1"/>
              <a:t>patient</a:t>
            </a:r>
            <a:r>
              <a:rPr lang="nl-NL" dirty="0"/>
              <a:t> met diabetes type 2 beter om meteen te beginnen met metformine. De eerste klap is immers een daalder waard!</a:t>
            </a:r>
          </a:p>
          <a:p>
            <a:pPr marL="0" indent="0">
              <a:buNone/>
            </a:pPr>
            <a:endParaRPr lang="nl-NL" dirty="0"/>
          </a:p>
          <a:p>
            <a:pPr marL="0" indent="0">
              <a:buNone/>
            </a:pPr>
            <a:r>
              <a:rPr lang="nl-NL" dirty="0"/>
              <a:t>Eens </a:t>
            </a:r>
          </a:p>
          <a:p>
            <a:pPr marL="0" indent="0">
              <a:buNone/>
            </a:pPr>
            <a:r>
              <a:rPr lang="nl-NL" dirty="0"/>
              <a:t>Oneens</a:t>
            </a:r>
          </a:p>
          <a:p>
            <a:pPr marL="0" indent="0">
              <a:buNone/>
            </a:pPr>
            <a:r>
              <a:rPr lang="nl-NL" dirty="0"/>
              <a:t>Weet niet</a:t>
            </a:r>
          </a:p>
        </p:txBody>
      </p:sp>
    </p:spTree>
    <p:extLst>
      <p:ext uri="{BB962C8B-B14F-4D97-AF65-F5344CB8AC3E}">
        <p14:creationId xmlns:p14="http://schemas.microsoft.com/office/powerpoint/2010/main" val="35841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Leefstijl</a:t>
            </a:r>
          </a:p>
        </p:txBody>
      </p:sp>
      <p:sp>
        <p:nvSpPr>
          <p:cNvPr id="3" name="Tijdelijke aanduiding voor inhoud 2"/>
          <p:cNvSpPr>
            <a:spLocks noGrp="1"/>
          </p:cNvSpPr>
          <p:nvPr>
            <p:ph idx="1"/>
          </p:nvPr>
        </p:nvSpPr>
        <p:spPr/>
        <p:txBody>
          <a:bodyPr/>
          <a:lstStyle/>
          <a:p>
            <a:pPr marL="0" indent="0">
              <a:buNone/>
            </a:pPr>
            <a:r>
              <a:rPr lang="nl-NL" dirty="0"/>
              <a:t>Keerdiabetes om</a:t>
            </a:r>
          </a:p>
          <a:p>
            <a:pPr marL="0" indent="0">
              <a:buNone/>
            </a:pPr>
            <a:r>
              <a:rPr lang="nl-NL" dirty="0"/>
              <a:t>Arts en voeding</a:t>
            </a:r>
          </a:p>
          <a:p>
            <a:pPr marL="0" indent="0">
              <a:buNone/>
            </a:pPr>
            <a:endParaRPr lang="nl-NL" dirty="0"/>
          </a:p>
          <a:p>
            <a:pPr marL="0" indent="0">
              <a:buNone/>
            </a:pPr>
            <a:r>
              <a:rPr lang="nl-NL" dirty="0"/>
              <a:t>Direct starten ondermijnt leefstijl!</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1539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4400" dirty="0">
                <a:solidFill>
                  <a:srgbClr val="002060"/>
                </a:solidFill>
              </a:rPr>
              <a:t>Behandeling NHG T2DM</a:t>
            </a:r>
          </a:p>
        </p:txBody>
      </p:sp>
      <p:sp>
        <p:nvSpPr>
          <p:cNvPr id="3" name="Tijdelijke aanduiding voor inhoud 2">
            <a:extLst>
              <a:ext uri="{FF2B5EF4-FFF2-40B4-BE49-F238E27FC236}">
                <a16:creationId xmlns:a16="http://schemas.microsoft.com/office/drawing/2014/main" id="{E2F3A0B1-524E-3B41-A1AD-72EACF5C703B}"/>
              </a:ext>
            </a:extLst>
          </p:cNvPr>
          <p:cNvSpPr>
            <a:spLocks noGrp="1"/>
          </p:cNvSpPr>
          <p:nvPr>
            <p:ph idx="1"/>
          </p:nvPr>
        </p:nvSpPr>
        <p:spPr/>
        <p:txBody>
          <a:bodyPr/>
          <a:lstStyle/>
          <a:p>
            <a:endParaRPr lang="nl-NL"/>
          </a:p>
        </p:txBody>
      </p:sp>
      <p:sp>
        <p:nvSpPr>
          <p:cNvPr id="8" name="Tijdelijke aanduiding voor dianummer 7">
            <a:extLst>
              <a:ext uri="{FF2B5EF4-FFF2-40B4-BE49-F238E27FC236}">
                <a16:creationId xmlns:a16="http://schemas.microsoft.com/office/drawing/2014/main" id="{85698DB0-3E9F-564F-9747-8A855DF71788}"/>
              </a:ext>
            </a:extLst>
          </p:cNvPr>
          <p:cNvSpPr>
            <a:spLocks noGrp="1"/>
          </p:cNvSpPr>
          <p:nvPr>
            <p:ph type="sldNum" sz="quarter" idx="12"/>
          </p:nvPr>
        </p:nvSpPr>
        <p:spPr/>
        <p:txBody>
          <a:bodyPr/>
          <a:lstStyle/>
          <a:p>
            <a:fld id="{9163240C-9BE7-EF40-AC41-228CBD415431}" type="slidenum">
              <a:rPr lang="nl-NL" sz="1200" smtClean="0">
                <a:solidFill>
                  <a:schemeClr val="tx1"/>
                </a:solidFill>
              </a:rPr>
              <a:pPr/>
              <a:t>24</a:t>
            </a:fld>
            <a:endParaRPr lang="nl-NL" sz="1200">
              <a:solidFill>
                <a:schemeClr val="tx1"/>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1867698463"/>
              </p:ext>
            </p:extLst>
          </p:nvPr>
        </p:nvGraphicFramePr>
        <p:xfrm>
          <a:off x="114300" y="1628800"/>
          <a:ext cx="8928100" cy="3001723"/>
        </p:xfrm>
        <a:graphic>
          <a:graphicData uri="http://schemas.openxmlformats.org/drawingml/2006/table">
            <a:tbl>
              <a:tblPr firstRow="1" bandRow="1">
                <a:tableStyleId>{5C22544A-7EE6-4342-B048-85BDC9FD1C3A}</a:tableStyleId>
              </a:tblPr>
              <a:tblGrid>
                <a:gridCol w="8928100">
                  <a:extLst>
                    <a:ext uri="{9D8B030D-6E8A-4147-A177-3AD203B41FA5}">
                      <a16:colId xmlns:a16="http://schemas.microsoft.com/office/drawing/2014/main" val="20000"/>
                    </a:ext>
                  </a:extLst>
                </a:gridCol>
              </a:tblGrid>
              <a:tr h="1324659">
                <a:tc>
                  <a:txBody>
                    <a:bodyPr/>
                    <a:lstStyle/>
                    <a:p>
                      <a:pPr algn="ctr"/>
                      <a:endParaRPr lang="nl-NL" sz="1000" dirty="0"/>
                    </a:p>
                    <a:p>
                      <a:pPr algn="ctr"/>
                      <a:r>
                        <a:rPr lang="nl-NL" sz="3200" dirty="0"/>
                        <a:t>Basisstap</a:t>
                      </a:r>
                      <a:r>
                        <a:rPr lang="nl-NL" sz="3200" baseline="0" dirty="0"/>
                        <a:t> </a:t>
                      </a:r>
                      <a:r>
                        <a:rPr lang="nl-NL" sz="3200" dirty="0"/>
                        <a:t>NHG-standaard 2018</a:t>
                      </a:r>
                      <a:endParaRPr lang="nl-NL" sz="3200" dirty="0">
                        <a:solidFill>
                          <a:schemeClr val="tx1"/>
                        </a:solidFill>
                      </a:endParaRPr>
                    </a:p>
                  </a:txBody>
                  <a:tcPr>
                    <a:solidFill>
                      <a:srgbClr val="92D050"/>
                    </a:solidFill>
                  </a:tcPr>
                </a:tc>
                <a:extLst>
                  <a:ext uri="{0D108BD9-81ED-4DB2-BD59-A6C34878D82A}">
                    <a16:rowId xmlns:a16="http://schemas.microsoft.com/office/drawing/2014/main" val="10000"/>
                  </a:ext>
                </a:extLst>
              </a:tr>
              <a:tr h="1677064">
                <a:tc>
                  <a:txBody>
                    <a:bodyPr/>
                    <a:lstStyle/>
                    <a:p>
                      <a:pPr algn="ctr">
                        <a:buNone/>
                      </a:pPr>
                      <a:r>
                        <a:rPr lang="nl-NL" sz="2800" b="0" dirty="0"/>
                        <a:t>Start educatie met nadruk op </a:t>
                      </a:r>
                      <a:r>
                        <a:rPr lang="nl-NL" sz="2800" b="1" dirty="0">
                          <a:solidFill>
                            <a:srgbClr val="002060"/>
                          </a:solidFill>
                        </a:rPr>
                        <a:t>leefstijl</a:t>
                      </a:r>
                    </a:p>
                    <a:p>
                      <a:pPr algn="ctr">
                        <a:buNone/>
                      </a:pPr>
                      <a:endParaRPr lang="nl-NL" sz="1200" b="0" i="1" dirty="0">
                        <a:solidFill>
                          <a:srgbClr val="000000"/>
                        </a:solidFill>
                      </a:endParaRPr>
                    </a:p>
                    <a:p>
                      <a:pPr algn="ctr">
                        <a:buNone/>
                      </a:pPr>
                      <a:r>
                        <a:rPr lang="nl-NL" sz="2800" b="0" i="1" dirty="0">
                          <a:solidFill>
                            <a:srgbClr val="000000"/>
                          </a:solidFill>
                        </a:rPr>
                        <a:t>Niet roken, goede voeding, gewichtsbeperking </a:t>
                      </a:r>
                    </a:p>
                    <a:p>
                      <a:pPr algn="ctr">
                        <a:buNone/>
                      </a:pPr>
                      <a:r>
                        <a:rPr lang="nl-NL" sz="2800" b="0" i="1" dirty="0">
                          <a:solidFill>
                            <a:srgbClr val="000000"/>
                          </a:solidFill>
                        </a:rPr>
                        <a:t>en voldoende bewegen</a:t>
                      </a:r>
                      <a:endParaRPr lang="nl-NL" sz="2400" dirty="0"/>
                    </a:p>
                  </a:txBody>
                  <a:tcPr>
                    <a:solidFill>
                      <a:srgbClr val="92D050"/>
                    </a:solidFill>
                  </a:tcPr>
                </a:tc>
                <a:extLst>
                  <a:ext uri="{0D108BD9-81ED-4DB2-BD59-A6C34878D82A}">
                    <a16:rowId xmlns:a16="http://schemas.microsoft.com/office/drawing/2014/main" val="10001"/>
                  </a:ext>
                </a:extLst>
              </a:tr>
            </a:tbl>
          </a:graphicData>
        </a:graphic>
      </p:graphicFrame>
      <p:sp>
        <p:nvSpPr>
          <p:cNvPr id="7" name="Rechthoek 6"/>
          <p:cNvSpPr/>
          <p:nvPr/>
        </p:nvSpPr>
        <p:spPr>
          <a:xfrm>
            <a:off x="114300" y="4690819"/>
            <a:ext cx="8928100" cy="1692771"/>
          </a:xfrm>
          <a:prstGeom prst="rect">
            <a:avLst/>
          </a:prstGeom>
          <a:solidFill>
            <a:srgbClr val="FFC000"/>
          </a:solidFill>
        </p:spPr>
        <p:txBody>
          <a:bodyPr wrap="square">
            <a:spAutoFit/>
          </a:bodyPr>
          <a:lstStyle/>
          <a:p>
            <a:pPr marL="46038" algn="ctr" defTabSz="914400">
              <a:defRPr/>
            </a:pPr>
            <a:r>
              <a:rPr lang="nl-NL" sz="2800" dirty="0"/>
              <a:t>Overweeg direct te starten met </a:t>
            </a:r>
          </a:p>
          <a:p>
            <a:pPr marL="46038" algn="ctr" defTabSz="914400">
              <a:defRPr/>
            </a:pPr>
            <a:r>
              <a:rPr lang="nl-NL" sz="2800" dirty="0"/>
              <a:t>medicamenteuze behandeling bij: </a:t>
            </a:r>
            <a:br>
              <a:rPr lang="nl-NL" sz="2800" dirty="0"/>
            </a:br>
            <a:r>
              <a:rPr lang="nl-NL" sz="2800" dirty="0"/>
              <a:t>BMI &lt; 27 kg/m² en/of glucose &gt; 20 mmol/l</a:t>
            </a:r>
          </a:p>
          <a:p>
            <a:pPr marL="723900" defTabSz="914400">
              <a:defRPr/>
            </a:pPr>
            <a:endParaRPr lang="nl-NL" sz="2000" dirty="0"/>
          </a:p>
        </p:txBody>
      </p:sp>
    </p:spTree>
    <p:extLst>
      <p:ext uri="{BB962C8B-B14F-4D97-AF65-F5344CB8AC3E}">
        <p14:creationId xmlns:p14="http://schemas.microsoft.com/office/powerpoint/2010/main" val="133456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a:t>
            </a:r>
          </a:p>
        </p:txBody>
      </p:sp>
      <p:sp>
        <p:nvSpPr>
          <p:cNvPr id="3" name="Tijdelijke aanduiding voor inhoud 2"/>
          <p:cNvSpPr>
            <a:spLocks noGrp="1"/>
          </p:cNvSpPr>
          <p:nvPr>
            <p:ph idx="1"/>
          </p:nvPr>
        </p:nvSpPr>
        <p:spPr/>
        <p:txBody>
          <a:bodyPr/>
          <a:lstStyle/>
          <a:p>
            <a:pPr marL="0" indent="0">
              <a:buNone/>
            </a:pPr>
            <a:r>
              <a:rPr lang="nl-NL" dirty="0"/>
              <a:t>Mevrouw B, 67 jaar  sinds 6 maanden T2DM.</a:t>
            </a:r>
          </a:p>
          <a:p>
            <a:pPr marL="0" indent="0">
              <a:buNone/>
            </a:pPr>
            <a:r>
              <a:rPr lang="nl-NL" dirty="0"/>
              <a:t>Minder KH, meer gaan wandelen.</a:t>
            </a:r>
          </a:p>
          <a:p>
            <a:pPr marL="0" indent="0">
              <a:buNone/>
            </a:pPr>
            <a:r>
              <a:rPr lang="nl-NL" dirty="0"/>
              <a:t>HbA1c van 60 </a:t>
            </a:r>
            <a:r>
              <a:rPr lang="nl-NL" dirty="0">
                <a:sym typeface="Wingdings" panose="05000000000000000000" pitchFamily="2" charset="2"/>
              </a:rPr>
              <a:t> 58</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Wat nu?</a:t>
            </a:r>
            <a:endParaRPr lang="nl-NL" dirty="0"/>
          </a:p>
        </p:txBody>
      </p:sp>
    </p:spTree>
    <p:extLst>
      <p:ext uri="{BB962C8B-B14F-4D97-AF65-F5344CB8AC3E}">
        <p14:creationId xmlns:p14="http://schemas.microsoft.com/office/powerpoint/2010/main" val="271890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92923-9D2F-4B46-BDDE-DF3D3DC352E6}"/>
              </a:ext>
            </a:extLst>
          </p:cNvPr>
          <p:cNvSpPr>
            <a:spLocks noGrp="1"/>
          </p:cNvSpPr>
          <p:nvPr>
            <p:ph type="title"/>
          </p:nvPr>
        </p:nvSpPr>
        <p:spPr>
          <a:xfrm>
            <a:off x="63500" y="274638"/>
            <a:ext cx="9080500" cy="1143000"/>
          </a:xfrm>
        </p:spPr>
        <p:txBody>
          <a:bodyPr>
            <a:noAutofit/>
          </a:bodyPr>
          <a:lstStyle/>
          <a:p>
            <a:r>
              <a:rPr lang="nl-NL" dirty="0"/>
              <a:t>Medicamenteus Stappenplan </a:t>
            </a:r>
          </a:p>
        </p:txBody>
      </p:sp>
      <p:sp>
        <p:nvSpPr>
          <p:cNvPr id="4" name="Tijdelijke aanduiding voor dianummer 3">
            <a:extLst>
              <a:ext uri="{FF2B5EF4-FFF2-40B4-BE49-F238E27FC236}">
                <a16:creationId xmlns:a16="http://schemas.microsoft.com/office/drawing/2014/main" id="{2AA23946-F498-924F-84EB-5B00B20B9DF8}"/>
              </a:ext>
            </a:extLst>
          </p:cNvPr>
          <p:cNvSpPr>
            <a:spLocks noGrp="1"/>
          </p:cNvSpPr>
          <p:nvPr>
            <p:ph type="sldNum" sz="quarter" idx="12"/>
          </p:nvPr>
        </p:nvSpPr>
        <p:spPr/>
        <p:txBody>
          <a:bodyPr/>
          <a:lstStyle/>
          <a:p>
            <a:fld id="{9163240C-9BE7-EF40-AC41-228CBD415431}" type="slidenum">
              <a:rPr lang="nl-NL" smtClean="0"/>
              <a:pPr/>
              <a:t>26</a:t>
            </a:fld>
            <a:endParaRPr lang="nl-NL"/>
          </a:p>
        </p:txBody>
      </p:sp>
      <p:graphicFrame>
        <p:nvGraphicFramePr>
          <p:cNvPr id="5" name="Tabel 4">
            <a:extLst>
              <a:ext uri="{FF2B5EF4-FFF2-40B4-BE49-F238E27FC236}">
                <a16:creationId xmlns:a16="http://schemas.microsoft.com/office/drawing/2014/main" id="{BC0BAB24-2C34-BB41-AB02-2686C04F7E1E}"/>
              </a:ext>
            </a:extLst>
          </p:cNvPr>
          <p:cNvGraphicFramePr>
            <a:graphicFrameLocks noGrp="1"/>
          </p:cNvGraphicFramePr>
          <p:nvPr>
            <p:extLst>
              <p:ext uri="{D42A27DB-BD31-4B8C-83A1-F6EECF244321}">
                <p14:modId xmlns:p14="http://schemas.microsoft.com/office/powerpoint/2010/main" val="3315616020"/>
              </p:ext>
            </p:extLst>
          </p:nvPr>
        </p:nvGraphicFramePr>
        <p:xfrm>
          <a:off x="88900" y="1868717"/>
          <a:ext cx="8966200" cy="4852758"/>
        </p:xfrm>
        <a:graphic>
          <a:graphicData uri="http://schemas.openxmlformats.org/drawingml/2006/table">
            <a:tbl>
              <a:tblPr firstRow="1" bandRow="1">
                <a:tableStyleId>{5C22544A-7EE6-4342-B048-85BDC9FD1C3A}</a:tableStyleId>
              </a:tblPr>
              <a:tblGrid>
                <a:gridCol w="1200831">
                  <a:extLst>
                    <a:ext uri="{9D8B030D-6E8A-4147-A177-3AD203B41FA5}">
                      <a16:colId xmlns:a16="http://schemas.microsoft.com/office/drawing/2014/main" val="20000"/>
                    </a:ext>
                  </a:extLst>
                </a:gridCol>
                <a:gridCol w="7765369">
                  <a:extLst>
                    <a:ext uri="{9D8B030D-6E8A-4147-A177-3AD203B41FA5}">
                      <a16:colId xmlns:a16="http://schemas.microsoft.com/office/drawing/2014/main" val="20001"/>
                    </a:ext>
                  </a:extLst>
                </a:gridCol>
              </a:tblGrid>
              <a:tr h="1644368">
                <a:tc gridSpan="2">
                  <a:txBody>
                    <a:bodyPr/>
                    <a:lstStyle/>
                    <a:p>
                      <a:pPr algn="ctr">
                        <a:buNone/>
                      </a:pPr>
                      <a:r>
                        <a:rPr lang="nl-NL" sz="3200" b="0" dirty="0">
                          <a:solidFill>
                            <a:schemeClr val="tx1"/>
                          </a:solidFill>
                        </a:rPr>
                        <a:t>Start educatie met nadruk op </a:t>
                      </a:r>
                      <a:r>
                        <a:rPr lang="nl-NL" sz="3200" b="1" dirty="0">
                          <a:solidFill>
                            <a:schemeClr val="tx1"/>
                          </a:solidFill>
                        </a:rPr>
                        <a:t>leefstijl</a:t>
                      </a:r>
                    </a:p>
                    <a:p>
                      <a:pPr algn="ctr">
                        <a:buNone/>
                      </a:pPr>
                      <a:r>
                        <a:rPr lang="nl-NL" sz="2400" b="0" i="1" dirty="0">
                          <a:solidFill>
                            <a:srgbClr val="000000"/>
                          </a:solidFill>
                        </a:rPr>
                        <a:t>Niet roken, goede voeding, gewichtsbeperking </a:t>
                      </a:r>
                    </a:p>
                    <a:p>
                      <a:pPr algn="ctr">
                        <a:buNone/>
                      </a:pPr>
                      <a:r>
                        <a:rPr lang="nl-NL" sz="2400" b="0" i="1" dirty="0">
                          <a:solidFill>
                            <a:srgbClr val="000000"/>
                          </a:solidFill>
                        </a:rPr>
                        <a:t>en voldoende bewegen</a:t>
                      </a:r>
                    </a:p>
                    <a:p>
                      <a:endParaRPr lang="nl-NL" sz="1800" dirty="0"/>
                    </a:p>
                  </a:txBody>
                  <a:tcPr>
                    <a:solidFill>
                      <a:schemeClr val="accent5">
                        <a:lumMod val="20000"/>
                        <a:lumOff val="80000"/>
                      </a:schemeClr>
                    </a:solidFill>
                  </a:tcPr>
                </a:tc>
                <a:tc hMerge="1">
                  <a:txBody>
                    <a:bodyPr/>
                    <a:lstStyle/>
                    <a:p>
                      <a:endParaRPr lang="nl-NL"/>
                    </a:p>
                  </a:txBody>
                  <a:tcPr/>
                </a:tc>
                <a:extLst>
                  <a:ext uri="{0D108BD9-81ED-4DB2-BD59-A6C34878D82A}">
                    <a16:rowId xmlns:a16="http://schemas.microsoft.com/office/drawing/2014/main" val="10000"/>
                  </a:ext>
                </a:extLst>
              </a:tr>
              <a:tr h="10307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000" b="1" i="0" dirty="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nl-NL" sz="3200" b="1" i="0" dirty="0">
                          <a:solidFill>
                            <a:srgbClr val="000000"/>
                          </a:solidFill>
                        </a:rPr>
                        <a:t>Stappenplan </a:t>
                      </a:r>
                      <a:r>
                        <a:rPr lang="nl-NL" sz="3200" b="1" i="0" dirty="0" err="1">
                          <a:solidFill>
                            <a:srgbClr val="000000"/>
                          </a:solidFill>
                        </a:rPr>
                        <a:t>bloedglucoseverlagende</a:t>
                      </a:r>
                      <a:r>
                        <a:rPr lang="nl-NL" sz="3200" b="1" i="0" dirty="0">
                          <a:solidFill>
                            <a:srgbClr val="000000"/>
                          </a:solidFill>
                        </a:rPr>
                        <a:t> middelen</a:t>
                      </a:r>
                      <a:endParaRPr lang="nl-NL" sz="1000" dirty="0">
                        <a:solidFill>
                          <a:srgbClr val="000090"/>
                        </a:solidFill>
                      </a:endParaRPr>
                    </a:p>
                  </a:txBody>
                  <a:tcPr>
                    <a:solidFill>
                      <a:srgbClr val="92D050"/>
                    </a:solidFill>
                  </a:tcPr>
                </a:tc>
                <a:tc hMerge="1">
                  <a:txBody>
                    <a:bodyPr/>
                    <a:lstStyle/>
                    <a:p>
                      <a:endParaRPr lang="nl-NL"/>
                    </a:p>
                  </a:txBody>
                  <a:tcPr/>
                </a:tc>
                <a:extLst>
                  <a:ext uri="{0D108BD9-81ED-4DB2-BD59-A6C34878D82A}">
                    <a16:rowId xmlns:a16="http://schemas.microsoft.com/office/drawing/2014/main" val="10001"/>
                  </a:ext>
                </a:extLst>
              </a:tr>
              <a:tr h="2177673">
                <a:tc>
                  <a:txBody>
                    <a:bodyPr/>
                    <a:lstStyle/>
                    <a:p>
                      <a:r>
                        <a:rPr lang="nl-NL" sz="2800" b="1"/>
                        <a:t>Stap</a:t>
                      </a:r>
                      <a:r>
                        <a:rPr lang="nl-NL" sz="2800" b="1" baseline="0"/>
                        <a:t> 1</a:t>
                      </a:r>
                      <a:endParaRPr lang="nl-NL" sz="2800" b="1"/>
                    </a:p>
                  </a:txBody>
                  <a:tcPr>
                    <a:solidFill>
                      <a:srgbClr val="92D050"/>
                    </a:solidFill>
                  </a:tcPr>
                </a:tc>
                <a:tc>
                  <a:txBody>
                    <a:bodyPr/>
                    <a:lstStyle/>
                    <a:p>
                      <a:r>
                        <a:rPr lang="nl-NL" sz="2800" dirty="0"/>
                        <a:t>Start met </a:t>
                      </a:r>
                      <a:r>
                        <a:rPr lang="nl-NL" sz="2800" b="1" dirty="0">
                          <a:solidFill>
                            <a:schemeClr val="tx1"/>
                          </a:solidFill>
                        </a:rPr>
                        <a:t>metformine </a:t>
                      </a:r>
                    </a:p>
                    <a:p>
                      <a:endParaRPr lang="nl-NL" sz="2800" b="1" i="1" dirty="0">
                        <a:solidFill>
                          <a:schemeClr val="tx1"/>
                        </a:solidFill>
                      </a:endParaRPr>
                    </a:p>
                    <a:p>
                      <a:r>
                        <a:rPr lang="nl-NL" sz="2400" b="1" i="1" dirty="0"/>
                        <a:t>(NB na diagnose indien</a:t>
                      </a:r>
                      <a:r>
                        <a:rPr lang="nl-NL" sz="2400" b="1" i="1" baseline="0" dirty="0"/>
                        <a:t> na ± 3 maanden leefstijl verandering HbA1c &gt; 53 mmol/mol is)</a:t>
                      </a:r>
                    </a:p>
                    <a:p>
                      <a:endParaRPr lang="nl-NL" sz="2400" i="1" dirty="0"/>
                    </a:p>
                  </a:txBody>
                  <a:tcPr>
                    <a:solidFill>
                      <a:srgbClr val="92D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2784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2060"/>
                </a:solidFill>
              </a:rPr>
              <a:t>Metformine</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7875" y="2196306"/>
            <a:ext cx="5048250" cy="3333750"/>
          </a:xfrm>
        </p:spPr>
      </p:pic>
      <p:sp>
        <p:nvSpPr>
          <p:cNvPr id="5" name="Tekstvak 4"/>
          <p:cNvSpPr txBox="1"/>
          <p:nvPr/>
        </p:nvSpPr>
        <p:spPr>
          <a:xfrm>
            <a:off x="467544" y="2060848"/>
            <a:ext cx="2808312" cy="523220"/>
          </a:xfrm>
          <a:prstGeom prst="rect">
            <a:avLst/>
          </a:prstGeom>
          <a:solidFill>
            <a:schemeClr val="accent1"/>
          </a:solidFill>
        </p:spPr>
        <p:txBody>
          <a:bodyPr wrap="square" rtlCol="0">
            <a:spAutoFit/>
          </a:bodyPr>
          <a:lstStyle/>
          <a:p>
            <a:pPr algn="ctr"/>
            <a:r>
              <a:rPr lang="nl-NL" sz="2800" dirty="0">
                <a:solidFill>
                  <a:schemeClr val="bg1"/>
                </a:solidFill>
              </a:rPr>
              <a:t>gluconeogenese</a:t>
            </a:r>
          </a:p>
        </p:txBody>
      </p:sp>
      <p:sp>
        <p:nvSpPr>
          <p:cNvPr id="13" name="Tekstvak 12"/>
          <p:cNvSpPr txBox="1"/>
          <p:nvPr/>
        </p:nvSpPr>
        <p:spPr>
          <a:xfrm>
            <a:off x="467544" y="1340768"/>
            <a:ext cx="2808312" cy="523220"/>
          </a:xfrm>
          <a:prstGeom prst="rect">
            <a:avLst/>
          </a:prstGeom>
          <a:solidFill>
            <a:srgbClr val="002060"/>
          </a:solidFill>
        </p:spPr>
        <p:txBody>
          <a:bodyPr wrap="square" rtlCol="0">
            <a:spAutoFit/>
          </a:bodyPr>
          <a:lstStyle/>
          <a:p>
            <a:pPr algn="ctr"/>
            <a:r>
              <a:rPr lang="nl-NL" sz="2800" dirty="0">
                <a:solidFill>
                  <a:schemeClr val="bg1"/>
                </a:solidFill>
              </a:rPr>
              <a:t>LEVER</a:t>
            </a:r>
          </a:p>
        </p:txBody>
      </p:sp>
      <p:sp>
        <p:nvSpPr>
          <p:cNvPr id="11" name="PIJL-OMLAAG 10"/>
          <p:cNvSpPr/>
          <p:nvPr/>
        </p:nvSpPr>
        <p:spPr>
          <a:xfrm>
            <a:off x="179512" y="1340768"/>
            <a:ext cx="50405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5508104" y="1393612"/>
            <a:ext cx="2883768" cy="523220"/>
          </a:xfrm>
          <a:prstGeom prst="rect">
            <a:avLst/>
          </a:prstGeom>
          <a:solidFill>
            <a:srgbClr val="002060"/>
          </a:solidFill>
        </p:spPr>
        <p:txBody>
          <a:bodyPr wrap="square" rtlCol="0">
            <a:spAutoFit/>
          </a:bodyPr>
          <a:lstStyle/>
          <a:p>
            <a:pPr algn="ctr"/>
            <a:r>
              <a:rPr lang="nl-NL" sz="2800" dirty="0">
                <a:solidFill>
                  <a:schemeClr val="bg1"/>
                </a:solidFill>
              </a:rPr>
              <a:t>DARM</a:t>
            </a:r>
          </a:p>
        </p:txBody>
      </p:sp>
      <p:sp>
        <p:nvSpPr>
          <p:cNvPr id="16" name="Tekstvak 15"/>
          <p:cNvSpPr txBox="1"/>
          <p:nvPr/>
        </p:nvSpPr>
        <p:spPr>
          <a:xfrm>
            <a:off x="5583560" y="2132856"/>
            <a:ext cx="2808312" cy="523220"/>
          </a:xfrm>
          <a:prstGeom prst="rect">
            <a:avLst/>
          </a:prstGeom>
          <a:solidFill>
            <a:schemeClr val="accent1"/>
          </a:solidFill>
        </p:spPr>
        <p:txBody>
          <a:bodyPr wrap="square" rtlCol="0">
            <a:spAutoFit/>
          </a:bodyPr>
          <a:lstStyle/>
          <a:p>
            <a:pPr algn="ctr"/>
            <a:r>
              <a:rPr lang="nl-NL" sz="2800" dirty="0">
                <a:solidFill>
                  <a:schemeClr val="bg1"/>
                </a:solidFill>
              </a:rPr>
              <a:t>glucoseturnover</a:t>
            </a:r>
          </a:p>
        </p:txBody>
      </p:sp>
      <p:sp>
        <p:nvSpPr>
          <p:cNvPr id="17" name="Tekstvak 16"/>
          <p:cNvSpPr txBox="1"/>
          <p:nvPr/>
        </p:nvSpPr>
        <p:spPr>
          <a:xfrm>
            <a:off x="5583560" y="2992938"/>
            <a:ext cx="2808312" cy="523220"/>
          </a:xfrm>
          <a:prstGeom prst="rect">
            <a:avLst/>
          </a:prstGeom>
          <a:solidFill>
            <a:schemeClr val="accent1"/>
          </a:solidFill>
        </p:spPr>
        <p:txBody>
          <a:bodyPr wrap="square" rtlCol="0">
            <a:spAutoFit/>
          </a:bodyPr>
          <a:lstStyle/>
          <a:p>
            <a:pPr algn="ctr"/>
            <a:r>
              <a:rPr lang="nl-NL" sz="2800" dirty="0">
                <a:solidFill>
                  <a:schemeClr val="bg1"/>
                </a:solidFill>
              </a:rPr>
              <a:t>GLP-1</a:t>
            </a:r>
          </a:p>
        </p:txBody>
      </p:sp>
      <p:sp>
        <p:nvSpPr>
          <p:cNvPr id="18" name="Tekstvak 17"/>
          <p:cNvSpPr txBox="1"/>
          <p:nvPr/>
        </p:nvSpPr>
        <p:spPr>
          <a:xfrm>
            <a:off x="5583560" y="3789040"/>
            <a:ext cx="2808312" cy="523220"/>
          </a:xfrm>
          <a:prstGeom prst="rect">
            <a:avLst/>
          </a:prstGeom>
          <a:solidFill>
            <a:schemeClr val="accent1"/>
          </a:solidFill>
        </p:spPr>
        <p:txBody>
          <a:bodyPr wrap="square" rtlCol="0">
            <a:spAutoFit/>
          </a:bodyPr>
          <a:lstStyle/>
          <a:p>
            <a:pPr algn="ctr"/>
            <a:r>
              <a:rPr lang="nl-NL" sz="2800" dirty="0" err="1">
                <a:solidFill>
                  <a:schemeClr val="bg1"/>
                </a:solidFill>
              </a:rPr>
              <a:t>microbioom</a:t>
            </a:r>
            <a:endParaRPr lang="nl-NL" sz="2800" dirty="0">
              <a:solidFill>
                <a:schemeClr val="bg1"/>
              </a:solidFill>
            </a:endParaRPr>
          </a:p>
        </p:txBody>
      </p:sp>
      <p:sp>
        <p:nvSpPr>
          <p:cNvPr id="20" name="PIJL-OMHOOG 19"/>
          <p:cNvSpPr/>
          <p:nvPr/>
        </p:nvSpPr>
        <p:spPr>
          <a:xfrm>
            <a:off x="8028384" y="1340768"/>
            <a:ext cx="572616" cy="1315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OMHOOG 20"/>
          <p:cNvSpPr/>
          <p:nvPr/>
        </p:nvSpPr>
        <p:spPr>
          <a:xfrm>
            <a:off x="8028384" y="2780928"/>
            <a:ext cx="572616" cy="1315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p:nvSpPr>
        <p:spPr>
          <a:xfrm>
            <a:off x="5583560" y="4653136"/>
            <a:ext cx="2808312" cy="523220"/>
          </a:xfrm>
          <a:prstGeom prst="rect">
            <a:avLst/>
          </a:prstGeom>
          <a:solidFill>
            <a:schemeClr val="accent1"/>
          </a:solidFill>
        </p:spPr>
        <p:txBody>
          <a:bodyPr wrap="square" rtlCol="0">
            <a:spAutoFit/>
          </a:bodyPr>
          <a:lstStyle/>
          <a:p>
            <a:pPr algn="ctr"/>
            <a:r>
              <a:rPr lang="nl-NL" sz="2800" dirty="0">
                <a:solidFill>
                  <a:schemeClr val="bg1"/>
                </a:solidFill>
              </a:rPr>
              <a:t>Galzuren turnover</a:t>
            </a:r>
          </a:p>
        </p:txBody>
      </p:sp>
      <p:sp>
        <p:nvSpPr>
          <p:cNvPr id="23" name="Tekstvak 22"/>
          <p:cNvSpPr txBox="1"/>
          <p:nvPr/>
        </p:nvSpPr>
        <p:spPr>
          <a:xfrm>
            <a:off x="323528" y="5805264"/>
            <a:ext cx="8277472" cy="369332"/>
          </a:xfrm>
          <a:prstGeom prst="rect">
            <a:avLst/>
          </a:prstGeom>
          <a:noFill/>
        </p:spPr>
        <p:txBody>
          <a:bodyPr wrap="square" rtlCol="0">
            <a:spAutoFit/>
          </a:bodyPr>
          <a:lstStyle/>
          <a:p>
            <a:endParaRPr lang="nl-NL" dirty="0"/>
          </a:p>
        </p:txBody>
      </p:sp>
      <p:sp>
        <p:nvSpPr>
          <p:cNvPr id="24" name="Tekstvak 23"/>
          <p:cNvSpPr txBox="1"/>
          <p:nvPr/>
        </p:nvSpPr>
        <p:spPr>
          <a:xfrm>
            <a:off x="323528" y="5715253"/>
            <a:ext cx="8496944" cy="954107"/>
          </a:xfrm>
          <a:prstGeom prst="rect">
            <a:avLst/>
          </a:prstGeom>
          <a:solidFill>
            <a:srgbClr val="00B050"/>
          </a:solidFill>
        </p:spPr>
        <p:txBody>
          <a:bodyPr wrap="square" rtlCol="0">
            <a:spAutoFit/>
          </a:bodyPr>
          <a:lstStyle/>
          <a:p>
            <a:pPr algn="ctr"/>
            <a:r>
              <a:rPr lang="nl-NL" sz="2800" dirty="0">
                <a:solidFill>
                  <a:schemeClr val="bg1"/>
                </a:solidFill>
              </a:rPr>
              <a:t>Verlaagt glucose. Vermindert mortaliteit en morbiditeit </a:t>
            </a:r>
            <a:r>
              <a:rPr lang="nl-NL" sz="2800" dirty="0" err="1">
                <a:solidFill>
                  <a:schemeClr val="bg1"/>
                </a:solidFill>
              </a:rPr>
              <a:t>macrovasculaire</a:t>
            </a:r>
            <a:r>
              <a:rPr lang="nl-NL" sz="2800" dirty="0">
                <a:solidFill>
                  <a:schemeClr val="bg1"/>
                </a:solidFill>
              </a:rPr>
              <a:t> ziekte. Veilig en goedkoop.</a:t>
            </a:r>
          </a:p>
        </p:txBody>
      </p:sp>
    </p:spTree>
    <p:extLst>
      <p:ext uri="{BB962C8B-B14F-4D97-AF65-F5344CB8AC3E}">
        <p14:creationId xmlns:p14="http://schemas.microsoft.com/office/powerpoint/2010/main" val="35032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P spid="16" grpId="0" animBg="1"/>
      <p:bldP spid="17" grpId="0" animBg="1"/>
      <p:bldP spid="18" grpId="0" animBg="1"/>
      <p:bldP spid="20" grpId="0" animBg="1"/>
      <p:bldP spid="21" grpId="0" animBg="1"/>
      <p:bldP spid="22"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Dosering</a:t>
            </a:r>
          </a:p>
        </p:txBody>
      </p:sp>
      <p:sp>
        <p:nvSpPr>
          <p:cNvPr id="3" name="Tijdelijke aanduiding voor inhoud 2"/>
          <p:cNvSpPr>
            <a:spLocks noGrp="1"/>
          </p:cNvSpPr>
          <p:nvPr>
            <p:ph idx="1"/>
          </p:nvPr>
        </p:nvSpPr>
        <p:spPr/>
        <p:txBody>
          <a:bodyPr/>
          <a:lstStyle/>
          <a:p>
            <a:r>
              <a:rPr lang="nl-NL" dirty="0"/>
              <a:t>Nu ook bij lagere NF</a:t>
            </a:r>
          </a:p>
          <a:p>
            <a:r>
              <a:rPr lang="nl-NL" dirty="0"/>
              <a:t>Uitleg max dosering</a:t>
            </a:r>
          </a:p>
        </p:txBody>
      </p:sp>
    </p:spTree>
    <p:extLst>
      <p:ext uri="{BB962C8B-B14F-4D97-AF65-F5344CB8AC3E}">
        <p14:creationId xmlns:p14="http://schemas.microsoft.com/office/powerpoint/2010/main" val="139593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a:t>
            </a:r>
          </a:p>
        </p:txBody>
      </p:sp>
      <p:sp>
        <p:nvSpPr>
          <p:cNvPr id="3" name="Tijdelijke aanduiding voor inhoud 2"/>
          <p:cNvSpPr>
            <a:spLocks noGrp="1"/>
          </p:cNvSpPr>
          <p:nvPr>
            <p:ph idx="1"/>
          </p:nvPr>
        </p:nvSpPr>
        <p:spPr/>
        <p:txBody>
          <a:bodyPr/>
          <a:lstStyle/>
          <a:p>
            <a:pPr marL="0" indent="0">
              <a:buNone/>
            </a:pPr>
            <a:r>
              <a:rPr lang="nl-NL" dirty="0"/>
              <a:t>Pat B 5 jaar later</a:t>
            </a:r>
          </a:p>
          <a:p>
            <a:pPr marL="0" indent="0">
              <a:buNone/>
            </a:pPr>
            <a:r>
              <a:rPr lang="nl-NL" dirty="0"/>
              <a:t>2x 1000 mg MF</a:t>
            </a:r>
          </a:p>
          <a:p>
            <a:pPr marL="0" indent="0">
              <a:buNone/>
            </a:pPr>
            <a:r>
              <a:rPr lang="nl-NL" dirty="0"/>
              <a:t>Hba1c 60</a:t>
            </a:r>
          </a:p>
          <a:p>
            <a:pPr marL="0" indent="0">
              <a:buNone/>
            </a:pPr>
            <a:endParaRPr lang="nl-NL" dirty="0"/>
          </a:p>
          <a:p>
            <a:pPr marL="0" indent="0">
              <a:buNone/>
            </a:pPr>
            <a:r>
              <a:rPr lang="nl-NL" dirty="0"/>
              <a:t>Wat nu. </a:t>
            </a:r>
          </a:p>
        </p:txBody>
      </p:sp>
    </p:spTree>
    <p:extLst>
      <p:ext uri="{BB962C8B-B14F-4D97-AF65-F5344CB8AC3E}">
        <p14:creationId xmlns:p14="http://schemas.microsoft.com/office/powerpoint/2010/main" val="401045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Kernboodschappen</a:t>
            </a:r>
          </a:p>
        </p:txBody>
      </p:sp>
      <p:sp>
        <p:nvSpPr>
          <p:cNvPr id="3" name="Tijdelijke aanduiding voor inhoud 2"/>
          <p:cNvSpPr>
            <a:spLocks noGrp="1"/>
          </p:cNvSpPr>
          <p:nvPr>
            <p:ph idx="1"/>
          </p:nvPr>
        </p:nvSpPr>
        <p:spPr>
          <a:xfrm>
            <a:off x="457200" y="1235893"/>
            <a:ext cx="8229600" cy="5145435"/>
          </a:xfrm>
        </p:spPr>
        <p:txBody>
          <a:bodyPr>
            <a:noAutofit/>
          </a:bodyPr>
          <a:lstStyle/>
          <a:p>
            <a:r>
              <a:rPr lang="nl-NL" sz="2400" dirty="0"/>
              <a:t>Doel van de behandeling is het voorkómen en behandelen van klachten en complicaties, zoals (toename van) hart- en vaatziekten, chronische </a:t>
            </a:r>
            <a:r>
              <a:rPr lang="nl-NL" sz="2400" dirty="0" err="1"/>
              <a:t>nierschade</a:t>
            </a:r>
            <a:r>
              <a:rPr lang="nl-NL" sz="2400" dirty="0"/>
              <a:t>, </a:t>
            </a:r>
            <a:r>
              <a:rPr lang="nl-NL" sz="2400" dirty="0" err="1"/>
              <a:t>retino</a:t>
            </a:r>
            <a:r>
              <a:rPr lang="nl-NL" sz="2400" dirty="0"/>
              <a:t>- en neuropathie.</a:t>
            </a:r>
          </a:p>
          <a:p>
            <a:r>
              <a:rPr lang="nl-NL" sz="2400" dirty="0"/>
              <a:t>Leefstijl is heel belangrijk!</a:t>
            </a:r>
          </a:p>
          <a:p>
            <a:r>
              <a:rPr lang="nl-NL" sz="2400" dirty="0"/>
              <a:t> De streefwaarde van het HbA</a:t>
            </a:r>
            <a:r>
              <a:rPr lang="nl-NL" sz="2400" baseline="-25000" dirty="0"/>
              <a:t>1c</a:t>
            </a:r>
            <a:r>
              <a:rPr lang="nl-NL" sz="2400" dirty="0"/>
              <a:t> is afhankelijk van de leeftijd, behandeling en ziekteduur. Ondergrens Hba1c !</a:t>
            </a:r>
          </a:p>
          <a:p>
            <a:r>
              <a:rPr lang="nl-NL" sz="2400" dirty="0"/>
              <a:t>(kwetsbare) ouderen hogere HbA</a:t>
            </a:r>
            <a:r>
              <a:rPr lang="nl-NL" sz="2400" baseline="-25000" dirty="0"/>
              <a:t>1c</a:t>
            </a:r>
            <a:r>
              <a:rPr lang="nl-NL" sz="2400" dirty="0"/>
              <a:t>-streefwaarde</a:t>
            </a:r>
          </a:p>
          <a:p>
            <a:r>
              <a:rPr lang="nl-NL" sz="2400" dirty="0"/>
              <a:t>MF, SU bij voorkeur </a:t>
            </a:r>
            <a:r>
              <a:rPr lang="nl-NL" sz="2400" dirty="0" err="1"/>
              <a:t>gliclazide</a:t>
            </a:r>
            <a:r>
              <a:rPr lang="nl-NL" sz="2400" dirty="0"/>
              <a:t>) en insuline zijn de belangrijkste middelen bij de behandeling van type-2-diabetes. </a:t>
            </a:r>
          </a:p>
          <a:p>
            <a:r>
              <a:rPr lang="nl-NL" sz="2400" dirty="0"/>
              <a:t>Er is een specifieke indicatie voor DPP4 remmers en GLP-1 </a:t>
            </a:r>
          </a:p>
          <a:p>
            <a:r>
              <a:rPr lang="nl-NL" sz="2400" dirty="0"/>
              <a:t>Indicatie voor een antihypertensivum en een statine volgens de NHG-Standaard Cardiovasculair risicomanagement.</a:t>
            </a:r>
          </a:p>
          <a:p>
            <a:r>
              <a:rPr lang="nl-NL" sz="2400" dirty="0"/>
              <a:t>Zorg op maat is de nieuwe standaard.</a:t>
            </a:r>
          </a:p>
        </p:txBody>
      </p:sp>
    </p:spTree>
    <p:extLst>
      <p:ext uri="{BB962C8B-B14F-4D97-AF65-F5344CB8AC3E}">
        <p14:creationId xmlns:p14="http://schemas.microsoft.com/office/powerpoint/2010/main" val="4129731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14300" y="274638"/>
            <a:ext cx="8877300" cy="1143000"/>
          </a:xfrm>
        </p:spPr>
        <p:txBody>
          <a:bodyPr>
            <a:normAutofit/>
          </a:bodyPr>
          <a:lstStyle/>
          <a:p>
            <a:r>
              <a:rPr lang="nl-NL" dirty="0"/>
              <a:t>Medicamenteus Stappenplan </a:t>
            </a:r>
          </a:p>
        </p:txBody>
      </p:sp>
      <p:sp>
        <p:nvSpPr>
          <p:cNvPr id="6" name="Tijdelijke aanduiding voor inhoud 5"/>
          <p:cNvSpPr>
            <a:spLocks noGrp="1"/>
          </p:cNvSpPr>
          <p:nvPr>
            <p:ph idx="1"/>
          </p:nvPr>
        </p:nvSpPr>
        <p:spPr/>
        <p:txBody>
          <a:bodyPr/>
          <a:lstStyle/>
          <a:p>
            <a:endParaRPr lang="nl-NL"/>
          </a:p>
        </p:txBody>
      </p:sp>
      <p:sp>
        <p:nvSpPr>
          <p:cNvPr id="7" name="Tijdelijke aanduiding voor dianummer 6">
            <a:extLst>
              <a:ext uri="{FF2B5EF4-FFF2-40B4-BE49-F238E27FC236}">
                <a16:creationId xmlns:a16="http://schemas.microsoft.com/office/drawing/2014/main" id="{21613124-5651-044C-A772-24F5D68ED32D}"/>
              </a:ext>
            </a:extLst>
          </p:cNvPr>
          <p:cNvSpPr>
            <a:spLocks noGrp="1"/>
          </p:cNvSpPr>
          <p:nvPr>
            <p:ph type="sldNum" sz="quarter" idx="12"/>
          </p:nvPr>
        </p:nvSpPr>
        <p:spPr/>
        <p:txBody>
          <a:bodyPr/>
          <a:lstStyle/>
          <a:p>
            <a:fld id="{9163240C-9BE7-EF40-AC41-228CBD415431}" type="slidenum">
              <a:rPr lang="nl-NL" smtClean="0"/>
              <a:pPr/>
              <a:t>30</a:t>
            </a:fld>
            <a:endParaRPr lang="nl-NL"/>
          </a:p>
        </p:txBody>
      </p:sp>
      <p:graphicFrame>
        <p:nvGraphicFramePr>
          <p:cNvPr id="4" name="Tabel 3"/>
          <p:cNvGraphicFramePr>
            <a:graphicFrameLocks noGrp="1"/>
          </p:cNvGraphicFramePr>
          <p:nvPr>
            <p:extLst>
              <p:ext uri="{D42A27DB-BD31-4B8C-83A1-F6EECF244321}">
                <p14:modId xmlns:p14="http://schemas.microsoft.com/office/powerpoint/2010/main" val="848195845"/>
              </p:ext>
            </p:extLst>
          </p:nvPr>
        </p:nvGraphicFramePr>
        <p:xfrm>
          <a:off x="25400" y="1847387"/>
          <a:ext cx="9118600" cy="4966798"/>
        </p:xfrm>
        <a:graphic>
          <a:graphicData uri="http://schemas.openxmlformats.org/drawingml/2006/table">
            <a:tbl>
              <a:tblPr firstRow="1" bandRow="1">
                <a:tableStyleId>{5C22544A-7EE6-4342-B048-85BDC9FD1C3A}</a:tableStyleId>
              </a:tblPr>
              <a:tblGrid>
                <a:gridCol w="1221242">
                  <a:extLst>
                    <a:ext uri="{9D8B030D-6E8A-4147-A177-3AD203B41FA5}">
                      <a16:colId xmlns:a16="http://schemas.microsoft.com/office/drawing/2014/main" val="20000"/>
                    </a:ext>
                  </a:extLst>
                </a:gridCol>
                <a:gridCol w="7897358">
                  <a:extLst>
                    <a:ext uri="{9D8B030D-6E8A-4147-A177-3AD203B41FA5}">
                      <a16:colId xmlns:a16="http://schemas.microsoft.com/office/drawing/2014/main" val="20001"/>
                    </a:ext>
                  </a:extLst>
                </a:gridCol>
              </a:tblGrid>
              <a:tr h="997995">
                <a:tc gridSpan="2">
                  <a:txBody>
                    <a:bodyPr/>
                    <a:lstStyle/>
                    <a:p>
                      <a:pPr algn="ctr">
                        <a:buNone/>
                      </a:pPr>
                      <a:r>
                        <a:rPr lang="nl-NL" sz="3200" b="0" dirty="0">
                          <a:solidFill>
                            <a:schemeClr val="tx1"/>
                          </a:solidFill>
                        </a:rPr>
                        <a:t>Start educatie met nadruk op </a:t>
                      </a:r>
                      <a:r>
                        <a:rPr lang="nl-NL" sz="3200" b="1" dirty="0">
                          <a:solidFill>
                            <a:schemeClr val="tx1"/>
                          </a:solidFill>
                        </a:rPr>
                        <a:t>leefstijl</a:t>
                      </a:r>
                    </a:p>
                    <a:p>
                      <a:pPr algn="ctr">
                        <a:buNone/>
                      </a:pPr>
                      <a:r>
                        <a:rPr lang="nl-NL" sz="2400" b="0" i="1" dirty="0">
                          <a:solidFill>
                            <a:srgbClr val="000000"/>
                          </a:solidFill>
                        </a:rPr>
                        <a:t>Niet roken, goede voeding, gewichtsbeperking </a:t>
                      </a:r>
                    </a:p>
                    <a:p>
                      <a:pPr algn="ctr">
                        <a:buNone/>
                      </a:pPr>
                      <a:r>
                        <a:rPr lang="nl-NL" sz="2400" b="0" i="1" dirty="0">
                          <a:solidFill>
                            <a:srgbClr val="000000"/>
                          </a:solidFill>
                        </a:rPr>
                        <a:t>en voldoende bewegen</a:t>
                      </a:r>
                    </a:p>
                    <a:p>
                      <a:pPr algn="ctr">
                        <a:buNone/>
                      </a:pPr>
                      <a:endParaRPr lang="nl-NL" sz="1200" dirty="0"/>
                    </a:p>
                  </a:txBody>
                  <a:tcPr>
                    <a:solidFill>
                      <a:srgbClr val="C6D3F6"/>
                    </a:solidFill>
                  </a:tcPr>
                </a:tc>
                <a:tc hMerge="1">
                  <a:txBody>
                    <a:bodyPr/>
                    <a:lstStyle/>
                    <a:p>
                      <a:endParaRPr lang="nl-NL"/>
                    </a:p>
                  </a:txBody>
                  <a:tcPr/>
                </a:tc>
                <a:extLst>
                  <a:ext uri="{0D108BD9-81ED-4DB2-BD59-A6C34878D82A}">
                    <a16:rowId xmlns:a16="http://schemas.microsoft.com/office/drawing/2014/main" val="10000"/>
                  </a:ext>
                </a:extLst>
              </a:tr>
              <a:tr h="75293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3200" b="1" i="0" dirty="0"/>
                        <a:t>Stappenplan </a:t>
                      </a:r>
                      <a:r>
                        <a:rPr lang="nl-NL" sz="3200" b="1" i="0" dirty="0" err="1"/>
                        <a:t>bloedglucoseverlagende</a:t>
                      </a:r>
                      <a:r>
                        <a:rPr lang="nl-NL" sz="3200" b="1" i="0" dirty="0"/>
                        <a:t> middelen</a:t>
                      </a:r>
                    </a:p>
                  </a:txBody>
                  <a:tcPr>
                    <a:solidFill>
                      <a:srgbClr val="92D050"/>
                    </a:solidFill>
                  </a:tcPr>
                </a:tc>
                <a:tc hMerge="1">
                  <a:txBody>
                    <a:bodyPr/>
                    <a:lstStyle/>
                    <a:p>
                      <a:endParaRPr lang="nl-NL"/>
                    </a:p>
                  </a:txBody>
                  <a:tcPr/>
                </a:tc>
                <a:extLst>
                  <a:ext uri="{0D108BD9-81ED-4DB2-BD59-A6C34878D82A}">
                    <a16:rowId xmlns:a16="http://schemas.microsoft.com/office/drawing/2014/main" val="10001"/>
                  </a:ext>
                </a:extLst>
              </a:tr>
              <a:tr h="835692">
                <a:tc>
                  <a:txBody>
                    <a:bodyPr/>
                    <a:lstStyle/>
                    <a:p>
                      <a:r>
                        <a:rPr lang="nl-NL" sz="2800" b="1" dirty="0"/>
                        <a:t>Stap</a:t>
                      </a:r>
                      <a:r>
                        <a:rPr lang="nl-NL" sz="2800" b="1" baseline="0" dirty="0"/>
                        <a:t> 1</a:t>
                      </a:r>
                      <a:endParaRPr lang="nl-NL" sz="2800" b="1" dirty="0"/>
                    </a:p>
                  </a:txBody>
                  <a:tcPr>
                    <a:solidFill>
                      <a:srgbClr val="92D050"/>
                    </a:solidFill>
                  </a:tcPr>
                </a:tc>
                <a:tc>
                  <a:txBody>
                    <a:bodyPr/>
                    <a:lstStyle/>
                    <a:p>
                      <a:r>
                        <a:rPr lang="nl-NL" sz="2800">
                          <a:solidFill>
                            <a:schemeClr val="tx1"/>
                          </a:solidFill>
                        </a:rPr>
                        <a:t>Start met </a:t>
                      </a:r>
                      <a:r>
                        <a:rPr lang="nl-NL" sz="2800" b="1">
                          <a:solidFill>
                            <a:schemeClr val="tx1"/>
                          </a:solidFill>
                        </a:rPr>
                        <a:t>metformine</a:t>
                      </a:r>
                      <a:endParaRPr lang="nl-NL" sz="2800">
                        <a:solidFill>
                          <a:schemeClr val="tx1"/>
                        </a:solidFill>
                      </a:endParaRPr>
                    </a:p>
                  </a:txBody>
                  <a:tcPr>
                    <a:solidFill>
                      <a:srgbClr val="92D050"/>
                    </a:solidFill>
                  </a:tcPr>
                </a:tc>
                <a:extLst>
                  <a:ext uri="{0D108BD9-81ED-4DB2-BD59-A6C34878D82A}">
                    <a16:rowId xmlns:a16="http://schemas.microsoft.com/office/drawing/2014/main" val="10002"/>
                  </a:ext>
                </a:extLst>
              </a:tr>
              <a:tr h="1884648">
                <a:tc>
                  <a:txBody>
                    <a:bodyPr/>
                    <a:lstStyle/>
                    <a:p>
                      <a:r>
                        <a:rPr lang="nl-NL" sz="2800" b="1" dirty="0"/>
                        <a:t>Stap 2</a:t>
                      </a:r>
                    </a:p>
                  </a:txBody>
                  <a:tcPr>
                    <a:solidFill>
                      <a:srgbClr val="92D050"/>
                    </a:solidFill>
                  </a:tcPr>
                </a:tc>
                <a:tc>
                  <a:txBody>
                    <a:bodyPr/>
                    <a:lstStyle/>
                    <a:p>
                      <a:r>
                        <a:rPr lang="nl-NL" sz="2800" b="0" dirty="0"/>
                        <a:t>SU-derivaat toevoegen</a:t>
                      </a:r>
                      <a:r>
                        <a:rPr lang="nl-NL" sz="2800" b="0" baseline="0" dirty="0"/>
                        <a:t>, </a:t>
                      </a:r>
                    </a:p>
                    <a:p>
                      <a:r>
                        <a:rPr lang="nl-NL" sz="2800" b="0" baseline="0" dirty="0"/>
                        <a:t>voorkeur </a:t>
                      </a:r>
                      <a:r>
                        <a:rPr lang="nl-NL" sz="2800" b="1" dirty="0" err="1">
                          <a:solidFill>
                            <a:schemeClr val="tx1"/>
                          </a:solidFill>
                        </a:rPr>
                        <a:t>gliclazide</a:t>
                      </a:r>
                      <a:r>
                        <a:rPr lang="nl-NL" sz="2800" b="1" dirty="0">
                          <a:solidFill>
                            <a:schemeClr val="tx1"/>
                          </a:solidFill>
                        </a:rPr>
                        <a:t> </a:t>
                      </a:r>
                    </a:p>
                    <a:p>
                      <a:endParaRPr lang="nl-NL" sz="1100" b="1" dirty="0">
                        <a:solidFill>
                          <a:srgbClr val="910A39"/>
                        </a:solidFill>
                      </a:endParaRPr>
                    </a:p>
                  </a:txBody>
                  <a:tcP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3846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SU</a:t>
            </a:r>
          </a:p>
        </p:txBody>
      </p:sp>
      <p:sp>
        <p:nvSpPr>
          <p:cNvPr id="3" name="Tijdelijke aanduiding voor inhoud 2"/>
          <p:cNvSpPr>
            <a:spLocks noGrp="1"/>
          </p:cNvSpPr>
          <p:nvPr>
            <p:ph idx="1"/>
          </p:nvPr>
        </p:nvSpPr>
        <p:spPr/>
        <p:txBody>
          <a:bodyPr/>
          <a:lstStyle/>
          <a:p>
            <a:pPr marL="0" indent="0">
              <a:buNone/>
            </a:pPr>
            <a:r>
              <a:rPr lang="nl-NL" dirty="0"/>
              <a:t>Plaatje werking SU</a:t>
            </a:r>
          </a:p>
          <a:p>
            <a:pPr marL="0" indent="0">
              <a:buNone/>
            </a:pPr>
            <a:r>
              <a:rPr lang="nl-NL" dirty="0" err="1"/>
              <a:t>Gliclazide</a:t>
            </a:r>
            <a:r>
              <a:rPr lang="nl-NL" dirty="0"/>
              <a:t> selectiever, minder hypo kans</a:t>
            </a:r>
          </a:p>
          <a:p>
            <a:pPr marL="0" indent="0">
              <a:buNone/>
            </a:pPr>
            <a:r>
              <a:rPr lang="nl-NL" dirty="0"/>
              <a:t>Onderzoek CV, niet als monotherapie</a:t>
            </a:r>
          </a:p>
          <a:p>
            <a:pPr marL="0" indent="0">
              <a:buNone/>
            </a:pPr>
            <a:r>
              <a:rPr lang="nl-NL" dirty="0"/>
              <a:t>30-80 mg</a:t>
            </a:r>
          </a:p>
          <a:p>
            <a:pPr marL="0" indent="0">
              <a:buNone/>
            </a:pP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33056"/>
            <a:ext cx="73628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166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a:t>
            </a:r>
          </a:p>
        </p:txBody>
      </p:sp>
      <p:sp>
        <p:nvSpPr>
          <p:cNvPr id="3" name="Tijdelijke aanduiding voor inhoud 2"/>
          <p:cNvSpPr>
            <a:spLocks noGrp="1"/>
          </p:cNvSpPr>
          <p:nvPr>
            <p:ph idx="1"/>
          </p:nvPr>
        </p:nvSpPr>
        <p:spPr/>
        <p:txBody>
          <a:bodyPr/>
          <a:lstStyle/>
          <a:p>
            <a:pPr marL="0" indent="0">
              <a:buNone/>
            </a:pPr>
            <a:r>
              <a:rPr lang="nl-NL" dirty="0"/>
              <a:t>Pat B 5 jaar later</a:t>
            </a:r>
          </a:p>
          <a:p>
            <a:pPr marL="0" indent="0">
              <a:buNone/>
            </a:pPr>
            <a:r>
              <a:rPr lang="nl-NL" dirty="0"/>
              <a:t>2x 1000 mg MF en 120 mg </a:t>
            </a:r>
            <a:r>
              <a:rPr lang="nl-NL" dirty="0" err="1"/>
              <a:t>gliclazide</a:t>
            </a:r>
            <a:endParaRPr lang="nl-NL" dirty="0"/>
          </a:p>
          <a:p>
            <a:pPr marL="0" indent="0">
              <a:buNone/>
            </a:pPr>
            <a:r>
              <a:rPr lang="nl-NL" dirty="0"/>
              <a:t>Hba1c 60</a:t>
            </a:r>
          </a:p>
          <a:p>
            <a:pPr marL="0" indent="0">
              <a:buNone/>
            </a:pPr>
            <a:endParaRPr lang="nl-NL" dirty="0"/>
          </a:p>
          <a:p>
            <a:pPr marL="0" indent="0">
              <a:buNone/>
            </a:pPr>
            <a:r>
              <a:rPr lang="nl-NL" dirty="0"/>
              <a:t>Wat nu?</a:t>
            </a:r>
          </a:p>
        </p:txBody>
      </p:sp>
    </p:spTree>
    <p:extLst>
      <p:ext uri="{BB962C8B-B14F-4D97-AF65-F5344CB8AC3E}">
        <p14:creationId xmlns:p14="http://schemas.microsoft.com/office/powerpoint/2010/main" val="3874868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Insuline</a:t>
            </a:r>
          </a:p>
        </p:txBody>
      </p:sp>
      <p:sp>
        <p:nvSpPr>
          <p:cNvPr id="3" name="Tijdelijke aanduiding voor inhoud 2"/>
          <p:cNvSpPr>
            <a:spLocks noGrp="1"/>
          </p:cNvSpPr>
          <p:nvPr>
            <p:ph idx="1"/>
          </p:nvPr>
        </p:nvSpPr>
        <p:spPr/>
        <p:txBody>
          <a:bodyPr/>
          <a:lstStyle/>
          <a:p>
            <a:pPr marL="0" indent="0">
              <a:buNone/>
            </a:pPr>
            <a:r>
              <a:rPr lang="nl-NL" dirty="0"/>
              <a:t>NPH!</a:t>
            </a:r>
          </a:p>
          <a:p>
            <a:pPr marL="0" indent="0">
              <a:buNone/>
            </a:pPr>
            <a:r>
              <a:rPr lang="nl-NL" dirty="0"/>
              <a:t>Derde stap.</a:t>
            </a:r>
          </a:p>
          <a:p>
            <a:pPr marL="0" indent="0">
              <a:buNone/>
            </a:pPr>
            <a:r>
              <a:rPr lang="nl-NL" dirty="0"/>
              <a:t>Hoe vaak als eerst keus? Laag</a:t>
            </a:r>
          </a:p>
          <a:p>
            <a:pPr marL="0" indent="0">
              <a:buNone/>
            </a:pPr>
            <a:r>
              <a:rPr lang="nl-NL" dirty="0"/>
              <a:t>Uitleg kans nachtelijke hypo echt klein</a:t>
            </a:r>
          </a:p>
          <a:p>
            <a:pPr marL="0" indent="0">
              <a:buNone/>
            </a:pPr>
            <a:r>
              <a:rPr lang="nl-NL" dirty="0"/>
              <a:t>Artikel meer </a:t>
            </a:r>
            <a:r>
              <a:rPr lang="nl-NL" dirty="0" err="1"/>
              <a:t>hypos</a:t>
            </a:r>
            <a:r>
              <a:rPr lang="nl-NL" dirty="0"/>
              <a:t> </a:t>
            </a:r>
            <a:r>
              <a:rPr lang="nl-NL" dirty="0" err="1"/>
              <a:t>toujeo</a:t>
            </a:r>
            <a:r>
              <a:rPr lang="nl-NL" dirty="0"/>
              <a:t> ziekenhuis</a:t>
            </a:r>
          </a:p>
          <a:p>
            <a:pPr marL="0" indent="0">
              <a:buNone/>
            </a:pPr>
            <a:endParaRPr lang="nl-NL" dirty="0"/>
          </a:p>
        </p:txBody>
      </p:sp>
    </p:spTree>
    <p:extLst>
      <p:ext uri="{BB962C8B-B14F-4D97-AF65-F5344CB8AC3E}">
        <p14:creationId xmlns:p14="http://schemas.microsoft.com/office/powerpoint/2010/main" val="3763243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SFK</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259" y="1916832"/>
            <a:ext cx="8853237" cy="4320479"/>
          </a:xfrm>
        </p:spPr>
      </p:pic>
    </p:spTree>
    <p:extLst>
      <p:ext uri="{BB962C8B-B14F-4D97-AF65-F5344CB8AC3E}">
        <p14:creationId xmlns:p14="http://schemas.microsoft.com/office/powerpoint/2010/main" val="60978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6" name="Picture 3" descr="insulatard"/>
          <p:cNvPicPr>
            <a:picLocks noGrp="1" noChangeAspect="1" noChangeArrowheads="1"/>
          </p:cNvPicPr>
          <p:nvPr>
            <p:ph idx="1"/>
          </p:nvPr>
        </p:nvPicPr>
        <p:blipFill>
          <a:blip r:embed="rId3" cstate="print"/>
          <a:srcRect/>
          <a:stretch>
            <a:fillRect/>
          </a:stretch>
        </p:blipFill>
        <p:spPr>
          <a:xfrm>
            <a:off x="467544" y="2392018"/>
            <a:ext cx="8386884" cy="1973086"/>
          </a:xfrm>
          <a:noFill/>
        </p:spPr>
      </p:pic>
      <p:pic>
        <p:nvPicPr>
          <p:cNvPr id="7" name="Picture 5" descr="lwia_detemir"/>
          <p:cNvPicPr>
            <a:picLocks noChangeAspect="1" noChangeArrowheads="1"/>
          </p:cNvPicPr>
          <p:nvPr/>
        </p:nvPicPr>
        <p:blipFill>
          <a:blip r:embed="rId4" cstate="print"/>
          <a:srcRect/>
          <a:stretch>
            <a:fillRect/>
          </a:stretch>
        </p:blipFill>
        <p:spPr bwMode="auto">
          <a:xfrm>
            <a:off x="482760" y="4555825"/>
            <a:ext cx="8553736" cy="1825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683568" y="1988840"/>
            <a:ext cx="7776864" cy="707886"/>
          </a:xfrm>
          <a:prstGeom prst="rect">
            <a:avLst/>
          </a:prstGeom>
          <a:noFill/>
        </p:spPr>
        <p:txBody>
          <a:bodyPr wrap="square" rtlCol="0">
            <a:spAutoFit/>
          </a:bodyPr>
          <a:lstStyle/>
          <a:p>
            <a:r>
              <a:rPr lang="nl-NL" dirty="0"/>
              <a:t>NPH insuline</a:t>
            </a:r>
          </a:p>
        </p:txBody>
      </p:sp>
      <p:sp>
        <p:nvSpPr>
          <p:cNvPr id="9" name="Tekstvak 8"/>
          <p:cNvSpPr txBox="1"/>
          <p:nvPr/>
        </p:nvSpPr>
        <p:spPr>
          <a:xfrm>
            <a:off x="482760" y="4437112"/>
            <a:ext cx="8553736" cy="720080"/>
          </a:xfrm>
          <a:prstGeom prst="rect">
            <a:avLst/>
          </a:prstGeom>
          <a:noFill/>
        </p:spPr>
        <p:txBody>
          <a:bodyPr wrap="square" rtlCol="0">
            <a:spAutoFit/>
          </a:bodyPr>
          <a:lstStyle/>
          <a:p>
            <a:r>
              <a:rPr lang="nl-NL" dirty="0"/>
              <a:t>Analoog insuline </a:t>
            </a:r>
          </a:p>
        </p:txBody>
      </p:sp>
    </p:spTree>
    <p:extLst>
      <p:ext uri="{BB962C8B-B14F-4D97-AF65-F5344CB8AC3E}">
        <p14:creationId xmlns:p14="http://schemas.microsoft.com/office/powerpoint/2010/main" val="869273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2626" r="49576"/>
          <a:stretch/>
        </p:blipFill>
        <p:spPr>
          <a:xfrm>
            <a:off x="1604665" y="1844824"/>
            <a:ext cx="5775647" cy="4985273"/>
          </a:xfrm>
        </p:spPr>
      </p:pic>
    </p:spTree>
    <p:extLst>
      <p:ext uri="{BB962C8B-B14F-4D97-AF65-F5344CB8AC3E}">
        <p14:creationId xmlns:p14="http://schemas.microsoft.com/office/powerpoint/2010/main" val="4130015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0" y="14683"/>
            <a:ext cx="9144000" cy="2196345"/>
          </a:xfrm>
          <a:prstGeom prst="rect">
            <a:avLst/>
          </a:prstGeom>
        </p:spPr>
      </p:pic>
      <p:pic>
        <p:nvPicPr>
          <p:cNvPr id="5" name="Afbeelding 4"/>
          <p:cNvPicPr>
            <a:picLocks noChangeAspect="1"/>
          </p:cNvPicPr>
          <p:nvPr/>
        </p:nvPicPr>
        <p:blipFill>
          <a:blip r:embed="rId4"/>
          <a:stretch>
            <a:fillRect/>
          </a:stretch>
        </p:blipFill>
        <p:spPr>
          <a:xfrm>
            <a:off x="6623050" y="6165155"/>
            <a:ext cx="2400300" cy="533400"/>
          </a:xfrm>
          <a:prstGeom prst="rect">
            <a:avLst/>
          </a:prstGeom>
        </p:spPr>
      </p:pic>
      <p:sp>
        <p:nvSpPr>
          <p:cNvPr id="6" name="Rectangle 3"/>
          <p:cNvSpPr txBox="1">
            <a:spLocks noChangeArrowheads="1"/>
          </p:cNvSpPr>
          <p:nvPr/>
        </p:nvSpPr>
        <p:spPr bwMode="auto">
          <a:xfrm>
            <a:off x="442452" y="2477728"/>
            <a:ext cx="8580898" cy="395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rgbClr val="535D5F"/>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rgbClr val="535D5F"/>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rgbClr val="535D5F"/>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rgbClr val="535D5F"/>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har char="»"/>
              <a:defRPr sz="2000">
                <a:solidFill>
                  <a:srgbClr val="535D5F"/>
                </a:solidFill>
                <a:latin typeface="+mn-lt"/>
              </a:defRPr>
            </a:lvl6pPr>
            <a:lvl7pPr marL="2971800" indent="-228600" algn="l" rtl="0" eaLnBrk="1" fontAlgn="base" hangingPunct="1">
              <a:spcBef>
                <a:spcPct val="20000"/>
              </a:spcBef>
              <a:spcAft>
                <a:spcPct val="0"/>
              </a:spcAft>
              <a:buChar char="»"/>
              <a:defRPr sz="2000">
                <a:solidFill>
                  <a:srgbClr val="535D5F"/>
                </a:solidFill>
                <a:latin typeface="+mn-lt"/>
              </a:defRPr>
            </a:lvl7pPr>
            <a:lvl8pPr marL="3429000" indent="-228600" algn="l" rtl="0" eaLnBrk="1" fontAlgn="base" hangingPunct="1">
              <a:spcBef>
                <a:spcPct val="20000"/>
              </a:spcBef>
              <a:spcAft>
                <a:spcPct val="0"/>
              </a:spcAft>
              <a:buChar char="»"/>
              <a:defRPr sz="2000">
                <a:solidFill>
                  <a:srgbClr val="535D5F"/>
                </a:solidFill>
                <a:latin typeface="+mn-lt"/>
              </a:defRPr>
            </a:lvl8pPr>
            <a:lvl9pPr marL="3886200" indent="-228600" algn="l" rtl="0" eaLnBrk="1" fontAlgn="base" hangingPunct="1">
              <a:spcBef>
                <a:spcPct val="20000"/>
              </a:spcBef>
              <a:spcAft>
                <a:spcPct val="0"/>
              </a:spcAft>
              <a:buChar char="»"/>
              <a:defRPr sz="2000">
                <a:solidFill>
                  <a:srgbClr val="535D5F"/>
                </a:solidFill>
                <a:latin typeface="+mn-lt"/>
              </a:defRPr>
            </a:lvl9pPr>
          </a:lstStyle>
          <a:p>
            <a:pPr defTabSz="914400"/>
            <a:r>
              <a:rPr lang="nl-NL" sz="2500" dirty="0">
                <a:solidFill>
                  <a:srgbClr val="333399"/>
                </a:solidFill>
                <a:latin typeface="Century Gothic" panose="020B0502020202020204" pitchFamily="34" charset="0"/>
              </a:rPr>
              <a:t>Kaiser Permanente of </a:t>
            </a:r>
            <a:r>
              <a:rPr lang="nl-NL" sz="2500" dirty="0" err="1">
                <a:solidFill>
                  <a:srgbClr val="333399"/>
                </a:solidFill>
                <a:latin typeface="Century Gothic" panose="020B0502020202020204" pitchFamily="34" charset="0"/>
              </a:rPr>
              <a:t>Northern</a:t>
            </a:r>
            <a:r>
              <a:rPr lang="nl-NL" sz="2500" dirty="0">
                <a:solidFill>
                  <a:srgbClr val="333399"/>
                </a:solidFill>
                <a:latin typeface="Century Gothic" panose="020B0502020202020204" pitchFamily="34" charset="0"/>
              </a:rPr>
              <a:t> California</a:t>
            </a:r>
          </a:p>
          <a:p>
            <a:pPr defTabSz="914400"/>
            <a:r>
              <a:rPr lang="nl-NL" sz="2500" dirty="0">
                <a:solidFill>
                  <a:srgbClr val="333399"/>
                </a:solidFill>
                <a:latin typeface="Century Gothic" panose="020B0502020202020204" pitchFamily="34" charset="0"/>
              </a:rPr>
              <a:t>25.489 DM2 </a:t>
            </a:r>
            <a:r>
              <a:rPr lang="nl-NL" sz="2500" dirty="0" err="1">
                <a:solidFill>
                  <a:srgbClr val="333399"/>
                </a:solidFill>
                <a:latin typeface="Century Gothic" panose="020B0502020202020204" pitchFamily="34" charset="0"/>
              </a:rPr>
              <a:t>patienten</a:t>
            </a:r>
            <a:r>
              <a:rPr lang="nl-NL" sz="2500" dirty="0">
                <a:solidFill>
                  <a:srgbClr val="333399"/>
                </a:solidFill>
                <a:latin typeface="Century Gothic" panose="020B0502020202020204" pitchFamily="34" charset="0"/>
              </a:rPr>
              <a:t> op 1dd insuline: NPH (</a:t>
            </a:r>
            <a:r>
              <a:rPr lang="nl-NL" sz="2500" dirty="0">
                <a:solidFill>
                  <a:srgbClr val="FF0000"/>
                </a:solidFill>
                <a:latin typeface="Century Gothic" panose="020B0502020202020204" pitchFamily="34" charset="0"/>
              </a:rPr>
              <a:t>92%</a:t>
            </a:r>
            <a:r>
              <a:rPr lang="nl-NL" sz="2500" dirty="0">
                <a:solidFill>
                  <a:srgbClr val="000000"/>
                </a:solidFill>
                <a:latin typeface="Century Gothic" panose="020B0502020202020204" pitchFamily="34" charset="0"/>
              </a:rPr>
              <a:t>) </a:t>
            </a:r>
            <a:r>
              <a:rPr lang="nl-NL" sz="2500" dirty="0" err="1">
                <a:solidFill>
                  <a:srgbClr val="333399"/>
                </a:solidFill>
                <a:latin typeface="Century Gothic" panose="020B0502020202020204" pitchFamily="34" charset="0"/>
              </a:rPr>
              <a:t>vs</a:t>
            </a:r>
            <a:r>
              <a:rPr lang="nl-NL" sz="2500" dirty="0">
                <a:solidFill>
                  <a:srgbClr val="333399"/>
                </a:solidFill>
                <a:latin typeface="Century Gothic" panose="020B0502020202020204" pitchFamily="34" charset="0"/>
              </a:rPr>
              <a:t> langwerkende analogen </a:t>
            </a:r>
            <a:r>
              <a:rPr lang="nl-NL" sz="2500" dirty="0">
                <a:solidFill>
                  <a:srgbClr val="000000"/>
                </a:solidFill>
                <a:latin typeface="Century Gothic" panose="020B0502020202020204" pitchFamily="34" charset="0"/>
              </a:rPr>
              <a:t>(</a:t>
            </a:r>
            <a:r>
              <a:rPr lang="nl-NL" sz="2500" dirty="0">
                <a:solidFill>
                  <a:srgbClr val="FF0000"/>
                </a:solidFill>
                <a:latin typeface="Century Gothic" panose="020B0502020202020204" pitchFamily="34" charset="0"/>
              </a:rPr>
              <a:t>8%</a:t>
            </a:r>
            <a:r>
              <a:rPr lang="nl-NL" sz="2500" dirty="0">
                <a:solidFill>
                  <a:srgbClr val="000000"/>
                </a:solidFill>
                <a:latin typeface="Century Gothic" panose="020B0502020202020204" pitchFamily="34" charset="0"/>
              </a:rPr>
              <a:t>) </a:t>
            </a:r>
            <a:r>
              <a:rPr lang="nl-NL" sz="2500" dirty="0">
                <a:solidFill>
                  <a:srgbClr val="333399"/>
                </a:solidFill>
                <a:latin typeface="Century Gothic" panose="020B0502020202020204" pitchFamily="34" charset="0"/>
              </a:rPr>
              <a:t>(glargine of detemir).</a:t>
            </a:r>
          </a:p>
          <a:p>
            <a:pPr defTabSz="914400"/>
            <a:r>
              <a:rPr lang="nl-NL" sz="2500" dirty="0">
                <a:solidFill>
                  <a:srgbClr val="333399"/>
                </a:solidFill>
                <a:latin typeface="Century Gothic" panose="020B0502020202020204" pitchFamily="34" charset="0"/>
              </a:rPr>
              <a:t>Gemiddelde follow-up 1,7 jaar</a:t>
            </a:r>
          </a:p>
          <a:p>
            <a:pPr defTabSz="914400"/>
            <a:r>
              <a:rPr lang="nl-NL" sz="2500" dirty="0">
                <a:solidFill>
                  <a:srgbClr val="333399"/>
                </a:solidFill>
                <a:latin typeface="Century Gothic" panose="020B0502020202020204" pitchFamily="34" charset="0"/>
              </a:rPr>
              <a:t>Eindpunt: SEH bezoek door hypo</a:t>
            </a:r>
          </a:p>
          <a:p>
            <a:pPr defTabSz="914400"/>
            <a:r>
              <a:rPr lang="nl-NL" sz="2500" dirty="0">
                <a:solidFill>
                  <a:srgbClr val="333399"/>
                </a:solidFill>
                <a:latin typeface="Century Gothic" panose="020B0502020202020204" pitchFamily="34" charset="0"/>
              </a:rPr>
              <a:t>Insuline-analogen</a:t>
            </a:r>
            <a:r>
              <a:rPr lang="nl-NL" sz="2500" dirty="0">
                <a:solidFill>
                  <a:srgbClr val="000000"/>
                </a:solidFill>
                <a:latin typeface="Century Gothic" panose="020B0502020202020204" pitchFamily="34" charset="0"/>
              </a:rPr>
              <a:t>: </a:t>
            </a:r>
            <a:r>
              <a:rPr lang="nl-NL" sz="2500" dirty="0">
                <a:solidFill>
                  <a:srgbClr val="FF0000"/>
                </a:solidFill>
                <a:latin typeface="Century Gothic" panose="020B0502020202020204" pitchFamily="34" charset="0"/>
              </a:rPr>
              <a:t>11,9</a:t>
            </a:r>
            <a:r>
              <a:rPr lang="nl-NL" sz="2500" dirty="0">
                <a:solidFill>
                  <a:srgbClr val="000000"/>
                </a:solidFill>
                <a:latin typeface="Century Gothic" panose="020B0502020202020204" pitchFamily="34" charset="0"/>
              </a:rPr>
              <a:t> </a:t>
            </a:r>
            <a:r>
              <a:rPr lang="nl-NL" sz="2500" dirty="0">
                <a:solidFill>
                  <a:srgbClr val="333399"/>
                </a:solidFill>
                <a:latin typeface="Century Gothic" panose="020B0502020202020204" pitchFamily="34" charset="0"/>
              </a:rPr>
              <a:t>events per 1000 persoonsjaren</a:t>
            </a:r>
          </a:p>
          <a:p>
            <a:pPr defTabSz="914400"/>
            <a:r>
              <a:rPr lang="nl-NL" sz="2500" dirty="0">
                <a:solidFill>
                  <a:srgbClr val="333399"/>
                </a:solidFill>
                <a:latin typeface="Century Gothic" panose="020B0502020202020204" pitchFamily="34" charset="0"/>
              </a:rPr>
              <a:t>NPH: </a:t>
            </a:r>
            <a:r>
              <a:rPr lang="nl-NL" sz="2500" dirty="0">
                <a:solidFill>
                  <a:srgbClr val="FF0000"/>
                </a:solidFill>
                <a:latin typeface="Century Gothic" panose="020B0502020202020204" pitchFamily="34" charset="0"/>
              </a:rPr>
              <a:t>8,8</a:t>
            </a:r>
            <a:r>
              <a:rPr lang="nl-NL" sz="2500" dirty="0">
                <a:solidFill>
                  <a:srgbClr val="000000"/>
                </a:solidFill>
                <a:latin typeface="Century Gothic" panose="020B0502020202020204" pitchFamily="34" charset="0"/>
              </a:rPr>
              <a:t> </a:t>
            </a:r>
            <a:r>
              <a:rPr lang="nl-NL" sz="2500" dirty="0">
                <a:solidFill>
                  <a:srgbClr val="333399"/>
                </a:solidFill>
                <a:latin typeface="Century Gothic" panose="020B0502020202020204" pitchFamily="34" charset="0"/>
              </a:rPr>
              <a:t>events per 1000 persoonsjaren</a:t>
            </a:r>
          </a:p>
          <a:p>
            <a:pPr defTabSz="914400"/>
            <a:r>
              <a:rPr lang="nl-NL" sz="2500" dirty="0">
                <a:solidFill>
                  <a:srgbClr val="333399"/>
                </a:solidFill>
                <a:latin typeface="Century Gothic" panose="020B0502020202020204" pitchFamily="34" charset="0"/>
              </a:rPr>
              <a:t>Geen significant verschil</a:t>
            </a:r>
          </a:p>
        </p:txBody>
      </p:sp>
    </p:spTree>
    <p:extLst>
      <p:ext uri="{BB962C8B-B14F-4D97-AF65-F5344CB8AC3E}">
        <p14:creationId xmlns:p14="http://schemas.microsoft.com/office/powerpoint/2010/main" val="1873154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Andere opties stap 3</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dirty="0">
                <a:solidFill>
                  <a:srgbClr val="000000"/>
                </a:solidFill>
              </a:rPr>
              <a:t>HbA1c &lt; 15 </a:t>
            </a:r>
            <a:r>
              <a:rPr lang="nl-NL" b="1" dirty="0" err="1">
                <a:solidFill>
                  <a:srgbClr val="000000"/>
                </a:solidFill>
              </a:rPr>
              <a:t>mmol</a:t>
            </a:r>
            <a:r>
              <a:rPr lang="nl-NL" b="1" dirty="0">
                <a:solidFill>
                  <a:srgbClr val="000000"/>
                </a:solidFill>
              </a:rPr>
              <a:t>/mol boven streefwaarde</a:t>
            </a:r>
            <a:r>
              <a:rPr lang="nl-NL" dirty="0">
                <a:solidFill>
                  <a:srgbClr val="000000"/>
                </a:solidFill>
              </a:rPr>
              <a:t>:</a:t>
            </a:r>
          </a:p>
          <a:p>
            <a:endParaRPr lang="nl-NL" dirty="0">
              <a:solidFill>
                <a:srgbClr val="000000"/>
              </a:solidFill>
            </a:endParaRPr>
          </a:p>
          <a:p>
            <a:pPr marL="736600" indent="-457200">
              <a:lnSpc>
                <a:spcPct val="150000"/>
              </a:lnSpc>
            </a:pPr>
            <a:r>
              <a:rPr lang="nl-NL" dirty="0">
                <a:solidFill>
                  <a:srgbClr val="000000"/>
                </a:solidFill>
              </a:rPr>
              <a:t>BMI &lt; 30 kg/m²: DPP4-remmer</a:t>
            </a:r>
          </a:p>
          <a:p>
            <a:pPr marL="736600" indent="-457200">
              <a:lnSpc>
                <a:spcPct val="150000"/>
              </a:lnSpc>
            </a:pPr>
            <a:r>
              <a:rPr lang="nl-NL" dirty="0">
                <a:solidFill>
                  <a:srgbClr val="000000"/>
                </a:solidFill>
              </a:rPr>
              <a:t>BMI 30-35 kg/m²: DPP-4-remmer of GLP1- receptoragonist</a:t>
            </a:r>
          </a:p>
          <a:p>
            <a:pPr marL="736600" indent="-457200">
              <a:lnSpc>
                <a:spcPct val="150000"/>
              </a:lnSpc>
            </a:pPr>
            <a:r>
              <a:rPr lang="nl-NL" dirty="0">
                <a:solidFill>
                  <a:srgbClr val="000000"/>
                </a:solidFill>
              </a:rPr>
              <a:t>BMI ≥ 35 kg/m²: GLP1-receptoragonist of DPP4-remmer</a:t>
            </a:r>
            <a:endParaRPr lang="nl-NL" dirty="0"/>
          </a:p>
          <a:p>
            <a:pPr marL="0" indent="0">
              <a:buNone/>
            </a:pPr>
            <a:endParaRPr lang="nl-NL" dirty="0"/>
          </a:p>
        </p:txBody>
      </p:sp>
    </p:spTree>
    <p:extLst>
      <p:ext uri="{BB962C8B-B14F-4D97-AF65-F5344CB8AC3E}">
        <p14:creationId xmlns:p14="http://schemas.microsoft.com/office/powerpoint/2010/main" val="179331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Werking DPP4 en GLP-1</a:t>
            </a:r>
          </a:p>
        </p:txBody>
      </p:sp>
      <p:sp>
        <p:nvSpPr>
          <p:cNvPr id="3" name="Tijdelijke aanduiding voor inhoud 2"/>
          <p:cNvSpPr>
            <a:spLocks noGrp="1"/>
          </p:cNvSpPr>
          <p:nvPr>
            <p:ph idx="1"/>
          </p:nvPr>
        </p:nvSpPr>
        <p:spPr/>
        <p:txBody>
          <a:bodyPr/>
          <a:lstStyle/>
          <a:p>
            <a:endParaRPr lang="nl-NL"/>
          </a:p>
        </p:txBody>
      </p:sp>
      <p:sp>
        <p:nvSpPr>
          <p:cNvPr id="4" name="Tijdelijke aanduiding voor voettekst 3"/>
          <p:cNvSpPr>
            <a:spLocks noGrp="1"/>
          </p:cNvSpPr>
          <p:nvPr>
            <p:ph type="ftr" sz="quarter" idx="11"/>
          </p:nvPr>
        </p:nvSpPr>
        <p:spPr/>
        <p:txBody>
          <a:bodyPr/>
          <a:lstStyle/>
          <a:p>
            <a:pPr>
              <a:defRPr/>
            </a:pPr>
            <a:endParaRPr lang="nl-NL" dirty="0"/>
          </a:p>
        </p:txBody>
      </p:sp>
    </p:spTree>
    <p:extLst>
      <p:ext uri="{BB962C8B-B14F-4D97-AF65-F5344CB8AC3E}">
        <p14:creationId xmlns:p14="http://schemas.microsoft.com/office/powerpoint/2010/main" val="420486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sz="half" idx="1"/>
          </p:nvPr>
        </p:nvSpPr>
        <p:spPr/>
        <p:txBody>
          <a:bodyPr>
            <a:normAutofit fontScale="55000" lnSpcReduction="20000"/>
          </a:bodyPr>
          <a:lstStyle/>
          <a:p>
            <a:r>
              <a:rPr lang="nl-NL" dirty="0"/>
              <a:t>Pathofysiologie</a:t>
            </a:r>
          </a:p>
          <a:p>
            <a:r>
              <a:rPr lang="nl-NL" dirty="0"/>
              <a:t>Stelling behandeldoelen</a:t>
            </a:r>
          </a:p>
          <a:p>
            <a:r>
              <a:rPr lang="nl-NL" dirty="0"/>
              <a:t>Behandeldoelen</a:t>
            </a:r>
          </a:p>
          <a:p>
            <a:r>
              <a:rPr lang="nl-NL" dirty="0"/>
              <a:t>Casus streefwaarde Hba1c</a:t>
            </a:r>
          </a:p>
          <a:p>
            <a:r>
              <a:rPr lang="nl-NL" dirty="0"/>
              <a:t>Streefwaarde HbA1c</a:t>
            </a:r>
          </a:p>
          <a:p>
            <a:r>
              <a:rPr lang="nl-NL" dirty="0" err="1"/>
              <a:t>Indivudalisatie</a:t>
            </a:r>
            <a:r>
              <a:rPr lang="nl-NL" dirty="0"/>
              <a:t> Hba1c/streefdoelen</a:t>
            </a:r>
          </a:p>
          <a:p>
            <a:r>
              <a:rPr lang="nl-NL" dirty="0"/>
              <a:t>Ouderen hypo gevoelig associatie vallen</a:t>
            </a:r>
          </a:p>
          <a:p>
            <a:r>
              <a:rPr lang="nl-NL" dirty="0"/>
              <a:t>Behandeling:</a:t>
            </a:r>
          </a:p>
          <a:p>
            <a:r>
              <a:rPr lang="nl-NL" dirty="0"/>
              <a:t>Stelling eerste stap behandeling</a:t>
            </a:r>
          </a:p>
          <a:p>
            <a:r>
              <a:rPr lang="nl-NL" dirty="0"/>
              <a:t>Leefstijl!</a:t>
            </a:r>
          </a:p>
          <a:p>
            <a:r>
              <a:rPr lang="nl-NL" dirty="0"/>
              <a:t>Casus tweede stap. MF (leefstijl al gedaan)</a:t>
            </a:r>
          </a:p>
          <a:p>
            <a:r>
              <a:rPr lang="nl-NL" dirty="0"/>
              <a:t>Uitleg MF ( werking/bijwerking/max dosering/NF</a:t>
            </a:r>
          </a:p>
          <a:p>
            <a:r>
              <a:rPr lang="nl-NL" dirty="0"/>
              <a:t>Stelling SU</a:t>
            </a:r>
          </a:p>
          <a:p>
            <a:endParaRPr lang="nl-NL" dirty="0"/>
          </a:p>
          <a:p>
            <a:endParaRPr lang="nl-NL" dirty="0"/>
          </a:p>
        </p:txBody>
      </p:sp>
      <p:sp>
        <p:nvSpPr>
          <p:cNvPr id="4" name="Tijdelijke aanduiding voor inhoud 3"/>
          <p:cNvSpPr>
            <a:spLocks noGrp="1"/>
          </p:cNvSpPr>
          <p:nvPr>
            <p:ph sz="half" idx="2"/>
          </p:nvPr>
        </p:nvSpPr>
        <p:spPr/>
        <p:txBody>
          <a:bodyPr>
            <a:normAutofit fontScale="55000" lnSpcReduction="20000"/>
          </a:bodyPr>
          <a:lstStyle/>
          <a:p>
            <a:r>
              <a:rPr lang="nl-NL" dirty="0"/>
              <a:t>Casus derde stap SU</a:t>
            </a:r>
          </a:p>
          <a:p>
            <a:r>
              <a:rPr lang="nl-NL" dirty="0"/>
              <a:t>Uitleg SU, voorkeur </a:t>
            </a:r>
            <a:r>
              <a:rPr lang="nl-NL" dirty="0" err="1"/>
              <a:t>gliclazide</a:t>
            </a:r>
            <a:r>
              <a:rPr lang="nl-NL" dirty="0"/>
              <a:t>. ( NF, risico, )</a:t>
            </a:r>
          </a:p>
          <a:p>
            <a:r>
              <a:rPr lang="nl-NL" dirty="0"/>
              <a:t>Zelfde casus 4 jaar later.  Wat te doen?</a:t>
            </a:r>
          </a:p>
          <a:p>
            <a:r>
              <a:rPr lang="nl-NL" dirty="0"/>
              <a:t>Stelling insuline  ( eerste  voorschrift?)</a:t>
            </a:r>
          </a:p>
          <a:p>
            <a:r>
              <a:rPr lang="nl-NL" dirty="0"/>
              <a:t>NPH waarom eerste keus</a:t>
            </a:r>
          </a:p>
          <a:p>
            <a:r>
              <a:rPr lang="nl-NL" dirty="0" err="1"/>
              <a:t>Toujeo</a:t>
            </a:r>
            <a:r>
              <a:rPr lang="nl-NL" dirty="0"/>
              <a:t>/</a:t>
            </a:r>
            <a:r>
              <a:rPr lang="nl-NL" dirty="0" err="1"/>
              <a:t>lantus</a:t>
            </a:r>
            <a:r>
              <a:rPr lang="nl-NL" dirty="0"/>
              <a:t> </a:t>
            </a:r>
            <a:r>
              <a:rPr lang="nl-NL" dirty="0" err="1"/>
              <a:t>lusdina</a:t>
            </a:r>
            <a:r>
              <a:rPr lang="nl-NL" dirty="0"/>
              <a:t>, </a:t>
            </a:r>
            <a:r>
              <a:rPr lang="nl-NL" dirty="0" err="1"/>
              <a:t>ryzodeg</a:t>
            </a:r>
            <a:r>
              <a:rPr lang="nl-NL" dirty="0"/>
              <a:t> uitleg</a:t>
            </a:r>
          </a:p>
          <a:p>
            <a:r>
              <a:rPr lang="nl-NL" dirty="0"/>
              <a:t>Uitleg derde stap</a:t>
            </a:r>
          </a:p>
          <a:p>
            <a:r>
              <a:rPr lang="nl-NL" dirty="0"/>
              <a:t>Uitleg Dpp4/GLP1 werking</a:t>
            </a:r>
          </a:p>
          <a:p>
            <a:r>
              <a:rPr lang="nl-NL" dirty="0"/>
              <a:t>Terugkomen derde stap</a:t>
            </a:r>
          </a:p>
          <a:p>
            <a:r>
              <a:rPr lang="nl-NL" dirty="0"/>
              <a:t>Samenwerking. </a:t>
            </a:r>
          </a:p>
          <a:p>
            <a:r>
              <a:rPr lang="nl-NL" dirty="0"/>
              <a:t>Vergoeding</a:t>
            </a:r>
          </a:p>
          <a:p>
            <a:r>
              <a:rPr lang="nl-NL" dirty="0"/>
              <a:t>Braken en diarree</a:t>
            </a:r>
          </a:p>
          <a:p>
            <a:r>
              <a:rPr lang="nl-NL" dirty="0"/>
              <a:t>Reserve medicatie</a:t>
            </a:r>
          </a:p>
          <a:p>
            <a:r>
              <a:rPr lang="nl-NL" dirty="0"/>
              <a:t>vragen</a:t>
            </a:r>
          </a:p>
          <a:p>
            <a:endParaRPr lang="nl-NL" dirty="0"/>
          </a:p>
        </p:txBody>
      </p:sp>
    </p:spTree>
    <p:extLst>
      <p:ext uri="{BB962C8B-B14F-4D97-AF65-F5344CB8AC3E}">
        <p14:creationId xmlns:p14="http://schemas.microsoft.com/office/powerpoint/2010/main" val="2989113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6632"/>
            <a:ext cx="2189820" cy="1459880"/>
          </a:xfrm>
          <a:prstGeom prst="rect">
            <a:avLst/>
          </a:prstGeom>
        </p:spPr>
      </p:pic>
      <p:sp>
        <p:nvSpPr>
          <p:cNvPr id="5" name="PIJL-OMLAAG 4"/>
          <p:cNvSpPr/>
          <p:nvPr/>
        </p:nvSpPr>
        <p:spPr>
          <a:xfrm>
            <a:off x="1316850" y="1700808"/>
            <a:ext cx="374830"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9015" b="18056"/>
          <a:stretch/>
        </p:blipFill>
        <p:spPr>
          <a:xfrm>
            <a:off x="467544" y="2679041"/>
            <a:ext cx="2189820" cy="1830079"/>
          </a:xfrm>
          <a:prstGeom prst="rect">
            <a:avLst/>
          </a:prstGeom>
        </p:spPr>
      </p:pic>
      <p:sp>
        <p:nvSpPr>
          <p:cNvPr id="8" name="PIJL-RECHTS 7"/>
          <p:cNvSpPr/>
          <p:nvPr/>
        </p:nvSpPr>
        <p:spPr>
          <a:xfrm>
            <a:off x="2843808" y="3429000"/>
            <a:ext cx="1728192" cy="410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2915816" y="2780928"/>
            <a:ext cx="1512168" cy="830997"/>
          </a:xfrm>
          <a:prstGeom prst="rect">
            <a:avLst/>
          </a:prstGeom>
          <a:noFill/>
        </p:spPr>
        <p:txBody>
          <a:bodyPr wrap="square" rtlCol="0">
            <a:spAutoFit/>
          </a:bodyPr>
          <a:lstStyle/>
          <a:p>
            <a:pPr algn="ctr"/>
            <a:r>
              <a:rPr lang="nl-NL" sz="2400" b="1" dirty="0"/>
              <a:t>GLP-1</a:t>
            </a:r>
          </a:p>
          <a:p>
            <a:pPr algn="ctr"/>
            <a:r>
              <a:rPr lang="nl-NL" sz="2400" b="1" dirty="0"/>
              <a:t>GIP</a:t>
            </a:r>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636" y="2996952"/>
            <a:ext cx="866166" cy="778994"/>
          </a:xfrm>
          <a:prstGeom prst="rect">
            <a:avLst/>
          </a:prstGeom>
        </p:spPr>
      </p:pic>
      <p:sp>
        <p:nvSpPr>
          <p:cNvPr id="13" name="PIJL-RECHTS 12"/>
          <p:cNvSpPr/>
          <p:nvPr/>
        </p:nvSpPr>
        <p:spPr>
          <a:xfrm>
            <a:off x="5796136" y="3018016"/>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6676330" y="2967335"/>
            <a:ext cx="1510350" cy="461665"/>
          </a:xfrm>
          <a:prstGeom prst="rect">
            <a:avLst/>
          </a:prstGeom>
          <a:noFill/>
        </p:spPr>
        <p:txBody>
          <a:bodyPr wrap="none" rtlCol="0">
            <a:spAutoFit/>
          </a:bodyPr>
          <a:lstStyle/>
          <a:p>
            <a:r>
              <a:rPr lang="nl-NL" sz="2400" dirty="0"/>
              <a:t>Insuline ↑</a:t>
            </a:r>
          </a:p>
        </p:txBody>
      </p:sp>
      <p:sp>
        <p:nvSpPr>
          <p:cNvPr id="18" name="Tekstvak 17"/>
          <p:cNvSpPr txBox="1"/>
          <p:nvPr/>
        </p:nvSpPr>
        <p:spPr>
          <a:xfrm>
            <a:off x="6693517" y="3399383"/>
            <a:ext cx="1699632" cy="461665"/>
          </a:xfrm>
          <a:prstGeom prst="rect">
            <a:avLst/>
          </a:prstGeom>
          <a:noFill/>
        </p:spPr>
        <p:txBody>
          <a:bodyPr wrap="none" rtlCol="0">
            <a:spAutoFit/>
          </a:bodyPr>
          <a:lstStyle/>
          <a:p>
            <a:r>
              <a:rPr lang="nl-NL" sz="2400" dirty="0"/>
              <a:t>Glucagon ↓</a:t>
            </a:r>
          </a:p>
        </p:txBody>
      </p:sp>
      <p:pic>
        <p:nvPicPr>
          <p:cNvPr id="21" name="Afbeelding 2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42636" y="980728"/>
            <a:ext cx="837476" cy="929741"/>
          </a:xfrm>
          <a:prstGeom prst="rect">
            <a:avLst/>
          </a:prstGeom>
        </p:spPr>
      </p:pic>
      <p:pic>
        <p:nvPicPr>
          <p:cNvPr id="22" name="Afbeelding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636" y="116632"/>
            <a:ext cx="837476" cy="733788"/>
          </a:xfrm>
          <a:prstGeom prst="rect">
            <a:avLst/>
          </a:prstGeom>
        </p:spPr>
      </p:pic>
      <p:pic>
        <p:nvPicPr>
          <p:cNvPr id="23" name="Afbeelding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2636" y="2048114"/>
            <a:ext cx="853111" cy="804822"/>
          </a:xfrm>
          <a:prstGeom prst="rect">
            <a:avLst/>
          </a:prstGeom>
        </p:spPr>
      </p:pic>
      <p:pic>
        <p:nvPicPr>
          <p:cNvPr id="24" name="Afbeelding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8011" y="3933056"/>
            <a:ext cx="870791" cy="888562"/>
          </a:xfrm>
          <a:prstGeom prst="rect">
            <a:avLst/>
          </a:prstGeom>
        </p:spPr>
      </p:pic>
      <p:pic>
        <p:nvPicPr>
          <p:cNvPr id="25" name="Afbeelding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8010" y="5949280"/>
            <a:ext cx="858557" cy="720080"/>
          </a:xfrm>
          <a:prstGeom prst="rect">
            <a:avLst/>
          </a:prstGeom>
        </p:spPr>
      </p:pic>
      <p:pic>
        <p:nvPicPr>
          <p:cNvPr id="27" name="Afbeelding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3946" y="4975087"/>
            <a:ext cx="866166" cy="827094"/>
          </a:xfrm>
          <a:prstGeom prst="rect">
            <a:avLst/>
          </a:prstGeom>
        </p:spPr>
      </p:pic>
      <p:sp>
        <p:nvSpPr>
          <p:cNvPr id="28" name="PIJL-RECHTS 27"/>
          <p:cNvSpPr/>
          <p:nvPr/>
        </p:nvSpPr>
        <p:spPr>
          <a:xfrm>
            <a:off x="5796136" y="3429000"/>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RECHTS 28"/>
          <p:cNvSpPr/>
          <p:nvPr/>
        </p:nvSpPr>
        <p:spPr>
          <a:xfrm>
            <a:off x="5796136" y="332656"/>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PIJL-RECHTS 29"/>
          <p:cNvSpPr/>
          <p:nvPr/>
        </p:nvSpPr>
        <p:spPr>
          <a:xfrm>
            <a:off x="5796136" y="100179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RECHTS 30"/>
          <p:cNvSpPr/>
          <p:nvPr/>
        </p:nvSpPr>
        <p:spPr>
          <a:xfrm>
            <a:off x="5796136" y="1433840"/>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PIJL-RECHTS 32"/>
          <p:cNvSpPr/>
          <p:nvPr/>
        </p:nvSpPr>
        <p:spPr>
          <a:xfrm>
            <a:off x="5796136" y="208191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IJL-RECHTS 33"/>
          <p:cNvSpPr/>
          <p:nvPr/>
        </p:nvSpPr>
        <p:spPr>
          <a:xfrm>
            <a:off x="5796136" y="242088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PIJL-RECHTS 34"/>
          <p:cNvSpPr/>
          <p:nvPr/>
        </p:nvSpPr>
        <p:spPr>
          <a:xfrm>
            <a:off x="5796136" y="424215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IJL-RECHTS 35"/>
          <p:cNvSpPr/>
          <p:nvPr/>
        </p:nvSpPr>
        <p:spPr>
          <a:xfrm>
            <a:off x="5796136" y="530120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RECHTS 36"/>
          <p:cNvSpPr/>
          <p:nvPr/>
        </p:nvSpPr>
        <p:spPr>
          <a:xfrm>
            <a:off x="5796136" y="494116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RECHTS 37"/>
          <p:cNvSpPr/>
          <p:nvPr/>
        </p:nvSpPr>
        <p:spPr>
          <a:xfrm>
            <a:off x="5796136" y="5786985"/>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PIJL-RECHTS 38"/>
          <p:cNvSpPr/>
          <p:nvPr/>
        </p:nvSpPr>
        <p:spPr>
          <a:xfrm>
            <a:off x="5789775" y="6125961"/>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RECHTS 39"/>
          <p:cNvSpPr/>
          <p:nvPr/>
        </p:nvSpPr>
        <p:spPr>
          <a:xfrm>
            <a:off x="5796136" y="6434953"/>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p:cNvSpPr txBox="1"/>
          <p:nvPr/>
        </p:nvSpPr>
        <p:spPr>
          <a:xfrm>
            <a:off x="6660233" y="260648"/>
            <a:ext cx="2520279" cy="461665"/>
          </a:xfrm>
          <a:prstGeom prst="rect">
            <a:avLst/>
          </a:prstGeom>
          <a:noFill/>
        </p:spPr>
        <p:txBody>
          <a:bodyPr wrap="square" rtlCol="0">
            <a:spAutoFit/>
          </a:bodyPr>
          <a:lstStyle/>
          <a:p>
            <a:r>
              <a:rPr lang="nl-NL" sz="2400" dirty="0"/>
              <a:t>Gluconeogenese↓</a:t>
            </a:r>
          </a:p>
        </p:txBody>
      </p:sp>
      <p:sp>
        <p:nvSpPr>
          <p:cNvPr id="42" name="Tekstvak 41"/>
          <p:cNvSpPr txBox="1"/>
          <p:nvPr/>
        </p:nvSpPr>
        <p:spPr>
          <a:xfrm>
            <a:off x="6660232" y="951111"/>
            <a:ext cx="2212465" cy="461665"/>
          </a:xfrm>
          <a:prstGeom prst="rect">
            <a:avLst/>
          </a:prstGeom>
          <a:noFill/>
        </p:spPr>
        <p:txBody>
          <a:bodyPr wrap="none" rtlCol="0">
            <a:spAutoFit/>
          </a:bodyPr>
          <a:lstStyle/>
          <a:p>
            <a:r>
              <a:rPr lang="nl-NL" sz="2400" dirty="0"/>
              <a:t>Maaglediging ↓</a:t>
            </a:r>
          </a:p>
        </p:txBody>
      </p:sp>
      <p:sp>
        <p:nvSpPr>
          <p:cNvPr id="43" name="Tekstvak 42"/>
          <p:cNvSpPr txBox="1"/>
          <p:nvPr/>
        </p:nvSpPr>
        <p:spPr>
          <a:xfrm>
            <a:off x="6660232" y="1383159"/>
            <a:ext cx="2245999" cy="461665"/>
          </a:xfrm>
          <a:prstGeom prst="rect">
            <a:avLst/>
          </a:prstGeom>
          <a:noFill/>
        </p:spPr>
        <p:txBody>
          <a:bodyPr wrap="none" rtlCol="0">
            <a:spAutoFit/>
          </a:bodyPr>
          <a:lstStyle/>
          <a:p>
            <a:r>
              <a:rPr lang="nl-NL" sz="2400" dirty="0"/>
              <a:t>Zuurproductie↑</a:t>
            </a:r>
          </a:p>
        </p:txBody>
      </p:sp>
      <p:sp>
        <p:nvSpPr>
          <p:cNvPr id="45" name="Tekstvak 44"/>
          <p:cNvSpPr txBox="1"/>
          <p:nvPr/>
        </p:nvSpPr>
        <p:spPr>
          <a:xfrm>
            <a:off x="6693517" y="1988840"/>
            <a:ext cx="2397901" cy="461665"/>
          </a:xfrm>
          <a:prstGeom prst="rect">
            <a:avLst/>
          </a:prstGeom>
          <a:noFill/>
        </p:spPr>
        <p:txBody>
          <a:bodyPr wrap="none" rtlCol="0">
            <a:spAutoFit/>
          </a:bodyPr>
          <a:lstStyle/>
          <a:p>
            <a:r>
              <a:rPr lang="nl-NL" sz="2400" dirty="0"/>
              <a:t>Hartfrequentie ↑</a:t>
            </a:r>
          </a:p>
        </p:txBody>
      </p:sp>
      <p:sp>
        <p:nvSpPr>
          <p:cNvPr id="46" name="Tekstvak 45"/>
          <p:cNvSpPr txBox="1"/>
          <p:nvPr/>
        </p:nvSpPr>
        <p:spPr>
          <a:xfrm>
            <a:off x="6714314" y="2348880"/>
            <a:ext cx="1818126" cy="461665"/>
          </a:xfrm>
          <a:prstGeom prst="rect">
            <a:avLst/>
          </a:prstGeom>
          <a:noFill/>
        </p:spPr>
        <p:txBody>
          <a:bodyPr wrap="none" rtlCol="0">
            <a:spAutoFit/>
          </a:bodyPr>
          <a:lstStyle/>
          <a:p>
            <a:r>
              <a:rPr lang="nl-NL" sz="2400" dirty="0"/>
              <a:t>Bloeddruk ↓</a:t>
            </a:r>
          </a:p>
        </p:txBody>
      </p:sp>
      <p:sp>
        <p:nvSpPr>
          <p:cNvPr id="47" name="Tekstvak 46"/>
          <p:cNvSpPr txBox="1"/>
          <p:nvPr/>
        </p:nvSpPr>
        <p:spPr>
          <a:xfrm>
            <a:off x="6629045" y="4149080"/>
            <a:ext cx="2623475" cy="461665"/>
          </a:xfrm>
          <a:prstGeom prst="rect">
            <a:avLst/>
          </a:prstGeom>
          <a:noFill/>
        </p:spPr>
        <p:txBody>
          <a:bodyPr wrap="none" rtlCol="0">
            <a:spAutoFit/>
          </a:bodyPr>
          <a:lstStyle/>
          <a:p>
            <a:r>
              <a:rPr lang="nl-NL" sz="2400" dirty="0"/>
              <a:t>Glucose opname ↑</a:t>
            </a:r>
          </a:p>
        </p:txBody>
      </p:sp>
      <p:sp>
        <p:nvSpPr>
          <p:cNvPr id="48" name="Tekstvak 47"/>
          <p:cNvSpPr txBox="1"/>
          <p:nvPr/>
        </p:nvSpPr>
        <p:spPr>
          <a:xfrm>
            <a:off x="6660232" y="4839543"/>
            <a:ext cx="1315296" cy="461665"/>
          </a:xfrm>
          <a:prstGeom prst="rect">
            <a:avLst/>
          </a:prstGeom>
          <a:noFill/>
        </p:spPr>
        <p:txBody>
          <a:bodyPr wrap="none" rtlCol="0">
            <a:spAutoFit/>
          </a:bodyPr>
          <a:lstStyle/>
          <a:p>
            <a:r>
              <a:rPr lang="nl-NL" sz="2400" dirty="0"/>
              <a:t>Eetlust↓</a:t>
            </a:r>
          </a:p>
        </p:txBody>
      </p:sp>
      <p:sp>
        <p:nvSpPr>
          <p:cNvPr id="49" name="Tekstvak 48"/>
          <p:cNvSpPr txBox="1"/>
          <p:nvPr/>
        </p:nvSpPr>
        <p:spPr>
          <a:xfrm>
            <a:off x="6660232" y="5229200"/>
            <a:ext cx="1901867" cy="461665"/>
          </a:xfrm>
          <a:prstGeom prst="rect">
            <a:avLst/>
          </a:prstGeom>
          <a:noFill/>
        </p:spPr>
        <p:txBody>
          <a:bodyPr wrap="none" rtlCol="0">
            <a:spAutoFit/>
          </a:bodyPr>
          <a:lstStyle/>
          <a:p>
            <a:r>
              <a:rPr lang="nl-NL" sz="2400" dirty="0"/>
              <a:t>Verzadiging↑</a:t>
            </a:r>
          </a:p>
        </p:txBody>
      </p:sp>
      <p:sp>
        <p:nvSpPr>
          <p:cNvPr id="50" name="Tekstvak 49"/>
          <p:cNvSpPr txBox="1"/>
          <p:nvPr/>
        </p:nvSpPr>
        <p:spPr>
          <a:xfrm>
            <a:off x="6660232" y="5733256"/>
            <a:ext cx="1537922" cy="461665"/>
          </a:xfrm>
          <a:prstGeom prst="rect">
            <a:avLst/>
          </a:prstGeom>
          <a:noFill/>
        </p:spPr>
        <p:txBody>
          <a:bodyPr wrap="none" rtlCol="0">
            <a:spAutoFit/>
          </a:bodyPr>
          <a:lstStyle/>
          <a:p>
            <a:r>
              <a:rPr lang="nl-NL" sz="2400" dirty="0"/>
              <a:t>Lipolyse ↑</a:t>
            </a:r>
          </a:p>
        </p:txBody>
      </p:sp>
      <p:sp>
        <p:nvSpPr>
          <p:cNvPr id="51" name="Tekstvak 50"/>
          <p:cNvSpPr txBox="1"/>
          <p:nvPr/>
        </p:nvSpPr>
        <p:spPr>
          <a:xfrm>
            <a:off x="6670653" y="6063679"/>
            <a:ext cx="2149819" cy="461665"/>
          </a:xfrm>
          <a:prstGeom prst="rect">
            <a:avLst/>
          </a:prstGeom>
          <a:noFill/>
        </p:spPr>
        <p:txBody>
          <a:bodyPr wrap="none" rtlCol="0">
            <a:spAutoFit/>
          </a:bodyPr>
          <a:lstStyle/>
          <a:p>
            <a:r>
              <a:rPr lang="nl-NL" sz="2400" dirty="0"/>
              <a:t>FFA synthese ↑</a:t>
            </a:r>
          </a:p>
        </p:txBody>
      </p:sp>
      <p:sp>
        <p:nvSpPr>
          <p:cNvPr id="52" name="Tekstvak 51"/>
          <p:cNvSpPr txBox="1"/>
          <p:nvPr/>
        </p:nvSpPr>
        <p:spPr>
          <a:xfrm>
            <a:off x="6629045" y="6381328"/>
            <a:ext cx="2623475" cy="461665"/>
          </a:xfrm>
          <a:prstGeom prst="rect">
            <a:avLst/>
          </a:prstGeom>
          <a:noFill/>
        </p:spPr>
        <p:txBody>
          <a:bodyPr wrap="none" rtlCol="0">
            <a:spAutoFit/>
          </a:bodyPr>
          <a:lstStyle/>
          <a:p>
            <a:r>
              <a:rPr lang="nl-NL" sz="2400" dirty="0"/>
              <a:t>Glucose opname ↑</a:t>
            </a:r>
          </a:p>
        </p:txBody>
      </p:sp>
      <p:sp>
        <p:nvSpPr>
          <p:cNvPr id="53" name="Ovaal 52"/>
          <p:cNvSpPr/>
          <p:nvPr/>
        </p:nvSpPr>
        <p:spPr>
          <a:xfrm>
            <a:off x="5724128" y="2795736"/>
            <a:ext cx="2953297" cy="1137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tx1"/>
                </a:solidFill>
              </a:rPr>
              <a:t>Glucose</a:t>
            </a:r>
          </a:p>
          <a:p>
            <a:pPr algn="ctr"/>
            <a:r>
              <a:rPr lang="nl-NL" sz="3200" b="1" dirty="0">
                <a:solidFill>
                  <a:schemeClr val="tx1"/>
                </a:solidFill>
              </a:rPr>
              <a:t>regulatie</a:t>
            </a:r>
          </a:p>
        </p:txBody>
      </p:sp>
      <p:sp>
        <p:nvSpPr>
          <p:cNvPr id="54" name="Explosie 1 53"/>
          <p:cNvSpPr/>
          <p:nvPr/>
        </p:nvSpPr>
        <p:spPr>
          <a:xfrm>
            <a:off x="509972" y="4869160"/>
            <a:ext cx="2117812" cy="173233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DPP4</a:t>
            </a:r>
          </a:p>
        </p:txBody>
      </p:sp>
      <p:sp>
        <p:nvSpPr>
          <p:cNvPr id="56" name="PIJL-RECHTS 55"/>
          <p:cNvSpPr/>
          <p:nvPr/>
        </p:nvSpPr>
        <p:spPr>
          <a:xfrm rot="19216862">
            <a:off x="2223099" y="4595948"/>
            <a:ext cx="1584176" cy="3239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Vermenigvuldigen 56"/>
          <p:cNvSpPr/>
          <p:nvPr/>
        </p:nvSpPr>
        <p:spPr>
          <a:xfrm>
            <a:off x="3131840" y="2967335"/>
            <a:ext cx="1008112" cy="14443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Vermenigvuldigen 57"/>
          <p:cNvSpPr/>
          <p:nvPr/>
        </p:nvSpPr>
        <p:spPr>
          <a:xfrm>
            <a:off x="6653871" y="2642243"/>
            <a:ext cx="1008112" cy="14443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51988663"/>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54"/>
                                        </p:tgtEl>
                                        <p:attrNameLst>
                                          <p:attrName>style.visibility</p:attrName>
                                        </p:attrNameLst>
                                      </p:cBhvr>
                                      <p:to>
                                        <p:strVal val="visible"/>
                                      </p:to>
                                    </p:set>
                                    <p:anim calcmode="lin" valueType="num">
                                      <p:cBhvr additive="base">
                                        <p:cTn id="159" dur="500" fill="hold"/>
                                        <p:tgtEl>
                                          <p:spTgt spid="54"/>
                                        </p:tgtEl>
                                        <p:attrNameLst>
                                          <p:attrName>ppt_x</p:attrName>
                                        </p:attrNameLst>
                                      </p:cBhvr>
                                      <p:tavLst>
                                        <p:tav tm="0">
                                          <p:val>
                                            <p:strVal val="#ppt_x"/>
                                          </p:val>
                                        </p:tav>
                                        <p:tav tm="100000">
                                          <p:val>
                                            <p:strVal val="#ppt_x"/>
                                          </p:val>
                                        </p:tav>
                                      </p:tavLst>
                                    </p:anim>
                                    <p:anim calcmode="lin" valueType="num">
                                      <p:cBhvr additive="base">
                                        <p:cTn id="16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56"/>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3" grpId="0" animBg="1"/>
      <p:bldP spid="17" grpId="0"/>
      <p:bldP spid="18" grpId="0"/>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5" grpId="0"/>
      <p:bldP spid="46" grpId="0"/>
      <p:bldP spid="47" grpId="0"/>
      <p:bldP spid="48" grpId="0"/>
      <p:bldP spid="49" grpId="0"/>
      <p:bldP spid="50" grpId="0"/>
      <p:bldP spid="51" grpId="0"/>
      <p:bldP spid="52" grpId="0"/>
      <p:bldP spid="53" grpId="0" animBg="1"/>
      <p:bldP spid="54" grpId="0" animBg="1"/>
      <p:bldP spid="56" grpId="0" animBg="1"/>
      <p:bldP spid="57" grpId="0" animBg="1"/>
      <p:bldP spid="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6632"/>
            <a:ext cx="2189820" cy="1459880"/>
          </a:xfrm>
          <a:prstGeom prst="rect">
            <a:avLst/>
          </a:prstGeom>
        </p:spPr>
      </p:pic>
      <p:sp>
        <p:nvSpPr>
          <p:cNvPr id="5" name="PIJL-OMLAAG 4"/>
          <p:cNvSpPr/>
          <p:nvPr/>
        </p:nvSpPr>
        <p:spPr>
          <a:xfrm>
            <a:off x="1316850" y="1700808"/>
            <a:ext cx="374830"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9015" b="18056"/>
          <a:stretch/>
        </p:blipFill>
        <p:spPr>
          <a:xfrm>
            <a:off x="467544" y="2679041"/>
            <a:ext cx="2189820" cy="1830079"/>
          </a:xfrm>
          <a:prstGeom prst="rect">
            <a:avLst/>
          </a:prstGeom>
        </p:spPr>
      </p:pic>
      <p:sp>
        <p:nvSpPr>
          <p:cNvPr id="8" name="PIJL-RECHTS 7"/>
          <p:cNvSpPr/>
          <p:nvPr/>
        </p:nvSpPr>
        <p:spPr>
          <a:xfrm>
            <a:off x="2843808" y="3429000"/>
            <a:ext cx="1728192" cy="410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2915816" y="2780928"/>
            <a:ext cx="1512168" cy="830997"/>
          </a:xfrm>
          <a:prstGeom prst="rect">
            <a:avLst/>
          </a:prstGeom>
          <a:noFill/>
        </p:spPr>
        <p:txBody>
          <a:bodyPr wrap="square" rtlCol="0">
            <a:spAutoFit/>
          </a:bodyPr>
          <a:lstStyle/>
          <a:p>
            <a:pPr algn="ctr"/>
            <a:r>
              <a:rPr lang="nl-NL" sz="2400" b="1" dirty="0"/>
              <a:t>GLP-1</a:t>
            </a:r>
          </a:p>
          <a:p>
            <a:pPr algn="ctr"/>
            <a:r>
              <a:rPr lang="nl-NL" sz="2400" b="1" dirty="0"/>
              <a:t>GIP</a:t>
            </a:r>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636" y="2996952"/>
            <a:ext cx="866166" cy="778994"/>
          </a:xfrm>
          <a:prstGeom prst="rect">
            <a:avLst/>
          </a:prstGeom>
        </p:spPr>
      </p:pic>
      <p:sp>
        <p:nvSpPr>
          <p:cNvPr id="13" name="PIJL-RECHTS 12"/>
          <p:cNvSpPr/>
          <p:nvPr/>
        </p:nvSpPr>
        <p:spPr>
          <a:xfrm>
            <a:off x="5796136" y="3018016"/>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6676330" y="2967335"/>
            <a:ext cx="1510350" cy="461665"/>
          </a:xfrm>
          <a:prstGeom prst="rect">
            <a:avLst/>
          </a:prstGeom>
          <a:noFill/>
        </p:spPr>
        <p:txBody>
          <a:bodyPr wrap="none" rtlCol="0">
            <a:spAutoFit/>
          </a:bodyPr>
          <a:lstStyle/>
          <a:p>
            <a:r>
              <a:rPr lang="nl-NL" sz="2400" dirty="0"/>
              <a:t>Insuline ↑</a:t>
            </a:r>
          </a:p>
        </p:txBody>
      </p:sp>
      <p:sp>
        <p:nvSpPr>
          <p:cNvPr id="18" name="Tekstvak 17"/>
          <p:cNvSpPr txBox="1"/>
          <p:nvPr/>
        </p:nvSpPr>
        <p:spPr>
          <a:xfrm>
            <a:off x="6693517" y="3399383"/>
            <a:ext cx="1699632" cy="461665"/>
          </a:xfrm>
          <a:prstGeom prst="rect">
            <a:avLst/>
          </a:prstGeom>
          <a:noFill/>
        </p:spPr>
        <p:txBody>
          <a:bodyPr wrap="none" rtlCol="0">
            <a:spAutoFit/>
          </a:bodyPr>
          <a:lstStyle/>
          <a:p>
            <a:r>
              <a:rPr lang="nl-NL" sz="2400" dirty="0"/>
              <a:t>Glucagon ↓</a:t>
            </a:r>
          </a:p>
        </p:txBody>
      </p:sp>
      <p:pic>
        <p:nvPicPr>
          <p:cNvPr id="21" name="Afbeelding 2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42636" y="980728"/>
            <a:ext cx="837476" cy="929741"/>
          </a:xfrm>
          <a:prstGeom prst="rect">
            <a:avLst/>
          </a:prstGeom>
        </p:spPr>
      </p:pic>
      <p:pic>
        <p:nvPicPr>
          <p:cNvPr id="22" name="Afbeelding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636" y="116632"/>
            <a:ext cx="837476" cy="733788"/>
          </a:xfrm>
          <a:prstGeom prst="rect">
            <a:avLst/>
          </a:prstGeom>
        </p:spPr>
      </p:pic>
      <p:pic>
        <p:nvPicPr>
          <p:cNvPr id="23" name="Afbeelding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2636" y="2048114"/>
            <a:ext cx="853111" cy="804822"/>
          </a:xfrm>
          <a:prstGeom prst="rect">
            <a:avLst/>
          </a:prstGeom>
        </p:spPr>
      </p:pic>
      <p:pic>
        <p:nvPicPr>
          <p:cNvPr id="24" name="Afbeelding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8011" y="3933056"/>
            <a:ext cx="870791" cy="888562"/>
          </a:xfrm>
          <a:prstGeom prst="rect">
            <a:avLst/>
          </a:prstGeom>
        </p:spPr>
      </p:pic>
      <p:pic>
        <p:nvPicPr>
          <p:cNvPr id="25" name="Afbeelding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8010" y="5949280"/>
            <a:ext cx="858557" cy="720080"/>
          </a:xfrm>
          <a:prstGeom prst="rect">
            <a:avLst/>
          </a:prstGeom>
        </p:spPr>
      </p:pic>
      <p:pic>
        <p:nvPicPr>
          <p:cNvPr id="27" name="Afbeelding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3946" y="4975087"/>
            <a:ext cx="866166" cy="827094"/>
          </a:xfrm>
          <a:prstGeom prst="rect">
            <a:avLst/>
          </a:prstGeom>
        </p:spPr>
      </p:pic>
      <p:sp>
        <p:nvSpPr>
          <p:cNvPr id="28" name="PIJL-RECHTS 27"/>
          <p:cNvSpPr/>
          <p:nvPr/>
        </p:nvSpPr>
        <p:spPr>
          <a:xfrm>
            <a:off x="5796136" y="3429000"/>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RECHTS 28"/>
          <p:cNvSpPr/>
          <p:nvPr/>
        </p:nvSpPr>
        <p:spPr>
          <a:xfrm>
            <a:off x="5796136" y="332656"/>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PIJL-RECHTS 29"/>
          <p:cNvSpPr/>
          <p:nvPr/>
        </p:nvSpPr>
        <p:spPr>
          <a:xfrm>
            <a:off x="5796136" y="100179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RECHTS 30"/>
          <p:cNvSpPr/>
          <p:nvPr/>
        </p:nvSpPr>
        <p:spPr>
          <a:xfrm>
            <a:off x="5796136" y="1433840"/>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PIJL-RECHTS 32"/>
          <p:cNvSpPr/>
          <p:nvPr/>
        </p:nvSpPr>
        <p:spPr>
          <a:xfrm>
            <a:off x="5796136" y="208191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IJL-RECHTS 33"/>
          <p:cNvSpPr/>
          <p:nvPr/>
        </p:nvSpPr>
        <p:spPr>
          <a:xfrm>
            <a:off x="5796136" y="242088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PIJL-RECHTS 34"/>
          <p:cNvSpPr/>
          <p:nvPr/>
        </p:nvSpPr>
        <p:spPr>
          <a:xfrm>
            <a:off x="5796136" y="424215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IJL-RECHTS 35"/>
          <p:cNvSpPr/>
          <p:nvPr/>
        </p:nvSpPr>
        <p:spPr>
          <a:xfrm>
            <a:off x="5796136" y="530120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RECHTS 36"/>
          <p:cNvSpPr/>
          <p:nvPr/>
        </p:nvSpPr>
        <p:spPr>
          <a:xfrm>
            <a:off x="5796136" y="494116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RECHTS 37"/>
          <p:cNvSpPr/>
          <p:nvPr/>
        </p:nvSpPr>
        <p:spPr>
          <a:xfrm>
            <a:off x="5796136" y="5786985"/>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PIJL-RECHTS 38"/>
          <p:cNvSpPr/>
          <p:nvPr/>
        </p:nvSpPr>
        <p:spPr>
          <a:xfrm>
            <a:off x="5789775" y="6125961"/>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RECHTS 39"/>
          <p:cNvSpPr/>
          <p:nvPr/>
        </p:nvSpPr>
        <p:spPr>
          <a:xfrm>
            <a:off x="5796136" y="6434953"/>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p:cNvSpPr txBox="1"/>
          <p:nvPr/>
        </p:nvSpPr>
        <p:spPr>
          <a:xfrm>
            <a:off x="6660233" y="260648"/>
            <a:ext cx="2520279" cy="461665"/>
          </a:xfrm>
          <a:prstGeom prst="rect">
            <a:avLst/>
          </a:prstGeom>
          <a:noFill/>
        </p:spPr>
        <p:txBody>
          <a:bodyPr wrap="square" rtlCol="0">
            <a:spAutoFit/>
          </a:bodyPr>
          <a:lstStyle/>
          <a:p>
            <a:r>
              <a:rPr lang="nl-NL" sz="2400" dirty="0"/>
              <a:t>Gluconeogenese↓</a:t>
            </a:r>
          </a:p>
        </p:txBody>
      </p:sp>
      <p:sp>
        <p:nvSpPr>
          <p:cNvPr id="42" name="Tekstvak 41"/>
          <p:cNvSpPr txBox="1"/>
          <p:nvPr/>
        </p:nvSpPr>
        <p:spPr>
          <a:xfrm>
            <a:off x="6660232" y="951111"/>
            <a:ext cx="2212465" cy="461665"/>
          </a:xfrm>
          <a:prstGeom prst="rect">
            <a:avLst/>
          </a:prstGeom>
          <a:noFill/>
        </p:spPr>
        <p:txBody>
          <a:bodyPr wrap="none" rtlCol="0">
            <a:spAutoFit/>
          </a:bodyPr>
          <a:lstStyle/>
          <a:p>
            <a:r>
              <a:rPr lang="nl-NL" sz="2400" dirty="0"/>
              <a:t>Maaglediging ↓</a:t>
            </a:r>
          </a:p>
        </p:txBody>
      </p:sp>
      <p:sp>
        <p:nvSpPr>
          <p:cNvPr id="43" name="Tekstvak 42"/>
          <p:cNvSpPr txBox="1"/>
          <p:nvPr/>
        </p:nvSpPr>
        <p:spPr>
          <a:xfrm>
            <a:off x="6660232" y="1383159"/>
            <a:ext cx="2245999" cy="461665"/>
          </a:xfrm>
          <a:prstGeom prst="rect">
            <a:avLst/>
          </a:prstGeom>
          <a:noFill/>
        </p:spPr>
        <p:txBody>
          <a:bodyPr wrap="none" rtlCol="0">
            <a:spAutoFit/>
          </a:bodyPr>
          <a:lstStyle/>
          <a:p>
            <a:r>
              <a:rPr lang="nl-NL" sz="2400" dirty="0"/>
              <a:t>Zuurproductie↑</a:t>
            </a:r>
          </a:p>
        </p:txBody>
      </p:sp>
      <p:sp>
        <p:nvSpPr>
          <p:cNvPr id="45" name="Tekstvak 44"/>
          <p:cNvSpPr txBox="1"/>
          <p:nvPr/>
        </p:nvSpPr>
        <p:spPr>
          <a:xfrm>
            <a:off x="6693517" y="1988840"/>
            <a:ext cx="2397901" cy="461665"/>
          </a:xfrm>
          <a:prstGeom prst="rect">
            <a:avLst/>
          </a:prstGeom>
          <a:noFill/>
        </p:spPr>
        <p:txBody>
          <a:bodyPr wrap="none" rtlCol="0">
            <a:spAutoFit/>
          </a:bodyPr>
          <a:lstStyle/>
          <a:p>
            <a:r>
              <a:rPr lang="nl-NL" sz="2400" dirty="0"/>
              <a:t>Hartfrequentie ↑</a:t>
            </a:r>
          </a:p>
        </p:txBody>
      </p:sp>
      <p:sp>
        <p:nvSpPr>
          <p:cNvPr id="46" name="Tekstvak 45"/>
          <p:cNvSpPr txBox="1"/>
          <p:nvPr/>
        </p:nvSpPr>
        <p:spPr>
          <a:xfrm>
            <a:off x="6714314" y="2348880"/>
            <a:ext cx="1818126" cy="461665"/>
          </a:xfrm>
          <a:prstGeom prst="rect">
            <a:avLst/>
          </a:prstGeom>
          <a:noFill/>
        </p:spPr>
        <p:txBody>
          <a:bodyPr wrap="none" rtlCol="0">
            <a:spAutoFit/>
          </a:bodyPr>
          <a:lstStyle/>
          <a:p>
            <a:r>
              <a:rPr lang="nl-NL" sz="2400" dirty="0"/>
              <a:t>Bloeddruk ↓</a:t>
            </a:r>
          </a:p>
        </p:txBody>
      </p:sp>
      <p:sp>
        <p:nvSpPr>
          <p:cNvPr id="47" name="Tekstvak 46"/>
          <p:cNvSpPr txBox="1"/>
          <p:nvPr/>
        </p:nvSpPr>
        <p:spPr>
          <a:xfrm>
            <a:off x="6629045" y="4149080"/>
            <a:ext cx="2623475" cy="461665"/>
          </a:xfrm>
          <a:prstGeom prst="rect">
            <a:avLst/>
          </a:prstGeom>
          <a:noFill/>
        </p:spPr>
        <p:txBody>
          <a:bodyPr wrap="none" rtlCol="0">
            <a:spAutoFit/>
          </a:bodyPr>
          <a:lstStyle/>
          <a:p>
            <a:r>
              <a:rPr lang="nl-NL" sz="2400" dirty="0"/>
              <a:t>Glucose opname ↑</a:t>
            </a:r>
          </a:p>
        </p:txBody>
      </p:sp>
      <p:sp>
        <p:nvSpPr>
          <p:cNvPr id="48" name="Tekstvak 47"/>
          <p:cNvSpPr txBox="1"/>
          <p:nvPr/>
        </p:nvSpPr>
        <p:spPr>
          <a:xfrm>
            <a:off x="6660232" y="4839543"/>
            <a:ext cx="1315296" cy="461665"/>
          </a:xfrm>
          <a:prstGeom prst="rect">
            <a:avLst/>
          </a:prstGeom>
          <a:noFill/>
        </p:spPr>
        <p:txBody>
          <a:bodyPr wrap="none" rtlCol="0">
            <a:spAutoFit/>
          </a:bodyPr>
          <a:lstStyle/>
          <a:p>
            <a:r>
              <a:rPr lang="nl-NL" sz="2400" dirty="0"/>
              <a:t>Eetlust↓</a:t>
            </a:r>
          </a:p>
        </p:txBody>
      </p:sp>
      <p:sp>
        <p:nvSpPr>
          <p:cNvPr id="49" name="Tekstvak 48"/>
          <p:cNvSpPr txBox="1"/>
          <p:nvPr/>
        </p:nvSpPr>
        <p:spPr>
          <a:xfrm>
            <a:off x="6660232" y="5229200"/>
            <a:ext cx="1901867" cy="461665"/>
          </a:xfrm>
          <a:prstGeom prst="rect">
            <a:avLst/>
          </a:prstGeom>
          <a:noFill/>
        </p:spPr>
        <p:txBody>
          <a:bodyPr wrap="none" rtlCol="0">
            <a:spAutoFit/>
          </a:bodyPr>
          <a:lstStyle/>
          <a:p>
            <a:r>
              <a:rPr lang="nl-NL" sz="2400" dirty="0"/>
              <a:t>Verzadiging↑</a:t>
            </a:r>
          </a:p>
        </p:txBody>
      </p:sp>
      <p:sp>
        <p:nvSpPr>
          <p:cNvPr id="50" name="Tekstvak 49"/>
          <p:cNvSpPr txBox="1"/>
          <p:nvPr/>
        </p:nvSpPr>
        <p:spPr>
          <a:xfrm>
            <a:off x="6660232" y="5733256"/>
            <a:ext cx="1537922" cy="461665"/>
          </a:xfrm>
          <a:prstGeom prst="rect">
            <a:avLst/>
          </a:prstGeom>
          <a:noFill/>
        </p:spPr>
        <p:txBody>
          <a:bodyPr wrap="none" rtlCol="0">
            <a:spAutoFit/>
          </a:bodyPr>
          <a:lstStyle/>
          <a:p>
            <a:r>
              <a:rPr lang="nl-NL" sz="2400" dirty="0"/>
              <a:t>Lipolyse ↑</a:t>
            </a:r>
          </a:p>
        </p:txBody>
      </p:sp>
      <p:sp>
        <p:nvSpPr>
          <p:cNvPr id="51" name="Tekstvak 50"/>
          <p:cNvSpPr txBox="1"/>
          <p:nvPr/>
        </p:nvSpPr>
        <p:spPr>
          <a:xfrm>
            <a:off x="6670653" y="6063679"/>
            <a:ext cx="2149819" cy="461665"/>
          </a:xfrm>
          <a:prstGeom prst="rect">
            <a:avLst/>
          </a:prstGeom>
          <a:noFill/>
        </p:spPr>
        <p:txBody>
          <a:bodyPr wrap="none" rtlCol="0">
            <a:spAutoFit/>
          </a:bodyPr>
          <a:lstStyle/>
          <a:p>
            <a:r>
              <a:rPr lang="nl-NL" sz="2400" dirty="0"/>
              <a:t>FFA synthese ↑</a:t>
            </a:r>
          </a:p>
        </p:txBody>
      </p:sp>
      <p:sp>
        <p:nvSpPr>
          <p:cNvPr id="52" name="Tekstvak 51"/>
          <p:cNvSpPr txBox="1"/>
          <p:nvPr/>
        </p:nvSpPr>
        <p:spPr>
          <a:xfrm>
            <a:off x="6629045" y="6381328"/>
            <a:ext cx="2623475" cy="461665"/>
          </a:xfrm>
          <a:prstGeom prst="rect">
            <a:avLst/>
          </a:prstGeom>
          <a:noFill/>
        </p:spPr>
        <p:txBody>
          <a:bodyPr wrap="none" rtlCol="0">
            <a:spAutoFit/>
          </a:bodyPr>
          <a:lstStyle/>
          <a:p>
            <a:r>
              <a:rPr lang="nl-NL" sz="2400" dirty="0"/>
              <a:t>Glucose opname ↑</a:t>
            </a:r>
          </a:p>
        </p:txBody>
      </p:sp>
      <p:sp>
        <p:nvSpPr>
          <p:cNvPr id="53" name="Ovaal 52"/>
          <p:cNvSpPr/>
          <p:nvPr/>
        </p:nvSpPr>
        <p:spPr>
          <a:xfrm>
            <a:off x="5724128" y="2795736"/>
            <a:ext cx="2953297" cy="1137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tx1"/>
                </a:solidFill>
              </a:rPr>
              <a:t>Glucose</a:t>
            </a:r>
          </a:p>
          <a:p>
            <a:pPr algn="ctr"/>
            <a:r>
              <a:rPr lang="nl-NL" sz="3200" b="1" dirty="0">
                <a:solidFill>
                  <a:schemeClr val="tx1"/>
                </a:solidFill>
              </a:rPr>
              <a:t>regulatie</a:t>
            </a:r>
          </a:p>
        </p:txBody>
      </p:sp>
      <p:sp>
        <p:nvSpPr>
          <p:cNvPr id="54" name="Explosie 1 53"/>
          <p:cNvSpPr/>
          <p:nvPr/>
        </p:nvSpPr>
        <p:spPr>
          <a:xfrm>
            <a:off x="509972" y="4869160"/>
            <a:ext cx="2117812" cy="173233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DPP4</a:t>
            </a:r>
          </a:p>
        </p:txBody>
      </p:sp>
      <p:sp>
        <p:nvSpPr>
          <p:cNvPr id="56" name="PIJL-RECHTS 55"/>
          <p:cNvSpPr/>
          <p:nvPr/>
        </p:nvSpPr>
        <p:spPr>
          <a:xfrm rot="19216862">
            <a:off x="2223099" y="4595948"/>
            <a:ext cx="1584176" cy="3239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Vermenigvuldigen 56"/>
          <p:cNvSpPr/>
          <p:nvPr/>
        </p:nvSpPr>
        <p:spPr>
          <a:xfrm>
            <a:off x="3131840" y="2967335"/>
            <a:ext cx="1008112" cy="14443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Vermenigvuldigen 57"/>
          <p:cNvSpPr/>
          <p:nvPr/>
        </p:nvSpPr>
        <p:spPr>
          <a:xfrm>
            <a:off x="6653871" y="2642243"/>
            <a:ext cx="1008112" cy="14443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p:cNvSpPr/>
          <p:nvPr/>
        </p:nvSpPr>
        <p:spPr>
          <a:xfrm>
            <a:off x="3059832" y="5085184"/>
            <a:ext cx="1440160" cy="14146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DPP4 </a:t>
            </a:r>
            <a:r>
              <a:rPr lang="nl-NL" dirty="0"/>
              <a:t>remmer</a:t>
            </a:r>
          </a:p>
        </p:txBody>
      </p:sp>
      <p:sp>
        <p:nvSpPr>
          <p:cNvPr id="3" name="PIJL-LINKS 2"/>
          <p:cNvSpPr/>
          <p:nvPr/>
        </p:nvSpPr>
        <p:spPr>
          <a:xfrm>
            <a:off x="2555776" y="5445224"/>
            <a:ext cx="432048" cy="74114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1823640"/>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6632"/>
            <a:ext cx="2189820" cy="1459880"/>
          </a:xfrm>
          <a:prstGeom prst="rect">
            <a:avLst/>
          </a:prstGeom>
        </p:spPr>
      </p:pic>
      <p:sp>
        <p:nvSpPr>
          <p:cNvPr id="5" name="PIJL-OMLAAG 4"/>
          <p:cNvSpPr/>
          <p:nvPr/>
        </p:nvSpPr>
        <p:spPr>
          <a:xfrm>
            <a:off x="1316850" y="1700808"/>
            <a:ext cx="374830"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t="-9015" b="18056"/>
          <a:stretch/>
        </p:blipFill>
        <p:spPr>
          <a:xfrm>
            <a:off x="467544" y="2679041"/>
            <a:ext cx="2189820" cy="1830079"/>
          </a:xfrm>
          <a:prstGeom prst="rect">
            <a:avLst/>
          </a:prstGeom>
        </p:spPr>
      </p:pic>
      <p:sp>
        <p:nvSpPr>
          <p:cNvPr id="8" name="PIJL-RECHTS 7"/>
          <p:cNvSpPr/>
          <p:nvPr/>
        </p:nvSpPr>
        <p:spPr>
          <a:xfrm>
            <a:off x="2843808" y="3429000"/>
            <a:ext cx="1728192" cy="410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2915816" y="2780928"/>
            <a:ext cx="1512168" cy="830997"/>
          </a:xfrm>
          <a:prstGeom prst="rect">
            <a:avLst/>
          </a:prstGeom>
          <a:noFill/>
        </p:spPr>
        <p:txBody>
          <a:bodyPr wrap="square" rtlCol="0">
            <a:spAutoFit/>
          </a:bodyPr>
          <a:lstStyle/>
          <a:p>
            <a:pPr algn="ctr"/>
            <a:r>
              <a:rPr lang="nl-NL" sz="2400" b="1" dirty="0"/>
              <a:t>GLP-1</a:t>
            </a:r>
          </a:p>
          <a:p>
            <a:pPr algn="ctr"/>
            <a:r>
              <a:rPr lang="nl-NL" sz="2400" b="1" dirty="0"/>
              <a:t>GIP</a:t>
            </a:r>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636" y="2996952"/>
            <a:ext cx="866166" cy="778994"/>
          </a:xfrm>
          <a:prstGeom prst="rect">
            <a:avLst/>
          </a:prstGeom>
        </p:spPr>
      </p:pic>
      <p:sp>
        <p:nvSpPr>
          <p:cNvPr id="13" name="PIJL-RECHTS 12"/>
          <p:cNvSpPr/>
          <p:nvPr/>
        </p:nvSpPr>
        <p:spPr>
          <a:xfrm>
            <a:off x="5796136" y="3018016"/>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6676330" y="2967335"/>
            <a:ext cx="1510350" cy="461665"/>
          </a:xfrm>
          <a:prstGeom prst="rect">
            <a:avLst/>
          </a:prstGeom>
          <a:noFill/>
        </p:spPr>
        <p:txBody>
          <a:bodyPr wrap="none" rtlCol="0">
            <a:spAutoFit/>
          </a:bodyPr>
          <a:lstStyle/>
          <a:p>
            <a:r>
              <a:rPr lang="nl-NL" sz="2400" dirty="0"/>
              <a:t>Insuline ↑</a:t>
            </a:r>
          </a:p>
        </p:txBody>
      </p:sp>
      <p:sp>
        <p:nvSpPr>
          <p:cNvPr id="18" name="Tekstvak 17"/>
          <p:cNvSpPr txBox="1"/>
          <p:nvPr/>
        </p:nvSpPr>
        <p:spPr>
          <a:xfrm>
            <a:off x="6693517" y="3399383"/>
            <a:ext cx="1699632" cy="461665"/>
          </a:xfrm>
          <a:prstGeom prst="rect">
            <a:avLst/>
          </a:prstGeom>
          <a:noFill/>
        </p:spPr>
        <p:txBody>
          <a:bodyPr wrap="none" rtlCol="0">
            <a:spAutoFit/>
          </a:bodyPr>
          <a:lstStyle/>
          <a:p>
            <a:r>
              <a:rPr lang="nl-NL" sz="2400" dirty="0"/>
              <a:t>Glucagon ↓</a:t>
            </a:r>
          </a:p>
        </p:txBody>
      </p:sp>
      <p:pic>
        <p:nvPicPr>
          <p:cNvPr id="21" name="Afbeelding 2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42636" y="980728"/>
            <a:ext cx="837476" cy="929741"/>
          </a:xfrm>
          <a:prstGeom prst="rect">
            <a:avLst/>
          </a:prstGeom>
        </p:spPr>
      </p:pic>
      <p:pic>
        <p:nvPicPr>
          <p:cNvPr id="22" name="Afbeelding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636" y="116632"/>
            <a:ext cx="837476" cy="733788"/>
          </a:xfrm>
          <a:prstGeom prst="rect">
            <a:avLst/>
          </a:prstGeom>
        </p:spPr>
      </p:pic>
      <p:pic>
        <p:nvPicPr>
          <p:cNvPr id="23" name="Afbeelding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2636" y="2048114"/>
            <a:ext cx="853111" cy="804822"/>
          </a:xfrm>
          <a:prstGeom prst="rect">
            <a:avLst/>
          </a:prstGeom>
        </p:spPr>
      </p:pic>
      <p:pic>
        <p:nvPicPr>
          <p:cNvPr id="24" name="Afbeelding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8011" y="3933056"/>
            <a:ext cx="870791" cy="888562"/>
          </a:xfrm>
          <a:prstGeom prst="rect">
            <a:avLst/>
          </a:prstGeom>
        </p:spPr>
      </p:pic>
      <p:pic>
        <p:nvPicPr>
          <p:cNvPr id="25" name="Afbeelding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8010" y="5949280"/>
            <a:ext cx="858557" cy="720080"/>
          </a:xfrm>
          <a:prstGeom prst="rect">
            <a:avLst/>
          </a:prstGeom>
        </p:spPr>
      </p:pic>
      <p:pic>
        <p:nvPicPr>
          <p:cNvPr id="27" name="Afbeelding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3946" y="4975087"/>
            <a:ext cx="866166" cy="827094"/>
          </a:xfrm>
          <a:prstGeom prst="rect">
            <a:avLst/>
          </a:prstGeom>
        </p:spPr>
      </p:pic>
      <p:sp>
        <p:nvSpPr>
          <p:cNvPr id="28" name="PIJL-RECHTS 27"/>
          <p:cNvSpPr/>
          <p:nvPr/>
        </p:nvSpPr>
        <p:spPr>
          <a:xfrm>
            <a:off x="5796136" y="3429000"/>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RECHTS 28"/>
          <p:cNvSpPr/>
          <p:nvPr/>
        </p:nvSpPr>
        <p:spPr>
          <a:xfrm>
            <a:off x="5796136" y="332656"/>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PIJL-RECHTS 29"/>
          <p:cNvSpPr/>
          <p:nvPr/>
        </p:nvSpPr>
        <p:spPr>
          <a:xfrm>
            <a:off x="5796136" y="100179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RECHTS 30"/>
          <p:cNvSpPr/>
          <p:nvPr/>
        </p:nvSpPr>
        <p:spPr>
          <a:xfrm>
            <a:off x="5796136" y="1433840"/>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PIJL-RECHTS 32"/>
          <p:cNvSpPr/>
          <p:nvPr/>
        </p:nvSpPr>
        <p:spPr>
          <a:xfrm>
            <a:off x="5796136" y="208191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IJL-RECHTS 33"/>
          <p:cNvSpPr/>
          <p:nvPr/>
        </p:nvSpPr>
        <p:spPr>
          <a:xfrm>
            <a:off x="5796136" y="242088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PIJL-RECHTS 34"/>
          <p:cNvSpPr/>
          <p:nvPr/>
        </p:nvSpPr>
        <p:spPr>
          <a:xfrm>
            <a:off x="5796136" y="4242152"/>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IJL-RECHTS 35"/>
          <p:cNvSpPr/>
          <p:nvPr/>
        </p:nvSpPr>
        <p:spPr>
          <a:xfrm>
            <a:off x="5796136" y="530120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PIJL-RECHTS 36"/>
          <p:cNvSpPr/>
          <p:nvPr/>
        </p:nvSpPr>
        <p:spPr>
          <a:xfrm>
            <a:off x="5796136" y="4941168"/>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PIJL-RECHTS 37"/>
          <p:cNvSpPr/>
          <p:nvPr/>
        </p:nvSpPr>
        <p:spPr>
          <a:xfrm>
            <a:off x="5796136" y="5786985"/>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PIJL-RECHTS 38"/>
          <p:cNvSpPr/>
          <p:nvPr/>
        </p:nvSpPr>
        <p:spPr>
          <a:xfrm>
            <a:off x="5789775" y="6125961"/>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RECHTS 39"/>
          <p:cNvSpPr/>
          <p:nvPr/>
        </p:nvSpPr>
        <p:spPr>
          <a:xfrm>
            <a:off x="5796136" y="6434953"/>
            <a:ext cx="864096" cy="33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p:cNvSpPr txBox="1"/>
          <p:nvPr/>
        </p:nvSpPr>
        <p:spPr>
          <a:xfrm>
            <a:off x="6660233" y="260648"/>
            <a:ext cx="2520279" cy="461665"/>
          </a:xfrm>
          <a:prstGeom prst="rect">
            <a:avLst/>
          </a:prstGeom>
          <a:noFill/>
        </p:spPr>
        <p:txBody>
          <a:bodyPr wrap="square" rtlCol="0">
            <a:spAutoFit/>
          </a:bodyPr>
          <a:lstStyle/>
          <a:p>
            <a:r>
              <a:rPr lang="nl-NL" sz="2400" dirty="0"/>
              <a:t>Gluconeogenese↓</a:t>
            </a:r>
          </a:p>
        </p:txBody>
      </p:sp>
      <p:sp>
        <p:nvSpPr>
          <p:cNvPr id="42" name="Tekstvak 41"/>
          <p:cNvSpPr txBox="1"/>
          <p:nvPr/>
        </p:nvSpPr>
        <p:spPr>
          <a:xfrm>
            <a:off x="6660232" y="951111"/>
            <a:ext cx="2212465" cy="461665"/>
          </a:xfrm>
          <a:prstGeom prst="rect">
            <a:avLst/>
          </a:prstGeom>
          <a:noFill/>
        </p:spPr>
        <p:txBody>
          <a:bodyPr wrap="none" rtlCol="0">
            <a:spAutoFit/>
          </a:bodyPr>
          <a:lstStyle/>
          <a:p>
            <a:r>
              <a:rPr lang="nl-NL" sz="2400" dirty="0"/>
              <a:t>Maaglediging ↓</a:t>
            </a:r>
          </a:p>
        </p:txBody>
      </p:sp>
      <p:sp>
        <p:nvSpPr>
          <p:cNvPr id="43" name="Tekstvak 42"/>
          <p:cNvSpPr txBox="1"/>
          <p:nvPr/>
        </p:nvSpPr>
        <p:spPr>
          <a:xfrm>
            <a:off x="6660232" y="1383159"/>
            <a:ext cx="2245999" cy="461665"/>
          </a:xfrm>
          <a:prstGeom prst="rect">
            <a:avLst/>
          </a:prstGeom>
          <a:noFill/>
        </p:spPr>
        <p:txBody>
          <a:bodyPr wrap="none" rtlCol="0">
            <a:spAutoFit/>
          </a:bodyPr>
          <a:lstStyle/>
          <a:p>
            <a:r>
              <a:rPr lang="nl-NL" sz="2400" dirty="0"/>
              <a:t>Zuurproductie↑</a:t>
            </a:r>
          </a:p>
        </p:txBody>
      </p:sp>
      <p:sp>
        <p:nvSpPr>
          <p:cNvPr id="45" name="Tekstvak 44"/>
          <p:cNvSpPr txBox="1"/>
          <p:nvPr/>
        </p:nvSpPr>
        <p:spPr>
          <a:xfrm>
            <a:off x="6693517" y="1988840"/>
            <a:ext cx="2397901" cy="461665"/>
          </a:xfrm>
          <a:prstGeom prst="rect">
            <a:avLst/>
          </a:prstGeom>
          <a:noFill/>
        </p:spPr>
        <p:txBody>
          <a:bodyPr wrap="none" rtlCol="0">
            <a:spAutoFit/>
          </a:bodyPr>
          <a:lstStyle/>
          <a:p>
            <a:r>
              <a:rPr lang="nl-NL" sz="2400" dirty="0"/>
              <a:t>Hartfrequentie ↑</a:t>
            </a:r>
          </a:p>
        </p:txBody>
      </p:sp>
      <p:sp>
        <p:nvSpPr>
          <p:cNvPr id="46" name="Tekstvak 45"/>
          <p:cNvSpPr txBox="1"/>
          <p:nvPr/>
        </p:nvSpPr>
        <p:spPr>
          <a:xfrm>
            <a:off x="6714314" y="2348880"/>
            <a:ext cx="1818126" cy="461665"/>
          </a:xfrm>
          <a:prstGeom prst="rect">
            <a:avLst/>
          </a:prstGeom>
          <a:noFill/>
        </p:spPr>
        <p:txBody>
          <a:bodyPr wrap="none" rtlCol="0">
            <a:spAutoFit/>
          </a:bodyPr>
          <a:lstStyle/>
          <a:p>
            <a:r>
              <a:rPr lang="nl-NL" sz="2400" dirty="0"/>
              <a:t>Bloeddruk ↓</a:t>
            </a:r>
          </a:p>
        </p:txBody>
      </p:sp>
      <p:sp>
        <p:nvSpPr>
          <p:cNvPr id="47" name="Tekstvak 46"/>
          <p:cNvSpPr txBox="1"/>
          <p:nvPr/>
        </p:nvSpPr>
        <p:spPr>
          <a:xfrm>
            <a:off x="6629045" y="4149080"/>
            <a:ext cx="2623475" cy="461665"/>
          </a:xfrm>
          <a:prstGeom prst="rect">
            <a:avLst/>
          </a:prstGeom>
          <a:noFill/>
        </p:spPr>
        <p:txBody>
          <a:bodyPr wrap="none" rtlCol="0">
            <a:spAutoFit/>
          </a:bodyPr>
          <a:lstStyle/>
          <a:p>
            <a:r>
              <a:rPr lang="nl-NL" sz="2400" dirty="0"/>
              <a:t>Glucose opname ↑</a:t>
            </a:r>
          </a:p>
        </p:txBody>
      </p:sp>
      <p:sp>
        <p:nvSpPr>
          <p:cNvPr id="48" name="Tekstvak 47"/>
          <p:cNvSpPr txBox="1"/>
          <p:nvPr/>
        </p:nvSpPr>
        <p:spPr>
          <a:xfrm>
            <a:off x="6660232" y="4839543"/>
            <a:ext cx="1315296" cy="461665"/>
          </a:xfrm>
          <a:prstGeom prst="rect">
            <a:avLst/>
          </a:prstGeom>
          <a:noFill/>
        </p:spPr>
        <p:txBody>
          <a:bodyPr wrap="none" rtlCol="0">
            <a:spAutoFit/>
          </a:bodyPr>
          <a:lstStyle/>
          <a:p>
            <a:r>
              <a:rPr lang="nl-NL" sz="2400" dirty="0"/>
              <a:t>Eetlust↓</a:t>
            </a:r>
          </a:p>
        </p:txBody>
      </p:sp>
      <p:sp>
        <p:nvSpPr>
          <p:cNvPr id="49" name="Tekstvak 48"/>
          <p:cNvSpPr txBox="1"/>
          <p:nvPr/>
        </p:nvSpPr>
        <p:spPr>
          <a:xfrm>
            <a:off x="6660232" y="5229200"/>
            <a:ext cx="1901867" cy="461665"/>
          </a:xfrm>
          <a:prstGeom prst="rect">
            <a:avLst/>
          </a:prstGeom>
          <a:noFill/>
        </p:spPr>
        <p:txBody>
          <a:bodyPr wrap="none" rtlCol="0">
            <a:spAutoFit/>
          </a:bodyPr>
          <a:lstStyle/>
          <a:p>
            <a:r>
              <a:rPr lang="nl-NL" sz="2400" dirty="0"/>
              <a:t>Verzadiging↑</a:t>
            </a:r>
          </a:p>
        </p:txBody>
      </p:sp>
      <p:sp>
        <p:nvSpPr>
          <p:cNvPr id="50" name="Tekstvak 49"/>
          <p:cNvSpPr txBox="1"/>
          <p:nvPr/>
        </p:nvSpPr>
        <p:spPr>
          <a:xfrm>
            <a:off x="6660232" y="5733256"/>
            <a:ext cx="1537922" cy="461665"/>
          </a:xfrm>
          <a:prstGeom prst="rect">
            <a:avLst/>
          </a:prstGeom>
          <a:noFill/>
        </p:spPr>
        <p:txBody>
          <a:bodyPr wrap="none" rtlCol="0">
            <a:spAutoFit/>
          </a:bodyPr>
          <a:lstStyle/>
          <a:p>
            <a:r>
              <a:rPr lang="nl-NL" sz="2400" dirty="0"/>
              <a:t>Lipolyse ↑</a:t>
            </a:r>
          </a:p>
        </p:txBody>
      </p:sp>
      <p:sp>
        <p:nvSpPr>
          <p:cNvPr id="51" name="Tekstvak 50"/>
          <p:cNvSpPr txBox="1"/>
          <p:nvPr/>
        </p:nvSpPr>
        <p:spPr>
          <a:xfrm>
            <a:off x="6670653" y="6063679"/>
            <a:ext cx="2149819" cy="461665"/>
          </a:xfrm>
          <a:prstGeom prst="rect">
            <a:avLst/>
          </a:prstGeom>
          <a:noFill/>
        </p:spPr>
        <p:txBody>
          <a:bodyPr wrap="none" rtlCol="0">
            <a:spAutoFit/>
          </a:bodyPr>
          <a:lstStyle/>
          <a:p>
            <a:r>
              <a:rPr lang="nl-NL" sz="2400" dirty="0"/>
              <a:t>FFA synthese ↑</a:t>
            </a:r>
          </a:p>
        </p:txBody>
      </p:sp>
      <p:sp>
        <p:nvSpPr>
          <p:cNvPr id="52" name="Tekstvak 51"/>
          <p:cNvSpPr txBox="1"/>
          <p:nvPr/>
        </p:nvSpPr>
        <p:spPr>
          <a:xfrm>
            <a:off x="6629045" y="6381328"/>
            <a:ext cx="2623475" cy="461665"/>
          </a:xfrm>
          <a:prstGeom prst="rect">
            <a:avLst/>
          </a:prstGeom>
          <a:noFill/>
        </p:spPr>
        <p:txBody>
          <a:bodyPr wrap="none" rtlCol="0">
            <a:spAutoFit/>
          </a:bodyPr>
          <a:lstStyle/>
          <a:p>
            <a:r>
              <a:rPr lang="nl-NL" sz="2400" dirty="0"/>
              <a:t>Glucose opname ↑</a:t>
            </a:r>
          </a:p>
        </p:txBody>
      </p:sp>
      <p:sp>
        <p:nvSpPr>
          <p:cNvPr id="53" name="Ovaal 52"/>
          <p:cNvSpPr/>
          <p:nvPr/>
        </p:nvSpPr>
        <p:spPr>
          <a:xfrm>
            <a:off x="5724128" y="2795736"/>
            <a:ext cx="2953297" cy="1137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tx1"/>
                </a:solidFill>
              </a:rPr>
              <a:t>Glucose</a:t>
            </a:r>
          </a:p>
          <a:p>
            <a:pPr algn="ctr"/>
            <a:r>
              <a:rPr lang="nl-NL" sz="3200" b="1" dirty="0">
                <a:solidFill>
                  <a:schemeClr val="tx1"/>
                </a:solidFill>
              </a:rPr>
              <a:t>regulatie</a:t>
            </a:r>
          </a:p>
        </p:txBody>
      </p:sp>
      <p:sp>
        <p:nvSpPr>
          <p:cNvPr id="54" name="Explosie 1 53"/>
          <p:cNvSpPr/>
          <p:nvPr/>
        </p:nvSpPr>
        <p:spPr>
          <a:xfrm>
            <a:off x="509972" y="4869160"/>
            <a:ext cx="2117812" cy="173233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DPP4</a:t>
            </a:r>
          </a:p>
        </p:txBody>
      </p:sp>
      <p:sp>
        <p:nvSpPr>
          <p:cNvPr id="2" name="Ovaal 1"/>
          <p:cNvSpPr/>
          <p:nvPr/>
        </p:nvSpPr>
        <p:spPr>
          <a:xfrm>
            <a:off x="3059832" y="5085184"/>
            <a:ext cx="1440160" cy="14146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DPP4 </a:t>
            </a:r>
            <a:r>
              <a:rPr lang="nl-NL" dirty="0"/>
              <a:t>remmer</a:t>
            </a:r>
          </a:p>
        </p:txBody>
      </p:sp>
      <p:sp>
        <p:nvSpPr>
          <p:cNvPr id="3" name="PIJL-LINKS 2"/>
          <p:cNvSpPr/>
          <p:nvPr/>
        </p:nvSpPr>
        <p:spPr>
          <a:xfrm>
            <a:off x="2555776" y="5445224"/>
            <a:ext cx="432048" cy="74114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al 54"/>
          <p:cNvSpPr/>
          <p:nvPr/>
        </p:nvSpPr>
        <p:spPr>
          <a:xfrm>
            <a:off x="3043420" y="161824"/>
            <a:ext cx="1440160" cy="14146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GLP-1</a:t>
            </a:r>
          </a:p>
          <a:p>
            <a:pPr algn="ctr"/>
            <a:r>
              <a:rPr lang="nl-NL" dirty="0"/>
              <a:t>analoog</a:t>
            </a:r>
          </a:p>
        </p:txBody>
      </p:sp>
      <p:sp>
        <p:nvSpPr>
          <p:cNvPr id="7" name="PIJL-OMLAAG 6"/>
          <p:cNvSpPr/>
          <p:nvPr/>
        </p:nvSpPr>
        <p:spPr>
          <a:xfrm rot="20117361">
            <a:off x="3779912" y="1700808"/>
            <a:ext cx="432048"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559930"/>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normAutofit/>
          </a:bodyPr>
          <a:lstStyle/>
          <a:p>
            <a:pPr algn="l"/>
            <a:r>
              <a:rPr lang="nl-NL" sz="4000" b="1" i="1" dirty="0">
                <a:solidFill>
                  <a:srgbClr val="C00000"/>
                </a:solidFill>
              </a:rPr>
              <a:t>Cave contra indicaties!</a:t>
            </a:r>
          </a:p>
        </p:txBody>
      </p:sp>
      <p:sp>
        <p:nvSpPr>
          <p:cNvPr id="3" name="Tijdelijke aanduiding voor inhoud 2"/>
          <p:cNvSpPr>
            <a:spLocks noGrp="1"/>
          </p:cNvSpPr>
          <p:nvPr>
            <p:ph idx="1"/>
          </p:nvPr>
        </p:nvSpPr>
        <p:spPr>
          <a:xfrm>
            <a:off x="2500858" y="2719390"/>
            <a:ext cx="7886700" cy="4351338"/>
          </a:xfrm>
        </p:spPr>
        <p:txBody>
          <a:bodyPr/>
          <a:lstStyle/>
          <a:p>
            <a:pPr marL="0" indent="0">
              <a:buNone/>
            </a:pPr>
            <a:endParaRPr lang="nl-NL" dirty="0">
              <a:solidFill>
                <a:srgbClr val="002060"/>
              </a:solidFill>
            </a:endParaRP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33" name="Afgeronde rechthoek 32"/>
          <p:cNvSpPr/>
          <p:nvPr/>
        </p:nvSpPr>
        <p:spPr>
          <a:xfrm>
            <a:off x="5478006" y="2215356"/>
            <a:ext cx="3208793" cy="21721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CI’s</a:t>
            </a:r>
            <a:r>
              <a:rPr lang="nl-NL" sz="1600" dirty="0"/>
              <a:t> GLP1:</a:t>
            </a:r>
          </a:p>
          <a:p>
            <a:pPr marL="285750" indent="-285750">
              <a:buFontTx/>
              <a:buChar char="-"/>
            </a:pPr>
            <a:r>
              <a:rPr lang="nl-NL" sz="1600" dirty="0"/>
              <a:t>VG pancreatitis of maligniteiten  in pancreas of schildklier</a:t>
            </a:r>
          </a:p>
          <a:p>
            <a:pPr marL="285750" indent="-285750">
              <a:buFontTx/>
              <a:buChar char="-"/>
            </a:pPr>
            <a:r>
              <a:rPr lang="nl-NL" sz="1600" dirty="0"/>
              <a:t>Ernstige GI aandoeningen (bv. bekende </a:t>
            </a:r>
            <a:r>
              <a:rPr lang="nl-NL" sz="1600" dirty="0" err="1"/>
              <a:t>gastroparese</a:t>
            </a:r>
            <a:r>
              <a:rPr lang="nl-NL" sz="1600" dirty="0"/>
              <a:t>)</a:t>
            </a:r>
          </a:p>
          <a:p>
            <a:pPr marL="285750" indent="-285750">
              <a:buFontTx/>
              <a:buChar char="-"/>
            </a:pPr>
            <a:r>
              <a:rPr lang="nl-NL" sz="1600" i="1" dirty="0"/>
              <a:t>Hartfalen</a:t>
            </a:r>
            <a:r>
              <a:rPr lang="nl-NL" sz="1600" dirty="0"/>
              <a:t> ( gebrek </a:t>
            </a:r>
            <a:r>
              <a:rPr lang="nl-NL" sz="1600" dirty="0" err="1"/>
              <a:t>geg’s</a:t>
            </a:r>
            <a:r>
              <a:rPr lang="nl-NL" sz="1600" dirty="0"/>
              <a:t>)</a:t>
            </a:r>
            <a:endParaRPr lang="nl-NL" sz="1600" dirty="0">
              <a:solidFill>
                <a:srgbClr val="C00000"/>
              </a:solidFill>
            </a:endParaRPr>
          </a:p>
          <a:p>
            <a:pPr marL="285750" indent="-285750">
              <a:buFontTx/>
              <a:buChar char="-"/>
            </a:pPr>
            <a:r>
              <a:rPr lang="nl-NL" sz="1600" i="1" dirty="0"/>
              <a:t>Levercirrose</a:t>
            </a:r>
            <a:r>
              <a:rPr lang="nl-NL" sz="1600" dirty="0"/>
              <a:t> (gebrek </a:t>
            </a:r>
            <a:r>
              <a:rPr lang="nl-NL" sz="1600" dirty="0" err="1"/>
              <a:t>geg’s</a:t>
            </a:r>
            <a:r>
              <a:rPr lang="nl-NL" sz="1600" dirty="0"/>
              <a:t>)</a:t>
            </a:r>
          </a:p>
          <a:p>
            <a:pPr marL="285750" indent="-285750">
              <a:buFontTx/>
              <a:buChar char="-"/>
            </a:pPr>
            <a:endParaRPr lang="nl-NL" sz="1600" dirty="0"/>
          </a:p>
        </p:txBody>
      </p:sp>
      <p:sp>
        <p:nvSpPr>
          <p:cNvPr id="34" name="Afgeronde rechthoek 33"/>
          <p:cNvSpPr/>
          <p:nvPr/>
        </p:nvSpPr>
        <p:spPr>
          <a:xfrm>
            <a:off x="1633423" y="1870077"/>
            <a:ext cx="2791054" cy="128532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CI’s</a:t>
            </a:r>
            <a:r>
              <a:rPr lang="nl-NL" sz="1600" dirty="0"/>
              <a:t> DPP4:</a:t>
            </a:r>
          </a:p>
          <a:p>
            <a:pPr marL="285750" indent="-285750">
              <a:buFontTx/>
              <a:buChar char="-"/>
            </a:pPr>
            <a:r>
              <a:rPr lang="nl-NL" sz="1600" dirty="0"/>
              <a:t>VG pancreatitis of angio oedeem (</a:t>
            </a:r>
            <a:r>
              <a:rPr lang="nl-NL" sz="1600" dirty="0" err="1"/>
              <a:t>icm</a:t>
            </a:r>
            <a:r>
              <a:rPr lang="nl-NL" sz="1600" dirty="0"/>
              <a:t> ACE)</a:t>
            </a:r>
          </a:p>
          <a:p>
            <a:pPr marL="285750" indent="-285750">
              <a:buFontTx/>
              <a:buChar char="-"/>
            </a:pPr>
            <a:r>
              <a:rPr lang="nl-NL" sz="1600" dirty="0"/>
              <a:t>Hartfalen</a:t>
            </a:r>
          </a:p>
        </p:txBody>
      </p:sp>
      <p:sp>
        <p:nvSpPr>
          <p:cNvPr id="39" name="Afgeronde rechthoek 38"/>
          <p:cNvSpPr/>
          <p:nvPr/>
        </p:nvSpPr>
        <p:spPr>
          <a:xfrm>
            <a:off x="2277739" y="3979739"/>
            <a:ext cx="3028818" cy="218539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t>CI’s</a:t>
            </a:r>
            <a:r>
              <a:rPr lang="nl-NL" sz="1600" dirty="0"/>
              <a:t> SGLT-2:</a:t>
            </a:r>
          </a:p>
          <a:p>
            <a:pPr marL="285750" indent="-285750">
              <a:buFontTx/>
              <a:buChar char="-"/>
            </a:pPr>
            <a:r>
              <a:rPr lang="nl-NL" sz="1600" dirty="0" err="1"/>
              <a:t>eGFR</a:t>
            </a:r>
            <a:r>
              <a:rPr lang="nl-NL" sz="1600" dirty="0"/>
              <a:t>&lt; 45 of &lt;60ml/min</a:t>
            </a:r>
          </a:p>
          <a:p>
            <a:pPr marL="285750" indent="-285750">
              <a:buFontTx/>
              <a:buChar char="-"/>
            </a:pPr>
            <a:r>
              <a:rPr lang="nl-NL" sz="1600" dirty="0" err="1"/>
              <a:t>Recidiv</a:t>
            </a:r>
            <a:r>
              <a:rPr lang="nl-NL" sz="1600" dirty="0"/>
              <a:t> genitale  infecties</a:t>
            </a:r>
          </a:p>
          <a:p>
            <a:pPr marL="285750" indent="-285750">
              <a:buFontTx/>
              <a:buChar char="-"/>
            </a:pPr>
            <a:r>
              <a:rPr lang="nl-NL" sz="1600" dirty="0"/>
              <a:t>Alcoholisme</a:t>
            </a:r>
          </a:p>
          <a:p>
            <a:pPr marL="285750" indent="-285750">
              <a:buFontTx/>
              <a:buChar char="-"/>
            </a:pPr>
            <a:r>
              <a:rPr lang="nl-NL" sz="1600" dirty="0"/>
              <a:t>Ondervoeding</a:t>
            </a:r>
          </a:p>
          <a:p>
            <a:pPr marL="285750" indent="-285750">
              <a:buFontTx/>
              <a:buChar char="-"/>
            </a:pPr>
            <a:r>
              <a:rPr lang="nl-NL" sz="1600" dirty="0" err="1"/>
              <a:t>Voorgesch</a:t>
            </a:r>
            <a:r>
              <a:rPr lang="nl-NL" sz="1600" dirty="0"/>
              <a:t> amputatie of perifeer vaatlijden</a:t>
            </a:r>
          </a:p>
          <a:p>
            <a:pPr marL="285750" indent="-285750">
              <a:buFontTx/>
              <a:buChar char="-"/>
            </a:pPr>
            <a:r>
              <a:rPr lang="nl-NL" sz="1600" dirty="0"/>
              <a:t>Volumedepletie ( acute maagdarmaandoeningen)</a:t>
            </a:r>
          </a:p>
        </p:txBody>
      </p:sp>
    </p:spTree>
    <p:extLst>
      <p:ext uri="{BB962C8B-B14F-4D97-AF65-F5344CB8AC3E}">
        <p14:creationId xmlns:p14="http://schemas.microsoft.com/office/powerpoint/2010/main" val="41297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Evaluatie</a:t>
            </a:r>
          </a:p>
        </p:txBody>
      </p:sp>
      <p:sp>
        <p:nvSpPr>
          <p:cNvPr id="3" name="Tijdelijke aanduiding voor inhoud 2"/>
          <p:cNvSpPr>
            <a:spLocks noGrp="1"/>
          </p:cNvSpPr>
          <p:nvPr>
            <p:ph idx="1"/>
          </p:nvPr>
        </p:nvSpPr>
        <p:spPr/>
        <p:txBody>
          <a:bodyPr/>
          <a:lstStyle/>
          <a:p>
            <a:pPr marL="0" indent="0">
              <a:buNone/>
            </a:pPr>
            <a:r>
              <a:rPr lang="nl-NL" dirty="0"/>
              <a:t>6 </a:t>
            </a:r>
            <a:r>
              <a:rPr lang="nl-NL" dirty="0" err="1"/>
              <a:t>mnd</a:t>
            </a:r>
            <a:r>
              <a:rPr lang="nl-NL" dirty="0"/>
              <a:t>!</a:t>
            </a:r>
          </a:p>
          <a:p>
            <a:pPr marL="0" indent="0">
              <a:buNone/>
            </a:pPr>
            <a:r>
              <a:rPr lang="nl-NL" dirty="0"/>
              <a:t>Ook weer stoppen als geen effect</a:t>
            </a:r>
          </a:p>
        </p:txBody>
      </p:sp>
    </p:spTree>
    <p:extLst>
      <p:ext uri="{BB962C8B-B14F-4D97-AF65-F5344CB8AC3E}">
        <p14:creationId xmlns:p14="http://schemas.microsoft.com/office/powerpoint/2010/main" val="3566368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4</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a:t>Bij (middel)langwerkende insuline: </a:t>
            </a:r>
          </a:p>
          <a:p>
            <a:pPr marL="444500" indent="-341313"/>
            <a:r>
              <a:rPr lang="nl-NL" dirty="0"/>
              <a:t>Voeg </a:t>
            </a:r>
            <a:r>
              <a:rPr lang="nl-NL" b="1" dirty="0"/>
              <a:t>snelwerkend insuline </a:t>
            </a:r>
            <a:r>
              <a:rPr lang="nl-NL" dirty="0"/>
              <a:t>toe, of</a:t>
            </a:r>
          </a:p>
          <a:p>
            <a:pPr marL="444500" indent="-341313"/>
            <a:r>
              <a:rPr lang="nl-NL" dirty="0"/>
              <a:t>Ga over op een </a:t>
            </a:r>
            <a:r>
              <a:rPr lang="nl-NL" b="1" dirty="0"/>
              <a:t>mix insuline</a:t>
            </a:r>
          </a:p>
          <a:p>
            <a:pPr marL="444500" indent="-341313"/>
            <a:endParaRPr lang="nl-NL" dirty="0"/>
          </a:p>
          <a:p>
            <a:pPr marL="444500" indent="-341313"/>
            <a:r>
              <a:rPr lang="nl-NL" dirty="0"/>
              <a:t>Alternatief bij HbA1c &lt; 15 </a:t>
            </a:r>
            <a:r>
              <a:rPr lang="nl-NL" dirty="0" err="1"/>
              <a:t>mmol</a:t>
            </a:r>
            <a:r>
              <a:rPr lang="nl-NL" dirty="0"/>
              <a:t>/mol boven streefwaarde: toevoeging DPP4-remmer</a:t>
            </a:r>
            <a:r>
              <a:rPr lang="nl-NL" b="1" dirty="0"/>
              <a:t>*</a:t>
            </a:r>
            <a:r>
              <a:rPr lang="nl-NL" dirty="0"/>
              <a:t> of GLP1-RA</a:t>
            </a:r>
          </a:p>
          <a:p>
            <a:pPr marL="0" indent="0">
              <a:buNone/>
            </a:pPr>
            <a:r>
              <a:rPr lang="nl-NL" dirty="0"/>
              <a:t>Bij (middel)langwerkende insuline: </a:t>
            </a:r>
          </a:p>
          <a:p>
            <a:pPr marL="444500" indent="-341313"/>
            <a:r>
              <a:rPr lang="nl-NL" dirty="0"/>
              <a:t>Voeg </a:t>
            </a:r>
            <a:r>
              <a:rPr lang="nl-NL" b="1" dirty="0"/>
              <a:t>snelwerkend insuline </a:t>
            </a:r>
            <a:r>
              <a:rPr lang="nl-NL" dirty="0"/>
              <a:t>toe, of</a:t>
            </a:r>
          </a:p>
          <a:p>
            <a:pPr marL="444500" indent="-341313"/>
            <a:r>
              <a:rPr lang="nl-NL" dirty="0"/>
              <a:t>Ga over op een </a:t>
            </a:r>
            <a:r>
              <a:rPr lang="nl-NL" b="1" dirty="0"/>
              <a:t>mix insuline</a:t>
            </a:r>
          </a:p>
          <a:p>
            <a:pPr marL="444500" indent="-341313"/>
            <a:endParaRPr lang="nl-NL" dirty="0"/>
          </a:p>
          <a:p>
            <a:pPr marL="444500" indent="-341313"/>
            <a:r>
              <a:rPr lang="nl-NL" dirty="0"/>
              <a:t>Alternatief bij HbA1c &lt; 15 </a:t>
            </a:r>
            <a:r>
              <a:rPr lang="nl-NL" dirty="0" err="1"/>
              <a:t>mmol</a:t>
            </a:r>
            <a:r>
              <a:rPr lang="nl-NL" dirty="0"/>
              <a:t>/mol boven streefwaarde: toevoeging DPP4-remmer</a:t>
            </a:r>
            <a:r>
              <a:rPr lang="nl-NL" b="1" dirty="0"/>
              <a:t>*</a:t>
            </a:r>
            <a:r>
              <a:rPr lang="nl-NL" dirty="0"/>
              <a:t> of GLP1-RA</a:t>
            </a:r>
          </a:p>
          <a:p>
            <a:pPr marL="0" indent="0">
              <a:buNone/>
            </a:pPr>
            <a:r>
              <a:rPr lang="nl-NL" dirty="0"/>
              <a:t>Verder noemen </a:t>
            </a:r>
            <a:r>
              <a:rPr lang="nl-NL" dirty="0" err="1"/>
              <a:t>gastric</a:t>
            </a:r>
            <a:r>
              <a:rPr lang="nl-NL" dirty="0"/>
              <a:t> bypass</a:t>
            </a:r>
          </a:p>
        </p:txBody>
      </p:sp>
    </p:spTree>
    <p:extLst>
      <p:ext uri="{BB962C8B-B14F-4D97-AF65-F5344CB8AC3E}">
        <p14:creationId xmlns:p14="http://schemas.microsoft.com/office/powerpoint/2010/main" val="3377061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Vergoeding</a:t>
            </a:r>
          </a:p>
        </p:txBody>
      </p:sp>
      <p:sp>
        <p:nvSpPr>
          <p:cNvPr id="3" name="Tijdelijke aanduiding voor inhoud 2"/>
          <p:cNvSpPr>
            <a:spLocks noGrp="1"/>
          </p:cNvSpPr>
          <p:nvPr>
            <p:ph idx="1"/>
          </p:nvPr>
        </p:nvSpPr>
        <p:spPr/>
        <p:txBody>
          <a:bodyPr/>
          <a:lstStyle/>
          <a:p>
            <a:pPr marL="0" indent="0">
              <a:buNone/>
            </a:pPr>
            <a:r>
              <a:rPr lang="nl-NL" dirty="0"/>
              <a:t>Uitleg vergoedingsregels triple therapie en GLP-1</a:t>
            </a:r>
          </a:p>
        </p:txBody>
      </p:sp>
    </p:spTree>
    <p:extLst>
      <p:ext uri="{BB962C8B-B14F-4D97-AF65-F5344CB8AC3E}">
        <p14:creationId xmlns:p14="http://schemas.microsoft.com/office/powerpoint/2010/main" val="1215451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Nog een keer het schema</a:t>
            </a:r>
          </a:p>
        </p:txBody>
      </p:sp>
      <p:sp>
        <p:nvSpPr>
          <p:cNvPr id="3" name="Tijdelijke aanduiding voor inhoud 2"/>
          <p:cNvSpPr>
            <a:spLocks noGrp="1"/>
          </p:cNvSpPr>
          <p:nvPr>
            <p:ph idx="1"/>
          </p:nvPr>
        </p:nvSpPr>
        <p:spPr/>
        <p:txBody>
          <a:bodyPr>
            <a:normAutofit fontScale="92500" lnSpcReduction="20000"/>
          </a:bodyPr>
          <a:lstStyle/>
          <a:p>
            <a:r>
              <a:rPr lang="nl-NL" dirty="0"/>
              <a:t>Doelen! Streefwaarden, </a:t>
            </a:r>
            <a:r>
              <a:rPr lang="nl-NL" dirty="0" err="1"/>
              <a:t>hypo;s</a:t>
            </a:r>
            <a:r>
              <a:rPr lang="nl-NL" dirty="0"/>
              <a:t> Beoogde HbA1c daling</a:t>
            </a:r>
          </a:p>
          <a:p>
            <a:r>
              <a:rPr lang="nl-NL" dirty="0"/>
              <a:t>Wens en motivatie patiënt</a:t>
            </a:r>
          </a:p>
          <a:p>
            <a:r>
              <a:rPr lang="nl-NL" dirty="0"/>
              <a:t>Leeftijd en levensverwachting</a:t>
            </a:r>
          </a:p>
          <a:p>
            <a:r>
              <a:rPr lang="nl-NL" dirty="0"/>
              <a:t>Risico hypoglykemie</a:t>
            </a:r>
          </a:p>
          <a:p>
            <a:r>
              <a:rPr lang="nl-NL" dirty="0"/>
              <a:t>BMI</a:t>
            </a:r>
          </a:p>
          <a:p>
            <a:r>
              <a:rPr lang="nl-NL" dirty="0"/>
              <a:t>Mogelijkheid zelfcontrole en toediening</a:t>
            </a:r>
          </a:p>
          <a:p>
            <a:r>
              <a:rPr lang="nl-NL" dirty="0"/>
              <a:t>Bijwerkingen van middelen/veiligheid</a:t>
            </a:r>
          </a:p>
          <a:p>
            <a:r>
              <a:rPr lang="nl-NL" dirty="0" err="1"/>
              <a:t>Comorbiditeit</a:t>
            </a:r>
            <a:endParaRPr lang="nl-NL" dirty="0"/>
          </a:p>
          <a:p>
            <a:r>
              <a:rPr lang="nl-NL" dirty="0"/>
              <a:t>Kosten</a:t>
            </a:r>
          </a:p>
          <a:p>
            <a:pPr marL="0" indent="0">
              <a:buNone/>
            </a:pPr>
            <a:endParaRPr lang="nl-NL" dirty="0"/>
          </a:p>
        </p:txBody>
      </p:sp>
    </p:spTree>
    <p:extLst>
      <p:ext uri="{BB962C8B-B14F-4D97-AF65-F5344CB8AC3E}">
        <p14:creationId xmlns:p14="http://schemas.microsoft.com/office/powerpoint/2010/main" val="296017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	</a:t>
            </a:r>
          </a:p>
        </p:txBody>
      </p:sp>
      <p:sp>
        <p:nvSpPr>
          <p:cNvPr id="3" name="Tijdelijke aanduiding voor inhoud 2"/>
          <p:cNvSpPr>
            <a:spLocks noGrp="1"/>
          </p:cNvSpPr>
          <p:nvPr>
            <p:ph idx="1"/>
          </p:nvPr>
        </p:nvSpPr>
        <p:spPr>
          <a:xfrm>
            <a:off x="628650" y="332656"/>
            <a:ext cx="7886700" cy="5844307"/>
          </a:xfrm>
        </p:spPr>
        <p:txBody>
          <a:bodyPr/>
          <a:lstStyle/>
          <a:p>
            <a:pPr marL="0" indent="0">
              <a:buNone/>
            </a:pPr>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5" name="Tekstvak 4"/>
          <p:cNvSpPr txBox="1"/>
          <p:nvPr/>
        </p:nvSpPr>
        <p:spPr>
          <a:xfrm>
            <a:off x="827584" y="1052736"/>
            <a:ext cx="7416824" cy="369332"/>
          </a:xfrm>
          <a:prstGeom prst="rect">
            <a:avLst/>
          </a:prstGeom>
          <a:solidFill>
            <a:schemeClr val="accent6">
              <a:lumMod val="40000"/>
              <a:lumOff val="60000"/>
            </a:schemeClr>
          </a:solidFill>
        </p:spPr>
        <p:txBody>
          <a:bodyPr wrap="square" rtlCol="0">
            <a:spAutoFit/>
          </a:bodyPr>
          <a:lstStyle/>
          <a:p>
            <a:pPr algn="ctr"/>
            <a:r>
              <a:rPr lang="nl-NL" dirty="0"/>
              <a:t>LEEFSTIJL</a:t>
            </a:r>
          </a:p>
        </p:txBody>
      </p:sp>
      <p:sp>
        <p:nvSpPr>
          <p:cNvPr id="6" name="Tekstvak 5"/>
          <p:cNvSpPr txBox="1"/>
          <p:nvPr/>
        </p:nvSpPr>
        <p:spPr>
          <a:xfrm>
            <a:off x="827584" y="1691516"/>
            <a:ext cx="7416824" cy="369332"/>
          </a:xfrm>
          <a:prstGeom prst="rect">
            <a:avLst/>
          </a:prstGeom>
          <a:solidFill>
            <a:schemeClr val="accent6">
              <a:lumMod val="60000"/>
              <a:lumOff val="40000"/>
            </a:schemeClr>
          </a:solidFill>
        </p:spPr>
        <p:txBody>
          <a:bodyPr wrap="square" rtlCol="0">
            <a:spAutoFit/>
          </a:bodyPr>
          <a:lstStyle/>
          <a:p>
            <a:pPr algn="ctr"/>
            <a:r>
              <a:rPr lang="nl-NL" dirty="0"/>
              <a:t>METFORMINE</a:t>
            </a:r>
          </a:p>
        </p:txBody>
      </p:sp>
      <p:sp>
        <p:nvSpPr>
          <p:cNvPr id="7" name="Tekstvak 6"/>
          <p:cNvSpPr txBox="1"/>
          <p:nvPr/>
        </p:nvSpPr>
        <p:spPr>
          <a:xfrm>
            <a:off x="800552" y="2348880"/>
            <a:ext cx="7416824" cy="369332"/>
          </a:xfrm>
          <a:prstGeom prst="rect">
            <a:avLst/>
          </a:prstGeom>
          <a:solidFill>
            <a:schemeClr val="accent6">
              <a:lumMod val="60000"/>
              <a:lumOff val="40000"/>
            </a:schemeClr>
          </a:solidFill>
        </p:spPr>
        <p:txBody>
          <a:bodyPr wrap="square" rtlCol="0">
            <a:spAutoFit/>
          </a:bodyPr>
          <a:lstStyle/>
          <a:p>
            <a:pPr algn="ctr"/>
            <a:r>
              <a:rPr lang="nl-NL" dirty="0"/>
              <a:t>SULFONUREUM DERIVAAT</a:t>
            </a:r>
          </a:p>
        </p:txBody>
      </p:sp>
      <p:sp>
        <p:nvSpPr>
          <p:cNvPr id="9" name="Tekstvak 8"/>
          <p:cNvSpPr txBox="1"/>
          <p:nvPr/>
        </p:nvSpPr>
        <p:spPr>
          <a:xfrm>
            <a:off x="827584" y="3573016"/>
            <a:ext cx="1656184" cy="369332"/>
          </a:xfrm>
          <a:prstGeom prst="rect">
            <a:avLst/>
          </a:prstGeom>
          <a:solidFill>
            <a:schemeClr val="accent6">
              <a:lumMod val="75000"/>
            </a:schemeClr>
          </a:solidFill>
        </p:spPr>
        <p:txBody>
          <a:bodyPr wrap="square" rtlCol="0">
            <a:spAutoFit/>
          </a:bodyPr>
          <a:lstStyle/>
          <a:p>
            <a:pPr algn="ctr"/>
            <a:r>
              <a:rPr lang="nl-NL" dirty="0"/>
              <a:t>DPP4</a:t>
            </a:r>
          </a:p>
        </p:txBody>
      </p:sp>
      <p:sp>
        <p:nvSpPr>
          <p:cNvPr id="10" name="Tekstvak 9"/>
          <p:cNvSpPr txBox="1"/>
          <p:nvPr/>
        </p:nvSpPr>
        <p:spPr>
          <a:xfrm>
            <a:off x="4659680" y="3563724"/>
            <a:ext cx="3557696" cy="369332"/>
          </a:xfrm>
          <a:prstGeom prst="rect">
            <a:avLst/>
          </a:prstGeom>
          <a:solidFill>
            <a:schemeClr val="accent6">
              <a:lumMod val="75000"/>
            </a:schemeClr>
          </a:solidFill>
        </p:spPr>
        <p:txBody>
          <a:bodyPr wrap="square" rtlCol="0">
            <a:spAutoFit/>
          </a:bodyPr>
          <a:lstStyle/>
          <a:p>
            <a:pPr algn="ctr"/>
            <a:r>
              <a:rPr lang="nl-NL" dirty="0"/>
              <a:t>INSULINE (NPH)</a:t>
            </a:r>
          </a:p>
        </p:txBody>
      </p:sp>
      <p:sp>
        <p:nvSpPr>
          <p:cNvPr id="11" name="Tekstvak 10"/>
          <p:cNvSpPr txBox="1"/>
          <p:nvPr/>
        </p:nvSpPr>
        <p:spPr>
          <a:xfrm>
            <a:off x="2699792" y="3563724"/>
            <a:ext cx="1656184" cy="369332"/>
          </a:xfrm>
          <a:prstGeom prst="rect">
            <a:avLst/>
          </a:prstGeom>
          <a:solidFill>
            <a:schemeClr val="accent6">
              <a:lumMod val="75000"/>
            </a:schemeClr>
          </a:solidFill>
        </p:spPr>
        <p:txBody>
          <a:bodyPr wrap="square" rtlCol="0">
            <a:spAutoFit/>
          </a:bodyPr>
          <a:lstStyle/>
          <a:p>
            <a:pPr algn="ctr"/>
            <a:r>
              <a:rPr lang="nl-NL" dirty="0"/>
              <a:t>GLP-1 </a:t>
            </a:r>
            <a:r>
              <a:rPr lang="nl-NL" sz="1100" dirty="0"/>
              <a:t>(BMI&gt;30)</a:t>
            </a:r>
            <a:endParaRPr lang="nl-NL" dirty="0"/>
          </a:p>
        </p:txBody>
      </p:sp>
      <p:sp>
        <p:nvSpPr>
          <p:cNvPr id="12" name="Tekstvak 11"/>
          <p:cNvSpPr txBox="1"/>
          <p:nvPr/>
        </p:nvSpPr>
        <p:spPr>
          <a:xfrm>
            <a:off x="827584" y="4715852"/>
            <a:ext cx="3557696" cy="369332"/>
          </a:xfrm>
          <a:prstGeom prst="rect">
            <a:avLst/>
          </a:prstGeom>
          <a:solidFill>
            <a:schemeClr val="accent6">
              <a:lumMod val="50000"/>
            </a:schemeClr>
          </a:solidFill>
        </p:spPr>
        <p:txBody>
          <a:bodyPr wrap="square" rtlCol="0">
            <a:spAutoFit/>
          </a:bodyPr>
          <a:lstStyle/>
          <a:p>
            <a:pPr algn="ctr"/>
            <a:r>
              <a:rPr lang="nl-NL" dirty="0"/>
              <a:t>INSULINE (NPH)</a:t>
            </a:r>
          </a:p>
        </p:txBody>
      </p:sp>
      <p:sp>
        <p:nvSpPr>
          <p:cNvPr id="13" name="Tekstvak 12"/>
          <p:cNvSpPr txBox="1"/>
          <p:nvPr/>
        </p:nvSpPr>
        <p:spPr>
          <a:xfrm>
            <a:off x="4685328" y="4715852"/>
            <a:ext cx="912048" cy="369332"/>
          </a:xfrm>
          <a:prstGeom prst="rect">
            <a:avLst/>
          </a:prstGeom>
          <a:solidFill>
            <a:schemeClr val="accent6">
              <a:lumMod val="50000"/>
            </a:schemeClr>
          </a:solidFill>
        </p:spPr>
        <p:txBody>
          <a:bodyPr wrap="square" rtlCol="0">
            <a:spAutoFit/>
          </a:bodyPr>
          <a:lstStyle/>
          <a:p>
            <a:pPr algn="ctr"/>
            <a:r>
              <a:rPr lang="nl-NL" dirty="0"/>
              <a:t>GLP-1</a:t>
            </a:r>
          </a:p>
        </p:txBody>
      </p:sp>
      <p:sp>
        <p:nvSpPr>
          <p:cNvPr id="14" name="Tekstvak 13"/>
          <p:cNvSpPr txBox="1"/>
          <p:nvPr/>
        </p:nvSpPr>
        <p:spPr>
          <a:xfrm>
            <a:off x="6036216" y="4715852"/>
            <a:ext cx="912048" cy="369332"/>
          </a:xfrm>
          <a:prstGeom prst="rect">
            <a:avLst/>
          </a:prstGeom>
          <a:solidFill>
            <a:schemeClr val="accent6">
              <a:lumMod val="50000"/>
            </a:schemeClr>
          </a:solidFill>
        </p:spPr>
        <p:txBody>
          <a:bodyPr wrap="square" rtlCol="0">
            <a:spAutoFit/>
          </a:bodyPr>
          <a:lstStyle/>
          <a:p>
            <a:pPr algn="ctr"/>
            <a:r>
              <a:rPr lang="nl-NL" dirty="0"/>
              <a:t>MIX</a:t>
            </a:r>
          </a:p>
        </p:txBody>
      </p:sp>
      <p:sp>
        <p:nvSpPr>
          <p:cNvPr id="15" name="Tekstvak 14"/>
          <p:cNvSpPr txBox="1"/>
          <p:nvPr/>
        </p:nvSpPr>
        <p:spPr>
          <a:xfrm>
            <a:off x="7332360" y="4715852"/>
            <a:ext cx="912048" cy="369332"/>
          </a:xfrm>
          <a:prstGeom prst="rect">
            <a:avLst/>
          </a:prstGeom>
          <a:solidFill>
            <a:schemeClr val="accent6">
              <a:lumMod val="50000"/>
            </a:schemeClr>
          </a:solidFill>
        </p:spPr>
        <p:txBody>
          <a:bodyPr wrap="square" rtlCol="0">
            <a:spAutoFit/>
          </a:bodyPr>
          <a:lstStyle/>
          <a:p>
            <a:pPr algn="ctr"/>
            <a:r>
              <a:rPr lang="nl-NL" dirty="0"/>
              <a:t>BB</a:t>
            </a:r>
          </a:p>
        </p:txBody>
      </p:sp>
      <p:sp>
        <p:nvSpPr>
          <p:cNvPr id="22" name="Tekstvak 21"/>
          <p:cNvSpPr txBox="1"/>
          <p:nvPr/>
        </p:nvSpPr>
        <p:spPr>
          <a:xfrm>
            <a:off x="800552" y="2996952"/>
            <a:ext cx="3555424" cy="307777"/>
          </a:xfrm>
          <a:prstGeom prst="rect">
            <a:avLst/>
          </a:prstGeom>
          <a:solidFill>
            <a:schemeClr val="accent2">
              <a:lumMod val="60000"/>
              <a:lumOff val="40000"/>
            </a:schemeClr>
          </a:solidFill>
        </p:spPr>
        <p:txBody>
          <a:bodyPr wrap="square" rtlCol="0">
            <a:spAutoFit/>
          </a:bodyPr>
          <a:lstStyle/>
          <a:p>
            <a:r>
              <a:rPr lang="nl-NL" sz="1400" dirty="0"/>
              <a:t> &lt; 15 </a:t>
            </a:r>
            <a:r>
              <a:rPr lang="nl-NL" sz="1400" dirty="0" err="1"/>
              <a:t>mmol</a:t>
            </a:r>
            <a:r>
              <a:rPr lang="nl-NL" sz="1400" dirty="0"/>
              <a:t>/mol boven HbA1c streefwaarde</a:t>
            </a:r>
          </a:p>
        </p:txBody>
      </p:sp>
      <p:sp>
        <p:nvSpPr>
          <p:cNvPr id="23" name="Tekstvak 22"/>
          <p:cNvSpPr txBox="1"/>
          <p:nvPr/>
        </p:nvSpPr>
        <p:spPr>
          <a:xfrm>
            <a:off x="4659680" y="2996952"/>
            <a:ext cx="3555424" cy="307777"/>
          </a:xfrm>
          <a:prstGeom prst="rect">
            <a:avLst/>
          </a:prstGeom>
          <a:solidFill>
            <a:schemeClr val="accent2">
              <a:lumMod val="60000"/>
              <a:lumOff val="40000"/>
            </a:schemeClr>
          </a:solidFill>
        </p:spPr>
        <p:txBody>
          <a:bodyPr wrap="square" rtlCol="0">
            <a:spAutoFit/>
          </a:bodyPr>
          <a:lstStyle/>
          <a:p>
            <a:r>
              <a:rPr lang="nl-NL" sz="1400" dirty="0"/>
              <a:t> &gt; 15 </a:t>
            </a:r>
            <a:r>
              <a:rPr lang="nl-NL" sz="1400" dirty="0" err="1"/>
              <a:t>mmol</a:t>
            </a:r>
            <a:r>
              <a:rPr lang="nl-NL" sz="1400" dirty="0"/>
              <a:t>/mol boven HbA1c streefwaarde</a:t>
            </a:r>
          </a:p>
        </p:txBody>
      </p:sp>
      <p:sp>
        <p:nvSpPr>
          <p:cNvPr id="24" name="Tekstvak 23"/>
          <p:cNvSpPr txBox="1"/>
          <p:nvPr/>
        </p:nvSpPr>
        <p:spPr>
          <a:xfrm>
            <a:off x="800552" y="4201343"/>
            <a:ext cx="3555424" cy="307777"/>
          </a:xfrm>
          <a:prstGeom prst="rect">
            <a:avLst/>
          </a:prstGeom>
          <a:solidFill>
            <a:schemeClr val="accent2">
              <a:lumMod val="60000"/>
              <a:lumOff val="40000"/>
            </a:schemeClr>
          </a:solidFill>
        </p:spPr>
        <p:txBody>
          <a:bodyPr wrap="square" rtlCol="0">
            <a:spAutoFit/>
          </a:bodyPr>
          <a:lstStyle/>
          <a:p>
            <a:pPr algn="ctr"/>
            <a:r>
              <a:rPr lang="nl-NL" sz="1400" dirty="0"/>
              <a:t> Onvoldoende daling HbA1c</a:t>
            </a:r>
          </a:p>
        </p:txBody>
      </p:sp>
      <p:sp>
        <p:nvSpPr>
          <p:cNvPr id="25" name="Tekstvak 24"/>
          <p:cNvSpPr txBox="1"/>
          <p:nvPr/>
        </p:nvSpPr>
        <p:spPr>
          <a:xfrm>
            <a:off x="827584" y="404664"/>
            <a:ext cx="7416824" cy="369332"/>
          </a:xfrm>
          <a:prstGeom prst="rect">
            <a:avLst/>
          </a:prstGeom>
          <a:solidFill>
            <a:schemeClr val="bg1"/>
          </a:solidFill>
          <a:ln w="19050">
            <a:solidFill>
              <a:schemeClr val="accent6">
                <a:lumMod val="50000"/>
              </a:schemeClr>
            </a:solidFill>
          </a:ln>
        </p:spPr>
        <p:txBody>
          <a:bodyPr wrap="square" rtlCol="0">
            <a:spAutoFit/>
          </a:bodyPr>
          <a:lstStyle/>
          <a:p>
            <a:pPr algn="ctr"/>
            <a:r>
              <a:rPr lang="nl-NL" dirty="0"/>
              <a:t>NHG STAPPENPLAN</a:t>
            </a:r>
          </a:p>
        </p:txBody>
      </p:sp>
      <p:cxnSp>
        <p:nvCxnSpPr>
          <p:cNvPr id="27" name="Rechte verbindingslijn met pijl 26"/>
          <p:cNvCxnSpPr>
            <a:stCxn id="25" idx="2"/>
          </p:cNvCxnSpPr>
          <p:nvPr/>
        </p:nvCxnSpPr>
        <p:spPr>
          <a:xfrm>
            <a:off x="4535996" y="77399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a:stCxn id="6" idx="2"/>
          </p:cNvCxnSpPr>
          <p:nvPr/>
        </p:nvCxnSpPr>
        <p:spPr>
          <a:xfrm>
            <a:off x="4535996" y="206084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5" idx="2"/>
            <a:endCxn id="6" idx="0"/>
          </p:cNvCxnSpPr>
          <p:nvPr/>
        </p:nvCxnSpPr>
        <p:spPr>
          <a:xfrm>
            <a:off x="4535996" y="1422068"/>
            <a:ext cx="0" cy="269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p:cNvCxnSpPr>
            <a:stCxn id="7" idx="2"/>
            <a:endCxn id="22" idx="0"/>
          </p:cNvCxnSpPr>
          <p:nvPr/>
        </p:nvCxnSpPr>
        <p:spPr>
          <a:xfrm flipH="1">
            <a:off x="2578264" y="2718212"/>
            <a:ext cx="193070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a:stCxn id="7" idx="2"/>
            <a:endCxn id="23" idx="0"/>
          </p:cNvCxnSpPr>
          <p:nvPr/>
        </p:nvCxnSpPr>
        <p:spPr>
          <a:xfrm>
            <a:off x="4508964" y="2718212"/>
            <a:ext cx="1928428"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endCxn id="9" idx="0"/>
          </p:cNvCxnSpPr>
          <p:nvPr/>
        </p:nvCxnSpPr>
        <p:spPr>
          <a:xfrm>
            <a:off x="1655676" y="3304729"/>
            <a:ext cx="0" cy="268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a:endCxn id="11" idx="0"/>
          </p:cNvCxnSpPr>
          <p:nvPr/>
        </p:nvCxnSpPr>
        <p:spPr>
          <a:xfrm>
            <a:off x="3527884" y="3304729"/>
            <a:ext cx="0" cy="258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9" idx="2"/>
          </p:cNvCxnSpPr>
          <p:nvPr/>
        </p:nvCxnSpPr>
        <p:spPr>
          <a:xfrm>
            <a:off x="1655676" y="3942348"/>
            <a:ext cx="0" cy="258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a:stCxn id="11" idx="2"/>
          </p:cNvCxnSpPr>
          <p:nvPr/>
        </p:nvCxnSpPr>
        <p:spPr>
          <a:xfrm>
            <a:off x="3527884" y="3933056"/>
            <a:ext cx="0" cy="268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a:stCxn id="24" idx="2"/>
          </p:cNvCxnSpPr>
          <p:nvPr/>
        </p:nvCxnSpPr>
        <p:spPr>
          <a:xfrm>
            <a:off x="2578264" y="4509120"/>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23" idx="2"/>
            <a:endCxn id="10" idx="0"/>
          </p:cNvCxnSpPr>
          <p:nvPr/>
        </p:nvCxnSpPr>
        <p:spPr>
          <a:xfrm>
            <a:off x="6437392" y="3304729"/>
            <a:ext cx="1136" cy="258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p:cNvCxnSpPr>
            <a:endCxn id="13" idx="0"/>
          </p:cNvCxnSpPr>
          <p:nvPr/>
        </p:nvCxnSpPr>
        <p:spPr>
          <a:xfrm>
            <a:off x="5141352" y="3933056"/>
            <a:ext cx="0" cy="782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p:cNvCxnSpPr>
            <a:stCxn id="10" idx="2"/>
          </p:cNvCxnSpPr>
          <p:nvPr/>
        </p:nvCxnSpPr>
        <p:spPr>
          <a:xfrm flipH="1">
            <a:off x="6437392" y="3933056"/>
            <a:ext cx="1136" cy="782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a:endCxn id="15" idx="0"/>
          </p:cNvCxnSpPr>
          <p:nvPr/>
        </p:nvCxnSpPr>
        <p:spPr>
          <a:xfrm>
            <a:off x="7788384" y="3933056"/>
            <a:ext cx="0" cy="782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22" grpId="0" animBg="1"/>
      <p:bldP spid="23"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Reservebank</a:t>
            </a:r>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418888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Pathofysiologie</a:t>
            </a:r>
          </a:p>
        </p:txBody>
      </p:sp>
      <p:sp>
        <p:nvSpPr>
          <p:cNvPr id="3" name="Tijdelijke aanduiding voor inhoud 2"/>
          <p:cNvSpPr>
            <a:spLocks noGrp="1"/>
          </p:cNvSpPr>
          <p:nvPr>
            <p:ph idx="1"/>
          </p:nvPr>
        </p:nvSpPr>
        <p:spPr/>
        <p:txBody>
          <a:bodyPr/>
          <a:lstStyle/>
          <a:p>
            <a:pPr marL="0" indent="0">
              <a:buNone/>
            </a:pPr>
            <a:r>
              <a:rPr lang="nl-NL" dirty="0" err="1"/>
              <a:t>Betacelfalen</a:t>
            </a:r>
            <a:r>
              <a:rPr lang="nl-NL" dirty="0"/>
              <a:t> </a:t>
            </a:r>
            <a:r>
              <a:rPr lang="nl-NL" dirty="0" err="1"/>
              <a:t>vs</a:t>
            </a:r>
            <a:r>
              <a:rPr lang="nl-NL" dirty="0"/>
              <a:t> insuline resistentie</a:t>
            </a:r>
          </a:p>
          <a:p>
            <a:pPr marL="0" indent="0">
              <a:buNone/>
            </a:pPr>
            <a:r>
              <a:rPr lang="nl-NL" dirty="0"/>
              <a:t>Diabetes is heterogene aandoening</a:t>
            </a:r>
          </a:p>
        </p:txBody>
      </p:sp>
    </p:spTree>
    <p:extLst>
      <p:ext uri="{BB962C8B-B14F-4D97-AF65-F5344CB8AC3E}">
        <p14:creationId xmlns:p14="http://schemas.microsoft.com/office/powerpoint/2010/main" val="2513417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Reservemiddelen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521663047"/>
              </p:ext>
            </p:extLst>
          </p:nvPr>
        </p:nvGraphicFramePr>
        <p:xfrm>
          <a:off x="101600" y="1892300"/>
          <a:ext cx="8978007" cy="4013199"/>
        </p:xfrm>
        <a:graphic>
          <a:graphicData uri="http://schemas.openxmlformats.org/drawingml/2006/table">
            <a:tbl>
              <a:tblPr/>
              <a:tblGrid>
                <a:gridCol w="1384284">
                  <a:extLst>
                    <a:ext uri="{9D8B030D-6E8A-4147-A177-3AD203B41FA5}">
                      <a16:colId xmlns:a16="http://schemas.microsoft.com/office/drawing/2014/main" val="20000"/>
                    </a:ext>
                  </a:extLst>
                </a:gridCol>
                <a:gridCol w="1714516">
                  <a:extLst>
                    <a:ext uri="{9D8B030D-6E8A-4147-A177-3AD203B41FA5}">
                      <a16:colId xmlns:a16="http://schemas.microsoft.com/office/drawing/2014/main" val="20001"/>
                    </a:ext>
                  </a:extLst>
                </a:gridCol>
                <a:gridCol w="1639504">
                  <a:extLst>
                    <a:ext uri="{9D8B030D-6E8A-4147-A177-3AD203B41FA5}">
                      <a16:colId xmlns:a16="http://schemas.microsoft.com/office/drawing/2014/main" val="20002"/>
                    </a:ext>
                  </a:extLst>
                </a:gridCol>
                <a:gridCol w="1341393">
                  <a:extLst>
                    <a:ext uri="{9D8B030D-6E8A-4147-A177-3AD203B41FA5}">
                      <a16:colId xmlns:a16="http://schemas.microsoft.com/office/drawing/2014/main" val="20003"/>
                    </a:ext>
                  </a:extLst>
                </a:gridCol>
                <a:gridCol w="1524428">
                  <a:extLst>
                    <a:ext uri="{9D8B030D-6E8A-4147-A177-3AD203B41FA5}">
                      <a16:colId xmlns:a16="http://schemas.microsoft.com/office/drawing/2014/main" val="20004"/>
                    </a:ext>
                  </a:extLst>
                </a:gridCol>
                <a:gridCol w="1373882">
                  <a:extLst>
                    <a:ext uri="{9D8B030D-6E8A-4147-A177-3AD203B41FA5}">
                      <a16:colId xmlns:a16="http://schemas.microsoft.com/office/drawing/2014/main" val="20005"/>
                    </a:ext>
                  </a:extLst>
                </a:gridCol>
              </a:tblGrid>
              <a:tr h="872991">
                <a:tc>
                  <a:txBody>
                    <a:bodyPr/>
                    <a:lstStyle/>
                    <a:p>
                      <a:pPr>
                        <a:lnSpc>
                          <a:spcPct val="115000"/>
                        </a:lnSpc>
                        <a:spcAft>
                          <a:spcPts val="0"/>
                        </a:spcAft>
                      </a:pPr>
                      <a:endParaRPr lang="nl-NL"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b="1" dirty="0">
                          <a:solidFill>
                            <a:srgbClr val="000000"/>
                          </a:solidFill>
                          <a:latin typeface="Calibri"/>
                          <a:ea typeface="Calibri"/>
                          <a:cs typeface="Times New Roman"/>
                        </a:rPr>
                        <a:t>HbA1c daling </a:t>
                      </a:r>
                      <a:r>
                        <a:rPr lang="nl-NL" sz="1800" b="1" dirty="0" err="1">
                          <a:solidFill>
                            <a:srgbClr val="000000"/>
                          </a:solidFill>
                          <a:latin typeface="Calibri"/>
                          <a:ea typeface="Calibri"/>
                          <a:cs typeface="Times New Roman"/>
                        </a:rPr>
                        <a:t>tov</a:t>
                      </a:r>
                      <a:r>
                        <a:rPr lang="nl-NL" sz="1800" b="1" dirty="0">
                          <a:solidFill>
                            <a:srgbClr val="000000"/>
                          </a:solidFill>
                          <a:latin typeface="Calibri"/>
                          <a:ea typeface="Calibri"/>
                          <a:cs typeface="Times New Roman"/>
                        </a:rPr>
                        <a:t> placebo</a:t>
                      </a:r>
                      <a:endParaRPr lang="nl-NL" sz="18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b="1" dirty="0">
                          <a:solidFill>
                            <a:srgbClr val="000000"/>
                          </a:solidFill>
                          <a:latin typeface="Calibri"/>
                          <a:ea typeface="Calibri"/>
                          <a:cs typeface="Times New Roman"/>
                        </a:rPr>
                        <a:t>Kans op hypoglykemie</a:t>
                      </a:r>
                      <a:endParaRPr lang="nl-NL" sz="18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b="1" dirty="0">
                          <a:solidFill>
                            <a:srgbClr val="000000"/>
                          </a:solidFill>
                          <a:latin typeface="Calibri"/>
                          <a:ea typeface="Calibri"/>
                          <a:cs typeface="Times New Roman"/>
                        </a:rPr>
                        <a:t>Effect op gewicht</a:t>
                      </a:r>
                      <a:endParaRPr lang="nl-NL" sz="18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b="1" dirty="0">
                          <a:solidFill>
                            <a:srgbClr val="000000"/>
                          </a:solidFill>
                          <a:latin typeface="Calibri"/>
                          <a:ea typeface="Calibri"/>
                          <a:cs typeface="Times New Roman"/>
                        </a:rPr>
                        <a:t>Lange termijn veiligheid</a:t>
                      </a:r>
                      <a:endParaRPr lang="nl-NL" sz="18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b="1" dirty="0">
                          <a:solidFill>
                            <a:srgbClr val="000000"/>
                          </a:solidFill>
                          <a:latin typeface="Calibri"/>
                          <a:ea typeface="Calibri"/>
                          <a:cs typeface="Times New Roman"/>
                        </a:rPr>
                        <a:t>Kosten *</a:t>
                      </a:r>
                      <a:endParaRPr lang="nl-NL" sz="18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78669">
                <a:tc>
                  <a:txBody>
                    <a:bodyPr/>
                    <a:lstStyle/>
                    <a:p>
                      <a:pPr>
                        <a:lnSpc>
                          <a:spcPct val="115000"/>
                        </a:lnSpc>
                        <a:spcAft>
                          <a:spcPts val="0"/>
                        </a:spcAft>
                      </a:pPr>
                      <a:r>
                        <a:rPr lang="nl-NL" sz="1800" b="1" dirty="0">
                          <a:solidFill>
                            <a:schemeClr val="tx1"/>
                          </a:solidFill>
                          <a:latin typeface="Calibri"/>
                          <a:ea typeface="Calibri"/>
                          <a:cs typeface="Times New Roman"/>
                        </a:rPr>
                        <a:t>Acarbose</a:t>
                      </a:r>
                      <a:endParaRPr lang="nl-NL" sz="1800" dirty="0">
                        <a:solidFill>
                          <a:schemeClr val="tx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dirty="0">
                          <a:solidFill>
                            <a:schemeClr val="tx1"/>
                          </a:solidFill>
                          <a:latin typeface="Calibri"/>
                          <a:ea typeface="Calibri"/>
                          <a:cs typeface="Times New Roman"/>
                        </a:rPr>
                        <a:t>8</a:t>
                      </a:r>
                      <a:r>
                        <a:rPr lang="nl-NL" sz="1800" baseline="0" dirty="0">
                          <a:solidFill>
                            <a:schemeClr val="tx1"/>
                          </a:solidFill>
                          <a:latin typeface="Calibri"/>
                          <a:ea typeface="Calibri"/>
                          <a:cs typeface="Times New Roman"/>
                        </a:rPr>
                        <a:t> </a:t>
                      </a:r>
                      <a:r>
                        <a:rPr lang="en-US" sz="1800" baseline="0" dirty="0">
                          <a:solidFill>
                            <a:schemeClr val="tx1"/>
                          </a:solidFill>
                          <a:latin typeface="Calibri"/>
                          <a:ea typeface="Calibri"/>
                          <a:cs typeface="Times New Roman"/>
                        </a:rPr>
                        <a:t>-</a:t>
                      </a:r>
                      <a:r>
                        <a:rPr lang="nl-NL" sz="1800" baseline="0" dirty="0">
                          <a:solidFill>
                            <a:schemeClr val="tx1"/>
                          </a:solidFill>
                          <a:latin typeface="Calibri"/>
                          <a:ea typeface="Calibri"/>
                          <a:cs typeface="Times New Roman"/>
                        </a:rPr>
                        <a:t> 9 </a:t>
                      </a:r>
                      <a:r>
                        <a:rPr lang="nl-NL" sz="1800" dirty="0">
                          <a:solidFill>
                            <a:schemeClr val="tx1"/>
                          </a:solidFill>
                          <a:latin typeface="Calibri"/>
                          <a:ea typeface="Calibri"/>
                          <a:cs typeface="Times New Roman"/>
                        </a:rPr>
                        <a:t> mmol/mol</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Geen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Geen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Goed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Matig</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689314">
                <a:tc>
                  <a:txBody>
                    <a:bodyPr/>
                    <a:lstStyle/>
                    <a:p>
                      <a:pPr>
                        <a:lnSpc>
                          <a:spcPct val="115000"/>
                        </a:lnSpc>
                        <a:spcAft>
                          <a:spcPts val="0"/>
                        </a:spcAft>
                      </a:pPr>
                      <a:r>
                        <a:rPr lang="nl-NL" sz="1800" b="1" dirty="0">
                          <a:solidFill>
                            <a:schemeClr val="tx1"/>
                          </a:solidFill>
                          <a:latin typeface="Calibri"/>
                          <a:ea typeface="Calibri"/>
                          <a:cs typeface="Times New Roman"/>
                        </a:rPr>
                        <a:t>SGLT-2-remmers</a:t>
                      </a:r>
                      <a:endParaRPr lang="nl-NL" sz="1800" dirty="0">
                        <a:solidFill>
                          <a:schemeClr val="tx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dirty="0">
                          <a:solidFill>
                            <a:schemeClr val="tx1"/>
                          </a:solidFill>
                          <a:latin typeface="Calibri"/>
                          <a:ea typeface="Calibri"/>
                          <a:cs typeface="Times New Roman"/>
                        </a:rPr>
                        <a:t>7 - 9 mmol/mol</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Geen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Afname</a:t>
                      </a:r>
                      <a:r>
                        <a:rPr lang="nl-NL" sz="1800" baseline="0">
                          <a:solidFill>
                            <a:schemeClr val="tx1"/>
                          </a:solidFill>
                          <a:latin typeface="Calibri"/>
                          <a:ea typeface="Calibri"/>
                          <a:cs typeface="Times New Roman"/>
                        </a:rPr>
                        <a:t> (gering)</a:t>
                      </a:r>
                      <a:endParaRPr lang="nl-NL" sz="1800">
                        <a:solidFill>
                          <a:schemeClr val="tx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Onbekend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Matig/hoog</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901395">
                <a:tc>
                  <a:txBody>
                    <a:bodyPr/>
                    <a:lstStyle/>
                    <a:p>
                      <a:pPr>
                        <a:lnSpc>
                          <a:spcPct val="115000"/>
                        </a:lnSpc>
                        <a:spcAft>
                          <a:spcPts val="0"/>
                        </a:spcAft>
                      </a:pPr>
                      <a:r>
                        <a:rPr lang="nl-NL" sz="1800" b="1" dirty="0" err="1">
                          <a:solidFill>
                            <a:schemeClr val="tx1"/>
                          </a:solidFill>
                          <a:latin typeface="Calibri"/>
                          <a:ea typeface="Calibri"/>
                          <a:cs typeface="Times New Roman"/>
                        </a:rPr>
                        <a:t>Pioglitazon</a:t>
                      </a:r>
                      <a:endParaRPr lang="nl-NL" sz="1800" dirty="0">
                        <a:solidFill>
                          <a:schemeClr val="tx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dirty="0">
                          <a:solidFill>
                            <a:schemeClr val="tx1"/>
                          </a:solidFill>
                          <a:latin typeface="Calibri"/>
                          <a:ea typeface="Calibri"/>
                          <a:cs typeface="Times New Roman"/>
                        </a:rPr>
                        <a:t>9 - 11 mmol/mol</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dirty="0">
                          <a:solidFill>
                            <a:schemeClr val="tx1"/>
                          </a:solidFill>
                          <a:latin typeface="Calibri"/>
                          <a:ea typeface="Calibri"/>
                          <a:cs typeface="Times New Roman"/>
                        </a:rPr>
                        <a:t>Geen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dirty="0">
                          <a:solidFill>
                            <a:schemeClr val="tx1"/>
                          </a:solidFill>
                          <a:latin typeface="Calibri"/>
                          <a:ea typeface="Calibri"/>
                          <a:cs typeface="Times New Roman"/>
                        </a:rPr>
                        <a:t>Toename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dirty="0">
                          <a:solidFill>
                            <a:schemeClr val="tx1"/>
                          </a:solidFill>
                          <a:latin typeface="Calibri"/>
                          <a:ea typeface="Calibri"/>
                          <a:cs typeface="Times New Roman"/>
                        </a:rPr>
                        <a:t>Slecht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dirty="0">
                          <a:solidFill>
                            <a:schemeClr val="tx1"/>
                          </a:solidFill>
                          <a:latin typeface="Calibri"/>
                          <a:ea typeface="Calibri"/>
                          <a:cs typeface="Times New Roman"/>
                        </a:rPr>
                        <a:t>Laag</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770830">
                <a:tc>
                  <a:txBody>
                    <a:bodyPr/>
                    <a:lstStyle/>
                    <a:p>
                      <a:pPr>
                        <a:lnSpc>
                          <a:spcPct val="115000"/>
                        </a:lnSpc>
                        <a:spcAft>
                          <a:spcPts val="0"/>
                        </a:spcAft>
                      </a:pPr>
                      <a:r>
                        <a:rPr lang="nl-NL" sz="1800" b="1" dirty="0" err="1">
                          <a:solidFill>
                            <a:schemeClr val="tx1"/>
                          </a:solidFill>
                          <a:latin typeface="Calibri"/>
                          <a:ea typeface="Calibri"/>
                          <a:cs typeface="Times New Roman"/>
                        </a:rPr>
                        <a:t>Repaglinide</a:t>
                      </a:r>
                      <a:endParaRPr lang="nl-NL" sz="1800" dirty="0">
                        <a:solidFill>
                          <a:schemeClr val="tx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nSpc>
                          <a:spcPct val="115000"/>
                        </a:lnSpc>
                        <a:spcAft>
                          <a:spcPts val="0"/>
                        </a:spcAft>
                      </a:pPr>
                      <a:r>
                        <a:rPr lang="nl-NL" sz="1800" dirty="0">
                          <a:solidFill>
                            <a:schemeClr val="tx1"/>
                          </a:solidFill>
                          <a:latin typeface="Calibri"/>
                          <a:ea typeface="Calibri"/>
                          <a:cs typeface="Times New Roman"/>
                        </a:rPr>
                        <a:t>11 mmol/mol</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a:solidFill>
                            <a:schemeClr val="tx1"/>
                          </a:solidFill>
                          <a:latin typeface="Calibri"/>
                          <a:ea typeface="Calibri"/>
                          <a:cs typeface="Times New Roman"/>
                        </a:rPr>
                        <a:t>Klein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dirty="0">
                          <a:solidFill>
                            <a:schemeClr val="tx1"/>
                          </a:solidFill>
                          <a:latin typeface="Calibri"/>
                          <a:ea typeface="Calibri"/>
                          <a:cs typeface="Times New Roman"/>
                        </a:rPr>
                        <a:t>Toename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dirty="0">
                          <a:solidFill>
                            <a:schemeClr val="tx1"/>
                          </a:solidFill>
                          <a:latin typeface="Calibri"/>
                          <a:ea typeface="Calibri"/>
                          <a:cs typeface="Times New Roman"/>
                        </a:rPr>
                        <a:t>Goed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nSpc>
                          <a:spcPct val="115000"/>
                        </a:lnSpc>
                        <a:spcAft>
                          <a:spcPts val="0"/>
                        </a:spcAft>
                      </a:pPr>
                      <a:r>
                        <a:rPr lang="nl-NL" sz="1800" dirty="0">
                          <a:solidFill>
                            <a:schemeClr val="tx1"/>
                          </a:solidFill>
                          <a:latin typeface="Calibri"/>
                          <a:ea typeface="Calibri"/>
                          <a:cs typeface="Times New Roman"/>
                        </a:rPr>
                        <a:t>Laag</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sp>
        <p:nvSpPr>
          <p:cNvPr id="6" name="Tijdelijke aanduiding voor dianummer 5">
            <a:extLst>
              <a:ext uri="{FF2B5EF4-FFF2-40B4-BE49-F238E27FC236}">
                <a16:creationId xmlns:a16="http://schemas.microsoft.com/office/drawing/2014/main" id="{5CCED85A-0D1A-9C49-97EE-F6C2A6B30475}"/>
              </a:ext>
            </a:extLst>
          </p:cNvPr>
          <p:cNvSpPr>
            <a:spLocks noGrp="1"/>
          </p:cNvSpPr>
          <p:nvPr>
            <p:ph type="sldNum" sz="quarter" idx="12"/>
          </p:nvPr>
        </p:nvSpPr>
        <p:spPr/>
        <p:txBody>
          <a:bodyPr/>
          <a:lstStyle/>
          <a:p>
            <a:endParaRPr lang="nl-NL" sz="1200" dirty="0">
              <a:solidFill>
                <a:schemeClr val="tx1"/>
              </a:solidFill>
            </a:endParaRPr>
          </a:p>
        </p:txBody>
      </p:sp>
    </p:spTree>
    <p:extLst>
      <p:ext uri="{BB962C8B-B14F-4D97-AF65-F5344CB8AC3E}">
        <p14:creationId xmlns:p14="http://schemas.microsoft.com/office/powerpoint/2010/main" val="1471717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Acarbose</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731" y="2420888"/>
            <a:ext cx="7876709" cy="3816424"/>
          </a:xfrm>
          <a:ln cmpd="sng">
            <a:solidFill>
              <a:schemeClr val="tx1"/>
            </a:solidFill>
          </a:ln>
        </p:spPr>
      </p:pic>
      <p:sp>
        <p:nvSpPr>
          <p:cNvPr id="4" name="Tijdelijke aanduiding voor voettekst 3"/>
          <p:cNvSpPr>
            <a:spLocks noGrp="1"/>
          </p:cNvSpPr>
          <p:nvPr>
            <p:ph type="ftr" sz="quarter" idx="11"/>
          </p:nvPr>
        </p:nvSpPr>
        <p:spPr/>
        <p:txBody>
          <a:bodyPr/>
          <a:lstStyle/>
          <a:p>
            <a:r>
              <a:rPr lang="nl-NL"/>
              <a:t>Copy right: SIR institute for PPP</a:t>
            </a:r>
          </a:p>
        </p:txBody>
      </p:sp>
      <p:sp>
        <p:nvSpPr>
          <p:cNvPr id="6" name="Tekstvak 5"/>
          <p:cNvSpPr txBox="1"/>
          <p:nvPr/>
        </p:nvSpPr>
        <p:spPr>
          <a:xfrm>
            <a:off x="539552" y="1844824"/>
            <a:ext cx="4597750" cy="523220"/>
          </a:xfrm>
          <a:prstGeom prst="rect">
            <a:avLst/>
          </a:prstGeom>
          <a:noFill/>
        </p:spPr>
        <p:txBody>
          <a:bodyPr wrap="square" rtlCol="0">
            <a:spAutoFit/>
          </a:bodyPr>
          <a:lstStyle/>
          <a:p>
            <a:r>
              <a:rPr lang="el-GR" sz="2800" dirty="0"/>
              <a:t>α</a:t>
            </a:r>
            <a:r>
              <a:rPr lang="nl-NL" sz="2800" dirty="0"/>
              <a:t> - </a:t>
            </a:r>
            <a:r>
              <a:rPr lang="nl-NL" sz="2800" dirty="0" err="1"/>
              <a:t>glucosidaseremmer</a:t>
            </a:r>
            <a:endParaRPr lang="nl-NL" sz="2800" dirty="0"/>
          </a:p>
        </p:txBody>
      </p:sp>
    </p:spTree>
    <p:extLst>
      <p:ext uri="{BB962C8B-B14F-4D97-AF65-F5344CB8AC3E}">
        <p14:creationId xmlns:p14="http://schemas.microsoft.com/office/powerpoint/2010/main" val="28965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Acarbose</a:t>
            </a:r>
          </a:p>
        </p:txBody>
      </p:sp>
      <p:sp>
        <p:nvSpPr>
          <p:cNvPr id="7" name="Tijdelijke aanduiding voor inhoud 6"/>
          <p:cNvSpPr>
            <a:spLocks noGrp="1"/>
          </p:cNvSpPr>
          <p:nvPr>
            <p:ph sz="half" idx="1"/>
          </p:nvPr>
        </p:nvSpPr>
        <p:spPr/>
        <p:txBody>
          <a:bodyPr/>
          <a:lstStyle/>
          <a:p>
            <a:endParaRPr lang="nl-NL"/>
          </a:p>
        </p:txBody>
      </p:sp>
      <p:sp>
        <p:nvSpPr>
          <p:cNvPr id="8" name="Tijdelijke aanduiding voor inhoud 7"/>
          <p:cNvSpPr>
            <a:spLocks noGrp="1"/>
          </p:cNvSpPr>
          <p:nvPr>
            <p:ph sz="half" idx="2"/>
          </p:nvPr>
        </p:nvSpPr>
        <p:spPr/>
        <p:txBody>
          <a:bodyPr/>
          <a:lstStyle/>
          <a:p>
            <a:pPr marL="0" indent="0">
              <a:buNone/>
            </a:pPr>
            <a:endParaRPr lang="nl-NL" dirty="0"/>
          </a:p>
        </p:txBody>
      </p:sp>
      <p:sp>
        <p:nvSpPr>
          <p:cNvPr id="4" name="PIJL-OMLAAG 3"/>
          <p:cNvSpPr/>
          <p:nvPr/>
        </p:nvSpPr>
        <p:spPr>
          <a:xfrm>
            <a:off x="467544" y="1628800"/>
            <a:ext cx="3888432" cy="4392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475656" y="2393883"/>
            <a:ext cx="1872208" cy="2369880"/>
          </a:xfrm>
          <a:prstGeom prst="rect">
            <a:avLst/>
          </a:prstGeom>
          <a:noFill/>
        </p:spPr>
        <p:txBody>
          <a:bodyPr wrap="square" rtlCol="0">
            <a:spAutoFit/>
          </a:bodyPr>
          <a:lstStyle/>
          <a:p>
            <a:pPr algn="ctr"/>
            <a:r>
              <a:rPr lang="nl-NL" sz="4000" dirty="0">
                <a:solidFill>
                  <a:schemeClr val="bg1"/>
                </a:solidFill>
              </a:rPr>
              <a:t>HbA1c daling</a:t>
            </a:r>
          </a:p>
          <a:p>
            <a:pPr algn="ctr"/>
            <a:r>
              <a:rPr lang="nl-NL" sz="4000" dirty="0">
                <a:solidFill>
                  <a:schemeClr val="bg1"/>
                </a:solidFill>
              </a:rPr>
              <a:t> 8-10 </a:t>
            </a:r>
            <a:r>
              <a:rPr lang="nl-NL" sz="2800" dirty="0" err="1">
                <a:solidFill>
                  <a:schemeClr val="bg1"/>
                </a:solidFill>
              </a:rPr>
              <a:t>mmol</a:t>
            </a:r>
            <a:r>
              <a:rPr lang="nl-NL" sz="2800" dirty="0">
                <a:solidFill>
                  <a:schemeClr val="bg1"/>
                </a:solidFill>
              </a:rPr>
              <a:t>/mol</a:t>
            </a:r>
          </a:p>
        </p:txBody>
      </p:sp>
      <p:sp>
        <p:nvSpPr>
          <p:cNvPr id="6" name="Tekstvak 5"/>
          <p:cNvSpPr txBox="1"/>
          <p:nvPr/>
        </p:nvSpPr>
        <p:spPr>
          <a:xfrm>
            <a:off x="221627" y="6237312"/>
            <a:ext cx="8712968" cy="523220"/>
          </a:xfrm>
          <a:prstGeom prst="rect">
            <a:avLst/>
          </a:prstGeom>
          <a:noFill/>
        </p:spPr>
        <p:txBody>
          <a:bodyPr wrap="square" rtlCol="0">
            <a:spAutoFit/>
          </a:bodyPr>
          <a:lstStyle/>
          <a:p>
            <a:r>
              <a:rPr lang="nl-NL" sz="1400" dirty="0"/>
              <a:t>Holman RR, </a:t>
            </a:r>
            <a:r>
              <a:rPr lang="nl-NL" sz="1400" dirty="0" err="1"/>
              <a:t>Cull</a:t>
            </a:r>
            <a:r>
              <a:rPr lang="nl-NL" sz="1400" dirty="0"/>
              <a:t> CA, Turner RC. A </a:t>
            </a:r>
            <a:r>
              <a:rPr lang="nl-NL" sz="1400" dirty="0" err="1"/>
              <a:t>randomized</a:t>
            </a:r>
            <a:r>
              <a:rPr lang="nl-NL" sz="1400" dirty="0"/>
              <a:t> double-blind trial of acarbose in type 2 diabetes shows </a:t>
            </a:r>
            <a:r>
              <a:rPr lang="nl-NL" sz="1400" dirty="0" err="1"/>
              <a:t>improved</a:t>
            </a:r>
            <a:r>
              <a:rPr lang="nl-NL" sz="1400" dirty="0"/>
              <a:t> </a:t>
            </a:r>
            <a:r>
              <a:rPr lang="nl-NL" sz="1400" dirty="0" err="1"/>
              <a:t>glycemic</a:t>
            </a:r>
            <a:r>
              <a:rPr lang="nl-NL" sz="1400" dirty="0"/>
              <a:t> control over 3 </a:t>
            </a:r>
            <a:r>
              <a:rPr lang="nl-NL" sz="1400" dirty="0" err="1"/>
              <a:t>years</a:t>
            </a:r>
            <a:r>
              <a:rPr lang="nl-NL" sz="1400" dirty="0"/>
              <a:t> (U.K. </a:t>
            </a:r>
            <a:r>
              <a:rPr lang="nl-NL" sz="1400" dirty="0" err="1"/>
              <a:t>Prospective</a:t>
            </a:r>
            <a:r>
              <a:rPr lang="nl-NL" sz="1400" dirty="0"/>
              <a:t> Diabetes </a:t>
            </a:r>
            <a:r>
              <a:rPr lang="nl-NL" sz="1400" dirty="0" err="1"/>
              <a:t>Study</a:t>
            </a:r>
            <a:r>
              <a:rPr lang="nl-NL" sz="1400" dirty="0"/>
              <a:t> 44). </a:t>
            </a:r>
            <a:r>
              <a:rPr lang="nl-NL" sz="1400" i="1" dirty="0"/>
              <a:t>Diabetes Care</a:t>
            </a:r>
            <a:r>
              <a:rPr lang="nl-NL" sz="1400" dirty="0"/>
              <a:t>. 1999;22(6):960-964.</a:t>
            </a:r>
          </a:p>
        </p:txBody>
      </p:sp>
      <p:sp>
        <p:nvSpPr>
          <p:cNvPr id="10" name="Tekstvak 9"/>
          <p:cNvSpPr txBox="1"/>
          <p:nvPr/>
        </p:nvSpPr>
        <p:spPr>
          <a:xfrm>
            <a:off x="4716016" y="1634116"/>
            <a:ext cx="3960440" cy="1200329"/>
          </a:xfrm>
          <a:prstGeom prst="rect">
            <a:avLst/>
          </a:prstGeom>
          <a:solidFill>
            <a:srgbClr val="FF0000"/>
          </a:solidFill>
          <a:ln w="6350">
            <a:solidFill>
              <a:schemeClr val="tx1"/>
            </a:solidFill>
          </a:ln>
        </p:spPr>
        <p:txBody>
          <a:bodyPr wrap="square" rtlCol="0">
            <a:spAutoFit/>
          </a:bodyPr>
          <a:lstStyle/>
          <a:p>
            <a:pPr algn="ctr"/>
            <a:r>
              <a:rPr lang="nl-NL" sz="3600" dirty="0">
                <a:solidFill>
                  <a:schemeClr val="bg1"/>
                </a:solidFill>
              </a:rPr>
              <a:t>Contra-indicatie</a:t>
            </a:r>
          </a:p>
          <a:p>
            <a:pPr algn="ctr"/>
            <a:r>
              <a:rPr lang="nl-NL" sz="3600" dirty="0" err="1">
                <a:solidFill>
                  <a:schemeClr val="bg1"/>
                </a:solidFill>
              </a:rPr>
              <a:t>eGFR</a:t>
            </a:r>
            <a:r>
              <a:rPr lang="nl-NL" sz="3600" dirty="0">
                <a:solidFill>
                  <a:schemeClr val="bg1"/>
                </a:solidFill>
              </a:rPr>
              <a:t> &lt; 25</a:t>
            </a:r>
          </a:p>
        </p:txBody>
      </p:sp>
      <p:sp>
        <p:nvSpPr>
          <p:cNvPr id="11" name="Tekstvak 10"/>
          <p:cNvSpPr txBox="1"/>
          <p:nvPr/>
        </p:nvSpPr>
        <p:spPr>
          <a:xfrm>
            <a:off x="4716016" y="3996353"/>
            <a:ext cx="3960440" cy="584775"/>
          </a:xfrm>
          <a:prstGeom prst="rect">
            <a:avLst/>
          </a:prstGeom>
          <a:solidFill>
            <a:srgbClr val="00B050"/>
          </a:solidFill>
          <a:ln w="6350">
            <a:solidFill>
              <a:schemeClr val="tx1"/>
            </a:solidFill>
          </a:ln>
        </p:spPr>
        <p:txBody>
          <a:bodyPr wrap="square" rtlCol="0">
            <a:spAutoFit/>
          </a:bodyPr>
          <a:lstStyle/>
          <a:p>
            <a:pPr algn="ctr"/>
            <a:r>
              <a:rPr lang="nl-NL" sz="3200" dirty="0">
                <a:solidFill>
                  <a:schemeClr val="bg1"/>
                </a:solidFill>
              </a:rPr>
              <a:t>Gewichtsneutraal</a:t>
            </a:r>
          </a:p>
        </p:txBody>
      </p:sp>
      <p:sp>
        <p:nvSpPr>
          <p:cNvPr id="13" name="Tekstvak 12"/>
          <p:cNvSpPr txBox="1"/>
          <p:nvPr/>
        </p:nvSpPr>
        <p:spPr>
          <a:xfrm>
            <a:off x="4716016" y="5508521"/>
            <a:ext cx="3960440" cy="584775"/>
          </a:xfrm>
          <a:prstGeom prst="rect">
            <a:avLst/>
          </a:prstGeom>
          <a:solidFill>
            <a:srgbClr val="00B050"/>
          </a:solidFill>
          <a:ln w="6350">
            <a:solidFill>
              <a:schemeClr val="tx1"/>
            </a:solidFill>
          </a:ln>
        </p:spPr>
        <p:txBody>
          <a:bodyPr wrap="square" rtlCol="0">
            <a:spAutoFit/>
          </a:bodyPr>
          <a:lstStyle/>
          <a:p>
            <a:pPr algn="ctr"/>
            <a:r>
              <a:rPr lang="nl-NL" sz="3200" dirty="0">
                <a:solidFill>
                  <a:schemeClr val="bg1"/>
                </a:solidFill>
              </a:rPr>
              <a:t>Goedkoop</a:t>
            </a:r>
          </a:p>
        </p:txBody>
      </p:sp>
    </p:spTree>
    <p:extLst>
      <p:ext uri="{BB962C8B-B14F-4D97-AF65-F5344CB8AC3E}">
        <p14:creationId xmlns:p14="http://schemas.microsoft.com/office/powerpoint/2010/main" val="137206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Conclusie</a:t>
            </a:r>
          </a:p>
        </p:txBody>
      </p:sp>
      <p:sp>
        <p:nvSpPr>
          <p:cNvPr id="5" name="Tijdelijke aanduiding voor inhoud 4"/>
          <p:cNvSpPr>
            <a:spLocks noGrp="1"/>
          </p:cNvSpPr>
          <p:nvPr>
            <p:ph idx="1"/>
          </p:nvPr>
        </p:nvSpPr>
        <p:spPr/>
        <p:txBody>
          <a:bodyPr/>
          <a:lstStyle/>
          <a:p>
            <a:pPr marL="0" indent="0">
              <a:buNone/>
            </a:pPr>
            <a:r>
              <a:rPr lang="nl-NL" sz="3600" dirty="0"/>
              <a:t>Acarbose verlaagt </a:t>
            </a:r>
            <a:r>
              <a:rPr lang="nl-NL" sz="3600" dirty="0" err="1"/>
              <a:t>postpr</a:t>
            </a:r>
            <a:r>
              <a:rPr lang="nl-NL" sz="3600" dirty="0"/>
              <a:t>. glucose en Hba1c</a:t>
            </a:r>
          </a:p>
          <a:p>
            <a:pPr marL="0" indent="0">
              <a:buNone/>
            </a:pPr>
            <a:r>
              <a:rPr lang="nl-NL" sz="3600" dirty="0"/>
              <a:t>Acarbose verlaagt de kans op diabetes</a:t>
            </a:r>
          </a:p>
          <a:p>
            <a:pPr marL="0" indent="0">
              <a:buNone/>
            </a:pPr>
            <a:r>
              <a:rPr lang="nl-NL" sz="3600" dirty="0"/>
              <a:t>Acarbose verlaagt NIET de kans op HVZ </a:t>
            </a:r>
          </a:p>
          <a:p>
            <a:pPr marL="0" indent="0">
              <a:buNone/>
            </a:pPr>
            <a:endParaRPr lang="nl-NL" sz="3600"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998105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SGLT-2</a:t>
            </a:r>
          </a:p>
        </p:txBody>
      </p:sp>
      <p:sp>
        <p:nvSpPr>
          <p:cNvPr id="3" name="Tijdelijke aanduiding voor inhoud 2"/>
          <p:cNvSpPr>
            <a:spLocks noGrp="1"/>
          </p:cNvSpPr>
          <p:nvPr>
            <p:ph idx="1"/>
          </p:nvPr>
        </p:nvSpPr>
        <p:spPr/>
        <p:txBody>
          <a:bodyPr/>
          <a:lstStyle/>
          <a:p>
            <a:pPr marL="0" indent="0">
              <a:buNone/>
            </a:pPr>
            <a:r>
              <a:rPr lang="nl-NL" dirty="0"/>
              <a:t>Uitleg pro en contra</a:t>
            </a:r>
          </a:p>
          <a:p>
            <a:pPr marL="0" indent="0">
              <a:buNone/>
            </a:pPr>
            <a:r>
              <a:rPr lang="nl-NL" dirty="0"/>
              <a:t>werking</a:t>
            </a:r>
          </a:p>
        </p:txBody>
      </p:sp>
    </p:spTree>
    <p:extLst>
      <p:ext uri="{BB962C8B-B14F-4D97-AF65-F5344CB8AC3E}">
        <p14:creationId xmlns:p14="http://schemas.microsoft.com/office/powerpoint/2010/main" val="2195258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p>
            <a:pPr algn="ctr"/>
            <a:r>
              <a:rPr lang="nl-NL" sz="3600" dirty="0"/>
              <a:t>Dehydratie</a:t>
            </a:r>
          </a:p>
        </p:txBody>
      </p:sp>
      <p:pic>
        <p:nvPicPr>
          <p:cNvPr id="6" name="Tijdelijke aanduiding voor inhoud 5" descr="nierstichting-illustratie-pb-20160517-dreigende-uitdroging.jpg"/>
          <p:cNvPicPr>
            <a:picLocks noGrp="1" noChangeAspect="1"/>
          </p:cNvPicPr>
          <p:nvPr>
            <p:ph idx="1"/>
          </p:nvPr>
        </p:nvPicPr>
        <p:blipFill>
          <a:blip r:embed="rId3" cstate="print"/>
          <a:stretch>
            <a:fillRect/>
          </a:stretch>
        </p:blipFill>
        <p:spPr>
          <a:xfrm>
            <a:off x="2051720" y="1667626"/>
            <a:ext cx="5306362" cy="4410913"/>
          </a:xfrm>
        </p:spPr>
      </p:pic>
      <p:sp>
        <p:nvSpPr>
          <p:cNvPr id="4" name="Tijdelijke aanduiding voor voettekst 3"/>
          <p:cNvSpPr>
            <a:spLocks noGrp="1"/>
          </p:cNvSpPr>
          <p:nvPr>
            <p:ph type="ftr" idx="11"/>
          </p:nvPr>
        </p:nvSpPr>
        <p:spPr/>
        <p:txBody>
          <a:bodyPr/>
          <a:lstStyle/>
          <a:p>
            <a:pPr>
              <a:defRPr/>
            </a:pPr>
            <a:r>
              <a:rPr lang="en-GB" sz="2000" dirty="0" err="1">
                <a:solidFill>
                  <a:srgbClr val="0070C0"/>
                </a:solidFill>
              </a:rPr>
              <a:t>Bron</a:t>
            </a:r>
            <a:r>
              <a:rPr lang="en-GB" sz="2000" dirty="0">
                <a:solidFill>
                  <a:srgbClr val="0070C0"/>
                </a:solidFill>
              </a:rPr>
              <a:t>: folder </a:t>
            </a:r>
            <a:r>
              <a:rPr lang="en-GB" sz="2000" dirty="0" err="1">
                <a:solidFill>
                  <a:srgbClr val="0070C0"/>
                </a:solidFill>
              </a:rPr>
              <a:t>nierstichting</a:t>
            </a:r>
            <a:endParaRPr lang="en-GB" sz="2000" dirty="0">
              <a:solidFill>
                <a:srgbClr val="0070C0"/>
              </a:solidFill>
            </a:endParaRPr>
          </a:p>
        </p:txBody>
      </p:sp>
    </p:spTree>
    <p:extLst>
      <p:ext uri="{BB962C8B-B14F-4D97-AF65-F5344CB8AC3E}">
        <p14:creationId xmlns:p14="http://schemas.microsoft.com/office/powerpoint/2010/main" val="362150686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2132856"/>
            <a:ext cx="4732736" cy="3656191"/>
          </a:xfrm>
        </p:spPr>
      </p:pic>
    </p:spTree>
    <p:extLst>
      <p:ext uri="{BB962C8B-B14F-4D97-AF65-F5344CB8AC3E}">
        <p14:creationId xmlns:p14="http://schemas.microsoft.com/office/powerpoint/2010/main" val="3985496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a:t>
            </a:r>
          </a:p>
        </p:txBody>
      </p:sp>
      <p:sp>
        <p:nvSpPr>
          <p:cNvPr id="3" name="Tijdelijke aanduiding voor inhoud 2"/>
          <p:cNvSpPr>
            <a:spLocks noGrp="1"/>
          </p:cNvSpPr>
          <p:nvPr>
            <p:ph idx="1"/>
          </p:nvPr>
        </p:nvSpPr>
        <p:spPr/>
        <p:txBody>
          <a:bodyPr/>
          <a:lstStyle/>
          <a:p>
            <a:r>
              <a:rPr lang="nl-NL" dirty="0"/>
              <a:t>Reserve casus als er nog tijd is.</a:t>
            </a:r>
          </a:p>
          <a:p>
            <a:r>
              <a:rPr lang="nl-NL" dirty="0"/>
              <a:t>De brakende </a:t>
            </a:r>
            <a:r>
              <a:rPr lang="nl-NL" dirty="0" err="1"/>
              <a:t>patient</a:t>
            </a:r>
            <a:endParaRPr lang="nl-NL" dirty="0"/>
          </a:p>
          <a:p>
            <a:r>
              <a:rPr lang="nl-NL" dirty="0"/>
              <a:t>De </a:t>
            </a:r>
            <a:r>
              <a:rPr lang="nl-NL" dirty="0" err="1"/>
              <a:t>obese</a:t>
            </a:r>
            <a:r>
              <a:rPr lang="nl-NL" dirty="0"/>
              <a:t> </a:t>
            </a:r>
            <a:r>
              <a:rPr lang="nl-NL" dirty="0" err="1"/>
              <a:t>patient</a:t>
            </a:r>
            <a:endParaRPr lang="nl-NL" dirty="0"/>
          </a:p>
          <a:p>
            <a:r>
              <a:rPr lang="nl-NL" dirty="0"/>
              <a:t>De </a:t>
            </a:r>
            <a:r>
              <a:rPr lang="nl-NL" dirty="0" err="1"/>
              <a:t>geratrische</a:t>
            </a:r>
            <a:r>
              <a:rPr lang="nl-NL" dirty="0"/>
              <a:t> </a:t>
            </a:r>
            <a:r>
              <a:rPr lang="nl-NL"/>
              <a:t>patient</a:t>
            </a:r>
          </a:p>
        </p:txBody>
      </p:sp>
    </p:spTree>
    <p:extLst>
      <p:ext uri="{BB962C8B-B14F-4D97-AF65-F5344CB8AC3E}">
        <p14:creationId xmlns:p14="http://schemas.microsoft.com/office/powerpoint/2010/main" val="56343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1</a:t>
            </a:r>
          </a:p>
        </p:txBody>
      </p:sp>
      <p:sp>
        <p:nvSpPr>
          <p:cNvPr id="3" name="Tijdelijke aanduiding voor inhoud 2"/>
          <p:cNvSpPr>
            <a:spLocks noGrp="1"/>
          </p:cNvSpPr>
          <p:nvPr>
            <p:ph idx="1"/>
          </p:nvPr>
        </p:nvSpPr>
        <p:spPr/>
        <p:txBody>
          <a:bodyPr/>
          <a:lstStyle/>
          <a:p>
            <a:pPr marL="0" indent="0">
              <a:buNone/>
            </a:pPr>
            <a:r>
              <a:rPr lang="nl-NL" dirty="0"/>
              <a:t>Goede </a:t>
            </a:r>
            <a:r>
              <a:rPr lang="nl-NL" dirty="0" err="1"/>
              <a:t>glykemische</a:t>
            </a:r>
            <a:r>
              <a:rPr lang="nl-NL" dirty="0"/>
              <a:t> controle verlaagt de kans op een hartinfarct meer dan een laag </a:t>
            </a:r>
            <a:r>
              <a:rPr lang="nl-NL" dirty="0" err="1"/>
              <a:t>ldl</a:t>
            </a:r>
            <a:r>
              <a:rPr lang="nl-NL" dirty="0"/>
              <a:t>.</a:t>
            </a:r>
          </a:p>
          <a:p>
            <a:pPr marL="0" indent="0">
              <a:buNone/>
            </a:pPr>
            <a:endParaRPr lang="nl-NL" dirty="0"/>
          </a:p>
          <a:p>
            <a:pPr marL="0" indent="0">
              <a:buNone/>
            </a:pPr>
            <a:r>
              <a:rPr lang="nl-NL" dirty="0"/>
              <a:t>Eens</a:t>
            </a:r>
          </a:p>
          <a:p>
            <a:pPr marL="0" indent="0">
              <a:buNone/>
            </a:pPr>
            <a:r>
              <a:rPr lang="nl-NL" dirty="0"/>
              <a:t>Oneens</a:t>
            </a:r>
          </a:p>
          <a:p>
            <a:pPr marL="0" indent="0">
              <a:buNone/>
            </a:pPr>
            <a:r>
              <a:rPr lang="nl-NL" dirty="0"/>
              <a:t>Weet niet</a:t>
            </a:r>
          </a:p>
        </p:txBody>
      </p:sp>
    </p:spTree>
    <p:extLst>
      <p:ext uri="{BB962C8B-B14F-4D97-AF65-F5344CB8AC3E}">
        <p14:creationId xmlns:p14="http://schemas.microsoft.com/office/powerpoint/2010/main" val="402296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Behandeldoelen</a:t>
            </a:r>
          </a:p>
        </p:txBody>
      </p:sp>
      <p:sp>
        <p:nvSpPr>
          <p:cNvPr id="3" name="Tijdelijke aanduiding voor inhoud 2"/>
          <p:cNvSpPr>
            <a:spLocks noGrp="1"/>
          </p:cNvSpPr>
          <p:nvPr>
            <p:ph idx="1"/>
          </p:nvPr>
        </p:nvSpPr>
        <p:spPr/>
        <p:txBody>
          <a:bodyPr>
            <a:normAutofit fontScale="92500" lnSpcReduction="20000"/>
          </a:bodyPr>
          <a:lstStyle/>
          <a:p>
            <a:r>
              <a:rPr lang="nl-NL" dirty="0"/>
              <a:t>Kans op </a:t>
            </a:r>
            <a:r>
              <a:rPr lang="nl-NL" dirty="0" err="1"/>
              <a:t>macrovasculaire</a:t>
            </a:r>
            <a:r>
              <a:rPr lang="nl-NL" dirty="0"/>
              <a:t> complicaties verkleinen</a:t>
            </a:r>
          </a:p>
          <a:p>
            <a:pPr marL="0" indent="0">
              <a:buNone/>
            </a:pPr>
            <a:endParaRPr lang="nl-NL" dirty="0"/>
          </a:p>
          <a:p>
            <a:r>
              <a:rPr lang="nl-NL" dirty="0"/>
              <a:t>Kans op </a:t>
            </a:r>
            <a:r>
              <a:rPr lang="nl-NL" dirty="0" err="1"/>
              <a:t>microvasculaire</a:t>
            </a:r>
            <a:r>
              <a:rPr lang="nl-NL" dirty="0"/>
              <a:t> complicaties verkleinen</a:t>
            </a:r>
          </a:p>
          <a:p>
            <a:pPr marL="0" indent="0">
              <a:buNone/>
            </a:pPr>
            <a:endParaRPr lang="nl-NL" dirty="0"/>
          </a:p>
          <a:p>
            <a:r>
              <a:rPr lang="nl-NL" dirty="0"/>
              <a:t>Kwaliteit van leven handhaven of verbeteren</a:t>
            </a:r>
          </a:p>
          <a:p>
            <a:pPr marL="0" indent="0">
              <a:buNone/>
            </a:pPr>
            <a:endParaRPr lang="nl-NL" dirty="0"/>
          </a:p>
          <a:p>
            <a:r>
              <a:rPr lang="nl-NL" dirty="0"/>
              <a:t>Belasting van therapie zo gering mogelijk houden</a:t>
            </a:r>
          </a:p>
          <a:p>
            <a:pPr marL="0" indent="0">
              <a:buNone/>
            </a:pPr>
            <a:endParaRPr lang="nl-NL" dirty="0"/>
          </a:p>
          <a:p>
            <a:r>
              <a:rPr lang="nl-NL" dirty="0"/>
              <a:t>Voorkómen van hypo- en hyperglykemie</a:t>
            </a:r>
          </a:p>
          <a:p>
            <a:pPr marL="0" indent="0">
              <a:buNone/>
            </a:pPr>
            <a:endParaRPr lang="nl-NL" dirty="0"/>
          </a:p>
        </p:txBody>
      </p:sp>
    </p:spTree>
    <p:extLst>
      <p:ext uri="{BB962C8B-B14F-4D97-AF65-F5344CB8AC3E}">
        <p14:creationId xmlns:p14="http://schemas.microsoft.com/office/powerpoint/2010/main" val="268289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tretch>
            <a:fillRect/>
          </a:stretch>
        </p:blipFill>
        <p:spPr bwMode="auto">
          <a:xfrm>
            <a:off x="638175" y="1786731"/>
            <a:ext cx="7867650" cy="3914775"/>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nl-NL" dirty="0"/>
              <a:t>Verhoogd risico HVZ en DM</a:t>
            </a:r>
          </a:p>
        </p:txBody>
      </p:sp>
      <p:sp>
        <p:nvSpPr>
          <p:cNvPr id="7" name="Tekstvak 6"/>
          <p:cNvSpPr txBox="1"/>
          <p:nvPr/>
        </p:nvSpPr>
        <p:spPr>
          <a:xfrm>
            <a:off x="2987824" y="5929330"/>
            <a:ext cx="5513266" cy="369332"/>
          </a:xfrm>
          <a:prstGeom prst="rect">
            <a:avLst/>
          </a:prstGeom>
          <a:noFill/>
        </p:spPr>
        <p:txBody>
          <a:bodyPr wrap="square" rtlCol="0">
            <a:spAutoFit/>
          </a:bodyPr>
          <a:lstStyle/>
          <a:p>
            <a:r>
              <a:rPr lang="nl-NL" dirty="0"/>
              <a:t>UKPDS BMJ 1998</a:t>
            </a:r>
          </a:p>
        </p:txBody>
      </p:sp>
      <p:sp>
        <p:nvSpPr>
          <p:cNvPr id="11" name="Ovaal 10"/>
          <p:cNvSpPr/>
          <p:nvPr/>
        </p:nvSpPr>
        <p:spPr>
          <a:xfrm>
            <a:off x="6286512" y="4786322"/>
            <a:ext cx="142876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00"/>
              </a:solidFill>
            </a:endParaRPr>
          </a:p>
        </p:txBody>
      </p:sp>
      <p:sp>
        <p:nvSpPr>
          <p:cNvPr id="6" name="Tijdelijke aanduiding voor voettekst 5"/>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3799368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a:t>
            </a:r>
          </a:p>
        </p:txBody>
      </p:sp>
      <p:sp>
        <p:nvSpPr>
          <p:cNvPr id="3" name="Tijdelijke aanduiding voor inhoud 2"/>
          <p:cNvSpPr>
            <a:spLocks noGrp="1"/>
          </p:cNvSpPr>
          <p:nvPr>
            <p:ph idx="1"/>
          </p:nvPr>
        </p:nvSpPr>
        <p:spPr/>
        <p:txBody>
          <a:bodyPr/>
          <a:lstStyle/>
          <a:p>
            <a:pPr marL="0" indent="0">
              <a:buNone/>
            </a:pPr>
            <a:r>
              <a:rPr lang="nl-NL" dirty="0" err="1"/>
              <a:t>Dhr</a:t>
            </a:r>
            <a:r>
              <a:rPr lang="nl-NL" dirty="0"/>
              <a:t> A.</a:t>
            </a:r>
          </a:p>
          <a:p>
            <a:pPr marL="0" indent="0">
              <a:buNone/>
            </a:pPr>
            <a:r>
              <a:rPr lang="nl-NL" dirty="0"/>
              <a:t>68 jaar. VG-</a:t>
            </a:r>
          </a:p>
          <a:p>
            <a:pPr marL="0" indent="0">
              <a:buNone/>
            </a:pPr>
            <a:r>
              <a:rPr lang="nl-NL" dirty="0"/>
              <a:t>5 jaar T2DM</a:t>
            </a:r>
          </a:p>
          <a:p>
            <a:pPr marL="0" indent="0">
              <a:buNone/>
            </a:pPr>
            <a:r>
              <a:rPr lang="nl-NL" dirty="0"/>
              <a:t>HbA1c 58</a:t>
            </a:r>
          </a:p>
          <a:p>
            <a:pPr marL="0" indent="0">
              <a:buNone/>
            </a:pPr>
            <a:r>
              <a:rPr lang="nl-NL" dirty="0" err="1"/>
              <a:t>Med</a:t>
            </a:r>
            <a:r>
              <a:rPr lang="nl-NL" dirty="0"/>
              <a:t> metformine 2x 1000 mg</a:t>
            </a:r>
          </a:p>
          <a:p>
            <a:pPr marL="0" indent="0">
              <a:buNone/>
            </a:pPr>
            <a:endParaRPr lang="nl-NL" dirty="0"/>
          </a:p>
          <a:p>
            <a:pPr marL="0" indent="0">
              <a:buNone/>
            </a:pPr>
            <a:r>
              <a:rPr lang="nl-NL" dirty="0"/>
              <a:t>Welke Hba1c streef je na?</a:t>
            </a:r>
          </a:p>
          <a:p>
            <a:pPr marL="0" indent="0">
              <a:buNone/>
            </a:pPr>
            <a:endParaRPr lang="nl-NL" dirty="0"/>
          </a:p>
        </p:txBody>
      </p:sp>
    </p:spTree>
    <p:extLst>
      <p:ext uri="{BB962C8B-B14F-4D97-AF65-F5344CB8AC3E}">
        <p14:creationId xmlns:p14="http://schemas.microsoft.com/office/powerpoint/2010/main" val="156812168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2950</Words>
  <Application>Microsoft Office PowerPoint</Application>
  <PresentationFormat>Diavoorstelling (4:3)</PresentationFormat>
  <Paragraphs>592</Paragraphs>
  <Slides>57</Slides>
  <Notes>29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57</vt:i4>
      </vt:variant>
    </vt:vector>
  </HeadingPairs>
  <TitlesOfParts>
    <vt:vector size="64" baseType="lpstr">
      <vt:lpstr>MS PGothic</vt:lpstr>
      <vt:lpstr>Arial</vt:lpstr>
      <vt:lpstr>Calibri</vt:lpstr>
      <vt:lpstr>Century Gothic</vt:lpstr>
      <vt:lpstr>Times New Roman</vt:lpstr>
      <vt:lpstr>Wingdings</vt:lpstr>
      <vt:lpstr>Kantoorthema</vt:lpstr>
      <vt:lpstr>De nieuwe NHG standaard DM</vt:lpstr>
      <vt:lpstr>Sprekers</vt:lpstr>
      <vt:lpstr>Kernboodschappen</vt:lpstr>
      <vt:lpstr>Inhoud</vt:lpstr>
      <vt:lpstr>Pathofysiologie</vt:lpstr>
      <vt:lpstr>Stelling 1</vt:lpstr>
      <vt:lpstr>Behandeldoelen</vt:lpstr>
      <vt:lpstr>Verhoogd risico HVZ en DM</vt:lpstr>
      <vt:lpstr>Casus</vt:lpstr>
      <vt:lpstr>PowerPoint-presentatie</vt:lpstr>
      <vt:lpstr>PowerPoint-presentatie</vt:lpstr>
      <vt:lpstr>ACCORD-studie</vt:lpstr>
      <vt:lpstr>PowerPoint-presentatie</vt:lpstr>
      <vt:lpstr>Optimaal HbA1c: Metformine +SU ?</vt:lpstr>
      <vt:lpstr>NHG 2013</vt:lpstr>
      <vt:lpstr>NHG 2018</vt:lpstr>
      <vt:lpstr>Streefwaarden HbA1c</vt:lpstr>
      <vt:lpstr>(Kwetsbare) Ouderen</vt:lpstr>
      <vt:lpstr>Hypo’s</vt:lpstr>
      <vt:lpstr>Hypo’s</vt:lpstr>
      <vt:lpstr>Nadelen</vt:lpstr>
      <vt:lpstr>Stelling</vt:lpstr>
      <vt:lpstr>Leefstijl</vt:lpstr>
      <vt:lpstr>Behandeling NHG T2DM</vt:lpstr>
      <vt:lpstr>Casus</vt:lpstr>
      <vt:lpstr>Medicamenteus Stappenplan </vt:lpstr>
      <vt:lpstr>Metformine</vt:lpstr>
      <vt:lpstr>Dosering</vt:lpstr>
      <vt:lpstr>Casus</vt:lpstr>
      <vt:lpstr>Medicamenteus Stappenplan </vt:lpstr>
      <vt:lpstr>SU</vt:lpstr>
      <vt:lpstr>Casus</vt:lpstr>
      <vt:lpstr>Insuline</vt:lpstr>
      <vt:lpstr>SFK</vt:lpstr>
      <vt:lpstr>PowerPoint-presentatie</vt:lpstr>
      <vt:lpstr>PowerPoint-presentatie</vt:lpstr>
      <vt:lpstr>PowerPoint-presentatie</vt:lpstr>
      <vt:lpstr>Andere opties stap 3</vt:lpstr>
      <vt:lpstr>Werking DPP4 en GLP-1</vt:lpstr>
      <vt:lpstr>PowerPoint-presentatie</vt:lpstr>
      <vt:lpstr>PowerPoint-presentatie</vt:lpstr>
      <vt:lpstr>PowerPoint-presentatie</vt:lpstr>
      <vt:lpstr>Cave contra indicaties!</vt:lpstr>
      <vt:lpstr> Evaluatie</vt:lpstr>
      <vt:lpstr>Stap 4</vt:lpstr>
      <vt:lpstr>Vergoeding</vt:lpstr>
      <vt:lpstr>Nog een keer het schema</vt:lpstr>
      <vt:lpstr> </vt:lpstr>
      <vt:lpstr>Reservebank</vt:lpstr>
      <vt:lpstr>Reservemiddelen</vt:lpstr>
      <vt:lpstr>Acarbose</vt:lpstr>
      <vt:lpstr>Acarbose</vt:lpstr>
      <vt:lpstr>Conclusie</vt:lpstr>
      <vt:lpstr>SGLT-2</vt:lpstr>
      <vt:lpstr>Dehydratie</vt:lpstr>
      <vt:lpstr>Vragen</vt:lpstr>
      <vt:lpstr>Casus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nieuwe NHG standaard DM</dc:title>
  <dc:creator>suzanne bakker</dc:creator>
  <cp:lastModifiedBy>Jeroen van Embden</cp:lastModifiedBy>
  <cp:revision>18</cp:revision>
  <dcterms:created xsi:type="dcterms:W3CDTF">2018-09-17T14:04:00Z</dcterms:created>
  <dcterms:modified xsi:type="dcterms:W3CDTF">2018-09-24T09:46:32Z</dcterms:modified>
</cp:coreProperties>
</file>