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72" r:id="rId3"/>
  </p:sldMasterIdLst>
  <p:notesMasterIdLst>
    <p:notesMasterId r:id="rId26"/>
  </p:notesMasterIdLst>
  <p:sldIdLst>
    <p:sldId id="256" r:id="rId4"/>
    <p:sldId id="287" r:id="rId5"/>
    <p:sldId id="286" r:id="rId6"/>
    <p:sldId id="301" r:id="rId7"/>
    <p:sldId id="288" r:id="rId8"/>
    <p:sldId id="272" r:id="rId9"/>
    <p:sldId id="290" r:id="rId10"/>
    <p:sldId id="291" r:id="rId11"/>
    <p:sldId id="297" r:id="rId12"/>
    <p:sldId id="273" r:id="rId13"/>
    <p:sldId id="275" r:id="rId14"/>
    <p:sldId id="274" r:id="rId15"/>
    <p:sldId id="282" r:id="rId16"/>
    <p:sldId id="300" r:id="rId17"/>
    <p:sldId id="289" r:id="rId18"/>
    <p:sldId id="298" r:id="rId19"/>
    <p:sldId id="293" r:id="rId20"/>
    <p:sldId id="299" r:id="rId21"/>
    <p:sldId id="294" r:id="rId22"/>
    <p:sldId id="285" r:id="rId23"/>
    <p:sldId id="283" r:id="rId24"/>
    <p:sldId id="295"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jan Lindeboom" initials="AL" lastIdx="1" clrIdx="0">
    <p:extLst>
      <p:ext uri="{19B8F6BF-5375-455C-9EA6-DF929625EA0E}">
        <p15:presenceInfo xmlns:p15="http://schemas.microsoft.com/office/powerpoint/2012/main" userId="cb89046169932e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19" autoAdjust="0"/>
    <p:restoredTop sz="94655"/>
  </p:normalViewPr>
  <p:slideViewPr>
    <p:cSldViewPr>
      <p:cViewPr varScale="1">
        <p:scale>
          <a:sx n="125" d="100"/>
          <a:sy n="125" d="100"/>
        </p:scale>
        <p:origin x="1566" y="90"/>
      </p:cViewPr>
      <p:guideLst>
        <p:guide orient="horz" pos="2160"/>
        <p:guide pos="384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01T09:09:06.417" idx="1">
    <p:pos x="2813" y="1627"/>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2BA85-3837-4F8D-885A-744B551EAD2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3BD4B347-D399-4563-B33F-B9076D53003C}" type="pres">
      <dgm:prSet presAssocID="{1DA2BA85-3837-4F8D-885A-744B551EAD2D}" presName="hierChild1" presStyleCnt="0">
        <dgm:presLayoutVars>
          <dgm:orgChart val="1"/>
          <dgm:chPref val="1"/>
          <dgm:dir/>
          <dgm:animOne val="branch"/>
          <dgm:animLvl val="lvl"/>
          <dgm:resizeHandles/>
        </dgm:presLayoutVars>
      </dgm:prSet>
      <dgm:spPr/>
      <dgm:t>
        <a:bodyPr/>
        <a:lstStyle/>
        <a:p>
          <a:endParaRPr lang="nl-NL"/>
        </a:p>
      </dgm:t>
    </dgm:pt>
  </dgm:ptLst>
  <dgm:cxnLst>
    <dgm:cxn modelId="{D75119C1-8905-4ABA-B6D3-772FC14EA735}" type="presOf" srcId="{1DA2BA85-3837-4F8D-885A-744B551EAD2D}" destId="{3BD4B347-D399-4563-B33F-B9076D53003C}" srcOrd="0"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NL" sz="1200" b="0" i="0" u="none" strike="noStrike" cap="none">
                <a:solidFill>
                  <a:schemeClr val="dk1"/>
                </a:solidFill>
                <a:latin typeface="Calibri"/>
                <a:ea typeface="Calibri"/>
                <a:cs typeface="Calibri"/>
                <a:sym typeface="Calibri"/>
              </a:rPr>
              <a:t>‹nr.›</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258589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nl-NL" sz="1200" b="0" i="0" u="none" strike="noStrike" cap="none">
                <a:solidFill>
                  <a:schemeClr val="dk1"/>
                </a:solidFill>
                <a:latin typeface="Calibri"/>
                <a:ea typeface="Calibri"/>
                <a:cs typeface="Calibri"/>
                <a:sym typeface="Calibri"/>
              </a:rPr>
              <a:t>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150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Op basis van de impact</a:t>
            </a:r>
            <a:r>
              <a:rPr lang="nl-NL" baseline="0" dirty="0"/>
              <a:t> ook kijken als crisisteam w</a:t>
            </a:r>
            <a:r>
              <a:rPr lang="nl-NL" dirty="0"/>
              <a:t>ie je nodig</a:t>
            </a:r>
            <a:r>
              <a:rPr lang="nl-NL" baseline="0" dirty="0"/>
              <a:t> hebt. </a:t>
            </a:r>
            <a:r>
              <a:rPr lang="nl-NL" dirty="0"/>
              <a:t>Afhankelijk van de crisis. Voorbeeld:</a:t>
            </a:r>
            <a:r>
              <a:rPr lang="nl-NL" baseline="0" dirty="0"/>
              <a:t> Amsterdam in het pikkedonker.</a:t>
            </a:r>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10</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621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Het INTEGRAAL CRISISPLAN is landelijk</a:t>
            </a:r>
            <a:r>
              <a:rPr lang="nl-NL" baseline="0" dirty="0"/>
              <a:t> opgebouwd conform bouwstenen. Eén van die bouwstenen is het risicoprofiel.</a:t>
            </a:r>
          </a:p>
          <a:p>
            <a:r>
              <a:rPr lang="nl-NL" dirty="0"/>
              <a:t>Regionaal afhankelijk:</a:t>
            </a:r>
            <a:r>
              <a:rPr lang="nl-NL" baseline="0" dirty="0"/>
              <a:t> </a:t>
            </a:r>
            <a:r>
              <a:rPr lang="nl-NL" dirty="0"/>
              <a:t>Alkmaar </a:t>
            </a:r>
            <a:r>
              <a:rPr lang="nl-NL" dirty="0">
                <a:sym typeface="Wingdings" panose="05000000000000000000" pitchFamily="2" charset="2"/>
              </a:rPr>
              <a:t> </a:t>
            </a:r>
            <a:r>
              <a:rPr lang="nl-NL" dirty="0"/>
              <a:t>Petten met zijn nucleaire risico</a:t>
            </a:r>
            <a:r>
              <a:rPr lang="nl-NL" baseline="0" dirty="0"/>
              <a:t>    </a:t>
            </a:r>
            <a:r>
              <a:rPr lang="nl-NL" dirty="0"/>
              <a:t>Hilversum </a:t>
            </a:r>
            <a:r>
              <a:rPr lang="nl-NL" dirty="0">
                <a:sym typeface="Wingdings" panose="05000000000000000000" pitchFamily="2" charset="2"/>
              </a:rPr>
              <a:t> </a:t>
            </a:r>
            <a:r>
              <a:rPr lang="nl-NL" dirty="0"/>
              <a:t>media park; terrorisme gevoelig</a:t>
            </a:r>
          </a:p>
          <a:p>
            <a:r>
              <a:rPr lang="nl-NL" dirty="0"/>
              <a:t>Regionale risicokaart online beschikbaar. Plannen daarop afstemmen.</a:t>
            </a:r>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11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5387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Van belang is om tijdens een crisis een integrale aanpak te kiezen. Iedere crisis kent zijn eigen doel.</a:t>
            </a:r>
            <a:endParaRPr lang="nl-NL" baseline="0" dirty="0"/>
          </a:p>
          <a:p>
            <a:r>
              <a:rPr lang="nl-NL" baseline="0" dirty="0"/>
              <a:t>Voorbeeld met de stroomuitval </a:t>
            </a:r>
            <a:r>
              <a:rPr lang="nl-NL" dirty="0">
                <a:sym typeface="Wingdings" panose="05000000000000000000" pitchFamily="2" charset="2"/>
              </a:rPr>
              <a:t> doel</a:t>
            </a:r>
            <a:r>
              <a:rPr lang="nl-NL" baseline="0" dirty="0">
                <a:sym typeface="Wingdings" panose="05000000000000000000" pitchFamily="2" charset="2"/>
              </a:rPr>
              <a:t> of doelen als crisisteam bepalen en uitgangspunten formuleren. Deze geven richting aan de aanpak van de crisis.</a:t>
            </a:r>
          </a:p>
          <a:p>
            <a:r>
              <a:rPr lang="nl-NL" baseline="0" dirty="0">
                <a:sym typeface="Wingdings" panose="05000000000000000000" pitchFamily="2" charset="2"/>
              </a:rPr>
              <a:t>Voo</a:t>
            </a:r>
            <a:r>
              <a:rPr lang="nl-NL" baseline="0" dirty="0">
                <a:sym typeface="Calibri"/>
              </a:rPr>
              <a:t>rbeeld: Amsterdam met drugsdode. </a:t>
            </a:r>
            <a:endParaRPr lang="nl-NL" baseline="0" dirty="0">
              <a:sym typeface="Wingdings" panose="05000000000000000000" pitchFamily="2" charset="2"/>
            </a:endParaRPr>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12</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8378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Het doel van het gemeentelijk beleidsteam was:</a:t>
            </a:r>
            <a:endParaRPr lang="nl-NL" baseline="0" dirty="0"/>
          </a:p>
          <a:p>
            <a:r>
              <a:rPr lang="nl-NL" baseline="0" dirty="0"/>
              <a:t>de gezondheidspreventie en daarmee van een volgend slachtoffer gaat boven alles, en dus boven het belang van opsporing of imago van de stad.</a:t>
            </a:r>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13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93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Door</a:t>
            </a:r>
            <a:r>
              <a:rPr lang="nl-NL" baseline="0" dirty="0"/>
              <a:t> de traumacentra zijn scenariokaarten uitgewerkt waarin o.a. doelen, uitgangspunten, kritische besluiten zijn beschreven. Hier is dus al over nagedacht en biedt een handvat voor het crisisteam om tijdens de crisis enige structuur en houvast te kunnen bieden.</a:t>
            </a:r>
          </a:p>
          <a:p>
            <a:r>
              <a:rPr lang="nl-NL" baseline="0" dirty="0"/>
              <a:t>Deze scenariokaarten zijn reeds uitgewerkt en een aantal zijn nog in ontwikkeling.</a:t>
            </a:r>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14</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931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nl-NL" dirty="0"/>
              <a:t>Mede</a:t>
            </a:r>
            <a:r>
              <a:rPr lang="nl-NL" baseline="0" dirty="0"/>
              <a:t> door</a:t>
            </a:r>
            <a:r>
              <a:rPr lang="nl-NL" dirty="0"/>
              <a:t> het INTEGRAAL</a:t>
            </a:r>
            <a:r>
              <a:rPr lang="nl-NL" baseline="0" dirty="0"/>
              <a:t> CRISISPLAN kan het crisisteam flexibel reageren op elke crisis.</a:t>
            </a:r>
          </a:p>
          <a:p>
            <a:pPr lvl="0">
              <a:spcBef>
                <a:spcPts val="0"/>
              </a:spcBef>
              <a:buNone/>
            </a:pPr>
            <a:r>
              <a:rPr lang="nl-NL" baseline="0" dirty="0"/>
              <a:t>Nadruk in het INTEGRAAL CRISISPLAN én het OTO-traject ligt dan op generieke voorbereiding en bewuste specifieke voorbereiding.</a:t>
            </a:r>
          </a:p>
          <a:p>
            <a:pPr lvl="0">
              <a:spcBef>
                <a:spcPts val="0"/>
              </a:spcBef>
              <a:buNone/>
            </a:pPr>
            <a:r>
              <a:rPr lang="nl-NL" baseline="0" dirty="0"/>
              <a:t>Vervolgens tijdens de crisis: doen wat de situatie vraagt!</a:t>
            </a:r>
            <a:endParaRPr dirty="0"/>
          </a:p>
        </p:txBody>
      </p:sp>
      <p:sp>
        <p:nvSpPr>
          <p:cNvPr id="103" name="Shape 1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783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Zoom</a:t>
            </a:r>
            <a:r>
              <a:rPr lang="nl-NL" baseline="0" dirty="0"/>
              <a:t>en nu specifiek in op het ZIEKENHUIS RAMPENOPVANG PLAN = </a:t>
            </a:r>
            <a:r>
              <a:rPr lang="nl-NL" baseline="0" dirty="0" err="1"/>
              <a:t>ZiROP</a:t>
            </a:r>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16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0514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err="1"/>
              <a:t>ZiROP</a:t>
            </a:r>
            <a:r>
              <a:rPr lang="nl-NL" baseline="0" dirty="0"/>
              <a:t> is van toepassing als er door een grootschalig incident (ramp) veel slachtoffers worden aangeleverd, waarbij er binnen het ziekenhuis een disbalans ontstaat tussen zorgvraag en zorgaanbod. Dan is opschaling noodzakelijk.</a:t>
            </a:r>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17</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271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Er</a:t>
            </a:r>
            <a:r>
              <a:rPr lang="nl-NL" baseline="0" dirty="0"/>
              <a:t> is een landelijke leidraad </a:t>
            </a:r>
            <a:r>
              <a:rPr lang="nl-NL" baseline="0" dirty="0" err="1"/>
              <a:t>ZiROP</a:t>
            </a:r>
            <a:r>
              <a:rPr lang="nl-NL" baseline="0" dirty="0"/>
              <a:t> die ervoor zorgt dat alle ziekenhuizen hun planvorming in fasen hebben ingedeeld.</a:t>
            </a:r>
          </a:p>
          <a:p>
            <a:r>
              <a:rPr lang="nl-NL" baseline="0" dirty="0"/>
              <a:t>Uw </a:t>
            </a:r>
            <a:r>
              <a:rPr lang="nl-NL" baseline="0" dirty="0" err="1"/>
              <a:t>ZiROP</a:t>
            </a:r>
            <a:r>
              <a:rPr lang="nl-NL" baseline="0" dirty="0"/>
              <a:t> is ook ingedeeld volgens deze vaste volgorde:</a:t>
            </a:r>
          </a:p>
          <a:p>
            <a:r>
              <a:rPr lang="nl-NL" baseline="0" dirty="0"/>
              <a:t>- Fase van berichtgeving: op welke wijze komt het bericht van een grootschalig incident in uw ziekenhuis binnen? METHANE</a:t>
            </a:r>
          </a:p>
          <a:p>
            <a:r>
              <a:rPr lang="nl-NL" baseline="0" dirty="0"/>
              <a:t>- Fase van besluitvorming: wie besluit dat het </a:t>
            </a:r>
            <a:r>
              <a:rPr lang="nl-NL" baseline="0" dirty="0" err="1"/>
              <a:t>ZiROP</a:t>
            </a:r>
            <a:r>
              <a:rPr lang="nl-NL" baseline="0" dirty="0"/>
              <a:t> wordt opgeschaald? En in welke fase? </a:t>
            </a:r>
          </a:p>
          <a:p>
            <a:r>
              <a:rPr lang="nl-NL" baseline="0" dirty="0"/>
              <a:t>- Fase van alarmering: op welke wijze wordt personeel gealarmeerd? Handmatig/automatisch? Wie regelt dat?</a:t>
            </a:r>
          </a:p>
          <a:p>
            <a:pPr marL="171450" indent="-171450">
              <a:buFontTx/>
              <a:buChar char="-"/>
            </a:pPr>
            <a:r>
              <a:rPr lang="nl-NL" baseline="0" dirty="0"/>
              <a:t>Fase van opschaling: personeel komt in huis; waar melden? Hoeveel personeel nodig? Waar parkeren?</a:t>
            </a:r>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18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5974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baseline="0" dirty="0"/>
              <a:t>- Fase van ontvangst: op welke wijze komen de slachtoffers in het ziekenhuis? T1-T2-T3 </a:t>
            </a:r>
            <a:r>
              <a:rPr lang="nl-NL" baseline="0" dirty="0" err="1"/>
              <a:t>lokaties</a:t>
            </a:r>
            <a:r>
              <a:rPr lang="nl-NL" baseline="0" dirty="0"/>
              <a:t>? Triage?</a:t>
            </a:r>
          </a:p>
          <a:p>
            <a:r>
              <a:rPr lang="nl-NL" baseline="0" dirty="0"/>
              <a:t>- Fase van definitieve behandeling: behandeling slachtoffers </a:t>
            </a:r>
            <a:r>
              <a:rPr lang="nl-NL" baseline="0" dirty="0">
                <a:sym typeface="Wingdings" panose="05000000000000000000" pitchFamily="2" charset="2"/>
              </a:rPr>
              <a:t> </a:t>
            </a:r>
            <a:r>
              <a:rPr lang="nl-NL" baseline="0" dirty="0" err="1">
                <a:sym typeface="Wingdings" panose="05000000000000000000" pitchFamily="2" charset="2"/>
              </a:rPr>
              <a:t>damage</a:t>
            </a:r>
            <a:r>
              <a:rPr lang="nl-NL" baseline="0" dirty="0">
                <a:sym typeface="Wingdings" panose="05000000000000000000" pitchFamily="2" charset="2"/>
              </a:rPr>
              <a:t> control. </a:t>
            </a:r>
            <a:r>
              <a:rPr lang="nl-NL" baseline="0" dirty="0"/>
              <a:t> </a:t>
            </a:r>
          </a:p>
          <a:p>
            <a:pPr marL="171450" indent="-171450">
              <a:buFontTx/>
              <a:buChar char="-"/>
            </a:pPr>
            <a:r>
              <a:rPr lang="nl-NL" baseline="0" dirty="0"/>
              <a:t>Fase van </a:t>
            </a:r>
            <a:r>
              <a:rPr lang="nl-NL" baseline="0" dirty="0" err="1"/>
              <a:t>afschaling</a:t>
            </a:r>
            <a:r>
              <a:rPr lang="nl-NL" baseline="0" dirty="0"/>
              <a:t>: wie bepaalt dit? Gefaseerd afschalen; golfbeweging in behandeling slachtoffers. Eerst op SEH, daarna naar OK/IC/kliniek etc.</a:t>
            </a:r>
          </a:p>
          <a:p>
            <a:pPr marL="0" indent="0">
              <a:buFontTx/>
              <a:buNone/>
            </a:pPr>
            <a:r>
              <a:rPr lang="nl-NL" baseline="0" dirty="0"/>
              <a:t>    Afschalen bijv. eerst SEH, daarna overige afdelingen. Door </a:t>
            </a:r>
            <a:r>
              <a:rPr lang="nl-NL" baseline="0" dirty="0" err="1"/>
              <a:t>damage</a:t>
            </a:r>
            <a:r>
              <a:rPr lang="nl-NL" baseline="0" dirty="0"/>
              <a:t> control in dagen daarna nog diverse re-</a:t>
            </a:r>
            <a:r>
              <a:rPr lang="nl-NL" baseline="0" dirty="0" err="1"/>
              <a:t>OK’s</a:t>
            </a:r>
            <a:r>
              <a:rPr lang="nl-NL" baseline="0" dirty="0"/>
              <a:t>. Lang mee bezig IC/kliniek.</a:t>
            </a:r>
          </a:p>
          <a:p>
            <a:pPr marL="0" indent="0">
              <a:buFontTx/>
              <a:buNone/>
            </a:pPr>
            <a:r>
              <a:rPr lang="nl-NL" baseline="0" dirty="0"/>
              <a:t>- Fase van normalisatie: voorbereiden op “nieuwe ramp”. Voorraden aanvullen etc.</a:t>
            </a:r>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19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7721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Volgens de kwaliteitswet zorginstellingen is een zorginstelling verplicht</a:t>
            </a:r>
            <a:r>
              <a:rPr lang="nl-NL" baseline="0" dirty="0"/>
              <a:t> om onder alle omstandigheden verantwoorde zorg te verlenen.</a:t>
            </a:r>
          </a:p>
          <a:p>
            <a:r>
              <a:rPr lang="nl-NL" baseline="0" dirty="0"/>
              <a:t>Voorheen meer extern gericht op grootschalige incidenten </a:t>
            </a:r>
            <a:r>
              <a:rPr lang="nl-NL" i="1" baseline="0" dirty="0"/>
              <a:t>buiten</a:t>
            </a:r>
            <a:r>
              <a:rPr lang="nl-NL" baseline="0" dirty="0"/>
              <a:t> de instelling (</a:t>
            </a:r>
            <a:r>
              <a:rPr lang="nl-NL" baseline="0" dirty="0" err="1"/>
              <a:t>ZiROP</a:t>
            </a:r>
            <a:r>
              <a:rPr lang="nl-NL" baseline="0" dirty="0"/>
              <a:t>)</a:t>
            </a:r>
          </a:p>
          <a:p>
            <a:r>
              <a:rPr lang="nl-NL" baseline="0" dirty="0"/>
              <a:t>Nu meer een verschuiving naar óók incidenten </a:t>
            </a:r>
            <a:r>
              <a:rPr lang="nl-NL" b="0" i="1" baseline="0" dirty="0"/>
              <a:t>binnen</a:t>
            </a:r>
            <a:r>
              <a:rPr lang="nl-NL" baseline="0" dirty="0"/>
              <a:t> de instelling (ICP)</a:t>
            </a:r>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2</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2962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Crisiscoördinator bepaalt</a:t>
            </a:r>
            <a:r>
              <a:rPr lang="nl-NL" baseline="0" dirty="0"/>
              <a:t> op basis van de impact op welke wijze er wordt opgeschaald. 3 </a:t>
            </a:r>
            <a:r>
              <a:rPr lang="nl-NL" baseline="0" dirty="0" err="1"/>
              <a:t>Niveau’s</a:t>
            </a:r>
            <a:r>
              <a:rPr lang="nl-NL" baseline="0" dirty="0"/>
              <a:t> in crisisorganisatie: operationeel-tactisch-strategisch.</a:t>
            </a:r>
          </a:p>
        </p:txBody>
      </p:sp>
      <p:sp>
        <p:nvSpPr>
          <p:cNvPr id="4" name="Tijdelijke aanduiding voor dianummer 3"/>
          <p:cNvSpPr>
            <a:spLocks noGrp="1"/>
          </p:cNvSpPr>
          <p:nvPr>
            <p:ph type="sldNum" sz="quarter" idx="10"/>
          </p:nvPr>
        </p:nvSpPr>
        <p:spPr/>
        <p:txBody>
          <a:bodyPr/>
          <a:lstStyle/>
          <a:p>
            <a:fld id="{AF1EC73A-C253-4269-BC0B-DC8F52476A5D}" type="slidenum">
              <a:rPr lang="nl-NL" smtClean="0"/>
              <a:pPr/>
              <a:t>20</a:t>
            </a:fld>
            <a:endParaRPr lang="nl-NL"/>
          </a:p>
        </p:txBody>
      </p:sp>
    </p:spTree>
    <p:extLst>
      <p:ext uri="{BB962C8B-B14F-4D97-AF65-F5344CB8AC3E}">
        <p14:creationId xmlns:p14="http://schemas.microsoft.com/office/powerpoint/2010/main" val="2253189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Opleiden,</a:t>
            </a:r>
            <a:r>
              <a:rPr lang="nl-NL" baseline="0" dirty="0"/>
              <a:t> Trainen, Oefenen: v</a:t>
            </a:r>
            <a:r>
              <a:rPr lang="nl-NL" dirty="0"/>
              <a:t>an klein naar groot.</a:t>
            </a:r>
          </a:p>
          <a:p>
            <a:r>
              <a:rPr lang="nl-NL" dirty="0"/>
              <a:t>Kleine oefeningen in opmaat naar eens in de zoveel tijd een grote oefening met bijv. lotus slachtoffers (systeem oefening)</a:t>
            </a:r>
          </a:p>
          <a:p>
            <a:r>
              <a:rPr lang="nl-NL" dirty="0"/>
              <a:t>Leerrendement in kleine oefeningen op de details die je met grote oefeningen never nooit gaat ervaren.</a:t>
            </a:r>
          </a:p>
          <a:p>
            <a:r>
              <a:rPr lang="nl-NL" dirty="0"/>
              <a:t>Plan do check act en borging in het </a:t>
            </a:r>
            <a:r>
              <a:rPr lang="nl-NL" dirty="0" err="1"/>
              <a:t>ZiROP</a:t>
            </a:r>
            <a:r>
              <a:rPr lang="nl-NL" dirty="0"/>
              <a:t> eens per jaar een update van het geleerde uit het OTO-traject.</a:t>
            </a:r>
          </a:p>
          <a:p>
            <a:r>
              <a:rPr lang="nl-NL" dirty="0"/>
              <a:t>Op</a:t>
            </a:r>
            <a:r>
              <a:rPr lang="nl-NL" baseline="0" dirty="0"/>
              <a:t> OTO kennisportaal veel informatie te vinden. </a:t>
            </a:r>
            <a:endParaRPr lang="nl-NL" dirty="0"/>
          </a:p>
          <a:p>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21</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931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Samengevat:</a:t>
            </a:r>
            <a:r>
              <a:rPr lang="nl-NL" baseline="0" dirty="0"/>
              <a:t> op basis van de impact van de crisis de doelen bepalen. Dit geeft richting en focus m.b.t. de aanpak van de crisis.</a:t>
            </a:r>
          </a:p>
          <a:p>
            <a:r>
              <a:rPr lang="nl-NL" baseline="0" dirty="0">
                <a:sym typeface="Wingdings" panose="05000000000000000000" pitchFamily="2" charset="2"/>
              </a:rPr>
              <a:t>“Doen wat de situatie vraagt!”</a:t>
            </a:r>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22</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931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Hoe vaak komt</a:t>
            </a:r>
            <a:r>
              <a:rPr lang="nl-NL" baseline="0" dirty="0"/>
              <a:t> een incident binnen de instelling voor?</a:t>
            </a:r>
          </a:p>
          <a:p>
            <a:r>
              <a:rPr lang="nl-NL" dirty="0"/>
              <a:t>Recente gebeurtenissen binnen ziekenhuizen laten zien dat dit veel vaker voorkomt dan een externe ramp</a:t>
            </a:r>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3</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1938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Hoe vaak komt</a:t>
            </a:r>
            <a:r>
              <a:rPr lang="nl-NL" baseline="0" dirty="0"/>
              <a:t> een incident binnen de instelling voor?</a:t>
            </a:r>
          </a:p>
          <a:p>
            <a:r>
              <a:rPr lang="nl-NL" dirty="0"/>
              <a:t>Recente gebeurtenissen binnen ziekenhuizen laten zien dat dit veel vaker voorkomt dan een externe ramp</a:t>
            </a:r>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4</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671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Binnen de instellingen verschillende</a:t>
            </a:r>
            <a:r>
              <a:rPr lang="nl-NL" baseline="0" dirty="0"/>
              <a:t> noodplannen beschikbaar:</a:t>
            </a:r>
          </a:p>
          <a:p>
            <a:r>
              <a:rPr lang="nl-NL" baseline="0" dirty="0"/>
              <a:t>- BNP = BEDRIJFSNOODPLAN. Omvat o.a. BHV, ontruiming, bommelding etc.</a:t>
            </a:r>
          </a:p>
          <a:p>
            <a:pPr marL="171450" indent="-171450">
              <a:buFontTx/>
              <a:buChar char="-"/>
            </a:pPr>
            <a:r>
              <a:rPr lang="nl-NL" dirty="0"/>
              <a:t>BCP = BEDRIJFSCONTINUÏTEITSPLAN.</a:t>
            </a:r>
            <a:r>
              <a:rPr lang="nl-NL" baseline="0" dirty="0"/>
              <a:t> Omvat o.a. uitval nutsvoorzieningen, </a:t>
            </a:r>
            <a:r>
              <a:rPr lang="nl-NL" baseline="0" dirty="0" err="1"/>
              <a:t>outbreakprotocol</a:t>
            </a:r>
            <a:r>
              <a:rPr lang="nl-NL" baseline="0" dirty="0"/>
              <a:t>, riskmanagement en ICT beveiliging (hack).</a:t>
            </a:r>
          </a:p>
          <a:p>
            <a:pPr marL="171450" indent="-171450">
              <a:buFontTx/>
              <a:buChar char="-"/>
            </a:pPr>
            <a:r>
              <a:rPr lang="nl-NL" baseline="0" dirty="0" err="1"/>
              <a:t>ZiROP</a:t>
            </a:r>
            <a:r>
              <a:rPr lang="nl-NL" baseline="0" dirty="0"/>
              <a:t> = ZIEKENHUIS RAMPENOPVANG PLAN. Omvat opvang en behandeling van slachtoffers na grootschalig incident.</a:t>
            </a:r>
          </a:p>
          <a:p>
            <a:pPr marL="0" indent="0">
              <a:buFontTx/>
              <a:buNone/>
            </a:pPr>
            <a:r>
              <a:rPr lang="nl-NL" baseline="0" dirty="0"/>
              <a:t>Daar ligt als “schil” het ICP = INTEGRAAL CRISISPLAN omheen. Is de ‘kapstok’ waaraan alle (bestaande) noodplannen worden ‘opgehangen’.</a:t>
            </a:r>
          </a:p>
          <a:p>
            <a:pPr marL="0" indent="0">
              <a:buFontTx/>
              <a:buNone/>
            </a:pPr>
            <a:r>
              <a:rPr lang="nl-NL" baseline="0" dirty="0"/>
              <a:t>Daaromheen een CRISISCOMMUNICATIEPLAN; waarin alle communicatie rondom ramp/crisis reeds is uitgewerkt.</a:t>
            </a:r>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5</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649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Crisis</a:t>
            </a:r>
            <a:r>
              <a:rPr lang="nl-NL" baseline="0" dirty="0"/>
              <a:t> = Impact</a:t>
            </a:r>
          </a:p>
          <a:p>
            <a:r>
              <a:rPr lang="nl-NL" baseline="0" dirty="0"/>
              <a:t>De impact van een crisis bepaalt de manier van response.</a:t>
            </a:r>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6</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5195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Kijkende</a:t>
            </a:r>
            <a:r>
              <a:rPr lang="nl-NL" baseline="0" dirty="0"/>
              <a:t> naar deze crisis: wat is de impact op uw zorginstelling?</a:t>
            </a:r>
          </a:p>
          <a:p>
            <a:r>
              <a:rPr lang="nl-NL" baseline="0" dirty="0"/>
              <a:t>Wat komt er op u af? Hoe zou u hierop reageren? Wat is nodig?</a:t>
            </a:r>
          </a:p>
          <a:p>
            <a:r>
              <a:rPr lang="nl-NL" baseline="0" dirty="0"/>
              <a:t>Wat is de impact m.b.t. veiligheid medewerkers?</a:t>
            </a:r>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7</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4524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Voorgaande crisis heeft een hele andere impact dan deze. </a:t>
            </a:r>
          </a:p>
          <a:p>
            <a:r>
              <a:rPr lang="nl-NL" baseline="0" dirty="0"/>
              <a:t>Wat is hiervan de impact op uw zorginstelling? Wat komt er op u af? Hoe zou u hierop reageren? Wat is nodig?</a:t>
            </a:r>
          </a:p>
          <a:p>
            <a:r>
              <a:rPr lang="nl-NL" baseline="0" dirty="0"/>
              <a:t>Impact voor medewerkers?</a:t>
            </a:r>
            <a:endParaRPr lang="nl-NL" dirty="0"/>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8</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4559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43000"/>
            <a:ext cx="4114800" cy="3086100"/>
          </a:xfrm>
        </p:spPr>
      </p:sp>
      <p:sp>
        <p:nvSpPr>
          <p:cNvPr id="3" name="Tijdelijke aanduiding voor notities 2"/>
          <p:cNvSpPr>
            <a:spLocks noGrp="1"/>
          </p:cNvSpPr>
          <p:nvPr>
            <p:ph type="body" idx="1"/>
          </p:nvPr>
        </p:nvSpPr>
        <p:spPr/>
        <p:txBody>
          <a:bodyPr/>
          <a:lstStyle/>
          <a:p>
            <a:r>
              <a:rPr lang="nl-NL" dirty="0"/>
              <a:t>Het</a:t>
            </a:r>
            <a:r>
              <a:rPr lang="nl-NL" baseline="0" dirty="0"/>
              <a:t> crisisteam kan dan gebruik maken van dit model met IMPACTGEBIEDEN. Dit model is gezamenlijk uitgewerkt met traumacentra Zwolle, Euregio, Limburg en Amsterdam. Het crisisteam gaat al deze gebieden langs en kijkt of en zo ja in hoeverre deze crisis impact heeft op dat specifieke gebied.</a:t>
            </a:r>
          </a:p>
          <a:p>
            <a:r>
              <a:rPr lang="nl-NL" dirty="0"/>
              <a:t>De</a:t>
            </a:r>
            <a:r>
              <a:rPr lang="nl-NL" baseline="0" dirty="0"/>
              <a:t> b</a:t>
            </a:r>
            <a:r>
              <a:rPr lang="nl-NL" dirty="0"/>
              <a:t>asis crisisorganisatie wordt dan bijvoorbeeld aangevuld met ……. </a:t>
            </a:r>
          </a:p>
        </p:txBody>
      </p:sp>
      <p:sp>
        <p:nvSpPr>
          <p:cNvPr id="4" name="Tijdelijke aanduiding voor dianummer 3"/>
          <p:cNvSpPr>
            <a:spLocks noGrp="1"/>
          </p:cNvSpPr>
          <p:nvPr>
            <p:ph type="sldNum" idx="10"/>
          </p:nvPr>
        </p:nvSpPr>
        <p:spPr/>
        <p:txBody>
          <a:bodyPr/>
          <a:lstStyle/>
          <a:p>
            <a:pPr marL="0" marR="0" lvl="0" indent="0" algn="r" rtl="0">
              <a:spcBef>
                <a:spcPts val="0"/>
              </a:spcBef>
              <a:buSzPct val="25000"/>
              <a:buNone/>
            </a:pPr>
            <a:fld id="{00000000-1234-1234-1234-123412341234}" type="slidenum">
              <a:rPr lang="nl-NL" sz="1200" b="0" i="0" u="none" strike="noStrike" cap="none" smtClean="0">
                <a:solidFill>
                  <a:schemeClr val="dk1"/>
                </a:solidFill>
                <a:latin typeface="Calibri"/>
                <a:ea typeface="Calibri"/>
                <a:cs typeface="Calibri"/>
                <a:sym typeface="Calibri"/>
              </a:rPr>
              <a:t>9</a:t>
            </a:fld>
            <a:endParaRPr lang="nl-N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25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dia">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143000" y="1122362"/>
            <a:ext cx="6858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143000" y="3602044"/>
            <a:ext cx="6858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4" y="6356357"/>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7"/>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4" y="6356357"/>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NL" sz="1200" b="0" i="0" u="none" strike="noStrike" cap="none">
                <a:solidFill>
                  <a:srgbClr val="888888"/>
                </a:solidFill>
                <a:latin typeface="Calibri"/>
                <a:ea typeface="Calibri"/>
                <a:cs typeface="Calibri"/>
                <a:sym typeface="Calibri"/>
              </a:rPr>
              <a:t>‹nr.›</a:t>
            </a:fld>
            <a:endParaRPr lang="nl-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1"/>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6039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0215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6"/>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65834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923658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981014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169223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96297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434291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69534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5277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Leeg">
    <p:spTree>
      <p:nvGrpSpPr>
        <p:cNvPr id="1" name="Shape 21"/>
        <p:cNvGrpSpPr/>
        <p:nvPr/>
      </p:nvGrpSpPr>
      <p:grpSpPr>
        <a:xfrm>
          <a:off x="0" y="0"/>
          <a:ext cx="0" cy="0"/>
          <a:chOff x="0" y="0"/>
          <a:chExt cx="0" cy="0"/>
        </a:xfrm>
      </p:grpSpPr>
      <p:sp>
        <p:nvSpPr>
          <p:cNvPr id="22" name="Shape 22"/>
          <p:cNvSpPr txBox="1">
            <a:spLocks noGrp="1"/>
          </p:cNvSpPr>
          <p:nvPr>
            <p:ph type="dt" idx="10"/>
          </p:nvPr>
        </p:nvSpPr>
        <p:spPr>
          <a:xfrm>
            <a:off x="628654" y="6356357"/>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028950" y="6356357"/>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sldNum" idx="12"/>
          </p:nvPr>
        </p:nvSpPr>
        <p:spPr>
          <a:xfrm>
            <a:off x="6457954" y="6356357"/>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NL" sz="1200" b="0" i="0" u="none" strike="noStrike" cap="none">
                <a:solidFill>
                  <a:srgbClr val="888888"/>
                </a:solidFill>
                <a:latin typeface="Calibri"/>
                <a:ea typeface="Calibri"/>
                <a:cs typeface="Calibri"/>
                <a:sym typeface="Calibri"/>
              </a:rPr>
              <a:t>‹nr.›</a:t>
            </a:fld>
            <a:endParaRPr lang="nl-NL"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4"/>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44"/>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25409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6867496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89253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04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837882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56897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4" name="Tijdelijke aanduiding voor voettekst 3"/>
          <p:cNvSpPr>
            <a:spLocks noGrp="1"/>
          </p:cNvSpPr>
          <p:nvPr>
            <p:ph type="ftr" sz="quarter" idx="11"/>
          </p:nvPr>
        </p:nvSpPr>
        <p:spPr/>
        <p:txBody>
          <a:bodyPr/>
          <a:lstStyle/>
          <a:p>
            <a:endParaRPr lang="nl-NL">
              <a:solidFill>
                <a:prstClr val="black">
                  <a:tint val="75000"/>
                </a:prstClr>
              </a:solidFill>
            </a:endParaRPr>
          </a:p>
        </p:txBody>
      </p:sp>
      <p:sp>
        <p:nvSpPr>
          <p:cNvPr id="5" name="Tijdelijke aanduiding voor dianummer 4"/>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67983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57074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372611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0423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ekop">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23891" y="1709745"/>
            <a:ext cx="78866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623891" y="4589469"/>
            <a:ext cx="78866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9" name="Shape 39"/>
          <p:cNvSpPr txBox="1">
            <a:spLocks noGrp="1"/>
          </p:cNvSpPr>
          <p:nvPr>
            <p:ph type="dt" idx="10"/>
          </p:nvPr>
        </p:nvSpPr>
        <p:spPr>
          <a:xfrm>
            <a:off x="628654" y="6356357"/>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ftr" idx="11"/>
          </p:nvPr>
        </p:nvSpPr>
        <p:spPr>
          <a:xfrm>
            <a:off x="3028950" y="6356357"/>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sldNum" idx="12"/>
          </p:nvPr>
        </p:nvSpPr>
        <p:spPr>
          <a:xfrm>
            <a:off x="6457954" y="6356357"/>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797241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6DE56E9-6CB7-4E28-8172-CDBFA258DD0C}" type="datetimeFigureOut">
              <a:rPr lang="nl-NL" smtClean="0">
                <a:solidFill>
                  <a:prstClr val="black">
                    <a:tint val="75000"/>
                  </a:prstClr>
                </a:solidFill>
              </a:rPr>
              <a:pPr/>
              <a:t>6-9-2018</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p>
            <a:fld id="{8BEB09DF-1A3B-44F4-B2DB-6CE8B6EB5DC3}"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25980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28654"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 name="Shape 44"/>
          <p:cNvSpPr txBox="1">
            <a:spLocks noGrp="1"/>
          </p:cNvSpPr>
          <p:nvPr>
            <p:ph type="body" idx="1"/>
          </p:nvPr>
        </p:nvSpPr>
        <p:spPr>
          <a:xfrm>
            <a:off x="6286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2"/>
          </p:nvPr>
        </p:nvSpPr>
        <p:spPr>
          <a:xfrm>
            <a:off x="4629150" y="1825625"/>
            <a:ext cx="38862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4" y="6356357"/>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7"/>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4" y="6356357"/>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9844"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body" idx="1"/>
          </p:nvPr>
        </p:nvSpPr>
        <p:spPr>
          <a:xfrm>
            <a:off x="629842" y="1681163"/>
            <a:ext cx="386834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629842" y="2505075"/>
            <a:ext cx="386834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629151" y="1681163"/>
            <a:ext cx="3887390"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4"/>
          </p:nvPr>
        </p:nvSpPr>
        <p:spPr>
          <a:xfrm>
            <a:off x="4629151" y="2505075"/>
            <a:ext cx="3887390"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628654" y="6356357"/>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7"/>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4" y="6356357"/>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7"/>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5"/>
            <a:ext cx="462914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4" y="6356357"/>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7"/>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4" y="6356357"/>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Afbeelding met bijschrif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7"/>
            <a:ext cx="2949178"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5"/>
            <a:ext cx="462914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4" y="6356357"/>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7"/>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4" y="6356357"/>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el en verticale teks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4"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1" y="57945"/>
            <a:ext cx="4351338" cy="78866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4" y="6356357"/>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7"/>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4" y="6356357"/>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e titel en teks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4" y="2285210"/>
            <a:ext cx="5811838" cy="1971674"/>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4" y="370683"/>
            <a:ext cx="5811838" cy="5800724"/>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4" y="6356357"/>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7"/>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4" y="6356357"/>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NL" sz="1200">
                <a:solidFill>
                  <a:srgbClr val="888888"/>
                </a:solidFill>
                <a:latin typeface="Calibri"/>
                <a:ea typeface="Calibri"/>
                <a:cs typeface="Calibri"/>
                <a:sym typeface="Calibri"/>
              </a:rPr>
              <a:t>‹nr.›</a:t>
            </a:fld>
            <a:endParaRPr lang="nl-NL" sz="12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4" y="365125"/>
            <a:ext cx="78866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4" y="1825625"/>
            <a:ext cx="78866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4" y="6356357"/>
            <a:ext cx="20573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7"/>
            <a:ext cx="30861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4" y="6356357"/>
            <a:ext cx="20573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nl-NL" sz="1200" b="0" i="0" u="none" strike="noStrike" cap="none">
                <a:solidFill>
                  <a:srgbClr val="888888"/>
                </a:solidFill>
                <a:latin typeface="Calibri"/>
                <a:ea typeface="Calibri"/>
                <a:cs typeface="Calibri"/>
                <a:sym typeface="Calibri"/>
              </a:rPr>
              <a:t>‹nr.›</a:t>
            </a:fld>
            <a:endParaRPr lang="nl-NL"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E56E9-6CB7-4E28-8172-CDBFA258DD0C}" type="datetimeFigureOut">
              <a:rPr lang="nl-NL" kern="1200" smtClean="0">
                <a:solidFill>
                  <a:prstClr val="black">
                    <a:tint val="75000"/>
                  </a:prstClr>
                </a:solidFill>
                <a:latin typeface="Calibri"/>
                <a:ea typeface="+mn-ea"/>
                <a:cs typeface="+mn-cs"/>
              </a:rPr>
              <a:pPr/>
              <a:t>6-9-2018</a:t>
            </a:fld>
            <a:endParaRPr lang="nl-NL" kern="1200">
              <a:solidFill>
                <a:prstClr val="black">
                  <a:tint val="75000"/>
                </a:prstClr>
              </a:solidFill>
              <a:latin typeface="Calibri"/>
              <a:ea typeface="+mn-ea"/>
              <a:cs typeface="+mn-cs"/>
            </a:endParaRPr>
          </a:p>
        </p:txBody>
      </p:sp>
      <p:sp>
        <p:nvSpPr>
          <p:cNvPr id="5" name="Tijdelijke aanduiding voor voettekst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kern="1200">
              <a:solidFill>
                <a:prstClr val="black">
                  <a:tint val="75000"/>
                </a:prstClr>
              </a:solidFill>
              <a:latin typeface="Calibri"/>
              <a:ea typeface="+mn-ea"/>
              <a:cs typeface="+mn-cs"/>
            </a:endParaRPr>
          </a:p>
        </p:txBody>
      </p:sp>
      <p:sp>
        <p:nvSpPr>
          <p:cNvPr id="6" name="Tijdelijke aanduiding voor dianumm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B09DF-1A3B-44F4-B2DB-6CE8B6EB5DC3}" type="slidenum">
              <a:rPr lang="nl-NL" kern="1200" smtClean="0">
                <a:solidFill>
                  <a:prstClr val="black">
                    <a:tint val="75000"/>
                  </a:prstClr>
                </a:solidFill>
                <a:latin typeface="Calibri"/>
                <a:ea typeface="+mn-ea"/>
                <a:cs typeface="+mn-cs"/>
              </a:rPr>
              <a:pPr/>
              <a:t>‹nr.›</a:t>
            </a:fld>
            <a:endParaRPr lang="nl-NL"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97200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E56E9-6CB7-4E28-8172-CDBFA258DD0C}" type="datetimeFigureOut">
              <a:rPr lang="nl-NL" kern="1200" smtClean="0">
                <a:solidFill>
                  <a:prstClr val="black">
                    <a:tint val="75000"/>
                  </a:prstClr>
                </a:solidFill>
                <a:latin typeface="Calibri"/>
                <a:ea typeface="+mn-ea"/>
                <a:cs typeface="+mn-cs"/>
              </a:rPr>
              <a:pPr/>
              <a:t>6-9-2018</a:t>
            </a:fld>
            <a:endParaRPr lang="nl-NL" kern="1200">
              <a:solidFill>
                <a:prstClr val="black">
                  <a:tint val="75000"/>
                </a:prstClr>
              </a:solidFill>
              <a:latin typeface="Calibri"/>
              <a:ea typeface="+mn-ea"/>
              <a:cs typeface="+mn-cs"/>
            </a:endParaRPr>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kern="1200">
              <a:solidFill>
                <a:prstClr val="black">
                  <a:tint val="75000"/>
                </a:prstClr>
              </a:solidFill>
              <a:latin typeface="Calibri"/>
              <a:ea typeface="+mn-ea"/>
              <a:cs typeface="+mn-cs"/>
            </a:endParaRPr>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B09DF-1A3B-44F4-B2DB-6CE8B6EB5DC3}" type="slidenum">
              <a:rPr lang="nl-NL" kern="1200" smtClean="0">
                <a:solidFill>
                  <a:prstClr val="black">
                    <a:tint val="75000"/>
                  </a:prstClr>
                </a:solidFill>
                <a:latin typeface="Calibri"/>
                <a:ea typeface="+mn-ea"/>
                <a:cs typeface="+mn-cs"/>
              </a:rPr>
              <a:pPr/>
              <a:t>‹nr.›</a:t>
            </a:fld>
            <a:endParaRPr lang="nl-NL"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137442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9.jpeg"/><Relationship Id="rId7"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51.png"/><Relationship Id="rId5" Type="http://schemas.openxmlformats.org/officeDocument/2006/relationships/image" Target="../media/image50.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1.xml"/><Relationship Id="rId1" Type="http://schemas.openxmlformats.org/officeDocument/2006/relationships/slideLayout" Target="../slideLayouts/slideLayout22.xml"/><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1143000" y="1122362"/>
            <a:ext cx="6858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nl-NL" sz="6000" b="1" i="0" u="none" strike="noStrike" cap="none" dirty="0">
                <a:solidFill>
                  <a:schemeClr val="tx1"/>
                </a:solidFill>
                <a:latin typeface="Calibri"/>
                <a:ea typeface="Calibri"/>
                <a:cs typeface="Calibri"/>
                <a:sym typeface="Calibri"/>
              </a:rPr>
              <a:t>Integraal Crisisplan</a:t>
            </a:r>
          </a:p>
        </p:txBody>
      </p:sp>
      <p:sp>
        <p:nvSpPr>
          <p:cNvPr id="90" name="Shape 90"/>
          <p:cNvSpPr txBox="1">
            <a:spLocks noGrp="1"/>
          </p:cNvSpPr>
          <p:nvPr>
            <p:ph type="subTitle" idx="1"/>
          </p:nvPr>
        </p:nvSpPr>
        <p:spPr>
          <a:xfrm>
            <a:off x="1143000" y="3602044"/>
            <a:ext cx="6858000" cy="475029"/>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spcAft>
                <a:spcPts val="0"/>
              </a:spcAft>
              <a:buClr>
                <a:schemeClr val="dk1"/>
              </a:buClr>
              <a:buSzPct val="25000"/>
              <a:buFont typeface="Arial"/>
              <a:buNone/>
            </a:pPr>
            <a:r>
              <a:rPr lang="nl-NL" sz="3000" b="1" i="1" u="none" strike="noStrike" cap="none" dirty="0">
                <a:solidFill>
                  <a:schemeClr val="tx1"/>
                </a:solidFill>
                <a:latin typeface="Calibri"/>
                <a:ea typeface="Calibri"/>
                <a:cs typeface="Calibri"/>
                <a:sym typeface="Calibri"/>
              </a:rPr>
              <a:t>“</a:t>
            </a:r>
            <a:r>
              <a:rPr lang="nl-NL" sz="3000" b="1" i="1" u="none" strike="noStrike" cap="none" dirty="0" err="1">
                <a:solidFill>
                  <a:schemeClr val="tx1"/>
                </a:solidFill>
                <a:latin typeface="Calibri"/>
                <a:ea typeface="Calibri"/>
                <a:cs typeface="Calibri"/>
                <a:sym typeface="Calibri"/>
              </a:rPr>
              <a:t>All</a:t>
            </a:r>
            <a:r>
              <a:rPr lang="nl-NL" sz="3000" b="1" i="1" u="none" strike="noStrike" cap="none" dirty="0">
                <a:solidFill>
                  <a:schemeClr val="tx1"/>
                </a:solidFill>
                <a:latin typeface="Calibri"/>
                <a:ea typeface="Calibri"/>
                <a:cs typeface="Calibri"/>
                <a:sym typeface="Calibri"/>
              </a:rPr>
              <a:t> hazards voorbereid”</a:t>
            </a:r>
          </a:p>
          <a:p>
            <a:pPr marL="0" marR="0" lvl="0" indent="0" algn="ctr" rtl="0">
              <a:lnSpc>
                <a:spcPct val="70000"/>
              </a:lnSpc>
              <a:spcBef>
                <a:spcPts val="1000"/>
              </a:spcBef>
              <a:spcAft>
                <a:spcPts val="0"/>
              </a:spcAft>
              <a:buClr>
                <a:schemeClr val="dk1"/>
              </a:buClr>
              <a:buSzPct val="25000"/>
              <a:buFont typeface="Arial"/>
              <a:buNone/>
            </a:pPr>
            <a:endParaRPr sz="1500" b="0" i="0" u="none" strike="noStrike" cap="none" dirty="0">
              <a:solidFill>
                <a:schemeClr val="dk1"/>
              </a:solidFill>
              <a:latin typeface="Calibri"/>
              <a:ea typeface="Calibri"/>
              <a:cs typeface="Calibri"/>
              <a:sym typeface="Calibri"/>
            </a:endParaRPr>
          </a:p>
        </p:txBody>
      </p:sp>
      <p:sp>
        <p:nvSpPr>
          <p:cNvPr id="11" name="Shape 90"/>
          <p:cNvSpPr txBox="1">
            <a:spLocks/>
          </p:cNvSpPr>
          <p:nvPr/>
        </p:nvSpPr>
        <p:spPr>
          <a:xfrm>
            <a:off x="3419872" y="5877272"/>
            <a:ext cx="5156954" cy="794544"/>
          </a:xfrm>
          <a:prstGeom prst="rect">
            <a:avLst/>
          </a:prstGeom>
          <a:noFill/>
          <a:ln>
            <a:noFill/>
          </a:ln>
        </p:spPr>
        <p:txBody>
          <a:bodyPr lIns="91425" tIns="45700" rIns="91425" bIns="45700" anchor="t" anchorCtr="0">
            <a:noAutofit/>
          </a:bodyPr>
          <a:lstStyle>
            <a:defPPr marR="0" lvl="0" algn="l" rtl="0">
              <a:lnSpc>
                <a:spcPct val="100000"/>
              </a:lnSpc>
              <a:spcBef>
                <a:spcPts val="0"/>
              </a:spcBef>
              <a:spcAft>
                <a:spcPts val="0"/>
              </a:spcAft>
            </a:defPPr>
            <a:lvl1pPr marL="0" marR="0" lvl="0" indent="0" algn="ctr" rtl="0">
              <a:lnSpc>
                <a:spcPct val="90000"/>
              </a:lnSpc>
              <a:spcBef>
                <a:spcPts val="1000"/>
              </a:spcBef>
              <a:spcAft>
                <a:spcPts val="0"/>
              </a:spcAft>
              <a:buClr>
                <a:schemeClr val="dk1"/>
              </a:buClr>
              <a:buSzPct val="1000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ct val="100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pPr>
              <a:lnSpc>
                <a:spcPct val="70000"/>
              </a:lnSpc>
              <a:buSzPct val="25000"/>
            </a:pPr>
            <a:endParaRPr lang="nl-NL" sz="1500" dirty="0">
              <a:solidFill>
                <a:schemeClr val="accent5">
                  <a:lumMod val="75000"/>
                </a:schemeClr>
              </a:solidFill>
            </a:endParaRPr>
          </a:p>
          <a:p>
            <a:pPr>
              <a:lnSpc>
                <a:spcPct val="70000"/>
              </a:lnSpc>
              <a:buSzPct val="25000"/>
            </a:pPr>
            <a:endParaRPr lang="nl-NL" sz="1500" dirty="0">
              <a:solidFill>
                <a:schemeClr val="accent5">
                  <a:lumMod val="75000"/>
                </a:schemeClr>
              </a:solidFill>
            </a:endParaRPr>
          </a:p>
          <a:p>
            <a:pPr>
              <a:lnSpc>
                <a:spcPct val="70000"/>
              </a:lnSpc>
              <a:buSzPct val="25000"/>
            </a:pPr>
            <a:r>
              <a:rPr lang="nl-NL" sz="2000" dirty="0">
                <a:solidFill>
                  <a:schemeClr val="tx1"/>
                </a:solidFill>
              </a:rPr>
              <a:t>Basis Opleiding Sleutelfunctionarissen ZiROP </a:t>
            </a:r>
          </a:p>
        </p:txBody>
      </p:sp>
      <p:pic>
        <p:nvPicPr>
          <p:cNvPr id="1026" name="Picture 2" descr="Afbeeldingsresultaat voor spoedzor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332656"/>
            <a:ext cx="1866166" cy="1111454"/>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32656"/>
            <a:ext cx="2313383" cy="12047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32"/>
          <p:cNvPicPr preferRelativeResize="0"/>
          <p:nvPr/>
        </p:nvPicPr>
        <p:blipFill rotWithShape="1">
          <a:blip r:embed="rId3">
            <a:alphaModFix/>
          </a:blip>
          <a:srcRect/>
          <a:stretch/>
        </p:blipFill>
        <p:spPr>
          <a:xfrm>
            <a:off x="1084569" y="181733"/>
            <a:ext cx="6927125" cy="6380543"/>
          </a:xfrm>
          <a:prstGeom prst="rect">
            <a:avLst/>
          </a:prstGeom>
          <a:noFill/>
          <a:ln>
            <a:noFill/>
          </a:ln>
        </p:spPr>
      </p:pic>
      <p:sp>
        <p:nvSpPr>
          <p:cNvPr id="5" name="Ovaal 4"/>
          <p:cNvSpPr/>
          <p:nvPr/>
        </p:nvSpPr>
        <p:spPr>
          <a:xfrm>
            <a:off x="1236128" y="2052453"/>
            <a:ext cx="1080000" cy="93588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4851533" y="333743"/>
            <a:ext cx="1080000" cy="10080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5643621" y="684301"/>
            <a:ext cx="1080000" cy="10080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p:cNvSpPr/>
          <p:nvPr/>
        </p:nvSpPr>
        <p:spPr>
          <a:xfrm>
            <a:off x="5715749" y="5076789"/>
            <a:ext cx="935984" cy="864152"/>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p:cNvSpPr/>
          <p:nvPr/>
        </p:nvSpPr>
        <p:spPr>
          <a:xfrm>
            <a:off x="4851533" y="5436941"/>
            <a:ext cx="1080000" cy="935992"/>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4008131" y="252253"/>
            <a:ext cx="987418" cy="92349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2316128" y="5007386"/>
            <a:ext cx="1080000" cy="10080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2316128" y="717657"/>
            <a:ext cx="1008112" cy="10080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3123341" y="341647"/>
            <a:ext cx="1008112" cy="10080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D1692CF1-5AF2-4F93-9E56-8661432E5C62}"/>
              </a:ext>
            </a:extLst>
          </p:cNvPr>
          <p:cNvSpPr/>
          <p:nvPr/>
        </p:nvSpPr>
        <p:spPr>
          <a:xfrm>
            <a:off x="6287657" y="1322146"/>
            <a:ext cx="1080000" cy="93588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2624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par>
                          <p:cTn id="36" fill="hold">
                            <p:stCondLst>
                              <p:cond delay="16000"/>
                            </p:stCondLst>
                            <p:childTnLst>
                              <p:par>
                                <p:cTn id="37" presetID="6" presetClass="entr" presetSubtype="16"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par>
                          <p:cTn id="40" fill="hold">
                            <p:stCondLst>
                              <p:cond delay="18000"/>
                            </p:stCondLst>
                            <p:childTnLst>
                              <p:par>
                                <p:cTn id="41" presetID="6"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circle(in)">
                                      <p:cBhvr>
                                        <p:cTn id="4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b="1" kern="0" dirty="0">
                <a:ea typeface="Tahoma"/>
                <a:cs typeface="Tahoma"/>
                <a:sym typeface="Tahoma"/>
              </a:rPr>
              <a:t>Bouwstenen crisisplan</a:t>
            </a:r>
            <a:endParaRPr lang="nl-NL" b="1" dirty="0"/>
          </a:p>
        </p:txBody>
      </p:sp>
      <p:sp>
        <p:nvSpPr>
          <p:cNvPr id="3" name="Tijdelijke aanduiding voor inhoud 2"/>
          <p:cNvSpPr>
            <a:spLocks noGrp="1"/>
          </p:cNvSpPr>
          <p:nvPr>
            <p:ph idx="1"/>
          </p:nvPr>
        </p:nvSpPr>
        <p:spPr/>
        <p:txBody>
          <a:bodyPr>
            <a:normAutofit/>
          </a:bodyPr>
          <a:lstStyle/>
          <a:p>
            <a:r>
              <a:rPr lang="nl-NL" sz="3000" b="1" dirty="0">
                <a:latin typeface="+mj-lt"/>
                <a:ea typeface="Tahoma" panose="020B0604030504040204" pitchFamily="34" charset="0"/>
                <a:cs typeface="Tahoma" panose="020B0604030504040204" pitchFamily="34" charset="0"/>
              </a:rPr>
              <a:t>Risicoprofiel organisatie</a:t>
            </a:r>
            <a:r>
              <a:rPr lang="nl-NL" sz="3000" dirty="0">
                <a:latin typeface="+mj-lt"/>
                <a:ea typeface="Tahoma" panose="020B0604030504040204" pitchFamily="34" charset="0"/>
                <a:cs typeface="Tahoma" panose="020B0604030504040204" pitchFamily="34" charset="0"/>
              </a:rPr>
              <a:t>:</a:t>
            </a:r>
          </a:p>
          <a:p>
            <a:pPr lvl="1"/>
            <a:r>
              <a:rPr lang="nl-NL" sz="3000" dirty="0">
                <a:latin typeface="+mj-lt"/>
                <a:ea typeface="Tahoma" panose="020B0604030504040204" pitchFamily="34" charset="0"/>
                <a:cs typeface="Tahoma" panose="020B0604030504040204" pitchFamily="34" charset="0"/>
              </a:rPr>
              <a:t>Risico’s die uit kunnen groeien tot een crisis?</a:t>
            </a:r>
          </a:p>
          <a:p>
            <a:pPr lvl="1"/>
            <a:r>
              <a:rPr lang="nl-NL" sz="3000" dirty="0">
                <a:latin typeface="+mj-lt"/>
                <a:ea typeface="Tahoma" panose="020B0604030504040204" pitchFamily="34" charset="0"/>
                <a:cs typeface="Tahoma" panose="020B0604030504040204" pitchFamily="34" charset="0"/>
              </a:rPr>
              <a:t>Netwerkpartners en stakeholders?</a:t>
            </a:r>
          </a:p>
          <a:p>
            <a:endParaRPr lang="nl-NL" sz="3000" b="1" dirty="0">
              <a:ea typeface="Tahoma" panose="020B0604030504040204" pitchFamily="34" charset="0"/>
              <a:cs typeface="Tahoma" panose="020B0604030504040204" pitchFamily="34" charset="0"/>
            </a:endParaRPr>
          </a:p>
          <a:p>
            <a:r>
              <a:rPr lang="nl-NL" sz="3000" b="1" dirty="0">
                <a:ea typeface="Tahoma" panose="020B0604030504040204" pitchFamily="34" charset="0"/>
                <a:cs typeface="Tahoma" panose="020B0604030504040204" pitchFamily="34" charset="0"/>
              </a:rPr>
              <a:t>Risicoprofiel regio:</a:t>
            </a:r>
          </a:p>
        </p:txBody>
      </p:sp>
      <p:pic>
        <p:nvPicPr>
          <p:cNvPr id="5" name="Picture 2" descr="Afbeeldingsresultaat voor risicoka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856" y="3510631"/>
            <a:ext cx="2448272" cy="280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176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496614" y="1277888"/>
            <a:ext cx="4147393"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000" b="1" kern="0" dirty="0">
                <a:ea typeface="Tahoma"/>
                <a:cs typeface="Tahoma"/>
                <a:sym typeface="Tahoma"/>
              </a:rPr>
              <a:t>Doelen bepalen </a:t>
            </a:r>
            <a:endParaRPr lang="nl-NL" sz="3000" b="1" dirty="0"/>
          </a:p>
        </p:txBody>
      </p:sp>
      <p:sp>
        <p:nvSpPr>
          <p:cNvPr id="11" name="Titel 1"/>
          <p:cNvSpPr txBox="1">
            <a:spLocks/>
          </p:cNvSpPr>
          <p:nvPr/>
        </p:nvSpPr>
        <p:spPr>
          <a:xfrm>
            <a:off x="4067944" y="3284984"/>
            <a:ext cx="356439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000" b="1" kern="0" dirty="0">
                <a:ea typeface="Tahoma"/>
                <a:cs typeface="Tahoma"/>
                <a:sym typeface="Tahoma"/>
              </a:rPr>
              <a:t>Uitgangspunten</a:t>
            </a:r>
            <a:endParaRPr lang="nl-NL" sz="3000" b="1" dirty="0"/>
          </a:p>
        </p:txBody>
      </p:sp>
      <p:sp>
        <p:nvSpPr>
          <p:cNvPr id="12" name="Titel 1"/>
          <p:cNvSpPr>
            <a:spLocks noGrp="1"/>
          </p:cNvSpPr>
          <p:nvPr>
            <p:ph type="title"/>
          </p:nvPr>
        </p:nvSpPr>
        <p:spPr>
          <a:xfrm>
            <a:off x="456300" y="273600"/>
            <a:ext cx="8229600" cy="1143000"/>
          </a:xfrm>
        </p:spPr>
        <p:txBody>
          <a:bodyPr/>
          <a:lstStyle/>
          <a:p>
            <a:r>
              <a:rPr lang="nl-NL" sz="4000" b="1" kern="0" dirty="0">
                <a:ea typeface="Tahoma"/>
                <a:cs typeface="Tahoma"/>
                <a:sym typeface="Tahoma"/>
              </a:rPr>
              <a:t>Integrale aanpak</a:t>
            </a:r>
            <a:endParaRPr lang="nl-NL" b="1" dirty="0"/>
          </a:p>
        </p:txBody>
      </p:sp>
      <p:sp>
        <p:nvSpPr>
          <p:cNvPr id="14" name="Titel 1"/>
          <p:cNvSpPr txBox="1">
            <a:spLocks/>
          </p:cNvSpPr>
          <p:nvPr/>
        </p:nvSpPr>
        <p:spPr>
          <a:xfrm>
            <a:off x="4465595" y="4074513"/>
            <a:ext cx="4788024" cy="1710506"/>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charset="0"/>
              <a:buChar char="•"/>
            </a:pPr>
            <a:r>
              <a:rPr lang="nl-NL" sz="3000" kern="0" dirty="0">
                <a:ea typeface="Tahoma"/>
                <a:cs typeface="Tahoma"/>
                <a:sym typeface="Tahoma"/>
              </a:rPr>
              <a:t>Verantwoorde opstart na de storing; zorgvuldigheid voor snelheid.</a:t>
            </a:r>
            <a:endParaRPr lang="nl-NL" sz="3000" dirty="0"/>
          </a:p>
        </p:txBody>
      </p:sp>
      <p:sp>
        <p:nvSpPr>
          <p:cNvPr id="15" name="Titel 1"/>
          <p:cNvSpPr txBox="1">
            <a:spLocks/>
          </p:cNvSpPr>
          <p:nvPr/>
        </p:nvSpPr>
        <p:spPr>
          <a:xfrm>
            <a:off x="496615" y="2132856"/>
            <a:ext cx="5947593" cy="1080120"/>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charset="0"/>
              <a:buChar char="•"/>
            </a:pPr>
            <a:r>
              <a:rPr lang="nl-NL" sz="3000" kern="0" dirty="0">
                <a:ea typeface="Tahoma"/>
                <a:cs typeface="Tahoma"/>
                <a:sym typeface="Tahoma"/>
              </a:rPr>
              <a:t>Waarborgen veiligheid patiënten en medewerkers.</a:t>
            </a:r>
          </a:p>
        </p:txBody>
      </p:sp>
      <p:pic>
        <p:nvPicPr>
          <p:cNvPr id="8" name="Picture 7" descr="Afbeeldingsresultaat voor doe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80" y="4077072"/>
            <a:ext cx="448866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66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b="1" kern="0" dirty="0">
                <a:ea typeface="Tahoma"/>
                <a:cs typeface="Tahoma"/>
                <a:sym typeface="Tahoma"/>
              </a:rPr>
              <a:t>Integrale aanpak</a:t>
            </a:r>
            <a:endParaRPr lang="nl-NL" b="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58214"/>
            <a:ext cx="6336704" cy="641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528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b="1" kern="0" dirty="0">
                <a:ea typeface="Tahoma"/>
                <a:cs typeface="Tahoma"/>
                <a:sym typeface="Tahoma"/>
              </a:rPr>
              <a:t>Ontwikkelde scenariokaarten</a:t>
            </a:r>
            <a:endParaRPr lang="nl-NL" b="1" dirty="0"/>
          </a:p>
        </p:txBody>
      </p:sp>
      <p:sp>
        <p:nvSpPr>
          <p:cNvPr id="4" name="Tijdelijke aanduiding voor inhoud 3"/>
          <p:cNvSpPr>
            <a:spLocks noGrp="1"/>
          </p:cNvSpPr>
          <p:nvPr>
            <p:ph idx="1"/>
          </p:nvPr>
        </p:nvSpPr>
        <p:spPr/>
        <p:txBody>
          <a:bodyPr/>
          <a:lstStyle/>
          <a:p>
            <a:r>
              <a:rPr lang="nl-NL" dirty="0"/>
              <a:t>Cybercrisis</a:t>
            </a:r>
          </a:p>
          <a:p>
            <a:r>
              <a:rPr lang="nl-NL" dirty="0"/>
              <a:t>Uitval ICT</a:t>
            </a:r>
          </a:p>
          <a:p>
            <a:r>
              <a:rPr lang="nl-NL" dirty="0"/>
              <a:t>Uitval stroomvoorziening</a:t>
            </a:r>
          </a:p>
          <a:p>
            <a:r>
              <a:rPr lang="nl-NL" dirty="0"/>
              <a:t>Terrorisme</a:t>
            </a:r>
          </a:p>
          <a:p>
            <a:r>
              <a:rPr lang="nl-NL" dirty="0"/>
              <a:t>Totale evacuatie</a:t>
            </a:r>
          </a:p>
          <a:p>
            <a:r>
              <a:rPr lang="nl-NL" dirty="0"/>
              <a:t>Zedenzaak</a:t>
            </a:r>
          </a:p>
          <a:p>
            <a:r>
              <a:rPr lang="nl-NL" dirty="0"/>
              <a:t>Grootschalige infectieziekten</a:t>
            </a:r>
          </a:p>
        </p:txBody>
      </p:sp>
    </p:spTree>
    <p:extLst>
      <p:ext uri="{BB962C8B-B14F-4D97-AF65-F5344CB8AC3E}">
        <p14:creationId xmlns:p14="http://schemas.microsoft.com/office/powerpoint/2010/main" val="226379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3"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b="1" kern="0" dirty="0">
                <a:latin typeface="Calibri" panose="020F0502020204030204" pitchFamily="34" charset="0"/>
                <a:ea typeface="Tahoma"/>
                <a:cs typeface="Calibri" panose="020F0502020204030204" pitchFamily="34" charset="0"/>
                <a:sym typeface="Tahoma"/>
              </a:rPr>
              <a:t>Flexibele response</a:t>
            </a:r>
            <a:endParaRPr lang="nl-NL" b="1" dirty="0">
              <a:latin typeface="Calibri" panose="020F0502020204030204" pitchFamily="34" charset="0"/>
              <a:cs typeface="Calibri" panose="020F0502020204030204" pitchFamily="34" charset="0"/>
            </a:endParaRPr>
          </a:p>
        </p:txBody>
      </p:sp>
      <p:pic>
        <p:nvPicPr>
          <p:cNvPr id="22530"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429000"/>
            <a:ext cx="3561556" cy="3561556"/>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p:cNvSpPr/>
          <p:nvPr/>
        </p:nvSpPr>
        <p:spPr>
          <a:xfrm>
            <a:off x="457200" y="1530201"/>
            <a:ext cx="6414808" cy="2862322"/>
          </a:xfrm>
          <a:prstGeom prst="rect">
            <a:avLst/>
          </a:prstGeom>
        </p:spPr>
        <p:txBody>
          <a:bodyPr wrap="square">
            <a:spAutoFit/>
          </a:bodyPr>
          <a:lstStyle/>
          <a:p>
            <a:r>
              <a:rPr lang="nl-NL" sz="3000" dirty="0">
                <a:solidFill>
                  <a:schemeClr val="tx1"/>
                </a:solidFill>
                <a:latin typeface="Calibri" panose="020F0502020204030204" pitchFamily="34" charset="0"/>
                <a:cs typeface="Calibri" panose="020F0502020204030204" pitchFamily="34" charset="0"/>
              </a:rPr>
              <a:t>Denken vanuit impact </a:t>
            </a:r>
          </a:p>
          <a:p>
            <a:r>
              <a:rPr lang="nl-NL" sz="3000" dirty="0">
                <a:solidFill>
                  <a:schemeClr val="tx1"/>
                </a:solidFill>
                <a:latin typeface="Calibri" panose="020F0502020204030204" pitchFamily="34" charset="0"/>
                <a:cs typeface="Calibri" panose="020F0502020204030204" pitchFamily="34" charset="0"/>
              </a:rPr>
              <a:t>Beweging naar: </a:t>
            </a:r>
            <a:r>
              <a:rPr lang="nl-NL" sz="3000" dirty="0" err="1">
                <a:solidFill>
                  <a:schemeClr val="tx1"/>
                </a:solidFill>
                <a:latin typeface="Calibri" panose="020F0502020204030204" pitchFamily="34" charset="0"/>
                <a:cs typeface="Calibri" panose="020F0502020204030204" pitchFamily="34" charset="0"/>
              </a:rPr>
              <a:t>all</a:t>
            </a:r>
            <a:r>
              <a:rPr lang="nl-NL" sz="3000" dirty="0">
                <a:solidFill>
                  <a:schemeClr val="tx1"/>
                </a:solidFill>
                <a:latin typeface="Calibri" panose="020F0502020204030204" pitchFamily="34" charset="0"/>
                <a:cs typeface="Calibri" panose="020F0502020204030204" pitchFamily="34" charset="0"/>
              </a:rPr>
              <a:t> hazard </a:t>
            </a:r>
            <a:r>
              <a:rPr lang="nl-NL" sz="3000" dirty="0" err="1">
                <a:solidFill>
                  <a:schemeClr val="tx1"/>
                </a:solidFill>
                <a:latin typeface="Calibri" panose="020F0502020204030204" pitchFamily="34" charset="0"/>
                <a:cs typeface="Calibri" panose="020F0502020204030204" pitchFamily="34" charset="0"/>
              </a:rPr>
              <a:t>and</a:t>
            </a:r>
            <a:r>
              <a:rPr lang="nl-NL" sz="3000" dirty="0">
                <a:solidFill>
                  <a:schemeClr val="tx1"/>
                </a:solidFill>
                <a:latin typeface="Calibri" panose="020F0502020204030204" pitchFamily="34" charset="0"/>
                <a:cs typeface="Calibri" panose="020F0502020204030204" pitchFamily="34" charset="0"/>
              </a:rPr>
              <a:t> ‘flexibel’</a:t>
            </a:r>
          </a:p>
          <a:p>
            <a:endParaRPr lang="nl-NL" sz="3000" dirty="0">
              <a:solidFill>
                <a:schemeClr val="tx1"/>
              </a:solidFill>
              <a:latin typeface="Calibri" panose="020F0502020204030204" pitchFamily="34" charset="0"/>
              <a:cs typeface="Calibri" panose="020F0502020204030204" pitchFamily="34" charset="0"/>
            </a:endParaRPr>
          </a:p>
          <a:p>
            <a:r>
              <a:rPr lang="nl-NL" sz="3000" dirty="0">
                <a:solidFill>
                  <a:schemeClr val="tx1"/>
                </a:solidFill>
                <a:latin typeface="Calibri" panose="020F0502020204030204" pitchFamily="34" charset="0"/>
                <a:cs typeface="Calibri" panose="020F0502020204030204" pitchFamily="34" charset="0"/>
              </a:rPr>
              <a:t>Nadruk op generieke voorbereiding</a:t>
            </a:r>
          </a:p>
          <a:p>
            <a:r>
              <a:rPr lang="nl-NL" sz="3000" dirty="0">
                <a:solidFill>
                  <a:schemeClr val="tx1"/>
                </a:solidFill>
                <a:latin typeface="Calibri" panose="020F0502020204030204" pitchFamily="34" charset="0"/>
                <a:cs typeface="Calibri" panose="020F0502020204030204" pitchFamily="34" charset="0"/>
              </a:rPr>
              <a:t>en bewuste specifieke voorbereiding</a:t>
            </a:r>
          </a:p>
          <a:p>
            <a:endParaRPr lang="nl-NL" sz="3000" dirty="0">
              <a:solidFill>
                <a:srgbClr val="2F5597"/>
              </a:solidFill>
              <a:latin typeface="Calibri" panose="020F0502020204030204" pitchFamily="34" charset="0"/>
              <a:cs typeface="Calibri" panose="020F0502020204030204" pitchFamily="34" charset="0"/>
            </a:endParaRPr>
          </a:p>
        </p:txBody>
      </p:sp>
      <p:sp>
        <p:nvSpPr>
          <p:cNvPr id="8" name="Rechthoek 7"/>
          <p:cNvSpPr/>
          <p:nvPr/>
        </p:nvSpPr>
        <p:spPr>
          <a:xfrm>
            <a:off x="432219" y="5301208"/>
            <a:ext cx="8363272" cy="1015663"/>
          </a:xfrm>
          <a:prstGeom prst="rect">
            <a:avLst/>
          </a:prstGeom>
        </p:spPr>
        <p:txBody>
          <a:bodyPr wrap="square">
            <a:spAutoFit/>
          </a:bodyPr>
          <a:lstStyle/>
          <a:p>
            <a:r>
              <a:rPr lang="nl-NL" sz="3000" dirty="0">
                <a:solidFill>
                  <a:schemeClr val="tx1"/>
                </a:solidFill>
                <a:latin typeface="Calibri" panose="020F0502020204030204" pitchFamily="34" charset="0"/>
                <a:cs typeface="Calibri" panose="020F0502020204030204" pitchFamily="34" charset="0"/>
              </a:rPr>
              <a:t>Vertrekpunt: </a:t>
            </a:r>
          </a:p>
          <a:p>
            <a:r>
              <a:rPr lang="nl-NL" sz="3000" b="1" dirty="0">
                <a:solidFill>
                  <a:schemeClr val="tx1"/>
                </a:solidFill>
                <a:latin typeface="Calibri" panose="020F0502020204030204" pitchFamily="34" charset="0"/>
                <a:cs typeface="Calibri" panose="020F0502020204030204" pitchFamily="34" charset="0"/>
              </a:rPr>
              <a:t>“Doen wat de situatie vraagt”</a:t>
            </a:r>
          </a:p>
        </p:txBody>
      </p:sp>
    </p:spTree>
    <p:extLst>
      <p:ext uri="{BB962C8B-B14F-4D97-AF65-F5344CB8AC3E}">
        <p14:creationId xmlns:p14="http://schemas.microsoft.com/office/powerpoint/2010/main" val="2071747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el 1"/>
          <p:cNvSpPr>
            <a:spLocks noGrp="1"/>
          </p:cNvSpPr>
          <p:nvPr>
            <p:ph type="title"/>
          </p:nvPr>
        </p:nvSpPr>
        <p:spPr>
          <a:xfrm>
            <a:off x="457200" y="274638"/>
            <a:ext cx="8229600" cy="1143000"/>
          </a:xfrm>
        </p:spPr>
        <p:txBody>
          <a:bodyPr/>
          <a:lstStyle/>
          <a:p>
            <a:pPr algn="l"/>
            <a:r>
              <a:rPr lang="nl-NL" sz="4000" b="1" kern="0" dirty="0" err="1">
                <a:ea typeface="Tahoma"/>
                <a:cs typeface="Tahoma"/>
                <a:sym typeface="Tahoma"/>
              </a:rPr>
              <a:t>ZiROP</a:t>
            </a:r>
            <a:endParaRPr lang="nl-NL" b="1" dirty="0"/>
          </a:p>
        </p:txBody>
      </p:sp>
      <p:sp>
        <p:nvSpPr>
          <p:cNvPr id="17" name="Tekstvak 2"/>
          <p:cNvSpPr txBox="1">
            <a:spLocks noChangeArrowheads="1"/>
          </p:cNvSpPr>
          <p:nvPr/>
        </p:nvSpPr>
        <p:spPr bwMode="auto">
          <a:xfrm>
            <a:off x="2648254" y="548680"/>
            <a:ext cx="4040643" cy="62324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nl-NL" sz="3000" b="1" dirty="0">
                <a:solidFill>
                  <a:schemeClr val="tx1"/>
                </a:solidFill>
                <a:effectLst/>
                <a:latin typeface="Calibri"/>
                <a:ea typeface="Calibri"/>
                <a:cs typeface="Times New Roman"/>
              </a:rPr>
              <a:t>Crisiscommunicatieplan</a:t>
            </a:r>
            <a:endParaRPr lang="nl-NL" sz="3000" dirty="0">
              <a:solidFill>
                <a:schemeClr val="tx1"/>
              </a:solidFill>
              <a:effectLst/>
              <a:latin typeface="Calibri"/>
              <a:ea typeface="Calibri"/>
              <a:cs typeface="Times New Roman"/>
            </a:endParaRPr>
          </a:p>
        </p:txBody>
      </p:sp>
      <p:sp>
        <p:nvSpPr>
          <p:cNvPr id="18" name="Tekstvak 2"/>
          <p:cNvSpPr txBox="1">
            <a:spLocks noChangeArrowheads="1"/>
          </p:cNvSpPr>
          <p:nvPr/>
        </p:nvSpPr>
        <p:spPr bwMode="auto">
          <a:xfrm>
            <a:off x="3059157" y="1196752"/>
            <a:ext cx="3457059" cy="62324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nl-NL" sz="3000" b="1" dirty="0">
                <a:solidFill>
                  <a:schemeClr val="tx1"/>
                </a:solidFill>
                <a:effectLst/>
                <a:latin typeface="Calibri"/>
                <a:ea typeface="Calibri"/>
                <a:cs typeface="Times New Roman"/>
              </a:rPr>
              <a:t>Integraal crisisplan</a:t>
            </a:r>
            <a:endParaRPr lang="nl-NL" sz="3000" dirty="0">
              <a:solidFill>
                <a:schemeClr val="tx1"/>
              </a:solidFill>
              <a:effectLst/>
              <a:latin typeface="Calibri"/>
              <a:ea typeface="Calibri"/>
              <a:cs typeface="Times New Roman"/>
            </a:endParaRPr>
          </a:p>
        </p:txBody>
      </p:sp>
      <p:sp>
        <p:nvSpPr>
          <p:cNvPr id="19" name="Ovaal 18"/>
          <p:cNvSpPr/>
          <p:nvPr/>
        </p:nvSpPr>
        <p:spPr>
          <a:xfrm>
            <a:off x="1787899" y="549275"/>
            <a:ext cx="5759450" cy="5759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0" name="Ovaal 19"/>
          <p:cNvSpPr/>
          <p:nvPr/>
        </p:nvSpPr>
        <p:spPr>
          <a:xfrm>
            <a:off x="2511799" y="1273175"/>
            <a:ext cx="4319905" cy="43199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1" name="Ovaal 20"/>
          <p:cNvSpPr/>
          <p:nvPr/>
        </p:nvSpPr>
        <p:spPr>
          <a:xfrm>
            <a:off x="3015989" y="1777365"/>
            <a:ext cx="3305175" cy="33051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grpSp>
        <p:nvGrpSpPr>
          <p:cNvPr id="22" name="Groep 21"/>
          <p:cNvGrpSpPr/>
          <p:nvPr/>
        </p:nvGrpSpPr>
        <p:grpSpPr>
          <a:xfrm>
            <a:off x="3502399" y="1854200"/>
            <a:ext cx="1713230" cy="1714500"/>
            <a:chOff x="3502399" y="1854200"/>
            <a:chExt cx="1713230" cy="1714500"/>
          </a:xfrm>
        </p:grpSpPr>
        <p:sp>
          <p:nvSpPr>
            <p:cNvPr id="23" name="Ovaal 22"/>
            <p:cNvSpPr/>
            <p:nvPr/>
          </p:nvSpPr>
          <p:spPr>
            <a:xfrm>
              <a:off x="3502399" y="1854200"/>
              <a:ext cx="1713230" cy="1714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4" name="Tekstvak 2"/>
            <p:cNvSpPr txBox="1">
              <a:spLocks noChangeArrowheads="1"/>
            </p:cNvSpPr>
            <p:nvPr/>
          </p:nvSpPr>
          <p:spPr bwMode="auto">
            <a:xfrm>
              <a:off x="3878001" y="2317179"/>
              <a:ext cx="962025" cy="592085"/>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nl-NL" sz="3000" b="1" dirty="0">
                  <a:solidFill>
                    <a:schemeClr val="tx1"/>
                  </a:solidFill>
                  <a:effectLst/>
                  <a:latin typeface="Calibri"/>
                  <a:ea typeface="Calibri"/>
                  <a:cs typeface="Times New Roman"/>
                </a:rPr>
                <a:t>BNP</a:t>
              </a:r>
              <a:endParaRPr lang="nl-NL" sz="3000" dirty="0">
                <a:solidFill>
                  <a:schemeClr val="tx1"/>
                </a:solidFill>
                <a:effectLst/>
                <a:latin typeface="Calibri"/>
                <a:ea typeface="Calibri"/>
                <a:cs typeface="Times New Roman"/>
              </a:endParaRPr>
            </a:p>
          </p:txBody>
        </p:sp>
      </p:grpSp>
      <p:grpSp>
        <p:nvGrpSpPr>
          <p:cNvPr id="25" name="Groep 24"/>
          <p:cNvGrpSpPr/>
          <p:nvPr/>
        </p:nvGrpSpPr>
        <p:grpSpPr>
          <a:xfrm>
            <a:off x="3330949" y="3197225"/>
            <a:ext cx="1713230" cy="1714500"/>
            <a:chOff x="3330949" y="3197225"/>
            <a:chExt cx="1713230" cy="1714500"/>
          </a:xfrm>
        </p:grpSpPr>
        <p:sp>
          <p:nvSpPr>
            <p:cNvPr id="26" name="Ovaal 25"/>
            <p:cNvSpPr/>
            <p:nvPr/>
          </p:nvSpPr>
          <p:spPr>
            <a:xfrm>
              <a:off x="3330949" y="3197225"/>
              <a:ext cx="1713230" cy="1714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7" name="Tekstvak 2"/>
            <p:cNvSpPr txBox="1">
              <a:spLocks noChangeArrowheads="1"/>
            </p:cNvSpPr>
            <p:nvPr/>
          </p:nvSpPr>
          <p:spPr bwMode="auto">
            <a:xfrm>
              <a:off x="3705599" y="3758432"/>
              <a:ext cx="962025" cy="59208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nl-NL" sz="3000" b="1" dirty="0">
                  <a:solidFill>
                    <a:schemeClr val="tx1"/>
                  </a:solidFill>
                  <a:effectLst/>
                  <a:latin typeface="Calibri"/>
                  <a:ea typeface="Calibri"/>
                  <a:cs typeface="Times New Roman"/>
                </a:rPr>
                <a:t>BCP</a:t>
              </a:r>
              <a:endParaRPr lang="nl-NL" sz="3000" dirty="0">
                <a:solidFill>
                  <a:schemeClr val="tx1"/>
                </a:solidFill>
                <a:effectLst/>
                <a:latin typeface="Calibri"/>
                <a:ea typeface="Calibri"/>
                <a:cs typeface="Times New Roman"/>
              </a:endParaRPr>
            </a:p>
          </p:txBody>
        </p:sp>
      </p:grpSp>
      <p:grpSp>
        <p:nvGrpSpPr>
          <p:cNvPr id="28" name="Groep 27"/>
          <p:cNvGrpSpPr/>
          <p:nvPr/>
        </p:nvGrpSpPr>
        <p:grpSpPr>
          <a:xfrm>
            <a:off x="4588249" y="2692400"/>
            <a:ext cx="1713230" cy="1714500"/>
            <a:chOff x="4588249" y="2692400"/>
            <a:chExt cx="1713230" cy="1714500"/>
          </a:xfrm>
        </p:grpSpPr>
        <p:sp>
          <p:nvSpPr>
            <p:cNvPr id="29" name="Ovaal 28"/>
            <p:cNvSpPr/>
            <p:nvPr/>
          </p:nvSpPr>
          <p:spPr>
            <a:xfrm>
              <a:off x="4588249" y="2692400"/>
              <a:ext cx="1713230" cy="1714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0" name="Tekstvak 2"/>
            <p:cNvSpPr txBox="1">
              <a:spLocks noChangeArrowheads="1"/>
            </p:cNvSpPr>
            <p:nvPr/>
          </p:nvSpPr>
          <p:spPr bwMode="auto">
            <a:xfrm>
              <a:off x="4932040" y="3208439"/>
              <a:ext cx="1246505" cy="592085"/>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nl-NL" sz="3000" b="1" dirty="0" err="1">
                  <a:solidFill>
                    <a:schemeClr val="tx1"/>
                  </a:solidFill>
                  <a:effectLst/>
                  <a:latin typeface="Calibri"/>
                  <a:ea typeface="Calibri"/>
                  <a:cs typeface="Times New Roman"/>
                </a:rPr>
                <a:t>ZiROP</a:t>
              </a:r>
              <a:endParaRPr lang="nl-NL" sz="3000" dirty="0">
                <a:solidFill>
                  <a:schemeClr val="tx1"/>
                </a:solidFill>
                <a:effectLst/>
                <a:latin typeface="Calibri"/>
                <a:ea typeface="Calibri"/>
                <a:cs typeface="Times New Roman"/>
              </a:endParaRPr>
            </a:p>
          </p:txBody>
        </p:sp>
      </p:grpSp>
    </p:spTree>
    <p:extLst>
      <p:ext uri="{BB962C8B-B14F-4D97-AF65-F5344CB8AC3E}">
        <p14:creationId xmlns:p14="http://schemas.microsoft.com/office/powerpoint/2010/main" val="63485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6"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6" y="3224422"/>
            <a:ext cx="4087775" cy="3633579"/>
          </a:xfrm>
          <a:prstGeom prst="rect">
            <a:avLst/>
          </a:prstGeom>
          <a:noFill/>
          <a:extLst>
            <a:ext uri="{909E8E84-426E-40DD-AFC4-6F175D3DCCD1}">
              <a14:hiddenFill xmlns:a14="http://schemas.microsoft.com/office/drawing/2010/main">
                <a:solidFill>
                  <a:srgbClr val="FFFFFF"/>
                </a:solidFill>
              </a14:hiddenFill>
            </a:ext>
          </a:extLst>
        </p:spPr>
      </p:pic>
      <p:sp>
        <p:nvSpPr>
          <p:cNvPr id="38" name="Titel 1"/>
          <p:cNvSpPr>
            <a:spLocks noGrp="1"/>
          </p:cNvSpPr>
          <p:nvPr>
            <p:ph type="title"/>
          </p:nvPr>
        </p:nvSpPr>
        <p:spPr>
          <a:xfrm>
            <a:off x="457200" y="274638"/>
            <a:ext cx="8229600" cy="1143000"/>
          </a:xfrm>
        </p:spPr>
        <p:txBody>
          <a:bodyPr/>
          <a:lstStyle/>
          <a:p>
            <a:pPr algn="l"/>
            <a:r>
              <a:rPr lang="nl-NL" sz="4000" b="1" kern="0" dirty="0" err="1">
                <a:ea typeface="Tahoma"/>
                <a:cs typeface="Tahoma"/>
                <a:sym typeface="Tahoma"/>
              </a:rPr>
              <a:t>ZiROP</a:t>
            </a:r>
            <a:endParaRPr lang="nl-NL" b="1" dirty="0"/>
          </a:p>
        </p:txBody>
      </p:sp>
      <p:pic>
        <p:nvPicPr>
          <p:cNvPr id="39" name="Picture 2" descr="Afbeeldingsresultaat voor major incid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00" y="1285898"/>
            <a:ext cx="2988159" cy="249013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Afbeeldingsresultaat voor ambulances poldercras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9922" y="4525047"/>
            <a:ext cx="4450302" cy="3377272"/>
          </a:xfrm>
          <a:prstGeom prst="rect">
            <a:avLst/>
          </a:prstGeom>
          <a:noFill/>
          <a:extLst>
            <a:ext uri="{909E8E84-426E-40DD-AFC4-6F175D3DCCD1}">
              <a14:hiddenFill xmlns:a14="http://schemas.microsoft.com/office/drawing/2010/main">
                <a:solidFill>
                  <a:srgbClr val="FFFFFF"/>
                </a:solidFill>
              </a14:hiddenFill>
            </a:ext>
          </a:extLst>
        </p:spPr>
      </p:pic>
      <p:sp>
        <p:nvSpPr>
          <p:cNvPr id="26" name="Titel 1"/>
          <p:cNvSpPr txBox="1">
            <a:spLocks/>
          </p:cNvSpPr>
          <p:nvPr/>
        </p:nvSpPr>
        <p:spPr>
          <a:xfrm>
            <a:off x="5570466" y="764704"/>
            <a:ext cx="3339002" cy="79142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000" b="1" kern="0" dirty="0">
                <a:ea typeface="Tahoma"/>
                <a:cs typeface="Tahoma"/>
                <a:sym typeface="Tahoma"/>
              </a:rPr>
              <a:t>Disbalans tussen zorgvraag en zorgaanbod</a:t>
            </a:r>
          </a:p>
        </p:txBody>
      </p:sp>
      <p:sp>
        <p:nvSpPr>
          <p:cNvPr id="27" name="PIJL-RECHTS 26"/>
          <p:cNvSpPr/>
          <p:nvPr/>
        </p:nvSpPr>
        <p:spPr>
          <a:xfrm rot="16200000">
            <a:off x="6048197" y="3127980"/>
            <a:ext cx="1802897" cy="580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PIJL-RECHTS 27"/>
          <p:cNvSpPr/>
          <p:nvPr/>
        </p:nvSpPr>
        <p:spPr>
          <a:xfrm rot="6689303">
            <a:off x="5040291" y="1516132"/>
            <a:ext cx="1234443" cy="924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5" name="Groep 34"/>
          <p:cNvGrpSpPr/>
          <p:nvPr/>
        </p:nvGrpSpPr>
        <p:grpSpPr>
          <a:xfrm>
            <a:off x="4588249" y="2692400"/>
            <a:ext cx="1713230" cy="1714500"/>
            <a:chOff x="4588249" y="2692400"/>
            <a:chExt cx="1713230" cy="1714500"/>
          </a:xfrm>
        </p:grpSpPr>
        <p:sp>
          <p:nvSpPr>
            <p:cNvPr id="36" name="Ovaal 35"/>
            <p:cNvSpPr/>
            <p:nvPr/>
          </p:nvSpPr>
          <p:spPr>
            <a:xfrm>
              <a:off x="4588249" y="2692400"/>
              <a:ext cx="1713230" cy="1714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7" name="Tekstvak 2"/>
            <p:cNvSpPr txBox="1">
              <a:spLocks noChangeArrowheads="1"/>
            </p:cNvSpPr>
            <p:nvPr/>
          </p:nvSpPr>
          <p:spPr bwMode="auto">
            <a:xfrm>
              <a:off x="4932040" y="3208439"/>
              <a:ext cx="1246505" cy="592085"/>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nl-NL" sz="3000" b="1" dirty="0" err="1">
                  <a:solidFill>
                    <a:schemeClr val="tx1"/>
                  </a:solidFill>
                  <a:effectLst/>
                  <a:latin typeface="Calibri"/>
                  <a:ea typeface="Calibri"/>
                  <a:cs typeface="Times New Roman"/>
                </a:rPr>
                <a:t>ZiROP</a:t>
              </a:r>
              <a:endParaRPr lang="nl-NL" sz="3000" dirty="0">
                <a:solidFill>
                  <a:schemeClr val="tx1"/>
                </a:solidFill>
                <a:effectLst/>
                <a:latin typeface="Calibri"/>
                <a:ea typeface="Calibri"/>
                <a:cs typeface="Times New Roman"/>
              </a:endParaRPr>
            </a:p>
          </p:txBody>
        </p:sp>
      </p:grpSp>
    </p:spTree>
    <p:extLst>
      <p:ext uri="{BB962C8B-B14F-4D97-AF65-F5344CB8AC3E}">
        <p14:creationId xmlns:p14="http://schemas.microsoft.com/office/powerpoint/2010/main" val="8543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el 1"/>
          <p:cNvSpPr>
            <a:spLocks noGrp="1"/>
          </p:cNvSpPr>
          <p:nvPr>
            <p:ph type="title"/>
          </p:nvPr>
        </p:nvSpPr>
        <p:spPr>
          <a:xfrm>
            <a:off x="457200" y="274638"/>
            <a:ext cx="8229600" cy="1143000"/>
          </a:xfrm>
        </p:spPr>
        <p:txBody>
          <a:bodyPr/>
          <a:lstStyle/>
          <a:p>
            <a:pPr algn="l"/>
            <a:r>
              <a:rPr lang="nl-NL" sz="4000" b="1" kern="0" dirty="0" err="1">
                <a:ea typeface="Tahoma"/>
                <a:cs typeface="Tahoma"/>
                <a:sym typeface="Tahoma"/>
              </a:rPr>
              <a:t>ZiROP</a:t>
            </a:r>
            <a:r>
              <a:rPr lang="nl-NL" sz="4000" b="1" kern="0" dirty="0">
                <a:ea typeface="Tahoma"/>
                <a:cs typeface="Tahoma"/>
                <a:sym typeface="Tahoma"/>
              </a:rPr>
              <a:t> fasen</a:t>
            </a:r>
            <a:endParaRPr lang="nl-NL" b="1" dirty="0"/>
          </a:p>
        </p:txBody>
      </p:sp>
      <p:sp>
        <p:nvSpPr>
          <p:cNvPr id="23" name="Titel 1"/>
          <p:cNvSpPr txBox="1">
            <a:spLocks/>
          </p:cNvSpPr>
          <p:nvPr/>
        </p:nvSpPr>
        <p:spPr>
          <a:xfrm>
            <a:off x="609600" y="3220440"/>
            <a:ext cx="3385920" cy="48487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000" dirty="0"/>
              <a:t>Berichtgeving</a:t>
            </a:r>
          </a:p>
        </p:txBody>
      </p:sp>
      <p:sp>
        <p:nvSpPr>
          <p:cNvPr id="26" name="Titel 1"/>
          <p:cNvSpPr txBox="1">
            <a:spLocks/>
          </p:cNvSpPr>
          <p:nvPr/>
        </p:nvSpPr>
        <p:spPr>
          <a:xfrm>
            <a:off x="609600" y="5674339"/>
            <a:ext cx="2881863" cy="48487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000" dirty="0"/>
              <a:t>Besluitvorming</a:t>
            </a:r>
          </a:p>
        </p:txBody>
      </p:sp>
      <p:sp>
        <p:nvSpPr>
          <p:cNvPr id="29" name="Titel 1"/>
          <p:cNvSpPr txBox="1">
            <a:spLocks/>
          </p:cNvSpPr>
          <p:nvPr/>
        </p:nvSpPr>
        <p:spPr>
          <a:xfrm>
            <a:off x="5602810" y="3221906"/>
            <a:ext cx="2490404" cy="48487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000" dirty="0"/>
              <a:t>Alarmering</a:t>
            </a:r>
          </a:p>
        </p:txBody>
      </p:sp>
      <p:sp>
        <p:nvSpPr>
          <p:cNvPr id="31" name="Titel 1"/>
          <p:cNvSpPr txBox="1">
            <a:spLocks/>
          </p:cNvSpPr>
          <p:nvPr/>
        </p:nvSpPr>
        <p:spPr>
          <a:xfrm>
            <a:off x="5618857" y="4610764"/>
            <a:ext cx="2490404" cy="48487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000" dirty="0"/>
              <a:t>Opschaling</a:t>
            </a:r>
          </a:p>
        </p:txBody>
      </p:sp>
      <p:pic>
        <p:nvPicPr>
          <p:cNvPr id="15" name="Picture 2" descr="Afbeeldingsresultaat voor meldka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01694"/>
            <a:ext cx="2880320" cy="192021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99" y="3809066"/>
            <a:ext cx="2936166" cy="19994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fbeeldingsresultaat voor luchtalarm neder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163" y="833131"/>
            <a:ext cx="4223698" cy="238730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ep 17"/>
          <p:cNvGrpSpPr/>
          <p:nvPr/>
        </p:nvGrpSpPr>
        <p:grpSpPr>
          <a:xfrm>
            <a:off x="4159105" y="5205162"/>
            <a:ext cx="4906877" cy="1477908"/>
            <a:chOff x="279514" y="5840912"/>
            <a:chExt cx="2560895" cy="771319"/>
          </a:xfrm>
        </p:grpSpPr>
        <p:pic>
          <p:nvPicPr>
            <p:cNvPr id="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7934" y="5850231"/>
              <a:ext cx="7524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514" y="5840912"/>
              <a:ext cx="7239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8551" y="5864518"/>
              <a:ext cx="6572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7468" y="5864518"/>
              <a:ext cx="6572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2671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el 1"/>
          <p:cNvSpPr>
            <a:spLocks noGrp="1"/>
          </p:cNvSpPr>
          <p:nvPr>
            <p:ph type="title"/>
          </p:nvPr>
        </p:nvSpPr>
        <p:spPr>
          <a:xfrm>
            <a:off x="457200" y="274638"/>
            <a:ext cx="8229600" cy="1143000"/>
          </a:xfrm>
        </p:spPr>
        <p:txBody>
          <a:bodyPr/>
          <a:lstStyle/>
          <a:p>
            <a:pPr algn="l"/>
            <a:r>
              <a:rPr lang="nl-NL" sz="4000" b="1" kern="0" dirty="0" err="1">
                <a:ea typeface="Tahoma"/>
                <a:cs typeface="Tahoma"/>
                <a:sym typeface="Tahoma"/>
              </a:rPr>
              <a:t>ZiROP</a:t>
            </a:r>
            <a:r>
              <a:rPr lang="nl-NL" sz="4000" b="1" kern="0" dirty="0">
                <a:ea typeface="Tahoma"/>
                <a:cs typeface="Tahoma"/>
                <a:sym typeface="Tahoma"/>
              </a:rPr>
              <a:t> fasen</a:t>
            </a:r>
            <a:endParaRPr lang="nl-NL" b="1" dirty="0"/>
          </a:p>
        </p:txBody>
      </p:sp>
      <p:sp>
        <p:nvSpPr>
          <p:cNvPr id="69" name="Titel 1"/>
          <p:cNvSpPr txBox="1">
            <a:spLocks/>
          </p:cNvSpPr>
          <p:nvPr/>
        </p:nvSpPr>
        <p:spPr>
          <a:xfrm>
            <a:off x="243502" y="2966315"/>
            <a:ext cx="2322258" cy="48487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000" dirty="0"/>
              <a:t>Ontvangst</a:t>
            </a:r>
          </a:p>
        </p:txBody>
      </p:sp>
      <p:sp>
        <p:nvSpPr>
          <p:cNvPr id="70" name="Titel 1"/>
          <p:cNvSpPr txBox="1">
            <a:spLocks/>
          </p:cNvSpPr>
          <p:nvPr/>
        </p:nvSpPr>
        <p:spPr>
          <a:xfrm>
            <a:off x="263350" y="6054699"/>
            <a:ext cx="4141901" cy="48487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000" dirty="0"/>
              <a:t>Definitieve behandeling</a:t>
            </a:r>
          </a:p>
        </p:txBody>
      </p:sp>
      <p:sp>
        <p:nvSpPr>
          <p:cNvPr id="71" name="Titel 1"/>
          <p:cNvSpPr txBox="1">
            <a:spLocks/>
          </p:cNvSpPr>
          <p:nvPr/>
        </p:nvSpPr>
        <p:spPr>
          <a:xfrm>
            <a:off x="5900494" y="2148860"/>
            <a:ext cx="2322258" cy="48487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000" dirty="0" err="1"/>
              <a:t>Afschaling</a:t>
            </a:r>
            <a:endParaRPr lang="nl-NL" sz="3000" dirty="0"/>
          </a:p>
        </p:txBody>
      </p:sp>
      <p:sp>
        <p:nvSpPr>
          <p:cNvPr id="72" name="Titel 1"/>
          <p:cNvSpPr txBox="1">
            <a:spLocks/>
          </p:cNvSpPr>
          <p:nvPr/>
        </p:nvSpPr>
        <p:spPr>
          <a:xfrm>
            <a:off x="5693653" y="6149722"/>
            <a:ext cx="2322258" cy="484878"/>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000" dirty="0"/>
              <a:t>Normalisatie</a:t>
            </a:r>
          </a:p>
        </p:txBody>
      </p:sp>
      <p:pic>
        <p:nvPicPr>
          <p:cNvPr id="13" name="Picture 8" descr="Afbeeldingsresultaat voor operatie"/>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63352" y="3717032"/>
            <a:ext cx="4141899" cy="23311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Afbeeldingsresultaat voor spoedeisende hulp verpleegkundi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350" y="1324428"/>
            <a:ext cx="3608197" cy="16488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Afbeeldingsresultaat voor business as usu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419" y="2966315"/>
            <a:ext cx="2546726" cy="318340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ep 15"/>
          <p:cNvGrpSpPr/>
          <p:nvPr/>
        </p:nvGrpSpPr>
        <p:grpSpPr>
          <a:xfrm>
            <a:off x="5436096" y="720101"/>
            <a:ext cx="2581265" cy="1492116"/>
            <a:chOff x="1423675" y="5100163"/>
            <a:chExt cx="1369110" cy="762000"/>
          </a:xfrm>
        </p:grpSpPr>
        <p:pic>
          <p:nvPicPr>
            <p:cNvPr id="1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3675" y="5100163"/>
              <a:ext cx="7524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560" y="5114451"/>
              <a:ext cx="65722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0482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21423" y="1628800"/>
            <a:ext cx="7301154" cy="4525963"/>
          </a:xfrm>
        </p:spPr>
        <p:txBody>
          <a:bodyPr>
            <a:normAutofit/>
          </a:bodyPr>
          <a:lstStyle/>
          <a:p>
            <a:pPr marL="0" indent="0" algn="ctr">
              <a:buNone/>
            </a:pPr>
            <a:r>
              <a:rPr lang="nl-NL" sz="3000" dirty="0">
                <a:ea typeface="Tahoma" panose="020B0604030504040204" pitchFamily="34" charset="0"/>
                <a:cs typeface="Tahoma" panose="020B0604030504040204" pitchFamily="34" charset="0"/>
              </a:rPr>
              <a:t>“Een crisis/incident is een noodsituatie waarbij het functioneren van de zorginstelling (ernstig) verstoord raakt en de continuïteit van zorg, de veiligheid van mensen en/of de reputatie (ernstig) worden bedreigd” </a:t>
            </a:r>
          </a:p>
          <a:p>
            <a:pPr marL="0" indent="0">
              <a:buNone/>
            </a:pPr>
            <a:endParaRPr lang="nl-NL" sz="3000" dirty="0">
              <a:ea typeface="Tahoma" panose="020B0604030504040204" pitchFamily="34" charset="0"/>
              <a:cs typeface="Tahoma" panose="020B0604030504040204" pitchFamily="34" charset="0"/>
            </a:endParaRPr>
          </a:p>
        </p:txBody>
      </p:sp>
      <p:sp>
        <p:nvSpPr>
          <p:cNvPr id="6"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4000" b="1" kern="0" dirty="0">
                <a:ea typeface="Tahoma"/>
                <a:cs typeface="Tahoma"/>
                <a:sym typeface="Tahoma"/>
              </a:rPr>
              <a:t>Kernbegrip: crisis/incident</a:t>
            </a:r>
            <a:endParaRPr lang="nl-NL" b="1" dirty="0"/>
          </a:p>
        </p:txBody>
      </p:sp>
      <p:pic>
        <p:nvPicPr>
          <p:cNvPr id="5" name="Picture 2" descr="Afbeeldingsresultaat voor cri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960" y="4186684"/>
            <a:ext cx="3243908" cy="3243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33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517891" y="278823"/>
            <a:ext cx="7886700" cy="1325563"/>
          </a:xfrm>
        </p:spPr>
        <p:txBody>
          <a:bodyPr rtlCol="0">
            <a:normAutofit/>
          </a:bodyPr>
          <a:lstStyle/>
          <a:p>
            <a:pPr algn="l" eaLnBrk="1" fontAlgn="auto" hangingPunct="1">
              <a:spcAft>
                <a:spcPts val="0"/>
              </a:spcAft>
              <a:defRPr/>
            </a:pPr>
            <a:r>
              <a:rPr lang="nl-NL" sz="4000" dirty="0">
                <a:ea typeface="+mj-ea"/>
              </a:rPr>
              <a:t>Inrichting crisisorganisatie  </a:t>
            </a:r>
          </a:p>
        </p:txBody>
      </p:sp>
      <p:sp>
        <p:nvSpPr>
          <p:cNvPr id="3" name="Tijdelijke aanduiding voor dianummer 2"/>
          <p:cNvSpPr>
            <a:spLocks noGrp="1"/>
          </p:cNvSpPr>
          <p:nvPr>
            <p:ph type="sldNum" sz="quarter" idx="12"/>
          </p:nvPr>
        </p:nvSpPr>
        <p:spPr/>
        <p:txBody>
          <a:bodyPr/>
          <a:lstStyle/>
          <a:p>
            <a:fld id="{68A2A47A-626A-49E8-9025-7409F01FA363}" type="slidenum">
              <a:rPr lang="nl-NL" smtClean="0"/>
              <a:pPr/>
              <a:t>20</a:t>
            </a:fld>
            <a:endParaRPr lang="nl-NL"/>
          </a:p>
        </p:txBody>
      </p:sp>
      <p:sp>
        <p:nvSpPr>
          <p:cNvPr id="65" name="Titel 1"/>
          <p:cNvSpPr txBox="1">
            <a:spLocks/>
          </p:cNvSpPr>
          <p:nvPr/>
        </p:nvSpPr>
        <p:spPr>
          <a:xfrm>
            <a:off x="1" y="1859440"/>
            <a:ext cx="1835696" cy="515849"/>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1800" b="1" kern="0" dirty="0">
                <a:ea typeface="Tahoma"/>
                <a:cs typeface="Tahoma"/>
                <a:sym typeface="Tahoma"/>
              </a:rPr>
              <a:t>STRATEGISCH</a:t>
            </a:r>
          </a:p>
        </p:txBody>
      </p:sp>
      <p:sp>
        <p:nvSpPr>
          <p:cNvPr id="68" name="Titel 1"/>
          <p:cNvSpPr txBox="1">
            <a:spLocks/>
          </p:cNvSpPr>
          <p:nvPr/>
        </p:nvSpPr>
        <p:spPr>
          <a:xfrm>
            <a:off x="-1" y="5522888"/>
            <a:ext cx="2123727" cy="515849"/>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1800" b="1" kern="0" dirty="0">
                <a:ea typeface="Tahoma"/>
                <a:cs typeface="Tahoma"/>
                <a:sym typeface="Tahoma"/>
              </a:rPr>
              <a:t>OPERATIONEEL</a:t>
            </a:r>
          </a:p>
        </p:txBody>
      </p:sp>
      <p:grpSp>
        <p:nvGrpSpPr>
          <p:cNvPr id="35" name="Groep 34"/>
          <p:cNvGrpSpPr/>
          <p:nvPr/>
        </p:nvGrpSpPr>
        <p:grpSpPr>
          <a:xfrm>
            <a:off x="6588224" y="319886"/>
            <a:ext cx="2016224" cy="2641413"/>
            <a:chOff x="9336789" y="476672"/>
            <a:chExt cx="2016224" cy="2641413"/>
          </a:xfrm>
        </p:grpSpPr>
        <p:pic>
          <p:nvPicPr>
            <p:cNvPr id="38"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789" y="873680"/>
              <a:ext cx="2016224" cy="2244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5" name="Titel 1"/>
            <p:cNvSpPr txBox="1">
              <a:spLocks/>
            </p:cNvSpPr>
            <p:nvPr/>
          </p:nvSpPr>
          <p:spPr>
            <a:xfrm>
              <a:off x="9433569" y="476672"/>
              <a:ext cx="1772551" cy="515849"/>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000" b="1" kern="0" dirty="0">
                  <a:ea typeface="Tahoma"/>
                  <a:cs typeface="Tahoma"/>
                  <a:sym typeface="Tahoma"/>
                </a:rPr>
                <a:t>IMPACT?!</a:t>
              </a:r>
            </a:p>
          </p:txBody>
        </p:sp>
      </p:grpSp>
      <p:sp>
        <p:nvSpPr>
          <p:cNvPr id="46" name="Afgeronde rechthoek 4"/>
          <p:cNvSpPr/>
          <p:nvPr/>
        </p:nvSpPr>
        <p:spPr>
          <a:xfrm>
            <a:off x="4797769" y="4026600"/>
            <a:ext cx="2354659" cy="6446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0" tIns="104775" rIns="139700" bIns="104775" numCol="1" spcCol="1270" anchor="ctr" anchorCtr="0">
            <a:noAutofit/>
          </a:bodyPr>
          <a:lstStyle/>
          <a:p>
            <a:pPr lvl="0" algn="ctr" defTabSz="2444750">
              <a:lnSpc>
                <a:spcPct val="90000"/>
              </a:lnSpc>
              <a:spcBef>
                <a:spcPct val="0"/>
              </a:spcBef>
              <a:spcAft>
                <a:spcPct val="35000"/>
              </a:spcAft>
            </a:pPr>
            <a:r>
              <a:rPr lang="nl-NL" sz="3000" kern="1200" dirty="0"/>
              <a:t>OVERIG</a:t>
            </a:r>
          </a:p>
        </p:txBody>
      </p:sp>
      <p:graphicFrame>
        <p:nvGraphicFramePr>
          <p:cNvPr id="48" name="Diagram 47"/>
          <p:cNvGraphicFramePr/>
          <p:nvPr>
            <p:extLst>
              <p:ext uri="{D42A27DB-BD31-4B8C-83A1-F6EECF244321}">
                <p14:modId xmlns:p14="http://schemas.microsoft.com/office/powerpoint/2010/main" val="766891504"/>
              </p:ext>
            </p:extLst>
          </p:nvPr>
        </p:nvGraphicFramePr>
        <p:xfrm>
          <a:off x="815724" y="1802885"/>
          <a:ext cx="8128000" cy="4638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9" name="Tekstvak 48"/>
          <p:cNvSpPr txBox="1"/>
          <p:nvPr/>
        </p:nvSpPr>
        <p:spPr>
          <a:xfrm>
            <a:off x="3480434" y="3364529"/>
            <a:ext cx="2376264" cy="461665"/>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b="1" dirty="0"/>
              <a:t>Crisiscoördinator</a:t>
            </a:r>
          </a:p>
        </p:txBody>
      </p:sp>
      <p:sp>
        <p:nvSpPr>
          <p:cNvPr id="54" name="Tekstvak 53"/>
          <p:cNvSpPr txBox="1"/>
          <p:nvPr/>
        </p:nvSpPr>
        <p:spPr>
          <a:xfrm>
            <a:off x="3480227" y="1691978"/>
            <a:ext cx="2376264" cy="1200329"/>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sz="2400" dirty="0"/>
              <a:t>Crisisbeleidsteam</a:t>
            </a:r>
          </a:p>
          <a:p>
            <a:endParaRPr lang="nl-NL" sz="2400" dirty="0"/>
          </a:p>
          <a:p>
            <a:endParaRPr lang="nl-NL" sz="2400" dirty="0"/>
          </a:p>
        </p:txBody>
      </p:sp>
      <p:sp>
        <p:nvSpPr>
          <p:cNvPr id="58" name="Tekstvak 57"/>
          <p:cNvSpPr txBox="1"/>
          <p:nvPr/>
        </p:nvSpPr>
        <p:spPr>
          <a:xfrm>
            <a:off x="3480227" y="3982565"/>
            <a:ext cx="2376264" cy="1200329"/>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dirty="0"/>
              <a:t>Operationeel crisisteam</a:t>
            </a:r>
          </a:p>
          <a:p>
            <a:pPr algn="ctr"/>
            <a:r>
              <a:rPr lang="nl-NL" sz="2400" dirty="0"/>
              <a:t>ZORG</a:t>
            </a:r>
          </a:p>
        </p:txBody>
      </p:sp>
      <p:sp>
        <p:nvSpPr>
          <p:cNvPr id="61" name="Tekstvak 60"/>
          <p:cNvSpPr txBox="1"/>
          <p:nvPr/>
        </p:nvSpPr>
        <p:spPr>
          <a:xfrm>
            <a:off x="622129" y="3987701"/>
            <a:ext cx="2376264" cy="1200329"/>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dirty="0"/>
              <a:t>Operationeel crisisteam</a:t>
            </a:r>
          </a:p>
          <a:p>
            <a:pPr algn="ctr"/>
            <a:r>
              <a:rPr lang="nl-NL" sz="2400" dirty="0"/>
              <a:t>FACILITAIR</a:t>
            </a:r>
          </a:p>
        </p:txBody>
      </p:sp>
      <p:sp>
        <p:nvSpPr>
          <p:cNvPr id="64" name="Tekstvak 63"/>
          <p:cNvSpPr txBox="1"/>
          <p:nvPr/>
        </p:nvSpPr>
        <p:spPr>
          <a:xfrm>
            <a:off x="6327892" y="4027015"/>
            <a:ext cx="2376264" cy="1200329"/>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dirty="0"/>
              <a:t>Operationeel crisisteam</a:t>
            </a:r>
          </a:p>
          <a:p>
            <a:pPr algn="ctr"/>
            <a:r>
              <a:rPr lang="nl-NL" sz="2400" dirty="0"/>
              <a:t>OVERIG</a:t>
            </a:r>
          </a:p>
        </p:txBody>
      </p:sp>
      <p:cxnSp>
        <p:nvCxnSpPr>
          <p:cNvPr id="69" name="Rechte verbindingslijn 68"/>
          <p:cNvCxnSpPr>
            <a:stCxn id="49" idx="2"/>
            <a:endCxn id="58" idx="0"/>
          </p:cNvCxnSpPr>
          <p:nvPr/>
        </p:nvCxnSpPr>
        <p:spPr>
          <a:xfrm flipH="1">
            <a:off x="4668359" y="3826194"/>
            <a:ext cx="207" cy="156371"/>
          </a:xfrm>
          <a:prstGeom prst="line">
            <a:avLst/>
          </a:prstGeom>
        </p:spPr>
        <p:style>
          <a:lnRef idx="3">
            <a:schemeClr val="accent1"/>
          </a:lnRef>
          <a:fillRef idx="0">
            <a:schemeClr val="accent1"/>
          </a:fillRef>
          <a:effectRef idx="2">
            <a:schemeClr val="accent1"/>
          </a:effectRef>
          <a:fontRef idx="minor">
            <a:schemeClr val="tx1"/>
          </a:fontRef>
        </p:style>
      </p:cxnSp>
      <p:cxnSp>
        <p:nvCxnSpPr>
          <p:cNvPr id="70" name="Rechte verbindingslijn 69"/>
          <p:cNvCxnSpPr>
            <a:stCxn id="54" idx="2"/>
            <a:endCxn id="49" idx="0"/>
          </p:cNvCxnSpPr>
          <p:nvPr/>
        </p:nvCxnSpPr>
        <p:spPr>
          <a:xfrm>
            <a:off x="4668359" y="2892307"/>
            <a:ext cx="207" cy="472222"/>
          </a:xfrm>
          <a:prstGeom prst="line">
            <a:avLst/>
          </a:prstGeom>
        </p:spPr>
        <p:style>
          <a:lnRef idx="3">
            <a:schemeClr val="accent1"/>
          </a:lnRef>
          <a:fillRef idx="0">
            <a:schemeClr val="accent1"/>
          </a:fillRef>
          <a:effectRef idx="2">
            <a:schemeClr val="accent1"/>
          </a:effectRef>
          <a:fontRef idx="minor">
            <a:schemeClr val="tx1"/>
          </a:fontRef>
        </p:style>
      </p:cxnSp>
      <p:cxnSp>
        <p:nvCxnSpPr>
          <p:cNvPr id="71" name="Rechte verbindingslijn 70"/>
          <p:cNvCxnSpPr>
            <a:stCxn id="73" idx="2"/>
            <a:endCxn id="64" idx="0"/>
          </p:cNvCxnSpPr>
          <p:nvPr/>
        </p:nvCxnSpPr>
        <p:spPr>
          <a:xfrm>
            <a:off x="7515817" y="3826192"/>
            <a:ext cx="207" cy="200823"/>
          </a:xfrm>
          <a:prstGeom prst="line">
            <a:avLst/>
          </a:prstGeom>
        </p:spPr>
        <p:style>
          <a:lnRef idx="3">
            <a:schemeClr val="accent1"/>
          </a:lnRef>
          <a:fillRef idx="0">
            <a:schemeClr val="accent1"/>
          </a:fillRef>
          <a:effectRef idx="2">
            <a:schemeClr val="accent1"/>
          </a:effectRef>
          <a:fontRef idx="minor">
            <a:schemeClr val="tx1"/>
          </a:fontRef>
        </p:style>
      </p:cxnSp>
      <p:sp>
        <p:nvSpPr>
          <p:cNvPr id="72" name="Tekstvak 71"/>
          <p:cNvSpPr txBox="1"/>
          <p:nvPr/>
        </p:nvSpPr>
        <p:spPr>
          <a:xfrm>
            <a:off x="622129" y="3364528"/>
            <a:ext cx="2376264"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dirty="0"/>
              <a:t>Voorzitter</a:t>
            </a:r>
          </a:p>
        </p:txBody>
      </p:sp>
      <p:sp>
        <p:nvSpPr>
          <p:cNvPr id="73" name="Tekstvak 72"/>
          <p:cNvSpPr txBox="1"/>
          <p:nvPr/>
        </p:nvSpPr>
        <p:spPr>
          <a:xfrm>
            <a:off x="6327685" y="3364527"/>
            <a:ext cx="2376264"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dirty="0"/>
              <a:t>Voorzitter</a:t>
            </a:r>
          </a:p>
        </p:txBody>
      </p:sp>
      <p:cxnSp>
        <p:nvCxnSpPr>
          <p:cNvPr id="74" name="Rechte verbindingslijn 73"/>
          <p:cNvCxnSpPr>
            <a:stCxn id="72" idx="2"/>
            <a:endCxn id="61" idx="0"/>
          </p:cNvCxnSpPr>
          <p:nvPr/>
        </p:nvCxnSpPr>
        <p:spPr>
          <a:xfrm>
            <a:off x="1810261" y="3826193"/>
            <a:ext cx="0" cy="161508"/>
          </a:xfrm>
          <a:prstGeom prst="line">
            <a:avLst/>
          </a:prstGeom>
        </p:spPr>
        <p:style>
          <a:lnRef idx="3">
            <a:schemeClr val="accent1"/>
          </a:lnRef>
          <a:fillRef idx="0">
            <a:schemeClr val="accent1"/>
          </a:fillRef>
          <a:effectRef idx="2">
            <a:schemeClr val="accent1"/>
          </a:effectRef>
          <a:fontRef idx="minor">
            <a:schemeClr val="tx1"/>
          </a:fontRef>
        </p:style>
      </p:cxnSp>
      <p:cxnSp>
        <p:nvCxnSpPr>
          <p:cNvPr id="75" name="Rechte verbindingslijn 74"/>
          <p:cNvCxnSpPr>
            <a:stCxn id="54" idx="2"/>
            <a:endCxn id="72" idx="0"/>
          </p:cNvCxnSpPr>
          <p:nvPr/>
        </p:nvCxnSpPr>
        <p:spPr>
          <a:xfrm flipH="1">
            <a:off x="1810261" y="2892307"/>
            <a:ext cx="2858098" cy="472221"/>
          </a:xfrm>
          <a:prstGeom prst="line">
            <a:avLst/>
          </a:prstGeom>
        </p:spPr>
        <p:style>
          <a:lnRef idx="3">
            <a:schemeClr val="accent1"/>
          </a:lnRef>
          <a:fillRef idx="0">
            <a:schemeClr val="accent1"/>
          </a:fillRef>
          <a:effectRef idx="2">
            <a:schemeClr val="accent1"/>
          </a:effectRef>
          <a:fontRef idx="minor">
            <a:schemeClr val="tx1"/>
          </a:fontRef>
        </p:style>
      </p:cxnSp>
      <p:cxnSp>
        <p:nvCxnSpPr>
          <p:cNvPr id="76" name="Rechte verbindingslijn 75"/>
          <p:cNvCxnSpPr>
            <a:stCxn id="73" idx="0"/>
            <a:endCxn id="54" idx="2"/>
          </p:cNvCxnSpPr>
          <p:nvPr/>
        </p:nvCxnSpPr>
        <p:spPr>
          <a:xfrm flipH="1" flipV="1">
            <a:off x="4668359" y="2892307"/>
            <a:ext cx="2847458" cy="472220"/>
          </a:xfrm>
          <a:prstGeom prst="line">
            <a:avLst/>
          </a:prstGeom>
        </p:spPr>
        <p:style>
          <a:lnRef idx="3">
            <a:schemeClr val="accent1"/>
          </a:lnRef>
          <a:fillRef idx="0">
            <a:schemeClr val="accent1"/>
          </a:fillRef>
          <a:effectRef idx="2">
            <a:schemeClr val="accent1"/>
          </a:effectRef>
          <a:fontRef idx="minor">
            <a:schemeClr val="tx1"/>
          </a:fontRef>
        </p:style>
      </p:cxnSp>
      <p:sp>
        <p:nvSpPr>
          <p:cNvPr id="77" name="Tekstvak 76"/>
          <p:cNvSpPr txBox="1"/>
          <p:nvPr/>
        </p:nvSpPr>
        <p:spPr>
          <a:xfrm>
            <a:off x="1679820" y="5522887"/>
            <a:ext cx="1440160"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dirty="0"/>
              <a:t>SEH</a:t>
            </a:r>
          </a:p>
        </p:txBody>
      </p:sp>
      <p:sp>
        <p:nvSpPr>
          <p:cNvPr id="78" name="Tekstvak 77"/>
          <p:cNvSpPr txBox="1"/>
          <p:nvPr/>
        </p:nvSpPr>
        <p:spPr>
          <a:xfrm>
            <a:off x="3228199" y="5522888"/>
            <a:ext cx="1440160"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dirty="0"/>
              <a:t>OK</a:t>
            </a:r>
          </a:p>
        </p:txBody>
      </p:sp>
      <p:sp>
        <p:nvSpPr>
          <p:cNvPr id="79" name="Tekstvak 78"/>
          <p:cNvSpPr txBox="1"/>
          <p:nvPr/>
        </p:nvSpPr>
        <p:spPr>
          <a:xfrm>
            <a:off x="4786859" y="5522888"/>
            <a:ext cx="1440160"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dirty="0"/>
              <a:t>ICU</a:t>
            </a:r>
          </a:p>
        </p:txBody>
      </p:sp>
      <p:sp>
        <p:nvSpPr>
          <p:cNvPr id="80" name="Tekstvak 79"/>
          <p:cNvSpPr txBox="1"/>
          <p:nvPr/>
        </p:nvSpPr>
        <p:spPr>
          <a:xfrm>
            <a:off x="6328068" y="5522888"/>
            <a:ext cx="1440160" cy="461665"/>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NL" sz="2400" dirty="0"/>
              <a:t>Kliniek</a:t>
            </a:r>
          </a:p>
        </p:txBody>
      </p:sp>
      <p:cxnSp>
        <p:nvCxnSpPr>
          <p:cNvPr id="81" name="Rechte verbindingslijn 80"/>
          <p:cNvCxnSpPr>
            <a:stCxn id="49" idx="3"/>
            <a:endCxn id="73" idx="1"/>
          </p:cNvCxnSpPr>
          <p:nvPr/>
        </p:nvCxnSpPr>
        <p:spPr>
          <a:xfrm flipV="1">
            <a:off x="5856698" y="3595360"/>
            <a:ext cx="470987" cy="2"/>
          </a:xfrm>
          <a:prstGeom prst="line">
            <a:avLst/>
          </a:prstGeom>
        </p:spPr>
        <p:style>
          <a:lnRef idx="3">
            <a:schemeClr val="accent1"/>
          </a:lnRef>
          <a:fillRef idx="0">
            <a:schemeClr val="accent1"/>
          </a:fillRef>
          <a:effectRef idx="2">
            <a:schemeClr val="accent1"/>
          </a:effectRef>
          <a:fontRef idx="minor">
            <a:schemeClr val="tx1"/>
          </a:fontRef>
        </p:style>
      </p:cxnSp>
      <p:cxnSp>
        <p:nvCxnSpPr>
          <p:cNvPr id="82" name="Rechte verbindingslijn 81"/>
          <p:cNvCxnSpPr>
            <a:stCxn id="72" idx="3"/>
            <a:endCxn id="49" idx="1"/>
          </p:cNvCxnSpPr>
          <p:nvPr/>
        </p:nvCxnSpPr>
        <p:spPr>
          <a:xfrm>
            <a:off x="2998393" y="3595361"/>
            <a:ext cx="482041" cy="1"/>
          </a:xfrm>
          <a:prstGeom prst="line">
            <a:avLst/>
          </a:prstGeom>
        </p:spPr>
        <p:style>
          <a:lnRef idx="3">
            <a:schemeClr val="accent1"/>
          </a:lnRef>
          <a:fillRef idx="0">
            <a:schemeClr val="accent1"/>
          </a:fillRef>
          <a:effectRef idx="2">
            <a:schemeClr val="accent1"/>
          </a:effectRef>
          <a:fontRef idx="minor">
            <a:schemeClr val="tx1"/>
          </a:fontRef>
        </p:style>
      </p:cxnSp>
      <p:cxnSp>
        <p:nvCxnSpPr>
          <p:cNvPr id="83" name="Rechte verbindingslijn 82"/>
          <p:cNvCxnSpPr>
            <a:stCxn id="58" idx="2"/>
            <a:endCxn id="77" idx="0"/>
          </p:cNvCxnSpPr>
          <p:nvPr/>
        </p:nvCxnSpPr>
        <p:spPr>
          <a:xfrm flipH="1">
            <a:off x="2399900" y="5182894"/>
            <a:ext cx="2268459" cy="339993"/>
          </a:xfrm>
          <a:prstGeom prst="line">
            <a:avLst/>
          </a:prstGeom>
        </p:spPr>
        <p:style>
          <a:lnRef idx="3">
            <a:schemeClr val="accent1"/>
          </a:lnRef>
          <a:fillRef idx="0">
            <a:schemeClr val="accent1"/>
          </a:fillRef>
          <a:effectRef idx="2">
            <a:schemeClr val="accent1"/>
          </a:effectRef>
          <a:fontRef idx="minor">
            <a:schemeClr val="tx1"/>
          </a:fontRef>
        </p:style>
      </p:cxnSp>
      <p:cxnSp>
        <p:nvCxnSpPr>
          <p:cNvPr id="84" name="Rechte verbindingslijn 83"/>
          <p:cNvCxnSpPr>
            <a:endCxn id="78" idx="0"/>
          </p:cNvCxnSpPr>
          <p:nvPr/>
        </p:nvCxnSpPr>
        <p:spPr>
          <a:xfrm flipH="1">
            <a:off x="3948279" y="5188030"/>
            <a:ext cx="720080" cy="334858"/>
          </a:xfrm>
          <a:prstGeom prst="line">
            <a:avLst/>
          </a:prstGeom>
        </p:spPr>
        <p:style>
          <a:lnRef idx="3">
            <a:schemeClr val="accent1"/>
          </a:lnRef>
          <a:fillRef idx="0">
            <a:schemeClr val="accent1"/>
          </a:fillRef>
          <a:effectRef idx="2">
            <a:schemeClr val="accent1"/>
          </a:effectRef>
          <a:fontRef idx="minor">
            <a:schemeClr val="tx1"/>
          </a:fontRef>
        </p:style>
      </p:cxnSp>
      <p:cxnSp>
        <p:nvCxnSpPr>
          <p:cNvPr id="85" name="Rechte verbindingslijn 84"/>
          <p:cNvCxnSpPr>
            <a:stCxn id="58" idx="2"/>
            <a:endCxn id="79" idx="0"/>
          </p:cNvCxnSpPr>
          <p:nvPr/>
        </p:nvCxnSpPr>
        <p:spPr>
          <a:xfrm>
            <a:off x="4668359" y="5182894"/>
            <a:ext cx="838580" cy="339994"/>
          </a:xfrm>
          <a:prstGeom prst="line">
            <a:avLst/>
          </a:prstGeom>
        </p:spPr>
        <p:style>
          <a:lnRef idx="3">
            <a:schemeClr val="accent1"/>
          </a:lnRef>
          <a:fillRef idx="0">
            <a:schemeClr val="accent1"/>
          </a:fillRef>
          <a:effectRef idx="2">
            <a:schemeClr val="accent1"/>
          </a:effectRef>
          <a:fontRef idx="minor">
            <a:schemeClr val="tx1"/>
          </a:fontRef>
        </p:style>
      </p:cxnSp>
      <p:cxnSp>
        <p:nvCxnSpPr>
          <p:cNvPr id="86" name="Rechte verbindingslijn 85"/>
          <p:cNvCxnSpPr>
            <a:stCxn id="58" idx="2"/>
            <a:endCxn id="80" idx="0"/>
          </p:cNvCxnSpPr>
          <p:nvPr/>
        </p:nvCxnSpPr>
        <p:spPr>
          <a:xfrm>
            <a:off x="4668359" y="5182894"/>
            <a:ext cx="2379789" cy="339994"/>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507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p:bldP spid="49" grpId="0" animBg="1"/>
      <p:bldP spid="54" grpId="0" animBg="1"/>
      <p:bldP spid="58" grpId="0" animBg="1"/>
      <p:bldP spid="61" grpId="0" animBg="1"/>
      <p:bldP spid="64" grpId="0" animBg="1"/>
      <p:bldP spid="72" grpId="0" animBg="1"/>
      <p:bldP spid="73" grpId="0" animBg="1"/>
      <p:bldP spid="77" grpId="0" animBg="1"/>
      <p:bldP spid="78" grpId="0" animBg="1"/>
      <p:bldP spid="79" grpId="0" animBg="1"/>
      <p:bldP spid="8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202"/>
          <p:cNvPicPr preferRelativeResize="0"/>
          <p:nvPr/>
        </p:nvPicPr>
        <p:blipFill rotWithShape="1">
          <a:blip r:embed="rId3">
            <a:alphaModFix/>
          </a:blip>
          <a:srcRect/>
          <a:stretch/>
        </p:blipFill>
        <p:spPr>
          <a:xfrm>
            <a:off x="33640" y="0"/>
            <a:ext cx="5278924" cy="5062900"/>
          </a:xfrm>
          <a:prstGeom prst="rect">
            <a:avLst/>
          </a:prstGeom>
          <a:noFill/>
          <a:ln>
            <a:noFill/>
          </a:ln>
        </p:spPr>
      </p:pic>
      <p:sp>
        <p:nvSpPr>
          <p:cNvPr id="2" name="Titel 1"/>
          <p:cNvSpPr>
            <a:spLocks noGrp="1"/>
          </p:cNvSpPr>
          <p:nvPr>
            <p:ph type="title"/>
          </p:nvPr>
        </p:nvSpPr>
        <p:spPr/>
        <p:txBody>
          <a:bodyPr/>
          <a:lstStyle/>
          <a:p>
            <a:r>
              <a:rPr lang="nl-NL" sz="4000" b="1" kern="0" dirty="0">
                <a:ea typeface="Tahoma"/>
                <a:cs typeface="Tahoma"/>
                <a:sym typeface="Tahoma"/>
              </a:rPr>
              <a:t>OTO = Opleiden, Trainen en Oefenen</a:t>
            </a:r>
            <a:endParaRPr lang="nl-NL" b="1" dirty="0"/>
          </a:p>
        </p:txBody>
      </p:sp>
      <p:pic>
        <p:nvPicPr>
          <p:cNvPr id="8" name="Shape 201"/>
          <p:cNvPicPr preferRelativeResize="0">
            <a:picLocks/>
          </p:cNvPicPr>
          <p:nvPr/>
        </p:nvPicPr>
        <p:blipFill rotWithShape="1">
          <a:blip r:embed="rId4">
            <a:alphaModFix/>
          </a:blip>
          <a:srcRect/>
          <a:stretch/>
        </p:blipFill>
        <p:spPr>
          <a:xfrm>
            <a:off x="3923928" y="3501008"/>
            <a:ext cx="5029712" cy="3436837"/>
          </a:xfrm>
          <a:prstGeom prst="rect">
            <a:avLst/>
          </a:prstGeom>
          <a:noFill/>
          <a:ln>
            <a:noFill/>
          </a:ln>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77072"/>
            <a:ext cx="4095353" cy="795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172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b="1" kern="0" dirty="0" err="1">
                <a:ea typeface="Tahoma"/>
                <a:cs typeface="Tahoma"/>
                <a:sym typeface="Tahoma"/>
              </a:rPr>
              <a:t>ZiROP</a:t>
            </a:r>
            <a:endParaRPr lang="nl-NL" b="1" dirty="0"/>
          </a:p>
        </p:txBody>
      </p:sp>
      <p:sp>
        <p:nvSpPr>
          <p:cNvPr id="8" name="Tijdelijke aanduiding voor inhoud 2"/>
          <p:cNvSpPr>
            <a:spLocks noGrp="1"/>
          </p:cNvSpPr>
          <p:nvPr>
            <p:ph idx="1"/>
          </p:nvPr>
        </p:nvSpPr>
        <p:spPr>
          <a:xfrm>
            <a:off x="323528" y="1340768"/>
            <a:ext cx="7365038" cy="2908918"/>
          </a:xfrm>
        </p:spPr>
        <p:txBody>
          <a:bodyPr>
            <a:normAutofit/>
          </a:bodyPr>
          <a:lstStyle/>
          <a:p>
            <a:r>
              <a:rPr lang="nl-NL" sz="3000" dirty="0">
                <a:latin typeface="+mj-lt"/>
                <a:ea typeface="Tahoma" panose="020B0604030504040204" pitchFamily="34" charset="0"/>
                <a:cs typeface="Tahoma" panose="020B0604030504040204" pitchFamily="34" charset="0"/>
              </a:rPr>
              <a:t>Onderdeel integraal crisisplan</a:t>
            </a:r>
          </a:p>
          <a:p>
            <a:r>
              <a:rPr lang="nl-NL" sz="3000" dirty="0">
                <a:latin typeface="+mj-lt"/>
                <a:ea typeface="Tahoma" panose="020B0604030504040204" pitchFamily="34" charset="0"/>
                <a:cs typeface="Tahoma" panose="020B0604030504040204" pitchFamily="34" charset="0"/>
              </a:rPr>
              <a:t>Hulpmiddel</a:t>
            </a:r>
          </a:p>
          <a:p>
            <a:r>
              <a:rPr lang="nl-NL" sz="3000" dirty="0">
                <a:latin typeface="+mj-lt"/>
                <a:ea typeface="Tahoma" panose="020B0604030504040204" pitchFamily="34" charset="0"/>
                <a:cs typeface="Tahoma" panose="020B0604030504040204" pitchFamily="34" charset="0"/>
              </a:rPr>
              <a:t>Structuur tijdens chaos</a:t>
            </a:r>
          </a:p>
          <a:p>
            <a:r>
              <a:rPr lang="nl-NL" sz="3000" dirty="0">
                <a:latin typeface="+mj-lt"/>
                <a:ea typeface="Tahoma" panose="020B0604030504040204" pitchFamily="34" charset="0"/>
                <a:cs typeface="Tahoma" panose="020B0604030504040204" pitchFamily="34" charset="0"/>
              </a:rPr>
              <a:t>‘Tools’ ter ondersteuning</a:t>
            </a:r>
          </a:p>
          <a:p>
            <a:r>
              <a:rPr lang="nl-NL" sz="3000" dirty="0">
                <a:latin typeface="+mj-lt"/>
                <a:ea typeface="Tahoma" panose="020B0604030504040204" pitchFamily="34" charset="0"/>
                <a:cs typeface="Tahoma" panose="020B0604030504040204" pitchFamily="34" charset="0"/>
              </a:rPr>
              <a:t>Vragen/ideeën </a:t>
            </a:r>
            <a:r>
              <a:rPr lang="nl-NL" sz="3000" dirty="0">
                <a:latin typeface="+mj-lt"/>
                <a:ea typeface="Tahoma" panose="020B0604030504040204" pitchFamily="34" charset="0"/>
                <a:cs typeface="Tahoma" panose="020B0604030504040204" pitchFamily="34" charset="0"/>
                <a:sym typeface="Wingdings" panose="05000000000000000000" pitchFamily="2" charset="2"/>
              </a:rPr>
              <a:t></a:t>
            </a:r>
            <a:r>
              <a:rPr lang="nl-NL" sz="3000" dirty="0">
                <a:latin typeface="+mj-lt"/>
                <a:ea typeface="Tahoma" panose="020B0604030504040204" pitchFamily="34" charset="0"/>
                <a:cs typeface="Tahoma" panose="020B0604030504040204" pitchFamily="34" charset="0"/>
              </a:rPr>
              <a:t> ICP/</a:t>
            </a:r>
            <a:r>
              <a:rPr lang="nl-NL" sz="3000" dirty="0" err="1">
                <a:latin typeface="+mj-lt"/>
                <a:ea typeface="Tahoma" panose="020B0604030504040204" pitchFamily="34" charset="0"/>
                <a:cs typeface="Tahoma" panose="020B0604030504040204" pitchFamily="34" charset="0"/>
              </a:rPr>
              <a:t>ZiROP</a:t>
            </a:r>
            <a:r>
              <a:rPr lang="nl-NL" sz="3000" dirty="0">
                <a:latin typeface="+mj-lt"/>
                <a:ea typeface="Tahoma" panose="020B0604030504040204" pitchFamily="34" charset="0"/>
                <a:cs typeface="Tahoma" panose="020B0604030504040204" pitchFamily="34" charset="0"/>
              </a:rPr>
              <a:t> beheerder</a:t>
            </a:r>
          </a:p>
          <a:p>
            <a:endParaRPr lang="nl-NL" sz="3000" b="1" dirty="0">
              <a:ea typeface="Tahoma" panose="020B0604030504040204" pitchFamily="34" charset="0"/>
              <a:cs typeface="Tahoma" panose="020B0604030504040204" pitchFamily="34" charset="0"/>
            </a:endParaRPr>
          </a:p>
        </p:txBody>
      </p:sp>
      <p:sp>
        <p:nvSpPr>
          <p:cNvPr id="9" name="Rechthoek 8"/>
          <p:cNvSpPr/>
          <p:nvPr/>
        </p:nvSpPr>
        <p:spPr>
          <a:xfrm>
            <a:off x="4406516" y="4939979"/>
            <a:ext cx="4556975" cy="1323439"/>
          </a:xfrm>
          <a:prstGeom prst="rect">
            <a:avLst/>
          </a:prstGeom>
        </p:spPr>
        <p:txBody>
          <a:bodyPr wrap="square">
            <a:spAutoFit/>
          </a:bodyPr>
          <a:lstStyle/>
          <a:p>
            <a:pPr algn="ctr"/>
            <a:r>
              <a:rPr lang="nl-NL" sz="4000" b="1" i="1" dirty="0">
                <a:solidFill>
                  <a:schemeClr val="tx1"/>
                </a:solidFill>
                <a:latin typeface="Calibri" panose="020F0502020204030204" pitchFamily="34" charset="0"/>
                <a:cs typeface="Calibri" panose="020F0502020204030204" pitchFamily="34" charset="0"/>
              </a:rPr>
              <a:t>Doen wat de situatie vraagt</a:t>
            </a:r>
          </a:p>
        </p:txBody>
      </p:sp>
      <p:grpSp>
        <p:nvGrpSpPr>
          <p:cNvPr id="3" name="Groep 2"/>
          <p:cNvGrpSpPr/>
          <p:nvPr/>
        </p:nvGrpSpPr>
        <p:grpSpPr>
          <a:xfrm>
            <a:off x="0" y="4581128"/>
            <a:ext cx="4355976" cy="2304256"/>
            <a:chOff x="0" y="5229200"/>
            <a:chExt cx="3212486" cy="1656184"/>
          </a:xfrm>
        </p:grpSpPr>
        <p:pic>
          <p:nvPicPr>
            <p:cNvPr id="13" name="Picture 7" descr="Afbeeldingsresultaat voor doelen"/>
            <p:cNvPicPr>
              <a:picLocks noChangeAspect="1" noChangeArrowheads="1"/>
            </p:cNvPicPr>
            <p:nvPr/>
          </p:nvPicPr>
          <p:blipFill rotWithShape="1">
            <a:blip r:embed="rId3">
              <a:extLst>
                <a:ext uri="{28A0092B-C50C-407E-A947-70E740481C1C}">
                  <a14:useLocalDpi xmlns:a14="http://schemas.microsoft.com/office/drawing/2010/main" val="0"/>
                </a:ext>
              </a:extLst>
            </a:blip>
            <a:srcRect r="8858"/>
            <a:stretch/>
          </p:blipFill>
          <p:spPr bwMode="auto">
            <a:xfrm>
              <a:off x="0" y="5229200"/>
              <a:ext cx="3212486" cy="1656184"/>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p:cNvSpPr txBox="1">
              <a:spLocks/>
            </p:cNvSpPr>
            <p:nvPr/>
          </p:nvSpPr>
          <p:spPr>
            <a:xfrm>
              <a:off x="491406" y="5229200"/>
              <a:ext cx="1572145" cy="515849"/>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000" b="1" kern="0" dirty="0">
                  <a:ea typeface="Tahoma"/>
                  <a:cs typeface="Tahoma"/>
                  <a:sym typeface="Tahoma"/>
                </a:rPr>
                <a:t>DOELEN</a:t>
              </a:r>
            </a:p>
          </p:txBody>
        </p:sp>
      </p:grpSp>
      <p:grpSp>
        <p:nvGrpSpPr>
          <p:cNvPr id="19" name="Groep 18"/>
          <p:cNvGrpSpPr/>
          <p:nvPr/>
        </p:nvGrpSpPr>
        <p:grpSpPr>
          <a:xfrm>
            <a:off x="6588224" y="319886"/>
            <a:ext cx="2016224" cy="2641413"/>
            <a:chOff x="9336789" y="476672"/>
            <a:chExt cx="2016224" cy="2641413"/>
          </a:xfrm>
        </p:grpSpPr>
        <p:pic>
          <p:nvPicPr>
            <p:cNvPr id="20" name="Picture 2" descr="Gerelateerde afbee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6789" y="873680"/>
              <a:ext cx="2016224" cy="22444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1" name="Titel 1"/>
            <p:cNvSpPr txBox="1">
              <a:spLocks/>
            </p:cNvSpPr>
            <p:nvPr/>
          </p:nvSpPr>
          <p:spPr>
            <a:xfrm>
              <a:off x="9433569" y="476672"/>
              <a:ext cx="1772551" cy="515849"/>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000" b="1" kern="0" dirty="0">
                  <a:ea typeface="Tahoma"/>
                  <a:cs typeface="Tahoma"/>
                  <a:sym typeface="Tahoma"/>
                </a:rPr>
                <a:t>IMPACT?!</a:t>
              </a:r>
            </a:p>
          </p:txBody>
        </p:sp>
      </p:grpSp>
    </p:spTree>
    <p:extLst>
      <p:ext uri="{BB962C8B-B14F-4D97-AF65-F5344CB8AC3E}">
        <p14:creationId xmlns:p14="http://schemas.microsoft.com/office/powerpoint/2010/main" val="100564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ep 11">
            <a:extLst>
              <a:ext uri="{FF2B5EF4-FFF2-40B4-BE49-F238E27FC236}">
                <a16:creationId xmlns:a16="http://schemas.microsoft.com/office/drawing/2014/main" id="{62107493-263E-4E96-9ADD-E28B30FDEBE5}"/>
              </a:ext>
            </a:extLst>
          </p:cNvPr>
          <p:cNvGrpSpPr/>
          <p:nvPr/>
        </p:nvGrpSpPr>
        <p:grpSpPr>
          <a:xfrm rot="21095161">
            <a:off x="108635" y="277366"/>
            <a:ext cx="4129912" cy="1788645"/>
            <a:chOff x="442088" y="56179"/>
            <a:chExt cx="5333659" cy="2133775"/>
          </a:xfrm>
        </p:grpSpPr>
        <p:pic>
          <p:nvPicPr>
            <p:cNvPr id="10" name="Afbeelding 9">
              <a:extLst>
                <a:ext uri="{FF2B5EF4-FFF2-40B4-BE49-F238E27FC236}">
                  <a16:creationId xmlns:a16="http://schemas.microsoft.com/office/drawing/2014/main" id="{D44F9942-7BDA-4AEC-83C0-2158B0AC74A3}"/>
                </a:ext>
              </a:extLst>
            </p:cNvPr>
            <p:cNvPicPr>
              <a:picLocks noChangeAspect="1"/>
            </p:cNvPicPr>
            <p:nvPr/>
          </p:nvPicPr>
          <p:blipFill>
            <a:blip r:embed="rId3"/>
            <a:stretch>
              <a:fillRect/>
            </a:stretch>
          </p:blipFill>
          <p:spPr>
            <a:xfrm>
              <a:off x="442088" y="1200702"/>
              <a:ext cx="5333659" cy="989252"/>
            </a:xfrm>
            <a:prstGeom prst="rect">
              <a:avLst/>
            </a:prstGeom>
          </p:spPr>
        </p:pic>
        <p:pic>
          <p:nvPicPr>
            <p:cNvPr id="11" name="Afbeelding 10">
              <a:extLst>
                <a:ext uri="{FF2B5EF4-FFF2-40B4-BE49-F238E27FC236}">
                  <a16:creationId xmlns:a16="http://schemas.microsoft.com/office/drawing/2014/main" id="{FF681E0C-B59C-49CE-BF30-3EBFAF3F861A}"/>
                </a:ext>
              </a:extLst>
            </p:cNvPr>
            <p:cNvPicPr>
              <a:picLocks noChangeAspect="1"/>
            </p:cNvPicPr>
            <p:nvPr/>
          </p:nvPicPr>
          <p:blipFill>
            <a:blip r:embed="rId4"/>
            <a:stretch>
              <a:fillRect/>
            </a:stretch>
          </p:blipFill>
          <p:spPr>
            <a:xfrm>
              <a:off x="504004" y="56179"/>
              <a:ext cx="5148116" cy="1076160"/>
            </a:xfrm>
            <a:prstGeom prst="rect">
              <a:avLst/>
            </a:prstGeom>
          </p:spPr>
        </p:pic>
      </p:grpSp>
      <p:pic>
        <p:nvPicPr>
          <p:cNvPr id="2" name="Afbeelding 1">
            <a:extLst>
              <a:ext uri="{FF2B5EF4-FFF2-40B4-BE49-F238E27FC236}">
                <a16:creationId xmlns:a16="http://schemas.microsoft.com/office/drawing/2014/main" id="{ED8C2E86-E0D2-4A3E-9E8C-496615FAF501}"/>
              </a:ext>
            </a:extLst>
          </p:cNvPr>
          <p:cNvPicPr>
            <a:picLocks noChangeAspect="1"/>
          </p:cNvPicPr>
          <p:nvPr/>
        </p:nvPicPr>
        <p:blipFill>
          <a:blip r:embed="rId5"/>
          <a:stretch>
            <a:fillRect/>
          </a:stretch>
        </p:blipFill>
        <p:spPr>
          <a:xfrm>
            <a:off x="4139952" y="116632"/>
            <a:ext cx="4932040" cy="1896480"/>
          </a:xfrm>
          <a:prstGeom prst="rect">
            <a:avLst/>
          </a:prstGeom>
        </p:spPr>
      </p:pic>
      <p:pic>
        <p:nvPicPr>
          <p:cNvPr id="5" name="Afbeelding 4">
            <a:extLst>
              <a:ext uri="{FF2B5EF4-FFF2-40B4-BE49-F238E27FC236}">
                <a16:creationId xmlns:a16="http://schemas.microsoft.com/office/drawing/2014/main" id="{8468B072-18C2-43A3-9EDC-E84C9D21966D}"/>
              </a:ext>
            </a:extLst>
          </p:cNvPr>
          <p:cNvPicPr>
            <a:picLocks noChangeAspect="1"/>
          </p:cNvPicPr>
          <p:nvPr/>
        </p:nvPicPr>
        <p:blipFill>
          <a:blip r:embed="rId6"/>
          <a:stretch>
            <a:fillRect/>
          </a:stretch>
        </p:blipFill>
        <p:spPr>
          <a:xfrm rot="378699">
            <a:off x="89300" y="4802320"/>
            <a:ext cx="4931744" cy="1896480"/>
          </a:xfrm>
          <a:prstGeom prst="rect">
            <a:avLst/>
          </a:prstGeom>
        </p:spPr>
      </p:pic>
      <p:pic>
        <p:nvPicPr>
          <p:cNvPr id="9" name="Afbeelding 8">
            <a:extLst>
              <a:ext uri="{FF2B5EF4-FFF2-40B4-BE49-F238E27FC236}">
                <a16:creationId xmlns:a16="http://schemas.microsoft.com/office/drawing/2014/main" id="{EB3AC3C0-F1B9-4539-AE65-FA96B1384E4F}"/>
              </a:ext>
            </a:extLst>
          </p:cNvPr>
          <p:cNvPicPr>
            <a:picLocks noChangeAspect="1"/>
          </p:cNvPicPr>
          <p:nvPr/>
        </p:nvPicPr>
        <p:blipFill>
          <a:blip r:embed="rId7"/>
          <a:stretch>
            <a:fillRect/>
          </a:stretch>
        </p:blipFill>
        <p:spPr>
          <a:xfrm>
            <a:off x="46638" y="2039838"/>
            <a:ext cx="5727563" cy="2498358"/>
          </a:xfrm>
          <a:prstGeom prst="rect">
            <a:avLst/>
          </a:prstGeom>
        </p:spPr>
      </p:pic>
      <p:pic>
        <p:nvPicPr>
          <p:cNvPr id="6" name="Afbeelding 5">
            <a:extLst>
              <a:ext uri="{FF2B5EF4-FFF2-40B4-BE49-F238E27FC236}">
                <a16:creationId xmlns:a16="http://schemas.microsoft.com/office/drawing/2014/main" id="{245EB6AF-71ED-4294-938C-24F353DF3BF2}"/>
              </a:ext>
            </a:extLst>
          </p:cNvPr>
          <p:cNvPicPr>
            <a:picLocks noChangeAspect="1"/>
          </p:cNvPicPr>
          <p:nvPr/>
        </p:nvPicPr>
        <p:blipFill>
          <a:blip r:embed="rId8"/>
          <a:stretch>
            <a:fillRect/>
          </a:stretch>
        </p:blipFill>
        <p:spPr>
          <a:xfrm rot="573348">
            <a:off x="4991871" y="2444741"/>
            <a:ext cx="4548339" cy="1968517"/>
          </a:xfrm>
          <a:prstGeom prst="rect">
            <a:avLst/>
          </a:prstGeom>
        </p:spPr>
      </p:pic>
      <p:grpSp>
        <p:nvGrpSpPr>
          <p:cNvPr id="7" name="Groep 6">
            <a:extLst>
              <a:ext uri="{FF2B5EF4-FFF2-40B4-BE49-F238E27FC236}">
                <a16:creationId xmlns:a16="http://schemas.microsoft.com/office/drawing/2014/main" id="{135EA165-6B9B-46F8-A4F7-34209B944526}"/>
              </a:ext>
            </a:extLst>
          </p:cNvPr>
          <p:cNvGrpSpPr/>
          <p:nvPr/>
        </p:nvGrpSpPr>
        <p:grpSpPr>
          <a:xfrm rot="21429023">
            <a:off x="2268365" y="5587737"/>
            <a:ext cx="6736506" cy="1156518"/>
            <a:chOff x="2407494" y="5562538"/>
            <a:chExt cx="6736506" cy="1156518"/>
          </a:xfrm>
        </p:grpSpPr>
        <p:pic>
          <p:nvPicPr>
            <p:cNvPr id="3" name="Afbeelding 2">
              <a:extLst>
                <a:ext uri="{FF2B5EF4-FFF2-40B4-BE49-F238E27FC236}">
                  <a16:creationId xmlns:a16="http://schemas.microsoft.com/office/drawing/2014/main" id="{60503A97-0CF8-4BD3-8FD4-2DF2915C8E9B}"/>
                </a:ext>
              </a:extLst>
            </p:cNvPr>
            <p:cNvPicPr>
              <a:picLocks noChangeAspect="1"/>
            </p:cNvPicPr>
            <p:nvPr/>
          </p:nvPicPr>
          <p:blipFill>
            <a:blip r:embed="rId9"/>
            <a:stretch>
              <a:fillRect/>
            </a:stretch>
          </p:blipFill>
          <p:spPr>
            <a:xfrm>
              <a:off x="2407494" y="5562538"/>
              <a:ext cx="6736506" cy="1156518"/>
            </a:xfrm>
            <a:prstGeom prst="rect">
              <a:avLst/>
            </a:prstGeom>
          </p:spPr>
        </p:pic>
        <p:sp>
          <p:nvSpPr>
            <p:cNvPr id="4" name="Rechthoek 3">
              <a:extLst>
                <a:ext uri="{FF2B5EF4-FFF2-40B4-BE49-F238E27FC236}">
                  <a16:creationId xmlns:a16="http://schemas.microsoft.com/office/drawing/2014/main" id="{BB1ABD26-E6C6-4C6A-8BDD-6934FAF46FA3}"/>
                </a:ext>
              </a:extLst>
            </p:cNvPr>
            <p:cNvSpPr/>
            <p:nvPr/>
          </p:nvSpPr>
          <p:spPr>
            <a:xfrm>
              <a:off x="8460432" y="6407950"/>
              <a:ext cx="636930" cy="2298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3" name="Afbeelding 12">
            <a:extLst>
              <a:ext uri="{FF2B5EF4-FFF2-40B4-BE49-F238E27FC236}">
                <a16:creationId xmlns:a16="http://schemas.microsoft.com/office/drawing/2014/main" id="{A827A814-9A81-4624-836D-4DDBD2FD3BA7}"/>
              </a:ext>
            </a:extLst>
          </p:cNvPr>
          <p:cNvPicPr>
            <a:picLocks noChangeAspect="1"/>
          </p:cNvPicPr>
          <p:nvPr/>
        </p:nvPicPr>
        <p:blipFill>
          <a:blip r:embed="rId10"/>
          <a:stretch>
            <a:fillRect/>
          </a:stretch>
        </p:blipFill>
        <p:spPr>
          <a:xfrm rot="383610">
            <a:off x="3356120" y="4331766"/>
            <a:ext cx="5608726" cy="890730"/>
          </a:xfrm>
          <a:prstGeom prst="rect">
            <a:avLst/>
          </a:prstGeom>
        </p:spPr>
      </p:pic>
    </p:spTree>
    <p:extLst>
      <p:ext uri="{BB962C8B-B14F-4D97-AF65-F5344CB8AC3E}">
        <p14:creationId xmlns:p14="http://schemas.microsoft.com/office/powerpoint/2010/main" val="24343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44E424CA-28B1-4D65-BD37-318A474C57D8}"/>
              </a:ext>
            </a:extLst>
          </p:cNvPr>
          <p:cNvGrpSpPr/>
          <p:nvPr/>
        </p:nvGrpSpPr>
        <p:grpSpPr>
          <a:xfrm>
            <a:off x="15212" y="4692558"/>
            <a:ext cx="7000875" cy="2243422"/>
            <a:chOff x="1691680" y="3460358"/>
            <a:chExt cx="7000875" cy="2243422"/>
          </a:xfrm>
        </p:grpSpPr>
        <p:pic>
          <p:nvPicPr>
            <p:cNvPr id="5" name="Afbeelding 4">
              <a:extLst>
                <a:ext uri="{FF2B5EF4-FFF2-40B4-BE49-F238E27FC236}">
                  <a16:creationId xmlns:a16="http://schemas.microsoft.com/office/drawing/2014/main" id="{53F0563F-05DF-4CA4-AFBD-55A66C8C7E79}"/>
                </a:ext>
              </a:extLst>
            </p:cNvPr>
            <p:cNvPicPr>
              <a:picLocks noChangeAspect="1"/>
            </p:cNvPicPr>
            <p:nvPr/>
          </p:nvPicPr>
          <p:blipFill>
            <a:blip r:embed="rId3"/>
            <a:stretch>
              <a:fillRect/>
            </a:stretch>
          </p:blipFill>
          <p:spPr>
            <a:xfrm>
              <a:off x="1691680" y="3460358"/>
              <a:ext cx="4181475" cy="657225"/>
            </a:xfrm>
            <a:prstGeom prst="rect">
              <a:avLst/>
            </a:prstGeom>
          </p:spPr>
        </p:pic>
        <p:pic>
          <p:nvPicPr>
            <p:cNvPr id="6" name="Afbeelding 5">
              <a:extLst>
                <a:ext uri="{FF2B5EF4-FFF2-40B4-BE49-F238E27FC236}">
                  <a16:creationId xmlns:a16="http://schemas.microsoft.com/office/drawing/2014/main" id="{4CEB2E96-9FDB-4141-A75C-684C4552DE44}"/>
                </a:ext>
              </a:extLst>
            </p:cNvPr>
            <p:cNvPicPr>
              <a:picLocks noChangeAspect="1"/>
            </p:cNvPicPr>
            <p:nvPr/>
          </p:nvPicPr>
          <p:blipFill>
            <a:blip r:embed="rId4"/>
            <a:stretch>
              <a:fillRect/>
            </a:stretch>
          </p:blipFill>
          <p:spPr>
            <a:xfrm>
              <a:off x="1691680" y="4036905"/>
              <a:ext cx="7000875" cy="1666875"/>
            </a:xfrm>
            <a:prstGeom prst="rect">
              <a:avLst/>
            </a:prstGeom>
          </p:spPr>
        </p:pic>
      </p:grpSp>
      <p:pic>
        <p:nvPicPr>
          <p:cNvPr id="10" name="Afbeelding 9">
            <a:extLst>
              <a:ext uri="{FF2B5EF4-FFF2-40B4-BE49-F238E27FC236}">
                <a16:creationId xmlns:a16="http://schemas.microsoft.com/office/drawing/2014/main" id="{326C4D15-07E0-46FB-BB9D-E8D46128C41C}"/>
              </a:ext>
            </a:extLst>
          </p:cNvPr>
          <p:cNvPicPr>
            <a:picLocks noChangeAspect="1"/>
          </p:cNvPicPr>
          <p:nvPr/>
        </p:nvPicPr>
        <p:blipFill>
          <a:blip r:embed="rId5"/>
          <a:stretch>
            <a:fillRect/>
          </a:stretch>
        </p:blipFill>
        <p:spPr>
          <a:xfrm rot="21073596">
            <a:off x="277883" y="202977"/>
            <a:ext cx="5172819" cy="2630893"/>
          </a:xfrm>
          <a:prstGeom prst="rect">
            <a:avLst/>
          </a:prstGeom>
        </p:spPr>
      </p:pic>
      <p:grpSp>
        <p:nvGrpSpPr>
          <p:cNvPr id="12" name="Groep 11">
            <a:extLst>
              <a:ext uri="{FF2B5EF4-FFF2-40B4-BE49-F238E27FC236}">
                <a16:creationId xmlns:a16="http://schemas.microsoft.com/office/drawing/2014/main" id="{C7062908-715A-49EB-AE03-02DC03AC637A}"/>
              </a:ext>
            </a:extLst>
          </p:cNvPr>
          <p:cNvGrpSpPr/>
          <p:nvPr/>
        </p:nvGrpSpPr>
        <p:grpSpPr>
          <a:xfrm rot="300713">
            <a:off x="4653329" y="170240"/>
            <a:ext cx="4337053" cy="1245519"/>
            <a:chOff x="4716016" y="62564"/>
            <a:chExt cx="4337053" cy="1245519"/>
          </a:xfrm>
        </p:grpSpPr>
        <p:pic>
          <p:nvPicPr>
            <p:cNvPr id="9" name="Afbeelding 8">
              <a:extLst>
                <a:ext uri="{FF2B5EF4-FFF2-40B4-BE49-F238E27FC236}">
                  <a16:creationId xmlns:a16="http://schemas.microsoft.com/office/drawing/2014/main" id="{775AC46B-9AF3-4A8D-9A29-FC44F43E5549}"/>
                </a:ext>
              </a:extLst>
            </p:cNvPr>
            <p:cNvPicPr>
              <a:picLocks noChangeAspect="1"/>
            </p:cNvPicPr>
            <p:nvPr/>
          </p:nvPicPr>
          <p:blipFill>
            <a:blip r:embed="rId6"/>
            <a:stretch>
              <a:fillRect/>
            </a:stretch>
          </p:blipFill>
          <p:spPr>
            <a:xfrm>
              <a:off x="4716016" y="62564"/>
              <a:ext cx="4337053" cy="1053284"/>
            </a:xfrm>
            <a:prstGeom prst="rect">
              <a:avLst/>
            </a:prstGeom>
          </p:spPr>
        </p:pic>
        <p:pic>
          <p:nvPicPr>
            <p:cNvPr id="11" name="Afbeelding 10">
              <a:extLst>
                <a:ext uri="{FF2B5EF4-FFF2-40B4-BE49-F238E27FC236}">
                  <a16:creationId xmlns:a16="http://schemas.microsoft.com/office/drawing/2014/main" id="{07C378DA-B80C-4326-9166-046129F3318E}"/>
                </a:ext>
              </a:extLst>
            </p:cNvPr>
            <p:cNvPicPr>
              <a:picLocks noChangeAspect="1"/>
            </p:cNvPicPr>
            <p:nvPr/>
          </p:nvPicPr>
          <p:blipFill>
            <a:blip r:embed="rId7"/>
            <a:stretch>
              <a:fillRect/>
            </a:stretch>
          </p:blipFill>
          <p:spPr>
            <a:xfrm>
              <a:off x="6084168" y="1060100"/>
              <a:ext cx="1354832" cy="247983"/>
            </a:xfrm>
            <a:prstGeom prst="rect">
              <a:avLst/>
            </a:prstGeom>
          </p:spPr>
        </p:pic>
      </p:grpSp>
      <p:pic>
        <p:nvPicPr>
          <p:cNvPr id="15" name="Afbeelding 14">
            <a:extLst>
              <a:ext uri="{FF2B5EF4-FFF2-40B4-BE49-F238E27FC236}">
                <a16:creationId xmlns:a16="http://schemas.microsoft.com/office/drawing/2014/main" id="{27DE65B9-4042-4543-AAB9-0E2F1D6D66A7}"/>
              </a:ext>
            </a:extLst>
          </p:cNvPr>
          <p:cNvPicPr>
            <a:picLocks noChangeAspect="1"/>
          </p:cNvPicPr>
          <p:nvPr/>
        </p:nvPicPr>
        <p:blipFill>
          <a:blip r:embed="rId8"/>
          <a:stretch>
            <a:fillRect/>
          </a:stretch>
        </p:blipFill>
        <p:spPr>
          <a:xfrm rot="436407">
            <a:off x="138889" y="2843582"/>
            <a:ext cx="4232575" cy="1749544"/>
          </a:xfrm>
          <a:prstGeom prst="rect">
            <a:avLst/>
          </a:prstGeom>
        </p:spPr>
      </p:pic>
      <p:pic>
        <p:nvPicPr>
          <p:cNvPr id="14" name="Afbeelding 13">
            <a:extLst>
              <a:ext uri="{FF2B5EF4-FFF2-40B4-BE49-F238E27FC236}">
                <a16:creationId xmlns:a16="http://schemas.microsoft.com/office/drawing/2014/main" id="{665898CF-A90F-4C90-8BF5-1C7272DF5BEA}"/>
              </a:ext>
            </a:extLst>
          </p:cNvPr>
          <p:cNvPicPr>
            <a:picLocks noChangeAspect="1"/>
          </p:cNvPicPr>
          <p:nvPr/>
        </p:nvPicPr>
        <p:blipFill>
          <a:blip r:embed="rId9"/>
          <a:stretch>
            <a:fillRect/>
          </a:stretch>
        </p:blipFill>
        <p:spPr>
          <a:xfrm>
            <a:off x="4228127" y="1698151"/>
            <a:ext cx="4766912" cy="2838012"/>
          </a:xfrm>
          <a:prstGeom prst="rect">
            <a:avLst/>
          </a:prstGeom>
        </p:spPr>
      </p:pic>
      <p:pic>
        <p:nvPicPr>
          <p:cNvPr id="13" name="Picture 5">
            <a:extLst>
              <a:ext uri="{FF2B5EF4-FFF2-40B4-BE49-F238E27FC236}">
                <a16:creationId xmlns:a16="http://schemas.microsoft.com/office/drawing/2014/main" id="{6BB86AD4-43F5-457C-9CBB-19365E49AC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036980">
            <a:off x="4819217" y="3629486"/>
            <a:ext cx="4907900" cy="3435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a:extLst>
              <a:ext uri="{FF2B5EF4-FFF2-40B4-BE49-F238E27FC236}">
                <a16:creationId xmlns:a16="http://schemas.microsoft.com/office/drawing/2014/main" id="{F43330CF-FABA-4812-A9E9-1F3BAB13FB74}"/>
              </a:ext>
            </a:extLst>
          </p:cNvPr>
          <p:cNvPicPr>
            <a:picLocks noChangeAspect="1"/>
          </p:cNvPicPr>
          <p:nvPr/>
        </p:nvPicPr>
        <p:blipFill>
          <a:blip r:embed="rId11"/>
          <a:stretch>
            <a:fillRect/>
          </a:stretch>
        </p:blipFill>
        <p:spPr>
          <a:xfrm>
            <a:off x="3059832" y="5798652"/>
            <a:ext cx="6300192" cy="996785"/>
          </a:xfrm>
          <a:prstGeom prst="rect">
            <a:avLst/>
          </a:prstGeom>
        </p:spPr>
      </p:pic>
    </p:spTree>
    <p:extLst>
      <p:ext uri="{BB962C8B-B14F-4D97-AF65-F5344CB8AC3E}">
        <p14:creationId xmlns:p14="http://schemas.microsoft.com/office/powerpoint/2010/main" val="218576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31" descr="Afbeeldingsresultaat voor BHV pict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7233"/>
            <a:ext cx="1945992" cy="1945989"/>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title"/>
          </p:nvPr>
        </p:nvSpPr>
        <p:spPr>
          <a:xfrm>
            <a:off x="457200" y="274638"/>
            <a:ext cx="8229600" cy="1143000"/>
          </a:xfrm>
        </p:spPr>
        <p:txBody>
          <a:bodyPr/>
          <a:lstStyle/>
          <a:p>
            <a:pPr algn="l"/>
            <a:r>
              <a:rPr lang="nl-NL" sz="4000" b="1" kern="0" dirty="0">
                <a:ea typeface="Tahoma"/>
                <a:cs typeface="Tahoma"/>
                <a:sym typeface="Tahoma"/>
              </a:rPr>
              <a:t>Planvorming</a:t>
            </a:r>
            <a:endParaRPr lang="nl-NL" b="1" dirty="0"/>
          </a:p>
        </p:txBody>
      </p:sp>
      <p:sp>
        <p:nvSpPr>
          <p:cNvPr id="59" name="Tekstvak 2"/>
          <p:cNvSpPr txBox="1">
            <a:spLocks noChangeArrowheads="1"/>
          </p:cNvSpPr>
          <p:nvPr/>
        </p:nvSpPr>
        <p:spPr bwMode="auto">
          <a:xfrm>
            <a:off x="2648254" y="548680"/>
            <a:ext cx="4040643" cy="62324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nl-NL" sz="3000" b="1" dirty="0">
                <a:solidFill>
                  <a:schemeClr val="tx1"/>
                </a:solidFill>
                <a:effectLst/>
                <a:latin typeface="Calibri"/>
                <a:ea typeface="Calibri"/>
                <a:cs typeface="Times New Roman"/>
              </a:rPr>
              <a:t>Crisiscommunicatieplan</a:t>
            </a:r>
            <a:endParaRPr lang="nl-NL" sz="3000" dirty="0">
              <a:solidFill>
                <a:schemeClr val="tx1"/>
              </a:solidFill>
              <a:effectLst/>
              <a:latin typeface="Calibri"/>
              <a:ea typeface="Calibri"/>
              <a:cs typeface="Times New Roman"/>
            </a:endParaRPr>
          </a:p>
        </p:txBody>
      </p:sp>
      <p:sp>
        <p:nvSpPr>
          <p:cNvPr id="60" name="Tekstvak 2"/>
          <p:cNvSpPr txBox="1">
            <a:spLocks noChangeArrowheads="1"/>
          </p:cNvSpPr>
          <p:nvPr/>
        </p:nvSpPr>
        <p:spPr bwMode="auto">
          <a:xfrm>
            <a:off x="3059157" y="1196752"/>
            <a:ext cx="3457059" cy="623248"/>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nl-NL" sz="3000" b="1" dirty="0">
                <a:solidFill>
                  <a:schemeClr val="tx1"/>
                </a:solidFill>
                <a:effectLst/>
                <a:latin typeface="Calibri"/>
                <a:ea typeface="Calibri"/>
                <a:cs typeface="Times New Roman"/>
              </a:rPr>
              <a:t>Integraal crisisplan</a:t>
            </a:r>
            <a:endParaRPr lang="nl-NL" sz="3000" dirty="0">
              <a:solidFill>
                <a:schemeClr val="tx1"/>
              </a:solidFill>
              <a:effectLst/>
              <a:latin typeface="Calibri"/>
              <a:ea typeface="Calibri"/>
              <a:cs typeface="Times New Roman"/>
            </a:endParaRPr>
          </a:p>
        </p:txBody>
      </p:sp>
      <p:pic>
        <p:nvPicPr>
          <p:cNvPr id="23586" name="Picture 34" descr="Afbeeldingsresultaat voor rampenbestrij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476" y="4631686"/>
            <a:ext cx="3832970" cy="255531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Ovaal 30"/>
          <p:cNvSpPr/>
          <p:nvPr/>
        </p:nvSpPr>
        <p:spPr>
          <a:xfrm>
            <a:off x="1787899" y="549275"/>
            <a:ext cx="5759450" cy="5759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2" name="Ovaal 31"/>
          <p:cNvSpPr/>
          <p:nvPr/>
        </p:nvSpPr>
        <p:spPr>
          <a:xfrm>
            <a:off x="2511799" y="1273175"/>
            <a:ext cx="4319905" cy="43199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33" name="Ovaal 32"/>
          <p:cNvSpPr/>
          <p:nvPr/>
        </p:nvSpPr>
        <p:spPr>
          <a:xfrm>
            <a:off x="3015989" y="1777365"/>
            <a:ext cx="3305175" cy="33051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pic>
        <p:nvPicPr>
          <p:cNvPr id="40" name="Picture 46" descr="Afbeeldingsresultaat voor social media ico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2730" y="235815"/>
            <a:ext cx="2364984" cy="160268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Evacuatie Pictogramm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60" y="2034428"/>
            <a:ext cx="1121839" cy="112183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Afbeeldingsresultaat voor water pictogr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201" y="3273820"/>
            <a:ext cx="1600522" cy="117038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22" y="4316405"/>
            <a:ext cx="1276675" cy="12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16" descr="Gerelateerde afbeeld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0188" y="3708036"/>
            <a:ext cx="1017108" cy="10171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Afbeeldingsresultaat voor outbreak pictogra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74595" y="4814372"/>
            <a:ext cx="1142793" cy="114279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Afbeeldingsresultaat voor hacked pictogra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880" y="5385769"/>
            <a:ext cx="1472231" cy="147223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ep 1"/>
          <p:cNvGrpSpPr/>
          <p:nvPr/>
        </p:nvGrpSpPr>
        <p:grpSpPr>
          <a:xfrm>
            <a:off x="3502399" y="1854200"/>
            <a:ext cx="1713230" cy="1714500"/>
            <a:chOff x="3502399" y="1854200"/>
            <a:chExt cx="1713230" cy="1714500"/>
          </a:xfrm>
        </p:grpSpPr>
        <p:sp>
          <p:nvSpPr>
            <p:cNvPr id="36" name="Ovaal 35"/>
            <p:cNvSpPr/>
            <p:nvPr/>
          </p:nvSpPr>
          <p:spPr>
            <a:xfrm>
              <a:off x="3502399" y="1854200"/>
              <a:ext cx="1713230" cy="1714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6" name="Tekstvak 2"/>
            <p:cNvSpPr txBox="1">
              <a:spLocks noChangeArrowheads="1"/>
            </p:cNvSpPr>
            <p:nvPr/>
          </p:nvSpPr>
          <p:spPr bwMode="auto">
            <a:xfrm>
              <a:off x="3878001" y="2317179"/>
              <a:ext cx="962025" cy="592085"/>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nl-NL" sz="3000" b="1" dirty="0">
                  <a:solidFill>
                    <a:schemeClr val="tx1"/>
                  </a:solidFill>
                  <a:effectLst/>
                  <a:latin typeface="Calibri"/>
                  <a:ea typeface="Calibri"/>
                  <a:cs typeface="Times New Roman"/>
                </a:rPr>
                <a:t>BNP</a:t>
              </a:r>
              <a:endParaRPr lang="nl-NL" sz="3000" dirty="0">
                <a:solidFill>
                  <a:schemeClr val="tx1"/>
                </a:solidFill>
                <a:effectLst/>
                <a:latin typeface="Calibri"/>
                <a:ea typeface="Calibri"/>
                <a:cs typeface="Times New Roman"/>
              </a:endParaRPr>
            </a:p>
          </p:txBody>
        </p:sp>
      </p:grpSp>
      <p:grpSp>
        <p:nvGrpSpPr>
          <p:cNvPr id="4" name="Groep 3"/>
          <p:cNvGrpSpPr/>
          <p:nvPr/>
        </p:nvGrpSpPr>
        <p:grpSpPr>
          <a:xfrm>
            <a:off x="3330949" y="3197225"/>
            <a:ext cx="1713230" cy="1714500"/>
            <a:chOff x="3330949" y="3197225"/>
            <a:chExt cx="1713230" cy="1714500"/>
          </a:xfrm>
        </p:grpSpPr>
        <p:sp>
          <p:nvSpPr>
            <p:cNvPr id="30" name="Ovaal 29"/>
            <p:cNvSpPr/>
            <p:nvPr/>
          </p:nvSpPr>
          <p:spPr>
            <a:xfrm>
              <a:off x="3330949" y="3197225"/>
              <a:ext cx="1713230" cy="1714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27" name="Tekstvak 2"/>
            <p:cNvSpPr txBox="1">
              <a:spLocks noChangeArrowheads="1"/>
            </p:cNvSpPr>
            <p:nvPr/>
          </p:nvSpPr>
          <p:spPr bwMode="auto">
            <a:xfrm>
              <a:off x="3705599" y="3758432"/>
              <a:ext cx="962025" cy="59208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nl-NL" sz="3000" b="1" dirty="0">
                  <a:solidFill>
                    <a:schemeClr val="tx1"/>
                  </a:solidFill>
                  <a:effectLst/>
                  <a:latin typeface="Calibri"/>
                  <a:ea typeface="Calibri"/>
                  <a:cs typeface="Times New Roman"/>
                </a:rPr>
                <a:t>BCP</a:t>
              </a:r>
              <a:endParaRPr lang="nl-NL" sz="3000" dirty="0">
                <a:solidFill>
                  <a:schemeClr val="tx1"/>
                </a:solidFill>
                <a:effectLst/>
                <a:latin typeface="Calibri"/>
                <a:ea typeface="Calibri"/>
                <a:cs typeface="Times New Roman"/>
              </a:endParaRPr>
            </a:p>
          </p:txBody>
        </p:sp>
      </p:grpSp>
      <p:grpSp>
        <p:nvGrpSpPr>
          <p:cNvPr id="3" name="Groep 2"/>
          <p:cNvGrpSpPr/>
          <p:nvPr/>
        </p:nvGrpSpPr>
        <p:grpSpPr>
          <a:xfrm>
            <a:off x="4588249" y="2692400"/>
            <a:ext cx="1713230" cy="1714500"/>
            <a:chOff x="4588249" y="2692400"/>
            <a:chExt cx="1713230" cy="1714500"/>
          </a:xfrm>
        </p:grpSpPr>
        <p:sp>
          <p:nvSpPr>
            <p:cNvPr id="39" name="Ovaal 38"/>
            <p:cNvSpPr/>
            <p:nvPr/>
          </p:nvSpPr>
          <p:spPr>
            <a:xfrm>
              <a:off x="4588249" y="2692400"/>
              <a:ext cx="1713230" cy="1714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NL"/>
            </a:p>
          </p:txBody>
        </p:sp>
        <p:sp>
          <p:nvSpPr>
            <p:cNvPr id="47" name="Tekstvak 2"/>
            <p:cNvSpPr txBox="1">
              <a:spLocks noChangeArrowheads="1"/>
            </p:cNvSpPr>
            <p:nvPr/>
          </p:nvSpPr>
          <p:spPr bwMode="auto">
            <a:xfrm>
              <a:off x="4932040" y="3208439"/>
              <a:ext cx="1246505" cy="592085"/>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nl-NL" sz="3000" b="1" dirty="0" err="1">
                  <a:solidFill>
                    <a:schemeClr val="tx1"/>
                  </a:solidFill>
                  <a:effectLst/>
                  <a:latin typeface="Calibri"/>
                  <a:ea typeface="Calibri"/>
                  <a:cs typeface="Times New Roman"/>
                </a:rPr>
                <a:t>ZiROP</a:t>
              </a:r>
              <a:endParaRPr lang="nl-NL" sz="3000" dirty="0">
                <a:solidFill>
                  <a:schemeClr val="tx1"/>
                </a:solidFill>
                <a:effectLst/>
                <a:latin typeface="Calibri"/>
                <a:ea typeface="Calibri"/>
                <a:cs typeface="Times New Roman"/>
              </a:endParaRPr>
            </a:p>
          </p:txBody>
        </p:sp>
      </p:grpSp>
    </p:spTree>
    <p:extLst>
      <p:ext uri="{BB962C8B-B14F-4D97-AF65-F5344CB8AC3E}">
        <p14:creationId xmlns:p14="http://schemas.microsoft.com/office/powerpoint/2010/main" val="94184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58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9" grpId="0"/>
      <p:bldP spid="60" grpId="0"/>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4000" b="1" kern="0" dirty="0">
                <a:ea typeface="Tahoma"/>
                <a:cs typeface="Tahoma"/>
                <a:sym typeface="Tahoma"/>
              </a:rPr>
              <a:t>Crisis = Impact</a:t>
            </a:r>
            <a:endParaRPr lang="nl-NL" b="1" dirty="0"/>
          </a:p>
        </p:txBody>
      </p:sp>
      <p:pic>
        <p:nvPicPr>
          <p:cNvPr id="4" name="Picture 2" descr="Gerelateerde afbee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563027"/>
            <a:ext cx="5133975" cy="571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946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4000" b="1" kern="0" dirty="0">
                <a:ea typeface="Tahoma"/>
                <a:cs typeface="Tahoma"/>
                <a:sym typeface="Tahoma"/>
              </a:rPr>
              <a:t>Crisis = Impact</a:t>
            </a:r>
            <a:endParaRPr lang="nl-NL" b="1"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326" y="4165501"/>
            <a:ext cx="5048674"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04" y="1412776"/>
            <a:ext cx="6276975"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282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sz="4000" b="1" kern="0" dirty="0">
                <a:ea typeface="Tahoma"/>
                <a:cs typeface="Tahoma"/>
                <a:sym typeface="Tahoma"/>
              </a:rPr>
              <a:t>Crisis = Impact</a:t>
            </a:r>
            <a:endParaRPr lang="nl-NL" b="1" dirty="0"/>
          </a:p>
        </p:txBody>
      </p:sp>
      <p:grpSp>
        <p:nvGrpSpPr>
          <p:cNvPr id="7" name="Groep 6">
            <a:extLst>
              <a:ext uri="{FF2B5EF4-FFF2-40B4-BE49-F238E27FC236}">
                <a16:creationId xmlns:a16="http://schemas.microsoft.com/office/drawing/2014/main" id="{04B5FFE7-5204-4E0C-B8A3-117601C914AA}"/>
              </a:ext>
            </a:extLst>
          </p:cNvPr>
          <p:cNvGrpSpPr/>
          <p:nvPr/>
        </p:nvGrpSpPr>
        <p:grpSpPr>
          <a:xfrm>
            <a:off x="2411760" y="1268760"/>
            <a:ext cx="6153150" cy="5181600"/>
            <a:chOff x="2411760" y="1268760"/>
            <a:chExt cx="6153150" cy="518160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268760"/>
              <a:ext cx="615315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a:extLst>
                <a:ext uri="{FF2B5EF4-FFF2-40B4-BE49-F238E27FC236}">
                  <a16:creationId xmlns:a16="http://schemas.microsoft.com/office/drawing/2014/main" id="{0BB8AEA7-6BE8-42D8-A901-A2ABC7B2F269}"/>
                </a:ext>
              </a:extLst>
            </p:cNvPr>
            <p:cNvSpPr/>
            <p:nvPr/>
          </p:nvSpPr>
          <p:spPr>
            <a:xfrm>
              <a:off x="2483768" y="2348880"/>
              <a:ext cx="216024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2CD9732C-F426-4E3D-9067-4C3F6A068C69}"/>
                </a:ext>
              </a:extLst>
            </p:cNvPr>
            <p:cNvSpPr/>
            <p:nvPr/>
          </p:nvSpPr>
          <p:spPr>
            <a:xfrm>
              <a:off x="2627784" y="2411760"/>
              <a:ext cx="576064" cy="305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6561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4000" b="1" kern="0" dirty="0">
                <a:ea typeface="Tahoma"/>
                <a:cs typeface="Tahoma"/>
                <a:sym typeface="Tahoma"/>
              </a:rPr>
              <a:t>Impactgebieden </a:t>
            </a:r>
            <a:endParaRPr lang="nl-NL" b="1" dirty="0"/>
          </a:p>
        </p:txBody>
      </p:sp>
      <p:pic>
        <p:nvPicPr>
          <p:cNvPr id="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495" y="1556792"/>
            <a:ext cx="7297010" cy="4104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299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1240</Words>
  <Application>Microsoft Office PowerPoint</Application>
  <PresentationFormat>Diavoorstelling (4:3)</PresentationFormat>
  <Paragraphs>173</Paragraphs>
  <Slides>22</Slides>
  <Notes>22</Notes>
  <HiddenSlides>0</HiddenSlides>
  <MMClips>0</MMClips>
  <ScaleCrop>false</ScaleCrop>
  <HeadingPairs>
    <vt:vector size="6" baseType="variant">
      <vt:variant>
        <vt:lpstr>Gebruikte lettertypen</vt:lpstr>
      </vt:variant>
      <vt:variant>
        <vt:i4>5</vt:i4>
      </vt:variant>
      <vt:variant>
        <vt:lpstr>Thema</vt:lpstr>
      </vt:variant>
      <vt:variant>
        <vt:i4>3</vt:i4>
      </vt:variant>
      <vt:variant>
        <vt:lpstr>Diatitels</vt:lpstr>
      </vt:variant>
      <vt:variant>
        <vt:i4>22</vt:i4>
      </vt:variant>
    </vt:vector>
  </HeadingPairs>
  <TitlesOfParts>
    <vt:vector size="30" baseType="lpstr">
      <vt:lpstr>Arial</vt:lpstr>
      <vt:lpstr>Calibri</vt:lpstr>
      <vt:lpstr>Tahoma</vt:lpstr>
      <vt:lpstr>Times New Roman</vt:lpstr>
      <vt:lpstr>Wingdings</vt:lpstr>
      <vt:lpstr>Kantoorthema</vt:lpstr>
      <vt:lpstr>1_Kantoorthema</vt:lpstr>
      <vt:lpstr>2_Kantoorthema</vt:lpstr>
      <vt:lpstr>Integraal Crisisplan</vt:lpstr>
      <vt:lpstr>PowerPoint-presentatie</vt:lpstr>
      <vt:lpstr>PowerPoint-presentatie</vt:lpstr>
      <vt:lpstr>PowerPoint-presentatie</vt:lpstr>
      <vt:lpstr>Planvorming</vt:lpstr>
      <vt:lpstr>Crisis = Impact</vt:lpstr>
      <vt:lpstr>Crisis = Impact</vt:lpstr>
      <vt:lpstr>Crisis = Impact</vt:lpstr>
      <vt:lpstr>PowerPoint-presentatie</vt:lpstr>
      <vt:lpstr>PowerPoint-presentatie</vt:lpstr>
      <vt:lpstr>Bouwstenen crisisplan</vt:lpstr>
      <vt:lpstr>Integrale aanpak</vt:lpstr>
      <vt:lpstr>Integrale aanpak</vt:lpstr>
      <vt:lpstr>Ontwikkelde scenariokaarten</vt:lpstr>
      <vt:lpstr>PowerPoint-presentatie</vt:lpstr>
      <vt:lpstr>ZiROP</vt:lpstr>
      <vt:lpstr>ZiROP</vt:lpstr>
      <vt:lpstr>ZiROP fasen</vt:lpstr>
      <vt:lpstr>ZiROP fasen</vt:lpstr>
      <vt:lpstr>Inrichting crisisorganisatie  </vt:lpstr>
      <vt:lpstr>OTO = Opleiden, Trainen en Oefenen</vt:lpstr>
      <vt:lpstr>ZiROP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Integraal Crisisplan</dc:title>
  <dc:creator>Arjan Lindeboom</dc:creator>
  <cp:lastModifiedBy>Mikulicz, Ruben</cp:lastModifiedBy>
  <cp:revision>145</cp:revision>
  <dcterms:modified xsi:type="dcterms:W3CDTF">2018-09-06T07:04:44Z</dcterms:modified>
</cp:coreProperties>
</file>