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56" r:id="rId2"/>
    <p:sldId id="263" r:id="rId3"/>
    <p:sldId id="264" r:id="rId4"/>
    <p:sldId id="267" r:id="rId5"/>
    <p:sldId id="262" r:id="rId6"/>
    <p:sldId id="268" r:id="rId7"/>
    <p:sldId id="269" r:id="rId8"/>
  </p:sldIdLst>
  <p:sldSz cx="9144000" cy="6858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69" d="100"/>
          <a:sy n="69" d="100"/>
        </p:scale>
        <p:origin x="77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9" d="100"/>
          <a:sy n="79" d="100"/>
        </p:scale>
        <p:origin x="403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nl-NL" smtClean="0"/>
              <a:t>dsfsdfdsfsfs</a:t>
            </a:r>
            <a:endParaRPr lang="nl-NL"/>
          </a:p>
        </p:txBody>
      </p:sp>
      <p:sp>
        <p:nvSpPr>
          <p:cNvPr id="3" name="Tijdelijke aanduiding voo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DC260981-280E-4BC7-9E75-02435DBD8820}" type="datetimeFigureOut">
              <a:rPr lang="nl-NL" smtClean="0"/>
              <a:t>24-6-2020</a:t>
            </a:fld>
            <a:endParaRPr lang="nl-NL"/>
          </a:p>
        </p:txBody>
      </p:sp>
      <p:sp>
        <p:nvSpPr>
          <p:cNvPr id="4" name="Tijdelijke aanduiding voor voetteks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38B012DC-96A3-4027-9D4B-A57D0F5800B9}" type="slidenum">
              <a:rPr lang="nl-NL" smtClean="0"/>
              <a:t>‹nr.›</a:t>
            </a:fld>
            <a:endParaRPr lang="nl-NL"/>
          </a:p>
        </p:txBody>
      </p:sp>
    </p:spTree>
    <p:extLst>
      <p:ext uri="{BB962C8B-B14F-4D97-AF65-F5344CB8AC3E}">
        <p14:creationId xmlns:p14="http://schemas.microsoft.com/office/powerpoint/2010/main" val="1439833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nl-NL" smtClean="0"/>
              <a:t>dsfsdfdsfsfs</a:t>
            </a:r>
            <a:endParaRPr lang="nl-NL"/>
          </a:p>
        </p:txBody>
      </p:sp>
      <p:sp>
        <p:nvSpPr>
          <p:cNvPr id="3" name="Tijdelijke aanduiding voo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CF6E95B-82FD-4965-B65D-23BDEA8B42F8}" type="datetimeFigureOut">
              <a:rPr lang="nl-NL" smtClean="0"/>
              <a:t>24-6-2020</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CE70DB0-825C-4F71-A219-892A6DEEED5F}" type="slidenum">
              <a:rPr lang="nl-NL" smtClean="0"/>
              <a:t>‹nr.›</a:t>
            </a:fld>
            <a:endParaRPr lang="nl-NL"/>
          </a:p>
        </p:txBody>
      </p:sp>
    </p:spTree>
    <p:extLst>
      <p:ext uri="{BB962C8B-B14F-4D97-AF65-F5344CB8AC3E}">
        <p14:creationId xmlns:p14="http://schemas.microsoft.com/office/powerpoint/2010/main" val="16468296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5" name="Tijdelijke aanduiding voor dianummer 4"/>
          <p:cNvSpPr>
            <a:spLocks noGrp="1"/>
          </p:cNvSpPr>
          <p:nvPr>
            <p:ph type="sldNum" sz="quarter" idx="11"/>
          </p:nvPr>
        </p:nvSpPr>
        <p:spPr/>
        <p:txBody>
          <a:bodyPr/>
          <a:lstStyle/>
          <a:p>
            <a:fld id="{1CE70DB0-825C-4F71-A219-892A6DEEED5F}" type="slidenum">
              <a:rPr lang="nl-NL" smtClean="0"/>
              <a:t>1</a:t>
            </a:fld>
            <a:endParaRPr lang="nl-NL"/>
          </a:p>
        </p:txBody>
      </p:sp>
    </p:spTree>
    <p:extLst>
      <p:ext uri="{BB962C8B-B14F-4D97-AF65-F5344CB8AC3E}">
        <p14:creationId xmlns:p14="http://schemas.microsoft.com/office/powerpoint/2010/main" val="3743524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CE70DB0-825C-4F71-A219-892A6DEEED5F}" type="slidenum">
              <a:rPr lang="nl-NL" smtClean="0"/>
              <a:t>2</a:t>
            </a:fld>
            <a:endParaRPr lang="nl-NL"/>
          </a:p>
        </p:txBody>
      </p:sp>
    </p:spTree>
    <p:extLst>
      <p:ext uri="{BB962C8B-B14F-4D97-AF65-F5344CB8AC3E}">
        <p14:creationId xmlns:p14="http://schemas.microsoft.com/office/powerpoint/2010/main" val="2738274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CE70DB0-825C-4F71-A219-892A6DEEED5F}" type="slidenum">
              <a:rPr lang="nl-NL" smtClean="0"/>
              <a:t>3</a:t>
            </a:fld>
            <a:endParaRPr lang="nl-NL"/>
          </a:p>
        </p:txBody>
      </p:sp>
    </p:spTree>
    <p:extLst>
      <p:ext uri="{BB962C8B-B14F-4D97-AF65-F5344CB8AC3E}">
        <p14:creationId xmlns:p14="http://schemas.microsoft.com/office/powerpoint/2010/main" val="2738274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CE70DB0-825C-4F71-A219-892A6DEEED5F}" type="slidenum">
              <a:rPr lang="nl-NL" smtClean="0"/>
              <a:t>4</a:t>
            </a:fld>
            <a:endParaRPr lang="nl-NL"/>
          </a:p>
        </p:txBody>
      </p:sp>
    </p:spTree>
    <p:extLst>
      <p:ext uri="{BB962C8B-B14F-4D97-AF65-F5344CB8AC3E}">
        <p14:creationId xmlns:p14="http://schemas.microsoft.com/office/powerpoint/2010/main" val="765467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CE70DB0-825C-4F71-A219-892A6DEEED5F}" type="slidenum">
              <a:rPr lang="nl-NL" smtClean="0"/>
              <a:t>5</a:t>
            </a:fld>
            <a:endParaRPr lang="nl-NL"/>
          </a:p>
        </p:txBody>
      </p:sp>
    </p:spTree>
    <p:extLst>
      <p:ext uri="{BB962C8B-B14F-4D97-AF65-F5344CB8AC3E}">
        <p14:creationId xmlns:p14="http://schemas.microsoft.com/office/powerpoint/2010/main" val="2738274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CE70DB0-825C-4F71-A219-892A6DEEED5F}" type="slidenum">
              <a:rPr lang="nl-NL" smtClean="0"/>
              <a:t>6</a:t>
            </a:fld>
            <a:endParaRPr lang="nl-NL"/>
          </a:p>
        </p:txBody>
      </p:sp>
    </p:spTree>
    <p:extLst>
      <p:ext uri="{BB962C8B-B14F-4D97-AF65-F5344CB8AC3E}">
        <p14:creationId xmlns:p14="http://schemas.microsoft.com/office/powerpoint/2010/main" val="1027141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CE70DB0-825C-4F71-A219-892A6DEEED5F}" type="slidenum">
              <a:rPr lang="nl-NL" smtClean="0"/>
              <a:t>7</a:t>
            </a:fld>
            <a:endParaRPr lang="nl-NL"/>
          </a:p>
        </p:txBody>
      </p:sp>
    </p:spTree>
    <p:extLst>
      <p:ext uri="{BB962C8B-B14F-4D97-AF65-F5344CB8AC3E}">
        <p14:creationId xmlns:p14="http://schemas.microsoft.com/office/powerpoint/2010/main" val="3905491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atin typeface="Century Gothic" panose="020B0502020202020204"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rgbClr val="194785"/>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395186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238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tel 6"/>
          <p:cNvSpPr>
            <a:spLocks noGrp="1"/>
          </p:cNvSpPr>
          <p:nvPr>
            <p:ph type="title"/>
          </p:nvPr>
        </p:nvSpPr>
        <p:spPr/>
        <p:txBody>
          <a:bodyPr/>
          <a:lstStyle/>
          <a:p>
            <a:r>
              <a:rPr lang="nl-NL" smtClean="0"/>
              <a:t>Klik om de stijl te bewerken</a:t>
            </a:r>
            <a:endParaRPr lang="nl-NL"/>
          </a:p>
        </p:txBody>
      </p:sp>
      <p:sp>
        <p:nvSpPr>
          <p:cNvPr id="8" name="Tijdelijke aanduiding voor datum 7"/>
          <p:cNvSpPr>
            <a:spLocks noGrp="1"/>
          </p:cNvSpPr>
          <p:nvPr>
            <p:ph type="dt" sz="half" idx="10"/>
          </p:nvPr>
        </p:nvSpPr>
        <p:spPr/>
        <p:txBody>
          <a:bodyPr/>
          <a:lstStyle/>
          <a:p>
            <a:fld id="{6FCF6D67-2462-4103-ADA9-18C2C0B0B683}" type="datetimeFigureOut">
              <a:rPr lang="nl-NL" smtClean="0"/>
              <a:t>24-6-2020</a:t>
            </a:fld>
            <a:endParaRPr lang="nl-NL"/>
          </a:p>
        </p:txBody>
      </p:sp>
      <p:sp>
        <p:nvSpPr>
          <p:cNvPr id="9" name="Tijdelijke aanduiding voor voettekst 8"/>
          <p:cNvSpPr>
            <a:spLocks noGrp="1"/>
          </p:cNvSpPr>
          <p:nvPr>
            <p:ph type="ftr" sz="quarter" idx="11"/>
          </p:nvPr>
        </p:nvSpPr>
        <p:spPr/>
        <p:txBody>
          <a:bodyPr/>
          <a:lstStyle/>
          <a:p>
            <a:endParaRPr lang="nl-NL"/>
          </a:p>
        </p:txBody>
      </p:sp>
      <p:sp>
        <p:nvSpPr>
          <p:cNvPr id="10" name="Tijdelijke aanduiding voor dianummer 9"/>
          <p:cNvSpPr>
            <a:spLocks noGrp="1"/>
          </p:cNvSpPr>
          <p:nvPr>
            <p:ph type="sldNum" sz="quarter" idx="12"/>
          </p:nvPr>
        </p:nvSpPr>
        <p:spPr/>
        <p:txBody>
          <a:bodyPr/>
          <a:lstStyle/>
          <a:p>
            <a:fld id="{BE6D3651-08E0-4C97-B064-B627E01F6202}" type="slidenum">
              <a:rPr lang="nl-NL" smtClean="0"/>
              <a:t>‹nr.›</a:t>
            </a:fld>
            <a:endParaRPr lang="nl-NL"/>
          </a:p>
        </p:txBody>
      </p:sp>
    </p:spTree>
    <p:extLst>
      <p:ext uri="{BB962C8B-B14F-4D97-AF65-F5344CB8AC3E}">
        <p14:creationId xmlns:p14="http://schemas.microsoft.com/office/powerpoint/2010/main" val="3734053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en grafiek">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Chart Placeholder 2"/>
          <p:cNvSpPr>
            <a:spLocks noGrp="1"/>
          </p:cNvSpPr>
          <p:nvPr>
            <p:ph type="chart" idx="1"/>
          </p:nvPr>
        </p:nvSpPr>
        <p:spPr>
          <a:xfrm>
            <a:off x="457200" y="1600200"/>
            <a:ext cx="8229600" cy="4525963"/>
          </a:xfrm>
        </p:spPr>
        <p:txBody>
          <a:bodyPr/>
          <a:lstStyle/>
          <a:p>
            <a:pPr lvl="0"/>
            <a:r>
              <a:rPr lang="nl-NL" noProof="0" smtClean="0"/>
              <a:t>Klik op het pictogram als u een grafiek wilt toevoegen</a:t>
            </a:r>
            <a:endParaRPr lang="nl-NL" noProof="0"/>
          </a:p>
        </p:txBody>
      </p:sp>
      <p:sp>
        <p:nvSpPr>
          <p:cNvPr id="4"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210162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rgbClr val="19478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321051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6" name="Tijdelijke aanduiding voor voettekst 4"/>
          <p:cNvSpPr>
            <a:spLocks noGrp="1"/>
          </p:cNvSpPr>
          <p:nvPr>
            <p:ph type="ftr" sz="quarter" idx="11"/>
          </p:nvPr>
        </p:nvSpPr>
        <p:spPr/>
        <p:txBody>
          <a:bodyPr/>
          <a:lstStyle>
            <a:lvl1pPr>
              <a:defRPr/>
            </a:lvl1pPr>
          </a:lstStyle>
          <a:p>
            <a:endParaRPr lang="nl-NL"/>
          </a:p>
        </p:txBody>
      </p:sp>
      <p:sp>
        <p:nvSpPr>
          <p:cNvPr id="7"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168898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8" name="Tijdelijke aanduiding voor voettekst 4"/>
          <p:cNvSpPr>
            <a:spLocks noGrp="1"/>
          </p:cNvSpPr>
          <p:nvPr>
            <p:ph type="ftr" sz="quarter" idx="11"/>
          </p:nvPr>
        </p:nvSpPr>
        <p:spPr/>
        <p:txBody>
          <a:bodyPr/>
          <a:lstStyle>
            <a:lvl1pPr>
              <a:defRPr/>
            </a:lvl1pPr>
          </a:lstStyle>
          <a:p>
            <a:endParaRPr lang="nl-NL"/>
          </a:p>
        </p:txBody>
      </p:sp>
      <p:sp>
        <p:nvSpPr>
          <p:cNvPr id="9"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794386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4" name="Tijdelijke aanduiding voor voettekst 4"/>
          <p:cNvSpPr>
            <a:spLocks noGrp="1"/>
          </p:cNvSpPr>
          <p:nvPr>
            <p:ph type="ftr" sz="quarter" idx="11"/>
          </p:nvPr>
        </p:nvSpPr>
        <p:spPr/>
        <p:txBody>
          <a:bodyPr/>
          <a:lstStyle>
            <a:lvl1pPr>
              <a:defRPr/>
            </a:lvl1pPr>
          </a:lstStyle>
          <a:p>
            <a:endParaRPr lang="nl-NL"/>
          </a:p>
        </p:txBody>
      </p:sp>
      <p:sp>
        <p:nvSpPr>
          <p:cNvPr id="5"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307439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3" name="Tijdelijke aanduiding voor voettekst 4"/>
          <p:cNvSpPr>
            <a:spLocks noGrp="1"/>
          </p:cNvSpPr>
          <p:nvPr>
            <p:ph type="ftr" sz="quarter" idx="11"/>
          </p:nvPr>
        </p:nvSpPr>
        <p:spPr/>
        <p:txBody>
          <a:bodyPr/>
          <a:lstStyle>
            <a:lvl1pPr>
              <a:defRPr/>
            </a:lvl1pPr>
          </a:lstStyle>
          <a:p>
            <a:endParaRPr lang="nl-NL"/>
          </a:p>
        </p:txBody>
      </p:sp>
      <p:sp>
        <p:nvSpPr>
          <p:cNvPr id="4"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51546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6" name="Tijdelijke aanduiding voor voettekst 4"/>
          <p:cNvSpPr>
            <a:spLocks noGrp="1"/>
          </p:cNvSpPr>
          <p:nvPr>
            <p:ph type="ftr" sz="quarter" idx="11"/>
          </p:nvPr>
        </p:nvSpPr>
        <p:spPr/>
        <p:txBody>
          <a:bodyPr/>
          <a:lstStyle>
            <a:lvl1pPr>
              <a:defRPr/>
            </a:lvl1pPr>
          </a:lstStyle>
          <a:p>
            <a:endParaRPr lang="nl-NL"/>
          </a:p>
        </p:txBody>
      </p:sp>
      <p:sp>
        <p:nvSpPr>
          <p:cNvPr id="7"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392056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6" name="Tijdelijke aanduiding voor voettekst 4"/>
          <p:cNvSpPr>
            <a:spLocks noGrp="1"/>
          </p:cNvSpPr>
          <p:nvPr>
            <p:ph type="ftr" sz="quarter" idx="11"/>
          </p:nvPr>
        </p:nvSpPr>
        <p:spPr/>
        <p:txBody>
          <a:bodyPr/>
          <a:lstStyle>
            <a:lvl1pPr>
              <a:defRPr/>
            </a:lvl1pPr>
          </a:lstStyle>
          <a:p>
            <a:endParaRPr lang="nl-NL"/>
          </a:p>
        </p:txBody>
      </p:sp>
      <p:sp>
        <p:nvSpPr>
          <p:cNvPr id="7"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326651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6FCF6D67-2462-4103-ADA9-18C2C0B0B683}" type="datetimeFigureOut">
              <a:rPr lang="nl-NL" smtClean="0"/>
              <a:t>24-6-2020</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BE6D3651-08E0-4C97-B064-B627E01F6202}" type="slidenum">
              <a:rPr lang="nl-NL" smtClean="0"/>
              <a:t>‹nr.›</a:t>
            </a:fld>
            <a:endParaRPr lang="nl-NL"/>
          </a:p>
        </p:txBody>
      </p:sp>
    </p:spTree>
    <p:extLst>
      <p:ext uri="{BB962C8B-B14F-4D97-AF65-F5344CB8AC3E}">
        <p14:creationId xmlns:p14="http://schemas.microsoft.com/office/powerpoint/2010/main" val="312039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43000">
              <a:srgbClr val="FBFCFE"/>
            </a:gs>
            <a:gs pos="100000">
              <a:srgbClr val="CBDDF5"/>
            </a:gs>
          </a:gsLst>
          <a:lin ang="0" scaled="1"/>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dirty="0" smtClean="0"/>
              <a:t>Klik om de stijl te bewerken</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rgbClr val="194785"/>
                </a:solidFill>
                <a:latin typeface="+mn-lt"/>
                <a:cs typeface="+mn-cs"/>
              </a:defRPr>
            </a:lvl1pPr>
          </a:lstStyle>
          <a:p>
            <a:fld id="{6FCF6D67-2462-4103-ADA9-18C2C0B0B683}" type="datetimeFigureOut">
              <a:rPr lang="nl-NL" smtClean="0"/>
              <a:t>24-6-2020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194785"/>
                </a:solidFill>
                <a:latin typeface="Calibri" pitchFamily="34" charset="0"/>
                <a:cs typeface="+mn-cs"/>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194785"/>
                </a:solidFill>
                <a:latin typeface="+mn-lt"/>
                <a:cs typeface="+mn-cs"/>
              </a:defRPr>
            </a:lvl1pPr>
          </a:lstStyle>
          <a:p>
            <a:fld id="{BE6D3651-08E0-4C97-B064-B627E01F6202}" type="slidenum">
              <a:rPr lang="nl-NL" smtClean="0"/>
              <a:t>‹nr.›</a:t>
            </a:fld>
            <a:endParaRPr lang="nl-NL"/>
          </a:p>
        </p:txBody>
      </p:sp>
      <p:sp>
        <p:nvSpPr>
          <p:cNvPr id="1032" name="Line 8"/>
          <p:cNvSpPr>
            <a:spLocks noChangeShapeType="1"/>
          </p:cNvSpPr>
          <p:nvPr/>
        </p:nvSpPr>
        <p:spPr bwMode="auto">
          <a:xfrm flipH="1">
            <a:off x="539750" y="6731000"/>
            <a:ext cx="6767513" cy="0"/>
          </a:xfrm>
          <a:prstGeom prst="line">
            <a:avLst/>
          </a:prstGeom>
          <a:noFill/>
          <a:ln w="19050">
            <a:solidFill>
              <a:srgbClr val="094586"/>
            </a:solidFill>
            <a:round/>
            <a:headEnd/>
            <a:tailEnd/>
          </a:ln>
          <a:effectLst/>
        </p:spPr>
        <p:txBody>
          <a:bodyPr/>
          <a:lstStyle/>
          <a:p>
            <a:pPr algn="ctr">
              <a:defRPr/>
            </a:pPr>
            <a:endParaRPr lang="nl-NL">
              <a:cs typeface="+mn-cs"/>
            </a:endParaRPr>
          </a:p>
        </p:txBody>
      </p:sp>
      <p:sp>
        <p:nvSpPr>
          <p:cNvPr id="3" name="Rectangle 9"/>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smtClean="0"/>
          </a:p>
        </p:txBody>
      </p:sp>
      <p:pic>
        <p:nvPicPr>
          <p:cNvPr id="7" name="Afbeelding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358843" y="6071801"/>
            <a:ext cx="1603405" cy="741575"/>
          </a:xfrm>
          <a:prstGeom prst="rect">
            <a:avLst/>
          </a:prstGeom>
        </p:spPr>
      </p:pic>
      <p:sp>
        <p:nvSpPr>
          <p:cNvPr id="8" name="Rechthoek 7"/>
          <p:cNvSpPr/>
          <p:nvPr/>
        </p:nvSpPr>
        <p:spPr>
          <a:xfrm>
            <a:off x="0" y="0"/>
            <a:ext cx="395536" cy="6858000"/>
          </a:xfrm>
          <a:prstGeom prst="rect">
            <a:avLst/>
          </a:prstGeom>
          <a:solidFill>
            <a:srgbClr val="1947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0457360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b="1" kern="1200">
          <a:solidFill>
            <a:srgbClr val="194785"/>
          </a:solidFill>
          <a:latin typeface="Century Gothic" panose="020B0502020202020204" pitchFamily="34" charset="0"/>
          <a:ea typeface="+mj-ea"/>
          <a:cs typeface="+mj-cs"/>
        </a:defRPr>
      </a:lvl1pPr>
      <a:lvl2pPr algn="l" rtl="0" eaLnBrk="1" fontAlgn="base" hangingPunct="1">
        <a:spcBef>
          <a:spcPct val="0"/>
        </a:spcBef>
        <a:spcAft>
          <a:spcPct val="0"/>
        </a:spcAft>
        <a:defRPr sz="2800">
          <a:solidFill>
            <a:srgbClr val="9FBE2E"/>
          </a:solidFill>
          <a:latin typeface="Verdana" pitchFamily="34" charset="0"/>
        </a:defRPr>
      </a:lvl2pPr>
      <a:lvl3pPr algn="l" rtl="0" eaLnBrk="1" fontAlgn="base" hangingPunct="1">
        <a:spcBef>
          <a:spcPct val="0"/>
        </a:spcBef>
        <a:spcAft>
          <a:spcPct val="0"/>
        </a:spcAft>
        <a:defRPr sz="2800">
          <a:solidFill>
            <a:srgbClr val="9FBE2E"/>
          </a:solidFill>
          <a:latin typeface="Verdana" pitchFamily="34" charset="0"/>
        </a:defRPr>
      </a:lvl3pPr>
      <a:lvl4pPr algn="l" rtl="0" eaLnBrk="1" fontAlgn="base" hangingPunct="1">
        <a:spcBef>
          <a:spcPct val="0"/>
        </a:spcBef>
        <a:spcAft>
          <a:spcPct val="0"/>
        </a:spcAft>
        <a:defRPr sz="2800">
          <a:solidFill>
            <a:srgbClr val="9FBE2E"/>
          </a:solidFill>
          <a:latin typeface="Verdana" pitchFamily="34" charset="0"/>
        </a:defRPr>
      </a:lvl4pPr>
      <a:lvl5pPr algn="l" rtl="0" eaLnBrk="1" fontAlgn="base" hangingPunct="1">
        <a:spcBef>
          <a:spcPct val="0"/>
        </a:spcBef>
        <a:spcAft>
          <a:spcPct val="0"/>
        </a:spcAft>
        <a:defRPr sz="2800">
          <a:solidFill>
            <a:srgbClr val="9FBE2E"/>
          </a:solidFill>
          <a:latin typeface="Verdana" pitchFamily="34" charset="0"/>
        </a:defRPr>
      </a:lvl5pPr>
      <a:lvl6pPr marL="457200" algn="l" rtl="0" eaLnBrk="1" fontAlgn="base" hangingPunct="1">
        <a:spcBef>
          <a:spcPct val="0"/>
        </a:spcBef>
        <a:spcAft>
          <a:spcPct val="0"/>
        </a:spcAft>
        <a:defRPr sz="4000">
          <a:solidFill>
            <a:srgbClr val="094586"/>
          </a:solidFill>
          <a:latin typeface="Calibri" pitchFamily="34" charset="0"/>
        </a:defRPr>
      </a:lvl6pPr>
      <a:lvl7pPr marL="914400" algn="l" rtl="0" eaLnBrk="1" fontAlgn="base" hangingPunct="1">
        <a:spcBef>
          <a:spcPct val="0"/>
        </a:spcBef>
        <a:spcAft>
          <a:spcPct val="0"/>
        </a:spcAft>
        <a:defRPr sz="4000">
          <a:solidFill>
            <a:srgbClr val="094586"/>
          </a:solidFill>
          <a:latin typeface="Calibri" pitchFamily="34" charset="0"/>
        </a:defRPr>
      </a:lvl7pPr>
      <a:lvl8pPr marL="1371600" algn="l" rtl="0" eaLnBrk="1" fontAlgn="base" hangingPunct="1">
        <a:spcBef>
          <a:spcPct val="0"/>
        </a:spcBef>
        <a:spcAft>
          <a:spcPct val="0"/>
        </a:spcAft>
        <a:defRPr sz="4000">
          <a:solidFill>
            <a:srgbClr val="094586"/>
          </a:solidFill>
          <a:latin typeface="Calibri" pitchFamily="34" charset="0"/>
        </a:defRPr>
      </a:lvl8pPr>
      <a:lvl9pPr marL="1828800" algn="l" rtl="0" eaLnBrk="1" fontAlgn="base" hangingPunct="1">
        <a:spcBef>
          <a:spcPct val="0"/>
        </a:spcBef>
        <a:spcAft>
          <a:spcPct val="0"/>
        </a:spcAft>
        <a:defRPr sz="4000">
          <a:solidFill>
            <a:srgbClr val="094586"/>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200" kern="1200">
          <a:solidFill>
            <a:srgbClr val="194785"/>
          </a:solidFill>
          <a:latin typeface="Century Gothic" panose="020B0502020202020204" pitchFamily="34" charset="0"/>
          <a:ea typeface="+mn-ea"/>
          <a:cs typeface="+mn-cs"/>
        </a:defRPr>
      </a:lvl1pPr>
      <a:lvl2pPr marL="742950" indent="-285750" algn="l" rtl="0" eaLnBrk="1" fontAlgn="base" hangingPunct="1">
        <a:spcBef>
          <a:spcPct val="20000"/>
        </a:spcBef>
        <a:spcAft>
          <a:spcPct val="0"/>
        </a:spcAft>
        <a:buFont typeface="Arial" charset="0"/>
        <a:buChar char="–"/>
        <a:defRPr kern="1200">
          <a:solidFill>
            <a:srgbClr val="194785"/>
          </a:solidFill>
          <a:latin typeface="Century Gothic" panose="020B0502020202020204" pitchFamily="34" charset="0"/>
          <a:ea typeface="+mn-ea"/>
          <a:cs typeface="+mn-cs"/>
        </a:defRPr>
      </a:lvl2pPr>
      <a:lvl3pPr marL="1143000" indent="-228600" algn="l" rtl="0" eaLnBrk="1" fontAlgn="base" hangingPunct="1">
        <a:spcBef>
          <a:spcPct val="20000"/>
        </a:spcBef>
        <a:spcAft>
          <a:spcPct val="0"/>
        </a:spcAft>
        <a:buFont typeface="Arial" charset="0"/>
        <a:buChar char="•"/>
        <a:defRPr sz="1600" kern="1200">
          <a:solidFill>
            <a:srgbClr val="194785"/>
          </a:solidFill>
          <a:latin typeface="Century Gothic" panose="020B0502020202020204" pitchFamily="34" charset="0"/>
          <a:ea typeface="+mn-ea"/>
          <a:cs typeface="+mn-cs"/>
        </a:defRPr>
      </a:lvl3pPr>
      <a:lvl4pPr marL="1600200" indent="-228600" algn="l" rtl="0" eaLnBrk="1" fontAlgn="base" hangingPunct="1">
        <a:spcBef>
          <a:spcPct val="20000"/>
        </a:spcBef>
        <a:spcAft>
          <a:spcPct val="0"/>
        </a:spcAft>
        <a:buFont typeface="Arial" charset="0"/>
        <a:buChar char="–"/>
        <a:defRPr sz="1400" kern="1200">
          <a:solidFill>
            <a:srgbClr val="194785"/>
          </a:solidFill>
          <a:latin typeface="Century Gothic" panose="020B0502020202020204" pitchFamily="34" charset="0"/>
          <a:ea typeface="+mn-ea"/>
          <a:cs typeface="+mn-cs"/>
        </a:defRPr>
      </a:lvl4pPr>
      <a:lvl5pPr marL="2057400" indent="-228600" algn="l" rtl="0" eaLnBrk="1" fontAlgn="base" hangingPunct="1">
        <a:spcBef>
          <a:spcPct val="20000"/>
        </a:spcBef>
        <a:spcAft>
          <a:spcPct val="0"/>
        </a:spcAft>
        <a:buFont typeface="Arial" charset="0"/>
        <a:buChar char="»"/>
        <a:defRPr sz="1200" kern="1200">
          <a:solidFill>
            <a:srgbClr val="194785"/>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462563"/>
            <a:ext cx="6912768" cy="720080"/>
          </a:xfrm>
        </p:spPr>
        <p:txBody>
          <a:bodyPr>
            <a:normAutofit/>
          </a:bodyPr>
          <a:lstStyle/>
          <a:p>
            <a:r>
              <a:rPr lang="nl-NL" sz="3600" dirty="0" smtClean="0"/>
              <a:t>Zorgdossier</a:t>
            </a:r>
            <a:endParaRPr lang="nl-NL" sz="3600" dirty="0"/>
          </a:p>
        </p:txBody>
      </p:sp>
      <p:sp>
        <p:nvSpPr>
          <p:cNvPr id="3" name="Ondertitel 2"/>
          <p:cNvSpPr>
            <a:spLocks noGrp="1"/>
          </p:cNvSpPr>
          <p:nvPr>
            <p:ph idx="1"/>
          </p:nvPr>
        </p:nvSpPr>
        <p:spPr>
          <a:xfrm>
            <a:off x="899592" y="3140968"/>
            <a:ext cx="6336704" cy="1431032"/>
          </a:xfrm>
        </p:spPr>
        <p:txBody>
          <a:bodyPr>
            <a:normAutofit/>
          </a:bodyPr>
          <a:lstStyle/>
          <a:p>
            <a:pPr marL="0" indent="0">
              <a:buNone/>
            </a:pPr>
            <a:r>
              <a:rPr lang="nl-NL" dirty="0" smtClean="0"/>
              <a:t>Aan de hand </a:t>
            </a:r>
            <a:r>
              <a:rPr lang="nl-NL" dirty="0" smtClean="0">
                <a:solidFill>
                  <a:srgbClr val="002060"/>
                </a:solidFill>
              </a:rPr>
              <a:t>van</a:t>
            </a:r>
            <a:r>
              <a:rPr lang="nl-NL" dirty="0" smtClean="0"/>
              <a:t> de richtlijnen van het NHG</a:t>
            </a:r>
            <a:endParaRPr lang="nl-NL" dirty="0"/>
          </a:p>
        </p:txBody>
      </p:sp>
      <p:sp>
        <p:nvSpPr>
          <p:cNvPr id="4" name="Tekstvak 3"/>
          <p:cNvSpPr txBox="1"/>
          <p:nvPr/>
        </p:nvSpPr>
        <p:spPr>
          <a:xfrm>
            <a:off x="1547664" y="5805264"/>
            <a:ext cx="6624736" cy="584775"/>
          </a:xfrm>
          <a:prstGeom prst="rect">
            <a:avLst/>
          </a:prstGeom>
          <a:noFill/>
        </p:spPr>
        <p:txBody>
          <a:bodyPr wrap="square" rtlCol="0">
            <a:spAutoFit/>
          </a:bodyPr>
          <a:lstStyle/>
          <a:p>
            <a:r>
              <a:rPr lang="nl-NL" sz="1600" dirty="0" smtClean="0"/>
              <a:t>Door: Jacqueline van der Heijden – Cloosterman </a:t>
            </a:r>
          </a:p>
          <a:p>
            <a:r>
              <a:rPr lang="nl-NL" sz="1600" dirty="0" smtClean="0"/>
              <a:t>         </a:t>
            </a:r>
            <a:endParaRPr lang="nl-NL" sz="1600" dirty="0"/>
          </a:p>
        </p:txBody>
      </p:sp>
    </p:spTree>
    <p:extLst>
      <p:ext uri="{BB962C8B-B14F-4D97-AF65-F5344CB8AC3E}">
        <p14:creationId xmlns:p14="http://schemas.microsoft.com/office/powerpoint/2010/main" val="3291091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051000" y="1306926"/>
            <a:ext cx="6048672" cy="461665"/>
          </a:xfrm>
          <a:prstGeom prst="rect">
            <a:avLst/>
          </a:prstGeom>
          <a:noFill/>
        </p:spPr>
        <p:txBody>
          <a:bodyPr wrap="square" rtlCol="0">
            <a:spAutoFit/>
          </a:bodyPr>
          <a:lstStyle/>
          <a:p>
            <a:r>
              <a:rPr lang="nl-NL" sz="2400" b="1" dirty="0" smtClean="0">
                <a:latin typeface="Century Gothic" panose="020B0502020202020204" pitchFamily="34" charset="0"/>
              </a:rPr>
              <a:t>Soort contact</a:t>
            </a:r>
            <a:endParaRPr lang="nl-NL" sz="2400" b="1" dirty="0">
              <a:latin typeface="Century Gothic" panose="020B0502020202020204" pitchFamily="34" charset="0"/>
            </a:endParaRPr>
          </a:p>
        </p:txBody>
      </p:sp>
      <p:sp>
        <p:nvSpPr>
          <p:cNvPr id="2" name="Tekstvak 1"/>
          <p:cNvSpPr txBox="1"/>
          <p:nvPr/>
        </p:nvSpPr>
        <p:spPr>
          <a:xfrm>
            <a:off x="1043608" y="2046526"/>
            <a:ext cx="7344816" cy="3354765"/>
          </a:xfrm>
          <a:prstGeom prst="rect">
            <a:avLst/>
          </a:prstGeom>
          <a:noFill/>
        </p:spPr>
        <p:txBody>
          <a:bodyPr wrap="square" rtlCol="0">
            <a:spAutoFit/>
          </a:bodyPr>
          <a:lstStyle/>
          <a:p>
            <a:pPr lvl="0"/>
            <a:r>
              <a:rPr lang="nl-NL" sz="1600" b="1" dirty="0">
                <a:latin typeface="Century Gothic" panose="020B0502020202020204" pitchFamily="34" charset="0"/>
              </a:rPr>
              <a:t>Consult</a:t>
            </a:r>
            <a:r>
              <a:rPr lang="nl-NL" sz="1600" dirty="0">
                <a:latin typeface="Century Gothic" panose="020B0502020202020204" pitchFamily="34" charset="0"/>
              </a:rPr>
              <a:t>: je ziet de asielzoeker op je spreekuur. </a:t>
            </a:r>
            <a:r>
              <a:rPr lang="nl-NL" sz="1600" dirty="0" smtClean="0">
                <a:latin typeface="Century Gothic" panose="020B0502020202020204" pitchFamily="34" charset="0"/>
              </a:rPr>
              <a:t/>
            </a:r>
            <a:br>
              <a:rPr lang="nl-NL" sz="1600" dirty="0" smtClean="0">
                <a:latin typeface="Century Gothic" panose="020B0502020202020204" pitchFamily="34" charset="0"/>
              </a:rPr>
            </a:br>
            <a:endParaRPr lang="nl-NL" sz="1600" dirty="0">
              <a:latin typeface="Century Gothic" panose="020B0502020202020204" pitchFamily="34" charset="0"/>
            </a:endParaRPr>
          </a:p>
          <a:p>
            <a:pPr lvl="0"/>
            <a:r>
              <a:rPr lang="nl-NL" sz="1600" b="1" dirty="0">
                <a:latin typeface="Century Gothic" panose="020B0502020202020204" pitchFamily="34" charset="0"/>
              </a:rPr>
              <a:t>Visite: </a:t>
            </a:r>
            <a:r>
              <a:rPr lang="nl-NL" sz="1600" dirty="0">
                <a:latin typeface="Century Gothic" panose="020B0502020202020204" pitchFamily="34" charset="0"/>
              </a:rPr>
              <a:t>je gaat bij de asielzoeker langs</a:t>
            </a:r>
            <a:r>
              <a:rPr lang="nl-NL" sz="1600" dirty="0" smtClean="0">
                <a:latin typeface="Century Gothic" panose="020B0502020202020204" pitchFamily="34" charset="0"/>
              </a:rPr>
              <a:t>.</a:t>
            </a:r>
          </a:p>
          <a:p>
            <a:pPr lvl="0"/>
            <a:endParaRPr lang="nl-NL" sz="900" dirty="0">
              <a:latin typeface="Century Gothic" panose="020B0502020202020204" pitchFamily="34" charset="0"/>
            </a:endParaRPr>
          </a:p>
          <a:p>
            <a:pPr lvl="0"/>
            <a:r>
              <a:rPr lang="nl-NL" sz="1600" b="1" dirty="0">
                <a:latin typeface="Century Gothic" panose="020B0502020202020204" pitchFamily="34" charset="0"/>
              </a:rPr>
              <a:t>Telefonisch contact: </a:t>
            </a:r>
            <a:r>
              <a:rPr lang="nl-NL" sz="1600" dirty="0">
                <a:latin typeface="Century Gothic" panose="020B0502020202020204" pitchFamily="34" charset="0"/>
              </a:rPr>
              <a:t>je hebt telefonisch contact met de asielzoeker</a:t>
            </a:r>
            <a:r>
              <a:rPr lang="nl-NL" sz="1600" dirty="0" smtClean="0">
                <a:latin typeface="Century Gothic" panose="020B0502020202020204" pitchFamily="34" charset="0"/>
              </a:rPr>
              <a:t>.</a:t>
            </a:r>
          </a:p>
          <a:p>
            <a:pPr lvl="0"/>
            <a:endParaRPr lang="nl-NL" sz="900" dirty="0">
              <a:latin typeface="Century Gothic" panose="020B0502020202020204" pitchFamily="34" charset="0"/>
            </a:endParaRPr>
          </a:p>
          <a:p>
            <a:pPr lvl="0"/>
            <a:r>
              <a:rPr lang="nl-NL" sz="1600" b="1" dirty="0">
                <a:latin typeface="Century Gothic" panose="020B0502020202020204" pitchFamily="34" charset="0"/>
              </a:rPr>
              <a:t>Notitie/memo: </a:t>
            </a:r>
            <a:r>
              <a:rPr lang="nl-NL" sz="1600" dirty="0">
                <a:latin typeface="Century Gothic" panose="020B0502020202020204" pitchFamily="34" charset="0"/>
              </a:rPr>
              <a:t>Je noteert afspraken gemaakt bij ziekenhuizen en over zittend ziekenvervoer, overleg over de asielzoeker met bv COA of medisch specialist. Je maakt een notitie dat je een dossier hebt bekeken van een nieuw binnengekomen persoon op het AZC. </a:t>
            </a:r>
            <a:endParaRPr lang="nl-NL" sz="1600" dirty="0" smtClean="0">
              <a:latin typeface="Century Gothic" panose="020B0502020202020204" pitchFamily="34" charset="0"/>
            </a:endParaRPr>
          </a:p>
          <a:p>
            <a:pPr lvl="0"/>
            <a:endParaRPr lang="nl-NL" sz="900" dirty="0">
              <a:latin typeface="Century Gothic" panose="020B0502020202020204" pitchFamily="34" charset="0"/>
            </a:endParaRPr>
          </a:p>
          <a:p>
            <a:pPr lvl="0"/>
            <a:r>
              <a:rPr lang="nl-NL" sz="1600" b="1" dirty="0">
                <a:latin typeface="Century Gothic" panose="020B0502020202020204" pitchFamily="34" charset="0"/>
              </a:rPr>
              <a:t>Postverwerking: </a:t>
            </a:r>
            <a:r>
              <a:rPr lang="nl-NL" sz="1600" dirty="0">
                <a:latin typeface="Century Gothic" panose="020B0502020202020204" pitchFamily="34" charset="0"/>
              </a:rPr>
              <a:t>je verwerkt post over de asielzoeker</a:t>
            </a:r>
            <a:r>
              <a:rPr lang="nl-NL" sz="1600" dirty="0" smtClean="0">
                <a:latin typeface="Century Gothic" panose="020B0502020202020204" pitchFamily="34" charset="0"/>
              </a:rPr>
              <a:t>.</a:t>
            </a:r>
          </a:p>
          <a:p>
            <a:pPr lvl="0"/>
            <a:endParaRPr lang="nl-NL" sz="900" dirty="0">
              <a:latin typeface="Century Gothic" panose="020B0502020202020204" pitchFamily="34" charset="0"/>
            </a:endParaRPr>
          </a:p>
          <a:p>
            <a:r>
              <a:rPr lang="nl-NL" sz="1600" b="1" dirty="0">
                <a:latin typeface="Century Gothic" panose="020B0502020202020204" pitchFamily="34" charset="0"/>
              </a:rPr>
              <a:t>Medische intake</a:t>
            </a:r>
            <a:r>
              <a:rPr lang="nl-NL" sz="1600" dirty="0">
                <a:latin typeface="Century Gothic" panose="020B0502020202020204" pitchFamily="34" charset="0"/>
              </a:rPr>
              <a:t>: je doet de medische screening.  (Alleen COL Ter Apel en </a:t>
            </a:r>
            <a:r>
              <a:rPr lang="nl-NL" sz="1600" dirty="0" smtClean="0">
                <a:latin typeface="Century Gothic" panose="020B0502020202020204" pitchFamily="34" charset="0"/>
              </a:rPr>
              <a:t>Budel).</a:t>
            </a:r>
            <a:endParaRPr lang="nl-NL" sz="1600" dirty="0">
              <a:latin typeface="Century Gothic" panose="020B0502020202020204" pitchFamily="34" charset="0"/>
            </a:endParaRPr>
          </a:p>
        </p:txBody>
      </p:sp>
    </p:spTree>
    <p:extLst>
      <p:ext uri="{BB962C8B-B14F-4D97-AF65-F5344CB8AC3E}">
        <p14:creationId xmlns:p14="http://schemas.microsoft.com/office/powerpoint/2010/main" val="417920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198013" y="696134"/>
            <a:ext cx="6048672" cy="461665"/>
          </a:xfrm>
          <a:prstGeom prst="rect">
            <a:avLst/>
          </a:prstGeom>
          <a:noFill/>
        </p:spPr>
        <p:txBody>
          <a:bodyPr wrap="square" rtlCol="0">
            <a:spAutoFit/>
          </a:bodyPr>
          <a:lstStyle/>
          <a:p>
            <a:r>
              <a:rPr lang="nl-NL" sz="2400" b="1" dirty="0" smtClean="0">
                <a:latin typeface="Century Gothic" panose="020B0502020202020204" pitchFamily="34" charset="0"/>
              </a:rPr>
              <a:t>Wat houdt SOEP in</a:t>
            </a:r>
            <a:endParaRPr lang="nl-NL" sz="2400" b="1" dirty="0">
              <a:latin typeface="Century Gothic" panose="020B0502020202020204" pitchFamily="34" charset="0"/>
            </a:endParaRPr>
          </a:p>
        </p:txBody>
      </p:sp>
      <p:sp>
        <p:nvSpPr>
          <p:cNvPr id="5" name="Tekstvak 4"/>
          <p:cNvSpPr txBox="1"/>
          <p:nvPr/>
        </p:nvSpPr>
        <p:spPr>
          <a:xfrm>
            <a:off x="1198013" y="1556792"/>
            <a:ext cx="7483267" cy="2062103"/>
          </a:xfrm>
          <a:prstGeom prst="rect">
            <a:avLst/>
          </a:prstGeom>
          <a:noFill/>
        </p:spPr>
        <p:txBody>
          <a:bodyPr wrap="square" rtlCol="0">
            <a:spAutoFit/>
          </a:bodyPr>
          <a:lstStyle/>
          <a:p>
            <a:pPr lvl="0" fontAlgn="base"/>
            <a:r>
              <a:rPr lang="nl-NL" sz="1600" b="1" dirty="0" smtClean="0">
                <a:effectLst>
                  <a:glow>
                    <a:srgbClr val="000000"/>
                  </a:glow>
                  <a:outerShdw sx="0" sy="0">
                    <a:srgbClr val="000000"/>
                  </a:outerShdw>
                  <a:reflection stA="0" endPos="0" fadeDir="0" sx="0" sy="0"/>
                </a:effectLst>
                <a:latin typeface="Century Gothic" panose="020B0502020202020204" pitchFamily="34" charset="0"/>
              </a:rPr>
              <a:t>S </a:t>
            </a:r>
            <a:r>
              <a:rPr lang="nl-NL" sz="1600" b="1" dirty="0">
                <a:effectLst>
                  <a:glow>
                    <a:srgbClr val="000000"/>
                  </a:glow>
                  <a:outerShdw sx="0" sy="0">
                    <a:srgbClr val="000000"/>
                  </a:outerShdw>
                  <a:reflection stA="0" endPos="0" fadeDir="0" sx="0" sy="0"/>
                </a:effectLst>
                <a:latin typeface="Century Gothic" panose="020B0502020202020204" pitchFamily="34" charset="0"/>
              </a:rPr>
              <a:t>staat voor Subjectief: </a:t>
            </a:r>
            <a:r>
              <a:rPr lang="nl-NL" sz="1600" b="1" dirty="0" smtClean="0">
                <a:effectLst>
                  <a:glow>
                    <a:srgbClr val="000000"/>
                  </a:glow>
                  <a:outerShdw sx="0" sy="0">
                    <a:srgbClr val="000000"/>
                  </a:outerShdw>
                  <a:reflection stA="0" endPos="0" fadeDir="0" sx="0" sy="0"/>
                </a:effectLst>
                <a:latin typeface="Century Gothic" panose="020B0502020202020204" pitchFamily="34" charset="0"/>
              </a:rPr>
              <a:t/>
            </a:r>
            <a:br>
              <a:rPr lang="nl-NL" sz="1600" b="1" dirty="0" smtClean="0">
                <a:effectLst>
                  <a:glow>
                    <a:srgbClr val="000000"/>
                  </a:glow>
                  <a:outerShdw sx="0" sy="0">
                    <a:srgbClr val="000000"/>
                  </a:outerShdw>
                  <a:reflection stA="0" endPos="0" fadeDir="0" sx="0" sy="0"/>
                </a:effectLst>
                <a:latin typeface="Century Gothic" panose="020B0502020202020204" pitchFamily="34" charset="0"/>
              </a:rPr>
            </a:br>
            <a:r>
              <a:rPr lang="nl-NL" sz="1600" dirty="0" smtClean="0">
                <a:effectLst>
                  <a:glow>
                    <a:srgbClr val="000000"/>
                  </a:glow>
                  <a:outerShdw sx="0" sy="0">
                    <a:srgbClr val="000000"/>
                  </a:outerShdw>
                  <a:reflection stA="0" endPos="0" fadeDir="0" sx="0" sy="0"/>
                </a:effectLst>
                <a:latin typeface="Century Gothic" panose="020B0502020202020204" pitchFamily="34" charset="0"/>
              </a:rPr>
              <a:t>Klacht </a:t>
            </a:r>
            <a:r>
              <a:rPr lang="nl-NL" sz="1600" dirty="0">
                <a:effectLst>
                  <a:glow>
                    <a:srgbClr val="000000"/>
                  </a:glow>
                  <a:outerShdw sx="0" sy="0">
                    <a:srgbClr val="000000"/>
                  </a:outerShdw>
                  <a:reflection stA="0" endPos="0" fadeDir="0" sx="0" sy="0"/>
                </a:effectLst>
                <a:latin typeface="Century Gothic" panose="020B0502020202020204" pitchFamily="34" charset="0"/>
              </a:rPr>
              <a:t>en hulpvraag van de patiënt ook de antwoorden na verder doorvragen en de hulpvraag</a:t>
            </a:r>
            <a:r>
              <a:rPr lang="nl-NL" sz="1600" dirty="0" smtClean="0">
                <a:effectLst>
                  <a:glow>
                    <a:srgbClr val="000000"/>
                  </a:glow>
                  <a:outerShdw sx="0" sy="0">
                    <a:srgbClr val="000000"/>
                  </a:outerShdw>
                  <a:reflection stA="0" endPos="0" fadeDir="0" sx="0" sy="0"/>
                </a:effectLst>
                <a:latin typeface="Century Gothic" panose="020B0502020202020204" pitchFamily="34" charset="0"/>
              </a:rPr>
              <a:t>.</a:t>
            </a:r>
          </a:p>
          <a:p>
            <a:pPr lvl="0" fontAlgn="base"/>
            <a:r>
              <a:rPr lang="nl-NL" sz="1600" b="1" dirty="0" smtClean="0">
                <a:effectLst>
                  <a:glow>
                    <a:srgbClr val="000000"/>
                  </a:glow>
                  <a:outerShdw sx="0" sy="0">
                    <a:srgbClr val="000000"/>
                  </a:outerShdw>
                  <a:reflection stA="0" endPos="0" fadeDir="0" sx="0" sy="0"/>
                </a:effectLst>
                <a:latin typeface="Century Gothic" panose="020B0502020202020204" pitchFamily="34" charset="0"/>
              </a:rPr>
              <a:t>Videoconsult: </a:t>
            </a:r>
            <a:r>
              <a:rPr lang="nl-NL" sz="1600" dirty="0" smtClean="0">
                <a:effectLst>
                  <a:glow>
                    <a:srgbClr val="000000"/>
                  </a:glow>
                  <a:outerShdw sx="0" sy="0">
                    <a:srgbClr val="000000"/>
                  </a:outerShdw>
                  <a:reflection stA="0" endPos="0" fadeDir="0" sx="0" sy="0"/>
                </a:effectLst>
                <a:latin typeface="Century Gothic" panose="020B0502020202020204" pitchFamily="34" charset="0"/>
              </a:rPr>
              <a:t>Noteer als eerste in de S regel </a:t>
            </a:r>
            <a:r>
              <a:rPr lang="nl-NL" sz="1600" b="1" dirty="0" smtClean="0">
                <a:effectLst>
                  <a:glow>
                    <a:srgbClr val="000000"/>
                  </a:glow>
                  <a:outerShdw sx="0" sy="0">
                    <a:srgbClr val="000000"/>
                  </a:outerShdw>
                  <a:reflection stA="0" endPos="0" fadeDir="0" sx="0" sy="0"/>
                </a:effectLst>
                <a:latin typeface="Century Gothic" panose="020B0502020202020204" pitchFamily="34" charset="0"/>
              </a:rPr>
              <a:t>Videoconsult:</a:t>
            </a:r>
            <a:endParaRPr lang="nl-NL" sz="1600" b="1" dirty="0">
              <a:effectLst>
                <a:glow>
                  <a:srgbClr val="000000"/>
                </a:glow>
                <a:outerShdw sx="0" sy="0">
                  <a:srgbClr val="000000"/>
                </a:outerShdw>
                <a:reflection stA="0" endPos="0" fadeDir="0" sx="0" sy="0"/>
              </a:effectLst>
              <a:latin typeface="Century Gothic" panose="020B0502020202020204" pitchFamily="34" charset="0"/>
            </a:endParaRPr>
          </a:p>
          <a:p>
            <a:endParaRPr lang="nl-NL" sz="1600" b="1" dirty="0" smtClean="0">
              <a:latin typeface="Century Gothic" panose="020B0502020202020204" pitchFamily="34" charset="0"/>
            </a:endParaRPr>
          </a:p>
          <a:p>
            <a:r>
              <a:rPr lang="nl-NL" sz="1600" b="1" dirty="0" smtClean="0">
                <a:latin typeface="Century Gothic" panose="020B0502020202020204" pitchFamily="34" charset="0"/>
              </a:rPr>
              <a:t>Voor </a:t>
            </a:r>
            <a:r>
              <a:rPr lang="nl-NL" sz="1600" b="1" dirty="0">
                <a:latin typeface="Century Gothic" panose="020B0502020202020204" pitchFamily="34" charset="0"/>
              </a:rPr>
              <a:t>PL of Intakestraat:</a:t>
            </a:r>
          </a:p>
          <a:p>
            <a:pPr lvl="0"/>
            <a:r>
              <a:rPr lang="nl-NL" sz="1600" dirty="0">
                <a:latin typeface="Century Gothic" panose="020B0502020202020204" pitchFamily="34" charset="0"/>
              </a:rPr>
              <a:t>ABCD veilig. </a:t>
            </a:r>
          </a:p>
          <a:p>
            <a:pPr lvl="0"/>
            <a:r>
              <a:rPr lang="nl-NL" sz="1600" dirty="0">
                <a:latin typeface="Century Gothic" panose="020B0502020202020204" pitchFamily="34" charset="0"/>
              </a:rPr>
              <a:t>Benoem de ingangsklacht uit NTS, uitvragen klachten.</a:t>
            </a:r>
          </a:p>
        </p:txBody>
      </p:sp>
      <p:sp>
        <p:nvSpPr>
          <p:cNvPr id="3" name="Rechthoek 2"/>
          <p:cNvSpPr/>
          <p:nvPr/>
        </p:nvSpPr>
        <p:spPr>
          <a:xfrm>
            <a:off x="1218094" y="3933056"/>
            <a:ext cx="7546539" cy="2308324"/>
          </a:xfrm>
          <a:prstGeom prst="rect">
            <a:avLst/>
          </a:prstGeom>
        </p:spPr>
        <p:txBody>
          <a:bodyPr wrap="square">
            <a:spAutoFit/>
          </a:bodyPr>
          <a:lstStyle/>
          <a:p>
            <a:pPr lvl="0" fontAlgn="base"/>
            <a:r>
              <a:rPr lang="nl-NL" sz="1600" b="1" dirty="0">
                <a:effectLst>
                  <a:glow>
                    <a:srgbClr val="000000"/>
                  </a:glow>
                  <a:outerShdw sx="0" sy="0">
                    <a:srgbClr val="000000"/>
                  </a:outerShdw>
                  <a:reflection stA="0" endPos="0" fadeDir="0" sx="0" sy="0"/>
                </a:effectLst>
                <a:latin typeface="Century Gothic" panose="020B0502020202020204" pitchFamily="34" charset="0"/>
              </a:rPr>
              <a:t>O staat voor Objectief: </a:t>
            </a:r>
            <a:endParaRPr lang="nl-NL" sz="1600" b="1" dirty="0" smtClean="0">
              <a:effectLst>
                <a:glow>
                  <a:srgbClr val="000000"/>
                </a:glow>
                <a:outerShdw sx="0" sy="0">
                  <a:srgbClr val="000000"/>
                </a:outerShdw>
                <a:reflection stA="0" endPos="0" fadeDir="0" sx="0" sy="0"/>
              </a:effectLst>
              <a:latin typeface="Century Gothic" panose="020B0502020202020204" pitchFamily="34" charset="0"/>
            </a:endParaRPr>
          </a:p>
          <a:p>
            <a:pPr lvl="0" fontAlgn="base"/>
            <a:r>
              <a:rPr lang="nl-NL" sz="1600" dirty="0" smtClean="0">
                <a:effectLst>
                  <a:glow>
                    <a:srgbClr val="000000"/>
                  </a:glow>
                  <a:outerShdw sx="0" sy="0">
                    <a:srgbClr val="000000"/>
                  </a:outerShdw>
                  <a:reflection stA="0" endPos="0" fadeDir="0" sx="0" sy="0"/>
                </a:effectLst>
                <a:latin typeface="Century Gothic" panose="020B0502020202020204" pitchFamily="34" charset="0"/>
              </a:rPr>
              <a:t>Resultaten </a:t>
            </a:r>
            <a:r>
              <a:rPr lang="nl-NL" sz="1600" dirty="0">
                <a:effectLst>
                  <a:glow>
                    <a:srgbClr val="000000"/>
                  </a:glow>
                  <a:outerShdw sx="0" sy="0">
                    <a:srgbClr val="000000"/>
                  </a:outerShdw>
                  <a:reflection stA="0" endPos="0" fadeDir="0" sx="0" sy="0"/>
                </a:effectLst>
                <a:latin typeface="Century Gothic" panose="020B0502020202020204" pitchFamily="34" charset="0"/>
              </a:rPr>
              <a:t>van lichamelijk en aanvullend onderzoek.  </a:t>
            </a:r>
          </a:p>
          <a:p>
            <a:r>
              <a:rPr lang="nl-NL" sz="1600" dirty="0" smtClean="0">
                <a:latin typeface="Century Gothic" panose="020B0502020202020204" pitchFamily="34" charset="0"/>
              </a:rPr>
              <a:t>Noteer </a:t>
            </a:r>
            <a:r>
              <a:rPr lang="nl-NL" sz="1600" dirty="0">
                <a:latin typeface="Century Gothic" panose="020B0502020202020204" pitchFamily="34" charset="0"/>
              </a:rPr>
              <a:t>de notitie helder en meetbaar. </a:t>
            </a:r>
            <a:r>
              <a:rPr lang="nl-NL" sz="1600" dirty="0" smtClean="0">
                <a:latin typeface="Century Gothic" panose="020B0502020202020204" pitchFamily="34" charset="0"/>
              </a:rPr>
              <a:t/>
            </a:r>
            <a:br>
              <a:rPr lang="nl-NL" sz="1600" dirty="0" smtClean="0">
                <a:latin typeface="Century Gothic" panose="020B0502020202020204" pitchFamily="34" charset="0"/>
              </a:rPr>
            </a:br>
            <a:endParaRPr lang="nl-NL" sz="1600" dirty="0" smtClean="0">
              <a:latin typeface="Century Gothic" panose="020B0502020202020204" pitchFamily="34" charset="0"/>
            </a:endParaRPr>
          </a:p>
          <a:p>
            <a:r>
              <a:rPr lang="nl-NL" sz="1600" dirty="0" smtClean="0">
                <a:latin typeface="Century Gothic" panose="020B0502020202020204" pitchFamily="34" charset="0"/>
              </a:rPr>
              <a:t>Voorbeeld</a:t>
            </a:r>
            <a:r>
              <a:rPr lang="nl-NL" sz="1600" dirty="0">
                <a:latin typeface="Century Gothic" panose="020B0502020202020204" pitchFamily="34" charset="0"/>
              </a:rPr>
              <a:t>: Niet: ‘meneer loopt beter’. Maar: ‘meneer loopt vandaag 50 meter met rollator’.</a:t>
            </a:r>
            <a:br>
              <a:rPr lang="nl-NL" sz="1600" dirty="0">
                <a:latin typeface="Century Gothic" panose="020B0502020202020204" pitchFamily="34" charset="0"/>
              </a:rPr>
            </a:br>
            <a:endParaRPr lang="nl-NL" sz="1600" dirty="0" smtClean="0">
              <a:latin typeface="Century Gothic" panose="020B0502020202020204" pitchFamily="34" charset="0"/>
            </a:endParaRPr>
          </a:p>
          <a:p>
            <a:r>
              <a:rPr lang="nl-NL" sz="1600" dirty="0" smtClean="0">
                <a:latin typeface="Century Gothic" panose="020B0502020202020204" pitchFamily="34" charset="0"/>
              </a:rPr>
              <a:t>Metingen </a:t>
            </a:r>
            <a:r>
              <a:rPr lang="nl-NL" sz="1600" dirty="0">
                <a:latin typeface="Century Gothic" panose="020B0502020202020204" pitchFamily="34" charset="0"/>
              </a:rPr>
              <a:t>zoals bloeddrukmetingen, glucosemeting en urine onderzoek invoeren bij ‘F8 Metingen’.</a:t>
            </a:r>
          </a:p>
        </p:txBody>
      </p:sp>
    </p:spTree>
    <p:extLst>
      <p:ext uri="{BB962C8B-B14F-4D97-AF65-F5344CB8AC3E}">
        <p14:creationId xmlns:p14="http://schemas.microsoft.com/office/powerpoint/2010/main" val="2980196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259632" y="187718"/>
            <a:ext cx="6048672" cy="461665"/>
          </a:xfrm>
          <a:prstGeom prst="rect">
            <a:avLst/>
          </a:prstGeom>
          <a:noFill/>
        </p:spPr>
        <p:txBody>
          <a:bodyPr wrap="square" rtlCol="0">
            <a:spAutoFit/>
          </a:bodyPr>
          <a:lstStyle/>
          <a:p>
            <a:r>
              <a:rPr lang="nl-NL" sz="2400" b="1" dirty="0" smtClean="0">
                <a:latin typeface="Century Gothic" panose="020B0502020202020204" pitchFamily="34" charset="0"/>
              </a:rPr>
              <a:t>Wat houdt SOEP in (2)</a:t>
            </a:r>
            <a:endParaRPr lang="nl-NL" sz="2400" b="1" dirty="0">
              <a:latin typeface="Century Gothic" panose="020B0502020202020204" pitchFamily="34" charset="0"/>
            </a:endParaRPr>
          </a:p>
        </p:txBody>
      </p:sp>
      <p:sp>
        <p:nvSpPr>
          <p:cNvPr id="8" name="Rechthoek 7"/>
          <p:cNvSpPr/>
          <p:nvPr/>
        </p:nvSpPr>
        <p:spPr>
          <a:xfrm>
            <a:off x="1259632" y="764704"/>
            <a:ext cx="7344816" cy="4524315"/>
          </a:xfrm>
          <a:prstGeom prst="rect">
            <a:avLst/>
          </a:prstGeom>
        </p:spPr>
        <p:txBody>
          <a:bodyPr wrap="square">
            <a:spAutoFit/>
          </a:bodyPr>
          <a:lstStyle/>
          <a:p>
            <a:pPr lvl="0" fontAlgn="base"/>
            <a:r>
              <a:rPr lang="nl-NL" sz="1600" b="1" dirty="0">
                <a:effectLst>
                  <a:glow>
                    <a:srgbClr val="000000"/>
                  </a:glow>
                  <a:outerShdw sx="0" sy="0">
                    <a:srgbClr val="000000"/>
                  </a:outerShdw>
                  <a:reflection stA="0" endPos="0" fadeDir="0" sx="0" sy="0"/>
                </a:effectLst>
                <a:latin typeface="Century Gothic" panose="020B0502020202020204" pitchFamily="34" charset="0"/>
              </a:rPr>
              <a:t>E staat voor Evaluatie: </a:t>
            </a:r>
            <a:endParaRPr lang="nl-NL" sz="1600" b="1" dirty="0" smtClean="0">
              <a:effectLst>
                <a:glow>
                  <a:srgbClr val="000000"/>
                </a:glow>
                <a:outerShdw sx="0" sy="0">
                  <a:srgbClr val="000000"/>
                </a:outerShdw>
                <a:reflection stA="0" endPos="0" fadeDir="0" sx="0" sy="0"/>
              </a:effectLst>
              <a:latin typeface="Century Gothic" panose="020B0502020202020204" pitchFamily="34" charset="0"/>
            </a:endParaRPr>
          </a:p>
          <a:p>
            <a:pPr lvl="0" fontAlgn="base"/>
            <a:r>
              <a:rPr lang="nl-NL" sz="1600" dirty="0" smtClean="0">
                <a:effectLst>
                  <a:glow>
                    <a:srgbClr val="000000"/>
                  </a:glow>
                  <a:outerShdw sx="0" sy="0">
                    <a:srgbClr val="000000"/>
                  </a:outerShdw>
                  <a:reflection stA="0" endPos="0" fadeDir="0" sx="0" sy="0"/>
                </a:effectLst>
                <a:latin typeface="Century Gothic" panose="020B0502020202020204" pitchFamily="34" charset="0"/>
              </a:rPr>
              <a:t>De </a:t>
            </a:r>
            <a:r>
              <a:rPr lang="nl-NL" sz="1600" dirty="0">
                <a:effectLst>
                  <a:glow>
                    <a:srgbClr val="000000"/>
                  </a:glow>
                  <a:outerShdw sx="0" sy="0">
                    <a:srgbClr val="000000"/>
                  </a:outerShdw>
                  <a:reflection stA="0" endPos="0" fadeDir="0" sx="0" sy="0"/>
                </a:effectLst>
                <a:latin typeface="Century Gothic" panose="020B0502020202020204" pitchFamily="34" charset="0"/>
              </a:rPr>
              <a:t>werkhypothese, differentiaaldiagnose en/of conclusie van de zorgverlener. </a:t>
            </a:r>
          </a:p>
          <a:p>
            <a:r>
              <a:rPr lang="nl-NL" sz="1600" dirty="0">
                <a:latin typeface="Century Gothic" panose="020B0502020202020204" pitchFamily="34" charset="0"/>
              </a:rPr>
              <a:t>Bij het toepassen van episode gericht registreren is het onnodig om op iedere E-regel opnieuw dezelfde diagnose en/of ICPC–code vast te leggen die al in de episode (naam en ICPC) staat. Wel kan de E-regel binnen een episode gebruikt worden om een conclusie vast te leggen over het gezondheidsprobleem van de episode, bijvoorbeeld: ‘Reageert goed op de SSRI’ bij een episode ‘depressie’.</a:t>
            </a:r>
          </a:p>
          <a:p>
            <a:endParaRPr lang="nl-NL" sz="1600" dirty="0" smtClean="0">
              <a:latin typeface="Century Gothic" panose="020B0502020202020204" pitchFamily="34" charset="0"/>
            </a:endParaRPr>
          </a:p>
          <a:p>
            <a:r>
              <a:rPr lang="nl-NL" sz="1600" dirty="0" smtClean="0">
                <a:latin typeface="Century Gothic" panose="020B0502020202020204" pitchFamily="34" charset="0"/>
              </a:rPr>
              <a:t>Andersom </a:t>
            </a:r>
            <a:r>
              <a:rPr lang="nl-NL" sz="1600" dirty="0">
                <a:latin typeface="Century Gothic" panose="020B0502020202020204" pitchFamily="34" charset="0"/>
              </a:rPr>
              <a:t>is het mogelijk om een deelprobleem met een andere ICPC-code binnen een episode vast te leggen zonder de episodenaam en episode-ICPC te veranderen. Bijvoorbeeld: een patiënt komt met de klacht ‘hoesten’ op het spreekuur. De conclusie is: een bijwerking van de </a:t>
            </a:r>
            <a:r>
              <a:rPr lang="nl-NL" sz="1600" dirty="0" err="1">
                <a:latin typeface="Century Gothic" panose="020B0502020202020204" pitchFamily="34" charset="0"/>
              </a:rPr>
              <a:t>ace-remmer</a:t>
            </a:r>
            <a:r>
              <a:rPr lang="nl-NL" sz="1600" dirty="0">
                <a:latin typeface="Century Gothic" panose="020B0502020202020204" pitchFamily="34" charset="0"/>
              </a:rPr>
              <a:t> voor de hypertensie. Het deelcontact wordt opgeslagen onder de episode ‘hypertensie’ (ICPC K86). Het specifieke deelcontact krijgt op de E-regel ‘hoesten bijwerking </a:t>
            </a:r>
            <a:r>
              <a:rPr lang="nl-NL" sz="1600" dirty="0" err="1">
                <a:latin typeface="Century Gothic" panose="020B0502020202020204" pitchFamily="34" charset="0"/>
              </a:rPr>
              <a:t>ace-remmer</a:t>
            </a:r>
            <a:r>
              <a:rPr lang="nl-NL" sz="1600" dirty="0">
                <a:latin typeface="Century Gothic" panose="020B0502020202020204" pitchFamily="34" charset="0"/>
              </a:rPr>
              <a:t>’ (ICPC A85</a:t>
            </a:r>
            <a:r>
              <a:rPr lang="nl-NL" sz="1600" dirty="0" smtClean="0">
                <a:latin typeface="Century Gothic" panose="020B0502020202020204" pitchFamily="34" charset="0"/>
              </a:rPr>
              <a:t>).</a:t>
            </a:r>
            <a:endParaRPr lang="nl-NL" sz="1600" dirty="0">
              <a:latin typeface="Century Gothic" panose="020B0502020202020204" pitchFamily="34" charset="0"/>
            </a:endParaRPr>
          </a:p>
        </p:txBody>
      </p:sp>
      <p:sp>
        <p:nvSpPr>
          <p:cNvPr id="10" name="Rechthoek 9"/>
          <p:cNvSpPr/>
          <p:nvPr/>
        </p:nvSpPr>
        <p:spPr>
          <a:xfrm>
            <a:off x="1259632" y="5171717"/>
            <a:ext cx="6303054" cy="1354217"/>
          </a:xfrm>
          <a:prstGeom prst="rect">
            <a:avLst/>
          </a:prstGeom>
        </p:spPr>
        <p:txBody>
          <a:bodyPr wrap="square">
            <a:spAutoFit/>
          </a:bodyPr>
          <a:lstStyle/>
          <a:p>
            <a:pPr lvl="0" fontAlgn="base"/>
            <a:r>
              <a:rPr lang="nl-NL" sz="1600" b="1" dirty="0">
                <a:effectLst>
                  <a:glow>
                    <a:srgbClr val="000000"/>
                  </a:glow>
                  <a:outerShdw sx="0" sy="0">
                    <a:srgbClr val="000000"/>
                  </a:outerShdw>
                  <a:reflection stA="0" endPos="0" fadeDir="0" sx="0" sy="0"/>
                </a:effectLst>
                <a:latin typeface="Century Gothic" panose="020B0502020202020204" pitchFamily="34" charset="0"/>
              </a:rPr>
              <a:t>P staat voor Plan: </a:t>
            </a:r>
            <a:endParaRPr lang="nl-NL" sz="1600" b="1" dirty="0" smtClean="0">
              <a:effectLst>
                <a:glow>
                  <a:srgbClr val="000000"/>
                </a:glow>
                <a:outerShdw sx="0" sy="0">
                  <a:srgbClr val="000000"/>
                </a:outerShdw>
                <a:reflection stA="0" endPos="0" fadeDir="0" sx="0" sy="0"/>
              </a:effectLst>
              <a:latin typeface="Century Gothic" panose="020B0502020202020204" pitchFamily="34" charset="0"/>
            </a:endParaRPr>
          </a:p>
          <a:p>
            <a:pPr lvl="0" fontAlgn="base"/>
            <a:r>
              <a:rPr lang="nl-NL" sz="1600" dirty="0" smtClean="0">
                <a:effectLst>
                  <a:glow>
                    <a:srgbClr val="000000"/>
                  </a:glow>
                  <a:outerShdw sx="0" sy="0">
                    <a:srgbClr val="000000"/>
                  </a:outerShdw>
                  <a:reflection stA="0" endPos="0" fadeDir="0" sx="0" sy="0"/>
                </a:effectLst>
                <a:latin typeface="Century Gothic" panose="020B0502020202020204" pitchFamily="34" charset="0"/>
              </a:rPr>
              <a:t>H</a:t>
            </a:r>
            <a:r>
              <a:rPr lang="nl-NL" sz="1600" dirty="0" smtClean="0">
                <a:effectLst>
                  <a:glow>
                    <a:srgbClr val="000000"/>
                  </a:glow>
                  <a:reflection stA="0" endPos="0" fadeDir="0" sx="0" sy="0"/>
                </a:effectLst>
                <a:latin typeface="Century Gothic" panose="020B0502020202020204" pitchFamily="34" charset="0"/>
              </a:rPr>
              <a:t>et </a:t>
            </a:r>
            <a:r>
              <a:rPr lang="nl-NL" sz="1600" dirty="0">
                <a:effectLst>
                  <a:glow>
                    <a:srgbClr val="000000"/>
                  </a:glow>
                  <a:reflection stA="0" endPos="0" fadeDir="0" sx="0" sy="0"/>
                </a:effectLst>
                <a:latin typeface="Century Gothic" panose="020B0502020202020204" pitchFamily="34" charset="0"/>
              </a:rPr>
              <a:t>diagnostisch plan of het behandelplan, het beleid op korte termijn en de gegeven voorlichting, inclusief aangereikt schriftelijk informatiemateriaal. Leg hier vast wat met de patiënt is besproken of afgesproken</a:t>
            </a:r>
            <a:r>
              <a:rPr lang="nl-NL" dirty="0">
                <a:effectLst>
                  <a:glow>
                    <a:srgbClr val="000000"/>
                  </a:glow>
                  <a:reflection stA="0" endPos="0" fadeDir="0" sx="0" sy="0"/>
                </a:effectLst>
              </a:rPr>
              <a:t>.</a:t>
            </a:r>
          </a:p>
        </p:txBody>
      </p:sp>
    </p:spTree>
    <p:extLst>
      <p:ext uri="{BB962C8B-B14F-4D97-AF65-F5344CB8AC3E}">
        <p14:creationId xmlns:p14="http://schemas.microsoft.com/office/powerpoint/2010/main" val="100446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051000" y="1337013"/>
            <a:ext cx="6048672" cy="400110"/>
          </a:xfrm>
          <a:prstGeom prst="rect">
            <a:avLst/>
          </a:prstGeom>
          <a:noFill/>
        </p:spPr>
        <p:txBody>
          <a:bodyPr wrap="square" rtlCol="0">
            <a:spAutoFit/>
          </a:bodyPr>
          <a:lstStyle/>
          <a:p>
            <a:r>
              <a:rPr lang="nl-NL" sz="2000" b="1" dirty="0" smtClean="0">
                <a:latin typeface="Century Gothic" panose="020B0502020202020204" pitchFamily="34" charset="0"/>
              </a:rPr>
              <a:t>Wat is de definitie en doel van de episode:</a:t>
            </a:r>
            <a:endParaRPr lang="nl-NL" sz="2000" b="1" dirty="0">
              <a:latin typeface="Century Gothic" panose="020B0502020202020204" pitchFamily="34" charset="0"/>
            </a:endParaRPr>
          </a:p>
        </p:txBody>
      </p:sp>
      <p:sp>
        <p:nvSpPr>
          <p:cNvPr id="2" name="Tekstvak 1"/>
          <p:cNvSpPr txBox="1"/>
          <p:nvPr/>
        </p:nvSpPr>
        <p:spPr>
          <a:xfrm>
            <a:off x="1066537" y="2276872"/>
            <a:ext cx="7344816" cy="830997"/>
          </a:xfrm>
          <a:prstGeom prst="rect">
            <a:avLst/>
          </a:prstGeom>
          <a:noFill/>
        </p:spPr>
        <p:txBody>
          <a:bodyPr wrap="square" rtlCol="0">
            <a:spAutoFit/>
          </a:bodyPr>
          <a:lstStyle/>
          <a:p>
            <a:r>
              <a:rPr lang="nl-NL" sz="1600" dirty="0" smtClean="0">
                <a:latin typeface="Century Gothic" panose="020B0502020202020204" pitchFamily="34" charset="0"/>
              </a:rPr>
              <a:t>Chronologische verzameling van medische gegevens over één patiënt, vastgelegd in het medisch dossier, die de  toestandsverandering in de tijd weergeven van één gezondheidsprobleem.</a:t>
            </a:r>
            <a:endParaRPr lang="nl-NL" sz="1600" dirty="0">
              <a:latin typeface="Century Gothic" panose="020B0502020202020204" pitchFamily="34" charset="0"/>
            </a:endParaRPr>
          </a:p>
        </p:txBody>
      </p:sp>
      <p:sp>
        <p:nvSpPr>
          <p:cNvPr id="3" name="Tekstvak 2"/>
          <p:cNvSpPr txBox="1"/>
          <p:nvPr/>
        </p:nvSpPr>
        <p:spPr>
          <a:xfrm>
            <a:off x="1051000" y="4047728"/>
            <a:ext cx="7791606" cy="1077218"/>
          </a:xfrm>
          <a:prstGeom prst="rect">
            <a:avLst/>
          </a:prstGeom>
          <a:noFill/>
        </p:spPr>
        <p:txBody>
          <a:bodyPr wrap="square" rtlCol="0">
            <a:spAutoFit/>
          </a:bodyPr>
          <a:lstStyle/>
          <a:p>
            <a:r>
              <a:rPr lang="nl-NL" sz="1600" dirty="0" smtClean="0">
                <a:latin typeface="Century Gothic" panose="020B0502020202020204" pitchFamily="34" charset="0"/>
              </a:rPr>
              <a:t>Doel van het episode gericht registreren is het overzichtelijk maken van het medisch dossier, zodanig dat het bruikbaar is voor de dagelijkse praktijk van zowel behandelende huisarts als zijn collega’s in de praktijk en bij de waarneming.</a:t>
            </a:r>
            <a:endParaRPr lang="nl-NL" sz="1600" dirty="0">
              <a:latin typeface="Century Gothic" panose="020B0502020202020204" pitchFamily="34" charset="0"/>
            </a:endParaRPr>
          </a:p>
        </p:txBody>
      </p:sp>
    </p:spTree>
    <p:extLst>
      <p:ext uri="{BB962C8B-B14F-4D97-AF65-F5344CB8AC3E}">
        <p14:creationId xmlns:p14="http://schemas.microsoft.com/office/powerpoint/2010/main" val="335876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259632" y="187718"/>
            <a:ext cx="6048672" cy="461665"/>
          </a:xfrm>
          <a:prstGeom prst="rect">
            <a:avLst/>
          </a:prstGeom>
          <a:noFill/>
        </p:spPr>
        <p:txBody>
          <a:bodyPr wrap="square" rtlCol="0">
            <a:spAutoFit/>
          </a:bodyPr>
          <a:lstStyle/>
          <a:p>
            <a:r>
              <a:rPr lang="nl-NL" sz="2400" b="1" dirty="0" smtClean="0">
                <a:latin typeface="Century Gothic" panose="020B0502020202020204" pitchFamily="34" charset="0"/>
              </a:rPr>
              <a:t>Casus 1</a:t>
            </a:r>
            <a:endParaRPr lang="nl-NL" sz="2400" b="1" dirty="0">
              <a:latin typeface="Century Gothic" panose="020B0502020202020204" pitchFamily="34" charset="0"/>
            </a:endParaRPr>
          </a:p>
        </p:txBody>
      </p:sp>
      <p:sp>
        <p:nvSpPr>
          <p:cNvPr id="8" name="Rechthoek 7"/>
          <p:cNvSpPr/>
          <p:nvPr/>
        </p:nvSpPr>
        <p:spPr>
          <a:xfrm>
            <a:off x="1259632" y="764704"/>
            <a:ext cx="7344816" cy="2308324"/>
          </a:xfrm>
          <a:prstGeom prst="rect">
            <a:avLst/>
          </a:prstGeom>
        </p:spPr>
        <p:txBody>
          <a:bodyPr wrap="square">
            <a:spAutoFit/>
          </a:bodyPr>
          <a:lstStyle/>
          <a:p>
            <a:pPr lvl="0" fontAlgn="base"/>
            <a:r>
              <a:rPr lang="nl-NL" sz="1600" dirty="0" smtClean="0">
                <a:latin typeface="Century Gothic" panose="020B0502020202020204" pitchFamily="34" charset="0"/>
              </a:rPr>
              <a:t>Maak een contact aan met de datum 5 dagen geleden bij je mannelijke </a:t>
            </a:r>
            <a:r>
              <a:rPr lang="nl-NL" sz="1600" dirty="0" err="1" smtClean="0">
                <a:latin typeface="Century Gothic" panose="020B0502020202020204" pitchFamily="34" charset="0"/>
              </a:rPr>
              <a:t>patient</a:t>
            </a:r>
            <a:r>
              <a:rPr lang="nl-NL" sz="1600" dirty="0" smtClean="0">
                <a:latin typeface="Century Gothic" panose="020B0502020202020204" pitchFamily="34" charset="0"/>
              </a:rPr>
              <a:t>.</a:t>
            </a:r>
            <a:br>
              <a:rPr lang="nl-NL" sz="1600" dirty="0" smtClean="0">
                <a:latin typeface="Century Gothic" panose="020B0502020202020204" pitchFamily="34" charset="0"/>
              </a:rPr>
            </a:br>
            <a:endParaRPr lang="nl-NL" sz="1600" dirty="0" smtClean="0">
              <a:latin typeface="Century Gothic" panose="020B0502020202020204" pitchFamily="34" charset="0"/>
            </a:endParaRPr>
          </a:p>
          <a:p>
            <a:pPr lvl="0" fontAlgn="base"/>
            <a:r>
              <a:rPr lang="nl-NL" sz="1600" dirty="0" err="1" smtClean="0">
                <a:latin typeface="Century Gothic" panose="020B0502020202020204" pitchFamily="34" charset="0"/>
              </a:rPr>
              <a:t>Dhr</a:t>
            </a:r>
            <a:r>
              <a:rPr lang="nl-NL" sz="1600" dirty="0" smtClean="0">
                <a:latin typeface="Century Gothic" panose="020B0502020202020204" pitchFamily="34" charset="0"/>
              </a:rPr>
              <a:t> </a:t>
            </a:r>
            <a:r>
              <a:rPr lang="nl-NL" sz="1600" dirty="0">
                <a:latin typeface="Century Gothic" panose="020B0502020202020204" pitchFamily="34" charset="0"/>
              </a:rPr>
              <a:t>voelt zich moe, af en toe duizelig en heeft het idee dat hij flauwvalt. Is snel kortademig. </a:t>
            </a:r>
            <a:r>
              <a:rPr lang="nl-NL" sz="1600" dirty="0" smtClean="0">
                <a:latin typeface="Century Gothic" panose="020B0502020202020204" pitchFamily="34" charset="0"/>
              </a:rPr>
              <a:t>Dhr. </a:t>
            </a:r>
            <a:r>
              <a:rPr lang="nl-NL" sz="1600" dirty="0">
                <a:latin typeface="Century Gothic" panose="020B0502020202020204" pitchFamily="34" charset="0"/>
              </a:rPr>
              <a:t>heeft dit eerder gehad in land van herkomst een aantal jaren geleden. Hij heeft toen </a:t>
            </a:r>
            <a:r>
              <a:rPr lang="nl-NL" sz="1600" dirty="0" smtClean="0">
                <a:latin typeface="Century Gothic" panose="020B0502020202020204" pitchFamily="34" charset="0"/>
              </a:rPr>
              <a:t>ijzertabletten </a:t>
            </a:r>
            <a:r>
              <a:rPr lang="nl-NL" sz="1600" dirty="0">
                <a:latin typeface="Century Gothic" panose="020B0502020202020204" pitchFamily="34" charset="0"/>
              </a:rPr>
              <a:t>gehad. </a:t>
            </a:r>
            <a:r>
              <a:rPr lang="nl-NL" sz="1600" dirty="0" err="1">
                <a:latin typeface="Century Gothic" panose="020B0502020202020204" pitchFamily="34" charset="0"/>
              </a:rPr>
              <a:t>Dhr</a:t>
            </a:r>
            <a:r>
              <a:rPr lang="nl-NL" sz="1600" dirty="0">
                <a:latin typeface="Century Gothic" panose="020B0502020202020204" pitchFamily="34" charset="0"/>
              </a:rPr>
              <a:t> weet niet meer de naam van de tabletten. Het hielp heel erg goed. Wil deze tabletten weer, </a:t>
            </a:r>
            <a:r>
              <a:rPr lang="nl-NL" sz="1600" dirty="0" smtClean="0">
                <a:latin typeface="Century Gothic" panose="020B0502020202020204" pitchFamily="34" charset="0"/>
              </a:rPr>
              <a:t>vindt </a:t>
            </a:r>
            <a:r>
              <a:rPr lang="nl-NL" sz="1600" dirty="0">
                <a:latin typeface="Century Gothic" panose="020B0502020202020204" pitchFamily="34" charset="0"/>
              </a:rPr>
              <a:t>het vervelend zo moe en duizelig te </a:t>
            </a:r>
            <a:r>
              <a:rPr lang="nl-NL" sz="1600" dirty="0" smtClean="0">
                <a:latin typeface="Century Gothic" panose="020B0502020202020204" pitchFamily="34" charset="0"/>
              </a:rPr>
              <a:t>zijn.</a:t>
            </a:r>
          </a:p>
          <a:p>
            <a:pPr lvl="0" fontAlgn="base"/>
            <a:r>
              <a:rPr lang="nl-NL" sz="1600" dirty="0" err="1" smtClean="0">
                <a:latin typeface="Century Gothic" panose="020B0502020202020204" pitchFamily="34" charset="0"/>
              </a:rPr>
              <a:t>Dhr</a:t>
            </a:r>
            <a:r>
              <a:rPr lang="nl-NL" sz="1600" dirty="0" smtClean="0">
                <a:latin typeface="Century Gothic" panose="020B0502020202020204" pitchFamily="34" charset="0"/>
              </a:rPr>
              <a:t> ziet er bleek uit. Je denkt aan bloedarmoede. Je laat bloedprikken </a:t>
            </a:r>
            <a:endParaRPr lang="nl-NL" sz="1600" dirty="0">
              <a:latin typeface="Century Gothic" panose="020B0502020202020204" pitchFamily="34" charset="0"/>
            </a:endParaRPr>
          </a:p>
        </p:txBody>
      </p:sp>
    </p:spTree>
    <p:extLst>
      <p:ext uri="{BB962C8B-B14F-4D97-AF65-F5344CB8AC3E}">
        <p14:creationId xmlns:p14="http://schemas.microsoft.com/office/powerpoint/2010/main" val="41144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259632" y="187718"/>
            <a:ext cx="6048672" cy="461665"/>
          </a:xfrm>
          <a:prstGeom prst="rect">
            <a:avLst/>
          </a:prstGeom>
          <a:noFill/>
        </p:spPr>
        <p:txBody>
          <a:bodyPr wrap="square" rtlCol="0">
            <a:spAutoFit/>
          </a:bodyPr>
          <a:lstStyle/>
          <a:p>
            <a:r>
              <a:rPr lang="nl-NL" sz="2400" b="1" dirty="0" smtClean="0">
                <a:latin typeface="Century Gothic" panose="020B0502020202020204" pitchFamily="34" charset="0"/>
              </a:rPr>
              <a:t>Casus 2</a:t>
            </a:r>
            <a:endParaRPr lang="nl-NL" sz="2400" b="1" dirty="0">
              <a:latin typeface="Century Gothic" panose="020B0502020202020204" pitchFamily="34" charset="0"/>
            </a:endParaRPr>
          </a:p>
        </p:txBody>
      </p:sp>
      <p:sp>
        <p:nvSpPr>
          <p:cNvPr id="5" name="Rechthoek 4"/>
          <p:cNvSpPr/>
          <p:nvPr/>
        </p:nvSpPr>
        <p:spPr>
          <a:xfrm>
            <a:off x="1043608" y="1052736"/>
            <a:ext cx="7344816" cy="2554545"/>
          </a:xfrm>
          <a:prstGeom prst="rect">
            <a:avLst/>
          </a:prstGeom>
        </p:spPr>
        <p:txBody>
          <a:bodyPr wrap="square">
            <a:spAutoFit/>
          </a:bodyPr>
          <a:lstStyle/>
          <a:p>
            <a:pPr lvl="0" fontAlgn="base"/>
            <a:r>
              <a:rPr lang="nl-NL" sz="1600" dirty="0" smtClean="0">
                <a:latin typeface="Century Gothic" panose="020B0502020202020204" pitchFamily="34" charset="0"/>
              </a:rPr>
              <a:t>Maak een contact aan met de datum van vandaag bij je mannelijke patiënt.</a:t>
            </a:r>
            <a:br>
              <a:rPr lang="nl-NL" sz="1600" dirty="0" smtClean="0">
                <a:latin typeface="Century Gothic" panose="020B0502020202020204" pitchFamily="34" charset="0"/>
              </a:rPr>
            </a:br>
            <a:endParaRPr lang="nl-NL" sz="1600" dirty="0" smtClean="0">
              <a:latin typeface="Century Gothic" panose="020B0502020202020204" pitchFamily="34" charset="0"/>
            </a:endParaRPr>
          </a:p>
          <a:p>
            <a:pPr lvl="0" fontAlgn="base"/>
            <a:r>
              <a:rPr lang="nl-NL" sz="1600" dirty="0" smtClean="0">
                <a:latin typeface="Century Gothic" panose="020B0502020202020204" pitchFamily="34" charset="0"/>
              </a:rPr>
              <a:t>Dhr. komt voor de uitslag van het bloed. Hij is moe, duizeligheid is niet afgenomen. Dhr. ziet bleek. De bloeduitslag is binnen.  HB is 5,2. </a:t>
            </a:r>
            <a:r>
              <a:rPr lang="nl-NL" sz="1600" dirty="0">
                <a:latin typeface="Century Gothic" panose="020B0502020202020204" pitchFamily="34" charset="0"/>
              </a:rPr>
              <a:t>Je </a:t>
            </a:r>
            <a:r>
              <a:rPr lang="nl-NL" sz="1600" dirty="0" smtClean="0">
                <a:latin typeface="Century Gothic" panose="020B0502020202020204" pitchFamily="34" charset="0"/>
              </a:rPr>
              <a:t>overlegt </a:t>
            </a:r>
            <a:r>
              <a:rPr lang="nl-NL" sz="1600" dirty="0">
                <a:latin typeface="Century Gothic" panose="020B0502020202020204" pitchFamily="34" charset="0"/>
              </a:rPr>
              <a:t>met de huisarts </a:t>
            </a:r>
            <a:r>
              <a:rPr lang="nl-NL" sz="1600" dirty="0" smtClean="0">
                <a:latin typeface="Century Gothic" panose="020B0502020202020204" pitchFamily="34" charset="0"/>
              </a:rPr>
              <a:t>en de  huisarts concludeert dat dhr. bloedarmoede heeft. In overleg met de huisarts maak je recept </a:t>
            </a:r>
            <a:r>
              <a:rPr lang="nl-NL" sz="1600" dirty="0" err="1" smtClean="0">
                <a:latin typeface="Century Gothic" panose="020B0502020202020204" pitchFamily="34" charset="0"/>
              </a:rPr>
              <a:t>Ferrofumaraat</a:t>
            </a:r>
            <a:r>
              <a:rPr lang="nl-NL" sz="1600" dirty="0" smtClean="0">
                <a:latin typeface="Century Gothic" panose="020B0502020202020204" pitchFamily="34" charset="0"/>
              </a:rPr>
              <a:t> </a:t>
            </a:r>
            <a:r>
              <a:rPr lang="nl-NL" sz="1600" dirty="0" err="1" smtClean="0">
                <a:latin typeface="Century Gothic" panose="020B0502020202020204" pitchFamily="34" charset="0"/>
              </a:rPr>
              <a:t>tabl</a:t>
            </a:r>
            <a:r>
              <a:rPr lang="nl-NL" sz="1600" dirty="0" smtClean="0">
                <a:latin typeface="Century Gothic" panose="020B0502020202020204" pitchFamily="34" charset="0"/>
              </a:rPr>
              <a:t> 200 mg 3d1t  voor 6 weken. Na 6 weken weer </a:t>
            </a:r>
            <a:r>
              <a:rPr lang="nl-NL" sz="1600" smtClean="0">
                <a:latin typeface="Century Gothic" panose="020B0502020202020204" pitchFamily="34" charset="0"/>
              </a:rPr>
              <a:t>lab controle.</a:t>
            </a:r>
            <a:endParaRPr lang="nl-NL" sz="1600" dirty="0" smtClean="0">
              <a:latin typeface="Century Gothic" panose="020B0502020202020204" pitchFamily="34" charset="0"/>
            </a:endParaRPr>
          </a:p>
          <a:p>
            <a:pPr lvl="0" fontAlgn="base"/>
            <a:endParaRPr lang="nl-NL" sz="1600" dirty="0" smtClean="0">
              <a:latin typeface="Century Gothic" panose="020B0502020202020204" pitchFamily="34" charset="0"/>
            </a:endParaRPr>
          </a:p>
        </p:txBody>
      </p:sp>
    </p:spTree>
    <p:extLst>
      <p:ext uri="{BB962C8B-B14F-4D97-AF65-F5344CB8AC3E}">
        <p14:creationId xmlns:p14="http://schemas.microsoft.com/office/powerpoint/2010/main" val="365689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th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hema 1">
        <a:dk1>
          <a:srgbClr val="9FBE2E"/>
        </a:dk1>
        <a:lt1>
          <a:srgbClr val="FFFFFF"/>
        </a:lt1>
        <a:dk2>
          <a:srgbClr val="1F497D"/>
        </a:dk2>
        <a:lt2>
          <a:srgbClr val="EEECE1"/>
        </a:lt2>
        <a:accent1>
          <a:srgbClr val="4F81BD"/>
        </a:accent1>
        <a:accent2>
          <a:srgbClr val="C0504D"/>
        </a:accent2>
        <a:accent3>
          <a:srgbClr val="FFFFFF"/>
        </a:accent3>
        <a:accent4>
          <a:srgbClr val="87A226"/>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thema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th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thema 2">
        <a:dk1>
          <a:srgbClr val="9FBE2E"/>
        </a:dk1>
        <a:lt1>
          <a:srgbClr val="FFFFFF"/>
        </a:lt1>
        <a:dk2>
          <a:srgbClr val="000000"/>
        </a:dk2>
        <a:lt2>
          <a:srgbClr val="808080"/>
        </a:lt2>
        <a:accent1>
          <a:srgbClr val="BBE0E3"/>
        </a:accent1>
        <a:accent2>
          <a:srgbClr val="333399"/>
        </a:accent2>
        <a:accent3>
          <a:srgbClr val="FFFFFF"/>
        </a:accent3>
        <a:accent4>
          <a:srgbClr val="87A22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thema 3">
        <a:dk1>
          <a:srgbClr val="9FBE2E"/>
        </a:dk1>
        <a:lt1>
          <a:srgbClr val="FFFFFF"/>
        </a:lt1>
        <a:dk2>
          <a:srgbClr val="000000"/>
        </a:dk2>
        <a:lt2>
          <a:srgbClr val="808080"/>
        </a:lt2>
        <a:accent1>
          <a:srgbClr val="BBE0E3"/>
        </a:accent1>
        <a:accent2>
          <a:srgbClr val="094586"/>
        </a:accent2>
        <a:accent3>
          <a:srgbClr val="FFFFFF"/>
        </a:accent3>
        <a:accent4>
          <a:srgbClr val="87A226"/>
        </a:accent4>
        <a:accent5>
          <a:srgbClr val="DAEDEF"/>
        </a:accent5>
        <a:accent6>
          <a:srgbClr val="073E7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GZA PowerPoint Template</Template>
  <TotalTime>752</TotalTime>
  <Words>722</Words>
  <Application>Microsoft Office PowerPoint</Application>
  <PresentationFormat>Diavoorstelling (4:3)</PresentationFormat>
  <Paragraphs>52</Paragraphs>
  <Slides>7</Slides>
  <Notes>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Century Gothic</vt:lpstr>
      <vt:lpstr>Verdana</vt:lpstr>
      <vt:lpstr>Office-thema</vt:lpstr>
      <vt:lpstr>Zorgdossier</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ADEPD registeren</dc:title>
  <dc:creator>Jacqueline</dc:creator>
  <cp:lastModifiedBy>Wietske van Spronsen</cp:lastModifiedBy>
  <cp:revision>57</cp:revision>
  <cp:lastPrinted>2017-12-07T14:07:49Z</cp:lastPrinted>
  <dcterms:created xsi:type="dcterms:W3CDTF">2012-04-11T08:36:29Z</dcterms:created>
  <dcterms:modified xsi:type="dcterms:W3CDTF">2020-06-24T11:50:23Z</dcterms:modified>
</cp:coreProperties>
</file>