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Lst>
  <p:notesMasterIdLst>
    <p:notesMasterId r:id="rId26"/>
  </p:notesMasterIdLst>
  <p:sldIdLst>
    <p:sldId id="303" r:id="rId5"/>
    <p:sldId id="257" r:id="rId6"/>
    <p:sldId id="354" r:id="rId7"/>
    <p:sldId id="360" r:id="rId8"/>
    <p:sldId id="265" r:id="rId9"/>
    <p:sldId id="275" r:id="rId10"/>
    <p:sldId id="276" r:id="rId11"/>
    <p:sldId id="355" r:id="rId12"/>
    <p:sldId id="277" r:id="rId13"/>
    <p:sldId id="278" r:id="rId14"/>
    <p:sldId id="279" r:id="rId15"/>
    <p:sldId id="280" r:id="rId16"/>
    <p:sldId id="356" r:id="rId17"/>
    <p:sldId id="359" r:id="rId18"/>
    <p:sldId id="281" r:id="rId19"/>
    <p:sldId id="282" r:id="rId20"/>
    <p:sldId id="283" r:id="rId21"/>
    <p:sldId id="284" r:id="rId22"/>
    <p:sldId id="285" r:id="rId23"/>
    <p:sldId id="286" r:id="rId24"/>
    <p:sldId id="289" r:id="rId2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66501" autoAdjust="0"/>
  </p:normalViewPr>
  <p:slideViewPr>
    <p:cSldViewPr>
      <p:cViewPr varScale="1">
        <p:scale>
          <a:sx n="72" d="100"/>
          <a:sy n="72"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nl-NL"/>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nl-NL"/>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nl-NL"/>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32FADF4-085C-44E2-9116-7B600EAF4217}" type="slidenum">
              <a:rPr lang="nl-NL"/>
              <a:pPr>
                <a:defRPr/>
              </a:pPr>
              <a:t>‹nr.›</a:t>
            </a:fld>
            <a:endParaRPr lang="nl-NL"/>
          </a:p>
        </p:txBody>
      </p:sp>
    </p:spTree>
    <p:extLst>
      <p:ext uri="{BB962C8B-B14F-4D97-AF65-F5344CB8AC3E}">
        <p14:creationId xmlns:p14="http://schemas.microsoft.com/office/powerpoint/2010/main" xmlns="" val="3557630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chicken.nl/go/blei-lij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ochicken.nl/productiever-worden-door-minder-te-doen"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sochicken.nl/meer-voldoening" TargetMode="External"/><Relationship Id="rId4" Type="http://schemas.openxmlformats.org/officeDocument/2006/relationships/hyperlink" Target="https://sochicken.nl/5-tips-tegen-perfectionisme"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broednest.sochicken.nl/schij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 minuten – Andries</a:t>
            </a:r>
            <a:r>
              <a:rPr lang="nl-NL" b="1" baseline="0" dirty="0"/>
              <a:t> </a:t>
            </a:r>
            <a:endParaRPr lang="nl-NL" b="1" dirty="0"/>
          </a:p>
          <a:p>
            <a:r>
              <a:rPr lang="nl-NL" dirty="0"/>
              <a:t>Wanneer wordt stress ongezond? Een simpel "als het teveel is", is niet voldoende. Het gaat om de balans. Als je een stressreactie hebt gehad, moet je lichaam daarvan herstellen. Hoe heviger de reactie, hoe meer tijd je daarvoor nodig hebt. </a:t>
            </a:r>
            <a:br>
              <a:rPr lang="nl-NL" dirty="0"/>
            </a:br>
            <a:r>
              <a:rPr lang="nl-NL" dirty="0"/>
              <a:t/>
            </a:r>
            <a:br>
              <a:rPr lang="nl-NL" dirty="0"/>
            </a:br>
            <a:r>
              <a:rPr lang="nl-NL" dirty="0"/>
              <a:t>Heb je veel stressmomenten dan heb je relatief weinig tijd om je te herstellen. En dus stapelt de stress zich als het ware op. Als de balans tussen herstellen en nieuwe momenten kwijt is, is er sprake van ongezonde stress. </a:t>
            </a:r>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3 minuten Mirjam</a:t>
            </a:r>
          </a:p>
          <a:p>
            <a:endParaRPr lang="nl-NL" dirty="0"/>
          </a:p>
          <a:p>
            <a:r>
              <a:rPr lang="nl-NL" dirty="0"/>
              <a:t>Filmpje Cliphanger: Wat is stress..</a:t>
            </a:r>
          </a:p>
          <a:p>
            <a:endParaRPr lang="nl-NL" dirty="0"/>
          </a:p>
          <a:p>
            <a:endParaRPr lang="nl-NL" dirty="0"/>
          </a:p>
          <a:p>
            <a:r>
              <a:rPr lang="nl-NL" dirty="0"/>
              <a:t>Een geruststelling: stress is hormonaal</a:t>
            </a:r>
            <a:r>
              <a:rPr lang="nl-NL" baseline="0" dirty="0"/>
              <a:t> geregeld, het gebeurd dus gewoon in je lichaam.</a:t>
            </a:r>
          </a:p>
          <a:p>
            <a:endParaRPr lang="nl-NL" baseline="0" dirty="0"/>
          </a:p>
          <a:p>
            <a:r>
              <a:rPr lang="nl-NL" baseline="0" dirty="0" err="1"/>
              <a:t>Serotine</a:t>
            </a:r>
            <a:r>
              <a:rPr lang="nl-NL" baseline="0" dirty="0"/>
              <a:t> gaat naar beneden, dit regelt je lichamelijk klok. Je slaapt dan minder goed bij stress.</a:t>
            </a:r>
          </a:p>
          <a:p>
            <a:endParaRPr lang="nl-NL" baseline="0" dirty="0"/>
          </a:p>
          <a:p>
            <a:r>
              <a:rPr lang="nl-NL" baseline="0" dirty="0" err="1"/>
              <a:t>Adrealine</a:t>
            </a:r>
            <a:r>
              <a:rPr lang="nl-NL" baseline="0" dirty="0"/>
              <a:t> gaat omhoog, deze regelt je energieniveau en denk ook maar even aan de vecht en vluchtreactie, deze </a:t>
            </a:r>
            <a:r>
              <a:rPr lang="nl-NL" dirty="0"/>
              <a:t>wordt bij moderne mensen grotendeels veroorzaakt door deadlines, overvolle agenda’s, functioneringsgesprekken, pesten op het werk, al het slechte nieuws op tv en onze eigen gedachten daarover, die</a:t>
            </a:r>
            <a:r>
              <a:rPr lang="nl-NL" baseline="0" dirty="0"/>
              <a:t> stress kan dan flink ontregelen, het kan je nerveus maken, je bent schrikkerig, angstig, op je hoede.</a:t>
            </a:r>
            <a:r>
              <a:rPr lang="nl-NL" dirty="0"/>
              <a:t> </a:t>
            </a:r>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1 minuut – Mirjam</a:t>
            </a:r>
          </a:p>
          <a:p>
            <a:r>
              <a:rPr lang="nl-NL" b="0" dirty="0"/>
              <a:t>Endorfine</a:t>
            </a:r>
            <a:r>
              <a:rPr lang="nl-NL" b="0" baseline="0" dirty="0"/>
              <a:t> gaat naar beneden, dit zorgt voor een minder gevoel van plezier of het zin hebben in iets leuks.</a:t>
            </a:r>
          </a:p>
          <a:p>
            <a:endParaRPr lang="nl-NL" b="0" baseline="0" dirty="0"/>
          </a:p>
          <a:p>
            <a:r>
              <a:rPr lang="nl-NL" b="0" baseline="0" dirty="0" err="1"/>
              <a:t>Cortisol</a:t>
            </a:r>
            <a:r>
              <a:rPr lang="nl-NL" b="0" baseline="0" dirty="0"/>
              <a:t> gaat omhoog, meer aanmaak van suikers, verhoging van de waakzaamheid. Je hoort mensen wel eens zeggen:’”ik sta stijf van de stress”. </a:t>
            </a:r>
          </a:p>
          <a:p>
            <a:endParaRPr lang="nl-NL" b="0" baseline="0" dirty="0"/>
          </a:p>
          <a:p>
            <a:r>
              <a:rPr lang="nl-NL" b="0" baseline="0" dirty="0"/>
              <a:t>Na de pauze gaan we even kijken naar de resultaten van de test die jullie hebben gedaan. </a:t>
            </a:r>
          </a:p>
          <a:p>
            <a:r>
              <a:rPr lang="nl-NL" b="0" baseline="0" dirty="0"/>
              <a:t>We gaan kijken naar de stresssignalen en kijken wat je zelf kunt doen om stress te voorkomen en verminderen.</a:t>
            </a:r>
          </a:p>
          <a:p>
            <a:endParaRPr lang="nl-NL" b="0" baseline="0" dirty="0"/>
          </a:p>
          <a:p>
            <a:endParaRPr lang="nl-NL" b="0"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5 minuten</a:t>
            </a:r>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20 minuten </a:t>
            </a:r>
            <a:r>
              <a:rPr lang="nl-NL" dirty="0"/>
              <a:t>(10 minuten om het met elkaar te bespreken) – Andries </a:t>
            </a:r>
          </a:p>
          <a:p>
            <a:r>
              <a:rPr lang="nl-NL" dirty="0"/>
              <a:t>Uitdelen uitleg scores van test.</a:t>
            </a:r>
          </a:p>
          <a:p>
            <a:endParaRPr lang="nl-NL" dirty="0"/>
          </a:p>
          <a:p>
            <a:r>
              <a:rPr lang="nl-NL" dirty="0"/>
              <a:t>Bespreek</a:t>
            </a:r>
            <a:r>
              <a:rPr lang="nl-NL" baseline="0" dirty="0"/>
              <a:t> in 2 tallen de test die je gemaakt hebt over de werk en privésituatie. </a:t>
            </a:r>
          </a:p>
          <a:p>
            <a:r>
              <a:rPr lang="nl-NL" baseline="0" dirty="0"/>
              <a:t>Is het herkenbaar, hoe zou je </a:t>
            </a:r>
            <a:r>
              <a:rPr lang="nl-NL" baseline="0" dirty="0" err="1"/>
              <a:t>je</a:t>
            </a:r>
            <a:r>
              <a:rPr lang="nl-NL" baseline="0" dirty="0"/>
              <a:t> score naar beneden kunnen brengen als je boven de 31 zit.</a:t>
            </a:r>
          </a:p>
          <a:p>
            <a:endParaRPr lang="nl-NL" baseline="0" dirty="0"/>
          </a:p>
          <a:p>
            <a:endParaRPr lang="nl-NL" baseline="0" dirty="0"/>
          </a:p>
          <a:p>
            <a:r>
              <a:rPr lang="nl-NL" baseline="0" dirty="0"/>
              <a:t>Er volgen nog tips in de latere sheets!</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 min- </a:t>
            </a:r>
            <a:r>
              <a:rPr lang="nl-NL" dirty="0"/>
              <a:t>Mirjam</a:t>
            </a:r>
          </a:p>
          <a:p>
            <a:endParaRPr lang="nl-NL" dirty="0"/>
          </a:p>
          <a:p>
            <a:r>
              <a:rPr lang="nl-NL" b="1" dirty="0"/>
              <a:t>onbekendheid</a:t>
            </a:r>
            <a:r>
              <a:rPr lang="nl-NL" dirty="0"/>
              <a:t> met opgedragen werkzaamheden of in een onbekende werksituatie </a:t>
            </a:r>
          </a:p>
          <a:p>
            <a:endParaRPr lang="nl-NL" dirty="0"/>
          </a:p>
          <a:p>
            <a:r>
              <a:rPr lang="nl-NL" b="1" dirty="0"/>
              <a:t>Onzekerheid </a:t>
            </a:r>
            <a:r>
              <a:rPr lang="nl-NL" dirty="0"/>
              <a:t>over je taakuitvoering of simpelweg je baan,</a:t>
            </a:r>
            <a:r>
              <a:rPr lang="nl-NL" baseline="0" dirty="0"/>
              <a:t> de zoveelste </a:t>
            </a:r>
            <a:r>
              <a:rPr lang="nl-NL" baseline="0" dirty="0" err="1"/>
              <a:t>re-organisatie</a:t>
            </a:r>
            <a:r>
              <a:rPr lang="nl-NL" baseline="0" dirty="0"/>
              <a:t>, wisseling van teams en managers, of in de </a:t>
            </a:r>
            <a:r>
              <a:rPr lang="nl-NL" baseline="0" dirty="0" err="1"/>
              <a:t>thuisituatie</a:t>
            </a:r>
            <a:r>
              <a:rPr lang="nl-NL" baseline="0" dirty="0"/>
              <a:t> de gezondheid van de gezinsleden</a:t>
            </a:r>
          </a:p>
          <a:p>
            <a:r>
              <a:rPr lang="nl-NL" baseline="0" dirty="0"/>
              <a:t>Geldzorgen, onverwachte kosten, relatieproblemen, mantelzorgtaken e.d.</a:t>
            </a:r>
          </a:p>
          <a:p>
            <a:endParaRPr lang="nl-NL" baseline="0" dirty="0"/>
          </a:p>
          <a:p>
            <a:r>
              <a:rPr lang="nl-NL" b="1" baseline="0" dirty="0"/>
              <a:t>Onvoorspelbaar</a:t>
            </a:r>
            <a:r>
              <a:rPr lang="nl-NL" baseline="0" dirty="0"/>
              <a:t>- er kan zomaar iets gebeuren waardoor je leven van dat moment verandert. Ziekte,  lichamelijke klachten, onrust in familie, maar ook op je werk- ontslag, verandering van taken, mogelijke sluiting van de locatie waar je werkt. Ja, heel veel is niet van te voren uit te denken en kunnen je dan al in een vroeg stadium stress bezorgen.</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 minuten </a:t>
            </a:r>
            <a:r>
              <a:rPr lang="nl-NL" dirty="0"/>
              <a:t>- Mirjam</a:t>
            </a:r>
          </a:p>
          <a:p>
            <a:r>
              <a:rPr lang="nl-NL" dirty="0"/>
              <a:t>Informatie:  H</a:t>
            </a:r>
            <a:r>
              <a:rPr lang="nl-NL" baseline="0" dirty="0"/>
              <a:t>oud jezelf op de hoogte van ontwikkelingen in je werk, vraag om informatie en uitleg. Dit kan privé ook spelen, blijf niet te lang met vragen rondlopen.</a:t>
            </a:r>
          </a:p>
          <a:p>
            <a:endParaRPr lang="nl-NL" baseline="0" dirty="0"/>
          </a:p>
          <a:p>
            <a:r>
              <a:rPr lang="nl-NL" baseline="0" dirty="0"/>
              <a:t>Herken de stress signalen, luister naar je lichaam, praat met anderen erover, uit je gevoel en emoties. Herken van die signalen werken we zo nog even kort uit.</a:t>
            </a:r>
          </a:p>
          <a:p>
            <a:endParaRPr lang="nl-NL" baseline="0" dirty="0"/>
          </a:p>
          <a:p>
            <a:r>
              <a:rPr lang="nl-NL" baseline="0" dirty="0"/>
              <a:t>Na herkenning: pas je tempo, werk en leefhouding aan, richt je op herstel. Kijk vooral naar wat je wel weer kan en mogelijk anders kunt doen.   </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 minuten </a:t>
            </a:r>
            <a:r>
              <a:rPr lang="nl-NL" dirty="0"/>
              <a:t>Mirjam </a:t>
            </a:r>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2 minuten </a:t>
            </a:r>
            <a:r>
              <a:rPr lang="nl-NL" dirty="0"/>
              <a:t>Mirjam </a:t>
            </a:r>
          </a:p>
          <a:p>
            <a:r>
              <a:rPr lang="nl-NL" dirty="0"/>
              <a:t>Ga letterlijk even zitten,</a:t>
            </a:r>
            <a:r>
              <a:rPr lang="nl-NL" baseline="0" dirty="0"/>
              <a:t> neem de tijd voor jezelf, maar ook voor het gevoel dat je bekruipt.</a:t>
            </a:r>
          </a:p>
          <a:p>
            <a:r>
              <a:rPr lang="nl-NL" baseline="0" dirty="0"/>
              <a:t>Sta ook toe dat een ander tegen je zegt dat je even ‘niet hoeft’, laat je even stilzetten.</a:t>
            </a:r>
          </a:p>
          <a:p>
            <a:endParaRPr lang="nl-NL" baseline="0" dirty="0"/>
          </a:p>
          <a:p>
            <a:r>
              <a:rPr lang="nl-NL" baseline="0" dirty="0"/>
              <a:t>Voel vooral, wat je voelt. Laat het bij jezelf toe, huilen kan je opluchting geven, of juist de boosheid voelen en uitspreken.</a:t>
            </a:r>
          </a:p>
          <a:p>
            <a:endParaRPr lang="nl-NL" baseline="0" dirty="0"/>
          </a:p>
          <a:p>
            <a:r>
              <a:rPr lang="nl-NL" baseline="0" dirty="0"/>
              <a:t>Ga bij jezelf na wat je zelf kan doen, waar je zelf nog vat op kan krijgen, kijk vooral naar wat je nog hebt om daar vanuit te bekijken of te </a:t>
            </a:r>
          </a:p>
          <a:p>
            <a:r>
              <a:rPr lang="nl-NL" baseline="0" dirty="0"/>
              <a:t>Bespreken met je collega’s, je leidinggevende en kijk wat je voor jezelf kunt doen…… (volgende sheet) </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b="1" baseline="0" dirty="0"/>
              <a:t>20 min Andries</a:t>
            </a:r>
          </a:p>
          <a:p>
            <a:r>
              <a:rPr lang="nl-NL" b="1" dirty="0"/>
              <a:t>Herken</a:t>
            </a:r>
            <a:r>
              <a:rPr lang="nl-NL" b="1" baseline="0" dirty="0"/>
              <a:t> de signalen-</a:t>
            </a:r>
          </a:p>
          <a:p>
            <a:r>
              <a:rPr lang="nl-NL" b="0" baseline="0" dirty="0"/>
              <a:t>Hebben we net laten zien: Lichamelijk, verstandelijk, emotioneel en gedragsmatig.</a:t>
            </a:r>
            <a:endParaRPr lang="nl-NL" b="0" dirty="0"/>
          </a:p>
          <a:p>
            <a:endParaRPr lang="nl-NL" b="1" dirty="0"/>
          </a:p>
          <a:p>
            <a:r>
              <a:rPr lang="nl-NL" b="1" dirty="0"/>
              <a:t>Bewustwording:</a:t>
            </a:r>
          </a:p>
          <a:p>
            <a:endParaRPr lang="nl-NL" b="1" dirty="0"/>
          </a:p>
          <a:p>
            <a:r>
              <a:rPr lang="nl-NL" b="1" dirty="0"/>
              <a:t>Toepassing van een anti stress methode</a:t>
            </a:r>
          </a:p>
          <a:p>
            <a:r>
              <a:rPr lang="nl-NL" dirty="0"/>
              <a:t>De strategie gaat als volgt:</a:t>
            </a:r>
          </a:p>
          <a:p>
            <a:r>
              <a:rPr lang="nl-NL" dirty="0"/>
              <a:t>Breng een sprankeling in je ogen. De makkelijkste manier om dit te doen is aan iets denken waarvan je ogen gaan stralen, bijvoorbeeld een geliefd persoon of een gedachte aan een leuke dierbare gebeurtenis.</a:t>
            </a:r>
          </a:p>
          <a:p>
            <a:r>
              <a:rPr lang="nl-NL" dirty="0"/>
              <a:t>Glimlach ☺. Een glimlach stuurt automatisch een signaal naar je systeem dat alles </a:t>
            </a:r>
            <a:r>
              <a:rPr lang="nl-NL" dirty="0" err="1"/>
              <a:t>oke</a:t>
            </a:r>
            <a:r>
              <a:rPr lang="nl-NL" dirty="0"/>
              <a:t> is.</a:t>
            </a:r>
          </a:p>
          <a:p>
            <a:r>
              <a:rPr lang="nl-NL" dirty="0"/>
              <a:t>Adem heel diep in, vanuit je voetzolen omhoog. adem vanuit een opening in je voetzolen. Alsof je de lucht van onder je voeten omhoog ademt, door je benen, buik, borst, schouders, je vult je helemaal met lucht.</a:t>
            </a:r>
          </a:p>
          <a:p>
            <a:r>
              <a:rPr lang="nl-NL" dirty="0"/>
              <a:t>Terwijl je inademt zeg je iets rustgevends of positiefs tegen jezelf. Ontspan! </a:t>
            </a:r>
          </a:p>
          <a:p>
            <a:r>
              <a:rPr lang="nl-NL" dirty="0"/>
              <a:t>Laat op de uitademing alle spanning in je kaken, nek en schouders los. Je tong laat je losjes op de bodem van je mond vallen.</a:t>
            </a:r>
          </a:p>
          <a:p>
            <a:endParaRPr lang="nl-NL" dirty="0"/>
          </a:p>
          <a:p>
            <a:r>
              <a:rPr lang="nl-NL" dirty="0"/>
              <a:t>Probeer ook dit eens uit en merk het verschil op.</a:t>
            </a:r>
          </a:p>
          <a:p>
            <a:endParaRPr lang="nl-NL" dirty="0"/>
          </a:p>
          <a:p>
            <a:r>
              <a:rPr lang="nl-NL" b="1" dirty="0"/>
              <a:t>Ontspanningsoefeningen</a:t>
            </a:r>
            <a:r>
              <a:rPr lang="nl-NL" b="1" baseline="0" dirty="0"/>
              <a:t>: </a:t>
            </a:r>
            <a:endParaRPr lang="nl-NL" b="0" baseline="0" dirty="0"/>
          </a:p>
          <a:p>
            <a:r>
              <a:rPr lang="nl-NL" b="0" baseline="0" dirty="0"/>
              <a:t>Zoals we net geoefend hebben. </a:t>
            </a:r>
          </a:p>
          <a:p>
            <a:r>
              <a:rPr lang="nl-NL" b="0" baseline="0" dirty="0"/>
              <a:t>Maar ook: begin de dag met wat lichaamsoefeningen- schouders en nek bewegen, armen losgooien, soort warming up. Tijdens werk even strekken alsof je moet gapen, ga als het kan met je fiets naar het werk, maak geregeld een wandeling in je vrije tijd e.d.</a:t>
            </a:r>
            <a:endParaRPr lang="nl-NL" b="1" baseline="0" dirty="0"/>
          </a:p>
          <a:p>
            <a:endParaRPr lang="nl-NL" b="1" baseline="0" dirty="0"/>
          </a:p>
          <a:p>
            <a:r>
              <a:rPr lang="nl-NL" b="1" baseline="0" dirty="0"/>
              <a:t>Piekeropdracht:</a:t>
            </a:r>
          </a:p>
          <a:p>
            <a:r>
              <a:rPr lang="nl-NL" sz="1200" kern="1200" dirty="0">
                <a:solidFill>
                  <a:schemeClr val="tx1"/>
                </a:solidFill>
                <a:latin typeface="Arial" charset="0"/>
                <a:ea typeface="+mn-ea"/>
                <a:cs typeface="+mn-cs"/>
              </a:rPr>
              <a:t>Besteed een kwartier lang aandacht aan jouw piekergedachten. En huilen mag! Een huilbui kan ontzettend opluchten. Begin met het opschrijven van je zorgen. Kijk dan wat je kunt doen om de oorzaak van je piekergedachten te voorkomen of te verminderen. Daag jezelf uit door de volgende vragen te beantwoorden:</a:t>
            </a:r>
          </a:p>
          <a:p>
            <a:r>
              <a:rPr lang="nl-NL" sz="1200" kern="1200" dirty="0">
                <a:solidFill>
                  <a:schemeClr val="tx1"/>
                </a:solidFill>
                <a:latin typeface="Arial" charset="0"/>
                <a:ea typeface="+mn-ea"/>
                <a:cs typeface="+mn-cs"/>
              </a:rPr>
              <a:t>Wat is het ergste wat er kan gebeuren?</a:t>
            </a:r>
          </a:p>
          <a:p>
            <a:r>
              <a:rPr lang="nl-NL" sz="1200" kern="1200" dirty="0">
                <a:solidFill>
                  <a:schemeClr val="tx1"/>
                </a:solidFill>
                <a:latin typeface="Arial" charset="0"/>
                <a:ea typeface="+mn-ea"/>
                <a:cs typeface="+mn-cs"/>
              </a:rPr>
              <a:t>Is er ook een positieve kant?</a:t>
            </a:r>
          </a:p>
          <a:p>
            <a:r>
              <a:rPr lang="nl-NL" sz="1200" kern="1200" dirty="0">
                <a:solidFill>
                  <a:schemeClr val="tx1"/>
                </a:solidFill>
                <a:latin typeface="Arial" charset="0"/>
                <a:ea typeface="+mn-ea"/>
                <a:cs typeface="+mn-cs"/>
              </a:rPr>
              <a:t>Zijn de gedachten die je hebt wel waar en realistisch?</a:t>
            </a:r>
          </a:p>
          <a:p>
            <a:r>
              <a:rPr lang="nl-NL" sz="1200" kern="1200" dirty="0">
                <a:solidFill>
                  <a:schemeClr val="tx1"/>
                </a:solidFill>
                <a:latin typeface="Arial" charset="0"/>
                <a:ea typeface="+mn-ea"/>
                <a:cs typeface="+mn-cs"/>
              </a:rPr>
              <a:t>Wat zou je een vriend adviseren in dezelfde situatie?</a:t>
            </a:r>
          </a:p>
          <a:p>
            <a:r>
              <a:rPr lang="nl-NL" sz="1200" kern="1200" dirty="0">
                <a:solidFill>
                  <a:schemeClr val="tx1"/>
                </a:solidFill>
                <a:latin typeface="Arial" charset="0"/>
                <a:ea typeface="+mn-ea"/>
                <a:cs typeface="+mn-cs"/>
              </a:rPr>
              <a:t>Heb je wel invloed op de situatie?</a:t>
            </a:r>
          </a:p>
          <a:p>
            <a:r>
              <a:rPr lang="nl-NL" sz="1200" kern="1200" dirty="0">
                <a:solidFill>
                  <a:schemeClr val="tx1"/>
                </a:solidFill>
                <a:latin typeface="Arial" charset="0"/>
                <a:ea typeface="+mn-ea"/>
                <a:cs typeface="+mn-cs"/>
              </a:rPr>
              <a:t>Het kan zijn dat je er hierdoor achter komt dat de piekergedachten die je hebt, eigenlijk niet nodig zijn en dat het wel meevalt.</a:t>
            </a:r>
          </a:p>
          <a:p>
            <a:endParaRPr lang="nl-NL" b="1" baseline="0" dirty="0"/>
          </a:p>
          <a:p>
            <a:r>
              <a:rPr lang="nl-NL" sz="1200" kern="1200" dirty="0">
                <a:solidFill>
                  <a:schemeClr val="tx1"/>
                </a:solidFill>
                <a:latin typeface="Arial" charset="0"/>
                <a:ea typeface="+mn-ea"/>
                <a:cs typeface="+mn-cs"/>
              </a:rPr>
              <a:t>Maar ook: Praat over je piekergedachten en zorgen die je hebt met een goede vriend of vriendin, of bijv. met een maatschappelijk werker. Door erover te praten met anderen kun je </a:t>
            </a:r>
            <a:r>
              <a:rPr lang="nl-NL" sz="1200" kern="1200" dirty="0" err="1">
                <a:solidFill>
                  <a:schemeClr val="tx1"/>
                </a:solidFill>
                <a:latin typeface="Arial" charset="0"/>
                <a:ea typeface="+mn-ea"/>
                <a:cs typeface="+mn-cs"/>
              </a:rPr>
              <a:t>je</a:t>
            </a:r>
            <a:r>
              <a:rPr lang="nl-NL" sz="1200" kern="1200" dirty="0">
                <a:solidFill>
                  <a:schemeClr val="tx1"/>
                </a:solidFill>
                <a:latin typeface="Arial" charset="0"/>
                <a:ea typeface="+mn-ea"/>
                <a:cs typeface="+mn-cs"/>
              </a:rPr>
              <a:t> gedachten ordenen. Wellicht is het allemaal eigenlijk niet zo erg als dat je zelf denkt. Door je gedachten met anderen te delen, kijkt iemand met een ‘objectieve bril’ naar jouw eigen piekergedachten.</a:t>
            </a:r>
          </a:p>
          <a:p>
            <a:endParaRPr lang="nl-NL" sz="1200" b="1" kern="1200" baseline="0" dirty="0">
              <a:solidFill>
                <a:schemeClr val="tx1"/>
              </a:solidFill>
              <a:latin typeface="Arial" charset="0"/>
              <a:ea typeface="+mn-ea"/>
              <a:cs typeface="+mn-cs"/>
            </a:endParaRPr>
          </a:p>
          <a:p>
            <a:r>
              <a:rPr lang="nl-NL" sz="1200" b="1" kern="1200" baseline="0" dirty="0">
                <a:solidFill>
                  <a:schemeClr val="tx1"/>
                </a:solidFill>
                <a:latin typeface="Arial" charset="0"/>
                <a:ea typeface="+mn-ea"/>
                <a:cs typeface="+mn-cs"/>
              </a:rPr>
              <a:t>Dagboek bijhouden:</a:t>
            </a:r>
          </a:p>
          <a:p>
            <a:r>
              <a:rPr lang="nl-NL" dirty="0"/>
              <a:t>Begin gewoon net als elke dag, alleen als er nu iets gebeurd waar je gestrest van raakt schrijf je het op in je stressdagboek. Noteer de tijd waarop je </a:t>
            </a:r>
            <a:r>
              <a:rPr lang="nl-NL" dirty="0" err="1"/>
              <a:t>je</a:t>
            </a:r>
            <a:r>
              <a:rPr lang="nl-NL" dirty="0"/>
              <a:t> stress ervaart, waarvan je gestrest raakt, en hoe je reactie hierop was. Geef stressvolle situatie ook een cijfer, van een 1 (niet erg stressvol) tot een 10 (Help! Paniek!). Noteer regelmatig (elk uur) je stressniveau.</a:t>
            </a:r>
          </a:p>
          <a:p>
            <a:r>
              <a:rPr lang="nl-NL" dirty="0"/>
              <a:t>Bedenk voor jezelf hoe je anders kan reageren,</a:t>
            </a:r>
            <a:r>
              <a:rPr lang="nl-NL" baseline="0" dirty="0"/>
              <a:t> zet er andere gedachten tegenover, probeer om te denken en voorkom als het kan de stress door anders te handelen of te reageren.</a:t>
            </a:r>
          </a:p>
          <a:p>
            <a:endParaRPr lang="nl-NL" baseline="0" dirty="0"/>
          </a:p>
          <a:p>
            <a:r>
              <a:rPr lang="nl-NL" b="1" baseline="0" dirty="0"/>
              <a:t>10 </a:t>
            </a:r>
            <a:r>
              <a:rPr lang="nl-NL" b="1" baseline="0" dirty="0" err="1"/>
              <a:t>secondenregel</a:t>
            </a:r>
            <a:endParaRPr lang="nl-NL" b="1" baseline="0" dirty="0"/>
          </a:p>
          <a:p>
            <a:r>
              <a:rPr lang="nl-NL" b="1" baseline="0" dirty="0"/>
              <a:t>JA/NEE</a:t>
            </a:r>
          </a:p>
          <a:p>
            <a:r>
              <a:rPr lang="nl-NL" b="1" baseline="0" dirty="0"/>
              <a:t>Wil ik het, kan ik het, doe ik het.</a:t>
            </a:r>
            <a:endParaRPr lang="nl-NL" b="1" dirty="0"/>
          </a:p>
          <a:p>
            <a:endParaRPr lang="nl-NL" b="1" baseline="0" dirty="0"/>
          </a:p>
          <a:p>
            <a:endParaRPr lang="nl-NL" dirty="0"/>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55000" lnSpcReduction="20000"/>
          </a:bodyPr>
          <a:lstStyle/>
          <a:p>
            <a:r>
              <a:rPr lang="nl-NL" b="1" dirty="0"/>
              <a:t>(Totaal </a:t>
            </a:r>
            <a:r>
              <a:rPr lang="nl-NL" b="1" dirty="0" err="1"/>
              <a:t>max</a:t>
            </a:r>
            <a:r>
              <a:rPr lang="nl-NL" b="1" dirty="0"/>
              <a:t> 12</a:t>
            </a:r>
            <a:r>
              <a:rPr lang="nl-NL" b="1" baseline="0" dirty="0"/>
              <a:t> minuten) Andries </a:t>
            </a:r>
            <a:endParaRPr lang="nl-NL" b="1" dirty="0"/>
          </a:p>
          <a:p>
            <a:r>
              <a:rPr lang="nl-NL" b="1" dirty="0"/>
              <a:t>Introductie (1 min)</a:t>
            </a:r>
            <a:endParaRPr lang="nl-NL" dirty="0"/>
          </a:p>
          <a:p>
            <a:endParaRPr lang="nl-NL" dirty="0"/>
          </a:p>
          <a:p>
            <a:r>
              <a:rPr lang="nl-NL" dirty="0"/>
              <a:t>Wij zijn Andries Kuiper en Mirjam Sleijster, bedrijfsmaatschappelijk werkers binnen Opella……..</a:t>
            </a:r>
          </a:p>
          <a:p>
            <a:endParaRPr lang="nl-NL" dirty="0"/>
          </a:p>
          <a:p>
            <a:r>
              <a:rPr lang="nl-NL" b="1" dirty="0"/>
              <a:t>Informatie vooraf</a:t>
            </a:r>
            <a:r>
              <a:rPr lang="nl-NL" dirty="0"/>
              <a:t>:</a:t>
            </a:r>
            <a:r>
              <a:rPr lang="nl-NL" baseline="0" dirty="0"/>
              <a:t> (2 minuten)</a:t>
            </a:r>
            <a:endParaRPr lang="nl-NL" dirty="0"/>
          </a:p>
          <a:p>
            <a:r>
              <a:rPr lang="nl-NL" sz="1200" kern="1200" dirty="0">
                <a:solidFill>
                  <a:schemeClr val="tx1"/>
                </a:solidFill>
                <a:latin typeface="Arial" charset="0"/>
                <a:ea typeface="+mn-ea"/>
                <a:cs typeface="+mn-cs"/>
              </a:rPr>
              <a:t>Balans is het antwoord op veel van onze problemen. Berggeiten zijn er goed in, wij minder. We streven het na, maar we lijken er nooit te komen.</a:t>
            </a:r>
          </a:p>
          <a:p>
            <a:r>
              <a:rPr lang="nl-NL" sz="1200" kern="1200" dirty="0">
                <a:solidFill>
                  <a:schemeClr val="tx1"/>
                </a:solidFill>
                <a:latin typeface="Arial" charset="0"/>
                <a:ea typeface="+mn-ea"/>
                <a:cs typeface="+mn-cs"/>
              </a:rPr>
              <a:t>Je wilt succesvol zijn op je werk, je wilt je huishouden op orde houden</a:t>
            </a:r>
            <a:r>
              <a:rPr lang="nl-NL" sz="1200" kern="1200" dirty="0">
                <a:solidFill>
                  <a:schemeClr val="bg2"/>
                </a:solidFill>
                <a:latin typeface="Arial" charset="0"/>
                <a:ea typeface="+mn-ea"/>
                <a:cs typeface="+mn-cs"/>
              </a:rPr>
              <a:t>, </a:t>
            </a:r>
            <a:r>
              <a:rPr lang="nl-NL" sz="1200" u="none" strike="noStrike" kern="1200" dirty="0">
                <a:solidFill>
                  <a:schemeClr val="bg2"/>
                </a:solidFill>
                <a:latin typeface="Arial" charset="0"/>
                <a:ea typeface="+mn-ea"/>
                <a:cs typeface="+mn-cs"/>
                <a:hlinkClick r:id="rId3" tooltip="gezond eten"/>
              </a:rPr>
              <a:t>gezond eten</a:t>
            </a:r>
            <a:r>
              <a:rPr lang="nl-NL" sz="1200" kern="1200" dirty="0">
                <a:solidFill>
                  <a:schemeClr val="bg2"/>
                </a:solidFill>
                <a:latin typeface="Arial" charset="0"/>
                <a:ea typeface="+mn-ea"/>
                <a:cs typeface="+mn-cs"/>
              </a:rPr>
              <a:t>, </a:t>
            </a:r>
            <a:r>
              <a:rPr lang="nl-NL" sz="1200" kern="1200" dirty="0">
                <a:solidFill>
                  <a:schemeClr val="tx1"/>
                </a:solidFill>
                <a:latin typeface="Arial" charset="0"/>
                <a:ea typeface="+mn-ea"/>
                <a:cs typeface="+mn-cs"/>
              </a:rPr>
              <a:t>voldoende sporten, je sociale contacten onderhouden, je kinderen en je partner ondersteunen, mediteren, ontspannen, persoonlijke ontwikkeling doen en af en toe tijd voor jezelf hebben.</a:t>
            </a:r>
          </a:p>
          <a:p>
            <a:r>
              <a:rPr lang="nl-NL" sz="1200" kern="1200" dirty="0">
                <a:solidFill>
                  <a:schemeClr val="tx1"/>
                </a:solidFill>
                <a:latin typeface="Arial" charset="0"/>
                <a:ea typeface="+mn-ea"/>
                <a:cs typeface="+mn-cs"/>
              </a:rPr>
              <a:t>En dat lukt niet. Want het leven gaat te snel en er zitten te weinig</a:t>
            </a:r>
            <a:r>
              <a:rPr lang="nl-NL" sz="1200" kern="1200" baseline="0" dirty="0">
                <a:solidFill>
                  <a:schemeClr val="tx1"/>
                </a:solidFill>
                <a:latin typeface="Arial" charset="0"/>
                <a:ea typeface="+mn-ea"/>
                <a:cs typeface="+mn-cs"/>
              </a:rPr>
              <a:t> uren in een dag,</a:t>
            </a:r>
            <a:r>
              <a:rPr lang="nl-NL" sz="1200" kern="1200" dirty="0">
                <a:solidFill>
                  <a:schemeClr val="tx1"/>
                </a:solidFill>
                <a:latin typeface="Arial" charset="0"/>
                <a:ea typeface="+mn-ea"/>
                <a:cs typeface="+mn-cs"/>
              </a:rPr>
              <a:t> je tijd glipt door je vingers. </a:t>
            </a:r>
            <a:r>
              <a:rPr lang="nl-NL" sz="1200" b="1" kern="1200" dirty="0">
                <a:solidFill>
                  <a:schemeClr val="tx1"/>
                </a:solidFill>
                <a:latin typeface="Arial" charset="0"/>
                <a:ea typeface="+mn-ea"/>
                <a:cs typeface="+mn-cs"/>
              </a:rPr>
              <a:t>En ondertussen voel je </a:t>
            </a:r>
            <a:r>
              <a:rPr lang="nl-NL" sz="1200" b="1" kern="1200" dirty="0" err="1">
                <a:solidFill>
                  <a:schemeClr val="tx1"/>
                </a:solidFill>
                <a:latin typeface="Arial" charset="0"/>
                <a:ea typeface="+mn-ea"/>
                <a:cs typeface="+mn-cs"/>
              </a:rPr>
              <a:t>je</a:t>
            </a:r>
            <a:r>
              <a:rPr lang="nl-NL" sz="1200" b="1" kern="1200" dirty="0">
                <a:solidFill>
                  <a:schemeClr val="tx1"/>
                </a:solidFill>
                <a:latin typeface="Arial" charset="0"/>
                <a:ea typeface="+mn-ea"/>
                <a:cs typeface="+mn-cs"/>
              </a:rPr>
              <a:t> te moe om te sporten of zelfs maar aan je hobby te beginnen</a:t>
            </a:r>
            <a:r>
              <a:rPr lang="nl-NL" sz="1200" kern="1200" dirty="0">
                <a:solidFill>
                  <a:schemeClr val="tx1"/>
                </a:solidFill>
                <a:latin typeface="Arial" charset="0"/>
                <a:ea typeface="+mn-ea"/>
                <a:cs typeface="+mn-cs"/>
              </a:rPr>
              <a:t>.</a:t>
            </a:r>
          </a:p>
          <a:p>
            <a:r>
              <a:rPr lang="nl-NL" sz="1200" kern="1200" dirty="0">
                <a:solidFill>
                  <a:schemeClr val="tx1"/>
                </a:solidFill>
                <a:latin typeface="Arial" charset="0"/>
                <a:ea typeface="+mn-ea"/>
                <a:cs typeface="+mn-cs"/>
              </a:rPr>
              <a:t>Laten we eens kijken hoe we dit kunnen omkeren.</a:t>
            </a:r>
          </a:p>
          <a:p>
            <a:endParaRPr lang="nl-NL" sz="1200" kern="1200" dirty="0">
              <a:solidFill>
                <a:schemeClr val="tx1"/>
              </a:solidFill>
              <a:latin typeface="Arial" charset="0"/>
              <a:ea typeface="+mn-ea"/>
              <a:cs typeface="+mn-cs"/>
            </a:endParaRPr>
          </a:p>
          <a:p>
            <a:r>
              <a:rPr lang="nl-NL" sz="1200" b="1" kern="1200" dirty="0">
                <a:solidFill>
                  <a:schemeClr val="tx1"/>
                </a:solidFill>
                <a:latin typeface="Arial" charset="0"/>
                <a:ea typeface="+mn-ea"/>
                <a:cs typeface="+mn-cs"/>
              </a:rPr>
              <a:t>1. Je hebt maar één leven</a:t>
            </a:r>
            <a:endParaRPr lang="nl-NL" sz="1200" kern="1200" dirty="0">
              <a:solidFill>
                <a:schemeClr val="tx1"/>
              </a:solidFill>
              <a:latin typeface="Arial" charset="0"/>
              <a:ea typeface="+mn-ea"/>
              <a:cs typeface="+mn-cs"/>
            </a:endParaRPr>
          </a:p>
          <a:p>
            <a:r>
              <a:rPr lang="nl-NL" sz="1200" kern="1200" dirty="0">
                <a:solidFill>
                  <a:schemeClr val="tx1"/>
                </a:solidFill>
                <a:latin typeface="Arial" charset="0"/>
                <a:ea typeface="+mn-ea"/>
                <a:cs typeface="+mn-cs"/>
              </a:rPr>
              <a:t>Er is geen </a:t>
            </a:r>
            <a:r>
              <a:rPr lang="nl-NL" sz="1200" i="1" kern="1200" dirty="0">
                <a:solidFill>
                  <a:schemeClr val="tx1"/>
                </a:solidFill>
                <a:latin typeface="Arial" charset="0"/>
                <a:ea typeface="+mn-ea"/>
                <a:cs typeface="+mn-cs"/>
              </a:rPr>
              <a:t>‘werk leven’</a:t>
            </a:r>
            <a:r>
              <a:rPr lang="nl-NL" sz="1200" kern="1200" dirty="0">
                <a:solidFill>
                  <a:schemeClr val="tx1"/>
                </a:solidFill>
                <a:latin typeface="Arial" charset="0"/>
                <a:ea typeface="+mn-ea"/>
                <a:cs typeface="+mn-cs"/>
              </a:rPr>
              <a:t> of </a:t>
            </a:r>
            <a:r>
              <a:rPr lang="nl-NL" sz="1200" i="1" kern="1200" dirty="0">
                <a:solidFill>
                  <a:schemeClr val="tx1"/>
                </a:solidFill>
                <a:latin typeface="Arial" charset="0"/>
                <a:ea typeface="+mn-ea"/>
                <a:cs typeface="+mn-cs"/>
              </a:rPr>
              <a:t>‘privé leven’</a:t>
            </a:r>
            <a:r>
              <a:rPr lang="nl-NL" sz="1200" kern="1200" dirty="0">
                <a:solidFill>
                  <a:schemeClr val="tx1"/>
                </a:solidFill>
                <a:latin typeface="Arial" charset="0"/>
                <a:ea typeface="+mn-ea"/>
                <a:cs typeface="+mn-cs"/>
              </a:rPr>
              <a:t>. </a:t>
            </a:r>
            <a:r>
              <a:rPr lang="nl-NL" sz="1200" b="1" kern="1200" dirty="0">
                <a:solidFill>
                  <a:schemeClr val="tx1"/>
                </a:solidFill>
                <a:latin typeface="Arial" charset="0"/>
                <a:ea typeface="+mn-ea"/>
                <a:cs typeface="+mn-cs"/>
              </a:rPr>
              <a:t>Er is gewoon je leven</a:t>
            </a:r>
            <a:r>
              <a:rPr lang="nl-NL" sz="1200" kern="1200" dirty="0">
                <a:solidFill>
                  <a:schemeClr val="tx1"/>
                </a:solidFill>
                <a:latin typeface="Arial" charset="0"/>
                <a:ea typeface="+mn-ea"/>
                <a:cs typeface="+mn-cs"/>
              </a:rPr>
              <a:t>.</a:t>
            </a:r>
          </a:p>
          <a:p>
            <a:r>
              <a:rPr lang="nl-NL" sz="1200" kern="1200" dirty="0">
                <a:solidFill>
                  <a:schemeClr val="tx1"/>
                </a:solidFill>
                <a:latin typeface="Arial" charset="0"/>
                <a:ea typeface="+mn-ea"/>
                <a:cs typeface="+mn-cs"/>
              </a:rPr>
              <a:t>De balans tussen werk en privé, gaat meestal over het gebrek aan vrije tijd. Dan wel over het </a:t>
            </a:r>
            <a:r>
              <a:rPr lang="nl-NL" sz="1200" i="1" kern="1200" dirty="0">
                <a:solidFill>
                  <a:schemeClr val="tx1"/>
                </a:solidFill>
                <a:latin typeface="Arial" charset="0"/>
                <a:ea typeface="+mn-ea"/>
                <a:cs typeface="+mn-cs"/>
              </a:rPr>
              <a:t>gebrek aan energie</a:t>
            </a:r>
            <a:r>
              <a:rPr lang="nl-NL" sz="1200" kern="1200" dirty="0">
                <a:solidFill>
                  <a:schemeClr val="tx1"/>
                </a:solidFill>
                <a:latin typeface="Arial" charset="0"/>
                <a:ea typeface="+mn-ea"/>
                <a:cs typeface="+mn-cs"/>
              </a:rPr>
              <a:t> om die schaarse vrije tijd op een zinvolle manier in te vullen.</a:t>
            </a:r>
          </a:p>
          <a:p>
            <a:r>
              <a:rPr lang="nl-NL" sz="1200" kern="1200" dirty="0">
                <a:solidFill>
                  <a:schemeClr val="tx1"/>
                </a:solidFill>
                <a:latin typeface="Arial" charset="0"/>
                <a:ea typeface="+mn-ea"/>
                <a:cs typeface="+mn-cs"/>
              </a:rPr>
              <a:t>Je leven is een serie aan gebeurtenissen. Onafhankelijk van waar je </a:t>
            </a:r>
            <a:r>
              <a:rPr lang="nl-NL" sz="1200" kern="1200" dirty="0" err="1">
                <a:solidFill>
                  <a:schemeClr val="tx1"/>
                </a:solidFill>
                <a:latin typeface="Arial" charset="0"/>
                <a:ea typeface="+mn-ea"/>
                <a:cs typeface="+mn-cs"/>
              </a:rPr>
              <a:t>je</a:t>
            </a:r>
            <a:r>
              <a:rPr lang="nl-NL" sz="1200" kern="1200" dirty="0">
                <a:solidFill>
                  <a:schemeClr val="tx1"/>
                </a:solidFill>
                <a:latin typeface="Arial" charset="0"/>
                <a:ea typeface="+mn-ea"/>
                <a:cs typeface="+mn-cs"/>
              </a:rPr>
              <a:t> bevindt en wat je doet. Ieder moment is dat wat het is.</a:t>
            </a:r>
          </a:p>
          <a:p>
            <a:r>
              <a:rPr lang="nl-NL" sz="1200" kern="1200" dirty="0">
                <a:solidFill>
                  <a:schemeClr val="tx1"/>
                </a:solidFill>
                <a:latin typeface="Arial" charset="0"/>
                <a:ea typeface="+mn-ea"/>
                <a:cs typeface="+mn-cs"/>
              </a:rPr>
              <a:t>De kunst is dus om </a:t>
            </a:r>
            <a:r>
              <a:rPr lang="nl-NL" sz="1200" b="1" kern="1200" dirty="0">
                <a:solidFill>
                  <a:schemeClr val="tx1"/>
                </a:solidFill>
                <a:latin typeface="Arial" charset="0"/>
                <a:ea typeface="+mn-ea"/>
                <a:cs typeface="+mn-cs"/>
              </a:rPr>
              <a:t>beter te worden in leven</a:t>
            </a:r>
            <a:r>
              <a:rPr lang="nl-NL" sz="1200" kern="1200" dirty="0">
                <a:solidFill>
                  <a:schemeClr val="tx1"/>
                </a:solidFill>
                <a:latin typeface="Arial" charset="0"/>
                <a:ea typeface="+mn-ea"/>
                <a:cs typeface="+mn-cs"/>
              </a:rPr>
              <a:t>. Om je leven te zien als één geheel en je energie te verdelen, je tijd slimmer in te delen, beter te genieten en effectiever op te laden.</a:t>
            </a:r>
          </a:p>
          <a:p>
            <a:endParaRPr lang="nl-NL" sz="1200" kern="1200" dirty="0">
              <a:solidFill>
                <a:schemeClr val="tx1"/>
              </a:solidFill>
              <a:latin typeface="Arial" charset="0"/>
              <a:ea typeface="+mn-ea"/>
              <a:cs typeface="+mn-cs"/>
            </a:endParaRPr>
          </a:p>
          <a:p>
            <a:r>
              <a:rPr lang="nl-NL" sz="1200" b="1" kern="1200" dirty="0" smtClean="0">
                <a:solidFill>
                  <a:schemeClr val="tx1"/>
                </a:solidFill>
                <a:latin typeface="Arial" charset="0"/>
                <a:ea typeface="+mn-ea"/>
                <a:cs typeface="+mn-cs"/>
              </a:rPr>
              <a:t>Doel </a:t>
            </a:r>
            <a:r>
              <a:rPr lang="nl-NL" sz="1200" b="1" kern="1200" dirty="0">
                <a:solidFill>
                  <a:schemeClr val="tx1"/>
                </a:solidFill>
                <a:latin typeface="Arial" charset="0"/>
                <a:ea typeface="+mn-ea"/>
                <a:cs typeface="+mn-cs"/>
              </a:rPr>
              <a:t>van de workshop (1 min)</a:t>
            </a:r>
          </a:p>
          <a:p>
            <a:r>
              <a:rPr lang="nl-NL" sz="1200" kern="1200" dirty="0">
                <a:solidFill>
                  <a:schemeClr val="tx1"/>
                </a:solidFill>
                <a:latin typeface="Arial" charset="0"/>
                <a:ea typeface="+mn-ea"/>
                <a:cs typeface="+mn-cs"/>
              </a:rPr>
              <a:t>Vanavond gaan we op zoek naar hoe je signalen</a:t>
            </a:r>
            <a:r>
              <a:rPr lang="nl-NL" sz="1200" kern="1200" baseline="0" dirty="0">
                <a:solidFill>
                  <a:schemeClr val="tx1"/>
                </a:solidFill>
                <a:latin typeface="Arial" charset="0"/>
                <a:ea typeface="+mn-ea"/>
                <a:cs typeface="+mn-cs"/>
              </a:rPr>
              <a:t> op kan merken als het niet goed gaat en hoe je </a:t>
            </a:r>
            <a:r>
              <a:rPr lang="nl-NL" sz="1200" kern="1200" dirty="0">
                <a:solidFill>
                  <a:schemeClr val="tx1"/>
                </a:solidFill>
                <a:latin typeface="Arial" charset="0"/>
                <a:ea typeface="+mn-ea"/>
                <a:cs typeface="+mn-cs"/>
              </a:rPr>
              <a:t>de balans kan vinden.</a:t>
            </a:r>
          </a:p>
          <a:p>
            <a:r>
              <a:rPr lang="nl-NL" sz="1200" kern="1200" dirty="0">
                <a:solidFill>
                  <a:schemeClr val="tx1"/>
                </a:solidFill>
                <a:latin typeface="Arial" charset="0"/>
                <a:ea typeface="+mn-ea"/>
                <a:cs typeface="+mn-cs"/>
              </a:rPr>
              <a:t>Jullie gaan ook voor jezelf en met elkaar nadenken over hoe jij dat dan doet en kan doen.</a:t>
            </a:r>
          </a:p>
          <a:p>
            <a:endParaRPr lang="nl-NL" sz="1200" kern="1200" dirty="0">
              <a:solidFill>
                <a:schemeClr val="tx1"/>
              </a:solidFill>
              <a:latin typeface="Arial" charset="0"/>
              <a:ea typeface="+mn-ea"/>
              <a:cs typeface="+mn-cs"/>
            </a:endParaRPr>
          </a:p>
          <a:p>
            <a:r>
              <a:rPr lang="nl-NL" sz="1200" b="1" kern="1200" dirty="0">
                <a:solidFill>
                  <a:schemeClr val="tx1"/>
                </a:solidFill>
                <a:latin typeface="Arial" charset="0"/>
                <a:ea typeface="+mn-ea"/>
                <a:cs typeface="+mn-cs"/>
              </a:rPr>
              <a:t>Afspraken (1 min)</a:t>
            </a:r>
          </a:p>
          <a:p>
            <a:r>
              <a:rPr lang="nl-NL" sz="1200" b="0" kern="1200" dirty="0">
                <a:solidFill>
                  <a:schemeClr val="tx1"/>
                </a:solidFill>
                <a:latin typeface="Arial" charset="0"/>
                <a:ea typeface="+mn-ea"/>
                <a:cs typeface="+mn-cs"/>
              </a:rPr>
              <a:t>Dat</a:t>
            </a:r>
            <a:r>
              <a:rPr lang="nl-NL" sz="1200" b="0" kern="1200" baseline="0" dirty="0">
                <a:solidFill>
                  <a:schemeClr val="tx1"/>
                </a:solidFill>
                <a:latin typeface="Arial" charset="0"/>
                <a:ea typeface="+mn-ea"/>
                <a:cs typeface="+mn-cs"/>
              </a:rPr>
              <a:t> wat hier besproken wordt blijft ook hier en is vertrouwelijk. Laten we samen die veiligheid creëren. </a:t>
            </a:r>
            <a:endParaRPr lang="nl-NL" sz="1200" b="0" kern="1200" dirty="0">
              <a:solidFill>
                <a:schemeClr val="tx1"/>
              </a:solidFill>
              <a:latin typeface="Arial" charset="0"/>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lvl="0"/>
            <a:r>
              <a:rPr lang="nl-NL" sz="1200" b="1" kern="1200" dirty="0">
                <a:solidFill>
                  <a:schemeClr val="tx1"/>
                </a:solidFill>
                <a:latin typeface="Arial" charset="0"/>
                <a:ea typeface="+mn-ea"/>
                <a:cs typeface="+mn-cs"/>
              </a:rPr>
              <a:t>3 min Mirjam </a:t>
            </a:r>
          </a:p>
          <a:p>
            <a:pPr lvl="0"/>
            <a:r>
              <a:rPr lang="nl-NL" sz="1200" b="1" kern="1200" dirty="0">
                <a:solidFill>
                  <a:schemeClr val="tx1"/>
                </a:solidFill>
                <a:latin typeface="Arial" charset="0"/>
                <a:ea typeface="+mn-ea"/>
                <a:cs typeface="+mn-cs"/>
              </a:rPr>
              <a:t>Doe minder</a:t>
            </a:r>
            <a:r>
              <a:rPr lang="nl-NL" sz="1200" b="0" kern="1200" baseline="0" dirty="0">
                <a:solidFill>
                  <a:schemeClr val="tx1"/>
                </a:solidFill>
                <a:latin typeface="Arial" charset="0"/>
                <a:ea typeface="+mn-ea"/>
                <a:cs typeface="+mn-cs"/>
              </a:rPr>
              <a:t> - </a:t>
            </a:r>
            <a:r>
              <a:rPr lang="nl-NL" sz="1200" kern="1200" dirty="0">
                <a:solidFill>
                  <a:schemeClr val="tx1"/>
                </a:solidFill>
                <a:latin typeface="Arial" charset="0"/>
                <a:ea typeface="+mn-ea"/>
                <a:cs typeface="+mn-cs"/>
              </a:rPr>
              <a:t>Doe de dingen die </a:t>
            </a:r>
            <a:r>
              <a:rPr lang="nl-NL" sz="1200" i="1" kern="1200" dirty="0">
                <a:solidFill>
                  <a:schemeClr val="tx1"/>
                </a:solidFill>
                <a:latin typeface="Arial" charset="0"/>
                <a:ea typeface="+mn-ea"/>
                <a:cs typeface="+mn-cs"/>
              </a:rPr>
              <a:t>echt</a:t>
            </a:r>
            <a:r>
              <a:rPr lang="nl-NL" sz="1200" kern="1200" dirty="0">
                <a:solidFill>
                  <a:schemeClr val="tx1"/>
                </a:solidFill>
                <a:latin typeface="Arial" charset="0"/>
                <a:ea typeface="+mn-ea"/>
                <a:cs typeface="+mn-cs"/>
              </a:rPr>
              <a:t> bijdragen aan je levensgeluk. </a:t>
            </a:r>
            <a:r>
              <a:rPr lang="nl-NL" sz="1200" u="none" strike="noStrike" kern="1200" dirty="0">
                <a:solidFill>
                  <a:schemeClr val="tx1"/>
                </a:solidFill>
                <a:latin typeface="Arial" charset="0"/>
                <a:ea typeface="+mn-ea"/>
                <a:cs typeface="+mn-cs"/>
                <a:hlinkClick r:id="rId3"/>
              </a:rPr>
              <a:t>Doe de rest niet</a:t>
            </a:r>
            <a:r>
              <a:rPr lang="nl-NL" sz="1200" kern="1200" dirty="0">
                <a:solidFill>
                  <a:schemeClr val="tx1"/>
                </a:solidFill>
                <a:latin typeface="Arial" charset="0"/>
                <a:ea typeface="+mn-ea"/>
                <a:cs typeface="+mn-cs"/>
              </a:rPr>
              <a:t>.</a:t>
            </a:r>
          </a:p>
          <a:p>
            <a:pPr lvl="0"/>
            <a:r>
              <a:rPr lang="nl-NL" sz="1200" b="1" kern="1200" dirty="0">
                <a:solidFill>
                  <a:schemeClr val="tx1"/>
                </a:solidFill>
                <a:latin typeface="Arial" charset="0"/>
                <a:ea typeface="+mn-ea"/>
                <a:cs typeface="+mn-cs"/>
              </a:rPr>
              <a:t>‘s avonds</a:t>
            </a:r>
            <a:r>
              <a:rPr lang="nl-NL" sz="1200" b="1" kern="1200" baseline="0" dirty="0">
                <a:solidFill>
                  <a:schemeClr val="tx1"/>
                </a:solidFill>
                <a:latin typeface="Arial" charset="0"/>
                <a:ea typeface="+mn-ea"/>
                <a:cs typeface="+mn-cs"/>
              </a:rPr>
              <a:t> </a:t>
            </a:r>
            <a:r>
              <a:rPr lang="nl-NL" sz="1200" b="1" kern="1200" baseline="0" dirty="0" err="1">
                <a:solidFill>
                  <a:schemeClr val="tx1"/>
                </a:solidFill>
                <a:latin typeface="Arial" charset="0"/>
                <a:ea typeface="+mn-ea"/>
                <a:cs typeface="+mn-cs"/>
              </a:rPr>
              <a:t>opslomen</a:t>
            </a:r>
            <a:r>
              <a:rPr lang="nl-NL" sz="1200" b="1" kern="1200" baseline="0" dirty="0">
                <a:solidFill>
                  <a:schemeClr val="tx1"/>
                </a:solidFill>
                <a:latin typeface="Arial" charset="0"/>
                <a:ea typeface="+mn-ea"/>
                <a:cs typeface="+mn-cs"/>
              </a:rPr>
              <a:t> – </a:t>
            </a:r>
            <a:r>
              <a:rPr lang="nl-NL" sz="1200" b="0" kern="1200" baseline="0" dirty="0">
                <a:solidFill>
                  <a:schemeClr val="tx1"/>
                </a:solidFill>
                <a:latin typeface="Arial" charset="0"/>
                <a:ea typeface="+mn-ea"/>
                <a:cs typeface="+mn-cs"/>
              </a:rPr>
              <a:t>doe het rustig aan, kom bij van je inspanningen, doe ff niks.</a:t>
            </a:r>
            <a:endParaRPr lang="nl-NL" sz="1200" b="1" kern="1200" dirty="0">
              <a:solidFill>
                <a:schemeClr val="tx1"/>
              </a:solidFill>
              <a:latin typeface="Arial" charset="0"/>
              <a:ea typeface="+mn-ea"/>
              <a:cs typeface="+mn-cs"/>
            </a:endParaRPr>
          </a:p>
          <a:p>
            <a:pPr lvl="0"/>
            <a:r>
              <a:rPr lang="nl-NL" sz="1200" b="1" kern="1200" dirty="0">
                <a:solidFill>
                  <a:schemeClr val="tx1"/>
                </a:solidFill>
                <a:latin typeface="Arial" charset="0"/>
                <a:ea typeface="+mn-ea"/>
                <a:cs typeface="+mn-cs"/>
              </a:rPr>
              <a:t>Werk aan je </a:t>
            </a:r>
            <a:r>
              <a:rPr lang="nl-NL" sz="1200" b="1" u="none" strike="noStrike" kern="1200" dirty="0">
                <a:solidFill>
                  <a:schemeClr val="tx1"/>
                </a:solidFill>
                <a:latin typeface="Arial" charset="0"/>
                <a:ea typeface="+mn-ea"/>
                <a:cs typeface="+mn-cs"/>
                <a:hlinkClick r:id="rId4"/>
              </a:rPr>
              <a:t>perfectionisme</a:t>
            </a:r>
            <a:r>
              <a:rPr lang="nl-NL" sz="1200" kern="1200" dirty="0">
                <a:solidFill>
                  <a:schemeClr val="tx1"/>
                </a:solidFill>
                <a:latin typeface="Arial" charset="0"/>
                <a:ea typeface="+mn-ea"/>
                <a:cs typeface="+mn-cs"/>
              </a:rPr>
              <a:t>. Je kind hoeft niet de meest fantastische traktatie uit te delen op school. Je hoeft niet altijd de beste te zijn op kantoor. En je hoeft niet aanwezig te zijn bij elke sociale verplichting.</a:t>
            </a:r>
          </a:p>
          <a:p>
            <a:pPr lvl="0"/>
            <a:r>
              <a:rPr lang="nl-NL" sz="1200" b="1" kern="1200" dirty="0">
                <a:solidFill>
                  <a:schemeClr val="tx1"/>
                </a:solidFill>
                <a:latin typeface="Arial" charset="0"/>
                <a:ea typeface="+mn-ea"/>
                <a:cs typeface="+mn-cs"/>
              </a:rPr>
              <a:t>Maak je leven minder gecompliceerd</a:t>
            </a:r>
            <a:r>
              <a:rPr lang="nl-NL" sz="1200" kern="1200" dirty="0">
                <a:solidFill>
                  <a:schemeClr val="tx1"/>
                </a:solidFill>
                <a:latin typeface="Arial" charset="0"/>
                <a:ea typeface="+mn-ea"/>
                <a:cs typeface="+mn-cs"/>
              </a:rPr>
              <a:t>. Zoek naar manieren om tijd te besparen en </a:t>
            </a:r>
            <a:r>
              <a:rPr lang="nl-NL" sz="1200" u="none" strike="noStrike" kern="1200" dirty="0">
                <a:solidFill>
                  <a:schemeClr val="tx1"/>
                </a:solidFill>
                <a:latin typeface="Arial" charset="0"/>
                <a:ea typeface="+mn-ea"/>
                <a:cs typeface="+mn-cs"/>
                <a:hlinkClick r:id="rId5"/>
              </a:rPr>
              <a:t>complexiteit weg te nemen</a:t>
            </a:r>
            <a:r>
              <a:rPr lang="nl-NL" sz="1200" kern="1200" dirty="0">
                <a:solidFill>
                  <a:schemeClr val="tx1"/>
                </a:solidFill>
                <a:latin typeface="Arial" charset="0"/>
                <a:ea typeface="+mn-ea"/>
                <a:cs typeface="+mn-cs"/>
              </a:rPr>
              <a:t>. Kook bijvoorbeeld in dubbele porties, schrap onnodige stappen uit je werkproces, automatiseer taken, schakel hulp in, maak met je gezinsleden</a:t>
            </a:r>
            <a:r>
              <a:rPr lang="nl-NL" sz="1200" kern="1200" baseline="0" dirty="0">
                <a:solidFill>
                  <a:schemeClr val="tx1"/>
                </a:solidFill>
                <a:latin typeface="Arial" charset="0"/>
                <a:ea typeface="+mn-ea"/>
                <a:cs typeface="+mn-cs"/>
              </a:rPr>
              <a:t> afspraken over taken in huis</a:t>
            </a:r>
            <a:r>
              <a:rPr lang="nl-NL" sz="1200" kern="1200" dirty="0">
                <a:solidFill>
                  <a:schemeClr val="tx1"/>
                </a:solidFill>
                <a:latin typeface="Arial" charset="0"/>
                <a:ea typeface="+mn-ea"/>
                <a:cs typeface="+mn-cs"/>
              </a:rPr>
              <a:t> etc.</a:t>
            </a:r>
          </a:p>
          <a:p>
            <a:r>
              <a:rPr lang="nl-NL" sz="1200" kern="1200" dirty="0">
                <a:solidFill>
                  <a:schemeClr val="tx1"/>
                </a:solidFill>
                <a:latin typeface="Arial" charset="0"/>
                <a:ea typeface="+mn-ea"/>
                <a:cs typeface="+mn-cs"/>
              </a:rPr>
              <a:t>Hoe minder ballen je hoog houdt, des te makkelijker het is om de balans tussen werk en privé te bewaren.</a:t>
            </a:r>
          </a:p>
          <a:p>
            <a:r>
              <a:rPr lang="nl-NL" sz="1200" b="1" kern="1200" dirty="0">
                <a:solidFill>
                  <a:schemeClr val="tx1"/>
                </a:solidFill>
                <a:latin typeface="Arial" charset="0"/>
                <a:ea typeface="+mn-ea"/>
                <a:cs typeface="+mn-cs"/>
              </a:rPr>
              <a:t>Siësta</a:t>
            </a:r>
            <a:r>
              <a:rPr lang="nl-NL" sz="1200" b="1" kern="1200" baseline="0" dirty="0">
                <a:solidFill>
                  <a:schemeClr val="tx1"/>
                </a:solidFill>
                <a:latin typeface="Arial" charset="0"/>
                <a:ea typeface="+mn-ea"/>
                <a:cs typeface="+mn-cs"/>
              </a:rPr>
              <a:t> – </a:t>
            </a:r>
            <a:r>
              <a:rPr lang="nl-NL" sz="1200" b="0" kern="1200" baseline="0" dirty="0">
                <a:solidFill>
                  <a:schemeClr val="tx1"/>
                </a:solidFill>
                <a:latin typeface="Arial" charset="0"/>
                <a:ea typeface="+mn-ea"/>
                <a:cs typeface="+mn-cs"/>
              </a:rPr>
              <a:t>gun jezelf af en toe even rust en ontspanning, leg je </a:t>
            </a:r>
            <a:r>
              <a:rPr lang="nl-NL" sz="1200" b="0" kern="1200" baseline="0" dirty="0" err="1">
                <a:solidFill>
                  <a:schemeClr val="tx1"/>
                </a:solidFill>
                <a:latin typeface="Arial" charset="0"/>
                <a:ea typeface="+mn-ea"/>
                <a:cs typeface="+mn-cs"/>
              </a:rPr>
              <a:t>smartphone</a:t>
            </a:r>
            <a:r>
              <a:rPr lang="nl-NL" sz="1200" b="0" kern="1200" baseline="0" dirty="0">
                <a:solidFill>
                  <a:schemeClr val="tx1"/>
                </a:solidFill>
                <a:latin typeface="Arial" charset="0"/>
                <a:ea typeface="+mn-ea"/>
                <a:cs typeface="+mn-cs"/>
              </a:rPr>
              <a:t> even weg of doe hem uit- het is tijd voor ME- time. </a:t>
            </a:r>
            <a:endParaRPr lang="nl-NL" sz="1200" b="0" kern="1200" dirty="0">
              <a:solidFill>
                <a:schemeClr val="tx1"/>
              </a:solidFill>
              <a:latin typeface="Arial" charset="0"/>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4</a:t>
            </a:r>
            <a:r>
              <a:rPr lang="nl-NL" b="1" baseline="0" dirty="0"/>
              <a:t> minuten </a:t>
            </a:r>
            <a:r>
              <a:rPr lang="nl-NL" baseline="0" dirty="0"/>
              <a:t>Mirjam</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21</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10 minuten</a:t>
            </a:r>
            <a:r>
              <a:rPr lang="nl-NL" b="1" baseline="0" dirty="0"/>
              <a:t> </a:t>
            </a:r>
            <a:r>
              <a:rPr lang="nl-NL" baseline="0" dirty="0"/>
              <a:t>- Mirjam</a:t>
            </a:r>
            <a:endParaRPr lang="nl-NL" dirty="0"/>
          </a:p>
          <a:p>
            <a:endParaRPr lang="nl-NL" dirty="0"/>
          </a:p>
          <a:p>
            <a:r>
              <a:rPr lang="nl-NL" dirty="0"/>
              <a:t>We</a:t>
            </a:r>
            <a:r>
              <a:rPr lang="nl-NL" baseline="0" dirty="0"/>
              <a:t> hebben voor jullie een test die zowel jullie privé als werksituatie in kaart brengt.</a:t>
            </a:r>
          </a:p>
          <a:p>
            <a:endParaRPr lang="nl-NL" baseline="0"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1" kern="1200" dirty="0">
                <a:solidFill>
                  <a:schemeClr val="tx1"/>
                </a:solidFill>
                <a:latin typeface="Arial" charset="0"/>
                <a:ea typeface="+mn-ea"/>
                <a:cs typeface="+mn-cs"/>
              </a:rPr>
              <a:t>(2 minuten) Andries </a:t>
            </a:r>
          </a:p>
          <a:p>
            <a:r>
              <a:rPr lang="nl-NL" sz="1200" kern="1200" dirty="0">
                <a:solidFill>
                  <a:schemeClr val="tx1"/>
                </a:solidFill>
                <a:latin typeface="Arial" charset="0"/>
                <a:ea typeface="+mn-ea"/>
                <a:cs typeface="+mn-cs"/>
              </a:rPr>
              <a:t>Als kind gingen ik vaak met het gezin op zondag wandelen in het bos.</a:t>
            </a:r>
            <a:r>
              <a:rPr lang="nl-NL" sz="1200" kern="1200" baseline="0" dirty="0">
                <a:solidFill>
                  <a:schemeClr val="tx1"/>
                </a:solidFill>
                <a:latin typeface="Arial" charset="0"/>
                <a:ea typeface="+mn-ea"/>
                <a:cs typeface="+mn-cs"/>
              </a:rPr>
              <a:t> Het was heerlijk om even rond te rennen, te banjeren door de bladeren en te gooien met stokken.</a:t>
            </a:r>
            <a:r>
              <a:rPr lang="nl-NL" sz="1200" kern="1200" dirty="0">
                <a:solidFill>
                  <a:schemeClr val="tx1"/>
                </a:solidFill>
                <a:latin typeface="Arial" charset="0"/>
                <a:ea typeface="+mn-ea"/>
                <a:cs typeface="+mn-cs"/>
              </a:rPr>
              <a:t> En lopen over de smalle balk over één</a:t>
            </a:r>
            <a:r>
              <a:rPr lang="nl-NL" sz="1200" kern="1200" baseline="0" dirty="0">
                <a:solidFill>
                  <a:schemeClr val="tx1"/>
                </a:solidFill>
                <a:latin typeface="Arial" charset="0"/>
                <a:ea typeface="+mn-ea"/>
                <a:cs typeface="+mn-cs"/>
              </a:rPr>
              <a:t> </a:t>
            </a:r>
            <a:r>
              <a:rPr lang="nl-NL" sz="1200" kern="1200" dirty="0">
                <a:solidFill>
                  <a:schemeClr val="tx1"/>
                </a:solidFill>
                <a:latin typeface="Arial" charset="0"/>
                <a:ea typeface="+mn-ea"/>
                <a:cs typeface="+mn-cs"/>
              </a:rPr>
              <a:t>van de vijvers in het bos.</a:t>
            </a:r>
          </a:p>
          <a:p>
            <a:r>
              <a:rPr lang="nl-NL" sz="1200" kern="1200" dirty="0">
                <a:solidFill>
                  <a:schemeClr val="tx1"/>
                </a:solidFill>
                <a:latin typeface="Arial" charset="0"/>
                <a:ea typeface="+mn-ea"/>
                <a:cs typeface="+mn-cs"/>
              </a:rPr>
              <a:t>Mijn tweelingbroer stapte op de balk en liep vol </a:t>
            </a:r>
            <a:r>
              <a:rPr lang="nl-NL" sz="1200" u="none" strike="noStrike" kern="1200" dirty="0">
                <a:solidFill>
                  <a:schemeClr val="tx1"/>
                </a:solidFill>
                <a:latin typeface="Arial" charset="0"/>
                <a:ea typeface="+mn-ea"/>
                <a:cs typeface="+mn-cs"/>
                <a:hlinkClick r:id="rId3" tooltip="zelfvertrouwen"/>
              </a:rPr>
              <a:t>zelfvertrouwen</a:t>
            </a:r>
            <a:r>
              <a:rPr lang="nl-NL" sz="1200" kern="1200" dirty="0">
                <a:solidFill>
                  <a:schemeClr val="tx1"/>
                </a:solidFill>
                <a:latin typeface="Arial" charset="0"/>
                <a:ea typeface="+mn-ea"/>
                <a:cs typeface="+mn-cs"/>
              </a:rPr>
              <a:t> naar de overkant. Ik probeerde hetzelfde, maar ik kreeg het niet voor elkaar. Na twee stappen viel ik eraf en besloot ik niet verder te lopen. Ik was al vaak genoeg in sloten gevallen.</a:t>
            </a:r>
          </a:p>
          <a:p>
            <a:r>
              <a:rPr lang="nl-NL" sz="1200" kern="1200" dirty="0">
                <a:solidFill>
                  <a:schemeClr val="tx1"/>
                </a:solidFill>
                <a:latin typeface="Arial" charset="0"/>
                <a:ea typeface="+mn-ea"/>
                <a:cs typeface="+mn-cs"/>
              </a:rPr>
              <a:t>Op een smalle balk balanceren is een vaardigheid. Er is geen moment dat je simpelweg </a:t>
            </a:r>
            <a:r>
              <a:rPr lang="nl-NL" sz="1200" i="1" kern="1200" dirty="0">
                <a:solidFill>
                  <a:schemeClr val="tx1"/>
                </a:solidFill>
                <a:latin typeface="Arial" charset="0"/>
                <a:ea typeface="+mn-ea"/>
                <a:cs typeface="+mn-cs"/>
              </a:rPr>
              <a:t>in balans bent</a:t>
            </a:r>
            <a:r>
              <a:rPr lang="nl-NL" sz="1200" kern="1200" dirty="0">
                <a:solidFill>
                  <a:schemeClr val="tx1"/>
                </a:solidFill>
                <a:latin typeface="Arial" charset="0"/>
                <a:ea typeface="+mn-ea"/>
                <a:cs typeface="+mn-cs"/>
              </a:rPr>
              <a:t>. </a:t>
            </a:r>
            <a:r>
              <a:rPr lang="nl-NL" sz="1200" b="1" kern="1200" dirty="0">
                <a:solidFill>
                  <a:schemeClr val="tx1"/>
                </a:solidFill>
                <a:latin typeface="Arial" charset="0"/>
                <a:ea typeface="+mn-ea"/>
                <a:cs typeface="+mn-cs"/>
              </a:rPr>
              <a:t>Je moet continu blijven balanceren</a:t>
            </a:r>
            <a:r>
              <a:rPr lang="nl-NL" sz="1200" kern="1200" dirty="0">
                <a:solidFill>
                  <a:schemeClr val="tx1"/>
                </a:solidFill>
                <a:latin typeface="Arial" charset="0"/>
                <a:ea typeface="+mn-ea"/>
                <a:cs typeface="+mn-cs"/>
              </a:rPr>
              <a:t>. Je corrigeert jezelf iedere seconde.</a:t>
            </a:r>
          </a:p>
          <a:p>
            <a:r>
              <a:rPr lang="nl-NL" sz="1200" kern="1200" dirty="0">
                <a:solidFill>
                  <a:schemeClr val="tx1"/>
                </a:solidFill>
                <a:latin typeface="Arial" charset="0"/>
                <a:ea typeface="+mn-ea"/>
                <a:cs typeface="+mn-cs"/>
              </a:rPr>
              <a:t>En je raadt het al: </a:t>
            </a:r>
            <a:r>
              <a:rPr lang="nl-NL" sz="1200" b="1" kern="1200" dirty="0">
                <a:solidFill>
                  <a:schemeClr val="tx1"/>
                </a:solidFill>
                <a:latin typeface="Arial" charset="0"/>
                <a:ea typeface="+mn-ea"/>
                <a:cs typeface="+mn-cs"/>
              </a:rPr>
              <a:t>zo werkt het ook met de balans tussen werk en privé</a:t>
            </a:r>
            <a:r>
              <a:rPr lang="nl-NL" sz="1200" kern="1200" dirty="0">
                <a:solidFill>
                  <a:schemeClr val="tx1"/>
                </a:solidFill>
                <a:latin typeface="Arial" charset="0"/>
                <a:ea typeface="+mn-ea"/>
                <a:cs typeface="+mn-cs"/>
              </a:rPr>
              <a:t>.</a:t>
            </a:r>
          </a:p>
          <a:p>
            <a:pPr lvl="0"/>
            <a:r>
              <a:rPr lang="nl-NL" sz="1200" b="1" kern="1200" dirty="0">
                <a:solidFill>
                  <a:schemeClr val="tx1"/>
                </a:solidFill>
                <a:latin typeface="Arial" charset="0"/>
                <a:ea typeface="+mn-ea"/>
                <a:cs typeface="+mn-cs"/>
              </a:rPr>
              <a:t>Hoe beter je bent in balanceren, des te dichter je bij de ideale balans blijft</a:t>
            </a:r>
            <a:r>
              <a:rPr lang="nl-NL" sz="1200" kern="1200" dirty="0">
                <a:solidFill>
                  <a:schemeClr val="tx1"/>
                </a:solidFill>
                <a:latin typeface="Arial" charset="0"/>
                <a:ea typeface="+mn-ea"/>
                <a:cs typeface="+mn-cs"/>
              </a:rPr>
              <a:t>.</a:t>
            </a:r>
          </a:p>
          <a:p>
            <a:pPr lvl="0"/>
            <a:r>
              <a:rPr lang="nl-NL" sz="1200" b="1" kern="1200" dirty="0">
                <a:solidFill>
                  <a:schemeClr val="tx1"/>
                </a:solidFill>
                <a:latin typeface="Arial" charset="0"/>
                <a:ea typeface="+mn-ea"/>
                <a:cs typeface="+mn-cs"/>
              </a:rPr>
              <a:t>Je moet continu corrigeren om in balans te blijven</a:t>
            </a:r>
            <a:r>
              <a:rPr lang="nl-NL" sz="1200" kern="1200" dirty="0">
                <a:solidFill>
                  <a:schemeClr val="tx1"/>
                </a:solidFill>
                <a:latin typeface="Arial" charset="0"/>
                <a:ea typeface="+mn-ea"/>
                <a:cs typeface="+mn-cs"/>
              </a:rPr>
              <a:t>. Maar als je te heftig corrigeert, sla je te ver over naar de andere kant waardoor je hevige ups en downs ervaart.</a:t>
            </a:r>
          </a:p>
          <a:p>
            <a:pPr lvl="0"/>
            <a:r>
              <a:rPr lang="nl-NL" sz="1200" kern="1200" dirty="0">
                <a:solidFill>
                  <a:schemeClr val="tx1"/>
                </a:solidFill>
                <a:latin typeface="Arial" charset="0"/>
                <a:ea typeface="+mn-ea"/>
                <a:cs typeface="+mn-cs"/>
              </a:rPr>
              <a:t>Hoe sterker je ups en downs, des te minder balans je ervaart. Je ervaart periodes van enorme gelukzaligheid, en periodes van hevige stress en chaos.</a:t>
            </a:r>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(1</a:t>
            </a:r>
            <a:r>
              <a:rPr lang="nl-NL" b="1" baseline="0" dirty="0"/>
              <a:t> minuut) Mirjam</a:t>
            </a:r>
            <a:endParaRPr lang="nl-NL" b="1" dirty="0"/>
          </a:p>
          <a:p>
            <a:r>
              <a:rPr lang="nl-NL" dirty="0"/>
              <a:t>In</a:t>
            </a:r>
            <a:r>
              <a:rPr lang="nl-NL" baseline="0" dirty="0"/>
              <a:t> het leven van alledag ervaren we allemaal wel een mate van stress.</a:t>
            </a:r>
          </a:p>
          <a:p>
            <a:endParaRPr lang="nl-NL" baseline="0" dirty="0"/>
          </a:p>
          <a:p>
            <a:r>
              <a:rPr lang="nl-NL" baseline="0" dirty="0"/>
              <a:t>De definitie: zie sheet </a:t>
            </a:r>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3 minuten Mirjam</a:t>
            </a:r>
          </a:p>
          <a:p>
            <a:endParaRPr lang="nl-NL" dirty="0"/>
          </a:p>
          <a:p>
            <a:r>
              <a:rPr lang="nl-NL" dirty="0"/>
              <a:t>Filmpje Youtube </a:t>
            </a:r>
          </a:p>
          <a:p>
            <a:r>
              <a:rPr lang="nl-NL" dirty="0"/>
              <a:t>Tip van de dokter: wat doet stress met je lichaam?</a:t>
            </a:r>
          </a:p>
          <a:p>
            <a:endParaRPr lang="nl-NL" dirty="0"/>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1 minuut </a:t>
            </a:r>
            <a:r>
              <a:rPr lang="nl-NL" dirty="0"/>
              <a:t>Mirjam</a:t>
            </a:r>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3 minuten – Andries </a:t>
            </a:r>
          </a:p>
          <a:p>
            <a:endParaRPr lang="nl-NL" dirty="0"/>
          </a:p>
          <a:p>
            <a:endParaRPr lang="nl-NL" dirty="0"/>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a:bodyPr>
          <a:lstStyle/>
          <a:p>
            <a:r>
              <a:rPr lang="nl-NL" b="1" dirty="0"/>
              <a:t>2 minuten – Andries </a:t>
            </a:r>
          </a:p>
          <a:p>
            <a:endParaRPr lang="nl-NL" dirty="0"/>
          </a:p>
          <a:p>
            <a:r>
              <a:rPr lang="nl-NL" dirty="0"/>
              <a:t>Gezonde stress</a:t>
            </a:r>
          </a:p>
          <a:p>
            <a:r>
              <a:rPr lang="nl-NL" dirty="0"/>
              <a:t/>
            </a:r>
            <a:br>
              <a:rPr lang="nl-NL" dirty="0"/>
            </a:br>
            <a:r>
              <a:rPr lang="nl-NL" dirty="0"/>
              <a:t>Zoals gezegd is een beetje stress gezond. Want spanning maak je lichaam klaar om actie te ondernemen. Om te reageren als er bedreigende situaties zijn. Stress brengt als het ware je lichaam in staat van paraatheid. </a:t>
            </a:r>
          </a:p>
          <a:p>
            <a:r>
              <a:rPr lang="nl-NL" dirty="0"/>
              <a:t>Denk ook aan de hardloper</a:t>
            </a:r>
            <a:r>
              <a:rPr lang="nl-NL" baseline="0" dirty="0"/>
              <a:t> die in de startblokken staat en de spieren spant om als het startsein gaat snel van start te gaan. </a:t>
            </a:r>
            <a:r>
              <a:rPr lang="nl-NL" dirty="0"/>
              <a:t/>
            </a:r>
            <a:br>
              <a:rPr lang="nl-NL" dirty="0"/>
            </a:br>
            <a:r>
              <a:rPr lang="nl-NL" dirty="0"/>
              <a:t/>
            </a:r>
            <a:br>
              <a:rPr lang="nl-NL" dirty="0"/>
            </a:br>
            <a:r>
              <a:rPr lang="nl-NL" dirty="0"/>
              <a:t/>
            </a:r>
            <a:br>
              <a:rPr lang="nl-NL" dirty="0"/>
            </a:br>
            <a:r>
              <a:rPr lang="nl-NL" dirty="0"/>
              <a:t>Dagelijks heeft iedereen te maken met gezonde stress. Het helpt je om goed te presteren op je werk. Dat je alert bent en geconcentreerd. En het zorgt dat je veel kan doen in weinig tijd. Dit is wel tijdelijk want zodra je klaar bent, neemt de spanning weer af. </a:t>
            </a:r>
            <a:br>
              <a:rPr lang="nl-NL" dirty="0"/>
            </a:br>
            <a:r>
              <a:rPr lang="nl-NL" dirty="0"/>
              <a:t/>
            </a:r>
            <a:br>
              <a:rPr lang="nl-NL" dirty="0"/>
            </a:br>
            <a:r>
              <a:rPr lang="nl-NL" dirty="0"/>
              <a:t/>
            </a:r>
            <a:br>
              <a:rPr lang="nl-NL" dirty="0"/>
            </a:br>
            <a:r>
              <a:rPr lang="nl-NL" dirty="0"/>
              <a:t>Goede stress is ook de spanning die je voelt tijdens een voetbalwedstrijd. Zeker als de wedstrijd moet worden beslist door penalty’s. Of als je nog net op tijd op je rem trapt om een ongeluk met de auto te voorkomen. </a:t>
            </a:r>
          </a:p>
          <a:p>
            <a:endParaRPr lang="nl-NL" dirty="0"/>
          </a:p>
          <a:p>
            <a:r>
              <a:rPr lang="nl-NL" dirty="0"/>
              <a:t>Het is wel van belang dat er voldoende rust en herstelperioden zijn (zie tekening)</a:t>
            </a:r>
          </a:p>
        </p:txBody>
      </p:sp>
      <p:sp>
        <p:nvSpPr>
          <p:cNvPr id="4" name="Tijdelijke aanduiding voor dianummer 3"/>
          <p:cNvSpPr>
            <a:spLocks noGrp="1"/>
          </p:cNvSpPr>
          <p:nvPr>
            <p:ph type="sldNum" sz="quarter" idx="10"/>
          </p:nvPr>
        </p:nvSpPr>
        <p:spPr/>
        <p:txBody>
          <a:bodyPr/>
          <a:lstStyle/>
          <a:p>
            <a:pPr>
              <a:defRPr/>
            </a:pPr>
            <a:fld id="{132FADF4-085C-44E2-9116-7B600EAF4217}" type="slidenum">
              <a:rPr lang="nl-NL" smtClean="0"/>
              <a:pPr>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nl-NL"/>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nl-NL"/>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nl-NL"/>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nl-NL"/>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nl-NL"/>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nl-NL"/>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nl-NL"/>
            </a:p>
          </p:txBody>
        </p:sp>
      </p:grpSp>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nl-NL"/>
              <a:t>Klik om het opmaakprofiel te bewerken</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nl-NL"/>
              <a:t>Klik om het opmaakprofiel van de modelondertitel te bewerken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nl-NL"/>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nl-NL"/>
              <a:t>BMW 2017</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D644BB7-A1F0-4209-BDD7-B8EE0A895098}"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p>
        </p:txBody>
      </p:sp>
      <p:sp>
        <p:nvSpPr>
          <p:cNvPr id="5"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6" name="Rectangle 13"/>
          <p:cNvSpPr>
            <a:spLocks noGrp="1" noChangeArrowheads="1"/>
          </p:cNvSpPr>
          <p:nvPr>
            <p:ph type="sldNum" sz="quarter" idx="12"/>
          </p:nvPr>
        </p:nvSpPr>
        <p:spPr>
          <a:ln/>
        </p:spPr>
        <p:txBody>
          <a:bodyPr/>
          <a:lstStyle>
            <a:lvl1pPr>
              <a:defRPr/>
            </a:lvl1pPr>
          </a:lstStyle>
          <a:p>
            <a:pPr>
              <a:defRPr/>
            </a:pPr>
            <a:fld id="{2A17FC46-79EE-4769-A52C-5B316E580D9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004050" y="214313"/>
            <a:ext cx="1951038" cy="59182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150938" y="214313"/>
            <a:ext cx="5700712" cy="5918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p>
        </p:txBody>
      </p:sp>
      <p:sp>
        <p:nvSpPr>
          <p:cNvPr id="5"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6" name="Rectangle 13"/>
          <p:cNvSpPr>
            <a:spLocks noGrp="1" noChangeArrowheads="1"/>
          </p:cNvSpPr>
          <p:nvPr>
            <p:ph type="sldNum" sz="quarter" idx="12"/>
          </p:nvPr>
        </p:nvSpPr>
        <p:spPr>
          <a:ln/>
        </p:spPr>
        <p:txBody>
          <a:bodyPr/>
          <a:lstStyle>
            <a:lvl1pPr>
              <a:defRPr/>
            </a:lvl1pPr>
          </a:lstStyle>
          <a:p>
            <a:pPr>
              <a:defRPr/>
            </a:pPr>
            <a:fld id="{FC40FE6C-D58D-452F-9C51-2132A7ED5729}"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p>
        </p:txBody>
      </p:sp>
      <p:sp>
        <p:nvSpPr>
          <p:cNvPr id="5"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6" name="Rectangle 13"/>
          <p:cNvSpPr>
            <a:spLocks noGrp="1" noChangeArrowheads="1"/>
          </p:cNvSpPr>
          <p:nvPr>
            <p:ph type="sldNum" sz="quarter" idx="12"/>
          </p:nvPr>
        </p:nvSpPr>
        <p:spPr>
          <a:ln/>
        </p:spPr>
        <p:txBody>
          <a:bodyPr/>
          <a:lstStyle>
            <a:lvl1pPr>
              <a:defRPr/>
            </a:lvl1pPr>
          </a:lstStyle>
          <a:p>
            <a:pPr>
              <a:defRPr/>
            </a:pPr>
            <a:fld id="{03382142-83AA-4A76-9173-5D7D325A764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11"/>
          <p:cNvSpPr>
            <a:spLocks noGrp="1" noChangeArrowheads="1"/>
          </p:cNvSpPr>
          <p:nvPr>
            <p:ph type="dt" sz="half" idx="10"/>
          </p:nvPr>
        </p:nvSpPr>
        <p:spPr>
          <a:ln/>
        </p:spPr>
        <p:txBody>
          <a:bodyPr/>
          <a:lstStyle>
            <a:lvl1pPr>
              <a:defRPr/>
            </a:lvl1pPr>
          </a:lstStyle>
          <a:p>
            <a:pPr>
              <a:defRPr/>
            </a:pPr>
            <a:endParaRPr lang="nl-NL"/>
          </a:p>
        </p:txBody>
      </p:sp>
      <p:sp>
        <p:nvSpPr>
          <p:cNvPr id="5"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6" name="Rectangle 13"/>
          <p:cNvSpPr>
            <a:spLocks noGrp="1" noChangeArrowheads="1"/>
          </p:cNvSpPr>
          <p:nvPr>
            <p:ph type="sldNum" sz="quarter" idx="12"/>
          </p:nvPr>
        </p:nvSpPr>
        <p:spPr>
          <a:ln/>
        </p:spPr>
        <p:txBody>
          <a:bodyPr/>
          <a:lstStyle>
            <a:lvl1pPr>
              <a:defRPr/>
            </a:lvl1pPr>
          </a:lstStyle>
          <a:p>
            <a:pPr>
              <a:defRPr/>
            </a:pPr>
            <a:fld id="{E230719D-2845-4102-B08E-B83FF5C74328}"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p>
        </p:txBody>
      </p:sp>
      <p:sp>
        <p:nvSpPr>
          <p:cNvPr id="6"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7" name="Rectangle 13"/>
          <p:cNvSpPr>
            <a:spLocks noGrp="1" noChangeArrowheads="1"/>
          </p:cNvSpPr>
          <p:nvPr>
            <p:ph type="sldNum" sz="quarter" idx="12"/>
          </p:nvPr>
        </p:nvSpPr>
        <p:spPr>
          <a:ln/>
        </p:spPr>
        <p:txBody>
          <a:bodyPr/>
          <a:lstStyle>
            <a:lvl1pPr>
              <a:defRPr/>
            </a:lvl1pPr>
          </a:lstStyle>
          <a:p>
            <a:pPr>
              <a:defRPr/>
            </a:pPr>
            <a:fld id="{B1612BAA-6C65-4E12-ADD1-ADB22F9F2CB4}"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11"/>
          <p:cNvSpPr>
            <a:spLocks noGrp="1" noChangeArrowheads="1"/>
          </p:cNvSpPr>
          <p:nvPr>
            <p:ph type="dt" sz="half" idx="10"/>
          </p:nvPr>
        </p:nvSpPr>
        <p:spPr>
          <a:ln/>
        </p:spPr>
        <p:txBody>
          <a:bodyPr/>
          <a:lstStyle>
            <a:lvl1pPr>
              <a:defRPr/>
            </a:lvl1pPr>
          </a:lstStyle>
          <a:p>
            <a:pPr>
              <a:defRPr/>
            </a:pPr>
            <a:endParaRPr lang="nl-NL"/>
          </a:p>
        </p:txBody>
      </p:sp>
      <p:sp>
        <p:nvSpPr>
          <p:cNvPr id="8"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9" name="Rectangle 13"/>
          <p:cNvSpPr>
            <a:spLocks noGrp="1" noChangeArrowheads="1"/>
          </p:cNvSpPr>
          <p:nvPr>
            <p:ph type="sldNum" sz="quarter" idx="12"/>
          </p:nvPr>
        </p:nvSpPr>
        <p:spPr>
          <a:ln/>
        </p:spPr>
        <p:txBody>
          <a:bodyPr/>
          <a:lstStyle>
            <a:lvl1pPr>
              <a:defRPr/>
            </a:lvl1pPr>
          </a:lstStyle>
          <a:p>
            <a:pPr>
              <a:defRPr/>
            </a:pPr>
            <a:fld id="{FC48256B-7497-40BA-B559-574685842679}"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11"/>
          <p:cNvSpPr>
            <a:spLocks noGrp="1" noChangeArrowheads="1"/>
          </p:cNvSpPr>
          <p:nvPr>
            <p:ph type="dt" sz="half" idx="10"/>
          </p:nvPr>
        </p:nvSpPr>
        <p:spPr>
          <a:ln/>
        </p:spPr>
        <p:txBody>
          <a:bodyPr/>
          <a:lstStyle>
            <a:lvl1pPr>
              <a:defRPr/>
            </a:lvl1pPr>
          </a:lstStyle>
          <a:p>
            <a:pPr>
              <a:defRPr/>
            </a:pPr>
            <a:endParaRPr lang="nl-NL"/>
          </a:p>
        </p:txBody>
      </p:sp>
      <p:sp>
        <p:nvSpPr>
          <p:cNvPr id="4"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5" name="Rectangle 13"/>
          <p:cNvSpPr>
            <a:spLocks noGrp="1" noChangeArrowheads="1"/>
          </p:cNvSpPr>
          <p:nvPr>
            <p:ph type="sldNum" sz="quarter" idx="12"/>
          </p:nvPr>
        </p:nvSpPr>
        <p:spPr>
          <a:ln/>
        </p:spPr>
        <p:txBody>
          <a:bodyPr/>
          <a:lstStyle>
            <a:lvl1pPr>
              <a:defRPr/>
            </a:lvl1pPr>
          </a:lstStyle>
          <a:p>
            <a:pPr>
              <a:defRPr/>
            </a:pPr>
            <a:fld id="{06C50F1F-B6D9-4DA9-92B0-033A4DE18B73}"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nl-NL"/>
          </a:p>
        </p:txBody>
      </p:sp>
      <p:sp>
        <p:nvSpPr>
          <p:cNvPr id="3"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4" name="Rectangle 13"/>
          <p:cNvSpPr>
            <a:spLocks noGrp="1" noChangeArrowheads="1"/>
          </p:cNvSpPr>
          <p:nvPr>
            <p:ph type="sldNum" sz="quarter" idx="12"/>
          </p:nvPr>
        </p:nvSpPr>
        <p:spPr>
          <a:ln/>
        </p:spPr>
        <p:txBody>
          <a:bodyPr/>
          <a:lstStyle>
            <a:lvl1pPr>
              <a:defRPr/>
            </a:lvl1pPr>
          </a:lstStyle>
          <a:p>
            <a:pPr>
              <a:defRPr/>
            </a:pPr>
            <a:fld id="{230B2A3D-C89A-475D-B98D-126AC6614E01}"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p>
        </p:txBody>
      </p:sp>
      <p:sp>
        <p:nvSpPr>
          <p:cNvPr id="6"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7" name="Rectangle 13"/>
          <p:cNvSpPr>
            <a:spLocks noGrp="1" noChangeArrowheads="1"/>
          </p:cNvSpPr>
          <p:nvPr>
            <p:ph type="sldNum" sz="quarter" idx="12"/>
          </p:nvPr>
        </p:nvSpPr>
        <p:spPr>
          <a:ln/>
        </p:spPr>
        <p:txBody>
          <a:bodyPr/>
          <a:lstStyle>
            <a:lvl1pPr>
              <a:defRPr/>
            </a:lvl1pPr>
          </a:lstStyle>
          <a:p>
            <a:pPr>
              <a:defRPr/>
            </a:pPr>
            <a:fld id="{B151C0BA-F975-42C4-9BD4-3516960FAD7E}"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11"/>
          <p:cNvSpPr>
            <a:spLocks noGrp="1" noChangeArrowheads="1"/>
          </p:cNvSpPr>
          <p:nvPr>
            <p:ph type="dt" sz="half" idx="10"/>
          </p:nvPr>
        </p:nvSpPr>
        <p:spPr>
          <a:ln/>
        </p:spPr>
        <p:txBody>
          <a:bodyPr/>
          <a:lstStyle>
            <a:lvl1pPr>
              <a:defRPr/>
            </a:lvl1pPr>
          </a:lstStyle>
          <a:p>
            <a:pPr>
              <a:defRPr/>
            </a:pPr>
            <a:endParaRPr lang="nl-NL"/>
          </a:p>
        </p:txBody>
      </p:sp>
      <p:sp>
        <p:nvSpPr>
          <p:cNvPr id="6" name="Rectangle 12"/>
          <p:cNvSpPr>
            <a:spLocks noGrp="1" noChangeArrowheads="1"/>
          </p:cNvSpPr>
          <p:nvPr>
            <p:ph type="ftr" sz="quarter" idx="11"/>
          </p:nvPr>
        </p:nvSpPr>
        <p:spPr>
          <a:ln/>
        </p:spPr>
        <p:txBody>
          <a:bodyPr/>
          <a:lstStyle>
            <a:lvl1pPr>
              <a:defRPr/>
            </a:lvl1pPr>
          </a:lstStyle>
          <a:p>
            <a:pPr>
              <a:defRPr/>
            </a:pPr>
            <a:r>
              <a:rPr lang="nl-NL"/>
              <a:t>BMW 2017</a:t>
            </a:r>
          </a:p>
        </p:txBody>
      </p:sp>
      <p:sp>
        <p:nvSpPr>
          <p:cNvPr id="7" name="Rectangle 13"/>
          <p:cNvSpPr>
            <a:spLocks noGrp="1" noChangeArrowheads="1"/>
          </p:cNvSpPr>
          <p:nvPr>
            <p:ph type="sldNum" sz="quarter" idx="12"/>
          </p:nvPr>
        </p:nvSpPr>
        <p:spPr>
          <a:ln/>
        </p:spPr>
        <p:txBody>
          <a:bodyPr/>
          <a:lstStyle>
            <a:lvl1pPr>
              <a:defRPr/>
            </a:lvl1pPr>
          </a:lstStyle>
          <a:p>
            <a:pPr>
              <a:defRPr/>
            </a:pPr>
            <a:fld id="{B4315982-488C-4DA8-A904-91484A241AB6}"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nl-NL" sz="2400"/>
          </a:p>
        </p:txBody>
      </p:sp>
      <p:sp>
        <p:nvSpPr>
          <p:cNvPr id="163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nl-NL" sz="2400"/>
          </a:p>
        </p:txBody>
      </p:sp>
      <p:sp>
        <p:nvSpPr>
          <p:cNvPr id="1638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nl-NL" sz="2400"/>
          </a:p>
        </p:txBody>
      </p:sp>
      <p:sp>
        <p:nvSpPr>
          <p:cNvPr id="163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nl-NL" sz="2400"/>
          </a:p>
        </p:txBody>
      </p:sp>
      <p:sp>
        <p:nvSpPr>
          <p:cNvPr id="163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nl-NL" sz="2400"/>
          </a:p>
        </p:txBody>
      </p:sp>
      <p:sp>
        <p:nvSpPr>
          <p:cNvPr id="1639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nl-NL" sz="2400"/>
          </a:p>
        </p:txBody>
      </p:sp>
      <p:sp>
        <p:nvSpPr>
          <p:cNvPr id="1639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nl-NL"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a:t>Klik om het opmaakprofiel te bewerken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nl-NL"/>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nl-NL"/>
              <a:t>BMW 2017</a:t>
            </a: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377E6866-39A9-42DA-8E0C-20E97A9FD739}"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OmtuOs8XXAhWFK1AKHeonABcQjRwIBw&amp;url=https://irisvdzanden.wordpress.com/2014/03/23/de-balans/&amp;psig=AOvVaw04jv-5Pf6u21JzxEKuLINm&amp;ust=151100088553725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amp;url=http://nl.123rf.com/photo_19525132_crossroad-wegwijzer-vragen-over-een-blauwe-hemel.html&amp;psig=AOvVaw3cLAz_vf4eh89mZuLa5JVk&amp;ust=151126401983142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eunmask.files.wordpress.com/2016/11/wegwijzer-om.jp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RqozFiM3XAhVMPFAKHS8aBjkQjRwIBw&amp;url=https://www.muji.com/us/relax/&amp;psig=AOvVaw0X7_t6oRRQ6Ey16Wq-I_AL&amp;ust=1511264278536506"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I2prNgs3XAhWMa1AKHb6yCmcQjRwIBw&amp;url=https://www.managementsite.nl/kennisbank/sturen-op-verantwoordelijkheid&amp;psig=AOvVaw20kbUtRl8YEtkk3jsez4NJ&amp;ust=151126269296206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jtm9uYqsXXAhXKYVAKHfPmBIAQjRwIBw&amp;url=https://nl.freepik.com/iconen-gratis/staande-man-doet-balanceren_704987.htm&amp;psig=AOvVaw1UWGfYUgZW-U_-KN3Pn3oq&amp;ust=151099845831267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voettekst 4"/>
          <p:cNvSpPr>
            <a:spLocks noGrp="1"/>
          </p:cNvSpPr>
          <p:nvPr>
            <p:ph type="ftr" sz="quarter" idx="11"/>
          </p:nvPr>
        </p:nvSpPr>
        <p:spPr>
          <a:noFill/>
        </p:spPr>
        <p:txBody>
          <a:bodyPr/>
          <a:lstStyle/>
          <a:p>
            <a:r>
              <a:rPr lang="nl-NL" dirty="0"/>
              <a:t>BMW 2017</a:t>
            </a:r>
          </a:p>
        </p:txBody>
      </p:sp>
      <p:sp>
        <p:nvSpPr>
          <p:cNvPr id="3075" name="Rectangle 2"/>
          <p:cNvSpPr>
            <a:spLocks noGrp="1" noChangeArrowheads="1"/>
          </p:cNvSpPr>
          <p:nvPr>
            <p:ph type="title"/>
          </p:nvPr>
        </p:nvSpPr>
        <p:spPr>
          <a:xfrm>
            <a:off x="1187624" y="260648"/>
            <a:ext cx="7793037" cy="1462087"/>
          </a:xfrm>
        </p:spPr>
        <p:txBody>
          <a:bodyPr/>
          <a:lstStyle/>
          <a:p>
            <a:pPr eaLnBrk="1" hangingPunct="1"/>
            <a:r>
              <a:rPr lang="nl-NL" sz="4000" dirty="0"/>
              <a:t>Werk en Privé</a:t>
            </a:r>
          </a:p>
        </p:txBody>
      </p:sp>
      <p:sp>
        <p:nvSpPr>
          <p:cNvPr id="3076" name="Rectangle 3"/>
          <p:cNvSpPr>
            <a:spLocks noGrp="1" noChangeArrowheads="1"/>
          </p:cNvSpPr>
          <p:nvPr>
            <p:ph type="body" idx="1"/>
          </p:nvPr>
        </p:nvSpPr>
        <p:spPr/>
        <p:txBody>
          <a:bodyPr/>
          <a:lstStyle/>
          <a:p>
            <a:pPr eaLnBrk="1" hangingPunct="1">
              <a:buFont typeface="Wingdings" pitchFamily="2" charset="2"/>
              <a:buNone/>
            </a:pPr>
            <a:r>
              <a:rPr lang="nl-NL" dirty="0"/>
              <a:t>Hoe houd </a:t>
            </a:r>
            <a:r>
              <a:rPr lang="nl-NL" b="1" i="1" dirty="0"/>
              <a:t>ik</a:t>
            </a:r>
            <a:r>
              <a:rPr lang="nl-NL" dirty="0"/>
              <a:t> de balans?</a:t>
            </a:r>
          </a:p>
        </p:txBody>
      </p:sp>
      <p:pic>
        <p:nvPicPr>
          <p:cNvPr id="30722" name="Picture 2" descr="Afbeeldingsresultaat voor balans">
            <a:hlinkClick r:id="rId3"/>
          </p:cNvPr>
          <p:cNvPicPr>
            <a:picLocks noChangeAspect="1" noChangeArrowheads="1"/>
          </p:cNvPicPr>
          <p:nvPr/>
        </p:nvPicPr>
        <p:blipFill>
          <a:blip r:embed="rId4" cstate="print"/>
          <a:srcRect/>
          <a:stretch>
            <a:fillRect/>
          </a:stretch>
        </p:blipFill>
        <p:spPr bwMode="auto">
          <a:xfrm>
            <a:off x="1547664" y="2780928"/>
            <a:ext cx="4305300" cy="2876551"/>
          </a:xfrm>
          <a:prstGeom prst="rect">
            <a:avLst/>
          </a:prstGeom>
          <a:noFill/>
        </p:spPr>
      </p:pic>
      <p:sp>
        <p:nvSpPr>
          <p:cNvPr id="7" name="Tekstvak 6"/>
          <p:cNvSpPr txBox="1"/>
          <p:nvPr/>
        </p:nvSpPr>
        <p:spPr>
          <a:xfrm>
            <a:off x="6156176" y="4797152"/>
            <a:ext cx="2304256" cy="923330"/>
          </a:xfrm>
          <a:prstGeom prst="rect">
            <a:avLst/>
          </a:prstGeom>
          <a:noFill/>
        </p:spPr>
        <p:txBody>
          <a:bodyPr wrap="square" rtlCol="0">
            <a:spAutoFit/>
          </a:bodyPr>
          <a:lstStyle/>
          <a:p>
            <a:r>
              <a:rPr lang="nl-NL" dirty="0"/>
              <a:t>Mirjam Sleijster</a:t>
            </a:r>
          </a:p>
          <a:p>
            <a:r>
              <a:rPr lang="nl-NL" dirty="0"/>
              <a:t>Andries Kuiper </a:t>
            </a:r>
          </a:p>
          <a:p>
            <a:r>
              <a:rPr lang="nl-NL" dirty="0"/>
              <a:t>BMW Opella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voettekst 4"/>
          <p:cNvSpPr>
            <a:spLocks noGrp="1"/>
          </p:cNvSpPr>
          <p:nvPr>
            <p:ph type="ftr" sz="quarter" idx="11"/>
          </p:nvPr>
        </p:nvSpPr>
        <p:spPr>
          <a:noFill/>
        </p:spPr>
        <p:txBody>
          <a:bodyPr/>
          <a:lstStyle/>
          <a:p>
            <a:r>
              <a:rPr lang="nl-NL"/>
              <a:t>BMW 2017</a:t>
            </a:r>
          </a:p>
        </p:txBody>
      </p:sp>
      <p:sp>
        <p:nvSpPr>
          <p:cNvPr id="18435" name="Rectangle 2"/>
          <p:cNvSpPr>
            <a:spLocks noGrp="1" noChangeArrowheads="1"/>
          </p:cNvSpPr>
          <p:nvPr>
            <p:ph type="title"/>
          </p:nvPr>
        </p:nvSpPr>
        <p:spPr/>
        <p:txBody>
          <a:bodyPr/>
          <a:lstStyle/>
          <a:p>
            <a:pPr eaLnBrk="1" hangingPunct="1"/>
            <a:r>
              <a:rPr lang="nl-NL" sz="4000" dirty="0"/>
              <a:t>Wanneer is er sprake van ongezonde stress?</a:t>
            </a:r>
          </a:p>
        </p:txBody>
      </p:sp>
      <p:sp>
        <p:nvSpPr>
          <p:cNvPr id="18436" name="Rectangle 3"/>
          <p:cNvSpPr>
            <a:spLocks noGrp="1" noChangeArrowheads="1"/>
          </p:cNvSpPr>
          <p:nvPr>
            <p:ph type="body" idx="1"/>
          </p:nvPr>
        </p:nvSpPr>
        <p:spPr/>
        <p:txBody>
          <a:bodyPr/>
          <a:lstStyle/>
          <a:p>
            <a:pPr eaLnBrk="1" hangingPunct="1">
              <a:buFont typeface="Wingdings" pitchFamily="2" charset="2"/>
              <a:buNone/>
            </a:pPr>
            <a:r>
              <a:rPr lang="nl-NL"/>
              <a:t>	Ongezonde stress</a:t>
            </a:r>
          </a:p>
        </p:txBody>
      </p:sp>
      <p:sp>
        <p:nvSpPr>
          <p:cNvPr id="18437" name="Line 4"/>
          <p:cNvSpPr>
            <a:spLocks noChangeShapeType="1"/>
          </p:cNvSpPr>
          <p:nvPr/>
        </p:nvSpPr>
        <p:spPr bwMode="auto">
          <a:xfrm>
            <a:off x="1331913" y="2205038"/>
            <a:ext cx="0" cy="3744912"/>
          </a:xfrm>
          <a:prstGeom prst="line">
            <a:avLst/>
          </a:prstGeom>
          <a:noFill/>
          <a:ln w="9525">
            <a:solidFill>
              <a:schemeClr val="tx1"/>
            </a:solidFill>
            <a:round/>
            <a:headEnd/>
            <a:tailEnd/>
          </a:ln>
        </p:spPr>
        <p:txBody>
          <a:bodyPr/>
          <a:lstStyle/>
          <a:p>
            <a:endParaRPr lang="nl-NL"/>
          </a:p>
        </p:txBody>
      </p:sp>
      <p:sp>
        <p:nvSpPr>
          <p:cNvPr id="18438" name="Line 5"/>
          <p:cNvSpPr>
            <a:spLocks noChangeShapeType="1"/>
          </p:cNvSpPr>
          <p:nvPr/>
        </p:nvSpPr>
        <p:spPr bwMode="auto">
          <a:xfrm>
            <a:off x="1331913" y="5949950"/>
            <a:ext cx="6480175" cy="0"/>
          </a:xfrm>
          <a:prstGeom prst="line">
            <a:avLst/>
          </a:prstGeom>
          <a:noFill/>
          <a:ln w="9525">
            <a:solidFill>
              <a:schemeClr val="tx1"/>
            </a:solidFill>
            <a:round/>
            <a:headEnd/>
            <a:tailEnd/>
          </a:ln>
        </p:spPr>
        <p:txBody>
          <a:bodyPr/>
          <a:lstStyle/>
          <a:p>
            <a:endParaRPr lang="nl-NL"/>
          </a:p>
        </p:txBody>
      </p:sp>
      <p:sp>
        <p:nvSpPr>
          <p:cNvPr id="18439" name="Freeform 6"/>
          <p:cNvSpPr>
            <a:spLocks/>
          </p:cNvSpPr>
          <p:nvPr/>
        </p:nvSpPr>
        <p:spPr bwMode="auto">
          <a:xfrm>
            <a:off x="1331913" y="3225800"/>
            <a:ext cx="3384550" cy="2219325"/>
          </a:xfrm>
          <a:custGeom>
            <a:avLst/>
            <a:gdLst>
              <a:gd name="T0" fmla="*/ 0 w 2132"/>
              <a:gd name="T1" fmla="*/ 2147483647 h 1398"/>
              <a:gd name="T2" fmla="*/ 1028223676 w 2132"/>
              <a:gd name="T3" fmla="*/ 2147483647 h 1398"/>
              <a:gd name="T4" fmla="*/ 2147483647 w 2132"/>
              <a:gd name="T5" fmla="*/ 322579987 h 1398"/>
              <a:gd name="T6" fmla="*/ 2147483647 w 2132"/>
              <a:gd name="T7" fmla="*/ 1123989692 h 1398"/>
              <a:gd name="T8" fmla="*/ 2147483647 w 2132"/>
              <a:gd name="T9" fmla="*/ 322579987 h 1398"/>
              <a:gd name="T10" fmla="*/ 2147483647 w 2132"/>
              <a:gd name="T11" fmla="*/ 665321216 h 1398"/>
              <a:gd name="T12" fmla="*/ 2147483647 w 2132"/>
              <a:gd name="T13" fmla="*/ 322579987 h 1398"/>
              <a:gd name="T14" fmla="*/ 2147483647 w 2132"/>
              <a:gd name="T15" fmla="*/ 778729001 h 1398"/>
              <a:gd name="T16" fmla="*/ 2147483647 w 2132"/>
              <a:gd name="T17" fmla="*/ 209173789 h 13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32"/>
              <a:gd name="T28" fmla="*/ 0 h 1398"/>
              <a:gd name="T29" fmla="*/ 2132 w 2132"/>
              <a:gd name="T30" fmla="*/ 1398 h 13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32" h="1398">
                <a:moveTo>
                  <a:pt x="0" y="1217"/>
                </a:moveTo>
                <a:cubicBezTo>
                  <a:pt x="121" y="1307"/>
                  <a:pt x="242" y="1398"/>
                  <a:pt x="408" y="1217"/>
                </a:cubicBezTo>
                <a:cubicBezTo>
                  <a:pt x="574" y="1036"/>
                  <a:pt x="847" y="256"/>
                  <a:pt x="998" y="128"/>
                </a:cubicBezTo>
                <a:cubicBezTo>
                  <a:pt x="1149" y="0"/>
                  <a:pt x="1232" y="446"/>
                  <a:pt x="1315" y="446"/>
                </a:cubicBezTo>
                <a:cubicBezTo>
                  <a:pt x="1398" y="446"/>
                  <a:pt x="1444" y="158"/>
                  <a:pt x="1497" y="128"/>
                </a:cubicBezTo>
                <a:cubicBezTo>
                  <a:pt x="1550" y="98"/>
                  <a:pt x="1588" y="264"/>
                  <a:pt x="1633" y="264"/>
                </a:cubicBezTo>
                <a:cubicBezTo>
                  <a:pt x="1678" y="264"/>
                  <a:pt x="1716" y="121"/>
                  <a:pt x="1769" y="128"/>
                </a:cubicBezTo>
                <a:cubicBezTo>
                  <a:pt x="1822" y="135"/>
                  <a:pt x="1889" y="316"/>
                  <a:pt x="1950" y="309"/>
                </a:cubicBezTo>
                <a:cubicBezTo>
                  <a:pt x="2011" y="302"/>
                  <a:pt x="2102" y="120"/>
                  <a:pt x="2132" y="83"/>
                </a:cubicBezTo>
              </a:path>
            </a:pathLst>
          </a:custGeom>
          <a:noFill/>
          <a:ln w="9525">
            <a:solidFill>
              <a:schemeClr val="tx1"/>
            </a:solidFill>
            <a:round/>
            <a:headEnd/>
            <a:tailEnd/>
          </a:ln>
        </p:spPr>
        <p:txBody>
          <a:bodyPr/>
          <a:lstStyle/>
          <a:p>
            <a:endParaRPr lang="nl-NL"/>
          </a:p>
        </p:txBody>
      </p:sp>
      <p:sp>
        <p:nvSpPr>
          <p:cNvPr id="18440" name="Rectangle 7"/>
          <p:cNvSpPr>
            <a:spLocks noChangeArrowheads="1"/>
          </p:cNvSpPr>
          <p:nvPr/>
        </p:nvSpPr>
        <p:spPr bwMode="auto">
          <a:xfrm>
            <a:off x="7740650" y="5340350"/>
            <a:ext cx="855663" cy="579438"/>
          </a:xfrm>
          <a:prstGeom prst="rect">
            <a:avLst/>
          </a:prstGeom>
          <a:noFill/>
          <a:ln w="9525">
            <a:noFill/>
            <a:miter lim="800000"/>
            <a:headEnd/>
            <a:tailEnd/>
          </a:ln>
        </p:spPr>
        <p:txBody>
          <a:bodyPr wrap="none">
            <a:spAutoFit/>
          </a:bodyPr>
          <a:lstStyle/>
          <a:p>
            <a:r>
              <a:rPr lang="nl-NL" sz="3200"/>
              <a:t>Tijd</a:t>
            </a:r>
          </a:p>
        </p:txBody>
      </p:sp>
      <p:sp>
        <p:nvSpPr>
          <p:cNvPr id="18441" name="Rectangle 8"/>
          <p:cNvSpPr>
            <a:spLocks noChangeArrowheads="1"/>
          </p:cNvSpPr>
          <p:nvPr/>
        </p:nvSpPr>
        <p:spPr bwMode="auto">
          <a:xfrm>
            <a:off x="1403350" y="4724400"/>
            <a:ext cx="571500" cy="366713"/>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a:t>rust</a:t>
            </a:r>
          </a:p>
        </p:txBody>
      </p:sp>
      <p:sp>
        <p:nvSpPr>
          <p:cNvPr id="18442" name="Rectangle 9"/>
          <p:cNvSpPr>
            <a:spLocks noChangeArrowheads="1"/>
          </p:cNvSpPr>
          <p:nvPr/>
        </p:nvSpPr>
        <p:spPr bwMode="auto">
          <a:xfrm>
            <a:off x="2627313" y="2924175"/>
            <a:ext cx="752475" cy="366713"/>
          </a:xfrm>
          <a:prstGeom prst="rect">
            <a:avLst/>
          </a:prstGeom>
          <a:noFill/>
          <a:ln w="9525">
            <a:noFill/>
            <a:miter lim="800000"/>
            <a:headEnd/>
            <a:tailEnd/>
          </a:ln>
        </p:spPr>
        <p:txBody>
          <a:bodyPr wrap="none">
            <a:spAutoFit/>
          </a:bodyPr>
          <a:lstStyle/>
          <a:p>
            <a:r>
              <a:rPr lang="nl-NL"/>
              <a:t>alarm</a:t>
            </a:r>
          </a:p>
        </p:txBody>
      </p:sp>
      <p:sp>
        <p:nvSpPr>
          <p:cNvPr id="18443" name="Rectangle 10"/>
          <p:cNvSpPr>
            <a:spLocks noChangeArrowheads="1"/>
          </p:cNvSpPr>
          <p:nvPr/>
        </p:nvSpPr>
        <p:spPr bwMode="auto">
          <a:xfrm>
            <a:off x="2987675" y="4005263"/>
            <a:ext cx="865188" cy="366712"/>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a:t>herstel</a:t>
            </a:r>
          </a:p>
        </p:txBody>
      </p:sp>
      <p:sp>
        <p:nvSpPr>
          <p:cNvPr id="18444" name="Rectangle 11"/>
          <p:cNvSpPr>
            <a:spLocks noChangeArrowheads="1"/>
          </p:cNvSpPr>
          <p:nvPr/>
        </p:nvSpPr>
        <p:spPr bwMode="auto">
          <a:xfrm>
            <a:off x="3419475" y="2997200"/>
            <a:ext cx="752475" cy="366713"/>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a:t>alarm</a:t>
            </a:r>
          </a:p>
        </p:txBody>
      </p:sp>
      <p:sp>
        <p:nvSpPr>
          <p:cNvPr id="18445" name="Rectangle 12"/>
          <p:cNvSpPr>
            <a:spLocks noChangeArrowheads="1"/>
          </p:cNvSpPr>
          <p:nvPr/>
        </p:nvSpPr>
        <p:spPr bwMode="auto">
          <a:xfrm>
            <a:off x="3563938" y="3716338"/>
            <a:ext cx="865187" cy="366712"/>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a:t>herstel</a:t>
            </a:r>
          </a:p>
        </p:txBody>
      </p:sp>
      <p:sp>
        <p:nvSpPr>
          <p:cNvPr id="18446" name="Rectangle 13"/>
          <p:cNvSpPr>
            <a:spLocks noChangeArrowheads="1"/>
          </p:cNvSpPr>
          <p:nvPr/>
        </p:nvSpPr>
        <p:spPr bwMode="auto">
          <a:xfrm>
            <a:off x="3995738" y="3068638"/>
            <a:ext cx="752475" cy="366712"/>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a:t>alarm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voettekst 4"/>
          <p:cNvSpPr>
            <a:spLocks noGrp="1"/>
          </p:cNvSpPr>
          <p:nvPr>
            <p:ph type="ftr" sz="quarter" idx="11"/>
          </p:nvPr>
        </p:nvSpPr>
        <p:spPr>
          <a:noFill/>
        </p:spPr>
        <p:txBody>
          <a:bodyPr/>
          <a:lstStyle/>
          <a:p>
            <a:r>
              <a:rPr lang="nl-NL"/>
              <a:t>BMW 2017</a:t>
            </a:r>
          </a:p>
        </p:txBody>
      </p:sp>
      <p:sp>
        <p:nvSpPr>
          <p:cNvPr id="19459" name="Rectangle 2"/>
          <p:cNvSpPr>
            <a:spLocks noGrp="1" noChangeArrowheads="1"/>
          </p:cNvSpPr>
          <p:nvPr>
            <p:ph type="title"/>
          </p:nvPr>
        </p:nvSpPr>
        <p:spPr>
          <a:xfrm>
            <a:off x="1331640" y="0"/>
            <a:ext cx="7793037" cy="1462087"/>
          </a:xfrm>
        </p:spPr>
        <p:txBody>
          <a:bodyPr/>
          <a:lstStyle/>
          <a:p>
            <a:pPr eaLnBrk="1" hangingPunct="1"/>
            <a:r>
              <a:rPr lang="nl-NL" sz="4000" dirty="0"/>
              <a:t>Wat gebeurt er in mijn lijf? (1)</a:t>
            </a:r>
          </a:p>
        </p:txBody>
      </p:sp>
      <p:sp>
        <p:nvSpPr>
          <p:cNvPr id="19460" name="Rectangle 3"/>
          <p:cNvSpPr>
            <a:spLocks noGrp="1" noChangeArrowheads="1"/>
          </p:cNvSpPr>
          <p:nvPr>
            <p:ph type="body" idx="1"/>
          </p:nvPr>
        </p:nvSpPr>
        <p:spPr/>
        <p:txBody>
          <a:bodyPr/>
          <a:lstStyle/>
          <a:p>
            <a:pPr eaLnBrk="1" hangingPunct="1">
              <a:lnSpc>
                <a:spcPct val="90000"/>
              </a:lnSpc>
            </a:pPr>
            <a:r>
              <a:rPr lang="nl-NL"/>
              <a:t>Stress is hormonaal geregeld</a:t>
            </a:r>
          </a:p>
          <a:p>
            <a:pPr eaLnBrk="1" hangingPunct="1">
              <a:lnSpc>
                <a:spcPct val="90000"/>
              </a:lnSpc>
            </a:pPr>
            <a:r>
              <a:rPr lang="nl-NL"/>
              <a:t>Serotonine   , regelt lichamelijke klok, slaap    bij stress.</a:t>
            </a:r>
          </a:p>
          <a:p>
            <a:pPr lvl="1" eaLnBrk="1" hangingPunct="1">
              <a:lnSpc>
                <a:spcPct val="90000"/>
              </a:lnSpc>
            </a:pPr>
            <a:r>
              <a:rPr lang="nl-NL"/>
              <a:t>-	Langdurige stress: slaapproblemen</a:t>
            </a:r>
          </a:p>
          <a:p>
            <a:pPr eaLnBrk="1" hangingPunct="1">
              <a:lnSpc>
                <a:spcPct val="90000"/>
              </a:lnSpc>
            </a:pPr>
            <a:r>
              <a:rPr lang="nl-NL"/>
              <a:t>(nor)adrenaline   ,regelt energie/vechtvluchtreactie.</a:t>
            </a:r>
          </a:p>
          <a:p>
            <a:pPr lvl="1" eaLnBrk="1" hangingPunct="1">
              <a:lnSpc>
                <a:spcPct val="90000"/>
              </a:lnSpc>
            </a:pPr>
            <a:r>
              <a:rPr lang="nl-NL"/>
              <a:t>	Langdurige stress: waakzaamheid en 	schrikachtig</a:t>
            </a:r>
          </a:p>
        </p:txBody>
      </p:sp>
      <p:sp>
        <p:nvSpPr>
          <p:cNvPr id="19461" name="Line 4"/>
          <p:cNvSpPr>
            <a:spLocks noChangeShapeType="1"/>
          </p:cNvSpPr>
          <p:nvPr/>
        </p:nvSpPr>
        <p:spPr bwMode="auto">
          <a:xfrm>
            <a:off x="3779838" y="2636838"/>
            <a:ext cx="0" cy="504825"/>
          </a:xfrm>
          <a:prstGeom prst="line">
            <a:avLst/>
          </a:prstGeom>
          <a:noFill/>
          <a:ln w="9525">
            <a:solidFill>
              <a:schemeClr val="tx1"/>
            </a:solidFill>
            <a:round/>
            <a:headEnd/>
            <a:tailEnd type="triangle" w="med" len="med"/>
          </a:ln>
        </p:spPr>
        <p:txBody>
          <a:bodyPr/>
          <a:lstStyle/>
          <a:p>
            <a:endParaRPr lang="nl-NL"/>
          </a:p>
        </p:txBody>
      </p:sp>
      <p:sp>
        <p:nvSpPr>
          <p:cNvPr id="19462" name="Line 5"/>
          <p:cNvSpPr>
            <a:spLocks noChangeShapeType="1"/>
          </p:cNvSpPr>
          <p:nvPr/>
        </p:nvSpPr>
        <p:spPr bwMode="auto">
          <a:xfrm>
            <a:off x="2771775" y="3141663"/>
            <a:ext cx="0" cy="431800"/>
          </a:xfrm>
          <a:prstGeom prst="line">
            <a:avLst/>
          </a:prstGeom>
          <a:noFill/>
          <a:ln w="9525">
            <a:solidFill>
              <a:schemeClr val="tx1"/>
            </a:solidFill>
            <a:round/>
            <a:headEnd/>
            <a:tailEnd type="triangle" w="med" len="med"/>
          </a:ln>
        </p:spPr>
        <p:txBody>
          <a:bodyPr/>
          <a:lstStyle/>
          <a:p>
            <a:endParaRPr lang="nl-NL"/>
          </a:p>
        </p:txBody>
      </p:sp>
      <p:sp>
        <p:nvSpPr>
          <p:cNvPr id="19463" name="Line 6"/>
          <p:cNvSpPr>
            <a:spLocks noChangeShapeType="1"/>
          </p:cNvSpPr>
          <p:nvPr/>
        </p:nvSpPr>
        <p:spPr bwMode="auto">
          <a:xfrm flipV="1">
            <a:off x="4643438" y="4076700"/>
            <a:ext cx="0" cy="503238"/>
          </a:xfrm>
          <a:prstGeom prst="line">
            <a:avLst/>
          </a:prstGeom>
          <a:noFill/>
          <a:ln w="9525">
            <a:solidFill>
              <a:schemeClr val="tx1"/>
            </a:solidFill>
            <a:round/>
            <a:headEnd/>
            <a:tailEnd type="triangle" w="med" len="med"/>
          </a:ln>
        </p:spPr>
        <p:txBody>
          <a:bodyPr/>
          <a:lstStyle/>
          <a:p>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voettekst 4"/>
          <p:cNvSpPr>
            <a:spLocks noGrp="1"/>
          </p:cNvSpPr>
          <p:nvPr>
            <p:ph type="ftr" sz="quarter" idx="11"/>
          </p:nvPr>
        </p:nvSpPr>
        <p:spPr>
          <a:noFill/>
        </p:spPr>
        <p:txBody>
          <a:bodyPr/>
          <a:lstStyle/>
          <a:p>
            <a:r>
              <a:rPr lang="nl-NL"/>
              <a:t>BMW 2017</a:t>
            </a:r>
          </a:p>
        </p:txBody>
      </p:sp>
      <p:sp>
        <p:nvSpPr>
          <p:cNvPr id="20483" name="Rectangle 2"/>
          <p:cNvSpPr>
            <a:spLocks noGrp="1" noChangeArrowheads="1"/>
          </p:cNvSpPr>
          <p:nvPr>
            <p:ph type="title"/>
          </p:nvPr>
        </p:nvSpPr>
        <p:spPr/>
        <p:txBody>
          <a:bodyPr/>
          <a:lstStyle/>
          <a:p>
            <a:pPr eaLnBrk="1" hangingPunct="1"/>
            <a:r>
              <a:rPr lang="nl-NL" sz="4000" dirty="0"/>
              <a:t>Wat gebeurt er in mijn lijf?(2)</a:t>
            </a:r>
          </a:p>
        </p:txBody>
      </p:sp>
      <p:sp>
        <p:nvSpPr>
          <p:cNvPr id="20484" name="Rectangle 3"/>
          <p:cNvSpPr>
            <a:spLocks noGrp="1" noChangeArrowheads="1"/>
          </p:cNvSpPr>
          <p:nvPr>
            <p:ph type="body" idx="1"/>
          </p:nvPr>
        </p:nvSpPr>
        <p:spPr/>
        <p:txBody>
          <a:bodyPr/>
          <a:lstStyle/>
          <a:p>
            <a:pPr eaLnBrk="1" hangingPunct="1"/>
            <a:r>
              <a:rPr lang="nl-NL"/>
              <a:t>Endorfines   regelen pijn en plezier</a:t>
            </a:r>
          </a:p>
          <a:p>
            <a:pPr lvl="1" eaLnBrk="1" hangingPunct="1"/>
            <a:r>
              <a:rPr lang="nl-NL"/>
              <a:t>langdurige stress: minder plezier in 	leuke dingen</a:t>
            </a:r>
          </a:p>
          <a:p>
            <a:pPr eaLnBrk="1" hangingPunct="1"/>
            <a:r>
              <a:rPr lang="nl-NL"/>
              <a:t>Cortisol   regelt activering aanmaak suiker (brandstof)</a:t>
            </a:r>
          </a:p>
          <a:p>
            <a:pPr lvl="1" eaLnBrk="1" hangingPunct="1"/>
            <a:r>
              <a:rPr lang="nl-NL"/>
              <a:t>langdurige stress: sneller schrikachtig en verhoogde waakzaamheid</a:t>
            </a:r>
          </a:p>
        </p:txBody>
      </p:sp>
      <p:sp>
        <p:nvSpPr>
          <p:cNvPr id="20485" name="Line 4"/>
          <p:cNvSpPr>
            <a:spLocks noChangeShapeType="1"/>
          </p:cNvSpPr>
          <p:nvPr/>
        </p:nvSpPr>
        <p:spPr bwMode="auto">
          <a:xfrm>
            <a:off x="3779838" y="2060575"/>
            <a:ext cx="0" cy="431800"/>
          </a:xfrm>
          <a:prstGeom prst="line">
            <a:avLst/>
          </a:prstGeom>
          <a:noFill/>
          <a:ln w="9525">
            <a:solidFill>
              <a:schemeClr val="tx1"/>
            </a:solidFill>
            <a:round/>
            <a:headEnd/>
            <a:tailEnd type="triangle" w="med" len="med"/>
          </a:ln>
        </p:spPr>
        <p:txBody>
          <a:bodyPr/>
          <a:lstStyle/>
          <a:p>
            <a:endParaRPr lang="nl-NL"/>
          </a:p>
        </p:txBody>
      </p:sp>
      <p:sp>
        <p:nvSpPr>
          <p:cNvPr id="20486" name="Line 5"/>
          <p:cNvSpPr>
            <a:spLocks noChangeShapeType="1"/>
          </p:cNvSpPr>
          <p:nvPr/>
        </p:nvSpPr>
        <p:spPr bwMode="auto">
          <a:xfrm flipV="1">
            <a:off x="3132138" y="3644900"/>
            <a:ext cx="0" cy="504825"/>
          </a:xfrm>
          <a:prstGeom prst="line">
            <a:avLst/>
          </a:prstGeom>
          <a:noFill/>
          <a:ln w="9525">
            <a:solidFill>
              <a:schemeClr val="tx1"/>
            </a:solidFill>
            <a:round/>
            <a:headEnd/>
            <a:tailEnd type="triangle" w="med" len="med"/>
          </a:ln>
        </p:spPr>
        <p:txBody>
          <a:bodyPr/>
          <a:lstStyle/>
          <a:p>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PAUZE </a:t>
            </a:r>
          </a:p>
        </p:txBody>
      </p:sp>
      <p:sp>
        <p:nvSpPr>
          <p:cNvPr id="3" name="Tijdelijke aanduiding voor inhoud 2"/>
          <p:cNvSpPr>
            <a:spLocks noGrp="1"/>
          </p:cNvSpPr>
          <p:nvPr>
            <p:ph idx="1"/>
          </p:nvPr>
        </p:nvSpPr>
        <p:spPr/>
        <p:txBody>
          <a:bodyPr/>
          <a:lstStyle/>
          <a:p>
            <a:endParaRPr lang="nl-NL" sz="4800" dirty="0"/>
          </a:p>
          <a:p>
            <a:pPr marL="0" indent="0">
              <a:buNone/>
            </a:pPr>
            <a:endParaRPr lang="nl-NL" sz="4800" dirty="0"/>
          </a:p>
        </p:txBody>
      </p:sp>
      <p:sp>
        <p:nvSpPr>
          <p:cNvPr id="4" name="Tijdelijke aanduiding voor voettekst 3"/>
          <p:cNvSpPr>
            <a:spLocks noGrp="1"/>
          </p:cNvSpPr>
          <p:nvPr>
            <p:ph type="ftr" sz="quarter" idx="11"/>
          </p:nvPr>
        </p:nvSpPr>
        <p:spPr/>
        <p:txBody>
          <a:bodyPr/>
          <a:lstStyle/>
          <a:p>
            <a:pPr>
              <a:defRPr/>
            </a:pPr>
            <a:r>
              <a:rPr lang="nl-NL"/>
              <a:t>BMW 2017</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56" y="1844824"/>
            <a:ext cx="5942959" cy="44514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is nu je balans?</a:t>
            </a:r>
          </a:p>
        </p:txBody>
      </p:sp>
      <p:sp>
        <p:nvSpPr>
          <p:cNvPr id="3" name="Tijdelijke aanduiding voor inhoud 2"/>
          <p:cNvSpPr>
            <a:spLocks noGrp="1"/>
          </p:cNvSpPr>
          <p:nvPr>
            <p:ph idx="1"/>
          </p:nvPr>
        </p:nvSpPr>
        <p:spPr/>
        <p:txBody>
          <a:bodyPr/>
          <a:lstStyle/>
          <a:p>
            <a:endParaRPr lang="nl-NL" dirty="0"/>
          </a:p>
          <a:p>
            <a:r>
              <a:rPr lang="nl-NL" dirty="0"/>
              <a:t>Werk</a:t>
            </a:r>
          </a:p>
          <a:p>
            <a:r>
              <a:rPr lang="nl-NL" dirty="0"/>
              <a:t>Privé</a:t>
            </a:r>
          </a:p>
          <a:p>
            <a:endParaRPr lang="nl-NL" dirty="0"/>
          </a:p>
        </p:txBody>
      </p:sp>
      <p:sp>
        <p:nvSpPr>
          <p:cNvPr id="4" name="Tijdelijke aanduiding voor voettekst 3"/>
          <p:cNvSpPr>
            <a:spLocks noGrp="1"/>
          </p:cNvSpPr>
          <p:nvPr>
            <p:ph type="ftr" sz="quarter" idx="11"/>
          </p:nvPr>
        </p:nvSpPr>
        <p:spPr/>
        <p:txBody>
          <a:bodyPr/>
          <a:lstStyle/>
          <a:p>
            <a:pPr>
              <a:defRPr/>
            </a:pPr>
            <a:r>
              <a:rPr lang="nl-NL"/>
              <a:t>BMW 2017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voettekst 4"/>
          <p:cNvSpPr>
            <a:spLocks noGrp="1"/>
          </p:cNvSpPr>
          <p:nvPr>
            <p:ph type="ftr" sz="quarter" idx="11"/>
          </p:nvPr>
        </p:nvSpPr>
        <p:spPr>
          <a:noFill/>
        </p:spPr>
        <p:txBody>
          <a:bodyPr/>
          <a:lstStyle/>
          <a:p>
            <a:r>
              <a:rPr lang="nl-NL"/>
              <a:t>BMW 2017</a:t>
            </a:r>
          </a:p>
        </p:txBody>
      </p:sp>
      <p:sp>
        <p:nvSpPr>
          <p:cNvPr id="21507" name="Rectangle 2"/>
          <p:cNvSpPr>
            <a:spLocks noGrp="1" noChangeArrowheads="1"/>
          </p:cNvSpPr>
          <p:nvPr>
            <p:ph type="title"/>
          </p:nvPr>
        </p:nvSpPr>
        <p:spPr/>
        <p:txBody>
          <a:bodyPr/>
          <a:lstStyle/>
          <a:p>
            <a:pPr eaLnBrk="1" hangingPunct="1"/>
            <a:r>
              <a:rPr lang="nl-NL" sz="4000"/>
              <a:t>Boosdoeners</a:t>
            </a:r>
          </a:p>
        </p:txBody>
      </p:sp>
      <p:sp>
        <p:nvSpPr>
          <p:cNvPr id="21508" name="Rectangle 3"/>
          <p:cNvSpPr>
            <a:spLocks noGrp="1" noChangeArrowheads="1"/>
          </p:cNvSpPr>
          <p:nvPr>
            <p:ph type="body" idx="1"/>
          </p:nvPr>
        </p:nvSpPr>
        <p:spPr/>
        <p:txBody>
          <a:bodyPr/>
          <a:lstStyle/>
          <a:p>
            <a:pPr eaLnBrk="1" hangingPunct="1"/>
            <a:r>
              <a:rPr lang="nl-NL"/>
              <a:t>Stressveroorzakers: 3 x O</a:t>
            </a:r>
          </a:p>
          <a:p>
            <a:pPr lvl="1" eaLnBrk="1" hangingPunct="1"/>
            <a:r>
              <a:rPr lang="nl-NL"/>
              <a:t>Onbekend</a:t>
            </a:r>
          </a:p>
          <a:p>
            <a:pPr lvl="1" eaLnBrk="1" hangingPunct="1"/>
            <a:r>
              <a:rPr lang="nl-NL"/>
              <a:t>Onzekerheid</a:t>
            </a:r>
          </a:p>
          <a:p>
            <a:pPr lvl="1" eaLnBrk="1" hangingPunct="1"/>
            <a:r>
              <a:rPr lang="nl-NL"/>
              <a:t>Onvoorspelbaar</a:t>
            </a:r>
          </a:p>
          <a:p>
            <a:pPr lvl="1" eaLnBrk="1" hangingPunct="1">
              <a:buFont typeface="Wingdings" pitchFamily="2" charset="2"/>
              <a:buNone/>
            </a:pPr>
            <a:r>
              <a:rPr lang="nl-NL"/>
              <a:t>						</a:t>
            </a:r>
          </a:p>
        </p:txBody>
      </p:sp>
      <p:sp>
        <p:nvSpPr>
          <p:cNvPr id="14338" name="AutoShape 2" descr="Afbeeldingsresultaat voor wegwijzer">
            <a:hlinkClick r:id="rId3"/>
          </p:cNvPr>
          <p:cNvSpPr>
            <a:spLocks noChangeAspect="1" noChangeArrowheads="1"/>
          </p:cNvSpPr>
          <p:nvPr/>
        </p:nvSpPr>
        <p:spPr bwMode="auto">
          <a:xfrm>
            <a:off x="38100" y="-1538288"/>
            <a:ext cx="4286250" cy="321945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4340" name="AutoShape 4" descr="Afbeeldingsresultaat voor wegwijzer">
            <a:hlinkClick r:id="rId3"/>
          </p:cNvPr>
          <p:cNvSpPr>
            <a:spLocks noChangeAspect="1" noChangeArrowheads="1"/>
          </p:cNvSpPr>
          <p:nvPr/>
        </p:nvSpPr>
        <p:spPr bwMode="auto">
          <a:xfrm>
            <a:off x="38100" y="-1538288"/>
            <a:ext cx="4286250" cy="3219451"/>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4342" name="Picture 6" descr="https://eunmask.files.wordpress.com/2016/11/wegwijzer-om.jpg?w=500">
            <a:hlinkClick r:id="rId4" tooltip="wegwijzer-om"/>
          </p:cNvPr>
          <p:cNvPicPr>
            <a:picLocks noChangeAspect="1" noChangeArrowheads="1"/>
          </p:cNvPicPr>
          <p:nvPr/>
        </p:nvPicPr>
        <p:blipFill>
          <a:blip r:embed="rId5" cstate="print"/>
          <a:srcRect/>
          <a:stretch>
            <a:fillRect/>
          </a:stretch>
        </p:blipFill>
        <p:spPr bwMode="auto">
          <a:xfrm>
            <a:off x="5004048" y="3717032"/>
            <a:ext cx="3312368" cy="22060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voettekst 4"/>
          <p:cNvSpPr>
            <a:spLocks noGrp="1"/>
          </p:cNvSpPr>
          <p:nvPr>
            <p:ph type="ftr" sz="quarter" idx="11"/>
          </p:nvPr>
        </p:nvSpPr>
        <p:spPr>
          <a:noFill/>
        </p:spPr>
        <p:txBody>
          <a:bodyPr/>
          <a:lstStyle/>
          <a:p>
            <a:r>
              <a:rPr lang="nl-NL"/>
              <a:t>BMW 2017</a:t>
            </a:r>
          </a:p>
        </p:txBody>
      </p:sp>
      <p:sp>
        <p:nvSpPr>
          <p:cNvPr id="22531" name="Rectangle 2"/>
          <p:cNvSpPr>
            <a:spLocks noGrp="1" noChangeArrowheads="1"/>
          </p:cNvSpPr>
          <p:nvPr>
            <p:ph type="title"/>
          </p:nvPr>
        </p:nvSpPr>
        <p:spPr/>
        <p:txBody>
          <a:bodyPr/>
          <a:lstStyle/>
          <a:p>
            <a:pPr eaLnBrk="1" hangingPunct="1"/>
            <a:r>
              <a:rPr lang="nl-NL" sz="4000"/>
              <a:t>Boosdoeners te lijf</a:t>
            </a:r>
          </a:p>
        </p:txBody>
      </p:sp>
      <p:sp>
        <p:nvSpPr>
          <p:cNvPr id="22532" name="Rectangle 3"/>
          <p:cNvSpPr>
            <a:spLocks noGrp="1" noChangeArrowheads="1"/>
          </p:cNvSpPr>
          <p:nvPr>
            <p:ph type="body" idx="1"/>
          </p:nvPr>
        </p:nvSpPr>
        <p:spPr/>
        <p:txBody>
          <a:bodyPr/>
          <a:lstStyle/>
          <a:p>
            <a:pPr eaLnBrk="1" hangingPunct="1"/>
            <a:r>
              <a:rPr lang="nl-NL" dirty="0"/>
              <a:t>Herstelfunctie bevorderen door:</a:t>
            </a:r>
          </a:p>
          <a:p>
            <a:pPr marL="0" indent="0" eaLnBrk="1" hangingPunct="1">
              <a:buNone/>
            </a:pPr>
            <a:endParaRPr lang="nl-NL" dirty="0"/>
          </a:p>
          <a:p>
            <a:pPr lvl="1" eaLnBrk="1" hangingPunct="1"/>
            <a:r>
              <a:rPr lang="nl-NL" dirty="0"/>
              <a:t>Informatie</a:t>
            </a:r>
          </a:p>
          <a:p>
            <a:pPr lvl="1" eaLnBrk="1" hangingPunct="1"/>
            <a:r>
              <a:rPr lang="nl-NL" dirty="0"/>
              <a:t>Herkennen stresssignalen</a:t>
            </a:r>
          </a:p>
          <a:p>
            <a:pPr lvl="1" eaLnBrk="1" hangingPunct="1"/>
            <a:r>
              <a:rPr lang="nl-NL" dirty="0"/>
              <a:t>Na herkenning; focus op herstel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voettekst 4"/>
          <p:cNvSpPr>
            <a:spLocks noGrp="1"/>
          </p:cNvSpPr>
          <p:nvPr>
            <p:ph type="ftr" sz="quarter" idx="11"/>
          </p:nvPr>
        </p:nvSpPr>
        <p:spPr>
          <a:noFill/>
        </p:spPr>
        <p:txBody>
          <a:bodyPr/>
          <a:lstStyle/>
          <a:p>
            <a:r>
              <a:rPr lang="nl-NL"/>
              <a:t>BMW 2017</a:t>
            </a:r>
          </a:p>
        </p:txBody>
      </p:sp>
      <p:sp>
        <p:nvSpPr>
          <p:cNvPr id="23555" name="Rectangle 2"/>
          <p:cNvSpPr>
            <a:spLocks noGrp="1" noChangeArrowheads="1"/>
          </p:cNvSpPr>
          <p:nvPr>
            <p:ph type="title"/>
          </p:nvPr>
        </p:nvSpPr>
        <p:spPr/>
        <p:txBody>
          <a:bodyPr/>
          <a:lstStyle/>
          <a:p>
            <a:pPr eaLnBrk="1" hangingPunct="1"/>
            <a:r>
              <a:rPr lang="nl-NL" sz="4000"/>
              <a:t>Stress signalen</a:t>
            </a:r>
          </a:p>
        </p:txBody>
      </p:sp>
      <p:sp>
        <p:nvSpPr>
          <p:cNvPr id="23556" name="Rectangle 3"/>
          <p:cNvSpPr>
            <a:spLocks noGrp="1" noChangeArrowheads="1"/>
          </p:cNvSpPr>
          <p:nvPr>
            <p:ph type="body" idx="1"/>
          </p:nvPr>
        </p:nvSpPr>
        <p:spPr/>
        <p:txBody>
          <a:bodyPr/>
          <a:lstStyle/>
          <a:p>
            <a:pPr eaLnBrk="1" hangingPunct="1"/>
            <a:r>
              <a:rPr lang="nl-NL" sz="2800"/>
              <a:t>Lichamelijk</a:t>
            </a:r>
          </a:p>
          <a:p>
            <a:pPr lvl="1" eaLnBrk="1" hangingPunct="1"/>
            <a:r>
              <a:rPr lang="nl-NL" sz="2400"/>
              <a:t>Chronische vermoeidheid, lusteloos,tobberig</a:t>
            </a:r>
          </a:p>
          <a:p>
            <a:pPr eaLnBrk="1" hangingPunct="1"/>
            <a:r>
              <a:rPr lang="nl-NL" sz="2800"/>
              <a:t>Verstandelijk</a:t>
            </a:r>
          </a:p>
          <a:p>
            <a:pPr lvl="1" eaLnBrk="1" hangingPunct="1"/>
            <a:r>
              <a:rPr lang="nl-NL" sz="2400"/>
              <a:t>Gespannen, gejaagd, chaotisch</a:t>
            </a:r>
          </a:p>
          <a:p>
            <a:pPr eaLnBrk="1" hangingPunct="1"/>
            <a:r>
              <a:rPr lang="nl-NL" sz="2800"/>
              <a:t>Emotioneel</a:t>
            </a:r>
          </a:p>
          <a:p>
            <a:pPr lvl="1" eaLnBrk="1" hangingPunct="1"/>
            <a:r>
              <a:rPr lang="nl-NL" sz="2400"/>
              <a:t>Moedeloos, hopeloos, kort lontje</a:t>
            </a:r>
          </a:p>
          <a:p>
            <a:pPr eaLnBrk="1" hangingPunct="1"/>
            <a:r>
              <a:rPr lang="nl-NL" sz="2800"/>
              <a:t>Gedragsmatig</a:t>
            </a:r>
          </a:p>
          <a:p>
            <a:pPr lvl="1" eaLnBrk="1" hangingPunct="1"/>
            <a:r>
              <a:rPr lang="nl-NL" sz="2400"/>
              <a:t>Schreeuwen, schelden, met deuren slaan, angstig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voettekst 4"/>
          <p:cNvSpPr>
            <a:spLocks noGrp="1"/>
          </p:cNvSpPr>
          <p:nvPr>
            <p:ph type="ftr" sz="quarter" idx="11"/>
          </p:nvPr>
        </p:nvSpPr>
        <p:spPr>
          <a:noFill/>
        </p:spPr>
        <p:txBody>
          <a:bodyPr/>
          <a:lstStyle/>
          <a:p>
            <a:r>
              <a:rPr lang="nl-NL"/>
              <a:t>BMW 2017</a:t>
            </a:r>
          </a:p>
        </p:txBody>
      </p:sp>
      <p:sp>
        <p:nvSpPr>
          <p:cNvPr id="24579" name="Rectangle 2"/>
          <p:cNvSpPr>
            <a:spLocks noGrp="1" noChangeArrowheads="1"/>
          </p:cNvSpPr>
          <p:nvPr>
            <p:ph type="title"/>
          </p:nvPr>
        </p:nvSpPr>
        <p:spPr/>
        <p:txBody>
          <a:bodyPr/>
          <a:lstStyle/>
          <a:p>
            <a:pPr eaLnBrk="1" hangingPunct="1"/>
            <a:r>
              <a:rPr lang="nl-NL" sz="4000"/>
              <a:t>Stress signalen; pas op de plaats</a:t>
            </a:r>
          </a:p>
        </p:txBody>
      </p:sp>
      <p:sp>
        <p:nvSpPr>
          <p:cNvPr id="24580" name="Rectangle 3"/>
          <p:cNvSpPr>
            <a:spLocks noGrp="1" noChangeArrowheads="1"/>
          </p:cNvSpPr>
          <p:nvPr>
            <p:ph type="body" idx="1"/>
          </p:nvPr>
        </p:nvSpPr>
        <p:spPr/>
        <p:txBody>
          <a:bodyPr/>
          <a:lstStyle/>
          <a:p>
            <a:pPr eaLnBrk="1" hangingPunct="1"/>
            <a:r>
              <a:rPr lang="nl-NL" dirty="0"/>
              <a:t>Heftige emoties belangrijk signaal</a:t>
            </a:r>
          </a:p>
          <a:p>
            <a:pPr lvl="1" eaLnBrk="1" hangingPunct="1"/>
            <a:r>
              <a:rPr lang="nl-NL" dirty="0"/>
              <a:t>Ga zitten</a:t>
            </a:r>
          </a:p>
          <a:p>
            <a:pPr lvl="1" eaLnBrk="1" hangingPunct="1"/>
            <a:r>
              <a:rPr lang="nl-NL" dirty="0"/>
              <a:t>Voel…</a:t>
            </a:r>
          </a:p>
          <a:p>
            <a:pPr lvl="1" eaLnBrk="1" hangingPunct="1"/>
            <a:r>
              <a:rPr lang="nl-NL" dirty="0"/>
              <a:t>Waar is mijn regie?</a:t>
            </a:r>
          </a:p>
          <a:p>
            <a:pPr lvl="1" eaLnBrk="1" hangingPunct="1"/>
            <a:r>
              <a:rPr lang="nl-NL" dirty="0"/>
              <a:t>Wat kan je ertegen doen?</a:t>
            </a:r>
          </a:p>
          <a:p>
            <a:pPr lvl="1" eaLnBrk="1" hangingPunct="1">
              <a:buFont typeface="Wingdings" pitchFamily="2" charset="2"/>
              <a:buNone/>
            </a:pPr>
            <a:r>
              <a:rPr lang="nl-NL" dirty="0"/>
              <a:t>		</a:t>
            </a:r>
          </a:p>
        </p:txBody>
      </p:sp>
      <p:pic>
        <p:nvPicPr>
          <p:cNvPr id="8194" name="Picture 2" descr="Afbeeldingsresultaat voor relax">
            <a:hlinkClick r:id="rId3"/>
          </p:cNvPr>
          <p:cNvPicPr>
            <a:picLocks noChangeAspect="1" noChangeArrowheads="1"/>
          </p:cNvPicPr>
          <p:nvPr/>
        </p:nvPicPr>
        <p:blipFill>
          <a:blip r:embed="rId4" cstate="print"/>
          <a:srcRect/>
          <a:stretch>
            <a:fillRect/>
          </a:stretch>
        </p:blipFill>
        <p:spPr bwMode="auto">
          <a:xfrm>
            <a:off x="5724128" y="4797152"/>
            <a:ext cx="2562807" cy="120131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voettekst 4"/>
          <p:cNvSpPr>
            <a:spLocks noGrp="1"/>
          </p:cNvSpPr>
          <p:nvPr>
            <p:ph type="ftr" sz="quarter" idx="11"/>
          </p:nvPr>
        </p:nvSpPr>
        <p:spPr>
          <a:noFill/>
        </p:spPr>
        <p:txBody>
          <a:bodyPr/>
          <a:lstStyle/>
          <a:p>
            <a:r>
              <a:rPr lang="nl-NL"/>
              <a:t>BMW 2017</a:t>
            </a:r>
          </a:p>
        </p:txBody>
      </p:sp>
      <p:sp>
        <p:nvSpPr>
          <p:cNvPr id="25603" name="Rectangle 2"/>
          <p:cNvSpPr>
            <a:spLocks noGrp="1" noChangeArrowheads="1"/>
          </p:cNvSpPr>
          <p:nvPr>
            <p:ph type="title"/>
          </p:nvPr>
        </p:nvSpPr>
        <p:spPr/>
        <p:txBody>
          <a:bodyPr/>
          <a:lstStyle/>
          <a:p>
            <a:pPr eaLnBrk="1" hangingPunct="1"/>
            <a:r>
              <a:rPr lang="nl-NL" sz="4000" dirty="0"/>
              <a:t>Wat kun je zelf doen?</a:t>
            </a:r>
          </a:p>
        </p:txBody>
      </p:sp>
      <p:sp>
        <p:nvSpPr>
          <p:cNvPr id="25604" name="Rectangle 3"/>
          <p:cNvSpPr>
            <a:spLocks noGrp="1" noChangeArrowheads="1"/>
          </p:cNvSpPr>
          <p:nvPr>
            <p:ph type="body" idx="1"/>
          </p:nvPr>
        </p:nvSpPr>
        <p:spPr/>
        <p:txBody>
          <a:bodyPr/>
          <a:lstStyle/>
          <a:p>
            <a:pPr eaLnBrk="1" hangingPunct="1">
              <a:lnSpc>
                <a:spcPct val="90000"/>
              </a:lnSpc>
            </a:pPr>
            <a:r>
              <a:rPr lang="nl-NL" dirty="0"/>
              <a:t>Herken de signalen</a:t>
            </a:r>
          </a:p>
          <a:p>
            <a:pPr eaLnBrk="1" hangingPunct="1">
              <a:lnSpc>
                <a:spcPct val="90000"/>
              </a:lnSpc>
            </a:pPr>
            <a:r>
              <a:rPr lang="nl-NL" dirty="0"/>
              <a:t>Bewustwording</a:t>
            </a:r>
          </a:p>
          <a:p>
            <a:pPr lvl="1" eaLnBrk="1" hangingPunct="1">
              <a:lnSpc>
                <a:spcPct val="90000"/>
              </a:lnSpc>
            </a:pPr>
            <a:r>
              <a:rPr lang="nl-NL" dirty="0"/>
              <a:t>Antistress methoden</a:t>
            </a:r>
          </a:p>
          <a:p>
            <a:pPr lvl="1" eaLnBrk="1" hangingPunct="1">
              <a:lnSpc>
                <a:spcPct val="90000"/>
              </a:lnSpc>
            </a:pPr>
            <a:r>
              <a:rPr lang="nl-NL" dirty="0"/>
              <a:t>Ontspanningsoefening</a:t>
            </a:r>
          </a:p>
          <a:p>
            <a:pPr lvl="1" eaLnBrk="1" hangingPunct="1">
              <a:lnSpc>
                <a:spcPct val="90000"/>
              </a:lnSpc>
            </a:pPr>
            <a:r>
              <a:rPr lang="nl-NL" dirty="0"/>
              <a:t>Piekeropdracht</a:t>
            </a:r>
          </a:p>
          <a:p>
            <a:pPr lvl="1" eaLnBrk="1" hangingPunct="1">
              <a:lnSpc>
                <a:spcPct val="90000"/>
              </a:lnSpc>
            </a:pPr>
            <a:r>
              <a:rPr lang="nl-NL" dirty="0"/>
              <a:t>Dagboek bijhouden</a:t>
            </a:r>
          </a:p>
          <a:p>
            <a:pPr lvl="1" eaLnBrk="1" hangingPunct="1">
              <a:lnSpc>
                <a:spcPct val="90000"/>
              </a:lnSpc>
            </a:pPr>
            <a:r>
              <a:rPr lang="nl-NL" dirty="0"/>
              <a:t>10 </a:t>
            </a:r>
            <a:r>
              <a:rPr lang="nl-NL" dirty="0" err="1"/>
              <a:t>secondenregel</a:t>
            </a:r>
            <a:endParaRPr lang="nl-NL" dirty="0"/>
          </a:p>
          <a:p>
            <a:pPr lvl="1" eaLnBrk="1" hangingPunct="1">
              <a:lnSpc>
                <a:spcPct val="90000"/>
              </a:lnSpc>
            </a:pPr>
            <a:r>
              <a:rPr lang="nl-NL" dirty="0"/>
              <a:t>Ademhaling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voettekst 4"/>
          <p:cNvSpPr>
            <a:spLocks noGrp="1"/>
          </p:cNvSpPr>
          <p:nvPr>
            <p:ph type="ftr" sz="quarter" idx="11"/>
          </p:nvPr>
        </p:nvSpPr>
        <p:spPr>
          <a:noFill/>
        </p:spPr>
        <p:txBody>
          <a:bodyPr/>
          <a:lstStyle/>
          <a:p>
            <a:r>
              <a:rPr lang="nl-NL"/>
              <a:t>BMW 2017</a:t>
            </a:r>
          </a:p>
        </p:txBody>
      </p:sp>
      <p:sp>
        <p:nvSpPr>
          <p:cNvPr id="4099" name="Rectangle 2"/>
          <p:cNvSpPr>
            <a:spLocks noGrp="1" noChangeArrowheads="1"/>
          </p:cNvSpPr>
          <p:nvPr>
            <p:ph type="title"/>
          </p:nvPr>
        </p:nvSpPr>
        <p:spPr/>
        <p:txBody>
          <a:bodyPr/>
          <a:lstStyle/>
          <a:p>
            <a:pPr eaLnBrk="1" hangingPunct="1"/>
            <a:r>
              <a:rPr lang="nl-NL" sz="4000" dirty="0"/>
              <a:t>Kennismaking</a:t>
            </a:r>
          </a:p>
        </p:txBody>
      </p:sp>
      <p:sp>
        <p:nvSpPr>
          <p:cNvPr id="5" name="Tijdelijke aanduiding voor inhoud 4"/>
          <p:cNvSpPr>
            <a:spLocks noGrp="1"/>
          </p:cNvSpPr>
          <p:nvPr>
            <p:ph idx="1"/>
          </p:nvPr>
        </p:nvSpPr>
        <p:spPr/>
        <p:txBody>
          <a:bodyPr/>
          <a:lstStyle/>
          <a:p>
            <a:r>
              <a:rPr lang="nl-NL" dirty="0"/>
              <a:t>Introductie en informatie</a:t>
            </a:r>
          </a:p>
          <a:p>
            <a:r>
              <a:rPr lang="nl-NL" dirty="0"/>
              <a:t>Wie is wie</a:t>
            </a:r>
          </a:p>
          <a:p>
            <a:r>
              <a:rPr lang="nl-NL" dirty="0"/>
              <a:t>Doel workshop</a:t>
            </a:r>
          </a:p>
          <a:p>
            <a:r>
              <a:rPr lang="nl-NL" dirty="0"/>
              <a:t>Afspraken - vertrouwelijkheid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voettekst 4"/>
          <p:cNvSpPr>
            <a:spLocks noGrp="1"/>
          </p:cNvSpPr>
          <p:nvPr>
            <p:ph type="ftr" sz="quarter" idx="11"/>
          </p:nvPr>
        </p:nvSpPr>
        <p:spPr>
          <a:noFill/>
        </p:spPr>
        <p:txBody>
          <a:bodyPr/>
          <a:lstStyle/>
          <a:p>
            <a:r>
              <a:rPr lang="nl-NL"/>
              <a:t>BMW 2017</a:t>
            </a:r>
          </a:p>
        </p:txBody>
      </p:sp>
      <p:sp>
        <p:nvSpPr>
          <p:cNvPr id="26627" name="Rectangle 2"/>
          <p:cNvSpPr>
            <a:spLocks noGrp="1" noChangeArrowheads="1"/>
          </p:cNvSpPr>
          <p:nvPr>
            <p:ph type="title"/>
          </p:nvPr>
        </p:nvSpPr>
        <p:spPr/>
        <p:txBody>
          <a:bodyPr/>
          <a:lstStyle/>
          <a:p>
            <a:pPr eaLnBrk="1" hangingPunct="1"/>
            <a:r>
              <a:rPr lang="nl-NL" sz="4000"/>
              <a:t>Herstel; eerste fase</a:t>
            </a:r>
          </a:p>
        </p:txBody>
      </p:sp>
      <p:sp>
        <p:nvSpPr>
          <p:cNvPr id="26628" name="Rectangle 3"/>
          <p:cNvSpPr>
            <a:spLocks noGrp="1" noChangeArrowheads="1"/>
          </p:cNvSpPr>
          <p:nvPr>
            <p:ph type="body" idx="1"/>
          </p:nvPr>
        </p:nvSpPr>
        <p:spPr/>
        <p:txBody>
          <a:bodyPr/>
          <a:lstStyle/>
          <a:p>
            <a:pPr eaLnBrk="1" hangingPunct="1"/>
            <a:r>
              <a:rPr lang="nl-NL" dirty="0"/>
              <a:t>Voorbeelden om tot rust te komen</a:t>
            </a:r>
          </a:p>
          <a:p>
            <a:pPr lvl="1" eaLnBrk="1" hangingPunct="1"/>
            <a:r>
              <a:rPr lang="nl-NL" dirty="0"/>
              <a:t>Doe minder</a:t>
            </a:r>
          </a:p>
          <a:p>
            <a:pPr lvl="1" eaLnBrk="1" hangingPunct="1"/>
            <a:r>
              <a:rPr lang="nl-NL" dirty="0"/>
              <a:t>‘s avonds </a:t>
            </a:r>
            <a:r>
              <a:rPr lang="nl-NL" dirty="0" err="1"/>
              <a:t>opslomen</a:t>
            </a:r>
            <a:endParaRPr lang="nl-NL" dirty="0"/>
          </a:p>
          <a:p>
            <a:pPr lvl="1" eaLnBrk="1" hangingPunct="1"/>
            <a:r>
              <a:rPr lang="nl-NL" dirty="0"/>
              <a:t>Wees niet te perfectionistisch</a:t>
            </a:r>
          </a:p>
          <a:p>
            <a:pPr lvl="1" eaLnBrk="1" hangingPunct="1"/>
            <a:r>
              <a:rPr lang="nl-NL" dirty="0"/>
              <a:t>Maak je leven minder gecompliceerd</a:t>
            </a:r>
          </a:p>
          <a:p>
            <a:pPr lvl="1" eaLnBrk="1" hangingPunct="1"/>
            <a:r>
              <a:rPr lang="nl-NL" dirty="0"/>
              <a:t>Si</a:t>
            </a:r>
            <a:r>
              <a:rPr lang="nl-NL" dirty="0">
                <a:cs typeface="Tahoma" pitchFamily="34" charset="0"/>
              </a:rPr>
              <a:t>ë</a:t>
            </a:r>
            <a:r>
              <a:rPr lang="nl-NL" dirty="0"/>
              <a:t>sta: telefoon uit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voettekst 4"/>
          <p:cNvSpPr>
            <a:spLocks noGrp="1"/>
          </p:cNvSpPr>
          <p:nvPr>
            <p:ph type="ftr" sz="quarter" idx="11"/>
          </p:nvPr>
        </p:nvSpPr>
        <p:spPr>
          <a:noFill/>
        </p:spPr>
        <p:txBody>
          <a:bodyPr/>
          <a:lstStyle/>
          <a:p>
            <a:r>
              <a:rPr lang="nl-NL"/>
              <a:t>BMW 2017</a:t>
            </a:r>
          </a:p>
        </p:txBody>
      </p:sp>
      <p:sp>
        <p:nvSpPr>
          <p:cNvPr id="29699" name="Rectangle 2"/>
          <p:cNvSpPr>
            <a:spLocks noGrp="1" noChangeArrowheads="1"/>
          </p:cNvSpPr>
          <p:nvPr>
            <p:ph type="title"/>
          </p:nvPr>
        </p:nvSpPr>
        <p:spPr/>
        <p:txBody>
          <a:bodyPr/>
          <a:lstStyle/>
          <a:p>
            <a:pPr eaLnBrk="1" hangingPunct="1"/>
            <a:r>
              <a:rPr lang="nl-NL" sz="4000" dirty="0"/>
              <a:t>Afsluiting bijeenkomst </a:t>
            </a:r>
          </a:p>
        </p:txBody>
      </p:sp>
      <p:sp>
        <p:nvSpPr>
          <p:cNvPr id="29700" name="Rectangle 3"/>
          <p:cNvSpPr>
            <a:spLocks noGrp="1" noChangeArrowheads="1"/>
          </p:cNvSpPr>
          <p:nvPr>
            <p:ph type="body" idx="1"/>
          </p:nvPr>
        </p:nvSpPr>
        <p:spPr/>
        <p:txBody>
          <a:bodyPr/>
          <a:lstStyle/>
          <a:p>
            <a:pPr eaLnBrk="1" hangingPunct="1"/>
            <a:r>
              <a:rPr lang="nl-NL" sz="2800" dirty="0"/>
              <a:t>Dank voor het delen;</a:t>
            </a:r>
          </a:p>
          <a:p>
            <a:pPr eaLnBrk="1" hangingPunct="1"/>
            <a:r>
              <a:rPr lang="nl-NL" sz="2800" dirty="0"/>
              <a:t>Wat neem je mee?	</a:t>
            </a:r>
          </a:p>
          <a:p>
            <a:pPr eaLnBrk="1" hangingPunct="1"/>
            <a:endParaRPr lang="nl-NL" sz="2800" dirty="0"/>
          </a:p>
          <a:p>
            <a:pPr eaLnBrk="1" hangingPunct="1"/>
            <a:endParaRPr lang="nl-NL" sz="2800" dirty="0"/>
          </a:p>
          <a:p>
            <a:pPr eaLnBrk="1" hangingPunct="1"/>
            <a:endParaRPr lang="nl-NL" sz="2800" dirty="0"/>
          </a:p>
          <a:p>
            <a:pPr eaLnBrk="1" hangingPunct="1"/>
            <a:r>
              <a:rPr lang="nl-NL" sz="2800" dirty="0"/>
              <a:t>Folders/verdieping</a:t>
            </a:r>
          </a:p>
          <a:p>
            <a:pPr eaLnBrk="1" hangingPunct="1"/>
            <a:r>
              <a:rPr lang="nl-NL" sz="2800" dirty="0"/>
              <a:t>Aanbod BMW/AMW</a:t>
            </a:r>
          </a:p>
          <a:p>
            <a:pPr eaLnBrk="1" hangingPunct="1">
              <a:buFont typeface="Wingdings" pitchFamily="2" charset="2"/>
              <a:buNone/>
            </a:pPr>
            <a:endParaRPr lang="nl-NL" sz="2800" dirty="0"/>
          </a:p>
        </p:txBody>
      </p:sp>
      <p:pic>
        <p:nvPicPr>
          <p:cNvPr id="5122" name="Picture 2" descr="Afbeeldingsresultaat voor balans">
            <a:hlinkClick r:id="rId3"/>
          </p:cNvPr>
          <p:cNvPicPr>
            <a:picLocks noChangeAspect="1" noChangeArrowheads="1"/>
          </p:cNvPicPr>
          <p:nvPr/>
        </p:nvPicPr>
        <p:blipFill>
          <a:blip r:embed="rId4" cstate="print"/>
          <a:srcRect/>
          <a:stretch>
            <a:fillRect/>
          </a:stretch>
        </p:blipFill>
        <p:spPr bwMode="auto">
          <a:xfrm>
            <a:off x="5580112" y="3140968"/>
            <a:ext cx="2314575" cy="13811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a:t>
            </a:r>
            <a:r>
              <a:rPr lang="nl-NL" dirty="0" err="1"/>
              <a:t>werk-prive</a:t>
            </a:r>
            <a:r>
              <a:rPr lang="nl-NL" dirty="0"/>
              <a:t> test </a:t>
            </a:r>
            <a:br>
              <a:rPr lang="nl-NL" dirty="0"/>
            </a:br>
            <a:endParaRPr lang="nl-NL" dirty="0"/>
          </a:p>
        </p:txBody>
      </p:sp>
      <p:sp>
        <p:nvSpPr>
          <p:cNvPr id="3" name="Tijdelijke aanduiding voor inhoud 2"/>
          <p:cNvSpPr>
            <a:spLocks noGrp="1"/>
          </p:cNvSpPr>
          <p:nvPr>
            <p:ph idx="1"/>
          </p:nvPr>
        </p:nvSpPr>
        <p:spPr/>
        <p:txBody>
          <a:bodyPr/>
          <a:lstStyle/>
          <a:p>
            <a:r>
              <a:rPr lang="nl-NL" dirty="0"/>
              <a:t>Hoe is je balans?</a:t>
            </a:r>
          </a:p>
          <a:p>
            <a:r>
              <a:rPr lang="nl-NL" dirty="0"/>
              <a:t>Invullen formulier</a:t>
            </a:r>
          </a:p>
          <a:p>
            <a:r>
              <a:rPr lang="nl-NL" dirty="0"/>
              <a:t>Uitwisseling in 2-tallen, daarna plenair</a:t>
            </a:r>
          </a:p>
        </p:txBody>
      </p:sp>
      <p:sp>
        <p:nvSpPr>
          <p:cNvPr id="4" name="Tijdelijke aanduiding voor voettekst 3"/>
          <p:cNvSpPr>
            <a:spLocks noGrp="1"/>
          </p:cNvSpPr>
          <p:nvPr>
            <p:ph type="ftr" sz="quarter" idx="11"/>
          </p:nvPr>
        </p:nvSpPr>
        <p:spPr/>
        <p:txBody>
          <a:bodyPr/>
          <a:lstStyle/>
          <a:p>
            <a:pPr>
              <a:defRPr/>
            </a:pPr>
            <a:r>
              <a:rPr lang="nl-NL"/>
              <a:t>BMW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Balanceren</a:t>
            </a:r>
          </a:p>
        </p:txBody>
      </p:sp>
      <p:sp>
        <p:nvSpPr>
          <p:cNvPr id="4" name="Tijdelijke aanduiding voor voettekst 3"/>
          <p:cNvSpPr>
            <a:spLocks noGrp="1"/>
          </p:cNvSpPr>
          <p:nvPr>
            <p:ph type="ftr" sz="quarter" idx="11"/>
          </p:nvPr>
        </p:nvSpPr>
        <p:spPr/>
        <p:txBody>
          <a:bodyPr/>
          <a:lstStyle/>
          <a:p>
            <a:pPr>
              <a:defRPr/>
            </a:pPr>
            <a:r>
              <a:rPr lang="nl-NL"/>
              <a:t>BMW 2017</a:t>
            </a:r>
          </a:p>
        </p:txBody>
      </p:sp>
      <p:pic>
        <p:nvPicPr>
          <p:cNvPr id="2050" name="Picture 2" descr="Afbeeldingsresultaat voor balanceren">
            <a:hlinkClick r:id="rId3"/>
          </p:cNvPr>
          <p:cNvPicPr>
            <a:picLocks noChangeAspect="1" noChangeArrowheads="1"/>
          </p:cNvPicPr>
          <p:nvPr/>
        </p:nvPicPr>
        <p:blipFill>
          <a:blip r:embed="rId4" cstate="print"/>
          <a:srcRect/>
          <a:stretch>
            <a:fillRect/>
          </a:stretch>
        </p:blipFill>
        <p:spPr bwMode="auto">
          <a:xfrm>
            <a:off x="3419872" y="2492896"/>
            <a:ext cx="3024336" cy="30243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voettekst 4"/>
          <p:cNvSpPr>
            <a:spLocks noGrp="1"/>
          </p:cNvSpPr>
          <p:nvPr>
            <p:ph type="ftr" sz="quarter" idx="11"/>
          </p:nvPr>
        </p:nvSpPr>
        <p:spPr>
          <a:noFill/>
        </p:spPr>
        <p:txBody>
          <a:bodyPr/>
          <a:lstStyle/>
          <a:p>
            <a:r>
              <a:rPr lang="nl-NL"/>
              <a:t>BMW 2017</a:t>
            </a:r>
          </a:p>
        </p:txBody>
      </p:sp>
      <p:sp>
        <p:nvSpPr>
          <p:cNvPr id="14339" name="Rectangle 2"/>
          <p:cNvSpPr>
            <a:spLocks noGrp="1" noChangeArrowheads="1"/>
          </p:cNvSpPr>
          <p:nvPr>
            <p:ph type="title"/>
          </p:nvPr>
        </p:nvSpPr>
        <p:spPr/>
        <p:txBody>
          <a:bodyPr/>
          <a:lstStyle/>
          <a:p>
            <a:pPr eaLnBrk="1" hangingPunct="1"/>
            <a:r>
              <a:rPr lang="nl-NL" sz="4000" dirty="0"/>
              <a:t>Omgaan met stress</a:t>
            </a:r>
          </a:p>
        </p:txBody>
      </p:sp>
      <p:sp>
        <p:nvSpPr>
          <p:cNvPr id="14340" name="Rectangle 3"/>
          <p:cNvSpPr>
            <a:spLocks noGrp="1" noChangeArrowheads="1"/>
          </p:cNvSpPr>
          <p:nvPr>
            <p:ph type="body" idx="1"/>
          </p:nvPr>
        </p:nvSpPr>
        <p:spPr/>
        <p:txBody>
          <a:bodyPr/>
          <a:lstStyle/>
          <a:p>
            <a:pPr eaLnBrk="1" hangingPunct="1"/>
            <a:r>
              <a:rPr lang="nl-NL" dirty="0"/>
              <a:t>Definitie van stress?</a:t>
            </a:r>
          </a:p>
          <a:p>
            <a:pPr marL="514350" indent="-514350" eaLnBrk="1" hangingPunct="1">
              <a:buNone/>
            </a:pPr>
            <a:r>
              <a:rPr lang="nl-NL" sz="2400" dirty="0"/>
              <a:t>A toestand van psychische spanning </a:t>
            </a:r>
          </a:p>
          <a:p>
            <a:pPr marL="514350" indent="-514350" eaLnBrk="1" hangingPunct="1">
              <a:buNone/>
            </a:pPr>
            <a:r>
              <a:rPr lang="nl-NL" sz="2400" dirty="0"/>
              <a:t>   en druk. </a:t>
            </a:r>
          </a:p>
          <a:p>
            <a:pPr eaLnBrk="1" hangingPunct="1">
              <a:buNone/>
            </a:pPr>
            <a:endParaRPr lang="nl-NL" dirty="0"/>
          </a:p>
          <a:p>
            <a:pPr eaLnBrk="1" hangingPunct="1">
              <a:buNone/>
            </a:pPr>
            <a:r>
              <a:rPr lang="nl-NL" sz="2400" dirty="0"/>
              <a:t>B Toestand waarin het evenwicht is verstoord door te grote lichamelijke of geestelijke spanning. </a:t>
            </a:r>
          </a:p>
          <a:p>
            <a:pPr eaLnBrk="1" hangingPunct="1"/>
            <a:endParaRPr lang="nl-NL" dirty="0"/>
          </a:p>
        </p:txBody>
      </p:sp>
      <p:pic>
        <p:nvPicPr>
          <p:cNvPr id="14341" name="Picture 4" descr="MP900385419[1]"/>
          <p:cNvPicPr>
            <a:picLocks noChangeAspect="1" noChangeArrowheads="1"/>
          </p:cNvPicPr>
          <p:nvPr/>
        </p:nvPicPr>
        <p:blipFill>
          <a:blip r:embed="rId3" cstate="print"/>
          <a:srcRect/>
          <a:stretch>
            <a:fillRect/>
          </a:stretch>
        </p:blipFill>
        <p:spPr bwMode="auto">
          <a:xfrm>
            <a:off x="7092950" y="1916113"/>
            <a:ext cx="1617663" cy="22653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voettekst 4"/>
          <p:cNvSpPr>
            <a:spLocks noGrp="1"/>
          </p:cNvSpPr>
          <p:nvPr>
            <p:ph type="ftr" sz="quarter" idx="11"/>
          </p:nvPr>
        </p:nvSpPr>
        <p:spPr>
          <a:noFill/>
        </p:spPr>
        <p:txBody>
          <a:bodyPr/>
          <a:lstStyle/>
          <a:p>
            <a:r>
              <a:rPr lang="nl-NL"/>
              <a:t>BMW 2017</a:t>
            </a:r>
          </a:p>
        </p:txBody>
      </p:sp>
      <p:sp>
        <p:nvSpPr>
          <p:cNvPr id="15363" name="Rectangle 2"/>
          <p:cNvSpPr>
            <a:spLocks noGrp="1" noChangeArrowheads="1"/>
          </p:cNvSpPr>
          <p:nvPr>
            <p:ph type="title"/>
          </p:nvPr>
        </p:nvSpPr>
        <p:spPr/>
        <p:txBody>
          <a:bodyPr/>
          <a:lstStyle/>
          <a:p>
            <a:pPr eaLnBrk="1" hangingPunct="1"/>
            <a:r>
              <a:rPr lang="nl-NL" sz="4000" dirty="0"/>
              <a:t>Wat doet stress met je lichaam? </a:t>
            </a:r>
          </a:p>
        </p:txBody>
      </p:sp>
      <p:sp>
        <p:nvSpPr>
          <p:cNvPr id="15364" name="Rectangle 3"/>
          <p:cNvSpPr>
            <a:spLocks noGrp="1" noChangeArrowheads="1"/>
          </p:cNvSpPr>
          <p:nvPr>
            <p:ph type="body" idx="1"/>
          </p:nvPr>
        </p:nvSpPr>
        <p:spPr/>
        <p:txBody>
          <a:bodyPr/>
          <a:lstStyle/>
          <a:p>
            <a:pPr eaLnBrk="1" hangingPunct="1"/>
            <a:r>
              <a:rPr lang="nl-NL" dirty="0"/>
              <a:t>Bloeddruk </a:t>
            </a:r>
            <a:endParaRPr lang="nl-NL" dirty="0">
              <a:cs typeface="Tahoma" pitchFamily="34" charset="0"/>
            </a:endParaRPr>
          </a:p>
          <a:p>
            <a:pPr eaLnBrk="1" hangingPunct="1"/>
            <a:r>
              <a:rPr lang="nl-NL" dirty="0"/>
              <a:t>Hartslag </a:t>
            </a:r>
          </a:p>
          <a:p>
            <a:pPr eaLnBrk="1" hangingPunct="1"/>
            <a:r>
              <a:rPr lang="nl-NL" dirty="0"/>
              <a:t>Longblaasjes </a:t>
            </a:r>
            <a:r>
              <a:rPr lang="nl-NL" dirty="0">
                <a:cs typeface="Tahoma" pitchFamily="34" charset="0"/>
              </a:rPr>
              <a:t>&lt;</a:t>
            </a:r>
          </a:p>
          <a:p>
            <a:pPr eaLnBrk="1" hangingPunct="1"/>
            <a:r>
              <a:rPr lang="nl-NL" dirty="0"/>
              <a:t>Bloedtoevoer huid, nieren, spijsverteringsorganen </a:t>
            </a:r>
          </a:p>
          <a:p>
            <a:pPr eaLnBrk="1" hangingPunct="1"/>
            <a:r>
              <a:rPr lang="nl-NL" dirty="0"/>
              <a:t>Bloedtoevoer hersenen </a:t>
            </a:r>
          </a:p>
          <a:p>
            <a:pPr eaLnBrk="1" hangingPunct="1"/>
            <a:r>
              <a:rPr lang="nl-NL" dirty="0"/>
              <a:t>Suikerproductie (brandstof)</a:t>
            </a:r>
          </a:p>
        </p:txBody>
      </p:sp>
      <p:sp>
        <p:nvSpPr>
          <p:cNvPr id="15365" name="Line 21"/>
          <p:cNvSpPr>
            <a:spLocks noChangeShapeType="1"/>
          </p:cNvSpPr>
          <p:nvPr/>
        </p:nvSpPr>
        <p:spPr bwMode="auto">
          <a:xfrm flipV="1">
            <a:off x="3635375" y="2060575"/>
            <a:ext cx="0" cy="431800"/>
          </a:xfrm>
          <a:prstGeom prst="line">
            <a:avLst/>
          </a:prstGeom>
          <a:noFill/>
          <a:ln w="9525">
            <a:solidFill>
              <a:schemeClr val="tx1"/>
            </a:solidFill>
            <a:round/>
            <a:headEnd/>
            <a:tailEnd type="triangle" w="med" len="med"/>
          </a:ln>
        </p:spPr>
        <p:txBody>
          <a:bodyPr/>
          <a:lstStyle/>
          <a:p>
            <a:endParaRPr lang="nl-NL"/>
          </a:p>
        </p:txBody>
      </p:sp>
      <p:sp>
        <p:nvSpPr>
          <p:cNvPr id="15366" name="Line 22"/>
          <p:cNvSpPr>
            <a:spLocks noChangeShapeType="1"/>
          </p:cNvSpPr>
          <p:nvPr/>
        </p:nvSpPr>
        <p:spPr bwMode="auto">
          <a:xfrm>
            <a:off x="3348038" y="2924175"/>
            <a:ext cx="0" cy="0"/>
          </a:xfrm>
          <a:prstGeom prst="line">
            <a:avLst/>
          </a:prstGeom>
          <a:noFill/>
          <a:ln w="9525">
            <a:solidFill>
              <a:schemeClr val="tx1"/>
            </a:solidFill>
            <a:round/>
            <a:headEnd/>
            <a:tailEnd type="triangle" w="med" len="med"/>
          </a:ln>
        </p:spPr>
        <p:txBody>
          <a:bodyPr/>
          <a:lstStyle/>
          <a:p>
            <a:endParaRPr lang="nl-NL"/>
          </a:p>
        </p:txBody>
      </p:sp>
      <p:sp>
        <p:nvSpPr>
          <p:cNvPr id="15367" name="Line 23"/>
          <p:cNvSpPr>
            <a:spLocks noChangeShapeType="1"/>
          </p:cNvSpPr>
          <p:nvPr/>
        </p:nvSpPr>
        <p:spPr bwMode="auto">
          <a:xfrm flipV="1">
            <a:off x="3348038" y="2708275"/>
            <a:ext cx="0" cy="433388"/>
          </a:xfrm>
          <a:prstGeom prst="line">
            <a:avLst/>
          </a:prstGeom>
          <a:noFill/>
          <a:ln w="9525">
            <a:solidFill>
              <a:schemeClr val="tx1"/>
            </a:solidFill>
            <a:round/>
            <a:headEnd/>
            <a:tailEnd type="triangle" w="med" len="med"/>
          </a:ln>
        </p:spPr>
        <p:txBody>
          <a:bodyPr/>
          <a:lstStyle/>
          <a:p>
            <a:endParaRPr lang="nl-NL"/>
          </a:p>
        </p:txBody>
      </p:sp>
      <p:sp>
        <p:nvSpPr>
          <p:cNvPr id="15368" name="Line 24"/>
          <p:cNvSpPr>
            <a:spLocks noChangeShapeType="1"/>
          </p:cNvSpPr>
          <p:nvPr/>
        </p:nvSpPr>
        <p:spPr bwMode="auto">
          <a:xfrm>
            <a:off x="5795963" y="4292600"/>
            <a:ext cx="0" cy="504825"/>
          </a:xfrm>
          <a:prstGeom prst="line">
            <a:avLst/>
          </a:prstGeom>
          <a:noFill/>
          <a:ln w="9525">
            <a:solidFill>
              <a:schemeClr val="tx1"/>
            </a:solidFill>
            <a:round/>
            <a:headEnd/>
            <a:tailEnd type="triangle" w="med" len="med"/>
          </a:ln>
        </p:spPr>
        <p:txBody>
          <a:bodyPr/>
          <a:lstStyle/>
          <a:p>
            <a:endParaRPr lang="nl-NL"/>
          </a:p>
        </p:txBody>
      </p:sp>
      <p:sp>
        <p:nvSpPr>
          <p:cNvPr id="15369" name="Line 26"/>
          <p:cNvSpPr>
            <a:spLocks noChangeShapeType="1"/>
          </p:cNvSpPr>
          <p:nvPr/>
        </p:nvSpPr>
        <p:spPr bwMode="auto">
          <a:xfrm flipV="1">
            <a:off x="6011863" y="4797425"/>
            <a:ext cx="0" cy="503238"/>
          </a:xfrm>
          <a:prstGeom prst="line">
            <a:avLst/>
          </a:prstGeom>
          <a:noFill/>
          <a:ln w="9525">
            <a:solidFill>
              <a:schemeClr val="tx1"/>
            </a:solidFill>
            <a:round/>
            <a:headEnd/>
            <a:tailEnd type="triangle" w="med" len="med"/>
          </a:ln>
        </p:spPr>
        <p:txBody>
          <a:bodyPr/>
          <a:lstStyle/>
          <a:p>
            <a:endParaRPr lang="nl-NL"/>
          </a:p>
        </p:txBody>
      </p:sp>
      <p:sp>
        <p:nvSpPr>
          <p:cNvPr id="15370" name="Line 27"/>
          <p:cNvSpPr>
            <a:spLocks noChangeShapeType="1"/>
          </p:cNvSpPr>
          <p:nvPr/>
        </p:nvSpPr>
        <p:spPr bwMode="auto">
          <a:xfrm flipV="1">
            <a:off x="6804025" y="5445125"/>
            <a:ext cx="0" cy="431800"/>
          </a:xfrm>
          <a:prstGeom prst="line">
            <a:avLst/>
          </a:prstGeom>
          <a:noFill/>
          <a:ln w="9525">
            <a:solidFill>
              <a:schemeClr val="tx1"/>
            </a:solidFill>
            <a:round/>
            <a:headEnd/>
            <a:tailEnd type="triangle" w="med" len="med"/>
          </a:ln>
        </p:spPr>
        <p:txBody>
          <a:bodyPr/>
          <a:lstStyle/>
          <a:p>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voettekst 4"/>
          <p:cNvSpPr>
            <a:spLocks noGrp="1"/>
          </p:cNvSpPr>
          <p:nvPr>
            <p:ph type="ftr" sz="quarter" idx="11"/>
          </p:nvPr>
        </p:nvSpPr>
        <p:spPr>
          <a:noFill/>
        </p:spPr>
        <p:txBody>
          <a:bodyPr/>
          <a:lstStyle/>
          <a:p>
            <a:r>
              <a:rPr lang="nl-NL"/>
              <a:t>BMW 2017</a:t>
            </a:r>
          </a:p>
        </p:txBody>
      </p:sp>
      <p:sp>
        <p:nvSpPr>
          <p:cNvPr id="16387" name="Rectangle 2"/>
          <p:cNvSpPr>
            <a:spLocks noGrp="1" noChangeArrowheads="1"/>
          </p:cNvSpPr>
          <p:nvPr>
            <p:ph type="title"/>
          </p:nvPr>
        </p:nvSpPr>
        <p:spPr/>
        <p:txBody>
          <a:bodyPr/>
          <a:lstStyle/>
          <a:p>
            <a:pPr eaLnBrk="1" hangingPunct="1"/>
            <a:r>
              <a:rPr lang="nl-NL" sz="4000" dirty="0"/>
              <a:t>Wat gebeurt er nog meer?</a:t>
            </a:r>
          </a:p>
        </p:txBody>
      </p:sp>
      <p:sp>
        <p:nvSpPr>
          <p:cNvPr id="16388" name="Rectangle 3"/>
          <p:cNvSpPr>
            <a:spLocks noGrp="1" noChangeArrowheads="1"/>
          </p:cNvSpPr>
          <p:nvPr>
            <p:ph type="body" idx="1"/>
          </p:nvPr>
        </p:nvSpPr>
        <p:spPr/>
        <p:txBody>
          <a:bodyPr/>
          <a:lstStyle/>
          <a:p>
            <a:pPr eaLnBrk="1" hangingPunct="1"/>
            <a:r>
              <a:rPr lang="nl-NL" sz="2800"/>
              <a:t>Lichaam in staat van paraatheid</a:t>
            </a:r>
          </a:p>
          <a:p>
            <a:pPr eaLnBrk="1" hangingPunct="1"/>
            <a:r>
              <a:rPr lang="nl-NL" sz="2800"/>
              <a:t>Pupillen verwijd</a:t>
            </a:r>
          </a:p>
          <a:p>
            <a:pPr eaLnBrk="1" hangingPunct="1"/>
            <a:r>
              <a:rPr lang="nl-NL" sz="2800"/>
              <a:t>Keel samengeknepen</a:t>
            </a:r>
          </a:p>
          <a:p>
            <a:pPr eaLnBrk="1" hangingPunct="1"/>
            <a:r>
              <a:rPr lang="nl-NL" sz="2800"/>
              <a:t>Gespannen spieren/nek/schouders</a:t>
            </a:r>
          </a:p>
          <a:p>
            <a:pPr eaLnBrk="1" hangingPunct="1"/>
            <a:r>
              <a:rPr lang="nl-NL" sz="2800"/>
              <a:t>Oppervlakkige ademhaling</a:t>
            </a:r>
          </a:p>
          <a:p>
            <a:pPr eaLnBrk="1" hangingPunct="1"/>
            <a:r>
              <a:rPr lang="nl-NL" sz="2800"/>
              <a:t>Droge mond</a:t>
            </a:r>
          </a:p>
          <a:p>
            <a:pPr eaLnBrk="1" hangingPunct="1"/>
            <a:r>
              <a:rPr lang="nl-NL" sz="2800"/>
              <a:t>Bonzend</a:t>
            </a:r>
          </a:p>
          <a:p>
            <a:pPr eaLnBrk="1" hangingPunct="1"/>
            <a:r>
              <a:rPr lang="nl-NL" sz="2800"/>
              <a:t>Koude/zweethanden</a:t>
            </a:r>
          </a:p>
          <a:p>
            <a:pPr eaLnBrk="1" hangingPunct="1"/>
            <a:endParaRPr lang="nl-NL" sz="2800"/>
          </a:p>
        </p:txBody>
      </p:sp>
      <p:pic>
        <p:nvPicPr>
          <p:cNvPr id="16389" name="Picture 4" descr="MC900233512[1]"/>
          <p:cNvPicPr>
            <a:picLocks noChangeAspect="1" noChangeArrowheads="1"/>
          </p:cNvPicPr>
          <p:nvPr/>
        </p:nvPicPr>
        <p:blipFill>
          <a:blip r:embed="rId3" cstate="print"/>
          <a:srcRect/>
          <a:stretch>
            <a:fillRect/>
          </a:stretch>
        </p:blipFill>
        <p:spPr bwMode="auto">
          <a:xfrm>
            <a:off x="3132138" y="5084763"/>
            <a:ext cx="617537" cy="6016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denken jullie?</a:t>
            </a:r>
          </a:p>
        </p:txBody>
      </p:sp>
      <p:sp>
        <p:nvSpPr>
          <p:cNvPr id="3" name="Tijdelijke aanduiding voor inhoud 2"/>
          <p:cNvSpPr>
            <a:spLocks noGrp="1"/>
          </p:cNvSpPr>
          <p:nvPr>
            <p:ph idx="1"/>
          </p:nvPr>
        </p:nvSpPr>
        <p:spPr/>
        <p:txBody>
          <a:bodyPr/>
          <a:lstStyle/>
          <a:p>
            <a:r>
              <a:rPr lang="nl-NL" sz="4400" dirty="0"/>
              <a:t>Is stress goed of slecht?</a:t>
            </a:r>
          </a:p>
          <a:p>
            <a:pPr marL="0" indent="0">
              <a:buNone/>
            </a:pPr>
            <a:endParaRPr lang="nl-NL" sz="4400" dirty="0"/>
          </a:p>
          <a:p>
            <a:r>
              <a:rPr lang="nl-NL" sz="4400" dirty="0"/>
              <a:t>Wie heeft er stress nodig?</a:t>
            </a:r>
          </a:p>
        </p:txBody>
      </p:sp>
      <p:sp>
        <p:nvSpPr>
          <p:cNvPr id="4" name="Tijdelijke aanduiding voor voettekst 3"/>
          <p:cNvSpPr>
            <a:spLocks noGrp="1"/>
          </p:cNvSpPr>
          <p:nvPr>
            <p:ph type="ftr" sz="quarter" idx="11"/>
          </p:nvPr>
        </p:nvSpPr>
        <p:spPr/>
        <p:txBody>
          <a:bodyPr/>
          <a:lstStyle/>
          <a:p>
            <a:pPr>
              <a:defRPr/>
            </a:pPr>
            <a:r>
              <a:rPr lang="nl-NL"/>
              <a:t>BMW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voettekst 4"/>
          <p:cNvSpPr>
            <a:spLocks noGrp="1"/>
          </p:cNvSpPr>
          <p:nvPr>
            <p:ph type="ftr" sz="quarter" idx="11"/>
          </p:nvPr>
        </p:nvSpPr>
        <p:spPr>
          <a:noFill/>
        </p:spPr>
        <p:txBody>
          <a:bodyPr/>
          <a:lstStyle/>
          <a:p>
            <a:r>
              <a:rPr lang="nl-NL"/>
              <a:t>BMW 2017</a:t>
            </a:r>
          </a:p>
        </p:txBody>
      </p:sp>
      <p:sp>
        <p:nvSpPr>
          <p:cNvPr id="17411" name="Rectangle 2"/>
          <p:cNvSpPr>
            <a:spLocks noGrp="1" noChangeArrowheads="1"/>
          </p:cNvSpPr>
          <p:nvPr>
            <p:ph type="title"/>
          </p:nvPr>
        </p:nvSpPr>
        <p:spPr/>
        <p:txBody>
          <a:bodyPr/>
          <a:lstStyle/>
          <a:p>
            <a:pPr eaLnBrk="1" hangingPunct="1"/>
            <a:r>
              <a:rPr lang="nl-NL" sz="4000" dirty="0"/>
              <a:t>Wat is gezonde stress?</a:t>
            </a:r>
          </a:p>
        </p:txBody>
      </p:sp>
      <p:sp>
        <p:nvSpPr>
          <p:cNvPr id="17412" name="Rectangle 3"/>
          <p:cNvSpPr>
            <a:spLocks noGrp="1" noChangeArrowheads="1"/>
          </p:cNvSpPr>
          <p:nvPr>
            <p:ph type="body" idx="1"/>
          </p:nvPr>
        </p:nvSpPr>
        <p:spPr/>
        <p:txBody>
          <a:bodyPr/>
          <a:lstStyle/>
          <a:p>
            <a:pPr eaLnBrk="1" hangingPunct="1">
              <a:buFont typeface="Wingdings" pitchFamily="2" charset="2"/>
              <a:buNone/>
            </a:pPr>
            <a:r>
              <a:rPr lang="nl-NL" dirty="0"/>
              <a:t>Gezonde Stress</a:t>
            </a:r>
          </a:p>
        </p:txBody>
      </p:sp>
      <p:sp>
        <p:nvSpPr>
          <p:cNvPr id="17413" name="Line 4"/>
          <p:cNvSpPr>
            <a:spLocks noChangeShapeType="1"/>
          </p:cNvSpPr>
          <p:nvPr/>
        </p:nvSpPr>
        <p:spPr bwMode="auto">
          <a:xfrm>
            <a:off x="2051050" y="2565400"/>
            <a:ext cx="0" cy="3600450"/>
          </a:xfrm>
          <a:prstGeom prst="line">
            <a:avLst/>
          </a:prstGeom>
          <a:noFill/>
          <a:ln w="9525">
            <a:solidFill>
              <a:schemeClr val="tx1"/>
            </a:solidFill>
            <a:round/>
            <a:headEnd/>
            <a:tailEnd/>
          </a:ln>
        </p:spPr>
        <p:txBody>
          <a:bodyPr/>
          <a:lstStyle/>
          <a:p>
            <a:endParaRPr lang="nl-NL"/>
          </a:p>
        </p:txBody>
      </p:sp>
      <p:sp>
        <p:nvSpPr>
          <p:cNvPr id="17414" name="Line 5"/>
          <p:cNvSpPr>
            <a:spLocks noChangeShapeType="1"/>
          </p:cNvSpPr>
          <p:nvPr/>
        </p:nvSpPr>
        <p:spPr bwMode="auto">
          <a:xfrm flipV="1">
            <a:off x="2051050" y="6165850"/>
            <a:ext cx="6049963" cy="0"/>
          </a:xfrm>
          <a:prstGeom prst="line">
            <a:avLst/>
          </a:prstGeom>
          <a:noFill/>
          <a:ln w="9525">
            <a:solidFill>
              <a:schemeClr val="tx1"/>
            </a:solidFill>
            <a:round/>
            <a:headEnd/>
            <a:tailEnd/>
          </a:ln>
        </p:spPr>
        <p:txBody>
          <a:bodyPr/>
          <a:lstStyle/>
          <a:p>
            <a:endParaRPr lang="nl-NL"/>
          </a:p>
        </p:txBody>
      </p:sp>
      <p:sp>
        <p:nvSpPr>
          <p:cNvPr id="17415" name="Freeform 6"/>
          <p:cNvSpPr>
            <a:spLocks/>
          </p:cNvSpPr>
          <p:nvPr/>
        </p:nvSpPr>
        <p:spPr bwMode="auto">
          <a:xfrm>
            <a:off x="2051050" y="3500438"/>
            <a:ext cx="4608513" cy="1403350"/>
          </a:xfrm>
          <a:custGeom>
            <a:avLst/>
            <a:gdLst>
              <a:gd name="T0" fmla="*/ 0 w 2904"/>
              <a:gd name="T1" fmla="*/ 1706730649 h 891"/>
              <a:gd name="T2" fmla="*/ 1143363518 w 2904"/>
              <a:gd name="T3" fmla="*/ 1706730649 h 891"/>
              <a:gd name="T4" fmla="*/ 2147483647 w 2904"/>
              <a:gd name="T5" fmla="*/ 17364686 h 891"/>
              <a:gd name="T6" fmla="*/ 2147483647 w 2904"/>
              <a:gd name="T7" fmla="*/ 1818363883 h 891"/>
              <a:gd name="T8" fmla="*/ 2147483647 w 2904"/>
              <a:gd name="T9" fmla="*/ 468854421 h 891"/>
              <a:gd name="T10" fmla="*/ 2147483647 w 2904"/>
              <a:gd name="T11" fmla="*/ 1929995541 h 891"/>
              <a:gd name="T12" fmla="*/ 2147483647 w 2904"/>
              <a:gd name="T13" fmla="*/ 2147483647 h 891"/>
              <a:gd name="T14" fmla="*/ 0 60000 65536"/>
              <a:gd name="T15" fmla="*/ 0 60000 65536"/>
              <a:gd name="T16" fmla="*/ 0 60000 65536"/>
              <a:gd name="T17" fmla="*/ 0 60000 65536"/>
              <a:gd name="T18" fmla="*/ 0 60000 65536"/>
              <a:gd name="T19" fmla="*/ 0 60000 65536"/>
              <a:gd name="T20" fmla="*/ 0 60000 65536"/>
              <a:gd name="T21" fmla="*/ 0 w 2904"/>
              <a:gd name="T22" fmla="*/ 0 h 891"/>
              <a:gd name="T23" fmla="*/ 2904 w 2904"/>
              <a:gd name="T24" fmla="*/ 891 h 8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04" h="891">
                <a:moveTo>
                  <a:pt x="0" y="688"/>
                </a:moveTo>
                <a:cubicBezTo>
                  <a:pt x="144" y="744"/>
                  <a:pt x="288" y="801"/>
                  <a:pt x="454" y="688"/>
                </a:cubicBezTo>
                <a:cubicBezTo>
                  <a:pt x="620" y="575"/>
                  <a:pt x="824" y="0"/>
                  <a:pt x="998" y="7"/>
                </a:cubicBezTo>
                <a:cubicBezTo>
                  <a:pt x="1172" y="14"/>
                  <a:pt x="1368" y="703"/>
                  <a:pt x="1497" y="733"/>
                </a:cubicBezTo>
                <a:cubicBezTo>
                  <a:pt x="1626" y="763"/>
                  <a:pt x="1565" y="182"/>
                  <a:pt x="1769" y="189"/>
                </a:cubicBezTo>
                <a:cubicBezTo>
                  <a:pt x="1973" y="196"/>
                  <a:pt x="2540" y="665"/>
                  <a:pt x="2722" y="778"/>
                </a:cubicBezTo>
                <a:cubicBezTo>
                  <a:pt x="2904" y="891"/>
                  <a:pt x="2881" y="880"/>
                  <a:pt x="2858" y="869"/>
                </a:cubicBezTo>
              </a:path>
            </a:pathLst>
          </a:custGeom>
          <a:noFill/>
          <a:ln w="9525">
            <a:solidFill>
              <a:schemeClr val="tx1"/>
            </a:solidFill>
            <a:round/>
            <a:headEnd/>
            <a:tailEnd/>
          </a:ln>
        </p:spPr>
        <p:txBody>
          <a:bodyPr/>
          <a:lstStyle/>
          <a:p>
            <a:endParaRPr lang="nl-NL"/>
          </a:p>
        </p:txBody>
      </p:sp>
      <p:sp>
        <p:nvSpPr>
          <p:cNvPr id="17416" name="Rectangle 7"/>
          <p:cNvSpPr>
            <a:spLocks noChangeArrowheads="1"/>
          </p:cNvSpPr>
          <p:nvPr/>
        </p:nvSpPr>
        <p:spPr bwMode="auto">
          <a:xfrm rot="10800000" flipV="1">
            <a:off x="2122488" y="4005263"/>
            <a:ext cx="647700" cy="366712"/>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pitchFamily="2" charset="2"/>
              <a:buNone/>
            </a:pPr>
            <a:r>
              <a:rPr lang="nl-NL"/>
              <a:t>rust</a:t>
            </a:r>
          </a:p>
        </p:txBody>
      </p:sp>
      <p:sp>
        <p:nvSpPr>
          <p:cNvPr id="17417" name="Rectangle 8"/>
          <p:cNvSpPr>
            <a:spLocks noChangeArrowheads="1"/>
          </p:cNvSpPr>
          <p:nvPr/>
        </p:nvSpPr>
        <p:spPr bwMode="auto">
          <a:xfrm>
            <a:off x="3132138" y="3068638"/>
            <a:ext cx="1006475" cy="366712"/>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pitchFamily="2" charset="2"/>
              <a:buNone/>
            </a:pPr>
            <a:r>
              <a:rPr lang="nl-NL"/>
              <a:t>alarm</a:t>
            </a:r>
          </a:p>
        </p:txBody>
      </p:sp>
      <p:sp>
        <p:nvSpPr>
          <p:cNvPr id="17418" name="Rectangle 9"/>
          <p:cNvSpPr>
            <a:spLocks noChangeArrowheads="1"/>
          </p:cNvSpPr>
          <p:nvPr/>
        </p:nvSpPr>
        <p:spPr bwMode="auto">
          <a:xfrm>
            <a:off x="3843338" y="4645025"/>
            <a:ext cx="1370012" cy="366713"/>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pitchFamily="2" charset="2"/>
              <a:buNone/>
            </a:pPr>
            <a:r>
              <a:rPr lang="nl-NL"/>
              <a:t>herstel</a:t>
            </a:r>
          </a:p>
        </p:txBody>
      </p:sp>
      <p:sp>
        <p:nvSpPr>
          <p:cNvPr id="17419" name="Rectangle 10"/>
          <p:cNvSpPr>
            <a:spLocks noChangeArrowheads="1"/>
          </p:cNvSpPr>
          <p:nvPr/>
        </p:nvSpPr>
        <p:spPr bwMode="auto">
          <a:xfrm>
            <a:off x="4572000" y="3429000"/>
            <a:ext cx="1008063" cy="366713"/>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pitchFamily="2" charset="2"/>
              <a:buNone/>
            </a:pPr>
            <a:r>
              <a:rPr lang="nl-NL"/>
              <a:t>alarm</a:t>
            </a:r>
          </a:p>
        </p:txBody>
      </p:sp>
      <p:sp>
        <p:nvSpPr>
          <p:cNvPr id="17420" name="Rectangle 11"/>
          <p:cNvSpPr>
            <a:spLocks noChangeArrowheads="1"/>
          </p:cNvSpPr>
          <p:nvPr/>
        </p:nvSpPr>
        <p:spPr bwMode="auto">
          <a:xfrm rot="10800000" flipV="1">
            <a:off x="6300788" y="4867275"/>
            <a:ext cx="1225550" cy="366713"/>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pitchFamily="2" charset="2"/>
              <a:buNone/>
            </a:pPr>
            <a:r>
              <a:rPr lang="nl-NL"/>
              <a:t>herstel</a:t>
            </a:r>
          </a:p>
        </p:txBody>
      </p:sp>
      <p:sp>
        <p:nvSpPr>
          <p:cNvPr id="17421" name="Rectangle 12"/>
          <p:cNvSpPr>
            <a:spLocks noChangeArrowheads="1"/>
          </p:cNvSpPr>
          <p:nvPr/>
        </p:nvSpPr>
        <p:spPr bwMode="auto">
          <a:xfrm>
            <a:off x="7740650" y="5484813"/>
            <a:ext cx="855663" cy="579437"/>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pitchFamily="2" charset="2"/>
              <a:buNone/>
            </a:pPr>
            <a:r>
              <a:rPr lang="nl-NL" sz="3200"/>
              <a:t>Tijd</a:t>
            </a:r>
          </a:p>
        </p:txBody>
      </p:sp>
    </p:spTree>
  </p:cSld>
  <p:clrMapOvr>
    <a:masterClrMapping/>
  </p:clrMapOvr>
</p:sld>
</file>

<file path=ppt/theme/theme1.xml><?xml version="1.0" encoding="utf-8"?>
<a:theme xmlns:a="http://schemas.openxmlformats.org/drawingml/2006/main" name="Mengsels">
  <a:themeElements>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ngsels">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ngsel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ngsel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ngsel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ngsel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ngsel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ngsel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935EB00BDE78438A47C650E0941F82" ma:contentTypeVersion="0" ma:contentTypeDescription="Een nieuw document maken." ma:contentTypeScope="" ma:versionID="f7442ad5183e9ae4af32d41e878d23aa">
  <xsd:schema xmlns:xsd="http://www.w3.org/2001/XMLSchema" xmlns:p="http://schemas.microsoft.com/office/2006/metadata/properties" targetNamespace="http://schemas.microsoft.com/office/2006/metadata/properties" ma:root="true" ma:fieldsID="b118b0825d757084c8d1e1ffd33f20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C0E55-CA8F-4D11-B432-03D2454DFD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75F20BA-4D39-49B7-9800-F85394BBB37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EBDCBF24-9C2F-4FFE-B254-375564DCE0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963</TotalTime>
  <Words>2114</Words>
  <Application>Microsoft Office PowerPoint</Application>
  <PresentationFormat>Diavoorstelling (4:3)</PresentationFormat>
  <Paragraphs>317</Paragraphs>
  <Slides>21</Slides>
  <Notes>21</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Mengsels</vt:lpstr>
      <vt:lpstr>Werk en Privé</vt:lpstr>
      <vt:lpstr>Kennismaking</vt:lpstr>
      <vt:lpstr>De werk-prive test  </vt:lpstr>
      <vt:lpstr>Balanceren</vt:lpstr>
      <vt:lpstr>Omgaan met stress</vt:lpstr>
      <vt:lpstr>Wat doet stress met je lichaam? </vt:lpstr>
      <vt:lpstr>Wat gebeurt er nog meer?</vt:lpstr>
      <vt:lpstr>Wat denken jullie?</vt:lpstr>
      <vt:lpstr>Wat is gezonde stress?</vt:lpstr>
      <vt:lpstr>Wanneer is er sprake van ongezonde stress?</vt:lpstr>
      <vt:lpstr>Wat gebeurt er in mijn lijf? (1)</vt:lpstr>
      <vt:lpstr>Wat gebeurt er in mijn lijf?(2)</vt:lpstr>
      <vt:lpstr>PAUZE </vt:lpstr>
      <vt:lpstr>Hoe is nu je balans?</vt:lpstr>
      <vt:lpstr>Boosdoeners</vt:lpstr>
      <vt:lpstr>Boosdoeners te lijf</vt:lpstr>
      <vt:lpstr>Stress signalen</vt:lpstr>
      <vt:lpstr>Stress signalen; pas op de plaats</vt:lpstr>
      <vt:lpstr>Wat kun je zelf doen?</vt:lpstr>
      <vt:lpstr>Herstel; eerste fase</vt:lpstr>
      <vt:lpstr>Afsluiting bijeenkomst </vt:lpstr>
    </vt:vector>
  </TitlesOfParts>
  <Company>FNV Formaat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Herstel en Balans</dc:title>
  <dc:creator>vranken</dc:creator>
  <cp:lastModifiedBy>Administrator</cp:lastModifiedBy>
  <cp:revision>110</cp:revision>
  <dcterms:created xsi:type="dcterms:W3CDTF">2010-09-30T07:40:40Z</dcterms:created>
  <dcterms:modified xsi:type="dcterms:W3CDTF">2017-11-30T10:42:43Z</dcterms:modified>
</cp:coreProperties>
</file>