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8" r:id="rId5"/>
    <p:sldId id="263" r:id="rId6"/>
    <p:sldId id="294" r:id="rId7"/>
    <p:sldId id="295" r:id="rId8"/>
    <p:sldId id="299" r:id="rId9"/>
    <p:sldId id="267" r:id="rId10"/>
    <p:sldId id="272" r:id="rId11"/>
    <p:sldId id="274" r:id="rId12"/>
    <p:sldId id="259" r:id="rId13"/>
    <p:sldId id="261" r:id="rId14"/>
    <p:sldId id="265" r:id="rId15"/>
    <p:sldId id="264" r:id="rId16"/>
    <p:sldId id="273" r:id="rId17"/>
    <p:sldId id="305" r:id="rId18"/>
    <p:sldId id="304" r:id="rId19"/>
    <p:sldId id="26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8" r:id="rId38"/>
    <p:sldId id="296" r:id="rId39"/>
    <p:sldId id="293" r:id="rId40"/>
    <p:sldId id="292" r:id="rId41"/>
    <p:sldId id="303" r:id="rId42"/>
    <p:sldId id="301" r:id="rId43"/>
    <p:sldId id="302" r:id="rId44"/>
    <p:sldId id="262" r:id="rId45"/>
  </p:sldIdLst>
  <p:sldSz cx="18288000" cy="10287000"/>
  <p:notesSz cx="6858000" cy="9144000"/>
  <p:embeddedFontLst>
    <p:embeddedFont>
      <p:font typeface="Aileron Regular" panose="020B0604020202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fornian FB" panose="0207040306080B030204" pitchFamily="18" charset="0"/>
      <p:regular r:id="rId55"/>
      <p:bold r:id="rId56"/>
      <p:italic r:id="rId57"/>
    </p:embeddedFont>
    <p:embeddedFont>
      <p:font typeface="Lato" panose="020B0604020202020204" charset="0"/>
      <p:regular r:id="rId58"/>
      <p:bold r:id="rId59"/>
      <p:italic r:id="rId60"/>
      <p:boldItalic r:id="rId61"/>
    </p:embeddedFont>
    <p:embeddedFont>
      <p:font typeface="Oswald" panose="020B0604020202020204" charset="0"/>
      <p:regular r:id="rId62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CFBD0-0687-4B76-AA09-C4F6B5B594D8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FB066-001A-431E-8C9F-330BBE4A8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11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70-80%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6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Bv: Opname in ziekenhuis of verpleeghuis. Gehorige ruimtes.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50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Maatschappelijke opvattingen in verband met ouderen en seksualiteit, kunnen ertoe leiden dat ouderen die seksueel actief willen zijn, dit niet gemakkelijk doen uit angst voor afkeuring door de omgeving.</a:t>
            </a: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“dat doe je toch niet meer”</a:t>
            </a:r>
            <a:endParaRPr lang="nl-NL" b="0" dirty="0">
              <a:effectLst/>
            </a:endParaRP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“wat een vieze oude man”</a:t>
            </a:r>
            <a:endParaRPr lang="nl-NL" b="0" dirty="0">
              <a:effectLst/>
            </a:endParaRP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“ik heb mijn tijd gehad”</a:t>
            </a:r>
            <a:endParaRPr lang="nl-NL" b="0" dirty="0">
              <a:effectLst/>
            </a:endParaRP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0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 je gelegitimeerd vanuit beleid/visie van je werk?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je persoonlijke houding ten aanzien van het onderwerp seks?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gene ervaar je?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Beschik je over voldoende kennis en vaardigheid?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1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281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73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59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16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 aan deelnemers wat heb je nodig voor een goede inleidende zin.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Opschrijven op whiteboard.</a:t>
            </a:r>
            <a:endParaRPr lang="nl-NL" b="0" dirty="0">
              <a:effectLst/>
            </a:endParaRPr>
          </a:p>
          <a:p>
            <a:pPr rtl="0"/>
            <a:r>
              <a:rPr lang="nl-NL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Oefening: Stel je eigen bruggetje samen. </a:t>
            </a:r>
            <a:br>
              <a:rPr lang="nl-NL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daarna in duo’s jullie “bruggetje”. Zijn er verbeterpunten te bedenken? 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“Perfectioneer” je bruggetje.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Klassikaal: vragen naar voorbeeldzinnen vanuit de groep.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4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“Uw medicijnen kunnen gevolgen hebben voor uw seksuele leven.”</a:t>
            </a:r>
          </a:p>
          <a:p>
            <a:r>
              <a:rPr lang="nl-NL" dirty="0"/>
              <a:t>“Uw ziekte kan gevolgen hebben voor uw seksuele leven.”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4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Uit onderzoek/ervaring blijkt dat …….. ook vaak veranderingen brengt op het gebied van relaties /intimiteit / seks.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er voor u iets veranderd? Of.. Heeft u een verandering opgemerkt?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ja. Welke?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er veranderingen waar u zich zorgen over maakt?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Wilt u daar iets mee doen? Heeft u zelf al ideeën wat?</a:t>
            </a:r>
            <a:endParaRPr lang="nl-NL" b="0" dirty="0">
              <a:effectLst/>
            </a:endParaRP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91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Circa 250.000, 6% van de bevolking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510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Uit onderzoek/ervaring blijkt dat …….. ook vaak veranderingen brengt op het gebied van relaties /intimiteit / seks.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er voor u iets veranderd? Of.. Heeft u een verandering opgemerkt?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ja. Welke?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er veranderingen waar u zich zorgen over maakt?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Wilt u daar iets mee doen? Heeft u zelf al ideeën wat?</a:t>
            </a:r>
            <a:endParaRPr lang="nl-NL" b="0" dirty="0">
              <a:effectLst/>
            </a:endParaRP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61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dirty="0"/>
              <a:t>Bespreken van ingebrachte casussen.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701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dirty="0"/>
              <a:t>Bron: NOF handboek docenten onzichtbare ouderen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40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844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‘Goedemorgen meneer ? Woont u hier alleen?. Is er iemand in uw leven die belangrijk voor u was of nog steeds is?’ 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589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12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54% van de vrouwen 21%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 Nederlandse ouderen tussen de 65 en 70 jaar heeft 82 procent van de mannen en 54 procent van de vrouwen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was de laatste keer dat je over seks hebt gesproken met een client?</a:t>
            </a:r>
            <a:b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kort voor jezelf de situatie op.</a:t>
            </a:r>
            <a:endParaRPr lang="nl-NL" b="0" dirty="0">
              <a:effectLst/>
            </a:endParaRPr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0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59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or </a:t>
            </a:r>
            <a:r>
              <a:rPr lang="nl-NL" dirty="0" err="1"/>
              <a:t>loose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fenomeen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69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Onzekerheid door bv urineverlies of het frequent laten van windjes, kunnen gevoelens van schaamte geven en daardoor leiden tot vermijden van seks.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veranderd lichaamsbeeld, door afnemende mobiliteit, spierkracht, haaruitval, gerimpelde huid, hangende borsten, afnemende taille, veranderde spier- en vetbalans.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Mutilerende ingrepen zoals een borstamputatie kan leiden tot een gevoel van verlies van vrouwelijkheid. Een stoma kan het gevoel van seksueel aantrekkelijk te zijn verminderen. Allerlei andere medische behandelingen/ingrepen kunnen belemmeringen veroorzaken in het lichaams- of zelfbeeld of direct of indirect verstorend werken op de seksuele respons.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84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Gezondheidsproblemen zoals diabetes mellitus, hart- en vaatziekten en artritis; deze kunnen de mobiliteit en het uithoudingsvermogen van de oudere beïnvloeden.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Medicatie, noodzakelijk voor de behandeling van deze ziekten kan negatieve bijwerkingen hebben voor de seksualiteit (bijvoorbeeld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betablokkers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antidepressiva).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Mutilerende ingrepen zoals een borstamputatie kan leiden tot een gevoel van verlies van vrouwelijkheid. Een stoma kan het gevoel van seksueel aantrekkelijk te zijn verminderen. Allerlei andere medische behandelingen/ingrepen kunnen belemmeringen veroorzaken in het lichaams- of zelfbeeld of direct of indirect verstorend werken op de seksuele respons.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85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Relationele factoren als het verlies van de partner of een verandering van rolpatroon door pensionering of het niet synchroon lopen van de lichamelijke veroudering.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ga je van zorgpartner naar sekspartner?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FB066-001A-431E-8C9F-330BBE4A809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8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2964" y="-250433"/>
            <a:ext cx="5507101" cy="10777614"/>
          </a:xfrm>
          <a:prstGeom prst="rect">
            <a:avLst/>
          </a:prstGeom>
          <a:solidFill>
            <a:srgbClr val="B0C4BB">
              <a:alpha val="49803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8588" b="8588"/>
          <a:stretch>
            <a:fillRect/>
          </a:stretch>
        </p:blipFill>
        <p:spPr>
          <a:xfrm>
            <a:off x="2302707" y="1119393"/>
            <a:ext cx="5757415" cy="80482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96192" y="9424649"/>
            <a:ext cx="16484535" cy="42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 i="0" spc="252" dirty="0">
                <a:solidFill>
                  <a:srgbClr val="545454"/>
                </a:solidFill>
                <a:latin typeface="Lato"/>
              </a:rPr>
              <a:t>NIENKE DEKKINGA - CONSULENT SEKSUELE GEZONDHEID - </a:t>
            </a:r>
            <a:r>
              <a:rPr lang="en-US" sz="2800" b="1" spc="252" dirty="0">
                <a:solidFill>
                  <a:srgbClr val="545454"/>
                </a:solidFill>
                <a:latin typeface="Lato"/>
              </a:rPr>
              <a:t>bespreekhetmetzorg</a:t>
            </a:r>
            <a:r>
              <a:rPr lang="en-US" sz="2800" b="1" i="0" spc="252" dirty="0">
                <a:solidFill>
                  <a:srgbClr val="545454"/>
                </a:solidFill>
                <a:latin typeface="Lato"/>
              </a:rPr>
              <a:t>.NL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83123" y="3979422"/>
            <a:ext cx="10165783" cy="2328157"/>
            <a:chOff x="0" y="0"/>
            <a:chExt cx="13554377" cy="3104209"/>
          </a:xfrm>
        </p:grpSpPr>
        <p:sp>
          <p:nvSpPr>
            <p:cNvPr id="6" name="AutoShape 6"/>
            <p:cNvSpPr/>
            <p:nvPr/>
          </p:nvSpPr>
          <p:spPr>
            <a:xfrm>
              <a:off x="0" y="1892457"/>
              <a:ext cx="13554377" cy="1211752"/>
            </a:xfrm>
            <a:prstGeom prst="rect">
              <a:avLst/>
            </a:prstGeom>
            <a:solidFill>
              <a:srgbClr val="B0C4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034902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spc="168" dirty="0" err="1">
                  <a:solidFill>
                    <a:srgbClr val="545454"/>
                  </a:solidFill>
                  <a:latin typeface="Oswald"/>
                </a:rPr>
                <a:t>Ouderen</a:t>
              </a:r>
              <a:r>
                <a:rPr lang="en-US" sz="5600" spc="168" dirty="0">
                  <a:solidFill>
                    <a:srgbClr val="545454"/>
                  </a:solidFill>
                  <a:latin typeface="Oswald"/>
                </a:rPr>
                <a:t> &amp; </a:t>
              </a:r>
              <a:r>
                <a:rPr lang="en-US" sz="5600" spc="168" dirty="0" err="1">
                  <a:solidFill>
                    <a:srgbClr val="545454"/>
                  </a:solidFill>
                  <a:latin typeface="Oswald"/>
                </a:rPr>
                <a:t>Seks</a:t>
              </a:r>
              <a:endParaRPr lang="en-US" sz="5600" b="0" i="0" spc="168" dirty="0">
                <a:solidFill>
                  <a:srgbClr val="545454"/>
                </a:solidFill>
                <a:latin typeface="Oswa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3783" y="2124953"/>
              <a:ext cx="8626332" cy="651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b="0" i="1" spc="112">
                  <a:solidFill>
                    <a:srgbClr val="FBFDF4"/>
                  </a:solidFill>
                  <a:latin typeface="Lato"/>
                </a:rPr>
                <a:t>Praktische handvatten m.b.t. seksualiteit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Seks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in de ‘</a:t>
            </a: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spreekkamer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’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7333CC-177A-4C91-B24B-F797CFA711ED}"/>
              </a:ext>
            </a:extLst>
          </p:cNvPr>
          <p:cNvSpPr/>
          <p:nvPr/>
        </p:nvSpPr>
        <p:spPr>
          <a:xfrm>
            <a:off x="2359752" y="2331425"/>
            <a:ext cx="9144000" cy="665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Wanneer/hoe lang geleden? 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Wat was aanleiding? 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Wie begon erover? 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Had je meer willen vragen/door willen vragen?  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Was er schroom? 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Was cliënt alleen/met partner?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Wat ging goed/kon beter?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60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Bespreek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in 2-tallen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7333CC-177A-4C91-B24B-F797CFA711ED}"/>
              </a:ext>
            </a:extLst>
          </p:cNvPr>
          <p:cNvSpPr/>
          <p:nvPr/>
        </p:nvSpPr>
        <p:spPr>
          <a:xfrm>
            <a:off x="2359752" y="2331425"/>
            <a:ext cx="9144000" cy="3310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nl-NL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Bespreek kort de situatie.</a:t>
            </a:r>
          </a:p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nl-NL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Waar liep je tegenaan?</a:t>
            </a:r>
          </a:p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nl-NL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Wat had je anders kunnen doen?</a:t>
            </a:r>
          </a:p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nl-NL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Wat ging goed?</a:t>
            </a:r>
          </a:p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4400" spc="30" dirty="0" err="1">
                <a:solidFill>
                  <a:srgbClr val="171710"/>
                </a:solidFill>
                <a:latin typeface="Californian FB" panose="0207040306080B030204" pitchFamily="18" charset="0"/>
              </a:rPr>
              <a:t>Geef</a:t>
            </a:r>
            <a:r>
              <a:rPr lang="en-US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 de </a:t>
            </a:r>
            <a:r>
              <a:rPr lang="en-US" sz="4400" spc="30" dirty="0" err="1">
                <a:solidFill>
                  <a:srgbClr val="171710"/>
                </a:solidFill>
                <a:latin typeface="Californian FB" panose="0207040306080B030204" pitchFamily="18" charset="0"/>
              </a:rPr>
              <a:t>ander</a:t>
            </a:r>
            <a:r>
              <a:rPr lang="en-US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 </a:t>
            </a:r>
            <a:r>
              <a:rPr lang="en-US" sz="4400" spc="30" dirty="0" err="1">
                <a:solidFill>
                  <a:srgbClr val="171710"/>
                </a:solidFill>
                <a:latin typeface="Californian FB" panose="0207040306080B030204" pitchFamily="18" charset="0"/>
              </a:rPr>
              <a:t>een</a:t>
            </a:r>
            <a:r>
              <a:rPr lang="en-US" sz="4400" spc="30" dirty="0">
                <a:solidFill>
                  <a:srgbClr val="171710"/>
                </a:solidFill>
                <a:latin typeface="Californian FB" panose="0207040306080B030204" pitchFamily="18" charset="0"/>
              </a:rPr>
              <a:t> tip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Californian FB" panose="0207040306080B030204" pitchFamily="18" charset="0"/>
              </a:rPr>
              <a:t>HOE WERKT SEKS?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9E1948-1E24-4182-9250-43CB5C8F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34783"/>
            <a:ext cx="7708215" cy="6438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 err="1">
                <a:solidFill>
                  <a:srgbClr val="B0C4BB"/>
                </a:solidFill>
                <a:latin typeface="Californian FB" panose="0207040306080B030204" pitchFamily="18" charset="0"/>
              </a:rPr>
              <a:t>Seksuele</a:t>
            </a:r>
            <a:r>
              <a:rPr lang="en-US" sz="7000" spc="280" dirty="0">
                <a:solidFill>
                  <a:srgbClr val="B0C4BB"/>
                </a:solidFill>
                <a:latin typeface="Californian FB" panose="0207040306080B030204" pitchFamily="18" charset="0"/>
              </a:rPr>
              <a:t> </a:t>
            </a:r>
            <a:r>
              <a:rPr lang="en-US" sz="7000" spc="280" dirty="0" err="1">
                <a:solidFill>
                  <a:srgbClr val="B0C4BB"/>
                </a:solidFill>
                <a:latin typeface="Californian FB" panose="0207040306080B030204" pitchFamily="18" charset="0"/>
              </a:rPr>
              <a:t>Responsecurve</a:t>
            </a:r>
            <a:endParaRPr lang="en-US" sz="7000" b="0" i="0" spc="280" dirty="0">
              <a:solidFill>
                <a:srgbClr val="B0C4BB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2551" y="1810098"/>
            <a:ext cx="1580083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92D0E6-9E17-4804-89A2-97D07F7F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019299"/>
            <a:ext cx="13258800" cy="73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8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Californian FB" panose="0207040306080B030204" pitchFamily="18" charset="0"/>
              </a:rPr>
              <a:t>Quantum Model van </a:t>
            </a:r>
            <a:r>
              <a:rPr lang="en-US" sz="7000" spc="280" dirty="0" err="1">
                <a:solidFill>
                  <a:srgbClr val="B0C4BB"/>
                </a:solidFill>
                <a:latin typeface="Californian FB" panose="0207040306080B030204" pitchFamily="18" charset="0"/>
              </a:rPr>
              <a:t>Schnarz</a:t>
            </a:r>
            <a:endParaRPr lang="en-US" sz="7000" b="0" i="0" spc="280" dirty="0">
              <a:solidFill>
                <a:srgbClr val="B0C4BB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D264A-4D99-4BF8-8C71-61623A4F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74927"/>
            <a:ext cx="8839200" cy="54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3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Ouderdom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&amp; </a:t>
            </a: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Seks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b="0" i="0" spc="280" dirty="0">
                <a:solidFill>
                  <a:srgbClr val="B0C4BB"/>
                </a:solidFill>
                <a:latin typeface="Aileron Regular" panose="020B0604020202020204" charset="0"/>
              </a:rPr>
              <a:t>♂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7333CC-177A-4C91-B24B-F797CFA711ED}"/>
              </a:ext>
            </a:extLst>
          </p:cNvPr>
          <p:cNvSpPr/>
          <p:nvPr/>
        </p:nvSpPr>
        <p:spPr>
          <a:xfrm>
            <a:off x="2359752" y="2331425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Erectieproblemen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Verhoogde opwindingsdrempel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Verhoogde orgasmedrempel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Minder krachtige ejaculatie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Langere herstelperiode na orgasme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Minder stijve erectie</a:t>
            </a:r>
          </a:p>
        </p:txBody>
      </p:sp>
    </p:spTree>
    <p:extLst>
      <p:ext uri="{BB962C8B-B14F-4D97-AF65-F5344CB8AC3E}">
        <p14:creationId xmlns:p14="http://schemas.microsoft.com/office/powerpoint/2010/main" val="403677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Ouderdom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&amp; </a:t>
            </a: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Seks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spc="280" dirty="0">
                <a:solidFill>
                  <a:srgbClr val="B0C4BB"/>
                </a:solidFill>
                <a:latin typeface="Aileron Regular" panose="020B0604020202020204" charset="0"/>
                <a:cs typeface="Aldhabi" panose="01000000000000000000" pitchFamily="2" charset="-78"/>
              </a:rPr>
              <a:t>♀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7333CC-177A-4C91-B24B-F797CFA711ED}"/>
              </a:ext>
            </a:extLst>
          </p:cNvPr>
          <p:cNvSpPr/>
          <p:nvPr/>
        </p:nvSpPr>
        <p:spPr>
          <a:xfrm>
            <a:off x="2359752" y="2331425"/>
            <a:ext cx="129564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Opbouw opwinding langzamer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Plateaufase duurt langer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Orgasme is korter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Vaginale contracties korter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Afname vaginale doorbloeding en lubricatie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Dunnere vaginawand 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Pijn bij vrijen</a:t>
            </a:r>
          </a:p>
        </p:txBody>
      </p:sp>
    </p:spTree>
    <p:extLst>
      <p:ext uri="{BB962C8B-B14F-4D97-AF65-F5344CB8AC3E}">
        <p14:creationId xmlns:p14="http://schemas.microsoft.com/office/powerpoint/2010/main" val="426543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Remmende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factoren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7333CC-177A-4C91-B24B-F797CFA711ED}"/>
              </a:ext>
            </a:extLst>
          </p:cNvPr>
          <p:cNvSpPr/>
          <p:nvPr/>
        </p:nvSpPr>
        <p:spPr>
          <a:xfrm>
            <a:off x="2359752" y="2331425"/>
            <a:ext cx="9144000" cy="64571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Gebrek aan kennis, onjuiste kennis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Gebrek aan vaardigheden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Angsten en remmingen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Lichamelijke factoren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Relationele factoren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Normen &amp; Waarden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Materiele factoren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Californian FB" panose="0207040306080B030204" pitchFamily="18" charset="0"/>
              </a:rPr>
              <a:t>Zingevingsproblemen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33E659-37D0-4F12-B650-8B58A99D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05" y="4588330"/>
            <a:ext cx="5102687" cy="42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BAA422-D1C9-4F15-B8EB-394A7E5E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62" y="883019"/>
            <a:ext cx="11965848" cy="84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0" i="0" spc="280">
                <a:solidFill>
                  <a:srgbClr val="B0C4BB"/>
                </a:solidFill>
                <a:latin typeface="Oswald"/>
              </a:rPr>
              <a:t>PROGRAMMA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extBox 5"/>
          <p:cNvSpPr txBox="1"/>
          <p:nvPr/>
        </p:nvSpPr>
        <p:spPr>
          <a:xfrm>
            <a:off x="2340737" y="2294847"/>
            <a:ext cx="8143072" cy="513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b="0" i="0" spc="30" dirty="0" err="1">
                <a:solidFill>
                  <a:srgbClr val="171710"/>
                </a:solidFill>
                <a:latin typeface="Aileron Regular"/>
              </a:rPr>
              <a:t>Voorstellen</a:t>
            </a:r>
            <a:endParaRPr lang="en-US" sz="3000" b="0" i="0" spc="30" dirty="0">
              <a:solidFill>
                <a:srgbClr val="171710"/>
              </a:solidFill>
              <a:latin typeface="Aileron Regular"/>
            </a:endParaRP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Seks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in de ‘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spreekkamer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’ </a:t>
            </a:r>
            <a:endParaRPr lang="en-US" sz="3000" b="0" i="0" spc="30" dirty="0">
              <a:solidFill>
                <a:srgbClr val="171710"/>
              </a:solidFill>
              <a:latin typeface="Aileron Regular"/>
            </a:endParaRP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b="0" i="0" spc="30" dirty="0">
                <a:solidFill>
                  <a:srgbClr val="171710"/>
                </a:solidFill>
                <a:latin typeface="Aileron Regular"/>
              </a:rPr>
              <a:t>Hoe </a:t>
            </a:r>
            <a:r>
              <a:rPr lang="en-US" sz="3000" b="0" i="0" spc="30" dirty="0" err="1">
                <a:solidFill>
                  <a:srgbClr val="171710"/>
                </a:solidFill>
                <a:latin typeface="Aileron Regular"/>
              </a:rPr>
              <a:t>werkt</a:t>
            </a:r>
            <a:r>
              <a:rPr lang="en-US" sz="3000" b="0" i="0" spc="30" dirty="0">
                <a:solidFill>
                  <a:srgbClr val="171710"/>
                </a:solidFill>
                <a:latin typeface="Aileron Regular"/>
              </a:rPr>
              <a:t> </a:t>
            </a:r>
            <a:r>
              <a:rPr lang="en-US" sz="3000" b="0" i="0" spc="30" dirty="0" err="1">
                <a:solidFill>
                  <a:srgbClr val="171710"/>
                </a:solidFill>
                <a:latin typeface="Aileron Regular"/>
              </a:rPr>
              <a:t>seks</a:t>
            </a:r>
            <a:r>
              <a:rPr lang="en-US" sz="3000" b="0" i="0" spc="30" dirty="0">
                <a:solidFill>
                  <a:srgbClr val="171710"/>
                </a:solidFill>
                <a:latin typeface="Aileron Regular"/>
              </a:rPr>
              <a:t>?</a:t>
            </a: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Ouderdom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en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seks</a:t>
            </a:r>
            <a:endParaRPr lang="en-US" sz="3000" b="0" i="0" spc="30" dirty="0">
              <a:solidFill>
                <a:srgbClr val="171710"/>
              </a:solidFill>
              <a:latin typeface="Aileron Regular"/>
            </a:endParaRP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Remmende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factoren</a:t>
            </a:r>
            <a:endParaRPr lang="en-US" sz="3000" b="0" i="0" spc="30" dirty="0">
              <a:solidFill>
                <a:srgbClr val="171710"/>
              </a:solidFill>
              <a:latin typeface="Aileron Regular"/>
            </a:endParaRP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PLISSIT model, 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bespreekbaar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</a:t>
            </a:r>
            <a:r>
              <a:rPr lang="en-US" sz="3000" spc="30" dirty="0" err="1">
                <a:solidFill>
                  <a:srgbClr val="171710"/>
                </a:solidFill>
                <a:latin typeface="Aileron Regular"/>
              </a:rPr>
              <a:t>maken</a:t>
            </a:r>
            <a:endParaRPr lang="en-US" sz="3000" spc="30" dirty="0">
              <a:solidFill>
                <a:srgbClr val="171710"/>
              </a:solidFill>
              <a:latin typeface="Aileron Regular"/>
            </a:endParaRP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nl-NL" sz="3000" spc="30" dirty="0">
                <a:solidFill>
                  <a:srgbClr val="171710"/>
                </a:solidFill>
                <a:latin typeface="Aileron Regular"/>
              </a:rPr>
              <a:t>Casuïstiek</a:t>
            </a: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 </a:t>
            </a: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spc="30" dirty="0">
                <a:solidFill>
                  <a:srgbClr val="171710"/>
                </a:solidFill>
                <a:latin typeface="Aileron Regular"/>
              </a:rPr>
              <a:t>LHBTI+</a:t>
            </a:r>
          </a:p>
          <a:p>
            <a:pPr marL="495300" lvl="1" indent="-247650">
              <a:lnSpc>
                <a:spcPts val="4500"/>
              </a:lnSpc>
              <a:buFont typeface="Arial"/>
              <a:buChar char="•"/>
            </a:pPr>
            <a:r>
              <a:rPr lang="en-US" sz="3000" b="0" i="0" spc="30" dirty="0" err="1">
                <a:solidFill>
                  <a:srgbClr val="171710"/>
                </a:solidFill>
                <a:latin typeface="Aileron Regular"/>
              </a:rPr>
              <a:t>Vragen</a:t>
            </a:r>
            <a:r>
              <a:rPr lang="en-US" sz="3000" b="0" i="0" spc="30" dirty="0">
                <a:solidFill>
                  <a:srgbClr val="171710"/>
                </a:solidFill>
                <a:latin typeface="Aileron Regular"/>
              </a:rPr>
              <a:t>???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94FEA5-B23E-47C7-9948-36EA1A1D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26" y="1424090"/>
            <a:ext cx="10439400" cy="74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6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6C630E-A391-4642-8A7B-3B25F062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6" y="190500"/>
            <a:ext cx="12344400" cy="87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8BE5ED-3D0B-4918-B761-95568B01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24090"/>
            <a:ext cx="10439400" cy="74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8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CD7057D-0FEB-41CF-9293-55ED8F73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62075"/>
            <a:ext cx="106680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5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D7DF445-A68F-4366-BD1B-DE040936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52313"/>
            <a:ext cx="11125200" cy="78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9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DC964F4-73CB-4052-9135-675C1FD4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64294"/>
            <a:ext cx="8915400" cy="63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2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03A7740-E2AE-46A4-A188-72BFE7302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9243"/>
            <a:ext cx="9296400" cy="65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Opdracht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3" y="2933700"/>
            <a:ext cx="1114547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Schrijf per categorie factoren op.</a:t>
            </a: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573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In 4 of 5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-tallen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nl-NL" sz="4400" dirty="0">
                <a:latin typeface="Californian FB" panose="0207040306080B030204" pitchFamily="18" charset="0"/>
              </a:rPr>
              <a:t>Bedenk per categorie factoren</a:t>
            </a:r>
          </a:p>
          <a:p>
            <a:pPr>
              <a:spcAft>
                <a:spcPts val="1600"/>
              </a:spcAft>
            </a:pPr>
            <a:r>
              <a:rPr lang="nl-NL" sz="4400" dirty="0">
                <a:latin typeface="Californian FB" panose="0207040306080B030204" pitchFamily="18" charset="0"/>
              </a:rPr>
              <a:t>En kom met strategieën/oplossingen.</a:t>
            </a:r>
          </a:p>
          <a:p>
            <a:pPr>
              <a:spcAft>
                <a:spcPts val="1600"/>
              </a:spcAft>
            </a:pPr>
            <a:r>
              <a:rPr lang="nl-NL" sz="4400" dirty="0" err="1">
                <a:latin typeface="Californian FB" panose="0207040306080B030204" pitchFamily="18" charset="0"/>
              </a:rPr>
              <a:t>Think</a:t>
            </a:r>
            <a:r>
              <a:rPr lang="nl-NL" sz="4400" dirty="0">
                <a:latin typeface="Californian FB" panose="0207040306080B030204" pitchFamily="18" charset="0"/>
              </a:rPr>
              <a:t> out of </a:t>
            </a:r>
            <a:r>
              <a:rPr lang="nl-NL" sz="4400" dirty="0" err="1">
                <a:latin typeface="Californian FB" panose="0207040306080B030204" pitchFamily="18" charset="0"/>
              </a:rPr>
              <a:t>the</a:t>
            </a:r>
            <a:r>
              <a:rPr lang="nl-NL" sz="4400" dirty="0">
                <a:latin typeface="Californian FB" panose="0207040306080B030204" pitchFamily="18" charset="0"/>
              </a:rPr>
              <a:t> box! </a:t>
            </a:r>
          </a:p>
          <a:p>
            <a:pPr>
              <a:spcAft>
                <a:spcPts val="1600"/>
              </a:spcAft>
            </a:pP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8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Californian FB" panose="0207040306080B030204" pitchFamily="18" charset="0"/>
              </a:rPr>
              <a:t>PLISSIT-model </a:t>
            </a:r>
            <a:endParaRPr lang="en-US" sz="7000" b="0" i="0" spc="280" dirty="0">
              <a:solidFill>
                <a:srgbClr val="B0C4BB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2C22614-30BA-46D8-AD7A-32111D78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98" y="2144782"/>
            <a:ext cx="8562975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4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EVEN VOORSTELLEN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354507-8180-4C2E-A573-3465B5B7F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37" y="2628900"/>
            <a:ext cx="5808073" cy="43553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351303-474F-422E-99E7-FCCC99A8B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42900"/>
            <a:ext cx="5410200" cy="4057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971611-36A4-4FD1-8A0E-252141B0E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806566"/>
            <a:ext cx="56388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Hoe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maak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je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seks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bespreekbaar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?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Mag je erover praten?</a:t>
            </a:r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Wil je erover praten?</a:t>
            </a:r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Kan je erover praten?</a:t>
            </a:r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383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Mag je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er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over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praten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?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Heeft jouw instelling een beleid/visie ten aanzien van seksualiteit?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Is het beleid beschreven?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Weet jij wat jouw afdeling/collega’s vinden?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Waar komen je cliënten mee?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Wat is jouw persoonlijke visie omtrent dit thema?</a:t>
            </a:r>
          </a:p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807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Wil je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erover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praten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?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Normen en waarden: Seks is privé en dus taboe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Vragen naar seks = Nieuwsgierig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Het thema seks raakt je als persoon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Eigen opvattingen en ervaringen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Aannames over cliënt</a:t>
            </a:r>
          </a:p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146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Kan je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erover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praten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?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JA!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Trial </a:t>
            </a:r>
            <a:r>
              <a:rPr lang="nl-NL" sz="4400" dirty="0" err="1">
                <a:solidFill>
                  <a:srgbClr val="000000"/>
                </a:solidFill>
                <a:latin typeface="Californian FB" panose="0207040306080B030204" pitchFamily="18" charset="0"/>
              </a:rPr>
              <a:t>and</a:t>
            </a: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 error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Vertrouw op wat je weet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Kies taal die bij jou past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Wees oprecht en respectvol</a:t>
            </a:r>
          </a:p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384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Hoe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introduceer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je het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onderwerp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?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JA!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Trial </a:t>
            </a:r>
            <a:r>
              <a:rPr lang="nl-NL" sz="4400" dirty="0" err="1">
                <a:solidFill>
                  <a:srgbClr val="000000"/>
                </a:solidFill>
                <a:latin typeface="Californian FB" panose="0207040306080B030204" pitchFamily="18" charset="0"/>
              </a:rPr>
              <a:t>and</a:t>
            </a: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 error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Vertrouw op wat je weet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Kies taal die bij jou past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Wees oprecht en respectvol</a:t>
            </a:r>
          </a:p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92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3571262" y="2933700"/>
            <a:ext cx="124307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21F8BA7-7547-4BDF-8632-2FEB0EC8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07" y="1425961"/>
            <a:ext cx="11160386" cy="74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36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Voorbeeld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 “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bruggetje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”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768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  <a:t>Inleidende zin:</a:t>
            </a:r>
            <a:b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r>
              <a:rPr lang="nl-NL" sz="4000" i="1" dirty="0">
                <a:solidFill>
                  <a:srgbClr val="000000"/>
                </a:solidFill>
                <a:latin typeface="Californian FB" panose="0207040306080B030204" pitchFamily="18" charset="0"/>
              </a:rPr>
              <a:t>Ik wil nu graag een onderwerp met u bespreken wat voor de meeste nogal privé is……. namelijk seks.</a:t>
            </a:r>
            <a:endParaRPr lang="nl-NL" sz="4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  <a:t>Benoem de mogelijke weerstand</a:t>
            </a:r>
            <a:b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r>
              <a:rPr lang="nl-NL" sz="4000" i="1" dirty="0">
                <a:solidFill>
                  <a:srgbClr val="000000"/>
                </a:solidFill>
                <a:latin typeface="Californian FB" panose="0207040306080B030204" pitchFamily="18" charset="0"/>
              </a:rPr>
              <a:t>Soms vinden mensen dat wat vreemd…</a:t>
            </a:r>
            <a:endParaRPr lang="nl-NL" sz="4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  <a:t>Leg uit kort uit ‘waarom’</a:t>
            </a:r>
            <a:b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r>
              <a:rPr lang="nl-NL" sz="4000" i="1" dirty="0">
                <a:solidFill>
                  <a:srgbClr val="000000"/>
                </a:solidFill>
                <a:latin typeface="Californian FB" panose="0207040306080B030204" pitchFamily="18" charset="0"/>
              </a:rPr>
              <a:t>als maatschappelijk werker vind ik het belangrijk om alle aspecten van uw leven te bespreken dus ook intimiteit en seksualiteit.</a:t>
            </a:r>
            <a:endParaRPr lang="nl-NL" sz="4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>
              <a:spcAft>
                <a:spcPts val="1600"/>
              </a:spcAft>
              <a:buFont typeface="+mj-lt"/>
              <a:buAutoNum type="arabicPeriod"/>
            </a:pPr>
            <a: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  <a:t>Vraag toestemming</a:t>
            </a:r>
            <a:br>
              <a:rPr lang="nl-NL" sz="40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r>
              <a:rPr lang="nl-NL" sz="4000" i="1" dirty="0">
                <a:solidFill>
                  <a:srgbClr val="000000"/>
                </a:solidFill>
                <a:latin typeface="Californian FB" panose="0207040306080B030204" pitchFamily="18" charset="0"/>
              </a:rPr>
              <a:t>Vind u het goed als ik u daar wat vragen over stel?</a:t>
            </a:r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9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Of…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latin typeface="Californian FB" panose="0207040306080B030204" pitchFamily="18" charset="0"/>
              </a:rPr>
              <a:t>Sommige mensen merken een verschil in seksueel verlangen of in hun seksueel functioneren als zij ouder worden.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Heeft u dit ook bemerkt?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Heeft u veranderingen bemerkt in uw seksueel functioneren of beleving?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Californian FB" panose="0207040306080B030204" pitchFamily="18" charset="0"/>
              </a:rPr>
              <a:t>Vind u het goed dat we hier samen over (door) praten?</a:t>
            </a:r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713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 dirty="0">
                <a:solidFill>
                  <a:srgbClr val="B0C4BB"/>
                </a:solidFill>
                <a:latin typeface="Oswald"/>
              </a:rPr>
              <a:t>Maar </a:t>
            </a:r>
            <a:r>
              <a:rPr lang="en-US" sz="7000" spc="280" dirty="0" err="1">
                <a:solidFill>
                  <a:srgbClr val="B0C4BB"/>
                </a:solidFill>
                <a:latin typeface="Oswald"/>
              </a:rPr>
              <a:t>ook</a:t>
            </a:r>
            <a:r>
              <a:rPr lang="en-US" sz="7000" spc="280" dirty="0">
                <a:solidFill>
                  <a:srgbClr val="B0C4BB"/>
                </a:solidFill>
                <a:latin typeface="Oswald"/>
              </a:rPr>
              <a:t>…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Vraag naar veranderingen </a:t>
            </a:r>
            <a:r>
              <a:rPr lang="nl-NL" sz="4400" dirty="0" err="1">
                <a:solidFill>
                  <a:srgbClr val="000000"/>
                </a:solidFill>
                <a:latin typeface="Californian FB" panose="0207040306080B030204" pitchFamily="18" charset="0"/>
              </a:rPr>
              <a:t>ipv</a:t>
            </a: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 problemen.</a:t>
            </a:r>
          </a:p>
          <a:p>
            <a:pPr fontAlgn="base"/>
            <a:endParaRPr lang="nl-NL" sz="4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fontAlgn="base"/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Check altijd behoefte aan informatie.</a:t>
            </a:r>
          </a:p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101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nl-NL" sz="7000" b="0" i="0" spc="280" dirty="0">
                <a:solidFill>
                  <a:srgbClr val="B0C4BB"/>
                </a:solidFill>
                <a:latin typeface="Oswald"/>
              </a:rPr>
              <a:t>Casuïstiek 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</a:br>
            <a:endParaRPr lang="nl-NL" sz="4400" dirty="0">
              <a:latin typeface="Californian FB" panose="0207040306080B030204" pitchFamily="18" charset="0"/>
            </a:endParaRP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8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D2A54A-614A-4275-B050-1794CD14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14" y="2861503"/>
            <a:ext cx="161669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Maak jij seks bespreekbaar?</a:t>
            </a:r>
          </a:p>
        </p:txBody>
      </p:sp>
    </p:spTree>
    <p:extLst>
      <p:ext uri="{BB962C8B-B14F-4D97-AF65-F5344CB8AC3E}">
        <p14:creationId xmlns:p14="http://schemas.microsoft.com/office/powerpoint/2010/main" val="3178251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LHBTI+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Meer eenzaamheid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Gevoel van onveiligheid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Niet geaccepteerd voelen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Vermijdingsgedrag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Pesten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Uitsluiting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Grotere vraagverlegenheid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Stigma rondom HIV+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Hechten sterk aan eigen regie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299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LHBTI+ </a:t>
            </a: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en</a:t>
            </a: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 </a:t>
            </a:r>
            <a:r>
              <a:rPr lang="en-US" sz="7000" b="0" i="0" spc="280" dirty="0" err="1">
                <a:solidFill>
                  <a:srgbClr val="B0C4BB"/>
                </a:solidFill>
                <a:latin typeface="Oswald"/>
              </a:rPr>
              <a:t>Geloof</a:t>
            </a:r>
            <a:endParaRPr lang="en-US" sz="7000" b="0" i="0" spc="280" dirty="0">
              <a:solidFill>
                <a:srgbClr val="B0C4BB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33019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Homoseksualiteit binnen moslimgroepen is ‘Haram’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Kerk en LHBTI+ vaak niet geaccepteerd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Wordt vaak als een ziekte gezien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fornian FB" panose="0207040306080B030204" pitchFamily="18" charset="0"/>
              </a:rPr>
              <a:t>Minderwaardig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nl-NL" sz="4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0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LHBTI+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latin typeface="Californian FB" panose="0207040306080B030204" pitchFamily="18" charset="0"/>
              </a:rPr>
              <a:t>Welke vragen stel je bij een intake?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l-NL" sz="4400" dirty="0">
                <a:latin typeface="Californian FB" panose="0207040306080B030204" pitchFamily="18" charset="0"/>
              </a:rPr>
              <a:t>Hoe stel je je vragen?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nl-NL" sz="4400" dirty="0">
              <a:latin typeface="Californian FB" panose="0207040306080B030204" pitchFamily="18" charset="0"/>
            </a:endParaRP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Uitgangspunt vaak </a:t>
            </a:r>
            <a:r>
              <a:rPr lang="nl-NL" sz="4400" dirty="0" err="1">
                <a:latin typeface="Californian FB" panose="0207040306080B030204" pitchFamily="18" charset="0"/>
              </a:rPr>
              <a:t>heteronormatief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945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0737" y="857565"/>
            <a:ext cx="1476029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0" i="0" spc="280" dirty="0">
                <a:solidFill>
                  <a:srgbClr val="B0C4BB"/>
                </a:solidFill>
                <a:latin typeface="Oswald"/>
              </a:rPr>
              <a:t>LHBTI+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F59673-2939-44ED-A1D2-9589972F05C8}"/>
              </a:ext>
            </a:extLst>
          </p:cNvPr>
          <p:cNvSpPr/>
          <p:nvPr/>
        </p:nvSpPr>
        <p:spPr>
          <a:xfrm>
            <a:off x="2928631" y="2602845"/>
            <a:ext cx="1243073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Tip: Stel open vragen over relaties</a:t>
            </a: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• Heeft u een partner (gehad)?</a:t>
            </a: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• Is er iemand (geweest) die belangrijk voor u is?</a:t>
            </a: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• Wie beschouwt u als familie?</a:t>
            </a: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• In hoeverre is de persoon (op de foto) belangrijk voor u?</a:t>
            </a:r>
          </a:p>
          <a:p>
            <a:pPr fontAlgn="base"/>
            <a:r>
              <a:rPr lang="nl-NL" sz="4400" dirty="0">
                <a:latin typeface="Californian FB" panose="0207040306080B030204" pitchFamily="18" charset="0"/>
              </a:rPr>
              <a:t>• Is hij of zij…..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593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4F4D44-EA55-4E3D-954C-61AFA1FD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409700"/>
            <a:ext cx="8153400" cy="70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8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D2A54A-614A-4275-B050-1794CD14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14" y="2861503"/>
            <a:ext cx="161669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Maak jij seks altijd bespreekbaar?</a:t>
            </a:r>
          </a:p>
        </p:txBody>
      </p:sp>
    </p:spTree>
    <p:extLst>
      <p:ext uri="{BB962C8B-B14F-4D97-AF65-F5344CB8AC3E}">
        <p14:creationId xmlns:p14="http://schemas.microsoft.com/office/powerpoint/2010/main" val="117094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D2A54A-614A-4275-B050-1794CD14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14" y="2861503"/>
            <a:ext cx="161669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50% van de ouderen met een seksueel probleem in Europa zoekt geen contact met een hulpverlener</a:t>
            </a:r>
          </a:p>
        </p:txBody>
      </p:sp>
    </p:spTree>
    <p:extLst>
      <p:ext uri="{BB962C8B-B14F-4D97-AF65-F5344CB8AC3E}">
        <p14:creationId xmlns:p14="http://schemas.microsoft.com/office/powerpoint/2010/main" val="52548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D2A54A-614A-4275-B050-1794CD14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14" y="2861503"/>
            <a:ext cx="161669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Zijn er meer of minder dan 150.000 </a:t>
            </a:r>
          </a:p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Homo/lesbi/biseksuele ouderen in Nl?</a:t>
            </a:r>
          </a:p>
        </p:txBody>
      </p:sp>
    </p:spTree>
    <p:extLst>
      <p:ext uri="{BB962C8B-B14F-4D97-AF65-F5344CB8AC3E}">
        <p14:creationId xmlns:p14="http://schemas.microsoft.com/office/powerpoint/2010/main" val="265756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D2A54A-614A-4275-B050-1794CD14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14" y="2861503"/>
            <a:ext cx="161669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>
                <a:latin typeface="Californian FB" panose="0207040306080B030204" pitchFamily="18" charset="0"/>
              </a:rPr>
              <a:t>50% van de mannen tussen 70-80 hebben het afgelopen half jaar seks gehad.</a:t>
            </a:r>
          </a:p>
        </p:txBody>
      </p:sp>
    </p:spTree>
    <p:extLst>
      <p:ext uri="{BB962C8B-B14F-4D97-AF65-F5344CB8AC3E}">
        <p14:creationId xmlns:p14="http://schemas.microsoft.com/office/powerpoint/2010/main" val="284800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4" name="AutoShape 4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B0C4BB"/>
          </a:solidFill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386B52-DE56-4B28-B6B7-6D5A217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26" y="157336"/>
            <a:ext cx="8229600" cy="1143000"/>
          </a:xfrm>
        </p:spPr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6C583C-9996-4B65-809C-C45235D87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14474"/>
            <a:ext cx="9677400" cy="72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1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1125</Words>
  <Application>Microsoft Office PowerPoint</Application>
  <PresentationFormat>Aangepast</PresentationFormat>
  <Paragraphs>220</Paragraphs>
  <Slides>44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1" baseType="lpstr">
      <vt:lpstr>Californian FB</vt:lpstr>
      <vt:lpstr>Aileron Regular</vt:lpstr>
      <vt:lpstr>Lato</vt:lpstr>
      <vt:lpstr>Arial</vt:lpstr>
      <vt:lpstr>Oswald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Praktische handvatten m.b.t. seksualiteit</dc:title>
  <dc:creator>Nienke Dekkinga</dc:creator>
  <cp:lastModifiedBy>Nienke Dekkinga</cp:lastModifiedBy>
  <cp:revision>33</cp:revision>
  <dcterms:created xsi:type="dcterms:W3CDTF">2006-08-16T00:00:00Z</dcterms:created>
  <dcterms:modified xsi:type="dcterms:W3CDTF">2019-09-11T12:06:40Z</dcterms:modified>
  <dc:identifier>DADiK2emOy0</dc:identifier>
</cp:coreProperties>
</file>