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6" r:id="rId3"/>
    <p:sldId id="261" r:id="rId4"/>
    <p:sldId id="269" r:id="rId5"/>
    <p:sldId id="268" r:id="rId6"/>
    <p:sldId id="267" r:id="rId7"/>
    <p:sldId id="262" r:id="rId8"/>
    <p:sldId id="263" r:id="rId9"/>
    <p:sldId id="264" r:id="rId10"/>
    <p:sldId id="270" r:id="rId11"/>
    <p:sldId id="271" r:id="rId12"/>
    <p:sldId id="273" r:id="rId13"/>
    <p:sldId id="265" r:id="rId14"/>
    <p:sldId id="259" r:id="rId15"/>
    <p:sldId id="272" r:id="rId16"/>
    <p:sldId id="257" r:id="rId17"/>
    <p:sldId id="260"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792" y="56"/>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140B3-0D8B-493D-B146-551A5A68A8B4}" type="datetimeFigureOut">
              <a:rPr lang="nl-NL" smtClean="0"/>
              <a:t>12-10-2021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4D064-D06B-4E56-9EE9-1D55C0123A50}" type="slidenum">
              <a:rPr lang="nl-NL" smtClean="0"/>
              <a:t>‹nr.›</a:t>
            </a:fld>
            <a:endParaRPr lang="nl-NL"/>
          </a:p>
        </p:txBody>
      </p:sp>
    </p:spTree>
    <p:extLst>
      <p:ext uri="{BB962C8B-B14F-4D97-AF65-F5344CB8AC3E}">
        <p14:creationId xmlns:p14="http://schemas.microsoft.com/office/powerpoint/2010/main" val="426877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verschillen van jouw rol </a:t>
            </a:r>
            <a:r>
              <a:rPr lang="nl-NL" dirty="0" err="1"/>
              <a:t>tov</a:t>
            </a:r>
            <a:r>
              <a:rPr lang="nl-NL" dirty="0"/>
              <a:t> de ander en wat er met diegene aan de hand is zijn van belang. </a:t>
            </a:r>
          </a:p>
        </p:txBody>
      </p:sp>
      <p:sp>
        <p:nvSpPr>
          <p:cNvPr id="4" name="Tijdelijke aanduiding voor dianummer 3"/>
          <p:cNvSpPr>
            <a:spLocks noGrp="1"/>
          </p:cNvSpPr>
          <p:nvPr>
            <p:ph type="sldNum" sz="quarter" idx="5"/>
          </p:nvPr>
        </p:nvSpPr>
        <p:spPr/>
        <p:txBody>
          <a:bodyPr/>
          <a:lstStyle/>
          <a:p>
            <a:fld id="{FC34D064-D06B-4E56-9EE9-1D55C0123A50}" type="slidenum">
              <a:rPr lang="nl-NL" smtClean="0"/>
              <a:t>3</a:t>
            </a:fld>
            <a:endParaRPr lang="nl-NL"/>
          </a:p>
        </p:txBody>
      </p:sp>
    </p:spTree>
    <p:extLst>
      <p:ext uri="{BB962C8B-B14F-4D97-AF65-F5344CB8AC3E}">
        <p14:creationId xmlns:p14="http://schemas.microsoft.com/office/powerpoint/2010/main" val="1274275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33333"/>
                </a:solidFill>
                <a:effectLst/>
                <a:latin typeface="Poppins" panose="00000500000000000000" pitchFamily="2" charset="0"/>
              </a:rPr>
              <a:t>Hierdoor loopt de wederkerigheid en openheid van de relatie gevaar. Een al te beschermende houding van de partner tegenover de zieke werkt contraproductief. De partner heeft ondersteuning nodig om zijn partner op een betrokken maar niet </a:t>
            </a:r>
            <a:r>
              <a:rPr lang="nl-NL" b="0" i="0" dirty="0" err="1">
                <a:solidFill>
                  <a:srgbClr val="333333"/>
                </a:solidFill>
                <a:effectLst/>
                <a:latin typeface="Poppins" panose="00000500000000000000" pitchFamily="2" charset="0"/>
              </a:rPr>
              <a:t>overbeschermende</a:t>
            </a:r>
            <a:r>
              <a:rPr lang="nl-NL" b="0" i="0" dirty="0">
                <a:solidFill>
                  <a:srgbClr val="333333"/>
                </a:solidFill>
                <a:effectLst/>
                <a:latin typeface="Poppins" panose="00000500000000000000" pitchFamily="2" charset="0"/>
              </a:rPr>
              <a:t> manier hulp te bieden. Een specifiek aandachtspunt is de verandering van het intieme contact. De gevolgen van de ziekte voor de seksualiteit kunnen ook in de palliatieve en terminale fase nog een onderwerp zijn dat aandacht verdient.</a:t>
            </a:r>
            <a:endParaRPr lang="nl-NL" dirty="0"/>
          </a:p>
        </p:txBody>
      </p:sp>
      <p:sp>
        <p:nvSpPr>
          <p:cNvPr id="4" name="Tijdelijke aanduiding voor dianummer 3"/>
          <p:cNvSpPr>
            <a:spLocks noGrp="1"/>
          </p:cNvSpPr>
          <p:nvPr>
            <p:ph type="sldNum" sz="quarter" idx="5"/>
          </p:nvPr>
        </p:nvSpPr>
        <p:spPr/>
        <p:txBody>
          <a:bodyPr/>
          <a:lstStyle/>
          <a:p>
            <a:fld id="{FC34D064-D06B-4E56-9EE9-1D55C0123A50}" type="slidenum">
              <a:rPr lang="nl-NL" smtClean="0"/>
              <a:t>9</a:t>
            </a:fld>
            <a:endParaRPr lang="nl-NL"/>
          </a:p>
        </p:txBody>
      </p:sp>
    </p:spTree>
    <p:extLst>
      <p:ext uri="{BB962C8B-B14F-4D97-AF65-F5344CB8AC3E}">
        <p14:creationId xmlns:p14="http://schemas.microsoft.com/office/powerpoint/2010/main" val="44642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B1FFEE-CB0F-4DCC-A9F2-0B7B7475271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FC8C690-AB1D-4C11-BB7E-D85BE0AF00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9275ED2-57A5-4B4F-948B-0E7B363A0A0E}"/>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5" name="Tijdelijke aanduiding voor voettekst 4">
            <a:extLst>
              <a:ext uri="{FF2B5EF4-FFF2-40B4-BE49-F238E27FC236}">
                <a16:creationId xmlns:a16="http://schemas.microsoft.com/office/drawing/2014/main" id="{BDE1CE82-ABEF-49C9-A12F-2185B26C6B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15C27E-DD75-49BF-97A3-756526C6893A}"/>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27281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24B8D3-A3AC-47D6-A61C-4CB4FD06B33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BCD3307-5E0C-410F-BBF0-F19A4B83322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98069B-F520-4644-AE13-118698D4432B}"/>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5" name="Tijdelijke aanduiding voor voettekst 4">
            <a:extLst>
              <a:ext uri="{FF2B5EF4-FFF2-40B4-BE49-F238E27FC236}">
                <a16:creationId xmlns:a16="http://schemas.microsoft.com/office/drawing/2014/main" id="{528F2C64-7CBF-459C-955C-DF834E217CC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1ACB76D-D05E-4518-AA38-467A9C5F2445}"/>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19347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329839D-D068-49F5-BD27-3C3AF33D7C6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1D43308-5647-4FC4-A36F-086444B2D4D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B374845-B26F-4E2F-AE56-B260D59589FB}"/>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5" name="Tijdelijke aanduiding voor voettekst 4">
            <a:extLst>
              <a:ext uri="{FF2B5EF4-FFF2-40B4-BE49-F238E27FC236}">
                <a16:creationId xmlns:a16="http://schemas.microsoft.com/office/drawing/2014/main" id="{632DE788-A50E-4907-BEDB-FFBA16B116F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91E81B9-64AA-49F0-B79A-DDAAC2DD522A}"/>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9020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ED5742-E951-4FAF-87D5-E756CFA8526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23ABCF2-4399-41EE-809E-EFD55199EB0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C23745B-24B1-42CB-B4D2-EFA45977D6C0}"/>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5" name="Tijdelijke aanduiding voor voettekst 4">
            <a:extLst>
              <a:ext uri="{FF2B5EF4-FFF2-40B4-BE49-F238E27FC236}">
                <a16:creationId xmlns:a16="http://schemas.microsoft.com/office/drawing/2014/main" id="{B10A7E71-80D4-421B-9FC9-AE2E43AA7F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31A6C16-5A45-4CB0-920D-C56956536D95}"/>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65768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ADC1F-127D-497E-9B5F-A8EFF81AB21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3BC93D3-BF76-4DAA-B3C0-4DE72031C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66B0D0C-E59F-409C-BABC-1D4478ACE4E0}"/>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5" name="Tijdelijke aanduiding voor voettekst 4">
            <a:extLst>
              <a:ext uri="{FF2B5EF4-FFF2-40B4-BE49-F238E27FC236}">
                <a16:creationId xmlns:a16="http://schemas.microsoft.com/office/drawing/2014/main" id="{842050A1-3644-4598-BB04-6593846B6ED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34EC0AA-1617-42E5-887C-E2F53FBF0FE1}"/>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15351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1242C7-C215-4696-8599-10003FBCA89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01FCBCB-2B73-4B2B-A9D5-05EE2ED7AF9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6510E9D-2AE7-472D-A235-AF3ECA1DA64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0E44E71-1706-4DD9-A278-3A70B8A80711}"/>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6" name="Tijdelijke aanduiding voor voettekst 5">
            <a:extLst>
              <a:ext uri="{FF2B5EF4-FFF2-40B4-BE49-F238E27FC236}">
                <a16:creationId xmlns:a16="http://schemas.microsoft.com/office/drawing/2014/main" id="{9591A256-ECA8-44CD-A955-25760D75153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DE20062-0616-4514-9FE5-8A3FC80770B7}"/>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04932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F58638-A2E5-40FC-BF5E-1FA4054FA72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D58C897-E415-4933-8E4F-73CC8FF1C0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B25DAEA-1691-4AA8-9214-54F89A45A0D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53A2975-3EC5-4EB9-A3EB-D029F0534C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8820BB7-DCBB-4405-938E-AF8D5AEC899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60A69E3-D2DA-44F6-88E8-F6071F59AADD}"/>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8" name="Tijdelijke aanduiding voor voettekst 7">
            <a:extLst>
              <a:ext uri="{FF2B5EF4-FFF2-40B4-BE49-F238E27FC236}">
                <a16:creationId xmlns:a16="http://schemas.microsoft.com/office/drawing/2014/main" id="{DDEE7974-75A6-41C9-A298-E094448A3A1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B1506FE-9137-4D70-8620-64A486EFDD7C}"/>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112807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F6B769-8E70-42EB-B102-CF3D789E6C2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A19B5C6-FBD1-4561-8D23-677D26D3BA7A}"/>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4" name="Tijdelijke aanduiding voor voettekst 3">
            <a:extLst>
              <a:ext uri="{FF2B5EF4-FFF2-40B4-BE49-F238E27FC236}">
                <a16:creationId xmlns:a16="http://schemas.microsoft.com/office/drawing/2014/main" id="{95985846-CDC4-4DEA-8E8E-08E37B4EC8C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DBC509E-9436-462F-B324-89C0ED6DF59D}"/>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323488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6B76EDA-40AB-429C-A172-C9524A59CB91}"/>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3" name="Tijdelijke aanduiding voor voettekst 2">
            <a:extLst>
              <a:ext uri="{FF2B5EF4-FFF2-40B4-BE49-F238E27FC236}">
                <a16:creationId xmlns:a16="http://schemas.microsoft.com/office/drawing/2014/main" id="{6E2F66C5-AA4B-4D58-8669-AD9C2CA18FA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F743FE3-7E9E-4CB6-90B1-711FA9485AD9}"/>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3632123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9FEDB-4E54-4E50-B8F3-A808496DA70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9FA9724-E205-4D8B-8ACB-E7AE7316C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0CCF822-A213-4A79-854F-888E7E08D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7FB7B53-223F-4171-A3F6-E17B1F861566}"/>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6" name="Tijdelijke aanduiding voor voettekst 5">
            <a:extLst>
              <a:ext uri="{FF2B5EF4-FFF2-40B4-BE49-F238E27FC236}">
                <a16:creationId xmlns:a16="http://schemas.microsoft.com/office/drawing/2014/main" id="{7C1BE841-87B1-4C9E-AE9E-85ADB0B0FA3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C07185E-50DE-4E33-AE63-15015E01BF6F}"/>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35776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E8DB8E-3D2E-46C0-BC70-15EE87C01C0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EFB324E-3376-4331-BB9C-258DA41C68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E826BA8-C8B3-4CA3-9BF6-125BF27ED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49CC902-C903-42D1-B742-4B9F66E5F60C}"/>
              </a:ext>
            </a:extLst>
          </p:cNvPr>
          <p:cNvSpPr>
            <a:spLocks noGrp="1"/>
          </p:cNvSpPr>
          <p:nvPr>
            <p:ph type="dt" sz="half" idx="10"/>
          </p:nvPr>
        </p:nvSpPr>
        <p:spPr/>
        <p:txBody>
          <a:bodyPr/>
          <a:lstStyle/>
          <a:p>
            <a:fld id="{33A14F84-C266-4055-9A8F-B2826C3B509E}" type="datetimeFigureOut">
              <a:rPr lang="nl-NL" smtClean="0"/>
              <a:t>12-10-2021</a:t>
            </a:fld>
            <a:endParaRPr lang="nl-NL"/>
          </a:p>
        </p:txBody>
      </p:sp>
      <p:sp>
        <p:nvSpPr>
          <p:cNvPr id="6" name="Tijdelijke aanduiding voor voettekst 5">
            <a:extLst>
              <a:ext uri="{FF2B5EF4-FFF2-40B4-BE49-F238E27FC236}">
                <a16:creationId xmlns:a16="http://schemas.microsoft.com/office/drawing/2014/main" id="{D5B304E4-D064-4E9A-B408-31806DA7E61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C048DEE-B0CB-457B-9FF5-CDE7E4D5D210}"/>
              </a:ext>
            </a:extLst>
          </p:cNvPr>
          <p:cNvSpPr>
            <a:spLocks noGrp="1"/>
          </p:cNvSpPr>
          <p:nvPr>
            <p:ph type="sldNum" sz="quarter" idx="12"/>
          </p:nvPr>
        </p:nvSpPr>
        <p:spPr/>
        <p:txBody>
          <a:bodyPr/>
          <a:lstStyle/>
          <a:p>
            <a:fld id="{1EE2D738-367B-4A39-8E13-9A11180C9656}" type="slidenum">
              <a:rPr lang="nl-NL" smtClean="0"/>
              <a:t>‹nr.›</a:t>
            </a:fld>
            <a:endParaRPr lang="nl-NL"/>
          </a:p>
        </p:txBody>
      </p:sp>
    </p:spTree>
    <p:extLst>
      <p:ext uri="{BB962C8B-B14F-4D97-AF65-F5344CB8AC3E}">
        <p14:creationId xmlns:p14="http://schemas.microsoft.com/office/powerpoint/2010/main" val="297261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51C7EF4-60BA-4FB5-AB5A-E133CECEA4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12B1045-CBD8-418E-9BFC-FD89DD810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F37441-715E-4D90-94D5-36758713FE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4F84-C266-4055-9A8F-B2826C3B509E}" type="datetimeFigureOut">
              <a:rPr lang="nl-NL" smtClean="0"/>
              <a:t>12-10-2021</a:t>
            </a:fld>
            <a:endParaRPr lang="nl-NL"/>
          </a:p>
        </p:txBody>
      </p:sp>
      <p:sp>
        <p:nvSpPr>
          <p:cNvPr id="5" name="Tijdelijke aanduiding voor voettekst 4">
            <a:extLst>
              <a:ext uri="{FF2B5EF4-FFF2-40B4-BE49-F238E27FC236}">
                <a16:creationId xmlns:a16="http://schemas.microsoft.com/office/drawing/2014/main" id="{ECA04A24-C1C5-417B-80E1-F360EF36D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429C927-EC25-4855-A3A6-0CB01163D3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2D738-367B-4A39-8E13-9A11180C9656}" type="slidenum">
              <a:rPr lang="nl-NL" smtClean="0"/>
              <a:t>‹nr.›</a:t>
            </a:fld>
            <a:endParaRPr lang="nl-NL"/>
          </a:p>
        </p:txBody>
      </p:sp>
    </p:spTree>
    <p:extLst>
      <p:ext uri="{BB962C8B-B14F-4D97-AF65-F5344CB8AC3E}">
        <p14:creationId xmlns:p14="http://schemas.microsoft.com/office/powerpoint/2010/main" val="4157575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antelzorgpower.nl/tests/balance-test/sta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ovisie.nl/artikel/5-miljoen-nederlandse-mantelzorgers-feiten-cijfe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antelzorgelijk.nl/author/marjolijnbruu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985F7-760F-499F-BC5D-148331F83725}"/>
              </a:ext>
            </a:extLst>
          </p:cNvPr>
          <p:cNvSpPr>
            <a:spLocks noGrp="1"/>
          </p:cNvSpPr>
          <p:nvPr>
            <p:ph type="ctrTitle"/>
          </p:nvPr>
        </p:nvSpPr>
        <p:spPr/>
        <p:txBody>
          <a:bodyPr/>
          <a:lstStyle/>
          <a:p>
            <a:r>
              <a:rPr lang="nl-NL" dirty="0"/>
              <a:t>Mantelzorg</a:t>
            </a:r>
          </a:p>
        </p:txBody>
      </p:sp>
      <p:sp>
        <p:nvSpPr>
          <p:cNvPr id="3" name="Ondertitel 2">
            <a:extLst>
              <a:ext uri="{FF2B5EF4-FFF2-40B4-BE49-F238E27FC236}">
                <a16:creationId xmlns:a16="http://schemas.microsoft.com/office/drawing/2014/main" id="{AFE68EEA-955F-44C3-84F5-234AEF2390DF}"/>
              </a:ext>
            </a:extLst>
          </p:cNvPr>
          <p:cNvSpPr>
            <a:spLocks noGrp="1"/>
          </p:cNvSpPr>
          <p:nvPr>
            <p:ph type="subTitle" idx="1"/>
          </p:nvPr>
        </p:nvSpPr>
        <p:spPr/>
        <p:txBody>
          <a:bodyPr/>
          <a:lstStyle/>
          <a:p>
            <a:r>
              <a:rPr lang="nl-NL" dirty="0"/>
              <a:t>En de zorgverlener</a:t>
            </a:r>
          </a:p>
        </p:txBody>
      </p:sp>
    </p:spTree>
    <p:extLst>
      <p:ext uri="{BB962C8B-B14F-4D97-AF65-F5344CB8AC3E}">
        <p14:creationId xmlns:p14="http://schemas.microsoft.com/office/powerpoint/2010/main" val="169180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BF003C-95D3-4BB3-A92E-5164AA7E946F}"/>
              </a:ext>
            </a:extLst>
          </p:cNvPr>
          <p:cNvSpPr>
            <a:spLocks noGrp="1"/>
          </p:cNvSpPr>
          <p:nvPr>
            <p:ph type="title"/>
          </p:nvPr>
        </p:nvSpPr>
        <p:spPr/>
        <p:txBody>
          <a:bodyPr/>
          <a:lstStyle/>
          <a:p>
            <a:r>
              <a:rPr lang="nl-NL" dirty="0"/>
              <a:t>Andere mogelijke relaties en onderlinge problemen</a:t>
            </a:r>
          </a:p>
        </p:txBody>
      </p:sp>
      <p:sp>
        <p:nvSpPr>
          <p:cNvPr id="3" name="Tijdelijke aanduiding voor inhoud 2">
            <a:extLst>
              <a:ext uri="{FF2B5EF4-FFF2-40B4-BE49-F238E27FC236}">
                <a16:creationId xmlns:a16="http://schemas.microsoft.com/office/drawing/2014/main" id="{118DD81D-20CE-49C3-9463-08D6E86C03D7}"/>
              </a:ext>
            </a:extLst>
          </p:cNvPr>
          <p:cNvSpPr>
            <a:spLocks noGrp="1"/>
          </p:cNvSpPr>
          <p:nvPr>
            <p:ph idx="1"/>
          </p:nvPr>
        </p:nvSpPr>
        <p:spPr/>
        <p:txBody>
          <a:bodyPr>
            <a:normAutofit fontScale="85000" lnSpcReduction="20000"/>
          </a:bodyPr>
          <a:lstStyle/>
          <a:p>
            <a:r>
              <a:rPr lang="nl-NL" dirty="0"/>
              <a:t>Ouders</a:t>
            </a:r>
          </a:p>
          <a:p>
            <a:r>
              <a:rPr lang="nl-NL" dirty="0"/>
              <a:t>Kinderen</a:t>
            </a:r>
          </a:p>
          <a:p>
            <a:r>
              <a:rPr lang="nl-NL" dirty="0"/>
              <a:t>Buren</a:t>
            </a:r>
          </a:p>
          <a:p>
            <a:r>
              <a:rPr lang="nl-NL" dirty="0"/>
              <a:t>Vrienden</a:t>
            </a:r>
          </a:p>
          <a:p>
            <a:endParaRPr lang="nl-NL" dirty="0"/>
          </a:p>
          <a:p>
            <a:endParaRPr lang="nl-NL" dirty="0"/>
          </a:p>
          <a:p>
            <a:endParaRPr lang="nl-NL" dirty="0"/>
          </a:p>
          <a:p>
            <a:endParaRPr lang="nl-NL" dirty="0"/>
          </a:p>
          <a:p>
            <a:r>
              <a:rPr lang="nl-NL" dirty="0"/>
              <a:t>Rolverandering</a:t>
            </a:r>
          </a:p>
          <a:p>
            <a:r>
              <a:rPr lang="nl-NL" dirty="0"/>
              <a:t>Verzorging</a:t>
            </a:r>
          </a:p>
          <a:p>
            <a:r>
              <a:rPr lang="nl-NL" dirty="0"/>
              <a:t>Grenzen/ wensen</a:t>
            </a:r>
          </a:p>
        </p:txBody>
      </p:sp>
    </p:spTree>
    <p:extLst>
      <p:ext uri="{BB962C8B-B14F-4D97-AF65-F5344CB8AC3E}">
        <p14:creationId xmlns:p14="http://schemas.microsoft.com/office/powerpoint/2010/main" val="3208321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93E4AA-C5AE-4631-9080-8A8838A8F629}"/>
              </a:ext>
            </a:extLst>
          </p:cNvPr>
          <p:cNvSpPr>
            <a:spLocks noGrp="1"/>
          </p:cNvSpPr>
          <p:nvPr>
            <p:ph type="title"/>
          </p:nvPr>
        </p:nvSpPr>
        <p:spPr/>
        <p:txBody>
          <a:bodyPr/>
          <a:lstStyle/>
          <a:p>
            <a:r>
              <a:rPr lang="nl-NL" dirty="0"/>
              <a:t>Ook de ziekte van degene waar je voor zorgt maakt veel uit</a:t>
            </a:r>
          </a:p>
        </p:txBody>
      </p:sp>
      <p:sp>
        <p:nvSpPr>
          <p:cNvPr id="3" name="Tijdelijke aanduiding voor inhoud 2">
            <a:extLst>
              <a:ext uri="{FF2B5EF4-FFF2-40B4-BE49-F238E27FC236}">
                <a16:creationId xmlns:a16="http://schemas.microsoft.com/office/drawing/2014/main" id="{8BB8FFAB-FCC4-4563-B077-216292325703}"/>
              </a:ext>
            </a:extLst>
          </p:cNvPr>
          <p:cNvSpPr>
            <a:spLocks noGrp="1"/>
          </p:cNvSpPr>
          <p:nvPr>
            <p:ph idx="1"/>
          </p:nvPr>
        </p:nvSpPr>
        <p:spPr/>
        <p:txBody>
          <a:bodyPr>
            <a:normAutofit fontScale="92500"/>
          </a:bodyPr>
          <a:lstStyle/>
          <a:p>
            <a:r>
              <a:rPr lang="nl-NL" dirty="0"/>
              <a:t>Bijvoorbeeld:</a:t>
            </a:r>
          </a:p>
          <a:p>
            <a:pPr algn="l">
              <a:buFont typeface="Arial" panose="020B0604020202020204" pitchFamily="34" charset="0"/>
              <a:buChar char="•"/>
            </a:pPr>
            <a:r>
              <a:rPr lang="nl-NL" b="0" i="0" dirty="0">
                <a:solidFill>
                  <a:srgbClr val="111645"/>
                </a:solidFill>
                <a:effectLst/>
                <a:latin typeface="DM Sans"/>
              </a:rPr>
              <a:t>Mantelzorgers GGZ zijn vaker overbelast, ontwikkelen vaker zelf psychische problematiek en lopen een grotere kans op gezondheidsproblemen.</a:t>
            </a:r>
          </a:p>
          <a:p>
            <a:pPr algn="l">
              <a:buFont typeface="Arial" panose="020B0604020202020204" pitchFamily="34" charset="0"/>
              <a:buChar char="•"/>
            </a:pPr>
            <a:r>
              <a:rPr lang="nl-NL" b="0" i="0" dirty="0">
                <a:solidFill>
                  <a:srgbClr val="111645"/>
                </a:solidFill>
                <a:effectLst/>
                <a:latin typeface="DM Sans"/>
              </a:rPr>
              <a:t>GGZ-cliënten worden steeds minder én korter opgenomen. En er wordt meer waarde gehecht aan de inzet van familie. De druk op mantelzorgers neemt hierdoor toe.</a:t>
            </a:r>
          </a:p>
          <a:p>
            <a:pPr algn="l">
              <a:buFont typeface="Arial" panose="020B0604020202020204" pitchFamily="34" charset="0"/>
              <a:buChar char="•"/>
            </a:pPr>
            <a:r>
              <a:rPr lang="nl-NL" b="0" i="0" dirty="0">
                <a:solidFill>
                  <a:srgbClr val="111645"/>
                </a:solidFill>
                <a:effectLst/>
                <a:latin typeface="DM Sans"/>
              </a:rPr>
              <a:t>Deze mantelzorgers blijven vaak onzichtbaar voor anderen. Aan de buitenkant is niks te zien. Stigma en taboe spelen een grotere rol.</a:t>
            </a:r>
          </a:p>
          <a:p>
            <a:pPr algn="l">
              <a:buFont typeface="Arial" panose="020B0604020202020204" pitchFamily="34" charset="0"/>
              <a:buChar char="•"/>
            </a:pPr>
            <a:r>
              <a:rPr lang="nl-NL" b="0" i="0" dirty="0">
                <a:solidFill>
                  <a:srgbClr val="111645"/>
                </a:solidFill>
                <a:effectLst/>
                <a:latin typeface="DM Sans"/>
              </a:rPr>
              <a:t>Ze zien zichzelf niet als mantelzorger en vragen niet om ondersteuning.</a:t>
            </a:r>
          </a:p>
          <a:p>
            <a:pPr marL="0" indent="0">
              <a:buNone/>
            </a:pPr>
            <a:endParaRPr lang="nl-NL" dirty="0"/>
          </a:p>
        </p:txBody>
      </p:sp>
    </p:spTree>
    <p:extLst>
      <p:ext uri="{BB962C8B-B14F-4D97-AF65-F5344CB8AC3E}">
        <p14:creationId xmlns:p14="http://schemas.microsoft.com/office/powerpoint/2010/main" val="423888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06FA0D-6272-4DD6-965B-23A5F895EEF3}"/>
              </a:ext>
            </a:extLst>
          </p:cNvPr>
          <p:cNvSpPr>
            <a:spLocks noGrp="1"/>
          </p:cNvSpPr>
          <p:nvPr>
            <p:ph type="title"/>
          </p:nvPr>
        </p:nvSpPr>
        <p:spPr/>
        <p:txBody>
          <a:bodyPr/>
          <a:lstStyle/>
          <a:p>
            <a:r>
              <a:rPr lang="nl-NL" dirty="0"/>
              <a:t>De dramadriehoek</a:t>
            </a:r>
          </a:p>
        </p:txBody>
      </p:sp>
      <p:pic>
        <p:nvPicPr>
          <p:cNvPr id="1026" name="Picture 2" descr="De Dramadriehoek: voor je het weet, zit je erin - Mariette Dietz Coaching">
            <a:extLst>
              <a:ext uri="{FF2B5EF4-FFF2-40B4-BE49-F238E27FC236}">
                <a16:creationId xmlns:a16="http://schemas.microsoft.com/office/drawing/2014/main" id="{AA9C2B51-B8F1-4BDF-AC35-27C3C1ECB0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9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B1B034-081D-49C8-8174-E0A9E5CC413B}"/>
              </a:ext>
            </a:extLst>
          </p:cNvPr>
          <p:cNvSpPr>
            <a:spLocks noGrp="1"/>
          </p:cNvSpPr>
          <p:nvPr>
            <p:ph type="title"/>
          </p:nvPr>
        </p:nvSpPr>
        <p:spPr/>
        <p:txBody>
          <a:bodyPr/>
          <a:lstStyle/>
          <a:p>
            <a:r>
              <a:rPr lang="nl-NL" dirty="0"/>
              <a:t>Veel voorkomende problemen erbuiten</a:t>
            </a:r>
          </a:p>
        </p:txBody>
      </p:sp>
      <p:sp>
        <p:nvSpPr>
          <p:cNvPr id="3" name="Tijdelijke aanduiding voor inhoud 2">
            <a:extLst>
              <a:ext uri="{FF2B5EF4-FFF2-40B4-BE49-F238E27FC236}">
                <a16:creationId xmlns:a16="http://schemas.microsoft.com/office/drawing/2014/main" id="{DB87C7C7-6EEE-422E-85E9-B7B9112F4C04}"/>
              </a:ext>
            </a:extLst>
          </p:cNvPr>
          <p:cNvSpPr>
            <a:spLocks noGrp="1"/>
          </p:cNvSpPr>
          <p:nvPr>
            <p:ph idx="1"/>
          </p:nvPr>
        </p:nvSpPr>
        <p:spPr/>
        <p:txBody>
          <a:bodyPr/>
          <a:lstStyle/>
          <a:p>
            <a:r>
              <a:rPr lang="nl-NL" dirty="0"/>
              <a:t>Werk</a:t>
            </a:r>
          </a:p>
          <a:p>
            <a:r>
              <a:rPr lang="nl-NL" dirty="0"/>
              <a:t>Met jouzelf</a:t>
            </a:r>
          </a:p>
          <a:p>
            <a:r>
              <a:rPr lang="nl-NL" dirty="0"/>
              <a:t>thuis</a:t>
            </a:r>
          </a:p>
        </p:txBody>
      </p:sp>
    </p:spTree>
    <p:extLst>
      <p:ext uri="{BB962C8B-B14F-4D97-AF65-F5344CB8AC3E}">
        <p14:creationId xmlns:p14="http://schemas.microsoft.com/office/powerpoint/2010/main" val="383698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FBA37-E437-45BD-8214-B005A7BD7C0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A152760-FA37-4F40-AEDD-78FA9BD3BF68}"/>
              </a:ext>
            </a:extLst>
          </p:cNvPr>
          <p:cNvSpPr>
            <a:spLocks noGrp="1"/>
          </p:cNvSpPr>
          <p:nvPr>
            <p:ph idx="1"/>
          </p:nvPr>
        </p:nvSpPr>
        <p:spPr/>
        <p:txBody>
          <a:bodyPr/>
          <a:lstStyle/>
          <a:p>
            <a:r>
              <a:rPr lang="nl-NL" b="0" i="0" dirty="0">
                <a:solidFill>
                  <a:srgbClr val="666666"/>
                </a:solidFill>
                <a:effectLst/>
                <a:latin typeface="Open Sans" panose="020B0606030504020204" pitchFamily="34" charset="0"/>
              </a:rPr>
              <a:t>Wat is er allemaal te doen? </a:t>
            </a:r>
          </a:p>
          <a:p>
            <a:r>
              <a:rPr lang="nl-NL" b="0" i="0" dirty="0">
                <a:solidFill>
                  <a:srgbClr val="666666"/>
                </a:solidFill>
                <a:effectLst/>
                <a:latin typeface="Open Sans" panose="020B0606030504020204" pitchFamily="34" charset="0"/>
              </a:rPr>
              <a:t>Wat heb je nodig? </a:t>
            </a:r>
          </a:p>
          <a:p>
            <a:r>
              <a:rPr lang="nl-NL" b="0" i="0" dirty="0">
                <a:solidFill>
                  <a:srgbClr val="666666"/>
                </a:solidFill>
                <a:effectLst/>
                <a:latin typeface="Open Sans" panose="020B0606030504020204" pitchFamily="34" charset="0"/>
              </a:rPr>
              <a:t>Hoe hou je het vol?</a:t>
            </a:r>
            <a:endParaRPr lang="nl-NL" dirty="0"/>
          </a:p>
        </p:txBody>
      </p:sp>
    </p:spTree>
    <p:extLst>
      <p:ext uri="{BB962C8B-B14F-4D97-AF65-F5344CB8AC3E}">
        <p14:creationId xmlns:p14="http://schemas.microsoft.com/office/powerpoint/2010/main" val="80894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4B36A3-B3A7-40D9-82F8-7145A695209A}"/>
              </a:ext>
            </a:extLst>
          </p:cNvPr>
          <p:cNvSpPr>
            <a:spLocks noGrp="1"/>
          </p:cNvSpPr>
          <p:nvPr>
            <p:ph type="title"/>
          </p:nvPr>
        </p:nvSpPr>
        <p:spPr/>
        <p:txBody>
          <a:bodyPr/>
          <a:lstStyle/>
          <a:p>
            <a:r>
              <a:rPr lang="nl-NL" dirty="0"/>
              <a:t>Tips</a:t>
            </a:r>
            <a:r>
              <a:rPr lang="nl-NL"/>
              <a:t>: zowel </a:t>
            </a:r>
            <a:r>
              <a:rPr lang="nl-NL" dirty="0"/>
              <a:t>tijdens het uitvoeren van mantelzorg </a:t>
            </a:r>
            <a:r>
              <a:rPr lang="nl-NL"/>
              <a:t>als erbuiten</a:t>
            </a:r>
            <a:endParaRPr lang="nl-NL" dirty="0"/>
          </a:p>
        </p:txBody>
      </p:sp>
      <p:sp>
        <p:nvSpPr>
          <p:cNvPr id="3" name="Tijdelijke aanduiding voor inhoud 2">
            <a:extLst>
              <a:ext uri="{FF2B5EF4-FFF2-40B4-BE49-F238E27FC236}">
                <a16:creationId xmlns:a16="http://schemas.microsoft.com/office/drawing/2014/main" id="{B59B83EC-7F67-4235-A6B1-2F846EF4E521}"/>
              </a:ext>
            </a:extLst>
          </p:cNvPr>
          <p:cNvSpPr>
            <a:spLocks noGrp="1"/>
          </p:cNvSpPr>
          <p:nvPr>
            <p:ph idx="1"/>
          </p:nvPr>
        </p:nvSpPr>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nl-NL" sz="1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Sommige taken kan je namelijk ook heel goed uitbesteden - hoe voorkom je dat je jezelf voorbij loopt?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nl-NL" sz="1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Hierin is Nivea belangrijk - niet invullen voor een ander. Je moet het gesprek aangaan met familie/partners/vrienden.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nl-NL" sz="1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Denk aan waarden. Van jou en van de ander: Wat vindt de verzorgde belangrijk dat door jou gebeurd wordt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nl-NL" sz="1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Het is okay om iets niet te willen - hoe ga je dit gesprek aan. </a:t>
            </a:r>
          </a:p>
          <a:p>
            <a:pPr marL="742950" lvl="1" indent="-285750">
              <a:lnSpc>
                <a:spcPct val="107000"/>
              </a:lnSpc>
              <a:spcAft>
                <a:spcPts val="800"/>
              </a:spcAft>
              <a:buSzPts val="1000"/>
              <a:buFont typeface="Courier New" panose="02070309020205020404" pitchFamily="49" charset="0"/>
              <a:buChar char="o"/>
              <a:tabLst>
                <a:tab pos="914400" algn="l"/>
              </a:tabLst>
            </a:pPr>
            <a:r>
              <a:rPr lang="nl-NL" sz="1200" dirty="0">
                <a:solidFill>
                  <a:srgbClr val="222222"/>
                </a:solidFill>
                <a:latin typeface="Arial" panose="020B0604020202020204" pitchFamily="34" charset="0"/>
                <a:ea typeface="Calibri" panose="020F0502020204030204" pitchFamily="34" charset="0"/>
                <a:cs typeface="Times New Roman" panose="02020603050405020304" pitchFamily="18" charset="0"/>
              </a:rPr>
              <a:t>Ruimte voor je eigen verwerkingsproces of acceptatieproces</a:t>
            </a:r>
          </a:p>
          <a:p>
            <a:pPr marL="742950" lvl="1" indent="-285750">
              <a:lnSpc>
                <a:spcPct val="107000"/>
              </a:lnSpc>
              <a:spcAft>
                <a:spcPts val="800"/>
              </a:spcAft>
              <a:buSzPts val="1000"/>
              <a:buFont typeface="Courier New" panose="02070309020205020404" pitchFamily="49" charset="0"/>
              <a:buChar char="o"/>
              <a:tabLst>
                <a:tab pos="914400" algn="l"/>
              </a:tabLst>
            </a:pPr>
            <a:r>
              <a:rPr lang="nl-NL" sz="12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Bereid je voor op acute situaties.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43469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72CF9B-3841-42EC-8585-68EC966E9BD6}"/>
              </a:ext>
            </a:extLst>
          </p:cNvPr>
          <p:cNvSpPr>
            <a:spLocks noGrp="1"/>
          </p:cNvSpPr>
          <p:nvPr>
            <p:ph type="title"/>
          </p:nvPr>
        </p:nvSpPr>
        <p:spPr/>
        <p:txBody>
          <a:bodyPr/>
          <a:lstStyle/>
          <a:p>
            <a:r>
              <a:rPr lang="nl-NL" dirty="0"/>
              <a:t>Ervaringsdeskundige</a:t>
            </a:r>
          </a:p>
        </p:txBody>
      </p:sp>
      <p:sp>
        <p:nvSpPr>
          <p:cNvPr id="3" name="Tijdelijke aanduiding voor inhoud 2">
            <a:extLst>
              <a:ext uri="{FF2B5EF4-FFF2-40B4-BE49-F238E27FC236}">
                <a16:creationId xmlns:a16="http://schemas.microsoft.com/office/drawing/2014/main" id="{5E968353-7E74-4F5D-81F2-E1E320E82B85}"/>
              </a:ext>
            </a:extLst>
          </p:cNvPr>
          <p:cNvSpPr>
            <a:spLocks noGrp="1"/>
          </p:cNvSpPr>
          <p:nvPr>
            <p:ph idx="1"/>
          </p:nvPr>
        </p:nvSpPr>
        <p:spPr/>
        <p:txBody>
          <a:bodyPr/>
          <a:lstStyle/>
          <a:p>
            <a:r>
              <a:rPr lang="nl-NL" dirty="0"/>
              <a:t>10 minuten aan het woord</a:t>
            </a:r>
          </a:p>
        </p:txBody>
      </p:sp>
    </p:spTree>
    <p:extLst>
      <p:ext uri="{BB962C8B-B14F-4D97-AF65-F5344CB8AC3E}">
        <p14:creationId xmlns:p14="http://schemas.microsoft.com/office/powerpoint/2010/main" val="3758168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2D237-1DC6-4BA8-BD0F-317E5521C735}"/>
              </a:ext>
            </a:extLst>
          </p:cNvPr>
          <p:cNvSpPr>
            <a:spLocks noGrp="1"/>
          </p:cNvSpPr>
          <p:nvPr>
            <p:ph type="title"/>
          </p:nvPr>
        </p:nvSpPr>
        <p:spPr/>
        <p:txBody>
          <a:bodyPr/>
          <a:lstStyle/>
          <a:p>
            <a:r>
              <a:rPr lang="nl-NL" dirty="0"/>
              <a:t>Meer informatie en hulp</a:t>
            </a:r>
          </a:p>
        </p:txBody>
      </p:sp>
      <p:sp>
        <p:nvSpPr>
          <p:cNvPr id="3" name="Tijdelijke aanduiding voor inhoud 2">
            <a:extLst>
              <a:ext uri="{FF2B5EF4-FFF2-40B4-BE49-F238E27FC236}">
                <a16:creationId xmlns:a16="http://schemas.microsoft.com/office/drawing/2014/main" id="{893C7EA6-0912-40A0-A473-1215030801BF}"/>
              </a:ext>
            </a:extLst>
          </p:cNvPr>
          <p:cNvSpPr>
            <a:spLocks noGrp="1"/>
          </p:cNvSpPr>
          <p:nvPr>
            <p:ph idx="1"/>
          </p:nvPr>
        </p:nvSpPr>
        <p:spPr/>
        <p:txBody>
          <a:bodyPr/>
          <a:lstStyle/>
          <a:p>
            <a:r>
              <a:rPr lang="nl-NL" dirty="0">
                <a:hlinkClick r:id="rId2"/>
              </a:rPr>
              <a:t>https://www.mantelzorgpower.nl/tests/balance-test/start</a:t>
            </a:r>
            <a:endParaRPr lang="nl-NL" dirty="0"/>
          </a:p>
          <a:p>
            <a:endParaRPr lang="nl-NL" dirty="0"/>
          </a:p>
        </p:txBody>
      </p:sp>
    </p:spTree>
    <p:extLst>
      <p:ext uri="{BB962C8B-B14F-4D97-AF65-F5344CB8AC3E}">
        <p14:creationId xmlns:p14="http://schemas.microsoft.com/office/powerpoint/2010/main" val="343325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78E591-141E-48BF-A80A-60CDEC535FD6}"/>
              </a:ext>
            </a:extLst>
          </p:cNvPr>
          <p:cNvSpPr>
            <a:spLocks noGrp="1"/>
          </p:cNvSpPr>
          <p:nvPr>
            <p:ph type="title"/>
          </p:nvPr>
        </p:nvSpPr>
        <p:spPr/>
        <p:txBody>
          <a:bodyPr/>
          <a:lstStyle/>
          <a:p>
            <a:r>
              <a:rPr lang="nl-NL" dirty="0"/>
              <a:t>Even voorstellen</a:t>
            </a:r>
          </a:p>
        </p:txBody>
      </p:sp>
      <p:sp>
        <p:nvSpPr>
          <p:cNvPr id="3" name="Tijdelijke aanduiding voor inhoud 2">
            <a:extLst>
              <a:ext uri="{FF2B5EF4-FFF2-40B4-BE49-F238E27FC236}">
                <a16:creationId xmlns:a16="http://schemas.microsoft.com/office/drawing/2014/main" id="{B164CA18-107B-4C9E-BDDB-698109E4EB00}"/>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52176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AD1C9-21F8-4F54-8312-1076971F9092}"/>
              </a:ext>
            </a:extLst>
          </p:cNvPr>
          <p:cNvSpPr>
            <a:spLocks noGrp="1"/>
          </p:cNvSpPr>
          <p:nvPr>
            <p:ph type="title"/>
          </p:nvPr>
        </p:nvSpPr>
        <p:spPr/>
        <p:txBody>
          <a:bodyPr/>
          <a:lstStyle/>
          <a:p>
            <a:r>
              <a:rPr lang="nl-NL" dirty="0"/>
              <a:t>Om wie gaat het? </a:t>
            </a:r>
          </a:p>
        </p:txBody>
      </p:sp>
      <p:sp>
        <p:nvSpPr>
          <p:cNvPr id="3" name="Tijdelijke aanduiding voor inhoud 2">
            <a:extLst>
              <a:ext uri="{FF2B5EF4-FFF2-40B4-BE49-F238E27FC236}">
                <a16:creationId xmlns:a16="http://schemas.microsoft.com/office/drawing/2014/main" id="{02EB88F8-7D93-4307-8202-FFE50805FAF0}"/>
              </a:ext>
            </a:extLst>
          </p:cNvPr>
          <p:cNvSpPr>
            <a:spLocks noGrp="1"/>
          </p:cNvSpPr>
          <p:nvPr>
            <p:ph idx="1"/>
          </p:nvPr>
        </p:nvSpPr>
        <p:spPr/>
        <p:txBody>
          <a:bodyPr/>
          <a:lstStyle/>
          <a:p>
            <a:r>
              <a:rPr lang="nl-NL" dirty="0"/>
              <a:t>Ruim 4 miljoen mantelzorgers in Nederland.</a:t>
            </a:r>
          </a:p>
          <a:p>
            <a:r>
              <a:rPr lang="nl-NL" dirty="0"/>
              <a:t>Het is ze overkomen. </a:t>
            </a:r>
          </a:p>
          <a:p>
            <a:r>
              <a:rPr lang="nl-NL" dirty="0"/>
              <a:t>Ze zorgen voor een familielid, partner, buur of vriend.</a:t>
            </a:r>
          </a:p>
          <a:p>
            <a:r>
              <a:rPr lang="nl-NL" dirty="0"/>
              <a:t>Degene voor wie gezorgd wordt heeft uiteenlopende problemen zoals: een ernstige somatische aandoening, dementie of een psychisch probleem.</a:t>
            </a:r>
          </a:p>
        </p:txBody>
      </p:sp>
    </p:spTree>
    <p:extLst>
      <p:ext uri="{BB962C8B-B14F-4D97-AF65-F5344CB8AC3E}">
        <p14:creationId xmlns:p14="http://schemas.microsoft.com/office/powerpoint/2010/main" val="3450371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358D7-8A7D-42E6-A1DB-1AD9BB2E46E5}"/>
              </a:ext>
            </a:extLst>
          </p:cNvPr>
          <p:cNvSpPr>
            <a:spLocks noGrp="1"/>
          </p:cNvSpPr>
          <p:nvPr>
            <p:ph type="title"/>
          </p:nvPr>
        </p:nvSpPr>
        <p:spPr/>
        <p:txBody>
          <a:bodyPr/>
          <a:lstStyle/>
          <a:p>
            <a:r>
              <a:rPr lang="nl-NL" dirty="0"/>
              <a:t>Feiten en cijfers</a:t>
            </a:r>
          </a:p>
        </p:txBody>
      </p:sp>
      <p:sp>
        <p:nvSpPr>
          <p:cNvPr id="3" name="Tijdelijke aanduiding voor inhoud 2">
            <a:extLst>
              <a:ext uri="{FF2B5EF4-FFF2-40B4-BE49-F238E27FC236}">
                <a16:creationId xmlns:a16="http://schemas.microsoft.com/office/drawing/2014/main" id="{8B13BA63-B542-42A8-B4C9-FD42017EE0A8}"/>
              </a:ext>
            </a:extLst>
          </p:cNvPr>
          <p:cNvSpPr>
            <a:spLocks noGrp="1"/>
          </p:cNvSpPr>
          <p:nvPr>
            <p:ph idx="1"/>
          </p:nvPr>
        </p:nvSpPr>
        <p:spPr/>
        <p:txBody>
          <a:bodyPr/>
          <a:lstStyle/>
          <a:p>
            <a:r>
              <a:rPr lang="nl-NL" dirty="0">
                <a:hlinkClick r:id="rId2"/>
              </a:rPr>
              <a:t>https://www.movisie.nl/artikel/5-miljoen-nederlandse-mantelzorgers-feiten-cijfers</a:t>
            </a:r>
            <a:endParaRPr lang="nl-NL" dirty="0"/>
          </a:p>
          <a:p>
            <a:endParaRPr lang="nl-NL" dirty="0"/>
          </a:p>
        </p:txBody>
      </p:sp>
    </p:spTree>
    <p:extLst>
      <p:ext uri="{BB962C8B-B14F-4D97-AF65-F5344CB8AC3E}">
        <p14:creationId xmlns:p14="http://schemas.microsoft.com/office/powerpoint/2010/main" val="324980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A83DF-00AC-4CB5-9AD7-6620D5A065EA}"/>
              </a:ext>
            </a:extLst>
          </p:cNvPr>
          <p:cNvSpPr>
            <a:spLocks noGrp="1"/>
          </p:cNvSpPr>
          <p:nvPr>
            <p:ph type="title"/>
          </p:nvPr>
        </p:nvSpPr>
        <p:spPr/>
        <p:txBody>
          <a:bodyPr/>
          <a:lstStyle/>
          <a:p>
            <a:r>
              <a:rPr lang="nl-NL" dirty="0"/>
              <a:t>Top 5 problemen bij mantelzorg</a:t>
            </a:r>
          </a:p>
        </p:txBody>
      </p:sp>
      <p:sp>
        <p:nvSpPr>
          <p:cNvPr id="3" name="Tijdelijke aanduiding voor inhoud 2">
            <a:extLst>
              <a:ext uri="{FF2B5EF4-FFF2-40B4-BE49-F238E27FC236}">
                <a16:creationId xmlns:a16="http://schemas.microsoft.com/office/drawing/2014/main" id="{BA8EA923-DFCF-439F-9518-FCCA569282EB}"/>
              </a:ext>
            </a:extLst>
          </p:cNvPr>
          <p:cNvSpPr>
            <a:spLocks noGrp="1"/>
          </p:cNvSpPr>
          <p:nvPr>
            <p:ph idx="1"/>
          </p:nvPr>
        </p:nvSpPr>
        <p:spPr/>
        <p:txBody>
          <a:bodyPr>
            <a:normAutofit fontScale="32500" lnSpcReduction="20000"/>
          </a:bodyPr>
          <a:lstStyle/>
          <a:p>
            <a:pPr algn="l" fontAlgn="base"/>
            <a:r>
              <a:rPr lang="nl-NL" b="1" i="0" dirty="0">
                <a:solidFill>
                  <a:srgbClr val="0F1D44"/>
                </a:solidFill>
                <a:effectLst/>
                <a:latin typeface="inherit"/>
              </a:rPr>
              <a:t>1.       Bewustwording</a:t>
            </a:r>
            <a:endParaRPr lang="nl-NL" b="0" i="0" dirty="0">
              <a:solidFill>
                <a:srgbClr val="0F1D44"/>
              </a:solidFill>
              <a:effectLst/>
              <a:latin typeface="inherit"/>
            </a:endParaRPr>
          </a:p>
          <a:p>
            <a:pPr algn="l" fontAlgn="base"/>
            <a:r>
              <a:rPr lang="nl-NL" b="0" i="0" dirty="0">
                <a:solidFill>
                  <a:srgbClr val="0F1D44"/>
                </a:solidFill>
                <a:effectLst/>
                <a:latin typeface="inherit"/>
              </a:rPr>
              <a:t>De meeste mensen kiezen niet bewust voor een rol als mantelzorger. Je helpt een partner, familielid of andere dierbare en langzaamaan besteed je steeds meer van je tijd aan deze taak. Jezelf bewust worden van het feit dat je mantelzorger bent is daarom erg belangrijk. Bij de meeste mensen duurt het een tijdje voordat men zichzelf als mantelzorger zien. Vaak gebeurt dit pas als je beseft dat de impact op je dagelijks leven steeds groter wordt.</a:t>
            </a:r>
          </a:p>
          <a:p>
            <a:pPr algn="l" fontAlgn="base"/>
            <a:r>
              <a:rPr lang="nl-NL" b="1" i="0" dirty="0">
                <a:solidFill>
                  <a:srgbClr val="0F1D44"/>
                </a:solidFill>
                <a:effectLst/>
                <a:latin typeface="inherit"/>
              </a:rPr>
              <a:t>2.       Impact op je leven</a:t>
            </a:r>
            <a:endParaRPr lang="nl-NL" b="0" i="0" dirty="0">
              <a:solidFill>
                <a:srgbClr val="0F1D44"/>
              </a:solidFill>
              <a:effectLst/>
              <a:latin typeface="inherit"/>
            </a:endParaRPr>
          </a:p>
          <a:p>
            <a:pPr algn="l" fontAlgn="base"/>
            <a:r>
              <a:rPr lang="nl-NL" b="0" i="0" dirty="0">
                <a:solidFill>
                  <a:srgbClr val="0F1D44"/>
                </a:solidFill>
                <a:effectLst/>
                <a:latin typeface="inherit"/>
              </a:rPr>
              <a:t>Mantelzorgen kost veel tijd en energie. Niet alleen de daadwerkelijke tijd die men besteedt aan het regelen van zaken en het verzorgen van je dierbare zelf. De meeste mantelzorgers zijn er 24 uur per dag mee bezig in hun hoofd. Naarmate zij er langer mee bezig zijn groeit de impact die het op hun eigen leven heeft.</a:t>
            </a:r>
          </a:p>
          <a:p>
            <a:pPr algn="l" fontAlgn="base"/>
            <a:r>
              <a:rPr lang="nl-NL" b="1" i="0" dirty="0">
                <a:solidFill>
                  <a:srgbClr val="0F1D44"/>
                </a:solidFill>
                <a:effectLst/>
                <a:latin typeface="inherit"/>
              </a:rPr>
              <a:t>3.       Moeite met hulp vragen</a:t>
            </a:r>
            <a:endParaRPr lang="nl-NL" b="0" i="0" dirty="0">
              <a:solidFill>
                <a:srgbClr val="0F1D44"/>
              </a:solidFill>
              <a:effectLst/>
              <a:latin typeface="inherit"/>
            </a:endParaRPr>
          </a:p>
          <a:p>
            <a:pPr algn="l" fontAlgn="base"/>
            <a:r>
              <a:rPr lang="nl-NL" b="0" i="0" dirty="0">
                <a:solidFill>
                  <a:srgbClr val="0F1D44"/>
                </a:solidFill>
                <a:effectLst/>
                <a:latin typeface="inherit"/>
              </a:rPr>
              <a:t>Veel mantelzorgers vinden het moeilijk om hulp te vragen aan hun omgeving. Ze willen niemand tot last zijn of onderschatten hun eigen behoefte aan ondersteuning. De eerste stap om hiermee om te gaan is een zogenaamd zorgnetwerk op te zetten, bestaande uit familie en kennissen, die bepaalde taken uit handen kunnen nemen en bereikbaar zijn in bepaalde gevallen. Voor veel mensen helpt het ook om contact te hebben met andere mantelzorgers. Daarnaast is het raadzaam voor mantelzorgers om op hun werk kenbaar te maken dat zij mantelzorger zijn, want er zijn verschillende verlofregelingen mogelijk.</a:t>
            </a:r>
          </a:p>
          <a:p>
            <a:pPr algn="l" fontAlgn="base"/>
            <a:r>
              <a:rPr lang="nl-NL" b="1" i="0" dirty="0">
                <a:solidFill>
                  <a:srgbClr val="0F1D44"/>
                </a:solidFill>
                <a:effectLst/>
                <a:latin typeface="inherit"/>
              </a:rPr>
              <a:t>4.       Men weet niet waar ze terecht kunnen voor hulp</a:t>
            </a:r>
            <a:endParaRPr lang="nl-NL" b="0" i="0" dirty="0">
              <a:solidFill>
                <a:srgbClr val="0F1D44"/>
              </a:solidFill>
              <a:effectLst/>
              <a:latin typeface="inherit"/>
            </a:endParaRPr>
          </a:p>
          <a:p>
            <a:pPr algn="l" fontAlgn="base"/>
            <a:r>
              <a:rPr lang="nl-NL" b="0" i="0" dirty="0">
                <a:solidFill>
                  <a:srgbClr val="0F1D44"/>
                </a:solidFill>
                <a:effectLst/>
                <a:latin typeface="inherit"/>
              </a:rPr>
              <a:t>Naast het feit dat zij moeite hebben met hulp vragen, blijkt ook dat veel mantelzorgers niet goed weten bij welke instanties ze terecht kunnen voor hulp. Zij weten vaak niet dat de gemeente een zorgtaak voor mantelzorgers heeft. Zij gaan online op zoek en komen uit bij zoveel verschillende instanties, dat ze vaak de bomen door het bos niet meer zien.  En als ze dan gaan bellen of mailen met deze instanties, worden ze vaak van het kastje naar de muur gestuurd. De ervaring van de ondervraagde mantelzorgers is dat zij vaak de beste hulp en ondersteuning krijgen van lotgenoten die zij leren kennen via online mantelzorggroepen en via – hoe kan het ook anders –  Mantelzorgelijk!</a:t>
            </a:r>
          </a:p>
          <a:p>
            <a:pPr algn="l" fontAlgn="base"/>
            <a:r>
              <a:rPr lang="nl-NL" b="1" i="0" dirty="0">
                <a:solidFill>
                  <a:srgbClr val="0F1D44"/>
                </a:solidFill>
                <a:effectLst/>
                <a:latin typeface="inherit"/>
              </a:rPr>
              <a:t>5.       Overbelasting</a:t>
            </a:r>
            <a:endParaRPr lang="nl-NL" b="0" i="0" dirty="0">
              <a:solidFill>
                <a:srgbClr val="0F1D44"/>
              </a:solidFill>
              <a:effectLst/>
              <a:latin typeface="inherit"/>
            </a:endParaRPr>
          </a:p>
          <a:p>
            <a:pPr algn="l" fontAlgn="base"/>
            <a:r>
              <a:rPr lang="nl-NL" b="0" i="0" dirty="0">
                <a:solidFill>
                  <a:srgbClr val="0F1D44"/>
                </a:solidFill>
                <a:effectLst/>
                <a:latin typeface="inherit"/>
              </a:rPr>
              <a:t>Voorkomen is beter dan genezen, maar veel mantelzorgers merken te laat op dat zij overbelast zijn. Dit kan leiden tot stressklachten en burn-out verschijnselen. Het lijkt overbodig te zeggen dat een goede balans in werk, ontspanning en mantelzorg super belangrijk is om het vol te houden. Toch  blijkt dit keer op keer wel de enige manier te zijn om als mantelzorger zelf gezond te blijven.</a:t>
            </a:r>
          </a:p>
          <a:p>
            <a:endParaRPr lang="nl-NL" dirty="0"/>
          </a:p>
          <a:p>
            <a:endParaRPr lang="nl-NL" dirty="0"/>
          </a:p>
          <a:p>
            <a:r>
              <a:rPr lang="nl-NL" dirty="0" err="1"/>
              <a:t>Enquete</a:t>
            </a:r>
            <a:r>
              <a:rPr lang="nl-NL" dirty="0"/>
              <a:t> </a:t>
            </a:r>
            <a:r>
              <a:rPr lang="nl-NL" b="1" i="0" u="none" strike="noStrike" dirty="0">
                <a:solidFill>
                  <a:srgbClr val="FFFFFF"/>
                </a:solidFill>
                <a:effectLst/>
                <a:latin typeface="Patua One"/>
                <a:hlinkClick r:id="rId2" tooltip="Bezoek auteurs pagina"/>
              </a:rPr>
              <a:t>Marjolijn Bruurs</a:t>
            </a:r>
            <a:r>
              <a:rPr lang="nl-NL" b="1" i="0" u="none" strike="noStrike" dirty="0">
                <a:solidFill>
                  <a:srgbClr val="FFFFFF"/>
                </a:solidFill>
                <a:effectLst/>
                <a:latin typeface="Patua One"/>
              </a:rPr>
              <a:t> </a:t>
            </a:r>
            <a:r>
              <a:rPr lang="nl-NL" dirty="0"/>
              <a:t>, voorzitter mantelzorgelijk</a:t>
            </a:r>
          </a:p>
        </p:txBody>
      </p:sp>
    </p:spTree>
    <p:extLst>
      <p:ext uri="{BB962C8B-B14F-4D97-AF65-F5344CB8AC3E}">
        <p14:creationId xmlns:p14="http://schemas.microsoft.com/office/powerpoint/2010/main" val="1093898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A1649C-D844-4983-956F-8015746F7C7E}"/>
              </a:ext>
            </a:extLst>
          </p:cNvPr>
          <p:cNvSpPr>
            <a:spLocks noGrp="1"/>
          </p:cNvSpPr>
          <p:nvPr>
            <p:ph type="title"/>
          </p:nvPr>
        </p:nvSpPr>
        <p:spPr/>
        <p:txBody>
          <a:bodyPr/>
          <a:lstStyle/>
          <a:p>
            <a:r>
              <a:rPr lang="nl-NL" dirty="0"/>
              <a:t>Wat maakt jullie als zorgverleners bijzondere mantelzorgers? </a:t>
            </a:r>
          </a:p>
        </p:txBody>
      </p:sp>
      <p:sp>
        <p:nvSpPr>
          <p:cNvPr id="3" name="Tijdelijke aanduiding voor inhoud 2">
            <a:extLst>
              <a:ext uri="{FF2B5EF4-FFF2-40B4-BE49-F238E27FC236}">
                <a16:creationId xmlns:a16="http://schemas.microsoft.com/office/drawing/2014/main" id="{A75E5BB3-DDC7-49A3-AC4C-DBA7D4652D9C}"/>
              </a:ext>
            </a:extLst>
          </p:cNvPr>
          <p:cNvSpPr>
            <a:spLocks noGrp="1"/>
          </p:cNvSpPr>
          <p:nvPr>
            <p:ph idx="1"/>
          </p:nvPr>
        </p:nvSpPr>
        <p:spPr/>
        <p:txBody>
          <a:bodyPr/>
          <a:lstStyle/>
          <a:p>
            <a:r>
              <a:rPr lang="nl-NL" dirty="0"/>
              <a:t>Jullie zorgen ook in werktijd</a:t>
            </a:r>
          </a:p>
          <a:p>
            <a:r>
              <a:rPr lang="nl-NL" dirty="0"/>
              <a:t>Verwachtingen</a:t>
            </a:r>
          </a:p>
          <a:p>
            <a:r>
              <a:rPr lang="nl-NL" dirty="0"/>
              <a:t>Moeilijk nee zeggen? </a:t>
            </a:r>
          </a:p>
        </p:txBody>
      </p:sp>
    </p:spTree>
    <p:extLst>
      <p:ext uri="{BB962C8B-B14F-4D97-AF65-F5344CB8AC3E}">
        <p14:creationId xmlns:p14="http://schemas.microsoft.com/office/powerpoint/2010/main" val="376903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E4E602-6071-4006-A30E-17B7A59E8934}"/>
              </a:ext>
            </a:extLst>
          </p:cNvPr>
          <p:cNvSpPr>
            <a:spLocks noGrp="1"/>
          </p:cNvSpPr>
          <p:nvPr>
            <p:ph type="title"/>
          </p:nvPr>
        </p:nvSpPr>
        <p:spPr/>
        <p:txBody>
          <a:bodyPr/>
          <a:lstStyle/>
          <a:p>
            <a:r>
              <a:rPr lang="nl-NL" dirty="0"/>
              <a:t>Wat moet je dragen en wat kun je dragen? </a:t>
            </a:r>
          </a:p>
        </p:txBody>
      </p:sp>
      <p:sp>
        <p:nvSpPr>
          <p:cNvPr id="7" name="Tekstvak 6">
            <a:extLst>
              <a:ext uri="{FF2B5EF4-FFF2-40B4-BE49-F238E27FC236}">
                <a16:creationId xmlns:a16="http://schemas.microsoft.com/office/drawing/2014/main" id="{17035BE9-46F4-416D-B724-A8E10875E4E4}"/>
              </a:ext>
            </a:extLst>
          </p:cNvPr>
          <p:cNvSpPr txBox="1"/>
          <p:nvPr/>
        </p:nvSpPr>
        <p:spPr>
          <a:xfrm>
            <a:off x="1208016" y="3051620"/>
            <a:ext cx="1712782" cy="2308324"/>
          </a:xfrm>
          <a:prstGeom prst="rect">
            <a:avLst/>
          </a:prstGeom>
          <a:noFill/>
        </p:spPr>
        <p:txBody>
          <a:bodyPr wrap="square" rtlCol="0">
            <a:spAutoFit/>
          </a:bodyPr>
          <a:lstStyle/>
          <a:p>
            <a:r>
              <a:rPr lang="nl-NL" b="1" dirty="0"/>
              <a:t>Draagkracht</a:t>
            </a:r>
          </a:p>
          <a:p>
            <a:r>
              <a:rPr lang="nl-NL" dirty="0"/>
              <a:t>Voldoende hulp</a:t>
            </a:r>
          </a:p>
          <a:p>
            <a:r>
              <a:rPr lang="nl-NL" dirty="0"/>
              <a:t>Steun en waardering</a:t>
            </a:r>
          </a:p>
          <a:p>
            <a:r>
              <a:rPr lang="nl-NL" dirty="0"/>
              <a:t>Stressbestendigheid</a:t>
            </a:r>
          </a:p>
          <a:p>
            <a:r>
              <a:rPr lang="nl-NL" dirty="0"/>
              <a:t>Sociaal netwerk</a:t>
            </a:r>
          </a:p>
          <a:p>
            <a:endParaRPr lang="nl-NL" dirty="0"/>
          </a:p>
        </p:txBody>
      </p:sp>
      <p:pic>
        <p:nvPicPr>
          <p:cNvPr id="1028" name="Picture 4" descr="Draagkracht en draaglast in tijden van rouw / Blog | Schrijf je Rouw">
            <a:extLst>
              <a:ext uri="{FF2B5EF4-FFF2-40B4-BE49-F238E27FC236}">
                <a16:creationId xmlns:a16="http://schemas.microsoft.com/office/drawing/2014/main" id="{72707500-7DCB-4C64-9BC2-B797EA7291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2099" y="2273417"/>
            <a:ext cx="4706224" cy="4626527"/>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inhoud 7">
            <a:extLst>
              <a:ext uri="{FF2B5EF4-FFF2-40B4-BE49-F238E27FC236}">
                <a16:creationId xmlns:a16="http://schemas.microsoft.com/office/drawing/2014/main" id="{A61C5480-A46F-4767-8277-EC4D1FAA8C32}"/>
              </a:ext>
            </a:extLst>
          </p:cNvPr>
          <p:cNvSpPr>
            <a:spLocks noGrp="1"/>
          </p:cNvSpPr>
          <p:nvPr>
            <p:ph idx="1"/>
          </p:nvPr>
        </p:nvSpPr>
        <p:spPr>
          <a:xfrm>
            <a:off x="3803520" y="3229761"/>
            <a:ext cx="4098909" cy="2947202"/>
          </a:xfrm>
        </p:spPr>
        <p:txBody>
          <a:bodyPr/>
          <a:lstStyle/>
          <a:p>
            <a:endParaRPr lang="nl-NL" dirty="0"/>
          </a:p>
        </p:txBody>
      </p:sp>
      <p:sp>
        <p:nvSpPr>
          <p:cNvPr id="9" name="Tekstvak 8">
            <a:extLst>
              <a:ext uri="{FF2B5EF4-FFF2-40B4-BE49-F238E27FC236}">
                <a16:creationId xmlns:a16="http://schemas.microsoft.com/office/drawing/2014/main" id="{45E4FD9C-CE37-47E4-866A-C5940ABF7039}"/>
              </a:ext>
            </a:extLst>
          </p:cNvPr>
          <p:cNvSpPr txBox="1"/>
          <p:nvPr/>
        </p:nvSpPr>
        <p:spPr>
          <a:xfrm>
            <a:off x="8509744" y="3051620"/>
            <a:ext cx="2239860" cy="2585323"/>
          </a:xfrm>
          <a:prstGeom prst="rect">
            <a:avLst/>
          </a:prstGeom>
          <a:noFill/>
        </p:spPr>
        <p:txBody>
          <a:bodyPr wrap="square" rtlCol="0">
            <a:spAutoFit/>
          </a:bodyPr>
          <a:lstStyle/>
          <a:p>
            <a:r>
              <a:rPr lang="nl-NL" b="1" dirty="0"/>
              <a:t>Draaglast</a:t>
            </a:r>
          </a:p>
          <a:p>
            <a:r>
              <a:rPr lang="nl-NL" dirty="0"/>
              <a:t>Gezondheidsklachten</a:t>
            </a:r>
          </a:p>
          <a:p>
            <a:r>
              <a:rPr lang="nl-NL" dirty="0"/>
              <a:t>Financiële problemen</a:t>
            </a:r>
          </a:p>
          <a:p>
            <a:r>
              <a:rPr lang="nl-NL" dirty="0"/>
              <a:t>Onverwachte zorg</a:t>
            </a:r>
          </a:p>
          <a:p>
            <a:r>
              <a:rPr lang="nl-NL" dirty="0"/>
              <a:t>Ziektebeeld en prognose</a:t>
            </a:r>
          </a:p>
          <a:p>
            <a:endParaRPr lang="nl-NL" dirty="0"/>
          </a:p>
          <a:p>
            <a:endParaRPr lang="nl-NL" dirty="0"/>
          </a:p>
          <a:p>
            <a:endParaRPr lang="nl-NL" b="1" dirty="0"/>
          </a:p>
        </p:txBody>
      </p:sp>
    </p:spTree>
    <p:extLst>
      <p:ext uri="{BB962C8B-B14F-4D97-AF65-F5344CB8AC3E}">
        <p14:creationId xmlns:p14="http://schemas.microsoft.com/office/powerpoint/2010/main" val="149658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48C120-A076-4103-8995-1BEBD16E8AC2}"/>
              </a:ext>
            </a:extLst>
          </p:cNvPr>
          <p:cNvSpPr>
            <a:spLocks noGrp="1"/>
          </p:cNvSpPr>
          <p:nvPr>
            <p:ph type="title"/>
          </p:nvPr>
        </p:nvSpPr>
        <p:spPr/>
        <p:txBody>
          <a:bodyPr/>
          <a:lstStyle/>
          <a:p>
            <a:r>
              <a:rPr lang="nl-NL" dirty="0"/>
              <a:t>Jouw rol</a:t>
            </a:r>
          </a:p>
        </p:txBody>
      </p:sp>
      <p:sp>
        <p:nvSpPr>
          <p:cNvPr id="3" name="Tijdelijke aanduiding voor inhoud 2">
            <a:extLst>
              <a:ext uri="{FF2B5EF4-FFF2-40B4-BE49-F238E27FC236}">
                <a16:creationId xmlns:a16="http://schemas.microsoft.com/office/drawing/2014/main" id="{1EA330E6-250F-4D9A-A3AE-9F42801217F0}"/>
              </a:ext>
            </a:extLst>
          </p:cNvPr>
          <p:cNvSpPr>
            <a:spLocks noGrp="1"/>
          </p:cNvSpPr>
          <p:nvPr>
            <p:ph idx="1"/>
          </p:nvPr>
        </p:nvSpPr>
        <p:spPr/>
        <p:txBody>
          <a:bodyPr/>
          <a:lstStyle/>
          <a:p>
            <a:r>
              <a:rPr lang="nl-NL" dirty="0"/>
              <a:t>Jouw rol en verhouding tot degene met de ziekte maakt veel uit. </a:t>
            </a:r>
          </a:p>
        </p:txBody>
      </p:sp>
    </p:spTree>
    <p:extLst>
      <p:ext uri="{BB962C8B-B14F-4D97-AF65-F5344CB8AC3E}">
        <p14:creationId xmlns:p14="http://schemas.microsoft.com/office/powerpoint/2010/main" val="38620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A7C3A-C65A-4EA6-9898-D9DD00D236A1}"/>
              </a:ext>
            </a:extLst>
          </p:cNvPr>
          <p:cNvSpPr>
            <a:spLocks noGrp="1"/>
          </p:cNvSpPr>
          <p:nvPr>
            <p:ph type="title"/>
          </p:nvPr>
        </p:nvSpPr>
        <p:spPr/>
        <p:txBody>
          <a:bodyPr/>
          <a:lstStyle/>
          <a:p>
            <a:r>
              <a:rPr lang="nl-NL" dirty="0"/>
              <a:t>Veel voorkomende problemen onderling: </a:t>
            </a:r>
          </a:p>
        </p:txBody>
      </p:sp>
      <p:sp>
        <p:nvSpPr>
          <p:cNvPr id="3" name="Tijdelijke aanduiding voor inhoud 2">
            <a:extLst>
              <a:ext uri="{FF2B5EF4-FFF2-40B4-BE49-F238E27FC236}">
                <a16:creationId xmlns:a16="http://schemas.microsoft.com/office/drawing/2014/main" id="{E432F711-E0E2-4C90-AE79-706A3875CCA5}"/>
              </a:ext>
            </a:extLst>
          </p:cNvPr>
          <p:cNvSpPr>
            <a:spLocks noGrp="1"/>
          </p:cNvSpPr>
          <p:nvPr>
            <p:ph idx="1"/>
          </p:nvPr>
        </p:nvSpPr>
        <p:spPr/>
        <p:txBody>
          <a:bodyPr/>
          <a:lstStyle/>
          <a:p>
            <a:r>
              <a:rPr lang="nl-NL" b="0" i="0" dirty="0">
                <a:solidFill>
                  <a:srgbClr val="333333"/>
                </a:solidFill>
                <a:effectLst/>
                <a:latin typeface="Poppins" panose="020B0502040204020203" pitchFamily="2" charset="0"/>
              </a:rPr>
              <a:t>Kuyper en anderen (2009) omschrijven dat door ernstige ziekte de partnerrelatie kan verschuiven in de richting van een hulpverlenersrelatie. </a:t>
            </a:r>
          </a:p>
          <a:p>
            <a:endParaRPr lang="nl-NL" dirty="0"/>
          </a:p>
        </p:txBody>
      </p:sp>
    </p:spTree>
    <p:extLst>
      <p:ext uri="{BB962C8B-B14F-4D97-AF65-F5344CB8AC3E}">
        <p14:creationId xmlns:p14="http://schemas.microsoft.com/office/powerpoint/2010/main" val="258792392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1007</Words>
  <Application>Microsoft Office PowerPoint</Application>
  <PresentationFormat>Breedbeeld</PresentationFormat>
  <Paragraphs>85</Paragraphs>
  <Slides>17</Slides>
  <Notes>2</Notes>
  <HiddenSlides>0</HiddenSlides>
  <MMClips>0</MMClips>
  <ScaleCrop>false</ScaleCrop>
  <HeadingPairs>
    <vt:vector size="6" baseType="variant">
      <vt:variant>
        <vt:lpstr>Gebruikte lettertypen</vt:lpstr>
      </vt:variant>
      <vt:variant>
        <vt:i4>10</vt:i4>
      </vt:variant>
      <vt:variant>
        <vt:lpstr>Thema</vt:lpstr>
      </vt:variant>
      <vt:variant>
        <vt:i4>1</vt:i4>
      </vt:variant>
      <vt:variant>
        <vt:lpstr>Diatitels</vt:lpstr>
      </vt:variant>
      <vt:variant>
        <vt:i4>17</vt:i4>
      </vt:variant>
    </vt:vector>
  </HeadingPairs>
  <TitlesOfParts>
    <vt:vector size="28" baseType="lpstr">
      <vt:lpstr>Arial</vt:lpstr>
      <vt:lpstr>Calibri</vt:lpstr>
      <vt:lpstr>Calibri Light</vt:lpstr>
      <vt:lpstr>Courier New</vt:lpstr>
      <vt:lpstr>DM Sans</vt:lpstr>
      <vt:lpstr>inherit</vt:lpstr>
      <vt:lpstr>Open Sans</vt:lpstr>
      <vt:lpstr>Patua One</vt:lpstr>
      <vt:lpstr>Poppins</vt:lpstr>
      <vt:lpstr>Symbol</vt:lpstr>
      <vt:lpstr>Kantoorthema</vt:lpstr>
      <vt:lpstr>Mantelzorg</vt:lpstr>
      <vt:lpstr>Even voorstellen</vt:lpstr>
      <vt:lpstr>Om wie gaat het? </vt:lpstr>
      <vt:lpstr>Feiten en cijfers</vt:lpstr>
      <vt:lpstr>Top 5 problemen bij mantelzorg</vt:lpstr>
      <vt:lpstr>Wat maakt jullie als zorgverleners bijzondere mantelzorgers? </vt:lpstr>
      <vt:lpstr>Wat moet je dragen en wat kun je dragen? </vt:lpstr>
      <vt:lpstr>Jouw rol</vt:lpstr>
      <vt:lpstr>Veel voorkomende problemen onderling: </vt:lpstr>
      <vt:lpstr>Andere mogelijke relaties en onderlinge problemen</vt:lpstr>
      <vt:lpstr>Ook de ziekte van degene waar je voor zorgt maakt veel uit</vt:lpstr>
      <vt:lpstr>De dramadriehoek</vt:lpstr>
      <vt:lpstr>Veel voorkomende problemen erbuiten</vt:lpstr>
      <vt:lpstr>PowerPoint-presentatie</vt:lpstr>
      <vt:lpstr>Tips: zowel tijdens het uitvoeren van mantelzorg als erbuiten</vt:lpstr>
      <vt:lpstr>Ervaringsdeskundige</vt:lpstr>
      <vt:lpstr>Meer informatie en hulp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Mantelzorg</dc:title>
  <dc:creator>Simone das Dores</dc:creator>
  <cp:lastModifiedBy>Charlotte Delissen</cp:lastModifiedBy>
  <cp:revision>5</cp:revision>
  <dcterms:created xsi:type="dcterms:W3CDTF">2021-10-08T12:45:22Z</dcterms:created>
  <dcterms:modified xsi:type="dcterms:W3CDTF">2021-10-12T14:43:56Z</dcterms:modified>
</cp:coreProperties>
</file>