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4"/>
  </p:sldMasterIdLst>
  <p:notesMasterIdLst>
    <p:notesMasterId r:id="rId43"/>
  </p:notesMasterIdLst>
  <p:handoutMasterIdLst>
    <p:handoutMasterId r:id="rId44"/>
  </p:handoutMasterIdLst>
  <p:sldIdLst>
    <p:sldId id="280" r:id="rId5"/>
    <p:sldId id="366" r:id="rId6"/>
    <p:sldId id="405" r:id="rId7"/>
    <p:sldId id="415" r:id="rId8"/>
    <p:sldId id="392" r:id="rId9"/>
    <p:sldId id="388" r:id="rId10"/>
    <p:sldId id="402" r:id="rId11"/>
    <p:sldId id="403" r:id="rId12"/>
    <p:sldId id="362" r:id="rId13"/>
    <p:sldId id="300" r:id="rId14"/>
    <p:sldId id="363" r:id="rId15"/>
    <p:sldId id="419" r:id="rId16"/>
    <p:sldId id="364" r:id="rId17"/>
    <p:sldId id="331" r:id="rId18"/>
    <p:sldId id="414" r:id="rId19"/>
    <p:sldId id="377" r:id="rId20"/>
    <p:sldId id="406" r:id="rId21"/>
    <p:sldId id="409" r:id="rId22"/>
    <p:sldId id="357" r:id="rId23"/>
    <p:sldId id="386" r:id="rId24"/>
    <p:sldId id="417" r:id="rId25"/>
    <p:sldId id="389" r:id="rId26"/>
    <p:sldId id="394" r:id="rId27"/>
    <p:sldId id="408" r:id="rId28"/>
    <p:sldId id="407" r:id="rId29"/>
    <p:sldId id="418" r:id="rId30"/>
    <p:sldId id="410" r:id="rId31"/>
    <p:sldId id="411" r:id="rId32"/>
    <p:sldId id="395" r:id="rId33"/>
    <p:sldId id="391" r:id="rId34"/>
    <p:sldId id="398" r:id="rId35"/>
    <p:sldId id="399" r:id="rId36"/>
    <p:sldId id="352" r:id="rId37"/>
    <p:sldId id="370" r:id="rId38"/>
    <p:sldId id="397" r:id="rId39"/>
    <p:sldId id="374" r:id="rId40"/>
    <p:sldId id="412" r:id="rId41"/>
    <p:sldId id="413" r:id="rId42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EF6C04BE-45FE-4CFE-B06D-AE5C94136E6C}">
          <p14:sldIdLst>
            <p14:sldId id="280"/>
            <p14:sldId id="366"/>
            <p14:sldId id="405"/>
            <p14:sldId id="415"/>
          </p14:sldIdLst>
        </p14:section>
        <p14:section name="Naamloze sectie" id="{4CBE87CF-D5AA-47C1-9D29-44818E9C17D2}">
          <p14:sldIdLst>
            <p14:sldId id="392"/>
            <p14:sldId id="388"/>
            <p14:sldId id="402"/>
            <p14:sldId id="403"/>
            <p14:sldId id="362"/>
            <p14:sldId id="300"/>
            <p14:sldId id="363"/>
            <p14:sldId id="419"/>
            <p14:sldId id="364"/>
            <p14:sldId id="331"/>
            <p14:sldId id="414"/>
            <p14:sldId id="377"/>
            <p14:sldId id="406"/>
            <p14:sldId id="409"/>
            <p14:sldId id="357"/>
            <p14:sldId id="386"/>
            <p14:sldId id="417"/>
            <p14:sldId id="389"/>
            <p14:sldId id="394"/>
            <p14:sldId id="408"/>
            <p14:sldId id="407"/>
            <p14:sldId id="418"/>
            <p14:sldId id="410"/>
            <p14:sldId id="411"/>
            <p14:sldId id="395"/>
            <p14:sldId id="391"/>
            <p14:sldId id="398"/>
            <p14:sldId id="399"/>
            <p14:sldId id="352"/>
            <p14:sldId id="370"/>
            <p14:sldId id="397"/>
            <p14:sldId id="374"/>
            <p14:sldId id="412"/>
            <p14:sldId id="4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yce van Dijk" initials="JvD" lastIdx="4" clrIdx="0"/>
  <p:cmAuthor id="2" name="S.L.W. Spoorenberg" initials="SLW" lastIdx="6" clrIdx="1">
    <p:extLst>
      <p:ext uri="{19B8F6BF-5375-455C-9EA6-DF929625EA0E}">
        <p15:presenceInfo xmlns:p15="http://schemas.microsoft.com/office/powerpoint/2012/main" userId="S.L.W. Spoorenberg" providerId="None"/>
      </p:ext>
    </p:extLst>
  </p:cmAuthor>
  <p:cmAuthor id="3" name="Jaap te Velde" initials="JtV" lastIdx="1" clrIdx="2">
    <p:extLst>
      <p:ext uri="{19B8F6BF-5375-455C-9EA6-DF929625EA0E}">
        <p15:presenceInfo xmlns:p15="http://schemas.microsoft.com/office/powerpoint/2012/main" userId="S-1-5-21-1008482028-4209006698-633878152-11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7C6"/>
    <a:srgbClr val="00ABE3"/>
    <a:srgbClr val="C4D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5" autoAdjust="0"/>
    <p:restoredTop sz="82148" autoAdjust="0"/>
  </p:normalViewPr>
  <p:slideViewPr>
    <p:cSldViewPr snapToGrid="0">
      <p:cViewPr varScale="1">
        <p:scale>
          <a:sx n="55" d="100"/>
          <a:sy n="55" d="100"/>
        </p:scale>
        <p:origin x="92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056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60" cy="498056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7D3EDCB1-C75D-4EDD-905D-E2FDB2D062CC}" type="datetimeFigureOut">
              <a:rPr lang="nl-NL" smtClean="0"/>
              <a:t>14-7-2019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60" cy="49805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60" cy="49805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50208EC8-90AF-491B-BA33-54CB73FFC0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03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056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8056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6FFD8ED7-AF6E-46B2-BBFA-167EF90EEA42}" type="datetimeFigureOut">
              <a:rPr lang="nl-NL" smtClean="0"/>
              <a:t>14-7-2019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805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60" cy="49805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AD76BC6F-53C0-4BA7-ACDF-6E092D2454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8521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6BC6F-53C0-4BA7-ACDF-6E092D24545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4019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6BC6F-53C0-4BA7-ACDF-6E092D24545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2010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6BC6F-53C0-4BA7-ACDF-6E092D24545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140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6BC6F-53C0-4BA7-ACDF-6E092D24545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451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6BC6F-53C0-4BA7-ACDF-6E092D245452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1604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6BC6F-53C0-4BA7-ACDF-6E092D245452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357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6BC6F-53C0-4BA7-ACDF-6E092D245452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800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6BC6F-53C0-4BA7-ACDF-6E092D245452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9633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6BC6F-53C0-4BA7-ACDF-6E092D245452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2868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6BC6F-53C0-4BA7-ACDF-6E092D245452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2218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Laat </a:t>
            </a:r>
            <a:r>
              <a:rPr lang="nl-NL" dirty="0" err="1"/>
              <a:t>excel</a:t>
            </a:r>
            <a:r>
              <a:rPr lang="nl-NL" dirty="0"/>
              <a:t> zien en bespreek de vragen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6BC6F-53C0-4BA7-ACDF-6E092D245452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2259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6BC6F-53C0-4BA7-ACDF-6E092D24545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69393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6BC6F-53C0-4BA7-ACDF-6E092D245452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5520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6BC6F-53C0-4BA7-ACDF-6E092D245452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59705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6BC6F-53C0-4BA7-ACDF-6E092D245452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48221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6BC6F-53C0-4BA7-ACDF-6E092D245452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04610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6BC6F-53C0-4BA7-ACDF-6E092D245452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43342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6BC6F-53C0-4BA7-ACDF-6E092D245452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91180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6BC6F-53C0-4BA7-ACDF-6E092D245452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4021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6BC6F-53C0-4BA7-ACDF-6E092D245452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50203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6BC6F-53C0-4BA7-ACDF-6E092D245452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84684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6BC6F-53C0-4BA7-ACDF-6E092D245452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8865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6BC6F-53C0-4BA7-ACDF-6E092D24545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73396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6BC6F-53C0-4BA7-ACDF-6E092D245452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09757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6BC6F-53C0-4BA7-ACDF-6E092D245452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928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6BC6F-53C0-4BA7-ACDF-6E092D245452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29659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6BC6F-53C0-4BA7-ACDF-6E092D245452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37788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6BC6F-53C0-4BA7-ACDF-6E092D245452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659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6BC6F-53C0-4BA7-ACDF-6E092D24545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1068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6BC6F-53C0-4BA7-ACDF-6E092D24545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000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6BC6F-53C0-4BA7-ACDF-6E092D24545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458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6BC6F-53C0-4BA7-ACDF-6E092D24545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738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6BC6F-53C0-4BA7-ACDF-6E092D24545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376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6BC6F-53C0-4BA7-ACDF-6E092D24545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787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0620C3A-EC5B-466E-8E1C-C2AC29F65779}" type="datetimeFigureOut">
              <a:rPr lang="nl-NL" smtClean="0"/>
              <a:t>14-7-2019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FC9F09D-A332-41D8-A69E-718DF12837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98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0C3A-EC5B-466E-8E1C-C2AC29F65779}" type="datetimeFigureOut">
              <a:rPr lang="nl-NL" smtClean="0"/>
              <a:t>14-7-2019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F09D-A332-41D8-A69E-718DF12837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281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0620C3A-EC5B-466E-8E1C-C2AC29F65779}" type="datetimeFigureOut">
              <a:rPr lang="nl-NL" smtClean="0"/>
              <a:t>14-7-2019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FC9F09D-A332-41D8-A69E-718DF12837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667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0C3A-EC5B-466E-8E1C-C2AC29F65779}" type="datetimeFigureOut">
              <a:rPr lang="nl-NL" smtClean="0"/>
              <a:t>14-7-2019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5FC9F09D-A332-41D8-A69E-718DF12837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145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0620C3A-EC5B-466E-8E1C-C2AC29F65779}" type="datetimeFigureOut">
              <a:rPr lang="nl-NL" smtClean="0"/>
              <a:t>14-7-2019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FC9F09D-A332-41D8-A69E-718DF12837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66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0C3A-EC5B-466E-8E1C-C2AC29F65779}" type="datetimeFigureOut">
              <a:rPr lang="nl-NL" smtClean="0"/>
              <a:t>14-7-2019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F09D-A332-41D8-A69E-718DF12837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015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0C3A-EC5B-466E-8E1C-C2AC29F65779}" type="datetimeFigureOut">
              <a:rPr lang="nl-NL" smtClean="0"/>
              <a:t>14-7-2019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F09D-A332-41D8-A69E-718DF12837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23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0C3A-EC5B-466E-8E1C-C2AC29F65779}" type="datetimeFigureOut">
              <a:rPr lang="nl-NL" smtClean="0"/>
              <a:t>14-7-2019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F09D-A332-41D8-A69E-718DF12837AA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03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0C3A-EC5B-466E-8E1C-C2AC29F65779}" type="datetimeFigureOut">
              <a:rPr lang="nl-NL" smtClean="0"/>
              <a:t>14-7-2019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F09D-A332-41D8-A69E-718DF12837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865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0620C3A-EC5B-466E-8E1C-C2AC29F65779}" type="datetimeFigureOut">
              <a:rPr lang="nl-NL" smtClean="0"/>
              <a:t>14-7-2019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FC9F09D-A332-41D8-A69E-718DF12837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079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0C3A-EC5B-466E-8E1C-C2AC29F65779}" type="datetimeFigureOut">
              <a:rPr lang="nl-NL" smtClean="0"/>
              <a:t>14-7-2019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F09D-A332-41D8-A69E-718DF12837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168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0620C3A-EC5B-466E-8E1C-C2AC29F65779}" type="datetimeFigureOut">
              <a:rPr lang="nl-NL" smtClean="0"/>
              <a:t>14-7-2019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FC9F09D-A332-41D8-A69E-718DF12837AA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678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hyperlink" Target="http://www.hzd.nu/ouderenzor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lnu.n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hzd.nu/ouderenzorg/9-zelfmanagement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alculus.nl/vipsamenwerkenzv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zd.nu/ouderenzor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61551" y="4724577"/>
            <a:ext cx="12397155" cy="1754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5697" y="4981840"/>
            <a:ext cx="11029615" cy="1497507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Scholing integrale ouderenzorg Drenthe</a:t>
            </a:r>
            <a:br>
              <a:rPr lang="nl-NL" sz="28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600" dirty="0">
                <a:solidFill>
                  <a:schemeClr val="bg1"/>
                </a:solidFill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13 september 2018</a:t>
            </a:r>
            <a:endParaRPr lang="nl-NL" sz="2400" dirty="0">
              <a:solidFill>
                <a:schemeClr val="bg1"/>
              </a:solidFill>
              <a:latin typeface="Segoe Script" panose="030B0504020000000003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8" name="Picture 4" descr="Afbeeldingsresultaat voor kansen en bedreigin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401" y="1797619"/>
            <a:ext cx="3393238" cy="2926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fbeeldingsresultaat voor pij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372722" y="2283197"/>
            <a:ext cx="815603" cy="81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21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2762" y="623978"/>
            <a:ext cx="11309684" cy="1203156"/>
          </a:xfrm>
          <a:solidFill>
            <a:srgbClr val="00B7C6"/>
          </a:solidFill>
        </p:spPr>
        <p:txBody>
          <a:bodyPr>
            <a:normAutofit/>
          </a:bodyPr>
          <a:lstStyle/>
          <a:p>
            <a:r>
              <a:rPr lang="nl-NL" dirty="0">
                <a:ea typeface="Verdana" panose="020B0604030504040204" pitchFamily="34" charset="0"/>
                <a:cs typeface="Verdana" panose="020B0604030504040204" pitchFamily="34" charset="0"/>
              </a:rPr>
              <a:t>Waar streven we naar? 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30290" y="2305615"/>
            <a:ext cx="6061728" cy="2246769"/>
          </a:xfrm>
          <a:prstGeom prst="rect">
            <a:avLst/>
          </a:prstGeom>
          <a:ln w="57150"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Zo lang als mogelijk en wenselijk thuis blijven wonen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Voorkomen van overbelaste mantelzorg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nl-NL" sz="20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Ondersteunen van kwaliteit van leven en welbevinden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92" y="1827134"/>
            <a:ext cx="5024254" cy="502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54A2150-FBD1-4AA6-90E5-FAFE52841CBD}"/>
              </a:ext>
            </a:extLst>
          </p:cNvPr>
          <p:cNvSpPr txBox="1"/>
          <p:nvPr/>
        </p:nvSpPr>
        <p:spPr>
          <a:xfrm>
            <a:off x="439554" y="5031806"/>
            <a:ext cx="6061728" cy="1015663"/>
          </a:xfrm>
          <a:prstGeom prst="rect">
            <a:avLst/>
          </a:prstGeom>
          <a:ln w="57150"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medische gerichte zorg naar persoonsgerichte zorg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8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2762" y="606393"/>
            <a:ext cx="11309684" cy="1203156"/>
          </a:xfrm>
          <a:solidFill>
            <a:srgbClr val="00B7C6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dirty="0">
                <a:ea typeface="Verdana" panose="020B0604030504040204" pitchFamily="34" charset="0"/>
                <a:cs typeface="Verdana" panose="020B0604030504040204" pitchFamily="34" charset="0"/>
              </a:rPr>
              <a:t>Optimale Integrale zorg: twee basismodellen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41774" y="2029100"/>
            <a:ext cx="2087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45" y="2213766"/>
            <a:ext cx="5752659" cy="4063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69" y="2313563"/>
            <a:ext cx="6038706" cy="375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603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2762" y="606393"/>
            <a:ext cx="11309684" cy="1203156"/>
          </a:xfrm>
          <a:solidFill>
            <a:srgbClr val="00B7C6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dirty="0">
                <a:ea typeface="Verdana" panose="020B0604030504040204" pitchFamily="34" charset="0"/>
                <a:cs typeface="Verdana" panose="020B0604030504040204" pitchFamily="34" charset="0"/>
              </a:rPr>
              <a:t>Samenwerken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41774" y="2029100"/>
            <a:ext cx="2087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1030" name="Picture 6" descr="Afbeeldingsresultaat voor vlindermodel zorg en welzijn">
            <a:extLst>
              <a:ext uri="{FF2B5EF4-FFF2-40B4-BE49-F238E27FC236}">
                <a16:creationId xmlns:a16="http://schemas.microsoft.com/office/drawing/2014/main" id="{86AA03FE-1876-4B34-B38A-CCF736B2E3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3" y="2287477"/>
            <a:ext cx="5341440" cy="298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vlindermodel zorg en welzijn">
            <a:extLst>
              <a:ext uri="{FF2B5EF4-FFF2-40B4-BE49-F238E27FC236}">
                <a16:creationId xmlns:a16="http://schemas.microsoft.com/office/drawing/2014/main" id="{571094A4-CA32-44D7-9C16-0C8241CEE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05" y="2538412"/>
            <a:ext cx="5341441" cy="371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238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7869" y="589935"/>
            <a:ext cx="11297265" cy="1318378"/>
          </a:xfrm>
          <a:solidFill>
            <a:srgbClr val="00B7C6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dirty="0">
                <a:ea typeface="Verdana" panose="020B0604030504040204" pitchFamily="34" charset="0"/>
                <a:cs typeface="Verdana" panose="020B0604030504040204" pitchFamily="34" charset="0"/>
              </a:rPr>
              <a:t>Optimale Integrale zorg: bepalende kenmerken klantperspectief, organisatie</a:t>
            </a:r>
            <a:endParaRPr lang="nl-NL" sz="20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442452" y="2284799"/>
            <a:ext cx="11297263" cy="44245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>
                <a:latin typeface="Segoe Script" panose="030B0504020000000003" pitchFamily="66" charset="0"/>
              </a:rPr>
              <a:t>Anders organiseren 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900" dirty="0"/>
              <a:t>Samenwerkingsverband van welzijn en (medische) zorg – 24x7 beschikbaar 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900" dirty="0"/>
              <a:t>Preventieve, proactieve kernteams in de huisartspraktijk, bestaande uit huisarts, POH, wijkverpleegkundige, sociaal werker en specialist ouderengeneeskunde of kaderarts 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900" dirty="0" err="1"/>
              <a:t>Besluitvormingondersteunende</a:t>
            </a:r>
            <a:r>
              <a:rPr lang="nl-NL" sz="1900" dirty="0"/>
              <a:t> middelen: procesbeschrijving, vragenlijsten voor </a:t>
            </a:r>
            <a:r>
              <a:rPr lang="nl-NL" sz="1900" dirty="0" err="1"/>
              <a:t>casefinding</a:t>
            </a:r>
            <a:r>
              <a:rPr lang="nl-NL" sz="1900" dirty="0"/>
              <a:t> en verdiepende anamnese 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900" dirty="0" err="1"/>
              <a:t>Persoonsgehouden</a:t>
            </a:r>
            <a:r>
              <a:rPr lang="nl-NL" sz="1900" dirty="0"/>
              <a:t> dossier in </a:t>
            </a:r>
            <a:r>
              <a:rPr lang="nl-NL" sz="1900" dirty="0" err="1"/>
              <a:t>VIPLive</a:t>
            </a:r>
            <a:r>
              <a:rPr lang="nl-NL" sz="1900" dirty="0"/>
              <a:t> 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900" dirty="0"/>
              <a:t>Zelfmanagementsupport- en preventieprogramma voor alle ouderen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>
                <a:latin typeface="Segoe Script" panose="030B0504020000000003" pitchFamily="66" charset="0"/>
              </a:rPr>
              <a:t>Segmentatie van de populatie door </a:t>
            </a:r>
            <a:r>
              <a:rPr lang="nl-NL" dirty="0" err="1">
                <a:latin typeface="Segoe Script" panose="030B0504020000000003" pitchFamily="66" charset="0"/>
              </a:rPr>
              <a:t>casefinding</a:t>
            </a:r>
            <a:r>
              <a:rPr lang="nl-NL" dirty="0">
                <a:latin typeface="Segoe Script" panose="030B0504020000000003" pitchFamily="66" charset="0"/>
              </a:rPr>
              <a:t> en screening 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900" dirty="0"/>
              <a:t>Gefaseerd in beeld brengen van alle ouderen door </a:t>
            </a:r>
            <a:r>
              <a:rPr lang="nl-NL" sz="1900" dirty="0" err="1"/>
              <a:t>casefinding</a:t>
            </a:r>
            <a:r>
              <a:rPr lang="nl-NL" sz="1900" dirty="0"/>
              <a:t> en screening 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900" dirty="0"/>
              <a:t>Passende zorgintensiteit per profiel: van casemanagement tot groepsactiviteiten, door de inzet van (mantel)zorg, sociaal werker, wijkverpleegkundige en/of specialist ouderengeneeskunde </a:t>
            </a:r>
          </a:p>
          <a:p>
            <a:pPr marL="0" indent="0">
              <a:lnSpc>
                <a:spcPct val="150000"/>
              </a:lnSpc>
              <a:buClrTx/>
              <a:buNone/>
            </a:pPr>
            <a:endParaRPr lang="nl-N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8167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fbeeldingsresultaat voor plan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860" y="3693299"/>
            <a:ext cx="2271168" cy="135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98728"/>
            <a:ext cx="11297265" cy="1268361"/>
          </a:xfrm>
          <a:solidFill>
            <a:srgbClr val="00B7C6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dirty="0">
                <a:ea typeface="Verdana" panose="020B0604030504040204" pitchFamily="34" charset="0"/>
                <a:cs typeface="Verdana" panose="020B0604030504040204" pitchFamily="34" charset="0"/>
              </a:rPr>
              <a:t>Wat doen we?</a:t>
            </a:r>
            <a:endParaRPr lang="nl-NL" sz="20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457200" y="2116258"/>
            <a:ext cx="5240903" cy="374035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  <a:buClrTx/>
            </a:pPr>
            <a:r>
              <a:rPr lang="nl-NL" altLang="en-US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Kernteam (voor ouderen 75+)	</a:t>
            </a:r>
          </a:p>
          <a:p>
            <a:pPr>
              <a:lnSpc>
                <a:spcPct val="150000"/>
              </a:lnSpc>
              <a:spcBef>
                <a:spcPts val="1800"/>
              </a:spcBef>
              <a:buClrTx/>
            </a:pPr>
            <a:r>
              <a:rPr lang="nl-NL" altLang="en-US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Ouderen in kaart brengen</a:t>
            </a:r>
          </a:p>
          <a:p>
            <a:pPr>
              <a:lnSpc>
                <a:spcPct val="150000"/>
              </a:lnSpc>
              <a:spcBef>
                <a:spcPts val="1800"/>
              </a:spcBef>
              <a:buClrTx/>
            </a:pPr>
            <a:r>
              <a:rPr lang="nl-NL" altLang="en-US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Netwerk van professionals (Groot Overleg)</a:t>
            </a:r>
          </a:p>
          <a:p>
            <a:pPr>
              <a:lnSpc>
                <a:spcPct val="150000"/>
              </a:lnSpc>
              <a:spcBef>
                <a:spcPts val="1800"/>
              </a:spcBef>
              <a:buClrTx/>
            </a:pPr>
            <a:r>
              <a:rPr lang="nl-NL" altLang="en-US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Gezondheidsplan in e-communicatietool </a:t>
            </a:r>
            <a:r>
              <a:rPr lang="nl-NL" altLang="en-US" dirty="0" err="1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VIPLive</a:t>
            </a:r>
            <a:r>
              <a:rPr lang="nl-NL" altLang="en-US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1800"/>
              </a:spcBef>
              <a:buClrTx/>
            </a:pPr>
            <a:r>
              <a:rPr lang="nl-NL" altLang="en-US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Casemanagement voor de kwetsbare ouderen </a:t>
            </a:r>
            <a:endParaRPr lang="nl-NL" altLang="en-US" sz="14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7831403" y="22286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altLang="en-US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br>
              <a:rPr lang="nl-NL" altLang="en-US" dirty="0"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altLang="en-US" dirty="0">
              <a:latin typeface="Segoe Script" panose="030B0504020000000003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altLang="en-US" dirty="0"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Preventief en proactief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457200" y="6057012"/>
            <a:ext cx="2969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2">
                    <a:lumMod val="50000"/>
                  </a:schemeClr>
                </a:solidFill>
                <a:hlinkClick r:id="rId4"/>
              </a:rPr>
              <a:t>www.hzd.nu/ouderenzorg</a:t>
            </a:r>
            <a:r>
              <a:rPr lang="nl-NL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526" y="3693299"/>
            <a:ext cx="2466211" cy="155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1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Afbeeldingsresultaat voor coördina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7" t="6933" r="1067" b="16007"/>
          <a:stretch/>
        </p:blipFill>
        <p:spPr bwMode="auto">
          <a:xfrm>
            <a:off x="6848308" y="2172010"/>
            <a:ext cx="4762500" cy="366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								</a:t>
            </a:r>
            <a:r>
              <a:rPr lang="nl-NL" sz="4400" dirty="0"/>
              <a:t>verantwoordelijkheden</a:t>
            </a:r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598728"/>
            <a:ext cx="11297265" cy="1268361"/>
          </a:xfrm>
          <a:prstGeom prst="rect">
            <a:avLst/>
          </a:prstGeom>
          <a:solidFill>
            <a:srgbClr val="00B7C6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nl-NL" dirty="0">
                <a:ea typeface="Verdana" panose="020B0604030504040204" pitchFamily="34" charset="0"/>
                <a:cs typeface="Verdana" panose="020B0604030504040204" pitchFamily="34" charset="0"/>
              </a:rPr>
              <a:t>Hoe heeft dit impact op de patiënten groepen?</a:t>
            </a:r>
          </a:p>
        </p:txBody>
      </p:sp>
      <p:sp>
        <p:nvSpPr>
          <p:cNvPr id="5" name="Rechthoek 4"/>
          <p:cNvSpPr/>
          <p:nvPr/>
        </p:nvSpPr>
        <p:spPr>
          <a:xfrm>
            <a:off x="457199" y="2406577"/>
            <a:ext cx="111536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nl-NL" dirty="0">
                <a:latin typeface="+mj-lt"/>
              </a:rPr>
              <a:t>Ouderen met </a:t>
            </a:r>
            <a:r>
              <a:rPr lang="nl-NL" dirty="0" err="1">
                <a:latin typeface="+mj-lt"/>
              </a:rPr>
              <a:t>mobiliteits</a:t>
            </a:r>
            <a:r>
              <a:rPr lang="nl-NL" dirty="0">
                <a:latin typeface="+mj-lt"/>
              </a:rPr>
              <a:t> en </a:t>
            </a:r>
            <a:r>
              <a:rPr lang="nl-NL" dirty="0" err="1">
                <a:latin typeface="+mj-lt"/>
              </a:rPr>
              <a:t>stabiliteits</a:t>
            </a:r>
            <a:r>
              <a:rPr lang="nl-NL" dirty="0">
                <a:latin typeface="+mj-lt"/>
              </a:rPr>
              <a:t> problematiek</a:t>
            </a:r>
          </a:p>
          <a:p>
            <a:pPr marL="342900" indent="-342900">
              <a:buAutoNum type="arabicPeriod"/>
            </a:pPr>
            <a:r>
              <a:rPr lang="nl-NL" dirty="0">
                <a:latin typeface="+mj-lt"/>
              </a:rPr>
              <a:t>Ouderen met incontinentie problematiek </a:t>
            </a:r>
          </a:p>
          <a:p>
            <a:pPr marL="342900" indent="-342900">
              <a:buAutoNum type="arabicPeriod"/>
            </a:pPr>
            <a:r>
              <a:rPr lang="nl-NL" dirty="0">
                <a:latin typeface="+mj-lt"/>
              </a:rPr>
              <a:t>Ouderen met psychische aandoeningen waaronder dementie</a:t>
            </a:r>
          </a:p>
          <a:p>
            <a:pPr marL="342900" indent="-342900">
              <a:buAutoNum type="arabicPeriod"/>
            </a:pPr>
            <a:r>
              <a:rPr lang="nl-NL" dirty="0">
                <a:latin typeface="+mj-lt"/>
              </a:rPr>
              <a:t>Ouderen met vitaliteit problematiek</a:t>
            </a:r>
          </a:p>
        </p:txBody>
      </p:sp>
      <p:sp>
        <p:nvSpPr>
          <p:cNvPr id="7" name="Rechthoek 6"/>
          <p:cNvSpPr/>
          <p:nvPr/>
        </p:nvSpPr>
        <p:spPr>
          <a:xfrm>
            <a:off x="753912" y="4146394"/>
            <a:ext cx="6512768" cy="17113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ABE3"/>
              </a:buClr>
              <a:buFont typeface="Wingdings" panose="05000000000000000000" pitchFamily="2" charset="2"/>
              <a:buChar char="§"/>
            </a:pPr>
            <a:r>
              <a:rPr lang="nl-NL" dirty="0"/>
              <a:t>Signaleren en triage</a:t>
            </a:r>
          </a:p>
          <a:p>
            <a:pPr marL="342900" indent="-342900">
              <a:lnSpc>
                <a:spcPct val="150000"/>
              </a:lnSpc>
              <a:buClr>
                <a:srgbClr val="00ABE3"/>
              </a:buClr>
              <a:buFont typeface="Wingdings" panose="05000000000000000000" pitchFamily="2" charset="2"/>
              <a:buChar char="§"/>
            </a:pPr>
            <a:r>
              <a:rPr lang="nl-NL" dirty="0"/>
              <a:t>Andere gesprek met ouderen en hun mantelzorg</a:t>
            </a:r>
          </a:p>
          <a:p>
            <a:pPr marL="342900" indent="-342900">
              <a:lnSpc>
                <a:spcPct val="150000"/>
              </a:lnSpc>
              <a:buClr>
                <a:srgbClr val="00ABE3"/>
              </a:buClr>
              <a:buFont typeface="Wingdings" panose="05000000000000000000" pitchFamily="2" charset="2"/>
              <a:buChar char="§"/>
            </a:pPr>
            <a:r>
              <a:rPr lang="nl-NL" dirty="0"/>
              <a:t>Begeleiding en behandelplan</a:t>
            </a:r>
          </a:p>
          <a:p>
            <a:pPr marL="342900" indent="-342900">
              <a:lnSpc>
                <a:spcPct val="150000"/>
              </a:lnSpc>
              <a:buClr>
                <a:srgbClr val="00ABE3"/>
              </a:buClr>
              <a:buFont typeface="Wingdings" panose="05000000000000000000" pitchFamily="2" charset="2"/>
              <a:buChar char="§"/>
            </a:pPr>
            <a:r>
              <a:rPr lang="nl-NL" dirty="0"/>
              <a:t>Advance care planning</a:t>
            </a:r>
          </a:p>
        </p:txBody>
      </p:sp>
    </p:spTree>
    <p:extLst>
      <p:ext uri="{BB962C8B-B14F-4D97-AF65-F5344CB8AC3E}">
        <p14:creationId xmlns:p14="http://schemas.microsoft.com/office/powerpoint/2010/main" val="46187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2762" y="623978"/>
            <a:ext cx="11309684" cy="1203156"/>
          </a:xfrm>
          <a:solidFill>
            <a:srgbClr val="00B7C6"/>
          </a:solidFill>
        </p:spPr>
        <p:txBody>
          <a:bodyPr>
            <a:normAutofit/>
          </a:bodyPr>
          <a:lstStyle/>
          <a:p>
            <a:r>
              <a:rPr lang="nl-NL" dirty="0">
                <a:ea typeface="Verdana" panose="020B0604030504040204" pitchFamily="34" charset="0"/>
                <a:cs typeface="Verdana" panose="020B0604030504040204" pitchFamily="34" charset="0"/>
              </a:rPr>
              <a:t>persoonsgerichte zorg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135187" y="2912469"/>
            <a:ext cx="903906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ABE3"/>
                </a:solidFill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In gesprek over “Anders denken, anders doen” </a:t>
            </a:r>
          </a:p>
          <a:p>
            <a:endParaRPr lang="nl-NL" sz="2400" dirty="0">
              <a:solidFill>
                <a:srgbClr val="00ABE3"/>
              </a:solidFill>
              <a:latin typeface="Segoe Script" panose="030B0504020000000003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000" dirty="0">
                <a:solidFill>
                  <a:srgbClr val="00ABE3"/>
                </a:solidFill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Frans </a:t>
            </a:r>
            <a:r>
              <a:rPr lang="nl-NL" sz="2000" dirty="0" err="1">
                <a:solidFill>
                  <a:srgbClr val="00ABE3"/>
                </a:solidFill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Fonville</a:t>
            </a:r>
            <a:r>
              <a:rPr lang="nl-NL" sz="2000" dirty="0">
                <a:solidFill>
                  <a:srgbClr val="00ABE3"/>
                </a:solidFill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en Hilda van Meerwijk:</a:t>
            </a:r>
          </a:p>
          <a:p>
            <a:endParaRPr lang="nl-NL" sz="2000" dirty="0">
              <a:solidFill>
                <a:srgbClr val="00ABE3"/>
              </a:solidFill>
              <a:latin typeface="Segoe Script" panose="030B0504020000000003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>
              <a:solidFill>
                <a:srgbClr val="00ABE3"/>
              </a:solidFill>
              <a:latin typeface="Segoe Script" panose="030B0504020000000003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000" dirty="0">
                <a:solidFill>
                  <a:srgbClr val="00ABE3"/>
                </a:solidFill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Samenwerken  voor persoonsgerichte zorg.</a:t>
            </a:r>
          </a:p>
          <a:p>
            <a:r>
              <a:rPr lang="nl-NL" sz="2000" dirty="0">
                <a:solidFill>
                  <a:srgbClr val="00ABE3"/>
                </a:solidFill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	- positieve gezondheid</a:t>
            </a:r>
          </a:p>
          <a:p>
            <a:r>
              <a:rPr lang="nl-NL" sz="2000" dirty="0">
                <a:solidFill>
                  <a:srgbClr val="00ABE3"/>
                </a:solidFill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	- </a:t>
            </a:r>
            <a:br>
              <a:rPr lang="nl-NL" sz="2800" dirty="0">
                <a:solidFill>
                  <a:srgbClr val="00ABE3"/>
                </a:solidFill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sz="2800" dirty="0">
              <a:solidFill>
                <a:srgbClr val="00ABE3"/>
              </a:solidFill>
              <a:latin typeface="Segoe Script" panose="030B0504020000000003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nl-NL" sz="1600" dirty="0">
              <a:solidFill>
                <a:srgbClr val="00ABE3"/>
              </a:solidFill>
              <a:latin typeface="Segoe Script" panose="030B0504020000000003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800" dirty="0">
              <a:solidFill>
                <a:srgbClr val="00ABE3"/>
              </a:solidFill>
              <a:latin typeface="Segoe Script" panose="030B0504020000000003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800" dirty="0">
              <a:solidFill>
                <a:srgbClr val="00ABE3"/>
              </a:solidFill>
              <a:latin typeface="Segoe Script" panose="030B0504020000000003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800" dirty="0">
              <a:solidFill>
                <a:srgbClr val="00ABE3"/>
              </a:solidFill>
              <a:latin typeface="Segoe Script" panose="030B0504020000000003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Afbeeldingsresultaat voor scho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412" y="3051373"/>
            <a:ext cx="5082588" cy="367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427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stroomschema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80D3C8E-958D-4F90-8F66-0AEB712C6A81}"/>
              </a:ext>
            </a:extLst>
          </p:cNvPr>
          <p:cNvSpPr txBox="1">
            <a:spLocks/>
          </p:cNvSpPr>
          <p:nvPr/>
        </p:nvSpPr>
        <p:spPr>
          <a:xfrm>
            <a:off x="447869" y="598728"/>
            <a:ext cx="11297265" cy="1268361"/>
          </a:xfrm>
          <a:prstGeom prst="rect">
            <a:avLst/>
          </a:prstGeom>
          <a:solidFill>
            <a:srgbClr val="00B7C6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endParaRPr lang="nl-NL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dirty="0">
                <a:ea typeface="Verdana" panose="020B0604030504040204" pitchFamily="34" charset="0"/>
                <a:cs typeface="Verdana" panose="020B0604030504040204" pitchFamily="34" charset="0"/>
              </a:rPr>
              <a:t>stappenplan</a:t>
            </a:r>
          </a:p>
        </p:txBody>
      </p:sp>
      <p:pic>
        <p:nvPicPr>
          <p:cNvPr id="3" name="Afbeelding 1">
            <a:extLst>
              <a:ext uri="{FF2B5EF4-FFF2-40B4-BE49-F238E27FC236}">
                <a16:creationId xmlns:a16="http://schemas.microsoft.com/office/drawing/2014/main" id="{5A0077BC-86DE-4A17-88D6-40874C9F1840}"/>
              </a:ext>
            </a:extLst>
          </p:cNvPr>
          <p:cNvPicPr/>
          <p:nvPr/>
        </p:nvPicPr>
        <p:blipFill rotWithShape="1">
          <a:blip r:embed="rId3"/>
          <a:srcRect l="35714" t="20635" r="35248" b="11244"/>
          <a:stretch/>
        </p:blipFill>
        <p:spPr bwMode="auto">
          <a:xfrm>
            <a:off x="4144239" y="65314"/>
            <a:ext cx="4654528" cy="66591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E180EE-5993-4F8A-BE21-93BACA765F48}"/>
              </a:ext>
            </a:extLst>
          </p:cNvPr>
          <p:cNvSpPr/>
          <p:nvPr/>
        </p:nvSpPr>
        <p:spPr>
          <a:xfrm>
            <a:off x="4144239" y="158620"/>
            <a:ext cx="4654528" cy="4170784"/>
          </a:xfrm>
          <a:prstGeom prst="rect">
            <a:avLst/>
          </a:prstGeom>
          <a:noFill/>
          <a:ln>
            <a:solidFill>
              <a:srgbClr val="00B7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992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716" y="1867089"/>
            <a:ext cx="6038850" cy="50768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2 Opzet </a:t>
            </a:r>
            <a:r>
              <a:rPr lang="nl-NL" dirty="0" err="1"/>
              <a:t>casefinding</a:t>
            </a:r>
            <a:r>
              <a:rPr lang="nl-NL" dirty="0"/>
              <a:t> en agenda MDO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38538" y="598728"/>
            <a:ext cx="11297265" cy="1268361"/>
          </a:xfrm>
          <a:prstGeom prst="rect">
            <a:avLst/>
          </a:prstGeom>
          <a:solidFill>
            <a:srgbClr val="00B7C6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nl-NL" dirty="0" err="1">
                <a:ea typeface="Verdana" panose="020B0604030504040204" pitchFamily="34" charset="0"/>
                <a:cs typeface="Verdana" panose="020B0604030504040204" pitchFamily="34" charset="0"/>
              </a:rPr>
              <a:t>Casefinding</a:t>
            </a:r>
            <a:r>
              <a:rPr lang="nl-NL" dirty="0">
                <a:ea typeface="Verdana" panose="020B0604030504040204" pitchFamily="34" charset="0"/>
                <a:cs typeface="Verdana" panose="020B0604030504040204" pitchFamily="34" charset="0"/>
              </a:rPr>
              <a:t>   en uitgangspunt van </a:t>
            </a:r>
            <a:r>
              <a:rPr lang="nl-NL" dirty="0" err="1">
                <a:ea typeface="Verdana" panose="020B0604030504040204" pitchFamily="34" charset="0"/>
                <a:cs typeface="Verdana" panose="020B0604030504040204" pitchFamily="34" charset="0"/>
              </a:rPr>
              <a:t>pe</a:t>
            </a:r>
            <a:r>
              <a:rPr lang="nl-NL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656951-B84D-4D8B-8ADF-EB7B73A3CC25}"/>
              </a:ext>
            </a:extLst>
          </p:cNvPr>
          <p:cNvGrpSpPr/>
          <p:nvPr/>
        </p:nvGrpSpPr>
        <p:grpSpPr>
          <a:xfrm>
            <a:off x="457200" y="2395788"/>
            <a:ext cx="6896100" cy="1132763"/>
            <a:chOff x="457200" y="2395788"/>
            <a:chExt cx="6896100" cy="1132763"/>
          </a:xfrm>
        </p:grpSpPr>
        <p:sp>
          <p:nvSpPr>
            <p:cNvPr id="5" name="Rechthoek 4"/>
            <p:cNvSpPr/>
            <p:nvPr/>
          </p:nvSpPr>
          <p:spPr>
            <a:xfrm>
              <a:off x="457200" y="2395788"/>
              <a:ext cx="68961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altLang="en-US" dirty="0">
                  <a:latin typeface="Segoe Script" panose="030B0504020000000003" pitchFamily="66" charset="0"/>
                  <a:ea typeface="Verdana" panose="020B0604030504040204" pitchFamily="34" charset="0"/>
                  <a:cs typeface="Verdana" panose="020B0604030504040204" pitchFamily="34" charset="0"/>
                </a:rPr>
                <a:t>Welke patiëntengroep breng je het eerst in kaart? </a:t>
              </a:r>
              <a:endParaRPr lang="nl-NL" dirty="0"/>
            </a:p>
          </p:txBody>
        </p:sp>
        <p:pic>
          <p:nvPicPr>
            <p:cNvPr id="7" name="Picture 2" descr="Afbeeldingsresultaat voor pij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28301">
              <a:off x="4499869" y="2712948"/>
              <a:ext cx="815603" cy="815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hthoek 7"/>
          <p:cNvSpPr/>
          <p:nvPr/>
        </p:nvSpPr>
        <p:spPr>
          <a:xfrm>
            <a:off x="581192" y="3590871"/>
            <a:ext cx="5943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nl-NL" altLang="en-US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Tijdens reguliere contactmomenten o.b.v. risicofactoren</a:t>
            </a:r>
          </a:p>
          <a:p>
            <a:pPr marL="342900" indent="-342900">
              <a:buAutoNum type="arabicPeriod"/>
            </a:pPr>
            <a:endParaRPr lang="nl-NL" altLang="en-US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nl-NL" altLang="en-US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Doorlopen patiëntenbestand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altLang="en-US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M.b.v. </a:t>
            </a:r>
            <a:r>
              <a:rPr lang="nl-NL" altLang="en-US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VIPLive</a:t>
            </a:r>
            <a:r>
              <a:rPr lang="nl-NL" altLang="en-US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Ouderenrapport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altLang="en-US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altLang="en-US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Door derden</a:t>
            </a:r>
          </a:p>
          <a:p>
            <a:pPr marL="342900" indent="-342900">
              <a:buFont typeface="+mj-lt"/>
              <a:buAutoNum type="arabicPeriod"/>
            </a:pPr>
            <a:endParaRPr lang="nl-NL" altLang="en-US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nl-NL" altLang="en-US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altLang="en-US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Tip: Focus eerst op kwetsbare, complexe ouderen. </a:t>
            </a:r>
          </a:p>
          <a:p>
            <a:r>
              <a:rPr lang="nl-NL" altLang="en-US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Stapsgewijs alle ouderen. </a:t>
            </a:r>
          </a:p>
        </p:txBody>
      </p:sp>
    </p:spTree>
    <p:extLst>
      <p:ext uri="{BB962C8B-B14F-4D97-AF65-F5344CB8AC3E}">
        <p14:creationId xmlns:p14="http://schemas.microsoft.com/office/powerpoint/2010/main" val="3190109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3 inventarisaties gezondheidsrisico en zorgplan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38538" y="574875"/>
            <a:ext cx="11297265" cy="1268361"/>
          </a:xfrm>
          <a:prstGeom prst="rect">
            <a:avLst/>
          </a:prstGeom>
          <a:solidFill>
            <a:srgbClr val="00B7C6"/>
          </a:solidFill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endParaRPr lang="nl-NL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3000" dirty="0">
                <a:ea typeface="Verdana" panose="020B0604030504040204" pitchFamily="34" charset="0"/>
                <a:cs typeface="Verdana" panose="020B0604030504040204" pitchFamily="34" charset="0"/>
              </a:rPr>
              <a:t>screening</a:t>
            </a:r>
            <a:endParaRPr lang="nl-NL" sz="51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8538" y="2125990"/>
            <a:ext cx="8818880" cy="4255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dirty="0">
                <a:ea typeface="Verdana" panose="020B0604030504040204" pitchFamily="34" charset="0"/>
                <a:cs typeface="Verdana" panose="020B0604030504040204" pitchFamily="34" charset="0"/>
              </a:rPr>
              <a:t>Doel: vaststellen kwetsbaarheid en bepalen individueel risicoprofiel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dirty="0">
                <a:ea typeface="Verdana" panose="020B0604030504040204" pitchFamily="34" charset="0"/>
                <a:cs typeface="Verdana" panose="020B0604030504040204" pitchFamily="34" charset="0"/>
              </a:rPr>
              <a:t>Twee vragenlijsten: DALEZ en BAK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ea typeface="Verdana" panose="020B0604030504040204" pitchFamily="34" charset="0"/>
                <a:cs typeface="Verdana" panose="020B0604030504040204" pitchFamily="34" charset="0"/>
              </a:rPr>
              <a:t>Meet kwetsbaarheid en complexiteit van zorgbehoeften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ea typeface="Verdana" panose="020B0604030504040204" pitchFamily="34" charset="0"/>
                <a:cs typeface="Verdana" panose="020B0604030504040204" pitchFamily="34" charset="0"/>
              </a:rPr>
              <a:t>Géén medische diagnoses!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ea typeface="Verdana" panose="020B0604030504040204" pitchFamily="34" charset="0"/>
                <a:cs typeface="Verdana" panose="020B0604030504040204" pitchFamily="34" charset="0"/>
              </a:rPr>
              <a:t>Profielen geven richting aan type begeleiding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ea typeface="Verdana" panose="020B0604030504040204" pitchFamily="34" charset="0"/>
                <a:cs typeface="Verdana" panose="020B0604030504040204" pitchFamily="34" charset="0"/>
              </a:rPr>
              <a:t>Individueel en op groepsniveau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nl-NL" sz="1600" dirty="0">
                <a:ea typeface="Verdana" panose="020B0604030504040204" pitchFamily="34" charset="0"/>
                <a:cs typeface="Verdana" panose="020B0604030504040204" pitchFamily="34" charset="0"/>
              </a:rPr>
              <a:t>Vragen: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Ervaart u wel eens een leegte om u heen?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Hoe bent u de afgelopen vijf jaar omgegaan met spannende, moeilijke situaties?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Begrijpt u waar uw lichamelijke klachten en beperkingen vandaan komen?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BD062D9-29FE-4558-AB4A-F35E9EBA9544}"/>
              </a:ext>
            </a:extLst>
          </p:cNvPr>
          <p:cNvSpPr txBox="1"/>
          <p:nvPr/>
        </p:nvSpPr>
        <p:spPr>
          <a:xfrm>
            <a:off x="8484242" y="2662177"/>
            <a:ext cx="2245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3"/>
              </a:rPr>
              <a:t>WWW.WELNU.NU</a:t>
            </a:r>
            <a:endParaRPr lang="nl-NL" dirty="0"/>
          </a:p>
          <a:p>
            <a:endParaRPr lang="nl-NL" dirty="0"/>
          </a:p>
        </p:txBody>
      </p:sp>
      <p:pic>
        <p:nvPicPr>
          <p:cNvPr id="1026" name="Picture 2" descr="Afbeeldingsresultaat voor welnu.nu">
            <a:extLst>
              <a:ext uri="{FF2B5EF4-FFF2-40B4-BE49-F238E27FC236}">
                <a16:creationId xmlns:a16="http://schemas.microsoft.com/office/drawing/2014/main" id="{933F7E80-97B5-4A35-9552-4DAA714E5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175" y="3182060"/>
            <a:ext cx="2949615" cy="296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31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2762" y="614647"/>
            <a:ext cx="11309684" cy="1203156"/>
          </a:xfrm>
          <a:solidFill>
            <a:srgbClr val="00B7C6"/>
          </a:solidFill>
        </p:spPr>
        <p:txBody>
          <a:bodyPr>
            <a:normAutofit/>
          </a:bodyPr>
          <a:lstStyle/>
          <a:p>
            <a:r>
              <a:rPr lang="nl-NL" dirty="0">
                <a:ea typeface="Verdana" panose="020B0604030504040204" pitchFamily="34" charset="0"/>
                <a:cs typeface="Verdana" panose="020B0604030504040204" pitchFamily="34" charset="0"/>
              </a:rPr>
              <a:t>Ons programma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739357" y="2324962"/>
            <a:ext cx="1145264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Welkom 					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Opening en welkom					</a:t>
            </a:r>
            <a:r>
              <a:rPr lang="nl-NL" sz="2000" dirty="0"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Frans </a:t>
            </a:r>
            <a:r>
              <a:rPr lang="nl-NL" sz="2000" dirty="0" err="1"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Fonville</a:t>
            </a:r>
            <a:r>
              <a:rPr lang="nl-NL" sz="2000" dirty="0"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	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000" dirty="0">
                <a:ea typeface="Verdana" panose="020B0604030504040204" pitchFamily="34" charset="0"/>
                <a:cs typeface="Verdana" panose="020B0604030504040204" pitchFamily="34" charset="0"/>
              </a:rPr>
              <a:t>Integrale Ouderenzorg Drenthe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sz="2000" dirty="0">
                <a:ea typeface="Verdana" panose="020B0604030504040204" pitchFamily="34" charset="0"/>
                <a:cs typeface="Verdana" panose="020B0604030504040204" pitchFamily="34" charset="0"/>
              </a:rPr>
              <a:t>Visie, theorie en bepalende kenmerken		</a:t>
            </a:r>
            <a:r>
              <a:rPr lang="nl-NL" sz="2000" dirty="0"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Jaap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000" dirty="0">
                <a:ea typeface="Verdana" panose="020B0604030504040204" pitchFamily="34" charset="0"/>
                <a:cs typeface="Verdana" panose="020B0604030504040204" pitchFamily="34" charset="0"/>
              </a:rPr>
              <a:t>Persoonsgerichte zorg, </a:t>
            </a:r>
            <a:r>
              <a:rPr lang="nl-NL" sz="2000" dirty="0" err="1">
                <a:ea typeface="Verdana" panose="020B0604030504040204" pitchFamily="34" charset="0"/>
                <a:cs typeface="Verdana" panose="020B0604030504040204" pitchFamily="34" charset="0"/>
              </a:rPr>
              <a:t>casefinding</a:t>
            </a:r>
            <a:r>
              <a:rPr lang="nl-NL" sz="2000" dirty="0">
                <a:ea typeface="Verdana" panose="020B0604030504040204" pitchFamily="34" charset="0"/>
                <a:cs typeface="Verdana" panose="020B0604030504040204" pitchFamily="34" charset="0"/>
              </a:rPr>
              <a:t> en screening		</a:t>
            </a:r>
            <a:r>
              <a:rPr lang="nl-NL" sz="2000" dirty="0"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Frans, Hilda en Jaap</a:t>
            </a:r>
            <a:br>
              <a:rPr lang="nl-NL" sz="2000" dirty="0"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sz="2000" dirty="0">
              <a:latin typeface="Segoe Script" panose="030B0504020000000003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000" dirty="0"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We gaan eten!</a:t>
            </a:r>
          </a:p>
          <a:p>
            <a:endParaRPr lang="nl-NL" sz="2000" dirty="0">
              <a:latin typeface="Segoe Script" panose="030B0504020000000003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000" dirty="0">
                <a:ea typeface="Verdana" panose="020B0604030504040204" pitchFamily="34" charset="0"/>
                <a:cs typeface="Verdana" panose="020B0604030504040204" pitchFamily="34" charset="0"/>
              </a:rPr>
              <a:t>Programma POH					</a:t>
            </a:r>
            <a:r>
              <a:rPr lang="nl-NL" sz="2000" dirty="0"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Heidi en Jaap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000" dirty="0">
                <a:ea typeface="Verdana" panose="020B0604030504040204" pitchFamily="34" charset="0"/>
                <a:cs typeface="Verdana" panose="020B0604030504040204" pitchFamily="34" charset="0"/>
              </a:rPr>
              <a:t>Programma Huisartsen en PA	</a:t>
            </a:r>
            <a:r>
              <a:rPr lang="nl-NL" sz="2000" dirty="0"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			Frans en </a:t>
            </a:r>
            <a:r>
              <a:rPr lang="nl-NL" sz="2000" dirty="0" err="1"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Janita</a:t>
            </a:r>
            <a:r>
              <a:rPr lang="nl-NL" sz="2000" dirty="0"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000" dirty="0">
                <a:ea typeface="Verdana" panose="020B0604030504040204" pitchFamily="34" charset="0"/>
                <a:cs typeface="Calibri" panose="020F0502020204030204" pitchFamily="34" charset="0"/>
              </a:rPr>
              <a:t>Evaluatie en voorbereiding voor module 2</a:t>
            </a:r>
            <a:r>
              <a:rPr lang="nl-NL" sz="2000" dirty="0"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		Jaap </a:t>
            </a:r>
          </a:p>
          <a:p>
            <a:endParaRPr lang="nl-NL" sz="2000" dirty="0">
              <a:latin typeface="Segoe Script" panose="030B0504020000000003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000" dirty="0"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Afsluiting</a:t>
            </a:r>
            <a:endParaRPr lang="nl-NL" sz="1200" dirty="0">
              <a:latin typeface="Segoe Script" panose="030B0504020000000003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1206" y="2282251"/>
            <a:ext cx="2067395" cy="124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45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resultaat: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035" y="2671281"/>
            <a:ext cx="7607405" cy="392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438538" y="598728"/>
            <a:ext cx="11297265" cy="1268361"/>
          </a:xfrm>
          <a:prstGeom prst="rect">
            <a:avLst/>
          </a:prstGeom>
          <a:solidFill>
            <a:srgbClr val="00B7C6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nl-NL" dirty="0">
                <a:ea typeface="Verdana" panose="020B0604030504040204" pitchFamily="34" charset="0"/>
                <a:cs typeface="Verdana" panose="020B0604030504040204" pitchFamily="34" charset="0"/>
              </a:rPr>
              <a:t>De uitkomst: Indeling in risicoprofiel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45" y="2013307"/>
            <a:ext cx="4645648" cy="197527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2CF0856-F3B8-47BC-BFA5-45A6AFD501FB}"/>
              </a:ext>
            </a:extLst>
          </p:cNvPr>
          <p:cNvGrpSpPr/>
          <p:nvPr/>
        </p:nvGrpSpPr>
        <p:grpSpPr>
          <a:xfrm>
            <a:off x="6587413" y="2631611"/>
            <a:ext cx="5018098" cy="2864119"/>
            <a:chOff x="6587413" y="2631611"/>
            <a:chExt cx="5018098" cy="286411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53B84C-8708-4E8C-A11A-819F76BD0A81}"/>
                </a:ext>
              </a:extLst>
            </p:cNvPr>
            <p:cNvSpPr/>
            <p:nvPr/>
          </p:nvSpPr>
          <p:spPr>
            <a:xfrm>
              <a:off x="6587413" y="3000943"/>
              <a:ext cx="5018098" cy="2494787"/>
            </a:xfrm>
            <a:prstGeom prst="rect">
              <a:avLst/>
            </a:prstGeom>
            <a:noFill/>
            <a:ln>
              <a:solidFill>
                <a:srgbClr val="00B7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DC60D09-689E-4E6F-AD1D-429224593CC9}"/>
                </a:ext>
              </a:extLst>
            </p:cNvPr>
            <p:cNvSpPr txBox="1"/>
            <p:nvPr/>
          </p:nvSpPr>
          <p:spPr>
            <a:xfrm>
              <a:off x="8658808" y="2631611"/>
              <a:ext cx="1146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rgbClr val="00B7C6"/>
                  </a:solidFill>
                </a:rPr>
                <a:t>Kwetsbaar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F86020-9C21-4E9E-9CD1-EE2126B1D58E}"/>
              </a:ext>
            </a:extLst>
          </p:cNvPr>
          <p:cNvGrpSpPr/>
          <p:nvPr/>
        </p:nvGrpSpPr>
        <p:grpSpPr>
          <a:xfrm>
            <a:off x="3526970" y="4248336"/>
            <a:ext cx="3387013" cy="2471810"/>
            <a:chOff x="3526970" y="4248336"/>
            <a:chExt cx="3387013" cy="247181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DA6D2E-588A-42D9-8EB2-84BE65A400FD}"/>
                </a:ext>
              </a:extLst>
            </p:cNvPr>
            <p:cNvSpPr/>
            <p:nvPr/>
          </p:nvSpPr>
          <p:spPr>
            <a:xfrm>
              <a:off x="3526970" y="4646556"/>
              <a:ext cx="3387013" cy="2073590"/>
            </a:xfrm>
            <a:prstGeom prst="rect">
              <a:avLst/>
            </a:prstGeom>
            <a:noFill/>
            <a:ln>
              <a:solidFill>
                <a:srgbClr val="00B7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9D95F88-B918-4620-865C-F7E42E09B96E}"/>
                </a:ext>
              </a:extLst>
            </p:cNvPr>
            <p:cNvSpPr/>
            <p:nvPr/>
          </p:nvSpPr>
          <p:spPr>
            <a:xfrm>
              <a:off x="4867751" y="4248336"/>
              <a:ext cx="7054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>
                  <a:solidFill>
                    <a:srgbClr val="00B7C6"/>
                  </a:solidFill>
                </a:rPr>
                <a:t>Vitaal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BF59CFE-234E-4593-A0C7-A5C788B09AEA}"/>
              </a:ext>
            </a:extLst>
          </p:cNvPr>
          <p:cNvSpPr/>
          <p:nvPr/>
        </p:nvSpPr>
        <p:spPr>
          <a:xfrm>
            <a:off x="7194183" y="5738780"/>
            <a:ext cx="4684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B7C6"/>
                </a:solidFill>
              </a:rPr>
              <a:t>Welke professional past het beste bij de oudere?</a:t>
            </a:r>
          </a:p>
        </p:txBody>
      </p:sp>
    </p:spTree>
    <p:extLst>
      <p:ext uri="{BB962C8B-B14F-4D97-AF65-F5344CB8AC3E}">
        <p14:creationId xmlns:p14="http://schemas.microsoft.com/office/powerpoint/2010/main" val="236723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stroomschema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80D3C8E-958D-4F90-8F66-0AEB712C6A81}"/>
              </a:ext>
            </a:extLst>
          </p:cNvPr>
          <p:cNvSpPr txBox="1">
            <a:spLocks/>
          </p:cNvSpPr>
          <p:nvPr/>
        </p:nvSpPr>
        <p:spPr>
          <a:xfrm>
            <a:off x="447869" y="598728"/>
            <a:ext cx="11297265" cy="1268361"/>
          </a:xfrm>
          <a:prstGeom prst="rect">
            <a:avLst/>
          </a:prstGeom>
          <a:solidFill>
            <a:srgbClr val="00B7C6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endParaRPr lang="nl-NL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dirty="0">
                <a:ea typeface="Verdana" panose="020B0604030504040204" pitchFamily="34" charset="0"/>
                <a:cs typeface="Verdana" panose="020B0604030504040204" pitchFamily="34" charset="0"/>
              </a:rPr>
              <a:t>stappenplan</a:t>
            </a:r>
          </a:p>
        </p:txBody>
      </p:sp>
      <p:pic>
        <p:nvPicPr>
          <p:cNvPr id="3" name="Afbeelding 1">
            <a:extLst>
              <a:ext uri="{FF2B5EF4-FFF2-40B4-BE49-F238E27FC236}">
                <a16:creationId xmlns:a16="http://schemas.microsoft.com/office/drawing/2014/main" id="{5A0077BC-86DE-4A17-88D6-40874C9F1840}"/>
              </a:ext>
            </a:extLst>
          </p:cNvPr>
          <p:cNvPicPr/>
          <p:nvPr/>
        </p:nvPicPr>
        <p:blipFill rotWithShape="1">
          <a:blip r:embed="rId3"/>
          <a:srcRect l="35714" t="20635" r="35248" b="11244"/>
          <a:stretch/>
        </p:blipFill>
        <p:spPr bwMode="auto">
          <a:xfrm>
            <a:off x="4144239" y="65314"/>
            <a:ext cx="4654528" cy="66591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E180EE-5993-4F8A-BE21-93BACA765F48}"/>
              </a:ext>
            </a:extLst>
          </p:cNvPr>
          <p:cNvSpPr/>
          <p:nvPr/>
        </p:nvSpPr>
        <p:spPr>
          <a:xfrm>
            <a:off x="4144239" y="158620"/>
            <a:ext cx="4654528" cy="4170784"/>
          </a:xfrm>
          <a:prstGeom prst="rect">
            <a:avLst/>
          </a:prstGeom>
          <a:noFill/>
          <a:ln>
            <a:solidFill>
              <a:srgbClr val="00B7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A29262-CC71-40B5-9335-784DBF90318C}"/>
              </a:ext>
            </a:extLst>
          </p:cNvPr>
          <p:cNvSpPr/>
          <p:nvPr/>
        </p:nvSpPr>
        <p:spPr>
          <a:xfrm>
            <a:off x="4144239" y="4329404"/>
            <a:ext cx="4654528" cy="2463282"/>
          </a:xfrm>
          <a:prstGeom prst="rect">
            <a:avLst/>
          </a:prstGeom>
          <a:noFill/>
          <a:ln>
            <a:solidFill>
              <a:srgbClr val="00B7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6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								</a:t>
            </a:r>
            <a:r>
              <a:rPr lang="nl-NL" sz="4400" dirty="0"/>
              <a:t>verantwoordelijkheden</a:t>
            </a:r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598728"/>
            <a:ext cx="11297265" cy="1268361"/>
          </a:xfrm>
          <a:prstGeom prst="rect">
            <a:avLst/>
          </a:prstGeom>
          <a:solidFill>
            <a:srgbClr val="00B7C6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000" dirty="0"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We gaan eten!</a:t>
            </a:r>
          </a:p>
        </p:txBody>
      </p:sp>
      <p:pic>
        <p:nvPicPr>
          <p:cNvPr id="1026" name="Picture 2" descr="Afbeeldingsresultaat voor eet smakelij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949" y="2419739"/>
            <a:ext cx="5412361" cy="360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952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Groep POH en assistenten</a:t>
            </a:r>
          </a:p>
        </p:txBody>
      </p:sp>
    </p:spTree>
    <p:extLst>
      <p:ext uri="{BB962C8B-B14F-4D97-AF65-F5344CB8AC3E}">
        <p14:creationId xmlns:p14="http://schemas.microsoft.com/office/powerpoint/2010/main" val="914441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resultaat: 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47869" y="598728"/>
            <a:ext cx="11297265" cy="1268361"/>
          </a:xfrm>
          <a:prstGeom prst="rect">
            <a:avLst/>
          </a:prstGeom>
          <a:solidFill>
            <a:srgbClr val="00B7C6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nl-NL" dirty="0">
                <a:ea typeface="Verdana" panose="020B0604030504040204" pitchFamily="34" charset="0"/>
                <a:cs typeface="Verdana" panose="020B0604030504040204" pitchFamily="34" charset="0"/>
              </a:rPr>
              <a:t>Rollen en taken als POH en doktersassistentes : ervaringen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834D5B-A85B-48CA-A115-45F20E24682E}"/>
              </a:ext>
            </a:extLst>
          </p:cNvPr>
          <p:cNvSpPr/>
          <p:nvPr/>
        </p:nvSpPr>
        <p:spPr>
          <a:xfrm>
            <a:off x="457200" y="2108964"/>
            <a:ext cx="9060024" cy="5861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Wat is jou drive om als hulpverlener in de HA zorg te werken?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altLang="en-US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Wat is persoonsgerichte zorg?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Zorg waarbij de persoon centraal staat en niet de beperking of ziekte. 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Afgestemd op de persoon, zijn situatie, zijn vermogen om daarmee om te gaan en zijn behoeften.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altLang="en-US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Hoe geeft de HAP invulling aan persoonsgerichte (ouderen)zorg?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altLang="en-US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Wat zijn jouw rollen en taken hierin?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altLang="en-US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altLang="en-US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altLang="en-US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altLang="en-US" sz="20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46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resultaat: 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47869" y="598728"/>
            <a:ext cx="11297265" cy="1268361"/>
          </a:xfrm>
          <a:prstGeom prst="rect">
            <a:avLst/>
          </a:prstGeom>
          <a:solidFill>
            <a:srgbClr val="00B7C6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nl-NL" dirty="0">
                <a:ea typeface="Verdana" panose="020B0604030504040204" pitchFamily="34" charset="0"/>
                <a:cs typeface="Verdana" panose="020B0604030504040204" pitchFamily="34" charset="0"/>
              </a:rPr>
              <a:t>Rollen en taken als POH: protocol </a:t>
            </a:r>
            <a:r>
              <a:rPr lang="nl-NL" dirty="0" err="1">
                <a:ea typeface="Verdana" panose="020B0604030504040204" pitchFamily="34" charset="0"/>
                <a:cs typeface="Verdana" panose="020B0604030504040204" pitchFamily="34" charset="0"/>
              </a:rPr>
              <a:t>hzd</a:t>
            </a:r>
            <a:endParaRPr lang="nl-NL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834D5B-A85B-48CA-A115-45F20E24682E}"/>
              </a:ext>
            </a:extLst>
          </p:cNvPr>
          <p:cNvSpPr/>
          <p:nvPr/>
        </p:nvSpPr>
        <p:spPr>
          <a:xfrm>
            <a:off x="457200" y="2108964"/>
            <a:ext cx="5638800" cy="545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dirty="0">
                <a:ea typeface="Verdana" panose="020B0604030504040204" pitchFamily="34" charset="0"/>
                <a:cs typeface="Verdana" panose="020B0604030504040204" pitchFamily="34" charset="0"/>
              </a:rPr>
              <a:t>Signaleer vermoeden van kwetsbaarheid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dirty="0">
                <a:ea typeface="Verdana" panose="020B0604030504040204" pitchFamily="34" charset="0"/>
                <a:cs typeface="Verdana" panose="020B0604030504040204" pitchFamily="34" charset="0"/>
              </a:rPr>
              <a:t>Bespreek oudere in MDO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Al in zorg/begeleiding?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dirty="0">
                <a:ea typeface="Verdana" panose="020B0604030504040204" pitchFamily="34" charset="0"/>
                <a:cs typeface="Verdana" panose="020B0604030504040204" pitchFamily="34" charset="0"/>
              </a:rPr>
              <a:t>Vervolgstappen afstemmen, wie doet wat: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Uitzetten screeninglijst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Afnemen anamnese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Opstellen gezondheidsplan + </a:t>
            </a:r>
            <a:r>
              <a:rPr lang="nl-NL" altLang="en-US" sz="1600" dirty="0" err="1">
                <a:ea typeface="Verdana" panose="020B0604030504040204" pitchFamily="34" charset="0"/>
                <a:cs typeface="Verdana" panose="020B0604030504040204" pitchFamily="34" charset="0"/>
              </a:rPr>
              <a:t>zorgcoordinatie</a:t>
            </a:r>
            <a:endParaRPr lang="nl-NL" altLang="en-US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Inzet casemanagement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1400" dirty="0">
                <a:ea typeface="Verdana" panose="020B0604030504040204" pitchFamily="34" charset="0"/>
                <a:cs typeface="Verdana" panose="020B0604030504040204" pitchFamily="34" charset="0"/>
              </a:rPr>
              <a:t>Mantelzorgondersteuning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1400" dirty="0">
                <a:ea typeface="Verdana" panose="020B0604030504040204" pitchFamily="34" charset="0"/>
                <a:cs typeface="Verdana" panose="020B0604030504040204" pitchFamily="34" charset="0"/>
              </a:rPr>
              <a:t>Bevorderen eigen regie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dirty="0">
                <a:ea typeface="Verdana" panose="020B0604030504040204" pitchFamily="34" charset="0"/>
                <a:cs typeface="Verdana" panose="020B0604030504040204" pitchFamily="34" charset="0"/>
              </a:rPr>
              <a:t>POH: vaak coördinator kernteam,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dirty="0">
                <a:ea typeface="Verdana" panose="020B0604030504040204" pitchFamily="34" charset="0"/>
                <a:cs typeface="Verdana" panose="020B0604030504040204" pitchFamily="34" charset="0"/>
              </a:rPr>
              <a:t>POH; kan casemanager zijn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altLang="en-US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alt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1F65D1-8AA4-4A5E-A893-A00081B3BAFF}"/>
              </a:ext>
            </a:extLst>
          </p:cNvPr>
          <p:cNvSpPr/>
          <p:nvPr/>
        </p:nvSpPr>
        <p:spPr>
          <a:xfrm>
            <a:off x="6386252" y="1998019"/>
            <a:ext cx="6021355" cy="4562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nl-NL" sz="1300" dirty="0">
                <a:solidFill>
                  <a:srgbClr val="76923C"/>
                </a:solidFill>
                <a:latin typeface="+mj-lt"/>
              </a:rPr>
              <a:t>Risicofactoren voor kwetsbaarheid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Hoge leeftijd (bijv. &gt;90 jaar)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Alleenwonend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Recent weduwe/weduwnaar geworden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Multimorbiditeit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Polyfarmacie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Frequent contact met de huisarts(praktijk)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Lange tijd niet bij de huisartspraktijk geweest (‘</a:t>
            </a:r>
            <a:r>
              <a:rPr lang="nl-NL" sz="13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consultation</a:t>
            </a:r>
            <a:r>
              <a:rPr lang="nl-NL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gap’)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Psychosociale problematiek zoals eenzaamheid of financiële problemen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Recente ziekenhuis- of verpleeghuisopname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Cognitieve problematiek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Motorische beperkingen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Onveilige woonsituatie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Toenemende vraag naar thuiszorg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Overbelaste mantelzorger</a:t>
            </a:r>
          </a:p>
        </p:txBody>
      </p:sp>
    </p:spTree>
    <p:extLst>
      <p:ext uri="{BB962C8B-B14F-4D97-AF65-F5344CB8AC3E}">
        <p14:creationId xmlns:p14="http://schemas.microsoft.com/office/powerpoint/2010/main" val="53776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resultaat: 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47869" y="598728"/>
            <a:ext cx="11297265" cy="1268361"/>
          </a:xfrm>
          <a:prstGeom prst="rect">
            <a:avLst/>
          </a:prstGeom>
          <a:solidFill>
            <a:srgbClr val="00B7C6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nl-NL" dirty="0">
                <a:ea typeface="Verdana" panose="020B0604030504040204" pitchFamily="34" charset="0"/>
                <a:cs typeface="Verdana" panose="020B0604030504040204" pitchFamily="34" charset="0"/>
              </a:rPr>
              <a:t>Gezondheidsplan opstellen: Het ‘andere gesprek’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824A15-6B72-492C-8B44-73DCA51B340A}"/>
              </a:ext>
            </a:extLst>
          </p:cNvPr>
          <p:cNvSpPr/>
          <p:nvPr/>
        </p:nvSpPr>
        <p:spPr>
          <a:xfrm>
            <a:off x="446866" y="2365568"/>
            <a:ext cx="10928751" cy="2034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Verlenen van zorg en begeleiding met handen op de rug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Ondersteunen zelfmanagementvermogen en eigen regie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Gezamenlijke besluitvorming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altLang="en-US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alt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F2A8E4-C107-464C-AD0A-3323D808E9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28" t="40680" r="50879" b="29660"/>
          <a:stretch/>
        </p:blipFill>
        <p:spPr>
          <a:xfrm>
            <a:off x="886554" y="3909828"/>
            <a:ext cx="4560416" cy="25622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93B595-7085-44A6-BE5A-34FD3112D5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7" t="20136" r="51269" b="18776"/>
          <a:stretch/>
        </p:blipFill>
        <p:spPr>
          <a:xfrm>
            <a:off x="5977564" y="2058113"/>
            <a:ext cx="5767570" cy="4571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09B37A-6F5D-4190-AECA-9A86A2D28F44}"/>
              </a:ext>
            </a:extLst>
          </p:cNvPr>
          <p:cNvSpPr txBox="1"/>
          <p:nvPr/>
        </p:nvSpPr>
        <p:spPr>
          <a:xfrm>
            <a:off x="10264171" y="6295027"/>
            <a:ext cx="142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i="1" dirty="0" err="1">
                <a:solidFill>
                  <a:schemeClr val="bg1"/>
                </a:solidFill>
              </a:rPr>
              <a:t>SamenOud</a:t>
            </a:r>
            <a:r>
              <a:rPr lang="nl-NL" sz="1400" i="1" dirty="0">
                <a:solidFill>
                  <a:schemeClr val="bg1"/>
                </a:solidFill>
              </a:rPr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424914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resultaat: 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38538" y="598728"/>
            <a:ext cx="11297265" cy="1268361"/>
          </a:xfrm>
          <a:prstGeom prst="rect">
            <a:avLst/>
          </a:prstGeom>
          <a:solidFill>
            <a:srgbClr val="00B7C6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nl-NL" dirty="0">
                <a:ea typeface="Verdana" panose="020B0604030504040204" pitchFamily="34" charset="0"/>
                <a:cs typeface="Verdana" panose="020B0604030504040204" pitchFamily="34" charset="0"/>
              </a:rPr>
              <a:t>Gezondheidsplan opstellen: Het ‘andere gesprek’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834D5B-A85B-48CA-A115-45F20E24682E}"/>
              </a:ext>
            </a:extLst>
          </p:cNvPr>
          <p:cNvSpPr/>
          <p:nvPr/>
        </p:nvSpPr>
        <p:spPr>
          <a:xfrm>
            <a:off x="575894" y="1998019"/>
            <a:ext cx="10928751" cy="5220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altLang="en-US" dirty="0">
                <a:ea typeface="Verdana" panose="020B0604030504040204" pitchFamily="34" charset="0"/>
                <a:cs typeface="Verdana" panose="020B0604030504040204" pitchFamily="34" charset="0"/>
              </a:rPr>
              <a:t>Bespreken van kern- en belevingswaarden: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Wat vindt een oudere belangrijk?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Hoe staat hij/zij in het leven?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Welke gedachten heeft hij/zij over de toekomst? </a:t>
            </a:r>
          </a:p>
          <a:p>
            <a:pPr>
              <a:lnSpc>
                <a:spcPct val="150000"/>
              </a:lnSpc>
            </a:pPr>
            <a:endParaRPr lang="nl-NL" altLang="en-US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altLang="en-US" dirty="0">
                <a:ea typeface="Verdana" panose="020B0604030504040204" pitchFamily="34" charset="0"/>
                <a:cs typeface="Verdana" panose="020B0604030504040204" pitchFamily="34" charset="0"/>
              </a:rPr>
              <a:t>Voer het gesprek aan de hand van vragen, zoals: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Waaraan beleeft u plezier?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Wat vindt u belangrijk in uw leven?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Wat zijn uw wensen om dit te realiseren?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Wat als u te maken krijgt met …?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Wat zou u graag anders zien in de zorg die u ontvangt?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altLang="en-US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alt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3EE11A-6126-4639-B16A-31A9DCECCB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93" t="12653" r="19161" b="20272"/>
          <a:stretch/>
        </p:blipFill>
        <p:spPr>
          <a:xfrm>
            <a:off x="5872854" y="2182396"/>
            <a:ext cx="6018966" cy="39459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6F4936-1C47-4D7E-AE4D-A4D330A653C8}"/>
              </a:ext>
            </a:extLst>
          </p:cNvPr>
          <p:cNvSpPr txBox="1"/>
          <p:nvPr/>
        </p:nvSpPr>
        <p:spPr>
          <a:xfrm>
            <a:off x="918299" y="6414023"/>
            <a:ext cx="3592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hlinkClick r:id="rId4"/>
              </a:rPr>
              <a:t>www.hzd.nu/ouderenzorg/9-zelfmanagement</a:t>
            </a:r>
            <a:r>
              <a:rPr lang="nl-NL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618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resultaat: 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42069" y="729658"/>
            <a:ext cx="11297265" cy="1268361"/>
          </a:xfrm>
          <a:prstGeom prst="rect">
            <a:avLst/>
          </a:prstGeom>
          <a:solidFill>
            <a:srgbClr val="00B7C6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nl-NL" dirty="0">
                <a:ea typeface="Verdana" panose="020B0604030504040204" pitchFamily="34" charset="0"/>
                <a:cs typeface="Verdana" panose="020B0604030504040204" pitchFamily="34" charset="0"/>
              </a:rPr>
              <a:t>Poh: </a:t>
            </a:r>
            <a:r>
              <a:rPr lang="nl-NL" dirty="0" err="1">
                <a:ea typeface="Verdana" panose="020B0604030504040204" pitchFamily="34" charset="0"/>
                <a:cs typeface="Verdana" panose="020B0604030504040204" pitchFamily="34" charset="0"/>
              </a:rPr>
              <a:t>casefinding</a:t>
            </a:r>
            <a:r>
              <a:rPr lang="nl-NL" dirty="0">
                <a:ea typeface="Verdana" panose="020B0604030504040204" pitchFamily="34" charset="0"/>
                <a:cs typeface="Verdana" panose="020B0604030504040204" pitchFamily="34" charset="0"/>
              </a:rPr>
              <a:t> en het andere gesprek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ECD4085-24CF-459D-8ED8-EA32D8521B52}"/>
              </a:ext>
            </a:extLst>
          </p:cNvPr>
          <p:cNvSpPr txBox="1"/>
          <p:nvPr/>
        </p:nvSpPr>
        <p:spPr>
          <a:xfrm>
            <a:off x="2316480" y="3159760"/>
            <a:ext cx="848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Stroomschema </a:t>
            </a:r>
            <a:r>
              <a:rPr lang="nl-NL" dirty="0" err="1"/>
              <a:t>casefinding</a:t>
            </a:r>
            <a:r>
              <a:rPr lang="nl-NL" dirty="0"/>
              <a:t> en screening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>
                <a:highlight>
                  <a:srgbClr val="FFFF00"/>
                </a:highlight>
              </a:rPr>
              <a:t>Casus ouderen met meerde aandoeningen</a:t>
            </a:r>
          </a:p>
          <a:p>
            <a:r>
              <a:rPr lang="nl-NL" dirty="0">
                <a:highlight>
                  <a:srgbClr val="FFFF00"/>
                </a:highlight>
              </a:rPr>
              <a:t>-    DALEZ  uitkomst kwetsbaar. GFI 7</a:t>
            </a:r>
          </a:p>
          <a:p>
            <a:pPr marL="285750" indent="-285750">
              <a:buFontTx/>
              <a:buChar char="-"/>
            </a:pPr>
            <a:r>
              <a:rPr lang="nl-NL" dirty="0">
                <a:highlight>
                  <a:srgbClr val="FFFF00"/>
                </a:highlight>
              </a:rPr>
              <a:t>Positieve Gezondheid</a:t>
            </a:r>
          </a:p>
          <a:p>
            <a:pPr marL="285750" indent="-285750">
              <a:buFontTx/>
              <a:buChar char="-"/>
            </a:pPr>
            <a:r>
              <a:rPr lang="nl-NL" dirty="0">
                <a:highlight>
                  <a:srgbClr val="FFFF00"/>
                </a:highlight>
              </a:rPr>
              <a:t>Gesprekswijzer bij ACP</a:t>
            </a:r>
          </a:p>
        </p:txBody>
      </p:sp>
    </p:spTree>
    <p:extLst>
      <p:ext uri="{BB962C8B-B14F-4D97-AF65-F5344CB8AC3E}">
        <p14:creationId xmlns:p14="http://schemas.microsoft.com/office/powerpoint/2010/main" val="2944962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GROEP Huisartsen en PA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185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Vier modules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nl-NL" dirty="0"/>
              <a:t>Integrale Ouderenzorg Drenthe: samenwerken in een kernteam, met de onderwerpen </a:t>
            </a:r>
            <a:r>
              <a:rPr lang="nl-NL" dirty="0" err="1"/>
              <a:t>casefinding</a:t>
            </a:r>
            <a:r>
              <a:rPr lang="nl-NL" dirty="0"/>
              <a:t>, persoonsgerichte zorg, kwetsbaarheid. Casus vallen en mobiliteit</a:t>
            </a:r>
          </a:p>
          <a:p>
            <a:pPr marL="342900" lvl="0" indent="-342900">
              <a:buFont typeface="+mj-lt"/>
              <a:buAutoNum type="arabicPeriod"/>
            </a:pPr>
            <a:endParaRPr lang="nl-NL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Kwetsbare ouderen en Advance Care Planning, palliatieve zorg. Casus </a:t>
            </a:r>
            <a:r>
              <a:rPr lang="nl-NL" dirty="0" err="1"/>
              <a:t>Polypharmacie</a:t>
            </a:r>
            <a:endParaRPr lang="nl-NL" dirty="0"/>
          </a:p>
          <a:p>
            <a:pPr marL="342900" lvl="0" indent="-342900">
              <a:buFont typeface="+mj-lt"/>
              <a:buAutoNum type="arabicPeriod"/>
            </a:pPr>
            <a:endParaRPr lang="nl-NL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Kwetsbare ouderen met (acute) onbegrepen verwardheid:  Casus delier, dementie en psychiatrisch aandoeningen</a:t>
            </a:r>
          </a:p>
          <a:p>
            <a:pPr marL="342900" lvl="0" indent="-342900">
              <a:buFont typeface="+mj-lt"/>
              <a:buAutoNum type="arabicPeriod"/>
            </a:pPr>
            <a:endParaRPr lang="nl-NL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Kwetsbare ouderen in het transmurale proces: integrale aanpak. Keuze uit verschillende onderwerpen zoals   mantelzorg, crisis (sociaal, zorg of medisch), casus incontinentie.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070DFC0-AA91-487E-AA4D-A175C3B1C33F}"/>
              </a:ext>
            </a:extLst>
          </p:cNvPr>
          <p:cNvSpPr txBox="1">
            <a:spLocks/>
          </p:cNvSpPr>
          <p:nvPr/>
        </p:nvSpPr>
        <p:spPr>
          <a:xfrm>
            <a:off x="442762" y="614647"/>
            <a:ext cx="11309684" cy="1203156"/>
          </a:xfrm>
          <a:prstGeom prst="rect">
            <a:avLst/>
          </a:prstGeom>
          <a:solidFill>
            <a:srgbClr val="00B7C6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>
                <a:ea typeface="Verdana" panose="020B0604030504040204" pitchFamily="34" charset="0"/>
                <a:cs typeface="Verdana" panose="020B0604030504040204" pitchFamily="34" charset="0"/>
              </a:rPr>
              <a:t>Vier modules</a:t>
            </a:r>
          </a:p>
        </p:txBody>
      </p:sp>
    </p:spTree>
    <p:extLst>
      <p:ext uri="{BB962C8B-B14F-4D97-AF65-F5344CB8AC3E}">
        <p14:creationId xmlns:p14="http://schemas.microsoft.com/office/powerpoint/2010/main" val="2989537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2762" y="623978"/>
            <a:ext cx="11309684" cy="1203156"/>
          </a:xfrm>
          <a:solidFill>
            <a:srgbClr val="00B7C6"/>
          </a:solidFill>
        </p:spPr>
        <p:txBody>
          <a:bodyPr>
            <a:normAutofit/>
          </a:bodyPr>
          <a:lstStyle/>
          <a:p>
            <a:r>
              <a:rPr lang="nl-NL" dirty="0">
                <a:ea typeface="Verdana" panose="020B0604030504040204" pitchFamily="34" charset="0"/>
                <a:cs typeface="Verdana" panose="020B0604030504040204" pitchFamily="34" charset="0"/>
              </a:rPr>
              <a:t> ambitie voor jullie huisartsenpraktijk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644576" y="3053885"/>
            <a:ext cx="114526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endParaRPr lang="nl-NL" sz="20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sz="20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sz="20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sz="20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sz="20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99804" y="2271010"/>
            <a:ext cx="90390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ABE3"/>
                </a:solidFill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Hoe sta jij als huisarts in de persoonsgerichte zorg en proactieve zorg?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00ABE3"/>
              </a:solidFill>
              <a:latin typeface="Segoe Script" panose="030B0504020000000003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ABE3"/>
                </a:solidFill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Wat gaat goed en wat kan beter?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00ABE3"/>
              </a:solidFill>
              <a:latin typeface="Segoe Script" panose="030B0504020000000003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ABE3"/>
                </a:solidFill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Wat betekent een kernteam en MDO voor jou?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00ABE3"/>
              </a:solidFill>
              <a:latin typeface="Segoe Script" panose="030B0504020000000003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ABE3"/>
                </a:solidFill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Wat wil je leren?</a:t>
            </a:r>
          </a:p>
          <a:p>
            <a:endParaRPr lang="nl-NL" sz="2800" dirty="0">
              <a:solidFill>
                <a:srgbClr val="00ABE3"/>
              </a:solidFill>
              <a:latin typeface="Segoe Script" panose="030B0504020000000003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Afbeeldingsresultaat voor scho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1307641"/>
            <a:ext cx="5082588" cy="367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708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754" y="4265910"/>
            <a:ext cx="4699511" cy="2841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1  multidisciplinair overleg door het kernteam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38538" y="598728"/>
            <a:ext cx="11297265" cy="1268361"/>
          </a:xfrm>
          <a:prstGeom prst="rect">
            <a:avLst/>
          </a:prstGeom>
          <a:solidFill>
            <a:srgbClr val="00B7C6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endParaRPr lang="nl-NL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2000" dirty="0"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Multidisciplinair overleg in het kernteam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457200" y="4488489"/>
            <a:ext cx="11036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3. Organiseer regelmatig een  groot overleg met alle betrokken zorg- en hulpverleners (2 x per jaar)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57200" y="2469977"/>
            <a:ext cx="11036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1. Vorm een kernteam van medewerkers uit de huisartsenpraktijk, wijkverpleging, vanuit welzijn en de specialist ouderengeneeskunde 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57200" y="3479233"/>
            <a:ext cx="11036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2. Plan een MDO met het kernteam. Nodig eventueel ander betrokken paramedici uit per casus. Overlegstructuur: 1 uur per 4 weken. </a:t>
            </a:r>
          </a:p>
        </p:txBody>
      </p:sp>
    </p:spTree>
    <p:extLst>
      <p:ext uri="{BB962C8B-B14F-4D97-AF65-F5344CB8AC3E}">
        <p14:creationId xmlns:p14="http://schemas.microsoft.com/office/powerpoint/2010/main" val="110212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5	actief preventie en zelfmanagement bevorderen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598728"/>
            <a:ext cx="11297265" cy="1268361"/>
          </a:xfrm>
          <a:prstGeom prst="rect">
            <a:avLst/>
          </a:prstGeom>
          <a:solidFill>
            <a:srgbClr val="00B7C6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nl-NL" dirty="0">
                <a:ea typeface="Verdana" panose="020B0604030504040204" pitchFamily="34" charset="0"/>
                <a:cs typeface="Verdana" panose="020B0604030504040204" pitchFamily="34" charset="0"/>
              </a:rPr>
              <a:t>Sociaal team en Kernteam in HAP</a:t>
            </a:r>
          </a:p>
        </p:txBody>
      </p:sp>
      <p:sp>
        <p:nvSpPr>
          <p:cNvPr id="15" name="Ovaal 14"/>
          <p:cNvSpPr/>
          <p:nvPr/>
        </p:nvSpPr>
        <p:spPr>
          <a:xfrm>
            <a:off x="2105877" y="3696055"/>
            <a:ext cx="6458702" cy="2239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uit 16"/>
          <p:cNvSpPr/>
          <p:nvPr/>
        </p:nvSpPr>
        <p:spPr>
          <a:xfrm>
            <a:off x="3423567" y="4163768"/>
            <a:ext cx="974360" cy="652072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HA</a:t>
            </a:r>
          </a:p>
        </p:txBody>
      </p:sp>
      <p:sp>
        <p:nvSpPr>
          <p:cNvPr id="18" name="Ruit 17"/>
          <p:cNvSpPr/>
          <p:nvPr/>
        </p:nvSpPr>
        <p:spPr>
          <a:xfrm>
            <a:off x="5994073" y="4372053"/>
            <a:ext cx="974360" cy="652072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HA</a:t>
            </a:r>
          </a:p>
        </p:txBody>
      </p:sp>
      <p:sp>
        <p:nvSpPr>
          <p:cNvPr id="19" name="Ruit 18"/>
          <p:cNvSpPr/>
          <p:nvPr/>
        </p:nvSpPr>
        <p:spPr>
          <a:xfrm>
            <a:off x="4744398" y="4968652"/>
            <a:ext cx="974360" cy="652072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HA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374" y="2294805"/>
            <a:ext cx="3238410" cy="1567802"/>
          </a:xfrm>
          <a:prstGeom prst="rect">
            <a:avLst/>
          </a:prstGeom>
        </p:spPr>
      </p:pic>
      <p:cxnSp>
        <p:nvCxnSpPr>
          <p:cNvPr id="6" name="Rechte verbindingslijn met pijl 5"/>
          <p:cNvCxnSpPr/>
          <p:nvPr/>
        </p:nvCxnSpPr>
        <p:spPr>
          <a:xfrm flipV="1">
            <a:off x="4183614" y="4163767"/>
            <a:ext cx="1047964" cy="1466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 flipV="1">
            <a:off x="5231578" y="4163768"/>
            <a:ext cx="94591" cy="80488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>
            <a:off x="5326169" y="4125469"/>
            <a:ext cx="833651" cy="3643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4162764" y="3697975"/>
            <a:ext cx="272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Sociaal team / Buurtteam</a:t>
            </a:r>
          </a:p>
        </p:txBody>
      </p:sp>
    </p:spTree>
    <p:extLst>
      <p:ext uri="{BB962C8B-B14F-4D97-AF65-F5344CB8AC3E}">
        <p14:creationId xmlns:p14="http://schemas.microsoft.com/office/powerpoint/2010/main" val="3138259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Afbeeldingsresultaat voor coördina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7" t="6933" r="1067" b="16007"/>
          <a:stretch/>
        </p:blipFill>
        <p:spPr bwMode="auto">
          <a:xfrm>
            <a:off x="6848308" y="2172010"/>
            <a:ext cx="4762500" cy="366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								</a:t>
            </a:r>
            <a:r>
              <a:rPr lang="nl-NL" sz="4400" dirty="0"/>
              <a:t>verantwoordelijkheden</a:t>
            </a:r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598728"/>
            <a:ext cx="11297265" cy="1268361"/>
          </a:xfrm>
          <a:prstGeom prst="rect">
            <a:avLst/>
          </a:prstGeom>
          <a:solidFill>
            <a:srgbClr val="00B7C6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nl-NL" dirty="0">
                <a:ea typeface="Verdana" panose="020B0604030504040204" pitchFamily="34" charset="0"/>
                <a:cs typeface="Verdana" panose="020B0604030504040204" pitchFamily="34" charset="0"/>
              </a:rPr>
              <a:t>Je hoeft het niet alleen te doen: </a:t>
            </a:r>
            <a:r>
              <a:rPr lang="nl-NL" sz="2000" dirty="0"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Fase van voorbereiding</a:t>
            </a:r>
          </a:p>
        </p:txBody>
      </p:sp>
      <p:sp>
        <p:nvSpPr>
          <p:cNvPr id="5" name="Rechthoek 4"/>
          <p:cNvSpPr/>
          <p:nvPr/>
        </p:nvSpPr>
        <p:spPr>
          <a:xfrm>
            <a:off x="457199" y="2406577"/>
            <a:ext cx="11153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latin typeface="+mj-lt"/>
              </a:rPr>
              <a:t>1. De gemeente ondersteunt de inzet van welzijnswerk in het kernteam</a:t>
            </a:r>
          </a:p>
        </p:txBody>
      </p:sp>
      <p:sp>
        <p:nvSpPr>
          <p:cNvPr id="6" name="Rechthoek 5"/>
          <p:cNvSpPr/>
          <p:nvPr/>
        </p:nvSpPr>
        <p:spPr>
          <a:xfrm>
            <a:off x="457199" y="3230393"/>
            <a:ext cx="3455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latin typeface="+mj-lt"/>
              </a:rPr>
              <a:t>2. HZD faciliteert het opzetten van: </a:t>
            </a:r>
          </a:p>
        </p:txBody>
      </p:sp>
      <p:sp>
        <p:nvSpPr>
          <p:cNvPr id="7" name="Rechthoek 6"/>
          <p:cNvSpPr/>
          <p:nvPr/>
        </p:nvSpPr>
        <p:spPr>
          <a:xfrm>
            <a:off x="774440" y="3832060"/>
            <a:ext cx="6316825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00100" lvl="1" indent="-342900">
              <a:buClr>
                <a:srgbClr val="00ABE3"/>
              </a:buClr>
              <a:buFont typeface="Wingdings" panose="05000000000000000000" pitchFamily="2" charset="2"/>
              <a:buChar char="§"/>
            </a:pPr>
            <a:r>
              <a:rPr lang="nl-NL" dirty="0"/>
              <a:t>Kernteam (*leden van het kernteam volgen de scholing)</a:t>
            </a:r>
          </a:p>
          <a:p>
            <a:pPr marL="800100" lvl="1" indent="-342900">
              <a:buClr>
                <a:srgbClr val="00ABE3"/>
              </a:buClr>
              <a:buFont typeface="Wingdings" panose="05000000000000000000" pitchFamily="2" charset="2"/>
              <a:buChar char="§"/>
            </a:pPr>
            <a:r>
              <a:rPr lang="nl-NL" dirty="0"/>
              <a:t>Coördinator Kernteam bekostiging 2u per week</a:t>
            </a:r>
          </a:p>
          <a:p>
            <a:pPr marL="800100" lvl="1" indent="-342900">
              <a:buClr>
                <a:srgbClr val="00ABE3"/>
              </a:buClr>
              <a:buFont typeface="Wingdings" panose="05000000000000000000" pitchFamily="2" charset="2"/>
              <a:buChar char="§"/>
            </a:pPr>
            <a:r>
              <a:rPr lang="nl-NL" dirty="0"/>
              <a:t>Gemeentelijke beleidsgroep</a:t>
            </a:r>
          </a:p>
        </p:txBody>
      </p:sp>
      <p:sp>
        <p:nvSpPr>
          <p:cNvPr id="8" name="Rechthoek 7"/>
          <p:cNvSpPr/>
          <p:nvPr/>
        </p:nvSpPr>
        <p:spPr>
          <a:xfrm>
            <a:off x="457199" y="5130832"/>
            <a:ext cx="77724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latin typeface="+mj-lt"/>
              </a:rPr>
              <a:t>3. De wijkverpleegkundige v/h kernteam informeert de concullega’s </a:t>
            </a:r>
          </a:p>
          <a:p>
            <a:r>
              <a:rPr lang="nl-NL" dirty="0">
                <a:latin typeface="+mj-lt"/>
              </a:rPr>
              <a:t>    SO kan consulten declareren WLZ</a:t>
            </a:r>
          </a:p>
          <a:p>
            <a:br>
              <a:rPr lang="nl-NL" dirty="0">
                <a:latin typeface="+mj-lt"/>
              </a:rPr>
            </a:br>
            <a:endParaRPr lang="nl-NL" dirty="0">
              <a:latin typeface="+mj-lt"/>
            </a:endParaRPr>
          </a:p>
          <a:p>
            <a:endParaRPr lang="nl-NL" dirty="0">
              <a:latin typeface="+mj-lt"/>
            </a:endParaRPr>
          </a:p>
          <a:p>
            <a:endParaRPr lang="nl-NL" dirty="0">
              <a:latin typeface="+mj-lt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457199" y="6000743"/>
            <a:ext cx="7599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latin typeface="+mj-lt"/>
              </a:rPr>
              <a:t>4. Ervaar je knelpunten? Dan is de gemeentelijke beleidsgroep je aanspreekpunt</a:t>
            </a:r>
          </a:p>
        </p:txBody>
      </p:sp>
    </p:spTree>
    <p:extLst>
      <p:ext uri="{BB962C8B-B14F-4D97-AF65-F5344CB8AC3E}">
        <p14:creationId xmlns:p14="http://schemas.microsoft.com/office/powerpoint/2010/main" val="748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7869" y="589935"/>
            <a:ext cx="11297265" cy="1291332"/>
          </a:xfrm>
          <a:solidFill>
            <a:srgbClr val="00B7C6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dirty="0">
                <a:ea typeface="Verdana" panose="020B0604030504040204" pitchFamily="34" charset="0"/>
                <a:cs typeface="Verdana" panose="020B0604030504040204" pitchFamily="34" charset="0"/>
              </a:rPr>
              <a:t>Voorbeeld business case ouderenzorg</a:t>
            </a:r>
            <a:endParaRPr lang="nl-NL" sz="20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610591" y="2114550"/>
            <a:ext cx="8455847" cy="227344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nl-NL" dirty="0"/>
              <a:t>Wat levert het aan kwaliteit op?</a:t>
            </a:r>
          </a:p>
          <a:p>
            <a:r>
              <a:rPr lang="nl-NL" dirty="0"/>
              <a:t>Wat is betere zorg en de rol / taak van huisartsenpraktijk?</a:t>
            </a:r>
          </a:p>
          <a:p>
            <a:r>
              <a:rPr lang="nl-NL" dirty="0"/>
              <a:t>Wat levert het </a:t>
            </a:r>
            <a:r>
              <a:rPr lang="nl-NL" dirty="0" err="1"/>
              <a:t>pzetten</a:t>
            </a:r>
            <a:r>
              <a:rPr lang="nl-NL" dirty="0"/>
              <a:t> kernteam</a:t>
            </a:r>
          </a:p>
          <a:p>
            <a:r>
              <a:rPr lang="nl-NL" dirty="0"/>
              <a:t>Werkproces </a:t>
            </a:r>
            <a:r>
              <a:rPr lang="nl-NL" dirty="0" err="1"/>
              <a:t>casefinding</a:t>
            </a:r>
            <a:r>
              <a:rPr lang="nl-NL" dirty="0"/>
              <a:t> en screening kwetsbaarheid</a:t>
            </a:r>
          </a:p>
          <a:p>
            <a:r>
              <a:rPr lang="nl-NL" dirty="0"/>
              <a:t>Gezondheidsplan </a:t>
            </a:r>
          </a:p>
          <a:p>
            <a:r>
              <a:rPr lang="nl-NL" dirty="0"/>
              <a:t>Wat heb jij aan </a:t>
            </a:r>
            <a:r>
              <a:rPr lang="nl-NL" dirty="0" err="1"/>
              <a:t>VIPLive</a:t>
            </a:r>
            <a:r>
              <a:rPr lang="nl-NL" dirty="0"/>
              <a:t>: Ouderenrapport en VIP Samenwerken  (chat, gezondheidsplan, verwijzen, consultatie)</a:t>
            </a:r>
          </a:p>
          <a:p>
            <a:r>
              <a:rPr lang="nl-NL" dirty="0"/>
              <a:t>Hoe wil jij samenwerken met Welzijnswerk / sociaal </a:t>
            </a:r>
            <a:r>
              <a:rPr lang="nl-NL" dirty="0" err="1"/>
              <a:t>doemein</a:t>
            </a:r>
            <a:r>
              <a:rPr lang="nl-NL" dirty="0"/>
              <a:t>,  VVT instellingen en Ziekenhuis </a:t>
            </a:r>
          </a:p>
        </p:txBody>
      </p:sp>
      <p:pic>
        <p:nvPicPr>
          <p:cNvPr id="2050" name="Picture 2" descr="Afbeeldingsresultaat voor scho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4498975"/>
            <a:ext cx="30670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6111982" y="4941186"/>
            <a:ext cx="4207676" cy="111438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nl-NL" dirty="0">
              <a:hlinkClick r:id="rId4"/>
            </a:endParaRPr>
          </a:p>
          <a:p>
            <a:pPr marL="0" indent="0">
              <a:buNone/>
            </a:pPr>
            <a:r>
              <a:rPr lang="nl-NL" dirty="0"/>
              <a:t>VIP Samenwerken:</a:t>
            </a:r>
            <a:endParaRPr lang="nl-NL" dirty="0">
              <a:hlinkClick r:id="rId4"/>
            </a:endParaRPr>
          </a:p>
          <a:p>
            <a:pPr marL="0" indent="0">
              <a:buNone/>
            </a:pPr>
            <a:r>
              <a:rPr lang="nl-NL" dirty="0">
                <a:hlinkClick r:id="rId4"/>
              </a:rPr>
              <a:t>https://www.calculus.nl/vipsamenwerkenzv/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724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Afsluiting en voorbereiding module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1970773"/>
          </a:xfrm>
        </p:spPr>
        <p:txBody>
          <a:bodyPr>
            <a:normAutofit lnSpcReduction="10000"/>
          </a:bodyPr>
          <a:lstStyle/>
          <a:p>
            <a:r>
              <a:rPr lang="nl-NL" dirty="0"/>
              <a:t>Evaluatie deze eerste avond</a:t>
            </a:r>
          </a:p>
          <a:p>
            <a:pPr lvl="1"/>
            <a:r>
              <a:rPr lang="nl-NL" dirty="0"/>
              <a:t>Inhoud en opzet van programma</a:t>
            </a:r>
          </a:p>
          <a:p>
            <a:pPr lvl="1"/>
            <a:r>
              <a:rPr lang="nl-NL" dirty="0"/>
              <a:t>Evaluatieformulier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379695"/>
          </a:xfrm>
        </p:spPr>
        <p:txBody>
          <a:bodyPr>
            <a:normAutofit lnSpcReduction="10000"/>
          </a:bodyPr>
          <a:lstStyle/>
          <a:p>
            <a:r>
              <a:rPr lang="nl-NL" dirty="0"/>
              <a:t>Voorbereidingen module 2</a:t>
            </a:r>
          </a:p>
          <a:p>
            <a:pPr lvl="1"/>
            <a:r>
              <a:rPr lang="nl-NL" dirty="0"/>
              <a:t>Maak een plan voor </a:t>
            </a:r>
            <a:r>
              <a:rPr lang="nl-NL" dirty="0" err="1"/>
              <a:t>casefinding</a:t>
            </a:r>
            <a:endParaRPr lang="nl-NL" dirty="0"/>
          </a:p>
          <a:p>
            <a:pPr marL="324000" lvl="1" indent="0">
              <a:buNone/>
            </a:pPr>
            <a:endParaRPr lang="nl-NL" dirty="0"/>
          </a:p>
          <a:p>
            <a:pPr lvl="1"/>
            <a:r>
              <a:rPr lang="nl-NL" dirty="0"/>
              <a:t>Probeer de DALEZ-vragenlijst en voer een gesprek met een oudere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Bestudeer: </a:t>
            </a:r>
          </a:p>
          <a:p>
            <a:pPr lvl="2"/>
            <a:r>
              <a:rPr lang="nl-NL" dirty="0"/>
              <a:t>HIS Protocol HZD Ouderenzorg</a:t>
            </a:r>
          </a:p>
          <a:p>
            <a:pPr lvl="2"/>
            <a:r>
              <a:rPr lang="nl-NL" dirty="0"/>
              <a:t>Hoofdstukken 6, 7 en 8</a:t>
            </a:r>
          </a:p>
          <a:p>
            <a:pPr lvl="2"/>
            <a:r>
              <a:rPr lang="nl-NL" dirty="0"/>
              <a:t>Artikelen over Advance Care Planning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BEFFBFF-2350-403C-8C93-F7EB472D2D2E}"/>
              </a:ext>
            </a:extLst>
          </p:cNvPr>
          <p:cNvSpPr txBox="1">
            <a:spLocks/>
          </p:cNvSpPr>
          <p:nvPr/>
        </p:nvSpPr>
        <p:spPr>
          <a:xfrm>
            <a:off x="447869" y="589935"/>
            <a:ext cx="11297265" cy="1291332"/>
          </a:xfrm>
          <a:prstGeom prst="rect">
            <a:avLst/>
          </a:prstGeom>
          <a:solidFill>
            <a:srgbClr val="00B7C6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nl-NL" dirty="0">
                <a:ea typeface="Verdana" panose="020B0604030504040204" pitchFamily="34" charset="0"/>
                <a:cs typeface="Verdana" panose="020B0604030504040204" pitchFamily="34" charset="0"/>
              </a:rPr>
              <a:t>Afsluiting en voorbereiding module 2</a:t>
            </a:r>
            <a:endParaRPr lang="nl-NL" sz="20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76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89935"/>
            <a:ext cx="11297265" cy="1291332"/>
          </a:xfrm>
          <a:solidFill>
            <a:srgbClr val="00B7C6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Tot slot</a:t>
            </a:r>
            <a:endParaRPr lang="nl-NL" sz="2200" dirty="0">
              <a:latin typeface="Segoe Script" panose="030B0504020000000003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411" y="2383020"/>
            <a:ext cx="3673839" cy="3673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787746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4 	proactief zorgplan &amp; afstemming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38036" y="598729"/>
            <a:ext cx="11309205" cy="1268361"/>
          </a:xfrm>
          <a:prstGeom prst="rect">
            <a:avLst/>
          </a:prstGeom>
          <a:solidFill>
            <a:srgbClr val="00B7C6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nl-NL" dirty="0">
                <a:ea typeface="Verdana" panose="020B0604030504040204" pitchFamily="34" charset="0"/>
                <a:cs typeface="Verdana" panose="020B0604030504040204" pitchFamily="34" charset="0"/>
              </a:rPr>
              <a:t>Plan van aanpak integrale ouderenzorg  (1) </a:t>
            </a: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65098" y="1867090"/>
            <a:ext cx="10909301" cy="4818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lvl="1" indent="0">
              <a:buClrTx/>
              <a:buNone/>
            </a:pPr>
            <a:r>
              <a:rPr lang="nl-NL" dirty="0">
                <a:solidFill>
                  <a:schemeClr val="tx1"/>
                </a:solidFill>
                <a:latin typeface="Segoe Script" panose="030B0504020000000003" pitchFamily="66" charset="0"/>
              </a:rPr>
              <a:t>Persoonsgerichte zorg: wat wil willen we weten van de ouderen?</a:t>
            </a:r>
          </a:p>
          <a:p>
            <a:pPr marL="666900" lvl="1" indent="-342900">
              <a:buClrTx/>
              <a:buAutoNum type="arabicPeriod"/>
            </a:pPr>
            <a:endParaRPr lang="nl-NL" dirty="0">
              <a:solidFill>
                <a:schemeClr val="tx1"/>
              </a:solidFill>
              <a:latin typeface="Segoe Script" panose="030B0504020000000003" pitchFamily="66" charset="0"/>
            </a:endParaRPr>
          </a:p>
          <a:p>
            <a:pPr marL="666900" lvl="1" indent="-342900">
              <a:buClrTx/>
              <a:buAutoNum type="arabicPeriod"/>
            </a:pPr>
            <a:r>
              <a:rPr lang="nl-NL" dirty="0">
                <a:solidFill>
                  <a:schemeClr val="tx1"/>
                </a:solidFill>
                <a:latin typeface="Segoe Script" panose="030B0504020000000003" pitchFamily="66" charset="0"/>
              </a:rPr>
              <a:t>Plan huisbezoeken voor afnemen anamnese</a:t>
            </a:r>
            <a:r>
              <a:rPr lang="nl-NL" dirty="0"/>
              <a:t>	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POH of wijkverpleegkundige: o</a:t>
            </a:r>
            <a:r>
              <a:rPr lang="nl-NL" sz="1400" dirty="0">
                <a:solidFill>
                  <a:schemeClr val="tx1"/>
                </a:solidFill>
              </a:rPr>
              <a:t>uderen met </a:t>
            </a:r>
            <a:r>
              <a:rPr lang="nl-NL" sz="1400" dirty="0" err="1">
                <a:solidFill>
                  <a:schemeClr val="tx1"/>
                </a:solidFill>
              </a:rPr>
              <a:t>multiproblematiek</a:t>
            </a:r>
            <a:r>
              <a:rPr lang="nl-NL" sz="1400" dirty="0">
                <a:solidFill>
                  <a:schemeClr val="tx1"/>
                </a:solidFill>
              </a:rPr>
              <a:t>, lichamelijk behoeftig, complex profiel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Sociaal werker: </a:t>
            </a:r>
            <a:r>
              <a:rPr lang="nl-NL" sz="1400" dirty="0">
                <a:solidFill>
                  <a:schemeClr val="tx1"/>
                </a:solidFill>
              </a:rPr>
              <a:t>kwetsbare ouderen  met angst voor ouder worden, motorische problematiek én eenzaamheid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Specialist Ouderengeneeskunde: bij complexe medische problematiek en/of polyfarmacie 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nl-NL" dirty="0">
              <a:solidFill>
                <a:schemeClr val="tx1"/>
              </a:solidFill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  <a:latin typeface="+mj-lt"/>
              </a:rPr>
              <a:t>Anamnese, gaat uit van welbevinden van de oudere: </a:t>
            </a:r>
          </a:p>
          <a:p>
            <a: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nl-NL" sz="1400" dirty="0" err="1"/>
              <a:t>TraZag</a:t>
            </a:r>
            <a:endParaRPr lang="nl-NL" sz="1400" dirty="0"/>
          </a:p>
          <a:p>
            <a: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nl-NL" sz="1400" dirty="0" err="1"/>
              <a:t>EasyCare</a:t>
            </a:r>
            <a:endParaRPr lang="nl-NL" sz="1400" dirty="0"/>
          </a:p>
          <a:p>
            <a: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nl-NL" sz="1400" dirty="0" err="1"/>
              <a:t>GeriatrICS</a:t>
            </a:r>
            <a:r>
              <a:rPr lang="nl-NL" sz="1400" dirty="0"/>
              <a:t> (</a:t>
            </a:r>
            <a:r>
              <a:rPr lang="nl-NL" sz="1400" dirty="0" err="1"/>
              <a:t>SamenOud</a:t>
            </a:r>
            <a:r>
              <a:rPr lang="nl-NL" sz="1400" dirty="0"/>
              <a:t>-anamnese)</a:t>
            </a:r>
          </a:p>
          <a:p>
            <a: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nl-NL" sz="1400" dirty="0"/>
              <a:t>Comprehensive </a:t>
            </a:r>
            <a:r>
              <a:rPr lang="nl-NL" sz="1400" dirty="0" err="1"/>
              <a:t>Geriatric</a:t>
            </a:r>
            <a:r>
              <a:rPr lang="nl-NL" sz="1400" dirty="0"/>
              <a:t> Assessment (CGA)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396" y="4427652"/>
            <a:ext cx="2625243" cy="26252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0933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1192" y="2074587"/>
            <a:ext cx="10604968" cy="4547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dirty="0">
                <a:latin typeface="Segoe Script" panose="030B0504020000000003" pitchFamily="66" charset="0"/>
              </a:rPr>
              <a:t>2. Stel proactief gezondheidsplan op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/>
              <a:t>In overleg met de oudere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/>
              <a:t>Gaat uit van wensen en behoeften van de oudere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/>
              <a:t>Versterken van eigen regie van de oudere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/>
              <a:t>Verlenen van zorg met ‘handen op de rug’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/>
              <a:t>Advance Care Planning (toekomstige levenswens, reanimatiebeleid)</a:t>
            </a:r>
          </a:p>
          <a:p>
            <a:pPr>
              <a:lnSpc>
                <a:spcPct val="150000"/>
              </a:lnSpc>
            </a:pPr>
            <a:endParaRPr lang="nl-NL" sz="1700" dirty="0">
              <a:latin typeface="Segoe Script" panose="030B0504020000000003" pitchFamily="66" charset="0"/>
            </a:endParaRPr>
          </a:p>
          <a:p>
            <a:pPr>
              <a:lnSpc>
                <a:spcPct val="150000"/>
              </a:lnSpc>
            </a:pPr>
            <a:r>
              <a:rPr lang="nl-NL" sz="1700" dirty="0">
                <a:latin typeface="Segoe Script" panose="030B0504020000000003" pitchFamily="66" charset="0"/>
              </a:rPr>
              <a:t>3. Regie afstemmen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/>
              <a:t>Afspraken maken over inzet casemanagement door wijkverpleging of anderen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1400" dirty="0"/>
          </a:p>
          <a:p>
            <a:pPr>
              <a:lnSpc>
                <a:spcPct val="150000"/>
              </a:lnSpc>
            </a:pPr>
            <a:r>
              <a:rPr lang="nl-NL" sz="1700" dirty="0">
                <a:latin typeface="Segoe Script" panose="030B0504020000000003" pitchFamily="66" charset="0"/>
              </a:rPr>
              <a:t>4. Actielijst zorgplan in </a:t>
            </a:r>
            <a:r>
              <a:rPr lang="nl-NL" sz="1600" dirty="0">
                <a:latin typeface="Segoe Script" panose="030B0504020000000003" pitchFamily="66" charset="0"/>
              </a:rPr>
              <a:t>e-communicatietool </a:t>
            </a:r>
            <a:r>
              <a:rPr lang="nl-NL" sz="1600" dirty="0" err="1">
                <a:latin typeface="Segoe Script" panose="030B0504020000000003" pitchFamily="66" charset="0"/>
              </a:rPr>
              <a:t>VIPLive</a:t>
            </a:r>
            <a:r>
              <a:rPr lang="nl-NL" sz="1600" dirty="0">
                <a:latin typeface="Segoe Script" panose="030B0504020000000003" pitchFamily="66" charset="0"/>
              </a:rPr>
              <a:t>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/>
              <a:t>Bij deelname door meerdere hulpverleners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/>
              <a:t>Chatfunctie / groeps-chat gebruiken voor voorbereiding MDO en planning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4 	proactief zorgplan &amp; afstemming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38538" y="598728"/>
            <a:ext cx="11297265" cy="1268361"/>
          </a:xfrm>
          <a:prstGeom prst="rect">
            <a:avLst/>
          </a:prstGeom>
          <a:solidFill>
            <a:srgbClr val="00B7C6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nl-NL" dirty="0">
                <a:ea typeface="Verdana" panose="020B0604030504040204" pitchFamily="34" charset="0"/>
                <a:cs typeface="Verdana" panose="020B0604030504040204" pitchFamily="34" charset="0"/>
              </a:rPr>
              <a:t>Aanpakken (2)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396" y="4427652"/>
            <a:ext cx="2625243" cy="26252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1474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070DFC0-AA91-487E-AA4D-A175C3B1C33F}"/>
              </a:ext>
            </a:extLst>
          </p:cNvPr>
          <p:cNvSpPr txBox="1">
            <a:spLocks/>
          </p:cNvSpPr>
          <p:nvPr/>
        </p:nvSpPr>
        <p:spPr>
          <a:xfrm>
            <a:off x="442762" y="614646"/>
            <a:ext cx="11309684" cy="1199163"/>
          </a:xfrm>
          <a:prstGeom prst="rect">
            <a:avLst/>
          </a:prstGeom>
          <a:solidFill>
            <a:srgbClr val="00B7C6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>
                <a:ea typeface="Verdana" panose="020B0604030504040204" pitchFamily="34" charset="0"/>
                <a:cs typeface="Verdana" panose="020B0604030504040204" pitchFamily="34" charset="0"/>
              </a:rPr>
              <a:t>OPZET Integrale Ouderenzorg Drenthe </a:t>
            </a:r>
          </a:p>
        </p:txBody>
      </p:sp>
      <p:pic>
        <p:nvPicPr>
          <p:cNvPr id="1026" name="Picture 2" descr="Afbeeldingsresultaat voor RODE DRAA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452" y="2308760"/>
            <a:ext cx="2537086" cy="321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442762" y="1901319"/>
            <a:ext cx="736711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l-NL" dirty="0">
                <a:solidFill>
                  <a:schemeClr val="tx2"/>
                </a:solidFill>
                <a:latin typeface="+mj-lt"/>
              </a:rPr>
              <a:t>ALGEMEEN</a:t>
            </a:r>
          </a:p>
          <a:p>
            <a:pPr marL="342900" indent="-342900" fontAlgn="base">
              <a:buAutoNum type="arabicPeriod"/>
            </a:pPr>
            <a:r>
              <a:rPr lang="nl-NL" dirty="0">
                <a:solidFill>
                  <a:schemeClr val="tx2"/>
                </a:solidFill>
                <a:latin typeface="+mj-lt"/>
              </a:rPr>
              <a:t>Aanleiding en kenmerken</a:t>
            </a:r>
          </a:p>
          <a:p>
            <a:pPr marL="342900" indent="-342900" fontAlgn="base">
              <a:buAutoNum type="arabicPeriod"/>
            </a:pPr>
            <a:r>
              <a:rPr lang="nl-NL" dirty="0">
                <a:solidFill>
                  <a:schemeClr val="tx2"/>
                </a:solidFill>
                <a:latin typeface="+mj-lt"/>
              </a:rPr>
              <a:t>Voorbereiding </a:t>
            </a:r>
            <a:br>
              <a:rPr lang="nl-NL" dirty="0">
                <a:solidFill>
                  <a:schemeClr val="tx2"/>
                </a:solidFill>
                <a:latin typeface="+mj-lt"/>
              </a:rPr>
            </a:br>
            <a:endParaRPr lang="nl-NL" dirty="0">
              <a:solidFill>
                <a:schemeClr val="tx2"/>
              </a:solidFill>
              <a:latin typeface="+mj-lt"/>
            </a:endParaRPr>
          </a:p>
          <a:p>
            <a:pPr fontAlgn="base"/>
            <a:r>
              <a:rPr lang="nl-NL" dirty="0">
                <a:solidFill>
                  <a:schemeClr val="tx2"/>
                </a:solidFill>
                <a:latin typeface="+mj-lt"/>
              </a:rPr>
              <a:t>ZORGPROCES</a:t>
            </a:r>
          </a:p>
          <a:p>
            <a:pPr marL="342900" indent="-342900" fontAlgn="base">
              <a:buAutoNum type="arabicPeriod" startAt="3"/>
            </a:pPr>
            <a:r>
              <a:rPr lang="nl-NL" dirty="0">
                <a:solidFill>
                  <a:schemeClr val="tx2"/>
                </a:solidFill>
                <a:highlight>
                  <a:srgbClr val="FFFF00"/>
                </a:highlight>
                <a:latin typeface="+mj-lt"/>
              </a:rPr>
              <a:t>Stappenplan</a:t>
            </a:r>
          </a:p>
          <a:p>
            <a:pPr marL="342900" indent="-342900" fontAlgn="base">
              <a:buAutoNum type="arabicPeriod" startAt="3"/>
            </a:pPr>
            <a:r>
              <a:rPr lang="nl-NL" dirty="0" err="1">
                <a:solidFill>
                  <a:schemeClr val="tx2"/>
                </a:solidFill>
                <a:latin typeface="+mj-lt"/>
              </a:rPr>
              <a:t>Casefinding</a:t>
            </a:r>
            <a:r>
              <a:rPr lang="nl-NL" dirty="0">
                <a:solidFill>
                  <a:schemeClr val="tx2"/>
                </a:solidFill>
                <a:latin typeface="+mj-lt"/>
              </a:rPr>
              <a:t>: opsporen van kwetsbaarheid</a:t>
            </a:r>
          </a:p>
          <a:p>
            <a:pPr marL="342900" indent="-342900" fontAlgn="base">
              <a:buAutoNum type="arabicPeriod" startAt="3"/>
            </a:pPr>
            <a:r>
              <a:rPr lang="nl-NL" dirty="0">
                <a:solidFill>
                  <a:schemeClr val="tx2"/>
                </a:solidFill>
                <a:latin typeface="+mj-lt"/>
              </a:rPr>
              <a:t>Screening: vaststellen van kwetsbaarheid</a:t>
            </a:r>
          </a:p>
          <a:p>
            <a:pPr marL="342900" indent="-342900" fontAlgn="base">
              <a:buAutoNum type="arabicPeriod" startAt="3"/>
            </a:pPr>
            <a:r>
              <a:rPr lang="nl-NL" dirty="0">
                <a:solidFill>
                  <a:schemeClr val="tx2"/>
                </a:solidFill>
                <a:latin typeface="+mj-lt"/>
              </a:rPr>
              <a:t>Uitgebreide anamnese</a:t>
            </a:r>
          </a:p>
          <a:p>
            <a:pPr marL="342900" indent="-342900" fontAlgn="base">
              <a:buAutoNum type="arabicPeriod" startAt="3"/>
            </a:pPr>
            <a:r>
              <a:rPr lang="nl-NL" dirty="0">
                <a:solidFill>
                  <a:schemeClr val="tx2"/>
                </a:solidFill>
                <a:latin typeface="+mj-lt"/>
              </a:rPr>
              <a:t>Individueel gezondheidsplan</a:t>
            </a:r>
          </a:p>
          <a:p>
            <a:pPr marL="342900" indent="-342900" fontAlgn="base">
              <a:buAutoNum type="arabicPeriod" startAt="3"/>
            </a:pPr>
            <a:r>
              <a:rPr lang="nl-NL" dirty="0">
                <a:solidFill>
                  <a:schemeClr val="tx2"/>
                </a:solidFill>
                <a:latin typeface="+mj-lt"/>
              </a:rPr>
              <a:t>Interventies</a:t>
            </a:r>
          </a:p>
          <a:p>
            <a:pPr lvl="1" fontAlgn="base"/>
            <a:r>
              <a:rPr lang="nl-NL" dirty="0">
                <a:solidFill>
                  <a:schemeClr val="tx2"/>
                </a:solidFill>
                <a:latin typeface="+mj-lt"/>
              </a:rPr>
              <a:t>8.1 Medicatiebeoordeling</a:t>
            </a:r>
          </a:p>
          <a:p>
            <a:pPr lvl="1" fontAlgn="base"/>
            <a:r>
              <a:rPr lang="nl-NL" dirty="0">
                <a:solidFill>
                  <a:schemeClr val="tx2"/>
                </a:solidFill>
                <a:latin typeface="+mj-lt"/>
              </a:rPr>
              <a:t>8.2 Advance Care Planning</a:t>
            </a:r>
          </a:p>
          <a:p>
            <a:pPr lvl="1" fontAlgn="base"/>
            <a:r>
              <a:rPr lang="nl-NL" dirty="0">
                <a:solidFill>
                  <a:schemeClr val="tx2"/>
                </a:solidFill>
                <a:latin typeface="+mj-lt"/>
              </a:rPr>
              <a:t>8.3 Mantelzorgondersteuning</a:t>
            </a:r>
          </a:p>
          <a:p>
            <a:pPr marL="342900" indent="-342900" fontAlgn="base">
              <a:buAutoNum type="arabicPeriod" startAt="3"/>
            </a:pPr>
            <a:r>
              <a:rPr lang="nl-NL" dirty="0">
                <a:solidFill>
                  <a:schemeClr val="tx2"/>
                </a:solidFill>
                <a:latin typeface="+mj-lt"/>
              </a:rPr>
              <a:t>Zelfmanagement en preventie</a:t>
            </a:r>
          </a:p>
          <a:p>
            <a:pPr marL="342900" indent="-342900" fontAlgn="base">
              <a:buAutoNum type="arabicPeriod" startAt="3"/>
            </a:pPr>
            <a:r>
              <a:rPr lang="nl-NL" dirty="0">
                <a:solidFill>
                  <a:schemeClr val="tx2"/>
                </a:solidFill>
                <a:latin typeface="+mj-lt"/>
              </a:rPr>
              <a:t>Het huisbezoek</a:t>
            </a:r>
          </a:p>
          <a:p>
            <a:pPr marL="342900" indent="-342900" fontAlgn="base">
              <a:buAutoNum type="arabicPeriod" startAt="3"/>
            </a:pPr>
            <a:r>
              <a:rPr lang="nl-NL" dirty="0">
                <a:solidFill>
                  <a:schemeClr val="tx2"/>
                </a:solidFill>
                <a:latin typeface="+mj-lt"/>
              </a:rPr>
              <a:t>Dossiervorming</a:t>
            </a:r>
            <a:endParaRPr lang="nl-NL" i="0" dirty="0">
              <a:solidFill>
                <a:schemeClr val="tx2"/>
              </a:solidFill>
              <a:effectLst/>
              <a:latin typeface="+mj-lt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678118" y="5793698"/>
            <a:ext cx="4586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4"/>
              </a:rPr>
              <a:t>www.hzd.nu/ouderenzorg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4895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174" t="29239" r="31295" b="36333"/>
          <a:stretch/>
        </p:blipFill>
        <p:spPr>
          <a:xfrm>
            <a:off x="1053396" y="2128370"/>
            <a:ext cx="9307657" cy="4497355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309FE0D8-2D88-4637-8DA6-2E4C646C52F9}"/>
              </a:ext>
            </a:extLst>
          </p:cNvPr>
          <p:cNvSpPr txBox="1">
            <a:spLocks/>
          </p:cNvSpPr>
          <p:nvPr/>
        </p:nvSpPr>
        <p:spPr>
          <a:xfrm>
            <a:off x="442762" y="614647"/>
            <a:ext cx="11309684" cy="1203156"/>
          </a:xfrm>
          <a:prstGeom prst="rect">
            <a:avLst/>
          </a:prstGeom>
          <a:solidFill>
            <a:srgbClr val="00B7C6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/>
              <a:t>Drenthe: Krimpregio </a:t>
            </a:r>
            <a:endParaRPr lang="nl-NL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1D92F7-4808-4A6F-B4CF-B2C2E8304BB2}"/>
              </a:ext>
            </a:extLst>
          </p:cNvPr>
          <p:cNvSpPr/>
          <p:nvPr/>
        </p:nvSpPr>
        <p:spPr>
          <a:xfrm>
            <a:off x="6484776" y="1907473"/>
            <a:ext cx="54636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/>
              <a:t>https://trendbureaudrenthe.nl/zorg/maatschappelijke-context/bevolkingsopbouw/</a:t>
            </a:r>
          </a:p>
        </p:txBody>
      </p:sp>
    </p:spTree>
    <p:extLst>
      <p:ext uri="{BB962C8B-B14F-4D97-AF65-F5344CB8AC3E}">
        <p14:creationId xmlns:p14="http://schemas.microsoft.com/office/powerpoint/2010/main" val="2503449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2762" y="614647"/>
            <a:ext cx="11309684" cy="1203156"/>
          </a:xfrm>
          <a:solidFill>
            <a:srgbClr val="00B7C6"/>
          </a:solidFill>
        </p:spPr>
        <p:txBody>
          <a:bodyPr>
            <a:normAutofit/>
          </a:bodyPr>
          <a:lstStyle/>
          <a:p>
            <a:r>
              <a:rPr lang="nl-NL" dirty="0">
                <a:ea typeface="Verdana" panose="020B0604030504040204" pitchFamily="34" charset="0"/>
                <a:cs typeface="Verdana" panose="020B0604030504040204" pitchFamily="34" charset="0"/>
              </a:rPr>
              <a:t>Drenthe: Aantal ouderen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484302" y="1670845"/>
            <a:ext cx="8854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endParaRPr lang="nl-NL" sz="20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/>
          </a:p>
          <a:p>
            <a:r>
              <a:rPr lang="nl-NL" sz="2000" dirty="0"/>
              <a:t>Aantal 75-plussers in Drenthe neemt naar verwachting</a:t>
            </a:r>
          </a:p>
          <a:p>
            <a:r>
              <a:rPr lang="nl-NL" sz="2000" dirty="0"/>
              <a:t>toe van 7% in 2018 (33.000) naar 18% in 2040 (85.500)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822" y="4050482"/>
            <a:ext cx="1412751" cy="142263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551A4BF-547F-4372-B0B1-294335189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00" y="1960534"/>
            <a:ext cx="5289189" cy="484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65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062857"/>
          </a:xfrm>
        </p:spPr>
        <p:txBody>
          <a:bodyPr>
            <a:normAutofit fontScale="77500" lnSpcReduction="20000"/>
          </a:bodyPr>
          <a:lstStyle/>
          <a:p>
            <a:r>
              <a:rPr lang="nl-NL" sz="2300" dirty="0"/>
              <a:t>Totaal: € 27,9 miljard</a:t>
            </a:r>
          </a:p>
          <a:p>
            <a:pPr lvl="1"/>
            <a:r>
              <a:rPr lang="nl-NL" sz="2300" dirty="0"/>
              <a:t>65-75 jaar: </a:t>
            </a:r>
          </a:p>
          <a:p>
            <a:pPr lvl="2"/>
            <a:r>
              <a:rPr lang="nl-NL" sz="2000" dirty="0"/>
              <a:t>Gemiddeld € 5.300 per oudere. </a:t>
            </a:r>
          </a:p>
          <a:p>
            <a:pPr lvl="2"/>
            <a:r>
              <a:rPr lang="nl-NL" sz="2000" dirty="0"/>
              <a:t>Totaal € 9.6 miljard voor 1,8 miljoen 65-75 jarigen (58% van de ouderen). </a:t>
            </a:r>
          </a:p>
          <a:p>
            <a:pPr lvl="1"/>
            <a:r>
              <a:rPr lang="nl-NL" sz="2300" dirty="0"/>
              <a:t>75-85 jaar: </a:t>
            </a:r>
          </a:p>
          <a:p>
            <a:pPr lvl="2"/>
            <a:r>
              <a:rPr lang="nl-NL" sz="2000" dirty="0"/>
              <a:t>Gemiddeld € 10.400 per oudere</a:t>
            </a:r>
          </a:p>
          <a:p>
            <a:pPr lvl="2"/>
            <a:r>
              <a:rPr lang="nl-NL" sz="2000" dirty="0"/>
              <a:t>Totaal € 10 miljard voor 961 duizend 75-85 jarigen (31% van de ouderen)</a:t>
            </a:r>
          </a:p>
          <a:p>
            <a:pPr lvl="1"/>
            <a:r>
              <a:rPr lang="nl-NL" sz="2300" dirty="0"/>
              <a:t>85-plus: </a:t>
            </a:r>
          </a:p>
          <a:p>
            <a:pPr lvl="2"/>
            <a:r>
              <a:rPr lang="nl-NL" sz="2000" dirty="0"/>
              <a:t>Gemiddeld  €23.000 per oudere. </a:t>
            </a:r>
          </a:p>
          <a:p>
            <a:pPr lvl="2"/>
            <a:r>
              <a:rPr lang="nl-NL" sz="2000" dirty="0"/>
              <a:t>Totaal € 8.3 miljard voor 356 duizend 85-plussers (11% van de ouderen).</a:t>
            </a:r>
          </a:p>
          <a:p>
            <a:pPr lvl="1"/>
            <a:endParaRPr lang="nl-NL" sz="2300" dirty="0"/>
          </a:p>
          <a:p>
            <a:r>
              <a:rPr lang="nl-NL" sz="2300" dirty="0"/>
              <a:t>Zorguitgaven voor 85-plussers liggen vier keer hoger dan die voor ouderen tussen de 65 en 75 jaar.</a:t>
            </a:r>
          </a:p>
          <a:p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67C9C4F-71F9-4040-9917-E76E9B7C2EFB}"/>
              </a:ext>
            </a:extLst>
          </p:cNvPr>
          <p:cNvSpPr txBox="1">
            <a:spLocks/>
          </p:cNvSpPr>
          <p:nvPr/>
        </p:nvSpPr>
        <p:spPr>
          <a:xfrm>
            <a:off x="442762" y="614647"/>
            <a:ext cx="11309684" cy="1203156"/>
          </a:xfrm>
          <a:prstGeom prst="rect">
            <a:avLst/>
          </a:prstGeom>
          <a:solidFill>
            <a:srgbClr val="00B7C6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>
                <a:ea typeface="Verdana" panose="020B0604030504040204" pitchFamily="34" charset="0"/>
                <a:cs typeface="Verdana" panose="020B0604030504040204" pitchFamily="34" charset="0"/>
              </a:rPr>
              <a:t>Zorguitgaven 65-plussers 2016</a:t>
            </a:r>
          </a:p>
        </p:txBody>
      </p:sp>
    </p:spTree>
    <p:extLst>
      <p:ext uri="{BB962C8B-B14F-4D97-AF65-F5344CB8AC3E}">
        <p14:creationId xmlns:p14="http://schemas.microsoft.com/office/powerpoint/2010/main" val="607264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Opbouw zorguitgaven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9832" t="38051" r="5145" b="8855"/>
          <a:stretch/>
        </p:blipFill>
        <p:spPr>
          <a:xfrm>
            <a:off x="367141" y="2211354"/>
            <a:ext cx="11478615" cy="4031999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102E0CB4-2644-4BAB-A45D-96148314EDA7}"/>
              </a:ext>
            </a:extLst>
          </p:cNvPr>
          <p:cNvSpPr txBox="1">
            <a:spLocks/>
          </p:cNvSpPr>
          <p:nvPr/>
        </p:nvSpPr>
        <p:spPr>
          <a:xfrm>
            <a:off x="442762" y="605316"/>
            <a:ext cx="11309684" cy="1283310"/>
          </a:xfrm>
          <a:prstGeom prst="rect">
            <a:avLst/>
          </a:prstGeom>
          <a:solidFill>
            <a:srgbClr val="00B7C6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>
                <a:ea typeface="Verdana" panose="020B0604030504040204" pitchFamily="34" charset="0"/>
                <a:cs typeface="Verdana" panose="020B0604030504040204" pitchFamily="34" charset="0"/>
              </a:rPr>
              <a:t>Opbouw Zorguitgaven</a:t>
            </a:r>
          </a:p>
        </p:txBody>
      </p:sp>
    </p:spTree>
    <p:extLst>
      <p:ext uri="{BB962C8B-B14F-4D97-AF65-F5344CB8AC3E}">
        <p14:creationId xmlns:p14="http://schemas.microsoft.com/office/powerpoint/2010/main" val="3119113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defin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367" y="4203032"/>
            <a:ext cx="2682531" cy="2682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2762" y="623978"/>
            <a:ext cx="11309684" cy="1203156"/>
          </a:xfrm>
          <a:solidFill>
            <a:srgbClr val="00B7C6"/>
          </a:solidFill>
        </p:spPr>
        <p:txBody>
          <a:bodyPr>
            <a:normAutofit/>
          </a:bodyPr>
          <a:lstStyle/>
          <a:p>
            <a:r>
              <a:rPr lang="nl-NL" dirty="0">
                <a:ea typeface="Verdana" panose="020B0604030504040204" pitchFamily="34" charset="0"/>
                <a:cs typeface="Verdana" panose="020B0604030504040204" pitchFamily="34" charset="0"/>
              </a:rPr>
              <a:t>Wat is het doel van integraal werken?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442762" y="1959781"/>
            <a:ext cx="11551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Het in samenhang vormgeven van preventie, wonen, zorg en welzijn om de gezondheid van burgers en kwaliteit van zorg te verbeteren en de groei in zorgkosten te verminderen.  </a:t>
            </a:r>
            <a:r>
              <a:rPr lang="nl-NL" sz="2000" dirty="0"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nl-NL" sz="1200" dirty="0"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Caroline Baan  RIVM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158239" y="2699802"/>
            <a:ext cx="774295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B7C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Organisatorisch perspectief;</a:t>
            </a:r>
          </a:p>
          <a:p>
            <a:pPr marL="342900" indent="-342900">
              <a:buFontTx/>
              <a:buChar char="-"/>
            </a:pPr>
            <a:r>
              <a:rPr lang="nl-NL" sz="2000" dirty="0">
                <a:ea typeface="Verdana" panose="020B0604030504040204" pitchFamily="34" charset="0"/>
                <a:cs typeface="Verdana" panose="020B0604030504040204" pitchFamily="34" charset="0"/>
              </a:rPr>
              <a:t>Tripel </a:t>
            </a:r>
            <a:r>
              <a:rPr lang="nl-NL" sz="2000" dirty="0" err="1">
                <a:ea typeface="Verdana" panose="020B0604030504040204" pitchFamily="34" charset="0"/>
                <a:cs typeface="Verdana" panose="020B0604030504040204" pitchFamily="34" charset="0"/>
              </a:rPr>
              <a:t>Aim</a:t>
            </a:r>
            <a:r>
              <a:rPr lang="nl-NL" sz="2000" dirty="0">
                <a:ea typeface="Verdana" panose="020B0604030504040204" pitchFamily="34" charset="0"/>
                <a:cs typeface="Verdana" panose="020B0604030504040204" pitchFamily="34" charset="0"/>
              </a:rPr>
              <a:t> doel! Regenboog model.</a:t>
            </a:r>
          </a:p>
          <a:p>
            <a:pPr marL="342900" indent="-342900">
              <a:buFontTx/>
              <a:buChar char="-"/>
            </a:pPr>
            <a:r>
              <a:rPr lang="nl-NL" sz="2000" dirty="0">
                <a:ea typeface="Verdana" panose="020B0604030504040204" pitchFamily="34" charset="0"/>
                <a:cs typeface="Verdana" panose="020B0604030504040204" pitchFamily="34" charset="0"/>
              </a:rPr>
              <a:t>Netwerkzorg! </a:t>
            </a:r>
            <a:r>
              <a:rPr lang="nl-NL" sz="1400" dirty="0">
                <a:ea typeface="Verdana" panose="020B0604030504040204" pitchFamily="34" charset="0"/>
                <a:cs typeface="Verdana" panose="020B0604030504040204" pitchFamily="34" charset="0"/>
              </a:rPr>
              <a:t>(P</a:t>
            </a:r>
            <a:r>
              <a:rPr lang="nl-NL" sz="1400" dirty="0"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im Valentijn; 2019)</a:t>
            </a:r>
            <a:br>
              <a:rPr lang="nl-NL" sz="1400" dirty="0"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sz="1400" dirty="0">
              <a:solidFill>
                <a:srgbClr val="00B7C6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000" dirty="0">
                <a:solidFill>
                  <a:srgbClr val="00B7C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Persoonsgerichte aanpak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Programma Langer Thuis!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Raamwerk persoonsgerichte en geïntegreerde dienstverlening aan ouderen! </a:t>
            </a:r>
            <a:r>
              <a:rPr lang="nl-NL" sz="1200" dirty="0"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(WHO; Framework on </a:t>
            </a:r>
            <a:r>
              <a:rPr lang="nl-NL" sz="1200" dirty="0" err="1"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integrated</a:t>
            </a:r>
            <a:r>
              <a:rPr lang="nl-NL" sz="1200" dirty="0"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200" dirty="0" err="1"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people-centred</a:t>
            </a:r>
            <a:r>
              <a:rPr lang="nl-NL" sz="1200" dirty="0"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health services 2016 -2026)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Juiste zorg op de juiste plek!  </a:t>
            </a:r>
            <a:r>
              <a:rPr lang="nl-NL" sz="1200" dirty="0"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(VWS, juni 2018)</a:t>
            </a:r>
          </a:p>
          <a:p>
            <a:endParaRPr lang="nl-NL" sz="1200" dirty="0">
              <a:latin typeface="Segoe Script" panose="030B0504020000000003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000" dirty="0">
                <a:solidFill>
                  <a:srgbClr val="00B7C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Methodische perspectief; proactief en preventief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Advance care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Vroeg signalering (kwetsbare) ouderen! </a:t>
            </a:r>
            <a:r>
              <a:rPr lang="nl-NL" sz="1200" dirty="0"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nl-NL" sz="1200" i="1" dirty="0">
                <a:latin typeface="Segoe Script" panose="030B0504020000000003" pitchFamily="66" charset="0"/>
                <a:ea typeface="Segoe UI Emoji" panose="020B0502040204020203" pitchFamily="34" charset="0"/>
                <a:cs typeface="Verdana" panose="020B0604030504040204" pitchFamily="34" charset="0"/>
              </a:rPr>
              <a:t>Simone de Bruin RIVM, mrt 2018)</a:t>
            </a:r>
          </a:p>
        </p:txBody>
      </p:sp>
    </p:spTree>
    <p:extLst>
      <p:ext uri="{BB962C8B-B14F-4D97-AF65-F5344CB8AC3E}">
        <p14:creationId xmlns:p14="http://schemas.microsoft.com/office/powerpoint/2010/main" val="370372562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Aangepast 5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21409A"/>
      </a:accent1>
      <a:accent2>
        <a:srgbClr val="00ABE3"/>
      </a:accent2>
      <a:accent3>
        <a:srgbClr val="00ABE3"/>
      </a:accent3>
      <a:accent4>
        <a:srgbClr val="C4D934"/>
      </a:accent4>
      <a:accent5>
        <a:srgbClr val="C4D934"/>
      </a:accent5>
      <a:accent6>
        <a:srgbClr val="C4D934"/>
      </a:accent6>
      <a:hlink>
        <a:srgbClr val="828282"/>
      </a:hlink>
      <a:folHlink>
        <a:srgbClr val="A5A5A5"/>
      </a:folHlink>
    </a:clrScheme>
    <a:fontScheme name="Aangepast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EUW_Format PowerPoint Presentaties HZD" id="{08A04B34-3564-4D97-A719-2109CB1FC0EA}" vid="{4C530DB9-CC90-46FB-8757-8620F904CF8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95326F0EB2E6449AD0375299B31824" ma:contentTypeVersion="10" ma:contentTypeDescription="Een nieuw document maken." ma:contentTypeScope="" ma:versionID="eae8aa100935454747768b53c2676f8e">
  <xsd:schema xmlns:xsd="http://www.w3.org/2001/XMLSchema" xmlns:xs="http://www.w3.org/2001/XMLSchema" xmlns:p="http://schemas.microsoft.com/office/2006/metadata/properties" xmlns:ns2="5520341b-e454-440b-b753-0dcf9a0356cf" xmlns:ns3="9d5a5c09-ce8f-4fca-8a16-6c4520b4c366" targetNamespace="http://schemas.microsoft.com/office/2006/metadata/properties" ma:root="true" ma:fieldsID="51faf1f55c78bc7438163b83111c8e16" ns2:_="" ns3:_="">
    <xsd:import namespace="5520341b-e454-440b-b753-0dcf9a0356cf"/>
    <xsd:import namespace="9d5a5c09-ce8f-4fca-8a16-6c4520b4c36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20341b-e454-440b-b753-0dcf9a0356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a5c09-ce8f-4fca-8a16-6c4520b4c3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D89C5E-6F6B-40DE-A568-71A6B0C66E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9F07DB-C7A2-4413-B53F-BFD14ACC9F1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d5a5c09-ce8f-4fca-8a16-6c4520b4c366"/>
    <ds:schemaRef ds:uri="http://purl.org/dc/elements/1.1/"/>
    <ds:schemaRef ds:uri="http://schemas.microsoft.com/office/2006/metadata/properties"/>
    <ds:schemaRef ds:uri="5520341b-e454-440b-b753-0dcf9a0356c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53689B6-6CFF-425A-A967-A0399D289C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20341b-e454-440b-b753-0dcf9a0356cf"/>
    <ds:schemaRef ds:uri="9d5a5c09-ce8f-4fca-8a16-6c4520b4c3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5432</TotalTime>
  <Words>1591</Words>
  <Application>Microsoft Office PowerPoint</Application>
  <PresentationFormat>Breedbeeld</PresentationFormat>
  <Paragraphs>368</Paragraphs>
  <Slides>38</Slides>
  <Notes>34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48" baseType="lpstr">
      <vt:lpstr>Arial</vt:lpstr>
      <vt:lpstr>Calibri</vt:lpstr>
      <vt:lpstr>Calibri Light</vt:lpstr>
      <vt:lpstr>Courier New</vt:lpstr>
      <vt:lpstr>Segoe Script</vt:lpstr>
      <vt:lpstr>Symbol</vt:lpstr>
      <vt:lpstr>Verdana</vt:lpstr>
      <vt:lpstr>Wingdings</vt:lpstr>
      <vt:lpstr>Wingdings 2</vt:lpstr>
      <vt:lpstr>Dividend</vt:lpstr>
      <vt:lpstr>Scholing integrale ouderenzorg Drenthe 13 september 2018</vt:lpstr>
      <vt:lpstr>Ons programma</vt:lpstr>
      <vt:lpstr>Vier modules</vt:lpstr>
      <vt:lpstr>PowerPoint-presentatie</vt:lpstr>
      <vt:lpstr>PowerPoint-presentatie</vt:lpstr>
      <vt:lpstr>Drenthe: Aantal ouderen</vt:lpstr>
      <vt:lpstr>PowerPoint-presentatie</vt:lpstr>
      <vt:lpstr>Opbouw zorguitgaven</vt:lpstr>
      <vt:lpstr>Wat is het doel van integraal werken?</vt:lpstr>
      <vt:lpstr>Waar streven we naar? </vt:lpstr>
      <vt:lpstr>Optimale Integrale zorg: twee basismodellen</vt:lpstr>
      <vt:lpstr>Samenwerken</vt:lpstr>
      <vt:lpstr>Optimale Integrale zorg: bepalende kenmerken klantperspectief, organisatie</vt:lpstr>
      <vt:lpstr>Wat doen we?</vt:lpstr>
      <vt:lpstr>        verantwoordelijkheden</vt:lpstr>
      <vt:lpstr>persoonsgerichte zorg </vt:lpstr>
      <vt:lpstr>stroomschema</vt:lpstr>
      <vt:lpstr>Stap 2 Opzet casefinding en agenda MDO</vt:lpstr>
      <vt:lpstr>Stap 3 inventarisaties gezondheidsrisico en zorgplan</vt:lpstr>
      <vt:lpstr>Het resultaat: </vt:lpstr>
      <vt:lpstr>stroomschema</vt:lpstr>
      <vt:lpstr>        verantwoordelijkheden</vt:lpstr>
      <vt:lpstr>Groep POH en assistenten</vt:lpstr>
      <vt:lpstr>Het resultaat: </vt:lpstr>
      <vt:lpstr>Het resultaat: </vt:lpstr>
      <vt:lpstr>Het resultaat: </vt:lpstr>
      <vt:lpstr>Het resultaat: </vt:lpstr>
      <vt:lpstr>Het resultaat: </vt:lpstr>
      <vt:lpstr>GROEP Huisartsen en PA</vt:lpstr>
      <vt:lpstr> ambitie voor jullie huisartsenpraktijk</vt:lpstr>
      <vt:lpstr>Stap 1  multidisciplinair overleg door het kernteam</vt:lpstr>
      <vt:lpstr>Stap 5 actief preventie en zelfmanagement bevorderen</vt:lpstr>
      <vt:lpstr>        verantwoordelijkheden</vt:lpstr>
      <vt:lpstr>Voorbeeld business case ouderenzorg</vt:lpstr>
      <vt:lpstr>Afsluiting en voorbereiding module 2</vt:lpstr>
      <vt:lpstr>Tot slot</vt:lpstr>
      <vt:lpstr>Stap 4  proactief zorgplan &amp; afstemming</vt:lpstr>
      <vt:lpstr>Stap 4  proactief zorgplan &amp; afstemming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Medisch en sociaal</dc:title>
  <dc:creator>Heidi Strijker</dc:creator>
  <cp:lastModifiedBy>Jaap te Velde</cp:lastModifiedBy>
  <cp:revision>410</cp:revision>
  <cp:lastPrinted>2018-05-25T11:34:48Z</cp:lastPrinted>
  <dcterms:created xsi:type="dcterms:W3CDTF">2016-04-13T12:33:30Z</dcterms:created>
  <dcterms:modified xsi:type="dcterms:W3CDTF">2019-07-14T15:02:46Z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0x0101005095326F0EB2E6449AD0375299B31824</vt:lpwstr>
  </property>
</Properties>
</file>