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66" r:id="rId2"/>
    <p:sldId id="269" r:id="rId3"/>
    <p:sldId id="268" r:id="rId4"/>
    <p:sldId id="264" r:id="rId5"/>
    <p:sldId id="274" r:id="rId6"/>
    <p:sldId id="270" r:id="rId7"/>
    <p:sldId id="273" r:id="rId8"/>
    <p:sldId id="275" r:id="rId9"/>
    <p:sldId id="276" r:id="rId10"/>
    <p:sldId id="277" r:id="rId11"/>
    <p:sldId id="263" r:id="rId12"/>
    <p:sldId id="271" r:id="rId13"/>
    <p:sldId id="272" r:id="rId14"/>
    <p:sldId id="278" r:id="rId15"/>
    <p:sldId id="279" r:id="rId16"/>
    <p:sldId id="280" r:id="rId17"/>
    <p:sldId id="281" r:id="rId18"/>
    <p:sldId id="262" r:id="rId19"/>
    <p:sldId id="282" r:id="rId20"/>
    <p:sldId id="283" r:id="rId21"/>
    <p:sldId id="290" r:id="rId22"/>
    <p:sldId id="291" r:id="rId23"/>
    <p:sldId id="292" r:id="rId24"/>
    <p:sldId id="293" r:id="rId25"/>
    <p:sldId id="296" r:id="rId26"/>
    <p:sldId id="297" r:id="rId27"/>
    <p:sldId id="298" r:id="rId28"/>
    <p:sldId id="299" r:id="rId29"/>
    <p:sldId id="300" r:id="rId30"/>
    <p:sldId id="302" r:id="rId31"/>
    <p:sldId id="304" r:id="rId32"/>
    <p:sldId id="305" r:id="rId33"/>
    <p:sldId id="306" r:id="rId34"/>
    <p:sldId id="309" r:id="rId35"/>
    <p:sldId id="310" r:id="rId36"/>
    <p:sldId id="311" r:id="rId37"/>
    <p:sldId id="313" r:id="rId38"/>
    <p:sldId id="314" r:id="rId39"/>
    <p:sldId id="316" r:id="rId40"/>
    <p:sldId id="321" r:id="rId41"/>
    <p:sldId id="341" r:id="rId42"/>
    <p:sldId id="294" r:id="rId43"/>
    <p:sldId id="295" r:id="rId4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4774" autoAdjust="0"/>
  </p:normalViewPr>
  <p:slideViewPr>
    <p:cSldViewPr snapToGrid="0">
      <p:cViewPr varScale="1">
        <p:scale>
          <a:sx n="77" d="100"/>
          <a:sy n="77" d="100"/>
        </p:scale>
        <p:origin x="-1152" y="-96"/>
      </p:cViewPr>
      <p:guideLst>
        <p:guide orient="horz" pos="2160"/>
        <p:guide pos="3840"/>
      </p:guideLst>
    </p:cSldViewPr>
  </p:slideViewPr>
  <p:notesTextViewPr>
    <p:cViewPr>
      <p:scale>
        <a:sx n="1" d="1"/>
        <a:sy n="1" d="1"/>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printerSettings" Target="printerSettings/printerSettings1.bin"/><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E089F5-126E-F14C-85DE-649F4BB19D56}" type="datetimeFigureOut">
              <a:rPr lang="nl-NL" smtClean="0"/>
              <a:t>08-03-18</a:t>
            </a:fld>
            <a:endParaRPr lang="nl-NL"/>
          </a:p>
        </p:txBody>
      </p:sp>
      <p:sp>
        <p:nvSpPr>
          <p:cNvPr id="4" name="Tijdelijke aanduiding voor dia-afbeelding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0ECDF5-0980-EB4A-B121-686CA9340F4A}" type="slidenum">
              <a:rPr lang="nl-NL" smtClean="0"/>
              <a:t>‹nr.›</a:t>
            </a:fld>
            <a:endParaRPr lang="nl-NL"/>
          </a:p>
        </p:txBody>
      </p:sp>
    </p:spTree>
    <p:extLst>
      <p:ext uri="{BB962C8B-B14F-4D97-AF65-F5344CB8AC3E}">
        <p14:creationId xmlns:p14="http://schemas.microsoft.com/office/powerpoint/2010/main" val="275738980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Intensieve bloedglucose regeling neemt af bij een langere diabetes duur en een toegenomen leeftijd (</a:t>
            </a:r>
            <a:r>
              <a:rPr lang="nl-NL" dirty="0" err="1" smtClean="0"/>
              <a:t>Turnbull</a:t>
            </a:r>
            <a:r>
              <a:rPr lang="nl-NL" dirty="0" smtClean="0"/>
              <a:t> 2009) UKPDS-33, </a:t>
            </a:r>
            <a:r>
              <a:rPr lang="nl-NL" dirty="0" err="1" smtClean="0"/>
              <a:t>Accord</a:t>
            </a:r>
            <a:r>
              <a:rPr lang="nl-NL" dirty="0" smtClean="0"/>
              <a:t>, Advance en </a:t>
            </a:r>
            <a:r>
              <a:rPr lang="nl-NL" dirty="0" err="1" smtClean="0"/>
              <a:t>Vadt</a:t>
            </a:r>
            <a:r>
              <a:rPr lang="nl-NL" dirty="0" smtClean="0"/>
              <a:t> suggereren dat intensieve regulatie niet leidt tot reductie </a:t>
            </a:r>
            <a:r>
              <a:rPr lang="nl-NL" dirty="0" err="1" smtClean="0"/>
              <a:t>macrovasculaire</a:t>
            </a:r>
            <a:r>
              <a:rPr lang="nl-NL" dirty="0" smtClean="0"/>
              <a:t> complicaties (hartinfarct, beroerte, dood door </a:t>
            </a:r>
            <a:r>
              <a:rPr lang="nl-NL" dirty="0" err="1" smtClean="0"/>
              <a:t>hvz</a:t>
            </a:r>
            <a:r>
              <a:rPr lang="nl-NL" dirty="0" smtClean="0"/>
              <a:t>).</a:t>
            </a:r>
            <a:r>
              <a:rPr lang="nl-NL" baseline="0" dirty="0" smtClean="0"/>
              <a:t> </a:t>
            </a:r>
            <a:r>
              <a:rPr lang="nl-NL" dirty="0" smtClean="0"/>
              <a:t>UKPDS heeft aangetoond dat intensieve bloedglucose na 20 jaar </a:t>
            </a:r>
            <a:r>
              <a:rPr lang="nl-NL" dirty="0" err="1" smtClean="0"/>
              <a:t>macrovasculair</a:t>
            </a:r>
            <a:r>
              <a:rPr lang="nl-NL" dirty="0" smtClean="0"/>
              <a:t> profijt laat zien</a:t>
            </a:r>
          </a:p>
          <a:p>
            <a:pPr lvl="0"/>
            <a:r>
              <a:rPr lang="nl-NL" dirty="0" smtClean="0"/>
              <a:t>Intensieve regulatie pas na 6-9 jaar effect </a:t>
            </a:r>
            <a:r>
              <a:rPr lang="nl-NL" dirty="0" err="1" smtClean="0"/>
              <a:t>microvasculaire</a:t>
            </a:r>
            <a:r>
              <a:rPr lang="nl-NL" dirty="0" smtClean="0"/>
              <a:t> complicaties. Bij kwetsbare ouderen met een diabetes duur &gt; 5 </a:t>
            </a:r>
            <a:r>
              <a:rPr lang="nl-NL" dirty="0" err="1" smtClean="0"/>
              <a:t>jr</a:t>
            </a:r>
            <a:r>
              <a:rPr lang="nl-NL" dirty="0" smtClean="0"/>
              <a:t> heeft strikte controle geen meerwaarde (UKPDS-33,Accord en Advance) Geen studies bij 75+</a:t>
            </a:r>
          </a:p>
          <a:p>
            <a:endParaRPr lang="nl-NL" dirty="0"/>
          </a:p>
        </p:txBody>
      </p:sp>
      <p:sp>
        <p:nvSpPr>
          <p:cNvPr id="4" name="Tijdelijke aanduiding voor dianummer 3"/>
          <p:cNvSpPr>
            <a:spLocks noGrp="1"/>
          </p:cNvSpPr>
          <p:nvPr>
            <p:ph type="sldNum" sz="quarter" idx="10"/>
          </p:nvPr>
        </p:nvSpPr>
        <p:spPr/>
        <p:txBody>
          <a:bodyPr/>
          <a:lstStyle/>
          <a:p>
            <a:fld id="{C10ECDF5-0980-EB4A-B121-686CA9340F4A}" type="slidenum">
              <a:rPr lang="nl-NL" smtClean="0"/>
              <a:t>7</a:t>
            </a:fld>
            <a:endParaRPr lang="nl-NL"/>
          </a:p>
        </p:txBody>
      </p:sp>
    </p:spTree>
    <p:extLst>
      <p:ext uri="{BB962C8B-B14F-4D97-AF65-F5344CB8AC3E}">
        <p14:creationId xmlns:p14="http://schemas.microsoft.com/office/powerpoint/2010/main" val="31923863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l-NL" sz="1200" kern="1200" dirty="0" smtClean="0">
                <a:solidFill>
                  <a:schemeClr val="tx1"/>
                </a:solidFill>
                <a:effectLst/>
                <a:latin typeface="+mn-lt"/>
                <a:ea typeface="+mn-ea"/>
                <a:cs typeface="+mn-cs"/>
              </a:rPr>
              <a:t>Bij onvoldoende resterende β cel functie is insuline het middel van keuze.  Dit laatste is vaak het geval bij langdurige bestaande T2DM. Voordat gestart wordt met insuline moet een goed beeld worden gekregen van de functionele en psychosociale en cognitieve status van een </a:t>
            </a:r>
            <a:r>
              <a:rPr lang="nl-NL" sz="1200" kern="1200" dirty="0" err="1" smtClean="0">
                <a:solidFill>
                  <a:schemeClr val="tx1"/>
                </a:solidFill>
                <a:effectLst/>
                <a:latin typeface="+mn-lt"/>
                <a:ea typeface="+mn-ea"/>
                <a:cs typeface="+mn-cs"/>
              </a:rPr>
              <a:t>patient</a:t>
            </a:r>
            <a:r>
              <a:rPr lang="nl-NL" sz="1200" kern="1200" dirty="0" smtClean="0">
                <a:solidFill>
                  <a:schemeClr val="tx1"/>
                </a:solidFill>
                <a:effectLst/>
                <a:latin typeface="+mn-lt"/>
                <a:ea typeface="+mn-ea"/>
                <a:cs typeface="+mn-cs"/>
              </a:rPr>
              <a:t> gezien de complexiteit van de behandeling zeker als men overgaat naar een basaal bolus insuline schema. Het NHG adviseert in de stappen plan al bij onvoldoende effect van duale therapie (</a:t>
            </a:r>
            <a:r>
              <a:rPr lang="nl-NL" sz="1200" kern="1200" dirty="0" err="1" smtClean="0">
                <a:solidFill>
                  <a:schemeClr val="tx1"/>
                </a:solidFill>
                <a:effectLst/>
                <a:latin typeface="+mn-lt"/>
                <a:ea typeface="+mn-ea"/>
                <a:cs typeface="+mn-cs"/>
              </a:rPr>
              <a:t>metformine</a:t>
            </a:r>
            <a:r>
              <a:rPr lang="nl-NL" sz="1200" kern="1200" dirty="0" smtClean="0">
                <a:solidFill>
                  <a:schemeClr val="tx1"/>
                </a:solidFill>
                <a:effectLst/>
                <a:latin typeface="+mn-lt"/>
                <a:ea typeface="+mn-ea"/>
                <a:cs typeface="+mn-cs"/>
              </a:rPr>
              <a:t> +SU) te starten met NPH insuline. Echter bij de oudere patiënten wordt conventionele NPH insuline over het algemeen niet aanbevolen wegens de variabele biologisch beschikbaarheid en variabel  en farmacokinetiek hier door bestaat er en hoger risico op (nachtelijke) hypoglykemie. Langwerkende insuline preparaten zoals </a:t>
            </a:r>
            <a:r>
              <a:rPr lang="nl-NL" sz="1200" kern="1200" dirty="0" err="1" smtClean="0">
                <a:solidFill>
                  <a:schemeClr val="tx1"/>
                </a:solidFill>
                <a:effectLst/>
                <a:latin typeface="+mn-lt"/>
                <a:ea typeface="+mn-ea"/>
                <a:cs typeface="+mn-cs"/>
              </a:rPr>
              <a:t>glargine</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detemir</a:t>
            </a:r>
            <a:r>
              <a:rPr lang="nl-NL" sz="1200" kern="1200" dirty="0" smtClean="0">
                <a:solidFill>
                  <a:schemeClr val="tx1"/>
                </a:solidFill>
                <a:effectLst/>
                <a:latin typeface="+mn-lt"/>
                <a:ea typeface="+mn-ea"/>
                <a:cs typeface="+mn-cs"/>
              </a:rPr>
              <a:t> en </a:t>
            </a:r>
            <a:r>
              <a:rPr lang="nl-NL" sz="1200" kern="1200" dirty="0" err="1" smtClean="0">
                <a:solidFill>
                  <a:schemeClr val="tx1"/>
                </a:solidFill>
                <a:effectLst/>
                <a:latin typeface="+mn-lt"/>
                <a:ea typeface="+mn-ea"/>
                <a:cs typeface="+mn-cs"/>
              </a:rPr>
              <a:t>degludec</a:t>
            </a:r>
            <a:r>
              <a:rPr lang="nl-NL" sz="1200" kern="1200" dirty="0" smtClean="0">
                <a:solidFill>
                  <a:schemeClr val="tx1"/>
                </a:solidFill>
                <a:effectLst/>
                <a:latin typeface="+mn-lt"/>
                <a:ea typeface="+mn-ea"/>
                <a:cs typeface="+mn-cs"/>
              </a:rPr>
              <a:t> is een veiliger keuze dan NPH bij de oudere kwetsbare </a:t>
            </a:r>
            <a:r>
              <a:rPr lang="nl-NL" sz="1200" kern="1200" dirty="0" err="1" smtClean="0">
                <a:solidFill>
                  <a:schemeClr val="tx1"/>
                </a:solidFill>
                <a:effectLst/>
                <a:latin typeface="+mn-lt"/>
                <a:ea typeface="+mn-ea"/>
                <a:cs typeface="+mn-cs"/>
              </a:rPr>
              <a:t>patient</a:t>
            </a:r>
            <a:r>
              <a:rPr lang="nl-NL" sz="1200" kern="1200" dirty="0" smtClean="0">
                <a:solidFill>
                  <a:schemeClr val="tx1"/>
                </a:solidFill>
                <a:effectLst/>
                <a:latin typeface="+mn-lt"/>
                <a:ea typeface="+mn-ea"/>
                <a:cs typeface="+mn-cs"/>
              </a:rPr>
              <a:t>. Overigens, is het bij kwetsbare ouderen met prikangst of cognitieve beperking aan te bevelen insuline therapie te vermijden, bij deze groep zou bij voldoende β cel functie triple orale therapie (</a:t>
            </a:r>
            <a:r>
              <a:rPr lang="nl-NL" sz="1200" kern="1200" dirty="0" err="1" smtClean="0">
                <a:solidFill>
                  <a:schemeClr val="tx1"/>
                </a:solidFill>
                <a:effectLst/>
                <a:latin typeface="+mn-lt"/>
                <a:ea typeface="+mn-ea"/>
                <a:cs typeface="+mn-cs"/>
              </a:rPr>
              <a:t>metformine</a:t>
            </a:r>
            <a:r>
              <a:rPr lang="nl-NL" sz="1200" kern="1200" dirty="0" smtClean="0">
                <a:solidFill>
                  <a:schemeClr val="tx1"/>
                </a:solidFill>
                <a:effectLst/>
                <a:latin typeface="+mn-lt"/>
                <a:ea typeface="+mn-ea"/>
                <a:cs typeface="+mn-cs"/>
              </a:rPr>
              <a:t> + SU + DPP4 remmer) een optie zijn. </a:t>
            </a:r>
          </a:p>
          <a:p>
            <a:endParaRPr lang="nl-NL" dirty="0"/>
          </a:p>
        </p:txBody>
      </p:sp>
      <p:sp>
        <p:nvSpPr>
          <p:cNvPr id="4" name="Tijdelijke aanduiding voor dianummer 3"/>
          <p:cNvSpPr>
            <a:spLocks noGrp="1"/>
          </p:cNvSpPr>
          <p:nvPr>
            <p:ph type="sldNum" sz="quarter" idx="10"/>
          </p:nvPr>
        </p:nvSpPr>
        <p:spPr/>
        <p:txBody>
          <a:bodyPr/>
          <a:lstStyle/>
          <a:p>
            <a:fld id="{C10ECDF5-0980-EB4A-B121-686CA9340F4A}" type="slidenum">
              <a:rPr lang="nl-NL" smtClean="0"/>
              <a:t>23</a:t>
            </a:fld>
            <a:endParaRPr lang="nl-NL"/>
          </a:p>
        </p:txBody>
      </p:sp>
    </p:spTree>
    <p:extLst>
      <p:ext uri="{BB962C8B-B14F-4D97-AF65-F5344CB8AC3E}">
        <p14:creationId xmlns:p14="http://schemas.microsoft.com/office/powerpoint/2010/main" val="25926762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r>
              <a:rPr lang="nl-NL" sz="1200" kern="1200" dirty="0" smtClean="0">
                <a:solidFill>
                  <a:schemeClr val="tx1"/>
                </a:solidFill>
                <a:effectLst/>
                <a:latin typeface="+mn-lt"/>
                <a:ea typeface="+mn-ea"/>
                <a:cs typeface="+mn-cs"/>
              </a:rPr>
              <a:t>Als basaal bolus vanwege cognitieve</a:t>
            </a:r>
            <a:r>
              <a:rPr lang="nl-NL" sz="1200" kern="1200" baseline="0" dirty="0" smtClean="0">
                <a:solidFill>
                  <a:schemeClr val="tx1"/>
                </a:solidFill>
                <a:effectLst/>
                <a:latin typeface="+mn-lt"/>
                <a:ea typeface="+mn-ea"/>
                <a:cs typeface="+mn-cs"/>
              </a:rPr>
              <a:t> beperkingen niet haalbaar is: </a:t>
            </a:r>
            <a:r>
              <a:rPr lang="nl-NL" sz="1200" kern="1200" dirty="0" smtClean="0">
                <a:solidFill>
                  <a:schemeClr val="tx1"/>
                </a:solidFill>
                <a:effectLst/>
                <a:latin typeface="+mn-lt"/>
                <a:ea typeface="+mn-ea"/>
                <a:cs typeface="+mn-cs"/>
              </a:rPr>
              <a:t>vaak glucose meten, je koolhydraten per maaltijd moet schatten of tellen, en in staat moet zijn om met deze gegevens je insulinedosering zelf te bepalen. 2x daags mix: kan alternatief zijn </a:t>
            </a:r>
            <a:r>
              <a:rPr lang="nl-NL" sz="1200" kern="1200" dirty="0" err="1" smtClean="0">
                <a:solidFill>
                  <a:schemeClr val="tx1"/>
                </a:solidFill>
                <a:effectLst/>
                <a:latin typeface="+mn-lt"/>
                <a:ea typeface="+mn-ea"/>
                <a:cs typeface="+mn-cs"/>
              </a:rPr>
              <a:t>ivm</a:t>
            </a:r>
            <a:r>
              <a:rPr lang="nl-NL" sz="1200" kern="1200" baseline="0" dirty="0" smtClean="0">
                <a:solidFill>
                  <a:schemeClr val="tx1"/>
                </a:solidFill>
                <a:effectLst/>
                <a:latin typeface="+mn-lt"/>
                <a:ea typeface="+mn-ea"/>
                <a:cs typeface="+mn-cs"/>
              </a:rPr>
              <a:t> </a:t>
            </a:r>
            <a:r>
              <a:rPr lang="nl-NL" sz="1200" kern="1200" dirty="0" smtClean="0">
                <a:solidFill>
                  <a:schemeClr val="tx1"/>
                </a:solidFill>
                <a:effectLst/>
                <a:latin typeface="+mn-lt"/>
                <a:ea typeface="+mn-ea"/>
                <a:cs typeface="+mn-cs"/>
              </a:rPr>
              <a:t>minder vaak glucose meten en geen koolhydraten per maaltijd hoeft te tellen om je insulinedosering per maaltijd te bepalen</a:t>
            </a:r>
            <a:endParaRPr lang="nl-NL" dirty="0"/>
          </a:p>
        </p:txBody>
      </p:sp>
      <p:sp>
        <p:nvSpPr>
          <p:cNvPr id="4" name="Tijdelijke aanduiding voor dianummer 3"/>
          <p:cNvSpPr>
            <a:spLocks noGrp="1"/>
          </p:cNvSpPr>
          <p:nvPr>
            <p:ph type="sldNum" sz="quarter" idx="10"/>
          </p:nvPr>
        </p:nvSpPr>
        <p:spPr/>
        <p:txBody>
          <a:bodyPr/>
          <a:lstStyle/>
          <a:p>
            <a:fld id="{C10ECDF5-0980-EB4A-B121-686CA9340F4A}" type="slidenum">
              <a:rPr lang="nl-NL" smtClean="0"/>
              <a:t>24</a:t>
            </a:fld>
            <a:endParaRPr lang="nl-NL"/>
          </a:p>
        </p:txBody>
      </p:sp>
    </p:spTree>
    <p:extLst>
      <p:ext uri="{BB962C8B-B14F-4D97-AF65-F5344CB8AC3E}">
        <p14:creationId xmlns:p14="http://schemas.microsoft.com/office/powerpoint/2010/main" val="15188098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l-NL" sz="1200" kern="1200" dirty="0" smtClean="0">
                <a:solidFill>
                  <a:schemeClr val="tx1"/>
                </a:solidFill>
                <a:effectLst/>
                <a:latin typeface="+mn-lt"/>
                <a:ea typeface="+mn-ea"/>
                <a:cs typeface="+mn-cs"/>
              </a:rPr>
              <a:t>Er lijken bij personen met diabetes mellitus type 2 geen verschillen tussen individuele en groepseducatie voor wat betreft het verlagen van het HbA1c. In beide gevallen is meestal sprake van een daling (&lt;0,6%). Voor personen met een HbA1c van meer dan 64 </a:t>
            </a:r>
            <a:r>
              <a:rPr lang="nl-NL" sz="1200" kern="1200" dirty="0" err="1" smtClean="0">
                <a:solidFill>
                  <a:schemeClr val="tx1"/>
                </a:solidFill>
                <a:effectLst/>
                <a:latin typeface="+mn-lt"/>
                <a:ea typeface="+mn-ea"/>
                <a:cs typeface="+mn-cs"/>
              </a:rPr>
              <a:t>mmol</a:t>
            </a:r>
            <a:r>
              <a:rPr lang="nl-NL" sz="1200" kern="1200" dirty="0" smtClean="0">
                <a:solidFill>
                  <a:schemeClr val="tx1"/>
                </a:solidFill>
                <a:effectLst/>
                <a:latin typeface="+mn-lt"/>
                <a:ea typeface="+mn-ea"/>
                <a:cs typeface="+mn-cs"/>
              </a:rPr>
              <a:t>/ mol (8%) lijkt individuele educatie effectiever. Aard en omvang van de interventies lijken nogal te verschillen. </a:t>
            </a:r>
            <a:endParaRPr lang="nl-NL" dirty="0" smtClean="0">
              <a:effectLst/>
            </a:endParaRPr>
          </a:p>
          <a:p>
            <a:r>
              <a:rPr lang="nl-NL" sz="1200" kern="1200" dirty="0" smtClean="0">
                <a:solidFill>
                  <a:schemeClr val="tx1"/>
                </a:solidFill>
                <a:effectLst/>
                <a:latin typeface="+mn-lt"/>
                <a:ea typeface="+mn-ea"/>
                <a:cs typeface="+mn-cs"/>
              </a:rPr>
              <a:t>De kwetsbare oudere met diabetes mellitus en bij voorkeur diens mantel- </a:t>
            </a:r>
            <a:r>
              <a:rPr lang="nl-NL" sz="1200" kern="1200" dirty="0" err="1" smtClean="0">
                <a:solidFill>
                  <a:schemeClr val="tx1"/>
                </a:solidFill>
                <a:effectLst/>
                <a:latin typeface="+mn-lt"/>
                <a:ea typeface="+mn-ea"/>
                <a:cs typeface="+mn-cs"/>
              </a:rPr>
              <a:t>zorger</a:t>
            </a:r>
            <a:r>
              <a:rPr lang="nl-NL" sz="1200" kern="1200" dirty="0" smtClean="0">
                <a:solidFill>
                  <a:schemeClr val="tx1"/>
                </a:solidFill>
                <a:effectLst/>
                <a:latin typeface="+mn-lt"/>
                <a:ea typeface="+mn-ea"/>
                <a:cs typeface="+mn-cs"/>
              </a:rPr>
              <a:t>/familie en zorgverleners, dient bij de diagnose de volgende </a:t>
            </a:r>
            <a:r>
              <a:rPr lang="nl-NL" sz="1200" kern="1200" dirty="0" err="1" smtClean="0">
                <a:solidFill>
                  <a:schemeClr val="tx1"/>
                </a:solidFill>
                <a:effectLst/>
                <a:latin typeface="+mn-lt"/>
                <a:ea typeface="+mn-ea"/>
                <a:cs typeface="+mn-cs"/>
              </a:rPr>
              <a:t>infor</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matie</a:t>
            </a:r>
            <a:r>
              <a:rPr lang="nl-NL" sz="1200" kern="1200" dirty="0" smtClean="0">
                <a:solidFill>
                  <a:schemeClr val="tx1"/>
                </a:solidFill>
                <a:effectLst/>
                <a:latin typeface="+mn-lt"/>
                <a:ea typeface="+mn-ea"/>
                <a:cs typeface="+mn-cs"/>
              </a:rPr>
              <a:t> over hypo- en hyperglykemie te krijgen, met periodieke evaluatie: – factoren die hypo- en hyperglykemie uitlokken </a:t>
            </a:r>
            <a:endParaRPr lang="nl-NL" dirty="0" smtClean="0">
              <a:effectLst/>
            </a:endParaRPr>
          </a:p>
          <a:p>
            <a:r>
              <a:rPr lang="nl-NL" sz="1200" kern="1200" dirty="0" smtClean="0">
                <a:solidFill>
                  <a:schemeClr val="tx1"/>
                </a:solidFill>
                <a:effectLst/>
                <a:latin typeface="+mn-lt"/>
                <a:ea typeface="+mn-ea"/>
                <a:cs typeface="+mn-cs"/>
              </a:rPr>
              <a:t>– preventie daarvan</a:t>
            </a:r>
            <a:br>
              <a:rPr lang="nl-NL" sz="1200" kern="1200" dirty="0" smtClean="0">
                <a:solidFill>
                  <a:schemeClr val="tx1"/>
                </a:solidFill>
                <a:effectLst/>
                <a:latin typeface="+mn-lt"/>
                <a:ea typeface="+mn-ea"/>
                <a:cs typeface="+mn-cs"/>
              </a:rPr>
            </a:br>
            <a:r>
              <a:rPr lang="nl-NL" sz="1200" kern="1200" dirty="0" smtClean="0">
                <a:solidFill>
                  <a:schemeClr val="tx1"/>
                </a:solidFill>
                <a:effectLst/>
                <a:latin typeface="+mn-lt"/>
                <a:ea typeface="+mn-ea"/>
                <a:cs typeface="+mn-cs"/>
              </a:rPr>
              <a:t>– symptomen en bewaking</a:t>
            </a:r>
            <a:br>
              <a:rPr lang="nl-NL" sz="1200" kern="1200" dirty="0" smtClean="0">
                <a:solidFill>
                  <a:schemeClr val="tx1"/>
                </a:solidFill>
                <a:effectLst/>
                <a:latin typeface="+mn-lt"/>
                <a:ea typeface="+mn-ea"/>
                <a:cs typeface="+mn-cs"/>
              </a:rPr>
            </a:br>
            <a:r>
              <a:rPr lang="nl-NL" sz="1200" kern="1200" dirty="0" smtClean="0">
                <a:solidFill>
                  <a:schemeClr val="tx1"/>
                </a:solidFill>
                <a:effectLst/>
                <a:latin typeface="+mn-lt"/>
                <a:ea typeface="+mn-ea"/>
                <a:cs typeface="+mn-cs"/>
              </a:rPr>
              <a:t>– behandeling</a:t>
            </a:r>
            <a:br>
              <a:rPr lang="nl-NL" sz="1200" kern="1200" dirty="0" smtClean="0">
                <a:solidFill>
                  <a:schemeClr val="tx1"/>
                </a:solidFill>
                <a:effectLst/>
                <a:latin typeface="+mn-lt"/>
                <a:ea typeface="+mn-ea"/>
                <a:cs typeface="+mn-cs"/>
              </a:rPr>
            </a:br>
            <a:r>
              <a:rPr lang="nl-NL" sz="1200" kern="1200" dirty="0" smtClean="0">
                <a:solidFill>
                  <a:schemeClr val="tx1"/>
                </a:solidFill>
                <a:effectLst/>
                <a:latin typeface="+mn-lt"/>
                <a:ea typeface="+mn-ea"/>
                <a:cs typeface="+mn-cs"/>
              </a:rPr>
              <a:t>– wanneer een lid van het zorgteam te waarschuwen. </a:t>
            </a:r>
            <a:endParaRPr lang="nl-NL" dirty="0" smtClean="0">
              <a:effectLst/>
            </a:endParaRPr>
          </a:p>
          <a:p>
            <a:r>
              <a:rPr lang="nl-NL" sz="1200" kern="1200" dirty="0" smtClean="0">
                <a:solidFill>
                  <a:schemeClr val="tx1"/>
                </a:solidFill>
                <a:effectLst/>
                <a:latin typeface="+mn-lt"/>
                <a:ea typeface="+mn-ea"/>
                <a:cs typeface="+mn-cs"/>
              </a:rPr>
              <a:t>9b </a:t>
            </a:r>
            <a:endParaRPr lang="nl-NL" dirty="0" smtClean="0">
              <a:effectLst/>
            </a:endParaRPr>
          </a:p>
          <a:p>
            <a:r>
              <a:rPr lang="nl-NL" sz="1200" kern="1200" dirty="0" smtClean="0">
                <a:solidFill>
                  <a:schemeClr val="tx1"/>
                </a:solidFill>
                <a:effectLst/>
                <a:latin typeface="+mn-lt"/>
                <a:ea typeface="+mn-ea"/>
                <a:cs typeface="+mn-cs"/>
              </a:rPr>
              <a:t>Houd hierbij rekening met eventuele cognitieve beperkingen van de kwets- bare oudere. </a:t>
            </a:r>
            <a:endParaRPr lang="nl-NL" dirty="0" smtClean="0">
              <a:effectLst/>
            </a:endParaRPr>
          </a:p>
          <a:p>
            <a:r>
              <a:rPr lang="nl-NL" sz="1200" kern="1200" dirty="0" smtClean="0">
                <a:solidFill>
                  <a:schemeClr val="tx1"/>
                </a:solidFill>
                <a:effectLst/>
                <a:latin typeface="+mn-lt"/>
                <a:ea typeface="+mn-ea"/>
                <a:cs typeface="+mn-cs"/>
              </a:rPr>
              <a:t>9c </a:t>
            </a:r>
            <a:endParaRPr lang="nl-NL" dirty="0" smtClean="0">
              <a:effectLst/>
            </a:endParaRPr>
          </a:p>
          <a:p>
            <a:r>
              <a:rPr lang="nl-NL" sz="1200" kern="1200" dirty="0" smtClean="0">
                <a:solidFill>
                  <a:schemeClr val="tx1"/>
                </a:solidFill>
                <a:effectLst/>
                <a:latin typeface="+mn-lt"/>
                <a:ea typeface="+mn-ea"/>
                <a:cs typeface="+mn-cs"/>
              </a:rPr>
              <a:t>Bied de kwetsbare oudere tevens een op gedragsverandering gerichte interventie aan. Tot onderwerpen van gedragsverandering behoren de opvattingen van de </a:t>
            </a:r>
            <a:r>
              <a:rPr lang="nl-NL" sz="1200" kern="1200" dirty="0" err="1" smtClean="0">
                <a:solidFill>
                  <a:schemeClr val="tx1"/>
                </a:solidFill>
                <a:effectLst/>
                <a:latin typeface="+mn-lt"/>
                <a:ea typeface="+mn-ea"/>
                <a:cs typeface="+mn-cs"/>
              </a:rPr>
              <a:t>patiënt</a:t>
            </a:r>
            <a:r>
              <a:rPr lang="nl-NL" sz="1200" kern="1200" dirty="0" smtClean="0">
                <a:solidFill>
                  <a:schemeClr val="tx1"/>
                </a:solidFill>
                <a:effectLst/>
                <a:latin typeface="+mn-lt"/>
                <a:ea typeface="+mn-ea"/>
                <a:cs typeface="+mn-cs"/>
              </a:rPr>
              <a:t> over gezondheid en ziekte, de voor- en nadelen van bepaald gedrag en de uitvoerbaarheid van verandering daarvan. </a:t>
            </a:r>
            <a:endParaRPr lang="nl-NL" dirty="0" smtClean="0">
              <a:effectLst/>
            </a:endParaRPr>
          </a:p>
          <a:p>
            <a:r>
              <a:rPr lang="nl-NL" sz="1200" kern="1200" dirty="0" smtClean="0">
                <a:solidFill>
                  <a:schemeClr val="tx1"/>
                </a:solidFill>
                <a:effectLst/>
                <a:latin typeface="+mn-lt"/>
                <a:ea typeface="+mn-ea"/>
                <a:cs typeface="+mn-cs"/>
              </a:rPr>
              <a:t>9d </a:t>
            </a:r>
            <a:endParaRPr lang="nl-NL" dirty="0" smtClean="0">
              <a:effectLst/>
            </a:endParaRPr>
          </a:p>
          <a:p>
            <a:r>
              <a:rPr lang="nl-NL" sz="1200" kern="1200" dirty="0" smtClean="0">
                <a:solidFill>
                  <a:schemeClr val="tx1"/>
                </a:solidFill>
                <a:effectLst/>
                <a:latin typeface="+mn-lt"/>
                <a:ea typeface="+mn-ea"/>
                <a:cs typeface="+mn-cs"/>
              </a:rPr>
              <a:t>Houd rekening met de individuele behoeften en gewoonten van de kwets- bare oudere. </a:t>
            </a:r>
            <a:endParaRPr lang="nl-NL" dirty="0" smtClean="0">
              <a:effectLst/>
            </a:endParaRPr>
          </a:p>
          <a:p>
            <a:endParaRPr lang="nl-NL" dirty="0"/>
          </a:p>
        </p:txBody>
      </p:sp>
      <p:sp>
        <p:nvSpPr>
          <p:cNvPr id="4" name="Tijdelijke aanduiding voor dianummer 3"/>
          <p:cNvSpPr>
            <a:spLocks noGrp="1"/>
          </p:cNvSpPr>
          <p:nvPr>
            <p:ph type="sldNum" sz="quarter" idx="10"/>
          </p:nvPr>
        </p:nvSpPr>
        <p:spPr/>
        <p:txBody>
          <a:bodyPr/>
          <a:lstStyle/>
          <a:p>
            <a:fld id="{C10ECDF5-0980-EB4A-B121-686CA9340F4A}" type="slidenum">
              <a:rPr lang="nl-NL" smtClean="0"/>
              <a:t>25</a:t>
            </a:fld>
            <a:endParaRPr lang="nl-NL"/>
          </a:p>
        </p:txBody>
      </p:sp>
    </p:spTree>
    <p:extLst>
      <p:ext uri="{BB962C8B-B14F-4D97-AF65-F5344CB8AC3E}">
        <p14:creationId xmlns:p14="http://schemas.microsoft.com/office/powerpoint/2010/main" val="3751910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FF2634D0-0124-6548-96AB-FB4A4A59514C}" type="slidenum">
              <a:rPr lang="nl-NL" smtClean="0"/>
              <a:t>36</a:t>
            </a:fld>
            <a:endParaRPr lang="nl-NL" dirty="0"/>
          </a:p>
        </p:txBody>
      </p:sp>
    </p:spTree>
    <p:extLst>
      <p:ext uri="{BB962C8B-B14F-4D97-AF65-F5344CB8AC3E}">
        <p14:creationId xmlns:p14="http://schemas.microsoft.com/office/powerpoint/2010/main" val="30821952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jdelijke aanduiding voor dia-afbeelding 1"/>
          <p:cNvSpPr>
            <a:spLocks noGrp="1" noRot="1" noChangeAspect="1" noTextEdit="1"/>
          </p:cNvSpPr>
          <p:nvPr>
            <p:ph type="sldImg"/>
          </p:nvPr>
        </p:nvSpPr>
        <p:spPr>
          <a:ln/>
        </p:spPr>
      </p:sp>
      <p:sp>
        <p:nvSpPr>
          <p:cNvPr id="84995" name="Tijdelijke aanduiding voor notities 2"/>
          <p:cNvSpPr>
            <a:spLocks noGrp="1"/>
          </p:cNvSpPr>
          <p:nvPr>
            <p:ph type="body" idx="1"/>
          </p:nvPr>
        </p:nvSpPr>
        <p:spPr>
          <a:noFill/>
        </p:spPr>
        <p:txBody>
          <a:bodyPr/>
          <a:lstStyle/>
          <a:p>
            <a:r>
              <a:rPr lang="nl-NL" dirty="0" smtClean="0"/>
              <a:t>Patienten met een proteinurie hebben meer kans op bereiken ESRD bij gegeven kreatinine klaring.</a:t>
            </a:r>
            <a:r>
              <a:rPr lang="nl-NL" baseline="0" dirty="0" smtClean="0"/>
              <a:t> Het is van evident belang te bepalen of een patient proteinurie heeft of niet. Dit blijkt een belangrijkere marker voor ESRD dan puur de kreatinine klaring.</a:t>
            </a:r>
            <a:endParaRPr lang="nl-NL" dirty="0" smtClean="0"/>
          </a:p>
        </p:txBody>
      </p:sp>
      <p:sp>
        <p:nvSpPr>
          <p:cNvPr id="84996" name="Tijdelijke aanduiding voor dianummer 3"/>
          <p:cNvSpPr>
            <a:spLocks noGrp="1"/>
          </p:cNvSpPr>
          <p:nvPr>
            <p:ph type="sldNum" sz="quarter" idx="5"/>
          </p:nvPr>
        </p:nvSpPr>
        <p:spPr>
          <a:noFill/>
        </p:spPr>
        <p:txBody>
          <a:bodyPr/>
          <a:lstStyle>
            <a:lvl1pPr>
              <a:defRPr sz="2400">
                <a:solidFill>
                  <a:schemeClr val="tx1"/>
                </a:solidFill>
                <a:latin typeface="Arial" charset="0"/>
                <a:ea typeface="ヒラギノ角ゴ Pro W3" pitchFamily="26" charset="-128"/>
              </a:defRPr>
            </a:lvl1pPr>
            <a:lvl2pPr marL="742950" indent="-285750">
              <a:defRPr sz="2400">
                <a:solidFill>
                  <a:schemeClr val="tx1"/>
                </a:solidFill>
                <a:latin typeface="Arial" charset="0"/>
                <a:ea typeface="ヒラギノ角ゴ Pro W3" pitchFamily="26" charset="-128"/>
              </a:defRPr>
            </a:lvl2pPr>
            <a:lvl3pPr marL="1143000" indent="-228600">
              <a:defRPr sz="2400">
                <a:solidFill>
                  <a:schemeClr val="tx1"/>
                </a:solidFill>
                <a:latin typeface="Arial" charset="0"/>
                <a:ea typeface="ヒラギノ角ゴ Pro W3" pitchFamily="26" charset="-128"/>
              </a:defRPr>
            </a:lvl3pPr>
            <a:lvl4pPr marL="1600200" indent="-228600">
              <a:defRPr sz="2400">
                <a:solidFill>
                  <a:schemeClr val="tx1"/>
                </a:solidFill>
                <a:latin typeface="Arial" charset="0"/>
                <a:ea typeface="ヒラギノ角ゴ Pro W3" pitchFamily="26" charset="-128"/>
              </a:defRPr>
            </a:lvl4pPr>
            <a:lvl5pPr marL="2057400" indent="-228600">
              <a:defRPr sz="2400">
                <a:solidFill>
                  <a:schemeClr val="tx1"/>
                </a:solidFill>
                <a:latin typeface="Arial" charset="0"/>
                <a:ea typeface="ヒラギノ角ゴ Pro W3" pitchFamily="26"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6"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6"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6"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6" charset="-128"/>
              </a:defRPr>
            </a:lvl9pPr>
          </a:lstStyle>
          <a:p>
            <a:fld id="{A9A4E072-A2BB-48F0-8189-28CDB69B8FC4}" type="slidenum">
              <a:rPr lang="en-US" sz="1200" smtClean="0">
                <a:latin typeface="Lucida Grande" pitchFamily="26" charset="0"/>
              </a:rPr>
              <a:pPr/>
              <a:t>37</a:t>
            </a:fld>
            <a:endParaRPr lang="en-US" sz="1200" dirty="0" smtClean="0">
              <a:latin typeface="Lucida Grande" pitchFamily="26"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lnSpc>
                <a:spcPct val="130000"/>
              </a:lnSpc>
            </a:pPr>
            <a:r>
              <a:rPr lang="nl-NL" sz="1200" dirty="0" err="1" smtClean="0">
                <a:latin typeface="Arial"/>
                <a:cs typeface="Arial"/>
              </a:rPr>
              <a:t>Mean</a:t>
            </a:r>
            <a:r>
              <a:rPr lang="nl-NL" sz="1200" dirty="0" smtClean="0">
                <a:latin typeface="Arial"/>
                <a:cs typeface="Arial"/>
              </a:rPr>
              <a:t> </a:t>
            </a:r>
            <a:r>
              <a:rPr lang="nl-NL" sz="1200" dirty="0" err="1" smtClean="0">
                <a:latin typeface="Arial"/>
                <a:cs typeface="Arial"/>
              </a:rPr>
              <a:t>lft</a:t>
            </a:r>
            <a:r>
              <a:rPr lang="nl-NL" sz="1200" dirty="0" smtClean="0">
                <a:latin typeface="Arial"/>
                <a:cs typeface="Arial"/>
              </a:rPr>
              <a:t>  60,4 </a:t>
            </a:r>
            <a:r>
              <a:rPr lang="nl-NL" sz="1200" dirty="0" err="1" smtClean="0">
                <a:latin typeface="Arial"/>
                <a:cs typeface="Arial"/>
              </a:rPr>
              <a:t>jr</a:t>
            </a:r>
            <a:r>
              <a:rPr lang="nl-NL" sz="1200" dirty="0" smtClean="0">
                <a:latin typeface="Arial"/>
                <a:cs typeface="Arial"/>
              </a:rPr>
              <a:t>,  duur </a:t>
            </a:r>
            <a:r>
              <a:rPr lang="nl-NL" sz="1200" dirty="0" err="1" smtClean="0">
                <a:latin typeface="Arial"/>
                <a:cs typeface="Arial"/>
              </a:rPr>
              <a:t>diab</a:t>
            </a:r>
            <a:r>
              <a:rPr lang="nl-NL" sz="1200" dirty="0" smtClean="0">
                <a:latin typeface="Arial"/>
                <a:cs typeface="Arial"/>
              </a:rPr>
              <a:t> 11.5 jr.  HbA1c 9.4 %  Intensieve behandeling geen effect bij slecht ingestelde pat behalve op </a:t>
            </a:r>
            <a:r>
              <a:rPr lang="nl-NL" sz="1200" dirty="0" err="1" smtClean="0">
                <a:latin typeface="Arial"/>
                <a:cs typeface="Arial"/>
              </a:rPr>
              <a:t>microalbuminurie</a:t>
            </a:r>
            <a:r>
              <a:rPr lang="nl-NL" sz="1200" dirty="0" smtClean="0">
                <a:latin typeface="Arial"/>
                <a:cs typeface="Arial"/>
              </a:rPr>
              <a:t> </a:t>
            </a:r>
          </a:p>
          <a:p>
            <a:pPr marL="0" indent="0">
              <a:buNone/>
            </a:pPr>
            <a:r>
              <a:rPr lang="nl-NL" dirty="0" smtClean="0"/>
              <a:t>Het potentiele risico van </a:t>
            </a:r>
            <a:r>
              <a:rPr lang="nl-NL" b="1" dirty="0" smtClean="0"/>
              <a:t>scherpe</a:t>
            </a:r>
            <a:r>
              <a:rPr lang="nl-NL" dirty="0" smtClean="0"/>
              <a:t> </a:t>
            </a:r>
            <a:r>
              <a:rPr lang="nl-NL" dirty="0" err="1" smtClean="0"/>
              <a:t>glykemische</a:t>
            </a:r>
            <a:r>
              <a:rPr lang="nl-NL" dirty="0" smtClean="0"/>
              <a:t> controle weegt bij </a:t>
            </a:r>
            <a:r>
              <a:rPr lang="nl-NL" b="1" dirty="0" smtClean="0"/>
              <a:t>sommige </a:t>
            </a:r>
            <a:r>
              <a:rPr lang="nl-NL" dirty="0" smtClean="0"/>
              <a:t>patiënten niet op tegen het voordeel </a:t>
            </a:r>
          </a:p>
          <a:p>
            <a:pPr>
              <a:buFontTx/>
              <a:buChar char="-"/>
            </a:pPr>
            <a:r>
              <a:rPr lang="nl-NL" dirty="0" smtClean="0"/>
              <a:t>Bij langdurig slecht ingestelde diabetes (&gt; 10 jr.) patiënten</a:t>
            </a:r>
          </a:p>
          <a:p>
            <a:pPr>
              <a:buFontTx/>
              <a:buChar char="-"/>
            </a:pPr>
            <a:r>
              <a:rPr lang="nl-NL" dirty="0" smtClean="0"/>
              <a:t>Indien pat.  bekend is met ernstige </a:t>
            </a:r>
            <a:r>
              <a:rPr lang="nl-NL" dirty="0" err="1" smtClean="0"/>
              <a:t>hypoglycemieën</a:t>
            </a:r>
            <a:endParaRPr lang="nl-NL" dirty="0" smtClean="0"/>
          </a:p>
          <a:p>
            <a:pPr>
              <a:buFontTx/>
              <a:buChar char="-"/>
            </a:pPr>
            <a:r>
              <a:rPr lang="nl-NL" dirty="0" smtClean="0"/>
              <a:t>Ernstige complicaties van atherosclerose</a:t>
            </a:r>
          </a:p>
          <a:p>
            <a:pPr>
              <a:buFontTx/>
              <a:buChar char="-"/>
            </a:pPr>
            <a:r>
              <a:rPr lang="nl-NL" dirty="0" smtClean="0"/>
              <a:t>Bij  </a:t>
            </a:r>
            <a:r>
              <a:rPr lang="nl-NL" b="1" dirty="0" smtClean="0"/>
              <a:t>ouderen (&gt; 65 j) </a:t>
            </a:r>
            <a:r>
              <a:rPr lang="nl-NL" dirty="0" smtClean="0"/>
              <a:t>bij aanwezigheid van </a:t>
            </a:r>
            <a:r>
              <a:rPr lang="nl-NL" b="1" dirty="0" smtClean="0"/>
              <a:t>ernstige co morbiditeit</a:t>
            </a:r>
          </a:p>
          <a:p>
            <a:pPr algn="l">
              <a:lnSpc>
                <a:spcPct val="130000"/>
              </a:lnSpc>
            </a:pPr>
            <a:endParaRPr lang="nl-NL" sz="1200" dirty="0" smtClean="0">
              <a:latin typeface="Arial"/>
              <a:cs typeface="Arial"/>
            </a:endParaRPr>
          </a:p>
        </p:txBody>
      </p:sp>
      <p:sp>
        <p:nvSpPr>
          <p:cNvPr id="4" name="Tijdelijke aanduiding voor dianummer 3"/>
          <p:cNvSpPr>
            <a:spLocks noGrp="1"/>
          </p:cNvSpPr>
          <p:nvPr>
            <p:ph type="sldNum" sz="quarter" idx="10"/>
          </p:nvPr>
        </p:nvSpPr>
        <p:spPr/>
        <p:txBody>
          <a:bodyPr/>
          <a:lstStyle/>
          <a:p>
            <a:fld id="{FF2634D0-0124-6548-96AB-FB4A4A59514C}" type="slidenum">
              <a:rPr lang="nl-NL" smtClean="0"/>
              <a:t>8</a:t>
            </a:fld>
            <a:endParaRPr lang="nl-NL"/>
          </a:p>
        </p:txBody>
      </p:sp>
    </p:spTree>
    <p:extLst>
      <p:ext uri="{BB962C8B-B14F-4D97-AF65-F5344CB8AC3E}">
        <p14:creationId xmlns:p14="http://schemas.microsoft.com/office/powerpoint/2010/main" val="12095626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lnSpc>
                <a:spcPct val="130000"/>
              </a:lnSpc>
            </a:pPr>
            <a:r>
              <a:rPr lang="nl-NL" sz="1200" dirty="0" smtClean="0">
                <a:latin typeface="Arial"/>
                <a:cs typeface="Arial"/>
              </a:rPr>
              <a:t>Intensieve behandeling reduceerde vooral risico op diabetische nefropathie</a:t>
            </a:r>
          </a:p>
        </p:txBody>
      </p:sp>
      <p:sp>
        <p:nvSpPr>
          <p:cNvPr id="4" name="Tijdelijke aanduiding voor dianummer 3"/>
          <p:cNvSpPr>
            <a:spLocks noGrp="1"/>
          </p:cNvSpPr>
          <p:nvPr>
            <p:ph type="sldNum" sz="quarter" idx="10"/>
          </p:nvPr>
        </p:nvSpPr>
        <p:spPr/>
        <p:txBody>
          <a:bodyPr/>
          <a:lstStyle/>
          <a:p>
            <a:fld id="{FF2634D0-0124-6548-96AB-FB4A4A59514C}" type="slidenum">
              <a:rPr lang="nl-NL" smtClean="0"/>
              <a:t>9</a:t>
            </a:fld>
            <a:endParaRPr lang="nl-NL"/>
          </a:p>
        </p:txBody>
      </p:sp>
    </p:spTree>
    <p:extLst>
      <p:ext uri="{BB962C8B-B14F-4D97-AF65-F5344CB8AC3E}">
        <p14:creationId xmlns:p14="http://schemas.microsoft.com/office/powerpoint/2010/main" val="7668714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lnSpc>
                <a:spcPct val="130000"/>
              </a:lnSpc>
            </a:pPr>
            <a:r>
              <a:rPr lang="nl-NL" sz="1200" dirty="0" smtClean="0">
                <a:latin typeface="Arial"/>
                <a:cs typeface="Arial"/>
              </a:rPr>
              <a:t>Studie werd  onderbroken tgv oversterfte in de intensive therapie groep (vooral bij de slecht ingestelde pat)  (HR 1.22  (1.01- 1.46))</a:t>
            </a:r>
          </a:p>
          <a:p>
            <a:endParaRPr lang="nl-NL" dirty="0"/>
          </a:p>
        </p:txBody>
      </p:sp>
      <p:sp>
        <p:nvSpPr>
          <p:cNvPr id="4" name="Tijdelijke aanduiding voor dianummer 3"/>
          <p:cNvSpPr>
            <a:spLocks noGrp="1"/>
          </p:cNvSpPr>
          <p:nvPr>
            <p:ph type="sldNum" sz="quarter" idx="10"/>
          </p:nvPr>
        </p:nvSpPr>
        <p:spPr/>
        <p:txBody>
          <a:bodyPr/>
          <a:lstStyle/>
          <a:p>
            <a:fld id="{FF2634D0-0124-6548-96AB-FB4A4A59514C}" type="slidenum">
              <a:rPr lang="nl-NL" smtClean="0"/>
              <a:t>10</a:t>
            </a:fld>
            <a:endParaRPr lang="nl-NL"/>
          </a:p>
        </p:txBody>
      </p:sp>
    </p:spTree>
    <p:extLst>
      <p:ext uri="{BB962C8B-B14F-4D97-AF65-F5344CB8AC3E}">
        <p14:creationId xmlns:p14="http://schemas.microsoft.com/office/powerpoint/2010/main" val="1472058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lvl="0" indent="0">
              <a:buNone/>
            </a:pPr>
            <a:r>
              <a:rPr lang="nl-NL" dirty="0" smtClean="0"/>
              <a:t>NB:	&gt; 75 </a:t>
            </a:r>
            <a:r>
              <a:rPr lang="nl-NL" dirty="0" err="1" smtClean="0"/>
              <a:t>mmol</a:t>
            </a:r>
            <a:r>
              <a:rPr lang="nl-NL" dirty="0" smtClean="0"/>
              <a:t>/mol (9%): hyperklachten: moeheid, minder alert, 	dorst, vergeetachtigheid of wazig zien</a:t>
            </a:r>
          </a:p>
          <a:p>
            <a:pPr lvl="0"/>
            <a:r>
              <a:rPr lang="nl-NL" dirty="0" smtClean="0"/>
              <a:t>Kwetsbare ouderen 2017 (concept) geen aanbeveling</a:t>
            </a:r>
          </a:p>
          <a:p>
            <a:pPr lvl="0"/>
            <a:r>
              <a:rPr lang="nl-NL" dirty="0" err="1" smtClean="0"/>
              <a:t>Verenso</a:t>
            </a:r>
            <a:r>
              <a:rPr lang="nl-NL" dirty="0" smtClean="0"/>
              <a:t> pas behandelen bij nuchter&gt;10</a:t>
            </a:r>
          </a:p>
          <a:p>
            <a:pPr marL="0" lvl="0" indent="0">
              <a:buNone/>
            </a:pPr>
            <a:endParaRPr lang="nl-NL" dirty="0" smtClean="0"/>
          </a:p>
          <a:p>
            <a:endParaRPr lang="nl-NL" dirty="0"/>
          </a:p>
        </p:txBody>
      </p:sp>
      <p:sp>
        <p:nvSpPr>
          <p:cNvPr id="4" name="Tijdelijke aanduiding voor dianummer 3"/>
          <p:cNvSpPr>
            <a:spLocks noGrp="1"/>
          </p:cNvSpPr>
          <p:nvPr>
            <p:ph type="sldNum" sz="quarter" idx="10"/>
          </p:nvPr>
        </p:nvSpPr>
        <p:spPr/>
        <p:txBody>
          <a:bodyPr/>
          <a:lstStyle/>
          <a:p>
            <a:fld id="{C10ECDF5-0980-EB4A-B121-686CA9340F4A}" type="slidenum">
              <a:rPr lang="nl-NL" smtClean="0"/>
              <a:t>13</a:t>
            </a:fld>
            <a:endParaRPr lang="nl-NL"/>
          </a:p>
        </p:txBody>
      </p:sp>
    </p:spTree>
    <p:extLst>
      <p:ext uri="{BB962C8B-B14F-4D97-AF65-F5344CB8AC3E}">
        <p14:creationId xmlns:p14="http://schemas.microsoft.com/office/powerpoint/2010/main" val="9489462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smtClean="0">
                <a:solidFill>
                  <a:schemeClr val="tx1"/>
                </a:solidFill>
                <a:effectLst/>
                <a:latin typeface="+mn-lt"/>
                <a:ea typeface="+mn-ea"/>
                <a:cs typeface="+mn-cs"/>
              </a:rPr>
              <a:t>Welke middelen zijn voor ouderen meer geschikt dan anderen? Welke hebben meer – voor ouderen – bedreigende bijwerkingen? En spelen bijwerkingen een rol bij onze medicatiekeuzes?</a:t>
            </a:r>
            <a:endParaRPr lang="nl-NL" dirty="0"/>
          </a:p>
        </p:txBody>
      </p:sp>
      <p:sp>
        <p:nvSpPr>
          <p:cNvPr id="4" name="Tijdelijke aanduiding voor dianummer 3"/>
          <p:cNvSpPr>
            <a:spLocks noGrp="1"/>
          </p:cNvSpPr>
          <p:nvPr>
            <p:ph type="sldNum" sz="quarter" idx="10"/>
          </p:nvPr>
        </p:nvSpPr>
        <p:spPr/>
        <p:txBody>
          <a:bodyPr/>
          <a:lstStyle/>
          <a:p>
            <a:fld id="{C10ECDF5-0980-EB4A-B121-686CA9340F4A}" type="slidenum">
              <a:rPr lang="nl-NL" smtClean="0"/>
              <a:t>19</a:t>
            </a:fld>
            <a:endParaRPr lang="nl-NL"/>
          </a:p>
        </p:txBody>
      </p:sp>
    </p:spTree>
    <p:extLst>
      <p:ext uri="{BB962C8B-B14F-4D97-AF65-F5344CB8AC3E}">
        <p14:creationId xmlns:p14="http://schemas.microsoft.com/office/powerpoint/2010/main" val="31768377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smtClean="0">
                <a:solidFill>
                  <a:schemeClr val="tx1"/>
                </a:solidFill>
                <a:effectLst/>
                <a:latin typeface="+mn-lt"/>
                <a:ea typeface="+mn-ea"/>
                <a:cs typeface="+mn-cs"/>
              </a:rPr>
              <a:t>Welke middelen zijn voor ouderen meer geschikt dan anderen? Welke hebben meer – voor ouderen – bedreigende bijwerkingen? En spelen bijwerkingen een rol bij onze medicatiekeuzes?</a:t>
            </a:r>
            <a:endParaRPr lang="nl-NL" dirty="0"/>
          </a:p>
        </p:txBody>
      </p:sp>
      <p:sp>
        <p:nvSpPr>
          <p:cNvPr id="4" name="Tijdelijke aanduiding voor dianummer 3"/>
          <p:cNvSpPr>
            <a:spLocks noGrp="1"/>
          </p:cNvSpPr>
          <p:nvPr>
            <p:ph type="sldNum" sz="quarter" idx="10"/>
          </p:nvPr>
        </p:nvSpPr>
        <p:spPr/>
        <p:txBody>
          <a:bodyPr/>
          <a:lstStyle/>
          <a:p>
            <a:fld id="{C10ECDF5-0980-EB4A-B121-686CA9340F4A}" type="slidenum">
              <a:rPr lang="nl-NL" smtClean="0"/>
              <a:t>20</a:t>
            </a:fld>
            <a:endParaRPr lang="nl-NL"/>
          </a:p>
        </p:txBody>
      </p:sp>
    </p:spTree>
    <p:extLst>
      <p:ext uri="{BB962C8B-B14F-4D97-AF65-F5344CB8AC3E}">
        <p14:creationId xmlns:p14="http://schemas.microsoft.com/office/powerpoint/2010/main" val="31768377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koptekst 3"/>
          <p:cNvSpPr>
            <a:spLocks noGrp="1"/>
          </p:cNvSpPr>
          <p:nvPr>
            <p:ph type="hdr" sz="quarter" idx="10"/>
          </p:nvPr>
        </p:nvSpPr>
        <p:spPr/>
        <p:txBody>
          <a:bodyPr/>
          <a:lstStyle/>
          <a:p>
            <a:pPr>
              <a:defRPr/>
            </a:pPr>
            <a:r>
              <a:rPr lang="de-DE" smtClean="0"/>
              <a:t>geaccrediteerde presentatie april 2015</a:t>
            </a:r>
            <a:endParaRPr lang="de-DE"/>
          </a:p>
        </p:txBody>
      </p:sp>
      <p:sp>
        <p:nvSpPr>
          <p:cNvPr id="5" name="Tijdelijke aanduiding voor voettekst 4"/>
          <p:cNvSpPr>
            <a:spLocks noGrp="1"/>
          </p:cNvSpPr>
          <p:nvPr>
            <p:ph type="ftr" sz="quarter" idx="11"/>
          </p:nvPr>
        </p:nvSpPr>
        <p:spPr/>
        <p:txBody>
          <a:bodyPr/>
          <a:lstStyle/>
          <a:p>
            <a:pPr>
              <a:defRPr/>
            </a:pPr>
            <a:r>
              <a:rPr lang="de-DE" smtClean="0"/>
              <a:t>(c) M.C.J. Haagmans, Boehringer Ingelheim 2015</a:t>
            </a:r>
            <a:endParaRPr lang="de-DE"/>
          </a:p>
        </p:txBody>
      </p:sp>
      <p:sp>
        <p:nvSpPr>
          <p:cNvPr id="6" name="Tijdelijke aanduiding voor dianummer 5"/>
          <p:cNvSpPr>
            <a:spLocks noGrp="1"/>
          </p:cNvSpPr>
          <p:nvPr>
            <p:ph type="sldNum" sz="quarter" idx="12"/>
          </p:nvPr>
        </p:nvSpPr>
        <p:spPr/>
        <p:txBody>
          <a:bodyPr/>
          <a:lstStyle/>
          <a:p>
            <a:pPr>
              <a:defRPr/>
            </a:pPr>
            <a:fld id="{E1774BAA-8140-4133-9EDF-65CD17912EBE}" type="slidenum">
              <a:rPr lang="de-DE" smtClean="0"/>
              <a:pPr>
                <a:defRPr/>
              </a:pPr>
              <a:t>21</a:t>
            </a:fld>
            <a:endParaRPr lang="de-DE"/>
          </a:p>
        </p:txBody>
      </p:sp>
    </p:spTree>
    <p:extLst>
      <p:ext uri="{BB962C8B-B14F-4D97-AF65-F5344CB8AC3E}">
        <p14:creationId xmlns:p14="http://schemas.microsoft.com/office/powerpoint/2010/main" val="10643418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koptekst 3"/>
          <p:cNvSpPr>
            <a:spLocks noGrp="1"/>
          </p:cNvSpPr>
          <p:nvPr>
            <p:ph type="hdr" sz="quarter" idx="10"/>
          </p:nvPr>
        </p:nvSpPr>
        <p:spPr/>
        <p:txBody>
          <a:bodyPr/>
          <a:lstStyle/>
          <a:p>
            <a:pPr>
              <a:defRPr/>
            </a:pPr>
            <a:r>
              <a:rPr lang="de-DE" smtClean="0"/>
              <a:t>geaccrediteerde presentatie april 2015</a:t>
            </a:r>
            <a:endParaRPr lang="de-DE"/>
          </a:p>
        </p:txBody>
      </p:sp>
      <p:sp>
        <p:nvSpPr>
          <p:cNvPr id="5" name="Tijdelijke aanduiding voor voettekst 4"/>
          <p:cNvSpPr>
            <a:spLocks noGrp="1"/>
          </p:cNvSpPr>
          <p:nvPr>
            <p:ph type="ftr" sz="quarter" idx="11"/>
          </p:nvPr>
        </p:nvSpPr>
        <p:spPr/>
        <p:txBody>
          <a:bodyPr/>
          <a:lstStyle/>
          <a:p>
            <a:pPr>
              <a:defRPr/>
            </a:pPr>
            <a:r>
              <a:rPr lang="de-DE" smtClean="0"/>
              <a:t>(c) M.C.J. Haagmans, Boehringer Ingelheim 2015</a:t>
            </a:r>
            <a:endParaRPr lang="de-DE"/>
          </a:p>
        </p:txBody>
      </p:sp>
      <p:sp>
        <p:nvSpPr>
          <p:cNvPr id="6" name="Tijdelijke aanduiding voor dianummer 5"/>
          <p:cNvSpPr>
            <a:spLocks noGrp="1"/>
          </p:cNvSpPr>
          <p:nvPr>
            <p:ph type="sldNum" sz="quarter" idx="12"/>
          </p:nvPr>
        </p:nvSpPr>
        <p:spPr/>
        <p:txBody>
          <a:bodyPr/>
          <a:lstStyle/>
          <a:p>
            <a:pPr>
              <a:defRPr/>
            </a:pPr>
            <a:fld id="{E1774BAA-8140-4133-9EDF-65CD17912EBE}" type="slidenum">
              <a:rPr lang="de-DE" smtClean="0"/>
              <a:pPr>
                <a:defRPr/>
              </a:pPr>
              <a:t>22</a:t>
            </a:fld>
            <a:endParaRPr lang="de-DE"/>
          </a:p>
        </p:txBody>
      </p:sp>
    </p:spTree>
    <p:extLst>
      <p:ext uri="{BB962C8B-B14F-4D97-AF65-F5344CB8AC3E}">
        <p14:creationId xmlns:p14="http://schemas.microsoft.com/office/powerpoint/2010/main" val="1743729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B06C83DD-003A-42D2-A022-512F6F90E278}"/>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xmlns="" id="{D6821E08-B064-4A8D-BC82-100C912200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xmlns="" id="{04925B10-757C-429E-B068-F6365B56FE9E}"/>
              </a:ext>
            </a:extLst>
          </p:cNvPr>
          <p:cNvSpPr>
            <a:spLocks noGrp="1"/>
          </p:cNvSpPr>
          <p:nvPr>
            <p:ph type="dt" sz="half" idx="10"/>
          </p:nvPr>
        </p:nvSpPr>
        <p:spPr/>
        <p:txBody>
          <a:bodyPr/>
          <a:lstStyle/>
          <a:p>
            <a:fld id="{9DE02510-38D6-41F3-98B7-817B4476E6C4}" type="datetimeFigureOut">
              <a:rPr lang="nl-NL" smtClean="0"/>
              <a:t>08-03-18</a:t>
            </a:fld>
            <a:endParaRPr lang="nl-NL"/>
          </a:p>
        </p:txBody>
      </p:sp>
      <p:sp>
        <p:nvSpPr>
          <p:cNvPr id="5" name="Tijdelijke aanduiding voor voettekst 4">
            <a:extLst>
              <a:ext uri="{FF2B5EF4-FFF2-40B4-BE49-F238E27FC236}">
                <a16:creationId xmlns:a16="http://schemas.microsoft.com/office/drawing/2014/main" xmlns="" id="{A2146E7A-0127-4D6E-B696-4A3632EADB0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xmlns="" id="{437AC55F-93E8-49B8-95CF-B485BF4BE9F7}"/>
              </a:ext>
            </a:extLst>
          </p:cNvPr>
          <p:cNvSpPr>
            <a:spLocks noGrp="1"/>
          </p:cNvSpPr>
          <p:nvPr>
            <p:ph type="sldNum" sz="quarter" idx="12"/>
          </p:nvPr>
        </p:nvSpPr>
        <p:spPr/>
        <p:txBody>
          <a:bodyPr/>
          <a:lstStyle/>
          <a:p>
            <a:fld id="{64B9BBF4-00EE-4BA6-91F8-6A982E55F39B}" type="slidenum">
              <a:rPr lang="nl-NL" smtClean="0"/>
              <a:t>‹nr.›</a:t>
            </a:fld>
            <a:endParaRPr lang="nl-NL"/>
          </a:p>
        </p:txBody>
      </p:sp>
    </p:spTree>
    <p:extLst>
      <p:ext uri="{BB962C8B-B14F-4D97-AF65-F5344CB8AC3E}">
        <p14:creationId xmlns:p14="http://schemas.microsoft.com/office/powerpoint/2010/main" val="2115904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B07614FD-6104-4818-84F5-30EF02F11690}"/>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xmlns="" id="{69334EAF-D7FD-44BF-91A8-58462B4E79D6}"/>
              </a:ext>
            </a:extLst>
          </p:cNvPr>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xmlns="" id="{F9AD9596-114D-4087-B894-8A12D9F9A528}"/>
              </a:ext>
            </a:extLst>
          </p:cNvPr>
          <p:cNvSpPr>
            <a:spLocks noGrp="1"/>
          </p:cNvSpPr>
          <p:nvPr>
            <p:ph type="dt" sz="half" idx="10"/>
          </p:nvPr>
        </p:nvSpPr>
        <p:spPr/>
        <p:txBody>
          <a:bodyPr/>
          <a:lstStyle/>
          <a:p>
            <a:fld id="{9DE02510-38D6-41F3-98B7-817B4476E6C4}" type="datetimeFigureOut">
              <a:rPr lang="nl-NL" smtClean="0"/>
              <a:t>08-03-18</a:t>
            </a:fld>
            <a:endParaRPr lang="nl-NL"/>
          </a:p>
        </p:txBody>
      </p:sp>
      <p:sp>
        <p:nvSpPr>
          <p:cNvPr id="5" name="Tijdelijke aanduiding voor voettekst 4">
            <a:extLst>
              <a:ext uri="{FF2B5EF4-FFF2-40B4-BE49-F238E27FC236}">
                <a16:creationId xmlns:a16="http://schemas.microsoft.com/office/drawing/2014/main" xmlns="" id="{236D9CF5-F7CE-4770-8E24-4642A3FDF1A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xmlns="" id="{DA9DA6A7-B683-434D-A369-4B4387386A8E}"/>
              </a:ext>
            </a:extLst>
          </p:cNvPr>
          <p:cNvSpPr>
            <a:spLocks noGrp="1"/>
          </p:cNvSpPr>
          <p:nvPr>
            <p:ph type="sldNum" sz="quarter" idx="12"/>
          </p:nvPr>
        </p:nvSpPr>
        <p:spPr/>
        <p:txBody>
          <a:bodyPr/>
          <a:lstStyle/>
          <a:p>
            <a:fld id="{64B9BBF4-00EE-4BA6-91F8-6A982E55F39B}" type="slidenum">
              <a:rPr lang="nl-NL" smtClean="0"/>
              <a:t>‹nr.›</a:t>
            </a:fld>
            <a:endParaRPr lang="nl-NL"/>
          </a:p>
        </p:txBody>
      </p:sp>
    </p:spTree>
    <p:extLst>
      <p:ext uri="{BB962C8B-B14F-4D97-AF65-F5344CB8AC3E}">
        <p14:creationId xmlns:p14="http://schemas.microsoft.com/office/powerpoint/2010/main" val="39571393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xmlns="" id="{0008B803-E719-428E-8497-2ECBC3CCA670}"/>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xmlns="" id="{8BF8DBA5-2DEC-4846-858A-24CEDCBB1538}"/>
              </a:ext>
            </a:extLst>
          </p:cNvPr>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xmlns="" id="{0CCAF559-8F08-48E6-9847-38DC30E6E7DD}"/>
              </a:ext>
            </a:extLst>
          </p:cNvPr>
          <p:cNvSpPr>
            <a:spLocks noGrp="1"/>
          </p:cNvSpPr>
          <p:nvPr>
            <p:ph type="dt" sz="half" idx="10"/>
          </p:nvPr>
        </p:nvSpPr>
        <p:spPr/>
        <p:txBody>
          <a:bodyPr/>
          <a:lstStyle/>
          <a:p>
            <a:fld id="{9DE02510-38D6-41F3-98B7-817B4476E6C4}" type="datetimeFigureOut">
              <a:rPr lang="nl-NL" smtClean="0"/>
              <a:t>08-03-18</a:t>
            </a:fld>
            <a:endParaRPr lang="nl-NL"/>
          </a:p>
        </p:txBody>
      </p:sp>
      <p:sp>
        <p:nvSpPr>
          <p:cNvPr id="5" name="Tijdelijke aanduiding voor voettekst 4">
            <a:extLst>
              <a:ext uri="{FF2B5EF4-FFF2-40B4-BE49-F238E27FC236}">
                <a16:creationId xmlns:a16="http://schemas.microsoft.com/office/drawing/2014/main" xmlns="" id="{1989542F-3C6F-4E2D-A071-7C2F83CA94D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xmlns="" id="{59778025-9098-4AC0-9D19-B0365ED796B7}"/>
              </a:ext>
            </a:extLst>
          </p:cNvPr>
          <p:cNvSpPr>
            <a:spLocks noGrp="1"/>
          </p:cNvSpPr>
          <p:nvPr>
            <p:ph type="sldNum" sz="quarter" idx="12"/>
          </p:nvPr>
        </p:nvSpPr>
        <p:spPr/>
        <p:txBody>
          <a:bodyPr/>
          <a:lstStyle/>
          <a:p>
            <a:fld id="{64B9BBF4-00EE-4BA6-91F8-6A982E55F39B}" type="slidenum">
              <a:rPr lang="nl-NL" smtClean="0"/>
              <a:t>‹nr.›</a:t>
            </a:fld>
            <a:endParaRPr lang="nl-NL"/>
          </a:p>
        </p:txBody>
      </p:sp>
    </p:spTree>
    <p:extLst>
      <p:ext uri="{BB962C8B-B14F-4D97-AF65-F5344CB8AC3E}">
        <p14:creationId xmlns:p14="http://schemas.microsoft.com/office/powerpoint/2010/main" val="2791930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CBBBC821-A3F3-4ABD-BBA3-D2CA4BCD37C6}"/>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xmlns="" id="{88F90FF7-A2E6-4E73-AECC-8BE3A3EC9A15}"/>
              </a:ext>
            </a:extLst>
          </p:cNvPr>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xmlns="" id="{8B9BD9CA-CFCA-422D-8CAA-747AE76F090B}"/>
              </a:ext>
            </a:extLst>
          </p:cNvPr>
          <p:cNvSpPr>
            <a:spLocks noGrp="1"/>
          </p:cNvSpPr>
          <p:nvPr>
            <p:ph type="dt" sz="half" idx="10"/>
          </p:nvPr>
        </p:nvSpPr>
        <p:spPr/>
        <p:txBody>
          <a:bodyPr/>
          <a:lstStyle/>
          <a:p>
            <a:fld id="{9DE02510-38D6-41F3-98B7-817B4476E6C4}" type="datetimeFigureOut">
              <a:rPr lang="nl-NL" smtClean="0"/>
              <a:t>08-03-18</a:t>
            </a:fld>
            <a:endParaRPr lang="nl-NL"/>
          </a:p>
        </p:txBody>
      </p:sp>
      <p:sp>
        <p:nvSpPr>
          <p:cNvPr id="5" name="Tijdelijke aanduiding voor voettekst 4">
            <a:extLst>
              <a:ext uri="{FF2B5EF4-FFF2-40B4-BE49-F238E27FC236}">
                <a16:creationId xmlns:a16="http://schemas.microsoft.com/office/drawing/2014/main" xmlns="" id="{1CCDA874-E727-4799-86AD-CFC78A54022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xmlns="" id="{104D4E5E-BD44-471C-B6FA-FAE6EEAC0F79}"/>
              </a:ext>
            </a:extLst>
          </p:cNvPr>
          <p:cNvSpPr>
            <a:spLocks noGrp="1"/>
          </p:cNvSpPr>
          <p:nvPr>
            <p:ph type="sldNum" sz="quarter" idx="12"/>
          </p:nvPr>
        </p:nvSpPr>
        <p:spPr/>
        <p:txBody>
          <a:bodyPr/>
          <a:lstStyle/>
          <a:p>
            <a:fld id="{64B9BBF4-00EE-4BA6-91F8-6A982E55F39B}" type="slidenum">
              <a:rPr lang="nl-NL" smtClean="0"/>
              <a:t>‹nr.›</a:t>
            </a:fld>
            <a:endParaRPr lang="nl-NL"/>
          </a:p>
        </p:txBody>
      </p:sp>
    </p:spTree>
    <p:extLst>
      <p:ext uri="{BB962C8B-B14F-4D97-AF65-F5344CB8AC3E}">
        <p14:creationId xmlns:p14="http://schemas.microsoft.com/office/powerpoint/2010/main" val="1753899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CD435E8A-6470-4175-BA76-50E1A8A5E5C8}"/>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xmlns="" id="{DC802CA1-B823-4243-B76B-0FE9FDFA69C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a:extLst>
              <a:ext uri="{FF2B5EF4-FFF2-40B4-BE49-F238E27FC236}">
                <a16:creationId xmlns:a16="http://schemas.microsoft.com/office/drawing/2014/main" xmlns="" id="{43555DBC-C525-4859-BBC1-3565C5DAFE1D}"/>
              </a:ext>
            </a:extLst>
          </p:cNvPr>
          <p:cNvSpPr>
            <a:spLocks noGrp="1"/>
          </p:cNvSpPr>
          <p:nvPr>
            <p:ph type="dt" sz="half" idx="10"/>
          </p:nvPr>
        </p:nvSpPr>
        <p:spPr/>
        <p:txBody>
          <a:bodyPr/>
          <a:lstStyle/>
          <a:p>
            <a:fld id="{9DE02510-38D6-41F3-98B7-817B4476E6C4}" type="datetimeFigureOut">
              <a:rPr lang="nl-NL" smtClean="0"/>
              <a:t>08-03-18</a:t>
            </a:fld>
            <a:endParaRPr lang="nl-NL"/>
          </a:p>
        </p:txBody>
      </p:sp>
      <p:sp>
        <p:nvSpPr>
          <p:cNvPr id="5" name="Tijdelijke aanduiding voor voettekst 4">
            <a:extLst>
              <a:ext uri="{FF2B5EF4-FFF2-40B4-BE49-F238E27FC236}">
                <a16:creationId xmlns:a16="http://schemas.microsoft.com/office/drawing/2014/main" xmlns="" id="{4659850C-C17D-4D96-91BA-0D55B78F941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xmlns="" id="{0F8E7F4F-66EB-4BC6-8F40-0121F06ECE52}"/>
              </a:ext>
            </a:extLst>
          </p:cNvPr>
          <p:cNvSpPr>
            <a:spLocks noGrp="1"/>
          </p:cNvSpPr>
          <p:nvPr>
            <p:ph type="sldNum" sz="quarter" idx="12"/>
          </p:nvPr>
        </p:nvSpPr>
        <p:spPr/>
        <p:txBody>
          <a:bodyPr/>
          <a:lstStyle/>
          <a:p>
            <a:fld id="{64B9BBF4-00EE-4BA6-91F8-6A982E55F39B}" type="slidenum">
              <a:rPr lang="nl-NL" smtClean="0"/>
              <a:t>‹nr.›</a:t>
            </a:fld>
            <a:endParaRPr lang="nl-NL"/>
          </a:p>
        </p:txBody>
      </p:sp>
    </p:spTree>
    <p:extLst>
      <p:ext uri="{BB962C8B-B14F-4D97-AF65-F5344CB8AC3E}">
        <p14:creationId xmlns:p14="http://schemas.microsoft.com/office/powerpoint/2010/main" val="1094853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941674F2-3029-4077-B72E-13C91DAD0E65}"/>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xmlns="" id="{2EEE5752-F6C6-4452-BD22-8927656D2513}"/>
              </a:ext>
            </a:extLst>
          </p:cNvPr>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xmlns="" id="{4DEB0379-979D-4C23-A038-376EA277C813}"/>
              </a:ext>
            </a:extLst>
          </p:cNvPr>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xmlns="" id="{5263B5C1-B83F-4A26-8B08-66D878EFF20B}"/>
              </a:ext>
            </a:extLst>
          </p:cNvPr>
          <p:cNvSpPr>
            <a:spLocks noGrp="1"/>
          </p:cNvSpPr>
          <p:nvPr>
            <p:ph type="dt" sz="half" idx="10"/>
          </p:nvPr>
        </p:nvSpPr>
        <p:spPr/>
        <p:txBody>
          <a:bodyPr/>
          <a:lstStyle/>
          <a:p>
            <a:fld id="{9DE02510-38D6-41F3-98B7-817B4476E6C4}" type="datetimeFigureOut">
              <a:rPr lang="nl-NL" smtClean="0"/>
              <a:t>08-03-18</a:t>
            </a:fld>
            <a:endParaRPr lang="nl-NL"/>
          </a:p>
        </p:txBody>
      </p:sp>
      <p:sp>
        <p:nvSpPr>
          <p:cNvPr id="6" name="Tijdelijke aanduiding voor voettekst 5">
            <a:extLst>
              <a:ext uri="{FF2B5EF4-FFF2-40B4-BE49-F238E27FC236}">
                <a16:creationId xmlns:a16="http://schemas.microsoft.com/office/drawing/2014/main" xmlns="" id="{BA8CEDE3-E80B-4A58-B2E6-291213181B1B}"/>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xmlns="" id="{62C39A8A-CBE9-4509-B700-79CFB256BD74}"/>
              </a:ext>
            </a:extLst>
          </p:cNvPr>
          <p:cNvSpPr>
            <a:spLocks noGrp="1"/>
          </p:cNvSpPr>
          <p:nvPr>
            <p:ph type="sldNum" sz="quarter" idx="12"/>
          </p:nvPr>
        </p:nvSpPr>
        <p:spPr/>
        <p:txBody>
          <a:bodyPr/>
          <a:lstStyle/>
          <a:p>
            <a:fld id="{64B9BBF4-00EE-4BA6-91F8-6A982E55F39B}" type="slidenum">
              <a:rPr lang="nl-NL" smtClean="0"/>
              <a:t>‹nr.›</a:t>
            </a:fld>
            <a:endParaRPr lang="nl-NL"/>
          </a:p>
        </p:txBody>
      </p:sp>
    </p:spTree>
    <p:extLst>
      <p:ext uri="{BB962C8B-B14F-4D97-AF65-F5344CB8AC3E}">
        <p14:creationId xmlns:p14="http://schemas.microsoft.com/office/powerpoint/2010/main" val="3880413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217E05CC-71D3-43B8-80AC-38D4117D3DAA}"/>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xmlns="" id="{E772C075-146D-4AD9-908B-335A8DC708F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a:extLst>
              <a:ext uri="{FF2B5EF4-FFF2-40B4-BE49-F238E27FC236}">
                <a16:creationId xmlns:a16="http://schemas.microsoft.com/office/drawing/2014/main" xmlns="" id="{1F96D3B2-8FBC-4471-80AD-2E89A2CF17D4}"/>
              </a:ext>
            </a:extLst>
          </p:cNvPr>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xmlns="" id="{40A1792C-8B1F-4DCE-AA3E-B1372C71F3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a:extLst>
              <a:ext uri="{FF2B5EF4-FFF2-40B4-BE49-F238E27FC236}">
                <a16:creationId xmlns:a16="http://schemas.microsoft.com/office/drawing/2014/main" xmlns="" id="{10AAE188-BE44-4EC5-86A4-A6FD0BC6EAC6}"/>
              </a:ext>
            </a:extLst>
          </p:cNvPr>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xmlns="" id="{7600FED8-B2DA-4143-BCFA-4F7893C108A0}"/>
              </a:ext>
            </a:extLst>
          </p:cNvPr>
          <p:cNvSpPr>
            <a:spLocks noGrp="1"/>
          </p:cNvSpPr>
          <p:nvPr>
            <p:ph type="dt" sz="half" idx="10"/>
          </p:nvPr>
        </p:nvSpPr>
        <p:spPr/>
        <p:txBody>
          <a:bodyPr/>
          <a:lstStyle/>
          <a:p>
            <a:fld id="{9DE02510-38D6-41F3-98B7-817B4476E6C4}" type="datetimeFigureOut">
              <a:rPr lang="nl-NL" smtClean="0"/>
              <a:t>08-03-18</a:t>
            </a:fld>
            <a:endParaRPr lang="nl-NL"/>
          </a:p>
        </p:txBody>
      </p:sp>
      <p:sp>
        <p:nvSpPr>
          <p:cNvPr id="8" name="Tijdelijke aanduiding voor voettekst 7">
            <a:extLst>
              <a:ext uri="{FF2B5EF4-FFF2-40B4-BE49-F238E27FC236}">
                <a16:creationId xmlns:a16="http://schemas.microsoft.com/office/drawing/2014/main" xmlns="" id="{AB33D055-D8A1-46DB-9410-807B372540F6}"/>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xmlns="" id="{10868390-9FC9-420C-B4CE-81078C2A7465}"/>
              </a:ext>
            </a:extLst>
          </p:cNvPr>
          <p:cNvSpPr>
            <a:spLocks noGrp="1"/>
          </p:cNvSpPr>
          <p:nvPr>
            <p:ph type="sldNum" sz="quarter" idx="12"/>
          </p:nvPr>
        </p:nvSpPr>
        <p:spPr/>
        <p:txBody>
          <a:bodyPr/>
          <a:lstStyle/>
          <a:p>
            <a:fld id="{64B9BBF4-00EE-4BA6-91F8-6A982E55F39B}" type="slidenum">
              <a:rPr lang="nl-NL" smtClean="0"/>
              <a:t>‹nr.›</a:t>
            </a:fld>
            <a:endParaRPr lang="nl-NL"/>
          </a:p>
        </p:txBody>
      </p:sp>
    </p:spTree>
    <p:extLst>
      <p:ext uri="{BB962C8B-B14F-4D97-AF65-F5344CB8AC3E}">
        <p14:creationId xmlns:p14="http://schemas.microsoft.com/office/powerpoint/2010/main" val="1629764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E5C94AC8-3026-4EDF-B69E-09898AE03379}"/>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xmlns="" id="{D558A6FB-13DA-42F1-9B97-770D862EBABC}"/>
              </a:ext>
            </a:extLst>
          </p:cNvPr>
          <p:cNvSpPr>
            <a:spLocks noGrp="1"/>
          </p:cNvSpPr>
          <p:nvPr>
            <p:ph type="dt" sz="half" idx="10"/>
          </p:nvPr>
        </p:nvSpPr>
        <p:spPr/>
        <p:txBody>
          <a:bodyPr/>
          <a:lstStyle/>
          <a:p>
            <a:fld id="{9DE02510-38D6-41F3-98B7-817B4476E6C4}" type="datetimeFigureOut">
              <a:rPr lang="nl-NL" smtClean="0"/>
              <a:t>08-03-18</a:t>
            </a:fld>
            <a:endParaRPr lang="nl-NL"/>
          </a:p>
        </p:txBody>
      </p:sp>
      <p:sp>
        <p:nvSpPr>
          <p:cNvPr id="4" name="Tijdelijke aanduiding voor voettekst 3">
            <a:extLst>
              <a:ext uri="{FF2B5EF4-FFF2-40B4-BE49-F238E27FC236}">
                <a16:creationId xmlns:a16="http://schemas.microsoft.com/office/drawing/2014/main" xmlns="" id="{DEFE3EBF-05F8-4FC8-9B4F-BEBEE3E8E62C}"/>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xmlns="" id="{87979F23-E19F-43AE-A013-678EDDBF3435}"/>
              </a:ext>
            </a:extLst>
          </p:cNvPr>
          <p:cNvSpPr>
            <a:spLocks noGrp="1"/>
          </p:cNvSpPr>
          <p:nvPr>
            <p:ph type="sldNum" sz="quarter" idx="12"/>
          </p:nvPr>
        </p:nvSpPr>
        <p:spPr/>
        <p:txBody>
          <a:bodyPr/>
          <a:lstStyle/>
          <a:p>
            <a:fld id="{64B9BBF4-00EE-4BA6-91F8-6A982E55F39B}" type="slidenum">
              <a:rPr lang="nl-NL" smtClean="0"/>
              <a:t>‹nr.›</a:t>
            </a:fld>
            <a:endParaRPr lang="nl-NL"/>
          </a:p>
        </p:txBody>
      </p:sp>
    </p:spTree>
    <p:extLst>
      <p:ext uri="{BB962C8B-B14F-4D97-AF65-F5344CB8AC3E}">
        <p14:creationId xmlns:p14="http://schemas.microsoft.com/office/powerpoint/2010/main" val="3929289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xmlns="" id="{AE083A2C-D5E2-49E7-94A4-D4E7D00B8A7F}"/>
              </a:ext>
            </a:extLst>
          </p:cNvPr>
          <p:cNvSpPr>
            <a:spLocks noGrp="1"/>
          </p:cNvSpPr>
          <p:nvPr>
            <p:ph type="dt" sz="half" idx="10"/>
          </p:nvPr>
        </p:nvSpPr>
        <p:spPr/>
        <p:txBody>
          <a:bodyPr/>
          <a:lstStyle/>
          <a:p>
            <a:fld id="{9DE02510-38D6-41F3-98B7-817B4476E6C4}" type="datetimeFigureOut">
              <a:rPr lang="nl-NL" smtClean="0"/>
              <a:t>08-03-18</a:t>
            </a:fld>
            <a:endParaRPr lang="nl-NL"/>
          </a:p>
        </p:txBody>
      </p:sp>
      <p:sp>
        <p:nvSpPr>
          <p:cNvPr id="3" name="Tijdelijke aanduiding voor voettekst 2">
            <a:extLst>
              <a:ext uri="{FF2B5EF4-FFF2-40B4-BE49-F238E27FC236}">
                <a16:creationId xmlns:a16="http://schemas.microsoft.com/office/drawing/2014/main" xmlns="" id="{AC81BC62-95B7-4DF8-816A-A7CCE5795CE2}"/>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xmlns="" id="{85ACA6FD-077B-4BA4-BD55-6A7C22579B0E}"/>
              </a:ext>
            </a:extLst>
          </p:cNvPr>
          <p:cNvSpPr>
            <a:spLocks noGrp="1"/>
          </p:cNvSpPr>
          <p:nvPr>
            <p:ph type="sldNum" sz="quarter" idx="12"/>
          </p:nvPr>
        </p:nvSpPr>
        <p:spPr/>
        <p:txBody>
          <a:bodyPr/>
          <a:lstStyle/>
          <a:p>
            <a:fld id="{64B9BBF4-00EE-4BA6-91F8-6A982E55F39B}" type="slidenum">
              <a:rPr lang="nl-NL" smtClean="0"/>
              <a:t>‹nr.›</a:t>
            </a:fld>
            <a:endParaRPr lang="nl-NL"/>
          </a:p>
        </p:txBody>
      </p:sp>
    </p:spTree>
    <p:extLst>
      <p:ext uri="{BB962C8B-B14F-4D97-AF65-F5344CB8AC3E}">
        <p14:creationId xmlns:p14="http://schemas.microsoft.com/office/powerpoint/2010/main" val="23276417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3716FD95-F3FD-4493-9DB4-623382DB74D0}"/>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xmlns="" id="{34B8E0B0-609D-4F6B-9CB9-27DEF19F7A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xmlns="" id="{25E9BCB1-ADDE-49B1-BAD8-E73DB95609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xmlns="" id="{D4CF2FC3-AAE0-4349-96E2-65206D7134BC}"/>
              </a:ext>
            </a:extLst>
          </p:cNvPr>
          <p:cNvSpPr>
            <a:spLocks noGrp="1"/>
          </p:cNvSpPr>
          <p:nvPr>
            <p:ph type="dt" sz="half" idx="10"/>
          </p:nvPr>
        </p:nvSpPr>
        <p:spPr/>
        <p:txBody>
          <a:bodyPr/>
          <a:lstStyle/>
          <a:p>
            <a:fld id="{9DE02510-38D6-41F3-98B7-817B4476E6C4}" type="datetimeFigureOut">
              <a:rPr lang="nl-NL" smtClean="0"/>
              <a:t>08-03-18</a:t>
            </a:fld>
            <a:endParaRPr lang="nl-NL"/>
          </a:p>
        </p:txBody>
      </p:sp>
      <p:sp>
        <p:nvSpPr>
          <p:cNvPr id="6" name="Tijdelijke aanduiding voor voettekst 5">
            <a:extLst>
              <a:ext uri="{FF2B5EF4-FFF2-40B4-BE49-F238E27FC236}">
                <a16:creationId xmlns:a16="http://schemas.microsoft.com/office/drawing/2014/main" xmlns="" id="{F50FA6E1-ED37-4A82-856C-6B39C646F0C0}"/>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xmlns="" id="{3662A9FE-84A0-49B8-97D9-0157DECBCDCE}"/>
              </a:ext>
            </a:extLst>
          </p:cNvPr>
          <p:cNvSpPr>
            <a:spLocks noGrp="1"/>
          </p:cNvSpPr>
          <p:nvPr>
            <p:ph type="sldNum" sz="quarter" idx="12"/>
          </p:nvPr>
        </p:nvSpPr>
        <p:spPr/>
        <p:txBody>
          <a:bodyPr/>
          <a:lstStyle/>
          <a:p>
            <a:fld id="{64B9BBF4-00EE-4BA6-91F8-6A982E55F39B}" type="slidenum">
              <a:rPr lang="nl-NL" smtClean="0"/>
              <a:t>‹nr.›</a:t>
            </a:fld>
            <a:endParaRPr lang="nl-NL"/>
          </a:p>
        </p:txBody>
      </p:sp>
    </p:spTree>
    <p:extLst>
      <p:ext uri="{BB962C8B-B14F-4D97-AF65-F5344CB8AC3E}">
        <p14:creationId xmlns:p14="http://schemas.microsoft.com/office/powerpoint/2010/main" val="1956616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2B970AC5-EE82-4951-A49C-3E3F4465EF1C}"/>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xmlns="" id="{549ED6C9-588E-45D0-93A8-9BCFB6D83DD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xmlns="" id="{8966664B-83D5-4630-8BE9-A88A094C7D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xmlns="" id="{2F9FE129-5F1A-4D23-8EBF-889DD4F7088F}"/>
              </a:ext>
            </a:extLst>
          </p:cNvPr>
          <p:cNvSpPr>
            <a:spLocks noGrp="1"/>
          </p:cNvSpPr>
          <p:nvPr>
            <p:ph type="dt" sz="half" idx="10"/>
          </p:nvPr>
        </p:nvSpPr>
        <p:spPr/>
        <p:txBody>
          <a:bodyPr/>
          <a:lstStyle/>
          <a:p>
            <a:fld id="{9DE02510-38D6-41F3-98B7-817B4476E6C4}" type="datetimeFigureOut">
              <a:rPr lang="nl-NL" smtClean="0"/>
              <a:t>08-03-18</a:t>
            </a:fld>
            <a:endParaRPr lang="nl-NL"/>
          </a:p>
        </p:txBody>
      </p:sp>
      <p:sp>
        <p:nvSpPr>
          <p:cNvPr id="6" name="Tijdelijke aanduiding voor voettekst 5">
            <a:extLst>
              <a:ext uri="{FF2B5EF4-FFF2-40B4-BE49-F238E27FC236}">
                <a16:creationId xmlns:a16="http://schemas.microsoft.com/office/drawing/2014/main" xmlns="" id="{9DF58609-1BA8-42FD-8678-202FF64DF18E}"/>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xmlns="" id="{9DB78CB3-D0AA-4FCE-8A3F-EDAC5D8387C3}"/>
              </a:ext>
            </a:extLst>
          </p:cNvPr>
          <p:cNvSpPr>
            <a:spLocks noGrp="1"/>
          </p:cNvSpPr>
          <p:nvPr>
            <p:ph type="sldNum" sz="quarter" idx="12"/>
          </p:nvPr>
        </p:nvSpPr>
        <p:spPr/>
        <p:txBody>
          <a:bodyPr/>
          <a:lstStyle/>
          <a:p>
            <a:fld id="{64B9BBF4-00EE-4BA6-91F8-6A982E55F39B}" type="slidenum">
              <a:rPr lang="nl-NL" smtClean="0"/>
              <a:t>‹nr.›</a:t>
            </a:fld>
            <a:endParaRPr lang="nl-NL"/>
          </a:p>
        </p:txBody>
      </p:sp>
    </p:spTree>
    <p:extLst>
      <p:ext uri="{BB962C8B-B14F-4D97-AF65-F5344CB8AC3E}">
        <p14:creationId xmlns:p14="http://schemas.microsoft.com/office/powerpoint/2010/main" val="5109476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xmlns="" id="{8D3F8FBF-A43D-4934-9FA4-23138E5066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xmlns="" id="{10F8AF01-CA05-488E-AC6A-0372D7C255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xmlns="" id="{38133790-529D-489E-BAA9-395AB9D249C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E02510-38D6-41F3-98B7-817B4476E6C4}" type="datetimeFigureOut">
              <a:rPr lang="nl-NL" smtClean="0"/>
              <a:t>08-03-18</a:t>
            </a:fld>
            <a:endParaRPr lang="nl-NL"/>
          </a:p>
        </p:txBody>
      </p:sp>
      <p:sp>
        <p:nvSpPr>
          <p:cNvPr id="5" name="Tijdelijke aanduiding voor voettekst 4">
            <a:extLst>
              <a:ext uri="{FF2B5EF4-FFF2-40B4-BE49-F238E27FC236}">
                <a16:creationId xmlns:a16="http://schemas.microsoft.com/office/drawing/2014/main" xmlns="" id="{51633D09-FF4E-48B1-BFC4-F244DA5EFF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xmlns="" id="{300EA46B-C120-419B-A2CA-949DCD88E6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B9BBF4-00EE-4BA6-91F8-6A982E55F39B}" type="slidenum">
              <a:rPr lang="nl-NL" smtClean="0"/>
              <a:t>‹nr.›</a:t>
            </a:fld>
            <a:endParaRPr lang="nl-NL"/>
          </a:p>
        </p:txBody>
      </p:sp>
    </p:spTree>
    <p:extLst>
      <p:ext uri="{BB962C8B-B14F-4D97-AF65-F5344CB8AC3E}">
        <p14:creationId xmlns:p14="http://schemas.microsoft.com/office/powerpoint/2010/main" val="34772827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1.png"/><Relationship Id="rId8"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png"/><Relationship Id="rId5" Type="http://schemas.openxmlformats.org/officeDocument/2006/relationships/image" Target="../media/image19.jpeg"/><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36.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5C122669-E66D-4433-9B24-B6779A3809C4}"/>
              </a:ext>
            </a:extLst>
          </p:cNvPr>
          <p:cNvSpPr>
            <a:spLocks noGrp="1"/>
          </p:cNvSpPr>
          <p:nvPr>
            <p:ph type="ctrTitle"/>
          </p:nvPr>
        </p:nvSpPr>
        <p:spPr/>
        <p:txBody>
          <a:bodyPr>
            <a:normAutofit fontScale="90000"/>
          </a:bodyPr>
          <a:lstStyle/>
          <a:p>
            <a:r>
              <a:rPr lang="nl-NL" dirty="0"/>
              <a:t>Behandelen </a:t>
            </a:r>
            <a:r>
              <a:rPr lang="nl-NL" dirty="0" smtClean="0"/>
              <a:t/>
            </a:r>
            <a:br>
              <a:rPr lang="nl-NL" dirty="0" smtClean="0"/>
            </a:br>
            <a:r>
              <a:rPr lang="nl-NL" dirty="0" smtClean="0"/>
              <a:t>van diabetes mellitus </a:t>
            </a:r>
            <a:br>
              <a:rPr lang="nl-NL" dirty="0" smtClean="0"/>
            </a:br>
            <a:r>
              <a:rPr lang="nl-NL" dirty="0" smtClean="0"/>
              <a:t>bij </a:t>
            </a:r>
            <a:r>
              <a:rPr lang="nl-NL" dirty="0"/>
              <a:t>kwetsbare ouderen </a:t>
            </a:r>
          </a:p>
        </p:txBody>
      </p:sp>
    </p:spTree>
    <p:extLst>
      <p:ext uri="{BB962C8B-B14F-4D97-AF65-F5344CB8AC3E}">
        <p14:creationId xmlns:p14="http://schemas.microsoft.com/office/powerpoint/2010/main" val="370059159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ACCORD studie </a:t>
            </a:r>
            <a:endParaRPr lang="nl-NL" dirty="0"/>
          </a:p>
        </p:txBody>
      </p:sp>
      <p:pic>
        <p:nvPicPr>
          <p:cNvPr id="10957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74414" y="1682018"/>
            <a:ext cx="8323989" cy="4425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3"/>
          <p:cNvSpPr txBox="1">
            <a:spLocks noChangeArrowheads="1"/>
          </p:cNvSpPr>
          <p:nvPr/>
        </p:nvSpPr>
        <p:spPr bwMode="auto">
          <a:xfrm>
            <a:off x="7239941" y="6280151"/>
            <a:ext cx="507247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000066"/>
                </a:solidFill>
                <a:latin typeface="Verdana" pitchFamily="34" charset="0"/>
                <a:ea typeface="MS PGothic" pitchFamily="34" charset="-128"/>
                <a:cs typeface="Arial" pitchFamily="34" charset="0"/>
              </a:defRPr>
            </a:lvl1pPr>
            <a:lvl2pPr marL="742950" indent="-285750" eaLnBrk="0" hangingPunct="0">
              <a:buChar char="•"/>
              <a:defRPr>
                <a:solidFill>
                  <a:srgbClr val="000066"/>
                </a:solidFill>
                <a:latin typeface="Verdana" pitchFamily="34" charset="0"/>
                <a:ea typeface="Arial" pitchFamily="34" charset="0"/>
                <a:cs typeface="Arial" pitchFamily="34" charset="0"/>
              </a:defRPr>
            </a:lvl2pPr>
            <a:lvl3pPr marL="1143000" indent="-228600" eaLnBrk="0" hangingPunct="0">
              <a:buChar char="•"/>
              <a:defRPr>
                <a:solidFill>
                  <a:srgbClr val="000066"/>
                </a:solidFill>
                <a:latin typeface="Verdana" pitchFamily="34" charset="0"/>
                <a:ea typeface="Arial" pitchFamily="34" charset="0"/>
                <a:cs typeface="Arial" pitchFamily="34" charset="0"/>
              </a:defRPr>
            </a:lvl3pPr>
            <a:lvl4pPr marL="1600200" indent="-228600" eaLnBrk="0" hangingPunct="0">
              <a:buChar char="•"/>
              <a:defRPr>
                <a:solidFill>
                  <a:srgbClr val="000066"/>
                </a:solidFill>
                <a:latin typeface="Verdana" pitchFamily="34" charset="0"/>
                <a:ea typeface="Arial" pitchFamily="34" charset="0"/>
                <a:cs typeface="Arial" pitchFamily="34" charset="0"/>
              </a:defRPr>
            </a:lvl4pPr>
            <a:lvl5pPr marL="2057400" indent="-228600" eaLnBrk="0" hangingPunct="0">
              <a:buChar char="•"/>
              <a:defRPr>
                <a:solidFill>
                  <a:srgbClr val="000066"/>
                </a:solidFill>
                <a:latin typeface="Verdana" pitchFamily="34" charset="0"/>
                <a:ea typeface="Arial" pitchFamily="34" charset="0"/>
                <a:cs typeface="Arial" pitchFamily="34" charset="0"/>
              </a:defRPr>
            </a:lvl5pPr>
            <a:lvl6pPr marL="2514600" indent="-228600" eaLnBrk="0" fontAlgn="base" hangingPunct="0">
              <a:spcBef>
                <a:spcPct val="20000"/>
              </a:spcBef>
              <a:spcAft>
                <a:spcPct val="0"/>
              </a:spcAft>
              <a:buChar char="•"/>
              <a:defRPr>
                <a:solidFill>
                  <a:srgbClr val="000066"/>
                </a:solidFill>
                <a:latin typeface="Verdana" pitchFamily="34" charset="0"/>
                <a:ea typeface="Arial" pitchFamily="34" charset="0"/>
                <a:cs typeface="Arial" pitchFamily="34" charset="0"/>
              </a:defRPr>
            </a:lvl6pPr>
            <a:lvl7pPr marL="2971800" indent="-228600" eaLnBrk="0" fontAlgn="base" hangingPunct="0">
              <a:spcBef>
                <a:spcPct val="20000"/>
              </a:spcBef>
              <a:spcAft>
                <a:spcPct val="0"/>
              </a:spcAft>
              <a:buChar char="•"/>
              <a:defRPr>
                <a:solidFill>
                  <a:srgbClr val="000066"/>
                </a:solidFill>
                <a:latin typeface="Verdana" pitchFamily="34" charset="0"/>
                <a:ea typeface="Arial" pitchFamily="34" charset="0"/>
                <a:cs typeface="Arial" pitchFamily="34" charset="0"/>
              </a:defRPr>
            </a:lvl7pPr>
            <a:lvl8pPr marL="3429000" indent="-228600" eaLnBrk="0" fontAlgn="base" hangingPunct="0">
              <a:spcBef>
                <a:spcPct val="20000"/>
              </a:spcBef>
              <a:spcAft>
                <a:spcPct val="0"/>
              </a:spcAft>
              <a:buChar char="•"/>
              <a:defRPr>
                <a:solidFill>
                  <a:srgbClr val="000066"/>
                </a:solidFill>
                <a:latin typeface="Verdana" pitchFamily="34" charset="0"/>
                <a:ea typeface="Arial" pitchFamily="34" charset="0"/>
                <a:cs typeface="Arial" pitchFamily="34" charset="0"/>
              </a:defRPr>
            </a:lvl8pPr>
            <a:lvl9pPr marL="3886200" indent="-228600" eaLnBrk="0" fontAlgn="base" hangingPunct="0">
              <a:spcBef>
                <a:spcPct val="20000"/>
              </a:spcBef>
              <a:spcAft>
                <a:spcPct val="0"/>
              </a:spcAft>
              <a:buChar char="•"/>
              <a:defRPr>
                <a:solidFill>
                  <a:srgbClr val="000066"/>
                </a:solidFill>
                <a:latin typeface="Verdana" pitchFamily="34" charset="0"/>
                <a:ea typeface="Arial" pitchFamily="34" charset="0"/>
                <a:cs typeface="Arial" pitchFamily="34" charset="0"/>
              </a:defRPr>
            </a:lvl9pPr>
          </a:lstStyle>
          <a:p>
            <a:pPr marL="0" marR="0" lvl="0" indent="0" defTabSz="914400" eaLnBrk="1" fontAlgn="base" latinLnBrk="0" hangingPunct="1">
              <a:lnSpc>
                <a:spcPct val="100000"/>
              </a:lnSpc>
              <a:spcBef>
                <a:spcPct val="20000"/>
              </a:spcBef>
              <a:spcAft>
                <a:spcPct val="0"/>
              </a:spcAft>
              <a:buClrTx/>
              <a:buSzTx/>
              <a:buFont typeface="Arial Unicode MS" pitchFamily="34" charset="-128"/>
              <a:buNone/>
              <a:tabLst/>
              <a:defRPr/>
            </a:pPr>
            <a:r>
              <a:rPr kumimoji="0" lang="en-US" altLang="en-US" sz="1200" b="0" i="0" u="none" strike="noStrike" kern="0" cap="none" spc="0" normalizeH="0" baseline="0" noProof="0" dirty="0" smtClean="0">
                <a:ln>
                  <a:noFill/>
                </a:ln>
                <a:solidFill>
                  <a:srgbClr val="1C0042"/>
                </a:solidFill>
                <a:effectLst/>
                <a:uLnTx/>
                <a:uFillTx/>
                <a:latin typeface="Arial" panose="020B0604020202020204" pitchFamily="34" charset="0"/>
              </a:rPr>
              <a:t>ACCORD. </a:t>
            </a:r>
            <a:r>
              <a:rPr kumimoji="0" lang="en-US" altLang="en-US" sz="1200" b="0" i="1" u="none" strike="noStrike" kern="0" cap="none" spc="0" normalizeH="0" baseline="0" noProof="0" dirty="0" smtClean="0">
                <a:ln>
                  <a:noFill/>
                </a:ln>
                <a:solidFill>
                  <a:srgbClr val="1C0042"/>
                </a:solidFill>
                <a:effectLst/>
                <a:uLnTx/>
                <a:uFillTx/>
                <a:latin typeface="Arial" panose="020B0604020202020204" pitchFamily="34" charset="0"/>
              </a:rPr>
              <a:t>N </a:t>
            </a:r>
            <a:r>
              <a:rPr kumimoji="0" lang="en-US" altLang="en-US" sz="1200" b="0" i="1" u="none" strike="noStrike" kern="0" cap="none" spc="0" normalizeH="0" baseline="0" noProof="0" dirty="0" err="1" smtClean="0">
                <a:ln>
                  <a:noFill/>
                </a:ln>
                <a:solidFill>
                  <a:srgbClr val="1C0042"/>
                </a:solidFill>
                <a:effectLst/>
                <a:uLnTx/>
                <a:uFillTx/>
                <a:latin typeface="Arial" panose="020B0604020202020204" pitchFamily="34" charset="0"/>
              </a:rPr>
              <a:t>Engl</a:t>
            </a:r>
            <a:r>
              <a:rPr kumimoji="0" lang="en-US" altLang="en-US" sz="1200" b="0" i="1" u="none" strike="noStrike" kern="0" cap="none" spc="0" normalizeH="0" baseline="0" noProof="0" dirty="0" smtClean="0">
                <a:ln>
                  <a:noFill/>
                </a:ln>
                <a:solidFill>
                  <a:srgbClr val="1C0042"/>
                </a:solidFill>
                <a:effectLst/>
                <a:uLnTx/>
                <a:uFillTx/>
                <a:latin typeface="Arial" panose="020B0604020202020204" pitchFamily="34" charset="0"/>
              </a:rPr>
              <a:t> J Med </a:t>
            </a:r>
            <a:r>
              <a:rPr kumimoji="0" lang="en-US" altLang="en-US" sz="1200" b="0" i="0" u="none" strike="noStrike" kern="0" cap="none" spc="0" normalizeH="0" baseline="0" noProof="0" dirty="0" smtClean="0">
                <a:ln>
                  <a:noFill/>
                </a:ln>
                <a:solidFill>
                  <a:srgbClr val="1C0042"/>
                </a:solidFill>
                <a:effectLst/>
                <a:uLnTx/>
                <a:uFillTx/>
                <a:latin typeface="Arial" panose="020B0604020202020204" pitchFamily="34" charset="0"/>
              </a:rPr>
              <a:t>2008;358:2545-2559.</a:t>
            </a:r>
          </a:p>
        </p:txBody>
      </p:sp>
      <p:sp>
        <p:nvSpPr>
          <p:cNvPr id="6" name="Tekstvak 5"/>
          <p:cNvSpPr txBox="1"/>
          <p:nvPr/>
        </p:nvSpPr>
        <p:spPr>
          <a:xfrm>
            <a:off x="4368061" y="3245668"/>
            <a:ext cx="1998873" cy="338554"/>
          </a:xfrm>
          <a:prstGeom prst="rect">
            <a:avLst/>
          </a:prstGeom>
          <a:noFill/>
        </p:spPr>
        <p:txBody>
          <a:bodyPr wrap="square" rtlCol="0">
            <a:spAutoFit/>
          </a:bodyPr>
          <a:lstStyle/>
          <a:p>
            <a:r>
              <a:rPr lang="nl-NL" sz="1600" dirty="0" smtClean="0">
                <a:latin typeface="Arial" panose="020B0604020202020204" pitchFamily="34" charset="0"/>
                <a:cs typeface="Arial" panose="020B0604020202020204" pitchFamily="34" charset="0"/>
              </a:rPr>
              <a:t>HbA1c 7.5 %</a:t>
            </a:r>
            <a:endParaRPr lang="nl-NL" sz="1600" dirty="0">
              <a:latin typeface="Arial" panose="020B0604020202020204" pitchFamily="34" charset="0"/>
              <a:cs typeface="Arial" panose="020B0604020202020204" pitchFamily="34" charset="0"/>
            </a:endParaRPr>
          </a:p>
        </p:txBody>
      </p:sp>
      <p:sp>
        <p:nvSpPr>
          <p:cNvPr id="8" name="Tekstvak 7"/>
          <p:cNvSpPr txBox="1"/>
          <p:nvPr/>
        </p:nvSpPr>
        <p:spPr>
          <a:xfrm>
            <a:off x="8298966" y="4103511"/>
            <a:ext cx="1998873" cy="338554"/>
          </a:xfrm>
          <a:prstGeom prst="rect">
            <a:avLst/>
          </a:prstGeom>
          <a:noFill/>
        </p:spPr>
        <p:txBody>
          <a:bodyPr wrap="square" rtlCol="0">
            <a:spAutoFit/>
          </a:bodyPr>
          <a:lstStyle/>
          <a:p>
            <a:r>
              <a:rPr lang="nl-NL" sz="1600" dirty="0" smtClean="0">
                <a:latin typeface="Arial" panose="020B0604020202020204" pitchFamily="34" charset="0"/>
                <a:cs typeface="Arial" panose="020B0604020202020204" pitchFamily="34" charset="0"/>
              </a:rPr>
              <a:t>HbA1c 6.4 %</a:t>
            </a:r>
            <a:endParaRPr lang="nl-NL" sz="1600" dirty="0">
              <a:latin typeface="Arial" panose="020B0604020202020204" pitchFamily="34" charset="0"/>
              <a:cs typeface="Arial" panose="020B0604020202020204" pitchFamily="34" charset="0"/>
            </a:endParaRPr>
          </a:p>
        </p:txBody>
      </p:sp>
      <p:sp>
        <p:nvSpPr>
          <p:cNvPr id="7" name="Rechthoek 6"/>
          <p:cNvSpPr/>
          <p:nvPr/>
        </p:nvSpPr>
        <p:spPr>
          <a:xfrm>
            <a:off x="3318933" y="1640090"/>
            <a:ext cx="8212815" cy="400110"/>
          </a:xfrm>
          <a:prstGeom prst="rect">
            <a:avLst/>
          </a:prstGeom>
        </p:spPr>
        <p:txBody>
          <a:bodyPr wrap="square">
            <a:spAutoFit/>
          </a:bodyPr>
          <a:lstStyle/>
          <a:p>
            <a:pPr lvl="0" defTabSz="914400" fontAlgn="base">
              <a:spcBef>
                <a:spcPct val="20000"/>
              </a:spcBef>
              <a:spcAft>
                <a:spcPct val="0"/>
              </a:spcAft>
            </a:pPr>
            <a:r>
              <a:rPr lang="en-US" altLang="en-US" sz="2000" dirty="0" smtClean="0">
                <a:solidFill>
                  <a:srgbClr val="000066"/>
                </a:solidFill>
                <a:latin typeface="Arial" pitchFamily="34" charset="0"/>
                <a:ea typeface="MS PGothic" pitchFamily="34" charset="-128"/>
                <a:cs typeface="Arial"/>
              </a:rPr>
              <a:t>Prim </a:t>
            </a:r>
            <a:r>
              <a:rPr lang="en-US" altLang="en-US" sz="2000" dirty="0" err="1" smtClean="0">
                <a:solidFill>
                  <a:srgbClr val="000066"/>
                </a:solidFill>
                <a:latin typeface="Arial" pitchFamily="34" charset="0"/>
                <a:ea typeface="MS PGothic" pitchFamily="34" charset="-128"/>
                <a:cs typeface="Arial"/>
              </a:rPr>
              <a:t>eindp</a:t>
            </a:r>
            <a:r>
              <a:rPr lang="en-US" altLang="en-US" sz="2000" dirty="0" smtClean="0">
                <a:solidFill>
                  <a:srgbClr val="000066"/>
                </a:solidFill>
                <a:latin typeface="Arial" pitchFamily="34" charset="0"/>
                <a:ea typeface="MS PGothic" pitchFamily="34" charset="-128"/>
                <a:cs typeface="Arial"/>
              </a:rPr>
              <a:t> </a:t>
            </a:r>
            <a:r>
              <a:rPr lang="en-US" altLang="en-US" sz="2000" dirty="0">
                <a:solidFill>
                  <a:srgbClr val="000066"/>
                </a:solidFill>
                <a:latin typeface="Arial" pitchFamily="34" charset="0"/>
                <a:ea typeface="MS PGothic" pitchFamily="34" charset="-128"/>
                <a:cs typeface="Arial"/>
              </a:rPr>
              <a:t>: Nonfatal MI, nonfatal stroke, CVD death </a:t>
            </a:r>
          </a:p>
        </p:txBody>
      </p:sp>
      <p:sp>
        <p:nvSpPr>
          <p:cNvPr id="10" name="TextBox 7"/>
          <p:cNvSpPr txBox="1">
            <a:spLocks noChangeArrowheads="1"/>
          </p:cNvSpPr>
          <p:nvPr/>
        </p:nvSpPr>
        <p:spPr bwMode="auto">
          <a:xfrm>
            <a:off x="8565691" y="2347977"/>
            <a:ext cx="2693096"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000066"/>
                </a:solidFill>
                <a:latin typeface="Verdana" pitchFamily="34" charset="0"/>
                <a:ea typeface="MS PGothic" pitchFamily="34" charset="-128"/>
                <a:cs typeface="Arial" pitchFamily="34" charset="0"/>
              </a:defRPr>
            </a:lvl1pPr>
            <a:lvl2pPr marL="742950" indent="-285750" eaLnBrk="0" hangingPunct="0">
              <a:buChar char="•"/>
              <a:defRPr>
                <a:solidFill>
                  <a:srgbClr val="000066"/>
                </a:solidFill>
                <a:latin typeface="Verdana" pitchFamily="34" charset="0"/>
                <a:ea typeface="Arial" pitchFamily="34" charset="0"/>
                <a:cs typeface="Arial" pitchFamily="34" charset="0"/>
              </a:defRPr>
            </a:lvl2pPr>
            <a:lvl3pPr marL="1143000" indent="-228600" eaLnBrk="0" hangingPunct="0">
              <a:buChar char="•"/>
              <a:defRPr>
                <a:solidFill>
                  <a:srgbClr val="000066"/>
                </a:solidFill>
                <a:latin typeface="Verdana" pitchFamily="34" charset="0"/>
                <a:ea typeface="Arial" pitchFamily="34" charset="0"/>
                <a:cs typeface="Arial" pitchFamily="34" charset="0"/>
              </a:defRPr>
            </a:lvl3pPr>
            <a:lvl4pPr marL="1600200" indent="-228600" eaLnBrk="0" hangingPunct="0">
              <a:buChar char="•"/>
              <a:defRPr>
                <a:solidFill>
                  <a:srgbClr val="000066"/>
                </a:solidFill>
                <a:latin typeface="Verdana" pitchFamily="34" charset="0"/>
                <a:ea typeface="Arial" pitchFamily="34" charset="0"/>
                <a:cs typeface="Arial" pitchFamily="34" charset="0"/>
              </a:defRPr>
            </a:lvl4pPr>
            <a:lvl5pPr marL="2057400" indent="-228600" eaLnBrk="0" hangingPunct="0">
              <a:buChar char="•"/>
              <a:defRPr>
                <a:solidFill>
                  <a:srgbClr val="000066"/>
                </a:solidFill>
                <a:latin typeface="Verdana" pitchFamily="34" charset="0"/>
                <a:ea typeface="Arial" pitchFamily="34" charset="0"/>
                <a:cs typeface="Arial" pitchFamily="34" charset="0"/>
              </a:defRPr>
            </a:lvl5pPr>
            <a:lvl6pPr marL="2514600" indent="-228600" eaLnBrk="0" fontAlgn="base" hangingPunct="0">
              <a:spcBef>
                <a:spcPct val="20000"/>
              </a:spcBef>
              <a:spcAft>
                <a:spcPct val="0"/>
              </a:spcAft>
              <a:buChar char="•"/>
              <a:defRPr>
                <a:solidFill>
                  <a:srgbClr val="000066"/>
                </a:solidFill>
                <a:latin typeface="Verdana" pitchFamily="34" charset="0"/>
                <a:ea typeface="Arial" pitchFamily="34" charset="0"/>
                <a:cs typeface="Arial" pitchFamily="34" charset="0"/>
              </a:defRPr>
            </a:lvl6pPr>
            <a:lvl7pPr marL="2971800" indent="-228600" eaLnBrk="0" fontAlgn="base" hangingPunct="0">
              <a:spcBef>
                <a:spcPct val="20000"/>
              </a:spcBef>
              <a:spcAft>
                <a:spcPct val="0"/>
              </a:spcAft>
              <a:buChar char="•"/>
              <a:defRPr>
                <a:solidFill>
                  <a:srgbClr val="000066"/>
                </a:solidFill>
                <a:latin typeface="Verdana" pitchFamily="34" charset="0"/>
                <a:ea typeface="Arial" pitchFamily="34" charset="0"/>
                <a:cs typeface="Arial" pitchFamily="34" charset="0"/>
              </a:defRPr>
            </a:lvl7pPr>
            <a:lvl8pPr marL="3429000" indent="-228600" eaLnBrk="0" fontAlgn="base" hangingPunct="0">
              <a:spcBef>
                <a:spcPct val="20000"/>
              </a:spcBef>
              <a:spcAft>
                <a:spcPct val="0"/>
              </a:spcAft>
              <a:buChar char="•"/>
              <a:defRPr>
                <a:solidFill>
                  <a:srgbClr val="000066"/>
                </a:solidFill>
                <a:latin typeface="Verdana" pitchFamily="34" charset="0"/>
                <a:ea typeface="Arial" pitchFamily="34" charset="0"/>
                <a:cs typeface="Arial" pitchFamily="34" charset="0"/>
              </a:defRPr>
            </a:lvl8pPr>
            <a:lvl9pPr marL="3886200" indent="-228600" eaLnBrk="0" fontAlgn="base" hangingPunct="0">
              <a:spcBef>
                <a:spcPct val="20000"/>
              </a:spcBef>
              <a:spcAft>
                <a:spcPct val="0"/>
              </a:spcAft>
              <a:buChar char="•"/>
              <a:defRPr>
                <a:solidFill>
                  <a:srgbClr val="000066"/>
                </a:solidFill>
                <a:latin typeface="Verdana" pitchFamily="34" charset="0"/>
                <a:ea typeface="Arial" pitchFamily="34" charset="0"/>
                <a:cs typeface="Arial" pitchFamily="34" charset="0"/>
              </a:defRPr>
            </a:lvl9pPr>
          </a:lstStyle>
          <a:p>
            <a:pPr defTabSz="914400" eaLnBrk="1" fontAlgn="base" hangingPunct="1">
              <a:spcBef>
                <a:spcPct val="20000"/>
              </a:spcBef>
              <a:spcAft>
                <a:spcPct val="0"/>
              </a:spcAft>
            </a:pPr>
            <a:r>
              <a:rPr lang="en-US" altLang="en-US" sz="1400" dirty="0" smtClean="0">
                <a:latin typeface="Arial" pitchFamily="34" charset="0"/>
              </a:rPr>
              <a:t>HR=0.90 (0.78-1.04)</a:t>
            </a:r>
          </a:p>
        </p:txBody>
      </p:sp>
      <p:sp>
        <p:nvSpPr>
          <p:cNvPr id="4" name="Tekstvak 3"/>
          <p:cNvSpPr txBox="1"/>
          <p:nvPr/>
        </p:nvSpPr>
        <p:spPr>
          <a:xfrm>
            <a:off x="9298404" y="4495883"/>
            <a:ext cx="2691257" cy="1200329"/>
          </a:xfrm>
          <a:prstGeom prst="rect">
            <a:avLst/>
          </a:prstGeom>
          <a:noFill/>
        </p:spPr>
        <p:txBody>
          <a:bodyPr wrap="square" rtlCol="0">
            <a:spAutoFit/>
          </a:bodyPr>
          <a:lstStyle/>
          <a:p>
            <a:r>
              <a:rPr lang="nl-NL" i="1" dirty="0" smtClean="0">
                <a:latin typeface="Arial"/>
                <a:cs typeface="Arial"/>
              </a:rPr>
              <a:t>Baseline:</a:t>
            </a:r>
          </a:p>
          <a:p>
            <a:r>
              <a:rPr lang="nl-NL" i="1" dirty="0" err="1" smtClean="0">
                <a:latin typeface="Arial"/>
                <a:cs typeface="Arial"/>
              </a:rPr>
              <a:t>Lft</a:t>
            </a:r>
            <a:r>
              <a:rPr lang="nl-NL" i="1" dirty="0" smtClean="0">
                <a:latin typeface="Arial"/>
                <a:cs typeface="Arial"/>
              </a:rPr>
              <a:t> 62 j</a:t>
            </a:r>
          </a:p>
          <a:p>
            <a:r>
              <a:rPr lang="nl-NL" i="1" dirty="0" smtClean="0">
                <a:latin typeface="Arial"/>
                <a:cs typeface="Arial"/>
              </a:rPr>
              <a:t>10 </a:t>
            </a:r>
            <a:r>
              <a:rPr lang="nl-NL" i="1" dirty="0" err="1" smtClean="0">
                <a:latin typeface="Arial"/>
                <a:cs typeface="Arial"/>
              </a:rPr>
              <a:t>jr</a:t>
            </a:r>
            <a:r>
              <a:rPr lang="nl-NL" i="1" dirty="0" smtClean="0">
                <a:latin typeface="Arial"/>
                <a:cs typeface="Arial"/>
              </a:rPr>
              <a:t> diabetes HbA1c 8.1 %</a:t>
            </a:r>
            <a:endParaRPr lang="nl-NL" i="1" dirty="0">
              <a:latin typeface="Arial"/>
              <a:cs typeface="Arial"/>
            </a:endParaRPr>
          </a:p>
        </p:txBody>
      </p:sp>
    </p:spTree>
    <p:extLst>
      <p:ext uri="{BB962C8B-B14F-4D97-AF65-F5344CB8AC3E}">
        <p14:creationId xmlns:p14="http://schemas.microsoft.com/office/powerpoint/2010/main" val="3838074595"/>
      </p:ext>
    </p:extLst>
  </p:cSld>
  <p:clrMapOvr>
    <a:masterClrMapping/>
  </p:clrMapOvr>
  <mc:AlternateContent xmlns:mc="http://schemas.openxmlformats.org/markup-compatibility/2006" xmlns:p14="http://schemas.microsoft.com/office/powerpoint/2010/main">
    <mc:Choice Requires="p14">
      <p:transition spd="slow" p14:dur="30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7490" name="Rectangle 2">
            <a:extLst>
              <a:ext uri="{FF2B5EF4-FFF2-40B4-BE49-F238E27FC236}">
                <a16:creationId xmlns:a16="http://schemas.microsoft.com/office/drawing/2014/main" xmlns="" id="{DDCAD055-5412-4451-8933-020D3D27FAB8}"/>
              </a:ext>
            </a:extLst>
          </p:cNvPr>
          <p:cNvSpPr>
            <a:spLocks noGrp="1" noChangeArrowheads="1"/>
          </p:cNvSpPr>
          <p:nvPr>
            <p:ph type="title"/>
          </p:nvPr>
        </p:nvSpPr>
        <p:spPr>
          <a:xfrm>
            <a:off x="1476461" y="310357"/>
            <a:ext cx="9026317" cy="1143000"/>
          </a:xfrm>
          <a:effectLst>
            <a:outerShdw dist="35921" dir="2700000" algn="ctr" rotWithShape="0">
              <a:schemeClr val="bg2">
                <a:alpha val="50000"/>
              </a:schemeClr>
            </a:outerShdw>
          </a:effectLst>
        </p:spPr>
        <p:txBody>
          <a:bodyPr>
            <a:normAutofit/>
          </a:bodyPr>
          <a:lstStyle/>
          <a:p>
            <a:pPr eaLnBrk="1" hangingPunct="1">
              <a:defRPr/>
            </a:pPr>
            <a:r>
              <a:rPr lang="nl-NL" dirty="0"/>
              <a:t> </a:t>
            </a:r>
            <a:r>
              <a:rPr lang="nl-NL" sz="4000" dirty="0"/>
              <a:t>B</a:t>
            </a:r>
            <a:r>
              <a:rPr lang="nl-NL" sz="4000" dirty="0" smtClean="0"/>
              <a:t>ehandeling</a:t>
            </a:r>
            <a:r>
              <a:rPr lang="en-US" sz="4000" dirty="0" smtClean="0"/>
              <a:t> </a:t>
            </a:r>
            <a:r>
              <a:rPr lang="en-US" sz="4000" dirty="0" err="1" smtClean="0"/>
              <a:t>adhv</a:t>
            </a:r>
            <a:r>
              <a:rPr lang="en-US" sz="4000" dirty="0" smtClean="0"/>
              <a:t> </a:t>
            </a:r>
            <a:r>
              <a:rPr lang="en-US" sz="4000" dirty="0" err="1" smtClean="0"/>
              <a:t>klachten</a:t>
            </a:r>
            <a:r>
              <a:rPr lang="en-US" sz="4000" dirty="0" smtClean="0"/>
              <a:t> </a:t>
            </a:r>
            <a:r>
              <a:rPr lang="en-US" sz="4000" dirty="0" err="1" smtClean="0"/>
              <a:t>vs</a:t>
            </a:r>
            <a:r>
              <a:rPr lang="en-US" sz="4000" dirty="0" smtClean="0"/>
              <a:t> </a:t>
            </a:r>
            <a:r>
              <a:rPr lang="en-US" sz="4000" dirty="0" err="1"/>
              <a:t>complicaties</a:t>
            </a:r>
            <a:endParaRPr lang="nl-NL" sz="4000" dirty="0"/>
          </a:p>
        </p:txBody>
      </p:sp>
      <p:sp>
        <p:nvSpPr>
          <p:cNvPr id="1727491" name="Rectangle 3">
            <a:extLst>
              <a:ext uri="{FF2B5EF4-FFF2-40B4-BE49-F238E27FC236}">
                <a16:creationId xmlns:a16="http://schemas.microsoft.com/office/drawing/2014/main" xmlns="" id="{6A00331F-C893-4BAB-905D-51DE138303E2}"/>
              </a:ext>
            </a:extLst>
          </p:cNvPr>
          <p:cNvSpPr>
            <a:spLocks noGrp="1" noChangeArrowheads="1"/>
          </p:cNvSpPr>
          <p:nvPr>
            <p:ph type="body" idx="1"/>
          </p:nvPr>
        </p:nvSpPr>
        <p:spPr>
          <a:xfrm>
            <a:off x="1416050" y="1851025"/>
            <a:ext cx="4419600" cy="3810000"/>
          </a:xfrm>
          <a:ln>
            <a:solidFill>
              <a:schemeClr val="tx1"/>
            </a:solidFill>
          </a:ln>
          <a:effectLst/>
        </p:spPr>
        <p:txBody>
          <a:bodyPr/>
          <a:lstStyle/>
          <a:p>
            <a:pPr eaLnBrk="1" hangingPunct="1">
              <a:lnSpc>
                <a:spcPct val="150000"/>
              </a:lnSpc>
              <a:buFont typeface="Wingdings" panose="05000000000000000000" pitchFamily="2" charset="2"/>
              <a:buNone/>
              <a:defRPr/>
            </a:pPr>
            <a:r>
              <a:rPr lang="en-US" dirty="0" smtClean="0"/>
              <a:t> </a:t>
            </a:r>
            <a:r>
              <a:rPr lang="nl-NL" sz="2400" dirty="0" smtClean="0"/>
              <a:t>KLACHTEN</a:t>
            </a:r>
            <a:r>
              <a:rPr lang="en-US" sz="2400" dirty="0" smtClean="0"/>
              <a:t> ~ 50%</a:t>
            </a:r>
            <a:endParaRPr lang="nl-NL" sz="2400" dirty="0" smtClean="0"/>
          </a:p>
          <a:p>
            <a:pPr eaLnBrk="1" hangingPunct="1">
              <a:defRPr/>
            </a:pPr>
            <a:r>
              <a:rPr lang="en-US" dirty="0" smtClean="0"/>
              <a:t> </a:t>
            </a:r>
            <a:r>
              <a:rPr lang="nl-NL" sz="2400" dirty="0" smtClean="0"/>
              <a:t>dorst/</a:t>
            </a:r>
            <a:r>
              <a:rPr lang="nl-NL" sz="2400" dirty="0" err="1" smtClean="0"/>
              <a:t>polyurie</a:t>
            </a:r>
            <a:endParaRPr lang="nl-NL" sz="2400" dirty="0" smtClean="0"/>
          </a:p>
          <a:p>
            <a:pPr eaLnBrk="1" hangingPunct="1">
              <a:defRPr/>
            </a:pPr>
            <a:r>
              <a:rPr lang="en-US" sz="2400" dirty="0" smtClean="0"/>
              <a:t> </a:t>
            </a:r>
            <a:r>
              <a:rPr lang="nl-NL" sz="2400" dirty="0" smtClean="0"/>
              <a:t>moeheid</a:t>
            </a:r>
          </a:p>
          <a:p>
            <a:pPr eaLnBrk="1" hangingPunct="1">
              <a:defRPr/>
            </a:pPr>
            <a:r>
              <a:rPr lang="en-US" sz="2400" dirty="0" smtClean="0"/>
              <a:t> </a:t>
            </a:r>
            <a:r>
              <a:rPr lang="nl-NL" sz="2400" dirty="0" smtClean="0"/>
              <a:t>gewichtsverlies</a:t>
            </a:r>
          </a:p>
          <a:p>
            <a:pPr eaLnBrk="1" hangingPunct="1">
              <a:defRPr/>
            </a:pPr>
            <a:r>
              <a:rPr lang="en-US" sz="2400" dirty="0" smtClean="0"/>
              <a:t> </a:t>
            </a:r>
            <a:r>
              <a:rPr lang="nl-NL" sz="2400" dirty="0" smtClean="0"/>
              <a:t>uitdroging</a:t>
            </a:r>
          </a:p>
          <a:p>
            <a:pPr eaLnBrk="1" hangingPunct="1">
              <a:defRPr/>
            </a:pPr>
            <a:r>
              <a:rPr lang="en-US" sz="2400" dirty="0" smtClean="0"/>
              <a:t> </a:t>
            </a:r>
            <a:r>
              <a:rPr lang="nl-NL" sz="2400" dirty="0" smtClean="0"/>
              <a:t>UWI/ vaginale </a:t>
            </a:r>
            <a:r>
              <a:rPr lang="nl-NL" sz="2400" dirty="0" err="1" smtClean="0"/>
              <a:t>candidose</a:t>
            </a:r>
            <a:endParaRPr lang="nl-NL" sz="2400" dirty="0"/>
          </a:p>
        </p:txBody>
      </p:sp>
      <p:sp>
        <p:nvSpPr>
          <p:cNvPr id="1727492" name="Rectangle 4">
            <a:extLst>
              <a:ext uri="{FF2B5EF4-FFF2-40B4-BE49-F238E27FC236}">
                <a16:creationId xmlns:a16="http://schemas.microsoft.com/office/drawing/2014/main" xmlns="" id="{506F7F5D-6E1B-4EA1-ADE3-3E861154E4BD}"/>
              </a:ext>
            </a:extLst>
          </p:cNvPr>
          <p:cNvSpPr>
            <a:spLocks noChangeArrowheads="1"/>
          </p:cNvSpPr>
          <p:nvPr/>
        </p:nvSpPr>
        <p:spPr bwMode="auto">
          <a:xfrm>
            <a:off x="5788026" y="1851025"/>
            <a:ext cx="4981575" cy="3810000"/>
          </a:xfrm>
          <a:prstGeom prst="rect">
            <a:avLst/>
          </a:prstGeom>
          <a:noFill/>
          <a:ln w="9525">
            <a:solidFill>
              <a:schemeClr val="tx1"/>
            </a:solidFill>
            <a:miter lim="800000"/>
            <a:headEnd/>
            <a:tailEnd/>
          </a:ln>
          <a:effectLst/>
        </p:spPr>
        <p:txBody>
          <a:bodyPr lIns="92075" tIns="46038" rIns="92075" bIns="46038"/>
          <a:lstStyle/>
          <a:p>
            <a:pPr marL="342900" indent="-342900">
              <a:lnSpc>
                <a:spcPct val="130000"/>
              </a:lnSpc>
              <a:spcBef>
                <a:spcPct val="20000"/>
              </a:spcBef>
              <a:buClr>
                <a:schemeClr val="tx1"/>
              </a:buClr>
              <a:defRPr/>
            </a:pPr>
            <a:r>
              <a:rPr lang="en-US" sz="2400" dirty="0">
                <a:effectLst>
                  <a:outerShdw blurRad="38100" dist="38100" dir="2700000" algn="tl">
                    <a:srgbClr val="000000"/>
                  </a:outerShdw>
                </a:effectLst>
              </a:rPr>
              <a:t> </a:t>
            </a:r>
            <a:r>
              <a:rPr lang="en-US" sz="2400" dirty="0"/>
              <a:t>LANGE TERMIJN </a:t>
            </a:r>
          </a:p>
          <a:p>
            <a:pPr marL="342900" indent="-342900">
              <a:lnSpc>
                <a:spcPct val="130000"/>
              </a:lnSpc>
              <a:spcBef>
                <a:spcPct val="20000"/>
              </a:spcBef>
              <a:buClr>
                <a:schemeClr val="tx1"/>
              </a:buClr>
              <a:buFont typeface="Wingdings" pitchFamily="2" charset="2"/>
              <a:buChar char="q"/>
              <a:defRPr/>
            </a:pPr>
            <a:r>
              <a:rPr lang="en-US" sz="2400" dirty="0"/>
              <a:t> </a:t>
            </a:r>
            <a:r>
              <a:rPr lang="nl-NL" sz="2400" dirty="0"/>
              <a:t>cardiovasculaire sterfte</a:t>
            </a:r>
            <a:endParaRPr lang="en-US" sz="2400" dirty="0"/>
          </a:p>
          <a:p>
            <a:pPr marL="342900" indent="-342900">
              <a:lnSpc>
                <a:spcPct val="80000"/>
              </a:lnSpc>
              <a:spcBef>
                <a:spcPct val="20000"/>
              </a:spcBef>
              <a:buClr>
                <a:schemeClr val="tx1"/>
              </a:buClr>
              <a:defRPr/>
            </a:pPr>
            <a:r>
              <a:rPr lang="en-US" sz="2400" dirty="0"/>
              <a:t>     (10 </a:t>
            </a:r>
            <a:r>
              <a:rPr lang="en-US" sz="2400" dirty="0" err="1"/>
              <a:t>jaars</a:t>
            </a:r>
            <a:r>
              <a:rPr lang="en-US" sz="2400" dirty="0"/>
              <a:t> </a:t>
            </a:r>
            <a:r>
              <a:rPr lang="en-US" sz="2400" dirty="0" err="1"/>
              <a:t>risico</a:t>
            </a:r>
            <a:r>
              <a:rPr lang="en-US" sz="2400" dirty="0"/>
              <a:t> </a:t>
            </a:r>
            <a:r>
              <a:rPr lang="nl-NL" sz="2400" dirty="0"/>
              <a:t>±40% </a:t>
            </a:r>
            <a:r>
              <a:rPr lang="en-US" sz="2400" dirty="0"/>
              <a:t>)</a:t>
            </a:r>
            <a:endParaRPr lang="nl-NL" sz="2400" dirty="0"/>
          </a:p>
          <a:p>
            <a:pPr marL="342900" indent="-342900">
              <a:spcBef>
                <a:spcPct val="20000"/>
              </a:spcBef>
              <a:buClr>
                <a:schemeClr val="tx1"/>
              </a:buClr>
              <a:buFont typeface="Wingdings" pitchFamily="2" charset="2"/>
              <a:buChar char="q"/>
              <a:defRPr/>
            </a:pPr>
            <a:r>
              <a:rPr lang="nl-NL" sz="2400" dirty="0"/>
              <a:t> amputatie (20</a:t>
            </a:r>
            <a:r>
              <a:rPr lang="en-US" sz="2400" dirty="0"/>
              <a:t>X</a:t>
            </a:r>
            <a:r>
              <a:rPr lang="nl-NL" sz="2400" dirty="0"/>
              <a:t> vaker)</a:t>
            </a:r>
          </a:p>
          <a:p>
            <a:pPr marL="342900" indent="-342900">
              <a:spcBef>
                <a:spcPct val="20000"/>
              </a:spcBef>
              <a:buClr>
                <a:schemeClr val="tx1"/>
              </a:buClr>
              <a:buFont typeface="Wingdings" pitchFamily="2" charset="2"/>
              <a:buChar char="q"/>
              <a:defRPr/>
            </a:pPr>
            <a:r>
              <a:rPr lang="nl-NL" sz="2400" dirty="0"/>
              <a:t> slechtziendheid - blindheid</a:t>
            </a:r>
          </a:p>
          <a:p>
            <a:pPr marL="342900" indent="-342900">
              <a:spcBef>
                <a:spcPct val="20000"/>
              </a:spcBef>
              <a:buClr>
                <a:schemeClr val="tx1"/>
              </a:buClr>
              <a:buFont typeface="Wingdings" pitchFamily="2" charset="2"/>
              <a:buChar char="q"/>
              <a:defRPr/>
            </a:pPr>
            <a:r>
              <a:rPr lang="nl-NL" sz="2400" dirty="0"/>
              <a:t> zenuwafwijkingen (gevoel/incontinent)</a:t>
            </a:r>
          </a:p>
          <a:p>
            <a:pPr marL="342900" indent="-342900">
              <a:spcBef>
                <a:spcPct val="20000"/>
              </a:spcBef>
              <a:buClr>
                <a:schemeClr val="tx1"/>
              </a:buClr>
              <a:buFont typeface="Wingdings" pitchFamily="2" charset="2"/>
              <a:buChar char="q"/>
              <a:defRPr/>
            </a:pPr>
            <a:r>
              <a:rPr lang="nl-NL" sz="2400" dirty="0"/>
              <a:t> kans op dialyse (nefropathie)</a:t>
            </a:r>
          </a:p>
        </p:txBody>
      </p:sp>
      <p:sp>
        <p:nvSpPr>
          <p:cNvPr id="1727493" name="Rectangle 5">
            <a:extLst>
              <a:ext uri="{FF2B5EF4-FFF2-40B4-BE49-F238E27FC236}">
                <a16:creationId xmlns:a16="http://schemas.microsoft.com/office/drawing/2014/main" xmlns="" id="{BB0C28F8-23A1-4D42-888E-B218A3F689A5}"/>
              </a:ext>
            </a:extLst>
          </p:cNvPr>
          <p:cNvSpPr>
            <a:spLocks noChangeArrowheads="1"/>
          </p:cNvSpPr>
          <p:nvPr/>
        </p:nvSpPr>
        <p:spPr bwMode="auto">
          <a:xfrm>
            <a:off x="1558926" y="-100013"/>
            <a:ext cx="9680575" cy="1155701"/>
          </a:xfrm>
          <a:prstGeom prst="rect">
            <a:avLst/>
          </a:prstGeom>
          <a:noFill/>
          <a:ln w="9525">
            <a:noFill/>
            <a:miter lim="800000"/>
            <a:headEnd/>
            <a:tailEnd/>
          </a:ln>
          <a:effectLst>
            <a:outerShdw dist="35921" dir="2700000" algn="ctr" rotWithShape="0">
              <a:schemeClr val="bg2"/>
            </a:outerShdw>
          </a:effectLst>
        </p:spPr>
        <p:txBody>
          <a:bodyPr lIns="92075" tIns="46038" rIns="92075" bIns="46038" anchor="ctr"/>
          <a:lstStyle/>
          <a:p>
            <a:pPr>
              <a:defRPr/>
            </a:pPr>
            <a:endParaRPr lang="en-US" sz="3200" dirty="0">
              <a:solidFill>
                <a:srgbClr val="FFFF00"/>
              </a:solidFill>
            </a:endParaRPr>
          </a:p>
        </p:txBody>
      </p:sp>
    </p:spTree>
    <p:extLst>
      <p:ext uri="{BB962C8B-B14F-4D97-AF65-F5344CB8AC3E}">
        <p14:creationId xmlns:p14="http://schemas.microsoft.com/office/powerpoint/2010/main" val="324523661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a:t>Welke streefwaarden </a:t>
            </a:r>
            <a:r>
              <a:rPr lang="nl-NL" dirty="0" smtClean="0"/>
              <a:t>nuchtere glucose en HbA1c?</a:t>
            </a:r>
            <a:endParaRPr lang="nl-NL" dirty="0"/>
          </a:p>
        </p:txBody>
      </p:sp>
      <p:pic>
        <p:nvPicPr>
          <p:cNvPr id="4" name="Afbeelding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1543" y="1866065"/>
            <a:ext cx="9532988" cy="3973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ing 4"/>
          <p:cNvSpPr/>
          <p:nvPr/>
        </p:nvSpPr>
        <p:spPr>
          <a:xfrm>
            <a:off x="6758381" y="3945854"/>
            <a:ext cx="3346625" cy="1148984"/>
          </a:xfrm>
          <a:prstGeom prst="donut">
            <a:avLst>
              <a:gd name="adj" fmla="val 210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solidFill>
                <a:schemeClr val="tx1"/>
              </a:solidFill>
            </a:endParaRPr>
          </a:p>
        </p:txBody>
      </p:sp>
      <p:sp>
        <p:nvSpPr>
          <p:cNvPr id="6" name="Tekstvak 5"/>
          <p:cNvSpPr txBox="1"/>
          <p:nvPr/>
        </p:nvSpPr>
        <p:spPr>
          <a:xfrm>
            <a:off x="4213524" y="6357592"/>
            <a:ext cx="8991536" cy="261610"/>
          </a:xfrm>
          <a:prstGeom prst="rect">
            <a:avLst/>
          </a:prstGeom>
          <a:noFill/>
        </p:spPr>
        <p:txBody>
          <a:bodyPr wrap="square" rtlCol="0">
            <a:spAutoFit/>
          </a:bodyPr>
          <a:lstStyle/>
          <a:p>
            <a:r>
              <a:rPr lang="nl-NL" sz="1100" dirty="0" smtClean="0">
                <a:latin typeface="Arial"/>
                <a:cs typeface="Arial"/>
              </a:rPr>
              <a:t>Rutten et al NHG standaard DM2.Huisarts Wet 2013:56(10):512-25</a:t>
            </a:r>
            <a:endParaRPr lang="nl-NL" sz="1100" dirty="0">
              <a:latin typeface="Arial"/>
              <a:cs typeface="Arial"/>
            </a:endParaRPr>
          </a:p>
        </p:txBody>
      </p:sp>
    </p:spTree>
    <p:extLst>
      <p:ext uri="{BB962C8B-B14F-4D97-AF65-F5344CB8AC3E}">
        <p14:creationId xmlns:p14="http://schemas.microsoft.com/office/powerpoint/2010/main" val="3804356488"/>
      </p:ext>
    </p:extLst>
  </p:cSld>
  <p:clrMapOvr>
    <a:masterClrMapping/>
  </p:clrMapOvr>
  <mc:AlternateContent xmlns:mc="http://schemas.openxmlformats.org/markup-compatibility/2006" xmlns:p14="http://schemas.microsoft.com/office/powerpoint/2010/main">
    <mc:Choice Requires="p14">
      <p:transition spd="slow" p14:dur="30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45864" name="Group 40"/>
          <p:cNvGraphicFramePr>
            <a:graphicFrameLocks noGrp="1"/>
          </p:cNvGraphicFramePr>
          <p:nvPr>
            <p:ph idx="4294967295"/>
            <p:extLst>
              <p:ext uri="{D42A27DB-BD31-4B8C-83A1-F6EECF244321}">
                <p14:modId xmlns:p14="http://schemas.microsoft.com/office/powerpoint/2010/main" val="2522257144"/>
              </p:ext>
            </p:extLst>
          </p:nvPr>
        </p:nvGraphicFramePr>
        <p:xfrm>
          <a:off x="353683" y="1221700"/>
          <a:ext cx="11510759" cy="4897385"/>
        </p:xfrm>
        <a:graphic>
          <a:graphicData uri="http://schemas.openxmlformats.org/drawingml/2006/table">
            <a:tbl>
              <a:tblPr>
                <a:tableStyleId>{775DCB02-9BB8-47FD-8907-85C794F793BA}</a:tableStyleId>
              </a:tblPr>
              <a:tblGrid>
                <a:gridCol w="3837589"/>
                <a:gridCol w="3221407"/>
                <a:gridCol w="4451763"/>
              </a:tblGrid>
              <a:tr h="645927">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l-NL" sz="1800" b="1" i="0" u="none" strike="noStrike" cap="none" normalizeH="0" baseline="0" dirty="0" smtClean="0">
                        <a:ln>
                          <a:noFill/>
                        </a:ln>
                        <a:solidFill>
                          <a:schemeClr val="tx1"/>
                        </a:solidFill>
                        <a:effectLst/>
                        <a:latin typeface="Tahoma"/>
                        <a:cs typeface="Tahoma"/>
                      </a:endParaRPr>
                    </a:p>
                  </a:txBody>
                  <a:tcPr horzOverflow="overflow">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sz="1800" u="none" strike="noStrike" cap="none" normalizeH="0" baseline="0" dirty="0" smtClean="0">
                          <a:ln>
                            <a:noFill/>
                          </a:ln>
                          <a:effectLst/>
                          <a:latin typeface="Tahoma"/>
                          <a:cs typeface="Tahoma"/>
                        </a:rPr>
                        <a:t>DM type 2 </a:t>
                      </a:r>
                    </a:p>
                    <a:p>
                      <a:pPr marL="0" marR="0" lvl="0" indent="0" algn="l" defTabSz="914400" rtl="0" eaLnBrk="0" fontAlgn="base" latinLnBrk="0" hangingPunct="0">
                        <a:lnSpc>
                          <a:spcPct val="100000"/>
                        </a:lnSpc>
                        <a:spcBef>
                          <a:spcPct val="0"/>
                        </a:spcBef>
                        <a:spcAft>
                          <a:spcPct val="0"/>
                        </a:spcAft>
                        <a:buClrTx/>
                        <a:buSzTx/>
                        <a:buFontTx/>
                        <a:buNone/>
                        <a:tabLst/>
                      </a:pPr>
                      <a:r>
                        <a:rPr kumimoji="0" lang="nl-NL" sz="1800" u="none" strike="noStrike" cap="none" normalizeH="0" baseline="0" dirty="0" smtClean="0">
                          <a:ln>
                            <a:noFill/>
                          </a:ln>
                          <a:effectLst/>
                          <a:latin typeface="Tahoma"/>
                          <a:cs typeface="Tahoma"/>
                        </a:rPr>
                        <a:t>NHG 2013</a:t>
                      </a:r>
                      <a:endParaRPr kumimoji="0" lang="nl-NL" sz="1800" b="1" i="0" u="none" strike="noStrike" cap="none" normalizeH="0" baseline="0" dirty="0" smtClean="0">
                        <a:ln>
                          <a:noFill/>
                        </a:ln>
                        <a:solidFill>
                          <a:schemeClr val="tx1"/>
                        </a:solidFill>
                        <a:effectLst/>
                        <a:latin typeface="Tahoma"/>
                        <a:cs typeface="Tahoma"/>
                      </a:endParaRPr>
                    </a:p>
                  </a:txBody>
                  <a:tcPr horzOverflow="overflow">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sz="1800" u="none" strike="noStrike" cap="none" normalizeH="0" baseline="0" dirty="0" smtClean="0">
                          <a:ln>
                            <a:noFill/>
                          </a:ln>
                          <a:effectLst/>
                          <a:latin typeface="Tahoma"/>
                          <a:cs typeface="Tahoma"/>
                        </a:rPr>
                        <a:t>Kwetsbare oudere</a:t>
                      </a:r>
                      <a:endParaRPr kumimoji="0" lang="en-GB" sz="1800" u="none" strike="noStrike" cap="none" normalizeH="0" baseline="0" dirty="0" smtClean="0">
                        <a:ln>
                          <a:noFill/>
                        </a:ln>
                        <a:effectLst/>
                        <a:latin typeface="Tahoma"/>
                        <a:cs typeface="Tahoma"/>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sz="1800" u="none" strike="noStrike" cap="none" normalizeH="0" baseline="0" dirty="0" err="1" smtClean="0">
                          <a:ln>
                            <a:noFill/>
                          </a:ln>
                          <a:effectLst/>
                          <a:latin typeface="Tahoma"/>
                          <a:cs typeface="Tahoma"/>
                        </a:rPr>
                        <a:t>Verenso</a:t>
                      </a:r>
                      <a:r>
                        <a:rPr kumimoji="0" lang="nl-NL" sz="1800" u="none" strike="noStrike" cap="none" normalizeH="0" baseline="0" dirty="0" smtClean="0">
                          <a:ln>
                            <a:noFill/>
                          </a:ln>
                          <a:effectLst/>
                          <a:latin typeface="Tahoma"/>
                          <a:cs typeface="Tahoma"/>
                        </a:rPr>
                        <a:t> 2011</a:t>
                      </a:r>
                      <a:endParaRPr kumimoji="0" lang="nl-NL" sz="1800" b="1" i="0" u="none" strike="noStrike" cap="none" normalizeH="0" baseline="0" dirty="0" smtClean="0">
                        <a:ln>
                          <a:noFill/>
                        </a:ln>
                        <a:solidFill>
                          <a:schemeClr val="tx1"/>
                        </a:solidFill>
                        <a:effectLst/>
                        <a:latin typeface="Tahoma"/>
                        <a:cs typeface="Tahoma"/>
                      </a:endParaRPr>
                    </a:p>
                  </a:txBody>
                  <a:tcPr horzOverflow="overflow">
                    <a:solidFill>
                      <a:schemeClr val="bg1"/>
                    </a:solidFill>
                  </a:tcPr>
                </a:tc>
              </a:tr>
              <a:tr h="59385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u="none" strike="noStrike" cap="none" normalizeH="0" baseline="0" dirty="0" err="1" smtClean="0">
                          <a:ln>
                            <a:noFill/>
                          </a:ln>
                          <a:effectLst/>
                          <a:latin typeface="Tahoma"/>
                          <a:cs typeface="Tahoma"/>
                        </a:rPr>
                        <a:t>Streefwaarden</a:t>
                      </a:r>
                      <a:endParaRPr kumimoji="0" lang="nl-NL" sz="1800" b="0" i="0" u="none" strike="noStrike" cap="none" normalizeH="0" baseline="0" dirty="0" smtClean="0">
                        <a:ln>
                          <a:noFill/>
                        </a:ln>
                        <a:solidFill>
                          <a:schemeClr val="tx1"/>
                        </a:solidFill>
                        <a:effectLst/>
                        <a:latin typeface="Tahoma"/>
                        <a:cs typeface="Tahoma"/>
                      </a:endParaRPr>
                    </a:p>
                  </a:txBody>
                  <a:tcPr horzOverflow="overflow">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800" u="none" strike="noStrike" cap="none" normalizeH="0" baseline="0" dirty="0" smtClean="0">
                          <a:ln>
                            <a:noFill/>
                          </a:ln>
                          <a:effectLst/>
                          <a:latin typeface="Tahoma"/>
                          <a:cs typeface="Tahoma"/>
                        </a:rPr>
                        <a:t>Strikte glucose</a:t>
                      </a:r>
                      <a:endParaRPr kumimoji="0" lang="nl-NL" sz="1800" b="0" i="0" u="none" strike="noStrike" cap="none" normalizeH="0" baseline="0" dirty="0" smtClean="0">
                        <a:ln>
                          <a:noFill/>
                        </a:ln>
                        <a:solidFill>
                          <a:schemeClr val="tx1"/>
                        </a:solidFill>
                        <a:effectLst/>
                        <a:latin typeface="Tahoma"/>
                        <a:cs typeface="Tahoma"/>
                      </a:endParaRPr>
                    </a:p>
                  </a:txBody>
                  <a:tcPr horzOverflow="overflow">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800" u="none" strike="noStrike" cap="none" normalizeH="0" baseline="0" dirty="0" smtClean="0">
                          <a:ln>
                            <a:noFill/>
                          </a:ln>
                          <a:effectLst/>
                          <a:latin typeface="Tahoma"/>
                          <a:cs typeface="Tahoma"/>
                        </a:rPr>
                        <a:t>Niet te scherp instellen</a:t>
                      </a:r>
                      <a:endParaRPr kumimoji="0" lang="nl-NL" sz="1800" b="0" i="0" u="none" strike="noStrike" cap="none" normalizeH="0" baseline="0" dirty="0" smtClean="0">
                        <a:ln>
                          <a:noFill/>
                        </a:ln>
                        <a:solidFill>
                          <a:schemeClr val="tx1"/>
                        </a:solidFill>
                        <a:effectLst/>
                        <a:latin typeface="Tahoma"/>
                        <a:cs typeface="Tahoma"/>
                      </a:endParaRPr>
                    </a:p>
                  </a:txBody>
                  <a:tcPr horzOverflow="overflow">
                    <a:solidFill>
                      <a:schemeClr val="bg1"/>
                    </a:solidFill>
                  </a:tcPr>
                </a:tc>
              </a:tr>
              <a:tr h="87530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u="none" strike="noStrike" cap="none" normalizeH="0" baseline="0" dirty="0" smtClean="0">
                          <a:ln>
                            <a:noFill/>
                          </a:ln>
                          <a:effectLst/>
                          <a:latin typeface="Tahoma"/>
                          <a:cs typeface="Tahoma"/>
                        </a:rPr>
                        <a:t>Glucose</a:t>
                      </a:r>
                      <a:endParaRPr kumimoji="0" lang="nl-NL" sz="1800" b="0" i="0" u="none" strike="noStrike" cap="none" normalizeH="0" baseline="0" dirty="0" smtClean="0">
                        <a:ln>
                          <a:noFill/>
                        </a:ln>
                        <a:solidFill>
                          <a:schemeClr val="tx1"/>
                        </a:solidFill>
                        <a:effectLst/>
                        <a:latin typeface="Tahoma"/>
                        <a:cs typeface="Tahoma"/>
                      </a:endParaRPr>
                    </a:p>
                  </a:txBody>
                  <a:tcPr horzOverflow="overflow">
                    <a:solidFill>
                      <a:schemeClr val="accent4">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u="none" strike="noStrike" cap="none" normalizeH="0" baseline="0" dirty="0" err="1" smtClean="0">
                          <a:ln>
                            <a:noFill/>
                          </a:ln>
                          <a:effectLst/>
                          <a:latin typeface="Tahoma"/>
                          <a:cs typeface="Tahoma"/>
                        </a:rPr>
                        <a:t>Nuchter</a:t>
                      </a:r>
                      <a:r>
                        <a:rPr kumimoji="0" lang="en-GB" sz="1800" u="none" strike="noStrike" cap="none" normalizeH="0" baseline="0" dirty="0" smtClean="0">
                          <a:ln>
                            <a:noFill/>
                          </a:ln>
                          <a:effectLst/>
                          <a:latin typeface="Tahoma"/>
                          <a:cs typeface="Tahoma"/>
                        </a:rPr>
                        <a:t> 4.5-8</a:t>
                      </a:r>
                    </a:p>
                    <a:p>
                      <a:pPr marL="0" marR="0" lvl="0" indent="0" algn="l" defTabSz="914400" rtl="0" eaLnBrk="1" fontAlgn="base" latinLnBrk="0" hangingPunct="1">
                        <a:lnSpc>
                          <a:spcPct val="100000"/>
                        </a:lnSpc>
                        <a:spcBef>
                          <a:spcPct val="0"/>
                        </a:spcBef>
                        <a:spcAft>
                          <a:spcPct val="0"/>
                        </a:spcAft>
                        <a:buClrTx/>
                        <a:buSzTx/>
                        <a:buFontTx/>
                        <a:buNone/>
                        <a:tabLst/>
                      </a:pPr>
                      <a:r>
                        <a:rPr kumimoji="0" lang="nl-NL" sz="1800" u="none" strike="noStrike" cap="none" normalizeH="0" baseline="0" dirty="0" err="1" smtClean="0">
                          <a:ln>
                            <a:noFill/>
                          </a:ln>
                          <a:effectLst/>
                          <a:latin typeface="Tahoma"/>
                          <a:cs typeface="Tahoma"/>
                        </a:rPr>
                        <a:t>Post-prandiaal</a:t>
                      </a:r>
                      <a:r>
                        <a:rPr kumimoji="0" lang="nl-NL" sz="1800" u="none" strike="noStrike" cap="none" normalizeH="0" baseline="0" dirty="0" smtClean="0">
                          <a:ln>
                            <a:noFill/>
                          </a:ln>
                          <a:effectLst/>
                          <a:latin typeface="Tahoma"/>
                          <a:cs typeface="Tahoma"/>
                        </a:rPr>
                        <a:t> &lt; 9</a:t>
                      </a:r>
                      <a:endParaRPr kumimoji="0" lang="nl-NL" sz="1800" b="0" i="0" u="none" strike="noStrike" cap="none" normalizeH="0" baseline="0" dirty="0" smtClean="0">
                        <a:ln>
                          <a:noFill/>
                        </a:ln>
                        <a:solidFill>
                          <a:schemeClr val="tx1"/>
                        </a:solidFill>
                        <a:effectLst/>
                        <a:latin typeface="Tahoma"/>
                        <a:cs typeface="Tahoma"/>
                      </a:endParaRPr>
                    </a:p>
                  </a:txBody>
                  <a:tcPr horzOverflow="overflow">
                    <a:solidFill>
                      <a:schemeClr val="accent4">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800" u="none" strike="noStrike" cap="none" normalizeH="0" baseline="0" dirty="0" smtClean="0">
                          <a:ln>
                            <a:noFill/>
                          </a:ln>
                          <a:effectLst/>
                          <a:latin typeface="Tahoma"/>
                          <a:cs typeface="Tahoma"/>
                        </a:rPr>
                        <a:t>Geen hypoglykemie</a:t>
                      </a:r>
                    </a:p>
                    <a:p>
                      <a:pPr marL="0" marR="0" lvl="0" indent="0" algn="l" defTabSz="914400" rtl="0" eaLnBrk="1" fontAlgn="base" latinLnBrk="0" hangingPunct="1">
                        <a:lnSpc>
                          <a:spcPct val="100000"/>
                        </a:lnSpc>
                        <a:spcBef>
                          <a:spcPct val="0"/>
                        </a:spcBef>
                        <a:spcAft>
                          <a:spcPct val="0"/>
                        </a:spcAft>
                        <a:buClrTx/>
                        <a:buSzTx/>
                        <a:buFontTx/>
                        <a:buNone/>
                        <a:tabLst/>
                      </a:pPr>
                      <a:r>
                        <a:rPr kumimoji="0" lang="nl-NL" sz="1800" u="none" strike="noStrike" cap="none" normalizeH="0" baseline="0" dirty="0" err="1" smtClean="0">
                          <a:ln>
                            <a:noFill/>
                          </a:ln>
                          <a:effectLst/>
                          <a:latin typeface="Tahoma"/>
                          <a:cs typeface="Tahoma"/>
                        </a:rPr>
                        <a:t>Hyperglycemie</a:t>
                      </a:r>
                      <a:r>
                        <a:rPr kumimoji="0" lang="nl-NL" sz="1800" u="none" strike="noStrike" cap="none" normalizeH="0" baseline="0" dirty="0" smtClean="0">
                          <a:ln>
                            <a:noFill/>
                          </a:ln>
                          <a:effectLst/>
                          <a:latin typeface="Tahoma"/>
                          <a:cs typeface="Tahoma"/>
                        </a:rPr>
                        <a:t> acceptabel </a:t>
                      </a:r>
                      <a:r>
                        <a:rPr kumimoji="0" lang="nl-NL" sz="1600" u="none" strike="noStrike" cap="none" normalizeH="0" baseline="0" dirty="0" smtClean="0">
                          <a:ln>
                            <a:noFill/>
                          </a:ln>
                          <a:effectLst/>
                          <a:latin typeface="Tahoma"/>
                          <a:cs typeface="Tahoma"/>
                        </a:rPr>
                        <a:t>mits er geen klachten zijn</a:t>
                      </a:r>
                      <a:endParaRPr kumimoji="0" lang="nl-NL" sz="1600" b="0" i="0" u="none" strike="noStrike" cap="none" normalizeH="0" baseline="0" dirty="0" smtClean="0">
                        <a:ln>
                          <a:noFill/>
                        </a:ln>
                        <a:solidFill>
                          <a:schemeClr val="tx1"/>
                        </a:solidFill>
                        <a:effectLst/>
                        <a:latin typeface="Tahoma"/>
                        <a:cs typeface="Tahoma"/>
                      </a:endParaRPr>
                    </a:p>
                  </a:txBody>
                  <a:tcPr horzOverflow="overflow">
                    <a:solidFill>
                      <a:schemeClr val="accent4">
                        <a:lumMod val="40000"/>
                        <a:lumOff val="60000"/>
                      </a:schemeClr>
                    </a:solidFill>
                  </a:tcPr>
                </a:tc>
              </a:tr>
              <a:tr h="63326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800" u="none" strike="noStrike" cap="none" normalizeH="0" baseline="0" dirty="0" smtClean="0">
                          <a:ln>
                            <a:noFill/>
                          </a:ln>
                          <a:effectLst/>
                          <a:latin typeface="Tahoma"/>
                          <a:cs typeface="Tahoma"/>
                        </a:rPr>
                        <a:t>HbA1c</a:t>
                      </a:r>
                      <a:endParaRPr kumimoji="0" lang="nl-NL" sz="1800" b="0" i="0" u="none" strike="noStrike" cap="none" normalizeH="0" baseline="0" dirty="0" smtClean="0">
                        <a:ln>
                          <a:noFill/>
                        </a:ln>
                        <a:solidFill>
                          <a:schemeClr val="tx1"/>
                        </a:solidFill>
                        <a:effectLst/>
                        <a:latin typeface="Tahoma"/>
                        <a:cs typeface="Tahoma"/>
                      </a:endParaRPr>
                    </a:p>
                  </a:txBody>
                  <a:tcPr horzOverflow="overflow">
                    <a:solidFill>
                      <a:schemeClr val="accent4">
                        <a:lumMod val="40000"/>
                        <a:lumOff val="60000"/>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800" u="none" strike="noStrike" cap="none" normalizeH="0" baseline="0" dirty="0" smtClean="0">
                          <a:ln>
                            <a:noFill/>
                          </a:ln>
                          <a:effectLst/>
                          <a:latin typeface="Tahoma"/>
                          <a:cs typeface="Tahoma"/>
                        </a:rPr>
                        <a:t>53-64 </a:t>
                      </a:r>
                      <a:r>
                        <a:rPr kumimoji="0" lang="en-GB" sz="1800" u="none" strike="noStrike" cap="none" normalizeH="0" baseline="0" dirty="0" err="1" smtClean="0">
                          <a:ln>
                            <a:noFill/>
                          </a:ln>
                          <a:effectLst/>
                          <a:latin typeface="Tahoma"/>
                          <a:cs typeface="Tahoma"/>
                        </a:rPr>
                        <a:t>mmol</a:t>
                      </a:r>
                      <a:r>
                        <a:rPr kumimoji="0" lang="en-GB" sz="1800" u="none" strike="noStrike" cap="none" normalizeH="0" baseline="0" dirty="0" smtClean="0">
                          <a:ln>
                            <a:noFill/>
                          </a:ln>
                          <a:effectLst/>
                          <a:latin typeface="Tahoma"/>
                          <a:cs typeface="Tahoma"/>
                        </a:rPr>
                        <a:t>/</a:t>
                      </a:r>
                      <a:r>
                        <a:rPr kumimoji="0" lang="en-GB" sz="1800" u="none" strike="noStrike" cap="none" normalizeH="0" baseline="0" dirty="0" err="1" smtClean="0">
                          <a:ln>
                            <a:noFill/>
                          </a:ln>
                          <a:effectLst/>
                          <a:latin typeface="Tahoma"/>
                          <a:cs typeface="Tahoma"/>
                        </a:rPr>
                        <a:t>mol</a:t>
                      </a:r>
                      <a:endParaRPr kumimoji="0" lang="en-GB" sz="1800" u="none" strike="noStrike" cap="none" normalizeH="0" baseline="0" dirty="0" smtClean="0">
                        <a:ln>
                          <a:noFill/>
                        </a:ln>
                        <a:effectLst/>
                        <a:latin typeface="Tahoma"/>
                        <a:cs typeface="Tahoma"/>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800" u="none" strike="noStrike" cap="none" normalizeH="0" baseline="0" dirty="0" smtClean="0">
                          <a:ln>
                            <a:noFill/>
                          </a:ln>
                          <a:effectLst/>
                          <a:latin typeface="Tahoma"/>
                          <a:cs typeface="Tahoma"/>
                        </a:rPr>
                        <a:t>(&lt;7%) </a:t>
                      </a:r>
                      <a:endParaRPr kumimoji="0" lang="nl-NL" sz="1800" b="0" i="0" u="none" strike="noStrike" cap="none" normalizeH="0" baseline="0" dirty="0" smtClean="0">
                        <a:ln>
                          <a:noFill/>
                        </a:ln>
                        <a:solidFill>
                          <a:schemeClr val="tx1"/>
                        </a:solidFill>
                        <a:effectLst/>
                        <a:latin typeface="Tahoma"/>
                        <a:cs typeface="Tahoma"/>
                      </a:endParaRPr>
                    </a:p>
                  </a:txBody>
                  <a:tcPr horzOverflow="overflow">
                    <a:solidFill>
                      <a:schemeClr val="accent4">
                        <a:lumMod val="40000"/>
                        <a:lumOff val="60000"/>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sz="1800" u="none" strike="noStrike" cap="none" normalizeH="0" baseline="0" dirty="0" smtClean="0">
                          <a:ln>
                            <a:noFill/>
                          </a:ln>
                          <a:effectLst/>
                          <a:latin typeface="Tahoma"/>
                          <a:cs typeface="Tahoma"/>
                        </a:rPr>
                        <a:t>69mmol/mol</a:t>
                      </a:r>
                      <a:endParaRPr kumimoji="0" lang="en-GB" sz="1800" u="none" strike="noStrike" cap="none" normalizeH="0" baseline="0" dirty="0" smtClean="0">
                        <a:ln>
                          <a:noFill/>
                        </a:ln>
                        <a:effectLst/>
                        <a:latin typeface="Tahoma"/>
                        <a:cs typeface="Tahoma"/>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sz="1800" u="none" strike="noStrike" cap="none" normalizeH="0" baseline="0" dirty="0" smtClean="0">
                          <a:ln>
                            <a:noFill/>
                          </a:ln>
                          <a:effectLst/>
                          <a:latin typeface="Tahoma"/>
                          <a:cs typeface="Tahoma"/>
                        </a:rPr>
                        <a:t>(&lt;8,5 %)</a:t>
                      </a:r>
                      <a:endParaRPr kumimoji="0" lang="nl-NL" sz="1800" b="0" i="0" u="none" strike="noStrike" cap="none" normalizeH="0" baseline="0" dirty="0" smtClean="0">
                        <a:ln>
                          <a:noFill/>
                        </a:ln>
                        <a:solidFill>
                          <a:schemeClr val="tx1"/>
                        </a:solidFill>
                        <a:effectLst/>
                        <a:latin typeface="Tahoma"/>
                        <a:cs typeface="Tahoma"/>
                      </a:endParaRPr>
                    </a:p>
                  </a:txBody>
                  <a:tcPr horzOverflow="overflow">
                    <a:solidFill>
                      <a:schemeClr val="accent4">
                        <a:lumMod val="40000"/>
                        <a:lumOff val="60000"/>
                      </a:schemeClr>
                    </a:solidFill>
                  </a:tcPr>
                </a:tc>
              </a:tr>
              <a:tr h="84575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800" u="none" strike="noStrike" cap="none" normalizeH="0" baseline="0" dirty="0" smtClean="0">
                          <a:ln>
                            <a:noFill/>
                          </a:ln>
                          <a:effectLst/>
                          <a:latin typeface="Tahoma"/>
                          <a:cs typeface="Tahoma"/>
                        </a:rPr>
                        <a:t>Bloeddruk behandelen</a:t>
                      </a:r>
                      <a:endParaRPr kumimoji="0" lang="nl-NL" sz="1800" b="0" i="0" u="none" strike="noStrike" cap="none" normalizeH="0" baseline="0" dirty="0" smtClean="0">
                        <a:ln>
                          <a:noFill/>
                        </a:ln>
                        <a:solidFill>
                          <a:schemeClr val="tx1"/>
                        </a:solidFill>
                        <a:effectLst/>
                        <a:latin typeface="Tahoma"/>
                        <a:cs typeface="Tahoma"/>
                      </a:endParaRPr>
                    </a:p>
                  </a:txBody>
                  <a:tcPr horzOverflow="overflow">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800" u="none" strike="noStrike" cap="none" normalizeH="0" baseline="0" smtClean="0">
                          <a:ln>
                            <a:noFill/>
                          </a:ln>
                          <a:effectLst/>
                          <a:latin typeface="Tahoma"/>
                          <a:cs typeface="Tahoma"/>
                        </a:rPr>
                        <a:t>&gt;140 mmHg</a:t>
                      </a:r>
                      <a:endParaRPr kumimoji="0" lang="nl-NL" sz="1800" b="0" i="0" u="none" strike="noStrike" cap="none" normalizeH="0" baseline="0" smtClean="0">
                        <a:ln>
                          <a:noFill/>
                        </a:ln>
                        <a:solidFill>
                          <a:schemeClr val="tx1"/>
                        </a:solidFill>
                        <a:effectLst/>
                        <a:latin typeface="Tahoma"/>
                        <a:cs typeface="Tahoma"/>
                      </a:endParaRPr>
                    </a:p>
                  </a:txBody>
                  <a:tcPr horzOverflow="overflow">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800" u="none" strike="noStrike" cap="none" normalizeH="0" baseline="0" dirty="0" smtClean="0">
                          <a:ln>
                            <a:noFill/>
                          </a:ln>
                          <a:effectLst/>
                          <a:latin typeface="Tahoma"/>
                          <a:cs typeface="Tahoma"/>
                        </a:rPr>
                        <a:t>Overweeg &gt;160 </a:t>
                      </a:r>
                      <a:r>
                        <a:rPr kumimoji="0" lang="nl-NL" sz="1800" u="none" strike="noStrike" cap="none" normalizeH="0" baseline="0" dirty="0" err="1" smtClean="0">
                          <a:ln>
                            <a:noFill/>
                          </a:ln>
                          <a:effectLst/>
                          <a:latin typeface="Tahoma"/>
                          <a:cs typeface="Tahoma"/>
                        </a:rPr>
                        <a:t>mmHg</a:t>
                      </a:r>
                      <a:r>
                        <a:rPr kumimoji="0" lang="nl-NL" sz="1800" u="none" strike="noStrike" cap="none" normalizeH="0" baseline="0" dirty="0" smtClean="0">
                          <a:ln>
                            <a:noFill/>
                          </a:ln>
                          <a:effectLst/>
                          <a:latin typeface="Tahoma"/>
                          <a:cs typeface="Tahoma"/>
                        </a:rPr>
                        <a:t> </a:t>
                      </a:r>
                      <a:r>
                        <a:rPr kumimoji="0" lang="nl-NL" sz="1600" u="none" strike="noStrike" cap="none" normalizeH="0" baseline="0" dirty="0" smtClean="0">
                          <a:ln>
                            <a:noFill/>
                          </a:ln>
                          <a:effectLst/>
                          <a:latin typeface="Tahoma"/>
                          <a:cs typeface="Tahoma"/>
                        </a:rPr>
                        <a:t>mits géén </a:t>
                      </a:r>
                      <a:r>
                        <a:rPr kumimoji="0" lang="nl-NL" sz="1600" u="none" strike="noStrike" cap="none" normalizeH="0" baseline="0" dirty="0" err="1" smtClean="0">
                          <a:ln>
                            <a:noFill/>
                          </a:ln>
                          <a:effectLst/>
                          <a:latin typeface="Tahoma"/>
                          <a:cs typeface="Tahoma"/>
                        </a:rPr>
                        <a:t>orthostase</a:t>
                      </a:r>
                      <a:r>
                        <a:rPr kumimoji="0" lang="nl-NL" sz="1600" u="none" strike="noStrike" cap="none" normalizeH="0" baseline="0" dirty="0" smtClean="0">
                          <a:ln>
                            <a:noFill/>
                          </a:ln>
                          <a:effectLst/>
                          <a:latin typeface="Tahoma"/>
                          <a:cs typeface="Tahoma"/>
                        </a:rPr>
                        <a:t>, </a:t>
                      </a:r>
                      <a:r>
                        <a:rPr kumimoji="0" lang="nl-NL" sz="1600" u="none" strike="noStrike" cap="none" normalizeH="0" baseline="0" dirty="0" err="1" smtClean="0">
                          <a:ln>
                            <a:noFill/>
                          </a:ln>
                          <a:effectLst/>
                          <a:latin typeface="Tahoma"/>
                          <a:cs typeface="Tahoma"/>
                        </a:rPr>
                        <a:t>eGFR</a:t>
                      </a:r>
                      <a:r>
                        <a:rPr kumimoji="0" lang="nl-NL" sz="1600" u="none" strike="noStrike" cap="none" normalizeH="0" baseline="0" dirty="0" smtClean="0">
                          <a:ln>
                            <a:noFill/>
                          </a:ln>
                          <a:effectLst/>
                          <a:latin typeface="Tahoma"/>
                          <a:cs typeface="Tahoma"/>
                        </a:rPr>
                        <a:t> ↓, cognitie↓ en 2 antihypertensiva</a:t>
                      </a:r>
                      <a:endParaRPr kumimoji="0" lang="nl-NL" sz="1600" b="0" i="0" u="none" strike="noStrike" cap="none" normalizeH="0" baseline="0" dirty="0" smtClean="0">
                        <a:ln>
                          <a:noFill/>
                        </a:ln>
                        <a:solidFill>
                          <a:schemeClr val="tx1"/>
                        </a:solidFill>
                        <a:effectLst/>
                        <a:latin typeface="Tahoma"/>
                        <a:cs typeface="Tahoma"/>
                      </a:endParaRPr>
                    </a:p>
                  </a:txBody>
                  <a:tcPr horzOverflow="overflow">
                    <a:solidFill>
                      <a:schemeClr val="bg1"/>
                    </a:solidFill>
                  </a:tcPr>
                </a:tc>
              </a:tr>
              <a:tr h="63466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800" u="none" strike="noStrike" cap="none" normalizeH="0" baseline="0" dirty="0" smtClean="0">
                          <a:ln>
                            <a:noFill/>
                          </a:ln>
                          <a:effectLst/>
                          <a:latin typeface="Tahoma"/>
                          <a:cs typeface="Tahoma"/>
                        </a:rPr>
                        <a:t>Bloeddruk streefwaarde</a:t>
                      </a:r>
                      <a:endParaRPr kumimoji="0" lang="nl-NL" sz="1800" b="0" i="0" u="none" strike="noStrike" cap="none" normalizeH="0" baseline="0" dirty="0" smtClean="0">
                        <a:ln>
                          <a:noFill/>
                        </a:ln>
                        <a:solidFill>
                          <a:schemeClr val="tx1"/>
                        </a:solidFill>
                        <a:effectLst/>
                        <a:latin typeface="Tahoma"/>
                        <a:cs typeface="Tahoma"/>
                      </a:endParaRPr>
                    </a:p>
                  </a:txBody>
                  <a:tcPr horzOverflow="overflow">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800" u="none" strike="noStrike" cap="none" normalizeH="0" baseline="0" dirty="0" smtClean="0">
                          <a:ln>
                            <a:noFill/>
                          </a:ln>
                          <a:effectLst/>
                          <a:latin typeface="Tahoma"/>
                          <a:cs typeface="Tahoma"/>
                        </a:rPr>
                        <a:t>&lt;140 </a:t>
                      </a:r>
                      <a:r>
                        <a:rPr kumimoji="0" lang="nl-NL" sz="1800" u="none" strike="noStrike" cap="none" normalizeH="0" baseline="0" dirty="0" err="1" smtClean="0">
                          <a:ln>
                            <a:noFill/>
                          </a:ln>
                          <a:effectLst/>
                          <a:latin typeface="Tahoma"/>
                          <a:cs typeface="Tahoma"/>
                        </a:rPr>
                        <a:t>mmHg</a:t>
                      </a:r>
                      <a:endParaRPr kumimoji="0" lang="nl-NL" sz="1800" u="none" strike="noStrike" cap="none" normalizeH="0" baseline="0" dirty="0" smtClean="0">
                        <a:ln>
                          <a:noFill/>
                        </a:ln>
                        <a:effectLst/>
                        <a:latin typeface="Tahoma"/>
                        <a:cs typeface="Tahoma"/>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nl-NL" sz="1800" u="none" strike="noStrike" cap="none" normalizeH="0" baseline="0" dirty="0" smtClean="0">
                          <a:ln>
                            <a:noFill/>
                          </a:ln>
                          <a:effectLst/>
                          <a:latin typeface="Tahoma"/>
                          <a:cs typeface="Tahoma"/>
                        </a:rPr>
                        <a:t>≥80 jaar 160mmhg</a:t>
                      </a:r>
                      <a:endParaRPr kumimoji="0" lang="nl-NL" sz="1800" b="0" i="0" u="none" strike="noStrike" cap="none" normalizeH="0" baseline="0" dirty="0" smtClean="0">
                        <a:ln>
                          <a:noFill/>
                        </a:ln>
                        <a:solidFill>
                          <a:schemeClr val="tx1"/>
                        </a:solidFill>
                        <a:effectLst/>
                        <a:latin typeface="Tahoma"/>
                        <a:cs typeface="Tahoma"/>
                      </a:endParaRPr>
                    </a:p>
                  </a:txBody>
                  <a:tcPr horzOverflow="overflow">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800" u="none" strike="noStrike" cap="none" normalizeH="0" baseline="0" dirty="0" smtClean="0">
                          <a:ln>
                            <a:noFill/>
                          </a:ln>
                          <a:effectLst/>
                          <a:latin typeface="Tahoma"/>
                          <a:cs typeface="Tahoma"/>
                        </a:rPr>
                        <a:t>&gt;140 </a:t>
                      </a:r>
                      <a:r>
                        <a:rPr kumimoji="0" lang="nl-NL" sz="1800" u="none" strike="noStrike" cap="none" normalizeH="0" baseline="0" dirty="0" err="1" smtClean="0">
                          <a:ln>
                            <a:noFill/>
                          </a:ln>
                          <a:effectLst/>
                          <a:latin typeface="Tahoma"/>
                          <a:cs typeface="Tahoma"/>
                        </a:rPr>
                        <a:t>mmHg</a:t>
                      </a:r>
                      <a:r>
                        <a:rPr kumimoji="0" lang="nl-NL" sz="1800" u="none" strike="noStrike" cap="none" normalizeH="0" baseline="0" dirty="0" smtClean="0">
                          <a:ln>
                            <a:noFill/>
                          </a:ln>
                          <a:effectLst/>
                          <a:latin typeface="Tahoma"/>
                          <a:cs typeface="Tahoma"/>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nl-NL" sz="1800" u="none" strike="noStrike" cap="none" normalizeH="0" baseline="0" dirty="0" smtClean="0">
                          <a:ln>
                            <a:noFill/>
                          </a:ln>
                          <a:effectLst/>
                          <a:latin typeface="Tahoma"/>
                          <a:cs typeface="Tahoma"/>
                        </a:rPr>
                        <a:t>-10 tot 15 </a:t>
                      </a:r>
                      <a:r>
                        <a:rPr kumimoji="0" lang="nl-NL" sz="1800" u="none" strike="noStrike" cap="none" normalizeH="0" baseline="0" dirty="0" err="1" smtClean="0">
                          <a:ln>
                            <a:noFill/>
                          </a:ln>
                          <a:effectLst/>
                          <a:latin typeface="Tahoma"/>
                          <a:cs typeface="Tahoma"/>
                        </a:rPr>
                        <a:t>mmHg</a:t>
                      </a:r>
                      <a:r>
                        <a:rPr kumimoji="0" lang="nl-NL" sz="1800" u="none" strike="noStrike" cap="none" normalizeH="0" baseline="0" dirty="0" smtClean="0">
                          <a:ln>
                            <a:noFill/>
                          </a:ln>
                          <a:effectLst/>
                          <a:latin typeface="Tahoma"/>
                          <a:cs typeface="Tahoma"/>
                        </a:rPr>
                        <a:t> daling</a:t>
                      </a:r>
                      <a:endParaRPr kumimoji="0" lang="nl-NL" sz="1800" b="0" i="0" u="none" strike="noStrike" cap="none" normalizeH="0" baseline="0" dirty="0" smtClean="0">
                        <a:ln>
                          <a:noFill/>
                        </a:ln>
                        <a:solidFill>
                          <a:schemeClr val="tx1"/>
                        </a:solidFill>
                        <a:effectLst/>
                        <a:latin typeface="Tahoma"/>
                        <a:cs typeface="Tahoma"/>
                      </a:endParaRPr>
                    </a:p>
                  </a:txBody>
                  <a:tcPr horzOverflow="overflow">
                    <a:solidFill>
                      <a:schemeClr val="bg1"/>
                    </a:solidFill>
                  </a:tcPr>
                </a:tc>
              </a:tr>
              <a:tr h="63326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800" u="none" strike="noStrike" cap="none" normalizeH="0" baseline="0" dirty="0" smtClean="0">
                          <a:ln>
                            <a:noFill/>
                          </a:ln>
                          <a:effectLst/>
                          <a:latin typeface="Tahoma"/>
                          <a:cs typeface="Tahoma"/>
                        </a:rPr>
                        <a:t>Cholesterol</a:t>
                      </a:r>
                      <a:endParaRPr kumimoji="0" lang="nl-NL" sz="1800" b="0" i="0" u="none" strike="noStrike" cap="none" normalizeH="0" baseline="0" dirty="0" smtClean="0">
                        <a:ln>
                          <a:noFill/>
                        </a:ln>
                        <a:solidFill>
                          <a:schemeClr val="tx1"/>
                        </a:solidFill>
                        <a:effectLst/>
                        <a:latin typeface="Tahoma"/>
                        <a:cs typeface="Tahoma"/>
                      </a:endParaRPr>
                    </a:p>
                  </a:txBody>
                  <a:tcPr horzOverflow="overflow">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800" u="none" strike="noStrike" cap="none" normalizeH="0" baseline="0" smtClean="0">
                          <a:ln>
                            <a:noFill/>
                          </a:ln>
                          <a:effectLst/>
                          <a:latin typeface="Tahoma"/>
                          <a:cs typeface="Tahoma"/>
                        </a:rPr>
                        <a:t>Altijd statine,</a:t>
                      </a:r>
                    </a:p>
                    <a:p>
                      <a:pPr marL="0" marR="0" lvl="0" indent="0" algn="l" defTabSz="914400" rtl="0" eaLnBrk="1" fontAlgn="base" latinLnBrk="0" hangingPunct="1">
                        <a:lnSpc>
                          <a:spcPct val="100000"/>
                        </a:lnSpc>
                        <a:spcBef>
                          <a:spcPct val="0"/>
                        </a:spcBef>
                        <a:spcAft>
                          <a:spcPct val="0"/>
                        </a:spcAft>
                        <a:buClrTx/>
                        <a:buSzTx/>
                        <a:buFontTx/>
                        <a:buNone/>
                        <a:tabLst/>
                      </a:pPr>
                      <a:r>
                        <a:rPr kumimoji="0" lang="nl-NL" sz="1800" u="none" strike="noStrike" cap="none" normalizeH="0" baseline="0" smtClean="0">
                          <a:ln>
                            <a:noFill/>
                          </a:ln>
                          <a:effectLst/>
                          <a:latin typeface="Tahoma"/>
                          <a:cs typeface="Tahoma"/>
                        </a:rPr>
                        <a:t>LDL&lt;2.5 mmol/l</a:t>
                      </a:r>
                      <a:endParaRPr kumimoji="0" lang="nl-NL" sz="1800" b="0" i="0" u="none" strike="noStrike" cap="none" normalizeH="0" baseline="0" smtClean="0">
                        <a:ln>
                          <a:noFill/>
                        </a:ln>
                        <a:solidFill>
                          <a:schemeClr val="tx1"/>
                        </a:solidFill>
                        <a:effectLst/>
                        <a:latin typeface="Tahoma"/>
                        <a:cs typeface="Tahoma"/>
                      </a:endParaRPr>
                    </a:p>
                  </a:txBody>
                  <a:tcPr horzOverflow="overflow">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800" u="none" strike="noStrike" cap="none" normalizeH="0" baseline="0" dirty="0" err="1" smtClean="0">
                          <a:ln>
                            <a:noFill/>
                          </a:ln>
                          <a:effectLst/>
                          <a:latin typeface="Tahoma"/>
                          <a:cs typeface="Tahoma"/>
                        </a:rPr>
                        <a:t>Statine</a:t>
                      </a:r>
                      <a:r>
                        <a:rPr kumimoji="0" lang="nl-NL" sz="1800" u="none" strike="noStrike" cap="none" normalizeH="0" baseline="0" dirty="0" smtClean="0">
                          <a:ln>
                            <a:noFill/>
                          </a:ln>
                          <a:effectLst/>
                          <a:latin typeface="Tahoma"/>
                          <a:cs typeface="Tahoma"/>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nl-NL" sz="1800" u="none" strike="noStrike" cap="none" normalizeH="0" baseline="0" dirty="0" smtClean="0">
                          <a:ln>
                            <a:noFill/>
                          </a:ln>
                          <a:effectLst/>
                          <a:latin typeface="Tahoma"/>
                          <a:cs typeface="Tahoma"/>
                        </a:rPr>
                        <a:t>geen streefwaarde</a:t>
                      </a:r>
                      <a:endParaRPr kumimoji="0" lang="nl-NL" sz="1800" b="0" i="0" u="none" strike="noStrike" cap="none" normalizeH="0" baseline="0" dirty="0" smtClean="0">
                        <a:ln>
                          <a:noFill/>
                        </a:ln>
                        <a:solidFill>
                          <a:schemeClr val="tx1"/>
                        </a:solidFill>
                        <a:effectLst/>
                        <a:latin typeface="Tahoma"/>
                        <a:cs typeface="Tahoma"/>
                      </a:endParaRPr>
                    </a:p>
                  </a:txBody>
                  <a:tcPr horzOverflow="overflow">
                    <a:solidFill>
                      <a:schemeClr val="bg1"/>
                    </a:solidFill>
                  </a:tcPr>
                </a:tc>
              </a:tr>
            </a:tbl>
          </a:graphicData>
        </a:graphic>
      </p:graphicFrame>
      <p:sp>
        <p:nvSpPr>
          <p:cNvPr id="391170" name="Tekstvak 1"/>
          <p:cNvSpPr txBox="1">
            <a:spLocks noChangeArrowheads="1"/>
          </p:cNvSpPr>
          <p:nvPr/>
        </p:nvSpPr>
        <p:spPr bwMode="auto">
          <a:xfrm>
            <a:off x="1558926" y="6308726"/>
            <a:ext cx="8018463" cy="246063"/>
          </a:xfrm>
          <a:prstGeom prst="rect">
            <a:avLst/>
          </a:prstGeom>
          <a:noFill/>
          <a:ln w="9525">
            <a:noFill/>
            <a:miter lim="800000"/>
            <a:headEnd/>
            <a:tailEnd/>
          </a:ln>
        </p:spPr>
        <p:txBody>
          <a:bodyPr>
            <a:spAutoFit/>
          </a:bodyPr>
          <a:lstStyle/>
          <a:p>
            <a:r>
              <a:rPr lang="nl-NL" altLang="nl-NL" sz="1000" dirty="0">
                <a:solidFill>
                  <a:srgbClr val="000000"/>
                </a:solidFill>
                <a:latin typeface="Tahoma" pitchFamily="34" charset="0"/>
                <a:ea typeface="MS PGothic"/>
                <a:cs typeface="MS PGothic"/>
              </a:rPr>
              <a:t>Bron: </a:t>
            </a:r>
            <a:r>
              <a:rPr lang="nl-NL" altLang="nl-NL" sz="1000" dirty="0" err="1">
                <a:solidFill>
                  <a:srgbClr val="000000"/>
                </a:solidFill>
                <a:latin typeface="Tahoma" pitchFamily="34" charset="0"/>
                <a:ea typeface="MS PGothic"/>
                <a:cs typeface="MS PGothic"/>
              </a:rPr>
              <a:t>Verenso</a:t>
            </a:r>
            <a:r>
              <a:rPr lang="nl-NL" altLang="nl-NL" sz="1000" dirty="0">
                <a:solidFill>
                  <a:srgbClr val="000000"/>
                </a:solidFill>
                <a:latin typeface="Tahoma" pitchFamily="34" charset="0"/>
                <a:ea typeface="MS PGothic"/>
                <a:cs typeface="MS PGothic"/>
              </a:rPr>
              <a:t> richtlijn 2011 </a:t>
            </a:r>
            <a:r>
              <a:rPr lang="nl-NL" altLang="en-US" sz="1000" dirty="0">
                <a:solidFill>
                  <a:srgbClr val="000000"/>
                </a:solidFill>
                <a:latin typeface="Tahoma" pitchFamily="34" charset="0"/>
                <a:ea typeface="MS PGothic"/>
                <a:cs typeface="MS PGothic"/>
              </a:rPr>
              <a:t>‘</a:t>
            </a:r>
            <a:r>
              <a:rPr lang="nl-NL" altLang="nl-NL" sz="1000" dirty="0">
                <a:solidFill>
                  <a:srgbClr val="000000"/>
                </a:solidFill>
                <a:latin typeface="Tahoma" pitchFamily="34" charset="0"/>
                <a:ea typeface="MS PGothic"/>
                <a:cs typeface="MS PGothic"/>
              </a:rPr>
              <a:t>Verantwoorde diabeteszorg kwetsbare ouderen</a:t>
            </a:r>
            <a:r>
              <a:rPr lang="nl-NL" altLang="en-US" sz="1000" dirty="0">
                <a:solidFill>
                  <a:srgbClr val="000000"/>
                </a:solidFill>
                <a:latin typeface="Tahoma" pitchFamily="34" charset="0"/>
                <a:ea typeface="MS PGothic"/>
                <a:cs typeface="MS PGothic"/>
              </a:rPr>
              <a:t>’</a:t>
            </a:r>
            <a:endParaRPr lang="nl-NL" altLang="nl-NL" sz="1000" dirty="0">
              <a:solidFill>
                <a:srgbClr val="000000"/>
              </a:solidFill>
              <a:latin typeface="Tahoma" pitchFamily="34" charset="0"/>
              <a:ea typeface="MS PGothic"/>
              <a:cs typeface="MS PGothic"/>
            </a:endParaRPr>
          </a:p>
        </p:txBody>
      </p:sp>
      <p:sp>
        <p:nvSpPr>
          <p:cNvPr id="6" name="Text Box 3"/>
          <p:cNvSpPr txBox="1">
            <a:spLocks noChangeArrowheads="1"/>
          </p:cNvSpPr>
          <p:nvPr/>
        </p:nvSpPr>
        <p:spPr bwMode="auto">
          <a:xfrm>
            <a:off x="968577" y="370914"/>
            <a:ext cx="10287000" cy="584776"/>
          </a:xfrm>
          <a:prstGeom prst="rect">
            <a:avLst/>
          </a:prstGeom>
          <a:noFill/>
          <a:ln>
            <a:noFill/>
          </a:ln>
          <a:extLst/>
        </p:spPr>
        <p:style>
          <a:lnRef idx="2">
            <a:schemeClr val="accent3"/>
          </a:lnRef>
          <a:fillRef idx="1">
            <a:schemeClr val="lt1"/>
          </a:fillRef>
          <a:effectRef idx="0">
            <a:schemeClr val="accent3"/>
          </a:effectRef>
          <a:fontRef idx="minor">
            <a:schemeClr val="dk1"/>
          </a:fontRef>
        </p:style>
        <p:txBody>
          <a:bodyPr>
            <a:spAutoFit/>
          </a:bodyPr>
          <a:lstStyle>
            <a:lvl1pPr eaLnBrk="0" hangingPunct="0">
              <a:defRPr>
                <a:solidFill>
                  <a:schemeClr val="tx1"/>
                </a:solidFill>
                <a:latin typeface="Calibri" pitchFamily="34" charset="0"/>
                <a:cs typeface="Tahoma" pitchFamily="34" charset="0"/>
              </a:defRPr>
            </a:lvl1pPr>
            <a:lvl2pPr marL="742950" indent="-285750" eaLnBrk="0" hangingPunct="0">
              <a:defRPr>
                <a:solidFill>
                  <a:schemeClr val="tx1"/>
                </a:solidFill>
                <a:latin typeface="Calibri" pitchFamily="34" charset="0"/>
                <a:cs typeface="Tahoma" pitchFamily="34" charset="0"/>
              </a:defRPr>
            </a:lvl2pPr>
            <a:lvl3pPr marL="1143000" indent="-228600" eaLnBrk="0" hangingPunct="0">
              <a:defRPr>
                <a:solidFill>
                  <a:schemeClr val="tx1"/>
                </a:solidFill>
                <a:latin typeface="Calibri" pitchFamily="34" charset="0"/>
                <a:cs typeface="Tahoma" pitchFamily="34" charset="0"/>
              </a:defRPr>
            </a:lvl3pPr>
            <a:lvl4pPr marL="1600200" indent="-228600" eaLnBrk="0" hangingPunct="0">
              <a:defRPr>
                <a:solidFill>
                  <a:schemeClr val="tx1"/>
                </a:solidFill>
                <a:latin typeface="Calibri" pitchFamily="34" charset="0"/>
                <a:cs typeface="Tahoma" pitchFamily="34" charset="0"/>
              </a:defRPr>
            </a:lvl4pPr>
            <a:lvl5pPr marL="2057400" indent="-228600" eaLnBrk="0" hangingPunct="0">
              <a:defRPr>
                <a:solidFill>
                  <a:schemeClr val="tx1"/>
                </a:solidFill>
                <a:latin typeface="Calibri" pitchFamily="34" charset="0"/>
                <a:cs typeface="Tahoma" pitchFamily="34" charset="0"/>
              </a:defRPr>
            </a:lvl5pPr>
            <a:lvl6pPr marL="2514600" indent="-228600" eaLnBrk="0" fontAlgn="base" hangingPunct="0">
              <a:spcBef>
                <a:spcPct val="0"/>
              </a:spcBef>
              <a:spcAft>
                <a:spcPct val="0"/>
              </a:spcAft>
              <a:defRPr>
                <a:solidFill>
                  <a:schemeClr val="tx1"/>
                </a:solidFill>
                <a:latin typeface="Calibri" pitchFamily="34" charset="0"/>
                <a:cs typeface="Tahoma" pitchFamily="34" charset="0"/>
              </a:defRPr>
            </a:lvl6pPr>
            <a:lvl7pPr marL="2971800" indent="-228600" eaLnBrk="0" fontAlgn="base" hangingPunct="0">
              <a:spcBef>
                <a:spcPct val="0"/>
              </a:spcBef>
              <a:spcAft>
                <a:spcPct val="0"/>
              </a:spcAft>
              <a:defRPr>
                <a:solidFill>
                  <a:schemeClr val="tx1"/>
                </a:solidFill>
                <a:latin typeface="Calibri" pitchFamily="34" charset="0"/>
                <a:cs typeface="Tahoma" pitchFamily="34" charset="0"/>
              </a:defRPr>
            </a:lvl7pPr>
            <a:lvl8pPr marL="3429000" indent="-228600" eaLnBrk="0" fontAlgn="base" hangingPunct="0">
              <a:spcBef>
                <a:spcPct val="0"/>
              </a:spcBef>
              <a:spcAft>
                <a:spcPct val="0"/>
              </a:spcAft>
              <a:defRPr>
                <a:solidFill>
                  <a:schemeClr val="tx1"/>
                </a:solidFill>
                <a:latin typeface="Calibri" pitchFamily="34" charset="0"/>
                <a:cs typeface="Tahoma" pitchFamily="34" charset="0"/>
              </a:defRPr>
            </a:lvl8pPr>
            <a:lvl9pPr marL="3886200" indent="-228600" eaLnBrk="0" fontAlgn="base" hangingPunct="0">
              <a:spcBef>
                <a:spcPct val="0"/>
              </a:spcBef>
              <a:spcAft>
                <a:spcPct val="0"/>
              </a:spcAft>
              <a:defRPr>
                <a:solidFill>
                  <a:schemeClr val="tx1"/>
                </a:solidFill>
                <a:latin typeface="Calibri" pitchFamily="34" charset="0"/>
                <a:cs typeface="Tahoma" pitchFamily="34" charset="0"/>
              </a:defRPr>
            </a:lvl9pPr>
          </a:lstStyle>
          <a:p>
            <a:pPr algn="ctr">
              <a:defRPr/>
            </a:pPr>
            <a:r>
              <a:rPr lang="nl-NL" sz="3200" dirty="0"/>
              <a:t>Welke streefwaarden nuchtere glucose en HbA1c?</a:t>
            </a:r>
            <a:endParaRPr lang="nl-NL" altLang="nl-NL" sz="3200" dirty="0">
              <a:latin typeface="Tahoma" pitchFamily="34" charset="0"/>
              <a:ea typeface="MS PGothic" pitchFamily="34" charset="-128"/>
              <a:cs typeface="Arial" pitchFamily="34" charset="0"/>
            </a:endParaRPr>
          </a:p>
        </p:txBody>
      </p:sp>
    </p:spTree>
    <p:extLst>
      <p:ext uri="{BB962C8B-B14F-4D97-AF65-F5344CB8AC3E}">
        <p14:creationId xmlns:p14="http://schemas.microsoft.com/office/powerpoint/2010/main" val="26025298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Wat is de invloed van </a:t>
            </a:r>
            <a:r>
              <a:rPr lang="nl-NL" dirty="0" err="1" smtClean="0"/>
              <a:t>hypo’s</a:t>
            </a:r>
            <a:r>
              <a:rPr lang="nl-NL" dirty="0" smtClean="0"/>
              <a:t>? </a:t>
            </a:r>
            <a:endParaRPr lang="nl-NL" dirty="0"/>
          </a:p>
        </p:txBody>
      </p:sp>
      <p:sp>
        <p:nvSpPr>
          <p:cNvPr id="4" name="Rounded Rectangle 28"/>
          <p:cNvSpPr>
            <a:spLocks noChangeArrowheads="1"/>
          </p:cNvSpPr>
          <p:nvPr/>
        </p:nvSpPr>
        <p:spPr bwMode="auto">
          <a:xfrm>
            <a:off x="4688418" y="3351213"/>
            <a:ext cx="2571749" cy="785812"/>
          </a:xfrm>
          <a:prstGeom prst="roundRect">
            <a:avLst>
              <a:gd name="adj" fmla="val 16667"/>
            </a:avLst>
          </a:prstGeom>
          <a:solidFill>
            <a:schemeClr val="accent1"/>
          </a:solidFill>
          <a:ln w="0" algn="ctr">
            <a:noFill/>
            <a:round/>
            <a:headEnd/>
            <a:tailEnd/>
          </a:ln>
          <a:scene3d>
            <a:camera prst="orthographicFront"/>
            <a:lightRig rig="threePt" dir="t"/>
          </a:scene3d>
          <a:sp3d>
            <a:bevelT/>
          </a:sp3d>
        </p:spPr>
        <p:txBody>
          <a:bodyPr wrap="none" lIns="89850" tIns="46720" rIns="89850" bIns="46720" anchor="ctr"/>
          <a:lstStyle/>
          <a:p>
            <a:pPr>
              <a:buNone/>
              <a:defRPr/>
            </a:pPr>
            <a:endParaRPr lang="en-GB" sz="1400">
              <a:ea typeface="+mn-ea"/>
              <a:cs typeface="Arial" charset="0"/>
            </a:endParaRPr>
          </a:p>
        </p:txBody>
      </p:sp>
      <p:sp>
        <p:nvSpPr>
          <p:cNvPr id="5" name="TextBox 3"/>
          <p:cNvSpPr txBox="1">
            <a:spLocks noChangeArrowheads="1"/>
          </p:cNvSpPr>
          <p:nvPr/>
        </p:nvSpPr>
        <p:spPr bwMode="auto">
          <a:xfrm>
            <a:off x="5080000" y="3560763"/>
            <a:ext cx="14029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00066"/>
                </a:solidFill>
                <a:latin typeface="Verdana" charset="0"/>
                <a:ea typeface="ＭＳ Ｐゴシック" charset="0"/>
                <a:cs typeface="ＭＳ Ｐゴシック" charset="0"/>
              </a:defRPr>
            </a:lvl1pPr>
            <a:lvl2pPr marL="742950" indent="-285750" eaLnBrk="0" hangingPunct="0">
              <a:defRPr sz="2400">
                <a:solidFill>
                  <a:srgbClr val="000066"/>
                </a:solidFill>
                <a:latin typeface="Verdana" charset="0"/>
                <a:ea typeface="ＭＳ Ｐゴシック" charset="0"/>
              </a:defRPr>
            </a:lvl2pPr>
            <a:lvl3pPr marL="1143000" indent="-228600" eaLnBrk="0" hangingPunct="0">
              <a:defRPr sz="2400">
                <a:solidFill>
                  <a:srgbClr val="000066"/>
                </a:solidFill>
                <a:latin typeface="Verdana" charset="0"/>
                <a:ea typeface="ＭＳ Ｐゴシック" charset="0"/>
              </a:defRPr>
            </a:lvl3pPr>
            <a:lvl4pPr marL="1600200" indent="-228600" eaLnBrk="0" hangingPunct="0">
              <a:defRPr sz="2400">
                <a:solidFill>
                  <a:srgbClr val="000066"/>
                </a:solidFill>
                <a:latin typeface="Verdana" charset="0"/>
                <a:ea typeface="ＭＳ Ｐゴシック" charset="0"/>
              </a:defRPr>
            </a:lvl4pPr>
            <a:lvl5pPr marL="2057400" indent="-228600" eaLnBrk="0" hangingPunct="0">
              <a:defRPr sz="2400">
                <a:solidFill>
                  <a:srgbClr val="000066"/>
                </a:solidFill>
                <a:latin typeface="Verdana" charset="0"/>
                <a:ea typeface="ＭＳ Ｐゴシック" charset="0"/>
              </a:defRPr>
            </a:lvl5pPr>
            <a:lvl6pPr marL="25146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6pPr>
            <a:lvl7pPr marL="29718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7pPr>
            <a:lvl8pPr marL="34290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8pPr>
            <a:lvl9pPr marL="38862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9pPr>
          </a:lstStyle>
          <a:p>
            <a:pPr eaLnBrk="1" hangingPunct="1">
              <a:buNone/>
            </a:pPr>
            <a:r>
              <a:rPr lang="de-CH" sz="1400" b="1">
                <a:solidFill>
                  <a:schemeClr val="bg2"/>
                </a:solidFill>
                <a:latin typeface="Arial" charset="0"/>
              </a:rPr>
              <a:t>Hypoglykemie</a:t>
            </a:r>
            <a:endParaRPr lang="en-US" sz="1400" b="1">
              <a:solidFill>
                <a:schemeClr val="bg2"/>
              </a:solidFill>
              <a:latin typeface="Arial" charset="0"/>
            </a:endParaRPr>
          </a:p>
        </p:txBody>
      </p:sp>
      <p:sp>
        <p:nvSpPr>
          <p:cNvPr id="6" name="TextBox 4"/>
          <p:cNvSpPr txBox="1">
            <a:spLocks noChangeArrowheads="1"/>
          </p:cNvSpPr>
          <p:nvPr/>
        </p:nvSpPr>
        <p:spPr bwMode="auto">
          <a:xfrm>
            <a:off x="8398934" y="1987551"/>
            <a:ext cx="163378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00066"/>
                </a:solidFill>
                <a:latin typeface="Verdana" charset="0"/>
                <a:ea typeface="ＭＳ Ｐゴシック" charset="0"/>
                <a:cs typeface="ＭＳ Ｐゴシック" charset="0"/>
              </a:defRPr>
            </a:lvl1pPr>
            <a:lvl2pPr marL="742950" indent="-285750" eaLnBrk="0" hangingPunct="0">
              <a:defRPr sz="2400">
                <a:solidFill>
                  <a:srgbClr val="000066"/>
                </a:solidFill>
                <a:latin typeface="Verdana" charset="0"/>
                <a:ea typeface="ＭＳ Ｐゴシック" charset="0"/>
              </a:defRPr>
            </a:lvl2pPr>
            <a:lvl3pPr marL="1143000" indent="-228600" eaLnBrk="0" hangingPunct="0">
              <a:defRPr sz="2400">
                <a:solidFill>
                  <a:srgbClr val="000066"/>
                </a:solidFill>
                <a:latin typeface="Verdana" charset="0"/>
                <a:ea typeface="ＭＳ Ｐゴシック" charset="0"/>
              </a:defRPr>
            </a:lvl3pPr>
            <a:lvl4pPr marL="1600200" indent="-228600" eaLnBrk="0" hangingPunct="0">
              <a:defRPr sz="2400">
                <a:solidFill>
                  <a:srgbClr val="000066"/>
                </a:solidFill>
                <a:latin typeface="Verdana" charset="0"/>
                <a:ea typeface="ＭＳ Ｐゴシック" charset="0"/>
              </a:defRPr>
            </a:lvl4pPr>
            <a:lvl5pPr marL="2057400" indent="-228600" eaLnBrk="0" hangingPunct="0">
              <a:defRPr sz="2400">
                <a:solidFill>
                  <a:srgbClr val="000066"/>
                </a:solidFill>
                <a:latin typeface="Verdana" charset="0"/>
                <a:ea typeface="ＭＳ Ｐゴシック" charset="0"/>
              </a:defRPr>
            </a:lvl5pPr>
            <a:lvl6pPr marL="25146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6pPr>
            <a:lvl7pPr marL="29718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7pPr>
            <a:lvl8pPr marL="34290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8pPr>
            <a:lvl9pPr marL="38862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9pPr>
          </a:lstStyle>
          <a:p>
            <a:pPr eaLnBrk="1" hangingPunct="1">
              <a:buNone/>
            </a:pPr>
            <a:r>
              <a:rPr lang="de-CH" sz="1400" b="1">
                <a:solidFill>
                  <a:schemeClr val="tx1"/>
                </a:solidFill>
                <a:latin typeface="Arial" charset="0"/>
              </a:rPr>
              <a:t>Cardiovasculaire</a:t>
            </a:r>
            <a:br>
              <a:rPr lang="de-CH" sz="1400" b="1">
                <a:solidFill>
                  <a:schemeClr val="tx1"/>
                </a:solidFill>
                <a:latin typeface="Arial" charset="0"/>
              </a:rPr>
            </a:br>
            <a:r>
              <a:rPr lang="de-CH" sz="1400" b="1">
                <a:solidFill>
                  <a:schemeClr val="tx1"/>
                </a:solidFill>
                <a:latin typeface="Arial" charset="0"/>
              </a:rPr>
              <a:t>complicaties</a:t>
            </a:r>
            <a:r>
              <a:rPr lang="de-CH" sz="1400" b="1" baseline="30000">
                <a:solidFill>
                  <a:schemeClr val="tx1"/>
                </a:solidFill>
                <a:latin typeface="Arial" charset="0"/>
              </a:rPr>
              <a:t>3</a:t>
            </a:r>
            <a:endParaRPr lang="en-US" sz="1400" b="1">
              <a:solidFill>
                <a:schemeClr val="tx1"/>
              </a:solidFill>
              <a:latin typeface="Arial" charset="0"/>
            </a:endParaRPr>
          </a:p>
        </p:txBody>
      </p:sp>
      <p:sp>
        <p:nvSpPr>
          <p:cNvPr id="7" name="TextBox 5"/>
          <p:cNvSpPr txBox="1">
            <a:spLocks noChangeArrowheads="1"/>
          </p:cNvSpPr>
          <p:nvPr/>
        </p:nvSpPr>
        <p:spPr bwMode="auto">
          <a:xfrm>
            <a:off x="9423401" y="3409951"/>
            <a:ext cx="17235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00066"/>
                </a:solidFill>
                <a:latin typeface="Verdana" charset="0"/>
                <a:ea typeface="ＭＳ Ｐゴシック" charset="0"/>
                <a:cs typeface="ＭＳ Ｐゴシック" charset="0"/>
              </a:defRPr>
            </a:lvl1pPr>
            <a:lvl2pPr marL="742950" indent="-285750" eaLnBrk="0" hangingPunct="0">
              <a:defRPr sz="2400">
                <a:solidFill>
                  <a:srgbClr val="000066"/>
                </a:solidFill>
                <a:latin typeface="Verdana" charset="0"/>
                <a:ea typeface="ＭＳ Ｐゴシック" charset="0"/>
              </a:defRPr>
            </a:lvl2pPr>
            <a:lvl3pPr marL="1143000" indent="-228600" eaLnBrk="0" hangingPunct="0">
              <a:defRPr sz="2400">
                <a:solidFill>
                  <a:srgbClr val="000066"/>
                </a:solidFill>
                <a:latin typeface="Verdana" charset="0"/>
                <a:ea typeface="ＭＳ Ｐゴシック" charset="0"/>
              </a:defRPr>
            </a:lvl3pPr>
            <a:lvl4pPr marL="1600200" indent="-228600" eaLnBrk="0" hangingPunct="0">
              <a:defRPr sz="2400">
                <a:solidFill>
                  <a:srgbClr val="000066"/>
                </a:solidFill>
                <a:latin typeface="Verdana" charset="0"/>
                <a:ea typeface="ＭＳ Ｐゴシック" charset="0"/>
              </a:defRPr>
            </a:lvl4pPr>
            <a:lvl5pPr marL="2057400" indent="-228600" eaLnBrk="0" hangingPunct="0">
              <a:defRPr sz="2400">
                <a:solidFill>
                  <a:srgbClr val="000066"/>
                </a:solidFill>
                <a:latin typeface="Verdana" charset="0"/>
                <a:ea typeface="ＭＳ Ｐゴシック" charset="0"/>
              </a:defRPr>
            </a:lvl5pPr>
            <a:lvl6pPr marL="25146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6pPr>
            <a:lvl7pPr marL="29718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7pPr>
            <a:lvl8pPr marL="34290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8pPr>
            <a:lvl9pPr marL="38862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9pPr>
          </a:lstStyle>
          <a:p>
            <a:pPr eaLnBrk="1" hangingPunct="1">
              <a:buNone/>
            </a:pPr>
            <a:r>
              <a:rPr lang="de-CH" sz="1400" b="1">
                <a:solidFill>
                  <a:schemeClr val="tx1"/>
                </a:solidFill>
                <a:latin typeface="Arial" charset="0"/>
              </a:rPr>
              <a:t>Gewichtstoename </a:t>
            </a:r>
          </a:p>
          <a:p>
            <a:pPr eaLnBrk="1" hangingPunct="1">
              <a:buNone/>
            </a:pPr>
            <a:r>
              <a:rPr lang="de-CH" sz="1400" b="1">
                <a:solidFill>
                  <a:schemeClr val="tx1"/>
                </a:solidFill>
                <a:latin typeface="Arial" charset="0"/>
              </a:rPr>
              <a:t>door tegen-eten</a:t>
            </a:r>
            <a:r>
              <a:rPr lang="de-CH" sz="1400" b="1" baseline="30000">
                <a:solidFill>
                  <a:schemeClr val="tx1"/>
                </a:solidFill>
                <a:latin typeface="Arial" charset="0"/>
              </a:rPr>
              <a:t>5</a:t>
            </a:r>
            <a:endParaRPr lang="en-US" sz="1400" b="1" baseline="30000">
              <a:solidFill>
                <a:schemeClr val="tx1"/>
              </a:solidFill>
              <a:latin typeface="Arial" charset="0"/>
            </a:endParaRPr>
          </a:p>
        </p:txBody>
      </p:sp>
      <p:sp>
        <p:nvSpPr>
          <p:cNvPr id="8" name="TextBox 6"/>
          <p:cNvSpPr txBox="1">
            <a:spLocks noChangeArrowheads="1"/>
          </p:cNvSpPr>
          <p:nvPr/>
        </p:nvSpPr>
        <p:spPr bwMode="auto">
          <a:xfrm>
            <a:off x="4504267" y="1636714"/>
            <a:ext cx="75004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00066"/>
                </a:solidFill>
                <a:latin typeface="Verdana" charset="0"/>
                <a:ea typeface="ＭＳ Ｐゴシック" charset="0"/>
                <a:cs typeface="ＭＳ Ｐゴシック" charset="0"/>
              </a:defRPr>
            </a:lvl1pPr>
            <a:lvl2pPr marL="742950" indent="-285750" eaLnBrk="0" hangingPunct="0">
              <a:defRPr sz="2400">
                <a:solidFill>
                  <a:srgbClr val="000066"/>
                </a:solidFill>
                <a:latin typeface="Verdana" charset="0"/>
                <a:ea typeface="ＭＳ Ｐゴシック" charset="0"/>
              </a:defRPr>
            </a:lvl2pPr>
            <a:lvl3pPr marL="1143000" indent="-228600" eaLnBrk="0" hangingPunct="0">
              <a:defRPr sz="2400">
                <a:solidFill>
                  <a:srgbClr val="000066"/>
                </a:solidFill>
                <a:latin typeface="Verdana" charset="0"/>
                <a:ea typeface="ＭＳ Ｐゴシック" charset="0"/>
              </a:defRPr>
            </a:lvl3pPr>
            <a:lvl4pPr marL="1600200" indent="-228600" eaLnBrk="0" hangingPunct="0">
              <a:defRPr sz="2400">
                <a:solidFill>
                  <a:srgbClr val="000066"/>
                </a:solidFill>
                <a:latin typeface="Verdana" charset="0"/>
                <a:ea typeface="ＭＳ Ｐゴシック" charset="0"/>
              </a:defRPr>
            </a:lvl4pPr>
            <a:lvl5pPr marL="2057400" indent="-228600" eaLnBrk="0" hangingPunct="0">
              <a:defRPr sz="2400">
                <a:solidFill>
                  <a:srgbClr val="000066"/>
                </a:solidFill>
                <a:latin typeface="Verdana" charset="0"/>
                <a:ea typeface="ＭＳ Ｐゴシック" charset="0"/>
              </a:defRPr>
            </a:lvl5pPr>
            <a:lvl6pPr marL="25146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6pPr>
            <a:lvl7pPr marL="29718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7pPr>
            <a:lvl8pPr marL="34290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8pPr>
            <a:lvl9pPr marL="38862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9pPr>
          </a:lstStyle>
          <a:p>
            <a:pPr eaLnBrk="1" hangingPunct="1">
              <a:buNone/>
            </a:pPr>
            <a:r>
              <a:rPr lang="de-CH" sz="1400" b="1">
                <a:solidFill>
                  <a:schemeClr val="tx1"/>
                </a:solidFill>
                <a:latin typeface="Arial" charset="0"/>
              </a:rPr>
              <a:t>Coma</a:t>
            </a:r>
            <a:r>
              <a:rPr lang="de-CH" sz="1400" b="1" baseline="30000">
                <a:solidFill>
                  <a:schemeClr val="tx1"/>
                </a:solidFill>
                <a:latin typeface="Arial" charset="0"/>
              </a:rPr>
              <a:t>3</a:t>
            </a:r>
            <a:endParaRPr lang="en-US" sz="1400" b="1">
              <a:solidFill>
                <a:schemeClr val="tx1"/>
              </a:solidFill>
              <a:latin typeface="Arial" charset="0"/>
            </a:endParaRPr>
          </a:p>
        </p:txBody>
      </p:sp>
      <p:sp>
        <p:nvSpPr>
          <p:cNvPr id="9" name="TextBox 8"/>
          <p:cNvSpPr txBox="1">
            <a:spLocks noChangeArrowheads="1"/>
          </p:cNvSpPr>
          <p:nvPr/>
        </p:nvSpPr>
        <p:spPr bwMode="auto">
          <a:xfrm>
            <a:off x="6398685" y="1320801"/>
            <a:ext cx="18774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00066"/>
                </a:solidFill>
                <a:latin typeface="Verdana" charset="0"/>
                <a:ea typeface="ＭＳ Ｐゴシック" charset="0"/>
                <a:cs typeface="ＭＳ Ｐゴシック" charset="0"/>
              </a:defRPr>
            </a:lvl1pPr>
            <a:lvl2pPr marL="742950" indent="-285750" eaLnBrk="0" hangingPunct="0">
              <a:defRPr sz="2400">
                <a:solidFill>
                  <a:srgbClr val="000066"/>
                </a:solidFill>
                <a:latin typeface="Verdana" charset="0"/>
                <a:ea typeface="ＭＳ Ｐゴシック" charset="0"/>
              </a:defRPr>
            </a:lvl2pPr>
            <a:lvl3pPr marL="1143000" indent="-228600" eaLnBrk="0" hangingPunct="0">
              <a:defRPr sz="2400">
                <a:solidFill>
                  <a:srgbClr val="000066"/>
                </a:solidFill>
                <a:latin typeface="Verdana" charset="0"/>
                <a:ea typeface="ＭＳ Ｐゴシック" charset="0"/>
              </a:defRPr>
            </a:lvl3pPr>
            <a:lvl4pPr marL="1600200" indent="-228600" eaLnBrk="0" hangingPunct="0">
              <a:defRPr sz="2400">
                <a:solidFill>
                  <a:srgbClr val="000066"/>
                </a:solidFill>
                <a:latin typeface="Verdana" charset="0"/>
                <a:ea typeface="ＭＳ Ｐゴシック" charset="0"/>
              </a:defRPr>
            </a:lvl4pPr>
            <a:lvl5pPr marL="2057400" indent="-228600" eaLnBrk="0" hangingPunct="0">
              <a:defRPr sz="2400">
                <a:solidFill>
                  <a:srgbClr val="000066"/>
                </a:solidFill>
                <a:latin typeface="Verdana" charset="0"/>
                <a:ea typeface="ＭＳ Ｐゴシック" charset="0"/>
              </a:defRPr>
            </a:lvl5pPr>
            <a:lvl6pPr marL="25146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6pPr>
            <a:lvl7pPr marL="29718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7pPr>
            <a:lvl8pPr marL="34290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8pPr>
            <a:lvl9pPr marL="38862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9pPr>
          </a:lstStyle>
          <a:p>
            <a:pPr eaLnBrk="1" hangingPunct="1">
              <a:buNone/>
            </a:pPr>
            <a:endParaRPr lang="de-CH" sz="1400" b="1" dirty="0">
              <a:solidFill>
                <a:schemeClr val="tx1"/>
              </a:solidFill>
              <a:latin typeface="Arial" charset="0"/>
            </a:endParaRPr>
          </a:p>
          <a:p>
            <a:pPr eaLnBrk="1" hangingPunct="1">
              <a:buNone/>
            </a:pPr>
            <a:r>
              <a:rPr lang="de-CH" sz="1400" b="1" dirty="0">
                <a:solidFill>
                  <a:schemeClr val="tx1"/>
                </a:solidFill>
                <a:latin typeface="Arial" charset="0"/>
              </a:rPr>
              <a:t>Ziekenhuisopname</a:t>
            </a:r>
            <a:r>
              <a:rPr lang="de-CH" sz="1400" b="1" baseline="30000" dirty="0">
                <a:solidFill>
                  <a:schemeClr val="tx1"/>
                </a:solidFill>
                <a:latin typeface="Arial" charset="0"/>
              </a:rPr>
              <a:t>4</a:t>
            </a:r>
            <a:endParaRPr lang="en-US" sz="1400" b="1" dirty="0">
              <a:solidFill>
                <a:schemeClr val="tx1"/>
              </a:solidFill>
              <a:latin typeface="Arial" charset="0"/>
            </a:endParaRPr>
          </a:p>
        </p:txBody>
      </p:sp>
      <p:sp>
        <p:nvSpPr>
          <p:cNvPr id="10" name="TextBox 9"/>
          <p:cNvSpPr txBox="1">
            <a:spLocks noChangeArrowheads="1"/>
          </p:cNvSpPr>
          <p:nvPr/>
        </p:nvSpPr>
        <p:spPr bwMode="auto">
          <a:xfrm>
            <a:off x="8669867" y="4505326"/>
            <a:ext cx="170768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00066"/>
                </a:solidFill>
                <a:latin typeface="Verdana" charset="0"/>
                <a:ea typeface="ＭＳ Ｐゴシック" charset="0"/>
                <a:cs typeface="ＭＳ Ｐゴシック" charset="0"/>
              </a:defRPr>
            </a:lvl1pPr>
            <a:lvl2pPr marL="742950" indent="-285750" eaLnBrk="0" hangingPunct="0">
              <a:defRPr sz="2400">
                <a:solidFill>
                  <a:srgbClr val="000066"/>
                </a:solidFill>
                <a:latin typeface="Verdana" charset="0"/>
                <a:ea typeface="ＭＳ Ｐゴシック" charset="0"/>
              </a:defRPr>
            </a:lvl2pPr>
            <a:lvl3pPr marL="1143000" indent="-228600" eaLnBrk="0" hangingPunct="0">
              <a:defRPr sz="2400">
                <a:solidFill>
                  <a:srgbClr val="000066"/>
                </a:solidFill>
                <a:latin typeface="Verdana" charset="0"/>
                <a:ea typeface="ＭＳ Ｐゴシック" charset="0"/>
              </a:defRPr>
            </a:lvl3pPr>
            <a:lvl4pPr marL="1600200" indent="-228600" eaLnBrk="0" hangingPunct="0">
              <a:defRPr sz="2400">
                <a:solidFill>
                  <a:srgbClr val="000066"/>
                </a:solidFill>
                <a:latin typeface="Verdana" charset="0"/>
                <a:ea typeface="ＭＳ Ｐゴシック" charset="0"/>
              </a:defRPr>
            </a:lvl4pPr>
            <a:lvl5pPr marL="2057400" indent="-228600" eaLnBrk="0" hangingPunct="0">
              <a:defRPr sz="2400">
                <a:solidFill>
                  <a:srgbClr val="000066"/>
                </a:solidFill>
                <a:latin typeface="Verdana" charset="0"/>
                <a:ea typeface="ＭＳ Ｐゴシック" charset="0"/>
              </a:defRPr>
            </a:lvl5pPr>
            <a:lvl6pPr marL="25146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6pPr>
            <a:lvl7pPr marL="29718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7pPr>
            <a:lvl8pPr marL="34290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8pPr>
            <a:lvl9pPr marL="38862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9pPr>
          </a:lstStyle>
          <a:p>
            <a:pPr eaLnBrk="1" hangingPunct="1">
              <a:buNone/>
            </a:pPr>
            <a:r>
              <a:rPr lang="de-CH" sz="1400" b="1">
                <a:solidFill>
                  <a:schemeClr val="tx1"/>
                </a:solidFill>
                <a:latin typeface="Arial" charset="0"/>
              </a:rPr>
              <a:t>Duizeligheid en </a:t>
            </a:r>
          </a:p>
          <a:p>
            <a:pPr eaLnBrk="1" hangingPunct="1">
              <a:buNone/>
            </a:pPr>
            <a:r>
              <a:rPr lang="de-CH" sz="1400" b="1">
                <a:solidFill>
                  <a:schemeClr val="tx1"/>
                </a:solidFill>
                <a:latin typeface="Arial" charset="0"/>
              </a:rPr>
              <a:t>bewusteloosheid</a:t>
            </a:r>
            <a:r>
              <a:rPr lang="de-CH" sz="1400" b="1" baseline="30000">
                <a:solidFill>
                  <a:schemeClr val="tx1"/>
                </a:solidFill>
                <a:latin typeface="Arial" charset="0"/>
              </a:rPr>
              <a:t>3</a:t>
            </a:r>
            <a:endParaRPr lang="en-US" sz="1400" b="1">
              <a:solidFill>
                <a:schemeClr val="tx1"/>
              </a:solidFill>
              <a:latin typeface="Arial" charset="0"/>
            </a:endParaRPr>
          </a:p>
        </p:txBody>
      </p:sp>
      <p:sp>
        <p:nvSpPr>
          <p:cNvPr id="11" name="TextBox 33"/>
          <p:cNvSpPr txBox="1">
            <a:spLocks noChangeArrowheads="1"/>
          </p:cNvSpPr>
          <p:nvPr/>
        </p:nvSpPr>
        <p:spPr bwMode="auto">
          <a:xfrm>
            <a:off x="2364318" y="2128839"/>
            <a:ext cx="122909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00066"/>
                </a:solidFill>
                <a:latin typeface="Verdana" charset="0"/>
                <a:ea typeface="ＭＳ Ｐゴシック" charset="0"/>
                <a:cs typeface="ＭＳ Ｐゴシック" charset="0"/>
              </a:defRPr>
            </a:lvl1pPr>
            <a:lvl2pPr marL="742950" indent="-285750" eaLnBrk="0" hangingPunct="0">
              <a:defRPr sz="2400">
                <a:solidFill>
                  <a:srgbClr val="000066"/>
                </a:solidFill>
                <a:latin typeface="Verdana" charset="0"/>
                <a:ea typeface="ＭＳ Ｐゴシック" charset="0"/>
              </a:defRPr>
            </a:lvl2pPr>
            <a:lvl3pPr marL="1143000" indent="-228600" eaLnBrk="0" hangingPunct="0">
              <a:defRPr sz="2400">
                <a:solidFill>
                  <a:srgbClr val="000066"/>
                </a:solidFill>
                <a:latin typeface="Verdana" charset="0"/>
                <a:ea typeface="ＭＳ Ｐゴシック" charset="0"/>
              </a:defRPr>
            </a:lvl3pPr>
            <a:lvl4pPr marL="1600200" indent="-228600" eaLnBrk="0" hangingPunct="0">
              <a:defRPr sz="2400">
                <a:solidFill>
                  <a:srgbClr val="000066"/>
                </a:solidFill>
                <a:latin typeface="Verdana" charset="0"/>
                <a:ea typeface="ＭＳ Ｐゴシック" charset="0"/>
              </a:defRPr>
            </a:lvl4pPr>
            <a:lvl5pPr marL="2057400" indent="-228600" eaLnBrk="0" hangingPunct="0">
              <a:defRPr sz="2400">
                <a:solidFill>
                  <a:srgbClr val="000066"/>
                </a:solidFill>
                <a:latin typeface="Verdana" charset="0"/>
                <a:ea typeface="ＭＳ Ｐゴシック" charset="0"/>
              </a:defRPr>
            </a:lvl5pPr>
            <a:lvl6pPr marL="25146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6pPr>
            <a:lvl7pPr marL="29718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7pPr>
            <a:lvl8pPr marL="34290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8pPr>
            <a:lvl9pPr marL="38862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9pPr>
          </a:lstStyle>
          <a:p>
            <a:pPr eaLnBrk="1" hangingPunct="1">
              <a:buNone/>
            </a:pPr>
            <a:r>
              <a:rPr lang="de-CH" sz="1400" b="1">
                <a:solidFill>
                  <a:schemeClr val="tx1"/>
                </a:solidFill>
                <a:latin typeface="Arial" charset="0"/>
              </a:rPr>
              <a:t>Overlijden</a:t>
            </a:r>
            <a:r>
              <a:rPr lang="de-CH" sz="1400" b="1" baseline="30000">
                <a:solidFill>
                  <a:schemeClr val="tx1"/>
                </a:solidFill>
                <a:latin typeface="Arial" charset="0"/>
              </a:rPr>
              <a:t>2,3</a:t>
            </a:r>
            <a:endParaRPr lang="en-US" sz="1400" b="1">
              <a:solidFill>
                <a:schemeClr val="tx1"/>
              </a:solidFill>
              <a:latin typeface="Arial" charset="0"/>
            </a:endParaRPr>
          </a:p>
        </p:txBody>
      </p:sp>
      <p:sp>
        <p:nvSpPr>
          <p:cNvPr id="12" name="TextBox 42"/>
          <p:cNvSpPr txBox="1">
            <a:spLocks noChangeArrowheads="1"/>
          </p:cNvSpPr>
          <p:nvPr/>
        </p:nvSpPr>
        <p:spPr bwMode="auto">
          <a:xfrm>
            <a:off x="742951" y="3398839"/>
            <a:ext cx="170774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00066"/>
                </a:solidFill>
                <a:latin typeface="Verdana" charset="0"/>
                <a:ea typeface="ＭＳ Ｐゴシック" charset="0"/>
                <a:cs typeface="ＭＳ Ｐゴシック" charset="0"/>
              </a:defRPr>
            </a:lvl1pPr>
            <a:lvl2pPr marL="742950" indent="-285750" eaLnBrk="0" hangingPunct="0">
              <a:defRPr sz="2400">
                <a:solidFill>
                  <a:srgbClr val="000066"/>
                </a:solidFill>
                <a:latin typeface="Verdana" charset="0"/>
                <a:ea typeface="ＭＳ Ｐゴシック" charset="0"/>
              </a:defRPr>
            </a:lvl2pPr>
            <a:lvl3pPr marL="1143000" indent="-228600" eaLnBrk="0" hangingPunct="0">
              <a:defRPr sz="2400">
                <a:solidFill>
                  <a:srgbClr val="000066"/>
                </a:solidFill>
                <a:latin typeface="Verdana" charset="0"/>
                <a:ea typeface="ＭＳ Ｐゴシック" charset="0"/>
              </a:defRPr>
            </a:lvl3pPr>
            <a:lvl4pPr marL="1600200" indent="-228600" eaLnBrk="0" hangingPunct="0">
              <a:defRPr sz="2400">
                <a:solidFill>
                  <a:srgbClr val="000066"/>
                </a:solidFill>
                <a:latin typeface="Verdana" charset="0"/>
                <a:ea typeface="ＭＳ Ｐゴシック" charset="0"/>
              </a:defRPr>
            </a:lvl4pPr>
            <a:lvl5pPr marL="2057400" indent="-228600" eaLnBrk="0" hangingPunct="0">
              <a:defRPr sz="2400">
                <a:solidFill>
                  <a:srgbClr val="000066"/>
                </a:solidFill>
                <a:latin typeface="Verdana" charset="0"/>
                <a:ea typeface="ＭＳ Ｐゴシック" charset="0"/>
              </a:defRPr>
            </a:lvl5pPr>
            <a:lvl6pPr marL="25146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6pPr>
            <a:lvl7pPr marL="29718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7pPr>
            <a:lvl8pPr marL="34290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8pPr>
            <a:lvl9pPr marL="38862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9pPr>
          </a:lstStyle>
          <a:p>
            <a:pPr eaLnBrk="1" hangingPunct="1">
              <a:buNone/>
            </a:pPr>
            <a:r>
              <a:rPr lang="de-CH" sz="1400" b="1">
                <a:solidFill>
                  <a:schemeClr val="tx1"/>
                </a:solidFill>
                <a:latin typeface="Arial" charset="0"/>
              </a:rPr>
              <a:t>Toenemend risico </a:t>
            </a:r>
          </a:p>
          <a:p>
            <a:pPr eaLnBrk="1" hangingPunct="1">
              <a:buNone/>
            </a:pPr>
            <a:r>
              <a:rPr lang="de-CH" sz="1400" b="1">
                <a:solidFill>
                  <a:schemeClr val="tx1"/>
                </a:solidFill>
                <a:latin typeface="Arial" charset="0"/>
              </a:rPr>
              <a:t>dementie</a:t>
            </a:r>
            <a:r>
              <a:rPr lang="de-CH" sz="1400" b="1" baseline="30000">
                <a:solidFill>
                  <a:schemeClr val="tx1"/>
                </a:solidFill>
                <a:latin typeface="Arial" charset="0"/>
              </a:rPr>
              <a:t>1</a:t>
            </a:r>
            <a:endParaRPr lang="en-US" sz="1400" b="1" baseline="30000">
              <a:solidFill>
                <a:schemeClr val="tx1"/>
              </a:solidFill>
              <a:latin typeface="Arial" charset="0"/>
            </a:endParaRPr>
          </a:p>
        </p:txBody>
      </p:sp>
      <p:cxnSp>
        <p:nvCxnSpPr>
          <p:cNvPr id="13" name="Straight Arrow Connector 16"/>
          <p:cNvCxnSpPr>
            <a:cxnSpLocks noChangeShapeType="1"/>
          </p:cNvCxnSpPr>
          <p:nvPr/>
        </p:nvCxnSpPr>
        <p:spPr bwMode="auto">
          <a:xfrm>
            <a:off x="3615267" y="5038725"/>
            <a:ext cx="0" cy="0"/>
          </a:xfrm>
          <a:prstGeom prst="straightConnector1">
            <a:avLst/>
          </a:prstGeom>
          <a:noFill/>
          <a:ln w="76200">
            <a:solidFill>
              <a:schemeClr val="accent1"/>
            </a:solidFill>
            <a:round/>
            <a:headEnd/>
            <a:tailEnd type="arrow" w="med" len="med"/>
          </a:ln>
          <a:extLst>
            <a:ext uri="{909E8E84-426E-40dd-AFC4-6F175D3DCCD1}">
              <a14:hiddenFill xmlns:a14="http://schemas.microsoft.com/office/drawing/2010/main">
                <a:noFill/>
              </a14:hiddenFill>
            </a:ext>
          </a:extLst>
        </p:spPr>
      </p:cxnSp>
      <p:grpSp>
        <p:nvGrpSpPr>
          <p:cNvPr id="14" name="Down Arrow 24"/>
          <p:cNvGrpSpPr>
            <a:grpSpLocks/>
          </p:cNvGrpSpPr>
          <p:nvPr/>
        </p:nvGrpSpPr>
        <p:grpSpPr bwMode="auto">
          <a:xfrm rot="901099">
            <a:off x="6157385" y="1933575"/>
            <a:ext cx="933449" cy="1073150"/>
            <a:chOff x="2692" y="1064"/>
            <a:chExt cx="441" cy="676"/>
          </a:xfrm>
        </p:grpSpPr>
        <p:pic>
          <p:nvPicPr>
            <p:cNvPr id="15" name="Down Arrow 2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2" y="1064"/>
              <a:ext cx="441" cy="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19"/>
            <p:cNvSpPr txBox="1">
              <a:spLocks noChangeArrowheads="1"/>
            </p:cNvSpPr>
            <p:nvPr/>
          </p:nvSpPr>
          <p:spPr bwMode="auto">
            <a:xfrm rot="10800000">
              <a:off x="2810" y="1181"/>
              <a:ext cx="212" cy="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lIns="90000" tIns="46800" rIns="90000" bIns="46800" anchor="ctr"/>
            <a:lstStyle>
              <a:lvl1pPr eaLnBrk="0" hangingPunct="0">
                <a:defRPr sz="2400">
                  <a:solidFill>
                    <a:srgbClr val="000066"/>
                  </a:solidFill>
                  <a:latin typeface="Verdana" charset="0"/>
                  <a:ea typeface="ＭＳ Ｐゴシック" charset="0"/>
                  <a:cs typeface="ＭＳ Ｐゴシック" charset="0"/>
                </a:defRPr>
              </a:lvl1pPr>
              <a:lvl2pPr marL="742950" indent="-285750" eaLnBrk="0" hangingPunct="0">
                <a:defRPr sz="2400">
                  <a:solidFill>
                    <a:srgbClr val="000066"/>
                  </a:solidFill>
                  <a:latin typeface="Verdana" charset="0"/>
                  <a:ea typeface="ＭＳ Ｐゴシック" charset="0"/>
                </a:defRPr>
              </a:lvl2pPr>
              <a:lvl3pPr marL="1143000" indent="-228600" eaLnBrk="0" hangingPunct="0">
                <a:defRPr sz="2400">
                  <a:solidFill>
                    <a:srgbClr val="000066"/>
                  </a:solidFill>
                  <a:latin typeface="Verdana" charset="0"/>
                  <a:ea typeface="ＭＳ Ｐゴシック" charset="0"/>
                </a:defRPr>
              </a:lvl3pPr>
              <a:lvl4pPr marL="1600200" indent="-228600" eaLnBrk="0" hangingPunct="0">
                <a:defRPr sz="2400">
                  <a:solidFill>
                    <a:srgbClr val="000066"/>
                  </a:solidFill>
                  <a:latin typeface="Verdana" charset="0"/>
                  <a:ea typeface="ＭＳ Ｐゴシック" charset="0"/>
                </a:defRPr>
              </a:lvl4pPr>
              <a:lvl5pPr marL="2057400" indent="-228600" eaLnBrk="0" hangingPunct="0">
                <a:defRPr sz="2400">
                  <a:solidFill>
                    <a:srgbClr val="000066"/>
                  </a:solidFill>
                  <a:latin typeface="Verdana" charset="0"/>
                  <a:ea typeface="ＭＳ Ｐゴシック" charset="0"/>
                </a:defRPr>
              </a:lvl5pPr>
              <a:lvl6pPr marL="25146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6pPr>
              <a:lvl7pPr marL="29718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7pPr>
              <a:lvl8pPr marL="34290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8pPr>
              <a:lvl9pPr marL="38862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9pPr>
            </a:lstStyle>
            <a:p>
              <a:pPr eaLnBrk="1" hangingPunct="1">
                <a:buNone/>
              </a:pPr>
              <a:endParaRPr lang="en-GB" sz="1400" b="1">
                <a:solidFill>
                  <a:srgbClr val="002060"/>
                </a:solidFill>
                <a:latin typeface="Arial" charset="0"/>
              </a:endParaRPr>
            </a:p>
          </p:txBody>
        </p:sp>
      </p:grpSp>
      <p:grpSp>
        <p:nvGrpSpPr>
          <p:cNvPr id="17" name="Down Arrow 25"/>
          <p:cNvGrpSpPr>
            <a:grpSpLocks/>
          </p:cNvGrpSpPr>
          <p:nvPr/>
        </p:nvGrpSpPr>
        <p:grpSpPr bwMode="auto">
          <a:xfrm>
            <a:off x="7122585" y="2405063"/>
            <a:ext cx="1162049" cy="931862"/>
            <a:chOff x="3414" y="1256"/>
            <a:chExt cx="549" cy="587"/>
          </a:xfrm>
        </p:grpSpPr>
        <p:pic>
          <p:nvPicPr>
            <p:cNvPr id="18" name="Down Arrow 2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4" y="1256"/>
              <a:ext cx="549" cy="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 Box 22"/>
            <p:cNvSpPr txBox="1">
              <a:spLocks noChangeArrowheads="1"/>
            </p:cNvSpPr>
            <p:nvPr/>
          </p:nvSpPr>
          <p:spPr bwMode="auto">
            <a:xfrm rot="-8370172">
              <a:off x="3580" y="1282"/>
              <a:ext cx="211" cy="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lIns="90000" tIns="46800" rIns="90000" bIns="46800" anchor="ctr"/>
            <a:lstStyle>
              <a:lvl1pPr eaLnBrk="0" hangingPunct="0">
                <a:defRPr sz="2400">
                  <a:solidFill>
                    <a:srgbClr val="000066"/>
                  </a:solidFill>
                  <a:latin typeface="Verdana" charset="0"/>
                  <a:ea typeface="ＭＳ Ｐゴシック" charset="0"/>
                  <a:cs typeface="ＭＳ Ｐゴシック" charset="0"/>
                </a:defRPr>
              </a:lvl1pPr>
              <a:lvl2pPr marL="742950" indent="-285750" eaLnBrk="0" hangingPunct="0">
                <a:defRPr sz="2400">
                  <a:solidFill>
                    <a:srgbClr val="000066"/>
                  </a:solidFill>
                  <a:latin typeface="Verdana" charset="0"/>
                  <a:ea typeface="ＭＳ Ｐゴシック" charset="0"/>
                </a:defRPr>
              </a:lvl2pPr>
              <a:lvl3pPr marL="1143000" indent="-228600" eaLnBrk="0" hangingPunct="0">
                <a:defRPr sz="2400">
                  <a:solidFill>
                    <a:srgbClr val="000066"/>
                  </a:solidFill>
                  <a:latin typeface="Verdana" charset="0"/>
                  <a:ea typeface="ＭＳ Ｐゴシック" charset="0"/>
                </a:defRPr>
              </a:lvl3pPr>
              <a:lvl4pPr marL="1600200" indent="-228600" eaLnBrk="0" hangingPunct="0">
                <a:defRPr sz="2400">
                  <a:solidFill>
                    <a:srgbClr val="000066"/>
                  </a:solidFill>
                  <a:latin typeface="Verdana" charset="0"/>
                  <a:ea typeface="ＭＳ Ｐゴシック" charset="0"/>
                </a:defRPr>
              </a:lvl4pPr>
              <a:lvl5pPr marL="2057400" indent="-228600" eaLnBrk="0" hangingPunct="0">
                <a:defRPr sz="2400">
                  <a:solidFill>
                    <a:srgbClr val="000066"/>
                  </a:solidFill>
                  <a:latin typeface="Verdana" charset="0"/>
                  <a:ea typeface="ＭＳ Ｐゴシック" charset="0"/>
                </a:defRPr>
              </a:lvl5pPr>
              <a:lvl6pPr marL="25146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6pPr>
              <a:lvl7pPr marL="29718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7pPr>
              <a:lvl8pPr marL="34290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8pPr>
              <a:lvl9pPr marL="38862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9pPr>
            </a:lstStyle>
            <a:p>
              <a:pPr eaLnBrk="1" hangingPunct="1">
                <a:buNone/>
              </a:pPr>
              <a:endParaRPr lang="en-GB" sz="1400" b="1">
                <a:solidFill>
                  <a:srgbClr val="002060"/>
                </a:solidFill>
                <a:latin typeface="Arial" charset="0"/>
              </a:endParaRPr>
            </a:p>
          </p:txBody>
        </p:sp>
      </p:grpSp>
      <p:grpSp>
        <p:nvGrpSpPr>
          <p:cNvPr id="20" name="Down Arrow 26"/>
          <p:cNvGrpSpPr>
            <a:grpSpLocks/>
          </p:cNvGrpSpPr>
          <p:nvPr/>
        </p:nvGrpSpPr>
        <p:grpSpPr bwMode="auto">
          <a:xfrm rot="-163550">
            <a:off x="3585633" y="2393951"/>
            <a:ext cx="1162051" cy="931863"/>
            <a:chOff x="1778" y="1256"/>
            <a:chExt cx="549" cy="587"/>
          </a:xfrm>
        </p:grpSpPr>
        <p:pic>
          <p:nvPicPr>
            <p:cNvPr id="21" name="Down Arrow 2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8" y="1256"/>
              <a:ext cx="549" cy="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 Box 25"/>
            <p:cNvSpPr txBox="1">
              <a:spLocks noChangeArrowheads="1"/>
            </p:cNvSpPr>
            <p:nvPr/>
          </p:nvSpPr>
          <p:spPr bwMode="auto">
            <a:xfrm rot="8370171">
              <a:off x="1954" y="1282"/>
              <a:ext cx="211" cy="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lIns="90000" tIns="46800" rIns="90000" bIns="46800" anchor="ctr"/>
            <a:lstStyle>
              <a:lvl1pPr eaLnBrk="0" hangingPunct="0">
                <a:defRPr sz="2400">
                  <a:solidFill>
                    <a:srgbClr val="000066"/>
                  </a:solidFill>
                  <a:latin typeface="Verdana" charset="0"/>
                  <a:ea typeface="ＭＳ Ｐゴシック" charset="0"/>
                  <a:cs typeface="ＭＳ Ｐゴシック" charset="0"/>
                </a:defRPr>
              </a:lvl1pPr>
              <a:lvl2pPr marL="742950" indent="-285750" eaLnBrk="0" hangingPunct="0">
                <a:defRPr sz="2400">
                  <a:solidFill>
                    <a:srgbClr val="000066"/>
                  </a:solidFill>
                  <a:latin typeface="Verdana" charset="0"/>
                  <a:ea typeface="ＭＳ Ｐゴシック" charset="0"/>
                </a:defRPr>
              </a:lvl2pPr>
              <a:lvl3pPr marL="1143000" indent="-228600" eaLnBrk="0" hangingPunct="0">
                <a:defRPr sz="2400">
                  <a:solidFill>
                    <a:srgbClr val="000066"/>
                  </a:solidFill>
                  <a:latin typeface="Verdana" charset="0"/>
                  <a:ea typeface="ＭＳ Ｐゴシック" charset="0"/>
                </a:defRPr>
              </a:lvl3pPr>
              <a:lvl4pPr marL="1600200" indent="-228600" eaLnBrk="0" hangingPunct="0">
                <a:defRPr sz="2400">
                  <a:solidFill>
                    <a:srgbClr val="000066"/>
                  </a:solidFill>
                  <a:latin typeface="Verdana" charset="0"/>
                  <a:ea typeface="ＭＳ Ｐゴシック" charset="0"/>
                </a:defRPr>
              </a:lvl4pPr>
              <a:lvl5pPr marL="2057400" indent="-228600" eaLnBrk="0" hangingPunct="0">
                <a:defRPr sz="2400">
                  <a:solidFill>
                    <a:srgbClr val="000066"/>
                  </a:solidFill>
                  <a:latin typeface="Verdana" charset="0"/>
                  <a:ea typeface="ＭＳ Ｐゴシック" charset="0"/>
                </a:defRPr>
              </a:lvl5pPr>
              <a:lvl6pPr marL="25146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6pPr>
              <a:lvl7pPr marL="29718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7pPr>
              <a:lvl8pPr marL="34290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8pPr>
              <a:lvl9pPr marL="38862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9pPr>
            </a:lstStyle>
            <a:p>
              <a:pPr eaLnBrk="1" hangingPunct="1">
                <a:buNone/>
              </a:pPr>
              <a:endParaRPr lang="en-GB" sz="1400" b="1">
                <a:solidFill>
                  <a:srgbClr val="002060"/>
                </a:solidFill>
                <a:latin typeface="Arial" charset="0"/>
              </a:endParaRPr>
            </a:p>
          </p:txBody>
        </p:sp>
      </p:grpSp>
      <p:grpSp>
        <p:nvGrpSpPr>
          <p:cNvPr id="23" name="Down Arrow 27"/>
          <p:cNvGrpSpPr>
            <a:grpSpLocks/>
          </p:cNvGrpSpPr>
          <p:nvPr/>
        </p:nvGrpSpPr>
        <p:grpSpPr bwMode="auto">
          <a:xfrm rot="768898">
            <a:off x="7454900" y="3335339"/>
            <a:ext cx="1456267" cy="682625"/>
            <a:chOff x="3571" y="1816"/>
            <a:chExt cx="688" cy="430"/>
          </a:xfrm>
        </p:grpSpPr>
        <p:pic>
          <p:nvPicPr>
            <p:cNvPr id="24" name="Down Arrow 27"/>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1" y="1816"/>
              <a:ext cx="688" cy="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 Box 28"/>
            <p:cNvSpPr txBox="1">
              <a:spLocks noChangeArrowheads="1"/>
            </p:cNvSpPr>
            <p:nvPr/>
          </p:nvSpPr>
          <p:spPr bwMode="auto">
            <a:xfrm rot="-6167001">
              <a:off x="3771" y="1795"/>
              <a:ext cx="211" cy="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lIns="90000" tIns="46800" rIns="90000" bIns="46800" anchor="ctr"/>
            <a:lstStyle>
              <a:lvl1pPr eaLnBrk="0" hangingPunct="0">
                <a:defRPr sz="2400">
                  <a:solidFill>
                    <a:srgbClr val="000066"/>
                  </a:solidFill>
                  <a:latin typeface="Verdana" charset="0"/>
                  <a:ea typeface="ＭＳ Ｐゴシック" charset="0"/>
                  <a:cs typeface="ＭＳ Ｐゴシック" charset="0"/>
                </a:defRPr>
              </a:lvl1pPr>
              <a:lvl2pPr marL="742950" indent="-285750" eaLnBrk="0" hangingPunct="0">
                <a:defRPr sz="2400">
                  <a:solidFill>
                    <a:srgbClr val="000066"/>
                  </a:solidFill>
                  <a:latin typeface="Verdana" charset="0"/>
                  <a:ea typeface="ＭＳ Ｐゴシック" charset="0"/>
                </a:defRPr>
              </a:lvl2pPr>
              <a:lvl3pPr marL="1143000" indent="-228600" eaLnBrk="0" hangingPunct="0">
                <a:defRPr sz="2400">
                  <a:solidFill>
                    <a:srgbClr val="000066"/>
                  </a:solidFill>
                  <a:latin typeface="Verdana" charset="0"/>
                  <a:ea typeface="ＭＳ Ｐゴシック" charset="0"/>
                </a:defRPr>
              </a:lvl3pPr>
              <a:lvl4pPr marL="1600200" indent="-228600" eaLnBrk="0" hangingPunct="0">
                <a:defRPr sz="2400">
                  <a:solidFill>
                    <a:srgbClr val="000066"/>
                  </a:solidFill>
                  <a:latin typeface="Verdana" charset="0"/>
                  <a:ea typeface="ＭＳ Ｐゴシック" charset="0"/>
                </a:defRPr>
              </a:lvl4pPr>
              <a:lvl5pPr marL="2057400" indent="-228600" eaLnBrk="0" hangingPunct="0">
                <a:defRPr sz="2400">
                  <a:solidFill>
                    <a:srgbClr val="000066"/>
                  </a:solidFill>
                  <a:latin typeface="Verdana" charset="0"/>
                  <a:ea typeface="ＭＳ Ｐゴシック" charset="0"/>
                </a:defRPr>
              </a:lvl5pPr>
              <a:lvl6pPr marL="25146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6pPr>
              <a:lvl7pPr marL="29718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7pPr>
              <a:lvl8pPr marL="34290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8pPr>
              <a:lvl9pPr marL="38862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9pPr>
            </a:lstStyle>
            <a:p>
              <a:pPr eaLnBrk="1" hangingPunct="1">
                <a:buNone/>
              </a:pPr>
              <a:endParaRPr lang="en-GB" sz="1400" b="1">
                <a:solidFill>
                  <a:srgbClr val="002060"/>
                </a:solidFill>
                <a:latin typeface="Arial" charset="0"/>
              </a:endParaRPr>
            </a:p>
          </p:txBody>
        </p:sp>
      </p:grpSp>
      <p:grpSp>
        <p:nvGrpSpPr>
          <p:cNvPr id="26" name="Down Arrow 29"/>
          <p:cNvGrpSpPr>
            <a:grpSpLocks/>
          </p:cNvGrpSpPr>
          <p:nvPr/>
        </p:nvGrpSpPr>
        <p:grpSpPr bwMode="auto">
          <a:xfrm rot="-798663">
            <a:off x="2944284" y="3333751"/>
            <a:ext cx="1454149" cy="682625"/>
            <a:chOff x="1440" y="1816"/>
            <a:chExt cx="687" cy="430"/>
          </a:xfrm>
        </p:grpSpPr>
        <p:pic>
          <p:nvPicPr>
            <p:cNvPr id="27" name="Down Arrow 29"/>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0" y="1816"/>
              <a:ext cx="687" cy="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 Box 31"/>
            <p:cNvSpPr txBox="1">
              <a:spLocks noChangeArrowheads="1"/>
            </p:cNvSpPr>
            <p:nvPr/>
          </p:nvSpPr>
          <p:spPr bwMode="auto">
            <a:xfrm rot="6167000">
              <a:off x="1720" y="1795"/>
              <a:ext cx="211" cy="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eaLnBrk="0" hangingPunct="0">
                <a:defRPr sz="2400">
                  <a:solidFill>
                    <a:srgbClr val="000066"/>
                  </a:solidFill>
                  <a:latin typeface="Verdana" charset="0"/>
                  <a:ea typeface="ＭＳ Ｐゴシック" charset="0"/>
                  <a:cs typeface="ＭＳ Ｐゴシック" charset="0"/>
                </a:defRPr>
              </a:lvl1pPr>
              <a:lvl2pPr marL="742950" indent="-285750" eaLnBrk="0" hangingPunct="0">
                <a:defRPr sz="2400">
                  <a:solidFill>
                    <a:srgbClr val="000066"/>
                  </a:solidFill>
                  <a:latin typeface="Verdana" charset="0"/>
                  <a:ea typeface="ＭＳ Ｐゴシック" charset="0"/>
                </a:defRPr>
              </a:lvl2pPr>
              <a:lvl3pPr marL="1143000" indent="-228600" eaLnBrk="0" hangingPunct="0">
                <a:defRPr sz="2400">
                  <a:solidFill>
                    <a:srgbClr val="000066"/>
                  </a:solidFill>
                  <a:latin typeface="Verdana" charset="0"/>
                  <a:ea typeface="ＭＳ Ｐゴシック" charset="0"/>
                </a:defRPr>
              </a:lvl3pPr>
              <a:lvl4pPr marL="1600200" indent="-228600" eaLnBrk="0" hangingPunct="0">
                <a:defRPr sz="2400">
                  <a:solidFill>
                    <a:srgbClr val="000066"/>
                  </a:solidFill>
                  <a:latin typeface="Verdana" charset="0"/>
                  <a:ea typeface="ＭＳ Ｐゴシック" charset="0"/>
                </a:defRPr>
              </a:lvl4pPr>
              <a:lvl5pPr marL="2057400" indent="-228600" eaLnBrk="0" hangingPunct="0">
                <a:defRPr sz="2400">
                  <a:solidFill>
                    <a:srgbClr val="000066"/>
                  </a:solidFill>
                  <a:latin typeface="Verdana" charset="0"/>
                  <a:ea typeface="ＭＳ Ｐゴシック" charset="0"/>
                </a:defRPr>
              </a:lvl5pPr>
              <a:lvl6pPr marL="25146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6pPr>
              <a:lvl7pPr marL="29718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7pPr>
              <a:lvl8pPr marL="34290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8pPr>
              <a:lvl9pPr marL="38862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9pPr>
            </a:lstStyle>
            <a:p>
              <a:pPr eaLnBrk="1" hangingPunct="1">
                <a:buNone/>
              </a:pPr>
              <a:endParaRPr lang="en-GB" sz="1400" b="1">
                <a:solidFill>
                  <a:srgbClr val="002060"/>
                </a:solidFill>
                <a:latin typeface="Arial" charset="0"/>
              </a:endParaRPr>
            </a:p>
          </p:txBody>
        </p:sp>
      </p:grpSp>
      <p:grpSp>
        <p:nvGrpSpPr>
          <p:cNvPr id="29" name="Down Arrow 30"/>
          <p:cNvGrpSpPr>
            <a:grpSpLocks/>
          </p:cNvGrpSpPr>
          <p:nvPr/>
        </p:nvGrpSpPr>
        <p:grpSpPr bwMode="auto">
          <a:xfrm rot="-521385">
            <a:off x="3263900" y="4137025"/>
            <a:ext cx="1430867" cy="731838"/>
            <a:chOff x="1578" y="2354"/>
            <a:chExt cx="676" cy="461"/>
          </a:xfrm>
        </p:grpSpPr>
        <p:pic>
          <p:nvPicPr>
            <p:cNvPr id="30" name="Down Arrow 30"/>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78" y="2354"/>
              <a:ext cx="676" cy="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 Box 34"/>
            <p:cNvSpPr txBox="1">
              <a:spLocks noChangeArrowheads="1"/>
            </p:cNvSpPr>
            <p:nvPr/>
          </p:nvSpPr>
          <p:spPr bwMode="auto">
            <a:xfrm rot="4293689">
              <a:off x="1845" y="2277"/>
              <a:ext cx="211" cy="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eaLnBrk="0" hangingPunct="0">
                <a:defRPr sz="2400">
                  <a:solidFill>
                    <a:srgbClr val="000066"/>
                  </a:solidFill>
                  <a:latin typeface="Verdana" charset="0"/>
                  <a:ea typeface="ＭＳ Ｐゴシック" charset="0"/>
                  <a:cs typeface="ＭＳ Ｐゴシック" charset="0"/>
                </a:defRPr>
              </a:lvl1pPr>
              <a:lvl2pPr marL="742950" indent="-285750" eaLnBrk="0" hangingPunct="0">
                <a:defRPr sz="2400">
                  <a:solidFill>
                    <a:srgbClr val="000066"/>
                  </a:solidFill>
                  <a:latin typeface="Verdana" charset="0"/>
                  <a:ea typeface="ＭＳ Ｐゴシック" charset="0"/>
                </a:defRPr>
              </a:lvl2pPr>
              <a:lvl3pPr marL="1143000" indent="-228600" eaLnBrk="0" hangingPunct="0">
                <a:defRPr sz="2400">
                  <a:solidFill>
                    <a:srgbClr val="000066"/>
                  </a:solidFill>
                  <a:latin typeface="Verdana" charset="0"/>
                  <a:ea typeface="ＭＳ Ｐゴシック" charset="0"/>
                </a:defRPr>
              </a:lvl3pPr>
              <a:lvl4pPr marL="1600200" indent="-228600" eaLnBrk="0" hangingPunct="0">
                <a:defRPr sz="2400">
                  <a:solidFill>
                    <a:srgbClr val="000066"/>
                  </a:solidFill>
                  <a:latin typeface="Verdana" charset="0"/>
                  <a:ea typeface="ＭＳ Ｐゴシック" charset="0"/>
                </a:defRPr>
              </a:lvl4pPr>
              <a:lvl5pPr marL="2057400" indent="-228600" eaLnBrk="0" hangingPunct="0">
                <a:defRPr sz="2400">
                  <a:solidFill>
                    <a:srgbClr val="000066"/>
                  </a:solidFill>
                  <a:latin typeface="Verdana" charset="0"/>
                  <a:ea typeface="ＭＳ Ｐゴシック" charset="0"/>
                </a:defRPr>
              </a:lvl5pPr>
              <a:lvl6pPr marL="25146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6pPr>
              <a:lvl7pPr marL="29718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7pPr>
              <a:lvl8pPr marL="34290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8pPr>
              <a:lvl9pPr marL="38862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9pPr>
            </a:lstStyle>
            <a:p>
              <a:pPr eaLnBrk="1" hangingPunct="1">
                <a:buNone/>
              </a:pPr>
              <a:endParaRPr lang="en-GB" sz="1400" b="1">
                <a:solidFill>
                  <a:srgbClr val="002060"/>
                </a:solidFill>
                <a:latin typeface="Arial" charset="0"/>
              </a:endParaRPr>
            </a:p>
          </p:txBody>
        </p:sp>
      </p:grpSp>
      <p:grpSp>
        <p:nvGrpSpPr>
          <p:cNvPr id="32" name="Down Arrow 31"/>
          <p:cNvGrpSpPr>
            <a:grpSpLocks/>
          </p:cNvGrpSpPr>
          <p:nvPr/>
        </p:nvGrpSpPr>
        <p:grpSpPr bwMode="auto">
          <a:xfrm rot="492009">
            <a:off x="7147984" y="4157664"/>
            <a:ext cx="1430867" cy="731837"/>
            <a:chOff x="3475" y="2354"/>
            <a:chExt cx="676" cy="461"/>
          </a:xfrm>
        </p:grpSpPr>
        <p:pic>
          <p:nvPicPr>
            <p:cNvPr id="33" name="Down Arrow 31"/>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75" y="2354"/>
              <a:ext cx="676" cy="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Text Box 37"/>
            <p:cNvSpPr txBox="1">
              <a:spLocks noChangeArrowheads="1"/>
            </p:cNvSpPr>
            <p:nvPr/>
          </p:nvSpPr>
          <p:spPr bwMode="auto">
            <a:xfrm rot="-4293690">
              <a:off x="3675" y="2277"/>
              <a:ext cx="211" cy="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lIns="90000" tIns="46800" rIns="90000" bIns="46800" anchor="ctr"/>
            <a:lstStyle>
              <a:lvl1pPr eaLnBrk="0" hangingPunct="0">
                <a:defRPr sz="2400">
                  <a:solidFill>
                    <a:srgbClr val="000066"/>
                  </a:solidFill>
                  <a:latin typeface="Verdana" charset="0"/>
                  <a:ea typeface="ＭＳ Ｐゴシック" charset="0"/>
                  <a:cs typeface="ＭＳ Ｐゴシック" charset="0"/>
                </a:defRPr>
              </a:lvl1pPr>
              <a:lvl2pPr marL="742950" indent="-285750" eaLnBrk="0" hangingPunct="0">
                <a:defRPr sz="2400">
                  <a:solidFill>
                    <a:srgbClr val="000066"/>
                  </a:solidFill>
                  <a:latin typeface="Verdana" charset="0"/>
                  <a:ea typeface="ＭＳ Ｐゴシック" charset="0"/>
                </a:defRPr>
              </a:lvl2pPr>
              <a:lvl3pPr marL="1143000" indent="-228600" eaLnBrk="0" hangingPunct="0">
                <a:defRPr sz="2400">
                  <a:solidFill>
                    <a:srgbClr val="000066"/>
                  </a:solidFill>
                  <a:latin typeface="Verdana" charset="0"/>
                  <a:ea typeface="ＭＳ Ｐゴシック" charset="0"/>
                </a:defRPr>
              </a:lvl3pPr>
              <a:lvl4pPr marL="1600200" indent="-228600" eaLnBrk="0" hangingPunct="0">
                <a:defRPr sz="2400">
                  <a:solidFill>
                    <a:srgbClr val="000066"/>
                  </a:solidFill>
                  <a:latin typeface="Verdana" charset="0"/>
                  <a:ea typeface="ＭＳ Ｐゴシック" charset="0"/>
                </a:defRPr>
              </a:lvl4pPr>
              <a:lvl5pPr marL="2057400" indent="-228600" eaLnBrk="0" hangingPunct="0">
                <a:defRPr sz="2400">
                  <a:solidFill>
                    <a:srgbClr val="000066"/>
                  </a:solidFill>
                  <a:latin typeface="Verdana" charset="0"/>
                  <a:ea typeface="ＭＳ Ｐゴシック" charset="0"/>
                </a:defRPr>
              </a:lvl5pPr>
              <a:lvl6pPr marL="25146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6pPr>
              <a:lvl7pPr marL="29718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7pPr>
              <a:lvl8pPr marL="34290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8pPr>
              <a:lvl9pPr marL="38862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9pPr>
            </a:lstStyle>
            <a:p>
              <a:pPr eaLnBrk="1" hangingPunct="1">
                <a:buNone/>
              </a:pPr>
              <a:endParaRPr lang="en-GB" sz="1400" b="1">
                <a:solidFill>
                  <a:srgbClr val="002060"/>
                </a:solidFill>
                <a:latin typeface="Arial" charset="0"/>
              </a:endParaRPr>
            </a:p>
          </p:txBody>
        </p:sp>
      </p:grpSp>
      <p:sp>
        <p:nvSpPr>
          <p:cNvPr id="35" name="Down Arrow 34"/>
          <p:cNvSpPr/>
          <p:nvPr/>
        </p:nvSpPr>
        <p:spPr bwMode="auto">
          <a:xfrm rot="842190" flipH="1">
            <a:off x="4677364" y="4449034"/>
            <a:ext cx="893312" cy="1044160"/>
          </a:xfrm>
          <a:prstGeom prst="downArrow">
            <a:avLst/>
          </a:prstGeom>
          <a:solidFill>
            <a:srgbClr val="FF6600"/>
          </a:solidFill>
          <a:ln w="12700" cap="flat" cmpd="sng">
            <a:noFill/>
            <a:prstDash val="solid"/>
            <a:round/>
            <a:headEnd type="none" w="med" len="med"/>
            <a:tailEnd type="none" w="med" len="med"/>
          </a:ln>
          <a:effectLst/>
          <a:scene3d>
            <a:camera prst="orthographicFront"/>
            <a:lightRig rig="threePt" dir="t"/>
          </a:scene3d>
          <a:sp3d>
            <a:bevelT/>
          </a:sp3d>
        </p:spPr>
        <p:txBody>
          <a:bodyPr lIns="90000" tIns="46800" rIns="90000" bIns="46800" anchor="ctr"/>
          <a:lstStyle/>
          <a:p>
            <a:pPr>
              <a:buNone/>
              <a:defRPr/>
            </a:pPr>
            <a:endParaRPr lang="en-GB" sz="1400">
              <a:solidFill>
                <a:srgbClr val="002060"/>
              </a:solidFill>
              <a:ea typeface="+mn-ea"/>
              <a:cs typeface="Arial" charset="0"/>
            </a:endParaRPr>
          </a:p>
        </p:txBody>
      </p:sp>
      <p:sp>
        <p:nvSpPr>
          <p:cNvPr id="36" name="Down Arrow 35"/>
          <p:cNvSpPr/>
          <p:nvPr/>
        </p:nvSpPr>
        <p:spPr bwMode="auto">
          <a:xfrm rot="20757810">
            <a:off x="6264949" y="4493485"/>
            <a:ext cx="893315" cy="1044160"/>
          </a:xfrm>
          <a:prstGeom prst="downArrow">
            <a:avLst/>
          </a:prstGeom>
          <a:solidFill>
            <a:srgbClr val="FF6600"/>
          </a:solidFill>
          <a:ln w="12700" cap="flat" cmpd="sng">
            <a:noFill/>
            <a:prstDash val="solid"/>
            <a:round/>
            <a:headEnd type="none" w="med" len="med"/>
            <a:tailEnd type="none" w="med" len="med"/>
          </a:ln>
          <a:effectLst/>
          <a:scene3d>
            <a:camera prst="orthographicFront"/>
            <a:lightRig rig="threePt" dir="t"/>
          </a:scene3d>
          <a:sp3d>
            <a:bevelT/>
          </a:sp3d>
        </p:spPr>
        <p:txBody>
          <a:bodyPr lIns="90000" tIns="46800" rIns="90000" bIns="46800" anchor="ctr"/>
          <a:lstStyle/>
          <a:p>
            <a:pPr>
              <a:buNone/>
              <a:defRPr/>
            </a:pPr>
            <a:endParaRPr lang="en-GB" sz="1400">
              <a:solidFill>
                <a:srgbClr val="002060"/>
              </a:solidFill>
              <a:ea typeface="+mn-ea"/>
              <a:cs typeface="Arial" charset="0"/>
            </a:endParaRPr>
          </a:p>
        </p:txBody>
      </p:sp>
      <p:grpSp>
        <p:nvGrpSpPr>
          <p:cNvPr id="37" name="Down Arrow 24"/>
          <p:cNvGrpSpPr>
            <a:grpSpLocks/>
          </p:cNvGrpSpPr>
          <p:nvPr/>
        </p:nvGrpSpPr>
        <p:grpSpPr bwMode="auto">
          <a:xfrm rot="-832366">
            <a:off x="4768852" y="1963738"/>
            <a:ext cx="933449" cy="1073150"/>
            <a:chOff x="2692" y="1064"/>
            <a:chExt cx="441" cy="676"/>
          </a:xfrm>
        </p:grpSpPr>
        <p:pic>
          <p:nvPicPr>
            <p:cNvPr id="38" name="Down Arrow 2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2" y="1064"/>
              <a:ext cx="441" cy="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Text Box 19"/>
            <p:cNvSpPr txBox="1">
              <a:spLocks noChangeArrowheads="1"/>
            </p:cNvSpPr>
            <p:nvPr/>
          </p:nvSpPr>
          <p:spPr bwMode="auto">
            <a:xfrm rot="10800000">
              <a:off x="2810" y="1181"/>
              <a:ext cx="212" cy="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lIns="90000" tIns="46800" rIns="90000" bIns="46800" anchor="ctr"/>
            <a:lstStyle>
              <a:lvl1pPr eaLnBrk="0" hangingPunct="0">
                <a:defRPr sz="2400">
                  <a:solidFill>
                    <a:srgbClr val="000066"/>
                  </a:solidFill>
                  <a:latin typeface="Verdana" charset="0"/>
                  <a:ea typeface="ＭＳ Ｐゴシック" charset="0"/>
                  <a:cs typeface="ＭＳ Ｐゴシック" charset="0"/>
                </a:defRPr>
              </a:lvl1pPr>
              <a:lvl2pPr marL="742950" indent="-285750" eaLnBrk="0" hangingPunct="0">
                <a:defRPr sz="2400">
                  <a:solidFill>
                    <a:srgbClr val="000066"/>
                  </a:solidFill>
                  <a:latin typeface="Verdana" charset="0"/>
                  <a:ea typeface="ＭＳ Ｐゴシック" charset="0"/>
                </a:defRPr>
              </a:lvl2pPr>
              <a:lvl3pPr marL="1143000" indent="-228600" eaLnBrk="0" hangingPunct="0">
                <a:defRPr sz="2400">
                  <a:solidFill>
                    <a:srgbClr val="000066"/>
                  </a:solidFill>
                  <a:latin typeface="Verdana" charset="0"/>
                  <a:ea typeface="ＭＳ Ｐゴシック" charset="0"/>
                </a:defRPr>
              </a:lvl3pPr>
              <a:lvl4pPr marL="1600200" indent="-228600" eaLnBrk="0" hangingPunct="0">
                <a:defRPr sz="2400">
                  <a:solidFill>
                    <a:srgbClr val="000066"/>
                  </a:solidFill>
                  <a:latin typeface="Verdana" charset="0"/>
                  <a:ea typeface="ＭＳ Ｐゴシック" charset="0"/>
                </a:defRPr>
              </a:lvl4pPr>
              <a:lvl5pPr marL="2057400" indent="-228600" eaLnBrk="0" hangingPunct="0">
                <a:defRPr sz="2400">
                  <a:solidFill>
                    <a:srgbClr val="000066"/>
                  </a:solidFill>
                  <a:latin typeface="Verdana" charset="0"/>
                  <a:ea typeface="ＭＳ Ｐゴシック" charset="0"/>
                </a:defRPr>
              </a:lvl5pPr>
              <a:lvl6pPr marL="25146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6pPr>
              <a:lvl7pPr marL="29718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7pPr>
              <a:lvl8pPr marL="34290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8pPr>
              <a:lvl9pPr marL="38862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9pPr>
            </a:lstStyle>
            <a:p>
              <a:pPr eaLnBrk="1" hangingPunct="1">
                <a:buNone/>
              </a:pPr>
              <a:endParaRPr lang="en-GB" sz="1400" b="1">
                <a:solidFill>
                  <a:srgbClr val="002060"/>
                </a:solidFill>
                <a:latin typeface="Arial" charset="0"/>
              </a:endParaRPr>
            </a:p>
          </p:txBody>
        </p:sp>
      </p:grpSp>
      <p:sp>
        <p:nvSpPr>
          <p:cNvPr id="40" name="TextBox 6"/>
          <p:cNvSpPr txBox="1">
            <a:spLocks noChangeArrowheads="1"/>
          </p:cNvSpPr>
          <p:nvPr/>
        </p:nvSpPr>
        <p:spPr bwMode="auto">
          <a:xfrm>
            <a:off x="1238252" y="4435476"/>
            <a:ext cx="236643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66"/>
                </a:solidFill>
                <a:latin typeface="Verdana" charset="0"/>
                <a:ea typeface="ＭＳ Ｐゴシック" charset="0"/>
                <a:cs typeface="ＭＳ Ｐゴシック" charset="0"/>
              </a:defRPr>
            </a:lvl1pPr>
            <a:lvl2pPr marL="742950" indent="-285750" eaLnBrk="0" hangingPunct="0">
              <a:defRPr sz="2400">
                <a:solidFill>
                  <a:srgbClr val="000066"/>
                </a:solidFill>
                <a:latin typeface="Verdana" charset="0"/>
                <a:ea typeface="ＭＳ Ｐゴシック" charset="0"/>
              </a:defRPr>
            </a:lvl2pPr>
            <a:lvl3pPr marL="1143000" indent="-228600" eaLnBrk="0" hangingPunct="0">
              <a:defRPr sz="2400">
                <a:solidFill>
                  <a:srgbClr val="000066"/>
                </a:solidFill>
                <a:latin typeface="Verdana" charset="0"/>
                <a:ea typeface="ＭＳ Ｐゴシック" charset="0"/>
              </a:defRPr>
            </a:lvl3pPr>
            <a:lvl4pPr marL="1600200" indent="-228600" eaLnBrk="0" hangingPunct="0">
              <a:defRPr sz="2400">
                <a:solidFill>
                  <a:srgbClr val="000066"/>
                </a:solidFill>
                <a:latin typeface="Verdana" charset="0"/>
                <a:ea typeface="ＭＳ Ｐゴシック" charset="0"/>
              </a:defRPr>
            </a:lvl4pPr>
            <a:lvl5pPr marL="2057400" indent="-228600" eaLnBrk="0" hangingPunct="0">
              <a:defRPr sz="2400">
                <a:solidFill>
                  <a:srgbClr val="000066"/>
                </a:solidFill>
                <a:latin typeface="Verdana" charset="0"/>
                <a:ea typeface="ＭＳ Ｐゴシック" charset="0"/>
              </a:defRPr>
            </a:lvl5pPr>
            <a:lvl6pPr marL="25146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6pPr>
            <a:lvl7pPr marL="29718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7pPr>
            <a:lvl8pPr marL="34290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8pPr>
            <a:lvl9pPr marL="38862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9pPr>
          </a:lstStyle>
          <a:p>
            <a:pPr eaLnBrk="1" hangingPunct="1">
              <a:buNone/>
            </a:pPr>
            <a:r>
              <a:rPr lang="de-CH" sz="1400" b="1">
                <a:solidFill>
                  <a:schemeClr val="tx1"/>
                </a:solidFill>
                <a:latin typeface="Arial" charset="0"/>
              </a:rPr>
              <a:t>Daling kwaliteit van leven</a:t>
            </a:r>
            <a:r>
              <a:rPr lang="de-CH" sz="1400" b="1" baseline="30000">
                <a:solidFill>
                  <a:schemeClr val="tx1"/>
                </a:solidFill>
                <a:latin typeface="Arial" charset="0"/>
              </a:rPr>
              <a:t>7</a:t>
            </a:r>
            <a:endParaRPr lang="en-US" sz="1400" b="1">
              <a:solidFill>
                <a:schemeClr val="tx1"/>
              </a:solidFill>
              <a:latin typeface="Arial" charset="0"/>
            </a:endParaRPr>
          </a:p>
        </p:txBody>
      </p:sp>
      <p:sp>
        <p:nvSpPr>
          <p:cNvPr id="41" name="TextBox 7"/>
          <p:cNvSpPr txBox="1">
            <a:spLocks noChangeArrowheads="1"/>
          </p:cNvSpPr>
          <p:nvPr/>
        </p:nvSpPr>
        <p:spPr bwMode="auto">
          <a:xfrm>
            <a:off x="3839633" y="5419726"/>
            <a:ext cx="148840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00066"/>
                </a:solidFill>
                <a:latin typeface="Verdana" charset="0"/>
                <a:ea typeface="ＭＳ Ｐゴシック" charset="0"/>
                <a:cs typeface="ＭＳ Ｐゴシック" charset="0"/>
              </a:defRPr>
            </a:lvl1pPr>
            <a:lvl2pPr marL="742950" indent="-285750" eaLnBrk="0" hangingPunct="0">
              <a:defRPr sz="2400">
                <a:solidFill>
                  <a:srgbClr val="000066"/>
                </a:solidFill>
                <a:latin typeface="Verdana" charset="0"/>
                <a:ea typeface="ＭＳ Ｐゴシック" charset="0"/>
              </a:defRPr>
            </a:lvl2pPr>
            <a:lvl3pPr marL="1143000" indent="-228600" eaLnBrk="0" hangingPunct="0">
              <a:defRPr sz="2400">
                <a:solidFill>
                  <a:srgbClr val="000066"/>
                </a:solidFill>
                <a:latin typeface="Verdana" charset="0"/>
                <a:ea typeface="ＭＳ Ｐゴシック" charset="0"/>
              </a:defRPr>
            </a:lvl3pPr>
            <a:lvl4pPr marL="1600200" indent="-228600" eaLnBrk="0" hangingPunct="0">
              <a:defRPr sz="2400">
                <a:solidFill>
                  <a:srgbClr val="000066"/>
                </a:solidFill>
                <a:latin typeface="Verdana" charset="0"/>
                <a:ea typeface="ＭＳ Ｐゴシック" charset="0"/>
              </a:defRPr>
            </a:lvl4pPr>
            <a:lvl5pPr marL="2057400" indent="-228600" eaLnBrk="0" hangingPunct="0">
              <a:defRPr sz="2400">
                <a:solidFill>
                  <a:srgbClr val="000066"/>
                </a:solidFill>
                <a:latin typeface="Verdana" charset="0"/>
                <a:ea typeface="ＭＳ Ｐゴシック" charset="0"/>
              </a:defRPr>
            </a:lvl5pPr>
            <a:lvl6pPr marL="25146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6pPr>
            <a:lvl7pPr marL="29718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7pPr>
            <a:lvl8pPr marL="34290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8pPr>
            <a:lvl9pPr marL="38862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9pPr>
          </a:lstStyle>
          <a:p>
            <a:pPr eaLnBrk="1" hangingPunct="1">
              <a:buNone/>
            </a:pPr>
            <a:r>
              <a:rPr lang="de-CH" sz="1400" b="1">
                <a:solidFill>
                  <a:schemeClr val="tx1"/>
                </a:solidFill>
                <a:latin typeface="Arial" charset="0"/>
              </a:rPr>
              <a:t>Toename risico </a:t>
            </a:r>
          </a:p>
          <a:p>
            <a:pPr eaLnBrk="1" hangingPunct="1">
              <a:buNone/>
            </a:pPr>
            <a:r>
              <a:rPr lang="de-CH" sz="1400" b="1">
                <a:solidFill>
                  <a:schemeClr val="tx1"/>
                </a:solidFill>
                <a:latin typeface="Arial" charset="0"/>
              </a:rPr>
              <a:t>ongelukken</a:t>
            </a:r>
            <a:r>
              <a:rPr lang="de-CH" sz="1400" b="1" baseline="30000">
                <a:solidFill>
                  <a:schemeClr val="tx1"/>
                </a:solidFill>
                <a:latin typeface="Arial" charset="0"/>
              </a:rPr>
              <a:t>6</a:t>
            </a:r>
            <a:endParaRPr lang="en-US" sz="1400" b="1" baseline="30000">
              <a:solidFill>
                <a:schemeClr val="tx1"/>
              </a:solidFill>
              <a:latin typeface="Arial" charset="0"/>
            </a:endParaRPr>
          </a:p>
        </p:txBody>
      </p:sp>
      <p:sp>
        <p:nvSpPr>
          <p:cNvPr id="42" name="TextBox 32"/>
          <p:cNvSpPr txBox="1">
            <a:spLocks noChangeArrowheads="1"/>
          </p:cNvSpPr>
          <p:nvPr/>
        </p:nvSpPr>
        <p:spPr bwMode="auto">
          <a:xfrm>
            <a:off x="6411384" y="5419726"/>
            <a:ext cx="148840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00066"/>
                </a:solidFill>
                <a:latin typeface="Verdana" charset="0"/>
                <a:ea typeface="ＭＳ Ｐゴシック" charset="0"/>
                <a:cs typeface="ＭＳ Ｐゴシック" charset="0"/>
              </a:defRPr>
            </a:lvl1pPr>
            <a:lvl2pPr marL="742950" indent="-285750" eaLnBrk="0" hangingPunct="0">
              <a:defRPr sz="2400">
                <a:solidFill>
                  <a:srgbClr val="000066"/>
                </a:solidFill>
                <a:latin typeface="Verdana" charset="0"/>
                <a:ea typeface="ＭＳ Ｐゴシック" charset="0"/>
              </a:defRPr>
            </a:lvl2pPr>
            <a:lvl3pPr marL="1143000" indent="-228600" eaLnBrk="0" hangingPunct="0">
              <a:defRPr sz="2400">
                <a:solidFill>
                  <a:srgbClr val="000066"/>
                </a:solidFill>
                <a:latin typeface="Verdana" charset="0"/>
                <a:ea typeface="ＭＳ Ｐゴシック" charset="0"/>
              </a:defRPr>
            </a:lvl3pPr>
            <a:lvl4pPr marL="1600200" indent="-228600" eaLnBrk="0" hangingPunct="0">
              <a:defRPr sz="2400">
                <a:solidFill>
                  <a:srgbClr val="000066"/>
                </a:solidFill>
                <a:latin typeface="Verdana" charset="0"/>
                <a:ea typeface="ＭＳ Ｐゴシック" charset="0"/>
              </a:defRPr>
            </a:lvl4pPr>
            <a:lvl5pPr marL="2057400" indent="-228600" eaLnBrk="0" hangingPunct="0">
              <a:defRPr sz="2400">
                <a:solidFill>
                  <a:srgbClr val="000066"/>
                </a:solidFill>
                <a:latin typeface="Verdana" charset="0"/>
                <a:ea typeface="ＭＳ Ｐゴシック" charset="0"/>
              </a:defRPr>
            </a:lvl5pPr>
            <a:lvl6pPr marL="25146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6pPr>
            <a:lvl7pPr marL="29718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7pPr>
            <a:lvl8pPr marL="34290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8pPr>
            <a:lvl9pPr marL="38862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9pPr>
          </a:lstStyle>
          <a:p>
            <a:pPr eaLnBrk="1" hangingPunct="1">
              <a:buNone/>
            </a:pPr>
            <a:r>
              <a:rPr lang="de-CH" sz="1400" b="1">
                <a:solidFill>
                  <a:schemeClr val="tx1"/>
                </a:solidFill>
                <a:latin typeface="Arial" charset="0"/>
              </a:rPr>
              <a:t>Toename risico </a:t>
            </a:r>
          </a:p>
          <a:p>
            <a:pPr eaLnBrk="1" hangingPunct="1">
              <a:buNone/>
            </a:pPr>
            <a:r>
              <a:rPr lang="de-CH" sz="1400" b="1">
                <a:solidFill>
                  <a:schemeClr val="tx1"/>
                </a:solidFill>
                <a:latin typeface="Arial" charset="0"/>
              </a:rPr>
              <a:t>toevallen</a:t>
            </a:r>
            <a:r>
              <a:rPr lang="de-CH" sz="1400" b="1" baseline="30000">
                <a:solidFill>
                  <a:schemeClr val="tx1"/>
                </a:solidFill>
                <a:latin typeface="Arial" charset="0"/>
              </a:rPr>
              <a:t>3</a:t>
            </a:r>
            <a:endParaRPr lang="en-US" sz="1400" b="1" baseline="30000">
              <a:solidFill>
                <a:schemeClr val="tx1"/>
              </a:solidFill>
              <a:latin typeface="Arial" charset="0"/>
            </a:endParaRPr>
          </a:p>
        </p:txBody>
      </p:sp>
      <p:sp>
        <p:nvSpPr>
          <p:cNvPr id="43" name="TextBox 42"/>
          <p:cNvSpPr txBox="1">
            <a:spLocks noChangeArrowheads="1"/>
          </p:cNvSpPr>
          <p:nvPr/>
        </p:nvSpPr>
        <p:spPr bwMode="auto">
          <a:xfrm>
            <a:off x="431801" y="6124575"/>
            <a:ext cx="70231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66"/>
                </a:solidFill>
                <a:latin typeface="Verdana" charset="0"/>
                <a:ea typeface="ＭＳ Ｐゴシック" charset="0"/>
                <a:cs typeface="ＭＳ Ｐゴシック" charset="0"/>
              </a:defRPr>
            </a:lvl1pPr>
            <a:lvl2pPr marL="742950" indent="-285750" eaLnBrk="0" hangingPunct="0">
              <a:defRPr sz="2400">
                <a:solidFill>
                  <a:srgbClr val="000066"/>
                </a:solidFill>
                <a:latin typeface="Verdana" charset="0"/>
                <a:ea typeface="ＭＳ Ｐゴシック" charset="0"/>
              </a:defRPr>
            </a:lvl2pPr>
            <a:lvl3pPr marL="1143000" indent="-228600" eaLnBrk="0" hangingPunct="0">
              <a:defRPr sz="2400">
                <a:solidFill>
                  <a:srgbClr val="000066"/>
                </a:solidFill>
                <a:latin typeface="Verdana" charset="0"/>
                <a:ea typeface="ＭＳ Ｐゴシック" charset="0"/>
              </a:defRPr>
            </a:lvl3pPr>
            <a:lvl4pPr marL="1600200" indent="-228600" eaLnBrk="0" hangingPunct="0">
              <a:defRPr sz="2400">
                <a:solidFill>
                  <a:srgbClr val="000066"/>
                </a:solidFill>
                <a:latin typeface="Verdana" charset="0"/>
                <a:ea typeface="ＭＳ Ｐゴシック" charset="0"/>
              </a:defRPr>
            </a:lvl4pPr>
            <a:lvl5pPr marL="2057400" indent="-228600" eaLnBrk="0" hangingPunct="0">
              <a:defRPr sz="2400">
                <a:solidFill>
                  <a:srgbClr val="000066"/>
                </a:solidFill>
                <a:latin typeface="Verdana" charset="0"/>
                <a:ea typeface="ＭＳ Ｐゴシック" charset="0"/>
              </a:defRPr>
            </a:lvl5pPr>
            <a:lvl6pPr marL="25146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6pPr>
            <a:lvl7pPr marL="29718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7pPr>
            <a:lvl8pPr marL="34290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8pPr>
            <a:lvl9pPr marL="38862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9pPr>
          </a:lstStyle>
          <a:p>
            <a:pPr eaLnBrk="1" hangingPunct="1">
              <a:buNone/>
            </a:pPr>
            <a:r>
              <a:rPr lang="de-CH" sz="800" baseline="30000" dirty="0">
                <a:solidFill>
                  <a:schemeClr val="tx1"/>
                </a:solidFill>
                <a:latin typeface="Arial" charset="0"/>
              </a:rPr>
              <a:t>1</a:t>
            </a:r>
            <a:r>
              <a:rPr lang="de-CH" sz="800" dirty="0">
                <a:solidFill>
                  <a:schemeClr val="tx1"/>
                </a:solidFill>
                <a:latin typeface="Arial" charset="0"/>
              </a:rPr>
              <a:t>Whitmer RA, et al. </a:t>
            </a:r>
            <a:r>
              <a:rPr lang="de-CH" sz="800" i="1" dirty="0">
                <a:solidFill>
                  <a:schemeClr val="tx1"/>
                </a:solidFill>
                <a:latin typeface="Arial" charset="0"/>
              </a:rPr>
              <a:t>JAMA.</a:t>
            </a:r>
            <a:r>
              <a:rPr lang="de-CH" sz="800" dirty="0">
                <a:solidFill>
                  <a:schemeClr val="tx1"/>
                </a:solidFill>
                <a:latin typeface="Arial" charset="0"/>
              </a:rPr>
              <a:t> 2009; 301: 1565</a:t>
            </a:r>
            <a:r>
              <a:rPr lang="en-US" sz="800" dirty="0">
                <a:solidFill>
                  <a:schemeClr val="tx1"/>
                </a:solidFill>
                <a:latin typeface="Arial" charset="0"/>
              </a:rPr>
              <a:t>–</a:t>
            </a:r>
            <a:r>
              <a:rPr lang="en-GB" sz="800" dirty="0">
                <a:solidFill>
                  <a:schemeClr val="tx1"/>
                </a:solidFill>
                <a:latin typeface="Arial" charset="0"/>
              </a:rPr>
              <a:t>15</a:t>
            </a:r>
            <a:r>
              <a:rPr lang="de-CH" sz="800" dirty="0">
                <a:solidFill>
                  <a:schemeClr val="tx1"/>
                </a:solidFill>
                <a:latin typeface="Arial" charset="0"/>
              </a:rPr>
              <a:t>72; </a:t>
            </a:r>
            <a:r>
              <a:rPr lang="de-CH" sz="800" baseline="30000" dirty="0">
                <a:solidFill>
                  <a:schemeClr val="tx1"/>
                </a:solidFill>
                <a:latin typeface="Arial" charset="0"/>
              </a:rPr>
              <a:t>2</a:t>
            </a:r>
            <a:r>
              <a:rPr lang="en-US" sz="800" dirty="0">
                <a:solidFill>
                  <a:schemeClr val="tx1"/>
                </a:solidFill>
                <a:latin typeface="Arial" charset="0"/>
              </a:rPr>
              <a:t>Bonds DE, et al. </a:t>
            </a:r>
            <a:r>
              <a:rPr lang="en-US" sz="800" i="1" dirty="0">
                <a:solidFill>
                  <a:schemeClr val="tx1"/>
                </a:solidFill>
                <a:latin typeface="Arial" charset="0"/>
              </a:rPr>
              <a:t>Br Med J.</a:t>
            </a:r>
            <a:r>
              <a:rPr lang="en-US" sz="800" dirty="0">
                <a:solidFill>
                  <a:schemeClr val="tx1"/>
                </a:solidFill>
                <a:latin typeface="Arial" charset="0"/>
              </a:rPr>
              <a:t> 2010; 340: b4909; </a:t>
            </a:r>
            <a:br>
              <a:rPr lang="en-US" sz="800" dirty="0">
                <a:solidFill>
                  <a:schemeClr val="tx1"/>
                </a:solidFill>
                <a:latin typeface="Arial" charset="0"/>
              </a:rPr>
            </a:br>
            <a:r>
              <a:rPr lang="de-CH" sz="800" baseline="30000" dirty="0">
                <a:solidFill>
                  <a:schemeClr val="tx1"/>
                </a:solidFill>
                <a:latin typeface="Arial" charset="0"/>
              </a:rPr>
              <a:t>3</a:t>
            </a:r>
            <a:r>
              <a:rPr lang="en-US" sz="800" dirty="0">
                <a:solidFill>
                  <a:schemeClr val="tx1"/>
                </a:solidFill>
                <a:latin typeface="Arial" charset="0"/>
              </a:rPr>
              <a:t>Barnett AH. </a:t>
            </a:r>
            <a:r>
              <a:rPr lang="en-US" sz="800" i="1" dirty="0" err="1">
                <a:solidFill>
                  <a:schemeClr val="tx1"/>
                </a:solidFill>
                <a:latin typeface="Arial" charset="0"/>
              </a:rPr>
              <a:t>Curr</a:t>
            </a:r>
            <a:r>
              <a:rPr lang="en-US" sz="800" i="1" dirty="0">
                <a:solidFill>
                  <a:schemeClr val="tx1"/>
                </a:solidFill>
                <a:latin typeface="Arial" charset="0"/>
              </a:rPr>
              <a:t> Med Res </a:t>
            </a:r>
            <a:r>
              <a:rPr lang="en-US" sz="800" i="1" dirty="0" err="1">
                <a:solidFill>
                  <a:schemeClr val="tx1"/>
                </a:solidFill>
                <a:latin typeface="Arial" charset="0"/>
              </a:rPr>
              <a:t>Opin</a:t>
            </a:r>
            <a:r>
              <a:rPr lang="en-US" sz="800" i="1" dirty="0">
                <a:solidFill>
                  <a:schemeClr val="tx1"/>
                </a:solidFill>
                <a:latin typeface="Arial" charset="0"/>
              </a:rPr>
              <a:t>.</a:t>
            </a:r>
            <a:r>
              <a:rPr lang="en-US" sz="800" dirty="0">
                <a:solidFill>
                  <a:schemeClr val="tx1"/>
                </a:solidFill>
                <a:latin typeface="Arial" charset="0"/>
              </a:rPr>
              <a:t> 2010; 26: 1333–1342; </a:t>
            </a:r>
            <a:r>
              <a:rPr lang="de-CH" sz="800" baseline="30000" dirty="0">
                <a:solidFill>
                  <a:schemeClr val="tx1"/>
                </a:solidFill>
                <a:latin typeface="Arial" charset="0"/>
              </a:rPr>
              <a:t>4</a:t>
            </a:r>
            <a:r>
              <a:rPr lang="en-US" sz="800" dirty="0" err="1">
                <a:solidFill>
                  <a:schemeClr val="tx1"/>
                </a:solidFill>
                <a:latin typeface="Arial" charset="0"/>
              </a:rPr>
              <a:t>Jönsson</a:t>
            </a:r>
            <a:r>
              <a:rPr lang="en-US" sz="800" dirty="0">
                <a:solidFill>
                  <a:schemeClr val="tx1"/>
                </a:solidFill>
                <a:latin typeface="Arial" charset="0"/>
              </a:rPr>
              <a:t> L, et al. </a:t>
            </a:r>
            <a:r>
              <a:rPr lang="en-US" sz="800" i="1" dirty="0">
                <a:solidFill>
                  <a:schemeClr val="tx1"/>
                </a:solidFill>
                <a:latin typeface="Arial" charset="0"/>
              </a:rPr>
              <a:t>Value Health.</a:t>
            </a:r>
            <a:r>
              <a:rPr lang="en-US" sz="800" dirty="0">
                <a:solidFill>
                  <a:schemeClr val="tx1"/>
                </a:solidFill>
                <a:latin typeface="Arial" charset="0"/>
              </a:rPr>
              <a:t> 2006; 9: 193–198;</a:t>
            </a:r>
            <a:br>
              <a:rPr lang="en-US" sz="800" dirty="0">
                <a:solidFill>
                  <a:schemeClr val="tx1"/>
                </a:solidFill>
                <a:latin typeface="Arial" charset="0"/>
              </a:rPr>
            </a:br>
            <a:r>
              <a:rPr lang="en-US" sz="800" baseline="30000" dirty="0">
                <a:solidFill>
                  <a:schemeClr val="tx1"/>
                </a:solidFill>
                <a:latin typeface="Arial" charset="0"/>
              </a:rPr>
              <a:t>5</a:t>
            </a:r>
            <a:r>
              <a:rPr lang="en-US" sz="800" dirty="0">
                <a:solidFill>
                  <a:schemeClr val="tx1"/>
                </a:solidFill>
                <a:latin typeface="Arial" charset="0"/>
              </a:rPr>
              <a:t>Foley JE, Jordan J. </a:t>
            </a:r>
            <a:r>
              <a:rPr lang="en-US" sz="800" i="1" dirty="0" err="1">
                <a:solidFill>
                  <a:schemeClr val="tx1"/>
                </a:solidFill>
                <a:latin typeface="Arial" charset="0"/>
              </a:rPr>
              <a:t>Vasc</a:t>
            </a:r>
            <a:r>
              <a:rPr lang="en-US" sz="800" i="1" dirty="0">
                <a:solidFill>
                  <a:schemeClr val="tx1"/>
                </a:solidFill>
                <a:latin typeface="Arial" charset="0"/>
              </a:rPr>
              <a:t> Health Risk </a:t>
            </a:r>
            <a:r>
              <a:rPr lang="en-US" sz="800" i="1" dirty="0" err="1">
                <a:solidFill>
                  <a:schemeClr val="tx1"/>
                </a:solidFill>
                <a:latin typeface="Arial" charset="0"/>
              </a:rPr>
              <a:t>Manag</a:t>
            </a:r>
            <a:r>
              <a:rPr lang="en-US" sz="800" i="1" dirty="0">
                <a:solidFill>
                  <a:schemeClr val="tx1"/>
                </a:solidFill>
                <a:latin typeface="Arial" charset="0"/>
              </a:rPr>
              <a:t>.</a:t>
            </a:r>
            <a:r>
              <a:rPr lang="en-US" sz="800" dirty="0">
                <a:solidFill>
                  <a:schemeClr val="tx1"/>
                </a:solidFill>
                <a:latin typeface="Arial" charset="0"/>
              </a:rPr>
              <a:t> 2010; 6: 541–548; </a:t>
            </a:r>
            <a:r>
              <a:rPr lang="nl-NL" sz="800" baseline="30000" dirty="0">
                <a:solidFill>
                  <a:schemeClr val="tx1"/>
                </a:solidFill>
                <a:latin typeface="Arial" charset="0"/>
              </a:rPr>
              <a:t>6</a:t>
            </a:r>
            <a:r>
              <a:rPr lang="nl-NL" sz="800" dirty="0">
                <a:solidFill>
                  <a:schemeClr val="tx1"/>
                </a:solidFill>
                <a:latin typeface="Arial" charset="0"/>
              </a:rPr>
              <a:t>Begg IS, et al. </a:t>
            </a:r>
            <a:r>
              <a:rPr lang="nl-NL" sz="800" dirty="0" err="1">
                <a:solidFill>
                  <a:schemeClr val="tx1"/>
                </a:solidFill>
                <a:latin typeface="Arial" charset="0"/>
              </a:rPr>
              <a:t>Can</a:t>
            </a:r>
            <a:r>
              <a:rPr lang="nl-NL" sz="800" dirty="0">
                <a:solidFill>
                  <a:schemeClr val="tx1"/>
                </a:solidFill>
                <a:latin typeface="Arial" charset="0"/>
              </a:rPr>
              <a:t> J Diabetes. 2003; 27: 128–140; </a:t>
            </a:r>
            <a:r>
              <a:rPr lang="en-US" sz="800" baseline="30000" dirty="0">
                <a:solidFill>
                  <a:schemeClr val="tx1"/>
                </a:solidFill>
                <a:latin typeface="Arial" charset="0"/>
              </a:rPr>
              <a:t>7</a:t>
            </a:r>
            <a:r>
              <a:rPr lang="en-GB" sz="800" dirty="0">
                <a:solidFill>
                  <a:schemeClr val="tx1"/>
                </a:solidFill>
                <a:latin typeface="Arial" charset="0"/>
              </a:rPr>
              <a:t>McEwan P, et al. </a:t>
            </a:r>
            <a:r>
              <a:rPr lang="en-GB" sz="800" i="1" dirty="0">
                <a:solidFill>
                  <a:schemeClr val="tx1"/>
                </a:solidFill>
                <a:latin typeface="Arial" charset="0"/>
              </a:rPr>
              <a:t>Diabetes </a:t>
            </a:r>
            <a:r>
              <a:rPr lang="en-GB" sz="800" i="1" dirty="0" err="1">
                <a:solidFill>
                  <a:schemeClr val="tx1"/>
                </a:solidFill>
                <a:latin typeface="Arial" charset="0"/>
              </a:rPr>
              <a:t>Obes</a:t>
            </a:r>
            <a:r>
              <a:rPr lang="en-GB" sz="800" i="1" dirty="0">
                <a:solidFill>
                  <a:schemeClr val="tx1"/>
                </a:solidFill>
                <a:latin typeface="Arial" charset="0"/>
              </a:rPr>
              <a:t> </a:t>
            </a:r>
            <a:r>
              <a:rPr lang="en-GB" sz="800" i="1" dirty="0" err="1">
                <a:solidFill>
                  <a:schemeClr val="tx1"/>
                </a:solidFill>
                <a:latin typeface="Arial" charset="0"/>
              </a:rPr>
              <a:t>Metab</a:t>
            </a:r>
            <a:r>
              <a:rPr lang="en-GB" sz="800" i="1" dirty="0">
                <a:solidFill>
                  <a:schemeClr val="tx1"/>
                </a:solidFill>
                <a:latin typeface="Arial" charset="0"/>
              </a:rPr>
              <a:t>.</a:t>
            </a:r>
            <a:r>
              <a:rPr lang="en-GB" sz="800" dirty="0">
                <a:solidFill>
                  <a:schemeClr val="tx1"/>
                </a:solidFill>
                <a:latin typeface="Arial" charset="0"/>
              </a:rPr>
              <a:t> 2010; 12: 431</a:t>
            </a:r>
            <a:r>
              <a:rPr lang="en-US" sz="800" dirty="0">
                <a:solidFill>
                  <a:schemeClr val="tx1"/>
                </a:solidFill>
                <a:latin typeface="Arial" charset="0"/>
              </a:rPr>
              <a:t>–</a:t>
            </a:r>
            <a:r>
              <a:rPr lang="en-GB" sz="800" dirty="0">
                <a:solidFill>
                  <a:schemeClr val="tx1"/>
                </a:solidFill>
                <a:latin typeface="Arial" charset="0"/>
              </a:rPr>
              <a:t>436.</a:t>
            </a:r>
          </a:p>
          <a:p>
            <a:pPr eaLnBrk="1" hangingPunct="1">
              <a:buNone/>
            </a:pPr>
            <a:endParaRPr lang="en-US" sz="1200" b="1" dirty="0">
              <a:solidFill>
                <a:schemeClr val="tx1"/>
              </a:solidFill>
              <a:latin typeface="Arial" charset="0"/>
            </a:endParaRPr>
          </a:p>
        </p:txBody>
      </p:sp>
    </p:spTree>
    <p:extLst>
      <p:ext uri="{BB962C8B-B14F-4D97-AF65-F5344CB8AC3E}">
        <p14:creationId xmlns:p14="http://schemas.microsoft.com/office/powerpoint/2010/main" val="2552026549"/>
      </p:ext>
    </p:extLst>
  </p:cSld>
  <p:clrMapOvr>
    <a:masterClrMapping/>
  </p:clrMapOvr>
  <mc:AlternateContent xmlns:mc="http://schemas.openxmlformats.org/markup-compatibility/2006" xmlns:p14="http://schemas.microsoft.com/office/powerpoint/2010/main">
    <mc:Choice Requires="p14">
      <p:transition spd="slow" p14:dur="30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t>Hoger </a:t>
            </a:r>
            <a:r>
              <a:rPr lang="nl-NL" dirty="0"/>
              <a:t>risico op </a:t>
            </a:r>
            <a:r>
              <a:rPr lang="nl-NL" dirty="0" err="1" smtClean="0"/>
              <a:t>hypo’s</a:t>
            </a:r>
            <a:r>
              <a:rPr lang="nl-NL" dirty="0"/>
              <a:t/>
            </a:r>
            <a:br>
              <a:rPr lang="nl-NL" dirty="0"/>
            </a:br>
            <a:endParaRPr lang="nl-NL" dirty="0"/>
          </a:p>
        </p:txBody>
      </p:sp>
      <p:sp>
        <p:nvSpPr>
          <p:cNvPr id="3" name="Tijdelijke aanduiding voor inhoud 2"/>
          <p:cNvSpPr>
            <a:spLocks noGrp="1"/>
          </p:cNvSpPr>
          <p:nvPr>
            <p:ph idx="1"/>
          </p:nvPr>
        </p:nvSpPr>
        <p:spPr/>
        <p:txBody>
          <a:bodyPr/>
          <a:lstStyle/>
          <a:p>
            <a:r>
              <a:rPr lang="nl-NL" dirty="0" smtClean="0"/>
              <a:t>Symptomen </a:t>
            </a:r>
            <a:r>
              <a:rPr lang="nl-NL" dirty="0"/>
              <a:t>zijn vaak aspecifiek bij ouderen waardoor een </a:t>
            </a:r>
            <a:r>
              <a:rPr lang="nl-NL" dirty="0" smtClean="0"/>
              <a:t>hypoglykemie </a:t>
            </a:r>
            <a:r>
              <a:rPr lang="nl-NL" dirty="0"/>
              <a:t>pas laat wordt herkend</a:t>
            </a:r>
          </a:p>
          <a:p>
            <a:r>
              <a:rPr lang="nl-NL" dirty="0"/>
              <a:t>Ouderen hebben een afgenomen glucagon respons</a:t>
            </a:r>
          </a:p>
          <a:p>
            <a:r>
              <a:rPr lang="nl-NL" dirty="0"/>
              <a:t>De gluconeogenese  is vaak afgenomen tgv afgenomen nier - en leverfunctie</a:t>
            </a:r>
          </a:p>
          <a:p>
            <a:r>
              <a:rPr lang="nl-NL" dirty="0"/>
              <a:t>Veranderde farmacokinetiek waardoor afgenomen klaring van medicamenten</a:t>
            </a:r>
          </a:p>
          <a:p>
            <a:endParaRPr lang="nl-NL" dirty="0"/>
          </a:p>
        </p:txBody>
      </p:sp>
    </p:spTree>
    <p:extLst>
      <p:ext uri="{BB962C8B-B14F-4D97-AF65-F5344CB8AC3E}">
        <p14:creationId xmlns:p14="http://schemas.microsoft.com/office/powerpoint/2010/main" val="20199307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t>Intensieve glycemische regulatie geeft meer </a:t>
            </a:r>
            <a:r>
              <a:rPr lang="nl-NL" dirty="0" err="1" smtClean="0"/>
              <a:t>hypo’s</a:t>
            </a:r>
            <a:endParaRPr lang="nl-NL" dirty="0"/>
          </a:p>
        </p:txBody>
      </p:sp>
      <p:sp>
        <p:nvSpPr>
          <p:cNvPr id="4" name="Slide Number Placeholder 3"/>
          <p:cNvSpPr txBox="1">
            <a:spLocks/>
          </p:cNvSpPr>
          <p:nvPr/>
        </p:nvSpPr>
        <p:spPr bwMode="auto">
          <a:xfrm>
            <a:off x="9110133" y="6426200"/>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defPPr>
              <a:defRPr lang="nl-NL"/>
            </a:defPPr>
            <a:lvl1pPr algn="r" rtl="0" fontAlgn="base">
              <a:spcBef>
                <a:spcPct val="0"/>
              </a:spcBef>
              <a:spcAft>
                <a:spcPct val="0"/>
              </a:spcAft>
              <a:buFontTx/>
              <a:buNone/>
              <a:defRPr sz="1000" kern="1200">
                <a:solidFill>
                  <a:schemeClr val="bg1"/>
                </a:solidFill>
                <a:latin typeface="Verdana" charset="0"/>
                <a:ea typeface="ＭＳ Ｐゴシック" charset="0"/>
                <a:cs typeface="Arial" charset="0"/>
              </a:defRPr>
            </a:lvl1pPr>
            <a:lvl2pPr marL="457200" algn="l" rtl="0" fontAlgn="base">
              <a:spcBef>
                <a:spcPct val="20000"/>
              </a:spcBef>
              <a:spcAft>
                <a:spcPct val="0"/>
              </a:spcAft>
              <a:buFont typeface="Arial Unicode MS" charset="0"/>
              <a:buChar char="￭"/>
              <a:defRPr sz="2400" kern="1200">
                <a:solidFill>
                  <a:srgbClr val="000066"/>
                </a:solidFill>
                <a:latin typeface="Verdana" charset="0"/>
                <a:ea typeface="ＭＳ Ｐゴシック" charset="0"/>
                <a:cs typeface="ＭＳ Ｐゴシック" charset="0"/>
              </a:defRPr>
            </a:lvl2pPr>
            <a:lvl3pPr marL="914400" algn="l" rtl="0" fontAlgn="base">
              <a:spcBef>
                <a:spcPct val="20000"/>
              </a:spcBef>
              <a:spcAft>
                <a:spcPct val="0"/>
              </a:spcAft>
              <a:buFont typeface="Arial Unicode MS" charset="0"/>
              <a:buChar char="￭"/>
              <a:defRPr sz="2400" kern="1200">
                <a:solidFill>
                  <a:srgbClr val="000066"/>
                </a:solidFill>
                <a:latin typeface="Verdana" charset="0"/>
                <a:ea typeface="ＭＳ Ｐゴシック" charset="0"/>
                <a:cs typeface="ＭＳ Ｐゴシック" charset="0"/>
              </a:defRPr>
            </a:lvl3pPr>
            <a:lvl4pPr marL="1371600" algn="l" rtl="0" fontAlgn="base">
              <a:spcBef>
                <a:spcPct val="20000"/>
              </a:spcBef>
              <a:spcAft>
                <a:spcPct val="0"/>
              </a:spcAft>
              <a:buFont typeface="Arial Unicode MS" charset="0"/>
              <a:buChar char="￭"/>
              <a:defRPr sz="2400" kern="1200">
                <a:solidFill>
                  <a:srgbClr val="000066"/>
                </a:solidFill>
                <a:latin typeface="Verdana" charset="0"/>
                <a:ea typeface="ＭＳ Ｐゴシック" charset="0"/>
                <a:cs typeface="ＭＳ Ｐゴシック" charset="0"/>
              </a:defRPr>
            </a:lvl4pPr>
            <a:lvl5pPr marL="1828800" algn="l" rtl="0" fontAlgn="base">
              <a:spcBef>
                <a:spcPct val="20000"/>
              </a:spcBef>
              <a:spcAft>
                <a:spcPct val="0"/>
              </a:spcAft>
              <a:buFont typeface="Arial Unicode MS" charset="0"/>
              <a:buChar char="￭"/>
              <a:defRPr sz="2400" kern="1200">
                <a:solidFill>
                  <a:srgbClr val="000066"/>
                </a:solidFill>
                <a:latin typeface="Verdana" charset="0"/>
                <a:ea typeface="ＭＳ Ｐゴシック" charset="0"/>
                <a:cs typeface="ＭＳ Ｐゴシック" charset="0"/>
              </a:defRPr>
            </a:lvl5pPr>
            <a:lvl6pPr marL="2286000" algn="l" defTabSz="457200" rtl="0" eaLnBrk="1" latinLnBrk="0" hangingPunct="1">
              <a:defRPr sz="2400" kern="1200">
                <a:solidFill>
                  <a:srgbClr val="000066"/>
                </a:solidFill>
                <a:latin typeface="Verdana" charset="0"/>
                <a:ea typeface="ＭＳ Ｐゴシック" charset="0"/>
                <a:cs typeface="ＭＳ Ｐゴシック" charset="0"/>
              </a:defRPr>
            </a:lvl6pPr>
            <a:lvl7pPr marL="2743200" algn="l" defTabSz="457200" rtl="0" eaLnBrk="1" latinLnBrk="0" hangingPunct="1">
              <a:defRPr sz="2400" kern="1200">
                <a:solidFill>
                  <a:srgbClr val="000066"/>
                </a:solidFill>
                <a:latin typeface="Verdana" charset="0"/>
                <a:ea typeface="ＭＳ Ｐゴシック" charset="0"/>
                <a:cs typeface="ＭＳ Ｐゴシック" charset="0"/>
              </a:defRPr>
            </a:lvl7pPr>
            <a:lvl8pPr marL="3200400" algn="l" defTabSz="457200" rtl="0" eaLnBrk="1" latinLnBrk="0" hangingPunct="1">
              <a:defRPr sz="2400" kern="1200">
                <a:solidFill>
                  <a:srgbClr val="000066"/>
                </a:solidFill>
                <a:latin typeface="Verdana" charset="0"/>
                <a:ea typeface="ＭＳ Ｐゴシック" charset="0"/>
                <a:cs typeface="ＭＳ Ｐゴシック" charset="0"/>
              </a:defRPr>
            </a:lvl8pPr>
            <a:lvl9pPr marL="3657600" algn="l" defTabSz="457200" rtl="0" eaLnBrk="1" latinLnBrk="0" hangingPunct="1">
              <a:defRPr sz="2400" kern="1200">
                <a:solidFill>
                  <a:srgbClr val="000066"/>
                </a:solidFill>
                <a:latin typeface="Verdana" charset="0"/>
                <a:ea typeface="ＭＳ Ｐゴシック" charset="0"/>
                <a:cs typeface="ＭＳ Ｐゴシック" charset="0"/>
              </a:defRPr>
            </a:lvl9pPr>
          </a:lstStyle>
          <a:p>
            <a:pPr>
              <a:defRPr/>
            </a:pPr>
            <a:fld id="{2DDAA58A-4DC4-DF42-ACA5-B9A040D6110A}" type="slidenum">
              <a:rPr lang="en-US" smtClean="0"/>
              <a:pPr>
                <a:defRPr/>
              </a:pPr>
              <a:t>16</a:t>
            </a:fld>
            <a:endParaRPr lang="en-US"/>
          </a:p>
        </p:txBody>
      </p:sp>
      <p:sp>
        <p:nvSpPr>
          <p:cNvPr id="5" name="CasellaDiTesto 13"/>
          <p:cNvSpPr txBox="1">
            <a:spLocks noChangeArrowheads="1"/>
          </p:cNvSpPr>
          <p:nvPr/>
        </p:nvSpPr>
        <p:spPr bwMode="auto">
          <a:xfrm>
            <a:off x="1162083" y="6383448"/>
            <a:ext cx="110836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000066"/>
                </a:solidFill>
                <a:latin typeface="Verdana" charset="0"/>
                <a:ea typeface="ＭＳ Ｐゴシック" charset="0"/>
                <a:cs typeface="ＭＳ Ｐゴシック" charset="0"/>
              </a:defRPr>
            </a:lvl1pPr>
            <a:lvl2pPr marL="742950" indent="-285750" eaLnBrk="0" hangingPunct="0">
              <a:defRPr sz="2400">
                <a:solidFill>
                  <a:srgbClr val="000066"/>
                </a:solidFill>
                <a:latin typeface="Verdana" charset="0"/>
                <a:ea typeface="ＭＳ Ｐゴシック" charset="0"/>
              </a:defRPr>
            </a:lvl2pPr>
            <a:lvl3pPr marL="1143000" indent="-228600" eaLnBrk="0" hangingPunct="0">
              <a:defRPr sz="2400">
                <a:solidFill>
                  <a:srgbClr val="000066"/>
                </a:solidFill>
                <a:latin typeface="Verdana" charset="0"/>
                <a:ea typeface="ＭＳ Ｐゴシック" charset="0"/>
              </a:defRPr>
            </a:lvl3pPr>
            <a:lvl4pPr marL="1600200" indent="-228600" eaLnBrk="0" hangingPunct="0">
              <a:defRPr sz="2400">
                <a:solidFill>
                  <a:srgbClr val="000066"/>
                </a:solidFill>
                <a:latin typeface="Verdana" charset="0"/>
                <a:ea typeface="ＭＳ Ｐゴシック" charset="0"/>
              </a:defRPr>
            </a:lvl4pPr>
            <a:lvl5pPr marL="2057400" indent="-228600" eaLnBrk="0" hangingPunct="0">
              <a:defRPr sz="2400">
                <a:solidFill>
                  <a:srgbClr val="000066"/>
                </a:solidFill>
                <a:latin typeface="Verdana" charset="0"/>
                <a:ea typeface="ＭＳ Ｐゴシック" charset="0"/>
              </a:defRPr>
            </a:lvl5pPr>
            <a:lvl6pPr marL="25146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6pPr>
            <a:lvl7pPr marL="29718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7pPr>
            <a:lvl8pPr marL="34290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8pPr>
            <a:lvl9pPr marL="38862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9pPr>
          </a:lstStyle>
          <a:p>
            <a:pPr>
              <a:spcBef>
                <a:spcPct val="0"/>
              </a:spcBef>
              <a:buNone/>
            </a:pPr>
            <a:r>
              <a:rPr lang="it-IT" sz="900" i="1" dirty="0">
                <a:solidFill>
                  <a:schemeClr val="tx1"/>
                </a:solidFill>
                <a:latin typeface="Arial" charset="0"/>
                <a:ea typeface="MS PGothic" charset="0"/>
                <a:cs typeface="MS PGothic" charset="0"/>
              </a:rPr>
              <a:t>1. ACCORD </a:t>
            </a:r>
            <a:r>
              <a:rPr lang="it-IT" sz="900" i="1" dirty="0" err="1">
                <a:solidFill>
                  <a:schemeClr val="tx1"/>
                </a:solidFill>
                <a:latin typeface="Arial" charset="0"/>
                <a:ea typeface="MS PGothic" charset="0"/>
                <a:cs typeface="MS PGothic" charset="0"/>
              </a:rPr>
              <a:t>Study</a:t>
            </a:r>
            <a:r>
              <a:rPr lang="it-IT" sz="900" i="1" dirty="0">
                <a:solidFill>
                  <a:schemeClr val="tx1"/>
                </a:solidFill>
                <a:latin typeface="Arial" charset="0"/>
                <a:ea typeface="MS PGothic" charset="0"/>
                <a:cs typeface="MS PGothic" charset="0"/>
              </a:rPr>
              <a:t> Group. </a:t>
            </a:r>
            <a:r>
              <a:rPr lang="it-IT" sz="900" i="1" dirty="0" err="1">
                <a:solidFill>
                  <a:schemeClr val="tx1"/>
                </a:solidFill>
                <a:latin typeface="Arial" charset="0"/>
                <a:ea typeface="MS PGothic" charset="0"/>
                <a:cs typeface="MS PGothic" charset="0"/>
              </a:rPr>
              <a:t>N</a:t>
            </a:r>
            <a:r>
              <a:rPr lang="it-IT" sz="900" i="1" dirty="0">
                <a:solidFill>
                  <a:schemeClr val="tx1"/>
                </a:solidFill>
                <a:latin typeface="Arial" charset="0"/>
                <a:ea typeface="MS PGothic" charset="0"/>
                <a:cs typeface="MS PGothic" charset="0"/>
              </a:rPr>
              <a:t> </a:t>
            </a:r>
            <a:r>
              <a:rPr lang="it-IT" sz="900" i="1" dirty="0" err="1">
                <a:solidFill>
                  <a:schemeClr val="tx1"/>
                </a:solidFill>
                <a:latin typeface="Arial" charset="0"/>
                <a:ea typeface="MS PGothic" charset="0"/>
                <a:cs typeface="MS PGothic" charset="0"/>
              </a:rPr>
              <a:t>Engl</a:t>
            </a:r>
            <a:r>
              <a:rPr lang="it-IT" sz="900" i="1" dirty="0">
                <a:solidFill>
                  <a:schemeClr val="tx1"/>
                </a:solidFill>
                <a:latin typeface="Arial" charset="0"/>
                <a:ea typeface="MS PGothic" charset="0"/>
                <a:cs typeface="MS PGothic" charset="0"/>
              </a:rPr>
              <a:t> </a:t>
            </a:r>
            <a:r>
              <a:rPr lang="it-IT" sz="900" i="1" dirty="0" err="1">
                <a:solidFill>
                  <a:schemeClr val="tx1"/>
                </a:solidFill>
                <a:latin typeface="Arial" charset="0"/>
                <a:ea typeface="MS PGothic" charset="0"/>
                <a:cs typeface="MS PGothic" charset="0"/>
              </a:rPr>
              <a:t>J</a:t>
            </a:r>
            <a:r>
              <a:rPr lang="it-IT" sz="900" i="1" dirty="0">
                <a:solidFill>
                  <a:schemeClr val="tx1"/>
                </a:solidFill>
                <a:latin typeface="Arial" charset="0"/>
                <a:ea typeface="MS PGothic" charset="0"/>
                <a:cs typeface="MS PGothic" charset="0"/>
              </a:rPr>
              <a:t> </a:t>
            </a:r>
            <a:r>
              <a:rPr lang="it-IT" sz="900" i="1" dirty="0" err="1">
                <a:solidFill>
                  <a:schemeClr val="tx1"/>
                </a:solidFill>
                <a:latin typeface="Arial" charset="0"/>
                <a:ea typeface="MS PGothic" charset="0"/>
                <a:cs typeface="MS PGothic" charset="0"/>
              </a:rPr>
              <a:t>Med</a:t>
            </a:r>
            <a:r>
              <a:rPr lang="it-IT" sz="900" i="1" dirty="0">
                <a:solidFill>
                  <a:schemeClr val="tx1"/>
                </a:solidFill>
                <a:latin typeface="Arial" charset="0"/>
                <a:ea typeface="MS PGothic" charset="0"/>
                <a:cs typeface="MS PGothic" charset="0"/>
              </a:rPr>
              <a:t>. 2008;358:2545–</a:t>
            </a:r>
            <a:r>
              <a:rPr lang="it-IT" sz="900" i="1" dirty="0" smtClean="0">
                <a:solidFill>
                  <a:schemeClr val="tx1"/>
                </a:solidFill>
                <a:latin typeface="Arial" charset="0"/>
                <a:ea typeface="MS PGothic" charset="0"/>
                <a:cs typeface="MS PGothic" charset="0"/>
              </a:rPr>
              <a:t>2559    2</a:t>
            </a:r>
            <a:r>
              <a:rPr lang="it-IT" sz="900" i="1" dirty="0">
                <a:solidFill>
                  <a:schemeClr val="tx1"/>
                </a:solidFill>
                <a:latin typeface="Arial" charset="0"/>
                <a:ea typeface="MS PGothic" charset="0"/>
                <a:cs typeface="MS PGothic" charset="0"/>
              </a:rPr>
              <a:t>. </a:t>
            </a:r>
            <a:r>
              <a:rPr lang="it-IT" sz="900" i="1" dirty="0" err="1">
                <a:solidFill>
                  <a:schemeClr val="tx1"/>
                </a:solidFill>
                <a:latin typeface="Arial" charset="0"/>
                <a:ea typeface="MS PGothic" charset="0"/>
                <a:cs typeface="MS PGothic" charset="0"/>
              </a:rPr>
              <a:t>Duckworth</a:t>
            </a:r>
            <a:r>
              <a:rPr lang="it-IT" sz="900" i="1" dirty="0">
                <a:solidFill>
                  <a:schemeClr val="tx1"/>
                </a:solidFill>
                <a:latin typeface="Arial" charset="0"/>
                <a:ea typeface="MS PGothic" charset="0"/>
                <a:cs typeface="MS PGothic" charset="0"/>
              </a:rPr>
              <a:t> </a:t>
            </a:r>
            <a:r>
              <a:rPr lang="it-IT" sz="900" i="1" dirty="0" err="1">
                <a:solidFill>
                  <a:schemeClr val="tx1"/>
                </a:solidFill>
                <a:latin typeface="Arial" charset="0"/>
                <a:ea typeface="MS PGothic" charset="0"/>
                <a:cs typeface="MS PGothic" charset="0"/>
              </a:rPr>
              <a:t>W</a:t>
            </a:r>
            <a:r>
              <a:rPr lang="it-IT" sz="900" i="1" dirty="0">
                <a:solidFill>
                  <a:schemeClr val="tx1"/>
                </a:solidFill>
                <a:latin typeface="Arial" charset="0"/>
                <a:ea typeface="MS PGothic" charset="0"/>
                <a:cs typeface="MS PGothic" charset="0"/>
              </a:rPr>
              <a:t>, et al. </a:t>
            </a:r>
            <a:r>
              <a:rPr lang="it-IT" sz="900" i="1" dirty="0" err="1">
                <a:solidFill>
                  <a:schemeClr val="tx1"/>
                </a:solidFill>
                <a:latin typeface="Arial" charset="0"/>
                <a:ea typeface="MS PGothic" charset="0"/>
                <a:cs typeface="MS PGothic" charset="0"/>
              </a:rPr>
              <a:t>N</a:t>
            </a:r>
            <a:r>
              <a:rPr lang="it-IT" sz="900" i="1" dirty="0">
                <a:solidFill>
                  <a:schemeClr val="tx1"/>
                </a:solidFill>
                <a:latin typeface="Arial" charset="0"/>
                <a:ea typeface="MS PGothic" charset="0"/>
                <a:cs typeface="MS PGothic" charset="0"/>
              </a:rPr>
              <a:t> </a:t>
            </a:r>
            <a:r>
              <a:rPr lang="it-IT" sz="900" i="1" dirty="0" err="1">
                <a:solidFill>
                  <a:schemeClr val="tx1"/>
                </a:solidFill>
                <a:latin typeface="Arial" charset="0"/>
                <a:ea typeface="MS PGothic" charset="0"/>
                <a:cs typeface="MS PGothic" charset="0"/>
              </a:rPr>
              <a:t>Engl</a:t>
            </a:r>
            <a:r>
              <a:rPr lang="it-IT" sz="900" i="1" dirty="0">
                <a:solidFill>
                  <a:schemeClr val="tx1"/>
                </a:solidFill>
                <a:latin typeface="Arial" charset="0"/>
                <a:ea typeface="MS PGothic" charset="0"/>
                <a:cs typeface="MS PGothic" charset="0"/>
              </a:rPr>
              <a:t> </a:t>
            </a:r>
            <a:r>
              <a:rPr lang="it-IT" sz="900" i="1" dirty="0" err="1">
                <a:solidFill>
                  <a:schemeClr val="tx1"/>
                </a:solidFill>
                <a:latin typeface="Arial" charset="0"/>
                <a:ea typeface="MS PGothic" charset="0"/>
                <a:cs typeface="MS PGothic" charset="0"/>
              </a:rPr>
              <a:t>J</a:t>
            </a:r>
            <a:r>
              <a:rPr lang="it-IT" sz="900" i="1" dirty="0">
                <a:solidFill>
                  <a:schemeClr val="tx1"/>
                </a:solidFill>
                <a:latin typeface="Arial" charset="0"/>
                <a:ea typeface="MS PGothic" charset="0"/>
                <a:cs typeface="MS PGothic" charset="0"/>
              </a:rPr>
              <a:t> </a:t>
            </a:r>
            <a:r>
              <a:rPr lang="it-IT" sz="900" i="1" dirty="0" err="1">
                <a:solidFill>
                  <a:schemeClr val="tx1"/>
                </a:solidFill>
                <a:latin typeface="Arial" charset="0"/>
                <a:ea typeface="MS PGothic" charset="0"/>
                <a:cs typeface="MS PGothic" charset="0"/>
              </a:rPr>
              <a:t>Med</a:t>
            </a:r>
            <a:r>
              <a:rPr lang="it-IT" sz="900" i="1" dirty="0">
                <a:solidFill>
                  <a:schemeClr val="tx1"/>
                </a:solidFill>
                <a:latin typeface="Arial" charset="0"/>
                <a:ea typeface="MS PGothic" charset="0"/>
                <a:cs typeface="MS PGothic" charset="0"/>
              </a:rPr>
              <a:t>. 2009;360:129–139</a:t>
            </a:r>
            <a:br>
              <a:rPr lang="it-IT" sz="900" i="1" dirty="0">
                <a:solidFill>
                  <a:schemeClr val="tx1"/>
                </a:solidFill>
                <a:latin typeface="Arial" charset="0"/>
                <a:ea typeface="MS PGothic" charset="0"/>
                <a:cs typeface="MS PGothic" charset="0"/>
              </a:rPr>
            </a:br>
            <a:r>
              <a:rPr lang="it-IT" sz="900" i="1" dirty="0">
                <a:solidFill>
                  <a:schemeClr val="tx1"/>
                </a:solidFill>
                <a:latin typeface="Arial" charset="0"/>
                <a:ea typeface="MS PGothic" charset="0"/>
                <a:cs typeface="MS PGothic" charset="0"/>
              </a:rPr>
              <a:t>3. ADVANCE Collaborative Group. </a:t>
            </a:r>
            <a:r>
              <a:rPr lang="it-IT" sz="900" i="1" dirty="0" err="1">
                <a:solidFill>
                  <a:schemeClr val="tx1"/>
                </a:solidFill>
                <a:latin typeface="Arial" charset="0"/>
                <a:ea typeface="MS PGothic" charset="0"/>
                <a:cs typeface="MS PGothic" charset="0"/>
              </a:rPr>
              <a:t>N</a:t>
            </a:r>
            <a:r>
              <a:rPr lang="it-IT" sz="900" i="1" dirty="0">
                <a:solidFill>
                  <a:schemeClr val="tx1"/>
                </a:solidFill>
                <a:latin typeface="Arial" charset="0"/>
                <a:ea typeface="MS PGothic" charset="0"/>
                <a:cs typeface="MS PGothic" charset="0"/>
              </a:rPr>
              <a:t> </a:t>
            </a:r>
            <a:r>
              <a:rPr lang="it-IT" sz="900" i="1" dirty="0" err="1">
                <a:solidFill>
                  <a:schemeClr val="tx1"/>
                </a:solidFill>
                <a:latin typeface="Arial" charset="0"/>
                <a:ea typeface="MS PGothic" charset="0"/>
                <a:cs typeface="MS PGothic" charset="0"/>
              </a:rPr>
              <a:t>Engl</a:t>
            </a:r>
            <a:r>
              <a:rPr lang="it-IT" sz="900" i="1" dirty="0">
                <a:solidFill>
                  <a:schemeClr val="tx1"/>
                </a:solidFill>
                <a:latin typeface="Arial" charset="0"/>
                <a:ea typeface="MS PGothic" charset="0"/>
                <a:cs typeface="MS PGothic" charset="0"/>
              </a:rPr>
              <a:t> </a:t>
            </a:r>
            <a:r>
              <a:rPr lang="it-IT" sz="900" i="1" dirty="0" err="1">
                <a:solidFill>
                  <a:schemeClr val="tx1"/>
                </a:solidFill>
                <a:latin typeface="Arial" charset="0"/>
                <a:ea typeface="MS PGothic" charset="0"/>
                <a:cs typeface="MS PGothic" charset="0"/>
              </a:rPr>
              <a:t>J</a:t>
            </a:r>
            <a:r>
              <a:rPr lang="it-IT" sz="900" i="1" dirty="0">
                <a:solidFill>
                  <a:schemeClr val="tx1"/>
                </a:solidFill>
                <a:latin typeface="Arial" charset="0"/>
                <a:ea typeface="MS PGothic" charset="0"/>
                <a:cs typeface="MS PGothic" charset="0"/>
              </a:rPr>
              <a:t> </a:t>
            </a:r>
            <a:r>
              <a:rPr lang="it-IT" sz="900" i="1" dirty="0" err="1">
                <a:solidFill>
                  <a:schemeClr val="tx1"/>
                </a:solidFill>
                <a:latin typeface="Arial" charset="0"/>
                <a:ea typeface="MS PGothic" charset="0"/>
                <a:cs typeface="MS PGothic" charset="0"/>
              </a:rPr>
              <a:t>Med</a:t>
            </a:r>
            <a:r>
              <a:rPr lang="it-IT" sz="900" i="1" dirty="0">
                <a:solidFill>
                  <a:schemeClr val="tx1"/>
                </a:solidFill>
                <a:latin typeface="Arial" charset="0"/>
                <a:ea typeface="MS PGothic" charset="0"/>
                <a:cs typeface="MS PGothic" charset="0"/>
              </a:rPr>
              <a:t>. 2008;358:2560–2572</a:t>
            </a:r>
          </a:p>
        </p:txBody>
      </p:sp>
      <p:sp>
        <p:nvSpPr>
          <p:cNvPr id="6" name="Segnaposto testo 8"/>
          <p:cNvSpPr>
            <a:spLocks/>
          </p:cNvSpPr>
          <p:nvPr/>
        </p:nvSpPr>
        <p:spPr bwMode="auto">
          <a:xfrm>
            <a:off x="571500" y="1785939"/>
            <a:ext cx="2946400" cy="396875"/>
          </a:xfrm>
          <a:prstGeom prst="rect">
            <a:avLst/>
          </a:prstGeom>
          <a:solidFill>
            <a:schemeClr val="tx2">
              <a:lumMod val="40000"/>
              <a:lumOff val="60000"/>
            </a:schemeClr>
          </a:solidFill>
          <a:ln>
            <a:noFill/>
          </a:ln>
        </p:spPr>
        <p:txBody>
          <a:bodyPr anchor="ctr"/>
          <a:lstStyle/>
          <a:p>
            <a:pPr algn="ctr">
              <a:spcBef>
                <a:spcPct val="0"/>
              </a:spcBef>
              <a:spcAft>
                <a:spcPct val="40000"/>
              </a:spcAft>
              <a:buNone/>
            </a:pPr>
            <a:r>
              <a:rPr lang="it-IT" b="1" dirty="0">
                <a:solidFill>
                  <a:srgbClr val="000000"/>
                </a:solidFill>
                <a:latin typeface="Arial" charset="0"/>
                <a:cs typeface="Arial Unicode MS" charset="0"/>
              </a:rPr>
              <a:t>ACCORD</a:t>
            </a:r>
            <a:r>
              <a:rPr lang="it-IT" b="1" baseline="30000" dirty="0">
                <a:solidFill>
                  <a:srgbClr val="000000"/>
                </a:solidFill>
                <a:latin typeface="Arial" charset="0"/>
                <a:cs typeface="Arial Unicode MS" charset="0"/>
              </a:rPr>
              <a:t>1</a:t>
            </a:r>
          </a:p>
        </p:txBody>
      </p:sp>
      <p:sp>
        <p:nvSpPr>
          <p:cNvPr id="7" name="Segnaposto testo 8"/>
          <p:cNvSpPr>
            <a:spLocks/>
          </p:cNvSpPr>
          <p:nvPr/>
        </p:nvSpPr>
        <p:spPr bwMode="auto">
          <a:xfrm>
            <a:off x="4673600" y="1785939"/>
            <a:ext cx="2946400" cy="396875"/>
          </a:xfrm>
          <a:prstGeom prst="rect">
            <a:avLst/>
          </a:prstGeom>
          <a:solidFill>
            <a:schemeClr val="tx2">
              <a:lumMod val="40000"/>
              <a:lumOff val="60000"/>
            </a:schemeClr>
          </a:solidFill>
          <a:ln>
            <a:noFill/>
          </a:ln>
        </p:spPr>
        <p:txBody>
          <a:bodyPr anchor="ctr"/>
          <a:lstStyle/>
          <a:p>
            <a:pPr algn="ctr">
              <a:spcBef>
                <a:spcPct val="0"/>
              </a:spcBef>
              <a:spcAft>
                <a:spcPct val="40000"/>
              </a:spcAft>
              <a:buNone/>
            </a:pPr>
            <a:r>
              <a:rPr lang="it-IT" b="1" dirty="0">
                <a:solidFill>
                  <a:srgbClr val="000000"/>
                </a:solidFill>
                <a:latin typeface="Arial" charset="0"/>
                <a:cs typeface="Arial Unicode MS" charset="0"/>
              </a:rPr>
              <a:t>VADT</a:t>
            </a:r>
            <a:r>
              <a:rPr lang="it-IT" b="1" baseline="30000" dirty="0">
                <a:solidFill>
                  <a:srgbClr val="000000"/>
                </a:solidFill>
                <a:latin typeface="Arial" charset="0"/>
                <a:cs typeface="Arial Unicode MS" charset="0"/>
              </a:rPr>
              <a:t>2</a:t>
            </a:r>
          </a:p>
        </p:txBody>
      </p:sp>
      <p:sp>
        <p:nvSpPr>
          <p:cNvPr id="8" name="Segnaposto testo 8"/>
          <p:cNvSpPr>
            <a:spLocks/>
          </p:cNvSpPr>
          <p:nvPr/>
        </p:nvSpPr>
        <p:spPr bwMode="auto">
          <a:xfrm>
            <a:off x="8674100" y="1785939"/>
            <a:ext cx="2946400" cy="396875"/>
          </a:xfrm>
          <a:prstGeom prst="rect">
            <a:avLst/>
          </a:prstGeom>
          <a:solidFill>
            <a:srgbClr val="8EB4E3"/>
          </a:solidFill>
          <a:ln>
            <a:noFill/>
          </a:ln>
        </p:spPr>
        <p:txBody>
          <a:bodyPr anchor="ctr"/>
          <a:lstStyle/>
          <a:p>
            <a:pPr algn="ctr">
              <a:spcBef>
                <a:spcPct val="0"/>
              </a:spcBef>
              <a:spcAft>
                <a:spcPct val="40000"/>
              </a:spcAft>
              <a:buNone/>
            </a:pPr>
            <a:r>
              <a:rPr lang="it-IT" b="1" dirty="0">
                <a:solidFill>
                  <a:srgbClr val="000000"/>
                </a:solidFill>
                <a:latin typeface="Arial" charset="0"/>
                <a:cs typeface="Arial Unicode MS" charset="0"/>
              </a:rPr>
              <a:t>ADVANCE</a:t>
            </a:r>
            <a:r>
              <a:rPr lang="it-IT" b="1" baseline="30000" dirty="0">
                <a:solidFill>
                  <a:srgbClr val="000000"/>
                </a:solidFill>
                <a:latin typeface="Arial" charset="0"/>
                <a:cs typeface="Arial Unicode MS" charset="0"/>
              </a:rPr>
              <a:t>3</a:t>
            </a:r>
          </a:p>
        </p:txBody>
      </p:sp>
      <p:grpSp>
        <p:nvGrpSpPr>
          <p:cNvPr id="9" name="Group 82"/>
          <p:cNvGrpSpPr>
            <a:grpSpLocks/>
          </p:cNvGrpSpPr>
          <p:nvPr/>
        </p:nvGrpSpPr>
        <p:grpSpPr bwMode="auto">
          <a:xfrm>
            <a:off x="374308" y="2336800"/>
            <a:ext cx="3315043" cy="3194050"/>
            <a:chOff x="281504" y="2336788"/>
            <a:chExt cx="2485509" cy="3194566"/>
          </a:xfrm>
        </p:grpSpPr>
        <p:sp>
          <p:nvSpPr>
            <p:cNvPr id="10" name="Rectangle 21"/>
            <p:cNvSpPr>
              <a:spLocks noChangeArrowheads="1"/>
            </p:cNvSpPr>
            <p:nvPr/>
          </p:nvSpPr>
          <p:spPr bwMode="auto">
            <a:xfrm>
              <a:off x="2038350" y="2933688"/>
              <a:ext cx="368300" cy="2247900"/>
            </a:xfrm>
            <a:prstGeom prst="rect">
              <a:avLst/>
            </a:prstGeom>
            <a:solidFill>
              <a:schemeClr val="accent2"/>
            </a:solidFill>
            <a:ln w="3175">
              <a:solidFill>
                <a:schemeClr val="tx1"/>
              </a:solidFill>
              <a:miter lim="800000"/>
              <a:headEnd/>
              <a:tailEnd/>
            </a:ln>
          </p:spPr>
          <p:txBody>
            <a:bodyPr wrap="none" anchor="ctr"/>
            <a:lstStyle/>
            <a:p>
              <a:pPr algn="ctr" eaLnBrk="0" hangingPunct="0">
                <a:spcBef>
                  <a:spcPct val="0"/>
                </a:spcBef>
                <a:buNone/>
              </a:pPr>
              <a:endParaRPr lang="en-GB" sz="3200" b="1">
                <a:latin typeface="Arial" charset="0"/>
              </a:endParaRPr>
            </a:p>
          </p:txBody>
        </p:sp>
        <p:sp>
          <p:nvSpPr>
            <p:cNvPr id="11" name="Rectangle 22"/>
            <p:cNvSpPr>
              <a:spLocks noChangeArrowheads="1"/>
            </p:cNvSpPr>
            <p:nvPr/>
          </p:nvSpPr>
          <p:spPr bwMode="auto">
            <a:xfrm>
              <a:off x="1085850" y="4444988"/>
              <a:ext cx="368300" cy="736600"/>
            </a:xfrm>
            <a:prstGeom prst="rect">
              <a:avLst/>
            </a:prstGeom>
            <a:solidFill>
              <a:schemeClr val="hlink"/>
            </a:solidFill>
            <a:ln w="3175">
              <a:solidFill>
                <a:schemeClr val="tx1"/>
              </a:solidFill>
              <a:miter lim="800000"/>
              <a:headEnd/>
              <a:tailEnd/>
            </a:ln>
          </p:spPr>
          <p:txBody>
            <a:bodyPr wrap="none" anchor="ctr"/>
            <a:lstStyle/>
            <a:p>
              <a:pPr algn="ctr" eaLnBrk="0" hangingPunct="0">
                <a:spcBef>
                  <a:spcPct val="0"/>
                </a:spcBef>
                <a:buNone/>
              </a:pPr>
              <a:endParaRPr lang="en-GB" sz="3200" b="1">
                <a:latin typeface="Arial" charset="0"/>
              </a:endParaRPr>
            </a:p>
          </p:txBody>
        </p:sp>
        <p:sp>
          <p:nvSpPr>
            <p:cNvPr id="12" name="Line 20"/>
            <p:cNvSpPr>
              <a:spLocks noChangeShapeType="1"/>
            </p:cNvSpPr>
            <p:nvPr/>
          </p:nvSpPr>
          <p:spPr bwMode="auto">
            <a:xfrm>
              <a:off x="793750" y="5181588"/>
              <a:ext cx="191135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a:buNone/>
              </a:pPr>
              <a:endParaRPr lang="nl-NL"/>
            </a:p>
          </p:txBody>
        </p:sp>
        <p:sp>
          <p:nvSpPr>
            <p:cNvPr id="13" name="Text Box 133"/>
            <p:cNvSpPr txBox="1">
              <a:spLocks noChangeArrowheads="1"/>
            </p:cNvSpPr>
            <p:nvPr/>
          </p:nvSpPr>
          <p:spPr bwMode="auto">
            <a:xfrm>
              <a:off x="923925" y="2336788"/>
              <a:ext cx="158273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66"/>
                  </a:solidFill>
                  <a:latin typeface="Verdana" charset="0"/>
                  <a:ea typeface="ＭＳ Ｐゴシック" charset="0"/>
                  <a:cs typeface="ＭＳ Ｐゴシック" charset="0"/>
                </a:defRPr>
              </a:lvl1pPr>
              <a:lvl2pPr marL="742950" indent="-285750" eaLnBrk="0" hangingPunct="0">
                <a:defRPr sz="2400">
                  <a:solidFill>
                    <a:srgbClr val="000066"/>
                  </a:solidFill>
                  <a:latin typeface="Verdana" charset="0"/>
                  <a:ea typeface="ＭＳ Ｐゴシック" charset="0"/>
                </a:defRPr>
              </a:lvl2pPr>
              <a:lvl3pPr marL="1143000" indent="-228600" eaLnBrk="0" hangingPunct="0">
                <a:defRPr sz="2400">
                  <a:solidFill>
                    <a:srgbClr val="000066"/>
                  </a:solidFill>
                  <a:latin typeface="Verdana" charset="0"/>
                  <a:ea typeface="ＭＳ Ｐゴシック" charset="0"/>
                </a:defRPr>
              </a:lvl3pPr>
              <a:lvl4pPr marL="1600200" indent="-228600" eaLnBrk="0" hangingPunct="0">
                <a:defRPr sz="2400">
                  <a:solidFill>
                    <a:srgbClr val="000066"/>
                  </a:solidFill>
                  <a:latin typeface="Verdana" charset="0"/>
                  <a:ea typeface="ＭＳ Ｐゴシック" charset="0"/>
                </a:defRPr>
              </a:lvl4pPr>
              <a:lvl5pPr marL="2057400" indent="-228600" eaLnBrk="0" hangingPunct="0">
                <a:defRPr sz="2400">
                  <a:solidFill>
                    <a:srgbClr val="000066"/>
                  </a:solidFill>
                  <a:latin typeface="Verdana" charset="0"/>
                  <a:ea typeface="ＭＳ Ｐゴシック" charset="0"/>
                </a:defRPr>
              </a:lvl5pPr>
              <a:lvl6pPr marL="25146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6pPr>
              <a:lvl7pPr marL="29718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7pPr>
              <a:lvl8pPr marL="34290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8pPr>
              <a:lvl9pPr marL="38862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9pPr>
            </a:lstStyle>
            <a:p>
              <a:pPr algn="ctr" eaLnBrk="1" hangingPunct="1">
                <a:spcBef>
                  <a:spcPct val="50000"/>
                </a:spcBef>
                <a:buNone/>
              </a:pPr>
              <a:r>
                <a:rPr lang="de-DE" sz="1200" i="1">
                  <a:latin typeface="Arial" charset="0"/>
                  <a:ea typeface="MS PGothic" charset="0"/>
                  <a:cs typeface="MS PGothic" charset="0"/>
                </a:rPr>
                <a:t>P &lt;0.001</a:t>
              </a:r>
              <a:endParaRPr lang="de-AT" sz="1200" i="1">
                <a:latin typeface="Arial" charset="0"/>
                <a:ea typeface="MS PGothic" charset="0"/>
                <a:cs typeface="MS PGothic" charset="0"/>
              </a:endParaRPr>
            </a:p>
          </p:txBody>
        </p:sp>
        <p:grpSp>
          <p:nvGrpSpPr>
            <p:cNvPr id="14" name="Group 61"/>
            <p:cNvGrpSpPr>
              <a:grpSpLocks/>
            </p:cNvGrpSpPr>
            <p:nvPr/>
          </p:nvGrpSpPr>
          <p:grpSpPr bwMode="auto">
            <a:xfrm>
              <a:off x="793750" y="2670163"/>
              <a:ext cx="73025" cy="2216150"/>
              <a:chOff x="548" y="1880"/>
              <a:chExt cx="1204" cy="1396"/>
            </a:xfrm>
          </p:grpSpPr>
          <p:grpSp>
            <p:nvGrpSpPr>
              <p:cNvPr id="30" name="Group 60"/>
              <p:cNvGrpSpPr>
                <a:grpSpLocks/>
              </p:cNvGrpSpPr>
              <p:nvPr/>
            </p:nvGrpSpPr>
            <p:grpSpPr bwMode="auto">
              <a:xfrm>
                <a:off x="548" y="1880"/>
                <a:ext cx="1204" cy="1228"/>
                <a:chOff x="548" y="1880"/>
                <a:chExt cx="1204" cy="1228"/>
              </a:xfrm>
            </p:grpSpPr>
            <p:grpSp>
              <p:nvGrpSpPr>
                <p:cNvPr id="32" name="Group 9"/>
                <p:cNvGrpSpPr>
                  <a:grpSpLocks/>
                </p:cNvGrpSpPr>
                <p:nvPr/>
              </p:nvGrpSpPr>
              <p:grpSpPr bwMode="auto">
                <a:xfrm>
                  <a:off x="548" y="1880"/>
                  <a:ext cx="1204" cy="180"/>
                  <a:chOff x="548" y="1880"/>
                  <a:chExt cx="1204" cy="180"/>
                </a:xfrm>
              </p:grpSpPr>
              <p:sp>
                <p:nvSpPr>
                  <p:cNvPr id="40" name="Line 10"/>
                  <p:cNvSpPr>
                    <a:spLocks noChangeShapeType="1"/>
                  </p:cNvSpPr>
                  <p:nvPr/>
                </p:nvSpPr>
                <p:spPr bwMode="auto">
                  <a:xfrm>
                    <a:off x="548" y="1880"/>
                    <a:ext cx="1204"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a:buNone/>
                    </a:pPr>
                    <a:endParaRPr lang="nl-NL"/>
                  </a:p>
                </p:txBody>
              </p:sp>
              <p:sp>
                <p:nvSpPr>
                  <p:cNvPr id="41" name="Line 11"/>
                  <p:cNvSpPr>
                    <a:spLocks noChangeShapeType="1"/>
                  </p:cNvSpPr>
                  <p:nvPr/>
                </p:nvSpPr>
                <p:spPr bwMode="auto">
                  <a:xfrm>
                    <a:off x="548" y="2060"/>
                    <a:ext cx="1204"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a:buNone/>
                    </a:pPr>
                    <a:endParaRPr lang="nl-NL"/>
                  </a:p>
                </p:txBody>
              </p:sp>
            </p:grpSp>
            <p:grpSp>
              <p:nvGrpSpPr>
                <p:cNvPr id="33" name="Group 12"/>
                <p:cNvGrpSpPr>
                  <a:grpSpLocks/>
                </p:cNvGrpSpPr>
                <p:nvPr/>
              </p:nvGrpSpPr>
              <p:grpSpPr bwMode="auto">
                <a:xfrm>
                  <a:off x="548" y="2228"/>
                  <a:ext cx="1204" cy="180"/>
                  <a:chOff x="548" y="1880"/>
                  <a:chExt cx="1204" cy="180"/>
                </a:xfrm>
              </p:grpSpPr>
              <p:sp>
                <p:nvSpPr>
                  <p:cNvPr id="38" name="Line 13"/>
                  <p:cNvSpPr>
                    <a:spLocks noChangeShapeType="1"/>
                  </p:cNvSpPr>
                  <p:nvPr/>
                </p:nvSpPr>
                <p:spPr bwMode="auto">
                  <a:xfrm>
                    <a:off x="548" y="1880"/>
                    <a:ext cx="1204"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a:buNone/>
                    </a:pPr>
                    <a:endParaRPr lang="nl-NL"/>
                  </a:p>
                </p:txBody>
              </p:sp>
              <p:sp>
                <p:nvSpPr>
                  <p:cNvPr id="39" name="Line 14"/>
                  <p:cNvSpPr>
                    <a:spLocks noChangeShapeType="1"/>
                  </p:cNvSpPr>
                  <p:nvPr/>
                </p:nvSpPr>
                <p:spPr bwMode="auto">
                  <a:xfrm>
                    <a:off x="548" y="2060"/>
                    <a:ext cx="1204"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a:buNone/>
                    </a:pPr>
                    <a:endParaRPr lang="nl-NL"/>
                  </a:p>
                </p:txBody>
              </p:sp>
            </p:grpSp>
            <p:sp>
              <p:nvSpPr>
                <p:cNvPr id="34" name="Line 15"/>
                <p:cNvSpPr>
                  <a:spLocks noChangeShapeType="1"/>
                </p:cNvSpPr>
                <p:nvPr/>
              </p:nvSpPr>
              <p:spPr bwMode="auto">
                <a:xfrm>
                  <a:off x="548" y="2580"/>
                  <a:ext cx="1204"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a:buNone/>
                  </a:pPr>
                  <a:endParaRPr lang="nl-NL"/>
                </a:p>
              </p:txBody>
            </p:sp>
            <p:sp>
              <p:nvSpPr>
                <p:cNvPr id="35" name="Line 16"/>
                <p:cNvSpPr>
                  <a:spLocks noChangeShapeType="1"/>
                </p:cNvSpPr>
                <p:nvPr/>
              </p:nvSpPr>
              <p:spPr bwMode="auto">
                <a:xfrm>
                  <a:off x="548" y="2760"/>
                  <a:ext cx="1204"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a:buNone/>
                  </a:pPr>
                  <a:endParaRPr lang="nl-NL"/>
                </a:p>
              </p:txBody>
            </p:sp>
            <p:sp>
              <p:nvSpPr>
                <p:cNvPr id="36" name="Line 17"/>
                <p:cNvSpPr>
                  <a:spLocks noChangeShapeType="1"/>
                </p:cNvSpPr>
                <p:nvPr/>
              </p:nvSpPr>
              <p:spPr bwMode="auto">
                <a:xfrm>
                  <a:off x="548" y="2928"/>
                  <a:ext cx="1204"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a:buNone/>
                  </a:pPr>
                  <a:endParaRPr lang="nl-NL"/>
                </a:p>
              </p:txBody>
            </p:sp>
            <p:sp>
              <p:nvSpPr>
                <p:cNvPr id="37" name="Line 18"/>
                <p:cNvSpPr>
                  <a:spLocks noChangeShapeType="1"/>
                </p:cNvSpPr>
                <p:nvPr/>
              </p:nvSpPr>
              <p:spPr bwMode="auto">
                <a:xfrm>
                  <a:off x="548" y="3108"/>
                  <a:ext cx="1204"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a:buNone/>
                  </a:pPr>
                  <a:endParaRPr lang="nl-NL"/>
                </a:p>
              </p:txBody>
            </p:sp>
          </p:grpSp>
          <p:sp>
            <p:nvSpPr>
              <p:cNvPr id="31" name="Line 19"/>
              <p:cNvSpPr>
                <a:spLocks noChangeShapeType="1"/>
              </p:cNvSpPr>
              <p:nvPr/>
            </p:nvSpPr>
            <p:spPr bwMode="auto">
              <a:xfrm>
                <a:off x="548" y="3276"/>
                <a:ext cx="1204"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a:buNone/>
                </a:pPr>
                <a:endParaRPr lang="nl-NL"/>
              </a:p>
            </p:txBody>
          </p:sp>
        </p:grpSp>
        <p:sp>
          <p:nvSpPr>
            <p:cNvPr id="15" name="Text Box 133"/>
            <p:cNvSpPr txBox="1">
              <a:spLocks noChangeArrowheads="1"/>
            </p:cNvSpPr>
            <p:nvPr/>
          </p:nvSpPr>
          <p:spPr bwMode="auto">
            <a:xfrm rot="16200000">
              <a:off x="-406022" y="3616461"/>
              <a:ext cx="1582737" cy="207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66"/>
                  </a:solidFill>
                  <a:latin typeface="Verdana" charset="0"/>
                  <a:ea typeface="ＭＳ Ｐゴシック" charset="0"/>
                  <a:cs typeface="ＭＳ Ｐゴシック" charset="0"/>
                </a:defRPr>
              </a:lvl1pPr>
              <a:lvl2pPr marL="742950" indent="-285750" eaLnBrk="0" hangingPunct="0">
                <a:defRPr sz="2400">
                  <a:solidFill>
                    <a:srgbClr val="000066"/>
                  </a:solidFill>
                  <a:latin typeface="Verdana" charset="0"/>
                  <a:ea typeface="ＭＳ Ｐゴシック" charset="0"/>
                </a:defRPr>
              </a:lvl2pPr>
              <a:lvl3pPr marL="1143000" indent="-228600" eaLnBrk="0" hangingPunct="0">
                <a:defRPr sz="2400">
                  <a:solidFill>
                    <a:srgbClr val="000066"/>
                  </a:solidFill>
                  <a:latin typeface="Verdana" charset="0"/>
                  <a:ea typeface="ＭＳ Ｐゴシック" charset="0"/>
                </a:defRPr>
              </a:lvl3pPr>
              <a:lvl4pPr marL="1600200" indent="-228600" eaLnBrk="0" hangingPunct="0">
                <a:defRPr sz="2400">
                  <a:solidFill>
                    <a:srgbClr val="000066"/>
                  </a:solidFill>
                  <a:latin typeface="Verdana" charset="0"/>
                  <a:ea typeface="ＭＳ Ｐゴシック" charset="0"/>
                </a:defRPr>
              </a:lvl4pPr>
              <a:lvl5pPr marL="2057400" indent="-228600" eaLnBrk="0" hangingPunct="0">
                <a:defRPr sz="2400">
                  <a:solidFill>
                    <a:srgbClr val="000066"/>
                  </a:solidFill>
                  <a:latin typeface="Verdana" charset="0"/>
                  <a:ea typeface="ＭＳ Ｐゴシック" charset="0"/>
                </a:defRPr>
              </a:lvl5pPr>
              <a:lvl6pPr marL="25146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6pPr>
              <a:lvl7pPr marL="29718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7pPr>
              <a:lvl8pPr marL="34290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8pPr>
              <a:lvl9pPr marL="38862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9pPr>
            </a:lstStyle>
            <a:p>
              <a:pPr algn="ctr" eaLnBrk="1" hangingPunct="1">
                <a:spcBef>
                  <a:spcPct val="50000"/>
                </a:spcBef>
                <a:buNone/>
              </a:pPr>
              <a:r>
                <a:rPr lang="de-DE" sz="1200" b="1">
                  <a:latin typeface="Arial" charset="0"/>
                  <a:ea typeface="MS PGothic" charset="0"/>
                  <a:cs typeface="MS PGothic" charset="0"/>
                </a:rPr>
                <a:t>Events (%)</a:t>
              </a:r>
              <a:endParaRPr lang="de-AT" sz="1200" b="1">
                <a:latin typeface="Arial" charset="0"/>
                <a:ea typeface="MS PGothic" charset="0"/>
                <a:cs typeface="MS PGothic" charset="0"/>
              </a:endParaRPr>
            </a:p>
          </p:txBody>
        </p:sp>
        <p:sp>
          <p:nvSpPr>
            <p:cNvPr id="16" name="Text Box 133"/>
            <p:cNvSpPr txBox="1">
              <a:spLocks noChangeArrowheads="1"/>
            </p:cNvSpPr>
            <p:nvPr/>
          </p:nvSpPr>
          <p:spPr bwMode="auto">
            <a:xfrm>
              <a:off x="733425" y="5346688"/>
              <a:ext cx="108585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rgbClr val="000066"/>
                  </a:solidFill>
                  <a:latin typeface="Verdana" charset="0"/>
                  <a:ea typeface="ＭＳ Ｐゴシック" charset="0"/>
                  <a:cs typeface="ＭＳ Ｐゴシック" charset="0"/>
                </a:defRPr>
              </a:lvl1pPr>
              <a:lvl2pPr marL="742950" indent="-285750" eaLnBrk="0" hangingPunct="0">
                <a:defRPr sz="2400">
                  <a:solidFill>
                    <a:srgbClr val="000066"/>
                  </a:solidFill>
                  <a:latin typeface="Verdana" charset="0"/>
                  <a:ea typeface="ＭＳ Ｐゴシック" charset="0"/>
                </a:defRPr>
              </a:lvl2pPr>
              <a:lvl3pPr marL="1143000" indent="-228600" eaLnBrk="0" hangingPunct="0">
                <a:defRPr sz="2400">
                  <a:solidFill>
                    <a:srgbClr val="000066"/>
                  </a:solidFill>
                  <a:latin typeface="Verdana" charset="0"/>
                  <a:ea typeface="ＭＳ Ｐゴシック" charset="0"/>
                </a:defRPr>
              </a:lvl3pPr>
              <a:lvl4pPr marL="1600200" indent="-228600" eaLnBrk="0" hangingPunct="0">
                <a:defRPr sz="2400">
                  <a:solidFill>
                    <a:srgbClr val="000066"/>
                  </a:solidFill>
                  <a:latin typeface="Verdana" charset="0"/>
                  <a:ea typeface="ＭＳ Ｐゴシック" charset="0"/>
                </a:defRPr>
              </a:lvl4pPr>
              <a:lvl5pPr marL="2057400" indent="-228600" eaLnBrk="0" hangingPunct="0">
                <a:defRPr sz="2400">
                  <a:solidFill>
                    <a:srgbClr val="000066"/>
                  </a:solidFill>
                  <a:latin typeface="Verdana" charset="0"/>
                  <a:ea typeface="ＭＳ Ｐゴシック" charset="0"/>
                </a:defRPr>
              </a:lvl5pPr>
              <a:lvl6pPr marL="25146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6pPr>
              <a:lvl7pPr marL="29718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7pPr>
              <a:lvl8pPr marL="34290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8pPr>
              <a:lvl9pPr marL="38862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9pPr>
            </a:lstStyle>
            <a:p>
              <a:pPr algn="ctr" eaLnBrk="1" hangingPunct="1">
                <a:spcBef>
                  <a:spcPct val="50000"/>
                </a:spcBef>
                <a:buNone/>
              </a:pPr>
              <a:r>
                <a:rPr lang="de-DE" sz="1200">
                  <a:latin typeface="Arial" charset="0"/>
                  <a:ea typeface="MS PGothic" charset="0"/>
                  <a:cs typeface="MS PGothic" charset="0"/>
                </a:rPr>
                <a:t>Standard</a:t>
              </a:r>
              <a:endParaRPr lang="de-AT" sz="1200">
                <a:latin typeface="Arial" charset="0"/>
                <a:ea typeface="MS PGothic" charset="0"/>
                <a:cs typeface="MS PGothic" charset="0"/>
              </a:endParaRPr>
            </a:p>
          </p:txBody>
        </p:sp>
        <p:sp>
          <p:nvSpPr>
            <p:cNvPr id="17" name="Text Box 133"/>
            <p:cNvSpPr txBox="1">
              <a:spLocks noChangeArrowheads="1"/>
            </p:cNvSpPr>
            <p:nvPr/>
          </p:nvSpPr>
          <p:spPr bwMode="auto">
            <a:xfrm>
              <a:off x="1681163" y="5346688"/>
              <a:ext cx="108585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rgbClr val="000066"/>
                  </a:solidFill>
                  <a:latin typeface="Verdana" charset="0"/>
                  <a:ea typeface="ＭＳ Ｐゴシック" charset="0"/>
                  <a:cs typeface="ＭＳ Ｐゴシック" charset="0"/>
                </a:defRPr>
              </a:lvl1pPr>
              <a:lvl2pPr marL="742950" indent="-285750" eaLnBrk="0" hangingPunct="0">
                <a:defRPr sz="2400">
                  <a:solidFill>
                    <a:srgbClr val="000066"/>
                  </a:solidFill>
                  <a:latin typeface="Verdana" charset="0"/>
                  <a:ea typeface="ＭＳ Ｐゴシック" charset="0"/>
                </a:defRPr>
              </a:lvl2pPr>
              <a:lvl3pPr marL="1143000" indent="-228600" eaLnBrk="0" hangingPunct="0">
                <a:defRPr sz="2400">
                  <a:solidFill>
                    <a:srgbClr val="000066"/>
                  </a:solidFill>
                  <a:latin typeface="Verdana" charset="0"/>
                  <a:ea typeface="ＭＳ Ｐゴシック" charset="0"/>
                </a:defRPr>
              </a:lvl3pPr>
              <a:lvl4pPr marL="1600200" indent="-228600" eaLnBrk="0" hangingPunct="0">
                <a:defRPr sz="2400">
                  <a:solidFill>
                    <a:srgbClr val="000066"/>
                  </a:solidFill>
                  <a:latin typeface="Verdana" charset="0"/>
                  <a:ea typeface="ＭＳ Ｐゴシック" charset="0"/>
                </a:defRPr>
              </a:lvl4pPr>
              <a:lvl5pPr marL="2057400" indent="-228600" eaLnBrk="0" hangingPunct="0">
                <a:defRPr sz="2400">
                  <a:solidFill>
                    <a:srgbClr val="000066"/>
                  </a:solidFill>
                  <a:latin typeface="Verdana" charset="0"/>
                  <a:ea typeface="ＭＳ Ｐゴシック" charset="0"/>
                </a:defRPr>
              </a:lvl5pPr>
              <a:lvl6pPr marL="25146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6pPr>
              <a:lvl7pPr marL="29718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7pPr>
              <a:lvl8pPr marL="34290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8pPr>
              <a:lvl9pPr marL="38862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9pPr>
            </a:lstStyle>
            <a:p>
              <a:pPr algn="ctr" eaLnBrk="1" hangingPunct="1">
                <a:spcBef>
                  <a:spcPct val="50000"/>
                </a:spcBef>
                <a:buNone/>
              </a:pPr>
              <a:r>
                <a:rPr lang="de-DE" sz="1200" dirty="0">
                  <a:latin typeface="Arial" charset="0"/>
                  <a:ea typeface="MS PGothic" charset="0"/>
                  <a:cs typeface="MS PGothic" charset="0"/>
                </a:rPr>
                <a:t>Intensive</a:t>
              </a:r>
              <a:endParaRPr lang="de-AT" sz="1200" dirty="0">
                <a:latin typeface="Arial" charset="0"/>
                <a:ea typeface="MS PGothic" charset="0"/>
                <a:cs typeface="MS PGothic" charset="0"/>
              </a:endParaRPr>
            </a:p>
          </p:txBody>
        </p:sp>
        <p:sp>
          <p:nvSpPr>
            <p:cNvPr id="18" name="Line 65"/>
            <p:cNvSpPr>
              <a:spLocks noChangeShapeType="1"/>
            </p:cNvSpPr>
            <p:nvPr/>
          </p:nvSpPr>
          <p:spPr bwMode="auto">
            <a:xfrm>
              <a:off x="866775" y="2662226"/>
              <a:ext cx="0" cy="252253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89850" tIns="46720" rIns="89850" bIns="46720" anchor="ctr"/>
            <a:lstStyle/>
            <a:p>
              <a:pPr>
                <a:buNone/>
              </a:pPr>
              <a:endParaRPr lang="nl-NL"/>
            </a:p>
          </p:txBody>
        </p:sp>
        <p:grpSp>
          <p:nvGrpSpPr>
            <p:cNvPr id="19" name="Group 81"/>
            <p:cNvGrpSpPr>
              <a:grpSpLocks/>
            </p:cNvGrpSpPr>
            <p:nvPr/>
          </p:nvGrpSpPr>
          <p:grpSpPr bwMode="auto">
            <a:xfrm>
              <a:off x="469426" y="2536819"/>
              <a:ext cx="345380" cy="2773094"/>
              <a:chOff x="469426" y="2536819"/>
              <a:chExt cx="345380" cy="2773094"/>
            </a:xfrm>
          </p:grpSpPr>
          <p:sp>
            <p:nvSpPr>
              <p:cNvPr id="20" name="TextBox 69"/>
              <p:cNvSpPr txBox="1">
                <a:spLocks noChangeArrowheads="1"/>
              </p:cNvSpPr>
              <p:nvPr/>
            </p:nvSpPr>
            <p:spPr bwMode="auto">
              <a:xfrm>
                <a:off x="471014" y="2825746"/>
                <a:ext cx="288842" cy="261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00066"/>
                    </a:solidFill>
                    <a:latin typeface="Verdana" charset="0"/>
                    <a:ea typeface="ＭＳ Ｐゴシック" charset="0"/>
                    <a:cs typeface="ＭＳ Ｐゴシック" charset="0"/>
                  </a:defRPr>
                </a:lvl1pPr>
                <a:lvl2pPr marL="742950" indent="-285750" eaLnBrk="0" hangingPunct="0">
                  <a:defRPr sz="2400">
                    <a:solidFill>
                      <a:srgbClr val="000066"/>
                    </a:solidFill>
                    <a:latin typeface="Verdana" charset="0"/>
                    <a:ea typeface="ＭＳ Ｐゴシック" charset="0"/>
                  </a:defRPr>
                </a:lvl2pPr>
                <a:lvl3pPr marL="1143000" indent="-228600" eaLnBrk="0" hangingPunct="0">
                  <a:defRPr sz="2400">
                    <a:solidFill>
                      <a:srgbClr val="000066"/>
                    </a:solidFill>
                    <a:latin typeface="Verdana" charset="0"/>
                    <a:ea typeface="ＭＳ Ｐゴシック" charset="0"/>
                  </a:defRPr>
                </a:lvl3pPr>
                <a:lvl4pPr marL="1600200" indent="-228600" eaLnBrk="0" hangingPunct="0">
                  <a:defRPr sz="2400">
                    <a:solidFill>
                      <a:srgbClr val="000066"/>
                    </a:solidFill>
                    <a:latin typeface="Verdana" charset="0"/>
                    <a:ea typeface="ＭＳ Ｐゴシック" charset="0"/>
                  </a:defRPr>
                </a:lvl4pPr>
                <a:lvl5pPr marL="2057400" indent="-228600" eaLnBrk="0" hangingPunct="0">
                  <a:defRPr sz="2400">
                    <a:solidFill>
                      <a:srgbClr val="000066"/>
                    </a:solidFill>
                    <a:latin typeface="Verdana" charset="0"/>
                    <a:ea typeface="ＭＳ Ｐゴシック" charset="0"/>
                  </a:defRPr>
                </a:lvl5pPr>
                <a:lvl6pPr marL="25146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6pPr>
                <a:lvl7pPr marL="29718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7pPr>
                <a:lvl8pPr marL="34290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8pPr>
                <a:lvl9pPr marL="38862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9pPr>
              </a:lstStyle>
              <a:p>
                <a:pPr eaLnBrk="1" hangingPunct="1">
                  <a:buNone/>
                </a:pPr>
                <a:r>
                  <a:rPr lang="en-US" sz="1100" b="1"/>
                  <a:t>16</a:t>
                </a:r>
              </a:p>
            </p:txBody>
          </p:sp>
          <p:sp>
            <p:nvSpPr>
              <p:cNvPr id="21" name="TextBox 70"/>
              <p:cNvSpPr txBox="1">
                <a:spLocks noChangeArrowheads="1"/>
              </p:cNvSpPr>
              <p:nvPr/>
            </p:nvSpPr>
            <p:spPr bwMode="auto">
              <a:xfrm>
                <a:off x="546071" y="4205293"/>
                <a:ext cx="213649" cy="261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00066"/>
                    </a:solidFill>
                    <a:latin typeface="Verdana" charset="0"/>
                    <a:ea typeface="ＭＳ Ｐゴシック" charset="0"/>
                    <a:cs typeface="ＭＳ Ｐゴシック" charset="0"/>
                  </a:defRPr>
                </a:lvl1pPr>
                <a:lvl2pPr marL="742950" indent="-285750" eaLnBrk="0" hangingPunct="0">
                  <a:defRPr sz="2400">
                    <a:solidFill>
                      <a:srgbClr val="000066"/>
                    </a:solidFill>
                    <a:latin typeface="Verdana" charset="0"/>
                    <a:ea typeface="ＭＳ Ｐゴシック" charset="0"/>
                  </a:defRPr>
                </a:lvl2pPr>
                <a:lvl3pPr marL="1143000" indent="-228600" eaLnBrk="0" hangingPunct="0">
                  <a:defRPr sz="2400">
                    <a:solidFill>
                      <a:srgbClr val="000066"/>
                    </a:solidFill>
                    <a:latin typeface="Verdana" charset="0"/>
                    <a:ea typeface="ＭＳ Ｐゴシック" charset="0"/>
                  </a:defRPr>
                </a:lvl3pPr>
                <a:lvl4pPr marL="1600200" indent="-228600" eaLnBrk="0" hangingPunct="0">
                  <a:defRPr sz="2400">
                    <a:solidFill>
                      <a:srgbClr val="000066"/>
                    </a:solidFill>
                    <a:latin typeface="Verdana" charset="0"/>
                    <a:ea typeface="ＭＳ Ｐゴシック" charset="0"/>
                  </a:defRPr>
                </a:lvl4pPr>
                <a:lvl5pPr marL="2057400" indent="-228600" eaLnBrk="0" hangingPunct="0">
                  <a:defRPr sz="2400">
                    <a:solidFill>
                      <a:srgbClr val="000066"/>
                    </a:solidFill>
                    <a:latin typeface="Verdana" charset="0"/>
                    <a:ea typeface="ＭＳ Ｐゴシック" charset="0"/>
                  </a:defRPr>
                </a:lvl5pPr>
                <a:lvl6pPr marL="25146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6pPr>
                <a:lvl7pPr marL="29718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7pPr>
                <a:lvl8pPr marL="34290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8pPr>
                <a:lvl9pPr marL="38862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9pPr>
              </a:lstStyle>
              <a:p>
                <a:pPr eaLnBrk="1" hangingPunct="1">
                  <a:buNone/>
                </a:pPr>
                <a:r>
                  <a:rPr lang="en-US" sz="1100" b="1"/>
                  <a:t>6</a:t>
                </a:r>
              </a:p>
            </p:txBody>
          </p:sp>
          <p:sp>
            <p:nvSpPr>
              <p:cNvPr id="22" name="TextBox 71"/>
              <p:cNvSpPr txBox="1">
                <a:spLocks noChangeArrowheads="1"/>
              </p:cNvSpPr>
              <p:nvPr/>
            </p:nvSpPr>
            <p:spPr bwMode="auto">
              <a:xfrm>
                <a:off x="550834" y="4487870"/>
                <a:ext cx="213649" cy="261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00066"/>
                    </a:solidFill>
                    <a:latin typeface="Verdana" charset="0"/>
                    <a:ea typeface="ＭＳ Ｐゴシック" charset="0"/>
                    <a:cs typeface="ＭＳ Ｐゴシック" charset="0"/>
                  </a:defRPr>
                </a:lvl1pPr>
                <a:lvl2pPr marL="742950" indent="-285750" eaLnBrk="0" hangingPunct="0">
                  <a:defRPr sz="2400">
                    <a:solidFill>
                      <a:srgbClr val="000066"/>
                    </a:solidFill>
                    <a:latin typeface="Verdana" charset="0"/>
                    <a:ea typeface="ＭＳ Ｐゴシック" charset="0"/>
                  </a:defRPr>
                </a:lvl2pPr>
                <a:lvl3pPr marL="1143000" indent="-228600" eaLnBrk="0" hangingPunct="0">
                  <a:defRPr sz="2400">
                    <a:solidFill>
                      <a:srgbClr val="000066"/>
                    </a:solidFill>
                    <a:latin typeface="Verdana" charset="0"/>
                    <a:ea typeface="ＭＳ Ｐゴシック" charset="0"/>
                  </a:defRPr>
                </a:lvl3pPr>
                <a:lvl4pPr marL="1600200" indent="-228600" eaLnBrk="0" hangingPunct="0">
                  <a:defRPr sz="2400">
                    <a:solidFill>
                      <a:srgbClr val="000066"/>
                    </a:solidFill>
                    <a:latin typeface="Verdana" charset="0"/>
                    <a:ea typeface="ＭＳ Ｐゴシック" charset="0"/>
                  </a:defRPr>
                </a:lvl4pPr>
                <a:lvl5pPr marL="2057400" indent="-228600" eaLnBrk="0" hangingPunct="0">
                  <a:defRPr sz="2400">
                    <a:solidFill>
                      <a:srgbClr val="000066"/>
                    </a:solidFill>
                    <a:latin typeface="Verdana" charset="0"/>
                    <a:ea typeface="ＭＳ Ｐゴシック" charset="0"/>
                  </a:defRPr>
                </a:lvl5pPr>
                <a:lvl6pPr marL="25146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6pPr>
                <a:lvl7pPr marL="29718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7pPr>
                <a:lvl8pPr marL="34290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8pPr>
                <a:lvl9pPr marL="38862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9pPr>
              </a:lstStyle>
              <a:p>
                <a:pPr eaLnBrk="1" hangingPunct="1">
                  <a:buNone/>
                </a:pPr>
                <a:r>
                  <a:rPr lang="en-US" sz="1100" b="1"/>
                  <a:t>4</a:t>
                </a:r>
              </a:p>
            </p:txBody>
          </p:sp>
          <p:sp>
            <p:nvSpPr>
              <p:cNvPr id="23" name="TextBox 72"/>
              <p:cNvSpPr txBox="1">
                <a:spLocks noChangeArrowheads="1"/>
              </p:cNvSpPr>
              <p:nvPr/>
            </p:nvSpPr>
            <p:spPr bwMode="auto">
              <a:xfrm>
                <a:off x="550834" y="4757747"/>
                <a:ext cx="213649" cy="261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00066"/>
                    </a:solidFill>
                    <a:latin typeface="Verdana" charset="0"/>
                    <a:ea typeface="ＭＳ Ｐゴシック" charset="0"/>
                    <a:cs typeface="ＭＳ Ｐゴシック" charset="0"/>
                  </a:defRPr>
                </a:lvl1pPr>
                <a:lvl2pPr marL="742950" indent="-285750" eaLnBrk="0" hangingPunct="0">
                  <a:defRPr sz="2400">
                    <a:solidFill>
                      <a:srgbClr val="000066"/>
                    </a:solidFill>
                    <a:latin typeface="Verdana" charset="0"/>
                    <a:ea typeface="ＭＳ Ｐゴシック" charset="0"/>
                  </a:defRPr>
                </a:lvl2pPr>
                <a:lvl3pPr marL="1143000" indent="-228600" eaLnBrk="0" hangingPunct="0">
                  <a:defRPr sz="2400">
                    <a:solidFill>
                      <a:srgbClr val="000066"/>
                    </a:solidFill>
                    <a:latin typeface="Verdana" charset="0"/>
                    <a:ea typeface="ＭＳ Ｐゴシック" charset="0"/>
                  </a:defRPr>
                </a:lvl3pPr>
                <a:lvl4pPr marL="1600200" indent="-228600" eaLnBrk="0" hangingPunct="0">
                  <a:defRPr sz="2400">
                    <a:solidFill>
                      <a:srgbClr val="000066"/>
                    </a:solidFill>
                    <a:latin typeface="Verdana" charset="0"/>
                    <a:ea typeface="ＭＳ Ｐゴシック" charset="0"/>
                  </a:defRPr>
                </a:lvl4pPr>
                <a:lvl5pPr marL="2057400" indent="-228600" eaLnBrk="0" hangingPunct="0">
                  <a:defRPr sz="2400">
                    <a:solidFill>
                      <a:srgbClr val="000066"/>
                    </a:solidFill>
                    <a:latin typeface="Verdana" charset="0"/>
                    <a:ea typeface="ＭＳ Ｐゴシック" charset="0"/>
                  </a:defRPr>
                </a:lvl5pPr>
                <a:lvl6pPr marL="25146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6pPr>
                <a:lvl7pPr marL="29718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7pPr>
                <a:lvl8pPr marL="34290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8pPr>
                <a:lvl9pPr marL="38862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9pPr>
              </a:lstStyle>
              <a:p>
                <a:pPr eaLnBrk="1" hangingPunct="1">
                  <a:buNone/>
                </a:pPr>
                <a:r>
                  <a:rPr lang="en-US" sz="1100" b="1"/>
                  <a:t>2</a:t>
                </a:r>
              </a:p>
            </p:txBody>
          </p:sp>
          <p:sp>
            <p:nvSpPr>
              <p:cNvPr id="24" name="TextBox 73"/>
              <p:cNvSpPr txBox="1">
                <a:spLocks noChangeArrowheads="1"/>
              </p:cNvSpPr>
              <p:nvPr/>
            </p:nvSpPr>
            <p:spPr bwMode="auto">
              <a:xfrm>
                <a:off x="546071" y="5048261"/>
                <a:ext cx="213649" cy="261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00066"/>
                    </a:solidFill>
                    <a:latin typeface="Verdana" charset="0"/>
                    <a:ea typeface="ＭＳ Ｐゴシック" charset="0"/>
                    <a:cs typeface="ＭＳ Ｐゴシック" charset="0"/>
                  </a:defRPr>
                </a:lvl1pPr>
                <a:lvl2pPr marL="742950" indent="-285750" eaLnBrk="0" hangingPunct="0">
                  <a:defRPr sz="2400">
                    <a:solidFill>
                      <a:srgbClr val="000066"/>
                    </a:solidFill>
                    <a:latin typeface="Verdana" charset="0"/>
                    <a:ea typeface="ＭＳ Ｐゴシック" charset="0"/>
                  </a:defRPr>
                </a:lvl2pPr>
                <a:lvl3pPr marL="1143000" indent="-228600" eaLnBrk="0" hangingPunct="0">
                  <a:defRPr sz="2400">
                    <a:solidFill>
                      <a:srgbClr val="000066"/>
                    </a:solidFill>
                    <a:latin typeface="Verdana" charset="0"/>
                    <a:ea typeface="ＭＳ Ｐゴシック" charset="0"/>
                  </a:defRPr>
                </a:lvl3pPr>
                <a:lvl4pPr marL="1600200" indent="-228600" eaLnBrk="0" hangingPunct="0">
                  <a:defRPr sz="2400">
                    <a:solidFill>
                      <a:srgbClr val="000066"/>
                    </a:solidFill>
                    <a:latin typeface="Verdana" charset="0"/>
                    <a:ea typeface="ＭＳ Ｐゴシック" charset="0"/>
                  </a:defRPr>
                </a:lvl4pPr>
                <a:lvl5pPr marL="2057400" indent="-228600" eaLnBrk="0" hangingPunct="0">
                  <a:defRPr sz="2400">
                    <a:solidFill>
                      <a:srgbClr val="000066"/>
                    </a:solidFill>
                    <a:latin typeface="Verdana" charset="0"/>
                    <a:ea typeface="ＭＳ Ｐゴシック" charset="0"/>
                  </a:defRPr>
                </a:lvl5pPr>
                <a:lvl6pPr marL="25146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6pPr>
                <a:lvl7pPr marL="29718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7pPr>
                <a:lvl8pPr marL="34290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8pPr>
                <a:lvl9pPr marL="38862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9pPr>
              </a:lstStyle>
              <a:p>
                <a:pPr eaLnBrk="1" hangingPunct="1">
                  <a:buNone/>
                </a:pPr>
                <a:r>
                  <a:rPr lang="en-US" sz="1100" b="1"/>
                  <a:t>0</a:t>
                </a:r>
              </a:p>
            </p:txBody>
          </p:sp>
          <p:sp>
            <p:nvSpPr>
              <p:cNvPr id="25" name="TextBox 74"/>
              <p:cNvSpPr txBox="1">
                <a:spLocks noChangeArrowheads="1"/>
              </p:cNvSpPr>
              <p:nvPr/>
            </p:nvSpPr>
            <p:spPr bwMode="auto">
              <a:xfrm>
                <a:off x="469426" y="3090860"/>
                <a:ext cx="288842" cy="261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00066"/>
                    </a:solidFill>
                    <a:latin typeface="Verdana" charset="0"/>
                    <a:ea typeface="ＭＳ Ｐゴシック" charset="0"/>
                    <a:cs typeface="ＭＳ Ｐゴシック" charset="0"/>
                  </a:defRPr>
                </a:lvl1pPr>
                <a:lvl2pPr marL="742950" indent="-285750" eaLnBrk="0" hangingPunct="0">
                  <a:defRPr sz="2400">
                    <a:solidFill>
                      <a:srgbClr val="000066"/>
                    </a:solidFill>
                    <a:latin typeface="Verdana" charset="0"/>
                    <a:ea typeface="ＭＳ Ｐゴシック" charset="0"/>
                  </a:defRPr>
                </a:lvl2pPr>
                <a:lvl3pPr marL="1143000" indent="-228600" eaLnBrk="0" hangingPunct="0">
                  <a:defRPr sz="2400">
                    <a:solidFill>
                      <a:srgbClr val="000066"/>
                    </a:solidFill>
                    <a:latin typeface="Verdana" charset="0"/>
                    <a:ea typeface="ＭＳ Ｐゴシック" charset="0"/>
                  </a:defRPr>
                </a:lvl3pPr>
                <a:lvl4pPr marL="1600200" indent="-228600" eaLnBrk="0" hangingPunct="0">
                  <a:defRPr sz="2400">
                    <a:solidFill>
                      <a:srgbClr val="000066"/>
                    </a:solidFill>
                    <a:latin typeface="Verdana" charset="0"/>
                    <a:ea typeface="ＭＳ Ｐゴシック" charset="0"/>
                  </a:defRPr>
                </a:lvl4pPr>
                <a:lvl5pPr marL="2057400" indent="-228600" eaLnBrk="0" hangingPunct="0">
                  <a:defRPr sz="2400">
                    <a:solidFill>
                      <a:srgbClr val="000066"/>
                    </a:solidFill>
                    <a:latin typeface="Verdana" charset="0"/>
                    <a:ea typeface="ＭＳ Ｐゴシック" charset="0"/>
                  </a:defRPr>
                </a:lvl5pPr>
                <a:lvl6pPr marL="25146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6pPr>
                <a:lvl7pPr marL="29718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7pPr>
                <a:lvl8pPr marL="34290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8pPr>
                <a:lvl9pPr marL="38862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9pPr>
              </a:lstStyle>
              <a:p>
                <a:pPr eaLnBrk="1" hangingPunct="1">
                  <a:buNone/>
                </a:pPr>
                <a:r>
                  <a:rPr lang="en-US" sz="1100" b="1"/>
                  <a:t>14</a:t>
                </a:r>
              </a:p>
            </p:txBody>
          </p:sp>
          <p:sp>
            <p:nvSpPr>
              <p:cNvPr id="26" name="TextBox 75"/>
              <p:cNvSpPr txBox="1">
                <a:spLocks noChangeArrowheads="1"/>
              </p:cNvSpPr>
              <p:nvPr/>
            </p:nvSpPr>
            <p:spPr bwMode="auto">
              <a:xfrm>
                <a:off x="473046" y="3376612"/>
                <a:ext cx="288842" cy="261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00066"/>
                    </a:solidFill>
                    <a:latin typeface="Verdana" charset="0"/>
                    <a:ea typeface="ＭＳ Ｐゴシック" charset="0"/>
                    <a:cs typeface="ＭＳ Ｐゴシック" charset="0"/>
                  </a:defRPr>
                </a:lvl1pPr>
                <a:lvl2pPr marL="742950" indent="-285750" eaLnBrk="0" hangingPunct="0">
                  <a:defRPr sz="2400">
                    <a:solidFill>
                      <a:srgbClr val="000066"/>
                    </a:solidFill>
                    <a:latin typeface="Verdana" charset="0"/>
                    <a:ea typeface="ＭＳ Ｐゴシック" charset="0"/>
                  </a:defRPr>
                </a:lvl2pPr>
                <a:lvl3pPr marL="1143000" indent="-228600" eaLnBrk="0" hangingPunct="0">
                  <a:defRPr sz="2400">
                    <a:solidFill>
                      <a:srgbClr val="000066"/>
                    </a:solidFill>
                    <a:latin typeface="Verdana" charset="0"/>
                    <a:ea typeface="ＭＳ Ｐゴシック" charset="0"/>
                  </a:defRPr>
                </a:lvl3pPr>
                <a:lvl4pPr marL="1600200" indent="-228600" eaLnBrk="0" hangingPunct="0">
                  <a:defRPr sz="2400">
                    <a:solidFill>
                      <a:srgbClr val="000066"/>
                    </a:solidFill>
                    <a:latin typeface="Verdana" charset="0"/>
                    <a:ea typeface="ＭＳ Ｐゴシック" charset="0"/>
                  </a:defRPr>
                </a:lvl4pPr>
                <a:lvl5pPr marL="2057400" indent="-228600" eaLnBrk="0" hangingPunct="0">
                  <a:defRPr sz="2400">
                    <a:solidFill>
                      <a:srgbClr val="000066"/>
                    </a:solidFill>
                    <a:latin typeface="Verdana" charset="0"/>
                    <a:ea typeface="ＭＳ Ｐゴシック" charset="0"/>
                  </a:defRPr>
                </a:lvl5pPr>
                <a:lvl6pPr marL="25146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6pPr>
                <a:lvl7pPr marL="29718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7pPr>
                <a:lvl8pPr marL="34290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8pPr>
                <a:lvl9pPr marL="38862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9pPr>
              </a:lstStyle>
              <a:p>
                <a:pPr eaLnBrk="1" hangingPunct="1">
                  <a:buNone/>
                </a:pPr>
                <a:r>
                  <a:rPr lang="en-US" sz="1100" b="1"/>
                  <a:t>12</a:t>
                </a:r>
              </a:p>
            </p:txBody>
          </p:sp>
          <p:sp>
            <p:nvSpPr>
              <p:cNvPr id="27" name="TextBox 76"/>
              <p:cNvSpPr txBox="1">
                <a:spLocks noChangeArrowheads="1"/>
              </p:cNvSpPr>
              <p:nvPr/>
            </p:nvSpPr>
            <p:spPr bwMode="auto">
              <a:xfrm>
                <a:off x="473046" y="3652839"/>
                <a:ext cx="341760" cy="261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66"/>
                    </a:solidFill>
                    <a:latin typeface="Verdana" charset="0"/>
                    <a:ea typeface="ＭＳ Ｐゴシック" charset="0"/>
                    <a:cs typeface="ＭＳ Ｐゴシック" charset="0"/>
                  </a:defRPr>
                </a:lvl1pPr>
                <a:lvl2pPr marL="742950" indent="-285750" eaLnBrk="0" hangingPunct="0">
                  <a:defRPr sz="2400">
                    <a:solidFill>
                      <a:srgbClr val="000066"/>
                    </a:solidFill>
                    <a:latin typeface="Verdana" charset="0"/>
                    <a:ea typeface="ＭＳ Ｐゴシック" charset="0"/>
                  </a:defRPr>
                </a:lvl2pPr>
                <a:lvl3pPr marL="1143000" indent="-228600" eaLnBrk="0" hangingPunct="0">
                  <a:defRPr sz="2400">
                    <a:solidFill>
                      <a:srgbClr val="000066"/>
                    </a:solidFill>
                    <a:latin typeface="Verdana" charset="0"/>
                    <a:ea typeface="ＭＳ Ｐゴシック" charset="0"/>
                  </a:defRPr>
                </a:lvl3pPr>
                <a:lvl4pPr marL="1600200" indent="-228600" eaLnBrk="0" hangingPunct="0">
                  <a:defRPr sz="2400">
                    <a:solidFill>
                      <a:srgbClr val="000066"/>
                    </a:solidFill>
                    <a:latin typeface="Verdana" charset="0"/>
                    <a:ea typeface="ＭＳ Ｐゴシック" charset="0"/>
                  </a:defRPr>
                </a:lvl4pPr>
                <a:lvl5pPr marL="2057400" indent="-228600" eaLnBrk="0" hangingPunct="0">
                  <a:defRPr sz="2400">
                    <a:solidFill>
                      <a:srgbClr val="000066"/>
                    </a:solidFill>
                    <a:latin typeface="Verdana" charset="0"/>
                    <a:ea typeface="ＭＳ Ｐゴシック" charset="0"/>
                  </a:defRPr>
                </a:lvl5pPr>
                <a:lvl6pPr marL="25146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6pPr>
                <a:lvl7pPr marL="29718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7pPr>
                <a:lvl8pPr marL="34290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8pPr>
                <a:lvl9pPr marL="38862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9pPr>
              </a:lstStyle>
              <a:p>
                <a:pPr eaLnBrk="1" hangingPunct="1">
                  <a:buNone/>
                </a:pPr>
                <a:r>
                  <a:rPr lang="en-US" sz="1100" b="1"/>
                  <a:t>10</a:t>
                </a:r>
              </a:p>
            </p:txBody>
          </p:sp>
          <p:sp>
            <p:nvSpPr>
              <p:cNvPr id="28" name="TextBox 77"/>
              <p:cNvSpPr txBox="1">
                <a:spLocks noChangeArrowheads="1"/>
              </p:cNvSpPr>
              <p:nvPr/>
            </p:nvSpPr>
            <p:spPr bwMode="auto">
              <a:xfrm>
                <a:off x="544484" y="3935416"/>
                <a:ext cx="213649" cy="261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00066"/>
                    </a:solidFill>
                    <a:latin typeface="Verdana" charset="0"/>
                    <a:ea typeface="ＭＳ Ｐゴシック" charset="0"/>
                    <a:cs typeface="ＭＳ Ｐゴシック" charset="0"/>
                  </a:defRPr>
                </a:lvl1pPr>
                <a:lvl2pPr marL="742950" indent="-285750" eaLnBrk="0" hangingPunct="0">
                  <a:defRPr sz="2400">
                    <a:solidFill>
                      <a:srgbClr val="000066"/>
                    </a:solidFill>
                    <a:latin typeface="Verdana" charset="0"/>
                    <a:ea typeface="ＭＳ Ｐゴシック" charset="0"/>
                  </a:defRPr>
                </a:lvl2pPr>
                <a:lvl3pPr marL="1143000" indent="-228600" eaLnBrk="0" hangingPunct="0">
                  <a:defRPr sz="2400">
                    <a:solidFill>
                      <a:srgbClr val="000066"/>
                    </a:solidFill>
                    <a:latin typeface="Verdana" charset="0"/>
                    <a:ea typeface="ＭＳ Ｐゴシック" charset="0"/>
                  </a:defRPr>
                </a:lvl3pPr>
                <a:lvl4pPr marL="1600200" indent="-228600" eaLnBrk="0" hangingPunct="0">
                  <a:defRPr sz="2400">
                    <a:solidFill>
                      <a:srgbClr val="000066"/>
                    </a:solidFill>
                    <a:latin typeface="Verdana" charset="0"/>
                    <a:ea typeface="ＭＳ Ｐゴシック" charset="0"/>
                  </a:defRPr>
                </a:lvl4pPr>
                <a:lvl5pPr marL="2057400" indent="-228600" eaLnBrk="0" hangingPunct="0">
                  <a:defRPr sz="2400">
                    <a:solidFill>
                      <a:srgbClr val="000066"/>
                    </a:solidFill>
                    <a:latin typeface="Verdana" charset="0"/>
                    <a:ea typeface="ＭＳ Ｐゴシック" charset="0"/>
                  </a:defRPr>
                </a:lvl5pPr>
                <a:lvl6pPr marL="25146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6pPr>
                <a:lvl7pPr marL="29718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7pPr>
                <a:lvl8pPr marL="34290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8pPr>
                <a:lvl9pPr marL="38862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9pPr>
              </a:lstStyle>
              <a:p>
                <a:pPr eaLnBrk="1" hangingPunct="1">
                  <a:buNone/>
                </a:pPr>
                <a:r>
                  <a:rPr lang="en-US" sz="1100" b="1"/>
                  <a:t>8</a:t>
                </a:r>
              </a:p>
            </p:txBody>
          </p:sp>
          <p:sp>
            <p:nvSpPr>
              <p:cNvPr id="29" name="TextBox 78"/>
              <p:cNvSpPr txBox="1">
                <a:spLocks noChangeArrowheads="1"/>
              </p:cNvSpPr>
              <p:nvPr/>
            </p:nvSpPr>
            <p:spPr bwMode="auto">
              <a:xfrm>
                <a:off x="473046" y="2536819"/>
                <a:ext cx="288842" cy="261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00066"/>
                    </a:solidFill>
                    <a:latin typeface="Verdana" charset="0"/>
                    <a:ea typeface="ＭＳ Ｐゴシック" charset="0"/>
                    <a:cs typeface="ＭＳ Ｐゴシック" charset="0"/>
                  </a:defRPr>
                </a:lvl1pPr>
                <a:lvl2pPr marL="742950" indent="-285750" eaLnBrk="0" hangingPunct="0">
                  <a:defRPr sz="2400">
                    <a:solidFill>
                      <a:srgbClr val="000066"/>
                    </a:solidFill>
                    <a:latin typeface="Verdana" charset="0"/>
                    <a:ea typeface="ＭＳ Ｐゴシック" charset="0"/>
                  </a:defRPr>
                </a:lvl2pPr>
                <a:lvl3pPr marL="1143000" indent="-228600" eaLnBrk="0" hangingPunct="0">
                  <a:defRPr sz="2400">
                    <a:solidFill>
                      <a:srgbClr val="000066"/>
                    </a:solidFill>
                    <a:latin typeface="Verdana" charset="0"/>
                    <a:ea typeface="ＭＳ Ｐゴシック" charset="0"/>
                  </a:defRPr>
                </a:lvl3pPr>
                <a:lvl4pPr marL="1600200" indent="-228600" eaLnBrk="0" hangingPunct="0">
                  <a:defRPr sz="2400">
                    <a:solidFill>
                      <a:srgbClr val="000066"/>
                    </a:solidFill>
                    <a:latin typeface="Verdana" charset="0"/>
                    <a:ea typeface="ＭＳ Ｐゴシック" charset="0"/>
                  </a:defRPr>
                </a:lvl4pPr>
                <a:lvl5pPr marL="2057400" indent="-228600" eaLnBrk="0" hangingPunct="0">
                  <a:defRPr sz="2400">
                    <a:solidFill>
                      <a:srgbClr val="000066"/>
                    </a:solidFill>
                    <a:latin typeface="Verdana" charset="0"/>
                    <a:ea typeface="ＭＳ Ｐゴシック" charset="0"/>
                  </a:defRPr>
                </a:lvl5pPr>
                <a:lvl6pPr marL="25146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6pPr>
                <a:lvl7pPr marL="29718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7pPr>
                <a:lvl8pPr marL="34290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8pPr>
                <a:lvl9pPr marL="38862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9pPr>
              </a:lstStyle>
              <a:p>
                <a:pPr eaLnBrk="1" hangingPunct="1">
                  <a:buNone/>
                </a:pPr>
                <a:r>
                  <a:rPr lang="en-US" sz="1100" b="1"/>
                  <a:t>18</a:t>
                </a:r>
              </a:p>
            </p:txBody>
          </p:sp>
        </p:grpSp>
      </p:grpSp>
      <p:grpSp>
        <p:nvGrpSpPr>
          <p:cNvPr id="42" name="Group 94"/>
          <p:cNvGrpSpPr>
            <a:grpSpLocks/>
          </p:cNvGrpSpPr>
          <p:nvPr/>
        </p:nvGrpSpPr>
        <p:grpSpPr bwMode="auto">
          <a:xfrm>
            <a:off x="4456877" y="2336800"/>
            <a:ext cx="3262609" cy="3194050"/>
            <a:chOff x="3342972" y="2336788"/>
            <a:chExt cx="2446641" cy="3194566"/>
          </a:xfrm>
        </p:grpSpPr>
        <p:sp>
          <p:nvSpPr>
            <p:cNvPr id="43" name="Text Box 123"/>
            <p:cNvSpPr txBox="1">
              <a:spLocks noChangeArrowheads="1"/>
            </p:cNvSpPr>
            <p:nvPr/>
          </p:nvSpPr>
          <p:spPr bwMode="auto">
            <a:xfrm>
              <a:off x="3924300" y="2336788"/>
              <a:ext cx="15811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66"/>
                  </a:solidFill>
                  <a:latin typeface="Verdana" charset="0"/>
                  <a:ea typeface="ＭＳ Ｐゴシック" charset="0"/>
                  <a:cs typeface="ＭＳ Ｐゴシック" charset="0"/>
                </a:defRPr>
              </a:lvl1pPr>
              <a:lvl2pPr marL="742950" indent="-285750" eaLnBrk="0" hangingPunct="0">
                <a:defRPr sz="2400">
                  <a:solidFill>
                    <a:srgbClr val="000066"/>
                  </a:solidFill>
                  <a:latin typeface="Verdana" charset="0"/>
                  <a:ea typeface="ＭＳ Ｐゴシック" charset="0"/>
                </a:defRPr>
              </a:lvl2pPr>
              <a:lvl3pPr marL="1143000" indent="-228600" eaLnBrk="0" hangingPunct="0">
                <a:defRPr sz="2400">
                  <a:solidFill>
                    <a:srgbClr val="000066"/>
                  </a:solidFill>
                  <a:latin typeface="Verdana" charset="0"/>
                  <a:ea typeface="ＭＳ Ｐゴシック" charset="0"/>
                </a:defRPr>
              </a:lvl3pPr>
              <a:lvl4pPr marL="1600200" indent="-228600" eaLnBrk="0" hangingPunct="0">
                <a:defRPr sz="2400">
                  <a:solidFill>
                    <a:srgbClr val="000066"/>
                  </a:solidFill>
                  <a:latin typeface="Verdana" charset="0"/>
                  <a:ea typeface="ＭＳ Ｐゴシック" charset="0"/>
                </a:defRPr>
              </a:lvl4pPr>
              <a:lvl5pPr marL="2057400" indent="-228600" eaLnBrk="0" hangingPunct="0">
                <a:defRPr sz="2400">
                  <a:solidFill>
                    <a:srgbClr val="000066"/>
                  </a:solidFill>
                  <a:latin typeface="Verdana" charset="0"/>
                  <a:ea typeface="ＭＳ Ｐゴシック" charset="0"/>
                </a:defRPr>
              </a:lvl5pPr>
              <a:lvl6pPr marL="25146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6pPr>
              <a:lvl7pPr marL="29718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7pPr>
              <a:lvl8pPr marL="34290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8pPr>
              <a:lvl9pPr marL="38862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9pPr>
            </a:lstStyle>
            <a:p>
              <a:pPr algn="ctr" eaLnBrk="1" hangingPunct="1">
                <a:spcBef>
                  <a:spcPct val="50000"/>
                </a:spcBef>
                <a:buNone/>
              </a:pPr>
              <a:r>
                <a:rPr lang="de-DE" sz="1200" i="1">
                  <a:latin typeface="Arial" charset="0"/>
                  <a:ea typeface="MS PGothic" charset="0"/>
                  <a:cs typeface="MS PGothic" charset="0"/>
                </a:rPr>
                <a:t>P &lt;0.01</a:t>
              </a:r>
              <a:endParaRPr lang="de-AT" sz="1200" i="1">
                <a:latin typeface="Arial" charset="0"/>
                <a:ea typeface="MS PGothic" charset="0"/>
                <a:cs typeface="MS PGothic" charset="0"/>
              </a:endParaRPr>
            </a:p>
          </p:txBody>
        </p:sp>
        <p:grpSp>
          <p:nvGrpSpPr>
            <p:cNvPr id="44" name="Group 62"/>
            <p:cNvGrpSpPr>
              <a:grpSpLocks/>
            </p:cNvGrpSpPr>
            <p:nvPr/>
          </p:nvGrpSpPr>
          <p:grpSpPr bwMode="auto">
            <a:xfrm>
              <a:off x="3816350" y="2673338"/>
              <a:ext cx="66675" cy="2149475"/>
              <a:chOff x="2452" y="1880"/>
              <a:chExt cx="1204" cy="1354"/>
            </a:xfrm>
          </p:grpSpPr>
          <p:sp>
            <p:nvSpPr>
              <p:cNvPr id="60" name="Line 28"/>
              <p:cNvSpPr>
                <a:spLocks noChangeShapeType="1"/>
              </p:cNvSpPr>
              <p:nvPr/>
            </p:nvSpPr>
            <p:spPr bwMode="auto">
              <a:xfrm>
                <a:off x="2452" y="1880"/>
                <a:ext cx="1204"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a:buNone/>
                </a:pPr>
                <a:endParaRPr lang="nl-NL"/>
              </a:p>
            </p:txBody>
          </p:sp>
          <p:sp>
            <p:nvSpPr>
              <p:cNvPr id="61" name="Line 29"/>
              <p:cNvSpPr>
                <a:spLocks noChangeShapeType="1"/>
              </p:cNvSpPr>
              <p:nvPr/>
            </p:nvSpPr>
            <p:spPr bwMode="auto">
              <a:xfrm>
                <a:off x="2452" y="2105"/>
                <a:ext cx="1204"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a:buNone/>
                </a:pPr>
                <a:endParaRPr lang="nl-NL"/>
              </a:p>
            </p:txBody>
          </p:sp>
          <p:sp>
            <p:nvSpPr>
              <p:cNvPr id="62" name="Line 30"/>
              <p:cNvSpPr>
                <a:spLocks noChangeShapeType="1"/>
              </p:cNvSpPr>
              <p:nvPr/>
            </p:nvSpPr>
            <p:spPr bwMode="auto">
              <a:xfrm>
                <a:off x="2452" y="2331"/>
                <a:ext cx="1204"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a:buNone/>
                </a:pPr>
                <a:endParaRPr lang="nl-NL"/>
              </a:p>
            </p:txBody>
          </p:sp>
          <p:sp>
            <p:nvSpPr>
              <p:cNvPr id="63" name="Line 31"/>
              <p:cNvSpPr>
                <a:spLocks noChangeShapeType="1"/>
              </p:cNvSpPr>
              <p:nvPr/>
            </p:nvSpPr>
            <p:spPr bwMode="auto">
              <a:xfrm>
                <a:off x="2452" y="2557"/>
                <a:ext cx="1204"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a:buNone/>
                </a:pPr>
                <a:endParaRPr lang="nl-NL"/>
              </a:p>
            </p:txBody>
          </p:sp>
          <p:sp>
            <p:nvSpPr>
              <p:cNvPr id="64" name="Line 32"/>
              <p:cNvSpPr>
                <a:spLocks noChangeShapeType="1"/>
              </p:cNvSpPr>
              <p:nvPr/>
            </p:nvSpPr>
            <p:spPr bwMode="auto">
              <a:xfrm>
                <a:off x="2452" y="2782"/>
                <a:ext cx="1204"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a:buNone/>
                </a:pPr>
                <a:endParaRPr lang="nl-NL"/>
              </a:p>
            </p:txBody>
          </p:sp>
          <p:sp>
            <p:nvSpPr>
              <p:cNvPr id="65" name="Line 33"/>
              <p:cNvSpPr>
                <a:spLocks noChangeShapeType="1"/>
              </p:cNvSpPr>
              <p:nvPr/>
            </p:nvSpPr>
            <p:spPr bwMode="auto">
              <a:xfrm>
                <a:off x="2452" y="3008"/>
                <a:ext cx="1204"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a:buNone/>
                </a:pPr>
                <a:endParaRPr lang="nl-NL"/>
              </a:p>
            </p:txBody>
          </p:sp>
          <p:sp>
            <p:nvSpPr>
              <p:cNvPr id="66" name="Line 34"/>
              <p:cNvSpPr>
                <a:spLocks noChangeShapeType="1"/>
              </p:cNvSpPr>
              <p:nvPr/>
            </p:nvSpPr>
            <p:spPr bwMode="auto">
              <a:xfrm>
                <a:off x="2452" y="3234"/>
                <a:ext cx="1204"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a:buNone/>
                </a:pPr>
                <a:endParaRPr lang="nl-NL"/>
              </a:p>
            </p:txBody>
          </p:sp>
        </p:grpSp>
        <p:sp>
          <p:nvSpPr>
            <p:cNvPr id="45" name="Rectangle 36"/>
            <p:cNvSpPr>
              <a:spLocks noChangeArrowheads="1"/>
            </p:cNvSpPr>
            <p:nvPr/>
          </p:nvSpPr>
          <p:spPr bwMode="auto">
            <a:xfrm>
              <a:off x="5060950" y="3028938"/>
              <a:ext cx="368300" cy="2152650"/>
            </a:xfrm>
            <a:prstGeom prst="rect">
              <a:avLst/>
            </a:prstGeom>
            <a:solidFill>
              <a:schemeClr val="accent2"/>
            </a:solidFill>
            <a:ln w="3175">
              <a:solidFill>
                <a:schemeClr val="tx1"/>
              </a:solidFill>
              <a:miter lim="800000"/>
              <a:headEnd/>
              <a:tailEnd/>
            </a:ln>
          </p:spPr>
          <p:txBody>
            <a:bodyPr wrap="none" anchor="ctr"/>
            <a:lstStyle/>
            <a:p>
              <a:pPr algn="ctr" eaLnBrk="0" hangingPunct="0">
                <a:spcBef>
                  <a:spcPct val="0"/>
                </a:spcBef>
                <a:buNone/>
              </a:pPr>
              <a:endParaRPr lang="en-GB" sz="3200" b="1">
                <a:latin typeface="Arial" charset="0"/>
              </a:endParaRPr>
            </a:p>
          </p:txBody>
        </p:sp>
        <p:sp>
          <p:nvSpPr>
            <p:cNvPr id="46" name="Rectangle 37"/>
            <p:cNvSpPr>
              <a:spLocks noChangeArrowheads="1"/>
            </p:cNvSpPr>
            <p:nvPr/>
          </p:nvSpPr>
          <p:spPr bwMode="auto">
            <a:xfrm>
              <a:off x="4108450" y="4451338"/>
              <a:ext cx="368300" cy="730250"/>
            </a:xfrm>
            <a:prstGeom prst="rect">
              <a:avLst/>
            </a:prstGeom>
            <a:solidFill>
              <a:schemeClr val="hlink"/>
            </a:solidFill>
            <a:ln w="3175">
              <a:solidFill>
                <a:schemeClr val="tx1"/>
              </a:solidFill>
              <a:miter lim="800000"/>
              <a:headEnd/>
              <a:tailEnd/>
            </a:ln>
          </p:spPr>
          <p:txBody>
            <a:bodyPr wrap="none" anchor="ctr"/>
            <a:lstStyle/>
            <a:p>
              <a:pPr algn="ctr" eaLnBrk="0" hangingPunct="0">
                <a:spcBef>
                  <a:spcPct val="0"/>
                </a:spcBef>
                <a:buNone/>
              </a:pPr>
              <a:endParaRPr lang="en-GB" sz="3200" b="1">
                <a:latin typeface="Arial" charset="0"/>
              </a:endParaRPr>
            </a:p>
          </p:txBody>
        </p:sp>
        <p:sp>
          <p:nvSpPr>
            <p:cNvPr id="47" name="Text Box 133"/>
            <p:cNvSpPr txBox="1">
              <a:spLocks noChangeArrowheads="1"/>
            </p:cNvSpPr>
            <p:nvPr/>
          </p:nvSpPr>
          <p:spPr bwMode="auto">
            <a:xfrm>
              <a:off x="3756025" y="5346688"/>
              <a:ext cx="108585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rgbClr val="000066"/>
                  </a:solidFill>
                  <a:latin typeface="Verdana" charset="0"/>
                  <a:ea typeface="ＭＳ Ｐゴシック" charset="0"/>
                  <a:cs typeface="ＭＳ Ｐゴシック" charset="0"/>
                </a:defRPr>
              </a:lvl1pPr>
              <a:lvl2pPr marL="742950" indent="-285750" eaLnBrk="0" hangingPunct="0">
                <a:defRPr sz="2400">
                  <a:solidFill>
                    <a:srgbClr val="000066"/>
                  </a:solidFill>
                  <a:latin typeface="Verdana" charset="0"/>
                  <a:ea typeface="ＭＳ Ｐゴシック" charset="0"/>
                </a:defRPr>
              </a:lvl2pPr>
              <a:lvl3pPr marL="1143000" indent="-228600" eaLnBrk="0" hangingPunct="0">
                <a:defRPr sz="2400">
                  <a:solidFill>
                    <a:srgbClr val="000066"/>
                  </a:solidFill>
                  <a:latin typeface="Verdana" charset="0"/>
                  <a:ea typeface="ＭＳ Ｐゴシック" charset="0"/>
                </a:defRPr>
              </a:lvl3pPr>
              <a:lvl4pPr marL="1600200" indent="-228600" eaLnBrk="0" hangingPunct="0">
                <a:defRPr sz="2400">
                  <a:solidFill>
                    <a:srgbClr val="000066"/>
                  </a:solidFill>
                  <a:latin typeface="Verdana" charset="0"/>
                  <a:ea typeface="ＭＳ Ｐゴシック" charset="0"/>
                </a:defRPr>
              </a:lvl4pPr>
              <a:lvl5pPr marL="2057400" indent="-228600" eaLnBrk="0" hangingPunct="0">
                <a:defRPr sz="2400">
                  <a:solidFill>
                    <a:srgbClr val="000066"/>
                  </a:solidFill>
                  <a:latin typeface="Verdana" charset="0"/>
                  <a:ea typeface="ＭＳ Ｐゴシック" charset="0"/>
                </a:defRPr>
              </a:lvl5pPr>
              <a:lvl6pPr marL="25146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6pPr>
              <a:lvl7pPr marL="29718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7pPr>
              <a:lvl8pPr marL="34290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8pPr>
              <a:lvl9pPr marL="38862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9pPr>
            </a:lstStyle>
            <a:p>
              <a:pPr algn="ctr" eaLnBrk="1" hangingPunct="1">
                <a:spcBef>
                  <a:spcPct val="50000"/>
                </a:spcBef>
                <a:buNone/>
              </a:pPr>
              <a:r>
                <a:rPr lang="de-DE" sz="1200">
                  <a:latin typeface="Arial" charset="0"/>
                  <a:ea typeface="MS PGothic" charset="0"/>
                  <a:cs typeface="MS PGothic" charset="0"/>
                </a:rPr>
                <a:t>Standard</a:t>
              </a:r>
              <a:endParaRPr lang="de-AT" sz="1200">
                <a:latin typeface="Arial" charset="0"/>
                <a:ea typeface="MS PGothic" charset="0"/>
                <a:cs typeface="MS PGothic" charset="0"/>
              </a:endParaRPr>
            </a:p>
          </p:txBody>
        </p:sp>
        <p:sp>
          <p:nvSpPr>
            <p:cNvPr id="48" name="Text Box 133"/>
            <p:cNvSpPr txBox="1">
              <a:spLocks noChangeArrowheads="1"/>
            </p:cNvSpPr>
            <p:nvPr/>
          </p:nvSpPr>
          <p:spPr bwMode="auto">
            <a:xfrm>
              <a:off x="4703763" y="5346688"/>
              <a:ext cx="108585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rgbClr val="000066"/>
                  </a:solidFill>
                  <a:latin typeface="Verdana" charset="0"/>
                  <a:ea typeface="ＭＳ Ｐゴシック" charset="0"/>
                  <a:cs typeface="ＭＳ Ｐゴシック" charset="0"/>
                </a:defRPr>
              </a:lvl1pPr>
              <a:lvl2pPr marL="742950" indent="-285750" eaLnBrk="0" hangingPunct="0">
                <a:defRPr sz="2400">
                  <a:solidFill>
                    <a:srgbClr val="000066"/>
                  </a:solidFill>
                  <a:latin typeface="Verdana" charset="0"/>
                  <a:ea typeface="ＭＳ Ｐゴシック" charset="0"/>
                </a:defRPr>
              </a:lvl2pPr>
              <a:lvl3pPr marL="1143000" indent="-228600" eaLnBrk="0" hangingPunct="0">
                <a:defRPr sz="2400">
                  <a:solidFill>
                    <a:srgbClr val="000066"/>
                  </a:solidFill>
                  <a:latin typeface="Verdana" charset="0"/>
                  <a:ea typeface="ＭＳ Ｐゴシック" charset="0"/>
                </a:defRPr>
              </a:lvl3pPr>
              <a:lvl4pPr marL="1600200" indent="-228600" eaLnBrk="0" hangingPunct="0">
                <a:defRPr sz="2400">
                  <a:solidFill>
                    <a:srgbClr val="000066"/>
                  </a:solidFill>
                  <a:latin typeface="Verdana" charset="0"/>
                  <a:ea typeface="ＭＳ Ｐゴシック" charset="0"/>
                </a:defRPr>
              </a:lvl4pPr>
              <a:lvl5pPr marL="2057400" indent="-228600" eaLnBrk="0" hangingPunct="0">
                <a:defRPr sz="2400">
                  <a:solidFill>
                    <a:srgbClr val="000066"/>
                  </a:solidFill>
                  <a:latin typeface="Verdana" charset="0"/>
                  <a:ea typeface="ＭＳ Ｐゴシック" charset="0"/>
                </a:defRPr>
              </a:lvl5pPr>
              <a:lvl6pPr marL="25146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6pPr>
              <a:lvl7pPr marL="29718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7pPr>
              <a:lvl8pPr marL="34290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8pPr>
              <a:lvl9pPr marL="38862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9pPr>
            </a:lstStyle>
            <a:p>
              <a:pPr algn="ctr" eaLnBrk="1" hangingPunct="1">
                <a:spcBef>
                  <a:spcPct val="50000"/>
                </a:spcBef>
                <a:buNone/>
              </a:pPr>
              <a:r>
                <a:rPr lang="de-DE" sz="1200">
                  <a:latin typeface="Arial" charset="0"/>
                  <a:ea typeface="MS PGothic" charset="0"/>
                  <a:cs typeface="MS PGothic" charset="0"/>
                </a:rPr>
                <a:t>Intensive</a:t>
              </a:r>
              <a:endParaRPr lang="de-AT" sz="1200">
                <a:latin typeface="Arial" charset="0"/>
                <a:ea typeface="MS PGothic" charset="0"/>
                <a:cs typeface="MS PGothic" charset="0"/>
              </a:endParaRPr>
            </a:p>
          </p:txBody>
        </p:sp>
        <p:sp>
          <p:nvSpPr>
            <p:cNvPr id="49" name="Text Box 133"/>
            <p:cNvSpPr txBox="1">
              <a:spLocks noChangeArrowheads="1"/>
            </p:cNvSpPr>
            <p:nvPr/>
          </p:nvSpPr>
          <p:spPr bwMode="auto">
            <a:xfrm rot="16200000">
              <a:off x="2148838" y="3737302"/>
              <a:ext cx="2584450" cy="196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66"/>
                  </a:solidFill>
                  <a:latin typeface="Verdana" charset="0"/>
                  <a:ea typeface="ＭＳ Ｐゴシック" charset="0"/>
                  <a:cs typeface="ＭＳ Ｐゴシック" charset="0"/>
                </a:defRPr>
              </a:lvl1pPr>
              <a:lvl2pPr marL="742950" indent="-285750" eaLnBrk="0" hangingPunct="0">
                <a:defRPr sz="2400">
                  <a:solidFill>
                    <a:srgbClr val="000066"/>
                  </a:solidFill>
                  <a:latin typeface="Verdana" charset="0"/>
                  <a:ea typeface="ＭＳ Ｐゴシック" charset="0"/>
                </a:defRPr>
              </a:lvl2pPr>
              <a:lvl3pPr marL="1143000" indent="-228600" eaLnBrk="0" hangingPunct="0">
                <a:defRPr sz="2400">
                  <a:solidFill>
                    <a:srgbClr val="000066"/>
                  </a:solidFill>
                  <a:latin typeface="Verdana" charset="0"/>
                  <a:ea typeface="ＭＳ Ｐゴシック" charset="0"/>
                </a:defRPr>
              </a:lvl3pPr>
              <a:lvl4pPr marL="1600200" indent="-228600" eaLnBrk="0" hangingPunct="0">
                <a:defRPr sz="2400">
                  <a:solidFill>
                    <a:srgbClr val="000066"/>
                  </a:solidFill>
                  <a:latin typeface="Verdana" charset="0"/>
                  <a:ea typeface="ＭＳ Ｐゴシック" charset="0"/>
                </a:defRPr>
              </a:lvl4pPr>
              <a:lvl5pPr marL="2057400" indent="-228600" eaLnBrk="0" hangingPunct="0">
                <a:defRPr sz="2400">
                  <a:solidFill>
                    <a:srgbClr val="000066"/>
                  </a:solidFill>
                  <a:latin typeface="Verdana" charset="0"/>
                  <a:ea typeface="ＭＳ Ｐゴシック" charset="0"/>
                </a:defRPr>
              </a:lvl5pPr>
              <a:lvl6pPr marL="25146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6pPr>
              <a:lvl7pPr marL="29718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7pPr>
              <a:lvl8pPr marL="34290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8pPr>
              <a:lvl9pPr marL="38862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9pPr>
            </a:lstStyle>
            <a:p>
              <a:pPr algn="ctr" eaLnBrk="1" hangingPunct="1">
                <a:spcBef>
                  <a:spcPct val="50000"/>
                </a:spcBef>
                <a:buNone/>
              </a:pPr>
              <a:r>
                <a:rPr lang="de-DE" sz="1100" b="1">
                  <a:latin typeface="Arial" charset="0"/>
                  <a:ea typeface="MS PGothic" charset="0"/>
                  <a:cs typeface="MS PGothic" charset="0"/>
                </a:rPr>
                <a:t>Events per 100 patient-years</a:t>
              </a:r>
              <a:endParaRPr lang="de-AT" sz="1100" b="1">
                <a:latin typeface="Arial" charset="0"/>
                <a:ea typeface="MS PGothic" charset="0"/>
                <a:cs typeface="MS PGothic" charset="0"/>
              </a:endParaRPr>
            </a:p>
          </p:txBody>
        </p:sp>
        <p:sp>
          <p:nvSpPr>
            <p:cNvPr id="50" name="Line 67"/>
            <p:cNvSpPr>
              <a:spLocks noChangeShapeType="1"/>
            </p:cNvSpPr>
            <p:nvPr/>
          </p:nvSpPr>
          <p:spPr bwMode="auto">
            <a:xfrm flipV="1">
              <a:off x="3879850" y="2668576"/>
              <a:ext cx="0" cy="250983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89850" tIns="46720" rIns="89850" bIns="46720" anchor="ctr"/>
            <a:lstStyle/>
            <a:p>
              <a:pPr>
                <a:buNone/>
              </a:pPr>
              <a:endParaRPr lang="nl-NL"/>
            </a:p>
          </p:txBody>
        </p:sp>
        <p:sp>
          <p:nvSpPr>
            <p:cNvPr id="51" name="Line 35"/>
            <p:cNvSpPr>
              <a:spLocks noChangeShapeType="1"/>
            </p:cNvSpPr>
            <p:nvPr/>
          </p:nvSpPr>
          <p:spPr bwMode="auto">
            <a:xfrm>
              <a:off x="3816350" y="5181588"/>
              <a:ext cx="191135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a:buNone/>
              </a:pPr>
              <a:endParaRPr lang="nl-NL"/>
            </a:p>
          </p:txBody>
        </p:sp>
        <p:sp>
          <p:nvSpPr>
            <p:cNvPr id="52" name="TextBox 85"/>
            <p:cNvSpPr txBox="1">
              <a:spLocks noChangeArrowheads="1"/>
            </p:cNvSpPr>
            <p:nvPr/>
          </p:nvSpPr>
          <p:spPr bwMode="auto">
            <a:xfrm>
              <a:off x="3613587" y="3975104"/>
              <a:ext cx="213688" cy="261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00066"/>
                  </a:solidFill>
                  <a:latin typeface="Verdana" charset="0"/>
                  <a:ea typeface="ＭＳ Ｐゴシック" charset="0"/>
                  <a:cs typeface="ＭＳ Ｐゴシック" charset="0"/>
                </a:defRPr>
              </a:lvl1pPr>
              <a:lvl2pPr marL="742950" indent="-285750" eaLnBrk="0" hangingPunct="0">
                <a:defRPr sz="2400">
                  <a:solidFill>
                    <a:srgbClr val="000066"/>
                  </a:solidFill>
                  <a:latin typeface="Verdana" charset="0"/>
                  <a:ea typeface="ＭＳ Ｐゴシック" charset="0"/>
                </a:defRPr>
              </a:lvl2pPr>
              <a:lvl3pPr marL="1143000" indent="-228600" eaLnBrk="0" hangingPunct="0">
                <a:defRPr sz="2400">
                  <a:solidFill>
                    <a:srgbClr val="000066"/>
                  </a:solidFill>
                  <a:latin typeface="Verdana" charset="0"/>
                  <a:ea typeface="ＭＳ Ｐゴシック" charset="0"/>
                </a:defRPr>
              </a:lvl3pPr>
              <a:lvl4pPr marL="1600200" indent="-228600" eaLnBrk="0" hangingPunct="0">
                <a:defRPr sz="2400">
                  <a:solidFill>
                    <a:srgbClr val="000066"/>
                  </a:solidFill>
                  <a:latin typeface="Verdana" charset="0"/>
                  <a:ea typeface="ＭＳ Ｐゴシック" charset="0"/>
                </a:defRPr>
              </a:lvl4pPr>
              <a:lvl5pPr marL="2057400" indent="-228600" eaLnBrk="0" hangingPunct="0">
                <a:defRPr sz="2400">
                  <a:solidFill>
                    <a:srgbClr val="000066"/>
                  </a:solidFill>
                  <a:latin typeface="Verdana" charset="0"/>
                  <a:ea typeface="ＭＳ Ｐゴシック" charset="0"/>
                </a:defRPr>
              </a:lvl5pPr>
              <a:lvl6pPr marL="25146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6pPr>
              <a:lvl7pPr marL="29718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7pPr>
              <a:lvl8pPr marL="34290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8pPr>
              <a:lvl9pPr marL="38862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9pPr>
            </a:lstStyle>
            <a:p>
              <a:pPr eaLnBrk="1" hangingPunct="1">
                <a:buNone/>
              </a:pPr>
              <a:r>
                <a:rPr lang="en-US" sz="1100" b="1"/>
                <a:t>6</a:t>
              </a:r>
            </a:p>
          </p:txBody>
        </p:sp>
        <p:sp>
          <p:nvSpPr>
            <p:cNvPr id="53" name="TextBox 86"/>
            <p:cNvSpPr txBox="1">
              <a:spLocks noChangeArrowheads="1"/>
            </p:cNvSpPr>
            <p:nvPr/>
          </p:nvSpPr>
          <p:spPr bwMode="auto">
            <a:xfrm>
              <a:off x="3618350" y="4332295"/>
              <a:ext cx="213688" cy="261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00066"/>
                  </a:solidFill>
                  <a:latin typeface="Verdana" charset="0"/>
                  <a:ea typeface="ＭＳ Ｐゴシック" charset="0"/>
                  <a:cs typeface="ＭＳ Ｐゴシック" charset="0"/>
                </a:defRPr>
              </a:lvl1pPr>
              <a:lvl2pPr marL="742950" indent="-285750" eaLnBrk="0" hangingPunct="0">
                <a:defRPr sz="2400">
                  <a:solidFill>
                    <a:srgbClr val="000066"/>
                  </a:solidFill>
                  <a:latin typeface="Verdana" charset="0"/>
                  <a:ea typeface="ＭＳ Ｐゴシック" charset="0"/>
                </a:defRPr>
              </a:lvl2pPr>
              <a:lvl3pPr marL="1143000" indent="-228600" eaLnBrk="0" hangingPunct="0">
                <a:defRPr sz="2400">
                  <a:solidFill>
                    <a:srgbClr val="000066"/>
                  </a:solidFill>
                  <a:latin typeface="Verdana" charset="0"/>
                  <a:ea typeface="ＭＳ Ｐゴシック" charset="0"/>
                </a:defRPr>
              </a:lvl3pPr>
              <a:lvl4pPr marL="1600200" indent="-228600" eaLnBrk="0" hangingPunct="0">
                <a:defRPr sz="2400">
                  <a:solidFill>
                    <a:srgbClr val="000066"/>
                  </a:solidFill>
                  <a:latin typeface="Verdana" charset="0"/>
                  <a:ea typeface="ＭＳ Ｐゴシック" charset="0"/>
                </a:defRPr>
              </a:lvl4pPr>
              <a:lvl5pPr marL="2057400" indent="-228600" eaLnBrk="0" hangingPunct="0">
                <a:defRPr sz="2400">
                  <a:solidFill>
                    <a:srgbClr val="000066"/>
                  </a:solidFill>
                  <a:latin typeface="Verdana" charset="0"/>
                  <a:ea typeface="ＭＳ Ｐゴシック" charset="0"/>
                </a:defRPr>
              </a:lvl5pPr>
              <a:lvl6pPr marL="25146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6pPr>
              <a:lvl7pPr marL="29718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7pPr>
              <a:lvl8pPr marL="34290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8pPr>
              <a:lvl9pPr marL="38862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9pPr>
            </a:lstStyle>
            <a:p>
              <a:pPr eaLnBrk="1" hangingPunct="1">
                <a:buNone/>
              </a:pPr>
              <a:r>
                <a:rPr lang="en-US" sz="1100" b="1"/>
                <a:t>4</a:t>
              </a:r>
            </a:p>
          </p:txBody>
        </p:sp>
        <p:sp>
          <p:nvSpPr>
            <p:cNvPr id="54" name="TextBox 87"/>
            <p:cNvSpPr txBox="1">
              <a:spLocks noChangeArrowheads="1"/>
            </p:cNvSpPr>
            <p:nvPr/>
          </p:nvSpPr>
          <p:spPr bwMode="auto">
            <a:xfrm>
              <a:off x="3618350" y="4695834"/>
              <a:ext cx="213688" cy="261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00066"/>
                  </a:solidFill>
                  <a:latin typeface="Verdana" charset="0"/>
                  <a:ea typeface="ＭＳ Ｐゴシック" charset="0"/>
                  <a:cs typeface="ＭＳ Ｐゴシック" charset="0"/>
                </a:defRPr>
              </a:lvl1pPr>
              <a:lvl2pPr marL="742950" indent="-285750" eaLnBrk="0" hangingPunct="0">
                <a:defRPr sz="2400">
                  <a:solidFill>
                    <a:srgbClr val="000066"/>
                  </a:solidFill>
                  <a:latin typeface="Verdana" charset="0"/>
                  <a:ea typeface="ＭＳ Ｐゴシック" charset="0"/>
                </a:defRPr>
              </a:lvl2pPr>
              <a:lvl3pPr marL="1143000" indent="-228600" eaLnBrk="0" hangingPunct="0">
                <a:defRPr sz="2400">
                  <a:solidFill>
                    <a:srgbClr val="000066"/>
                  </a:solidFill>
                  <a:latin typeface="Verdana" charset="0"/>
                  <a:ea typeface="ＭＳ Ｐゴシック" charset="0"/>
                </a:defRPr>
              </a:lvl3pPr>
              <a:lvl4pPr marL="1600200" indent="-228600" eaLnBrk="0" hangingPunct="0">
                <a:defRPr sz="2400">
                  <a:solidFill>
                    <a:srgbClr val="000066"/>
                  </a:solidFill>
                  <a:latin typeface="Verdana" charset="0"/>
                  <a:ea typeface="ＭＳ Ｐゴシック" charset="0"/>
                </a:defRPr>
              </a:lvl4pPr>
              <a:lvl5pPr marL="2057400" indent="-228600" eaLnBrk="0" hangingPunct="0">
                <a:defRPr sz="2400">
                  <a:solidFill>
                    <a:srgbClr val="000066"/>
                  </a:solidFill>
                  <a:latin typeface="Verdana" charset="0"/>
                  <a:ea typeface="ＭＳ Ｐゴシック" charset="0"/>
                </a:defRPr>
              </a:lvl5pPr>
              <a:lvl6pPr marL="25146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6pPr>
              <a:lvl7pPr marL="29718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7pPr>
              <a:lvl8pPr marL="34290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8pPr>
              <a:lvl9pPr marL="38862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9pPr>
            </a:lstStyle>
            <a:p>
              <a:pPr eaLnBrk="1" hangingPunct="1">
                <a:buNone/>
              </a:pPr>
              <a:r>
                <a:rPr lang="en-US" sz="1100" b="1"/>
                <a:t>2</a:t>
              </a:r>
            </a:p>
          </p:txBody>
        </p:sp>
        <p:sp>
          <p:nvSpPr>
            <p:cNvPr id="55" name="TextBox 88"/>
            <p:cNvSpPr txBox="1">
              <a:spLocks noChangeArrowheads="1"/>
            </p:cNvSpPr>
            <p:nvPr/>
          </p:nvSpPr>
          <p:spPr bwMode="auto">
            <a:xfrm>
              <a:off x="3613587" y="5048261"/>
              <a:ext cx="213688" cy="261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00066"/>
                  </a:solidFill>
                  <a:latin typeface="Verdana" charset="0"/>
                  <a:ea typeface="ＭＳ Ｐゴシック" charset="0"/>
                  <a:cs typeface="ＭＳ Ｐゴシック" charset="0"/>
                </a:defRPr>
              </a:lvl1pPr>
              <a:lvl2pPr marL="742950" indent="-285750" eaLnBrk="0" hangingPunct="0">
                <a:defRPr sz="2400">
                  <a:solidFill>
                    <a:srgbClr val="000066"/>
                  </a:solidFill>
                  <a:latin typeface="Verdana" charset="0"/>
                  <a:ea typeface="ＭＳ Ｐゴシック" charset="0"/>
                </a:defRPr>
              </a:lvl2pPr>
              <a:lvl3pPr marL="1143000" indent="-228600" eaLnBrk="0" hangingPunct="0">
                <a:defRPr sz="2400">
                  <a:solidFill>
                    <a:srgbClr val="000066"/>
                  </a:solidFill>
                  <a:latin typeface="Verdana" charset="0"/>
                  <a:ea typeface="ＭＳ Ｐゴシック" charset="0"/>
                </a:defRPr>
              </a:lvl3pPr>
              <a:lvl4pPr marL="1600200" indent="-228600" eaLnBrk="0" hangingPunct="0">
                <a:defRPr sz="2400">
                  <a:solidFill>
                    <a:srgbClr val="000066"/>
                  </a:solidFill>
                  <a:latin typeface="Verdana" charset="0"/>
                  <a:ea typeface="ＭＳ Ｐゴシック" charset="0"/>
                </a:defRPr>
              </a:lvl4pPr>
              <a:lvl5pPr marL="2057400" indent="-228600" eaLnBrk="0" hangingPunct="0">
                <a:defRPr sz="2400">
                  <a:solidFill>
                    <a:srgbClr val="000066"/>
                  </a:solidFill>
                  <a:latin typeface="Verdana" charset="0"/>
                  <a:ea typeface="ＭＳ Ｐゴシック" charset="0"/>
                </a:defRPr>
              </a:lvl5pPr>
              <a:lvl6pPr marL="25146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6pPr>
              <a:lvl7pPr marL="29718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7pPr>
              <a:lvl8pPr marL="34290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8pPr>
              <a:lvl9pPr marL="38862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9pPr>
            </a:lstStyle>
            <a:p>
              <a:pPr eaLnBrk="1" hangingPunct="1">
                <a:buNone/>
              </a:pPr>
              <a:r>
                <a:rPr lang="en-US" sz="1100" b="1"/>
                <a:t>0</a:t>
              </a:r>
            </a:p>
          </p:txBody>
        </p:sp>
        <p:sp>
          <p:nvSpPr>
            <p:cNvPr id="56" name="TextBox 89"/>
            <p:cNvSpPr txBox="1">
              <a:spLocks noChangeArrowheads="1"/>
            </p:cNvSpPr>
            <p:nvPr/>
          </p:nvSpPr>
          <p:spPr bwMode="auto">
            <a:xfrm>
              <a:off x="3536942" y="2540323"/>
              <a:ext cx="288894" cy="261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00066"/>
                  </a:solidFill>
                  <a:latin typeface="Verdana" charset="0"/>
                  <a:ea typeface="ＭＳ Ｐゴシック" charset="0"/>
                  <a:cs typeface="ＭＳ Ｐゴシック" charset="0"/>
                </a:defRPr>
              </a:lvl1pPr>
              <a:lvl2pPr marL="742950" indent="-285750" eaLnBrk="0" hangingPunct="0">
                <a:defRPr sz="2400">
                  <a:solidFill>
                    <a:srgbClr val="000066"/>
                  </a:solidFill>
                  <a:latin typeface="Verdana" charset="0"/>
                  <a:ea typeface="ＭＳ Ｐゴシック" charset="0"/>
                </a:defRPr>
              </a:lvl2pPr>
              <a:lvl3pPr marL="1143000" indent="-228600" eaLnBrk="0" hangingPunct="0">
                <a:defRPr sz="2400">
                  <a:solidFill>
                    <a:srgbClr val="000066"/>
                  </a:solidFill>
                  <a:latin typeface="Verdana" charset="0"/>
                  <a:ea typeface="ＭＳ Ｐゴシック" charset="0"/>
                </a:defRPr>
              </a:lvl3pPr>
              <a:lvl4pPr marL="1600200" indent="-228600" eaLnBrk="0" hangingPunct="0">
                <a:defRPr sz="2400">
                  <a:solidFill>
                    <a:srgbClr val="000066"/>
                  </a:solidFill>
                  <a:latin typeface="Verdana" charset="0"/>
                  <a:ea typeface="ＭＳ Ｐゴシック" charset="0"/>
                </a:defRPr>
              </a:lvl4pPr>
              <a:lvl5pPr marL="2057400" indent="-228600" eaLnBrk="0" hangingPunct="0">
                <a:defRPr sz="2400">
                  <a:solidFill>
                    <a:srgbClr val="000066"/>
                  </a:solidFill>
                  <a:latin typeface="Verdana" charset="0"/>
                  <a:ea typeface="ＭＳ Ｐゴシック" charset="0"/>
                </a:defRPr>
              </a:lvl5pPr>
              <a:lvl6pPr marL="25146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6pPr>
              <a:lvl7pPr marL="29718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7pPr>
              <a:lvl8pPr marL="34290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8pPr>
              <a:lvl9pPr marL="38862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9pPr>
            </a:lstStyle>
            <a:p>
              <a:pPr eaLnBrk="1" hangingPunct="1">
                <a:buNone/>
              </a:pPr>
              <a:r>
                <a:rPr lang="en-US" sz="1100" b="1"/>
                <a:t>14</a:t>
              </a:r>
            </a:p>
          </p:txBody>
        </p:sp>
        <p:sp>
          <p:nvSpPr>
            <p:cNvPr id="57" name="TextBox 90"/>
            <p:cNvSpPr txBox="1">
              <a:spLocks noChangeArrowheads="1"/>
            </p:cNvSpPr>
            <p:nvPr/>
          </p:nvSpPr>
          <p:spPr bwMode="auto">
            <a:xfrm>
              <a:off x="3540562" y="2900359"/>
              <a:ext cx="288894" cy="261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00066"/>
                  </a:solidFill>
                  <a:latin typeface="Verdana" charset="0"/>
                  <a:ea typeface="ＭＳ Ｐゴシック" charset="0"/>
                  <a:cs typeface="ＭＳ Ｐゴシック" charset="0"/>
                </a:defRPr>
              </a:lvl1pPr>
              <a:lvl2pPr marL="742950" indent="-285750" eaLnBrk="0" hangingPunct="0">
                <a:defRPr sz="2400">
                  <a:solidFill>
                    <a:srgbClr val="000066"/>
                  </a:solidFill>
                  <a:latin typeface="Verdana" charset="0"/>
                  <a:ea typeface="ＭＳ Ｐゴシック" charset="0"/>
                </a:defRPr>
              </a:lvl2pPr>
              <a:lvl3pPr marL="1143000" indent="-228600" eaLnBrk="0" hangingPunct="0">
                <a:defRPr sz="2400">
                  <a:solidFill>
                    <a:srgbClr val="000066"/>
                  </a:solidFill>
                  <a:latin typeface="Verdana" charset="0"/>
                  <a:ea typeface="ＭＳ Ｐゴシック" charset="0"/>
                </a:defRPr>
              </a:lvl3pPr>
              <a:lvl4pPr marL="1600200" indent="-228600" eaLnBrk="0" hangingPunct="0">
                <a:defRPr sz="2400">
                  <a:solidFill>
                    <a:srgbClr val="000066"/>
                  </a:solidFill>
                  <a:latin typeface="Verdana" charset="0"/>
                  <a:ea typeface="ＭＳ Ｐゴシック" charset="0"/>
                </a:defRPr>
              </a:lvl4pPr>
              <a:lvl5pPr marL="2057400" indent="-228600" eaLnBrk="0" hangingPunct="0">
                <a:defRPr sz="2400">
                  <a:solidFill>
                    <a:srgbClr val="000066"/>
                  </a:solidFill>
                  <a:latin typeface="Verdana" charset="0"/>
                  <a:ea typeface="ＭＳ Ｐゴシック" charset="0"/>
                </a:defRPr>
              </a:lvl5pPr>
              <a:lvl6pPr marL="25146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6pPr>
              <a:lvl7pPr marL="29718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7pPr>
              <a:lvl8pPr marL="34290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8pPr>
              <a:lvl9pPr marL="38862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9pPr>
            </a:lstStyle>
            <a:p>
              <a:pPr eaLnBrk="1" hangingPunct="1">
                <a:buNone/>
              </a:pPr>
              <a:r>
                <a:rPr lang="en-US" sz="1100" b="1"/>
                <a:t>12</a:t>
              </a:r>
            </a:p>
          </p:txBody>
        </p:sp>
        <p:sp>
          <p:nvSpPr>
            <p:cNvPr id="58" name="TextBox 91"/>
            <p:cNvSpPr txBox="1">
              <a:spLocks noChangeArrowheads="1"/>
            </p:cNvSpPr>
            <p:nvPr/>
          </p:nvSpPr>
          <p:spPr bwMode="auto">
            <a:xfrm>
              <a:off x="3540562" y="3252786"/>
              <a:ext cx="341760" cy="261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66"/>
                  </a:solidFill>
                  <a:latin typeface="Verdana" charset="0"/>
                  <a:ea typeface="ＭＳ Ｐゴシック" charset="0"/>
                  <a:cs typeface="ＭＳ Ｐゴシック" charset="0"/>
                </a:defRPr>
              </a:lvl1pPr>
              <a:lvl2pPr marL="742950" indent="-285750" eaLnBrk="0" hangingPunct="0">
                <a:defRPr sz="2400">
                  <a:solidFill>
                    <a:srgbClr val="000066"/>
                  </a:solidFill>
                  <a:latin typeface="Verdana" charset="0"/>
                  <a:ea typeface="ＭＳ Ｐゴシック" charset="0"/>
                </a:defRPr>
              </a:lvl2pPr>
              <a:lvl3pPr marL="1143000" indent="-228600" eaLnBrk="0" hangingPunct="0">
                <a:defRPr sz="2400">
                  <a:solidFill>
                    <a:srgbClr val="000066"/>
                  </a:solidFill>
                  <a:latin typeface="Verdana" charset="0"/>
                  <a:ea typeface="ＭＳ Ｐゴシック" charset="0"/>
                </a:defRPr>
              </a:lvl3pPr>
              <a:lvl4pPr marL="1600200" indent="-228600" eaLnBrk="0" hangingPunct="0">
                <a:defRPr sz="2400">
                  <a:solidFill>
                    <a:srgbClr val="000066"/>
                  </a:solidFill>
                  <a:latin typeface="Verdana" charset="0"/>
                  <a:ea typeface="ＭＳ Ｐゴシック" charset="0"/>
                </a:defRPr>
              </a:lvl4pPr>
              <a:lvl5pPr marL="2057400" indent="-228600" eaLnBrk="0" hangingPunct="0">
                <a:defRPr sz="2400">
                  <a:solidFill>
                    <a:srgbClr val="000066"/>
                  </a:solidFill>
                  <a:latin typeface="Verdana" charset="0"/>
                  <a:ea typeface="ＭＳ Ｐゴシック" charset="0"/>
                </a:defRPr>
              </a:lvl5pPr>
              <a:lvl6pPr marL="25146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6pPr>
              <a:lvl7pPr marL="29718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7pPr>
              <a:lvl8pPr marL="34290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8pPr>
              <a:lvl9pPr marL="38862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9pPr>
            </a:lstStyle>
            <a:p>
              <a:pPr eaLnBrk="1" hangingPunct="1">
                <a:buNone/>
              </a:pPr>
              <a:r>
                <a:rPr lang="en-US" sz="1100" b="1"/>
                <a:t>10</a:t>
              </a:r>
            </a:p>
          </p:txBody>
        </p:sp>
        <p:sp>
          <p:nvSpPr>
            <p:cNvPr id="59" name="TextBox 92"/>
            <p:cNvSpPr txBox="1">
              <a:spLocks noChangeArrowheads="1"/>
            </p:cNvSpPr>
            <p:nvPr/>
          </p:nvSpPr>
          <p:spPr bwMode="auto">
            <a:xfrm>
              <a:off x="3615175" y="3613151"/>
              <a:ext cx="213688" cy="261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00066"/>
                  </a:solidFill>
                  <a:latin typeface="Verdana" charset="0"/>
                  <a:ea typeface="ＭＳ Ｐゴシック" charset="0"/>
                  <a:cs typeface="ＭＳ Ｐゴシック" charset="0"/>
                </a:defRPr>
              </a:lvl1pPr>
              <a:lvl2pPr marL="742950" indent="-285750" eaLnBrk="0" hangingPunct="0">
                <a:defRPr sz="2400">
                  <a:solidFill>
                    <a:srgbClr val="000066"/>
                  </a:solidFill>
                  <a:latin typeface="Verdana" charset="0"/>
                  <a:ea typeface="ＭＳ Ｐゴシック" charset="0"/>
                </a:defRPr>
              </a:lvl2pPr>
              <a:lvl3pPr marL="1143000" indent="-228600" eaLnBrk="0" hangingPunct="0">
                <a:defRPr sz="2400">
                  <a:solidFill>
                    <a:srgbClr val="000066"/>
                  </a:solidFill>
                  <a:latin typeface="Verdana" charset="0"/>
                  <a:ea typeface="ＭＳ Ｐゴシック" charset="0"/>
                </a:defRPr>
              </a:lvl3pPr>
              <a:lvl4pPr marL="1600200" indent="-228600" eaLnBrk="0" hangingPunct="0">
                <a:defRPr sz="2400">
                  <a:solidFill>
                    <a:srgbClr val="000066"/>
                  </a:solidFill>
                  <a:latin typeface="Verdana" charset="0"/>
                  <a:ea typeface="ＭＳ Ｐゴシック" charset="0"/>
                </a:defRPr>
              </a:lvl4pPr>
              <a:lvl5pPr marL="2057400" indent="-228600" eaLnBrk="0" hangingPunct="0">
                <a:defRPr sz="2400">
                  <a:solidFill>
                    <a:srgbClr val="000066"/>
                  </a:solidFill>
                  <a:latin typeface="Verdana" charset="0"/>
                  <a:ea typeface="ＭＳ Ｐゴシック" charset="0"/>
                </a:defRPr>
              </a:lvl5pPr>
              <a:lvl6pPr marL="25146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6pPr>
              <a:lvl7pPr marL="29718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7pPr>
              <a:lvl8pPr marL="34290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8pPr>
              <a:lvl9pPr marL="38862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9pPr>
            </a:lstStyle>
            <a:p>
              <a:pPr eaLnBrk="1" hangingPunct="1">
                <a:buNone/>
              </a:pPr>
              <a:r>
                <a:rPr lang="en-US" sz="1100" b="1"/>
                <a:t>8</a:t>
              </a:r>
            </a:p>
          </p:txBody>
        </p:sp>
      </p:grpSp>
      <p:grpSp>
        <p:nvGrpSpPr>
          <p:cNvPr id="67" name="Group 106"/>
          <p:cNvGrpSpPr>
            <a:grpSpLocks/>
          </p:cNvGrpSpPr>
          <p:nvPr/>
        </p:nvGrpSpPr>
        <p:grpSpPr bwMode="auto">
          <a:xfrm>
            <a:off x="8245709" y="2317750"/>
            <a:ext cx="3402309" cy="3213100"/>
            <a:chOff x="6184617" y="2317742"/>
            <a:chExt cx="2551396" cy="3213612"/>
          </a:xfrm>
        </p:grpSpPr>
        <p:sp>
          <p:nvSpPr>
            <p:cNvPr id="68" name="Text Box 124"/>
            <p:cNvSpPr txBox="1">
              <a:spLocks noChangeArrowheads="1"/>
            </p:cNvSpPr>
            <p:nvPr/>
          </p:nvSpPr>
          <p:spPr bwMode="auto">
            <a:xfrm>
              <a:off x="6910388" y="2336788"/>
              <a:ext cx="15811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66"/>
                  </a:solidFill>
                  <a:latin typeface="Verdana" charset="0"/>
                  <a:ea typeface="ＭＳ Ｐゴシック" charset="0"/>
                  <a:cs typeface="ＭＳ Ｐゴシック" charset="0"/>
                </a:defRPr>
              </a:lvl1pPr>
              <a:lvl2pPr marL="742950" indent="-285750" eaLnBrk="0" hangingPunct="0">
                <a:defRPr sz="2400">
                  <a:solidFill>
                    <a:srgbClr val="000066"/>
                  </a:solidFill>
                  <a:latin typeface="Verdana" charset="0"/>
                  <a:ea typeface="ＭＳ Ｐゴシック" charset="0"/>
                </a:defRPr>
              </a:lvl2pPr>
              <a:lvl3pPr marL="1143000" indent="-228600" eaLnBrk="0" hangingPunct="0">
                <a:defRPr sz="2400">
                  <a:solidFill>
                    <a:srgbClr val="000066"/>
                  </a:solidFill>
                  <a:latin typeface="Verdana" charset="0"/>
                  <a:ea typeface="ＭＳ Ｐゴシック" charset="0"/>
                </a:defRPr>
              </a:lvl3pPr>
              <a:lvl4pPr marL="1600200" indent="-228600" eaLnBrk="0" hangingPunct="0">
                <a:defRPr sz="2400">
                  <a:solidFill>
                    <a:srgbClr val="000066"/>
                  </a:solidFill>
                  <a:latin typeface="Verdana" charset="0"/>
                  <a:ea typeface="ＭＳ Ｐゴシック" charset="0"/>
                </a:defRPr>
              </a:lvl4pPr>
              <a:lvl5pPr marL="2057400" indent="-228600" eaLnBrk="0" hangingPunct="0">
                <a:defRPr sz="2400">
                  <a:solidFill>
                    <a:srgbClr val="000066"/>
                  </a:solidFill>
                  <a:latin typeface="Verdana" charset="0"/>
                  <a:ea typeface="ＭＳ Ｐゴシック" charset="0"/>
                </a:defRPr>
              </a:lvl5pPr>
              <a:lvl6pPr marL="25146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6pPr>
              <a:lvl7pPr marL="29718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7pPr>
              <a:lvl8pPr marL="34290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8pPr>
              <a:lvl9pPr marL="38862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9pPr>
            </a:lstStyle>
            <a:p>
              <a:pPr algn="ctr" eaLnBrk="1" hangingPunct="1">
                <a:spcBef>
                  <a:spcPct val="50000"/>
                </a:spcBef>
                <a:buNone/>
              </a:pPr>
              <a:r>
                <a:rPr lang="de-DE" sz="1200" i="1">
                  <a:latin typeface="Arial" charset="0"/>
                  <a:ea typeface="MS PGothic" charset="0"/>
                  <a:cs typeface="MS PGothic" charset="0"/>
                </a:rPr>
                <a:t>P &lt;0.001</a:t>
              </a:r>
              <a:endParaRPr lang="de-AT" sz="1200" i="1">
                <a:latin typeface="Arial" charset="0"/>
                <a:ea typeface="MS PGothic" charset="0"/>
                <a:cs typeface="MS PGothic" charset="0"/>
              </a:endParaRPr>
            </a:p>
          </p:txBody>
        </p:sp>
        <p:sp>
          <p:nvSpPr>
            <p:cNvPr id="69" name="Rectangle 50"/>
            <p:cNvSpPr>
              <a:spLocks noChangeArrowheads="1"/>
            </p:cNvSpPr>
            <p:nvPr/>
          </p:nvSpPr>
          <p:spPr bwMode="auto">
            <a:xfrm>
              <a:off x="8007350" y="2990838"/>
              <a:ext cx="368300" cy="2190750"/>
            </a:xfrm>
            <a:prstGeom prst="rect">
              <a:avLst/>
            </a:prstGeom>
            <a:solidFill>
              <a:schemeClr val="accent2"/>
            </a:solidFill>
            <a:ln w="3175">
              <a:solidFill>
                <a:schemeClr val="tx1"/>
              </a:solidFill>
              <a:miter lim="800000"/>
              <a:headEnd/>
              <a:tailEnd/>
            </a:ln>
          </p:spPr>
          <p:txBody>
            <a:bodyPr wrap="none" anchor="ctr"/>
            <a:lstStyle/>
            <a:p>
              <a:pPr algn="ctr" eaLnBrk="0" hangingPunct="0">
                <a:spcBef>
                  <a:spcPct val="0"/>
                </a:spcBef>
                <a:buNone/>
              </a:pPr>
              <a:endParaRPr lang="en-GB" sz="3200" b="1">
                <a:latin typeface="Arial" charset="0"/>
              </a:endParaRPr>
            </a:p>
          </p:txBody>
        </p:sp>
        <p:sp>
          <p:nvSpPr>
            <p:cNvPr id="70" name="Rectangle 51"/>
            <p:cNvSpPr>
              <a:spLocks noChangeArrowheads="1"/>
            </p:cNvSpPr>
            <p:nvPr/>
          </p:nvSpPr>
          <p:spPr bwMode="auto">
            <a:xfrm>
              <a:off x="7054850" y="3917938"/>
              <a:ext cx="368300" cy="1263650"/>
            </a:xfrm>
            <a:prstGeom prst="rect">
              <a:avLst/>
            </a:prstGeom>
            <a:solidFill>
              <a:schemeClr val="hlink"/>
            </a:solidFill>
            <a:ln w="3175">
              <a:solidFill>
                <a:schemeClr val="tx1"/>
              </a:solidFill>
              <a:miter lim="800000"/>
              <a:headEnd/>
              <a:tailEnd/>
            </a:ln>
          </p:spPr>
          <p:txBody>
            <a:bodyPr wrap="none" anchor="ctr"/>
            <a:lstStyle/>
            <a:p>
              <a:pPr algn="ctr" eaLnBrk="0" hangingPunct="0">
                <a:spcBef>
                  <a:spcPct val="0"/>
                </a:spcBef>
                <a:buNone/>
              </a:pPr>
              <a:endParaRPr lang="en-GB" sz="3200" b="1">
                <a:latin typeface="Arial" charset="0"/>
              </a:endParaRPr>
            </a:p>
          </p:txBody>
        </p:sp>
        <p:sp>
          <p:nvSpPr>
            <p:cNvPr id="71" name="Text Box 133"/>
            <p:cNvSpPr txBox="1">
              <a:spLocks noChangeArrowheads="1"/>
            </p:cNvSpPr>
            <p:nvPr/>
          </p:nvSpPr>
          <p:spPr bwMode="auto">
            <a:xfrm>
              <a:off x="6702425" y="5346688"/>
              <a:ext cx="108585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rgbClr val="000066"/>
                  </a:solidFill>
                  <a:latin typeface="Verdana" charset="0"/>
                  <a:ea typeface="ＭＳ Ｐゴシック" charset="0"/>
                  <a:cs typeface="ＭＳ Ｐゴシック" charset="0"/>
                </a:defRPr>
              </a:lvl1pPr>
              <a:lvl2pPr marL="742950" indent="-285750" eaLnBrk="0" hangingPunct="0">
                <a:defRPr sz="2400">
                  <a:solidFill>
                    <a:srgbClr val="000066"/>
                  </a:solidFill>
                  <a:latin typeface="Verdana" charset="0"/>
                  <a:ea typeface="ＭＳ Ｐゴシック" charset="0"/>
                </a:defRPr>
              </a:lvl2pPr>
              <a:lvl3pPr marL="1143000" indent="-228600" eaLnBrk="0" hangingPunct="0">
                <a:defRPr sz="2400">
                  <a:solidFill>
                    <a:srgbClr val="000066"/>
                  </a:solidFill>
                  <a:latin typeface="Verdana" charset="0"/>
                  <a:ea typeface="ＭＳ Ｐゴシック" charset="0"/>
                </a:defRPr>
              </a:lvl3pPr>
              <a:lvl4pPr marL="1600200" indent="-228600" eaLnBrk="0" hangingPunct="0">
                <a:defRPr sz="2400">
                  <a:solidFill>
                    <a:srgbClr val="000066"/>
                  </a:solidFill>
                  <a:latin typeface="Verdana" charset="0"/>
                  <a:ea typeface="ＭＳ Ｐゴシック" charset="0"/>
                </a:defRPr>
              </a:lvl4pPr>
              <a:lvl5pPr marL="2057400" indent="-228600" eaLnBrk="0" hangingPunct="0">
                <a:defRPr sz="2400">
                  <a:solidFill>
                    <a:srgbClr val="000066"/>
                  </a:solidFill>
                  <a:latin typeface="Verdana" charset="0"/>
                  <a:ea typeface="ＭＳ Ｐゴシック" charset="0"/>
                </a:defRPr>
              </a:lvl5pPr>
              <a:lvl6pPr marL="25146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6pPr>
              <a:lvl7pPr marL="29718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7pPr>
              <a:lvl8pPr marL="34290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8pPr>
              <a:lvl9pPr marL="38862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9pPr>
            </a:lstStyle>
            <a:p>
              <a:pPr algn="ctr" eaLnBrk="1" hangingPunct="1">
                <a:spcBef>
                  <a:spcPct val="50000"/>
                </a:spcBef>
                <a:buNone/>
              </a:pPr>
              <a:r>
                <a:rPr lang="de-DE" sz="1200">
                  <a:latin typeface="Arial" charset="0"/>
                  <a:ea typeface="MS PGothic" charset="0"/>
                  <a:cs typeface="MS PGothic" charset="0"/>
                </a:rPr>
                <a:t>Standard</a:t>
              </a:r>
              <a:endParaRPr lang="de-AT" sz="1200">
                <a:latin typeface="Arial" charset="0"/>
                <a:ea typeface="MS PGothic" charset="0"/>
                <a:cs typeface="MS PGothic" charset="0"/>
              </a:endParaRPr>
            </a:p>
          </p:txBody>
        </p:sp>
        <p:sp>
          <p:nvSpPr>
            <p:cNvPr id="72" name="Text Box 133"/>
            <p:cNvSpPr txBox="1">
              <a:spLocks noChangeArrowheads="1"/>
            </p:cNvSpPr>
            <p:nvPr/>
          </p:nvSpPr>
          <p:spPr bwMode="auto">
            <a:xfrm>
              <a:off x="7650163" y="5346688"/>
              <a:ext cx="108585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rgbClr val="000066"/>
                  </a:solidFill>
                  <a:latin typeface="Verdana" charset="0"/>
                  <a:ea typeface="ＭＳ Ｐゴシック" charset="0"/>
                  <a:cs typeface="ＭＳ Ｐゴシック" charset="0"/>
                </a:defRPr>
              </a:lvl1pPr>
              <a:lvl2pPr marL="742950" indent="-285750" eaLnBrk="0" hangingPunct="0">
                <a:defRPr sz="2400">
                  <a:solidFill>
                    <a:srgbClr val="000066"/>
                  </a:solidFill>
                  <a:latin typeface="Verdana" charset="0"/>
                  <a:ea typeface="ＭＳ Ｐゴシック" charset="0"/>
                </a:defRPr>
              </a:lvl2pPr>
              <a:lvl3pPr marL="1143000" indent="-228600" eaLnBrk="0" hangingPunct="0">
                <a:defRPr sz="2400">
                  <a:solidFill>
                    <a:srgbClr val="000066"/>
                  </a:solidFill>
                  <a:latin typeface="Verdana" charset="0"/>
                  <a:ea typeface="ＭＳ Ｐゴシック" charset="0"/>
                </a:defRPr>
              </a:lvl3pPr>
              <a:lvl4pPr marL="1600200" indent="-228600" eaLnBrk="0" hangingPunct="0">
                <a:defRPr sz="2400">
                  <a:solidFill>
                    <a:srgbClr val="000066"/>
                  </a:solidFill>
                  <a:latin typeface="Verdana" charset="0"/>
                  <a:ea typeface="ＭＳ Ｐゴシック" charset="0"/>
                </a:defRPr>
              </a:lvl4pPr>
              <a:lvl5pPr marL="2057400" indent="-228600" eaLnBrk="0" hangingPunct="0">
                <a:defRPr sz="2400">
                  <a:solidFill>
                    <a:srgbClr val="000066"/>
                  </a:solidFill>
                  <a:latin typeface="Verdana" charset="0"/>
                  <a:ea typeface="ＭＳ Ｐゴシック" charset="0"/>
                </a:defRPr>
              </a:lvl5pPr>
              <a:lvl6pPr marL="25146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6pPr>
              <a:lvl7pPr marL="29718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7pPr>
              <a:lvl8pPr marL="34290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8pPr>
              <a:lvl9pPr marL="38862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9pPr>
            </a:lstStyle>
            <a:p>
              <a:pPr algn="ctr" eaLnBrk="1" hangingPunct="1">
                <a:spcBef>
                  <a:spcPct val="50000"/>
                </a:spcBef>
                <a:buNone/>
              </a:pPr>
              <a:r>
                <a:rPr lang="de-DE" sz="1200">
                  <a:latin typeface="Arial" charset="0"/>
                  <a:ea typeface="MS PGothic" charset="0"/>
                  <a:cs typeface="MS PGothic" charset="0"/>
                </a:rPr>
                <a:t>Intensive</a:t>
              </a:r>
              <a:endParaRPr lang="de-AT" sz="1200">
                <a:latin typeface="Arial" charset="0"/>
                <a:ea typeface="MS PGothic" charset="0"/>
                <a:cs typeface="MS PGothic" charset="0"/>
              </a:endParaRPr>
            </a:p>
          </p:txBody>
        </p:sp>
        <p:sp>
          <p:nvSpPr>
            <p:cNvPr id="73" name="Text Box 133"/>
            <p:cNvSpPr txBox="1">
              <a:spLocks noChangeArrowheads="1"/>
            </p:cNvSpPr>
            <p:nvPr/>
          </p:nvSpPr>
          <p:spPr bwMode="auto">
            <a:xfrm rot="16200000">
              <a:off x="4903170" y="3599189"/>
              <a:ext cx="2759075" cy="196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66"/>
                  </a:solidFill>
                  <a:latin typeface="Verdana" charset="0"/>
                  <a:ea typeface="ＭＳ Ｐゴシック" charset="0"/>
                  <a:cs typeface="ＭＳ Ｐゴシック" charset="0"/>
                </a:defRPr>
              </a:lvl1pPr>
              <a:lvl2pPr marL="742950" indent="-285750" eaLnBrk="0" hangingPunct="0">
                <a:defRPr sz="2400">
                  <a:solidFill>
                    <a:srgbClr val="000066"/>
                  </a:solidFill>
                  <a:latin typeface="Verdana" charset="0"/>
                  <a:ea typeface="ＭＳ Ｐゴシック" charset="0"/>
                </a:defRPr>
              </a:lvl2pPr>
              <a:lvl3pPr marL="1143000" indent="-228600" eaLnBrk="0" hangingPunct="0">
                <a:defRPr sz="2400">
                  <a:solidFill>
                    <a:srgbClr val="000066"/>
                  </a:solidFill>
                  <a:latin typeface="Verdana" charset="0"/>
                  <a:ea typeface="ＭＳ Ｐゴシック" charset="0"/>
                </a:defRPr>
              </a:lvl3pPr>
              <a:lvl4pPr marL="1600200" indent="-228600" eaLnBrk="0" hangingPunct="0">
                <a:defRPr sz="2400">
                  <a:solidFill>
                    <a:srgbClr val="000066"/>
                  </a:solidFill>
                  <a:latin typeface="Verdana" charset="0"/>
                  <a:ea typeface="ＭＳ Ｐゴシック" charset="0"/>
                </a:defRPr>
              </a:lvl4pPr>
              <a:lvl5pPr marL="2057400" indent="-228600" eaLnBrk="0" hangingPunct="0">
                <a:defRPr sz="2400">
                  <a:solidFill>
                    <a:srgbClr val="000066"/>
                  </a:solidFill>
                  <a:latin typeface="Verdana" charset="0"/>
                  <a:ea typeface="ＭＳ Ｐゴシック" charset="0"/>
                </a:defRPr>
              </a:lvl5pPr>
              <a:lvl6pPr marL="25146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6pPr>
              <a:lvl7pPr marL="29718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7pPr>
              <a:lvl8pPr marL="34290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8pPr>
              <a:lvl9pPr marL="38862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9pPr>
            </a:lstStyle>
            <a:p>
              <a:pPr algn="ctr" eaLnBrk="1" hangingPunct="1">
                <a:spcBef>
                  <a:spcPct val="50000"/>
                </a:spcBef>
                <a:buNone/>
              </a:pPr>
              <a:r>
                <a:rPr lang="de-DE" sz="1100" b="1">
                  <a:latin typeface="Arial" charset="0"/>
                  <a:ea typeface="MS PGothic" charset="0"/>
                  <a:cs typeface="MS PGothic" charset="0"/>
                </a:rPr>
                <a:t>Events per 100 patients per year</a:t>
              </a:r>
              <a:endParaRPr lang="de-AT" sz="1100" b="1">
                <a:latin typeface="Arial" charset="0"/>
                <a:ea typeface="MS PGothic" charset="0"/>
                <a:cs typeface="MS PGothic" charset="0"/>
              </a:endParaRPr>
            </a:p>
          </p:txBody>
        </p:sp>
        <p:grpSp>
          <p:nvGrpSpPr>
            <p:cNvPr id="74" name="Group 63"/>
            <p:cNvGrpSpPr>
              <a:grpSpLocks/>
            </p:cNvGrpSpPr>
            <p:nvPr/>
          </p:nvGrpSpPr>
          <p:grpSpPr bwMode="auto">
            <a:xfrm>
              <a:off x="6762750" y="2673338"/>
              <a:ext cx="66675" cy="2193925"/>
              <a:chOff x="4308" y="1880"/>
              <a:chExt cx="1204" cy="1382"/>
            </a:xfrm>
          </p:grpSpPr>
          <p:sp>
            <p:nvSpPr>
              <p:cNvPr id="87" name="Line 42"/>
              <p:cNvSpPr>
                <a:spLocks noChangeShapeType="1"/>
              </p:cNvSpPr>
              <p:nvPr/>
            </p:nvSpPr>
            <p:spPr bwMode="auto">
              <a:xfrm>
                <a:off x="4308" y="1880"/>
                <a:ext cx="1204"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a:buNone/>
                </a:pPr>
                <a:endParaRPr lang="nl-NL"/>
              </a:p>
            </p:txBody>
          </p:sp>
          <p:sp>
            <p:nvSpPr>
              <p:cNvPr id="88" name="Line 43"/>
              <p:cNvSpPr>
                <a:spLocks noChangeShapeType="1"/>
              </p:cNvSpPr>
              <p:nvPr/>
            </p:nvSpPr>
            <p:spPr bwMode="auto">
              <a:xfrm>
                <a:off x="4308" y="2077"/>
                <a:ext cx="1204"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a:buNone/>
                </a:pPr>
                <a:endParaRPr lang="nl-NL"/>
              </a:p>
            </p:txBody>
          </p:sp>
          <p:sp>
            <p:nvSpPr>
              <p:cNvPr id="89" name="Line 44"/>
              <p:cNvSpPr>
                <a:spLocks noChangeShapeType="1"/>
              </p:cNvSpPr>
              <p:nvPr/>
            </p:nvSpPr>
            <p:spPr bwMode="auto">
              <a:xfrm>
                <a:off x="4308" y="2275"/>
                <a:ext cx="1204"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a:buNone/>
                </a:pPr>
                <a:endParaRPr lang="nl-NL"/>
              </a:p>
            </p:txBody>
          </p:sp>
          <p:sp>
            <p:nvSpPr>
              <p:cNvPr id="90" name="Line 45"/>
              <p:cNvSpPr>
                <a:spLocks noChangeShapeType="1"/>
              </p:cNvSpPr>
              <p:nvPr/>
            </p:nvSpPr>
            <p:spPr bwMode="auto">
              <a:xfrm>
                <a:off x="4308" y="2670"/>
                <a:ext cx="1204"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a:buNone/>
                </a:pPr>
                <a:endParaRPr lang="nl-NL"/>
              </a:p>
            </p:txBody>
          </p:sp>
          <p:sp>
            <p:nvSpPr>
              <p:cNvPr id="91" name="Line 46"/>
              <p:cNvSpPr>
                <a:spLocks noChangeShapeType="1"/>
              </p:cNvSpPr>
              <p:nvPr/>
            </p:nvSpPr>
            <p:spPr bwMode="auto">
              <a:xfrm>
                <a:off x="4308" y="2867"/>
                <a:ext cx="1204"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a:buNone/>
                </a:pPr>
                <a:endParaRPr lang="nl-NL"/>
              </a:p>
            </p:txBody>
          </p:sp>
          <p:sp>
            <p:nvSpPr>
              <p:cNvPr id="92" name="Line 47"/>
              <p:cNvSpPr>
                <a:spLocks noChangeShapeType="1"/>
              </p:cNvSpPr>
              <p:nvPr/>
            </p:nvSpPr>
            <p:spPr bwMode="auto">
              <a:xfrm>
                <a:off x="4308" y="3065"/>
                <a:ext cx="1204"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a:buNone/>
                </a:pPr>
                <a:endParaRPr lang="nl-NL"/>
              </a:p>
            </p:txBody>
          </p:sp>
          <p:sp>
            <p:nvSpPr>
              <p:cNvPr id="93" name="Line 48"/>
              <p:cNvSpPr>
                <a:spLocks noChangeShapeType="1"/>
              </p:cNvSpPr>
              <p:nvPr/>
            </p:nvSpPr>
            <p:spPr bwMode="auto">
              <a:xfrm>
                <a:off x="4308" y="3262"/>
                <a:ext cx="1204"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a:buNone/>
                </a:pPr>
                <a:endParaRPr lang="nl-NL"/>
              </a:p>
            </p:txBody>
          </p:sp>
          <p:sp>
            <p:nvSpPr>
              <p:cNvPr id="94" name="Line 55"/>
              <p:cNvSpPr>
                <a:spLocks noChangeShapeType="1"/>
              </p:cNvSpPr>
              <p:nvPr/>
            </p:nvSpPr>
            <p:spPr bwMode="auto">
              <a:xfrm>
                <a:off x="4308" y="2472"/>
                <a:ext cx="1204"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a:buNone/>
                </a:pPr>
                <a:endParaRPr lang="nl-NL"/>
              </a:p>
            </p:txBody>
          </p:sp>
        </p:grpSp>
        <p:sp>
          <p:nvSpPr>
            <p:cNvPr id="75" name="Line 49"/>
            <p:cNvSpPr>
              <a:spLocks noChangeShapeType="1"/>
            </p:cNvSpPr>
            <p:nvPr/>
          </p:nvSpPr>
          <p:spPr bwMode="auto">
            <a:xfrm>
              <a:off x="6762750" y="5181588"/>
              <a:ext cx="191135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a:buNone/>
              </a:pPr>
              <a:endParaRPr lang="nl-NL"/>
            </a:p>
          </p:txBody>
        </p:sp>
        <p:sp>
          <p:nvSpPr>
            <p:cNvPr id="76" name="Line 68"/>
            <p:cNvSpPr>
              <a:spLocks noChangeShapeType="1"/>
            </p:cNvSpPr>
            <p:nvPr/>
          </p:nvSpPr>
          <p:spPr bwMode="auto">
            <a:xfrm flipV="1">
              <a:off x="6832600" y="2663813"/>
              <a:ext cx="0" cy="25161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lIns="89850" tIns="46720" rIns="89850" bIns="46720" anchor="ctr"/>
            <a:lstStyle/>
            <a:p>
              <a:pPr>
                <a:buNone/>
              </a:pPr>
              <a:endParaRPr lang="nl-NL"/>
            </a:p>
          </p:txBody>
        </p:sp>
        <p:grpSp>
          <p:nvGrpSpPr>
            <p:cNvPr id="77" name="Group 105"/>
            <p:cNvGrpSpPr>
              <a:grpSpLocks/>
            </p:cNvGrpSpPr>
            <p:nvPr/>
          </p:nvGrpSpPr>
          <p:grpSpPr bwMode="auto">
            <a:xfrm>
              <a:off x="6377771" y="2538406"/>
              <a:ext cx="355691" cy="2770249"/>
              <a:chOff x="6419863" y="2538406"/>
              <a:chExt cx="355691" cy="2770249"/>
            </a:xfrm>
          </p:grpSpPr>
          <p:sp>
            <p:nvSpPr>
              <p:cNvPr id="78" name="TextBox 95"/>
              <p:cNvSpPr txBox="1">
                <a:spLocks noChangeArrowheads="1"/>
              </p:cNvSpPr>
              <p:nvPr/>
            </p:nvSpPr>
            <p:spPr bwMode="auto">
              <a:xfrm>
                <a:off x="6433334" y="3165473"/>
                <a:ext cx="327116" cy="261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00066"/>
                    </a:solidFill>
                    <a:latin typeface="Verdana" charset="0"/>
                    <a:ea typeface="ＭＳ Ｐゴシック" charset="0"/>
                    <a:cs typeface="ＭＳ Ｐゴシック" charset="0"/>
                  </a:defRPr>
                </a:lvl1pPr>
                <a:lvl2pPr marL="742950" indent="-285750" eaLnBrk="0" hangingPunct="0">
                  <a:defRPr sz="2400">
                    <a:solidFill>
                      <a:srgbClr val="000066"/>
                    </a:solidFill>
                    <a:latin typeface="Verdana" charset="0"/>
                    <a:ea typeface="ＭＳ Ｐゴシック" charset="0"/>
                  </a:defRPr>
                </a:lvl2pPr>
                <a:lvl3pPr marL="1143000" indent="-228600" eaLnBrk="0" hangingPunct="0">
                  <a:defRPr sz="2400">
                    <a:solidFill>
                      <a:srgbClr val="000066"/>
                    </a:solidFill>
                    <a:latin typeface="Verdana" charset="0"/>
                    <a:ea typeface="ＭＳ Ｐゴシック" charset="0"/>
                  </a:defRPr>
                </a:lvl3pPr>
                <a:lvl4pPr marL="1600200" indent="-228600" eaLnBrk="0" hangingPunct="0">
                  <a:defRPr sz="2400">
                    <a:solidFill>
                      <a:srgbClr val="000066"/>
                    </a:solidFill>
                    <a:latin typeface="Verdana" charset="0"/>
                    <a:ea typeface="ＭＳ Ｐゴシック" charset="0"/>
                  </a:defRPr>
                </a:lvl4pPr>
                <a:lvl5pPr marL="2057400" indent="-228600" eaLnBrk="0" hangingPunct="0">
                  <a:defRPr sz="2400">
                    <a:solidFill>
                      <a:srgbClr val="000066"/>
                    </a:solidFill>
                    <a:latin typeface="Verdana" charset="0"/>
                    <a:ea typeface="ＭＳ Ｐゴシック" charset="0"/>
                  </a:defRPr>
                </a:lvl5pPr>
                <a:lvl6pPr marL="25146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6pPr>
                <a:lvl7pPr marL="29718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7pPr>
                <a:lvl8pPr marL="34290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8pPr>
                <a:lvl9pPr marL="38862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9pPr>
              </a:lstStyle>
              <a:p>
                <a:pPr eaLnBrk="1" hangingPunct="1">
                  <a:buNone/>
                </a:pPr>
                <a:r>
                  <a:rPr lang="en-US" sz="1100" b="1"/>
                  <a:t>0.6</a:t>
                </a:r>
              </a:p>
            </p:txBody>
          </p:sp>
          <p:sp>
            <p:nvSpPr>
              <p:cNvPr id="79" name="TextBox 96"/>
              <p:cNvSpPr txBox="1">
                <a:spLocks noChangeArrowheads="1"/>
              </p:cNvSpPr>
              <p:nvPr/>
            </p:nvSpPr>
            <p:spPr bwMode="auto">
              <a:xfrm>
                <a:off x="6428571" y="3794128"/>
                <a:ext cx="327116" cy="261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00066"/>
                    </a:solidFill>
                    <a:latin typeface="Verdana" charset="0"/>
                    <a:ea typeface="ＭＳ Ｐゴシック" charset="0"/>
                    <a:cs typeface="ＭＳ Ｐゴシック" charset="0"/>
                  </a:defRPr>
                </a:lvl1pPr>
                <a:lvl2pPr marL="742950" indent="-285750" eaLnBrk="0" hangingPunct="0">
                  <a:defRPr sz="2400">
                    <a:solidFill>
                      <a:srgbClr val="000066"/>
                    </a:solidFill>
                    <a:latin typeface="Verdana" charset="0"/>
                    <a:ea typeface="ＭＳ Ｐゴシック" charset="0"/>
                  </a:defRPr>
                </a:lvl2pPr>
                <a:lvl3pPr marL="1143000" indent="-228600" eaLnBrk="0" hangingPunct="0">
                  <a:defRPr sz="2400">
                    <a:solidFill>
                      <a:srgbClr val="000066"/>
                    </a:solidFill>
                    <a:latin typeface="Verdana" charset="0"/>
                    <a:ea typeface="ＭＳ Ｐゴシック" charset="0"/>
                  </a:defRPr>
                </a:lvl3pPr>
                <a:lvl4pPr marL="1600200" indent="-228600" eaLnBrk="0" hangingPunct="0">
                  <a:defRPr sz="2400">
                    <a:solidFill>
                      <a:srgbClr val="000066"/>
                    </a:solidFill>
                    <a:latin typeface="Verdana" charset="0"/>
                    <a:ea typeface="ＭＳ Ｐゴシック" charset="0"/>
                  </a:defRPr>
                </a:lvl4pPr>
                <a:lvl5pPr marL="2057400" indent="-228600" eaLnBrk="0" hangingPunct="0">
                  <a:defRPr sz="2400">
                    <a:solidFill>
                      <a:srgbClr val="000066"/>
                    </a:solidFill>
                    <a:latin typeface="Verdana" charset="0"/>
                    <a:ea typeface="ＭＳ Ｐゴシック" charset="0"/>
                  </a:defRPr>
                </a:lvl5pPr>
                <a:lvl6pPr marL="25146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6pPr>
                <a:lvl7pPr marL="29718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7pPr>
                <a:lvl8pPr marL="34290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8pPr>
                <a:lvl9pPr marL="38862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9pPr>
              </a:lstStyle>
              <a:p>
                <a:pPr eaLnBrk="1" hangingPunct="1">
                  <a:buNone/>
                </a:pPr>
                <a:r>
                  <a:rPr lang="en-US" sz="1100" b="1"/>
                  <a:t>0.4</a:t>
                </a:r>
              </a:p>
            </p:txBody>
          </p:sp>
          <p:sp>
            <p:nvSpPr>
              <p:cNvPr id="80" name="TextBox 97"/>
              <p:cNvSpPr txBox="1">
                <a:spLocks noChangeArrowheads="1"/>
              </p:cNvSpPr>
              <p:nvPr/>
            </p:nvSpPr>
            <p:spPr bwMode="auto">
              <a:xfrm>
                <a:off x="6433334" y="4422782"/>
                <a:ext cx="327116" cy="261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00066"/>
                    </a:solidFill>
                    <a:latin typeface="Verdana" charset="0"/>
                    <a:ea typeface="ＭＳ Ｐゴシック" charset="0"/>
                    <a:cs typeface="ＭＳ Ｐゴシック" charset="0"/>
                  </a:defRPr>
                </a:lvl1pPr>
                <a:lvl2pPr marL="742950" indent="-285750" eaLnBrk="0" hangingPunct="0">
                  <a:defRPr sz="2400">
                    <a:solidFill>
                      <a:srgbClr val="000066"/>
                    </a:solidFill>
                    <a:latin typeface="Verdana" charset="0"/>
                    <a:ea typeface="ＭＳ Ｐゴシック" charset="0"/>
                  </a:defRPr>
                </a:lvl2pPr>
                <a:lvl3pPr marL="1143000" indent="-228600" eaLnBrk="0" hangingPunct="0">
                  <a:defRPr sz="2400">
                    <a:solidFill>
                      <a:srgbClr val="000066"/>
                    </a:solidFill>
                    <a:latin typeface="Verdana" charset="0"/>
                    <a:ea typeface="ＭＳ Ｐゴシック" charset="0"/>
                  </a:defRPr>
                </a:lvl3pPr>
                <a:lvl4pPr marL="1600200" indent="-228600" eaLnBrk="0" hangingPunct="0">
                  <a:defRPr sz="2400">
                    <a:solidFill>
                      <a:srgbClr val="000066"/>
                    </a:solidFill>
                    <a:latin typeface="Verdana" charset="0"/>
                    <a:ea typeface="ＭＳ Ｐゴシック" charset="0"/>
                  </a:defRPr>
                </a:lvl4pPr>
                <a:lvl5pPr marL="2057400" indent="-228600" eaLnBrk="0" hangingPunct="0">
                  <a:defRPr sz="2400">
                    <a:solidFill>
                      <a:srgbClr val="000066"/>
                    </a:solidFill>
                    <a:latin typeface="Verdana" charset="0"/>
                    <a:ea typeface="ＭＳ Ｐゴシック" charset="0"/>
                  </a:defRPr>
                </a:lvl5pPr>
                <a:lvl6pPr marL="25146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6pPr>
                <a:lvl7pPr marL="29718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7pPr>
                <a:lvl8pPr marL="34290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8pPr>
                <a:lvl9pPr marL="38862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9pPr>
              </a:lstStyle>
              <a:p>
                <a:pPr eaLnBrk="1" hangingPunct="1">
                  <a:buNone/>
                </a:pPr>
                <a:r>
                  <a:rPr lang="en-US" sz="1100" b="1"/>
                  <a:t>0.2</a:t>
                </a:r>
              </a:p>
            </p:txBody>
          </p:sp>
          <p:sp>
            <p:nvSpPr>
              <p:cNvPr id="81" name="TextBox 98"/>
              <p:cNvSpPr txBox="1">
                <a:spLocks noChangeArrowheads="1"/>
              </p:cNvSpPr>
              <p:nvPr/>
            </p:nvSpPr>
            <p:spPr bwMode="auto">
              <a:xfrm>
                <a:off x="6548764" y="5047003"/>
                <a:ext cx="213687" cy="261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00066"/>
                    </a:solidFill>
                    <a:latin typeface="Verdana" charset="0"/>
                    <a:ea typeface="ＭＳ Ｐゴシック" charset="0"/>
                    <a:cs typeface="ＭＳ Ｐゴシック" charset="0"/>
                  </a:defRPr>
                </a:lvl1pPr>
                <a:lvl2pPr marL="742950" indent="-285750" eaLnBrk="0" hangingPunct="0">
                  <a:defRPr sz="2400">
                    <a:solidFill>
                      <a:srgbClr val="000066"/>
                    </a:solidFill>
                    <a:latin typeface="Verdana" charset="0"/>
                    <a:ea typeface="ＭＳ Ｐゴシック" charset="0"/>
                  </a:defRPr>
                </a:lvl2pPr>
                <a:lvl3pPr marL="1143000" indent="-228600" eaLnBrk="0" hangingPunct="0">
                  <a:defRPr sz="2400">
                    <a:solidFill>
                      <a:srgbClr val="000066"/>
                    </a:solidFill>
                    <a:latin typeface="Verdana" charset="0"/>
                    <a:ea typeface="ＭＳ Ｐゴシック" charset="0"/>
                  </a:defRPr>
                </a:lvl3pPr>
                <a:lvl4pPr marL="1600200" indent="-228600" eaLnBrk="0" hangingPunct="0">
                  <a:defRPr sz="2400">
                    <a:solidFill>
                      <a:srgbClr val="000066"/>
                    </a:solidFill>
                    <a:latin typeface="Verdana" charset="0"/>
                    <a:ea typeface="ＭＳ Ｐゴシック" charset="0"/>
                  </a:defRPr>
                </a:lvl4pPr>
                <a:lvl5pPr marL="2057400" indent="-228600" eaLnBrk="0" hangingPunct="0">
                  <a:defRPr sz="2400">
                    <a:solidFill>
                      <a:srgbClr val="000066"/>
                    </a:solidFill>
                    <a:latin typeface="Verdana" charset="0"/>
                    <a:ea typeface="ＭＳ Ｐゴシック" charset="0"/>
                  </a:defRPr>
                </a:lvl5pPr>
                <a:lvl6pPr marL="25146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6pPr>
                <a:lvl7pPr marL="29718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7pPr>
                <a:lvl8pPr marL="34290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8pPr>
                <a:lvl9pPr marL="38862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9pPr>
              </a:lstStyle>
              <a:p>
                <a:pPr eaLnBrk="1" hangingPunct="1">
                  <a:buNone/>
                </a:pPr>
                <a:r>
                  <a:rPr lang="en-US" sz="1100" b="1"/>
                  <a:t>0</a:t>
                </a:r>
              </a:p>
            </p:txBody>
          </p:sp>
          <p:sp>
            <p:nvSpPr>
              <p:cNvPr id="82" name="TextBox 99"/>
              <p:cNvSpPr txBox="1">
                <a:spLocks noChangeArrowheads="1"/>
              </p:cNvSpPr>
              <p:nvPr/>
            </p:nvSpPr>
            <p:spPr bwMode="auto">
              <a:xfrm>
                <a:off x="6429388" y="2538406"/>
                <a:ext cx="327116" cy="261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00066"/>
                    </a:solidFill>
                    <a:latin typeface="Verdana" charset="0"/>
                    <a:ea typeface="ＭＳ Ｐゴシック" charset="0"/>
                    <a:cs typeface="ＭＳ Ｐゴシック" charset="0"/>
                  </a:defRPr>
                </a:lvl1pPr>
                <a:lvl2pPr marL="742950" indent="-285750" eaLnBrk="0" hangingPunct="0">
                  <a:defRPr sz="2400">
                    <a:solidFill>
                      <a:srgbClr val="000066"/>
                    </a:solidFill>
                    <a:latin typeface="Verdana" charset="0"/>
                    <a:ea typeface="ＭＳ Ｐゴシック" charset="0"/>
                  </a:defRPr>
                </a:lvl2pPr>
                <a:lvl3pPr marL="1143000" indent="-228600" eaLnBrk="0" hangingPunct="0">
                  <a:defRPr sz="2400">
                    <a:solidFill>
                      <a:srgbClr val="000066"/>
                    </a:solidFill>
                    <a:latin typeface="Verdana" charset="0"/>
                    <a:ea typeface="ＭＳ Ｐゴシック" charset="0"/>
                  </a:defRPr>
                </a:lvl3pPr>
                <a:lvl4pPr marL="1600200" indent="-228600" eaLnBrk="0" hangingPunct="0">
                  <a:defRPr sz="2400">
                    <a:solidFill>
                      <a:srgbClr val="000066"/>
                    </a:solidFill>
                    <a:latin typeface="Verdana" charset="0"/>
                    <a:ea typeface="ＭＳ Ｐゴシック" charset="0"/>
                  </a:defRPr>
                </a:lvl4pPr>
                <a:lvl5pPr marL="2057400" indent="-228600" eaLnBrk="0" hangingPunct="0">
                  <a:defRPr sz="2400">
                    <a:solidFill>
                      <a:srgbClr val="000066"/>
                    </a:solidFill>
                    <a:latin typeface="Verdana" charset="0"/>
                    <a:ea typeface="ＭＳ Ｐゴシック" charset="0"/>
                  </a:defRPr>
                </a:lvl5pPr>
                <a:lvl6pPr marL="25146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6pPr>
                <a:lvl7pPr marL="29718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7pPr>
                <a:lvl8pPr marL="34290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8pPr>
                <a:lvl9pPr marL="38862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9pPr>
              </a:lstStyle>
              <a:p>
                <a:pPr eaLnBrk="1" hangingPunct="1">
                  <a:buNone/>
                </a:pPr>
                <a:r>
                  <a:rPr lang="en-US" sz="1100" b="1"/>
                  <a:t>0.8</a:t>
                </a:r>
              </a:p>
            </p:txBody>
          </p:sp>
          <p:sp>
            <p:nvSpPr>
              <p:cNvPr id="83" name="TextBox 101"/>
              <p:cNvSpPr txBox="1">
                <a:spLocks noChangeArrowheads="1"/>
              </p:cNvSpPr>
              <p:nvPr/>
            </p:nvSpPr>
            <p:spPr bwMode="auto">
              <a:xfrm>
                <a:off x="6419863" y="2851475"/>
                <a:ext cx="327116" cy="261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00066"/>
                    </a:solidFill>
                    <a:latin typeface="Verdana" charset="0"/>
                    <a:ea typeface="ＭＳ Ｐゴシック" charset="0"/>
                    <a:cs typeface="ＭＳ Ｐゴシック" charset="0"/>
                  </a:defRPr>
                </a:lvl1pPr>
                <a:lvl2pPr marL="742950" indent="-285750" eaLnBrk="0" hangingPunct="0">
                  <a:defRPr sz="2400">
                    <a:solidFill>
                      <a:srgbClr val="000066"/>
                    </a:solidFill>
                    <a:latin typeface="Verdana" charset="0"/>
                    <a:ea typeface="ＭＳ Ｐゴシック" charset="0"/>
                  </a:defRPr>
                </a:lvl2pPr>
                <a:lvl3pPr marL="1143000" indent="-228600" eaLnBrk="0" hangingPunct="0">
                  <a:defRPr sz="2400">
                    <a:solidFill>
                      <a:srgbClr val="000066"/>
                    </a:solidFill>
                    <a:latin typeface="Verdana" charset="0"/>
                    <a:ea typeface="ＭＳ Ｐゴシック" charset="0"/>
                  </a:defRPr>
                </a:lvl3pPr>
                <a:lvl4pPr marL="1600200" indent="-228600" eaLnBrk="0" hangingPunct="0">
                  <a:defRPr sz="2400">
                    <a:solidFill>
                      <a:srgbClr val="000066"/>
                    </a:solidFill>
                    <a:latin typeface="Verdana" charset="0"/>
                    <a:ea typeface="ＭＳ Ｐゴシック" charset="0"/>
                  </a:defRPr>
                </a:lvl4pPr>
                <a:lvl5pPr marL="2057400" indent="-228600" eaLnBrk="0" hangingPunct="0">
                  <a:defRPr sz="2400">
                    <a:solidFill>
                      <a:srgbClr val="000066"/>
                    </a:solidFill>
                    <a:latin typeface="Verdana" charset="0"/>
                    <a:ea typeface="ＭＳ Ｐゴシック" charset="0"/>
                  </a:defRPr>
                </a:lvl5pPr>
                <a:lvl6pPr marL="25146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6pPr>
                <a:lvl7pPr marL="29718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7pPr>
                <a:lvl8pPr marL="34290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8pPr>
                <a:lvl9pPr marL="38862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9pPr>
              </a:lstStyle>
              <a:p>
                <a:pPr eaLnBrk="1" hangingPunct="1">
                  <a:buNone/>
                </a:pPr>
                <a:r>
                  <a:rPr lang="en-US" sz="1100" b="1"/>
                  <a:t>0.7</a:t>
                </a:r>
              </a:p>
            </p:txBody>
          </p:sp>
          <p:sp>
            <p:nvSpPr>
              <p:cNvPr id="84" name="TextBox 102"/>
              <p:cNvSpPr txBox="1">
                <a:spLocks noChangeArrowheads="1"/>
              </p:cNvSpPr>
              <p:nvPr/>
            </p:nvSpPr>
            <p:spPr bwMode="auto">
              <a:xfrm>
                <a:off x="6432563" y="3478542"/>
                <a:ext cx="327116" cy="261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00066"/>
                    </a:solidFill>
                    <a:latin typeface="Verdana" charset="0"/>
                    <a:ea typeface="ＭＳ Ｐゴシック" charset="0"/>
                    <a:cs typeface="ＭＳ Ｐゴシック" charset="0"/>
                  </a:defRPr>
                </a:lvl1pPr>
                <a:lvl2pPr marL="742950" indent="-285750" eaLnBrk="0" hangingPunct="0">
                  <a:defRPr sz="2400">
                    <a:solidFill>
                      <a:srgbClr val="000066"/>
                    </a:solidFill>
                    <a:latin typeface="Verdana" charset="0"/>
                    <a:ea typeface="ＭＳ Ｐゴシック" charset="0"/>
                  </a:defRPr>
                </a:lvl2pPr>
                <a:lvl3pPr marL="1143000" indent="-228600" eaLnBrk="0" hangingPunct="0">
                  <a:defRPr sz="2400">
                    <a:solidFill>
                      <a:srgbClr val="000066"/>
                    </a:solidFill>
                    <a:latin typeface="Verdana" charset="0"/>
                    <a:ea typeface="ＭＳ Ｐゴシック" charset="0"/>
                  </a:defRPr>
                </a:lvl3pPr>
                <a:lvl4pPr marL="1600200" indent="-228600" eaLnBrk="0" hangingPunct="0">
                  <a:defRPr sz="2400">
                    <a:solidFill>
                      <a:srgbClr val="000066"/>
                    </a:solidFill>
                    <a:latin typeface="Verdana" charset="0"/>
                    <a:ea typeface="ＭＳ Ｐゴシック" charset="0"/>
                  </a:defRPr>
                </a:lvl4pPr>
                <a:lvl5pPr marL="2057400" indent="-228600" eaLnBrk="0" hangingPunct="0">
                  <a:defRPr sz="2400">
                    <a:solidFill>
                      <a:srgbClr val="000066"/>
                    </a:solidFill>
                    <a:latin typeface="Verdana" charset="0"/>
                    <a:ea typeface="ＭＳ Ｐゴシック" charset="0"/>
                  </a:defRPr>
                </a:lvl5pPr>
                <a:lvl6pPr marL="25146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6pPr>
                <a:lvl7pPr marL="29718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7pPr>
                <a:lvl8pPr marL="34290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8pPr>
                <a:lvl9pPr marL="38862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9pPr>
              </a:lstStyle>
              <a:p>
                <a:pPr eaLnBrk="1" hangingPunct="1">
                  <a:buNone/>
                </a:pPr>
                <a:r>
                  <a:rPr lang="en-US" sz="1100" b="1"/>
                  <a:t>0.5</a:t>
                </a:r>
              </a:p>
            </p:txBody>
          </p:sp>
          <p:sp>
            <p:nvSpPr>
              <p:cNvPr id="85" name="TextBox 103"/>
              <p:cNvSpPr txBox="1">
                <a:spLocks noChangeArrowheads="1"/>
              </p:cNvSpPr>
              <p:nvPr/>
            </p:nvSpPr>
            <p:spPr bwMode="auto">
              <a:xfrm>
                <a:off x="6432563" y="4102434"/>
                <a:ext cx="327116" cy="261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00066"/>
                    </a:solidFill>
                    <a:latin typeface="Verdana" charset="0"/>
                    <a:ea typeface="ＭＳ Ｐゴシック" charset="0"/>
                    <a:cs typeface="ＭＳ Ｐゴシック" charset="0"/>
                  </a:defRPr>
                </a:lvl1pPr>
                <a:lvl2pPr marL="742950" indent="-285750" eaLnBrk="0" hangingPunct="0">
                  <a:defRPr sz="2400">
                    <a:solidFill>
                      <a:srgbClr val="000066"/>
                    </a:solidFill>
                    <a:latin typeface="Verdana" charset="0"/>
                    <a:ea typeface="ＭＳ Ｐゴシック" charset="0"/>
                  </a:defRPr>
                </a:lvl2pPr>
                <a:lvl3pPr marL="1143000" indent="-228600" eaLnBrk="0" hangingPunct="0">
                  <a:defRPr sz="2400">
                    <a:solidFill>
                      <a:srgbClr val="000066"/>
                    </a:solidFill>
                    <a:latin typeface="Verdana" charset="0"/>
                    <a:ea typeface="ＭＳ Ｐゴシック" charset="0"/>
                  </a:defRPr>
                </a:lvl3pPr>
                <a:lvl4pPr marL="1600200" indent="-228600" eaLnBrk="0" hangingPunct="0">
                  <a:defRPr sz="2400">
                    <a:solidFill>
                      <a:srgbClr val="000066"/>
                    </a:solidFill>
                    <a:latin typeface="Verdana" charset="0"/>
                    <a:ea typeface="ＭＳ Ｐゴシック" charset="0"/>
                  </a:defRPr>
                </a:lvl4pPr>
                <a:lvl5pPr marL="2057400" indent="-228600" eaLnBrk="0" hangingPunct="0">
                  <a:defRPr sz="2400">
                    <a:solidFill>
                      <a:srgbClr val="000066"/>
                    </a:solidFill>
                    <a:latin typeface="Verdana" charset="0"/>
                    <a:ea typeface="ＭＳ Ｐゴシック" charset="0"/>
                  </a:defRPr>
                </a:lvl5pPr>
                <a:lvl6pPr marL="25146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6pPr>
                <a:lvl7pPr marL="29718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7pPr>
                <a:lvl8pPr marL="34290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8pPr>
                <a:lvl9pPr marL="38862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9pPr>
              </a:lstStyle>
              <a:p>
                <a:pPr eaLnBrk="1" hangingPunct="1">
                  <a:buNone/>
                </a:pPr>
                <a:r>
                  <a:rPr lang="en-US" sz="1100" b="1"/>
                  <a:t>0.3</a:t>
                </a:r>
              </a:p>
            </p:txBody>
          </p:sp>
          <p:sp>
            <p:nvSpPr>
              <p:cNvPr id="86" name="TextBox 104"/>
              <p:cNvSpPr txBox="1">
                <a:spLocks noChangeArrowheads="1"/>
              </p:cNvSpPr>
              <p:nvPr/>
            </p:nvSpPr>
            <p:spPr bwMode="auto">
              <a:xfrm>
                <a:off x="6448438" y="4737109"/>
                <a:ext cx="327116" cy="261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00066"/>
                    </a:solidFill>
                    <a:latin typeface="Verdana" charset="0"/>
                    <a:ea typeface="ＭＳ Ｐゴシック" charset="0"/>
                    <a:cs typeface="ＭＳ Ｐゴシック" charset="0"/>
                  </a:defRPr>
                </a:lvl1pPr>
                <a:lvl2pPr marL="742950" indent="-285750" eaLnBrk="0" hangingPunct="0">
                  <a:defRPr sz="2400">
                    <a:solidFill>
                      <a:srgbClr val="000066"/>
                    </a:solidFill>
                    <a:latin typeface="Verdana" charset="0"/>
                    <a:ea typeface="ＭＳ Ｐゴシック" charset="0"/>
                  </a:defRPr>
                </a:lvl2pPr>
                <a:lvl3pPr marL="1143000" indent="-228600" eaLnBrk="0" hangingPunct="0">
                  <a:defRPr sz="2400">
                    <a:solidFill>
                      <a:srgbClr val="000066"/>
                    </a:solidFill>
                    <a:latin typeface="Verdana" charset="0"/>
                    <a:ea typeface="ＭＳ Ｐゴシック" charset="0"/>
                  </a:defRPr>
                </a:lvl3pPr>
                <a:lvl4pPr marL="1600200" indent="-228600" eaLnBrk="0" hangingPunct="0">
                  <a:defRPr sz="2400">
                    <a:solidFill>
                      <a:srgbClr val="000066"/>
                    </a:solidFill>
                    <a:latin typeface="Verdana" charset="0"/>
                    <a:ea typeface="ＭＳ Ｐゴシック" charset="0"/>
                  </a:defRPr>
                </a:lvl4pPr>
                <a:lvl5pPr marL="2057400" indent="-228600" eaLnBrk="0" hangingPunct="0">
                  <a:defRPr sz="2400">
                    <a:solidFill>
                      <a:srgbClr val="000066"/>
                    </a:solidFill>
                    <a:latin typeface="Verdana" charset="0"/>
                    <a:ea typeface="ＭＳ Ｐゴシック" charset="0"/>
                  </a:defRPr>
                </a:lvl5pPr>
                <a:lvl6pPr marL="25146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6pPr>
                <a:lvl7pPr marL="29718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7pPr>
                <a:lvl8pPr marL="34290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8pPr>
                <a:lvl9pPr marL="38862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9pPr>
              </a:lstStyle>
              <a:p>
                <a:pPr eaLnBrk="1" hangingPunct="1">
                  <a:buNone/>
                </a:pPr>
                <a:r>
                  <a:rPr lang="en-US" sz="1100" b="1"/>
                  <a:t>0.1</a:t>
                </a:r>
              </a:p>
            </p:txBody>
          </p:sp>
        </p:grpSp>
      </p:grpSp>
    </p:spTree>
    <p:extLst>
      <p:ext uri="{BB962C8B-B14F-4D97-AF65-F5344CB8AC3E}">
        <p14:creationId xmlns:p14="http://schemas.microsoft.com/office/powerpoint/2010/main" val="816976610"/>
      </p:ext>
    </p:extLst>
  </p:cSld>
  <p:clrMapOvr>
    <a:masterClrMapping/>
  </p:clrMapOvr>
  <mc:AlternateContent xmlns:mc="http://schemas.openxmlformats.org/markup-compatibility/2006" xmlns:p14="http://schemas.microsoft.com/office/powerpoint/2010/main">
    <mc:Choice Requires="p14">
      <p:transition spd="slow" p14:dur="30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Wat is de invloed van </a:t>
            </a:r>
            <a:r>
              <a:rPr lang="nl-NL" dirty="0" err="1" smtClean="0"/>
              <a:t>hypo’s</a:t>
            </a:r>
            <a:r>
              <a:rPr lang="nl-NL" dirty="0" smtClean="0"/>
              <a:t>? </a:t>
            </a:r>
            <a:endParaRPr lang="nl-NL" dirty="0"/>
          </a:p>
        </p:txBody>
      </p:sp>
      <p:sp>
        <p:nvSpPr>
          <p:cNvPr id="3" name="Tijdelijke aanduiding voor inhoud 2"/>
          <p:cNvSpPr>
            <a:spLocks noGrp="1"/>
          </p:cNvSpPr>
          <p:nvPr>
            <p:ph idx="1"/>
          </p:nvPr>
        </p:nvSpPr>
        <p:spPr/>
        <p:txBody>
          <a:bodyPr/>
          <a:lstStyle/>
          <a:p>
            <a:pPr marL="0" indent="0">
              <a:buNone/>
            </a:pPr>
            <a:r>
              <a:rPr lang="nl-NL" dirty="0"/>
              <a:t>Bij oudere patiënten met type 2 diabetes wordt een voorgeschiedenis van ernstige </a:t>
            </a:r>
            <a:r>
              <a:rPr lang="nl-NL" dirty="0" err="1"/>
              <a:t>hypo’s</a:t>
            </a:r>
            <a:r>
              <a:rPr lang="nl-NL" dirty="0"/>
              <a:t> geassocieerd met een grotere kans op dementie.</a:t>
            </a:r>
          </a:p>
          <a:p>
            <a:pPr marL="0" indent="0">
              <a:buNone/>
            </a:pPr>
            <a:r>
              <a:rPr lang="nl-NL" dirty="0"/>
              <a:t>Anderzijds:</a:t>
            </a:r>
          </a:p>
          <a:p>
            <a:pPr marL="0" indent="0">
              <a:buNone/>
            </a:pPr>
            <a:r>
              <a:rPr lang="nl-NL" dirty="0"/>
              <a:t>Er is een duidelijke relatie tussen langdurig hoge HbA1c waarden en afname in cognitieve functies. </a:t>
            </a:r>
            <a:r>
              <a:rPr lang="nl-NL" dirty="0" err="1"/>
              <a:t>Normoglycemie</a:t>
            </a:r>
            <a:r>
              <a:rPr lang="nl-NL" dirty="0"/>
              <a:t> behoudt cognitief presteren</a:t>
            </a:r>
          </a:p>
        </p:txBody>
      </p:sp>
      <p:sp>
        <p:nvSpPr>
          <p:cNvPr id="4" name="Tijdelijke aanduiding voor voettekst 3"/>
          <p:cNvSpPr>
            <a:spLocks noGrp="1"/>
          </p:cNvSpPr>
          <p:nvPr>
            <p:ph type="ftr" sz="quarter" idx="11"/>
          </p:nvPr>
        </p:nvSpPr>
        <p:spPr>
          <a:xfrm>
            <a:off x="374511" y="5958523"/>
            <a:ext cx="11398197" cy="260482"/>
          </a:xfrm>
        </p:spPr>
        <p:txBody>
          <a:bodyPr/>
          <a:lstStyle/>
          <a:p>
            <a:r>
              <a:rPr lang="nl-NL" dirty="0" err="1">
                <a:solidFill>
                  <a:schemeClr val="accent6">
                    <a:lumMod val="75000"/>
                  </a:schemeClr>
                </a:solidFill>
                <a:latin typeface="Arial" pitchFamily="34" charset="0"/>
                <a:cs typeface="Arial" pitchFamily="34" charset="0"/>
              </a:rPr>
              <a:t>Whitmer</a:t>
            </a:r>
            <a:r>
              <a:rPr lang="nl-NL" dirty="0">
                <a:solidFill>
                  <a:schemeClr val="accent6">
                    <a:lumMod val="75000"/>
                  </a:schemeClr>
                </a:solidFill>
                <a:latin typeface="Arial" pitchFamily="34" charset="0"/>
                <a:cs typeface="Arial" pitchFamily="34" charset="0"/>
              </a:rPr>
              <a:t> RA,. Kartner AJ, </a:t>
            </a:r>
            <a:r>
              <a:rPr lang="nl-NL" dirty="0" err="1">
                <a:solidFill>
                  <a:schemeClr val="accent6">
                    <a:lumMod val="75000"/>
                  </a:schemeClr>
                </a:solidFill>
                <a:latin typeface="Arial" pitchFamily="34" charset="0"/>
                <a:cs typeface="Arial" pitchFamily="34" charset="0"/>
              </a:rPr>
              <a:t>Yaffe</a:t>
            </a:r>
            <a:r>
              <a:rPr lang="nl-NL" dirty="0">
                <a:solidFill>
                  <a:schemeClr val="accent6">
                    <a:lumMod val="75000"/>
                  </a:schemeClr>
                </a:solidFill>
                <a:latin typeface="Arial" pitchFamily="34" charset="0"/>
                <a:cs typeface="Arial" pitchFamily="34" charset="0"/>
              </a:rPr>
              <a:t> K, </a:t>
            </a:r>
            <a:r>
              <a:rPr lang="nl-NL" dirty="0" err="1">
                <a:solidFill>
                  <a:schemeClr val="accent6">
                    <a:lumMod val="75000"/>
                  </a:schemeClr>
                </a:solidFill>
                <a:latin typeface="Arial" pitchFamily="34" charset="0"/>
                <a:cs typeface="Arial" pitchFamily="34" charset="0"/>
              </a:rPr>
              <a:t>Quesenberry</a:t>
            </a:r>
            <a:r>
              <a:rPr lang="nl-NL" dirty="0">
                <a:solidFill>
                  <a:schemeClr val="accent6">
                    <a:lumMod val="75000"/>
                  </a:schemeClr>
                </a:solidFill>
                <a:latin typeface="Arial" pitchFamily="34" charset="0"/>
                <a:cs typeface="Arial" pitchFamily="34" charset="0"/>
              </a:rPr>
              <a:t> CP Jr., </a:t>
            </a:r>
            <a:r>
              <a:rPr lang="nl-NL" dirty="0" err="1">
                <a:solidFill>
                  <a:schemeClr val="accent6">
                    <a:lumMod val="75000"/>
                  </a:schemeClr>
                </a:solidFill>
                <a:latin typeface="Arial" pitchFamily="34" charset="0"/>
                <a:cs typeface="Arial" pitchFamily="34" charset="0"/>
              </a:rPr>
              <a:t>Selby</a:t>
            </a:r>
            <a:r>
              <a:rPr lang="nl-NL" dirty="0">
                <a:solidFill>
                  <a:schemeClr val="accent6">
                    <a:lumMod val="75000"/>
                  </a:schemeClr>
                </a:solidFill>
                <a:latin typeface="Arial" pitchFamily="34" charset="0"/>
                <a:cs typeface="Arial" pitchFamily="34" charset="0"/>
              </a:rPr>
              <a:t> JV</a:t>
            </a:r>
            <a:br>
              <a:rPr lang="nl-NL" dirty="0">
                <a:solidFill>
                  <a:schemeClr val="accent6">
                    <a:lumMod val="75000"/>
                  </a:schemeClr>
                </a:solidFill>
                <a:latin typeface="Arial" pitchFamily="34" charset="0"/>
                <a:cs typeface="Arial" pitchFamily="34" charset="0"/>
              </a:rPr>
            </a:br>
            <a:r>
              <a:rPr lang="nl-NL" dirty="0">
                <a:solidFill>
                  <a:schemeClr val="accent6">
                    <a:lumMod val="75000"/>
                  </a:schemeClr>
                </a:solidFill>
                <a:latin typeface="Arial" pitchFamily="34" charset="0"/>
                <a:cs typeface="Arial" pitchFamily="34" charset="0"/>
              </a:rPr>
              <a:t>Kaiser Permanente, </a:t>
            </a:r>
            <a:r>
              <a:rPr lang="nl-NL" dirty="0" err="1">
                <a:solidFill>
                  <a:schemeClr val="accent6">
                    <a:lumMod val="75000"/>
                  </a:schemeClr>
                </a:solidFill>
                <a:latin typeface="Arial" pitchFamily="34" charset="0"/>
                <a:cs typeface="Arial" pitchFamily="34" charset="0"/>
              </a:rPr>
              <a:t>Division</a:t>
            </a:r>
            <a:r>
              <a:rPr lang="nl-NL" dirty="0">
                <a:solidFill>
                  <a:schemeClr val="accent6">
                    <a:lumMod val="75000"/>
                  </a:schemeClr>
                </a:solidFill>
                <a:latin typeface="Arial" pitchFamily="34" charset="0"/>
                <a:cs typeface="Arial" pitchFamily="34" charset="0"/>
              </a:rPr>
              <a:t> of Research, </a:t>
            </a:r>
            <a:r>
              <a:rPr lang="nl-NL" dirty="0" err="1">
                <a:solidFill>
                  <a:schemeClr val="accent6">
                    <a:lumMod val="75000"/>
                  </a:schemeClr>
                </a:solidFill>
                <a:latin typeface="Arial" pitchFamily="34" charset="0"/>
                <a:cs typeface="Arial" pitchFamily="34" charset="0"/>
              </a:rPr>
              <a:t>Section</a:t>
            </a:r>
            <a:r>
              <a:rPr lang="nl-NL" dirty="0">
                <a:solidFill>
                  <a:schemeClr val="accent6">
                    <a:lumMod val="75000"/>
                  </a:schemeClr>
                </a:solidFill>
                <a:latin typeface="Arial" pitchFamily="34" charset="0"/>
                <a:cs typeface="Arial" pitchFamily="34" charset="0"/>
              </a:rPr>
              <a:t> of </a:t>
            </a:r>
            <a:r>
              <a:rPr lang="nl-NL" dirty="0" err="1">
                <a:solidFill>
                  <a:schemeClr val="accent6">
                    <a:lumMod val="75000"/>
                  </a:schemeClr>
                </a:solidFill>
                <a:latin typeface="Arial" pitchFamily="34" charset="0"/>
                <a:cs typeface="Arial" pitchFamily="34" charset="0"/>
              </a:rPr>
              <a:t>Etiology</a:t>
            </a:r>
            <a:r>
              <a:rPr lang="nl-NL" dirty="0">
                <a:solidFill>
                  <a:schemeClr val="accent6">
                    <a:lumMod val="75000"/>
                  </a:schemeClr>
                </a:solidFill>
                <a:latin typeface="Arial" pitchFamily="34" charset="0"/>
                <a:cs typeface="Arial" pitchFamily="34" charset="0"/>
              </a:rPr>
              <a:t> </a:t>
            </a:r>
            <a:r>
              <a:rPr lang="nl-NL" dirty="0" err="1">
                <a:solidFill>
                  <a:schemeClr val="accent6">
                    <a:lumMod val="75000"/>
                  </a:schemeClr>
                </a:solidFill>
                <a:latin typeface="Arial" pitchFamily="34" charset="0"/>
                <a:cs typeface="Arial" pitchFamily="34" charset="0"/>
              </a:rPr>
              <a:t>and</a:t>
            </a:r>
            <a:r>
              <a:rPr lang="nl-NL" dirty="0">
                <a:solidFill>
                  <a:schemeClr val="accent6">
                    <a:lumMod val="75000"/>
                  </a:schemeClr>
                </a:solidFill>
                <a:latin typeface="Arial" pitchFamily="34" charset="0"/>
                <a:cs typeface="Arial" pitchFamily="34" charset="0"/>
              </a:rPr>
              <a:t> Prevention </a:t>
            </a:r>
            <a:r>
              <a:rPr lang="fr-FR" dirty="0">
                <a:solidFill>
                  <a:schemeClr val="accent6">
                    <a:lumMod val="75000"/>
                  </a:schemeClr>
                </a:solidFill>
                <a:latin typeface="Arial" pitchFamily="34" charset="0"/>
                <a:cs typeface="Arial" pitchFamily="34" charset="0"/>
              </a:rPr>
              <a:t>Comment in: JAMA. 2009 </a:t>
            </a:r>
            <a:r>
              <a:rPr lang="fr-FR" dirty="0" err="1">
                <a:solidFill>
                  <a:schemeClr val="accent6">
                    <a:lumMod val="75000"/>
                  </a:schemeClr>
                </a:solidFill>
                <a:latin typeface="Arial" pitchFamily="34" charset="0"/>
                <a:cs typeface="Arial" pitchFamily="34" charset="0"/>
              </a:rPr>
              <a:t>Apr</a:t>
            </a:r>
            <a:r>
              <a:rPr lang="fr-FR" dirty="0">
                <a:solidFill>
                  <a:schemeClr val="accent6">
                    <a:lumMod val="75000"/>
                  </a:schemeClr>
                </a:solidFill>
                <a:latin typeface="Arial" pitchFamily="34" charset="0"/>
                <a:cs typeface="Arial" pitchFamily="34" charset="0"/>
              </a:rPr>
              <a:t> 15;301(15):1599-601. </a:t>
            </a:r>
            <a:endParaRPr lang="nl-NL" dirty="0">
              <a:solidFill>
                <a:schemeClr val="accent6">
                  <a:lumMod val="75000"/>
                </a:schemeClr>
              </a:solidFill>
              <a:latin typeface="Arial" pitchFamily="34" charset="0"/>
              <a:cs typeface="Arial" pitchFamily="34" charset="0"/>
            </a:endParaRPr>
          </a:p>
          <a:p>
            <a:endParaRPr lang="nl-NL" dirty="0"/>
          </a:p>
        </p:txBody>
      </p:sp>
    </p:spTree>
    <p:extLst>
      <p:ext uri="{BB962C8B-B14F-4D97-AF65-F5344CB8AC3E}">
        <p14:creationId xmlns:p14="http://schemas.microsoft.com/office/powerpoint/2010/main" val="2064267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FFF12DDE-B5FF-4CB3-A1D7-1C8839E9EE15}"/>
              </a:ext>
            </a:extLst>
          </p:cNvPr>
          <p:cNvSpPr>
            <a:spLocks noGrp="1"/>
          </p:cNvSpPr>
          <p:nvPr>
            <p:ph type="title"/>
          </p:nvPr>
        </p:nvSpPr>
        <p:spPr/>
        <p:txBody>
          <a:bodyPr>
            <a:normAutofit/>
          </a:bodyPr>
          <a:lstStyle/>
          <a:p>
            <a:r>
              <a:rPr lang="nl-NL" sz="3600" dirty="0"/>
              <a:t>Effect recidiverende </a:t>
            </a:r>
            <a:r>
              <a:rPr lang="nl-NL" sz="3600" dirty="0" smtClean="0"/>
              <a:t>hypoglykemie</a:t>
            </a:r>
            <a:endParaRPr lang="nl-NL" sz="3600" dirty="0"/>
          </a:p>
        </p:txBody>
      </p:sp>
      <p:sp>
        <p:nvSpPr>
          <p:cNvPr id="3" name="Tijdelijke aanduiding voor inhoud 2">
            <a:extLst>
              <a:ext uri="{FF2B5EF4-FFF2-40B4-BE49-F238E27FC236}">
                <a16:creationId xmlns:a16="http://schemas.microsoft.com/office/drawing/2014/main" xmlns="" id="{3ED9BE4A-7817-4AA5-868F-C54BA614143B}"/>
              </a:ext>
            </a:extLst>
          </p:cNvPr>
          <p:cNvSpPr>
            <a:spLocks noGrp="1"/>
          </p:cNvSpPr>
          <p:nvPr>
            <p:ph idx="1"/>
          </p:nvPr>
        </p:nvSpPr>
        <p:spPr/>
        <p:txBody>
          <a:bodyPr/>
          <a:lstStyle/>
          <a:p>
            <a:pPr lvl="0"/>
            <a:r>
              <a:rPr lang="nl-NL" dirty="0"/>
              <a:t>Er zijn geen </a:t>
            </a:r>
            <a:r>
              <a:rPr lang="nl-NL" dirty="0" err="1"/>
              <a:t>rct’s</a:t>
            </a:r>
            <a:endParaRPr lang="nl-NL" dirty="0"/>
          </a:p>
          <a:p>
            <a:pPr lvl="0"/>
            <a:r>
              <a:rPr lang="nl-NL" dirty="0"/>
              <a:t>Observationele studie Koekoek 2015: </a:t>
            </a:r>
            <a:r>
              <a:rPr lang="nl-NL" dirty="0" err="1"/>
              <a:t>hypo’s</a:t>
            </a:r>
            <a:r>
              <a:rPr lang="nl-NL" dirty="0"/>
              <a:t> verhogen risico op dalen cognitie en dementie, mogelijk door medicatiefouten</a:t>
            </a:r>
          </a:p>
          <a:p>
            <a:pPr marL="0" indent="0">
              <a:buNone/>
            </a:pPr>
            <a:r>
              <a:rPr lang="nl-NL" dirty="0"/>
              <a:t> </a:t>
            </a:r>
          </a:p>
          <a:p>
            <a:endParaRPr lang="nl-NL" dirty="0"/>
          </a:p>
        </p:txBody>
      </p:sp>
    </p:spTree>
    <p:extLst>
      <p:ext uri="{BB962C8B-B14F-4D97-AF65-F5344CB8AC3E}">
        <p14:creationId xmlns:p14="http://schemas.microsoft.com/office/powerpoint/2010/main" val="39245766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a:t>I</a:t>
            </a:r>
            <a:r>
              <a:rPr lang="nl-NL" dirty="0" smtClean="0"/>
              <a:t>deale </a:t>
            </a:r>
            <a:r>
              <a:rPr lang="nl-NL" dirty="0" err="1" smtClean="0"/>
              <a:t>glucoseverlagende</a:t>
            </a:r>
            <a:r>
              <a:rPr lang="nl-NL" dirty="0" smtClean="0"/>
              <a:t> therapie kwetsbare ouderen? </a:t>
            </a:r>
            <a:endParaRPr lang="nl-NL" dirty="0"/>
          </a:p>
        </p:txBody>
      </p:sp>
      <p:sp>
        <p:nvSpPr>
          <p:cNvPr id="3" name="Tijdelijke aanduiding voor inhoud 2"/>
          <p:cNvSpPr>
            <a:spLocks noGrp="1"/>
          </p:cNvSpPr>
          <p:nvPr>
            <p:ph idx="1"/>
          </p:nvPr>
        </p:nvSpPr>
        <p:spPr/>
        <p:txBody>
          <a:bodyPr>
            <a:normAutofit/>
          </a:bodyPr>
          <a:lstStyle/>
          <a:p>
            <a:r>
              <a:rPr lang="nl-NL" dirty="0" smtClean="0"/>
              <a:t>Verbetering leefstijl </a:t>
            </a:r>
            <a:r>
              <a:rPr lang="mr-IN" dirty="0" smtClean="0"/>
              <a:t>–</a:t>
            </a:r>
            <a:r>
              <a:rPr lang="nl-NL" dirty="0" smtClean="0"/>
              <a:t> daling HbA1c </a:t>
            </a:r>
            <a:r>
              <a:rPr lang="nl-NL" dirty="0"/>
              <a:t>van &gt; 1 % (11 </a:t>
            </a:r>
            <a:r>
              <a:rPr lang="nl-NL" dirty="0" err="1"/>
              <a:t>mmol</a:t>
            </a:r>
            <a:r>
              <a:rPr lang="nl-NL" dirty="0"/>
              <a:t>/mol</a:t>
            </a:r>
            <a:r>
              <a:rPr lang="nl-NL" dirty="0" smtClean="0"/>
              <a:t>)</a:t>
            </a:r>
          </a:p>
          <a:p>
            <a:r>
              <a:rPr lang="nl-NL" dirty="0" smtClean="0"/>
              <a:t>Dieet verminderen koolhydraatinname ouderen, let op: </a:t>
            </a:r>
          </a:p>
          <a:p>
            <a:pPr lvl="1"/>
            <a:r>
              <a:rPr lang="nl-NL" dirty="0" smtClean="0"/>
              <a:t>Spierafbraak/</a:t>
            </a:r>
            <a:r>
              <a:rPr lang="nl-NL" dirty="0" err="1" smtClean="0"/>
              <a:t>sarcopenie</a:t>
            </a:r>
            <a:endParaRPr lang="nl-NL" dirty="0" smtClean="0"/>
          </a:p>
          <a:p>
            <a:pPr lvl="1"/>
            <a:r>
              <a:rPr lang="nl-NL" dirty="0" smtClean="0"/>
              <a:t>Ondervoede </a:t>
            </a:r>
            <a:r>
              <a:rPr lang="nl-NL" dirty="0"/>
              <a:t>oudere </a:t>
            </a:r>
            <a:r>
              <a:rPr lang="nl-NL" dirty="0" smtClean="0"/>
              <a:t>patiënten</a:t>
            </a:r>
            <a:endParaRPr lang="nl-NL" dirty="0"/>
          </a:p>
          <a:p>
            <a:pPr marL="0" indent="0">
              <a:buNone/>
            </a:pPr>
            <a:endParaRPr lang="nl-NL" dirty="0"/>
          </a:p>
        </p:txBody>
      </p:sp>
    </p:spTree>
    <p:extLst>
      <p:ext uri="{BB962C8B-B14F-4D97-AF65-F5344CB8AC3E}">
        <p14:creationId xmlns:p14="http://schemas.microsoft.com/office/powerpoint/2010/main" val="19285883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Waarom dit </a:t>
            </a:r>
            <a:r>
              <a:rPr lang="nl-NL" dirty="0" err="1" smtClean="0"/>
              <a:t>webinar</a:t>
            </a:r>
            <a:r>
              <a:rPr lang="nl-NL" dirty="0" smtClean="0"/>
              <a:t>?</a:t>
            </a:r>
            <a:endParaRPr lang="nl-NL" dirty="0"/>
          </a:p>
        </p:txBody>
      </p:sp>
      <p:sp>
        <p:nvSpPr>
          <p:cNvPr id="3" name="Tijdelijke aanduiding voor inhoud 2"/>
          <p:cNvSpPr>
            <a:spLocks noGrp="1"/>
          </p:cNvSpPr>
          <p:nvPr>
            <p:ph idx="1"/>
          </p:nvPr>
        </p:nvSpPr>
        <p:spPr/>
        <p:txBody>
          <a:bodyPr>
            <a:normAutofit/>
          </a:bodyPr>
          <a:lstStyle/>
          <a:p>
            <a:pPr marL="0" indent="0">
              <a:buNone/>
            </a:pPr>
            <a:r>
              <a:rPr lang="nl-NL" sz="2100" dirty="0" smtClean="0"/>
              <a:t>Ouderen met DM</a:t>
            </a:r>
          </a:p>
          <a:p>
            <a:pPr>
              <a:defRPr/>
            </a:pPr>
            <a:r>
              <a:rPr lang="en-GB" sz="2100" dirty="0" err="1"/>
              <a:t>Voortijdige</a:t>
            </a:r>
            <a:r>
              <a:rPr lang="en-GB" sz="2100" dirty="0"/>
              <a:t> </a:t>
            </a:r>
            <a:r>
              <a:rPr lang="en-GB" sz="2100" dirty="0" err="1"/>
              <a:t>mortaliteit</a:t>
            </a:r>
            <a:r>
              <a:rPr lang="en-GB" sz="2100" dirty="0"/>
              <a:t> </a:t>
            </a:r>
          </a:p>
          <a:p>
            <a:pPr>
              <a:defRPr/>
            </a:pPr>
            <a:r>
              <a:rPr lang="nl-NL" sz="2100" dirty="0" smtClean="0"/>
              <a:t>Vaker </a:t>
            </a:r>
            <a:r>
              <a:rPr lang="nl-NL" sz="2100" dirty="0"/>
              <a:t>co-morbiditeit </a:t>
            </a:r>
            <a:r>
              <a:rPr lang="nl-NL" sz="2100" dirty="0" smtClean="0"/>
              <a:t>(hypertensie</a:t>
            </a:r>
            <a:r>
              <a:rPr lang="nl-NL" sz="2100" dirty="0"/>
              <a:t>, CHZ, beroerte) </a:t>
            </a:r>
          </a:p>
          <a:p>
            <a:pPr>
              <a:defRPr/>
            </a:pPr>
            <a:r>
              <a:rPr lang="nl-NL" sz="2100" dirty="0" smtClean="0"/>
              <a:t>Hoger </a:t>
            </a:r>
            <a:r>
              <a:rPr lang="nl-NL" sz="2100" dirty="0"/>
              <a:t>risico op geriatrische syndromen zoals:</a:t>
            </a:r>
          </a:p>
          <a:p>
            <a:pPr lvl="2">
              <a:defRPr/>
            </a:pPr>
            <a:r>
              <a:rPr lang="nl-NL" sz="1800" dirty="0"/>
              <a:t>Depressie</a:t>
            </a:r>
          </a:p>
          <a:p>
            <a:pPr lvl="2">
              <a:defRPr/>
            </a:pPr>
            <a:r>
              <a:rPr lang="nl-NL" sz="1800" dirty="0"/>
              <a:t>Cognitieve stoornissen</a:t>
            </a:r>
          </a:p>
          <a:p>
            <a:pPr lvl="2">
              <a:defRPr/>
            </a:pPr>
            <a:r>
              <a:rPr lang="nl-NL" sz="1800" dirty="0"/>
              <a:t>Urine-incontinentie</a:t>
            </a:r>
          </a:p>
          <a:p>
            <a:pPr lvl="2">
              <a:defRPr/>
            </a:pPr>
            <a:r>
              <a:rPr lang="nl-NL" sz="1800" dirty="0"/>
              <a:t>Val-incidenten</a:t>
            </a:r>
          </a:p>
          <a:p>
            <a:pPr lvl="2">
              <a:defRPr/>
            </a:pPr>
            <a:r>
              <a:rPr lang="nl-NL" sz="1800" dirty="0"/>
              <a:t>Polyfarmacie</a:t>
            </a:r>
          </a:p>
          <a:p>
            <a:pPr lvl="2">
              <a:defRPr/>
            </a:pPr>
            <a:r>
              <a:rPr lang="nl-NL" sz="1800" dirty="0"/>
              <a:t>Chronische pijn </a:t>
            </a:r>
          </a:p>
          <a:p>
            <a:pPr marL="0" indent="0">
              <a:buNone/>
            </a:pPr>
            <a:endParaRPr lang="nl-NL" dirty="0"/>
          </a:p>
        </p:txBody>
      </p:sp>
      <p:sp>
        <p:nvSpPr>
          <p:cNvPr id="4" name="Tijdelijke aanduiding voor voettekst 3"/>
          <p:cNvSpPr>
            <a:spLocks noGrp="1"/>
          </p:cNvSpPr>
          <p:nvPr>
            <p:ph type="ftr" sz="quarter" idx="11"/>
          </p:nvPr>
        </p:nvSpPr>
        <p:spPr>
          <a:xfrm>
            <a:off x="996938" y="6356350"/>
            <a:ext cx="7156462" cy="365125"/>
          </a:xfrm>
        </p:spPr>
        <p:txBody>
          <a:bodyPr/>
          <a:lstStyle/>
          <a:p>
            <a:r>
              <a:rPr lang="en-GB" altLang="en-US" dirty="0" err="1" smtClean="0"/>
              <a:t>Multidisciplinaire</a:t>
            </a:r>
            <a:r>
              <a:rPr lang="en-GB" altLang="en-US" dirty="0" smtClean="0"/>
              <a:t> </a:t>
            </a:r>
            <a:r>
              <a:rPr lang="en-GB" altLang="en-US" dirty="0" err="1"/>
              <a:t>Richtlijn</a:t>
            </a:r>
            <a:r>
              <a:rPr lang="en-GB" altLang="en-US" dirty="0"/>
              <a:t> Diabetes – </a:t>
            </a:r>
            <a:r>
              <a:rPr lang="en-GB" altLang="en-US" dirty="0" err="1"/>
              <a:t>Deel</a:t>
            </a:r>
            <a:r>
              <a:rPr lang="en-GB" altLang="en-US" dirty="0"/>
              <a:t> 2. </a:t>
            </a:r>
            <a:r>
              <a:rPr lang="en-GB" altLang="en-US" dirty="0" err="1"/>
              <a:t>Verenso</a:t>
            </a:r>
            <a:r>
              <a:rPr lang="en-GB" altLang="en-US" dirty="0"/>
              <a:t>, </a:t>
            </a:r>
            <a:r>
              <a:rPr lang="en-GB" altLang="en-US" dirty="0" err="1"/>
              <a:t>specialisten</a:t>
            </a:r>
            <a:r>
              <a:rPr lang="en-GB" altLang="en-US" dirty="0"/>
              <a:t> in </a:t>
            </a:r>
            <a:r>
              <a:rPr lang="en-GB" altLang="en-US" dirty="0" err="1"/>
              <a:t>ouderengeneeskunde</a:t>
            </a:r>
            <a:r>
              <a:rPr lang="en-GB" altLang="en-US" dirty="0"/>
              <a:t> 2011</a:t>
            </a:r>
          </a:p>
          <a:p>
            <a:endParaRPr lang="nl-NL" dirty="0"/>
          </a:p>
        </p:txBody>
      </p:sp>
    </p:spTree>
    <p:extLst>
      <p:ext uri="{BB962C8B-B14F-4D97-AF65-F5344CB8AC3E}">
        <p14:creationId xmlns:p14="http://schemas.microsoft.com/office/powerpoint/2010/main" val="235156642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t>Ideale </a:t>
            </a:r>
            <a:r>
              <a:rPr lang="nl-NL" dirty="0" err="1" smtClean="0"/>
              <a:t>glucoseverlagende</a:t>
            </a:r>
            <a:r>
              <a:rPr lang="nl-NL" dirty="0" smtClean="0"/>
              <a:t> therapie kwetsbare ouderen? </a:t>
            </a:r>
            <a:endParaRPr lang="nl-NL" dirty="0"/>
          </a:p>
        </p:txBody>
      </p:sp>
      <p:sp>
        <p:nvSpPr>
          <p:cNvPr id="3" name="Tijdelijke aanduiding voor inhoud 2"/>
          <p:cNvSpPr>
            <a:spLocks noGrp="1"/>
          </p:cNvSpPr>
          <p:nvPr>
            <p:ph idx="1"/>
          </p:nvPr>
        </p:nvSpPr>
        <p:spPr/>
        <p:txBody>
          <a:bodyPr>
            <a:normAutofit/>
          </a:bodyPr>
          <a:lstStyle/>
          <a:p>
            <a:r>
              <a:rPr lang="nl-NL" dirty="0" smtClean="0"/>
              <a:t>Lage </a:t>
            </a:r>
            <a:r>
              <a:rPr lang="nl-NL" dirty="0" err="1"/>
              <a:t>glykemische</a:t>
            </a:r>
            <a:r>
              <a:rPr lang="nl-NL" dirty="0"/>
              <a:t> variatie over de </a:t>
            </a:r>
            <a:r>
              <a:rPr lang="nl-NL" dirty="0" smtClean="0"/>
              <a:t>dag</a:t>
            </a:r>
          </a:p>
          <a:p>
            <a:r>
              <a:rPr lang="nl-NL" dirty="0" smtClean="0"/>
              <a:t>Cognitieve problemen: complexe behandelingsregimes vermijden</a:t>
            </a:r>
            <a:endParaRPr lang="nl-NL" dirty="0"/>
          </a:p>
          <a:p>
            <a:r>
              <a:rPr lang="nl-NL" dirty="0" smtClean="0"/>
              <a:t>Hoeksteen medicamenteuze behandeling = </a:t>
            </a:r>
            <a:r>
              <a:rPr lang="nl-NL" dirty="0" err="1" smtClean="0"/>
              <a:t>metformine</a:t>
            </a:r>
            <a:endParaRPr lang="nl-NL" dirty="0" smtClean="0"/>
          </a:p>
          <a:p>
            <a:r>
              <a:rPr lang="nl-NL" dirty="0" smtClean="0"/>
              <a:t>NHG: onvoldoende effect -  </a:t>
            </a:r>
            <a:r>
              <a:rPr lang="nl-NL" dirty="0" err="1" smtClean="0"/>
              <a:t>gliclazide</a:t>
            </a:r>
            <a:r>
              <a:rPr lang="nl-NL" dirty="0" smtClean="0"/>
              <a:t> (</a:t>
            </a:r>
            <a:r>
              <a:rPr lang="nl-NL" dirty="0" err="1" smtClean="0"/>
              <a:t>hypo’s</a:t>
            </a:r>
            <a:r>
              <a:rPr lang="nl-NL" dirty="0" smtClean="0"/>
              <a:t>, CV- mortaliteit, sterfte, wordt niet </a:t>
            </a:r>
            <a:r>
              <a:rPr lang="nl-NL" dirty="0"/>
              <a:t>door </a:t>
            </a:r>
            <a:r>
              <a:rPr lang="nl-NL" dirty="0" smtClean="0"/>
              <a:t>nier </a:t>
            </a:r>
            <a:r>
              <a:rPr lang="nl-NL" dirty="0"/>
              <a:t>wordt </a:t>
            </a:r>
            <a:r>
              <a:rPr lang="nl-NL" dirty="0" smtClean="0"/>
              <a:t>geklaard)</a:t>
            </a:r>
          </a:p>
          <a:p>
            <a:r>
              <a:rPr lang="nl-NL" dirty="0" err="1" smtClean="0"/>
              <a:t>Verenso</a:t>
            </a:r>
            <a:r>
              <a:rPr lang="nl-NL" dirty="0" smtClean="0"/>
              <a:t>: langwerkend </a:t>
            </a:r>
            <a:r>
              <a:rPr lang="nl-NL" dirty="0"/>
              <a:t>SU v</a:t>
            </a:r>
            <a:r>
              <a:rPr lang="nl-NL" dirty="0" smtClean="0"/>
              <a:t>ermijden (ook </a:t>
            </a:r>
            <a:r>
              <a:rPr lang="nl-NL" dirty="0" err="1"/>
              <a:t>gliclazide</a:t>
            </a:r>
            <a:r>
              <a:rPr lang="nl-NL" dirty="0"/>
              <a:t> tabletten met gereguleerd </a:t>
            </a:r>
            <a:r>
              <a:rPr lang="nl-NL" dirty="0" smtClean="0"/>
              <a:t>afgifte)</a:t>
            </a:r>
            <a:endParaRPr lang="nl-NL" dirty="0"/>
          </a:p>
          <a:p>
            <a:pPr marL="0" indent="0">
              <a:buNone/>
            </a:pPr>
            <a:endParaRPr lang="nl-NL" dirty="0"/>
          </a:p>
        </p:txBody>
      </p:sp>
    </p:spTree>
    <p:extLst>
      <p:ext uri="{BB962C8B-B14F-4D97-AF65-F5344CB8AC3E}">
        <p14:creationId xmlns:p14="http://schemas.microsoft.com/office/powerpoint/2010/main" val="16269235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96000" y="44624"/>
            <a:ext cx="10800000" cy="533400"/>
          </a:xfrm>
        </p:spPr>
        <p:txBody>
          <a:bodyPr/>
          <a:lstStyle/>
          <a:p>
            <a:r>
              <a:rPr lang="nl-NL" sz="2800" b="0" dirty="0" smtClean="0"/>
              <a:t>Kenmerken orale therapieën 1 </a:t>
            </a:r>
            <a:endParaRPr lang="nl-NL" sz="2800" b="0" dirty="0"/>
          </a:p>
        </p:txBody>
      </p:sp>
      <p:graphicFrame>
        <p:nvGraphicFramePr>
          <p:cNvPr id="5" name="Tijdelijke aanduiding voor inhoud 4"/>
          <p:cNvGraphicFramePr>
            <a:graphicFrameLocks noGrp="1"/>
          </p:cNvGraphicFramePr>
          <p:nvPr>
            <p:ph idx="1"/>
            <p:extLst>
              <p:ext uri="{D42A27DB-BD31-4B8C-83A1-F6EECF244321}">
                <p14:modId xmlns:p14="http://schemas.microsoft.com/office/powerpoint/2010/main" val="1484337566"/>
              </p:ext>
            </p:extLst>
          </p:nvPr>
        </p:nvGraphicFramePr>
        <p:xfrm>
          <a:off x="478367" y="1258888"/>
          <a:ext cx="11245853" cy="5029199"/>
        </p:xfrm>
        <a:graphic>
          <a:graphicData uri="http://schemas.openxmlformats.org/drawingml/2006/table">
            <a:tbl>
              <a:tblPr firstRow="1" bandRow="1">
                <a:tableStyleId>{5C22544A-7EE6-4342-B048-85BDC9FD1C3A}</a:tableStyleId>
              </a:tblPr>
              <a:tblGrid>
                <a:gridCol w="920287"/>
                <a:gridCol w="1848795"/>
                <a:gridCol w="1892090"/>
                <a:gridCol w="2802242"/>
                <a:gridCol w="1488251"/>
                <a:gridCol w="2294188"/>
              </a:tblGrid>
              <a:tr h="575758">
                <a:tc>
                  <a:txBody>
                    <a:bodyPr/>
                    <a:lstStyle/>
                    <a:p>
                      <a:r>
                        <a:rPr lang="nl-NL" sz="1800" dirty="0" smtClean="0"/>
                        <a:t>klasse</a:t>
                      </a:r>
                      <a:endParaRPr lang="nl-NL" sz="1800" dirty="0"/>
                    </a:p>
                  </a:txBody>
                  <a:tcPr marL="121920" marR="121920"/>
                </a:tc>
                <a:tc>
                  <a:txBody>
                    <a:bodyPr/>
                    <a:lstStyle/>
                    <a:p>
                      <a:r>
                        <a:rPr lang="nl-NL" sz="1800" dirty="0" smtClean="0"/>
                        <a:t>Werking</a:t>
                      </a:r>
                      <a:endParaRPr lang="nl-NL" sz="1800" dirty="0"/>
                    </a:p>
                  </a:txBody>
                  <a:tcPr marL="121920" marR="121920"/>
                </a:tc>
                <a:tc>
                  <a:txBody>
                    <a:bodyPr/>
                    <a:lstStyle/>
                    <a:p>
                      <a:r>
                        <a:rPr lang="nl-NL" sz="1800" dirty="0" smtClean="0"/>
                        <a:t>voordelen</a:t>
                      </a:r>
                      <a:endParaRPr lang="nl-NL" sz="1800" dirty="0"/>
                    </a:p>
                  </a:txBody>
                  <a:tcPr marL="121920" marR="121920"/>
                </a:tc>
                <a:tc>
                  <a:txBody>
                    <a:bodyPr/>
                    <a:lstStyle/>
                    <a:p>
                      <a:r>
                        <a:rPr lang="nl-NL" sz="1800" dirty="0" smtClean="0"/>
                        <a:t>nadelen</a:t>
                      </a:r>
                      <a:endParaRPr lang="nl-NL" sz="1800" dirty="0"/>
                    </a:p>
                  </a:txBody>
                  <a:tcPr marL="121920" marR="121920"/>
                </a:tc>
                <a:tc>
                  <a:txBody>
                    <a:bodyPr/>
                    <a:lstStyle/>
                    <a:p>
                      <a:r>
                        <a:rPr lang="nl-NL" sz="1800" dirty="0" smtClean="0"/>
                        <a:t>Kosten</a:t>
                      </a:r>
                      <a:endParaRPr lang="nl-NL" sz="1800" dirty="0"/>
                    </a:p>
                  </a:txBody>
                  <a:tcPr marL="121920" marR="121920"/>
                </a:tc>
                <a:tc>
                  <a:txBody>
                    <a:bodyPr/>
                    <a:lstStyle/>
                    <a:p>
                      <a:r>
                        <a:rPr lang="nl-NL" sz="1800" dirty="0" smtClean="0"/>
                        <a:t>Aandachtspunten oudere</a:t>
                      </a:r>
                      <a:endParaRPr lang="nl-NL" sz="1800" dirty="0"/>
                    </a:p>
                  </a:txBody>
                  <a:tcPr marL="121920" marR="121920"/>
                </a:tc>
              </a:tr>
              <a:tr h="1277709">
                <a:tc>
                  <a:txBody>
                    <a:bodyPr/>
                    <a:lstStyle/>
                    <a:p>
                      <a:r>
                        <a:rPr lang="nl-NL" sz="1800" dirty="0" smtClean="0"/>
                        <a:t>MF</a:t>
                      </a:r>
                      <a:endParaRPr lang="nl-NL" sz="1800" dirty="0"/>
                    </a:p>
                  </a:txBody>
                  <a:tcPr marL="121920" marR="121920"/>
                </a:tc>
                <a:tc>
                  <a:txBody>
                    <a:bodyPr/>
                    <a:lstStyle/>
                    <a:p>
                      <a:r>
                        <a:rPr lang="nl-NL" sz="1800" dirty="0" smtClean="0"/>
                        <a:t>Remming gluconeogenese</a:t>
                      </a:r>
                      <a:endParaRPr lang="nl-NL" sz="1800" dirty="0"/>
                    </a:p>
                  </a:txBody>
                  <a:tcPr marL="121920" marR="121920"/>
                </a:tc>
                <a:tc>
                  <a:txBody>
                    <a:bodyPr/>
                    <a:lstStyle/>
                    <a:p>
                      <a:r>
                        <a:rPr lang="nl-NL" sz="1800" dirty="0" smtClean="0"/>
                        <a:t>Weinig CV complicaties,</a:t>
                      </a:r>
                      <a:r>
                        <a:rPr lang="nl-NL" sz="1800" baseline="0" dirty="0" smtClean="0"/>
                        <a:t> </a:t>
                      </a:r>
                      <a:r>
                        <a:rPr lang="nl-NL" sz="1800" baseline="0" dirty="0" err="1" smtClean="0"/>
                        <a:t>hypo’s</a:t>
                      </a:r>
                      <a:r>
                        <a:rPr lang="nl-NL" sz="1800" baseline="0" dirty="0" smtClean="0"/>
                        <a:t> Gewichtsneutraal</a:t>
                      </a:r>
                    </a:p>
                    <a:p>
                      <a:r>
                        <a:rPr lang="nl-NL" sz="1800" baseline="0" dirty="0" smtClean="0"/>
                        <a:t>Veel ervaring</a:t>
                      </a:r>
                      <a:endParaRPr lang="nl-NL" sz="1800" dirty="0"/>
                    </a:p>
                  </a:txBody>
                  <a:tcPr marL="121920" marR="121920"/>
                </a:tc>
                <a:tc>
                  <a:txBody>
                    <a:bodyPr/>
                    <a:lstStyle/>
                    <a:p>
                      <a:r>
                        <a:rPr lang="nl-NL" sz="1800" dirty="0" smtClean="0"/>
                        <a:t>Gastro-intestinale bijwerkingen, lactaatacidose</a:t>
                      </a:r>
                      <a:endParaRPr lang="nl-NL" sz="1800" dirty="0"/>
                    </a:p>
                  </a:txBody>
                  <a:tcPr marL="121920" marR="121920"/>
                </a:tc>
                <a:tc>
                  <a:txBody>
                    <a:bodyPr/>
                    <a:lstStyle/>
                    <a:p>
                      <a:r>
                        <a:rPr lang="nl-NL" sz="1800" dirty="0" smtClean="0"/>
                        <a:t>Zeer</a:t>
                      </a:r>
                      <a:r>
                        <a:rPr lang="nl-NL" sz="1800" baseline="0" dirty="0" smtClean="0"/>
                        <a:t> laag</a:t>
                      </a:r>
                      <a:endParaRPr lang="nl-NL" sz="1800" dirty="0"/>
                    </a:p>
                  </a:txBody>
                  <a:tcPr marL="121920" marR="121920"/>
                </a:tc>
                <a:tc>
                  <a:txBody>
                    <a:bodyPr/>
                    <a:lstStyle/>
                    <a:p>
                      <a:r>
                        <a:rPr lang="nl-NL" sz="1800" kern="1200" dirty="0" smtClean="0">
                          <a:solidFill>
                            <a:schemeClr val="dk1"/>
                          </a:solidFill>
                          <a:effectLst/>
                          <a:latin typeface="+mn-lt"/>
                          <a:ea typeface="+mn-ea"/>
                          <a:cs typeface="+mn-cs"/>
                        </a:rPr>
                        <a:t>Kwetsbare anorectische oudere</a:t>
                      </a:r>
                    </a:p>
                    <a:p>
                      <a:r>
                        <a:rPr lang="nl-NL" sz="1800" kern="1200" dirty="0" smtClean="0">
                          <a:solidFill>
                            <a:schemeClr val="dk1"/>
                          </a:solidFill>
                          <a:effectLst/>
                          <a:latin typeface="+mn-lt"/>
                          <a:ea typeface="+mn-ea"/>
                          <a:cs typeface="+mn-cs"/>
                        </a:rPr>
                        <a:t>Verminderde nierfunctie</a:t>
                      </a:r>
                      <a:endParaRPr lang="nl-NL" sz="1800" i="1" kern="1200" dirty="0" smtClean="0">
                        <a:solidFill>
                          <a:schemeClr val="dk1"/>
                        </a:solidFill>
                        <a:effectLst/>
                        <a:latin typeface="+mn-lt"/>
                        <a:ea typeface="+mn-ea"/>
                        <a:cs typeface="+mn-cs"/>
                      </a:endParaRPr>
                    </a:p>
                  </a:txBody>
                  <a:tcPr marL="121920" marR="121920"/>
                </a:tc>
              </a:tr>
              <a:tr h="899129">
                <a:tc>
                  <a:txBody>
                    <a:bodyPr/>
                    <a:lstStyle/>
                    <a:p>
                      <a:r>
                        <a:rPr lang="nl-NL" sz="1800" dirty="0" smtClean="0"/>
                        <a:t>SU</a:t>
                      </a:r>
                      <a:endParaRPr lang="nl-NL" sz="1800" dirty="0"/>
                    </a:p>
                  </a:txBody>
                  <a:tcPr marL="121920" marR="121920"/>
                </a:tc>
                <a:tc>
                  <a:txBody>
                    <a:bodyPr/>
                    <a:lstStyle/>
                    <a:p>
                      <a:r>
                        <a:rPr lang="nl-NL" sz="1800" dirty="0" smtClean="0"/>
                        <a:t>Stimulering </a:t>
                      </a:r>
                      <a:r>
                        <a:rPr lang="nl-NL" sz="1800" baseline="0" dirty="0" smtClean="0"/>
                        <a:t>insuline-secretie</a:t>
                      </a:r>
                      <a:endParaRPr lang="nl-NL" sz="1800" dirty="0"/>
                    </a:p>
                  </a:txBody>
                  <a:tcPr marL="121920" marR="121920"/>
                </a:tc>
                <a:tc>
                  <a:txBody>
                    <a:bodyPr/>
                    <a:lstStyle/>
                    <a:p>
                      <a:r>
                        <a:rPr lang="nl-NL" sz="1800" dirty="0" smtClean="0"/>
                        <a:t>Weinig </a:t>
                      </a:r>
                      <a:r>
                        <a:rPr lang="nl-NL" sz="1800" dirty="0" err="1" smtClean="0"/>
                        <a:t>microvasculaire</a:t>
                      </a:r>
                      <a:r>
                        <a:rPr lang="nl-NL" sz="1800" baseline="0" dirty="0" smtClean="0"/>
                        <a:t> complicaties, veel ervaring</a:t>
                      </a:r>
                      <a:endParaRPr lang="nl-NL" sz="1800" dirty="0"/>
                    </a:p>
                  </a:txBody>
                  <a:tcPr marL="121920" marR="121920"/>
                </a:tc>
                <a:tc>
                  <a:txBody>
                    <a:bodyPr/>
                    <a:lstStyle/>
                    <a:p>
                      <a:r>
                        <a:rPr lang="nl-NL" sz="1800" dirty="0" err="1" smtClean="0"/>
                        <a:t>Hypo’s</a:t>
                      </a:r>
                      <a:r>
                        <a:rPr lang="nl-NL" sz="1800" dirty="0" smtClean="0"/>
                        <a:t>, gewichtstoename, vermindering</a:t>
                      </a:r>
                      <a:r>
                        <a:rPr lang="nl-NL" sz="1800" baseline="0" dirty="0" smtClean="0"/>
                        <a:t> van effectiviteit</a:t>
                      </a:r>
                      <a:endParaRPr lang="nl-NL" sz="1800" dirty="0"/>
                    </a:p>
                  </a:txBody>
                  <a:tcPr marL="121920" marR="121920"/>
                </a:tc>
                <a:tc>
                  <a:txBody>
                    <a:bodyPr/>
                    <a:lstStyle/>
                    <a:p>
                      <a:r>
                        <a:rPr lang="nl-NL" sz="1800" dirty="0" smtClean="0"/>
                        <a:t>Laag</a:t>
                      </a:r>
                      <a:endParaRPr lang="nl-NL" sz="1800" dirty="0"/>
                    </a:p>
                  </a:txBody>
                  <a:tcPr marL="121920" marR="12192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800" kern="1200" dirty="0" smtClean="0">
                          <a:solidFill>
                            <a:schemeClr val="dk1"/>
                          </a:solidFill>
                          <a:effectLst/>
                          <a:latin typeface="+mn-lt"/>
                          <a:ea typeface="+mn-ea"/>
                          <a:cs typeface="+mn-cs"/>
                        </a:rPr>
                        <a:t>Verminderde nier- en/of leverfunctie (</a:t>
                      </a:r>
                      <a:r>
                        <a:rPr lang="nl-NL" sz="1800" kern="1200" dirty="0" err="1" smtClean="0">
                          <a:solidFill>
                            <a:schemeClr val="dk1"/>
                          </a:solidFill>
                          <a:effectLst/>
                          <a:latin typeface="+mn-lt"/>
                          <a:ea typeface="+mn-ea"/>
                          <a:cs typeface="+mn-cs"/>
                        </a:rPr>
                        <a:t>hypo’s</a:t>
                      </a:r>
                      <a:r>
                        <a:rPr lang="nl-NL" sz="1800" kern="1200" dirty="0" smtClean="0">
                          <a:solidFill>
                            <a:schemeClr val="dk1"/>
                          </a:solidFill>
                          <a:effectLst/>
                          <a:latin typeface="+mn-lt"/>
                          <a:ea typeface="+mn-ea"/>
                          <a:cs typeface="+mn-cs"/>
                        </a:rPr>
                        <a:t>)</a:t>
                      </a:r>
                      <a:endParaRPr lang="nl-NL" sz="1800" dirty="0"/>
                    </a:p>
                  </a:txBody>
                  <a:tcPr marL="121920" marR="121920"/>
                </a:tc>
              </a:tr>
              <a:tr h="1080740">
                <a:tc>
                  <a:txBody>
                    <a:bodyPr/>
                    <a:lstStyle/>
                    <a:p>
                      <a:r>
                        <a:rPr lang="nl-NL" sz="1800" dirty="0" smtClean="0"/>
                        <a:t>DPP-4</a:t>
                      </a:r>
                      <a:endParaRPr lang="nl-NL" sz="1800" dirty="0"/>
                    </a:p>
                  </a:txBody>
                  <a:tcPr marL="121920" marR="12192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800" dirty="0" smtClean="0"/>
                        <a:t>Glucose-afhankelijke</a:t>
                      </a:r>
                      <a:r>
                        <a:rPr lang="nl-NL" sz="1800" baseline="0" dirty="0" smtClean="0"/>
                        <a:t> stimulering insulinesecretie, remming glucagonsecretie</a:t>
                      </a:r>
                      <a:endParaRPr lang="nl-NL" sz="1800" dirty="0" smtClean="0"/>
                    </a:p>
                  </a:txBody>
                  <a:tcPr marL="121920" marR="121920"/>
                </a:tc>
                <a:tc>
                  <a:txBody>
                    <a:bodyPr/>
                    <a:lstStyle/>
                    <a:p>
                      <a:r>
                        <a:rPr lang="nl-NL" sz="1800" dirty="0" err="1" smtClean="0"/>
                        <a:t>Hypo’s</a:t>
                      </a:r>
                      <a:r>
                        <a:rPr lang="nl-NL" sz="1800" dirty="0" smtClean="0"/>
                        <a:t> op placeboniveau,</a:t>
                      </a:r>
                      <a:r>
                        <a:rPr lang="nl-NL" sz="1800" baseline="0" dirty="0" smtClean="0"/>
                        <a:t> goede verdraagbaarheid</a:t>
                      </a:r>
                      <a:endParaRPr lang="nl-NL" sz="1800" dirty="0"/>
                    </a:p>
                  </a:txBody>
                  <a:tcPr marL="121920" marR="121920"/>
                </a:tc>
                <a:tc>
                  <a:txBody>
                    <a:bodyPr/>
                    <a:lstStyle/>
                    <a:p>
                      <a:r>
                        <a:rPr lang="nl-NL" sz="1800" dirty="0" smtClean="0"/>
                        <a:t>Pancreatitis? Lange termijn resultaten?</a:t>
                      </a:r>
                      <a:endParaRPr lang="nl-NL" sz="1800" dirty="0"/>
                    </a:p>
                  </a:txBody>
                  <a:tcPr marL="121920" marR="121920"/>
                </a:tc>
                <a:tc>
                  <a:txBody>
                    <a:bodyPr/>
                    <a:lstStyle/>
                    <a:p>
                      <a:r>
                        <a:rPr lang="nl-NL" sz="1800" dirty="0" smtClean="0"/>
                        <a:t>hoog</a:t>
                      </a:r>
                      <a:endParaRPr lang="nl-NL" sz="1800" dirty="0"/>
                    </a:p>
                  </a:txBody>
                  <a:tcPr marL="121920" marR="12192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800" kern="1200" dirty="0" smtClean="0">
                          <a:solidFill>
                            <a:schemeClr val="dk1"/>
                          </a:solidFill>
                          <a:effectLst/>
                          <a:latin typeface="+mn-lt"/>
                          <a:ea typeface="+mn-ea"/>
                          <a:cs typeface="+mn-cs"/>
                        </a:rPr>
                        <a:t>Veilig bij nierfalen,</a:t>
                      </a:r>
                      <a:r>
                        <a:rPr lang="nl-NL" sz="1800" kern="1200" baseline="0" dirty="0" smtClean="0">
                          <a:solidFill>
                            <a:schemeClr val="dk1"/>
                          </a:solidFill>
                          <a:effectLst/>
                          <a:latin typeface="+mn-lt"/>
                          <a:ea typeface="+mn-ea"/>
                          <a:cs typeface="+mn-cs"/>
                        </a:rPr>
                        <a:t> </a:t>
                      </a:r>
                      <a:r>
                        <a:rPr lang="nl-NL" sz="1800" kern="1200" dirty="0" smtClean="0">
                          <a:solidFill>
                            <a:schemeClr val="dk1"/>
                          </a:solidFill>
                          <a:effectLst/>
                          <a:latin typeface="+mn-lt"/>
                          <a:ea typeface="+mn-ea"/>
                          <a:cs typeface="+mn-cs"/>
                        </a:rPr>
                        <a:t>weinig gewichtstoename</a:t>
                      </a:r>
                      <a:endParaRPr lang="nl-NL" sz="1800" dirty="0"/>
                    </a:p>
                  </a:txBody>
                  <a:tcPr marL="121920" marR="121920"/>
                </a:tc>
              </a:tr>
            </a:tbl>
          </a:graphicData>
        </a:graphic>
      </p:graphicFrame>
    </p:spTree>
    <p:extLst>
      <p:ext uri="{BB962C8B-B14F-4D97-AF65-F5344CB8AC3E}">
        <p14:creationId xmlns:p14="http://schemas.microsoft.com/office/powerpoint/2010/main" val="422836770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96000" y="44624"/>
            <a:ext cx="10800000" cy="533400"/>
          </a:xfrm>
        </p:spPr>
        <p:txBody>
          <a:bodyPr/>
          <a:lstStyle/>
          <a:p>
            <a:r>
              <a:rPr lang="nl-NL" sz="2800" b="0" dirty="0" smtClean="0"/>
              <a:t>Kenmerken </a:t>
            </a:r>
            <a:r>
              <a:rPr lang="nl-NL" sz="2800" b="0" dirty="0"/>
              <a:t>orale therapieën </a:t>
            </a:r>
            <a:r>
              <a:rPr lang="nl-NL" sz="2800" dirty="0" smtClean="0"/>
              <a:t>2</a:t>
            </a:r>
            <a:endParaRPr lang="nl-NL" sz="2800" b="0" dirty="0"/>
          </a:p>
        </p:txBody>
      </p:sp>
      <p:graphicFrame>
        <p:nvGraphicFramePr>
          <p:cNvPr id="5" name="Tijdelijke aanduiding voor inhoud 4"/>
          <p:cNvGraphicFramePr>
            <a:graphicFrameLocks noGrp="1"/>
          </p:cNvGraphicFramePr>
          <p:nvPr>
            <p:ph idx="1"/>
            <p:extLst>
              <p:ext uri="{D42A27DB-BD31-4B8C-83A1-F6EECF244321}">
                <p14:modId xmlns:p14="http://schemas.microsoft.com/office/powerpoint/2010/main" val="2397705267"/>
              </p:ext>
            </p:extLst>
          </p:nvPr>
        </p:nvGraphicFramePr>
        <p:xfrm>
          <a:off x="478367" y="1258888"/>
          <a:ext cx="11245854" cy="4119879"/>
        </p:xfrm>
        <a:graphic>
          <a:graphicData uri="http://schemas.openxmlformats.org/drawingml/2006/table">
            <a:tbl>
              <a:tblPr firstRow="1" bandRow="1">
                <a:tableStyleId>{5C22544A-7EE6-4342-B048-85BDC9FD1C3A}</a:tableStyleId>
              </a:tblPr>
              <a:tblGrid>
                <a:gridCol w="936363"/>
                <a:gridCol w="1832719"/>
                <a:gridCol w="1897024"/>
                <a:gridCol w="2170325"/>
                <a:gridCol w="1173583"/>
                <a:gridCol w="3235840"/>
              </a:tblGrid>
              <a:tr h="370840">
                <a:tc>
                  <a:txBody>
                    <a:bodyPr/>
                    <a:lstStyle/>
                    <a:p>
                      <a:r>
                        <a:rPr lang="nl-NL" sz="1800" dirty="0" smtClean="0"/>
                        <a:t>klasse</a:t>
                      </a:r>
                      <a:endParaRPr lang="nl-NL" sz="1800" dirty="0"/>
                    </a:p>
                  </a:txBody>
                  <a:tcPr marL="121920" marR="121920"/>
                </a:tc>
                <a:tc>
                  <a:txBody>
                    <a:bodyPr/>
                    <a:lstStyle/>
                    <a:p>
                      <a:r>
                        <a:rPr lang="nl-NL" sz="1800" dirty="0" smtClean="0"/>
                        <a:t>Werking</a:t>
                      </a:r>
                      <a:endParaRPr lang="nl-NL" sz="1800" dirty="0"/>
                    </a:p>
                  </a:txBody>
                  <a:tcPr marL="121920" marR="121920"/>
                </a:tc>
                <a:tc>
                  <a:txBody>
                    <a:bodyPr/>
                    <a:lstStyle/>
                    <a:p>
                      <a:r>
                        <a:rPr lang="nl-NL" sz="1800" dirty="0" smtClean="0"/>
                        <a:t>voordelen</a:t>
                      </a:r>
                      <a:endParaRPr lang="nl-NL" sz="1800" dirty="0"/>
                    </a:p>
                  </a:txBody>
                  <a:tcPr marL="121920" marR="121920"/>
                </a:tc>
                <a:tc>
                  <a:txBody>
                    <a:bodyPr/>
                    <a:lstStyle/>
                    <a:p>
                      <a:r>
                        <a:rPr lang="nl-NL" sz="1800" dirty="0" smtClean="0"/>
                        <a:t>nadelen</a:t>
                      </a:r>
                      <a:endParaRPr lang="nl-NL" sz="1800" dirty="0"/>
                    </a:p>
                  </a:txBody>
                  <a:tcPr marL="121920" marR="121920"/>
                </a:tc>
                <a:tc>
                  <a:txBody>
                    <a:bodyPr/>
                    <a:lstStyle/>
                    <a:p>
                      <a:r>
                        <a:rPr lang="nl-NL" sz="1800" dirty="0" smtClean="0"/>
                        <a:t>Kosten</a:t>
                      </a:r>
                      <a:endParaRPr lang="nl-NL" sz="1800" dirty="0"/>
                    </a:p>
                  </a:txBody>
                  <a:tcPr marL="121920" marR="121920"/>
                </a:tc>
                <a:tc>
                  <a:txBody>
                    <a:bodyPr/>
                    <a:lstStyle/>
                    <a:p>
                      <a:r>
                        <a:rPr lang="nl-NL" sz="1800" dirty="0" smtClean="0"/>
                        <a:t>Aandachtspunten oudere</a:t>
                      </a:r>
                      <a:endParaRPr lang="nl-NL" sz="1800" dirty="0"/>
                    </a:p>
                  </a:txBody>
                  <a:tcPr marL="121920" marR="121920"/>
                </a:tc>
              </a:tr>
              <a:tr h="370840">
                <a:tc>
                  <a:txBody>
                    <a:bodyPr/>
                    <a:lstStyle/>
                    <a:p>
                      <a:r>
                        <a:rPr lang="nl-NL" sz="1800" dirty="0" smtClean="0"/>
                        <a:t>GLP-1</a:t>
                      </a:r>
                      <a:endParaRPr lang="nl-NL" sz="1800" dirty="0"/>
                    </a:p>
                  </a:txBody>
                  <a:tcPr marL="121920" marR="121920"/>
                </a:tc>
                <a:tc>
                  <a:txBody>
                    <a:bodyPr/>
                    <a:lstStyle/>
                    <a:p>
                      <a:r>
                        <a:rPr lang="nl-NL" sz="1800" dirty="0" smtClean="0"/>
                        <a:t>Glucose-afhankelijke</a:t>
                      </a:r>
                      <a:r>
                        <a:rPr lang="nl-NL" sz="1800" baseline="0" dirty="0" smtClean="0"/>
                        <a:t> stimulering insulinesecretie, remming van glucagonsecretie</a:t>
                      </a:r>
                      <a:endParaRPr lang="nl-NL" sz="1800" dirty="0"/>
                    </a:p>
                  </a:txBody>
                  <a:tcPr marL="121920" marR="121920"/>
                </a:tc>
                <a:tc>
                  <a:txBody>
                    <a:bodyPr/>
                    <a:lstStyle/>
                    <a:p>
                      <a:r>
                        <a:rPr lang="nl-NL" sz="1800" dirty="0" err="1" smtClean="0"/>
                        <a:t>Hypo’s</a:t>
                      </a:r>
                      <a:r>
                        <a:rPr lang="nl-NL" sz="1800" dirty="0" smtClean="0"/>
                        <a:t> op placeboniveau, gewichtsafname</a:t>
                      </a:r>
                    </a:p>
                    <a:p>
                      <a:r>
                        <a:rPr lang="nl-NL" sz="1800" dirty="0" smtClean="0"/>
                        <a:t>CV risicoreductie</a:t>
                      </a:r>
                      <a:endParaRPr lang="nl-NL" sz="1800" dirty="0"/>
                    </a:p>
                  </a:txBody>
                  <a:tcPr marL="121920" marR="121920"/>
                </a:tc>
                <a:tc>
                  <a:txBody>
                    <a:bodyPr/>
                    <a:lstStyle/>
                    <a:p>
                      <a:r>
                        <a:rPr lang="nl-NL" sz="1800" dirty="0" smtClean="0"/>
                        <a:t>Gastro-intestinale bijwerkingen, </a:t>
                      </a:r>
                      <a:r>
                        <a:rPr lang="nl-NL" sz="1800" dirty="0" err="1" smtClean="0"/>
                        <a:t>parenterale</a:t>
                      </a:r>
                      <a:r>
                        <a:rPr lang="nl-NL" sz="1800" dirty="0" smtClean="0"/>
                        <a:t> toediening</a:t>
                      </a:r>
                      <a:endParaRPr lang="nl-NL" sz="1800" strike="sngStrike" dirty="0"/>
                    </a:p>
                  </a:txBody>
                  <a:tcPr marL="121920" marR="121920"/>
                </a:tc>
                <a:tc>
                  <a:txBody>
                    <a:bodyPr/>
                    <a:lstStyle/>
                    <a:p>
                      <a:r>
                        <a:rPr lang="nl-NL" sz="1800" dirty="0" smtClean="0"/>
                        <a:t>hoog</a:t>
                      </a:r>
                      <a:endParaRPr lang="nl-NL" sz="1800" dirty="0"/>
                    </a:p>
                  </a:txBody>
                  <a:tcPr marL="121920" marR="12192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800" kern="1200" dirty="0" err="1" smtClean="0">
                          <a:solidFill>
                            <a:schemeClr val="dk1"/>
                          </a:solidFill>
                          <a:effectLst/>
                          <a:latin typeface="+mn-lt"/>
                          <a:ea typeface="+mn-ea"/>
                          <a:cs typeface="+mn-cs"/>
                        </a:rPr>
                        <a:t>Gewichtreducerende</a:t>
                      </a:r>
                      <a:r>
                        <a:rPr lang="nl-NL" sz="1800" kern="1200" dirty="0" smtClean="0">
                          <a:solidFill>
                            <a:schemeClr val="dk1"/>
                          </a:solidFill>
                          <a:effectLst/>
                          <a:latin typeface="+mn-lt"/>
                          <a:ea typeface="+mn-ea"/>
                          <a:cs typeface="+mn-cs"/>
                        </a:rPr>
                        <a:t> effecten kunnen bij slechte intake en een matige voedingsconditie leiden tot verder achteruitgang  </a:t>
                      </a:r>
                    </a:p>
                    <a:p>
                      <a:endParaRPr lang="nl-NL" sz="1800" dirty="0"/>
                    </a:p>
                  </a:txBody>
                  <a:tcPr marL="121920" marR="121920"/>
                </a:tc>
              </a:tr>
              <a:tr h="370840">
                <a:tc>
                  <a:txBody>
                    <a:bodyPr/>
                    <a:lstStyle/>
                    <a:p>
                      <a:r>
                        <a:rPr lang="nl-NL" sz="1800" dirty="0" smtClean="0"/>
                        <a:t>SGLT-2</a:t>
                      </a:r>
                      <a:endParaRPr lang="nl-NL" sz="1800" dirty="0"/>
                    </a:p>
                  </a:txBody>
                  <a:tcPr marL="121920" marR="121920"/>
                </a:tc>
                <a:tc>
                  <a:txBody>
                    <a:bodyPr/>
                    <a:lstStyle/>
                    <a:p>
                      <a:r>
                        <a:rPr lang="nl-NL" sz="1800" dirty="0" smtClean="0"/>
                        <a:t>Inductie van glucosurie</a:t>
                      </a:r>
                      <a:endParaRPr lang="nl-NL" sz="1800" dirty="0"/>
                    </a:p>
                  </a:txBody>
                  <a:tcPr marL="121920" marR="121920"/>
                </a:tc>
                <a:tc>
                  <a:txBody>
                    <a:bodyPr/>
                    <a:lstStyle/>
                    <a:p>
                      <a:r>
                        <a:rPr lang="nl-NL" sz="1800" dirty="0" err="1" smtClean="0"/>
                        <a:t>Hypo’s</a:t>
                      </a:r>
                      <a:r>
                        <a:rPr lang="nl-NL" sz="1800" dirty="0" smtClean="0"/>
                        <a:t> op placeboniveau,</a:t>
                      </a:r>
                      <a:r>
                        <a:rPr lang="nl-NL" sz="1800" baseline="0" dirty="0" smtClean="0"/>
                        <a:t> gewichtsafname, afname bloeddruk</a:t>
                      </a:r>
                    </a:p>
                    <a:p>
                      <a:r>
                        <a:rPr lang="nl-NL" sz="1800" baseline="0" dirty="0" smtClean="0"/>
                        <a:t>CV risicoreductie</a:t>
                      </a:r>
                      <a:endParaRPr lang="nl-NL" sz="1800" dirty="0"/>
                    </a:p>
                  </a:txBody>
                  <a:tcPr marL="121920" marR="121920"/>
                </a:tc>
                <a:tc>
                  <a:txBody>
                    <a:bodyPr/>
                    <a:lstStyle/>
                    <a:p>
                      <a:r>
                        <a:rPr lang="nl-NL" sz="1800" dirty="0" smtClean="0"/>
                        <a:t>Blaasontsteking, genitale infecties, </a:t>
                      </a:r>
                      <a:r>
                        <a:rPr lang="nl-NL" sz="1800" dirty="0" err="1" smtClean="0"/>
                        <a:t>polyurie</a:t>
                      </a:r>
                      <a:r>
                        <a:rPr lang="nl-NL" sz="1800" dirty="0" smtClean="0"/>
                        <a:t>/volumedepletie,</a:t>
                      </a:r>
                      <a:r>
                        <a:rPr lang="nl-NL" sz="1800" baseline="0" dirty="0" smtClean="0"/>
                        <a:t> LDL-verhoging</a:t>
                      </a:r>
                      <a:endParaRPr lang="nl-NL" sz="1800" dirty="0"/>
                    </a:p>
                  </a:txBody>
                  <a:tcPr marL="121920" marR="121920"/>
                </a:tc>
                <a:tc>
                  <a:txBody>
                    <a:bodyPr/>
                    <a:lstStyle/>
                    <a:p>
                      <a:r>
                        <a:rPr lang="nl-NL" sz="1800" dirty="0" smtClean="0"/>
                        <a:t>hoog</a:t>
                      </a:r>
                      <a:endParaRPr lang="nl-NL" sz="1800" dirty="0"/>
                    </a:p>
                  </a:txBody>
                  <a:tcPr marL="121920" marR="12192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800" kern="1200" dirty="0" smtClean="0">
                          <a:solidFill>
                            <a:schemeClr val="dk1"/>
                          </a:solidFill>
                          <a:effectLst/>
                          <a:latin typeface="+mn-lt"/>
                          <a:ea typeface="+mn-ea"/>
                          <a:cs typeface="+mn-cs"/>
                        </a:rPr>
                        <a:t>Kans op </a:t>
                      </a:r>
                      <a:r>
                        <a:rPr lang="nl-NL" sz="1800" kern="1200" dirty="0" err="1" smtClean="0">
                          <a:solidFill>
                            <a:schemeClr val="dk1"/>
                          </a:solidFill>
                          <a:effectLst/>
                          <a:latin typeface="+mn-lt"/>
                          <a:ea typeface="+mn-ea"/>
                          <a:cs typeface="+mn-cs"/>
                        </a:rPr>
                        <a:t>ondervulling</a:t>
                      </a:r>
                      <a:r>
                        <a:rPr lang="nl-NL" sz="1800" kern="1200" dirty="0" smtClean="0">
                          <a:solidFill>
                            <a:schemeClr val="dk1"/>
                          </a:solidFill>
                          <a:effectLst/>
                          <a:latin typeface="+mn-lt"/>
                          <a:ea typeface="+mn-ea"/>
                          <a:cs typeface="+mn-cs"/>
                        </a:rPr>
                        <a:t> en hypotensie</a:t>
                      </a:r>
                    </a:p>
                    <a:p>
                      <a:pPr marL="0" marR="0" indent="0" algn="l" defTabSz="914400" rtl="0" eaLnBrk="1" fontAlgn="auto" latinLnBrk="0" hangingPunct="1">
                        <a:lnSpc>
                          <a:spcPct val="100000"/>
                        </a:lnSpc>
                        <a:spcBef>
                          <a:spcPts val="0"/>
                        </a:spcBef>
                        <a:spcAft>
                          <a:spcPts val="0"/>
                        </a:spcAft>
                        <a:buClrTx/>
                        <a:buSzTx/>
                        <a:buFontTx/>
                        <a:buNone/>
                        <a:tabLst/>
                        <a:defRPr/>
                      </a:pPr>
                      <a:r>
                        <a:rPr lang="nl-NL" sz="1800" kern="1200" dirty="0" smtClean="0">
                          <a:solidFill>
                            <a:schemeClr val="dk1"/>
                          </a:solidFill>
                          <a:effectLst/>
                          <a:latin typeface="+mn-lt"/>
                          <a:ea typeface="+mn-ea"/>
                          <a:cs typeface="+mn-cs"/>
                        </a:rPr>
                        <a:t>Ouderen kwetsbaarder voor dehydratie en urogenitale infecties</a:t>
                      </a:r>
                    </a:p>
                    <a:p>
                      <a:pPr marL="0" marR="0" indent="0" algn="l" defTabSz="914400" rtl="0" eaLnBrk="1" fontAlgn="auto" latinLnBrk="0" hangingPunct="1">
                        <a:lnSpc>
                          <a:spcPct val="100000"/>
                        </a:lnSpc>
                        <a:spcBef>
                          <a:spcPts val="0"/>
                        </a:spcBef>
                        <a:spcAft>
                          <a:spcPts val="0"/>
                        </a:spcAft>
                        <a:buClrTx/>
                        <a:buSzTx/>
                        <a:buFontTx/>
                        <a:buNone/>
                        <a:tabLst/>
                        <a:defRPr/>
                      </a:pPr>
                      <a:r>
                        <a:rPr lang="nl-NL" sz="1800" kern="1200" dirty="0" smtClean="0">
                          <a:solidFill>
                            <a:schemeClr val="dk1"/>
                          </a:solidFill>
                          <a:effectLst/>
                          <a:latin typeface="+mn-lt"/>
                          <a:ea typeface="+mn-ea"/>
                          <a:cs typeface="+mn-cs"/>
                        </a:rPr>
                        <a:t>Nierfunctie</a:t>
                      </a:r>
                    </a:p>
                    <a:p>
                      <a:endParaRPr lang="nl-NL" sz="1800" dirty="0"/>
                    </a:p>
                  </a:txBody>
                  <a:tcPr marL="121920" marR="121920"/>
                </a:tc>
              </a:tr>
            </a:tbl>
          </a:graphicData>
        </a:graphic>
      </p:graphicFrame>
    </p:spTree>
    <p:extLst>
      <p:ext uri="{BB962C8B-B14F-4D97-AF65-F5344CB8AC3E}">
        <p14:creationId xmlns:p14="http://schemas.microsoft.com/office/powerpoint/2010/main" val="362223919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MLW-/ LW insuline</a:t>
            </a:r>
            <a:endParaRPr lang="nl-NL" dirty="0"/>
          </a:p>
        </p:txBody>
      </p:sp>
      <p:sp>
        <p:nvSpPr>
          <p:cNvPr id="3" name="Tijdelijke aanduiding voor inhoud 2"/>
          <p:cNvSpPr>
            <a:spLocks noGrp="1"/>
          </p:cNvSpPr>
          <p:nvPr>
            <p:ph idx="1"/>
          </p:nvPr>
        </p:nvSpPr>
        <p:spPr/>
        <p:txBody>
          <a:bodyPr>
            <a:normAutofit/>
          </a:bodyPr>
          <a:lstStyle/>
          <a:p>
            <a:pPr marL="0" indent="0">
              <a:buNone/>
            </a:pPr>
            <a:r>
              <a:rPr lang="nl-NL" dirty="0"/>
              <a:t>Functionele, psychosociale en cognitieve status </a:t>
            </a:r>
            <a:r>
              <a:rPr lang="nl-NL" dirty="0" smtClean="0"/>
              <a:t>patiënt? </a:t>
            </a:r>
            <a:endParaRPr lang="nl-NL" dirty="0"/>
          </a:p>
          <a:p>
            <a:r>
              <a:rPr lang="nl-NL" dirty="0" smtClean="0"/>
              <a:t>Realistische </a:t>
            </a:r>
            <a:r>
              <a:rPr lang="nl-NL" dirty="0"/>
              <a:t>streefwaarden</a:t>
            </a:r>
          </a:p>
          <a:p>
            <a:r>
              <a:rPr lang="nl-NL" dirty="0"/>
              <a:t>Afspraken familie, begeleiders, </a:t>
            </a:r>
            <a:r>
              <a:rPr lang="nl-NL" dirty="0" smtClean="0"/>
              <a:t>thuiszorg</a:t>
            </a:r>
          </a:p>
          <a:p>
            <a:r>
              <a:rPr lang="nl-NL" dirty="0"/>
              <a:t>Schema eenvoudig </a:t>
            </a:r>
            <a:r>
              <a:rPr lang="nl-NL" dirty="0" smtClean="0"/>
              <a:t>1dd </a:t>
            </a:r>
            <a:r>
              <a:rPr lang="nl-NL" dirty="0"/>
              <a:t>LW</a:t>
            </a:r>
          </a:p>
          <a:p>
            <a:pPr lvl="1"/>
            <a:r>
              <a:rPr lang="nl-NL" dirty="0" smtClean="0"/>
              <a:t>NPH insuline (variabele </a:t>
            </a:r>
            <a:r>
              <a:rPr lang="nl-NL" dirty="0"/>
              <a:t>biologisch beschikbaarheid en </a:t>
            </a:r>
            <a:r>
              <a:rPr lang="nl-NL" dirty="0" smtClean="0"/>
              <a:t>farmacokinetiek hoger </a:t>
            </a:r>
            <a:r>
              <a:rPr lang="nl-NL" dirty="0"/>
              <a:t>risico op (nachtelijke) </a:t>
            </a:r>
            <a:r>
              <a:rPr lang="nl-NL" dirty="0" smtClean="0"/>
              <a:t>hypoglykemie</a:t>
            </a:r>
          </a:p>
          <a:p>
            <a:pPr lvl="1"/>
            <a:r>
              <a:rPr lang="nl-NL" dirty="0" smtClean="0"/>
              <a:t>Langwerkende </a:t>
            </a:r>
            <a:r>
              <a:rPr lang="nl-NL" dirty="0"/>
              <a:t>insuline </a:t>
            </a:r>
            <a:r>
              <a:rPr lang="nl-NL" dirty="0" err="1" smtClean="0"/>
              <a:t>glargine</a:t>
            </a:r>
            <a:r>
              <a:rPr lang="nl-NL" dirty="0"/>
              <a:t>, </a:t>
            </a:r>
            <a:r>
              <a:rPr lang="nl-NL" dirty="0" err="1"/>
              <a:t>detemir</a:t>
            </a:r>
            <a:r>
              <a:rPr lang="nl-NL" dirty="0"/>
              <a:t> en </a:t>
            </a:r>
            <a:r>
              <a:rPr lang="nl-NL" dirty="0" err="1" smtClean="0"/>
              <a:t>degludec</a:t>
            </a:r>
            <a:endParaRPr lang="nl-NL" dirty="0" smtClean="0"/>
          </a:p>
          <a:p>
            <a:pPr marL="0" indent="0">
              <a:buNone/>
            </a:pPr>
            <a:endParaRPr lang="nl-NL" dirty="0"/>
          </a:p>
        </p:txBody>
      </p:sp>
    </p:spTree>
    <p:extLst>
      <p:ext uri="{BB962C8B-B14F-4D97-AF65-F5344CB8AC3E}">
        <p14:creationId xmlns:p14="http://schemas.microsoft.com/office/powerpoint/2010/main" val="5343688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Mix-insuline</a:t>
            </a:r>
            <a:endParaRPr lang="nl-NL" dirty="0"/>
          </a:p>
        </p:txBody>
      </p:sp>
      <p:pic>
        <p:nvPicPr>
          <p:cNvPr id="7" name="Tijdelijke aanduiding voor inhoud 6" descr="Schermafbeelding 2018-03-07 om 21.56.34.png"/>
          <p:cNvPicPr>
            <a:picLocks noGrp="1" noChangeAspect="1"/>
          </p:cNvPicPr>
          <p:nvPr>
            <p:ph idx="1"/>
          </p:nvPr>
        </p:nvPicPr>
        <p:blipFill>
          <a:blip r:embed="rId3">
            <a:extLst>
              <a:ext uri="{28A0092B-C50C-407E-A947-70E740481C1C}">
                <a14:useLocalDpi xmlns:a14="http://schemas.microsoft.com/office/drawing/2010/main" val="0"/>
              </a:ext>
            </a:extLst>
          </a:blip>
          <a:srcRect l="-40209" r="-40209"/>
          <a:stretch>
            <a:fillRect/>
          </a:stretch>
        </p:blipFill>
        <p:spPr/>
      </p:pic>
      <p:sp>
        <p:nvSpPr>
          <p:cNvPr id="3" name="Tekstvak 2"/>
          <p:cNvSpPr txBox="1"/>
          <p:nvPr/>
        </p:nvSpPr>
        <p:spPr>
          <a:xfrm>
            <a:off x="9268724" y="1534081"/>
            <a:ext cx="2473858" cy="984885"/>
          </a:xfrm>
          <a:prstGeom prst="rect">
            <a:avLst/>
          </a:prstGeom>
          <a:noFill/>
        </p:spPr>
        <p:txBody>
          <a:bodyPr wrap="square" rtlCol="0">
            <a:spAutoFit/>
          </a:bodyPr>
          <a:lstStyle/>
          <a:p>
            <a:pPr marL="342900" indent="-342900">
              <a:buFont typeface="Arial"/>
              <a:buChar char="•"/>
            </a:pPr>
            <a:r>
              <a:rPr lang="nl-NL" sz="2000" dirty="0" smtClean="0"/>
              <a:t>Schema </a:t>
            </a:r>
            <a:r>
              <a:rPr lang="nl-NL" sz="2000" dirty="0"/>
              <a:t>eenvoudig </a:t>
            </a:r>
            <a:endParaRPr lang="nl-NL" sz="2000" dirty="0" smtClean="0"/>
          </a:p>
          <a:p>
            <a:pPr marL="800100" lvl="1" indent="-342900">
              <a:buFont typeface="Arial"/>
              <a:buChar char="•"/>
            </a:pPr>
            <a:r>
              <a:rPr lang="nl-NL" sz="2000" dirty="0" smtClean="0"/>
              <a:t>2dd </a:t>
            </a:r>
            <a:r>
              <a:rPr lang="nl-NL" sz="2000" dirty="0" err="1"/>
              <a:t>premix</a:t>
            </a:r>
            <a:endParaRPr lang="nl-NL" sz="2000" dirty="0"/>
          </a:p>
          <a:p>
            <a:endParaRPr lang="nl-NL" dirty="0"/>
          </a:p>
        </p:txBody>
      </p:sp>
    </p:spTree>
    <p:extLst>
      <p:ext uri="{BB962C8B-B14F-4D97-AF65-F5344CB8AC3E}">
        <p14:creationId xmlns:p14="http://schemas.microsoft.com/office/powerpoint/2010/main" val="211550937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Diabeteseducatie </a:t>
            </a:r>
            <a:endParaRPr lang="nl-NL" dirty="0"/>
          </a:p>
        </p:txBody>
      </p:sp>
      <p:sp>
        <p:nvSpPr>
          <p:cNvPr id="3" name="Tijdelijke aanduiding voor inhoud 2"/>
          <p:cNvSpPr>
            <a:spLocks noGrp="1"/>
          </p:cNvSpPr>
          <p:nvPr>
            <p:ph idx="1"/>
          </p:nvPr>
        </p:nvSpPr>
        <p:spPr/>
        <p:txBody>
          <a:bodyPr>
            <a:normAutofit/>
          </a:bodyPr>
          <a:lstStyle/>
          <a:p>
            <a:r>
              <a:rPr lang="nl-NL" dirty="0" smtClean="0"/>
              <a:t>Individuele </a:t>
            </a:r>
            <a:r>
              <a:rPr lang="nl-NL" dirty="0" err="1" smtClean="0"/>
              <a:t>vs</a:t>
            </a:r>
            <a:r>
              <a:rPr lang="nl-NL" dirty="0" smtClean="0"/>
              <a:t> groepseducatie </a:t>
            </a:r>
          </a:p>
          <a:p>
            <a:r>
              <a:rPr lang="nl-NL" dirty="0" smtClean="0"/>
              <a:t>Mantelzorger</a:t>
            </a:r>
            <a:r>
              <a:rPr lang="nl-NL" dirty="0"/>
              <a:t>/familie en </a:t>
            </a:r>
            <a:r>
              <a:rPr lang="nl-NL" dirty="0" smtClean="0"/>
              <a:t>zorgverleners</a:t>
            </a:r>
            <a:endParaRPr lang="nl-NL" dirty="0"/>
          </a:p>
          <a:p>
            <a:r>
              <a:rPr lang="nl-NL" dirty="0" smtClean="0"/>
              <a:t>Eventuele </a:t>
            </a:r>
            <a:r>
              <a:rPr lang="nl-NL" dirty="0"/>
              <a:t>cognitieve beperkingen van de </a:t>
            </a:r>
            <a:r>
              <a:rPr lang="nl-NL" dirty="0" smtClean="0"/>
              <a:t>kwetsbare oudere</a:t>
            </a:r>
            <a:endParaRPr lang="nl-NL" dirty="0"/>
          </a:p>
          <a:p>
            <a:r>
              <a:rPr lang="nl-NL" dirty="0" smtClean="0"/>
              <a:t>Interventie gedragsverandering</a:t>
            </a:r>
          </a:p>
          <a:p>
            <a:r>
              <a:rPr lang="nl-NL" dirty="0" smtClean="0"/>
              <a:t>Zinvol eigen </a:t>
            </a:r>
            <a:r>
              <a:rPr lang="nl-NL" dirty="0"/>
              <a:t>glucosewaarden </a:t>
            </a:r>
            <a:r>
              <a:rPr lang="nl-NL" dirty="0" smtClean="0"/>
              <a:t>controle indien daartoe </a:t>
            </a:r>
            <a:r>
              <a:rPr lang="nl-NL" dirty="0"/>
              <a:t>psychisch en fysiek in </a:t>
            </a:r>
            <a:r>
              <a:rPr lang="nl-NL" dirty="0" smtClean="0"/>
              <a:t>staat</a:t>
            </a:r>
          </a:p>
          <a:p>
            <a:r>
              <a:rPr lang="nl-NL" dirty="0" smtClean="0"/>
              <a:t>Monitoring huisarts</a:t>
            </a:r>
            <a:r>
              <a:rPr lang="nl-NL" dirty="0"/>
              <a:t>/ praktijkondersteuner of specialist </a:t>
            </a:r>
            <a:r>
              <a:rPr lang="nl-NL" dirty="0" smtClean="0"/>
              <a:t>ouderengeneeskunde</a:t>
            </a:r>
            <a:endParaRPr lang="nl-NL" dirty="0">
              <a:effectLst/>
            </a:endParaRPr>
          </a:p>
        </p:txBody>
      </p:sp>
    </p:spTree>
    <p:extLst>
      <p:ext uri="{BB962C8B-B14F-4D97-AF65-F5344CB8AC3E}">
        <p14:creationId xmlns:p14="http://schemas.microsoft.com/office/powerpoint/2010/main" val="20390776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Lichaamsbeweging</a:t>
            </a:r>
            <a:endParaRPr lang="nl-NL" dirty="0"/>
          </a:p>
        </p:txBody>
      </p:sp>
      <p:sp>
        <p:nvSpPr>
          <p:cNvPr id="3" name="Tijdelijke aanduiding voor inhoud 2"/>
          <p:cNvSpPr>
            <a:spLocks noGrp="1"/>
          </p:cNvSpPr>
          <p:nvPr>
            <p:ph idx="1"/>
          </p:nvPr>
        </p:nvSpPr>
        <p:spPr/>
        <p:txBody>
          <a:bodyPr/>
          <a:lstStyle/>
          <a:p>
            <a:r>
              <a:rPr lang="nl-NL" dirty="0" smtClean="0"/>
              <a:t>Regelmatig evalueren</a:t>
            </a:r>
          </a:p>
          <a:p>
            <a:r>
              <a:rPr lang="nl-NL" dirty="0" smtClean="0"/>
              <a:t>NB: </a:t>
            </a:r>
            <a:r>
              <a:rPr lang="nl-NL" dirty="0" err="1" smtClean="0"/>
              <a:t>potentiële</a:t>
            </a:r>
            <a:r>
              <a:rPr lang="nl-NL" dirty="0" smtClean="0"/>
              <a:t> </a:t>
            </a:r>
            <a:r>
              <a:rPr lang="nl-NL" dirty="0"/>
              <a:t>negatieve effecten van meer bewegen en </a:t>
            </a:r>
            <a:r>
              <a:rPr lang="nl-NL" dirty="0" smtClean="0"/>
              <a:t>(</a:t>
            </a:r>
            <a:r>
              <a:rPr lang="nl-NL" dirty="0"/>
              <a:t>ernstige) lichamelijke beperkingen om meer te </a:t>
            </a:r>
            <a:r>
              <a:rPr lang="nl-NL" dirty="0" smtClean="0"/>
              <a:t>bewegen</a:t>
            </a:r>
            <a:endParaRPr lang="nl-NL" dirty="0"/>
          </a:p>
          <a:p>
            <a:pPr marL="0" indent="0">
              <a:buNone/>
            </a:pPr>
            <a:endParaRPr lang="nl-NL" dirty="0"/>
          </a:p>
        </p:txBody>
      </p:sp>
    </p:spTree>
    <p:extLst>
      <p:ext uri="{BB962C8B-B14F-4D97-AF65-F5344CB8AC3E}">
        <p14:creationId xmlns:p14="http://schemas.microsoft.com/office/powerpoint/2010/main" val="10079054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Voeding</a:t>
            </a:r>
            <a:endParaRPr lang="nl-NL" dirty="0"/>
          </a:p>
        </p:txBody>
      </p:sp>
      <p:sp>
        <p:nvSpPr>
          <p:cNvPr id="3" name="Tijdelijke aanduiding voor inhoud 2"/>
          <p:cNvSpPr>
            <a:spLocks noGrp="1"/>
          </p:cNvSpPr>
          <p:nvPr>
            <p:ph idx="1"/>
          </p:nvPr>
        </p:nvSpPr>
        <p:spPr/>
        <p:txBody>
          <a:bodyPr>
            <a:noAutofit/>
          </a:bodyPr>
          <a:lstStyle/>
          <a:p>
            <a:r>
              <a:rPr lang="nl-NL" dirty="0" smtClean="0"/>
              <a:t>NDF Richtlijn 2015</a:t>
            </a:r>
          </a:p>
          <a:p>
            <a:r>
              <a:rPr lang="nl-NL" dirty="0" smtClean="0"/>
              <a:t>Alert </a:t>
            </a:r>
            <a:r>
              <a:rPr lang="nl-NL" dirty="0"/>
              <a:t>op </a:t>
            </a:r>
            <a:r>
              <a:rPr lang="nl-NL" dirty="0" smtClean="0"/>
              <a:t>vitamine </a:t>
            </a:r>
            <a:r>
              <a:rPr lang="nl-NL" dirty="0"/>
              <a:t>D </a:t>
            </a:r>
            <a:r>
              <a:rPr lang="nl-NL" dirty="0" err="1" smtClean="0"/>
              <a:t>deficiëntie</a:t>
            </a:r>
            <a:r>
              <a:rPr lang="nl-NL" dirty="0" smtClean="0"/>
              <a:t> thuiswonenden</a:t>
            </a:r>
          </a:p>
          <a:p>
            <a:r>
              <a:rPr lang="nl-NL" dirty="0" smtClean="0"/>
              <a:t>Vitamine </a:t>
            </a:r>
            <a:r>
              <a:rPr lang="nl-NL" dirty="0"/>
              <a:t>D suppletie </a:t>
            </a:r>
            <a:r>
              <a:rPr lang="nl-NL" dirty="0" smtClean="0"/>
              <a:t>alle </a:t>
            </a:r>
            <a:r>
              <a:rPr lang="nl-NL" dirty="0"/>
              <a:t>ouderen ≥ 70 jaar 20 </a:t>
            </a:r>
            <a:r>
              <a:rPr lang="nl-NL" dirty="0" err="1"/>
              <a:t>μg</a:t>
            </a:r>
            <a:r>
              <a:rPr lang="nl-NL" dirty="0"/>
              <a:t> p/</a:t>
            </a:r>
            <a:r>
              <a:rPr lang="nl-NL" dirty="0" smtClean="0"/>
              <a:t>d (geen </a:t>
            </a:r>
            <a:r>
              <a:rPr lang="nl-NL" dirty="0"/>
              <a:t>specifiek advies voor mensen met </a:t>
            </a:r>
            <a:r>
              <a:rPr lang="nl-NL" dirty="0" smtClean="0"/>
              <a:t>diabetes_</a:t>
            </a:r>
            <a:endParaRPr lang="nl-NL" dirty="0"/>
          </a:p>
          <a:p>
            <a:r>
              <a:rPr lang="nl-NL" dirty="0" smtClean="0"/>
              <a:t>Langzaam </a:t>
            </a:r>
            <a:r>
              <a:rPr lang="nl-NL" dirty="0"/>
              <a:t>opneembare koolhydraten </a:t>
            </a:r>
            <a:r>
              <a:rPr lang="nl-NL" dirty="0" smtClean="0"/>
              <a:t>(hypoglykemie) </a:t>
            </a:r>
            <a:endParaRPr lang="nl-NL" dirty="0"/>
          </a:p>
          <a:p>
            <a:r>
              <a:rPr lang="nl-NL" dirty="0" smtClean="0"/>
              <a:t>Voedingseducatie (</a:t>
            </a:r>
            <a:r>
              <a:rPr lang="nl-NL" dirty="0" err="1"/>
              <a:t>geïnstitutionaliseerd</a:t>
            </a:r>
            <a:r>
              <a:rPr lang="nl-NL" dirty="0"/>
              <a:t> wonende) kwetsbare ouderen </a:t>
            </a:r>
            <a:r>
              <a:rPr lang="nl-NL" dirty="0" smtClean="0"/>
              <a:t>van beperkte waarde (deel mogelijk </a:t>
            </a:r>
            <a:r>
              <a:rPr lang="nl-NL" dirty="0"/>
              <a:t>te veel cognitieve </a:t>
            </a:r>
            <a:r>
              <a:rPr lang="nl-NL" dirty="0" smtClean="0"/>
              <a:t>beperkingen)</a:t>
            </a:r>
            <a:endParaRPr lang="nl-NL" dirty="0"/>
          </a:p>
        </p:txBody>
      </p:sp>
    </p:spTree>
    <p:extLst>
      <p:ext uri="{BB962C8B-B14F-4D97-AF65-F5344CB8AC3E}">
        <p14:creationId xmlns:p14="http://schemas.microsoft.com/office/powerpoint/2010/main" val="12524558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Voeding</a:t>
            </a:r>
            <a:endParaRPr lang="nl-NL" dirty="0"/>
          </a:p>
        </p:txBody>
      </p:sp>
      <p:sp>
        <p:nvSpPr>
          <p:cNvPr id="3" name="Tijdelijke aanduiding voor inhoud 2"/>
          <p:cNvSpPr>
            <a:spLocks noGrp="1"/>
          </p:cNvSpPr>
          <p:nvPr>
            <p:ph idx="1"/>
          </p:nvPr>
        </p:nvSpPr>
        <p:spPr/>
        <p:txBody>
          <a:bodyPr>
            <a:noAutofit/>
          </a:bodyPr>
          <a:lstStyle/>
          <a:p>
            <a:r>
              <a:rPr lang="nl-NL" dirty="0" smtClean="0"/>
              <a:t>Verzorgenden </a:t>
            </a:r>
            <a:r>
              <a:rPr lang="nl-NL" dirty="0"/>
              <a:t>en verplegend personeel </a:t>
            </a:r>
            <a:r>
              <a:rPr lang="nl-NL" dirty="0" smtClean="0"/>
              <a:t>alert </a:t>
            </a:r>
            <a:r>
              <a:rPr lang="nl-NL" dirty="0"/>
              <a:t>op </a:t>
            </a:r>
            <a:r>
              <a:rPr lang="nl-NL" dirty="0" smtClean="0"/>
              <a:t>voedingsproblemen</a:t>
            </a:r>
          </a:p>
          <a:p>
            <a:r>
              <a:rPr lang="nl-NL" dirty="0" err="1" smtClean="0"/>
              <a:t>Diëtist</a:t>
            </a:r>
            <a:r>
              <a:rPr lang="nl-NL" dirty="0" smtClean="0"/>
              <a:t>: overgewicht</a:t>
            </a:r>
            <a:r>
              <a:rPr lang="nl-NL" dirty="0"/>
              <a:t>, </a:t>
            </a:r>
            <a:r>
              <a:rPr lang="nl-NL" dirty="0" smtClean="0"/>
              <a:t>ongewenst gewichtsverlies, </a:t>
            </a:r>
            <a:r>
              <a:rPr lang="nl-NL" dirty="0" err="1" smtClean="0"/>
              <a:t>ndervoeding</a:t>
            </a:r>
            <a:r>
              <a:rPr lang="nl-NL" dirty="0"/>
              <a:t>, slechte eetlust, eetproblemen, </a:t>
            </a:r>
            <a:r>
              <a:rPr lang="nl-NL" dirty="0" err="1"/>
              <a:t>hypo’s</a:t>
            </a:r>
            <a:r>
              <a:rPr lang="nl-NL" dirty="0"/>
              <a:t> en schommelende </a:t>
            </a:r>
            <a:r>
              <a:rPr lang="nl-NL" dirty="0" smtClean="0"/>
              <a:t>bloedglucosewaarden</a:t>
            </a:r>
            <a:endParaRPr lang="nl-NL" dirty="0"/>
          </a:p>
          <a:p>
            <a:r>
              <a:rPr lang="nl-NL" dirty="0" smtClean="0"/>
              <a:t>Goede </a:t>
            </a:r>
            <a:r>
              <a:rPr lang="nl-NL" dirty="0" err="1"/>
              <a:t>mondzorg</a:t>
            </a:r>
            <a:r>
              <a:rPr lang="nl-NL" dirty="0"/>
              <a:t> </a:t>
            </a:r>
          </a:p>
          <a:p>
            <a:r>
              <a:rPr lang="nl-NL" dirty="0" smtClean="0"/>
              <a:t>Mogelijke </a:t>
            </a:r>
            <a:r>
              <a:rPr lang="nl-NL" dirty="0" err="1"/>
              <a:t>deficiëntie</a:t>
            </a:r>
            <a:r>
              <a:rPr lang="nl-NL" dirty="0"/>
              <a:t> </a:t>
            </a:r>
            <a:r>
              <a:rPr lang="nl-NL" dirty="0" smtClean="0"/>
              <a:t>B12</a:t>
            </a:r>
          </a:p>
          <a:p>
            <a:pPr marL="0" indent="0">
              <a:buNone/>
            </a:pPr>
            <a:endParaRPr lang="nl-NL" sz="2400" dirty="0"/>
          </a:p>
        </p:txBody>
      </p:sp>
    </p:spTree>
    <p:extLst>
      <p:ext uri="{BB962C8B-B14F-4D97-AF65-F5344CB8AC3E}">
        <p14:creationId xmlns:p14="http://schemas.microsoft.com/office/powerpoint/2010/main" val="14005492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Wat te doen met </a:t>
            </a:r>
            <a:r>
              <a:rPr lang="nl-NL" dirty="0" err="1" smtClean="0"/>
              <a:t>microalbuminurie</a:t>
            </a:r>
            <a:r>
              <a:rPr lang="nl-NL" dirty="0" smtClean="0"/>
              <a:t>?</a:t>
            </a:r>
            <a:endParaRPr lang="nl-NL" dirty="0"/>
          </a:p>
        </p:txBody>
      </p:sp>
      <p:sp>
        <p:nvSpPr>
          <p:cNvPr id="4" name="Tijdelijke aanduiding voor inhoud 2"/>
          <p:cNvSpPr>
            <a:spLocks noGrp="1"/>
          </p:cNvSpPr>
          <p:nvPr>
            <p:ph idx="1"/>
          </p:nvPr>
        </p:nvSpPr>
        <p:spPr>
          <a:xfrm>
            <a:off x="974415" y="2137485"/>
            <a:ext cx="6857776" cy="1892144"/>
          </a:xfrm>
          <a:ln>
            <a:noFill/>
          </a:ln>
        </p:spPr>
        <p:txBody>
          <a:bodyPr>
            <a:normAutofit lnSpcReduction="10000"/>
          </a:bodyPr>
          <a:lstStyle/>
          <a:p>
            <a:pPr marL="0" indent="0">
              <a:buNone/>
            </a:pPr>
            <a:r>
              <a:rPr lang="nl-NL" sz="2800" dirty="0" smtClean="0"/>
              <a:t>Definitie CNS</a:t>
            </a:r>
          </a:p>
          <a:p>
            <a:pPr>
              <a:buFont typeface="Arial"/>
              <a:buChar char="•"/>
            </a:pPr>
            <a:r>
              <a:rPr lang="nl-NL" sz="2800" dirty="0" smtClean="0"/>
              <a:t>MDRD &lt; 60 ml/min</a:t>
            </a:r>
          </a:p>
          <a:p>
            <a:pPr>
              <a:buFont typeface="Arial"/>
              <a:buChar char="•"/>
            </a:pPr>
            <a:r>
              <a:rPr lang="nl-NL" sz="2800" dirty="0" smtClean="0"/>
              <a:t>Micro of </a:t>
            </a:r>
            <a:r>
              <a:rPr lang="nl-NL" sz="2800" dirty="0" err="1" smtClean="0"/>
              <a:t>macroalbuminurie</a:t>
            </a:r>
            <a:endParaRPr lang="nl-NL" sz="2800" dirty="0" smtClean="0"/>
          </a:p>
          <a:p>
            <a:pPr>
              <a:buFont typeface="Arial"/>
              <a:buChar char="•"/>
            </a:pPr>
            <a:r>
              <a:rPr lang="nl-NL" sz="2800" dirty="0" smtClean="0"/>
              <a:t>Actief urine sediment</a:t>
            </a:r>
          </a:p>
          <a:p>
            <a:pPr marL="0" indent="0">
              <a:buNone/>
            </a:pPr>
            <a:endParaRPr lang="nl-NL" sz="2800" dirty="0"/>
          </a:p>
        </p:txBody>
      </p:sp>
      <p:pic>
        <p:nvPicPr>
          <p:cNvPr id="5" name="Afbeelding 4"/>
          <p:cNvPicPr>
            <a:picLocks noChangeAspect="1"/>
          </p:cNvPicPr>
          <p:nvPr/>
        </p:nvPicPr>
        <p:blipFill>
          <a:blip r:embed="rId2"/>
          <a:stretch>
            <a:fillRect/>
          </a:stretch>
        </p:blipFill>
        <p:spPr>
          <a:xfrm>
            <a:off x="6859616" y="3590034"/>
            <a:ext cx="4457165" cy="2212983"/>
          </a:xfrm>
          <a:prstGeom prst="rect">
            <a:avLst/>
          </a:prstGeom>
        </p:spPr>
      </p:pic>
    </p:spTree>
    <p:extLst>
      <p:ext uri="{BB962C8B-B14F-4D97-AF65-F5344CB8AC3E}">
        <p14:creationId xmlns:p14="http://schemas.microsoft.com/office/powerpoint/2010/main" val="1614751164"/>
      </p:ext>
    </p:extLst>
  </p:cSld>
  <p:clrMapOvr>
    <a:masterClrMapping/>
  </p:clrMapOvr>
  <mc:AlternateContent xmlns:mc="http://schemas.openxmlformats.org/markup-compatibility/2006" xmlns:p14="http://schemas.microsoft.com/office/powerpoint/2010/main">
    <mc:Choice Requires="p14">
      <p:transition spd="slow" p14:dur="30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Resterende levensverwachting</a:t>
            </a:r>
            <a:endParaRPr lang="nl-NL" dirty="0"/>
          </a:p>
        </p:txBody>
      </p:sp>
      <p:pic>
        <p:nvPicPr>
          <p:cNvPr id="4" name="Tijdelijke aanduiding voor inhoud 3" descr="Schermafbeelding 2018-03-05 om 14.17.55.png"/>
          <p:cNvPicPr>
            <a:picLocks noGrp="1" noChangeAspect="1"/>
          </p:cNvPicPr>
          <p:nvPr>
            <p:ph idx="1"/>
          </p:nvPr>
        </p:nvPicPr>
        <p:blipFill>
          <a:blip r:embed="rId2">
            <a:extLst>
              <a:ext uri="{28A0092B-C50C-407E-A947-70E740481C1C}">
                <a14:useLocalDpi xmlns:a14="http://schemas.microsoft.com/office/drawing/2010/main" val="0"/>
              </a:ext>
            </a:extLst>
          </a:blip>
          <a:srcRect l="-12617" r="-12617"/>
          <a:stretch>
            <a:fillRect/>
          </a:stretch>
        </p:blipFill>
        <p:spPr/>
      </p:pic>
      <p:sp>
        <p:nvSpPr>
          <p:cNvPr id="3" name="Tekstvak 2"/>
          <p:cNvSpPr txBox="1"/>
          <p:nvPr/>
        </p:nvSpPr>
        <p:spPr>
          <a:xfrm>
            <a:off x="9182814" y="3335664"/>
            <a:ext cx="2777173" cy="1354217"/>
          </a:xfrm>
          <a:prstGeom prst="rect">
            <a:avLst/>
          </a:prstGeom>
          <a:noFill/>
        </p:spPr>
        <p:txBody>
          <a:bodyPr wrap="square" rtlCol="0">
            <a:spAutoFit/>
          </a:bodyPr>
          <a:lstStyle/>
          <a:p>
            <a:pPr marL="742950" lvl="1" indent="-285750"/>
            <a:r>
              <a:rPr lang="en-US" sz="1600" dirty="0" err="1">
                <a:solidFill>
                  <a:srgbClr val="5E2D37"/>
                </a:solidFill>
              </a:rPr>
              <a:t>Levensverwachting</a:t>
            </a:r>
            <a:r>
              <a:rPr lang="en-US" sz="1600" dirty="0">
                <a:solidFill>
                  <a:srgbClr val="5E2D37"/>
                </a:solidFill>
              </a:rPr>
              <a:t>: </a:t>
            </a:r>
            <a:endParaRPr lang="en-US" sz="1600" dirty="0" smtClean="0">
              <a:solidFill>
                <a:srgbClr val="5E2D37"/>
              </a:solidFill>
            </a:endParaRPr>
          </a:p>
          <a:p>
            <a:pPr marL="742950" lvl="1" indent="-285750"/>
            <a:r>
              <a:rPr lang="en-US" sz="1600" dirty="0" err="1" smtClean="0">
                <a:solidFill>
                  <a:srgbClr val="5E2D37"/>
                </a:solidFill>
              </a:rPr>
              <a:t>bij</a:t>
            </a:r>
            <a:r>
              <a:rPr lang="en-US" sz="1600" dirty="0" smtClean="0">
                <a:solidFill>
                  <a:srgbClr val="5E2D37"/>
                </a:solidFill>
              </a:rPr>
              <a:t> </a:t>
            </a:r>
            <a:r>
              <a:rPr lang="en-US" sz="1600" dirty="0">
                <a:solidFill>
                  <a:srgbClr val="5E2D37"/>
                </a:solidFill>
              </a:rPr>
              <a:t>65 </a:t>
            </a:r>
            <a:r>
              <a:rPr lang="en-US" sz="1600" dirty="0" err="1">
                <a:solidFill>
                  <a:srgbClr val="5E2D37"/>
                </a:solidFill>
              </a:rPr>
              <a:t>jaar</a:t>
            </a:r>
            <a:r>
              <a:rPr lang="en-US" sz="1600" dirty="0">
                <a:solidFill>
                  <a:srgbClr val="5E2D37"/>
                </a:solidFill>
              </a:rPr>
              <a:t>: </a:t>
            </a:r>
            <a:r>
              <a:rPr lang="en-US" sz="1600" dirty="0" smtClean="0">
                <a:solidFill>
                  <a:srgbClr val="5E2D37"/>
                </a:solidFill>
              </a:rPr>
              <a:t>20 </a:t>
            </a:r>
            <a:r>
              <a:rPr lang="en-US" sz="1600" dirty="0" err="1" smtClean="0">
                <a:solidFill>
                  <a:srgbClr val="5E2D37"/>
                </a:solidFill>
              </a:rPr>
              <a:t>jaar</a:t>
            </a:r>
            <a:endParaRPr lang="en-US" sz="1600" dirty="0" smtClean="0">
              <a:solidFill>
                <a:srgbClr val="5E2D37"/>
              </a:solidFill>
            </a:endParaRPr>
          </a:p>
          <a:p>
            <a:pPr marL="742950" lvl="1" indent="-285750"/>
            <a:r>
              <a:rPr lang="en-US" sz="1600" b="1" dirty="0" err="1" smtClean="0">
                <a:solidFill>
                  <a:srgbClr val="5E2D37"/>
                </a:solidFill>
              </a:rPr>
              <a:t>bij</a:t>
            </a:r>
            <a:r>
              <a:rPr lang="en-US" sz="1600" b="1" dirty="0" smtClean="0">
                <a:solidFill>
                  <a:srgbClr val="5E2D37"/>
                </a:solidFill>
              </a:rPr>
              <a:t> </a:t>
            </a:r>
            <a:r>
              <a:rPr lang="en-US" sz="1600" b="1" dirty="0">
                <a:solidFill>
                  <a:srgbClr val="5E2D37"/>
                </a:solidFill>
              </a:rPr>
              <a:t>80 </a:t>
            </a:r>
            <a:r>
              <a:rPr lang="en-US" sz="1600" b="1" dirty="0" err="1">
                <a:solidFill>
                  <a:srgbClr val="5E2D37"/>
                </a:solidFill>
              </a:rPr>
              <a:t>jaar</a:t>
            </a:r>
            <a:r>
              <a:rPr lang="en-US" sz="1600" b="1" dirty="0">
                <a:solidFill>
                  <a:srgbClr val="5E2D37"/>
                </a:solidFill>
              </a:rPr>
              <a:t> 7 </a:t>
            </a:r>
            <a:r>
              <a:rPr lang="en-US" sz="1600" b="1" dirty="0" err="1" smtClean="0">
                <a:solidFill>
                  <a:srgbClr val="5E2D37"/>
                </a:solidFill>
              </a:rPr>
              <a:t>jaar</a:t>
            </a:r>
            <a:r>
              <a:rPr lang="en-US" sz="1600" b="1" dirty="0" smtClean="0">
                <a:solidFill>
                  <a:srgbClr val="5E2D37"/>
                </a:solidFill>
              </a:rPr>
              <a:t> </a:t>
            </a:r>
          </a:p>
          <a:p>
            <a:pPr marL="742950" lvl="1" indent="-285750"/>
            <a:r>
              <a:rPr lang="en-US" sz="1600" b="1" dirty="0" err="1" smtClean="0">
                <a:solidFill>
                  <a:srgbClr val="5E2D37"/>
                </a:solidFill>
              </a:rPr>
              <a:t>bij</a:t>
            </a:r>
            <a:r>
              <a:rPr lang="en-US" sz="1600" b="1" dirty="0" smtClean="0">
                <a:solidFill>
                  <a:srgbClr val="5E2D37"/>
                </a:solidFill>
              </a:rPr>
              <a:t> </a:t>
            </a:r>
            <a:r>
              <a:rPr lang="en-US" sz="1600" b="1" dirty="0">
                <a:solidFill>
                  <a:srgbClr val="5E2D37"/>
                </a:solidFill>
              </a:rPr>
              <a:t>90 </a:t>
            </a:r>
            <a:r>
              <a:rPr lang="en-US" sz="1600" b="1" dirty="0" err="1">
                <a:solidFill>
                  <a:srgbClr val="5E2D37"/>
                </a:solidFill>
              </a:rPr>
              <a:t>jaar</a:t>
            </a:r>
            <a:r>
              <a:rPr lang="en-US" sz="1600" b="1" dirty="0">
                <a:solidFill>
                  <a:srgbClr val="5E2D37"/>
                </a:solidFill>
              </a:rPr>
              <a:t> </a:t>
            </a:r>
            <a:r>
              <a:rPr lang="en-US" sz="1600" b="1" dirty="0" smtClean="0">
                <a:solidFill>
                  <a:srgbClr val="5E2D37"/>
                </a:solidFill>
              </a:rPr>
              <a:t>4 </a:t>
            </a:r>
            <a:r>
              <a:rPr lang="en-US" sz="1600" b="1" dirty="0" err="1">
                <a:solidFill>
                  <a:srgbClr val="5E2D37"/>
                </a:solidFill>
              </a:rPr>
              <a:t>jaar</a:t>
            </a:r>
            <a:endParaRPr lang="en-US" sz="1600" b="1" dirty="0">
              <a:solidFill>
                <a:srgbClr val="5E2D37"/>
              </a:solidFill>
            </a:endParaRPr>
          </a:p>
          <a:p>
            <a:endParaRPr lang="nl-NL" dirty="0"/>
          </a:p>
        </p:txBody>
      </p:sp>
    </p:spTree>
    <p:extLst>
      <p:ext uri="{BB962C8B-B14F-4D97-AF65-F5344CB8AC3E}">
        <p14:creationId xmlns:p14="http://schemas.microsoft.com/office/powerpoint/2010/main" val="2954462279"/>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Nierfunctie beloop …</a:t>
            </a:r>
            <a:endParaRPr lang="nl-NL" dirty="0"/>
          </a:p>
        </p:txBody>
      </p:sp>
      <p:sp>
        <p:nvSpPr>
          <p:cNvPr id="6" name="Tekstvak 1"/>
          <p:cNvSpPr txBox="1">
            <a:spLocks noChangeArrowheads="1"/>
          </p:cNvSpPr>
          <p:nvPr/>
        </p:nvSpPr>
        <p:spPr bwMode="auto">
          <a:xfrm>
            <a:off x="3794431" y="6391300"/>
            <a:ext cx="9601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000066"/>
                </a:solidFill>
                <a:latin typeface="Verdana" charset="0"/>
                <a:ea typeface="MS PGothic" charset="0"/>
                <a:cs typeface="Arial" charset="0"/>
              </a:defRPr>
            </a:lvl1pPr>
            <a:lvl2pPr marL="742950" indent="-285750">
              <a:defRPr>
                <a:solidFill>
                  <a:srgbClr val="000066"/>
                </a:solidFill>
                <a:latin typeface="Verdana" charset="0"/>
                <a:ea typeface="Arial" charset="0"/>
                <a:cs typeface="Arial" charset="0"/>
              </a:defRPr>
            </a:lvl2pPr>
            <a:lvl3pPr marL="914400">
              <a:defRPr>
                <a:solidFill>
                  <a:srgbClr val="000066"/>
                </a:solidFill>
                <a:latin typeface="Verdana" charset="0"/>
                <a:ea typeface="Arial" charset="0"/>
                <a:cs typeface="Arial" charset="0"/>
              </a:defRPr>
            </a:lvl3pPr>
            <a:lvl4pPr marL="1600200" indent="-228600">
              <a:defRPr>
                <a:solidFill>
                  <a:srgbClr val="000066"/>
                </a:solidFill>
                <a:latin typeface="Verdana" charset="0"/>
                <a:ea typeface="Arial" charset="0"/>
                <a:cs typeface="Arial" charset="0"/>
              </a:defRPr>
            </a:lvl4pPr>
            <a:lvl5pPr marL="2057400" indent="-228600">
              <a:defRPr>
                <a:solidFill>
                  <a:srgbClr val="000066"/>
                </a:solidFill>
                <a:latin typeface="Verdana" charset="0"/>
                <a:ea typeface="Arial" charset="0"/>
                <a:cs typeface="Arial" charset="0"/>
              </a:defRPr>
            </a:lvl5pPr>
            <a:lvl6pPr marL="2514600" indent="-228600" eaLnBrk="0" hangingPunct="0">
              <a:defRPr>
                <a:solidFill>
                  <a:srgbClr val="000066"/>
                </a:solidFill>
                <a:latin typeface="Verdana" charset="0"/>
                <a:ea typeface="Arial" charset="0"/>
                <a:cs typeface="Arial" charset="0"/>
              </a:defRPr>
            </a:lvl6pPr>
            <a:lvl7pPr marL="2971800" indent="-228600" eaLnBrk="0" hangingPunct="0">
              <a:defRPr>
                <a:solidFill>
                  <a:srgbClr val="000066"/>
                </a:solidFill>
                <a:latin typeface="Verdana" charset="0"/>
                <a:ea typeface="Arial" charset="0"/>
                <a:cs typeface="Arial" charset="0"/>
              </a:defRPr>
            </a:lvl7pPr>
            <a:lvl8pPr marL="3429000" indent="-228600" eaLnBrk="0" hangingPunct="0">
              <a:defRPr>
                <a:solidFill>
                  <a:srgbClr val="000066"/>
                </a:solidFill>
                <a:latin typeface="Verdana" charset="0"/>
                <a:ea typeface="Arial" charset="0"/>
                <a:cs typeface="Arial" charset="0"/>
              </a:defRPr>
            </a:lvl8pPr>
            <a:lvl9pPr marL="3886200" indent="-228600" eaLnBrk="0" hangingPunct="0">
              <a:defRPr>
                <a:solidFill>
                  <a:srgbClr val="000066"/>
                </a:solidFill>
                <a:latin typeface="Verdana" charset="0"/>
                <a:ea typeface="Arial" charset="0"/>
                <a:cs typeface="Arial" charset="0"/>
              </a:defRPr>
            </a:lvl9pPr>
          </a:lstStyle>
          <a:p>
            <a:pPr lvl="2">
              <a:buFont typeface="Arial Unicode MS" charset="0"/>
              <a:buNone/>
            </a:pPr>
            <a:r>
              <a:rPr lang="nl-NL" sz="1400" dirty="0">
                <a:latin typeface="Arial"/>
                <a:ea typeface="MS PGothic" charset="0"/>
                <a:cs typeface="Arial"/>
              </a:rPr>
              <a:t>Wetzels et al Kidney Int 2007;72:632-637</a:t>
            </a:r>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7253" y="1541026"/>
            <a:ext cx="5889689" cy="4614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kstvak 7"/>
          <p:cNvSpPr txBox="1"/>
          <p:nvPr/>
        </p:nvSpPr>
        <p:spPr>
          <a:xfrm>
            <a:off x="5571901" y="4513313"/>
            <a:ext cx="635043" cy="584776"/>
          </a:xfrm>
          <a:prstGeom prst="rect">
            <a:avLst/>
          </a:prstGeom>
          <a:noFill/>
        </p:spPr>
        <p:txBody>
          <a:bodyPr wrap="square" rtlCol="0">
            <a:spAutoFit/>
          </a:bodyPr>
          <a:lstStyle/>
          <a:p>
            <a:r>
              <a:rPr lang="nl-NL" sz="3200" dirty="0" smtClean="0">
                <a:solidFill>
                  <a:srgbClr val="FF6600"/>
                </a:solidFill>
              </a:rPr>
              <a:t>*</a:t>
            </a:r>
            <a:endParaRPr lang="nl-NL" sz="3200" dirty="0">
              <a:solidFill>
                <a:srgbClr val="FF6600"/>
              </a:solidFill>
            </a:endParaRPr>
          </a:p>
        </p:txBody>
      </p:sp>
      <p:sp>
        <p:nvSpPr>
          <p:cNvPr id="9" name="Rechthoek 4"/>
          <p:cNvSpPr>
            <a:spLocks noChangeArrowheads="1"/>
          </p:cNvSpPr>
          <p:nvPr/>
        </p:nvSpPr>
        <p:spPr bwMode="auto">
          <a:xfrm>
            <a:off x="7560149" y="2586454"/>
            <a:ext cx="4306884"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nl-NL" sz="1600" dirty="0">
                <a:latin typeface="Arial"/>
                <a:cs typeface="Arial"/>
              </a:rPr>
              <a:t>Nijmegen Biomedical Study</a:t>
            </a:r>
            <a:r>
              <a:rPr lang="nl-NL" sz="1600" dirty="0" smtClean="0">
                <a:latin typeface="Arial"/>
                <a:cs typeface="Arial"/>
              </a:rPr>
              <a:t>,</a:t>
            </a:r>
          </a:p>
          <a:p>
            <a:pPr algn="ctr"/>
            <a:r>
              <a:rPr lang="nl-NL" sz="1600" dirty="0" smtClean="0">
                <a:latin typeface="Arial"/>
                <a:cs typeface="Arial"/>
              </a:rPr>
              <a:t> </a:t>
            </a:r>
            <a:r>
              <a:rPr lang="nl-NL" sz="1600" dirty="0">
                <a:latin typeface="Arial"/>
                <a:cs typeface="Arial"/>
              </a:rPr>
              <a:t>n= 6.097</a:t>
            </a:r>
          </a:p>
          <a:p>
            <a:pPr algn="ctr"/>
            <a:r>
              <a:rPr lang="nl-NL" sz="1600" dirty="0">
                <a:latin typeface="Arial"/>
                <a:cs typeface="Arial"/>
              </a:rPr>
              <a:t>Gezond: MVG zonder HT, DM, MI, CVA, </a:t>
            </a:r>
            <a:r>
              <a:rPr lang="nl-NL" sz="1600" dirty="0" smtClean="0">
                <a:latin typeface="Arial"/>
                <a:cs typeface="Arial"/>
              </a:rPr>
              <a:t>nierziekte</a:t>
            </a:r>
          </a:p>
          <a:p>
            <a:pPr algn="ctr"/>
            <a:r>
              <a:rPr lang="nl-NL" sz="1600" dirty="0">
                <a:latin typeface="Arial"/>
                <a:cs typeface="Arial"/>
              </a:rPr>
              <a:t>Mediaanwaardes en </a:t>
            </a:r>
            <a:r>
              <a:rPr lang="nl-NL" sz="1600" dirty="0" smtClean="0">
                <a:latin typeface="Arial"/>
                <a:cs typeface="Arial"/>
              </a:rPr>
              <a:t>5e, 25e, 75e, </a:t>
            </a:r>
            <a:r>
              <a:rPr lang="nl-NL" sz="1600" dirty="0">
                <a:latin typeface="Arial"/>
                <a:cs typeface="Arial"/>
              </a:rPr>
              <a:t>en </a:t>
            </a:r>
            <a:r>
              <a:rPr lang="nl-NL" sz="1600" dirty="0" smtClean="0">
                <a:latin typeface="Arial"/>
                <a:cs typeface="Arial"/>
              </a:rPr>
              <a:t>95e </a:t>
            </a:r>
            <a:r>
              <a:rPr lang="nl-NL" sz="1600" dirty="0">
                <a:latin typeface="Arial"/>
                <a:cs typeface="Arial"/>
              </a:rPr>
              <a:t>percentiel voor personen gegroepeerd in 5 jaars </a:t>
            </a:r>
            <a:r>
              <a:rPr lang="nl-NL" sz="1600" dirty="0" smtClean="0">
                <a:latin typeface="Arial"/>
                <a:cs typeface="Arial"/>
              </a:rPr>
              <a:t>leeftijdsklassen</a:t>
            </a:r>
            <a:endParaRPr lang="en-US" sz="1600" dirty="0">
              <a:latin typeface="Arial"/>
              <a:cs typeface="Arial"/>
            </a:endParaRPr>
          </a:p>
          <a:p>
            <a:pPr algn="ctr"/>
            <a:endParaRPr lang="nl-NL" sz="1600" dirty="0"/>
          </a:p>
        </p:txBody>
      </p:sp>
    </p:spTree>
    <p:extLst>
      <p:ext uri="{BB962C8B-B14F-4D97-AF65-F5344CB8AC3E}">
        <p14:creationId xmlns:p14="http://schemas.microsoft.com/office/powerpoint/2010/main" val="1160111367"/>
      </p:ext>
    </p:extLst>
  </p:cSld>
  <p:clrMapOvr>
    <a:masterClrMapping/>
  </p:clrMapOvr>
  <mc:AlternateContent xmlns:mc="http://schemas.openxmlformats.org/markup-compatibility/2006" xmlns:p14="http://schemas.microsoft.com/office/powerpoint/2010/main">
    <mc:Choice Requires="p14">
      <p:transition spd="slow" p14:dur="30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Interpretatie van de nierfunctie</a:t>
            </a:r>
            <a:endParaRPr lang="nl-NL" dirty="0"/>
          </a:p>
        </p:txBody>
      </p:sp>
      <p:sp>
        <p:nvSpPr>
          <p:cNvPr id="4" name="Rectangle 2"/>
          <p:cNvSpPr txBox="1">
            <a:spLocks noChangeArrowheads="1"/>
          </p:cNvSpPr>
          <p:nvPr/>
        </p:nvSpPr>
        <p:spPr>
          <a:xfrm>
            <a:off x="974413" y="1865810"/>
            <a:ext cx="10500967" cy="2160587"/>
          </a:xfrm>
          <a:prstGeom prst="rect">
            <a:avLst/>
          </a:prstGeom>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blurRad="63500" dist="107763" dir="2700000" algn="ctr" rotWithShape="0">
                    <a:schemeClr val="bg2">
                      <a:alpha val="50000"/>
                    </a:schemeClr>
                  </a:outerShdw>
                </a:effectLst>
              </a14:hiddenEffects>
            </a:ext>
          </a:extLst>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Tx/>
              <a:buNone/>
              <a:defRPr/>
            </a:pPr>
            <a:r>
              <a:rPr lang="nl-NL" sz="2400" b="1" dirty="0" smtClean="0"/>
              <a:t>MDRD (ml/min/1,73 m2)</a:t>
            </a:r>
            <a:endParaRPr lang="nl-NL" sz="1600" dirty="0" smtClean="0"/>
          </a:p>
          <a:p>
            <a:pPr marL="0" indent="0">
              <a:buFontTx/>
              <a:buNone/>
              <a:defRPr/>
            </a:pPr>
            <a:r>
              <a:rPr lang="nl-NL" sz="2400" dirty="0" smtClean="0"/>
              <a:t>186 * (Serum kreat * 0,00113)-1,154 * leeftijd - 0,203 * (</a:t>
            </a:r>
            <a:r>
              <a:rPr lang="nl-NL" sz="1200" dirty="0" smtClean="0"/>
              <a:t>0,742 indien vrouw)</a:t>
            </a:r>
          </a:p>
          <a:p>
            <a:pPr marL="0" indent="0">
              <a:buFontTx/>
              <a:buNone/>
              <a:defRPr/>
            </a:pPr>
            <a:endParaRPr lang="nl-NL" sz="1200" dirty="0" smtClean="0"/>
          </a:p>
          <a:p>
            <a:pPr marL="0" indent="0">
              <a:buFontTx/>
              <a:buNone/>
              <a:defRPr/>
            </a:pPr>
            <a:r>
              <a:rPr lang="nl-NL" sz="2400" b="1" dirty="0" smtClean="0"/>
              <a:t>Cockcroft-Gault formule (ml/min)</a:t>
            </a:r>
            <a:r>
              <a:rPr lang="nl-NL" sz="1200" dirty="0" smtClean="0">
                <a:solidFill>
                  <a:srgbClr val="FFFF00"/>
                </a:solidFill>
              </a:rPr>
              <a:t> </a:t>
            </a:r>
          </a:p>
          <a:p>
            <a:pPr marL="0" indent="0">
              <a:buFontTx/>
              <a:buNone/>
              <a:defRPr/>
            </a:pPr>
            <a:r>
              <a:rPr lang="nl-NL" sz="2400" dirty="0" smtClean="0"/>
              <a:t> (140- leeftijd)* Gewicht*/ Serum kreat. (* 0.85 indien vrouw)</a:t>
            </a:r>
          </a:p>
        </p:txBody>
      </p:sp>
      <p:sp>
        <p:nvSpPr>
          <p:cNvPr id="5" name="Text Box 5"/>
          <p:cNvSpPr txBox="1">
            <a:spLocks noChangeArrowheads="1"/>
          </p:cNvSpPr>
          <p:nvPr/>
        </p:nvSpPr>
        <p:spPr bwMode="auto">
          <a:xfrm>
            <a:off x="1102784" y="5084764"/>
            <a:ext cx="9118537" cy="461665"/>
          </a:xfrm>
          <a:prstGeom prst="rect">
            <a:avLst/>
          </a:prstGeom>
          <a:solidFill>
            <a:srgbClr val="000000"/>
          </a:solidFill>
          <a:ln w="25400">
            <a:solidFill>
              <a:srgbClr val="CC3300"/>
            </a:solidFill>
            <a:miter lim="800000"/>
            <a:headEnd/>
            <a:tailEnd/>
          </a:ln>
        </p:spPr>
        <p:txBody>
          <a:bodyPr wrap="square">
            <a:spAutoFit/>
          </a:bodyPr>
          <a:lstStyle>
            <a:lvl1pPr defTabSz="457200" eaLnBrk="0" hangingPunct="0">
              <a:defRPr sz="2400">
                <a:solidFill>
                  <a:srgbClr val="000066"/>
                </a:solidFill>
                <a:latin typeface="Verdana" charset="0"/>
                <a:ea typeface="ＭＳ Ｐゴシック" charset="0"/>
                <a:cs typeface="ＭＳ Ｐゴシック" charset="0"/>
              </a:defRPr>
            </a:lvl1pPr>
            <a:lvl2pPr marL="742950" indent="-285750" defTabSz="457200" eaLnBrk="0" hangingPunct="0">
              <a:defRPr sz="2400">
                <a:solidFill>
                  <a:srgbClr val="000066"/>
                </a:solidFill>
                <a:latin typeface="Verdana" charset="0"/>
                <a:ea typeface="ＭＳ Ｐゴシック" charset="0"/>
              </a:defRPr>
            </a:lvl2pPr>
            <a:lvl3pPr marL="1143000" indent="-228600" defTabSz="457200" eaLnBrk="0" hangingPunct="0">
              <a:defRPr sz="2400">
                <a:solidFill>
                  <a:srgbClr val="000066"/>
                </a:solidFill>
                <a:latin typeface="Verdana" charset="0"/>
                <a:ea typeface="ＭＳ Ｐゴシック" charset="0"/>
              </a:defRPr>
            </a:lvl3pPr>
            <a:lvl4pPr marL="1600200" indent="-228600" defTabSz="457200" eaLnBrk="0" hangingPunct="0">
              <a:defRPr sz="2400">
                <a:solidFill>
                  <a:srgbClr val="000066"/>
                </a:solidFill>
                <a:latin typeface="Verdana" charset="0"/>
                <a:ea typeface="ＭＳ Ｐゴシック" charset="0"/>
              </a:defRPr>
            </a:lvl4pPr>
            <a:lvl5pPr marL="2057400" indent="-228600" defTabSz="457200" eaLnBrk="0" hangingPunct="0">
              <a:defRPr sz="2400">
                <a:solidFill>
                  <a:srgbClr val="000066"/>
                </a:solidFill>
                <a:latin typeface="Verdana" charset="0"/>
                <a:ea typeface="ＭＳ Ｐゴシック" charset="0"/>
              </a:defRPr>
            </a:lvl5pPr>
            <a:lvl6pPr marL="25146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6pPr>
            <a:lvl7pPr marL="29718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7pPr>
            <a:lvl8pPr marL="34290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8pPr>
            <a:lvl9pPr marL="38862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9pPr>
          </a:lstStyle>
          <a:p>
            <a:pPr eaLnBrk="1" hangingPunct="1">
              <a:spcBef>
                <a:spcPct val="50000"/>
              </a:spcBef>
              <a:buFontTx/>
              <a:buNone/>
            </a:pPr>
            <a:r>
              <a:rPr lang="nl-NL" dirty="0">
                <a:solidFill>
                  <a:schemeClr val="bg1"/>
                </a:solidFill>
                <a:latin typeface="Tahoma" charset="0"/>
              </a:rPr>
              <a:t>MDRD </a:t>
            </a:r>
            <a:r>
              <a:rPr lang="nl-NL" dirty="0" smtClean="0">
                <a:solidFill>
                  <a:schemeClr val="bg1"/>
                </a:solidFill>
                <a:latin typeface="Tahoma" charset="0"/>
              </a:rPr>
              <a:t>maakt een schatting van de spieropbouw</a:t>
            </a:r>
            <a:endParaRPr lang="nl-NL" dirty="0">
              <a:solidFill>
                <a:schemeClr val="bg1"/>
              </a:solidFill>
              <a:latin typeface="Tahoma" charset="0"/>
            </a:endParaRPr>
          </a:p>
        </p:txBody>
      </p:sp>
    </p:spTree>
    <p:extLst>
      <p:ext uri="{BB962C8B-B14F-4D97-AF65-F5344CB8AC3E}">
        <p14:creationId xmlns:p14="http://schemas.microsoft.com/office/powerpoint/2010/main" val="19118861"/>
      </p:ext>
    </p:extLst>
  </p:cSld>
  <p:clrMapOvr>
    <a:masterClrMapping/>
  </p:clrMapOvr>
  <mc:AlternateContent xmlns:mc="http://schemas.openxmlformats.org/markup-compatibility/2006" xmlns:p14="http://schemas.microsoft.com/office/powerpoint/2010/main">
    <mc:Choice Requires="p14">
      <p:transition spd="slow" p14:dur="30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Serum kreatinine spiegel</a:t>
            </a:r>
            <a:endParaRPr lang="nl-NL" dirty="0"/>
          </a:p>
        </p:txBody>
      </p:sp>
      <p:pic>
        <p:nvPicPr>
          <p:cNvPr id="4" name="Picture 3" descr="L:\Groups\IBC\INTRAMED\Clients\J-C\CANA\DIGITAL SLIDE LIBRARY\DSL materials\Cana Illustrazioni png\Kidne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7381" y="1772817"/>
            <a:ext cx="2037219" cy="205317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5"/>
          <p:cNvSpPr txBox="1">
            <a:spLocks noChangeArrowheads="1"/>
          </p:cNvSpPr>
          <p:nvPr/>
        </p:nvSpPr>
        <p:spPr bwMode="auto">
          <a:xfrm>
            <a:off x="603866" y="4098778"/>
            <a:ext cx="3360373" cy="461665"/>
          </a:xfrm>
          <a:prstGeom prst="rect">
            <a:avLst/>
          </a:prstGeom>
          <a:noFill/>
          <a:ln w="9525">
            <a:noFill/>
            <a:miter lim="800000"/>
            <a:headEnd/>
            <a:tailEnd/>
          </a:ln>
        </p:spPr>
        <p:txBody>
          <a:bodyPr wrap="square">
            <a:spAutoFit/>
          </a:bodyPr>
          <a:lstStyle/>
          <a:p>
            <a:pPr eaLnBrk="0" hangingPunct="0">
              <a:buNone/>
            </a:pPr>
            <a:r>
              <a:rPr lang="en-US" altLang="zh-CN" sz="2400" dirty="0" smtClean="0">
                <a:solidFill>
                  <a:srgbClr val="002060"/>
                </a:solidFill>
                <a:latin typeface="Arial"/>
                <a:cs typeface="Arial"/>
              </a:rPr>
              <a:t>Nierfunctie</a:t>
            </a:r>
            <a:endParaRPr lang="en-US" altLang="zh-CN" sz="2400" dirty="0">
              <a:solidFill>
                <a:srgbClr val="002060"/>
              </a:solidFill>
              <a:latin typeface="Arial"/>
              <a:cs typeface="Arial"/>
            </a:endParaRPr>
          </a:p>
        </p:txBody>
      </p:sp>
      <p:cxnSp>
        <p:nvCxnSpPr>
          <p:cNvPr id="6" name="Straight Arrow Connector 39"/>
          <p:cNvCxnSpPr/>
          <p:nvPr/>
        </p:nvCxnSpPr>
        <p:spPr>
          <a:xfrm>
            <a:off x="2543606" y="2564904"/>
            <a:ext cx="1624759" cy="339846"/>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TextBox 5"/>
          <p:cNvSpPr txBox="1">
            <a:spLocks noChangeArrowheads="1"/>
          </p:cNvSpPr>
          <p:nvPr/>
        </p:nvSpPr>
        <p:spPr bwMode="auto">
          <a:xfrm>
            <a:off x="5559411" y="5589241"/>
            <a:ext cx="1695263" cy="276999"/>
          </a:xfrm>
          <a:prstGeom prst="rect">
            <a:avLst/>
          </a:prstGeom>
          <a:noFill/>
          <a:ln w="9525">
            <a:noFill/>
            <a:miter lim="800000"/>
            <a:headEnd/>
            <a:tailEnd/>
          </a:ln>
        </p:spPr>
        <p:txBody>
          <a:bodyPr wrap="square">
            <a:spAutoFit/>
          </a:bodyPr>
          <a:lstStyle/>
          <a:p>
            <a:pPr algn="ctr" eaLnBrk="0" hangingPunct="0"/>
            <a:r>
              <a:rPr lang="en-US" altLang="zh-CN" sz="1200" dirty="0" smtClean="0">
                <a:solidFill>
                  <a:schemeClr val="bg1"/>
                </a:solidFill>
                <a:cs typeface="Times New Roman" pitchFamily="18" charset="0"/>
              </a:rPr>
              <a:t>Fasting plasma glucose</a:t>
            </a:r>
            <a:endParaRPr lang="en-US" altLang="zh-CN" sz="1200" dirty="0">
              <a:solidFill>
                <a:schemeClr val="bg1"/>
              </a:solidFill>
              <a:cs typeface="Times New Roman" pitchFamily="18" charset="0"/>
            </a:endParaRPr>
          </a:p>
        </p:txBody>
      </p:sp>
      <p:grpSp>
        <p:nvGrpSpPr>
          <p:cNvPr id="8" name="Groep 37"/>
          <p:cNvGrpSpPr/>
          <p:nvPr/>
        </p:nvGrpSpPr>
        <p:grpSpPr>
          <a:xfrm>
            <a:off x="6960096" y="1844824"/>
            <a:ext cx="4644261" cy="1950326"/>
            <a:chOff x="5888963" y="2780928"/>
            <a:chExt cx="3113212" cy="1797880"/>
          </a:xfrm>
        </p:grpSpPr>
        <p:pic>
          <p:nvPicPr>
            <p:cNvPr id="9" name="Picture 2" descr="http://www.gezondenzo.net/wp-content/uploads/2010/08/spiermassa-testoster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7175" y="2799492"/>
              <a:ext cx="1905000" cy="1171575"/>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18"/>
            <p:cNvGrpSpPr/>
            <p:nvPr/>
          </p:nvGrpSpPr>
          <p:grpSpPr>
            <a:xfrm>
              <a:off x="5888963" y="2780928"/>
              <a:ext cx="2083323" cy="1797880"/>
              <a:chOff x="7140252" y="2622689"/>
              <a:chExt cx="1430701" cy="1967320"/>
            </a:xfrm>
          </p:grpSpPr>
          <p:pic>
            <p:nvPicPr>
              <p:cNvPr id="11" name="Picture 4" descr="L:\Groups\IBC\INTRAMED\Clients\J-C\CANA\DIGITAL SLIDE LIBRARY\DSL materials\Cana Illustrazioni png\Muscl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5002209">
                <a:off x="7172009" y="3191065"/>
                <a:ext cx="1967320" cy="830568"/>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5"/>
              <p:cNvSpPr txBox="1">
                <a:spLocks noChangeArrowheads="1"/>
              </p:cNvSpPr>
              <p:nvPr/>
            </p:nvSpPr>
            <p:spPr bwMode="auto">
              <a:xfrm>
                <a:off x="7140252" y="4051237"/>
                <a:ext cx="1371811" cy="372550"/>
              </a:xfrm>
              <a:prstGeom prst="rect">
                <a:avLst/>
              </a:prstGeom>
              <a:noFill/>
              <a:ln w="9525">
                <a:noFill/>
                <a:miter lim="800000"/>
                <a:headEnd/>
                <a:tailEnd/>
              </a:ln>
            </p:spPr>
            <p:txBody>
              <a:bodyPr wrap="square">
                <a:spAutoFit/>
              </a:bodyPr>
              <a:lstStyle/>
              <a:p>
                <a:pPr algn="ctr" eaLnBrk="0" hangingPunct="0"/>
                <a:endParaRPr lang="en-US" altLang="zh-CN" dirty="0">
                  <a:solidFill>
                    <a:srgbClr val="002060"/>
                  </a:solidFill>
                  <a:cs typeface="Times New Roman" pitchFamily="18" charset="0"/>
                </a:endParaRPr>
              </a:p>
            </p:txBody>
          </p:sp>
        </p:grpSp>
      </p:grpSp>
      <p:sp>
        <p:nvSpPr>
          <p:cNvPr id="13" name="Titel 1"/>
          <p:cNvSpPr txBox="1">
            <a:spLocks/>
          </p:cNvSpPr>
          <p:nvPr/>
        </p:nvSpPr>
        <p:spPr>
          <a:xfrm>
            <a:off x="4175787" y="2348880"/>
            <a:ext cx="3078204"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kern="1200">
                <a:solidFill>
                  <a:srgbClr val="002060"/>
                </a:solidFill>
                <a:latin typeface="+mj-lt"/>
                <a:ea typeface="+mj-ea"/>
                <a:cs typeface="+mj-cs"/>
              </a:defRPr>
            </a:lvl1pPr>
          </a:lstStyle>
          <a:p>
            <a:r>
              <a:rPr lang="nl-NL" sz="2800" dirty="0" smtClean="0">
                <a:latin typeface="Arial"/>
                <a:cs typeface="Arial"/>
              </a:rPr>
              <a:t>creatinine</a:t>
            </a:r>
            <a:endParaRPr lang="nl-NL" sz="2800" dirty="0">
              <a:latin typeface="Arial"/>
              <a:cs typeface="Arial"/>
            </a:endParaRPr>
          </a:p>
        </p:txBody>
      </p:sp>
      <p:sp>
        <p:nvSpPr>
          <p:cNvPr id="14" name="TextBox 5"/>
          <p:cNvSpPr txBox="1">
            <a:spLocks noChangeArrowheads="1"/>
          </p:cNvSpPr>
          <p:nvPr/>
        </p:nvSpPr>
        <p:spPr bwMode="auto">
          <a:xfrm>
            <a:off x="8976320" y="3789040"/>
            <a:ext cx="3077125" cy="523220"/>
          </a:xfrm>
          <a:prstGeom prst="rect">
            <a:avLst/>
          </a:prstGeom>
          <a:noFill/>
          <a:ln w="9525">
            <a:noFill/>
            <a:miter lim="800000"/>
            <a:headEnd/>
            <a:tailEnd/>
          </a:ln>
        </p:spPr>
        <p:txBody>
          <a:bodyPr wrap="square">
            <a:spAutoFit/>
          </a:bodyPr>
          <a:lstStyle/>
          <a:p>
            <a:pPr eaLnBrk="0" hangingPunct="0">
              <a:buNone/>
            </a:pPr>
            <a:r>
              <a:rPr lang="en-US" altLang="zh-CN" sz="2800" dirty="0" smtClean="0">
                <a:solidFill>
                  <a:srgbClr val="002060"/>
                </a:solidFill>
                <a:latin typeface="Arial"/>
                <a:cs typeface="Arial"/>
              </a:rPr>
              <a:t>Spiermassa</a:t>
            </a:r>
            <a:endParaRPr lang="en-US" altLang="zh-CN" sz="2800" dirty="0">
              <a:solidFill>
                <a:srgbClr val="002060"/>
              </a:solidFill>
              <a:latin typeface="Arial"/>
              <a:cs typeface="Arial"/>
            </a:endParaRPr>
          </a:p>
        </p:txBody>
      </p:sp>
      <p:cxnSp>
        <p:nvCxnSpPr>
          <p:cNvPr id="15" name="Straight Arrow Connector 39"/>
          <p:cNvCxnSpPr/>
          <p:nvPr/>
        </p:nvCxnSpPr>
        <p:spPr>
          <a:xfrm flipH="1">
            <a:off x="7152118" y="2780928"/>
            <a:ext cx="1145583" cy="308226"/>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AutoShape 4" descr="http://www.google.nl/url?sa=i&amp;source=images&amp;cd=&amp;ved=0CAUQjBw4HA&amp;url=http%3A%2F%2Fwww.kwaliteitsslagerijdekievid.nl%2Fmedia%2Fcatalog%2Fproduct%2Fcache%2F1%2Fimage%2F9df78eab33525d08d6e5fb8d27136e95%2Fb%2Fi%2Fbiefstuk.jpg&amp;ei=5Dx0VN6ICdTXapaugLAK&amp;psig=AFQjCNEipruQ3XggrmaD9GnU1-aIEEEfWg&amp;ust=1416990308281928"/>
          <p:cNvSpPr>
            <a:spLocks noChangeAspect="1" noChangeArrowheads="1"/>
          </p:cNvSpPr>
          <p:nvPr/>
        </p:nvSpPr>
        <p:spPr bwMode="auto">
          <a:xfrm>
            <a:off x="84667" y="-136525"/>
            <a:ext cx="4064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dirty="0"/>
          </a:p>
        </p:txBody>
      </p:sp>
      <p:pic>
        <p:nvPicPr>
          <p:cNvPr id="17" name="Picture 5" descr="\\Client\D$\PRESENTATIES\presentaties DM\E learning project Jansen 2014\biefstuk.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71797" y="4293097"/>
            <a:ext cx="3583715" cy="1791857"/>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5"/>
          <p:cNvSpPr txBox="1">
            <a:spLocks noChangeArrowheads="1"/>
          </p:cNvSpPr>
          <p:nvPr/>
        </p:nvSpPr>
        <p:spPr bwMode="auto">
          <a:xfrm>
            <a:off x="7859968" y="5593306"/>
            <a:ext cx="2431155" cy="523220"/>
          </a:xfrm>
          <a:prstGeom prst="rect">
            <a:avLst/>
          </a:prstGeom>
          <a:noFill/>
          <a:ln w="9525">
            <a:noFill/>
            <a:miter lim="800000"/>
            <a:headEnd/>
            <a:tailEnd/>
          </a:ln>
        </p:spPr>
        <p:txBody>
          <a:bodyPr wrap="square">
            <a:spAutoFit/>
          </a:bodyPr>
          <a:lstStyle/>
          <a:p>
            <a:pPr eaLnBrk="0" hangingPunct="0">
              <a:buNone/>
            </a:pPr>
            <a:r>
              <a:rPr lang="en-US" altLang="zh-CN" sz="2800" dirty="0" smtClean="0">
                <a:solidFill>
                  <a:srgbClr val="002060"/>
                </a:solidFill>
                <a:latin typeface="Arial"/>
                <a:cs typeface="Arial"/>
              </a:rPr>
              <a:t>Voeding</a:t>
            </a:r>
            <a:endParaRPr lang="en-US" altLang="zh-CN" sz="2800" dirty="0">
              <a:solidFill>
                <a:srgbClr val="002060"/>
              </a:solidFill>
              <a:latin typeface="Arial"/>
              <a:cs typeface="Arial"/>
            </a:endParaRPr>
          </a:p>
        </p:txBody>
      </p:sp>
      <p:cxnSp>
        <p:nvCxnSpPr>
          <p:cNvPr id="19" name="Straight Arrow Connector 39"/>
          <p:cNvCxnSpPr/>
          <p:nvPr/>
        </p:nvCxnSpPr>
        <p:spPr>
          <a:xfrm flipH="1" flipV="1">
            <a:off x="5807969" y="3429000"/>
            <a:ext cx="87148" cy="591812"/>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7987117"/>
      </p:ext>
    </p:extLst>
  </p:cSld>
  <p:clrMapOvr>
    <a:masterClrMapping/>
  </p:clrMapOvr>
  <mc:AlternateContent xmlns:mc="http://schemas.openxmlformats.org/markup-compatibility/2006" xmlns:p14="http://schemas.microsoft.com/office/powerpoint/2010/main">
    <mc:Choice Requires="p14">
      <p:transition spd="slow" p14:dur="30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Relatie serum kreatinine en GFR</a:t>
            </a:r>
            <a:endParaRPr lang="nl-NL" dirty="0"/>
          </a:p>
        </p:txBody>
      </p:sp>
      <p:pic>
        <p:nvPicPr>
          <p:cNvPr id="4" name="Afbeelding 3"/>
          <p:cNvPicPr>
            <a:picLocks noChangeAspect="1"/>
          </p:cNvPicPr>
          <p:nvPr/>
        </p:nvPicPr>
        <p:blipFill rotWithShape="1">
          <a:blip r:embed="rId2"/>
          <a:srcRect l="3659" t="14406" r="1549" b="-1588"/>
          <a:stretch/>
        </p:blipFill>
        <p:spPr>
          <a:xfrm>
            <a:off x="1660881" y="1609818"/>
            <a:ext cx="8922036" cy="4613110"/>
          </a:xfrm>
          <a:prstGeom prst="rect">
            <a:avLst/>
          </a:prstGeom>
        </p:spPr>
      </p:pic>
    </p:spTree>
    <p:extLst>
      <p:ext uri="{BB962C8B-B14F-4D97-AF65-F5344CB8AC3E}">
        <p14:creationId xmlns:p14="http://schemas.microsoft.com/office/powerpoint/2010/main" val="4243109413"/>
      </p:ext>
    </p:extLst>
  </p:cSld>
  <p:clrMapOvr>
    <a:masterClrMapping/>
  </p:clrMapOvr>
  <mc:AlternateContent xmlns:mc="http://schemas.openxmlformats.org/markup-compatibility/2006" xmlns:p14="http://schemas.microsoft.com/office/powerpoint/2010/main">
    <mc:Choice Requires="p14">
      <p:transition spd="slow" p14:dur="30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Albuminurie</a:t>
            </a:r>
            <a:endParaRPr lang="nl-NL" dirty="0"/>
          </a:p>
        </p:txBody>
      </p:sp>
      <p:pic>
        <p:nvPicPr>
          <p:cNvPr id="4" name="Picture 4" descr="ultrafiltr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9296" y="2582149"/>
            <a:ext cx="6735649" cy="3544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0695319"/>
      </p:ext>
    </p:extLst>
  </p:cSld>
  <p:clrMapOvr>
    <a:masterClrMapping/>
  </p:clrMapOvr>
  <mc:AlternateContent xmlns:mc="http://schemas.openxmlformats.org/markup-compatibility/2006" xmlns:p14="http://schemas.microsoft.com/office/powerpoint/2010/main">
    <mc:Choice Requires="p14">
      <p:transition spd="slow" p14:dur="30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http://127.0.0.1:1818/images/29FF1.jpg"/>
          <p:cNvPicPr>
            <a:picLocks noChangeAspect="1" noChangeArrowheads="1"/>
          </p:cNvPicPr>
          <p:nvPr/>
        </p:nvPicPr>
        <p:blipFill>
          <a:blip r:embed="rId2" cstate="print">
            <a:extLst>
              <a:ext uri="{28A0092B-C50C-407E-A947-70E740481C1C}">
                <a14:useLocalDpi xmlns:a14="http://schemas.microsoft.com/office/drawing/2010/main" val="0"/>
              </a:ext>
            </a:extLst>
          </a:blip>
          <a:srcRect t="7680" b="38741"/>
          <a:stretch>
            <a:fillRect/>
          </a:stretch>
        </p:blipFill>
        <p:spPr bwMode="auto">
          <a:xfrm>
            <a:off x="591365" y="1783949"/>
            <a:ext cx="11213864" cy="3695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el 1"/>
          <p:cNvSpPr txBox="1">
            <a:spLocks/>
          </p:cNvSpPr>
          <p:nvPr/>
        </p:nvSpPr>
        <p:spPr bwMode="auto">
          <a:xfrm>
            <a:off x="143934" y="404714"/>
            <a:ext cx="9512897"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000066"/>
                </a:solidFill>
                <a:latin typeface="Verdana" pitchFamily="34" charset="0"/>
                <a:cs typeface="Arial" pitchFamily="34" charset="0"/>
              </a:defRPr>
            </a:lvl1pPr>
            <a:lvl2pPr marL="742950" indent="-285750" eaLnBrk="0" hangingPunct="0">
              <a:defRPr sz="2800">
                <a:solidFill>
                  <a:srgbClr val="000066"/>
                </a:solidFill>
                <a:latin typeface="Verdana" pitchFamily="34" charset="0"/>
                <a:cs typeface="Arial" pitchFamily="34" charset="0"/>
              </a:defRPr>
            </a:lvl2pPr>
            <a:lvl3pPr marL="1143000" indent="-228600" eaLnBrk="0" hangingPunct="0">
              <a:defRPr sz="2800">
                <a:solidFill>
                  <a:srgbClr val="000066"/>
                </a:solidFill>
                <a:latin typeface="Verdana" pitchFamily="34" charset="0"/>
                <a:cs typeface="Arial" pitchFamily="34" charset="0"/>
              </a:defRPr>
            </a:lvl3pPr>
            <a:lvl4pPr marL="1600200" indent="-228600" eaLnBrk="0" hangingPunct="0">
              <a:defRPr sz="2800">
                <a:solidFill>
                  <a:srgbClr val="000066"/>
                </a:solidFill>
                <a:latin typeface="Verdana" pitchFamily="34" charset="0"/>
                <a:cs typeface="Arial" pitchFamily="34" charset="0"/>
              </a:defRPr>
            </a:lvl4pPr>
            <a:lvl5pPr marL="2057400" indent="-228600" eaLnBrk="0" hangingPunct="0">
              <a:defRPr sz="2800">
                <a:solidFill>
                  <a:srgbClr val="000066"/>
                </a:solidFill>
                <a:latin typeface="Verdana" pitchFamily="34" charset="0"/>
                <a:cs typeface="Arial" pitchFamily="34" charset="0"/>
              </a:defRPr>
            </a:lvl5pPr>
            <a:lvl6pPr marL="2514600" indent="-228600" eaLnBrk="0" fontAlgn="base" hangingPunct="0">
              <a:spcBef>
                <a:spcPct val="20000"/>
              </a:spcBef>
              <a:spcAft>
                <a:spcPct val="0"/>
              </a:spcAft>
              <a:buFont typeface="Arial Unicode MS" pitchFamily="34" charset="-128"/>
              <a:buChar char="￭"/>
              <a:defRPr sz="2800">
                <a:solidFill>
                  <a:srgbClr val="000066"/>
                </a:solidFill>
                <a:latin typeface="Verdana" pitchFamily="34" charset="0"/>
                <a:cs typeface="Arial" pitchFamily="34" charset="0"/>
              </a:defRPr>
            </a:lvl6pPr>
            <a:lvl7pPr marL="2971800" indent="-228600" eaLnBrk="0" fontAlgn="base" hangingPunct="0">
              <a:spcBef>
                <a:spcPct val="20000"/>
              </a:spcBef>
              <a:spcAft>
                <a:spcPct val="0"/>
              </a:spcAft>
              <a:buFont typeface="Arial Unicode MS" pitchFamily="34" charset="-128"/>
              <a:buChar char="￭"/>
              <a:defRPr sz="2800">
                <a:solidFill>
                  <a:srgbClr val="000066"/>
                </a:solidFill>
                <a:latin typeface="Verdana" pitchFamily="34" charset="0"/>
                <a:cs typeface="Arial" pitchFamily="34" charset="0"/>
              </a:defRPr>
            </a:lvl7pPr>
            <a:lvl8pPr marL="3429000" indent="-228600" eaLnBrk="0" fontAlgn="base" hangingPunct="0">
              <a:spcBef>
                <a:spcPct val="20000"/>
              </a:spcBef>
              <a:spcAft>
                <a:spcPct val="0"/>
              </a:spcAft>
              <a:buFont typeface="Arial Unicode MS" pitchFamily="34" charset="-128"/>
              <a:buChar char="￭"/>
              <a:defRPr sz="2800">
                <a:solidFill>
                  <a:srgbClr val="000066"/>
                </a:solidFill>
                <a:latin typeface="Verdana" pitchFamily="34" charset="0"/>
                <a:cs typeface="Arial" pitchFamily="34" charset="0"/>
              </a:defRPr>
            </a:lvl8pPr>
            <a:lvl9pPr marL="3886200" indent="-228600" eaLnBrk="0" fontAlgn="base" hangingPunct="0">
              <a:spcBef>
                <a:spcPct val="20000"/>
              </a:spcBef>
              <a:spcAft>
                <a:spcPct val="0"/>
              </a:spcAft>
              <a:buFont typeface="Arial Unicode MS" pitchFamily="34" charset="-128"/>
              <a:buChar char="￭"/>
              <a:defRPr sz="2800">
                <a:solidFill>
                  <a:srgbClr val="000066"/>
                </a:solidFill>
                <a:latin typeface="Verdana" pitchFamily="34" charset="0"/>
                <a:cs typeface="Arial" pitchFamily="34" charset="0"/>
              </a:defRPr>
            </a:lvl9pPr>
          </a:lstStyle>
          <a:p>
            <a:pPr algn="ctr" eaLnBrk="1" hangingPunct="1">
              <a:spcBef>
                <a:spcPct val="0"/>
              </a:spcBef>
              <a:buFont typeface="Arial Unicode MS" pitchFamily="34" charset="-128"/>
              <a:buNone/>
            </a:pPr>
            <a:r>
              <a:rPr lang="nl-NL" altLang="nl-NL" sz="3200" b="1" dirty="0" smtClean="0">
                <a:solidFill>
                  <a:srgbClr val="002060"/>
                </a:solidFill>
                <a:latin typeface="Arial"/>
                <a:cs typeface="Arial"/>
              </a:rPr>
              <a:t>Gevolgen Glomerulaire hyperfiltratie bij </a:t>
            </a:r>
            <a:r>
              <a:rPr lang="nl-NL" altLang="nl-NL" sz="3200" b="1" dirty="0">
                <a:solidFill>
                  <a:srgbClr val="002060"/>
                </a:solidFill>
                <a:latin typeface="Arial"/>
                <a:cs typeface="Arial"/>
              </a:rPr>
              <a:t>d</a:t>
            </a:r>
            <a:r>
              <a:rPr lang="nl-NL" altLang="nl-NL" sz="3200" b="1" dirty="0" smtClean="0">
                <a:solidFill>
                  <a:srgbClr val="002060"/>
                </a:solidFill>
                <a:latin typeface="Arial"/>
                <a:cs typeface="Arial"/>
              </a:rPr>
              <a:t>iabetes</a:t>
            </a:r>
            <a:endParaRPr lang="nl-NL" altLang="nl-NL" sz="3200" b="1" dirty="0">
              <a:solidFill>
                <a:srgbClr val="002060"/>
              </a:solidFill>
              <a:latin typeface="Arial"/>
              <a:cs typeface="Arial"/>
            </a:endParaRPr>
          </a:p>
        </p:txBody>
      </p:sp>
      <p:sp>
        <p:nvSpPr>
          <p:cNvPr id="6" name="Text Box 3"/>
          <p:cNvSpPr txBox="1">
            <a:spLocks noChangeArrowheads="1"/>
          </p:cNvSpPr>
          <p:nvPr/>
        </p:nvSpPr>
        <p:spPr bwMode="auto">
          <a:xfrm>
            <a:off x="7734881" y="6299102"/>
            <a:ext cx="288292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rgbClr val="000066"/>
                </a:solidFill>
                <a:latin typeface="Verdana" pitchFamily="34" charset="0"/>
                <a:cs typeface="Arial" pitchFamily="34" charset="0"/>
              </a:defRPr>
            </a:lvl1pPr>
            <a:lvl2pPr marL="742950" indent="-285750" eaLnBrk="0" hangingPunct="0">
              <a:defRPr sz="2800">
                <a:solidFill>
                  <a:srgbClr val="000066"/>
                </a:solidFill>
                <a:latin typeface="Verdana" pitchFamily="34" charset="0"/>
                <a:cs typeface="Arial" pitchFamily="34" charset="0"/>
              </a:defRPr>
            </a:lvl2pPr>
            <a:lvl3pPr marL="1143000" indent="-228600" eaLnBrk="0" hangingPunct="0">
              <a:defRPr sz="2800">
                <a:solidFill>
                  <a:srgbClr val="000066"/>
                </a:solidFill>
                <a:latin typeface="Verdana" pitchFamily="34" charset="0"/>
                <a:cs typeface="Arial" pitchFamily="34" charset="0"/>
              </a:defRPr>
            </a:lvl3pPr>
            <a:lvl4pPr marL="1600200" indent="-228600" eaLnBrk="0" hangingPunct="0">
              <a:defRPr sz="2800">
                <a:solidFill>
                  <a:srgbClr val="000066"/>
                </a:solidFill>
                <a:latin typeface="Verdana" pitchFamily="34" charset="0"/>
                <a:cs typeface="Arial" pitchFamily="34" charset="0"/>
              </a:defRPr>
            </a:lvl4pPr>
            <a:lvl5pPr marL="2057400" indent="-228600" eaLnBrk="0" hangingPunct="0">
              <a:defRPr sz="2800">
                <a:solidFill>
                  <a:srgbClr val="000066"/>
                </a:solidFill>
                <a:latin typeface="Verdana" pitchFamily="34" charset="0"/>
                <a:cs typeface="Arial" pitchFamily="34" charset="0"/>
              </a:defRPr>
            </a:lvl5pPr>
            <a:lvl6pPr marL="2514600" indent="-228600" eaLnBrk="0" fontAlgn="base" hangingPunct="0">
              <a:spcBef>
                <a:spcPct val="20000"/>
              </a:spcBef>
              <a:spcAft>
                <a:spcPct val="0"/>
              </a:spcAft>
              <a:buFont typeface="Arial Unicode MS" pitchFamily="34" charset="-128"/>
              <a:buChar char="￭"/>
              <a:defRPr sz="2800">
                <a:solidFill>
                  <a:srgbClr val="000066"/>
                </a:solidFill>
                <a:latin typeface="Verdana" pitchFamily="34" charset="0"/>
                <a:cs typeface="Arial" pitchFamily="34" charset="0"/>
              </a:defRPr>
            </a:lvl6pPr>
            <a:lvl7pPr marL="2971800" indent="-228600" eaLnBrk="0" fontAlgn="base" hangingPunct="0">
              <a:spcBef>
                <a:spcPct val="20000"/>
              </a:spcBef>
              <a:spcAft>
                <a:spcPct val="0"/>
              </a:spcAft>
              <a:buFont typeface="Arial Unicode MS" pitchFamily="34" charset="-128"/>
              <a:buChar char="￭"/>
              <a:defRPr sz="2800">
                <a:solidFill>
                  <a:srgbClr val="000066"/>
                </a:solidFill>
                <a:latin typeface="Verdana" pitchFamily="34" charset="0"/>
                <a:cs typeface="Arial" pitchFamily="34" charset="0"/>
              </a:defRPr>
            </a:lvl7pPr>
            <a:lvl8pPr marL="3429000" indent="-228600" eaLnBrk="0" fontAlgn="base" hangingPunct="0">
              <a:spcBef>
                <a:spcPct val="20000"/>
              </a:spcBef>
              <a:spcAft>
                <a:spcPct val="0"/>
              </a:spcAft>
              <a:buFont typeface="Arial Unicode MS" pitchFamily="34" charset="-128"/>
              <a:buChar char="￭"/>
              <a:defRPr sz="2800">
                <a:solidFill>
                  <a:srgbClr val="000066"/>
                </a:solidFill>
                <a:latin typeface="Verdana" pitchFamily="34" charset="0"/>
                <a:cs typeface="Arial" pitchFamily="34" charset="0"/>
              </a:defRPr>
            </a:lvl8pPr>
            <a:lvl9pPr marL="3886200" indent="-228600" eaLnBrk="0" fontAlgn="base" hangingPunct="0">
              <a:spcBef>
                <a:spcPct val="20000"/>
              </a:spcBef>
              <a:spcAft>
                <a:spcPct val="0"/>
              </a:spcAft>
              <a:buFont typeface="Arial Unicode MS" pitchFamily="34" charset="-128"/>
              <a:buChar char="￭"/>
              <a:defRPr sz="2800">
                <a:solidFill>
                  <a:srgbClr val="000066"/>
                </a:solidFill>
                <a:latin typeface="Verdana" pitchFamily="34" charset="0"/>
                <a:cs typeface="Arial" pitchFamily="34" charset="0"/>
              </a:defRPr>
            </a:lvl9pPr>
          </a:lstStyle>
          <a:p>
            <a:pPr>
              <a:buFont typeface="Arial Unicode MS" pitchFamily="34" charset="-128"/>
              <a:buNone/>
            </a:pPr>
            <a:r>
              <a:rPr lang="it-IT" altLang="nl-NL" sz="1400" i="1" dirty="0">
                <a:solidFill>
                  <a:srgbClr val="002060"/>
                </a:solidFill>
                <a:latin typeface="Arial"/>
                <a:cs typeface="Arial"/>
              </a:rPr>
              <a:t>Feehally, Textbook of Nephrology</a:t>
            </a:r>
          </a:p>
        </p:txBody>
      </p:sp>
    </p:spTree>
    <p:extLst>
      <p:ext uri="{BB962C8B-B14F-4D97-AF65-F5344CB8AC3E}">
        <p14:creationId xmlns:p14="http://schemas.microsoft.com/office/powerpoint/2010/main" val="1606291596"/>
      </p:ext>
    </p:extLst>
  </p:cSld>
  <p:clrMapOvr>
    <a:masterClrMapping/>
  </p:clrMapOvr>
  <mc:AlternateContent xmlns:mc="http://schemas.openxmlformats.org/markup-compatibility/2006" xmlns:p14="http://schemas.microsoft.com/office/powerpoint/2010/main">
    <mc:Choice Requires="p14">
      <p:transition spd="slow" p14:dur="30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Beloop diabetische  nefropathie</a:t>
            </a:r>
            <a:endParaRPr lang="nl-NL" dirty="0"/>
          </a:p>
        </p:txBody>
      </p:sp>
      <p:sp>
        <p:nvSpPr>
          <p:cNvPr id="4" name="Rechthoek 3"/>
          <p:cNvSpPr/>
          <p:nvPr/>
        </p:nvSpPr>
        <p:spPr>
          <a:xfrm>
            <a:off x="3048000" y="6384463"/>
            <a:ext cx="8624869" cy="369332"/>
          </a:xfrm>
          <a:prstGeom prst="rect">
            <a:avLst/>
          </a:prstGeom>
        </p:spPr>
        <p:txBody>
          <a:bodyPr wrap="square">
            <a:spAutoFit/>
          </a:bodyPr>
          <a:lstStyle/>
          <a:p>
            <a:pPr algn="r" fontAlgn="base"/>
            <a:r>
              <a:rPr lang="en-GB" sz="1200" i="1" dirty="0">
                <a:solidFill>
                  <a:srgbClr val="002060"/>
                </a:solidFill>
                <a:latin typeface="Arial"/>
                <a:ea typeface="Verdana" pitchFamily="34" charset="0"/>
                <a:cs typeface="Arial"/>
              </a:rPr>
              <a:t>Palatini P. Nephrol Dial Transplant. 2012;27(5):1708-14</a:t>
            </a:r>
            <a:r>
              <a:rPr lang="en-GB" dirty="0">
                <a:solidFill>
                  <a:srgbClr val="002060"/>
                </a:solidFill>
                <a:latin typeface="Arial"/>
                <a:ea typeface="Verdana" pitchFamily="34" charset="0"/>
                <a:cs typeface="Arial"/>
              </a:rPr>
              <a:t>. </a:t>
            </a:r>
          </a:p>
        </p:txBody>
      </p:sp>
      <p:sp>
        <p:nvSpPr>
          <p:cNvPr id="5" name="Line 8"/>
          <p:cNvSpPr>
            <a:spLocks noChangeShapeType="1"/>
          </p:cNvSpPr>
          <p:nvPr/>
        </p:nvSpPr>
        <p:spPr bwMode="auto">
          <a:xfrm flipV="1">
            <a:off x="3778787" y="1910376"/>
            <a:ext cx="0" cy="2996652"/>
          </a:xfrm>
          <a:prstGeom prst="line">
            <a:avLst/>
          </a:prstGeom>
          <a:noFill/>
          <a:ln w="9525">
            <a:solidFill>
              <a:schemeClr val="bg1"/>
            </a:solidFill>
            <a:prstDash val="sysDash"/>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smtClean="0">
              <a:ln>
                <a:noFill/>
              </a:ln>
              <a:solidFill>
                <a:srgbClr val="002060"/>
              </a:solidFill>
              <a:effectLst/>
              <a:uLnTx/>
              <a:uFillTx/>
              <a:latin typeface="+mj-lt"/>
              <a:ea typeface="Verdana" pitchFamily="34" charset="0"/>
              <a:cs typeface="Verdana" pitchFamily="34" charset="0"/>
            </a:endParaRPr>
          </a:p>
        </p:txBody>
      </p:sp>
      <p:sp>
        <p:nvSpPr>
          <p:cNvPr id="6" name="Line 8"/>
          <p:cNvSpPr>
            <a:spLocks noChangeShapeType="1"/>
          </p:cNvSpPr>
          <p:nvPr/>
        </p:nvSpPr>
        <p:spPr bwMode="auto">
          <a:xfrm flipV="1">
            <a:off x="6308627" y="1910376"/>
            <a:ext cx="0" cy="2996652"/>
          </a:xfrm>
          <a:prstGeom prst="line">
            <a:avLst/>
          </a:prstGeom>
          <a:noFill/>
          <a:ln w="9525">
            <a:solidFill>
              <a:schemeClr val="bg1"/>
            </a:solidFill>
            <a:prstDash val="sysDash"/>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smtClean="0">
              <a:ln>
                <a:noFill/>
              </a:ln>
              <a:solidFill>
                <a:srgbClr val="002060"/>
              </a:solidFill>
              <a:effectLst/>
              <a:uLnTx/>
              <a:uFillTx/>
              <a:latin typeface="+mj-lt"/>
              <a:ea typeface="Verdana" pitchFamily="34" charset="0"/>
              <a:cs typeface="Verdana" pitchFamily="34" charset="0"/>
            </a:endParaRPr>
          </a:p>
        </p:txBody>
      </p:sp>
      <p:sp>
        <p:nvSpPr>
          <p:cNvPr id="7" name="Line 8"/>
          <p:cNvSpPr>
            <a:spLocks noChangeShapeType="1"/>
          </p:cNvSpPr>
          <p:nvPr/>
        </p:nvSpPr>
        <p:spPr bwMode="auto">
          <a:xfrm flipV="1">
            <a:off x="8228867" y="1910376"/>
            <a:ext cx="0" cy="2996652"/>
          </a:xfrm>
          <a:prstGeom prst="line">
            <a:avLst/>
          </a:prstGeom>
          <a:noFill/>
          <a:ln w="9525">
            <a:solidFill>
              <a:schemeClr val="bg1"/>
            </a:solidFill>
            <a:prstDash val="sysDash"/>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smtClean="0">
              <a:ln>
                <a:noFill/>
              </a:ln>
              <a:solidFill>
                <a:srgbClr val="002060"/>
              </a:solidFill>
              <a:effectLst/>
              <a:uLnTx/>
              <a:uFillTx/>
              <a:latin typeface="+mj-lt"/>
              <a:ea typeface="Verdana" pitchFamily="34" charset="0"/>
              <a:cs typeface="Verdana" pitchFamily="34" charset="0"/>
            </a:endParaRPr>
          </a:p>
        </p:txBody>
      </p:sp>
      <p:sp>
        <p:nvSpPr>
          <p:cNvPr id="8" name="Rectangle 28"/>
          <p:cNvSpPr>
            <a:spLocks noChangeArrowheads="1"/>
          </p:cNvSpPr>
          <p:nvPr/>
        </p:nvSpPr>
        <p:spPr bwMode="auto">
          <a:xfrm>
            <a:off x="2587899" y="3666308"/>
            <a:ext cx="2376552" cy="169277"/>
          </a:xfrm>
          <a:prstGeom prst="rect">
            <a:avLst/>
          </a:prstGeom>
          <a:noFill/>
          <a:ln w="9525">
            <a:noFill/>
            <a:miter lim="800000"/>
            <a:headEnd/>
            <a:tailEnd/>
          </a:ln>
        </p:spPr>
        <p:txBody>
          <a:bodyPr wrap="none" lIns="0" tIns="0" rIns="0" bIns="0">
            <a:spAutoFit/>
          </a:bodyPr>
          <a:lstStyle/>
          <a:p>
            <a:pPr eaLnBrk="0" hangingPunct="0">
              <a:lnSpc>
                <a:spcPct val="90000"/>
              </a:lnSpc>
            </a:pPr>
            <a:r>
              <a:rPr lang="en-US" sz="1200" dirty="0" smtClean="0">
                <a:solidFill>
                  <a:srgbClr val="002060"/>
                </a:solidFill>
                <a:latin typeface="+mj-lt"/>
                <a:ea typeface="Verdana" pitchFamily="34" charset="0"/>
                <a:cs typeface="Verdana" pitchFamily="34" charset="0"/>
              </a:rPr>
              <a:t>AER=Albumin excretion rate (mg/24 h) </a:t>
            </a:r>
          </a:p>
        </p:txBody>
      </p:sp>
      <p:sp>
        <p:nvSpPr>
          <p:cNvPr id="9" name="Rectangle 32"/>
          <p:cNvSpPr>
            <a:spLocks noChangeArrowheads="1"/>
          </p:cNvSpPr>
          <p:nvPr/>
        </p:nvSpPr>
        <p:spPr bwMode="auto">
          <a:xfrm>
            <a:off x="2270708" y="3686406"/>
            <a:ext cx="168000" cy="126000"/>
          </a:xfrm>
          <a:prstGeom prst="rect">
            <a:avLst/>
          </a:prstGeom>
          <a:solidFill>
            <a:srgbClr val="FFC000"/>
          </a:solidFill>
          <a:ln w="12700" algn="ctr">
            <a:solidFill>
              <a:schemeClr val="bg1"/>
            </a:solidFill>
            <a:miter lim="800000"/>
            <a:headEnd/>
            <a:tailEnd/>
          </a:ln>
          <a:effectLst/>
        </p:spPr>
        <p:txBody>
          <a:bodyPr wrap="none" anchor="ctr"/>
          <a:lstStyle/>
          <a:p>
            <a:endParaRPr lang="it-IT" kern="0" dirty="0" smtClean="0">
              <a:solidFill>
                <a:srgbClr val="002060"/>
              </a:solidFill>
              <a:latin typeface="+mj-lt"/>
              <a:ea typeface="Verdana" pitchFamily="34" charset="0"/>
              <a:cs typeface="Verdana" pitchFamily="34" charset="0"/>
            </a:endParaRPr>
          </a:p>
        </p:txBody>
      </p:sp>
      <p:sp>
        <p:nvSpPr>
          <p:cNvPr id="10" name="Rectangle 6"/>
          <p:cNvSpPr>
            <a:spLocks noChangeArrowheads="1"/>
          </p:cNvSpPr>
          <p:nvPr/>
        </p:nvSpPr>
        <p:spPr bwMode="auto">
          <a:xfrm rot="16200000">
            <a:off x="-729508" y="3281744"/>
            <a:ext cx="3685794" cy="253916"/>
          </a:xfrm>
          <a:prstGeom prst="rect">
            <a:avLst/>
          </a:prstGeom>
          <a:noFill/>
          <a:ln w="9525" algn="ctr">
            <a:noFill/>
            <a:miter lim="800000"/>
            <a:headEnd/>
            <a:tailEnd/>
          </a:ln>
          <a:effectLst/>
        </p:spPr>
        <p:txBody>
          <a:bodyPr wrap="square" lIns="0" tIns="0" rIns="0" bIns="0" anchor="b">
            <a:spAutoFit/>
          </a:bodyPr>
          <a:lstStyle/>
          <a:p>
            <a:pPr marL="0" lvl="1" algn="ctr" eaLnBrk="0" hangingPunct="0">
              <a:lnSpc>
                <a:spcPct val="90000"/>
              </a:lnSpc>
            </a:pPr>
            <a:r>
              <a:rPr lang="it-IT" b="1" dirty="0" smtClean="0">
                <a:solidFill>
                  <a:srgbClr val="002060"/>
                </a:solidFill>
                <a:latin typeface="+mj-lt"/>
                <a:ea typeface="Verdana" pitchFamily="34" charset="0"/>
                <a:cs typeface="Verdana" pitchFamily="34" charset="0"/>
              </a:rPr>
              <a:t>ml/min/1.73 m</a:t>
            </a:r>
            <a:r>
              <a:rPr lang="it-IT" b="1" baseline="30000" dirty="0" smtClean="0">
                <a:solidFill>
                  <a:srgbClr val="002060"/>
                </a:solidFill>
                <a:latin typeface="+mj-lt"/>
                <a:ea typeface="Verdana" pitchFamily="34" charset="0"/>
                <a:cs typeface="Verdana" pitchFamily="34" charset="0"/>
              </a:rPr>
              <a:t>2</a:t>
            </a:r>
            <a:r>
              <a:rPr lang="it-IT" b="1" dirty="0" smtClean="0">
                <a:solidFill>
                  <a:srgbClr val="002060"/>
                </a:solidFill>
                <a:latin typeface="+mj-lt"/>
                <a:ea typeface="Verdana" pitchFamily="34" charset="0"/>
                <a:cs typeface="Verdana" pitchFamily="34" charset="0"/>
              </a:rPr>
              <a:t> or mg/24-hours</a:t>
            </a:r>
            <a:endParaRPr lang="it-IT" dirty="0">
              <a:solidFill>
                <a:srgbClr val="002060"/>
              </a:solidFill>
              <a:latin typeface="+mj-lt"/>
              <a:ea typeface="Verdana" pitchFamily="34" charset="0"/>
              <a:cs typeface="Verdana" pitchFamily="34" charset="0"/>
            </a:endParaRPr>
          </a:p>
        </p:txBody>
      </p:sp>
      <p:sp>
        <p:nvSpPr>
          <p:cNvPr id="11" name="Line 8"/>
          <p:cNvSpPr>
            <a:spLocks noChangeShapeType="1"/>
          </p:cNvSpPr>
          <p:nvPr/>
        </p:nvSpPr>
        <p:spPr bwMode="auto">
          <a:xfrm flipV="1">
            <a:off x="2193827" y="1910376"/>
            <a:ext cx="0" cy="2996652"/>
          </a:xfrm>
          <a:prstGeom prst="line">
            <a:avLst/>
          </a:prstGeom>
          <a:noFill/>
          <a:ln w="12700">
            <a:solidFill>
              <a:srgbClr val="002060"/>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smtClean="0">
              <a:ln>
                <a:noFill/>
              </a:ln>
              <a:solidFill>
                <a:srgbClr val="002060"/>
              </a:solidFill>
              <a:effectLst/>
              <a:uLnTx/>
              <a:uFillTx/>
              <a:latin typeface="+mj-lt"/>
              <a:ea typeface="Verdana" pitchFamily="34" charset="0"/>
              <a:cs typeface="Verdana" pitchFamily="34" charset="0"/>
            </a:endParaRPr>
          </a:p>
        </p:txBody>
      </p:sp>
      <p:sp>
        <p:nvSpPr>
          <p:cNvPr id="12" name="Rectangle 20"/>
          <p:cNvSpPr>
            <a:spLocks noChangeArrowheads="1"/>
          </p:cNvSpPr>
          <p:nvPr/>
        </p:nvSpPr>
        <p:spPr bwMode="auto">
          <a:xfrm>
            <a:off x="1986116" y="4798487"/>
            <a:ext cx="103995" cy="225703"/>
          </a:xfrm>
          <a:prstGeom prst="rect">
            <a:avLst/>
          </a:prstGeom>
          <a:noFill/>
          <a:ln w="9525">
            <a:noFill/>
            <a:miter lim="800000"/>
            <a:headEnd/>
            <a:tailEnd/>
          </a:ln>
        </p:spPr>
        <p:txBody>
          <a:bodyPr wrap="none" lIns="0" tIns="0" rIns="0" bIns="0" anchor="ctr">
            <a:spAutoFit/>
          </a:bodyPr>
          <a:lstStyle/>
          <a:p>
            <a:pPr algn="r" eaLnBrk="0" hangingPunct="0">
              <a:lnSpc>
                <a:spcPct val="90000"/>
              </a:lnSpc>
            </a:pPr>
            <a:r>
              <a:rPr lang="it-IT" sz="1600" dirty="0">
                <a:solidFill>
                  <a:srgbClr val="002060"/>
                </a:solidFill>
                <a:latin typeface="+mj-lt"/>
                <a:ea typeface="Verdana" pitchFamily="34" charset="0"/>
                <a:cs typeface="Verdana" pitchFamily="34" charset="0"/>
              </a:rPr>
              <a:t>0</a:t>
            </a:r>
          </a:p>
        </p:txBody>
      </p:sp>
      <p:sp>
        <p:nvSpPr>
          <p:cNvPr id="13" name="Rectangle 22"/>
          <p:cNvSpPr>
            <a:spLocks noChangeArrowheads="1"/>
          </p:cNvSpPr>
          <p:nvPr/>
        </p:nvSpPr>
        <p:spPr bwMode="auto">
          <a:xfrm>
            <a:off x="1778127" y="2300443"/>
            <a:ext cx="311984" cy="225703"/>
          </a:xfrm>
          <a:prstGeom prst="rect">
            <a:avLst/>
          </a:prstGeom>
          <a:noFill/>
          <a:ln w="9525">
            <a:noFill/>
            <a:miter lim="800000"/>
            <a:headEnd/>
            <a:tailEnd/>
          </a:ln>
        </p:spPr>
        <p:txBody>
          <a:bodyPr wrap="none" lIns="0" tIns="0" rIns="0" bIns="0" anchor="ctr">
            <a:spAutoFit/>
          </a:bodyPr>
          <a:lstStyle/>
          <a:p>
            <a:pPr algn="r" eaLnBrk="0" hangingPunct="0">
              <a:lnSpc>
                <a:spcPct val="90000"/>
              </a:lnSpc>
            </a:pPr>
            <a:r>
              <a:rPr lang="it-IT" sz="1600" dirty="0" smtClean="0">
                <a:solidFill>
                  <a:srgbClr val="002060"/>
                </a:solidFill>
                <a:latin typeface="+mj-lt"/>
                <a:ea typeface="Verdana" pitchFamily="34" charset="0"/>
                <a:cs typeface="Verdana" pitchFamily="34" charset="0"/>
              </a:rPr>
              <a:t>150</a:t>
            </a:r>
            <a:endParaRPr lang="it-IT" sz="1600" dirty="0">
              <a:solidFill>
                <a:srgbClr val="002060"/>
              </a:solidFill>
              <a:latin typeface="+mj-lt"/>
              <a:ea typeface="Verdana" pitchFamily="34" charset="0"/>
              <a:cs typeface="Verdana" pitchFamily="34" charset="0"/>
            </a:endParaRPr>
          </a:p>
        </p:txBody>
      </p:sp>
      <p:sp>
        <p:nvSpPr>
          <p:cNvPr id="14" name="Rectangle 26"/>
          <p:cNvSpPr>
            <a:spLocks noChangeArrowheads="1"/>
          </p:cNvSpPr>
          <p:nvPr/>
        </p:nvSpPr>
        <p:spPr bwMode="auto">
          <a:xfrm>
            <a:off x="1882121" y="3302843"/>
            <a:ext cx="207990" cy="225703"/>
          </a:xfrm>
          <a:prstGeom prst="rect">
            <a:avLst/>
          </a:prstGeom>
          <a:noFill/>
          <a:ln w="9525">
            <a:noFill/>
            <a:miter lim="800000"/>
            <a:headEnd/>
            <a:tailEnd/>
          </a:ln>
        </p:spPr>
        <p:txBody>
          <a:bodyPr wrap="none" lIns="0" tIns="0" rIns="0" bIns="0" anchor="ctr">
            <a:spAutoFit/>
          </a:bodyPr>
          <a:lstStyle/>
          <a:p>
            <a:pPr algn="r" eaLnBrk="0" hangingPunct="0">
              <a:lnSpc>
                <a:spcPct val="90000"/>
              </a:lnSpc>
            </a:pPr>
            <a:r>
              <a:rPr lang="it-IT" sz="1600" dirty="0" smtClean="0">
                <a:solidFill>
                  <a:srgbClr val="002060"/>
                </a:solidFill>
                <a:latin typeface="+mj-lt"/>
                <a:ea typeface="Verdana" pitchFamily="34" charset="0"/>
                <a:cs typeface="Verdana" pitchFamily="34" charset="0"/>
              </a:rPr>
              <a:t>90</a:t>
            </a:r>
            <a:endParaRPr lang="it-IT" sz="1600" dirty="0">
              <a:solidFill>
                <a:srgbClr val="002060"/>
              </a:solidFill>
              <a:latin typeface="+mj-lt"/>
              <a:ea typeface="Verdana" pitchFamily="34" charset="0"/>
              <a:cs typeface="Verdana" pitchFamily="34" charset="0"/>
            </a:endParaRPr>
          </a:p>
        </p:txBody>
      </p:sp>
      <p:sp>
        <p:nvSpPr>
          <p:cNvPr id="15" name="Rectangle 26"/>
          <p:cNvSpPr>
            <a:spLocks noChangeArrowheads="1"/>
          </p:cNvSpPr>
          <p:nvPr/>
        </p:nvSpPr>
        <p:spPr bwMode="auto">
          <a:xfrm>
            <a:off x="1882121" y="4305243"/>
            <a:ext cx="207990" cy="225703"/>
          </a:xfrm>
          <a:prstGeom prst="rect">
            <a:avLst/>
          </a:prstGeom>
          <a:noFill/>
          <a:ln w="9525">
            <a:noFill/>
            <a:miter lim="800000"/>
            <a:headEnd/>
            <a:tailEnd/>
          </a:ln>
        </p:spPr>
        <p:txBody>
          <a:bodyPr wrap="none" lIns="0" tIns="0" rIns="0" bIns="0" anchor="ctr">
            <a:spAutoFit/>
          </a:bodyPr>
          <a:lstStyle/>
          <a:p>
            <a:pPr algn="r" eaLnBrk="0" hangingPunct="0">
              <a:lnSpc>
                <a:spcPct val="90000"/>
              </a:lnSpc>
            </a:pPr>
            <a:r>
              <a:rPr lang="it-IT" sz="1600" dirty="0" smtClean="0">
                <a:solidFill>
                  <a:srgbClr val="002060"/>
                </a:solidFill>
                <a:latin typeface="+mj-lt"/>
                <a:ea typeface="Verdana" pitchFamily="34" charset="0"/>
                <a:cs typeface="Verdana" pitchFamily="34" charset="0"/>
              </a:rPr>
              <a:t>30</a:t>
            </a:r>
            <a:endParaRPr lang="it-IT" sz="1600" dirty="0">
              <a:solidFill>
                <a:srgbClr val="002060"/>
              </a:solidFill>
              <a:latin typeface="+mj-lt"/>
              <a:ea typeface="Verdana" pitchFamily="34" charset="0"/>
              <a:cs typeface="Verdana" pitchFamily="34" charset="0"/>
            </a:endParaRPr>
          </a:p>
        </p:txBody>
      </p:sp>
      <p:sp>
        <p:nvSpPr>
          <p:cNvPr id="16" name="Rectangle 11"/>
          <p:cNvSpPr>
            <a:spLocks noChangeArrowheads="1"/>
          </p:cNvSpPr>
          <p:nvPr/>
        </p:nvSpPr>
        <p:spPr bwMode="auto">
          <a:xfrm>
            <a:off x="2818491" y="4998353"/>
            <a:ext cx="509021" cy="162809"/>
          </a:xfrm>
          <a:prstGeom prst="rect">
            <a:avLst/>
          </a:prstGeom>
          <a:noFill/>
          <a:ln w="9525">
            <a:noFill/>
            <a:miter lim="800000"/>
            <a:headEnd/>
            <a:tailEnd/>
          </a:ln>
        </p:spPr>
        <p:txBody>
          <a:bodyPr wrap="none" lIns="0" tIns="0" rIns="0" bIns="0">
            <a:noAutofit/>
          </a:bodyPr>
          <a:lstStyle/>
          <a:p>
            <a:pPr algn="ctr" eaLnBrk="0" hangingPunct="0">
              <a:lnSpc>
                <a:spcPct val="90000"/>
              </a:lnSpc>
            </a:pPr>
            <a:r>
              <a:rPr lang="it-IT" sz="2000" dirty="0" smtClean="0">
                <a:solidFill>
                  <a:srgbClr val="002060"/>
                </a:solidFill>
                <a:latin typeface="+mj-lt"/>
                <a:ea typeface="Verdana" pitchFamily="34" charset="0"/>
                <a:cs typeface="Verdana" pitchFamily="34" charset="0"/>
              </a:rPr>
              <a:t>Normale</a:t>
            </a:r>
            <a:br>
              <a:rPr lang="it-IT" sz="2000" dirty="0" smtClean="0">
                <a:solidFill>
                  <a:srgbClr val="002060"/>
                </a:solidFill>
                <a:latin typeface="+mj-lt"/>
                <a:ea typeface="Verdana" pitchFamily="34" charset="0"/>
                <a:cs typeface="Verdana" pitchFamily="34" charset="0"/>
              </a:rPr>
            </a:br>
            <a:r>
              <a:rPr lang="it-IT" sz="2000" dirty="0" smtClean="0">
                <a:solidFill>
                  <a:srgbClr val="002060"/>
                </a:solidFill>
                <a:latin typeface="+mj-lt"/>
                <a:ea typeface="Verdana" pitchFamily="34" charset="0"/>
                <a:cs typeface="Verdana" pitchFamily="34" charset="0"/>
              </a:rPr>
              <a:t>Filtratie</a:t>
            </a:r>
            <a:br>
              <a:rPr lang="it-IT" sz="2000" dirty="0" smtClean="0">
                <a:solidFill>
                  <a:srgbClr val="002060"/>
                </a:solidFill>
                <a:latin typeface="+mj-lt"/>
                <a:ea typeface="Verdana" pitchFamily="34" charset="0"/>
                <a:cs typeface="Verdana" pitchFamily="34" charset="0"/>
              </a:rPr>
            </a:br>
            <a:r>
              <a:rPr lang="it-IT" sz="2000" dirty="0" smtClean="0">
                <a:solidFill>
                  <a:srgbClr val="002060"/>
                </a:solidFill>
                <a:latin typeface="+mj-lt"/>
                <a:ea typeface="Verdana" pitchFamily="34" charset="0"/>
                <a:cs typeface="Verdana" pitchFamily="34" charset="0"/>
              </a:rPr>
              <a:t>fase 1</a:t>
            </a:r>
            <a:endParaRPr lang="it-IT" sz="2000" baseline="-25000" dirty="0">
              <a:solidFill>
                <a:srgbClr val="002060"/>
              </a:solidFill>
              <a:latin typeface="+mj-lt"/>
              <a:ea typeface="Verdana" pitchFamily="34" charset="0"/>
              <a:cs typeface="Verdana" pitchFamily="34" charset="0"/>
            </a:endParaRPr>
          </a:p>
        </p:txBody>
      </p:sp>
      <p:sp>
        <p:nvSpPr>
          <p:cNvPr id="17" name="Line 27"/>
          <p:cNvSpPr>
            <a:spLocks noChangeShapeType="1"/>
          </p:cNvSpPr>
          <p:nvPr/>
        </p:nvSpPr>
        <p:spPr bwMode="auto">
          <a:xfrm>
            <a:off x="2194560" y="4908466"/>
            <a:ext cx="8130059" cy="0"/>
          </a:xfrm>
          <a:prstGeom prst="line">
            <a:avLst/>
          </a:prstGeom>
          <a:noFill/>
          <a:ln w="50800">
            <a:solidFill>
              <a:srgbClr val="002060"/>
            </a:solidFill>
            <a:round/>
            <a:headEnd/>
            <a:tailEnd/>
          </a:ln>
          <a:effectLst/>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smtClean="0">
              <a:ln>
                <a:noFill/>
              </a:ln>
              <a:solidFill>
                <a:srgbClr val="002060"/>
              </a:solidFill>
              <a:effectLst/>
              <a:uLnTx/>
              <a:uFillTx/>
              <a:latin typeface="+mj-lt"/>
              <a:ea typeface="Verdana" pitchFamily="34" charset="0"/>
              <a:cs typeface="Verdana" pitchFamily="34" charset="0"/>
            </a:endParaRPr>
          </a:p>
        </p:txBody>
      </p:sp>
      <p:sp>
        <p:nvSpPr>
          <p:cNvPr id="18" name="Rectangle 22"/>
          <p:cNvSpPr>
            <a:spLocks noChangeArrowheads="1"/>
          </p:cNvSpPr>
          <p:nvPr/>
        </p:nvSpPr>
        <p:spPr bwMode="auto">
          <a:xfrm>
            <a:off x="1778127" y="1799243"/>
            <a:ext cx="311984" cy="225703"/>
          </a:xfrm>
          <a:prstGeom prst="rect">
            <a:avLst/>
          </a:prstGeom>
          <a:noFill/>
          <a:ln w="9525">
            <a:noFill/>
            <a:miter lim="800000"/>
            <a:headEnd/>
            <a:tailEnd/>
          </a:ln>
        </p:spPr>
        <p:txBody>
          <a:bodyPr wrap="none" lIns="0" tIns="0" rIns="0" bIns="0" anchor="ctr">
            <a:spAutoFit/>
          </a:bodyPr>
          <a:lstStyle/>
          <a:p>
            <a:pPr algn="r" eaLnBrk="0" hangingPunct="0">
              <a:lnSpc>
                <a:spcPct val="90000"/>
              </a:lnSpc>
            </a:pPr>
            <a:r>
              <a:rPr lang="it-IT" sz="1600" dirty="0" smtClean="0">
                <a:solidFill>
                  <a:srgbClr val="002060"/>
                </a:solidFill>
                <a:latin typeface="+mj-lt"/>
                <a:ea typeface="Verdana" pitchFamily="34" charset="0"/>
                <a:cs typeface="Verdana" pitchFamily="34" charset="0"/>
              </a:rPr>
              <a:t>180</a:t>
            </a:r>
            <a:endParaRPr lang="it-IT" sz="1600" dirty="0">
              <a:solidFill>
                <a:srgbClr val="002060"/>
              </a:solidFill>
              <a:latin typeface="+mj-lt"/>
              <a:ea typeface="Verdana" pitchFamily="34" charset="0"/>
              <a:cs typeface="Verdana" pitchFamily="34" charset="0"/>
            </a:endParaRPr>
          </a:p>
        </p:txBody>
      </p:sp>
      <p:sp>
        <p:nvSpPr>
          <p:cNvPr id="19" name="Rectangle 28"/>
          <p:cNvSpPr>
            <a:spLocks noChangeArrowheads="1"/>
          </p:cNvSpPr>
          <p:nvPr/>
        </p:nvSpPr>
        <p:spPr bwMode="auto">
          <a:xfrm>
            <a:off x="2580290" y="3242503"/>
            <a:ext cx="2422162" cy="169277"/>
          </a:xfrm>
          <a:prstGeom prst="rect">
            <a:avLst/>
          </a:prstGeom>
          <a:noFill/>
          <a:ln w="9525">
            <a:noFill/>
            <a:miter lim="800000"/>
            <a:headEnd/>
            <a:tailEnd/>
          </a:ln>
        </p:spPr>
        <p:txBody>
          <a:bodyPr wrap="none" lIns="0" tIns="0" rIns="0" bIns="0">
            <a:spAutoFit/>
          </a:bodyPr>
          <a:lstStyle/>
          <a:p>
            <a:pPr eaLnBrk="0" hangingPunct="0">
              <a:lnSpc>
                <a:spcPct val="90000"/>
              </a:lnSpc>
            </a:pPr>
            <a:r>
              <a:rPr lang="it-IT" sz="1200" dirty="0" smtClean="0">
                <a:solidFill>
                  <a:srgbClr val="002060"/>
                </a:solidFill>
                <a:latin typeface="+mj-lt"/>
                <a:ea typeface="Verdana" pitchFamily="34" charset="0"/>
                <a:cs typeface="Verdana" pitchFamily="34" charset="0"/>
              </a:rPr>
              <a:t>GFR=glomerular filtration rate (ml/min)</a:t>
            </a:r>
          </a:p>
        </p:txBody>
      </p:sp>
      <p:sp>
        <p:nvSpPr>
          <p:cNvPr id="20" name="Rectangle 32"/>
          <p:cNvSpPr>
            <a:spLocks noChangeArrowheads="1"/>
          </p:cNvSpPr>
          <p:nvPr/>
        </p:nvSpPr>
        <p:spPr bwMode="auto">
          <a:xfrm>
            <a:off x="2263099" y="3262601"/>
            <a:ext cx="168000" cy="126000"/>
          </a:xfrm>
          <a:prstGeom prst="rect">
            <a:avLst/>
          </a:prstGeom>
          <a:solidFill>
            <a:srgbClr val="EE3D97"/>
          </a:solidFill>
          <a:ln w="12700" algn="ctr">
            <a:solidFill>
              <a:schemeClr val="bg1"/>
            </a:solidFill>
            <a:miter lim="800000"/>
            <a:headEnd/>
            <a:tailEnd/>
          </a:ln>
          <a:effectLst/>
        </p:spPr>
        <p:txBody>
          <a:bodyPr wrap="none" anchor="ctr"/>
          <a:lstStyle/>
          <a:p>
            <a:endParaRPr lang="it-IT" kern="0" dirty="0" smtClean="0">
              <a:solidFill>
                <a:srgbClr val="002060"/>
              </a:solidFill>
              <a:latin typeface="+mj-lt"/>
              <a:ea typeface="Verdana" pitchFamily="34" charset="0"/>
              <a:cs typeface="Verdana" pitchFamily="34" charset="0"/>
            </a:endParaRPr>
          </a:p>
        </p:txBody>
      </p:sp>
      <p:sp>
        <p:nvSpPr>
          <p:cNvPr id="21" name="Rectangle 22"/>
          <p:cNvSpPr>
            <a:spLocks noChangeArrowheads="1"/>
          </p:cNvSpPr>
          <p:nvPr/>
        </p:nvSpPr>
        <p:spPr bwMode="auto">
          <a:xfrm>
            <a:off x="1778127" y="2801643"/>
            <a:ext cx="311984" cy="225703"/>
          </a:xfrm>
          <a:prstGeom prst="rect">
            <a:avLst/>
          </a:prstGeom>
          <a:noFill/>
          <a:ln w="9525">
            <a:noFill/>
            <a:miter lim="800000"/>
            <a:headEnd/>
            <a:tailEnd/>
          </a:ln>
        </p:spPr>
        <p:txBody>
          <a:bodyPr wrap="none" lIns="0" tIns="0" rIns="0" bIns="0" anchor="ctr">
            <a:spAutoFit/>
          </a:bodyPr>
          <a:lstStyle/>
          <a:p>
            <a:pPr algn="r" eaLnBrk="0" hangingPunct="0">
              <a:lnSpc>
                <a:spcPct val="90000"/>
              </a:lnSpc>
            </a:pPr>
            <a:r>
              <a:rPr lang="it-IT" sz="1600" dirty="0" smtClean="0">
                <a:solidFill>
                  <a:srgbClr val="002060"/>
                </a:solidFill>
                <a:latin typeface="+mj-lt"/>
                <a:ea typeface="Verdana" pitchFamily="34" charset="0"/>
                <a:cs typeface="Verdana" pitchFamily="34" charset="0"/>
              </a:rPr>
              <a:t>120</a:t>
            </a:r>
            <a:endParaRPr lang="it-IT" sz="1600" dirty="0">
              <a:solidFill>
                <a:srgbClr val="002060"/>
              </a:solidFill>
              <a:latin typeface="+mj-lt"/>
              <a:ea typeface="Verdana" pitchFamily="34" charset="0"/>
              <a:cs typeface="Verdana" pitchFamily="34" charset="0"/>
            </a:endParaRPr>
          </a:p>
        </p:txBody>
      </p:sp>
      <p:sp>
        <p:nvSpPr>
          <p:cNvPr id="22" name="Rectangle 26"/>
          <p:cNvSpPr>
            <a:spLocks noChangeArrowheads="1"/>
          </p:cNvSpPr>
          <p:nvPr/>
        </p:nvSpPr>
        <p:spPr bwMode="auto">
          <a:xfrm>
            <a:off x="1882121" y="3804043"/>
            <a:ext cx="207990" cy="225703"/>
          </a:xfrm>
          <a:prstGeom prst="rect">
            <a:avLst/>
          </a:prstGeom>
          <a:noFill/>
          <a:ln w="9525">
            <a:noFill/>
            <a:miter lim="800000"/>
            <a:headEnd/>
            <a:tailEnd/>
          </a:ln>
        </p:spPr>
        <p:txBody>
          <a:bodyPr wrap="none" lIns="0" tIns="0" rIns="0" bIns="0" anchor="ctr">
            <a:spAutoFit/>
          </a:bodyPr>
          <a:lstStyle/>
          <a:p>
            <a:pPr algn="r" eaLnBrk="0" hangingPunct="0">
              <a:lnSpc>
                <a:spcPct val="90000"/>
              </a:lnSpc>
            </a:pPr>
            <a:r>
              <a:rPr lang="it-IT" sz="1600" dirty="0" smtClean="0">
                <a:solidFill>
                  <a:srgbClr val="002060"/>
                </a:solidFill>
                <a:latin typeface="+mj-lt"/>
                <a:ea typeface="Verdana" pitchFamily="34" charset="0"/>
                <a:cs typeface="Verdana" pitchFamily="34" charset="0"/>
              </a:rPr>
              <a:t>60</a:t>
            </a:r>
            <a:endParaRPr lang="it-IT" sz="1600" dirty="0">
              <a:solidFill>
                <a:srgbClr val="002060"/>
              </a:solidFill>
              <a:latin typeface="+mj-lt"/>
              <a:ea typeface="Verdana" pitchFamily="34" charset="0"/>
              <a:cs typeface="Verdana" pitchFamily="34" charset="0"/>
            </a:endParaRPr>
          </a:p>
        </p:txBody>
      </p:sp>
      <p:sp>
        <p:nvSpPr>
          <p:cNvPr id="23" name="Rectangle 11"/>
          <p:cNvSpPr>
            <a:spLocks noChangeArrowheads="1"/>
          </p:cNvSpPr>
          <p:nvPr/>
        </p:nvSpPr>
        <p:spPr bwMode="auto">
          <a:xfrm>
            <a:off x="4875891" y="4998353"/>
            <a:ext cx="509021" cy="162809"/>
          </a:xfrm>
          <a:prstGeom prst="rect">
            <a:avLst/>
          </a:prstGeom>
          <a:noFill/>
          <a:ln w="9525">
            <a:noFill/>
            <a:miter lim="800000"/>
            <a:headEnd/>
            <a:tailEnd/>
          </a:ln>
        </p:spPr>
        <p:txBody>
          <a:bodyPr wrap="none" lIns="0" tIns="0" rIns="0" bIns="0">
            <a:noAutofit/>
          </a:bodyPr>
          <a:lstStyle/>
          <a:p>
            <a:pPr algn="ctr" eaLnBrk="0" hangingPunct="0">
              <a:lnSpc>
                <a:spcPct val="90000"/>
              </a:lnSpc>
            </a:pPr>
            <a:r>
              <a:rPr lang="it-IT" sz="2000" dirty="0" smtClean="0">
                <a:solidFill>
                  <a:srgbClr val="002060"/>
                </a:solidFill>
                <a:latin typeface="+mj-lt"/>
                <a:ea typeface="Verdana" pitchFamily="34" charset="0"/>
                <a:cs typeface="Verdana" pitchFamily="34" charset="0"/>
              </a:rPr>
              <a:t>Hyperfiltratie</a:t>
            </a:r>
            <a:endParaRPr lang="it-IT" sz="2000" baseline="-25000" dirty="0">
              <a:solidFill>
                <a:srgbClr val="002060"/>
              </a:solidFill>
              <a:latin typeface="+mj-lt"/>
              <a:ea typeface="Verdana" pitchFamily="34" charset="0"/>
              <a:cs typeface="Verdana" pitchFamily="34" charset="0"/>
            </a:endParaRPr>
          </a:p>
        </p:txBody>
      </p:sp>
      <p:sp>
        <p:nvSpPr>
          <p:cNvPr id="24" name="Rectangle 11"/>
          <p:cNvSpPr>
            <a:spLocks noChangeArrowheads="1"/>
          </p:cNvSpPr>
          <p:nvPr/>
        </p:nvSpPr>
        <p:spPr bwMode="auto">
          <a:xfrm>
            <a:off x="7100931" y="4998353"/>
            <a:ext cx="509021" cy="162809"/>
          </a:xfrm>
          <a:prstGeom prst="rect">
            <a:avLst/>
          </a:prstGeom>
          <a:noFill/>
          <a:ln w="9525">
            <a:noFill/>
            <a:miter lim="800000"/>
            <a:headEnd/>
            <a:tailEnd/>
          </a:ln>
        </p:spPr>
        <p:txBody>
          <a:bodyPr wrap="none" lIns="0" tIns="0" rIns="0" bIns="0">
            <a:noAutofit/>
          </a:bodyPr>
          <a:lstStyle/>
          <a:p>
            <a:pPr algn="ctr" eaLnBrk="0" hangingPunct="0">
              <a:lnSpc>
                <a:spcPct val="90000"/>
              </a:lnSpc>
            </a:pPr>
            <a:r>
              <a:rPr lang="it-IT" sz="2000" dirty="0" smtClean="0">
                <a:solidFill>
                  <a:srgbClr val="002060"/>
                </a:solidFill>
                <a:latin typeface="+mj-lt"/>
                <a:ea typeface="Verdana" pitchFamily="34" charset="0"/>
                <a:cs typeface="Verdana" pitchFamily="34" charset="0"/>
              </a:rPr>
              <a:t>Normale</a:t>
            </a:r>
            <a:br>
              <a:rPr lang="it-IT" sz="2000" dirty="0" smtClean="0">
                <a:solidFill>
                  <a:srgbClr val="002060"/>
                </a:solidFill>
                <a:latin typeface="+mj-lt"/>
                <a:ea typeface="Verdana" pitchFamily="34" charset="0"/>
                <a:cs typeface="Verdana" pitchFamily="34" charset="0"/>
              </a:rPr>
            </a:br>
            <a:r>
              <a:rPr lang="it-IT" sz="2000" dirty="0" smtClean="0">
                <a:solidFill>
                  <a:srgbClr val="002060"/>
                </a:solidFill>
                <a:latin typeface="+mj-lt"/>
                <a:ea typeface="Verdana" pitchFamily="34" charset="0"/>
                <a:cs typeface="Verdana" pitchFamily="34" charset="0"/>
              </a:rPr>
              <a:t>Filtratie</a:t>
            </a:r>
            <a:br>
              <a:rPr lang="it-IT" sz="2000" dirty="0" smtClean="0">
                <a:solidFill>
                  <a:srgbClr val="002060"/>
                </a:solidFill>
                <a:latin typeface="+mj-lt"/>
                <a:ea typeface="Verdana" pitchFamily="34" charset="0"/>
                <a:cs typeface="Verdana" pitchFamily="34" charset="0"/>
              </a:rPr>
            </a:br>
            <a:r>
              <a:rPr lang="it-IT" sz="2000" dirty="0" smtClean="0">
                <a:solidFill>
                  <a:srgbClr val="002060"/>
                </a:solidFill>
                <a:latin typeface="+mj-lt"/>
                <a:ea typeface="Verdana" pitchFamily="34" charset="0"/>
                <a:cs typeface="Verdana" pitchFamily="34" charset="0"/>
              </a:rPr>
              <a:t>fase 2</a:t>
            </a:r>
            <a:endParaRPr lang="it-IT" sz="2000" baseline="-25000" dirty="0">
              <a:solidFill>
                <a:srgbClr val="002060"/>
              </a:solidFill>
              <a:latin typeface="+mj-lt"/>
              <a:ea typeface="Verdana" pitchFamily="34" charset="0"/>
              <a:cs typeface="Verdana" pitchFamily="34" charset="0"/>
            </a:endParaRPr>
          </a:p>
        </p:txBody>
      </p:sp>
      <p:sp>
        <p:nvSpPr>
          <p:cNvPr id="25" name="Rectangle 11"/>
          <p:cNvSpPr>
            <a:spLocks noChangeArrowheads="1"/>
          </p:cNvSpPr>
          <p:nvPr/>
        </p:nvSpPr>
        <p:spPr bwMode="auto">
          <a:xfrm>
            <a:off x="9022107" y="4998353"/>
            <a:ext cx="509021" cy="162809"/>
          </a:xfrm>
          <a:prstGeom prst="rect">
            <a:avLst/>
          </a:prstGeom>
          <a:noFill/>
          <a:ln w="9525">
            <a:noFill/>
            <a:miter lim="800000"/>
            <a:headEnd/>
            <a:tailEnd/>
          </a:ln>
        </p:spPr>
        <p:txBody>
          <a:bodyPr wrap="none" lIns="0" tIns="0" rIns="0" bIns="0">
            <a:noAutofit/>
          </a:bodyPr>
          <a:lstStyle/>
          <a:p>
            <a:pPr algn="ctr" eaLnBrk="0" hangingPunct="0">
              <a:lnSpc>
                <a:spcPct val="90000"/>
              </a:lnSpc>
            </a:pPr>
            <a:r>
              <a:rPr lang="it-IT" sz="2000" dirty="0" smtClean="0">
                <a:solidFill>
                  <a:srgbClr val="002060"/>
                </a:solidFill>
                <a:latin typeface="+mj-lt"/>
                <a:ea typeface="Verdana" pitchFamily="34" charset="0"/>
                <a:cs typeface="Verdana" pitchFamily="34" charset="0"/>
              </a:rPr>
              <a:t>Hypofiltratie</a:t>
            </a:r>
            <a:endParaRPr lang="it-IT" sz="2000" baseline="-25000" dirty="0">
              <a:solidFill>
                <a:srgbClr val="002060"/>
              </a:solidFill>
              <a:latin typeface="+mj-lt"/>
              <a:ea typeface="Verdana" pitchFamily="34" charset="0"/>
              <a:cs typeface="Verdana" pitchFamily="34" charset="0"/>
            </a:endParaRPr>
          </a:p>
        </p:txBody>
      </p:sp>
      <p:grpSp>
        <p:nvGrpSpPr>
          <p:cNvPr id="26" name="Gruppo 78"/>
          <p:cNvGrpSpPr/>
          <p:nvPr/>
        </p:nvGrpSpPr>
        <p:grpSpPr>
          <a:xfrm>
            <a:off x="2247900" y="2749287"/>
            <a:ext cx="6832600" cy="2012157"/>
            <a:chOff x="1685925" y="3183731"/>
            <a:chExt cx="5124450" cy="2012157"/>
          </a:xfrm>
        </p:grpSpPr>
        <p:sp>
          <p:nvSpPr>
            <p:cNvPr id="27" name="Figura a mano libera 68"/>
            <p:cNvSpPr/>
            <p:nvPr/>
          </p:nvSpPr>
          <p:spPr>
            <a:xfrm>
              <a:off x="1685925" y="3524250"/>
              <a:ext cx="4814888" cy="1671638"/>
            </a:xfrm>
            <a:custGeom>
              <a:avLst/>
              <a:gdLst>
                <a:gd name="connsiteX0" fmla="*/ 0 w 4814888"/>
                <a:gd name="connsiteY0" fmla="*/ 1647825 h 1666875"/>
                <a:gd name="connsiteX1" fmla="*/ 1162050 w 4814888"/>
                <a:gd name="connsiteY1" fmla="*/ 1666875 h 1666875"/>
                <a:gd name="connsiteX2" fmla="*/ 3043238 w 4814888"/>
                <a:gd name="connsiteY2" fmla="*/ 1247775 h 1666875"/>
                <a:gd name="connsiteX3" fmla="*/ 4491038 w 4814888"/>
                <a:gd name="connsiteY3" fmla="*/ 319088 h 1666875"/>
                <a:gd name="connsiteX4" fmla="*/ 4814888 w 4814888"/>
                <a:gd name="connsiteY4" fmla="*/ 0 h 1666875"/>
                <a:gd name="connsiteX0" fmla="*/ 0 w 4814888"/>
                <a:gd name="connsiteY0" fmla="*/ 1647825 h 1666875"/>
                <a:gd name="connsiteX1" fmla="*/ 1162050 w 4814888"/>
                <a:gd name="connsiteY1" fmla="*/ 1666875 h 1666875"/>
                <a:gd name="connsiteX2" fmla="*/ 3043238 w 4814888"/>
                <a:gd name="connsiteY2" fmla="*/ 1247775 h 1666875"/>
                <a:gd name="connsiteX3" fmla="*/ 4491038 w 4814888"/>
                <a:gd name="connsiteY3" fmla="*/ 319088 h 1666875"/>
                <a:gd name="connsiteX4" fmla="*/ 4814888 w 4814888"/>
                <a:gd name="connsiteY4" fmla="*/ 0 h 1666875"/>
                <a:gd name="connsiteX0" fmla="*/ 0 w 4814888"/>
                <a:gd name="connsiteY0" fmla="*/ 1647825 h 1666875"/>
                <a:gd name="connsiteX1" fmla="*/ 1162050 w 4814888"/>
                <a:gd name="connsiteY1" fmla="*/ 1666875 h 1666875"/>
                <a:gd name="connsiteX2" fmla="*/ 3043238 w 4814888"/>
                <a:gd name="connsiteY2" fmla="*/ 1247775 h 1666875"/>
                <a:gd name="connsiteX3" fmla="*/ 4491038 w 4814888"/>
                <a:gd name="connsiteY3" fmla="*/ 319088 h 1666875"/>
                <a:gd name="connsiteX4" fmla="*/ 4814888 w 4814888"/>
                <a:gd name="connsiteY4" fmla="*/ 0 h 1666875"/>
                <a:gd name="connsiteX0" fmla="*/ 0 w 4814888"/>
                <a:gd name="connsiteY0" fmla="*/ 1647825 h 1733550"/>
                <a:gd name="connsiteX1" fmla="*/ 1162050 w 4814888"/>
                <a:gd name="connsiteY1" fmla="*/ 1666875 h 1733550"/>
                <a:gd name="connsiteX2" fmla="*/ 3043238 w 4814888"/>
                <a:gd name="connsiteY2" fmla="*/ 1247775 h 1733550"/>
                <a:gd name="connsiteX3" fmla="*/ 4491038 w 4814888"/>
                <a:gd name="connsiteY3" fmla="*/ 319088 h 1733550"/>
                <a:gd name="connsiteX4" fmla="*/ 4814888 w 4814888"/>
                <a:gd name="connsiteY4" fmla="*/ 0 h 1733550"/>
                <a:gd name="connsiteX0" fmla="*/ 0 w 4814888"/>
                <a:gd name="connsiteY0" fmla="*/ 1647825 h 1733550"/>
                <a:gd name="connsiteX1" fmla="*/ 1162050 w 4814888"/>
                <a:gd name="connsiteY1" fmla="*/ 1666875 h 1733550"/>
                <a:gd name="connsiteX2" fmla="*/ 3043238 w 4814888"/>
                <a:gd name="connsiteY2" fmla="*/ 1247775 h 1733550"/>
                <a:gd name="connsiteX3" fmla="*/ 4491038 w 4814888"/>
                <a:gd name="connsiteY3" fmla="*/ 319088 h 1733550"/>
                <a:gd name="connsiteX4" fmla="*/ 4814888 w 4814888"/>
                <a:gd name="connsiteY4" fmla="*/ 0 h 1733550"/>
                <a:gd name="connsiteX0" fmla="*/ 0 w 4814888"/>
                <a:gd name="connsiteY0" fmla="*/ 1647825 h 1681163"/>
                <a:gd name="connsiteX1" fmla="*/ 1162050 w 4814888"/>
                <a:gd name="connsiteY1" fmla="*/ 1666875 h 1681163"/>
                <a:gd name="connsiteX2" fmla="*/ 3043238 w 4814888"/>
                <a:gd name="connsiteY2" fmla="*/ 1247775 h 1681163"/>
                <a:gd name="connsiteX3" fmla="*/ 4491038 w 4814888"/>
                <a:gd name="connsiteY3" fmla="*/ 319088 h 1681163"/>
                <a:gd name="connsiteX4" fmla="*/ 4814888 w 4814888"/>
                <a:gd name="connsiteY4" fmla="*/ 0 h 1681163"/>
                <a:gd name="connsiteX0" fmla="*/ 0 w 4814888"/>
                <a:gd name="connsiteY0" fmla="*/ 1647825 h 1681163"/>
                <a:gd name="connsiteX1" fmla="*/ 1162050 w 4814888"/>
                <a:gd name="connsiteY1" fmla="*/ 1666875 h 1681163"/>
                <a:gd name="connsiteX2" fmla="*/ 3043238 w 4814888"/>
                <a:gd name="connsiteY2" fmla="*/ 1247775 h 1681163"/>
                <a:gd name="connsiteX3" fmla="*/ 4491038 w 4814888"/>
                <a:gd name="connsiteY3" fmla="*/ 319088 h 1681163"/>
                <a:gd name="connsiteX4" fmla="*/ 4814888 w 4814888"/>
                <a:gd name="connsiteY4" fmla="*/ 0 h 1681163"/>
                <a:gd name="connsiteX0" fmla="*/ 0 w 4814888"/>
                <a:gd name="connsiteY0" fmla="*/ 1647825 h 1681163"/>
                <a:gd name="connsiteX1" fmla="*/ 1162050 w 4814888"/>
                <a:gd name="connsiteY1" fmla="*/ 1666875 h 1681163"/>
                <a:gd name="connsiteX2" fmla="*/ 3043238 w 4814888"/>
                <a:gd name="connsiteY2" fmla="*/ 1247775 h 1681163"/>
                <a:gd name="connsiteX3" fmla="*/ 4491038 w 4814888"/>
                <a:gd name="connsiteY3" fmla="*/ 319088 h 1681163"/>
                <a:gd name="connsiteX4" fmla="*/ 4814888 w 4814888"/>
                <a:gd name="connsiteY4" fmla="*/ 0 h 1681163"/>
                <a:gd name="connsiteX0" fmla="*/ 0 w 4814888"/>
                <a:gd name="connsiteY0" fmla="*/ 1647825 h 1681163"/>
                <a:gd name="connsiteX1" fmla="*/ 1162050 w 4814888"/>
                <a:gd name="connsiteY1" fmla="*/ 1666875 h 1681163"/>
                <a:gd name="connsiteX2" fmla="*/ 3043238 w 4814888"/>
                <a:gd name="connsiteY2" fmla="*/ 1247775 h 1681163"/>
                <a:gd name="connsiteX3" fmla="*/ 4491038 w 4814888"/>
                <a:gd name="connsiteY3" fmla="*/ 319088 h 1681163"/>
                <a:gd name="connsiteX4" fmla="*/ 4814888 w 4814888"/>
                <a:gd name="connsiteY4" fmla="*/ 0 h 1681163"/>
                <a:gd name="connsiteX0" fmla="*/ 0 w 4814888"/>
                <a:gd name="connsiteY0" fmla="*/ 1647825 h 1681163"/>
                <a:gd name="connsiteX1" fmla="*/ 1162050 w 4814888"/>
                <a:gd name="connsiteY1" fmla="*/ 1666875 h 1681163"/>
                <a:gd name="connsiteX2" fmla="*/ 3043238 w 4814888"/>
                <a:gd name="connsiteY2" fmla="*/ 1247775 h 1681163"/>
                <a:gd name="connsiteX3" fmla="*/ 4491038 w 4814888"/>
                <a:gd name="connsiteY3" fmla="*/ 319088 h 1681163"/>
                <a:gd name="connsiteX4" fmla="*/ 4814888 w 4814888"/>
                <a:gd name="connsiteY4" fmla="*/ 0 h 1681163"/>
                <a:gd name="connsiteX0" fmla="*/ 0 w 4814888"/>
                <a:gd name="connsiteY0" fmla="*/ 1647825 h 1681163"/>
                <a:gd name="connsiteX1" fmla="*/ 1162050 w 4814888"/>
                <a:gd name="connsiteY1" fmla="*/ 1666875 h 1681163"/>
                <a:gd name="connsiteX2" fmla="*/ 3043238 w 4814888"/>
                <a:gd name="connsiteY2" fmla="*/ 1247775 h 1681163"/>
                <a:gd name="connsiteX3" fmla="*/ 4491038 w 4814888"/>
                <a:gd name="connsiteY3" fmla="*/ 319088 h 1681163"/>
                <a:gd name="connsiteX4" fmla="*/ 4814888 w 4814888"/>
                <a:gd name="connsiteY4" fmla="*/ 0 h 1681163"/>
                <a:gd name="connsiteX0" fmla="*/ 0 w 4814888"/>
                <a:gd name="connsiteY0" fmla="*/ 1647825 h 1681163"/>
                <a:gd name="connsiteX1" fmla="*/ 1162050 w 4814888"/>
                <a:gd name="connsiteY1" fmla="*/ 1666875 h 1681163"/>
                <a:gd name="connsiteX2" fmla="*/ 3043238 w 4814888"/>
                <a:gd name="connsiteY2" fmla="*/ 1247775 h 1681163"/>
                <a:gd name="connsiteX3" fmla="*/ 4491038 w 4814888"/>
                <a:gd name="connsiteY3" fmla="*/ 319088 h 1681163"/>
                <a:gd name="connsiteX4" fmla="*/ 4814888 w 4814888"/>
                <a:gd name="connsiteY4" fmla="*/ 0 h 1681163"/>
                <a:gd name="connsiteX0" fmla="*/ 0 w 4814888"/>
                <a:gd name="connsiteY0" fmla="*/ 1647825 h 1681163"/>
                <a:gd name="connsiteX1" fmla="*/ 1162050 w 4814888"/>
                <a:gd name="connsiteY1" fmla="*/ 1666875 h 1681163"/>
                <a:gd name="connsiteX2" fmla="*/ 3043238 w 4814888"/>
                <a:gd name="connsiteY2" fmla="*/ 1247775 h 1681163"/>
                <a:gd name="connsiteX3" fmla="*/ 4491038 w 4814888"/>
                <a:gd name="connsiteY3" fmla="*/ 319088 h 1681163"/>
                <a:gd name="connsiteX4" fmla="*/ 4814888 w 4814888"/>
                <a:gd name="connsiteY4" fmla="*/ 0 h 1681163"/>
                <a:gd name="connsiteX0" fmla="*/ 0 w 4814888"/>
                <a:gd name="connsiteY0" fmla="*/ 1647825 h 1681163"/>
                <a:gd name="connsiteX1" fmla="*/ 1162050 w 4814888"/>
                <a:gd name="connsiteY1" fmla="*/ 1666875 h 1681163"/>
                <a:gd name="connsiteX2" fmla="*/ 3043238 w 4814888"/>
                <a:gd name="connsiteY2" fmla="*/ 1247775 h 1681163"/>
                <a:gd name="connsiteX3" fmla="*/ 4491038 w 4814888"/>
                <a:gd name="connsiteY3" fmla="*/ 319088 h 1681163"/>
                <a:gd name="connsiteX4" fmla="*/ 4814888 w 4814888"/>
                <a:gd name="connsiteY4" fmla="*/ 0 h 1681163"/>
                <a:gd name="connsiteX0" fmla="*/ 0 w 4814888"/>
                <a:gd name="connsiteY0" fmla="*/ 1647825 h 1681163"/>
                <a:gd name="connsiteX1" fmla="*/ 1162050 w 4814888"/>
                <a:gd name="connsiteY1" fmla="*/ 1666875 h 1681163"/>
                <a:gd name="connsiteX2" fmla="*/ 3043238 w 4814888"/>
                <a:gd name="connsiteY2" fmla="*/ 1247775 h 1681163"/>
                <a:gd name="connsiteX3" fmla="*/ 4491038 w 4814888"/>
                <a:gd name="connsiteY3" fmla="*/ 319088 h 1681163"/>
                <a:gd name="connsiteX4" fmla="*/ 4814888 w 4814888"/>
                <a:gd name="connsiteY4" fmla="*/ 0 h 1681163"/>
                <a:gd name="connsiteX0" fmla="*/ 0 w 4814888"/>
                <a:gd name="connsiteY0" fmla="*/ 1647825 h 1681163"/>
                <a:gd name="connsiteX1" fmla="*/ 1162050 w 4814888"/>
                <a:gd name="connsiteY1" fmla="*/ 1666875 h 1681163"/>
                <a:gd name="connsiteX2" fmla="*/ 3043238 w 4814888"/>
                <a:gd name="connsiteY2" fmla="*/ 1247775 h 1681163"/>
                <a:gd name="connsiteX3" fmla="*/ 4491038 w 4814888"/>
                <a:gd name="connsiteY3" fmla="*/ 319088 h 1681163"/>
                <a:gd name="connsiteX4" fmla="*/ 4814888 w 4814888"/>
                <a:gd name="connsiteY4" fmla="*/ 0 h 1681163"/>
                <a:gd name="connsiteX0" fmla="*/ 0 w 4814888"/>
                <a:gd name="connsiteY0" fmla="*/ 1647825 h 1671638"/>
                <a:gd name="connsiteX1" fmla="*/ 1133475 w 4814888"/>
                <a:gd name="connsiteY1" fmla="*/ 1657350 h 1671638"/>
                <a:gd name="connsiteX2" fmla="*/ 3043238 w 4814888"/>
                <a:gd name="connsiteY2" fmla="*/ 1247775 h 1671638"/>
                <a:gd name="connsiteX3" fmla="*/ 4491038 w 4814888"/>
                <a:gd name="connsiteY3" fmla="*/ 319088 h 1671638"/>
                <a:gd name="connsiteX4" fmla="*/ 4814888 w 4814888"/>
                <a:gd name="connsiteY4" fmla="*/ 0 h 1671638"/>
                <a:gd name="connsiteX0" fmla="*/ 0 w 4814888"/>
                <a:gd name="connsiteY0" fmla="*/ 1647825 h 1671638"/>
                <a:gd name="connsiteX1" fmla="*/ 1133475 w 4814888"/>
                <a:gd name="connsiteY1" fmla="*/ 1657350 h 1671638"/>
                <a:gd name="connsiteX2" fmla="*/ 3043238 w 4814888"/>
                <a:gd name="connsiteY2" fmla="*/ 1247775 h 1671638"/>
                <a:gd name="connsiteX3" fmla="*/ 4491038 w 4814888"/>
                <a:gd name="connsiteY3" fmla="*/ 319088 h 1671638"/>
                <a:gd name="connsiteX4" fmla="*/ 4814888 w 4814888"/>
                <a:gd name="connsiteY4" fmla="*/ 0 h 1671638"/>
                <a:gd name="connsiteX0" fmla="*/ 0 w 4814888"/>
                <a:gd name="connsiteY0" fmla="*/ 1647825 h 1671638"/>
                <a:gd name="connsiteX1" fmla="*/ 1133475 w 4814888"/>
                <a:gd name="connsiteY1" fmla="*/ 1657350 h 1671638"/>
                <a:gd name="connsiteX2" fmla="*/ 3043238 w 4814888"/>
                <a:gd name="connsiteY2" fmla="*/ 1247775 h 1671638"/>
                <a:gd name="connsiteX3" fmla="*/ 4491038 w 4814888"/>
                <a:gd name="connsiteY3" fmla="*/ 319088 h 1671638"/>
                <a:gd name="connsiteX4" fmla="*/ 4814888 w 4814888"/>
                <a:gd name="connsiteY4" fmla="*/ 0 h 1671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14888" h="1671638">
                  <a:moveTo>
                    <a:pt x="0" y="1647825"/>
                  </a:moveTo>
                  <a:cubicBezTo>
                    <a:pt x="387350" y="1654175"/>
                    <a:pt x="745332" y="1671638"/>
                    <a:pt x="1133475" y="1657350"/>
                  </a:cubicBezTo>
                  <a:cubicBezTo>
                    <a:pt x="1678781" y="1643063"/>
                    <a:pt x="2521746" y="1477168"/>
                    <a:pt x="3043238" y="1247775"/>
                  </a:cubicBezTo>
                  <a:cubicBezTo>
                    <a:pt x="3717133" y="1008857"/>
                    <a:pt x="4248151" y="546100"/>
                    <a:pt x="4491038" y="319088"/>
                  </a:cubicBezTo>
                  <a:lnTo>
                    <a:pt x="4814888" y="0"/>
                  </a:lnTo>
                </a:path>
              </a:pathLst>
            </a:custGeom>
            <a:ln w="4445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dirty="0">
                <a:solidFill>
                  <a:srgbClr val="002060"/>
                </a:solidFill>
                <a:latin typeface="+mj-lt"/>
              </a:endParaRPr>
            </a:p>
          </p:txBody>
        </p:sp>
        <p:sp>
          <p:nvSpPr>
            <p:cNvPr id="28" name="Figura a mano libera 70"/>
            <p:cNvSpPr/>
            <p:nvPr/>
          </p:nvSpPr>
          <p:spPr>
            <a:xfrm>
              <a:off x="6491288" y="3183731"/>
              <a:ext cx="319087" cy="350044"/>
            </a:xfrm>
            <a:custGeom>
              <a:avLst/>
              <a:gdLst>
                <a:gd name="connsiteX0" fmla="*/ 0 w 319087"/>
                <a:gd name="connsiteY0" fmla="*/ 350044 h 350044"/>
                <a:gd name="connsiteX1" fmla="*/ 71437 w 319087"/>
                <a:gd name="connsiteY1" fmla="*/ 278607 h 350044"/>
                <a:gd name="connsiteX2" fmla="*/ 216694 w 319087"/>
                <a:gd name="connsiteY2" fmla="*/ 123825 h 350044"/>
                <a:gd name="connsiteX3" fmla="*/ 319087 w 319087"/>
                <a:gd name="connsiteY3" fmla="*/ 0 h 350044"/>
              </a:gdLst>
              <a:ahLst/>
              <a:cxnLst>
                <a:cxn ang="0">
                  <a:pos x="connsiteX0" y="connsiteY0"/>
                </a:cxn>
                <a:cxn ang="0">
                  <a:pos x="connsiteX1" y="connsiteY1"/>
                </a:cxn>
                <a:cxn ang="0">
                  <a:pos x="connsiteX2" y="connsiteY2"/>
                </a:cxn>
                <a:cxn ang="0">
                  <a:pos x="connsiteX3" y="connsiteY3"/>
                </a:cxn>
              </a:cxnLst>
              <a:rect l="l" t="t" r="r" b="b"/>
              <a:pathLst>
                <a:path w="319087" h="350044">
                  <a:moveTo>
                    <a:pt x="0" y="350044"/>
                  </a:moveTo>
                  <a:lnTo>
                    <a:pt x="71437" y="278607"/>
                  </a:lnTo>
                  <a:lnTo>
                    <a:pt x="216694" y="123825"/>
                  </a:lnTo>
                  <a:lnTo>
                    <a:pt x="319087" y="0"/>
                  </a:lnTo>
                </a:path>
              </a:pathLst>
            </a:custGeom>
            <a:ln w="44450">
              <a:solidFill>
                <a:srgbClr val="FFC00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dirty="0">
                <a:solidFill>
                  <a:srgbClr val="002060"/>
                </a:solidFill>
                <a:latin typeface="+mj-lt"/>
              </a:endParaRPr>
            </a:p>
          </p:txBody>
        </p:sp>
      </p:grpSp>
      <p:sp>
        <p:nvSpPr>
          <p:cNvPr id="29" name="Line 27"/>
          <p:cNvSpPr>
            <a:spLocks noChangeShapeType="1"/>
          </p:cNvSpPr>
          <p:nvPr/>
        </p:nvSpPr>
        <p:spPr bwMode="auto">
          <a:xfrm>
            <a:off x="2194560" y="4418093"/>
            <a:ext cx="8130059" cy="0"/>
          </a:xfrm>
          <a:prstGeom prst="line">
            <a:avLst/>
          </a:prstGeom>
          <a:noFill/>
          <a:ln w="9525">
            <a:solidFill>
              <a:schemeClr val="bg1"/>
            </a:solidFill>
            <a:prstDash val="sysDash"/>
            <a:round/>
            <a:headEnd/>
            <a:tailEnd/>
          </a:ln>
          <a:effectLst/>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smtClean="0">
              <a:ln>
                <a:noFill/>
              </a:ln>
              <a:solidFill>
                <a:srgbClr val="002060"/>
              </a:solidFill>
              <a:effectLst/>
              <a:uLnTx/>
              <a:uFillTx/>
              <a:latin typeface="+mj-lt"/>
              <a:ea typeface="Verdana" pitchFamily="34" charset="0"/>
              <a:cs typeface="Verdana" pitchFamily="34" charset="0"/>
            </a:endParaRPr>
          </a:p>
        </p:txBody>
      </p:sp>
      <p:sp>
        <p:nvSpPr>
          <p:cNvPr id="30" name="Line 27"/>
          <p:cNvSpPr>
            <a:spLocks noChangeShapeType="1"/>
          </p:cNvSpPr>
          <p:nvPr/>
        </p:nvSpPr>
        <p:spPr bwMode="auto">
          <a:xfrm>
            <a:off x="2194560" y="3916893"/>
            <a:ext cx="8130059" cy="0"/>
          </a:xfrm>
          <a:prstGeom prst="line">
            <a:avLst/>
          </a:prstGeom>
          <a:noFill/>
          <a:ln w="9525">
            <a:solidFill>
              <a:schemeClr val="bg1"/>
            </a:solidFill>
            <a:prstDash val="sysDash"/>
            <a:round/>
            <a:headEnd/>
            <a:tailEnd/>
          </a:ln>
          <a:effectLst/>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smtClean="0">
              <a:ln>
                <a:noFill/>
              </a:ln>
              <a:solidFill>
                <a:srgbClr val="002060"/>
              </a:solidFill>
              <a:effectLst/>
              <a:uLnTx/>
              <a:uFillTx/>
              <a:latin typeface="+mj-lt"/>
              <a:ea typeface="Verdana" pitchFamily="34" charset="0"/>
              <a:cs typeface="Verdana" pitchFamily="34" charset="0"/>
            </a:endParaRPr>
          </a:p>
        </p:txBody>
      </p:sp>
      <p:sp>
        <p:nvSpPr>
          <p:cNvPr id="31" name="Line 27"/>
          <p:cNvSpPr>
            <a:spLocks noChangeShapeType="1"/>
          </p:cNvSpPr>
          <p:nvPr/>
        </p:nvSpPr>
        <p:spPr bwMode="auto">
          <a:xfrm>
            <a:off x="2194560" y="2413293"/>
            <a:ext cx="8130059" cy="0"/>
          </a:xfrm>
          <a:prstGeom prst="line">
            <a:avLst/>
          </a:prstGeom>
          <a:noFill/>
          <a:ln w="9525">
            <a:solidFill>
              <a:schemeClr val="bg1"/>
            </a:solidFill>
            <a:prstDash val="sysDash"/>
            <a:round/>
            <a:headEnd/>
            <a:tailEnd/>
          </a:ln>
          <a:effectLst/>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smtClean="0">
              <a:ln>
                <a:noFill/>
              </a:ln>
              <a:solidFill>
                <a:srgbClr val="002060"/>
              </a:solidFill>
              <a:effectLst/>
              <a:uLnTx/>
              <a:uFillTx/>
              <a:latin typeface="+mj-lt"/>
              <a:ea typeface="Verdana" pitchFamily="34" charset="0"/>
              <a:cs typeface="Verdana" pitchFamily="34" charset="0"/>
            </a:endParaRPr>
          </a:p>
        </p:txBody>
      </p:sp>
      <p:grpSp>
        <p:nvGrpSpPr>
          <p:cNvPr id="32" name="Gruppo 79"/>
          <p:cNvGrpSpPr/>
          <p:nvPr/>
        </p:nvGrpSpPr>
        <p:grpSpPr>
          <a:xfrm>
            <a:off x="2243668" y="2043113"/>
            <a:ext cx="6760633" cy="2725474"/>
            <a:chOff x="1682750" y="2477558"/>
            <a:chExt cx="5070475" cy="2725474"/>
          </a:xfrm>
        </p:grpSpPr>
        <p:sp>
          <p:nvSpPr>
            <p:cNvPr id="33" name="Figura a mano libera 71"/>
            <p:cNvSpPr/>
            <p:nvPr/>
          </p:nvSpPr>
          <p:spPr>
            <a:xfrm>
              <a:off x="1682750" y="2477558"/>
              <a:ext cx="4819650" cy="2342091"/>
            </a:xfrm>
            <a:custGeom>
              <a:avLst/>
              <a:gdLst>
                <a:gd name="connsiteX0" fmla="*/ 0 w 4819650"/>
                <a:gd name="connsiteY0" fmla="*/ 673100 h 1993900"/>
                <a:gd name="connsiteX1" fmla="*/ 1149350 w 4819650"/>
                <a:gd name="connsiteY1" fmla="*/ 0 h 1993900"/>
                <a:gd name="connsiteX2" fmla="*/ 3048000 w 4819650"/>
                <a:gd name="connsiteY2" fmla="*/ 12700 h 1993900"/>
                <a:gd name="connsiteX3" fmla="*/ 4502150 w 4819650"/>
                <a:gd name="connsiteY3" fmla="*/ 1543050 h 1993900"/>
                <a:gd name="connsiteX4" fmla="*/ 4819650 w 4819650"/>
                <a:gd name="connsiteY4" fmla="*/ 1993900 h 1993900"/>
                <a:gd name="connsiteX0" fmla="*/ 0 w 4819650"/>
                <a:gd name="connsiteY0" fmla="*/ 917575 h 2238375"/>
                <a:gd name="connsiteX1" fmla="*/ 1149350 w 4819650"/>
                <a:gd name="connsiteY1" fmla="*/ 244475 h 2238375"/>
                <a:gd name="connsiteX2" fmla="*/ 3048000 w 4819650"/>
                <a:gd name="connsiteY2" fmla="*/ 257175 h 2238375"/>
                <a:gd name="connsiteX3" fmla="*/ 4502150 w 4819650"/>
                <a:gd name="connsiteY3" fmla="*/ 1787525 h 2238375"/>
                <a:gd name="connsiteX4" fmla="*/ 4819650 w 4819650"/>
                <a:gd name="connsiteY4" fmla="*/ 2238375 h 2238375"/>
                <a:gd name="connsiteX0" fmla="*/ 0 w 4819650"/>
                <a:gd name="connsiteY0" fmla="*/ 917575 h 2238375"/>
                <a:gd name="connsiteX1" fmla="*/ 1149350 w 4819650"/>
                <a:gd name="connsiteY1" fmla="*/ 244475 h 2238375"/>
                <a:gd name="connsiteX2" fmla="*/ 3048000 w 4819650"/>
                <a:gd name="connsiteY2" fmla="*/ 257175 h 2238375"/>
                <a:gd name="connsiteX3" fmla="*/ 4502150 w 4819650"/>
                <a:gd name="connsiteY3" fmla="*/ 1787525 h 2238375"/>
                <a:gd name="connsiteX4" fmla="*/ 4819650 w 4819650"/>
                <a:gd name="connsiteY4" fmla="*/ 2238375 h 2238375"/>
                <a:gd name="connsiteX0" fmla="*/ 0 w 4819650"/>
                <a:gd name="connsiteY0" fmla="*/ 917575 h 2238375"/>
                <a:gd name="connsiteX1" fmla="*/ 1149350 w 4819650"/>
                <a:gd name="connsiteY1" fmla="*/ 244475 h 2238375"/>
                <a:gd name="connsiteX2" fmla="*/ 3048000 w 4819650"/>
                <a:gd name="connsiteY2" fmla="*/ 257175 h 2238375"/>
                <a:gd name="connsiteX3" fmla="*/ 4502150 w 4819650"/>
                <a:gd name="connsiteY3" fmla="*/ 1787525 h 2238375"/>
                <a:gd name="connsiteX4" fmla="*/ 4819650 w 4819650"/>
                <a:gd name="connsiteY4" fmla="*/ 2238375 h 2238375"/>
                <a:gd name="connsiteX0" fmla="*/ 0 w 4819650"/>
                <a:gd name="connsiteY0" fmla="*/ 917575 h 2238375"/>
                <a:gd name="connsiteX1" fmla="*/ 1149350 w 4819650"/>
                <a:gd name="connsiteY1" fmla="*/ 244475 h 2238375"/>
                <a:gd name="connsiteX2" fmla="*/ 3048000 w 4819650"/>
                <a:gd name="connsiteY2" fmla="*/ 257175 h 2238375"/>
                <a:gd name="connsiteX3" fmla="*/ 4502150 w 4819650"/>
                <a:gd name="connsiteY3" fmla="*/ 1787525 h 2238375"/>
                <a:gd name="connsiteX4" fmla="*/ 4819650 w 4819650"/>
                <a:gd name="connsiteY4" fmla="*/ 2238375 h 2238375"/>
                <a:gd name="connsiteX0" fmla="*/ 0 w 4819650"/>
                <a:gd name="connsiteY0" fmla="*/ 917575 h 2238375"/>
                <a:gd name="connsiteX1" fmla="*/ 1149350 w 4819650"/>
                <a:gd name="connsiteY1" fmla="*/ 244475 h 2238375"/>
                <a:gd name="connsiteX2" fmla="*/ 3048000 w 4819650"/>
                <a:gd name="connsiteY2" fmla="*/ 257175 h 2238375"/>
                <a:gd name="connsiteX3" fmla="*/ 4502150 w 4819650"/>
                <a:gd name="connsiteY3" fmla="*/ 1787525 h 2238375"/>
                <a:gd name="connsiteX4" fmla="*/ 4819650 w 4819650"/>
                <a:gd name="connsiteY4" fmla="*/ 2238375 h 2238375"/>
                <a:gd name="connsiteX0" fmla="*/ 0 w 4819650"/>
                <a:gd name="connsiteY0" fmla="*/ 1400175 h 2720975"/>
                <a:gd name="connsiteX1" fmla="*/ 1149350 w 4819650"/>
                <a:gd name="connsiteY1" fmla="*/ 727075 h 2720975"/>
                <a:gd name="connsiteX2" fmla="*/ 3048000 w 4819650"/>
                <a:gd name="connsiteY2" fmla="*/ 739775 h 2720975"/>
                <a:gd name="connsiteX3" fmla="*/ 4502150 w 4819650"/>
                <a:gd name="connsiteY3" fmla="*/ 2270125 h 2720975"/>
                <a:gd name="connsiteX4" fmla="*/ 4819650 w 4819650"/>
                <a:gd name="connsiteY4" fmla="*/ 2720975 h 2720975"/>
                <a:gd name="connsiteX0" fmla="*/ 0 w 4819650"/>
                <a:gd name="connsiteY0" fmla="*/ 1400175 h 2720975"/>
                <a:gd name="connsiteX1" fmla="*/ 1149350 w 4819650"/>
                <a:gd name="connsiteY1" fmla="*/ 727075 h 2720975"/>
                <a:gd name="connsiteX2" fmla="*/ 3048000 w 4819650"/>
                <a:gd name="connsiteY2" fmla="*/ 739775 h 2720975"/>
                <a:gd name="connsiteX3" fmla="*/ 4502150 w 4819650"/>
                <a:gd name="connsiteY3" fmla="*/ 2270125 h 2720975"/>
                <a:gd name="connsiteX4" fmla="*/ 4819650 w 4819650"/>
                <a:gd name="connsiteY4" fmla="*/ 2720975 h 2720975"/>
                <a:gd name="connsiteX0" fmla="*/ 0 w 4819650"/>
                <a:gd name="connsiteY0" fmla="*/ 1400175 h 2720975"/>
                <a:gd name="connsiteX1" fmla="*/ 1149350 w 4819650"/>
                <a:gd name="connsiteY1" fmla="*/ 727075 h 2720975"/>
                <a:gd name="connsiteX2" fmla="*/ 3048000 w 4819650"/>
                <a:gd name="connsiteY2" fmla="*/ 739775 h 2720975"/>
                <a:gd name="connsiteX3" fmla="*/ 4502150 w 4819650"/>
                <a:gd name="connsiteY3" fmla="*/ 2270125 h 2720975"/>
                <a:gd name="connsiteX4" fmla="*/ 4819650 w 4819650"/>
                <a:gd name="connsiteY4" fmla="*/ 2720975 h 2720975"/>
                <a:gd name="connsiteX0" fmla="*/ 0 w 4819650"/>
                <a:gd name="connsiteY0" fmla="*/ 1400175 h 2720975"/>
                <a:gd name="connsiteX1" fmla="*/ 1149350 w 4819650"/>
                <a:gd name="connsiteY1" fmla="*/ 727075 h 2720975"/>
                <a:gd name="connsiteX2" fmla="*/ 3048000 w 4819650"/>
                <a:gd name="connsiteY2" fmla="*/ 739775 h 2720975"/>
                <a:gd name="connsiteX3" fmla="*/ 4502150 w 4819650"/>
                <a:gd name="connsiteY3" fmla="*/ 2270125 h 2720975"/>
                <a:gd name="connsiteX4" fmla="*/ 4819650 w 4819650"/>
                <a:gd name="connsiteY4" fmla="*/ 2720975 h 2720975"/>
                <a:gd name="connsiteX0" fmla="*/ 0 w 4819650"/>
                <a:gd name="connsiteY0" fmla="*/ 1400175 h 2720975"/>
                <a:gd name="connsiteX1" fmla="*/ 1149350 w 4819650"/>
                <a:gd name="connsiteY1" fmla="*/ 727075 h 2720975"/>
                <a:gd name="connsiteX2" fmla="*/ 3048000 w 4819650"/>
                <a:gd name="connsiteY2" fmla="*/ 739775 h 2720975"/>
                <a:gd name="connsiteX3" fmla="*/ 4502150 w 4819650"/>
                <a:gd name="connsiteY3" fmla="*/ 2270125 h 2720975"/>
                <a:gd name="connsiteX4" fmla="*/ 4819650 w 4819650"/>
                <a:gd name="connsiteY4" fmla="*/ 2720975 h 2720975"/>
                <a:gd name="connsiteX0" fmla="*/ 0 w 4819650"/>
                <a:gd name="connsiteY0" fmla="*/ 1400175 h 2720975"/>
                <a:gd name="connsiteX1" fmla="*/ 1149350 w 4819650"/>
                <a:gd name="connsiteY1" fmla="*/ 727075 h 2720975"/>
                <a:gd name="connsiteX2" fmla="*/ 3048000 w 4819650"/>
                <a:gd name="connsiteY2" fmla="*/ 739775 h 2720975"/>
                <a:gd name="connsiteX3" fmla="*/ 4502150 w 4819650"/>
                <a:gd name="connsiteY3" fmla="*/ 2270125 h 2720975"/>
                <a:gd name="connsiteX4" fmla="*/ 4819650 w 4819650"/>
                <a:gd name="connsiteY4" fmla="*/ 2720975 h 2720975"/>
                <a:gd name="connsiteX0" fmla="*/ 0 w 4819650"/>
                <a:gd name="connsiteY0" fmla="*/ 1400175 h 2720975"/>
                <a:gd name="connsiteX1" fmla="*/ 1149350 w 4819650"/>
                <a:gd name="connsiteY1" fmla="*/ 727075 h 2720975"/>
                <a:gd name="connsiteX2" fmla="*/ 3048000 w 4819650"/>
                <a:gd name="connsiteY2" fmla="*/ 739775 h 2720975"/>
                <a:gd name="connsiteX3" fmla="*/ 4502150 w 4819650"/>
                <a:gd name="connsiteY3" fmla="*/ 2270125 h 2720975"/>
                <a:gd name="connsiteX4" fmla="*/ 4819650 w 4819650"/>
                <a:gd name="connsiteY4" fmla="*/ 2720975 h 2720975"/>
                <a:gd name="connsiteX0" fmla="*/ 0 w 4819650"/>
                <a:gd name="connsiteY0" fmla="*/ 1400175 h 2720975"/>
                <a:gd name="connsiteX1" fmla="*/ 1149350 w 4819650"/>
                <a:gd name="connsiteY1" fmla="*/ 727075 h 2720975"/>
                <a:gd name="connsiteX2" fmla="*/ 3048000 w 4819650"/>
                <a:gd name="connsiteY2" fmla="*/ 739775 h 2720975"/>
                <a:gd name="connsiteX3" fmla="*/ 4502150 w 4819650"/>
                <a:gd name="connsiteY3" fmla="*/ 2270125 h 2720975"/>
                <a:gd name="connsiteX4" fmla="*/ 4819650 w 4819650"/>
                <a:gd name="connsiteY4" fmla="*/ 2720975 h 2720975"/>
                <a:gd name="connsiteX0" fmla="*/ 0 w 4819650"/>
                <a:gd name="connsiteY0" fmla="*/ 1400175 h 2720975"/>
                <a:gd name="connsiteX1" fmla="*/ 1149350 w 4819650"/>
                <a:gd name="connsiteY1" fmla="*/ 727075 h 2720975"/>
                <a:gd name="connsiteX2" fmla="*/ 3048000 w 4819650"/>
                <a:gd name="connsiteY2" fmla="*/ 739775 h 2720975"/>
                <a:gd name="connsiteX3" fmla="*/ 4502150 w 4819650"/>
                <a:gd name="connsiteY3" fmla="*/ 2270125 h 2720975"/>
                <a:gd name="connsiteX4" fmla="*/ 4819650 w 4819650"/>
                <a:gd name="connsiteY4" fmla="*/ 2720975 h 2720975"/>
                <a:gd name="connsiteX0" fmla="*/ 0 w 4819650"/>
                <a:gd name="connsiteY0" fmla="*/ 1400175 h 2720975"/>
                <a:gd name="connsiteX1" fmla="*/ 1149350 w 4819650"/>
                <a:gd name="connsiteY1" fmla="*/ 727075 h 2720975"/>
                <a:gd name="connsiteX2" fmla="*/ 3048000 w 4819650"/>
                <a:gd name="connsiteY2" fmla="*/ 739775 h 2720975"/>
                <a:gd name="connsiteX3" fmla="*/ 4502150 w 4819650"/>
                <a:gd name="connsiteY3" fmla="*/ 2270125 h 2720975"/>
                <a:gd name="connsiteX4" fmla="*/ 4819650 w 4819650"/>
                <a:gd name="connsiteY4" fmla="*/ 2720975 h 2720975"/>
                <a:gd name="connsiteX0" fmla="*/ 0 w 4819650"/>
                <a:gd name="connsiteY0" fmla="*/ 1400175 h 2720975"/>
                <a:gd name="connsiteX1" fmla="*/ 1149350 w 4819650"/>
                <a:gd name="connsiteY1" fmla="*/ 727075 h 2720975"/>
                <a:gd name="connsiteX2" fmla="*/ 3048000 w 4819650"/>
                <a:gd name="connsiteY2" fmla="*/ 739775 h 2720975"/>
                <a:gd name="connsiteX3" fmla="*/ 4502150 w 4819650"/>
                <a:gd name="connsiteY3" fmla="*/ 2270125 h 2720975"/>
                <a:gd name="connsiteX4" fmla="*/ 4819650 w 4819650"/>
                <a:gd name="connsiteY4" fmla="*/ 2720975 h 2720975"/>
                <a:gd name="connsiteX0" fmla="*/ 0 w 4819650"/>
                <a:gd name="connsiteY0" fmla="*/ 1400175 h 2720975"/>
                <a:gd name="connsiteX1" fmla="*/ 1149350 w 4819650"/>
                <a:gd name="connsiteY1" fmla="*/ 727075 h 2720975"/>
                <a:gd name="connsiteX2" fmla="*/ 3048000 w 4819650"/>
                <a:gd name="connsiteY2" fmla="*/ 739775 h 2720975"/>
                <a:gd name="connsiteX3" fmla="*/ 4502150 w 4819650"/>
                <a:gd name="connsiteY3" fmla="*/ 2270125 h 2720975"/>
                <a:gd name="connsiteX4" fmla="*/ 4819650 w 4819650"/>
                <a:gd name="connsiteY4" fmla="*/ 2720975 h 2720975"/>
                <a:gd name="connsiteX0" fmla="*/ 0 w 4819650"/>
                <a:gd name="connsiteY0" fmla="*/ 1387475 h 2708275"/>
                <a:gd name="connsiteX1" fmla="*/ 1149350 w 4819650"/>
                <a:gd name="connsiteY1" fmla="*/ 714375 h 2708275"/>
                <a:gd name="connsiteX2" fmla="*/ 3048000 w 4819650"/>
                <a:gd name="connsiteY2" fmla="*/ 727075 h 2708275"/>
                <a:gd name="connsiteX3" fmla="*/ 4502150 w 4819650"/>
                <a:gd name="connsiteY3" fmla="*/ 2257425 h 2708275"/>
                <a:gd name="connsiteX4" fmla="*/ 4819650 w 4819650"/>
                <a:gd name="connsiteY4" fmla="*/ 2708275 h 2708275"/>
                <a:gd name="connsiteX0" fmla="*/ 0 w 4819650"/>
                <a:gd name="connsiteY0" fmla="*/ 1387475 h 2708275"/>
                <a:gd name="connsiteX1" fmla="*/ 1149350 w 4819650"/>
                <a:gd name="connsiteY1" fmla="*/ 714375 h 2708275"/>
                <a:gd name="connsiteX2" fmla="*/ 3048000 w 4819650"/>
                <a:gd name="connsiteY2" fmla="*/ 727075 h 2708275"/>
                <a:gd name="connsiteX3" fmla="*/ 4502150 w 4819650"/>
                <a:gd name="connsiteY3" fmla="*/ 2257425 h 2708275"/>
                <a:gd name="connsiteX4" fmla="*/ 4819650 w 4819650"/>
                <a:gd name="connsiteY4" fmla="*/ 2708275 h 2708275"/>
                <a:gd name="connsiteX0" fmla="*/ 0 w 4819650"/>
                <a:gd name="connsiteY0" fmla="*/ 1330325 h 2651125"/>
                <a:gd name="connsiteX1" fmla="*/ 1149350 w 4819650"/>
                <a:gd name="connsiteY1" fmla="*/ 657225 h 2651125"/>
                <a:gd name="connsiteX2" fmla="*/ 3048000 w 4819650"/>
                <a:gd name="connsiteY2" fmla="*/ 669925 h 2651125"/>
                <a:gd name="connsiteX3" fmla="*/ 4502150 w 4819650"/>
                <a:gd name="connsiteY3" fmla="*/ 2200275 h 2651125"/>
                <a:gd name="connsiteX4" fmla="*/ 4819650 w 4819650"/>
                <a:gd name="connsiteY4" fmla="*/ 2651125 h 2651125"/>
                <a:gd name="connsiteX0" fmla="*/ 0 w 4819650"/>
                <a:gd name="connsiteY0" fmla="*/ 1343025 h 2663825"/>
                <a:gd name="connsiteX1" fmla="*/ 1149350 w 4819650"/>
                <a:gd name="connsiteY1" fmla="*/ 669925 h 2663825"/>
                <a:gd name="connsiteX2" fmla="*/ 3048000 w 4819650"/>
                <a:gd name="connsiteY2" fmla="*/ 682625 h 2663825"/>
                <a:gd name="connsiteX3" fmla="*/ 4502150 w 4819650"/>
                <a:gd name="connsiteY3" fmla="*/ 2212975 h 2663825"/>
                <a:gd name="connsiteX4" fmla="*/ 4819650 w 4819650"/>
                <a:gd name="connsiteY4" fmla="*/ 2663825 h 2663825"/>
                <a:gd name="connsiteX0" fmla="*/ 0 w 4819650"/>
                <a:gd name="connsiteY0" fmla="*/ 1343025 h 2663825"/>
                <a:gd name="connsiteX1" fmla="*/ 1149350 w 4819650"/>
                <a:gd name="connsiteY1" fmla="*/ 669925 h 2663825"/>
                <a:gd name="connsiteX2" fmla="*/ 3048000 w 4819650"/>
                <a:gd name="connsiteY2" fmla="*/ 682625 h 2663825"/>
                <a:gd name="connsiteX3" fmla="*/ 4502150 w 4819650"/>
                <a:gd name="connsiteY3" fmla="*/ 2212975 h 2663825"/>
                <a:gd name="connsiteX4" fmla="*/ 4819650 w 4819650"/>
                <a:gd name="connsiteY4" fmla="*/ 2663825 h 2663825"/>
                <a:gd name="connsiteX0" fmla="*/ 0 w 4819650"/>
                <a:gd name="connsiteY0" fmla="*/ 1343025 h 2663825"/>
                <a:gd name="connsiteX1" fmla="*/ 1149350 w 4819650"/>
                <a:gd name="connsiteY1" fmla="*/ 669925 h 2663825"/>
                <a:gd name="connsiteX2" fmla="*/ 3048000 w 4819650"/>
                <a:gd name="connsiteY2" fmla="*/ 682625 h 2663825"/>
                <a:gd name="connsiteX3" fmla="*/ 4502150 w 4819650"/>
                <a:gd name="connsiteY3" fmla="*/ 2212975 h 2663825"/>
                <a:gd name="connsiteX4" fmla="*/ 4819650 w 4819650"/>
                <a:gd name="connsiteY4" fmla="*/ 2663825 h 2663825"/>
                <a:gd name="connsiteX0" fmla="*/ 0 w 4819650"/>
                <a:gd name="connsiteY0" fmla="*/ 1343025 h 2663825"/>
                <a:gd name="connsiteX1" fmla="*/ 1149350 w 4819650"/>
                <a:gd name="connsiteY1" fmla="*/ 669925 h 2663825"/>
                <a:gd name="connsiteX2" fmla="*/ 3048000 w 4819650"/>
                <a:gd name="connsiteY2" fmla="*/ 682625 h 2663825"/>
                <a:gd name="connsiteX3" fmla="*/ 4502150 w 4819650"/>
                <a:gd name="connsiteY3" fmla="*/ 2212975 h 2663825"/>
                <a:gd name="connsiteX4" fmla="*/ 4819650 w 4819650"/>
                <a:gd name="connsiteY4" fmla="*/ 2663825 h 2663825"/>
                <a:gd name="connsiteX0" fmla="*/ 0 w 4819650"/>
                <a:gd name="connsiteY0" fmla="*/ 1343025 h 2663825"/>
                <a:gd name="connsiteX1" fmla="*/ 1149350 w 4819650"/>
                <a:gd name="connsiteY1" fmla="*/ 669925 h 2663825"/>
                <a:gd name="connsiteX2" fmla="*/ 3048000 w 4819650"/>
                <a:gd name="connsiteY2" fmla="*/ 682625 h 2663825"/>
                <a:gd name="connsiteX3" fmla="*/ 4502150 w 4819650"/>
                <a:gd name="connsiteY3" fmla="*/ 2212975 h 2663825"/>
                <a:gd name="connsiteX4" fmla="*/ 4819650 w 4819650"/>
                <a:gd name="connsiteY4" fmla="*/ 2663825 h 2663825"/>
                <a:gd name="connsiteX0" fmla="*/ 0 w 4819650"/>
                <a:gd name="connsiteY0" fmla="*/ 1343025 h 2663825"/>
                <a:gd name="connsiteX1" fmla="*/ 1149350 w 4819650"/>
                <a:gd name="connsiteY1" fmla="*/ 669925 h 2663825"/>
                <a:gd name="connsiteX2" fmla="*/ 3048000 w 4819650"/>
                <a:gd name="connsiteY2" fmla="*/ 682625 h 2663825"/>
                <a:gd name="connsiteX3" fmla="*/ 4502150 w 4819650"/>
                <a:gd name="connsiteY3" fmla="*/ 2212975 h 2663825"/>
                <a:gd name="connsiteX4" fmla="*/ 4819650 w 4819650"/>
                <a:gd name="connsiteY4" fmla="*/ 2663825 h 2663825"/>
                <a:gd name="connsiteX0" fmla="*/ 0 w 4819650"/>
                <a:gd name="connsiteY0" fmla="*/ 1343025 h 2663825"/>
                <a:gd name="connsiteX1" fmla="*/ 1149350 w 4819650"/>
                <a:gd name="connsiteY1" fmla="*/ 669925 h 2663825"/>
                <a:gd name="connsiteX2" fmla="*/ 3048000 w 4819650"/>
                <a:gd name="connsiteY2" fmla="*/ 682625 h 2663825"/>
                <a:gd name="connsiteX3" fmla="*/ 4502150 w 4819650"/>
                <a:gd name="connsiteY3" fmla="*/ 2212975 h 2663825"/>
                <a:gd name="connsiteX4" fmla="*/ 4819650 w 4819650"/>
                <a:gd name="connsiteY4" fmla="*/ 2663825 h 2663825"/>
                <a:gd name="connsiteX0" fmla="*/ 0 w 4819650"/>
                <a:gd name="connsiteY0" fmla="*/ 1343025 h 2663825"/>
                <a:gd name="connsiteX1" fmla="*/ 1149350 w 4819650"/>
                <a:gd name="connsiteY1" fmla="*/ 669925 h 2663825"/>
                <a:gd name="connsiteX2" fmla="*/ 3048000 w 4819650"/>
                <a:gd name="connsiteY2" fmla="*/ 682625 h 2663825"/>
                <a:gd name="connsiteX3" fmla="*/ 4502150 w 4819650"/>
                <a:gd name="connsiteY3" fmla="*/ 2212975 h 2663825"/>
                <a:gd name="connsiteX4" fmla="*/ 4819650 w 4819650"/>
                <a:gd name="connsiteY4" fmla="*/ 2663825 h 2663825"/>
                <a:gd name="connsiteX0" fmla="*/ 0 w 4819650"/>
                <a:gd name="connsiteY0" fmla="*/ 1343025 h 2663825"/>
                <a:gd name="connsiteX1" fmla="*/ 1149350 w 4819650"/>
                <a:gd name="connsiteY1" fmla="*/ 669925 h 2663825"/>
                <a:gd name="connsiteX2" fmla="*/ 3048000 w 4819650"/>
                <a:gd name="connsiteY2" fmla="*/ 682625 h 2663825"/>
                <a:gd name="connsiteX3" fmla="*/ 4502150 w 4819650"/>
                <a:gd name="connsiteY3" fmla="*/ 2212975 h 2663825"/>
                <a:gd name="connsiteX4" fmla="*/ 4819650 w 4819650"/>
                <a:gd name="connsiteY4" fmla="*/ 2663825 h 2663825"/>
                <a:gd name="connsiteX0" fmla="*/ 0 w 4819650"/>
                <a:gd name="connsiteY0" fmla="*/ 1343025 h 2663825"/>
                <a:gd name="connsiteX1" fmla="*/ 1149350 w 4819650"/>
                <a:gd name="connsiteY1" fmla="*/ 669925 h 2663825"/>
                <a:gd name="connsiteX2" fmla="*/ 3048000 w 4819650"/>
                <a:gd name="connsiteY2" fmla="*/ 682625 h 2663825"/>
                <a:gd name="connsiteX3" fmla="*/ 4502150 w 4819650"/>
                <a:gd name="connsiteY3" fmla="*/ 2212975 h 2663825"/>
                <a:gd name="connsiteX4" fmla="*/ 4819650 w 4819650"/>
                <a:gd name="connsiteY4" fmla="*/ 2663825 h 2663825"/>
                <a:gd name="connsiteX0" fmla="*/ 0 w 4819650"/>
                <a:gd name="connsiteY0" fmla="*/ 1374775 h 2695575"/>
                <a:gd name="connsiteX1" fmla="*/ 1149350 w 4819650"/>
                <a:gd name="connsiteY1" fmla="*/ 701675 h 2695575"/>
                <a:gd name="connsiteX2" fmla="*/ 3048000 w 4819650"/>
                <a:gd name="connsiteY2" fmla="*/ 714375 h 2695575"/>
                <a:gd name="connsiteX3" fmla="*/ 4502150 w 4819650"/>
                <a:gd name="connsiteY3" fmla="*/ 2244725 h 2695575"/>
                <a:gd name="connsiteX4" fmla="*/ 4819650 w 4819650"/>
                <a:gd name="connsiteY4" fmla="*/ 2695575 h 2695575"/>
                <a:gd name="connsiteX0" fmla="*/ 0 w 4819650"/>
                <a:gd name="connsiteY0" fmla="*/ 1384300 h 2705100"/>
                <a:gd name="connsiteX1" fmla="*/ 1149350 w 4819650"/>
                <a:gd name="connsiteY1" fmla="*/ 711200 h 2705100"/>
                <a:gd name="connsiteX2" fmla="*/ 3048000 w 4819650"/>
                <a:gd name="connsiteY2" fmla="*/ 723900 h 2705100"/>
                <a:gd name="connsiteX3" fmla="*/ 4502150 w 4819650"/>
                <a:gd name="connsiteY3" fmla="*/ 2254250 h 2705100"/>
                <a:gd name="connsiteX4" fmla="*/ 4819650 w 4819650"/>
                <a:gd name="connsiteY4" fmla="*/ 2705100 h 2705100"/>
                <a:gd name="connsiteX0" fmla="*/ 0 w 4819650"/>
                <a:gd name="connsiteY0" fmla="*/ 1384300 h 2705100"/>
                <a:gd name="connsiteX1" fmla="*/ 1149350 w 4819650"/>
                <a:gd name="connsiteY1" fmla="*/ 711200 h 2705100"/>
                <a:gd name="connsiteX2" fmla="*/ 3048000 w 4819650"/>
                <a:gd name="connsiteY2" fmla="*/ 723900 h 2705100"/>
                <a:gd name="connsiteX3" fmla="*/ 4502150 w 4819650"/>
                <a:gd name="connsiteY3" fmla="*/ 2254250 h 2705100"/>
                <a:gd name="connsiteX4" fmla="*/ 4819650 w 4819650"/>
                <a:gd name="connsiteY4" fmla="*/ 2705100 h 2705100"/>
                <a:gd name="connsiteX0" fmla="*/ 0 w 4819650"/>
                <a:gd name="connsiteY0" fmla="*/ 1384300 h 2705100"/>
                <a:gd name="connsiteX1" fmla="*/ 1149350 w 4819650"/>
                <a:gd name="connsiteY1" fmla="*/ 711200 h 2705100"/>
                <a:gd name="connsiteX2" fmla="*/ 3048000 w 4819650"/>
                <a:gd name="connsiteY2" fmla="*/ 723900 h 2705100"/>
                <a:gd name="connsiteX3" fmla="*/ 4502150 w 4819650"/>
                <a:gd name="connsiteY3" fmla="*/ 2254250 h 2705100"/>
                <a:gd name="connsiteX4" fmla="*/ 4819650 w 4819650"/>
                <a:gd name="connsiteY4" fmla="*/ 2705100 h 2705100"/>
                <a:gd name="connsiteX0" fmla="*/ 0 w 4819650"/>
                <a:gd name="connsiteY0" fmla="*/ 1104900 h 2425700"/>
                <a:gd name="connsiteX1" fmla="*/ 1149350 w 4819650"/>
                <a:gd name="connsiteY1" fmla="*/ 431800 h 2425700"/>
                <a:gd name="connsiteX2" fmla="*/ 3048000 w 4819650"/>
                <a:gd name="connsiteY2" fmla="*/ 444500 h 2425700"/>
                <a:gd name="connsiteX3" fmla="*/ 4502150 w 4819650"/>
                <a:gd name="connsiteY3" fmla="*/ 1974850 h 2425700"/>
                <a:gd name="connsiteX4" fmla="*/ 4819650 w 4819650"/>
                <a:gd name="connsiteY4" fmla="*/ 2425700 h 2425700"/>
                <a:gd name="connsiteX0" fmla="*/ 0 w 4819650"/>
                <a:gd name="connsiteY0" fmla="*/ 1021291 h 2342091"/>
                <a:gd name="connsiteX1" fmla="*/ 1149350 w 4819650"/>
                <a:gd name="connsiteY1" fmla="*/ 348191 h 2342091"/>
                <a:gd name="connsiteX2" fmla="*/ 2111375 w 4819650"/>
                <a:gd name="connsiteY2" fmla="*/ 2117 h 2342091"/>
                <a:gd name="connsiteX3" fmla="*/ 3048000 w 4819650"/>
                <a:gd name="connsiteY3" fmla="*/ 360891 h 2342091"/>
                <a:gd name="connsiteX4" fmla="*/ 4502150 w 4819650"/>
                <a:gd name="connsiteY4" fmla="*/ 1891241 h 2342091"/>
                <a:gd name="connsiteX5" fmla="*/ 4819650 w 4819650"/>
                <a:gd name="connsiteY5" fmla="*/ 2342091 h 2342091"/>
                <a:gd name="connsiteX0" fmla="*/ 0 w 4819650"/>
                <a:gd name="connsiteY0" fmla="*/ 1021291 h 2342091"/>
                <a:gd name="connsiteX1" fmla="*/ 1149350 w 4819650"/>
                <a:gd name="connsiteY1" fmla="*/ 348191 h 2342091"/>
                <a:gd name="connsiteX2" fmla="*/ 2111375 w 4819650"/>
                <a:gd name="connsiteY2" fmla="*/ 2117 h 2342091"/>
                <a:gd name="connsiteX3" fmla="*/ 3048000 w 4819650"/>
                <a:gd name="connsiteY3" fmla="*/ 360891 h 2342091"/>
                <a:gd name="connsiteX4" fmla="*/ 4502150 w 4819650"/>
                <a:gd name="connsiteY4" fmla="*/ 1891241 h 2342091"/>
                <a:gd name="connsiteX5" fmla="*/ 4819650 w 4819650"/>
                <a:gd name="connsiteY5" fmla="*/ 2342091 h 2342091"/>
                <a:gd name="connsiteX0" fmla="*/ 0 w 4819650"/>
                <a:gd name="connsiteY0" fmla="*/ 1021291 h 2342091"/>
                <a:gd name="connsiteX1" fmla="*/ 1149350 w 4819650"/>
                <a:gd name="connsiteY1" fmla="*/ 348191 h 2342091"/>
                <a:gd name="connsiteX2" fmla="*/ 2111375 w 4819650"/>
                <a:gd name="connsiteY2" fmla="*/ 2117 h 2342091"/>
                <a:gd name="connsiteX3" fmla="*/ 3048000 w 4819650"/>
                <a:gd name="connsiteY3" fmla="*/ 360891 h 2342091"/>
                <a:gd name="connsiteX4" fmla="*/ 4502150 w 4819650"/>
                <a:gd name="connsiteY4" fmla="*/ 1891241 h 2342091"/>
                <a:gd name="connsiteX5" fmla="*/ 4819650 w 4819650"/>
                <a:gd name="connsiteY5" fmla="*/ 2342091 h 2342091"/>
                <a:gd name="connsiteX0" fmla="*/ 0 w 4819650"/>
                <a:gd name="connsiteY0" fmla="*/ 1021291 h 2342091"/>
                <a:gd name="connsiteX1" fmla="*/ 1149350 w 4819650"/>
                <a:gd name="connsiteY1" fmla="*/ 348191 h 2342091"/>
                <a:gd name="connsiteX2" fmla="*/ 2111375 w 4819650"/>
                <a:gd name="connsiteY2" fmla="*/ 2117 h 2342091"/>
                <a:gd name="connsiteX3" fmla="*/ 3048000 w 4819650"/>
                <a:gd name="connsiteY3" fmla="*/ 360891 h 2342091"/>
                <a:gd name="connsiteX4" fmla="*/ 4502150 w 4819650"/>
                <a:gd name="connsiteY4" fmla="*/ 1891241 h 2342091"/>
                <a:gd name="connsiteX5" fmla="*/ 4819650 w 4819650"/>
                <a:gd name="connsiteY5" fmla="*/ 2342091 h 2342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19650" h="2342091">
                  <a:moveTo>
                    <a:pt x="0" y="1021291"/>
                  </a:moveTo>
                  <a:cubicBezTo>
                    <a:pt x="383117" y="796924"/>
                    <a:pt x="647700" y="610658"/>
                    <a:pt x="1149350" y="348191"/>
                  </a:cubicBezTo>
                  <a:cubicBezTo>
                    <a:pt x="1492779" y="201083"/>
                    <a:pt x="1864783" y="0"/>
                    <a:pt x="2111375" y="2117"/>
                  </a:cubicBezTo>
                  <a:cubicBezTo>
                    <a:pt x="2310342" y="4234"/>
                    <a:pt x="2641071" y="68791"/>
                    <a:pt x="3048000" y="360891"/>
                  </a:cubicBezTo>
                  <a:cubicBezTo>
                    <a:pt x="3819525" y="814916"/>
                    <a:pt x="4298950" y="1618191"/>
                    <a:pt x="4502150" y="1891241"/>
                  </a:cubicBezTo>
                  <a:cubicBezTo>
                    <a:pt x="4733925" y="2234141"/>
                    <a:pt x="4713817" y="2191808"/>
                    <a:pt x="4819650" y="2342091"/>
                  </a:cubicBezTo>
                </a:path>
              </a:pathLst>
            </a:custGeom>
            <a:noFill/>
            <a:ln w="44450" algn="ctr">
              <a:solidFill>
                <a:srgbClr val="EE3D97"/>
              </a:solidFill>
              <a:round/>
              <a:headEnd/>
              <a:tailEnd/>
            </a:ln>
          </p:spPr>
          <p:txBody>
            <a:bodyPr/>
            <a:lstStyle/>
            <a:p>
              <a:endParaRPr lang="it-IT" altLang="zh-CN" dirty="0">
                <a:solidFill>
                  <a:srgbClr val="002060"/>
                </a:solidFill>
                <a:latin typeface="+mj-lt"/>
                <a:ea typeface="宋体"/>
              </a:endParaRPr>
            </a:p>
          </p:txBody>
        </p:sp>
        <p:cxnSp>
          <p:nvCxnSpPr>
            <p:cNvPr id="34" name="Connettore 1 76"/>
            <p:cNvCxnSpPr/>
            <p:nvPr/>
          </p:nvCxnSpPr>
          <p:spPr>
            <a:xfrm>
              <a:off x="6502400" y="4817268"/>
              <a:ext cx="250825" cy="385764"/>
            </a:xfrm>
            <a:prstGeom prst="line">
              <a:avLst/>
            </a:prstGeom>
            <a:noFill/>
            <a:ln w="44450" algn="ctr">
              <a:solidFill>
                <a:srgbClr val="EE3D97"/>
              </a:solidFill>
              <a:prstDash val="sysDot"/>
              <a:round/>
              <a:headEnd/>
              <a:tailEnd/>
            </a:ln>
          </p:spPr>
        </p:cxnSp>
      </p:grpSp>
      <p:pic>
        <p:nvPicPr>
          <p:cNvPr id="35" name="Picture 4" descr="http://www.stemcellskidney.com/uploads/allimg/110804/13-110P41033434D.jpg"/>
          <p:cNvPicPr>
            <a:picLocks noChangeAspect="1" noChangeArrowheads="1"/>
          </p:cNvPicPr>
          <p:nvPr/>
        </p:nvPicPr>
        <p:blipFill>
          <a:blip r:embed="rId3" cstate="print">
            <a:extLst>
              <a:ext uri="{28A0092B-C50C-407E-A947-70E740481C1C}">
                <a14:useLocalDpi xmlns:a14="http://schemas.microsoft.com/office/drawing/2010/main" val="0"/>
              </a:ext>
            </a:extLst>
          </a:blip>
          <a:srcRect l="10780" t="5447" r="26228" b="12030"/>
          <a:stretch>
            <a:fillRect/>
          </a:stretch>
        </p:blipFill>
        <p:spPr bwMode="auto">
          <a:xfrm>
            <a:off x="2851836" y="3971082"/>
            <a:ext cx="799841" cy="828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2" descr="L:\Groups\IBC\INTRAMED\Clients\J-C\CANA\DIGITAL SLIDE LIBRARY\DSL materials\Cana Illustrazioni png\Nephron1.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5625" t="11033" r="22856" b="14779"/>
          <a:stretch/>
        </p:blipFill>
        <p:spPr bwMode="auto">
          <a:xfrm>
            <a:off x="3047108" y="1995193"/>
            <a:ext cx="1046112" cy="1129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1713931"/>
      </p:ext>
    </p:extLst>
  </p:cSld>
  <p:clrMapOvr>
    <a:masterClrMapping/>
  </p:clrMapOvr>
  <mc:AlternateContent xmlns:mc="http://schemas.openxmlformats.org/markup-compatibility/2006" xmlns:p14="http://schemas.microsoft.com/office/powerpoint/2010/main">
    <mc:Choice Requires="p14">
      <p:transition spd="slow" p14:dur="30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ectangle 5"/>
          <p:cNvSpPr>
            <a:spLocks noChangeArrowheads="1"/>
          </p:cNvSpPr>
          <p:nvPr/>
        </p:nvSpPr>
        <p:spPr bwMode="auto">
          <a:xfrm>
            <a:off x="9970651" y="6644540"/>
            <a:ext cx="2227743" cy="21544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r"/>
            <a:r>
              <a:rPr lang="en-US" sz="800" dirty="0"/>
              <a:t>Iseki K, et al. Am J Kidney Dis 2004;44(5):806-814</a:t>
            </a:r>
          </a:p>
        </p:txBody>
      </p:sp>
      <p:sp>
        <p:nvSpPr>
          <p:cNvPr id="70" name="Rechthoek 35"/>
          <p:cNvSpPr>
            <a:spLocks noChangeArrowheads="1"/>
          </p:cNvSpPr>
          <p:nvPr/>
        </p:nvSpPr>
        <p:spPr bwMode="auto">
          <a:xfrm>
            <a:off x="5611284" y="5785520"/>
            <a:ext cx="2110211" cy="30777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r>
              <a:rPr lang="nl-NL" sz="1400" dirty="0" smtClean="0">
                <a:cs typeface="Arial" charset="0"/>
              </a:rPr>
              <a:t>Kreatinineklaring </a:t>
            </a:r>
            <a:r>
              <a:rPr lang="nl-NL" sz="1400" dirty="0">
                <a:cs typeface="Arial" charset="0"/>
              </a:rPr>
              <a:t>(ml/min)</a:t>
            </a:r>
            <a:endParaRPr lang="nl-NL" sz="1400" dirty="0"/>
          </a:p>
        </p:txBody>
      </p:sp>
      <p:sp>
        <p:nvSpPr>
          <p:cNvPr id="71" name="Rechthoek 36"/>
          <p:cNvSpPr/>
          <p:nvPr/>
        </p:nvSpPr>
        <p:spPr>
          <a:xfrm>
            <a:off x="1146805" y="2628073"/>
            <a:ext cx="615553" cy="2246769"/>
          </a:xfrm>
          <a:prstGeom prst="rect">
            <a:avLst/>
          </a:prstGeom>
          <a:ln>
            <a:noFill/>
          </a:ln>
        </p:spPr>
        <p:txBody>
          <a:bodyPr vert="vert270" wrap="none">
            <a:spAutoFit/>
          </a:bodyPr>
          <a:lstStyle/>
          <a:p>
            <a:pPr algn="ctr">
              <a:defRPr/>
            </a:pPr>
            <a:r>
              <a:rPr lang="nl-NL" sz="1400" dirty="0">
                <a:cs typeface="Arial" charset="0"/>
              </a:rPr>
              <a:t>Incidentie ESRD per 1000</a:t>
            </a:r>
          </a:p>
          <a:p>
            <a:pPr algn="ctr">
              <a:defRPr/>
            </a:pPr>
            <a:r>
              <a:rPr lang="nl-NL" sz="1400" dirty="0">
                <a:cs typeface="Arial" charset="0"/>
              </a:rPr>
              <a:t>gescreenden, follow up 7 jaar</a:t>
            </a:r>
            <a:endParaRPr lang="nl-NL" sz="1400" dirty="0"/>
          </a:p>
        </p:txBody>
      </p:sp>
      <p:grpSp>
        <p:nvGrpSpPr>
          <p:cNvPr id="72" name="Groep 79"/>
          <p:cNvGrpSpPr>
            <a:grpSpLocks/>
          </p:cNvGrpSpPr>
          <p:nvPr/>
        </p:nvGrpSpPr>
        <p:grpSpPr bwMode="auto">
          <a:xfrm>
            <a:off x="1759255" y="2127919"/>
            <a:ext cx="7882163" cy="3643241"/>
            <a:chOff x="1100986" y="1922802"/>
            <a:chExt cx="5911581" cy="3642473"/>
          </a:xfrm>
        </p:grpSpPr>
        <p:grpSp>
          <p:nvGrpSpPr>
            <p:cNvPr id="73" name="Groep 67"/>
            <p:cNvGrpSpPr>
              <a:grpSpLocks/>
            </p:cNvGrpSpPr>
            <p:nvPr/>
          </p:nvGrpSpPr>
          <p:grpSpPr bwMode="auto">
            <a:xfrm>
              <a:off x="1100986" y="1922802"/>
              <a:ext cx="5911581" cy="3642473"/>
              <a:chOff x="1100986" y="1922802"/>
              <a:chExt cx="5911581" cy="3642473"/>
            </a:xfrm>
          </p:grpSpPr>
          <p:grpSp>
            <p:nvGrpSpPr>
              <p:cNvPr id="87" name="Groep 50"/>
              <p:cNvGrpSpPr>
                <a:grpSpLocks/>
              </p:cNvGrpSpPr>
              <p:nvPr/>
            </p:nvGrpSpPr>
            <p:grpSpPr bwMode="auto">
              <a:xfrm>
                <a:off x="1100986" y="1935913"/>
                <a:ext cx="5156755" cy="3629362"/>
                <a:chOff x="964677" y="2073959"/>
                <a:chExt cx="5156755" cy="3629362"/>
              </a:xfrm>
            </p:grpSpPr>
            <p:sp>
              <p:nvSpPr>
                <p:cNvPr id="113" name="Rechthoek 22"/>
                <p:cNvSpPr>
                  <a:spLocks noChangeArrowheads="1"/>
                </p:cNvSpPr>
                <p:nvPr/>
              </p:nvSpPr>
              <p:spPr bwMode="auto">
                <a:xfrm>
                  <a:off x="1542441" y="5364000"/>
                  <a:ext cx="216494" cy="338483"/>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r>
                    <a:rPr lang="nl-NL" sz="1600" dirty="0">
                      <a:cs typeface="Arial" charset="0"/>
                    </a:rPr>
                    <a:t>0</a:t>
                  </a:r>
                  <a:endParaRPr lang="nl-NL" sz="1600" dirty="0"/>
                </a:p>
              </p:txBody>
            </p:sp>
            <p:sp>
              <p:nvSpPr>
                <p:cNvPr id="114" name="Rechthoek 24"/>
                <p:cNvSpPr>
                  <a:spLocks noChangeArrowheads="1"/>
                </p:cNvSpPr>
                <p:nvPr/>
              </p:nvSpPr>
              <p:spPr bwMode="auto">
                <a:xfrm>
                  <a:off x="2025854" y="5364000"/>
                  <a:ext cx="294490" cy="338483"/>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r>
                    <a:rPr lang="nl-NL" sz="1600" dirty="0">
                      <a:cs typeface="Arial" charset="0"/>
                    </a:rPr>
                    <a:t>15</a:t>
                  </a:r>
                  <a:endParaRPr lang="nl-NL" sz="1600" dirty="0"/>
                </a:p>
              </p:txBody>
            </p:sp>
            <p:sp>
              <p:nvSpPr>
                <p:cNvPr id="115" name="Rechthoek 25"/>
                <p:cNvSpPr>
                  <a:spLocks noChangeArrowheads="1"/>
                </p:cNvSpPr>
                <p:nvPr/>
              </p:nvSpPr>
              <p:spPr bwMode="auto">
                <a:xfrm>
                  <a:off x="2565854" y="5364419"/>
                  <a:ext cx="294490" cy="338483"/>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r>
                    <a:rPr lang="nl-NL" sz="1600" dirty="0">
                      <a:cs typeface="Arial" charset="0"/>
                    </a:rPr>
                    <a:t>30</a:t>
                  </a:r>
                  <a:endParaRPr lang="nl-NL" sz="1600" dirty="0"/>
                </a:p>
              </p:txBody>
            </p:sp>
            <p:sp>
              <p:nvSpPr>
                <p:cNvPr id="116" name="Rechthoek 26"/>
                <p:cNvSpPr>
                  <a:spLocks noChangeArrowheads="1"/>
                </p:cNvSpPr>
                <p:nvPr/>
              </p:nvSpPr>
              <p:spPr bwMode="auto">
                <a:xfrm>
                  <a:off x="3645854" y="5364838"/>
                  <a:ext cx="294490" cy="338483"/>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r>
                    <a:rPr lang="nl-NL" sz="1600" dirty="0">
                      <a:cs typeface="Arial" charset="0"/>
                    </a:rPr>
                    <a:t>60</a:t>
                  </a:r>
                  <a:endParaRPr lang="nl-NL" sz="1600" dirty="0"/>
                </a:p>
              </p:txBody>
            </p:sp>
            <p:sp>
              <p:nvSpPr>
                <p:cNvPr id="117" name="Rechthoek 27"/>
                <p:cNvSpPr>
                  <a:spLocks noChangeArrowheads="1"/>
                </p:cNvSpPr>
                <p:nvPr/>
              </p:nvSpPr>
              <p:spPr bwMode="auto">
                <a:xfrm>
                  <a:off x="4713907" y="5364838"/>
                  <a:ext cx="294490" cy="338483"/>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r>
                    <a:rPr lang="nl-NL" sz="1600" dirty="0">
                      <a:cs typeface="Arial" charset="0"/>
                    </a:rPr>
                    <a:t>90</a:t>
                  </a:r>
                  <a:endParaRPr lang="nl-NL" sz="1600" dirty="0"/>
                </a:p>
              </p:txBody>
            </p:sp>
            <p:sp>
              <p:nvSpPr>
                <p:cNvPr id="118" name="Rechthoek 28"/>
                <p:cNvSpPr>
                  <a:spLocks noChangeArrowheads="1"/>
                </p:cNvSpPr>
                <p:nvPr/>
              </p:nvSpPr>
              <p:spPr bwMode="auto">
                <a:xfrm>
                  <a:off x="5748947" y="5364838"/>
                  <a:ext cx="372485" cy="338483"/>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r>
                    <a:rPr lang="nl-NL" sz="1600" dirty="0">
                      <a:cs typeface="Arial" charset="0"/>
                    </a:rPr>
                    <a:t>120</a:t>
                  </a:r>
                  <a:endParaRPr lang="nl-NL" sz="1600" dirty="0"/>
                </a:p>
              </p:txBody>
            </p:sp>
            <p:sp>
              <p:nvSpPr>
                <p:cNvPr id="119" name="Rechthoek 37"/>
                <p:cNvSpPr>
                  <a:spLocks noChangeArrowheads="1"/>
                </p:cNvSpPr>
                <p:nvPr/>
              </p:nvSpPr>
              <p:spPr bwMode="auto">
                <a:xfrm>
                  <a:off x="1021103" y="4760084"/>
                  <a:ext cx="411332" cy="338483"/>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r>
                    <a:rPr lang="nl-NL" sz="1600" dirty="0">
                      <a:cs typeface="Arial" charset="0"/>
                    </a:rPr>
                    <a:t>0.01</a:t>
                  </a:r>
                  <a:endParaRPr lang="nl-NL" sz="1600" dirty="0"/>
                </a:p>
              </p:txBody>
            </p:sp>
            <p:sp>
              <p:nvSpPr>
                <p:cNvPr id="120" name="Rechthoek 38"/>
                <p:cNvSpPr>
                  <a:spLocks noChangeArrowheads="1"/>
                </p:cNvSpPr>
                <p:nvPr/>
              </p:nvSpPr>
              <p:spPr bwMode="auto">
                <a:xfrm>
                  <a:off x="1168150" y="4233959"/>
                  <a:ext cx="333337" cy="338483"/>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r>
                    <a:rPr lang="nl-NL" sz="1600" dirty="0">
                      <a:cs typeface="Arial" charset="0"/>
                    </a:rPr>
                    <a:t>0.1</a:t>
                  </a:r>
                  <a:endParaRPr lang="nl-NL" sz="1600" dirty="0"/>
                </a:p>
              </p:txBody>
            </p:sp>
            <p:sp>
              <p:nvSpPr>
                <p:cNvPr id="121" name="Rechthoek 39"/>
                <p:cNvSpPr>
                  <a:spLocks noChangeArrowheads="1"/>
                </p:cNvSpPr>
                <p:nvPr/>
              </p:nvSpPr>
              <p:spPr bwMode="auto">
                <a:xfrm>
                  <a:off x="1153636" y="3693959"/>
                  <a:ext cx="333337" cy="338483"/>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r>
                    <a:rPr lang="nl-NL" sz="1600" dirty="0">
                      <a:cs typeface="Arial" charset="0"/>
                    </a:rPr>
                    <a:t>1.0</a:t>
                  </a:r>
                  <a:endParaRPr lang="nl-NL" sz="1600" dirty="0"/>
                </a:p>
              </p:txBody>
            </p:sp>
            <p:sp>
              <p:nvSpPr>
                <p:cNvPr id="122" name="Rechthoek 40"/>
                <p:cNvSpPr>
                  <a:spLocks noChangeArrowheads="1"/>
                </p:cNvSpPr>
                <p:nvPr/>
              </p:nvSpPr>
              <p:spPr bwMode="auto">
                <a:xfrm>
                  <a:off x="1227375" y="3153959"/>
                  <a:ext cx="294490" cy="338483"/>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r>
                    <a:rPr lang="nl-NL" sz="1600" dirty="0">
                      <a:cs typeface="Arial" charset="0"/>
                    </a:rPr>
                    <a:t>10</a:t>
                  </a:r>
                  <a:endParaRPr lang="nl-NL" sz="1600" dirty="0"/>
                </a:p>
              </p:txBody>
            </p:sp>
            <p:sp>
              <p:nvSpPr>
                <p:cNvPr id="123" name="Rechthoek 41"/>
                <p:cNvSpPr>
                  <a:spLocks noChangeArrowheads="1"/>
                </p:cNvSpPr>
                <p:nvPr/>
              </p:nvSpPr>
              <p:spPr bwMode="auto">
                <a:xfrm>
                  <a:off x="1093004" y="2613959"/>
                  <a:ext cx="372485" cy="338483"/>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r>
                    <a:rPr lang="nl-NL" sz="1600" dirty="0">
                      <a:cs typeface="Arial" charset="0"/>
                    </a:rPr>
                    <a:t>100</a:t>
                  </a:r>
                  <a:endParaRPr lang="nl-NL" sz="1600" dirty="0"/>
                </a:p>
              </p:txBody>
            </p:sp>
            <p:sp>
              <p:nvSpPr>
                <p:cNvPr id="124" name="Rechthoek 42"/>
                <p:cNvSpPr>
                  <a:spLocks noChangeArrowheads="1"/>
                </p:cNvSpPr>
                <p:nvPr/>
              </p:nvSpPr>
              <p:spPr bwMode="auto">
                <a:xfrm>
                  <a:off x="964677" y="2073959"/>
                  <a:ext cx="450481" cy="338483"/>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r>
                    <a:rPr lang="nl-NL" sz="1600" dirty="0">
                      <a:cs typeface="Arial" charset="0"/>
                    </a:rPr>
                    <a:t>1000</a:t>
                  </a:r>
                  <a:endParaRPr lang="nl-NL" sz="1600" dirty="0"/>
                </a:p>
              </p:txBody>
            </p:sp>
          </p:grpSp>
          <p:grpSp>
            <p:nvGrpSpPr>
              <p:cNvPr id="88" name="Groep 66"/>
              <p:cNvGrpSpPr>
                <a:grpSpLocks/>
              </p:cNvGrpSpPr>
              <p:nvPr/>
            </p:nvGrpSpPr>
            <p:grpSpPr bwMode="auto">
              <a:xfrm>
                <a:off x="1756309" y="1922802"/>
                <a:ext cx="5256258" cy="3303152"/>
                <a:chOff x="1756309" y="1922802"/>
                <a:chExt cx="5256258" cy="3303152"/>
              </a:xfrm>
            </p:grpSpPr>
            <p:grpSp>
              <p:nvGrpSpPr>
                <p:cNvPr id="89" name="Groep 65"/>
                <p:cNvGrpSpPr>
                  <a:grpSpLocks/>
                </p:cNvGrpSpPr>
                <p:nvPr/>
              </p:nvGrpSpPr>
              <p:grpSpPr bwMode="auto">
                <a:xfrm>
                  <a:off x="1767600" y="1922802"/>
                  <a:ext cx="5244967" cy="3240360"/>
                  <a:chOff x="1767600" y="1922802"/>
                  <a:chExt cx="5244967" cy="3240360"/>
                </a:xfrm>
              </p:grpSpPr>
              <p:cxnSp>
                <p:nvCxnSpPr>
                  <p:cNvPr id="109" name="Rechte verbindingslijn 6"/>
                  <p:cNvCxnSpPr>
                    <a:cxnSpLocks noChangeShapeType="1"/>
                  </p:cNvCxnSpPr>
                  <p:nvPr/>
                </p:nvCxnSpPr>
                <p:spPr bwMode="auto">
                  <a:xfrm flipV="1">
                    <a:off x="1819518" y="5019146"/>
                    <a:ext cx="0" cy="144016"/>
                  </a:xfrm>
                  <a:prstGeom prst="line">
                    <a:avLst/>
                  </a:prstGeom>
                  <a:noFill/>
                  <a:ln w="254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 name="Rechte verbindingslijn 7"/>
                  <p:cNvCxnSpPr>
                    <a:cxnSpLocks noChangeShapeType="1"/>
                  </p:cNvCxnSpPr>
                  <p:nvPr/>
                </p:nvCxnSpPr>
                <p:spPr bwMode="auto">
                  <a:xfrm flipV="1">
                    <a:off x="1819518" y="1922802"/>
                    <a:ext cx="8471" cy="2880320"/>
                  </a:xfrm>
                  <a:prstGeom prst="line">
                    <a:avLst/>
                  </a:prstGeom>
                  <a:noFill/>
                  <a:ln w="254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1" name="Rechte verbindingslijn 9"/>
                  <p:cNvCxnSpPr>
                    <a:cxnSpLocks noChangeShapeType="1"/>
                  </p:cNvCxnSpPr>
                  <p:nvPr/>
                </p:nvCxnSpPr>
                <p:spPr bwMode="auto">
                  <a:xfrm flipV="1">
                    <a:off x="1827990" y="5153954"/>
                    <a:ext cx="5184577" cy="737"/>
                  </a:xfrm>
                  <a:prstGeom prst="line">
                    <a:avLst/>
                  </a:prstGeom>
                  <a:noFill/>
                  <a:ln w="254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 name="Gebogen verbindingslijn 30"/>
                  <p:cNvCxnSpPr>
                    <a:cxnSpLocks noChangeShapeType="1"/>
                  </p:cNvCxnSpPr>
                  <p:nvPr/>
                </p:nvCxnSpPr>
                <p:spPr bwMode="auto">
                  <a:xfrm rot="3600000">
                    <a:off x="1716709" y="4855154"/>
                    <a:ext cx="209782" cy="108000"/>
                  </a:xfrm>
                  <a:prstGeom prst="bentConnector3">
                    <a:avLst>
                      <a:gd name="adj1" fmla="val 50000"/>
                    </a:avLst>
                  </a:prstGeom>
                  <a:noFill/>
                  <a:ln w="254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90" name="Groep 54"/>
                <p:cNvGrpSpPr>
                  <a:grpSpLocks/>
                </p:cNvGrpSpPr>
                <p:nvPr/>
              </p:nvGrpSpPr>
              <p:grpSpPr bwMode="auto">
                <a:xfrm>
                  <a:off x="1756309" y="2105190"/>
                  <a:ext cx="4922010" cy="3120764"/>
                  <a:chOff x="1756309" y="2105190"/>
                  <a:chExt cx="4922010" cy="3120764"/>
                </a:xfrm>
              </p:grpSpPr>
              <p:grpSp>
                <p:nvGrpSpPr>
                  <p:cNvPr id="91" name="Groep 21"/>
                  <p:cNvGrpSpPr>
                    <a:grpSpLocks/>
                  </p:cNvGrpSpPr>
                  <p:nvPr/>
                </p:nvGrpSpPr>
                <p:grpSpPr bwMode="auto">
                  <a:xfrm>
                    <a:off x="1818000" y="5153954"/>
                    <a:ext cx="4860319" cy="72000"/>
                    <a:chOff x="1691681" y="5274000"/>
                    <a:chExt cx="4860319" cy="72000"/>
                  </a:xfrm>
                </p:grpSpPr>
                <p:cxnSp>
                  <p:nvCxnSpPr>
                    <p:cNvPr id="99" name="Rechte verbindingslijn 11"/>
                    <p:cNvCxnSpPr>
                      <a:cxnSpLocks noChangeShapeType="1"/>
                    </p:cNvCxnSpPr>
                    <p:nvPr/>
                  </p:nvCxnSpPr>
                  <p:spPr bwMode="auto">
                    <a:xfrm flipV="1">
                      <a:off x="1691681" y="5274000"/>
                      <a:ext cx="0" cy="72000"/>
                    </a:xfrm>
                    <a:prstGeom prst="line">
                      <a:avLst/>
                    </a:prstGeom>
                    <a:noFill/>
                    <a:ln w="254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 name="Rechte verbindingslijn 12"/>
                    <p:cNvCxnSpPr>
                      <a:cxnSpLocks noChangeShapeType="1"/>
                    </p:cNvCxnSpPr>
                    <p:nvPr/>
                  </p:nvCxnSpPr>
                  <p:spPr bwMode="auto">
                    <a:xfrm flipV="1">
                      <a:off x="2232000" y="5274000"/>
                      <a:ext cx="0" cy="72000"/>
                    </a:xfrm>
                    <a:prstGeom prst="line">
                      <a:avLst/>
                    </a:prstGeom>
                    <a:noFill/>
                    <a:ln w="254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Rechte verbindingslijn 13"/>
                    <p:cNvCxnSpPr>
                      <a:cxnSpLocks noChangeShapeType="1"/>
                    </p:cNvCxnSpPr>
                    <p:nvPr/>
                  </p:nvCxnSpPr>
                  <p:spPr bwMode="auto">
                    <a:xfrm flipV="1">
                      <a:off x="2772000" y="5274000"/>
                      <a:ext cx="0" cy="72000"/>
                    </a:xfrm>
                    <a:prstGeom prst="line">
                      <a:avLst/>
                    </a:prstGeom>
                    <a:noFill/>
                    <a:ln w="254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 name="Rechte verbindingslijn 14"/>
                    <p:cNvCxnSpPr>
                      <a:cxnSpLocks noChangeShapeType="1"/>
                    </p:cNvCxnSpPr>
                    <p:nvPr/>
                  </p:nvCxnSpPr>
                  <p:spPr bwMode="auto">
                    <a:xfrm flipV="1">
                      <a:off x="6552000" y="5274000"/>
                      <a:ext cx="0" cy="72000"/>
                    </a:xfrm>
                    <a:prstGeom prst="line">
                      <a:avLst/>
                    </a:prstGeom>
                    <a:noFill/>
                    <a:ln w="254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 name="Rechte verbindingslijn 15"/>
                    <p:cNvCxnSpPr>
                      <a:cxnSpLocks noChangeShapeType="1"/>
                    </p:cNvCxnSpPr>
                    <p:nvPr/>
                  </p:nvCxnSpPr>
                  <p:spPr bwMode="auto">
                    <a:xfrm flipV="1">
                      <a:off x="3312000" y="5274000"/>
                      <a:ext cx="0" cy="72000"/>
                    </a:xfrm>
                    <a:prstGeom prst="line">
                      <a:avLst/>
                    </a:prstGeom>
                    <a:noFill/>
                    <a:ln w="254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 name="Rechte verbindingslijn 16"/>
                    <p:cNvCxnSpPr>
                      <a:cxnSpLocks noChangeShapeType="1"/>
                    </p:cNvCxnSpPr>
                    <p:nvPr/>
                  </p:nvCxnSpPr>
                  <p:spPr bwMode="auto">
                    <a:xfrm flipV="1">
                      <a:off x="3852000" y="5274000"/>
                      <a:ext cx="0" cy="72000"/>
                    </a:xfrm>
                    <a:prstGeom prst="line">
                      <a:avLst/>
                    </a:prstGeom>
                    <a:noFill/>
                    <a:ln w="254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Rechte verbindingslijn 17"/>
                    <p:cNvCxnSpPr>
                      <a:cxnSpLocks noChangeShapeType="1"/>
                    </p:cNvCxnSpPr>
                    <p:nvPr/>
                  </p:nvCxnSpPr>
                  <p:spPr bwMode="auto">
                    <a:xfrm flipV="1">
                      <a:off x="4392000" y="5274000"/>
                      <a:ext cx="0" cy="72000"/>
                    </a:xfrm>
                    <a:prstGeom prst="line">
                      <a:avLst/>
                    </a:prstGeom>
                    <a:noFill/>
                    <a:ln w="254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Rechte verbindingslijn 18"/>
                    <p:cNvCxnSpPr>
                      <a:cxnSpLocks noChangeShapeType="1"/>
                    </p:cNvCxnSpPr>
                    <p:nvPr/>
                  </p:nvCxnSpPr>
                  <p:spPr bwMode="auto">
                    <a:xfrm flipV="1">
                      <a:off x="4932040" y="5274000"/>
                      <a:ext cx="0" cy="72000"/>
                    </a:xfrm>
                    <a:prstGeom prst="line">
                      <a:avLst/>
                    </a:prstGeom>
                    <a:noFill/>
                    <a:ln w="254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Rechte verbindingslijn 19"/>
                    <p:cNvCxnSpPr>
                      <a:cxnSpLocks noChangeShapeType="1"/>
                    </p:cNvCxnSpPr>
                    <p:nvPr/>
                  </p:nvCxnSpPr>
                  <p:spPr bwMode="auto">
                    <a:xfrm flipV="1">
                      <a:off x="5472000" y="5274000"/>
                      <a:ext cx="0" cy="72000"/>
                    </a:xfrm>
                    <a:prstGeom prst="line">
                      <a:avLst/>
                    </a:prstGeom>
                    <a:noFill/>
                    <a:ln w="254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Rechte verbindingslijn 20"/>
                    <p:cNvCxnSpPr>
                      <a:cxnSpLocks noChangeShapeType="1"/>
                    </p:cNvCxnSpPr>
                    <p:nvPr/>
                  </p:nvCxnSpPr>
                  <p:spPr bwMode="auto">
                    <a:xfrm flipV="1">
                      <a:off x="6012000" y="5274000"/>
                      <a:ext cx="0" cy="72000"/>
                    </a:xfrm>
                    <a:prstGeom prst="line">
                      <a:avLst/>
                    </a:prstGeom>
                    <a:noFill/>
                    <a:ln w="254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92" name="Groep 49"/>
                  <p:cNvGrpSpPr>
                    <a:grpSpLocks/>
                  </p:cNvGrpSpPr>
                  <p:nvPr/>
                </p:nvGrpSpPr>
                <p:grpSpPr bwMode="auto">
                  <a:xfrm>
                    <a:off x="1756309" y="2105190"/>
                    <a:ext cx="72000" cy="2700000"/>
                    <a:chOff x="1620000" y="2268000"/>
                    <a:chExt cx="72000" cy="2700000"/>
                  </a:xfrm>
                </p:grpSpPr>
                <p:cxnSp>
                  <p:nvCxnSpPr>
                    <p:cNvPr id="93" name="Rechte verbindingslijn 43"/>
                    <p:cNvCxnSpPr>
                      <a:cxnSpLocks noChangeShapeType="1"/>
                    </p:cNvCxnSpPr>
                    <p:nvPr/>
                  </p:nvCxnSpPr>
                  <p:spPr bwMode="auto">
                    <a:xfrm rot="5400000" flipV="1">
                      <a:off x="1656000" y="4932000"/>
                      <a:ext cx="0" cy="72000"/>
                    </a:xfrm>
                    <a:prstGeom prst="line">
                      <a:avLst/>
                    </a:prstGeom>
                    <a:noFill/>
                    <a:ln w="254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4" name="Rechte verbindingslijn 44"/>
                    <p:cNvCxnSpPr>
                      <a:cxnSpLocks noChangeShapeType="1"/>
                    </p:cNvCxnSpPr>
                    <p:nvPr/>
                  </p:nvCxnSpPr>
                  <p:spPr bwMode="auto">
                    <a:xfrm rot="5400000" flipV="1">
                      <a:off x="1656000" y="2232000"/>
                      <a:ext cx="0" cy="72000"/>
                    </a:xfrm>
                    <a:prstGeom prst="line">
                      <a:avLst/>
                    </a:prstGeom>
                    <a:noFill/>
                    <a:ln w="254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5" name="Rechte verbindingslijn 45"/>
                    <p:cNvCxnSpPr>
                      <a:cxnSpLocks noChangeShapeType="1"/>
                    </p:cNvCxnSpPr>
                    <p:nvPr/>
                  </p:nvCxnSpPr>
                  <p:spPr bwMode="auto">
                    <a:xfrm rot="5400000" flipV="1">
                      <a:off x="1656000" y="4392000"/>
                      <a:ext cx="0" cy="72000"/>
                    </a:xfrm>
                    <a:prstGeom prst="line">
                      <a:avLst/>
                    </a:prstGeom>
                    <a:noFill/>
                    <a:ln w="254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 name="Rechte verbindingslijn 46"/>
                    <p:cNvCxnSpPr>
                      <a:cxnSpLocks noChangeShapeType="1"/>
                    </p:cNvCxnSpPr>
                    <p:nvPr/>
                  </p:nvCxnSpPr>
                  <p:spPr bwMode="auto">
                    <a:xfrm rot="5400000" flipV="1">
                      <a:off x="1656000" y="3852000"/>
                      <a:ext cx="0" cy="72000"/>
                    </a:xfrm>
                    <a:prstGeom prst="line">
                      <a:avLst/>
                    </a:prstGeom>
                    <a:noFill/>
                    <a:ln w="254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7" name="Rechte verbindingslijn 47"/>
                    <p:cNvCxnSpPr>
                      <a:cxnSpLocks noChangeShapeType="1"/>
                    </p:cNvCxnSpPr>
                    <p:nvPr/>
                  </p:nvCxnSpPr>
                  <p:spPr bwMode="auto">
                    <a:xfrm rot="5400000" flipV="1">
                      <a:off x="1656000" y="3312000"/>
                      <a:ext cx="0" cy="72000"/>
                    </a:xfrm>
                    <a:prstGeom prst="line">
                      <a:avLst/>
                    </a:prstGeom>
                    <a:noFill/>
                    <a:ln w="254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Rechte verbindingslijn 48"/>
                    <p:cNvCxnSpPr>
                      <a:cxnSpLocks noChangeShapeType="1"/>
                    </p:cNvCxnSpPr>
                    <p:nvPr/>
                  </p:nvCxnSpPr>
                  <p:spPr bwMode="auto">
                    <a:xfrm rot="5400000" flipV="1">
                      <a:off x="1656000" y="2772000"/>
                      <a:ext cx="0" cy="72000"/>
                    </a:xfrm>
                    <a:prstGeom prst="line">
                      <a:avLst/>
                    </a:prstGeom>
                    <a:noFill/>
                    <a:ln w="254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grpSp>
        <p:grpSp>
          <p:nvGrpSpPr>
            <p:cNvPr id="74" name="Groep 78"/>
            <p:cNvGrpSpPr>
              <a:grpSpLocks/>
            </p:cNvGrpSpPr>
            <p:nvPr/>
          </p:nvGrpSpPr>
          <p:grpSpPr bwMode="auto">
            <a:xfrm>
              <a:off x="2556000" y="2412000"/>
              <a:ext cx="2826000" cy="1998000"/>
              <a:chOff x="2556000" y="2412000"/>
              <a:chExt cx="2826000" cy="1998000"/>
            </a:xfrm>
          </p:grpSpPr>
          <p:sp>
            <p:nvSpPr>
              <p:cNvPr id="75" name="Gelijkbenige driehoek 57"/>
              <p:cNvSpPr>
                <a:spLocks noChangeArrowheads="1"/>
              </p:cNvSpPr>
              <p:nvPr/>
            </p:nvSpPr>
            <p:spPr bwMode="auto">
              <a:xfrm>
                <a:off x="2556000" y="2412000"/>
                <a:ext cx="144000" cy="144000"/>
              </a:xfrm>
              <a:prstGeom prst="triangle">
                <a:avLst>
                  <a:gd name="adj" fmla="val 50000"/>
                </a:avLst>
              </a:prstGeom>
              <a:solidFill>
                <a:srgbClr val="FF0000"/>
              </a:solidFill>
              <a:ln w="9525" algn="ctr">
                <a:solidFill>
                  <a:srgbClr val="000000"/>
                </a:solidFill>
                <a:round/>
                <a:headEnd/>
                <a:tailEnd/>
              </a:ln>
            </p:spPr>
            <p:txBody>
              <a:bodyPr/>
              <a:lstStyle/>
              <a:p>
                <a:endParaRPr lang="nl-NL" dirty="0"/>
              </a:p>
            </p:txBody>
          </p:sp>
          <p:sp>
            <p:nvSpPr>
              <p:cNvPr id="76" name="Rechthoek 60"/>
              <p:cNvSpPr>
                <a:spLocks noChangeArrowheads="1"/>
              </p:cNvSpPr>
              <p:nvPr/>
            </p:nvSpPr>
            <p:spPr bwMode="auto">
              <a:xfrm>
                <a:off x="2563200" y="3420000"/>
                <a:ext cx="126000" cy="126000"/>
              </a:xfrm>
              <a:prstGeom prst="rect">
                <a:avLst/>
              </a:prstGeom>
              <a:solidFill>
                <a:srgbClr val="39C798"/>
              </a:solidFill>
              <a:ln w="9525" algn="ctr">
                <a:solidFill>
                  <a:srgbClr val="000000"/>
                </a:solidFill>
                <a:round/>
                <a:headEnd/>
                <a:tailEnd/>
              </a:ln>
            </p:spPr>
            <p:txBody>
              <a:bodyPr/>
              <a:lstStyle/>
              <a:p>
                <a:endParaRPr lang="nl-NL" dirty="0"/>
              </a:p>
            </p:txBody>
          </p:sp>
          <p:sp>
            <p:nvSpPr>
              <p:cNvPr id="77" name="Gelijkbenige driehoek 61"/>
              <p:cNvSpPr>
                <a:spLocks noChangeArrowheads="1"/>
              </p:cNvSpPr>
              <p:nvPr/>
            </p:nvSpPr>
            <p:spPr bwMode="auto">
              <a:xfrm>
                <a:off x="3096000" y="2664000"/>
                <a:ext cx="144000" cy="144000"/>
              </a:xfrm>
              <a:prstGeom prst="triangle">
                <a:avLst>
                  <a:gd name="adj" fmla="val 50000"/>
                </a:avLst>
              </a:prstGeom>
              <a:solidFill>
                <a:srgbClr val="FF0000"/>
              </a:solidFill>
              <a:ln w="9525" algn="ctr">
                <a:solidFill>
                  <a:srgbClr val="000000"/>
                </a:solidFill>
                <a:round/>
                <a:headEnd/>
                <a:tailEnd/>
              </a:ln>
            </p:spPr>
            <p:txBody>
              <a:bodyPr/>
              <a:lstStyle/>
              <a:p>
                <a:endParaRPr lang="nl-NL" dirty="0"/>
              </a:p>
            </p:txBody>
          </p:sp>
          <p:sp>
            <p:nvSpPr>
              <p:cNvPr id="78" name="Rechthoek 62"/>
              <p:cNvSpPr>
                <a:spLocks noChangeArrowheads="1"/>
              </p:cNvSpPr>
              <p:nvPr/>
            </p:nvSpPr>
            <p:spPr bwMode="auto">
              <a:xfrm>
                <a:off x="3114000" y="3690000"/>
                <a:ext cx="126000" cy="126000"/>
              </a:xfrm>
              <a:prstGeom prst="rect">
                <a:avLst/>
              </a:prstGeom>
              <a:solidFill>
                <a:srgbClr val="39C798"/>
              </a:solidFill>
              <a:ln w="9525" algn="ctr">
                <a:solidFill>
                  <a:srgbClr val="000000"/>
                </a:solidFill>
                <a:round/>
                <a:headEnd/>
                <a:tailEnd/>
              </a:ln>
            </p:spPr>
            <p:txBody>
              <a:bodyPr/>
              <a:lstStyle/>
              <a:p>
                <a:endParaRPr lang="nl-NL" dirty="0"/>
              </a:p>
            </p:txBody>
          </p:sp>
          <p:sp>
            <p:nvSpPr>
              <p:cNvPr id="79" name="Gelijkbenige driehoek 68"/>
              <p:cNvSpPr>
                <a:spLocks noChangeArrowheads="1"/>
              </p:cNvSpPr>
              <p:nvPr/>
            </p:nvSpPr>
            <p:spPr bwMode="auto">
              <a:xfrm>
                <a:off x="3636000" y="2819096"/>
                <a:ext cx="144000" cy="144000"/>
              </a:xfrm>
              <a:prstGeom prst="triangle">
                <a:avLst>
                  <a:gd name="adj" fmla="val 50000"/>
                </a:avLst>
              </a:prstGeom>
              <a:solidFill>
                <a:srgbClr val="FF0000"/>
              </a:solidFill>
              <a:ln w="9525" algn="ctr">
                <a:solidFill>
                  <a:srgbClr val="000000"/>
                </a:solidFill>
                <a:round/>
                <a:headEnd/>
                <a:tailEnd/>
              </a:ln>
            </p:spPr>
            <p:txBody>
              <a:bodyPr/>
              <a:lstStyle/>
              <a:p>
                <a:endParaRPr lang="nl-NL" dirty="0"/>
              </a:p>
            </p:txBody>
          </p:sp>
          <p:sp>
            <p:nvSpPr>
              <p:cNvPr id="80" name="Rechthoek 69"/>
              <p:cNvSpPr>
                <a:spLocks noChangeArrowheads="1"/>
              </p:cNvSpPr>
              <p:nvPr/>
            </p:nvSpPr>
            <p:spPr bwMode="auto">
              <a:xfrm>
                <a:off x="3654000" y="3762000"/>
                <a:ext cx="126000" cy="126000"/>
              </a:xfrm>
              <a:prstGeom prst="rect">
                <a:avLst/>
              </a:prstGeom>
              <a:solidFill>
                <a:srgbClr val="39C798"/>
              </a:solidFill>
              <a:ln w="9525" algn="ctr">
                <a:solidFill>
                  <a:srgbClr val="000000"/>
                </a:solidFill>
                <a:round/>
                <a:headEnd/>
                <a:tailEnd/>
              </a:ln>
            </p:spPr>
            <p:txBody>
              <a:bodyPr/>
              <a:lstStyle/>
              <a:p>
                <a:endParaRPr lang="nl-NL" dirty="0"/>
              </a:p>
            </p:txBody>
          </p:sp>
          <p:sp>
            <p:nvSpPr>
              <p:cNvPr id="81" name="Gelijkbenige driehoek 70"/>
              <p:cNvSpPr>
                <a:spLocks noChangeArrowheads="1"/>
              </p:cNvSpPr>
              <p:nvPr/>
            </p:nvSpPr>
            <p:spPr bwMode="auto">
              <a:xfrm>
                <a:off x="4179113" y="3060000"/>
                <a:ext cx="144000" cy="144000"/>
              </a:xfrm>
              <a:prstGeom prst="triangle">
                <a:avLst>
                  <a:gd name="adj" fmla="val 50000"/>
                </a:avLst>
              </a:prstGeom>
              <a:solidFill>
                <a:srgbClr val="FF0000"/>
              </a:solidFill>
              <a:ln w="9525" algn="ctr">
                <a:solidFill>
                  <a:srgbClr val="000000"/>
                </a:solidFill>
                <a:round/>
                <a:headEnd/>
                <a:tailEnd/>
              </a:ln>
            </p:spPr>
            <p:txBody>
              <a:bodyPr/>
              <a:lstStyle/>
              <a:p>
                <a:endParaRPr lang="nl-NL" dirty="0"/>
              </a:p>
            </p:txBody>
          </p:sp>
          <p:sp>
            <p:nvSpPr>
              <p:cNvPr id="82" name="Rechthoek 71"/>
              <p:cNvSpPr>
                <a:spLocks noChangeArrowheads="1"/>
              </p:cNvSpPr>
              <p:nvPr/>
            </p:nvSpPr>
            <p:spPr bwMode="auto">
              <a:xfrm>
                <a:off x="4194000" y="3969913"/>
                <a:ext cx="126000" cy="126000"/>
              </a:xfrm>
              <a:prstGeom prst="rect">
                <a:avLst/>
              </a:prstGeom>
              <a:solidFill>
                <a:srgbClr val="39C798"/>
              </a:solidFill>
              <a:ln w="9525" algn="ctr">
                <a:solidFill>
                  <a:srgbClr val="000000"/>
                </a:solidFill>
                <a:round/>
                <a:headEnd/>
                <a:tailEnd/>
              </a:ln>
            </p:spPr>
            <p:txBody>
              <a:bodyPr/>
              <a:lstStyle/>
              <a:p>
                <a:endParaRPr lang="nl-NL" dirty="0"/>
              </a:p>
            </p:txBody>
          </p:sp>
          <p:sp>
            <p:nvSpPr>
              <p:cNvPr id="83" name="Rechthoek 74"/>
              <p:cNvSpPr>
                <a:spLocks noChangeArrowheads="1"/>
              </p:cNvSpPr>
              <p:nvPr/>
            </p:nvSpPr>
            <p:spPr bwMode="auto">
              <a:xfrm>
                <a:off x="4725000" y="4202190"/>
                <a:ext cx="126000" cy="126000"/>
              </a:xfrm>
              <a:prstGeom prst="rect">
                <a:avLst/>
              </a:prstGeom>
              <a:solidFill>
                <a:srgbClr val="39C798"/>
              </a:solidFill>
              <a:ln w="9525" algn="ctr">
                <a:solidFill>
                  <a:srgbClr val="000000"/>
                </a:solidFill>
                <a:round/>
                <a:headEnd/>
                <a:tailEnd/>
              </a:ln>
            </p:spPr>
            <p:txBody>
              <a:bodyPr/>
              <a:lstStyle/>
              <a:p>
                <a:endParaRPr lang="nl-NL" dirty="0"/>
              </a:p>
            </p:txBody>
          </p:sp>
          <p:sp>
            <p:nvSpPr>
              <p:cNvPr id="84" name="Gelijkbenige driehoek 75"/>
              <p:cNvSpPr>
                <a:spLocks noChangeArrowheads="1"/>
              </p:cNvSpPr>
              <p:nvPr/>
            </p:nvSpPr>
            <p:spPr bwMode="auto">
              <a:xfrm>
                <a:off x="4723200" y="3168000"/>
                <a:ext cx="144000" cy="144000"/>
              </a:xfrm>
              <a:prstGeom prst="triangle">
                <a:avLst>
                  <a:gd name="adj" fmla="val 50000"/>
                </a:avLst>
              </a:prstGeom>
              <a:solidFill>
                <a:srgbClr val="FF0000"/>
              </a:solidFill>
              <a:ln w="9525" algn="ctr">
                <a:solidFill>
                  <a:srgbClr val="000000"/>
                </a:solidFill>
                <a:round/>
                <a:headEnd/>
                <a:tailEnd/>
              </a:ln>
            </p:spPr>
            <p:txBody>
              <a:bodyPr/>
              <a:lstStyle/>
              <a:p>
                <a:endParaRPr lang="nl-NL" dirty="0"/>
              </a:p>
            </p:txBody>
          </p:sp>
          <p:sp>
            <p:nvSpPr>
              <p:cNvPr id="85" name="Gelijkbenige driehoek 76"/>
              <p:cNvSpPr>
                <a:spLocks noChangeArrowheads="1"/>
              </p:cNvSpPr>
              <p:nvPr/>
            </p:nvSpPr>
            <p:spPr bwMode="auto">
              <a:xfrm>
                <a:off x="5238000" y="3290962"/>
                <a:ext cx="144000" cy="144000"/>
              </a:xfrm>
              <a:prstGeom prst="triangle">
                <a:avLst>
                  <a:gd name="adj" fmla="val 50000"/>
                </a:avLst>
              </a:prstGeom>
              <a:solidFill>
                <a:srgbClr val="FF0000"/>
              </a:solidFill>
              <a:ln w="9525" algn="ctr">
                <a:solidFill>
                  <a:srgbClr val="000000"/>
                </a:solidFill>
                <a:round/>
                <a:headEnd/>
                <a:tailEnd/>
              </a:ln>
            </p:spPr>
            <p:txBody>
              <a:bodyPr/>
              <a:lstStyle/>
              <a:p>
                <a:endParaRPr lang="nl-NL" dirty="0"/>
              </a:p>
            </p:txBody>
          </p:sp>
          <p:sp>
            <p:nvSpPr>
              <p:cNvPr id="86" name="Rechthoek 77"/>
              <p:cNvSpPr>
                <a:spLocks noChangeArrowheads="1"/>
              </p:cNvSpPr>
              <p:nvPr/>
            </p:nvSpPr>
            <p:spPr bwMode="auto">
              <a:xfrm>
                <a:off x="5244390" y="4284000"/>
                <a:ext cx="126000" cy="126000"/>
              </a:xfrm>
              <a:prstGeom prst="rect">
                <a:avLst/>
              </a:prstGeom>
              <a:solidFill>
                <a:srgbClr val="39C798"/>
              </a:solidFill>
              <a:ln w="9525" algn="ctr">
                <a:solidFill>
                  <a:srgbClr val="000000"/>
                </a:solidFill>
                <a:round/>
                <a:headEnd/>
                <a:tailEnd/>
              </a:ln>
            </p:spPr>
            <p:txBody>
              <a:bodyPr/>
              <a:lstStyle/>
              <a:p>
                <a:endParaRPr lang="nl-NL" dirty="0"/>
              </a:p>
            </p:txBody>
          </p:sp>
        </p:grpSp>
      </p:grpSp>
      <p:grpSp>
        <p:nvGrpSpPr>
          <p:cNvPr id="125" name="Groep 84"/>
          <p:cNvGrpSpPr>
            <a:grpSpLocks/>
          </p:cNvGrpSpPr>
          <p:nvPr/>
        </p:nvGrpSpPr>
        <p:grpSpPr bwMode="auto">
          <a:xfrm>
            <a:off x="8644465" y="3418557"/>
            <a:ext cx="1891314" cy="1364890"/>
            <a:chOff x="6534070" y="2931945"/>
            <a:chExt cx="1417974" cy="1363663"/>
          </a:xfrm>
        </p:grpSpPr>
        <p:sp>
          <p:nvSpPr>
            <p:cNvPr id="126" name="Gelijkbenige driehoek 80"/>
            <p:cNvSpPr>
              <a:spLocks noChangeArrowheads="1"/>
            </p:cNvSpPr>
            <p:nvPr/>
          </p:nvSpPr>
          <p:spPr bwMode="auto">
            <a:xfrm>
              <a:off x="6534070" y="3060000"/>
              <a:ext cx="144000" cy="144000"/>
            </a:xfrm>
            <a:prstGeom prst="triangle">
              <a:avLst>
                <a:gd name="adj" fmla="val 50000"/>
              </a:avLst>
            </a:prstGeom>
            <a:solidFill>
              <a:srgbClr val="FF0000"/>
            </a:solidFill>
            <a:ln w="9525" algn="ctr">
              <a:solidFill>
                <a:srgbClr val="000000"/>
              </a:solidFill>
              <a:round/>
              <a:headEnd/>
              <a:tailEnd/>
            </a:ln>
          </p:spPr>
          <p:txBody>
            <a:bodyPr/>
            <a:lstStyle/>
            <a:p>
              <a:endParaRPr lang="nl-NL" dirty="0"/>
            </a:p>
          </p:txBody>
        </p:sp>
        <p:sp>
          <p:nvSpPr>
            <p:cNvPr id="127" name="Rechthoek 81"/>
            <p:cNvSpPr>
              <a:spLocks noChangeArrowheads="1"/>
            </p:cNvSpPr>
            <p:nvPr/>
          </p:nvSpPr>
          <p:spPr bwMode="auto">
            <a:xfrm>
              <a:off x="6534070" y="4032913"/>
              <a:ext cx="126000" cy="126000"/>
            </a:xfrm>
            <a:prstGeom prst="rect">
              <a:avLst/>
            </a:prstGeom>
            <a:solidFill>
              <a:srgbClr val="39C798"/>
            </a:solidFill>
            <a:ln w="9525" algn="ctr">
              <a:solidFill>
                <a:srgbClr val="000000"/>
              </a:solidFill>
              <a:round/>
              <a:headEnd/>
              <a:tailEnd/>
            </a:ln>
          </p:spPr>
          <p:txBody>
            <a:bodyPr/>
            <a:lstStyle/>
            <a:p>
              <a:endParaRPr lang="nl-NL" dirty="0"/>
            </a:p>
          </p:txBody>
        </p:sp>
        <p:sp>
          <p:nvSpPr>
            <p:cNvPr id="128" name="Rechthoek 82"/>
            <p:cNvSpPr>
              <a:spLocks noChangeArrowheads="1"/>
            </p:cNvSpPr>
            <p:nvPr/>
          </p:nvSpPr>
          <p:spPr bwMode="auto">
            <a:xfrm>
              <a:off x="6793457" y="2931945"/>
              <a:ext cx="1158587" cy="39975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r>
                <a:rPr lang="nl-NL" sz="2000" dirty="0">
                  <a:cs typeface="Arial" charset="0"/>
                </a:rPr>
                <a:t>Proteïnurie +</a:t>
              </a:r>
              <a:endParaRPr lang="nl-NL" sz="2000" dirty="0"/>
            </a:p>
          </p:txBody>
        </p:sp>
        <p:sp>
          <p:nvSpPr>
            <p:cNvPr id="129" name="Rechthoek 83"/>
            <p:cNvSpPr>
              <a:spLocks noChangeArrowheads="1"/>
            </p:cNvSpPr>
            <p:nvPr/>
          </p:nvSpPr>
          <p:spPr bwMode="auto">
            <a:xfrm>
              <a:off x="6793457" y="3895858"/>
              <a:ext cx="1121688" cy="39975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r>
                <a:rPr lang="nl-NL" sz="2000" dirty="0">
                  <a:cs typeface="Arial" charset="0"/>
                </a:rPr>
                <a:t>Proteïnurie -</a:t>
              </a:r>
              <a:endParaRPr lang="nl-NL" sz="2000" dirty="0"/>
            </a:p>
          </p:txBody>
        </p:sp>
      </p:grpSp>
      <p:cxnSp>
        <p:nvCxnSpPr>
          <p:cNvPr id="130" name="Rechte verbindingslijn 86"/>
          <p:cNvCxnSpPr>
            <a:cxnSpLocks noChangeShapeType="1"/>
          </p:cNvCxnSpPr>
          <p:nvPr/>
        </p:nvCxnSpPr>
        <p:spPr bwMode="auto">
          <a:xfrm>
            <a:off x="2882900" y="2551781"/>
            <a:ext cx="4836584" cy="1339850"/>
          </a:xfrm>
          <a:prstGeom prst="line">
            <a:avLst/>
          </a:prstGeom>
          <a:noFill/>
          <a:ln w="9525" algn="ctr">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1" name="Rechte verbindingslijn 87"/>
          <p:cNvCxnSpPr>
            <a:cxnSpLocks noChangeShapeType="1"/>
          </p:cNvCxnSpPr>
          <p:nvPr/>
        </p:nvCxnSpPr>
        <p:spPr bwMode="auto">
          <a:xfrm>
            <a:off x="2899833" y="3418556"/>
            <a:ext cx="4836584" cy="1339850"/>
          </a:xfrm>
          <a:prstGeom prst="line">
            <a:avLst/>
          </a:prstGeom>
          <a:noFill/>
          <a:ln w="9525" algn="ctr">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2" name="Rechte verbindingslijn 96"/>
          <p:cNvCxnSpPr>
            <a:cxnSpLocks noChangeShapeType="1"/>
          </p:cNvCxnSpPr>
          <p:nvPr/>
        </p:nvCxnSpPr>
        <p:spPr bwMode="auto">
          <a:xfrm>
            <a:off x="2882900" y="3624931"/>
            <a:ext cx="4893733" cy="0"/>
          </a:xfrm>
          <a:prstGeom prst="line">
            <a:avLst/>
          </a:prstGeom>
          <a:noFill/>
          <a:ln w="9525" algn="ctr">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3" name="Rechthoek 1"/>
          <p:cNvSpPr>
            <a:spLocks noChangeArrowheads="1"/>
          </p:cNvSpPr>
          <p:nvPr/>
        </p:nvSpPr>
        <p:spPr bwMode="auto">
          <a:xfrm>
            <a:off x="8394322" y="2256930"/>
            <a:ext cx="2214180" cy="30777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pPr algn="r"/>
            <a:r>
              <a:rPr lang="en-US" sz="1400" dirty="0"/>
              <a:t>n=95.252, follow-up 7 years</a:t>
            </a:r>
            <a:endParaRPr lang="nl-NL" sz="1400" dirty="0"/>
          </a:p>
        </p:txBody>
      </p:sp>
      <p:sp>
        <p:nvSpPr>
          <p:cNvPr id="135" name="Titel 1"/>
          <p:cNvSpPr>
            <a:spLocks noGrp="1"/>
          </p:cNvSpPr>
          <p:nvPr>
            <p:ph type="title"/>
          </p:nvPr>
        </p:nvSpPr>
        <p:spPr>
          <a:xfrm>
            <a:off x="974414" y="274638"/>
            <a:ext cx="8646743" cy="1143000"/>
          </a:xfrm>
        </p:spPr>
        <p:txBody>
          <a:bodyPr/>
          <a:lstStyle/>
          <a:p>
            <a:r>
              <a:rPr lang="nl-NL" dirty="0" smtClean="0"/>
              <a:t>Relatie nierfalen en proteinurie</a:t>
            </a:r>
            <a:endParaRPr lang="nl-NL" dirty="0"/>
          </a:p>
        </p:txBody>
      </p:sp>
    </p:spTree>
    <p:extLst>
      <p:ext uri="{BB962C8B-B14F-4D97-AF65-F5344CB8AC3E}">
        <p14:creationId xmlns:p14="http://schemas.microsoft.com/office/powerpoint/2010/main" val="1352262873"/>
      </p:ext>
    </p:extLst>
  </p:cSld>
  <p:clrMapOvr>
    <a:masterClrMapping/>
  </p:clrMapOvr>
  <mc:AlternateContent xmlns:mc="http://schemas.openxmlformats.org/markup-compatibility/2006" xmlns:p14="http://schemas.microsoft.com/office/powerpoint/2010/main">
    <mc:Choice Requires="p14">
      <p:transition spd="slow" p14:dur="30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Chronische Nierschade (CNS)</a:t>
            </a:r>
            <a:endParaRPr lang="nl-NL" dirty="0"/>
          </a:p>
        </p:txBody>
      </p:sp>
      <p:sp>
        <p:nvSpPr>
          <p:cNvPr id="4" name="Rechthoek 3"/>
          <p:cNvSpPr>
            <a:spLocks noChangeArrowheads="1"/>
          </p:cNvSpPr>
          <p:nvPr/>
        </p:nvSpPr>
        <p:spPr bwMode="auto">
          <a:xfrm>
            <a:off x="814918" y="1738779"/>
            <a:ext cx="10797471"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buFont typeface="Arial" charset="0"/>
              <a:buChar char="•"/>
            </a:pPr>
            <a:r>
              <a:rPr lang="nl-NL" sz="2800" dirty="0">
                <a:latin typeface="Arial"/>
                <a:cs typeface="Arial"/>
              </a:rPr>
              <a:t>K</a:t>
            </a:r>
            <a:r>
              <a:rPr lang="nl-NL" sz="2800" dirty="0" smtClean="0">
                <a:latin typeface="Arial"/>
                <a:cs typeface="Arial"/>
              </a:rPr>
              <a:t>omt vooral voor bij oudere patient (deels fysiologische)</a:t>
            </a:r>
          </a:p>
          <a:p>
            <a:endParaRPr lang="nl-NL" sz="2800" dirty="0" smtClean="0">
              <a:latin typeface="Arial"/>
              <a:cs typeface="Arial"/>
            </a:endParaRPr>
          </a:p>
          <a:p>
            <a:pPr marL="342900" indent="-342900">
              <a:buFont typeface="Arial" charset="0"/>
              <a:buChar char="•"/>
            </a:pPr>
            <a:r>
              <a:rPr lang="nl-NL" sz="2800" dirty="0" smtClean="0">
                <a:latin typeface="Arial"/>
                <a:cs typeface="Arial"/>
              </a:rPr>
              <a:t>Bij oudere patienten vooral geassocieerd met DM2, Hypertensie en Vaatlijden (nefrosclerose)</a:t>
            </a:r>
            <a:endParaRPr lang="nl-NL" sz="2800" dirty="0">
              <a:latin typeface="Arial"/>
              <a:cs typeface="Arial"/>
            </a:endParaRPr>
          </a:p>
        </p:txBody>
      </p:sp>
    </p:spTree>
    <p:extLst>
      <p:ext uri="{BB962C8B-B14F-4D97-AF65-F5344CB8AC3E}">
        <p14:creationId xmlns:p14="http://schemas.microsoft.com/office/powerpoint/2010/main" val="2632081408"/>
      </p:ext>
    </p:extLst>
  </p:cSld>
  <p:clrMapOvr>
    <a:masterClrMapping/>
  </p:clrMapOvr>
  <mc:AlternateContent xmlns:mc="http://schemas.openxmlformats.org/markup-compatibility/2006" xmlns:p14="http://schemas.microsoft.com/office/powerpoint/2010/main">
    <mc:Choice Requires="p14">
      <p:transition spd="slow" p14:dur="30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Verwijs indicatie bij pat &gt; 65jr</a:t>
            </a:r>
            <a:endParaRPr lang="nl-NL" dirty="0"/>
          </a:p>
        </p:txBody>
      </p:sp>
      <p:pic>
        <p:nvPicPr>
          <p:cNvPr id="5" name="Picture 2" descr="http://www.henw.org/images/articles/NSCH12_Scherpbier_02.jpg"/>
          <p:cNvPicPr>
            <a:picLocks noChangeAspect="1" noChangeArrowheads="1"/>
          </p:cNvPicPr>
          <p:nvPr/>
        </p:nvPicPr>
        <p:blipFill rotWithShape="1">
          <a:blip r:embed="rId2" cstate="print"/>
          <a:srcRect b="51263"/>
          <a:stretch/>
        </p:blipFill>
        <p:spPr bwMode="auto">
          <a:xfrm>
            <a:off x="1050103" y="2052270"/>
            <a:ext cx="10563977" cy="2437841"/>
          </a:xfrm>
          <a:prstGeom prst="rect">
            <a:avLst/>
          </a:prstGeom>
          <a:noFill/>
        </p:spPr>
      </p:pic>
      <p:sp>
        <p:nvSpPr>
          <p:cNvPr id="6" name="Rechthoek 5"/>
          <p:cNvSpPr/>
          <p:nvPr/>
        </p:nvSpPr>
        <p:spPr>
          <a:xfrm>
            <a:off x="974414" y="4868398"/>
            <a:ext cx="5583580" cy="461665"/>
          </a:xfrm>
          <a:prstGeom prst="rect">
            <a:avLst/>
          </a:prstGeom>
        </p:spPr>
        <p:txBody>
          <a:bodyPr wrap="none">
            <a:spAutoFit/>
          </a:bodyPr>
          <a:lstStyle/>
          <a:p>
            <a:pPr marL="342900" indent="-342900">
              <a:buFont typeface="Arial" charset="0"/>
              <a:buChar char="•"/>
            </a:pPr>
            <a:r>
              <a:rPr lang="en-US" sz="2400" dirty="0">
                <a:latin typeface="Arial"/>
                <a:cs typeface="Arial"/>
              </a:rPr>
              <a:t>MDRD </a:t>
            </a:r>
            <a:r>
              <a:rPr lang="en-US" sz="2400" dirty="0" err="1">
                <a:latin typeface="Arial"/>
                <a:cs typeface="Arial"/>
              </a:rPr>
              <a:t>daling</a:t>
            </a:r>
            <a:r>
              <a:rPr lang="en-US" sz="2400" dirty="0">
                <a:latin typeface="Arial"/>
                <a:cs typeface="Arial"/>
              </a:rPr>
              <a:t> van &gt; </a:t>
            </a:r>
            <a:r>
              <a:rPr lang="en-US" sz="2400" dirty="0" smtClean="0">
                <a:latin typeface="Arial"/>
                <a:cs typeface="Arial"/>
              </a:rPr>
              <a:t>3 ml</a:t>
            </a:r>
            <a:r>
              <a:rPr lang="en-US" sz="2400" dirty="0">
                <a:latin typeface="Arial"/>
                <a:cs typeface="Arial"/>
              </a:rPr>
              <a:t>/min per </a:t>
            </a:r>
            <a:r>
              <a:rPr lang="en-US" sz="2400" dirty="0" err="1">
                <a:latin typeface="Arial"/>
                <a:cs typeface="Arial"/>
              </a:rPr>
              <a:t>jaar</a:t>
            </a:r>
            <a:endParaRPr lang="en-US" sz="2400" dirty="0">
              <a:latin typeface="Arial"/>
              <a:cs typeface="Arial"/>
            </a:endParaRPr>
          </a:p>
        </p:txBody>
      </p:sp>
      <p:sp>
        <p:nvSpPr>
          <p:cNvPr id="3" name="Tekstvak 2"/>
          <p:cNvSpPr txBox="1"/>
          <p:nvPr/>
        </p:nvSpPr>
        <p:spPr>
          <a:xfrm>
            <a:off x="7217423" y="6304003"/>
            <a:ext cx="3245823" cy="307777"/>
          </a:xfrm>
          <a:prstGeom prst="rect">
            <a:avLst/>
          </a:prstGeom>
          <a:noFill/>
        </p:spPr>
        <p:txBody>
          <a:bodyPr wrap="square" rtlCol="0">
            <a:spAutoFit/>
          </a:bodyPr>
          <a:lstStyle/>
          <a:p>
            <a:pPr algn="r"/>
            <a:r>
              <a:rPr lang="nl-NL" sz="1400" dirty="0" smtClean="0">
                <a:latin typeface="Arial"/>
                <a:cs typeface="Arial"/>
              </a:rPr>
              <a:t>LTA CNS 2006</a:t>
            </a:r>
            <a:endParaRPr lang="nl-NL" sz="1400" dirty="0">
              <a:latin typeface="Arial"/>
              <a:cs typeface="Arial"/>
            </a:endParaRPr>
          </a:p>
        </p:txBody>
      </p:sp>
    </p:spTree>
    <p:extLst>
      <p:ext uri="{BB962C8B-B14F-4D97-AF65-F5344CB8AC3E}">
        <p14:creationId xmlns:p14="http://schemas.microsoft.com/office/powerpoint/2010/main" val="2114386593"/>
      </p:ext>
    </p:extLst>
  </p:cSld>
  <p:clrMapOvr>
    <a:masterClrMapping/>
  </p:clrMapOvr>
  <mc:AlternateContent xmlns:mc="http://schemas.openxmlformats.org/markup-compatibility/2006" xmlns:p14="http://schemas.microsoft.com/office/powerpoint/2010/main">
    <mc:Choice Requires="p14">
      <p:transition spd="slow" p14:dur="30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4">
            <a:extLst>
              <a:ext uri="{FF2B5EF4-FFF2-40B4-BE49-F238E27FC236}">
                <a16:creationId xmlns:a16="http://schemas.microsoft.com/office/drawing/2014/main" xmlns="" id="{076F7BB4-EA7D-4E2B-BF47-816A68B37D54}"/>
              </a:ext>
            </a:extLst>
          </p:cNvPr>
          <p:cNvSpPr>
            <a:spLocks noGrp="1" noChangeArrowheads="1"/>
          </p:cNvSpPr>
          <p:nvPr>
            <p:ph type="title"/>
          </p:nvPr>
        </p:nvSpPr>
        <p:spPr>
          <a:xfrm>
            <a:off x="1524000" y="620713"/>
            <a:ext cx="9144000" cy="1143000"/>
          </a:xfrm>
        </p:spPr>
        <p:txBody>
          <a:bodyPr/>
          <a:lstStyle/>
          <a:p>
            <a:pPr eaLnBrk="1" hangingPunct="1"/>
            <a:r>
              <a:rPr lang="nl-NL" altLang="nl-NL" sz="4000" b="1" dirty="0">
                <a:ea typeface="Geneva" pitchFamily="122" charset="-128"/>
              </a:rPr>
              <a:t>Kenmerken van </a:t>
            </a:r>
            <a:r>
              <a:rPr lang="nl-NL" altLang="nl-NL" sz="4000" b="1" u="sng" dirty="0">
                <a:ea typeface="Geneva" pitchFamily="122" charset="-128"/>
              </a:rPr>
              <a:t>kwetsbare</a:t>
            </a:r>
            <a:r>
              <a:rPr lang="nl-NL" altLang="nl-NL" sz="4000" b="1" dirty="0">
                <a:ea typeface="Geneva" pitchFamily="122" charset="-128"/>
              </a:rPr>
              <a:t> ouderen (</a:t>
            </a:r>
            <a:r>
              <a:rPr lang="nl-NL" altLang="nl-NL" sz="4000" b="1" dirty="0" err="1">
                <a:ea typeface="Geneva" pitchFamily="122" charset="-128"/>
              </a:rPr>
              <a:t>frailty</a:t>
            </a:r>
            <a:r>
              <a:rPr lang="nl-NL" altLang="nl-NL" sz="4000" b="1" dirty="0">
                <a:ea typeface="Geneva" pitchFamily="122" charset="-128"/>
              </a:rPr>
              <a:t>)</a:t>
            </a:r>
            <a:endParaRPr lang="nl-NL" altLang="nl-NL" sz="4000" b="1" i="1" dirty="0">
              <a:ea typeface="Geneva" pitchFamily="122" charset="-128"/>
            </a:endParaRPr>
          </a:p>
        </p:txBody>
      </p:sp>
      <p:sp>
        <p:nvSpPr>
          <p:cNvPr id="6149" name="Rectangle 5">
            <a:extLst>
              <a:ext uri="{FF2B5EF4-FFF2-40B4-BE49-F238E27FC236}">
                <a16:creationId xmlns:a16="http://schemas.microsoft.com/office/drawing/2014/main" xmlns="" id="{6764D643-3720-43E0-8B38-39001CE5A44F}"/>
              </a:ext>
            </a:extLst>
          </p:cNvPr>
          <p:cNvSpPr>
            <a:spLocks noGrp="1" noChangeArrowheads="1"/>
          </p:cNvSpPr>
          <p:nvPr>
            <p:ph type="body" idx="1"/>
          </p:nvPr>
        </p:nvSpPr>
        <p:spPr>
          <a:xfrm>
            <a:off x="933981" y="1954390"/>
            <a:ext cx="10997364" cy="4066695"/>
          </a:xfrm>
        </p:spPr>
        <p:txBody>
          <a:bodyPr rtlCol="0">
            <a:normAutofit/>
          </a:bodyPr>
          <a:lstStyle/>
          <a:p>
            <a:pPr lvl="1" indent="0">
              <a:buNone/>
              <a:defRPr/>
            </a:pPr>
            <a:r>
              <a:rPr lang="nl-NL" dirty="0" smtClean="0">
                <a:ea typeface="+mn-ea"/>
              </a:rPr>
              <a:t>Hoge </a:t>
            </a:r>
            <a:r>
              <a:rPr lang="mr-IN" dirty="0" smtClean="0">
                <a:ea typeface="+mn-ea"/>
              </a:rPr>
              <a:t>–</a:t>
            </a:r>
            <a:r>
              <a:rPr lang="nl-NL" dirty="0" smtClean="0">
                <a:ea typeface="+mn-ea"/>
              </a:rPr>
              <a:t> zeer hoge leeftijd</a:t>
            </a:r>
            <a:endParaRPr lang="nl-NL" dirty="0">
              <a:ea typeface="+mn-ea"/>
            </a:endParaRPr>
          </a:p>
          <a:p>
            <a:pPr lvl="1" indent="0">
              <a:buNone/>
              <a:defRPr/>
            </a:pPr>
            <a:r>
              <a:rPr lang="nl-NL" dirty="0">
                <a:ea typeface="+mn-ea"/>
              </a:rPr>
              <a:t>Chronisch ziek, multimorbiditeit</a:t>
            </a:r>
          </a:p>
          <a:p>
            <a:pPr lvl="1" indent="0">
              <a:buNone/>
              <a:defRPr/>
            </a:pPr>
            <a:r>
              <a:rPr lang="nl-NL" dirty="0">
                <a:ea typeface="+mn-ea"/>
              </a:rPr>
              <a:t>Beperkingen op meerdere niveaus:</a:t>
            </a:r>
          </a:p>
          <a:p>
            <a:pPr lvl="2">
              <a:buFont typeface="Arial"/>
              <a:buChar char="•"/>
              <a:defRPr/>
            </a:pPr>
            <a:r>
              <a:rPr lang="nl-NL" dirty="0">
                <a:ea typeface="+mn-ea"/>
              </a:rPr>
              <a:t>Lichamelijk (sarcopenie, osteoporose, orgaanfalen)</a:t>
            </a:r>
          </a:p>
          <a:p>
            <a:pPr lvl="2">
              <a:buFont typeface="Arial"/>
              <a:buChar char="•"/>
              <a:defRPr/>
            </a:pPr>
            <a:r>
              <a:rPr lang="nl-NL" dirty="0">
                <a:ea typeface="+mn-ea"/>
              </a:rPr>
              <a:t>Psychisch (stemmingsstoornis)</a:t>
            </a:r>
          </a:p>
          <a:p>
            <a:pPr lvl="2">
              <a:buFont typeface="Arial"/>
              <a:buChar char="•"/>
              <a:defRPr/>
            </a:pPr>
            <a:r>
              <a:rPr lang="nl-NL" dirty="0">
                <a:ea typeface="+mn-ea"/>
              </a:rPr>
              <a:t>Communicatief (verminderde cognitieve functie)</a:t>
            </a:r>
          </a:p>
          <a:p>
            <a:pPr lvl="2">
              <a:buFont typeface="Arial"/>
              <a:buChar char="•"/>
              <a:defRPr/>
            </a:pPr>
            <a:r>
              <a:rPr lang="nl-NL" dirty="0">
                <a:ea typeface="+mn-ea"/>
              </a:rPr>
              <a:t>Sociaal (verlies van decorum en netwerk)</a:t>
            </a:r>
          </a:p>
          <a:p>
            <a:pPr lvl="1" indent="0">
              <a:buNone/>
              <a:defRPr/>
            </a:pPr>
            <a:r>
              <a:rPr lang="nl-NL" dirty="0" smtClean="0">
                <a:ea typeface="+mn-ea"/>
              </a:rPr>
              <a:t>Multipele pathologie</a:t>
            </a:r>
          </a:p>
          <a:p>
            <a:pPr lvl="1" indent="0">
              <a:buNone/>
              <a:defRPr/>
            </a:pPr>
            <a:r>
              <a:rPr lang="nl-NL" dirty="0" smtClean="0">
                <a:ea typeface="+mn-ea"/>
              </a:rPr>
              <a:t>Verlies </a:t>
            </a:r>
            <a:r>
              <a:rPr lang="nl-NL" dirty="0">
                <a:ea typeface="+mn-ea"/>
              </a:rPr>
              <a:t>van zelfstandigheid</a:t>
            </a:r>
          </a:p>
          <a:p>
            <a:pPr lvl="1" indent="0">
              <a:buNone/>
              <a:defRPr/>
            </a:pPr>
            <a:r>
              <a:rPr lang="nl-NL" dirty="0">
                <a:ea typeface="+mn-ea"/>
              </a:rPr>
              <a:t>Afgenomen </a:t>
            </a:r>
            <a:r>
              <a:rPr lang="nl-NL" dirty="0" smtClean="0">
                <a:ea typeface="+mn-ea"/>
              </a:rPr>
              <a:t>reservecapaciteit</a:t>
            </a:r>
          </a:p>
          <a:p>
            <a:pPr lvl="1" indent="0">
              <a:buNone/>
              <a:defRPr/>
            </a:pPr>
            <a:endParaRPr lang="nl-NL" dirty="0" smtClean="0">
              <a:ea typeface="+mn-ea"/>
            </a:endParaRPr>
          </a:p>
          <a:p>
            <a:pPr>
              <a:buFont typeface="Arial"/>
              <a:buChar char="•"/>
              <a:defRPr/>
            </a:pPr>
            <a:endParaRPr lang="nl-NL" b="1" dirty="0">
              <a:ea typeface="+mn-ea"/>
            </a:endParaRPr>
          </a:p>
          <a:p>
            <a:pPr>
              <a:buNone/>
              <a:defRPr/>
            </a:pPr>
            <a:endParaRPr lang="nl-NL" b="1" dirty="0">
              <a:ea typeface="+mn-ea"/>
            </a:endParaRPr>
          </a:p>
        </p:txBody>
      </p:sp>
      <p:sp>
        <p:nvSpPr>
          <p:cNvPr id="2" name="Tijdelijke aanduiding voor voettekst 1"/>
          <p:cNvSpPr>
            <a:spLocks noGrp="1"/>
          </p:cNvSpPr>
          <p:nvPr>
            <p:ph type="ftr" sz="quarter" idx="11"/>
          </p:nvPr>
        </p:nvSpPr>
        <p:spPr>
          <a:xfrm>
            <a:off x="407641" y="6356350"/>
            <a:ext cx="11210133" cy="370331"/>
          </a:xfrm>
        </p:spPr>
        <p:txBody>
          <a:bodyPr/>
          <a:lstStyle/>
          <a:p>
            <a:r>
              <a:rPr lang="nl-NL" dirty="0" err="1"/>
              <a:t>Verenso</a:t>
            </a:r>
            <a:r>
              <a:rPr lang="nl-NL" dirty="0"/>
              <a:t> 2011, Definitie kwetsbare </a:t>
            </a:r>
            <a:r>
              <a:rPr lang="nl-NL" dirty="0" smtClean="0"/>
              <a:t>ouderen</a:t>
            </a:r>
            <a:r>
              <a:rPr lang="nl-NL" dirty="0"/>
              <a:t> </a:t>
            </a:r>
            <a:r>
              <a:rPr lang="nl-NL" dirty="0" smtClean="0"/>
              <a:t>in </a:t>
            </a:r>
            <a:r>
              <a:rPr lang="nl-NL" dirty="0"/>
              <a:t>‘Verantwoorde diabeteszorg kwetsbare ouderen’ </a:t>
            </a:r>
          </a:p>
          <a:p>
            <a:endParaRPr lang="nl-NL" dirty="0"/>
          </a:p>
        </p:txBody>
      </p:sp>
    </p:spTree>
    <p:extLst>
      <p:ext uri="{BB962C8B-B14F-4D97-AF65-F5344CB8AC3E}">
        <p14:creationId xmlns:p14="http://schemas.microsoft.com/office/powerpoint/2010/main" val="3847772818"/>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Diabetes medicatie en nierfalen</a:t>
            </a:r>
            <a:endParaRPr lang="nl-NL" dirty="0"/>
          </a:p>
        </p:txBody>
      </p:sp>
      <p:sp>
        <p:nvSpPr>
          <p:cNvPr id="3" name="Tijdelijke aanduiding voor inhoud 2"/>
          <p:cNvSpPr>
            <a:spLocks noGrp="1"/>
          </p:cNvSpPr>
          <p:nvPr>
            <p:ph idx="1"/>
          </p:nvPr>
        </p:nvSpPr>
        <p:spPr/>
        <p:txBody>
          <a:bodyPr/>
          <a:lstStyle/>
          <a:p>
            <a:pPr marL="0" indent="0">
              <a:buNone/>
            </a:pPr>
            <a:r>
              <a:rPr lang="nl-NL" dirty="0" smtClean="0"/>
              <a:t>Bij ernstige nierfalen (MDRD &lt; 30 ml/min) verhoogd risico op </a:t>
            </a:r>
            <a:r>
              <a:rPr lang="nl-NL" dirty="0" err="1" smtClean="0"/>
              <a:t>hypoglykemieën</a:t>
            </a:r>
            <a:endParaRPr lang="nl-NL" dirty="0" smtClean="0"/>
          </a:p>
          <a:p>
            <a:pPr marL="0" indent="0">
              <a:buNone/>
            </a:pPr>
            <a:endParaRPr lang="nl-NL" dirty="0" smtClean="0"/>
          </a:p>
          <a:p>
            <a:r>
              <a:rPr lang="nl-NL" dirty="0" smtClean="0"/>
              <a:t>Veranderde klaring diverse medicijnen (aanpassing medicatie)</a:t>
            </a:r>
          </a:p>
          <a:p>
            <a:r>
              <a:rPr lang="nl-NL" dirty="0" smtClean="0"/>
              <a:t>Verminderde intake, afname eetlust</a:t>
            </a:r>
          </a:p>
          <a:p>
            <a:r>
              <a:rPr lang="nl-NL" dirty="0" smtClean="0"/>
              <a:t>Verminderde gluconeogenese</a:t>
            </a:r>
          </a:p>
          <a:p>
            <a:endParaRPr lang="nl-NL" dirty="0"/>
          </a:p>
        </p:txBody>
      </p:sp>
    </p:spTree>
    <p:extLst>
      <p:ext uri="{BB962C8B-B14F-4D97-AF65-F5344CB8AC3E}">
        <p14:creationId xmlns:p14="http://schemas.microsoft.com/office/powerpoint/2010/main" val="1279741128"/>
      </p:ext>
    </p:extLst>
  </p:cSld>
  <p:clrMapOvr>
    <a:masterClrMapping/>
  </p:clrMapOvr>
  <mc:AlternateContent xmlns:mc="http://schemas.openxmlformats.org/markup-compatibility/2006" xmlns:p14="http://schemas.microsoft.com/office/powerpoint/2010/main">
    <mc:Choice Requires="p14">
      <p:transition spd="slow" p14:dur="30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Glomerulaire </a:t>
            </a:r>
            <a:r>
              <a:rPr lang="nl-NL" dirty="0" err="1" smtClean="0"/>
              <a:t>hemodynamiek</a:t>
            </a:r>
            <a:endParaRPr lang="nl-NL" dirty="0"/>
          </a:p>
        </p:txBody>
      </p:sp>
      <p:sp>
        <p:nvSpPr>
          <p:cNvPr id="4" name="Text Box 6"/>
          <p:cNvSpPr txBox="1">
            <a:spLocks noChangeArrowheads="1"/>
          </p:cNvSpPr>
          <p:nvPr/>
        </p:nvSpPr>
        <p:spPr bwMode="auto">
          <a:xfrm>
            <a:off x="8027489" y="4586747"/>
            <a:ext cx="3934884" cy="83099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1200">
                <a:solidFill>
                  <a:schemeClr val="hlink"/>
                </a:solidFill>
                <a:latin typeface="Arial" charset="0"/>
                <a:ea typeface="ＭＳ Ｐゴシック" charset="0"/>
                <a:cs typeface="ＭＳ Ｐゴシック" charset="0"/>
              </a:defRPr>
            </a:lvl1pPr>
            <a:lvl2pPr marL="742950" indent="-285750" eaLnBrk="0" hangingPunct="0">
              <a:defRPr sz="1200">
                <a:solidFill>
                  <a:schemeClr val="hlink"/>
                </a:solidFill>
                <a:latin typeface="Arial" charset="0"/>
                <a:ea typeface="ＭＳ Ｐゴシック" charset="0"/>
              </a:defRPr>
            </a:lvl2pPr>
            <a:lvl3pPr marL="1143000" indent="-228600" eaLnBrk="0" hangingPunct="0">
              <a:defRPr sz="1200">
                <a:solidFill>
                  <a:schemeClr val="hlink"/>
                </a:solidFill>
                <a:latin typeface="Arial" charset="0"/>
                <a:ea typeface="ＭＳ Ｐゴシック" charset="0"/>
              </a:defRPr>
            </a:lvl3pPr>
            <a:lvl4pPr marL="1600200" indent="-228600" eaLnBrk="0" hangingPunct="0">
              <a:defRPr sz="1200">
                <a:solidFill>
                  <a:schemeClr val="hlink"/>
                </a:solidFill>
                <a:latin typeface="Arial" charset="0"/>
                <a:ea typeface="ＭＳ Ｐゴシック" charset="0"/>
              </a:defRPr>
            </a:lvl4pPr>
            <a:lvl5pPr marL="2057400" indent="-228600" eaLnBrk="0" hangingPunct="0">
              <a:defRPr sz="1200">
                <a:solidFill>
                  <a:schemeClr val="hlink"/>
                </a:solidFill>
                <a:latin typeface="Arial" charset="0"/>
                <a:ea typeface="ＭＳ Ｐゴシック" charset="0"/>
              </a:defRPr>
            </a:lvl5pPr>
            <a:lvl6pPr marL="2514600" indent="-228600" eaLnBrk="0" fontAlgn="base" hangingPunct="0">
              <a:spcBef>
                <a:spcPct val="0"/>
              </a:spcBef>
              <a:spcAft>
                <a:spcPct val="0"/>
              </a:spcAft>
              <a:defRPr sz="1200">
                <a:solidFill>
                  <a:schemeClr val="hlink"/>
                </a:solidFill>
                <a:latin typeface="Arial" charset="0"/>
                <a:ea typeface="ＭＳ Ｐゴシック" charset="0"/>
              </a:defRPr>
            </a:lvl6pPr>
            <a:lvl7pPr marL="2971800" indent="-228600" eaLnBrk="0" fontAlgn="base" hangingPunct="0">
              <a:spcBef>
                <a:spcPct val="0"/>
              </a:spcBef>
              <a:spcAft>
                <a:spcPct val="0"/>
              </a:spcAft>
              <a:defRPr sz="1200">
                <a:solidFill>
                  <a:schemeClr val="hlink"/>
                </a:solidFill>
                <a:latin typeface="Arial" charset="0"/>
                <a:ea typeface="ＭＳ Ｐゴシック" charset="0"/>
              </a:defRPr>
            </a:lvl7pPr>
            <a:lvl8pPr marL="3429000" indent="-228600" eaLnBrk="0" fontAlgn="base" hangingPunct="0">
              <a:spcBef>
                <a:spcPct val="0"/>
              </a:spcBef>
              <a:spcAft>
                <a:spcPct val="0"/>
              </a:spcAft>
              <a:defRPr sz="1200">
                <a:solidFill>
                  <a:schemeClr val="hlink"/>
                </a:solidFill>
                <a:latin typeface="Arial" charset="0"/>
                <a:ea typeface="ＭＳ Ｐゴシック" charset="0"/>
              </a:defRPr>
            </a:lvl8pPr>
            <a:lvl9pPr marL="3886200" indent="-228600" eaLnBrk="0" fontAlgn="base" hangingPunct="0">
              <a:spcBef>
                <a:spcPct val="0"/>
              </a:spcBef>
              <a:spcAft>
                <a:spcPct val="0"/>
              </a:spcAft>
              <a:defRPr sz="1200">
                <a:solidFill>
                  <a:schemeClr val="hlink"/>
                </a:solidFill>
                <a:latin typeface="Arial" charset="0"/>
                <a:ea typeface="ＭＳ Ｐゴシック" charset="0"/>
              </a:defRPr>
            </a:lvl9pPr>
          </a:lstStyle>
          <a:p>
            <a:pPr eaLnBrk="1" hangingPunct="1">
              <a:spcBef>
                <a:spcPct val="50000"/>
              </a:spcBef>
              <a:defRPr/>
            </a:pPr>
            <a:r>
              <a:rPr lang="nl-NL" sz="2400" dirty="0" smtClean="0">
                <a:solidFill>
                  <a:schemeClr val="tx1"/>
                </a:solidFill>
                <a:latin typeface="Calibri" charset="0"/>
              </a:rPr>
              <a:t>RAAS blokkade  geeft dilatatie afvoerende  arteriole</a:t>
            </a:r>
          </a:p>
        </p:txBody>
      </p:sp>
      <p:sp>
        <p:nvSpPr>
          <p:cNvPr id="5" name="Text Box 6"/>
          <p:cNvSpPr txBox="1">
            <a:spLocks noChangeArrowheads="1"/>
          </p:cNvSpPr>
          <p:nvPr/>
        </p:nvSpPr>
        <p:spPr bwMode="auto">
          <a:xfrm>
            <a:off x="1209706" y="4586747"/>
            <a:ext cx="3168649" cy="11969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1200">
                <a:solidFill>
                  <a:schemeClr val="hlink"/>
                </a:solidFill>
                <a:latin typeface="Arial" charset="0"/>
                <a:ea typeface="ＭＳ Ｐゴシック" charset="0"/>
                <a:cs typeface="ＭＳ Ｐゴシック" charset="0"/>
              </a:defRPr>
            </a:lvl1pPr>
            <a:lvl2pPr marL="742950" indent="-285750" eaLnBrk="0" hangingPunct="0">
              <a:defRPr sz="1200">
                <a:solidFill>
                  <a:schemeClr val="hlink"/>
                </a:solidFill>
                <a:latin typeface="Arial" charset="0"/>
                <a:ea typeface="ＭＳ Ｐゴシック" charset="0"/>
              </a:defRPr>
            </a:lvl2pPr>
            <a:lvl3pPr marL="1143000" indent="-228600" eaLnBrk="0" hangingPunct="0">
              <a:defRPr sz="1200">
                <a:solidFill>
                  <a:schemeClr val="hlink"/>
                </a:solidFill>
                <a:latin typeface="Arial" charset="0"/>
                <a:ea typeface="ＭＳ Ｐゴシック" charset="0"/>
              </a:defRPr>
            </a:lvl3pPr>
            <a:lvl4pPr marL="1600200" indent="-228600" eaLnBrk="0" hangingPunct="0">
              <a:defRPr sz="1200">
                <a:solidFill>
                  <a:schemeClr val="hlink"/>
                </a:solidFill>
                <a:latin typeface="Arial" charset="0"/>
                <a:ea typeface="ＭＳ Ｐゴシック" charset="0"/>
              </a:defRPr>
            </a:lvl4pPr>
            <a:lvl5pPr marL="2057400" indent="-228600" eaLnBrk="0" hangingPunct="0">
              <a:defRPr sz="1200">
                <a:solidFill>
                  <a:schemeClr val="hlink"/>
                </a:solidFill>
                <a:latin typeface="Arial" charset="0"/>
                <a:ea typeface="ＭＳ Ｐゴシック" charset="0"/>
              </a:defRPr>
            </a:lvl5pPr>
            <a:lvl6pPr marL="2514600" indent="-228600" eaLnBrk="0" fontAlgn="base" hangingPunct="0">
              <a:spcBef>
                <a:spcPct val="0"/>
              </a:spcBef>
              <a:spcAft>
                <a:spcPct val="0"/>
              </a:spcAft>
              <a:defRPr sz="1200">
                <a:solidFill>
                  <a:schemeClr val="hlink"/>
                </a:solidFill>
                <a:latin typeface="Arial" charset="0"/>
                <a:ea typeface="ＭＳ Ｐゴシック" charset="0"/>
              </a:defRPr>
            </a:lvl6pPr>
            <a:lvl7pPr marL="2971800" indent="-228600" eaLnBrk="0" fontAlgn="base" hangingPunct="0">
              <a:spcBef>
                <a:spcPct val="0"/>
              </a:spcBef>
              <a:spcAft>
                <a:spcPct val="0"/>
              </a:spcAft>
              <a:defRPr sz="1200">
                <a:solidFill>
                  <a:schemeClr val="hlink"/>
                </a:solidFill>
                <a:latin typeface="Arial" charset="0"/>
                <a:ea typeface="ＭＳ Ｐゴシック" charset="0"/>
              </a:defRPr>
            </a:lvl7pPr>
            <a:lvl8pPr marL="3429000" indent="-228600" eaLnBrk="0" fontAlgn="base" hangingPunct="0">
              <a:spcBef>
                <a:spcPct val="0"/>
              </a:spcBef>
              <a:spcAft>
                <a:spcPct val="0"/>
              </a:spcAft>
              <a:defRPr sz="1200">
                <a:solidFill>
                  <a:schemeClr val="hlink"/>
                </a:solidFill>
                <a:latin typeface="Arial" charset="0"/>
                <a:ea typeface="ＭＳ Ｐゴシック" charset="0"/>
              </a:defRPr>
            </a:lvl8pPr>
            <a:lvl9pPr marL="3886200" indent="-228600" eaLnBrk="0" fontAlgn="base" hangingPunct="0">
              <a:spcBef>
                <a:spcPct val="0"/>
              </a:spcBef>
              <a:spcAft>
                <a:spcPct val="0"/>
              </a:spcAft>
              <a:defRPr sz="1200">
                <a:solidFill>
                  <a:schemeClr val="hlink"/>
                </a:solidFill>
                <a:latin typeface="Arial" charset="0"/>
                <a:ea typeface="ＭＳ Ｐゴシック" charset="0"/>
              </a:defRPr>
            </a:lvl9pPr>
          </a:lstStyle>
          <a:p>
            <a:pPr eaLnBrk="1" hangingPunct="1">
              <a:spcBef>
                <a:spcPct val="50000"/>
              </a:spcBef>
              <a:defRPr/>
            </a:pPr>
            <a:r>
              <a:rPr lang="nl-NL" sz="2400" dirty="0" smtClean="0">
                <a:solidFill>
                  <a:schemeClr val="tx1"/>
                </a:solidFill>
                <a:latin typeface="Calibri" charset="0"/>
              </a:rPr>
              <a:t>NSAID geeft vasoconstrictie aanvoerende art.</a:t>
            </a:r>
          </a:p>
        </p:txBody>
      </p:sp>
      <p:grpSp>
        <p:nvGrpSpPr>
          <p:cNvPr id="6" name="Group 109"/>
          <p:cNvGrpSpPr>
            <a:grpSpLocks/>
          </p:cNvGrpSpPr>
          <p:nvPr/>
        </p:nvGrpSpPr>
        <p:grpSpPr bwMode="auto">
          <a:xfrm>
            <a:off x="4378355" y="3010359"/>
            <a:ext cx="3456517" cy="1008062"/>
            <a:chOff x="1837" y="1071"/>
            <a:chExt cx="2177" cy="862"/>
          </a:xfrm>
        </p:grpSpPr>
        <p:sp>
          <p:nvSpPr>
            <p:cNvPr id="7" name="Oval 110"/>
            <p:cNvSpPr>
              <a:spLocks noChangeArrowheads="1"/>
            </p:cNvSpPr>
            <p:nvPr/>
          </p:nvSpPr>
          <p:spPr bwMode="auto">
            <a:xfrm>
              <a:off x="2336" y="1071"/>
              <a:ext cx="1180" cy="862"/>
            </a:xfrm>
            <a:prstGeom prst="ellipse">
              <a:avLst/>
            </a:prstGeom>
            <a:noFill/>
            <a:ln w="152400">
              <a:solidFill>
                <a:srgbClr val="CC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nl-NL" sz="2400">
                <a:solidFill>
                  <a:srgbClr val="002060"/>
                </a:solidFill>
                <a:latin typeface="+mj-lt"/>
                <a:ea typeface="+mn-ea"/>
              </a:endParaRPr>
            </a:p>
          </p:txBody>
        </p:sp>
        <p:sp>
          <p:nvSpPr>
            <p:cNvPr id="8" name="Line 111"/>
            <p:cNvSpPr>
              <a:spLocks noChangeShapeType="1"/>
            </p:cNvSpPr>
            <p:nvPr/>
          </p:nvSpPr>
          <p:spPr bwMode="auto">
            <a:xfrm>
              <a:off x="2336" y="1524"/>
              <a:ext cx="1134" cy="0"/>
            </a:xfrm>
            <a:prstGeom prst="line">
              <a:avLst/>
            </a:prstGeom>
            <a:noFill/>
            <a:ln w="1524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nl-NL" sz="2400">
                <a:solidFill>
                  <a:srgbClr val="002060"/>
                </a:solidFill>
                <a:latin typeface="+mj-lt"/>
                <a:ea typeface="+mn-ea"/>
              </a:endParaRPr>
            </a:p>
          </p:txBody>
        </p:sp>
        <p:sp>
          <p:nvSpPr>
            <p:cNvPr id="9" name="Freeform 112"/>
            <p:cNvSpPr>
              <a:spLocks/>
            </p:cNvSpPr>
            <p:nvPr/>
          </p:nvSpPr>
          <p:spPr bwMode="auto">
            <a:xfrm>
              <a:off x="2336" y="1298"/>
              <a:ext cx="1134" cy="227"/>
            </a:xfrm>
            <a:custGeom>
              <a:avLst/>
              <a:gdLst>
                <a:gd name="T0" fmla="*/ 0 w 1134"/>
                <a:gd name="T1" fmla="*/ 279 h 279"/>
                <a:gd name="T2" fmla="*/ 544 w 1134"/>
                <a:gd name="T3" fmla="*/ 7 h 279"/>
                <a:gd name="T4" fmla="*/ 1134 w 1134"/>
                <a:gd name="T5" fmla="*/ 234 h 279"/>
              </a:gdLst>
              <a:ahLst/>
              <a:cxnLst>
                <a:cxn ang="0">
                  <a:pos x="T0" y="T1"/>
                </a:cxn>
                <a:cxn ang="0">
                  <a:pos x="T2" y="T3"/>
                </a:cxn>
                <a:cxn ang="0">
                  <a:pos x="T4" y="T5"/>
                </a:cxn>
              </a:cxnLst>
              <a:rect l="0" t="0" r="r" b="b"/>
              <a:pathLst>
                <a:path w="1134" h="279">
                  <a:moveTo>
                    <a:pt x="0" y="279"/>
                  </a:moveTo>
                  <a:cubicBezTo>
                    <a:pt x="177" y="146"/>
                    <a:pt x="355" y="14"/>
                    <a:pt x="544" y="7"/>
                  </a:cubicBezTo>
                  <a:cubicBezTo>
                    <a:pt x="733" y="0"/>
                    <a:pt x="933" y="117"/>
                    <a:pt x="1134" y="234"/>
                  </a:cubicBezTo>
                </a:path>
              </a:pathLst>
            </a:custGeom>
            <a:noFill/>
            <a:ln w="152400">
              <a:solidFill>
                <a:srgbClr val="CC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nl-NL" sz="2400">
                <a:solidFill>
                  <a:srgbClr val="002060"/>
                </a:solidFill>
                <a:latin typeface="+mj-lt"/>
                <a:ea typeface="+mn-ea"/>
              </a:endParaRPr>
            </a:p>
          </p:txBody>
        </p:sp>
        <p:sp>
          <p:nvSpPr>
            <p:cNvPr id="10" name="Freeform 113"/>
            <p:cNvSpPr>
              <a:spLocks/>
            </p:cNvSpPr>
            <p:nvPr/>
          </p:nvSpPr>
          <p:spPr bwMode="auto">
            <a:xfrm flipV="1">
              <a:off x="2336" y="1524"/>
              <a:ext cx="1134" cy="228"/>
            </a:xfrm>
            <a:custGeom>
              <a:avLst/>
              <a:gdLst>
                <a:gd name="T0" fmla="*/ 0 w 1134"/>
                <a:gd name="T1" fmla="*/ 279 h 279"/>
                <a:gd name="T2" fmla="*/ 544 w 1134"/>
                <a:gd name="T3" fmla="*/ 7 h 279"/>
                <a:gd name="T4" fmla="*/ 1134 w 1134"/>
                <a:gd name="T5" fmla="*/ 234 h 279"/>
              </a:gdLst>
              <a:ahLst/>
              <a:cxnLst>
                <a:cxn ang="0">
                  <a:pos x="T0" y="T1"/>
                </a:cxn>
                <a:cxn ang="0">
                  <a:pos x="T2" y="T3"/>
                </a:cxn>
                <a:cxn ang="0">
                  <a:pos x="T4" y="T5"/>
                </a:cxn>
              </a:cxnLst>
              <a:rect l="0" t="0" r="r" b="b"/>
              <a:pathLst>
                <a:path w="1134" h="279">
                  <a:moveTo>
                    <a:pt x="0" y="279"/>
                  </a:moveTo>
                  <a:cubicBezTo>
                    <a:pt x="177" y="146"/>
                    <a:pt x="355" y="14"/>
                    <a:pt x="544" y="7"/>
                  </a:cubicBezTo>
                  <a:cubicBezTo>
                    <a:pt x="733" y="0"/>
                    <a:pt x="933" y="117"/>
                    <a:pt x="1134" y="234"/>
                  </a:cubicBezTo>
                </a:path>
              </a:pathLst>
            </a:custGeom>
            <a:noFill/>
            <a:ln w="152400">
              <a:solidFill>
                <a:srgbClr val="CC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nl-NL" sz="2400">
                <a:solidFill>
                  <a:srgbClr val="002060"/>
                </a:solidFill>
                <a:latin typeface="+mj-lt"/>
                <a:ea typeface="+mn-ea"/>
              </a:endParaRPr>
            </a:p>
          </p:txBody>
        </p:sp>
        <p:sp>
          <p:nvSpPr>
            <p:cNvPr id="11" name="Line 114"/>
            <p:cNvSpPr>
              <a:spLocks noChangeShapeType="1"/>
            </p:cNvSpPr>
            <p:nvPr/>
          </p:nvSpPr>
          <p:spPr bwMode="auto">
            <a:xfrm>
              <a:off x="3515" y="1524"/>
              <a:ext cx="499" cy="0"/>
            </a:xfrm>
            <a:prstGeom prst="line">
              <a:avLst/>
            </a:prstGeom>
            <a:noFill/>
            <a:ln w="1524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nl-NL" sz="2400">
                <a:solidFill>
                  <a:srgbClr val="002060"/>
                </a:solidFill>
                <a:latin typeface="+mj-lt"/>
                <a:ea typeface="+mn-ea"/>
              </a:endParaRPr>
            </a:p>
          </p:txBody>
        </p:sp>
        <p:sp>
          <p:nvSpPr>
            <p:cNvPr id="12" name="Line 115"/>
            <p:cNvSpPr>
              <a:spLocks noChangeShapeType="1"/>
            </p:cNvSpPr>
            <p:nvPr/>
          </p:nvSpPr>
          <p:spPr bwMode="auto">
            <a:xfrm>
              <a:off x="1837" y="1524"/>
              <a:ext cx="499" cy="0"/>
            </a:xfrm>
            <a:prstGeom prst="line">
              <a:avLst/>
            </a:prstGeom>
            <a:noFill/>
            <a:ln w="1524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nl-NL" sz="2400">
                <a:solidFill>
                  <a:srgbClr val="002060"/>
                </a:solidFill>
                <a:latin typeface="+mj-lt"/>
                <a:ea typeface="+mn-ea"/>
              </a:endParaRPr>
            </a:p>
          </p:txBody>
        </p:sp>
      </p:grpSp>
      <p:sp>
        <p:nvSpPr>
          <p:cNvPr id="13" name="Line 134"/>
          <p:cNvSpPr>
            <a:spLocks noChangeShapeType="1"/>
          </p:cNvSpPr>
          <p:nvPr/>
        </p:nvSpPr>
        <p:spPr bwMode="auto">
          <a:xfrm>
            <a:off x="1882804" y="3513596"/>
            <a:ext cx="2017184"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nl-NL" sz="2400">
              <a:solidFill>
                <a:srgbClr val="002060"/>
              </a:solidFill>
              <a:latin typeface="+mj-lt"/>
              <a:ea typeface="+mn-ea"/>
            </a:endParaRPr>
          </a:p>
        </p:txBody>
      </p:sp>
      <p:sp>
        <p:nvSpPr>
          <p:cNvPr id="14" name="Line 135"/>
          <p:cNvSpPr>
            <a:spLocks noChangeShapeType="1"/>
          </p:cNvSpPr>
          <p:nvPr/>
        </p:nvSpPr>
        <p:spPr bwMode="auto">
          <a:xfrm>
            <a:off x="8217988" y="3513596"/>
            <a:ext cx="2017184"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nl-NL" sz="2400">
              <a:solidFill>
                <a:srgbClr val="002060"/>
              </a:solidFill>
              <a:latin typeface="+mj-lt"/>
              <a:ea typeface="+mn-ea"/>
            </a:endParaRPr>
          </a:p>
        </p:txBody>
      </p:sp>
      <p:sp>
        <p:nvSpPr>
          <p:cNvPr id="15" name="Text Box 144"/>
          <p:cNvSpPr txBox="1">
            <a:spLocks noChangeArrowheads="1"/>
          </p:cNvSpPr>
          <p:nvPr/>
        </p:nvSpPr>
        <p:spPr bwMode="auto">
          <a:xfrm>
            <a:off x="4811212" y="2039546"/>
            <a:ext cx="259291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GB" altLang="nl-NL" sz="2800" dirty="0">
                <a:solidFill>
                  <a:srgbClr val="002060"/>
                </a:solidFill>
                <a:latin typeface="+mj-lt"/>
                <a:ea typeface="+mn-ea"/>
              </a:rPr>
              <a:t>Glomerulus</a:t>
            </a:r>
            <a:endParaRPr lang="en-US" altLang="nl-NL" sz="2800" dirty="0">
              <a:solidFill>
                <a:srgbClr val="002060"/>
              </a:solidFill>
              <a:latin typeface="+mj-lt"/>
              <a:ea typeface="+mn-ea"/>
            </a:endParaRPr>
          </a:p>
        </p:txBody>
      </p:sp>
      <p:sp>
        <p:nvSpPr>
          <p:cNvPr id="16" name="Text Box 145"/>
          <p:cNvSpPr txBox="1">
            <a:spLocks noChangeArrowheads="1"/>
          </p:cNvSpPr>
          <p:nvPr/>
        </p:nvSpPr>
        <p:spPr bwMode="auto">
          <a:xfrm>
            <a:off x="1594938" y="2555488"/>
            <a:ext cx="259291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GB" altLang="nl-NL" sz="2800" dirty="0" err="1" smtClean="0">
                <a:solidFill>
                  <a:srgbClr val="002060"/>
                </a:solidFill>
                <a:latin typeface="+mj-lt"/>
                <a:ea typeface="+mn-ea"/>
              </a:rPr>
              <a:t>Afferente</a:t>
            </a:r>
            <a:r>
              <a:rPr lang="en-GB" altLang="nl-NL" sz="2800" dirty="0" smtClean="0">
                <a:solidFill>
                  <a:srgbClr val="002060"/>
                </a:solidFill>
                <a:latin typeface="+mj-lt"/>
                <a:ea typeface="+mn-ea"/>
              </a:rPr>
              <a:t> </a:t>
            </a:r>
            <a:r>
              <a:rPr lang="en-GB" altLang="nl-NL" sz="2800" dirty="0">
                <a:solidFill>
                  <a:srgbClr val="002060"/>
                </a:solidFill>
                <a:latin typeface="+mj-lt"/>
                <a:ea typeface="+mn-ea"/>
              </a:rPr>
              <a:t>arteriole</a:t>
            </a:r>
            <a:endParaRPr lang="en-US" altLang="nl-NL" sz="2800" dirty="0">
              <a:solidFill>
                <a:srgbClr val="002060"/>
              </a:solidFill>
              <a:latin typeface="+mj-lt"/>
              <a:ea typeface="+mn-ea"/>
            </a:endParaRPr>
          </a:p>
        </p:txBody>
      </p:sp>
      <p:sp>
        <p:nvSpPr>
          <p:cNvPr id="17" name="Text Box 146"/>
          <p:cNvSpPr txBox="1">
            <a:spLocks noChangeArrowheads="1"/>
          </p:cNvSpPr>
          <p:nvPr/>
        </p:nvSpPr>
        <p:spPr bwMode="auto">
          <a:xfrm>
            <a:off x="8027488" y="2555488"/>
            <a:ext cx="259291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GB" altLang="nl-NL" sz="2800" dirty="0" err="1" smtClean="0">
                <a:solidFill>
                  <a:srgbClr val="002060"/>
                </a:solidFill>
                <a:latin typeface="+mj-lt"/>
                <a:ea typeface="+mn-ea"/>
              </a:rPr>
              <a:t>Efferente</a:t>
            </a:r>
            <a:r>
              <a:rPr lang="en-GB" altLang="nl-NL" sz="2800" dirty="0" smtClean="0">
                <a:solidFill>
                  <a:srgbClr val="002060"/>
                </a:solidFill>
                <a:latin typeface="+mj-lt"/>
                <a:ea typeface="+mn-ea"/>
              </a:rPr>
              <a:t> </a:t>
            </a:r>
            <a:r>
              <a:rPr lang="en-GB" altLang="nl-NL" sz="2800" dirty="0">
                <a:solidFill>
                  <a:srgbClr val="002060"/>
                </a:solidFill>
                <a:latin typeface="+mj-lt"/>
                <a:ea typeface="+mn-ea"/>
              </a:rPr>
              <a:t>arteriole</a:t>
            </a:r>
            <a:endParaRPr lang="en-US" altLang="nl-NL" sz="2800" dirty="0">
              <a:solidFill>
                <a:srgbClr val="002060"/>
              </a:solidFill>
              <a:latin typeface="+mj-lt"/>
              <a:ea typeface="+mn-ea"/>
            </a:endParaRPr>
          </a:p>
        </p:txBody>
      </p:sp>
      <p:sp>
        <p:nvSpPr>
          <p:cNvPr id="18" name="Line 147"/>
          <p:cNvSpPr>
            <a:spLocks noChangeShapeType="1"/>
          </p:cNvSpPr>
          <p:nvPr/>
        </p:nvSpPr>
        <p:spPr bwMode="auto">
          <a:xfrm>
            <a:off x="6107671" y="3873909"/>
            <a:ext cx="0" cy="792162"/>
          </a:xfrm>
          <a:prstGeom prst="line">
            <a:avLst/>
          </a:prstGeom>
          <a:noFill/>
          <a:ln w="50800">
            <a:solidFill>
              <a:srgbClr val="00B05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nl-NL" sz="2400">
              <a:solidFill>
                <a:srgbClr val="002060"/>
              </a:solidFill>
              <a:latin typeface="+mj-lt"/>
              <a:ea typeface="+mn-ea"/>
            </a:endParaRPr>
          </a:p>
        </p:txBody>
      </p:sp>
      <p:sp>
        <p:nvSpPr>
          <p:cNvPr id="19" name="Text Box 148"/>
          <p:cNvSpPr txBox="1">
            <a:spLocks noChangeArrowheads="1"/>
          </p:cNvSpPr>
          <p:nvPr/>
        </p:nvSpPr>
        <p:spPr bwMode="auto">
          <a:xfrm>
            <a:off x="4858838" y="4586747"/>
            <a:ext cx="259291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GB" altLang="nl-NL" sz="2800" dirty="0" err="1" smtClean="0">
                <a:solidFill>
                  <a:srgbClr val="002060"/>
                </a:solidFill>
                <a:latin typeface="+mj-lt"/>
                <a:ea typeface="+mn-ea"/>
              </a:rPr>
              <a:t>Glomerulair</a:t>
            </a:r>
            <a:r>
              <a:rPr lang="en-GB" altLang="nl-NL" sz="2800" dirty="0" smtClean="0">
                <a:solidFill>
                  <a:srgbClr val="002060"/>
                </a:solidFill>
                <a:latin typeface="+mj-lt"/>
                <a:ea typeface="+mn-ea"/>
              </a:rPr>
              <a:t> </a:t>
            </a:r>
            <a:r>
              <a:rPr lang="en-GB" altLang="nl-NL" sz="2800" dirty="0" err="1" smtClean="0">
                <a:solidFill>
                  <a:srgbClr val="002060"/>
                </a:solidFill>
                <a:latin typeface="+mj-lt"/>
                <a:ea typeface="+mn-ea"/>
              </a:rPr>
              <a:t>ultrafiltraat</a:t>
            </a:r>
            <a:endParaRPr lang="en-US" altLang="nl-NL" sz="2800" dirty="0">
              <a:solidFill>
                <a:srgbClr val="002060"/>
              </a:solidFill>
              <a:latin typeface="+mj-lt"/>
              <a:ea typeface="+mn-ea"/>
            </a:endParaRPr>
          </a:p>
        </p:txBody>
      </p:sp>
    </p:spTree>
    <p:extLst>
      <p:ext uri="{BB962C8B-B14F-4D97-AF65-F5344CB8AC3E}">
        <p14:creationId xmlns:p14="http://schemas.microsoft.com/office/powerpoint/2010/main" val="788751"/>
      </p:ext>
    </p:extLst>
  </p:cSld>
  <p:clrMapOvr>
    <a:masterClrMapping/>
  </p:clrMapOvr>
  <mc:AlternateContent xmlns:mc="http://schemas.openxmlformats.org/markup-compatibility/2006" xmlns:p14="http://schemas.microsoft.com/office/powerpoint/2010/main">
    <mc:Choice Requires="p14">
      <p:transition spd="slow" p14:dur="30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Diabetes in de laatste levensfase</a:t>
            </a:r>
            <a:endParaRPr lang="nl-NL" dirty="0"/>
          </a:p>
        </p:txBody>
      </p:sp>
      <p:sp>
        <p:nvSpPr>
          <p:cNvPr id="3" name="Tijdelijke aanduiding voor inhoud 2"/>
          <p:cNvSpPr>
            <a:spLocks noGrp="1"/>
          </p:cNvSpPr>
          <p:nvPr>
            <p:ph idx="1"/>
          </p:nvPr>
        </p:nvSpPr>
        <p:spPr/>
        <p:txBody>
          <a:bodyPr>
            <a:normAutofit/>
          </a:bodyPr>
          <a:lstStyle/>
          <a:p>
            <a:r>
              <a:rPr lang="nl-NL" dirty="0" smtClean="0"/>
              <a:t>Type </a:t>
            </a:r>
            <a:r>
              <a:rPr lang="nl-NL" dirty="0"/>
              <a:t>I DM </a:t>
            </a:r>
            <a:r>
              <a:rPr lang="nl-NL" dirty="0" smtClean="0"/>
              <a:t>insuline noodzakelijk</a:t>
            </a:r>
            <a:r>
              <a:rPr lang="nl-NL" dirty="0"/>
              <a:t> </a:t>
            </a:r>
            <a:r>
              <a:rPr lang="nl-NL" dirty="0" smtClean="0"/>
              <a:t>(ketoacidose) doses </a:t>
            </a:r>
            <a:r>
              <a:rPr lang="nl-NL" dirty="0"/>
              <a:t>kunnen aangepast worden </a:t>
            </a:r>
            <a:r>
              <a:rPr lang="nl-NL" dirty="0" smtClean="0"/>
              <a:t>aan</a:t>
            </a:r>
            <a:r>
              <a:rPr lang="nl-NL" dirty="0"/>
              <a:t> </a:t>
            </a:r>
            <a:r>
              <a:rPr lang="nl-NL" dirty="0" smtClean="0"/>
              <a:t>de </a:t>
            </a:r>
            <a:r>
              <a:rPr lang="nl-NL" dirty="0"/>
              <a:t>omstandigheden (vaak alleen </a:t>
            </a:r>
            <a:r>
              <a:rPr lang="nl-NL" dirty="0" smtClean="0"/>
              <a:t>LW insuline </a:t>
            </a:r>
            <a:r>
              <a:rPr lang="nl-NL" dirty="0"/>
              <a:t>toedienen en de kort- werkende </a:t>
            </a:r>
            <a:r>
              <a:rPr lang="nl-NL" dirty="0" smtClean="0"/>
              <a:t>aanpassen</a:t>
            </a:r>
            <a:endParaRPr lang="nl-NL" dirty="0"/>
          </a:p>
          <a:p>
            <a:r>
              <a:rPr lang="nl-NL" dirty="0" smtClean="0"/>
              <a:t>Type </a:t>
            </a:r>
            <a:r>
              <a:rPr lang="nl-NL" dirty="0"/>
              <a:t>2 </a:t>
            </a:r>
            <a:r>
              <a:rPr lang="nl-NL" dirty="0" smtClean="0"/>
              <a:t>DM nog </a:t>
            </a:r>
            <a:r>
              <a:rPr lang="nl-NL" dirty="0"/>
              <a:t>steeds </a:t>
            </a:r>
            <a:r>
              <a:rPr lang="nl-NL" dirty="0" smtClean="0"/>
              <a:t>risico hyperglykemie</a:t>
            </a:r>
            <a:r>
              <a:rPr lang="nl-NL" dirty="0"/>
              <a:t>, zelfs als men niet </a:t>
            </a:r>
            <a:r>
              <a:rPr lang="nl-NL" dirty="0" smtClean="0"/>
              <a:t>eet</a:t>
            </a:r>
            <a:endParaRPr lang="nl-NL" dirty="0"/>
          </a:p>
        </p:txBody>
      </p:sp>
    </p:spTree>
    <p:extLst>
      <p:ext uri="{BB962C8B-B14F-4D97-AF65-F5344CB8AC3E}">
        <p14:creationId xmlns:p14="http://schemas.microsoft.com/office/powerpoint/2010/main" val="29625350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Diabetes in de laatste levensfase</a:t>
            </a:r>
            <a:endParaRPr lang="nl-NL" dirty="0"/>
          </a:p>
        </p:txBody>
      </p:sp>
      <p:sp>
        <p:nvSpPr>
          <p:cNvPr id="3" name="Tijdelijke aanduiding voor inhoud 2"/>
          <p:cNvSpPr>
            <a:spLocks noGrp="1"/>
          </p:cNvSpPr>
          <p:nvPr>
            <p:ph idx="1"/>
          </p:nvPr>
        </p:nvSpPr>
        <p:spPr/>
        <p:txBody>
          <a:bodyPr>
            <a:normAutofit/>
          </a:bodyPr>
          <a:lstStyle/>
          <a:p>
            <a:r>
              <a:rPr lang="nl-NL" dirty="0" smtClean="0"/>
              <a:t>Insuline: dosis </a:t>
            </a:r>
            <a:r>
              <a:rPr lang="nl-NL" dirty="0"/>
              <a:t>verminderen (</a:t>
            </a:r>
            <a:r>
              <a:rPr lang="nl-NL" dirty="0" smtClean="0"/>
              <a:t>bij gewichtsverlies</a:t>
            </a:r>
            <a:r>
              <a:rPr lang="nl-NL" dirty="0"/>
              <a:t>, verminderde calorie intake bij anorexia of braken</a:t>
            </a:r>
            <a:r>
              <a:rPr lang="nl-NL" dirty="0" smtClean="0"/>
              <a:t>)</a:t>
            </a:r>
            <a:endParaRPr lang="nl-NL" dirty="0"/>
          </a:p>
          <a:p>
            <a:r>
              <a:rPr lang="nl-NL" dirty="0" smtClean="0"/>
              <a:t>Lage </a:t>
            </a:r>
            <a:r>
              <a:rPr lang="nl-NL" dirty="0"/>
              <a:t>dosis </a:t>
            </a:r>
            <a:r>
              <a:rPr lang="nl-NL" dirty="0" smtClean="0"/>
              <a:t>continueren (ketoacidose)</a:t>
            </a:r>
          </a:p>
          <a:p>
            <a:r>
              <a:rPr lang="nl-NL" dirty="0" smtClean="0"/>
              <a:t>Bij type 2 DM: </a:t>
            </a:r>
            <a:r>
              <a:rPr lang="nl-NL" dirty="0"/>
              <a:t>dosis halveren of stoppen. Liefst </a:t>
            </a:r>
            <a:r>
              <a:rPr lang="nl-NL" dirty="0" err="1" smtClean="0"/>
              <a:t>gliclazide</a:t>
            </a:r>
            <a:endParaRPr lang="nl-NL" dirty="0" smtClean="0"/>
          </a:p>
          <a:p>
            <a:r>
              <a:rPr lang="nl-NL" dirty="0" err="1" smtClean="0"/>
              <a:t>Metformine</a:t>
            </a:r>
            <a:r>
              <a:rPr lang="nl-NL" dirty="0" smtClean="0"/>
              <a:t> niet (</a:t>
            </a:r>
            <a:r>
              <a:rPr lang="nl-NL" dirty="0" err="1" smtClean="0"/>
              <a:t>gastrointestinale</a:t>
            </a:r>
            <a:r>
              <a:rPr lang="nl-NL" dirty="0" smtClean="0"/>
              <a:t> bijwerkingen)</a:t>
            </a:r>
          </a:p>
          <a:p>
            <a:pPr marL="0" indent="0">
              <a:buNone/>
            </a:pPr>
            <a:endParaRPr lang="nl-NL" dirty="0" smtClean="0"/>
          </a:p>
          <a:p>
            <a:pPr marL="0" indent="0">
              <a:buNone/>
            </a:pPr>
            <a:r>
              <a:rPr lang="nl-NL" dirty="0" smtClean="0"/>
              <a:t>Bestaande </a:t>
            </a:r>
            <a:r>
              <a:rPr lang="nl-NL" dirty="0"/>
              <a:t>onderzoeken </a:t>
            </a:r>
            <a:r>
              <a:rPr lang="nl-NL" dirty="0" smtClean="0"/>
              <a:t>niet </a:t>
            </a:r>
            <a:r>
              <a:rPr lang="nl-NL" dirty="0" err="1" smtClean="0"/>
              <a:t>evidence</a:t>
            </a:r>
            <a:r>
              <a:rPr lang="nl-NL" dirty="0" smtClean="0"/>
              <a:t> </a:t>
            </a:r>
            <a:r>
              <a:rPr lang="nl-NL" dirty="0" err="1" smtClean="0"/>
              <a:t>based</a:t>
            </a:r>
            <a:r>
              <a:rPr lang="nl-NL" dirty="0"/>
              <a:t>, maar </a:t>
            </a:r>
            <a:r>
              <a:rPr lang="nl-NL" dirty="0" smtClean="0"/>
              <a:t>expert </a:t>
            </a:r>
            <a:r>
              <a:rPr lang="nl-NL" dirty="0"/>
              <a:t>opinion of als </a:t>
            </a:r>
            <a:r>
              <a:rPr lang="nl-NL" dirty="0" err="1"/>
              <a:t>clinical</a:t>
            </a:r>
            <a:r>
              <a:rPr lang="nl-NL" dirty="0"/>
              <a:t> </a:t>
            </a:r>
            <a:r>
              <a:rPr lang="nl-NL" dirty="0" err="1" smtClean="0"/>
              <a:t>guideline</a:t>
            </a:r>
            <a:endParaRPr lang="nl-NL" dirty="0"/>
          </a:p>
          <a:p>
            <a:pPr marL="0" indent="0">
              <a:buNone/>
            </a:pPr>
            <a:endParaRPr lang="nl-NL" dirty="0">
              <a:effectLst/>
            </a:endParaRPr>
          </a:p>
        </p:txBody>
      </p:sp>
    </p:spTree>
    <p:extLst>
      <p:ext uri="{BB962C8B-B14F-4D97-AF65-F5344CB8AC3E}">
        <p14:creationId xmlns:p14="http://schemas.microsoft.com/office/powerpoint/2010/main" val="33137180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Is glucoseregulatie bij kwetsbare ouderen zinvol? </a:t>
            </a:r>
            <a:br>
              <a:rPr lang="nl-NL" dirty="0"/>
            </a:br>
            <a:endParaRPr lang="nl-NL" dirty="0"/>
          </a:p>
        </p:txBody>
      </p:sp>
      <p:sp>
        <p:nvSpPr>
          <p:cNvPr id="3" name="Tijdelijke aanduiding voor inhoud 2"/>
          <p:cNvSpPr>
            <a:spLocks noGrp="1"/>
          </p:cNvSpPr>
          <p:nvPr>
            <p:ph idx="1"/>
          </p:nvPr>
        </p:nvSpPr>
        <p:spPr/>
        <p:txBody>
          <a:bodyPr/>
          <a:lstStyle/>
          <a:p>
            <a:pPr marL="0" indent="0">
              <a:buNone/>
            </a:pPr>
            <a:r>
              <a:rPr lang="nl-NL" dirty="0" smtClean="0"/>
              <a:t>Welk </a:t>
            </a:r>
            <a:r>
              <a:rPr lang="nl-NL" dirty="0"/>
              <a:t>doel hebben we dan</a:t>
            </a:r>
            <a:r>
              <a:rPr lang="nl-NL" dirty="0" smtClean="0"/>
              <a:t>?</a:t>
            </a:r>
          </a:p>
          <a:p>
            <a:pPr marL="0" indent="0">
              <a:buNone/>
            </a:pPr>
            <a:endParaRPr lang="nl-NL" dirty="0" smtClean="0"/>
          </a:p>
          <a:p>
            <a:r>
              <a:rPr lang="nl-NL" dirty="0"/>
              <a:t>Verlenging levensverwachting?</a:t>
            </a:r>
          </a:p>
          <a:p>
            <a:r>
              <a:rPr lang="nl-NL" dirty="0"/>
              <a:t>Verbetering van de kwaliteit van leven?</a:t>
            </a:r>
          </a:p>
          <a:p>
            <a:r>
              <a:rPr lang="nl-NL" dirty="0"/>
              <a:t>Verlagen en voorkomen van </a:t>
            </a:r>
            <a:r>
              <a:rPr lang="nl-NL" dirty="0" smtClean="0"/>
              <a:t>complicaties (retinopathie, neuropathie, diabetische voet, nefropathie, HVZ)?</a:t>
            </a:r>
            <a:endParaRPr lang="nl-NL" dirty="0"/>
          </a:p>
          <a:p>
            <a:r>
              <a:rPr lang="nl-NL" dirty="0"/>
              <a:t>Vermindering van leed in algemeen?</a:t>
            </a:r>
          </a:p>
          <a:p>
            <a:pPr marL="0" indent="0">
              <a:buNone/>
            </a:pPr>
            <a:endParaRPr lang="nl-NL" dirty="0"/>
          </a:p>
        </p:txBody>
      </p:sp>
    </p:spTree>
    <p:extLst>
      <p:ext uri="{BB962C8B-B14F-4D97-AF65-F5344CB8AC3E}">
        <p14:creationId xmlns:p14="http://schemas.microsoft.com/office/powerpoint/2010/main" val="36513036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Is glucoseregulatie bij kwetsbare ouderen </a:t>
            </a:r>
            <a:r>
              <a:rPr lang="nl-NL" dirty="0" smtClean="0"/>
              <a:t>zinvol?</a:t>
            </a:r>
            <a:endParaRPr lang="nl-NL" dirty="0"/>
          </a:p>
        </p:txBody>
      </p:sp>
      <p:sp>
        <p:nvSpPr>
          <p:cNvPr id="3" name="Tijdelijke aanduiding voor inhoud 2"/>
          <p:cNvSpPr>
            <a:spLocks noGrp="1"/>
          </p:cNvSpPr>
          <p:nvPr>
            <p:ph idx="1"/>
          </p:nvPr>
        </p:nvSpPr>
        <p:spPr/>
        <p:txBody>
          <a:bodyPr>
            <a:normAutofit/>
          </a:bodyPr>
          <a:lstStyle/>
          <a:p>
            <a:pPr marL="0" indent="0">
              <a:buNone/>
            </a:pPr>
            <a:endParaRPr lang="nl-NL" sz="2100" dirty="0" smtClean="0"/>
          </a:p>
          <a:p>
            <a:pPr marL="0" indent="0">
              <a:buNone/>
            </a:pPr>
            <a:r>
              <a:rPr lang="nl-NL" dirty="0" smtClean="0"/>
              <a:t>Hoewel </a:t>
            </a:r>
            <a:r>
              <a:rPr lang="nl-NL" dirty="0"/>
              <a:t>de controle op </a:t>
            </a:r>
            <a:r>
              <a:rPr lang="nl-NL" dirty="0" smtClean="0"/>
              <a:t>hyperglykemie </a:t>
            </a:r>
            <a:r>
              <a:rPr lang="nl-NL" dirty="0"/>
              <a:t>belangrijk is, kan bij oudere personen met diabetes mellitus </a:t>
            </a:r>
            <a:r>
              <a:rPr lang="nl-NL" dirty="0" smtClean="0"/>
              <a:t>wellicht een </a:t>
            </a:r>
            <a:r>
              <a:rPr lang="nl-NL" dirty="0"/>
              <a:t>grotere reductie van morbiditeit en mortaliteit worden bereikt door controle van cardiovasculaire risicofactoren dan door strikte </a:t>
            </a:r>
            <a:r>
              <a:rPr lang="nl-NL" dirty="0" err="1"/>
              <a:t>glykemische</a:t>
            </a:r>
            <a:r>
              <a:rPr lang="nl-NL" dirty="0"/>
              <a:t> controle.</a:t>
            </a:r>
            <a:br>
              <a:rPr lang="nl-NL" dirty="0"/>
            </a:br>
            <a:endParaRPr lang="nl-NL" dirty="0" smtClean="0"/>
          </a:p>
          <a:p>
            <a:pPr marL="0" indent="0">
              <a:buNone/>
            </a:pPr>
            <a:endParaRPr lang="nl-NL" sz="2100" dirty="0"/>
          </a:p>
          <a:p>
            <a:pPr marL="0" indent="0">
              <a:buNone/>
            </a:pPr>
            <a:endParaRPr lang="nl-NL" dirty="0"/>
          </a:p>
        </p:txBody>
      </p:sp>
      <p:sp>
        <p:nvSpPr>
          <p:cNvPr id="4" name="Tijdelijke aanduiding voor voettekst 3"/>
          <p:cNvSpPr>
            <a:spLocks noGrp="1"/>
          </p:cNvSpPr>
          <p:nvPr>
            <p:ph type="ftr" sz="quarter" idx="11"/>
          </p:nvPr>
        </p:nvSpPr>
        <p:spPr>
          <a:xfrm>
            <a:off x="996938" y="6356350"/>
            <a:ext cx="10687062" cy="365125"/>
          </a:xfrm>
        </p:spPr>
        <p:txBody>
          <a:bodyPr/>
          <a:lstStyle/>
          <a:p>
            <a:r>
              <a:rPr lang="en-GB" altLang="en-US" dirty="0" err="1" smtClean="0"/>
              <a:t>Multidisciplinaire</a:t>
            </a:r>
            <a:r>
              <a:rPr lang="en-GB" altLang="en-US" dirty="0" smtClean="0"/>
              <a:t> </a:t>
            </a:r>
            <a:r>
              <a:rPr lang="en-GB" altLang="en-US" dirty="0" err="1"/>
              <a:t>Richtlijn</a:t>
            </a:r>
            <a:r>
              <a:rPr lang="en-GB" altLang="en-US" dirty="0"/>
              <a:t> Diabetes – </a:t>
            </a:r>
            <a:r>
              <a:rPr lang="en-GB" altLang="en-US" dirty="0" err="1"/>
              <a:t>Deel</a:t>
            </a:r>
            <a:r>
              <a:rPr lang="en-GB" altLang="en-US" dirty="0"/>
              <a:t> 2. </a:t>
            </a:r>
            <a:r>
              <a:rPr lang="en-GB" altLang="en-US" dirty="0" err="1"/>
              <a:t>Verenso</a:t>
            </a:r>
            <a:r>
              <a:rPr lang="en-GB" altLang="en-US" dirty="0"/>
              <a:t>, </a:t>
            </a:r>
            <a:r>
              <a:rPr lang="en-GB" altLang="en-US" dirty="0" err="1"/>
              <a:t>specialisten</a:t>
            </a:r>
            <a:r>
              <a:rPr lang="en-GB" altLang="en-US" dirty="0"/>
              <a:t> in </a:t>
            </a:r>
            <a:r>
              <a:rPr lang="en-GB" altLang="en-US" dirty="0" err="1"/>
              <a:t>ouderengeneeskunde</a:t>
            </a:r>
            <a:r>
              <a:rPr lang="en-GB" altLang="en-US" dirty="0"/>
              <a:t> </a:t>
            </a:r>
            <a:r>
              <a:rPr lang="en-GB" altLang="en-US" dirty="0" smtClean="0"/>
              <a:t>2011</a:t>
            </a:r>
          </a:p>
          <a:p>
            <a:endParaRPr lang="nl-NL" dirty="0"/>
          </a:p>
        </p:txBody>
      </p:sp>
    </p:spTree>
    <p:extLst>
      <p:ext uri="{BB962C8B-B14F-4D97-AF65-F5344CB8AC3E}">
        <p14:creationId xmlns:p14="http://schemas.microsoft.com/office/powerpoint/2010/main" val="12576482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ltLang="nl-NL" sz="4000" dirty="0" smtClean="0">
                <a:ea typeface="Geneva" pitchFamily="122" charset="-128"/>
              </a:rPr>
              <a:t>K</a:t>
            </a:r>
            <a:r>
              <a:rPr lang="nl-NL" altLang="nl-NL" dirty="0" smtClean="0">
                <a:ea typeface="Geneva" pitchFamily="122" charset="-128"/>
              </a:rPr>
              <a:t>ernwaarden </a:t>
            </a:r>
            <a:r>
              <a:rPr lang="nl-NL" altLang="nl-NL" dirty="0">
                <a:ea typeface="Geneva" pitchFamily="122" charset="-128"/>
              </a:rPr>
              <a:t>glucoseregulatie </a:t>
            </a:r>
            <a:r>
              <a:rPr lang="nl-NL" altLang="nl-NL" dirty="0" smtClean="0">
                <a:ea typeface="Geneva" pitchFamily="122" charset="-128"/>
              </a:rPr>
              <a:t>bij de </a:t>
            </a:r>
            <a:r>
              <a:rPr lang="nl-NL" altLang="nl-NL" dirty="0">
                <a:ea typeface="Geneva" pitchFamily="122" charset="-128"/>
              </a:rPr>
              <a:t>(kwetsbare) oudere</a:t>
            </a:r>
            <a:endParaRPr lang="nl-NL" dirty="0"/>
          </a:p>
        </p:txBody>
      </p:sp>
      <p:sp>
        <p:nvSpPr>
          <p:cNvPr id="3" name="Tijdelijke aanduiding voor inhoud 2"/>
          <p:cNvSpPr>
            <a:spLocks noGrp="1"/>
          </p:cNvSpPr>
          <p:nvPr>
            <p:ph idx="1"/>
          </p:nvPr>
        </p:nvSpPr>
        <p:spPr/>
        <p:txBody>
          <a:bodyPr>
            <a:normAutofit lnSpcReduction="10000"/>
          </a:bodyPr>
          <a:lstStyle/>
          <a:p>
            <a:pPr marL="514350" indent="-514350">
              <a:buFont typeface="Calibri" panose="020F0502020204030204" pitchFamily="34" charset="0"/>
              <a:buAutoNum type="arabicPeriod"/>
            </a:pPr>
            <a:r>
              <a:rPr lang="nl-NL" altLang="nl-NL" sz="2400" i="1" dirty="0">
                <a:ea typeface="Geneva" pitchFamily="122" charset="-128"/>
              </a:rPr>
              <a:t>Voorkom </a:t>
            </a:r>
            <a:r>
              <a:rPr lang="nl-NL" altLang="nl-NL" sz="2400" i="1" dirty="0" err="1" smtClean="0">
                <a:ea typeface="Geneva" pitchFamily="122" charset="-128"/>
              </a:rPr>
              <a:t>hypoglykemieën</a:t>
            </a:r>
            <a:r>
              <a:rPr lang="nl-NL" altLang="nl-NL" sz="2400" i="1" dirty="0" smtClean="0">
                <a:ea typeface="Geneva" pitchFamily="122" charset="-128"/>
              </a:rPr>
              <a:t> </a:t>
            </a:r>
            <a:endParaRPr lang="nl-NL" altLang="nl-NL" sz="2400" i="1" dirty="0">
              <a:ea typeface="Geneva" pitchFamily="122" charset="-128"/>
            </a:endParaRPr>
          </a:p>
          <a:p>
            <a:pPr marL="1314450" lvl="2" indent="-514350">
              <a:buFont typeface="Calibri" panose="020F0502020204030204" pitchFamily="34" charset="0"/>
              <a:buAutoNum type="alphaLcPeriod"/>
            </a:pPr>
            <a:r>
              <a:rPr lang="nl-NL" altLang="nl-NL" dirty="0">
                <a:ea typeface="Geneva" pitchFamily="122" charset="-128"/>
              </a:rPr>
              <a:t>Preventie verlies cognitieve functie </a:t>
            </a:r>
          </a:p>
          <a:p>
            <a:pPr marL="1314450" lvl="2" indent="-514350">
              <a:buFont typeface="Calibri" panose="020F0502020204030204" pitchFamily="34" charset="0"/>
              <a:buAutoNum type="alphaLcPeriod"/>
            </a:pPr>
            <a:r>
              <a:rPr lang="nl-NL" altLang="nl-NL" dirty="0">
                <a:ea typeface="Geneva" pitchFamily="122" charset="-128"/>
              </a:rPr>
              <a:t>Preventie sympathicusactivatie (HVZ)</a:t>
            </a:r>
          </a:p>
          <a:p>
            <a:pPr marL="1314450" lvl="2" indent="-514350">
              <a:buFont typeface="Calibri" panose="020F0502020204030204" pitchFamily="34" charset="0"/>
              <a:buAutoNum type="alphaLcPeriod"/>
            </a:pPr>
            <a:r>
              <a:rPr lang="nl-NL" altLang="nl-NL" dirty="0">
                <a:ea typeface="Geneva" pitchFamily="122" charset="-128"/>
              </a:rPr>
              <a:t>Preventie valneiging en fracturen</a:t>
            </a:r>
          </a:p>
          <a:p>
            <a:pPr marL="1314450" lvl="2" indent="-514350">
              <a:buFont typeface="Calibri" panose="020F0502020204030204" pitchFamily="34" charset="0"/>
              <a:buAutoNum type="alphaLcPeriod"/>
            </a:pPr>
            <a:r>
              <a:rPr lang="nl-NL" altLang="nl-NL" dirty="0">
                <a:ea typeface="Geneva" pitchFamily="122" charset="-128"/>
              </a:rPr>
              <a:t>Preventie reactief eetgedrag en gewichtstoename </a:t>
            </a:r>
          </a:p>
          <a:p>
            <a:pPr marL="514350" indent="-514350">
              <a:buFont typeface="Calibri" panose="020F0502020204030204" pitchFamily="34" charset="0"/>
              <a:buAutoNum type="arabicPeriod"/>
            </a:pPr>
            <a:r>
              <a:rPr lang="nl-NL" altLang="nl-NL" sz="2400" i="1" dirty="0">
                <a:ea typeface="Geneva" pitchFamily="122" charset="-128"/>
              </a:rPr>
              <a:t>Voorkom </a:t>
            </a:r>
            <a:r>
              <a:rPr lang="nl-NL" altLang="nl-NL" sz="2400" i="1" dirty="0" err="1" smtClean="0">
                <a:ea typeface="Geneva" pitchFamily="122" charset="-128"/>
              </a:rPr>
              <a:t>hyperglykemieën</a:t>
            </a:r>
            <a:endParaRPr lang="nl-NL" altLang="nl-NL" sz="2400" i="1" dirty="0">
              <a:ea typeface="Geneva" pitchFamily="122" charset="-128"/>
            </a:endParaRPr>
          </a:p>
          <a:p>
            <a:pPr marL="1314450" lvl="2" indent="-514350">
              <a:buFont typeface="Calibri" panose="020F0502020204030204" pitchFamily="34" charset="0"/>
              <a:buAutoNum type="alphaLcPeriod"/>
            </a:pPr>
            <a:r>
              <a:rPr lang="nl-NL" altLang="nl-NL" dirty="0">
                <a:ea typeface="Geneva" pitchFamily="122" charset="-128"/>
              </a:rPr>
              <a:t>Preventie energieverlies en afname kwaliteit van leven</a:t>
            </a:r>
          </a:p>
          <a:p>
            <a:pPr marL="1314450" lvl="2" indent="-514350">
              <a:buFont typeface="Calibri" panose="020F0502020204030204" pitchFamily="34" charset="0"/>
              <a:buAutoNum type="alphaLcPeriod"/>
            </a:pPr>
            <a:r>
              <a:rPr lang="nl-NL" altLang="nl-NL" dirty="0">
                <a:ea typeface="Geneva" pitchFamily="122" charset="-128"/>
              </a:rPr>
              <a:t>Preventie uitdroging en nierfunctieverlies</a:t>
            </a:r>
          </a:p>
          <a:p>
            <a:pPr marL="1314450" lvl="2" indent="-514350">
              <a:buFont typeface="Calibri" panose="020F0502020204030204" pitchFamily="34" charset="0"/>
              <a:buAutoNum type="alphaLcPeriod"/>
            </a:pPr>
            <a:r>
              <a:rPr lang="nl-NL" altLang="nl-NL" dirty="0">
                <a:ea typeface="Geneva" pitchFamily="122" charset="-128"/>
              </a:rPr>
              <a:t>Preventie verlies cognitieve functie</a:t>
            </a:r>
          </a:p>
          <a:p>
            <a:pPr marL="1314450" lvl="2" indent="-514350">
              <a:buFont typeface="Calibri" panose="020F0502020204030204" pitchFamily="34" charset="0"/>
              <a:buAutoNum type="alphaLcPeriod"/>
            </a:pPr>
            <a:r>
              <a:rPr lang="nl-NL" altLang="nl-NL" dirty="0">
                <a:ea typeface="Geneva" pitchFamily="122" charset="-128"/>
              </a:rPr>
              <a:t>Preventie vasculaire complicaties</a:t>
            </a:r>
          </a:p>
          <a:p>
            <a:pPr marL="514350" indent="-514350">
              <a:buFont typeface="Calibri" panose="020F0502020204030204" pitchFamily="34" charset="0"/>
              <a:buAutoNum type="arabicPeriod"/>
            </a:pPr>
            <a:r>
              <a:rPr lang="nl-NL" altLang="nl-NL" sz="2400" i="1" dirty="0">
                <a:ea typeface="Geneva" pitchFamily="122" charset="-128"/>
              </a:rPr>
              <a:t>Een vroege goede regulatie heeft meerwaarde, een te late én te strakke aanscherping kan oversterfte geven. </a:t>
            </a:r>
          </a:p>
          <a:p>
            <a:pPr marL="0" indent="0">
              <a:buNone/>
            </a:pPr>
            <a:endParaRPr lang="nl-NL" sz="2100" dirty="0"/>
          </a:p>
          <a:p>
            <a:pPr marL="0" indent="0">
              <a:buNone/>
            </a:pPr>
            <a:endParaRPr lang="nl-NL" dirty="0"/>
          </a:p>
        </p:txBody>
      </p:sp>
    </p:spTree>
    <p:extLst>
      <p:ext uri="{BB962C8B-B14F-4D97-AF65-F5344CB8AC3E}">
        <p14:creationId xmlns:p14="http://schemas.microsoft.com/office/powerpoint/2010/main" val="103809406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VADT studie</a:t>
            </a:r>
            <a:endParaRPr lang="nl-NL" dirty="0"/>
          </a:p>
        </p:txBody>
      </p:sp>
      <p:pic>
        <p:nvPicPr>
          <p:cNvPr id="4" name="Picture 4" descr="Pages from Duckworth NEJM 2009.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4790" y="2078841"/>
            <a:ext cx="8636367" cy="4120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6"/>
          <p:cNvSpPr txBox="1">
            <a:spLocks noChangeArrowheads="1"/>
          </p:cNvSpPr>
          <p:nvPr/>
        </p:nvSpPr>
        <p:spPr bwMode="auto">
          <a:xfrm>
            <a:off x="974413" y="1508790"/>
            <a:ext cx="977662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000066"/>
                </a:solidFill>
                <a:latin typeface="Verdana" charset="0"/>
                <a:ea typeface="ＭＳ Ｐゴシック" charset="0"/>
                <a:cs typeface="ＭＳ Ｐゴシック" charset="0"/>
              </a:defRPr>
            </a:lvl1pPr>
            <a:lvl2pPr marL="742950" indent="-285750" eaLnBrk="0" hangingPunct="0">
              <a:defRPr sz="2400">
                <a:solidFill>
                  <a:srgbClr val="000066"/>
                </a:solidFill>
                <a:latin typeface="Verdana" charset="0"/>
                <a:ea typeface="ＭＳ Ｐゴシック" charset="0"/>
              </a:defRPr>
            </a:lvl2pPr>
            <a:lvl3pPr marL="1143000" indent="-228600" eaLnBrk="0" hangingPunct="0">
              <a:defRPr sz="2400">
                <a:solidFill>
                  <a:srgbClr val="000066"/>
                </a:solidFill>
                <a:latin typeface="Verdana" charset="0"/>
                <a:ea typeface="ＭＳ Ｐゴシック" charset="0"/>
              </a:defRPr>
            </a:lvl3pPr>
            <a:lvl4pPr marL="1600200" indent="-228600" eaLnBrk="0" hangingPunct="0">
              <a:defRPr sz="2400">
                <a:solidFill>
                  <a:srgbClr val="000066"/>
                </a:solidFill>
                <a:latin typeface="Verdana" charset="0"/>
                <a:ea typeface="ＭＳ Ｐゴシック" charset="0"/>
              </a:defRPr>
            </a:lvl4pPr>
            <a:lvl5pPr marL="2057400" indent="-228600" eaLnBrk="0" hangingPunct="0">
              <a:defRPr sz="2400">
                <a:solidFill>
                  <a:srgbClr val="000066"/>
                </a:solidFill>
                <a:latin typeface="Verdana" charset="0"/>
                <a:ea typeface="ＭＳ Ｐゴシック" charset="0"/>
              </a:defRPr>
            </a:lvl5pPr>
            <a:lvl6pPr marL="25146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6pPr>
            <a:lvl7pPr marL="29718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7pPr>
            <a:lvl8pPr marL="34290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8pPr>
            <a:lvl9pPr marL="38862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9pPr>
          </a:lstStyle>
          <a:p>
            <a:pPr eaLnBrk="1" hangingPunct="1">
              <a:buFont typeface="Arial Unicode MS" charset="0"/>
              <a:buNone/>
            </a:pPr>
            <a:r>
              <a:rPr lang="en-US" sz="2000" dirty="0" smtClean="0">
                <a:solidFill>
                  <a:schemeClr val="tx1"/>
                </a:solidFill>
                <a:latin typeface="Arial" charset="0"/>
                <a:cs typeface="Arial" charset="0"/>
              </a:rPr>
              <a:t>		</a:t>
            </a:r>
            <a:r>
              <a:rPr lang="en-US" sz="2000" dirty="0" err="1" smtClean="0">
                <a:solidFill>
                  <a:schemeClr val="tx1"/>
                </a:solidFill>
                <a:latin typeface="Arial" charset="0"/>
                <a:cs typeface="Arial" charset="0"/>
              </a:rPr>
              <a:t>Primair</a:t>
            </a:r>
            <a:r>
              <a:rPr lang="en-US" sz="2000" dirty="0" smtClean="0">
                <a:solidFill>
                  <a:schemeClr val="tx1"/>
                </a:solidFill>
                <a:latin typeface="Arial" charset="0"/>
                <a:cs typeface="Arial" charset="0"/>
              </a:rPr>
              <a:t> </a:t>
            </a:r>
            <a:r>
              <a:rPr lang="en-US" sz="2000" dirty="0" err="1" smtClean="0">
                <a:solidFill>
                  <a:schemeClr val="tx1"/>
                </a:solidFill>
                <a:latin typeface="Arial" charset="0"/>
                <a:cs typeface="Arial" charset="0"/>
              </a:rPr>
              <a:t>eindp</a:t>
            </a:r>
            <a:r>
              <a:rPr lang="en-US" sz="2000" dirty="0" smtClean="0">
                <a:solidFill>
                  <a:schemeClr val="tx1"/>
                </a:solidFill>
                <a:latin typeface="Arial" charset="0"/>
                <a:cs typeface="Arial" charset="0"/>
              </a:rPr>
              <a:t>: </a:t>
            </a:r>
            <a:r>
              <a:rPr lang="en-US" sz="2000" dirty="0" err="1" smtClean="0">
                <a:solidFill>
                  <a:schemeClr val="tx1"/>
                </a:solidFill>
                <a:latin typeface="Arial" charset="0"/>
                <a:cs typeface="Arial" charset="0"/>
              </a:rPr>
              <a:t>macrovasc</a:t>
            </a:r>
            <a:r>
              <a:rPr lang="en-US" sz="2000" dirty="0" smtClean="0">
                <a:solidFill>
                  <a:schemeClr val="tx1"/>
                </a:solidFill>
                <a:latin typeface="Arial" charset="0"/>
                <a:cs typeface="Arial" charset="0"/>
              </a:rPr>
              <a:t> </a:t>
            </a:r>
            <a:r>
              <a:rPr lang="en-US" sz="2000" dirty="0" err="1" smtClean="0">
                <a:solidFill>
                  <a:schemeClr val="tx1"/>
                </a:solidFill>
                <a:latin typeface="Arial" charset="0"/>
                <a:cs typeface="Arial" charset="0"/>
              </a:rPr>
              <a:t>schade</a:t>
            </a:r>
            <a:r>
              <a:rPr lang="en-US" sz="2000" dirty="0" smtClean="0">
                <a:solidFill>
                  <a:schemeClr val="tx1"/>
                </a:solidFill>
                <a:latin typeface="Arial" charset="0"/>
                <a:cs typeface="Arial" charset="0"/>
              </a:rPr>
              <a:t> HR 0.88 (0.74 -1.05)</a:t>
            </a:r>
            <a:endParaRPr lang="en-US" sz="2000" dirty="0">
              <a:solidFill>
                <a:schemeClr val="tx1"/>
              </a:solidFill>
              <a:latin typeface="Arial" charset="0"/>
              <a:cs typeface="Arial" charset="0"/>
            </a:endParaRPr>
          </a:p>
        </p:txBody>
      </p:sp>
      <p:sp>
        <p:nvSpPr>
          <p:cNvPr id="7" name="Tekstvak 6"/>
          <p:cNvSpPr txBox="1"/>
          <p:nvPr/>
        </p:nvSpPr>
        <p:spPr>
          <a:xfrm>
            <a:off x="5851347" y="2199535"/>
            <a:ext cx="1998873" cy="338554"/>
          </a:xfrm>
          <a:prstGeom prst="rect">
            <a:avLst/>
          </a:prstGeom>
          <a:noFill/>
        </p:spPr>
        <p:txBody>
          <a:bodyPr wrap="square" rtlCol="0">
            <a:spAutoFit/>
          </a:bodyPr>
          <a:lstStyle/>
          <a:p>
            <a:r>
              <a:rPr lang="nl-NL" sz="1600" dirty="0" smtClean="0">
                <a:latin typeface="Arial" panose="020B0604020202020204" pitchFamily="34" charset="0"/>
                <a:cs typeface="Arial" panose="020B0604020202020204" pitchFamily="34" charset="0"/>
              </a:rPr>
              <a:t>HbA1c 6.9%</a:t>
            </a:r>
            <a:endParaRPr lang="nl-NL" sz="1600" dirty="0">
              <a:latin typeface="Arial" panose="020B0604020202020204" pitchFamily="34" charset="0"/>
              <a:cs typeface="Arial" panose="020B0604020202020204" pitchFamily="34" charset="0"/>
            </a:endParaRPr>
          </a:p>
        </p:txBody>
      </p:sp>
      <p:sp>
        <p:nvSpPr>
          <p:cNvPr id="8" name="Tekstvak 7"/>
          <p:cNvSpPr txBox="1"/>
          <p:nvPr/>
        </p:nvSpPr>
        <p:spPr>
          <a:xfrm>
            <a:off x="6850784" y="3575293"/>
            <a:ext cx="1998873" cy="338554"/>
          </a:xfrm>
          <a:prstGeom prst="rect">
            <a:avLst/>
          </a:prstGeom>
          <a:noFill/>
        </p:spPr>
        <p:txBody>
          <a:bodyPr wrap="square" rtlCol="0">
            <a:spAutoFit/>
          </a:bodyPr>
          <a:lstStyle/>
          <a:p>
            <a:r>
              <a:rPr lang="nl-NL" sz="1600" dirty="0" smtClean="0">
                <a:latin typeface="Arial" panose="020B0604020202020204" pitchFamily="34" charset="0"/>
                <a:cs typeface="Arial" panose="020B0604020202020204" pitchFamily="34" charset="0"/>
              </a:rPr>
              <a:t>HbA1c 8.4%</a:t>
            </a:r>
            <a:endParaRPr lang="nl-NL" sz="1600" dirty="0">
              <a:latin typeface="Arial" panose="020B0604020202020204" pitchFamily="34" charset="0"/>
              <a:cs typeface="Arial" panose="020B0604020202020204" pitchFamily="34" charset="0"/>
            </a:endParaRPr>
          </a:p>
        </p:txBody>
      </p:sp>
      <p:sp>
        <p:nvSpPr>
          <p:cNvPr id="9" name="TextBox 7"/>
          <p:cNvSpPr txBox="1">
            <a:spLocks noChangeArrowheads="1"/>
          </p:cNvSpPr>
          <p:nvPr/>
        </p:nvSpPr>
        <p:spPr bwMode="auto">
          <a:xfrm>
            <a:off x="8026400" y="1901826"/>
            <a:ext cx="2438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66"/>
                </a:solidFill>
                <a:latin typeface="Verdana" charset="0"/>
                <a:ea typeface="ＭＳ Ｐゴシック" charset="0"/>
                <a:cs typeface="ＭＳ Ｐゴシック" charset="0"/>
              </a:defRPr>
            </a:lvl1pPr>
            <a:lvl2pPr marL="742950" indent="-285750" eaLnBrk="0" hangingPunct="0">
              <a:defRPr sz="2400">
                <a:solidFill>
                  <a:srgbClr val="000066"/>
                </a:solidFill>
                <a:latin typeface="Verdana" charset="0"/>
                <a:ea typeface="ＭＳ Ｐゴシック" charset="0"/>
              </a:defRPr>
            </a:lvl2pPr>
            <a:lvl3pPr marL="1143000" indent="-228600" eaLnBrk="0" hangingPunct="0">
              <a:defRPr sz="2400">
                <a:solidFill>
                  <a:srgbClr val="000066"/>
                </a:solidFill>
                <a:latin typeface="Verdana" charset="0"/>
                <a:ea typeface="ＭＳ Ｐゴシック" charset="0"/>
              </a:defRPr>
            </a:lvl3pPr>
            <a:lvl4pPr marL="1600200" indent="-228600" eaLnBrk="0" hangingPunct="0">
              <a:defRPr sz="2400">
                <a:solidFill>
                  <a:srgbClr val="000066"/>
                </a:solidFill>
                <a:latin typeface="Verdana" charset="0"/>
                <a:ea typeface="ＭＳ Ｐゴシック" charset="0"/>
              </a:defRPr>
            </a:lvl4pPr>
            <a:lvl5pPr marL="2057400" indent="-228600" eaLnBrk="0" hangingPunct="0">
              <a:defRPr sz="2400">
                <a:solidFill>
                  <a:srgbClr val="000066"/>
                </a:solidFill>
                <a:latin typeface="Verdana" charset="0"/>
                <a:ea typeface="ＭＳ Ｐゴシック" charset="0"/>
              </a:defRPr>
            </a:lvl5pPr>
            <a:lvl6pPr marL="25146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6pPr>
            <a:lvl7pPr marL="29718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7pPr>
            <a:lvl8pPr marL="34290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8pPr>
            <a:lvl9pPr marL="38862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9pPr>
          </a:lstStyle>
          <a:p>
            <a:pPr eaLnBrk="1" hangingPunct="1"/>
            <a:r>
              <a:rPr lang="en-US" sz="1400" dirty="0">
                <a:solidFill>
                  <a:schemeClr val="tx1"/>
                </a:solidFill>
                <a:latin typeface="Arial" charset="0"/>
                <a:cs typeface="Arial" charset="0"/>
              </a:rPr>
              <a:t>HR=0.88 (0.74-1.05)</a:t>
            </a:r>
          </a:p>
        </p:txBody>
      </p:sp>
      <p:sp>
        <p:nvSpPr>
          <p:cNvPr id="11" name="Tekstvak 10"/>
          <p:cNvSpPr txBox="1"/>
          <p:nvPr/>
        </p:nvSpPr>
        <p:spPr>
          <a:xfrm>
            <a:off x="9376849" y="2428823"/>
            <a:ext cx="1944017" cy="1200329"/>
          </a:xfrm>
          <a:prstGeom prst="rect">
            <a:avLst/>
          </a:prstGeom>
          <a:noFill/>
        </p:spPr>
        <p:txBody>
          <a:bodyPr wrap="square" rtlCol="0">
            <a:spAutoFit/>
          </a:bodyPr>
          <a:lstStyle/>
          <a:p>
            <a:r>
              <a:rPr lang="nl-NL" i="1" dirty="0" smtClean="0">
                <a:latin typeface="Arial"/>
                <a:cs typeface="Arial"/>
              </a:rPr>
              <a:t>Baseline:</a:t>
            </a:r>
          </a:p>
          <a:p>
            <a:r>
              <a:rPr lang="nl-NL" i="1" dirty="0" err="1" smtClean="0">
                <a:latin typeface="Arial"/>
                <a:cs typeface="Arial"/>
              </a:rPr>
              <a:t>Lft</a:t>
            </a:r>
            <a:r>
              <a:rPr lang="nl-NL" i="1" dirty="0" smtClean="0">
                <a:latin typeface="Arial"/>
                <a:cs typeface="Arial"/>
              </a:rPr>
              <a:t> 60.4 </a:t>
            </a:r>
            <a:r>
              <a:rPr lang="nl-NL" i="1" dirty="0" err="1" smtClean="0">
                <a:latin typeface="Arial"/>
                <a:cs typeface="Arial"/>
              </a:rPr>
              <a:t>jr</a:t>
            </a:r>
            <a:endParaRPr lang="nl-NL" i="1" dirty="0" smtClean="0">
              <a:latin typeface="Arial"/>
              <a:cs typeface="Arial"/>
            </a:endParaRPr>
          </a:p>
          <a:p>
            <a:r>
              <a:rPr lang="nl-NL" i="1" dirty="0" smtClean="0">
                <a:latin typeface="Arial"/>
                <a:cs typeface="Arial"/>
              </a:rPr>
              <a:t>11.5  </a:t>
            </a:r>
            <a:r>
              <a:rPr lang="nl-NL" i="1" dirty="0" err="1" smtClean="0">
                <a:latin typeface="Arial"/>
                <a:cs typeface="Arial"/>
              </a:rPr>
              <a:t>jr</a:t>
            </a:r>
            <a:r>
              <a:rPr lang="nl-NL" i="1" dirty="0" smtClean="0">
                <a:latin typeface="Arial"/>
                <a:cs typeface="Arial"/>
              </a:rPr>
              <a:t> </a:t>
            </a:r>
            <a:r>
              <a:rPr lang="nl-NL" i="1" dirty="0" err="1" smtClean="0">
                <a:latin typeface="Arial"/>
                <a:cs typeface="Arial"/>
              </a:rPr>
              <a:t>diab</a:t>
            </a:r>
            <a:r>
              <a:rPr lang="nl-NL" i="1" dirty="0" smtClean="0">
                <a:latin typeface="Arial"/>
                <a:cs typeface="Arial"/>
              </a:rPr>
              <a:t>. HbA1c 9.4 %</a:t>
            </a:r>
            <a:endParaRPr lang="nl-NL" i="1" dirty="0">
              <a:latin typeface="Arial"/>
              <a:cs typeface="Arial"/>
            </a:endParaRPr>
          </a:p>
        </p:txBody>
      </p:sp>
    </p:spTree>
    <p:extLst>
      <p:ext uri="{BB962C8B-B14F-4D97-AF65-F5344CB8AC3E}">
        <p14:creationId xmlns:p14="http://schemas.microsoft.com/office/powerpoint/2010/main" val="128414424"/>
      </p:ext>
    </p:extLst>
  </p:cSld>
  <p:clrMapOvr>
    <a:masterClrMapping/>
  </p:clrMapOvr>
  <mc:AlternateContent xmlns:mc="http://schemas.openxmlformats.org/markup-compatibility/2006" xmlns:p14="http://schemas.microsoft.com/office/powerpoint/2010/main">
    <mc:Choice Requires="p14">
      <p:transition spd="slow" p14:dur="30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ADVANCE studie</a:t>
            </a:r>
            <a:endParaRPr lang="nl-NL" dirty="0"/>
          </a:p>
        </p:txBody>
      </p:sp>
      <p:sp>
        <p:nvSpPr>
          <p:cNvPr id="4" name="TextBox 6"/>
          <p:cNvSpPr txBox="1">
            <a:spLocks noGrp="1" noChangeArrowheads="1"/>
          </p:cNvSpPr>
          <p:nvPr>
            <p:ph idx="1"/>
          </p:nvPr>
        </p:nvSpPr>
        <p:spPr bwMode="auto">
          <a:xfrm>
            <a:off x="974414" y="1417638"/>
            <a:ext cx="10960541" cy="374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000066"/>
                </a:solidFill>
                <a:latin typeface="Verdana" charset="0"/>
                <a:ea typeface="ＭＳ Ｐゴシック" charset="0"/>
                <a:cs typeface="ＭＳ Ｐゴシック" charset="0"/>
              </a:defRPr>
            </a:lvl1pPr>
            <a:lvl2pPr marL="742950" indent="-285750" eaLnBrk="0" hangingPunct="0">
              <a:defRPr sz="2400">
                <a:solidFill>
                  <a:srgbClr val="000066"/>
                </a:solidFill>
                <a:latin typeface="Verdana" charset="0"/>
                <a:ea typeface="ＭＳ Ｐゴシック" charset="0"/>
              </a:defRPr>
            </a:lvl2pPr>
            <a:lvl3pPr marL="1143000" indent="-228600" eaLnBrk="0" hangingPunct="0">
              <a:defRPr sz="2400">
                <a:solidFill>
                  <a:srgbClr val="000066"/>
                </a:solidFill>
                <a:latin typeface="Verdana" charset="0"/>
                <a:ea typeface="ＭＳ Ｐゴシック" charset="0"/>
              </a:defRPr>
            </a:lvl3pPr>
            <a:lvl4pPr marL="1600200" indent="-228600" eaLnBrk="0" hangingPunct="0">
              <a:defRPr sz="2400">
                <a:solidFill>
                  <a:srgbClr val="000066"/>
                </a:solidFill>
                <a:latin typeface="Verdana" charset="0"/>
                <a:ea typeface="ＭＳ Ｐゴシック" charset="0"/>
              </a:defRPr>
            </a:lvl4pPr>
            <a:lvl5pPr marL="2057400" indent="-228600" eaLnBrk="0" hangingPunct="0">
              <a:defRPr sz="2400">
                <a:solidFill>
                  <a:srgbClr val="000066"/>
                </a:solidFill>
                <a:latin typeface="Verdana" charset="0"/>
                <a:ea typeface="ＭＳ Ｐゴシック" charset="0"/>
              </a:defRPr>
            </a:lvl5pPr>
            <a:lvl6pPr marL="25146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6pPr>
            <a:lvl7pPr marL="29718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7pPr>
            <a:lvl8pPr marL="34290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8pPr>
            <a:lvl9pPr marL="3886200" indent="-228600" eaLnBrk="0" fontAlgn="base" hangingPunct="0">
              <a:spcBef>
                <a:spcPct val="20000"/>
              </a:spcBef>
              <a:spcAft>
                <a:spcPct val="0"/>
              </a:spcAft>
              <a:buFont typeface="Arial Unicode MS" charset="0"/>
              <a:buChar char="￭"/>
              <a:defRPr sz="2400">
                <a:solidFill>
                  <a:srgbClr val="000066"/>
                </a:solidFill>
                <a:latin typeface="Verdana" charset="0"/>
                <a:ea typeface="ＭＳ Ｐゴシック" charset="0"/>
              </a:defRPr>
            </a:lvl9pPr>
          </a:lstStyle>
          <a:p>
            <a:pPr eaLnBrk="1" hangingPunct="1">
              <a:buFont typeface="Arial Unicode MS" charset="0"/>
              <a:buNone/>
            </a:pPr>
            <a:r>
              <a:rPr lang="en-US" sz="2000" dirty="0" smtClean="0">
                <a:solidFill>
                  <a:srgbClr val="1C0042"/>
                </a:solidFill>
                <a:latin typeface="Arial" charset="0"/>
                <a:cs typeface="Arial" charset="0"/>
              </a:rPr>
              <a:t>Prim </a:t>
            </a:r>
            <a:r>
              <a:rPr lang="en-US" sz="2000" dirty="0" err="1" smtClean="0">
                <a:solidFill>
                  <a:srgbClr val="1C0042"/>
                </a:solidFill>
                <a:latin typeface="Arial" charset="0"/>
                <a:cs typeface="Arial" charset="0"/>
              </a:rPr>
              <a:t>eindp</a:t>
            </a:r>
            <a:r>
              <a:rPr lang="en-US" sz="2000" dirty="0" smtClean="0">
                <a:solidFill>
                  <a:srgbClr val="1C0042"/>
                </a:solidFill>
                <a:latin typeface="Arial" charset="0"/>
                <a:cs typeface="Arial" charset="0"/>
              </a:rPr>
              <a:t>: micro + </a:t>
            </a:r>
            <a:r>
              <a:rPr lang="en-US" sz="2000" dirty="0" err="1" smtClean="0">
                <a:solidFill>
                  <a:srgbClr val="1C0042"/>
                </a:solidFill>
                <a:latin typeface="Arial" charset="0"/>
                <a:cs typeface="Arial" charset="0"/>
              </a:rPr>
              <a:t>macrovasc</a:t>
            </a:r>
            <a:r>
              <a:rPr lang="en-US" sz="2000" dirty="0" smtClean="0">
                <a:solidFill>
                  <a:srgbClr val="1C0042"/>
                </a:solidFill>
                <a:latin typeface="Arial" charset="0"/>
                <a:cs typeface="Arial" charset="0"/>
              </a:rPr>
              <a:t>. </a:t>
            </a:r>
            <a:r>
              <a:rPr lang="en-US" sz="2000" dirty="0" err="1" smtClean="0">
                <a:solidFill>
                  <a:srgbClr val="1C0042"/>
                </a:solidFill>
                <a:latin typeface="Arial" charset="0"/>
                <a:cs typeface="Arial" charset="0"/>
              </a:rPr>
              <a:t>Schade</a:t>
            </a:r>
            <a:r>
              <a:rPr lang="en-US" sz="2000" dirty="0" smtClean="0">
                <a:solidFill>
                  <a:srgbClr val="1C0042"/>
                </a:solidFill>
                <a:latin typeface="Arial" charset="0"/>
                <a:cs typeface="Arial" charset="0"/>
              </a:rPr>
              <a:t> (</a:t>
            </a:r>
            <a:r>
              <a:rPr lang="en-US" sz="1800" dirty="0" smtClean="0">
                <a:solidFill>
                  <a:schemeClr val="tx1"/>
                </a:solidFill>
                <a:latin typeface="Arial" charset="0"/>
                <a:cs typeface="Arial" charset="0"/>
              </a:rPr>
              <a:t>HR</a:t>
            </a:r>
            <a:r>
              <a:rPr lang="en-US" sz="1800" dirty="0">
                <a:solidFill>
                  <a:schemeClr val="tx1"/>
                </a:solidFill>
                <a:latin typeface="Arial" charset="0"/>
                <a:cs typeface="Arial" charset="0"/>
              </a:rPr>
              <a:t>=0.90 (0.82-</a:t>
            </a:r>
            <a:r>
              <a:rPr lang="en-US" sz="1800" dirty="0" smtClean="0">
                <a:solidFill>
                  <a:schemeClr val="tx1"/>
                </a:solidFill>
                <a:latin typeface="Arial" charset="0"/>
                <a:cs typeface="Arial" charset="0"/>
              </a:rPr>
              <a:t>0.98) p &lt; 0.013)</a:t>
            </a:r>
            <a:endParaRPr lang="en-US" sz="1800" dirty="0">
              <a:solidFill>
                <a:srgbClr val="1C0042"/>
              </a:solidFill>
              <a:latin typeface="Arial" charset="0"/>
              <a:cs typeface="Arial" charset="0"/>
            </a:endParaRPr>
          </a:p>
        </p:txBody>
      </p:sp>
      <p:pic>
        <p:nvPicPr>
          <p:cNvPr id="5" name="Content Placeholder 5" descr="KM Curve from ADVANCE NEJM 2008.tiff"/>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2157163" y="2025338"/>
            <a:ext cx="6533003" cy="4083127"/>
          </a:xfrm>
          <a:prstGeom prst="rect">
            <a:avLst/>
          </a:prstGeom>
        </p:spPr>
      </p:pic>
      <p:sp>
        <p:nvSpPr>
          <p:cNvPr id="6" name="Tekstvak 5"/>
          <p:cNvSpPr txBox="1"/>
          <p:nvPr/>
        </p:nvSpPr>
        <p:spPr>
          <a:xfrm>
            <a:off x="7130035" y="3567567"/>
            <a:ext cx="1998873" cy="338554"/>
          </a:xfrm>
          <a:prstGeom prst="rect">
            <a:avLst/>
          </a:prstGeom>
          <a:noFill/>
        </p:spPr>
        <p:txBody>
          <a:bodyPr wrap="square" rtlCol="0">
            <a:spAutoFit/>
          </a:bodyPr>
          <a:lstStyle/>
          <a:p>
            <a:r>
              <a:rPr lang="nl-NL" sz="1600" dirty="0" smtClean="0">
                <a:latin typeface="Arial" panose="020B0604020202020204" pitchFamily="34" charset="0"/>
                <a:cs typeface="Arial" panose="020B0604020202020204" pitchFamily="34" charset="0"/>
              </a:rPr>
              <a:t>HbA1c 6.5 %</a:t>
            </a:r>
            <a:endParaRPr lang="nl-NL" sz="1600" dirty="0">
              <a:latin typeface="Arial" panose="020B0604020202020204" pitchFamily="34" charset="0"/>
              <a:cs typeface="Arial" panose="020B0604020202020204" pitchFamily="34" charset="0"/>
            </a:endParaRPr>
          </a:p>
        </p:txBody>
      </p:sp>
      <p:sp>
        <p:nvSpPr>
          <p:cNvPr id="8" name="Tekstvak 7"/>
          <p:cNvSpPr txBox="1"/>
          <p:nvPr/>
        </p:nvSpPr>
        <p:spPr>
          <a:xfrm>
            <a:off x="4682044" y="2910091"/>
            <a:ext cx="1998873" cy="338554"/>
          </a:xfrm>
          <a:prstGeom prst="rect">
            <a:avLst/>
          </a:prstGeom>
          <a:noFill/>
        </p:spPr>
        <p:txBody>
          <a:bodyPr wrap="square" rtlCol="0">
            <a:spAutoFit/>
          </a:bodyPr>
          <a:lstStyle/>
          <a:p>
            <a:r>
              <a:rPr lang="nl-NL" sz="1600" dirty="0" smtClean="0">
                <a:latin typeface="Arial" panose="020B0604020202020204" pitchFamily="34" charset="0"/>
                <a:cs typeface="Arial" panose="020B0604020202020204" pitchFamily="34" charset="0"/>
              </a:rPr>
              <a:t>HbA1c 7.0%</a:t>
            </a:r>
            <a:endParaRPr lang="nl-NL" sz="1600" dirty="0">
              <a:latin typeface="Arial" panose="020B0604020202020204" pitchFamily="34" charset="0"/>
              <a:cs typeface="Arial" panose="020B0604020202020204" pitchFamily="34" charset="0"/>
            </a:endParaRPr>
          </a:p>
        </p:txBody>
      </p:sp>
      <p:sp>
        <p:nvSpPr>
          <p:cNvPr id="9" name="TextBox 3"/>
          <p:cNvSpPr txBox="1">
            <a:spLocks noChangeArrowheads="1"/>
          </p:cNvSpPr>
          <p:nvPr/>
        </p:nvSpPr>
        <p:spPr bwMode="auto">
          <a:xfrm>
            <a:off x="527051" y="6303963"/>
            <a:ext cx="10566400" cy="276225"/>
          </a:xfrm>
          <a:prstGeom prst="rect">
            <a:avLst/>
          </a:prstGeom>
          <a:noFill/>
          <a:ln>
            <a:noFill/>
          </a:ln>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r" eaLnBrk="1" hangingPunct="1">
              <a:buFont typeface="Arial Unicode MS" charset="0"/>
              <a:buNone/>
              <a:defRPr/>
            </a:pPr>
            <a:r>
              <a:rPr lang="en-US" sz="1200" dirty="0" smtClean="0">
                <a:solidFill>
                  <a:srgbClr val="1C0042"/>
                </a:solidFill>
                <a:latin typeface="Arial"/>
                <a:cs typeface="Arial"/>
              </a:rPr>
              <a:t>Patel A, et al,. for the ADVANCE Collaborative Group. </a:t>
            </a:r>
            <a:r>
              <a:rPr lang="en-US" sz="1200" i="1" dirty="0" smtClean="0">
                <a:solidFill>
                  <a:srgbClr val="1C0042"/>
                </a:solidFill>
                <a:latin typeface="Arial"/>
                <a:cs typeface="Arial"/>
              </a:rPr>
              <a:t>N </a:t>
            </a:r>
            <a:r>
              <a:rPr lang="en-US" sz="1200" i="1" dirty="0" err="1" smtClean="0">
                <a:solidFill>
                  <a:srgbClr val="1C0042"/>
                </a:solidFill>
                <a:latin typeface="Arial"/>
                <a:cs typeface="Arial"/>
              </a:rPr>
              <a:t>Engl</a:t>
            </a:r>
            <a:r>
              <a:rPr lang="en-US" sz="1200" i="1" dirty="0" smtClean="0">
                <a:solidFill>
                  <a:srgbClr val="1C0042"/>
                </a:solidFill>
                <a:latin typeface="Arial"/>
                <a:cs typeface="Arial"/>
              </a:rPr>
              <a:t> J Med </a:t>
            </a:r>
            <a:r>
              <a:rPr lang="en-US" sz="1200" dirty="0" smtClean="0">
                <a:solidFill>
                  <a:srgbClr val="1C0042"/>
                </a:solidFill>
                <a:latin typeface="Arial"/>
                <a:cs typeface="Arial"/>
              </a:rPr>
              <a:t>2008;358:2560-2572</a:t>
            </a:r>
            <a:r>
              <a:rPr lang="en-US" sz="1200" dirty="0" smtClean="0">
                <a:solidFill>
                  <a:schemeClr val="bg1"/>
                </a:solidFill>
                <a:latin typeface="Verdana" charset="0"/>
              </a:rPr>
              <a:t>.</a:t>
            </a:r>
          </a:p>
        </p:txBody>
      </p:sp>
      <p:sp>
        <p:nvSpPr>
          <p:cNvPr id="10" name="Tekstvak 9"/>
          <p:cNvSpPr txBox="1"/>
          <p:nvPr/>
        </p:nvSpPr>
        <p:spPr>
          <a:xfrm>
            <a:off x="8690166" y="3068997"/>
            <a:ext cx="3043185" cy="369332"/>
          </a:xfrm>
          <a:prstGeom prst="rect">
            <a:avLst/>
          </a:prstGeom>
          <a:noFill/>
        </p:spPr>
        <p:txBody>
          <a:bodyPr wrap="square" rtlCol="0">
            <a:spAutoFit/>
          </a:bodyPr>
          <a:lstStyle/>
          <a:p>
            <a:r>
              <a:rPr lang="nl-NL" dirty="0" smtClean="0">
                <a:latin typeface="Arial"/>
                <a:cs typeface="Arial"/>
              </a:rPr>
              <a:t>Gliclazide 90%  </a:t>
            </a:r>
            <a:endParaRPr lang="nl-NL" dirty="0">
              <a:latin typeface="Arial"/>
              <a:cs typeface="Arial"/>
            </a:endParaRPr>
          </a:p>
        </p:txBody>
      </p:sp>
      <p:sp>
        <p:nvSpPr>
          <p:cNvPr id="11" name="Tekstvak 10"/>
          <p:cNvSpPr txBox="1"/>
          <p:nvPr/>
        </p:nvSpPr>
        <p:spPr>
          <a:xfrm>
            <a:off x="8690166" y="2010933"/>
            <a:ext cx="1595388" cy="369332"/>
          </a:xfrm>
          <a:prstGeom prst="rect">
            <a:avLst/>
          </a:prstGeom>
          <a:noFill/>
        </p:spPr>
        <p:txBody>
          <a:bodyPr wrap="square" rtlCol="0">
            <a:spAutoFit/>
          </a:bodyPr>
          <a:lstStyle/>
          <a:p>
            <a:r>
              <a:rPr lang="nl-NL" dirty="0" smtClean="0">
                <a:latin typeface="Arial"/>
                <a:cs typeface="Arial"/>
              </a:rPr>
              <a:t>SU  69 %  </a:t>
            </a:r>
            <a:endParaRPr lang="nl-NL" dirty="0">
              <a:latin typeface="Arial"/>
              <a:cs typeface="Arial"/>
            </a:endParaRPr>
          </a:p>
        </p:txBody>
      </p:sp>
      <p:sp>
        <p:nvSpPr>
          <p:cNvPr id="13" name="Tekstvak 12"/>
          <p:cNvSpPr txBox="1"/>
          <p:nvPr/>
        </p:nvSpPr>
        <p:spPr>
          <a:xfrm>
            <a:off x="9128909" y="4228904"/>
            <a:ext cx="2691257" cy="1200329"/>
          </a:xfrm>
          <a:prstGeom prst="rect">
            <a:avLst/>
          </a:prstGeom>
          <a:noFill/>
        </p:spPr>
        <p:txBody>
          <a:bodyPr wrap="square" rtlCol="0">
            <a:spAutoFit/>
          </a:bodyPr>
          <a:lstStyle/>
          <a:p>
            <a:r>
              <a:rPr lang="nl-NL" i="1" dirty="0" smtClean="0">
                <a:latin typeface="Arial"/>
                <a:cs typeface="Arial"/>
              </a:rPr>
              <a:t>Baseline:</a:t>
            </a:r>
          </a:p>
          <a:p>
            <a:r>
              <a:rPr lang="nl-NL" i="1" dirty="0" err="1" smtClean="0">
                <a:latin typeface="Arial"/>
                <a:cs typeface="Arial"/>
              </a:rPr>
              <a:t>Lft</a:t>
            </a:r>
            <a:r>
              <a:rPr lang="nl-NL" i="1" dirty="0" smtClean="0">
                <a:latin typeface="Arial"/>
                <a:cs typeface="Arial"/>
              </a:rPr>
              <a:t> 66 j</a:t>
            </a:r>
          </a:p>
          <a:p>
            <a:r>
              <a:rPr lang="nl-NL" i="1" dirty="0" smtClean="0">
                <a:latin typeface="Arial"/>
                <a:cs typeface="Arial"/>
              </a:rPr>
              <a:t>8 j diabetes</a:t>
            </a:r>
          </a:p>
          <a:p>
            <a:r>
              <a:rPr lang="nl-NL" i="1" dirty="0" smtClean="0">
                <a:latin typeface="Arial"/>
                <a:cs typeface="Arial"/>
              </a:rPr>
              <a:t>HbA1c 7.5 %</a:t>
            </a:r>
            <a:endParaRPr lang="nl-NL" i="1" dirty="0">
              <a:latin typeface="Arial"/>
              <a:cs typeface="Arial"/>
            </a:endParaRPr>
          </a:p>
        </p:txBody>
      </p:sp>
    </p:spTree>
    <p:extLst>
      <p:ext uri="{BB962C8B-B14F-4D97-AF65-F5344CB8AC3E}">
        <p14:creationId xmlns:p14="http://schemas.microsoft.com/office/powerpoint/2010/main" val="1691132240"/>
      </p:ext>
    </p:extLst>
  </p:cSld>
  <p:clrMapOvr>
    <a:masterClrMapping/>
  </p:clrMapOvr>
  <mc:AlternateContent xmlns:mc="http://schemas.openxmlformats.org/markup-compatibility/2006" xmlns:p14="http://schemas.microsoft.com/office/powerpoint/2010/main">
    <mc:Choice Requires="p14">
      <p:transition spd="slow" p14:dur="30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448</TotalTime>
  <Words>2615</Words>
  <Application>Microsoft Macintosh PowerPoint</Application>
  <PresentationFormat>Aangepast</PresentationFormat>
  <Paragraphs>440</Paragraphs>
  <Slides>43</Slides>
  <Notes>14</Notes>
  <HiddenSlides>0</HiddenSlides>
  <MMClips>0</MMClips>
  <ScaleCrop>false</ScaleCrop>
  <HeadingPairs>
    <vt:vector size="4" baseType="variant">
      <vt:variant>
        <vt:lpstr>Thema</vt:lpstr>
      </vt:variant>
      <vt:variant>
        <vt:i4>1</vt:i4>
      </vt:variant>
      <vt:variant>
        <vt:lpstr>Diatitels</vt:lpstr>
      </vt:variant>
      <vt:variant>
        <vt:i4>43</vt:i4>
      </vt:variant>
    </vt:vector>
  </HeadingPairs>
  <TitlesOfParts>
    <vt:vector size="44" baseType="lpstr">
      <vt:lpstr>Kantoorthema</vt:lpstr>
      <vt:lpstr>Behandelen  van diabetes mellitus  bij kwetsbare ouderen </vt:lpstr>
      <vt:lpstr>Waarom dit webinar?</vt:lpstr>
      <vt:lpstr>Resterende levensverwachting</vt:lpstr>
      <vt:lpstr>Kenmerken van kwetsbare ouderen (frailty)</vt:lpstr>
      <vt:lpstr>Is glucoseregulatie bij kwetsbare ouderen zinvol?  </vt:lpstr>
      <vt:lpstr>Is glucoseregulatie bij kwetsbare ouderen zinvol?</vt:lpstr>
      <vt:lpstr>Kernwaarden glucoseregulatie bij de (kwetsbare) oudere</vt:lpstr>
      <vt:lpstr>VADT studie</vt:lpstr>
      <vt:lpstr>ADVANCE studie</vt:lpstr>
      <vt:lpstr>ACCORD studie </vt:lpstr>
      <vt:lpstr> Behandeling adhv klachten vs complicaties</vt:lpstr>
      <vt:lpstr>Welke streefwaarden nuchtere glucose en HbA1c?</vt:lpstr>
      <vt:lpstr>PowerPoint-presentatie</vt:lpstr>
      <vt:lpstr>Wat is de invloed van hypo’s? </vt:lpstr>
      <vt:lpstr>Hoger risico op hypo’s </vt:lpstr>
      <vt:lpstr>Intensieve glycemische regulatie geeft meer hypo’s</vt:lpstr>
      <vt:lpstr>Wat is de invloed van hypo’s? </vt:lpstr>
      <vt:lpstr>Effect recidiverende hypoglykemie</vt:lpstr>
      <vt:lpstr>Ideale glucoseverlagende therapie kwetsbare ouderen? </vt:lpstr>
      <vt:lpstr>Ideale glucoseverlagende therapie kwetsbare ouderen? </vt:lpstr>
      <vt:lpstr>Kenmerken orale therapieën 1 </vt:lpstr>
      <vt:lpstr>Kenmerken orale therapieën 2</vt:lpstr>
      <vt:lpstr>MLW-/ LW insuline</vt:lpstr>
      <vt:lpstr>Mix-insuline</vt:lpstr>
      <vt:lpstr>Diabeteseducatie </vt:lpstr>
      <vt:lpstr>Lichaamsbeweging</vt:lpstr>
      <vt:lpstr>Voeding</vt:lpstr>
      <vt:lpstr>Voeding</vt:lpstr>
      <vt:lpstr>Wat te doen met microalbuminurie?</vt:lpstr>
      <vt:lpstr>Nierfunctie beloop …</vt:lpstr>
      <vt:lpstr>Interpretatie van de nierfunctie</vt:lpstr>
      <vt:lpstr>Serum kreatinine spiegel</vt:lpstr>
      <vt:lpstr>Relatie serum kreatinine en GFR</vt:lpstr>
      <vt:lpstr>Albuminurie</vt:lpstr>
      <vt:lpstr>PowerPoint-presentatie</vt:lpstr>
      <vt:lpstr>Beloop diabetische  nefropathie</vt:lpstr>
      <vt:lpstr>Relatie nierfalen en proteinurie</vt:lpstr>
      <vt:lpstr>Chronische Nierschade (CNS)</vt:lpstr>
      <vt:lpstr>Verwijs indicatie bij pat &gt; 65jr</vt:lpstr>
      <vt:lpstr>Diabetes medicatie en nierfalen</vt:lpstr>
      <vt:lpstr>Glomerulaire hemodynamiek</vt:lpstr>
      <vt:lpstr>Diabetes in de laatste levensfase</vt:lpstr>
      <vt:lpstr>Diabetes in de laatste levensfase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 van Leen</dc:creator>
  <cp:lastModifiedBy>Peter Seinen</cp:lastModifiedBy>
  <cp:revision>46</cp:revision>
  <dcterms:created xsi:type="dcterms:W3CDTF">2018-02-26T14:13:11Z</dcterms:created>
  <dcterms:modified xsi:type="dcterms:W3CDTF">2018-03-08T09:37:38Z</dcterms:modified>
</cp:coreProperties>
</file>