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0" r:id="rId2"/>
    <p:sldId id="262" r:id="rId3"/>
    <p:sldId id="261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6E90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B0EE3-580D-43F2-A9EC-8C5E19621AE9}" type="datetimeFigureOut">
              <a:rPr lang="nl-NL" smtClean="0"/>
              <a:t>18-9-2018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E692C-F364-4774-BF33-8BF58B595B71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923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Opening en welkom heten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EA476-F640-4620-A8BD-48F7AC177C08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210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E692C-F364-4774-BF33-8BF58B595B71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2959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Opdracht volgende les; tijdens de praktijk zoveel mogelijk oefenen</a:t>
            </a:r>
            <a:r>
              <a:rPr lang="nl-NL" baseline="0" dirty="0" smtClean="0"/>
              <a:t> en casussen verzamelen voor de laatste les.</a:t>
            </a:r>
          </a:p>
          <a:p>
            <a:r>
              <a:rPr lang="nl-NL" baseline="0" dirty="0" smtClean="0"/>
              <a:t>Toets afsluiting </a:t>
            </a:r>
            <a:r>
              <a:rPr lang="nl-NL" baseline="0" dirty="0" err="1" smtClean="0"/>
              <a:t>Kahoot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1EA476-F640-4620-A8BD-48F7AC177C08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241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084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65293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cxnSp>
        <p:nvCxnSpPr>
          <p:cNvPr id="7" name="Rechte verbindingslijn 6"/>
          <p:cNvCxnSpPr/>
          <p:nvPr userDrawn="1"/>
        </p:nvCxnSpPr>
        <p:spPr>
          <a:xfrm>
            <a:off x="0" y="1772816"/>
            <a:ext cx="9144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82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2813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65293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cxnSp>
        <p:nvCxnSpPr>
          <p:cNvPr id="11" name="Rechte verbindingslijn 10"/>
          <p:cNvCxnSpPr/>
          <p:nvPr userDrawn="1"/>
        </p:nvCxnSpPr>
        <p:spPr>
          <a:xfrm>
            <a:off x="0" y="1772816"/>
            <a:ext cx="9144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01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836712"/>
            <a:ext cx="9144000" cy="6021288"/>
          </a:xfrm>
          <a:prstGeom prst="rect">
            <a:avLst/>
          </a:prstGeom>
          <a:solidFill>
            <a:srgbClr val="586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429" y="160692"/>
            <a:ext cx="1149226" cy="60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6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nl/url?sa=i&amp;rct=j&amp;q=&amp;esrc=s&amp;source=images&amp;cd=&amp;cad=rja&amp;uact=8&amp;ved=2ahUKEwikxoqdjKbcAhUIfFAKHe0RBGsQjRx6BAgBEAU&amp;url=https://mamalogisch.nl/fotos-uitleg-gentle-sectio-prachtig/&amp;psig=AOvVaw3fr0r5RG7OXJKcNgtF0c1L&amp;ust=153191549775920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nl/url?sa=i&amp;rct=j&amp;q=&amp;esrc=s&amp;source=images&amp;cd=&amp;cad=rja&amp;uact=8&amp;ved=2ahUKEwikxoqdjKbcAhUIfFAKHe0RBGsQjRx6BAgBEAU&amp;url=https://mamalogisch.nl/fotos-uitleg-gentle-sectio-prachtig/&amp;psig=AOvVaw3fr0r5RG7OXJKcNgtF0c1L&amp;ust=153191549775920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nl/url?sa=i&amp;rct=j&amp;q=&amp;esrc=s&amp;source=images&amp;cd=&amp;cad=rja&amp;uact=8&amp;ved=2ahUKEwjgu5ii6qrcAhXDDOwKHZ1SAKUQjRx6BAgBEAU&amp;url=https://www.borstvoeding.com/problemen/borstoperatie/borstvoeding.html&amp;psig=AOvVaw2fliR_sEJ-PeikEVDFoALY&amp;ust=153207812009142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nl/url?sa=i&amp;rct=j&amp;q=&amp;esrc=s&amp;source=images&amp;cd=&amp;cad=rja&amp;uact=8&amp;ved=2ahUKEwjgu5ii6qrcAhXDDOwKHZ1SAKUQjRx6BAgBEAU&amp;url=https://www.borstvoeding.com/problemen/borstoperatie/borstvoeding.html&amp;psig=AOvVaw2fliR_sEJ-PeikEVDFoALY&amp;ust=153207812009142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nl/url?sa=i&amp;rct=j&amp;q=&amp;esrc=s&amp;source=images&amp;cd=&amp;cad=rja&amp;uact=8&amp;ved=2ahUKEwj8m4XIjKbcAhUFb1AKHY1CAwwQjRx6BAgBEAU&amp;url=http://samen-zwanger.nl/borstvoeding-geven-aan-twee-of-meerlingen/&amp;psig=AOvVaw1eEDD3D7dRvlnV4LbbJtts&amp;ust=1531915605857215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nl/url?sa=i&amp;rct=j&amp;q=&amp;esrc=s&amp;source=images&amp;cd=&amp;cad=rja&amp;uact=8&amp;ved=2ahUKEwj8m4XIjKbcAhUFb1AKHY1CAwwQjRx6BAgBEAU&amp;url=http://samen-zwanger.nl/borstvoeding-geven-aan-twee-of-meerlingen/&amp;psig=AOvVaw1eEDD3D7dRvlnV4LbbJtts&amp;ust=153191560585721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nl/url?sa=i&amp;rct=j&amp;q=&amp;esrc=s&amp;source=images&amp;cd=&amp;cad=rja&amp;uact=8&amp;ved=2ahUKEwj8m4XIjKbcAhUFb1AKHY1CAwwQjRx6BAgBEAU&amp;url=http://samen-zwanger.nl/borstvoeding-geven-aan-twee-of-meerlingen/&amp;psig=AOvVaw1eEDD3D7dRvlnV4LbbJtts&amp;ust=1531915605857215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12" Type="http://schemas.openxmlformats.org/officeDocument/2006/relationships/image" Target="../media/image11.jpeg"/><Relationship Id="rId2" Type="http://schemas.openxmlformats.org/officeDocument/2006/relationships/hyperlink" Target="http://www.google.nl/url?sa=i&amp;rct=j&amp;q=&amp;esrc=s&amp;source=images&amp;cd=&amp;cad=rja&amp;uact=8&amp;ved=2ahUKEwihwr2Bi6bcAhUDUlAKHXC5CqYQjRx6BAgBEAU&amp;url=http://debeken-jvh.mygb.nl/?page%3D174&amp;psig=AOvVaw2-GgwnE-sdBh8BbbrAZtlj&amp;ust=15319151992451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nl/url?sa=i&amp;rct=j&amp;q=&amp;esrc=s&amp;source=images&amp;cd=&amp;cad=rja&amp;uact=8&amp;ved=2ahUKEwikxoqdjKbcAhUIfFAKHe0RBGsQjRx6BAgBEAU&amp;url=https://mamalogisch.nl/fotos-uitleg-gentle-sectio-prachtig/&amp;psig=AOvVaw3fr0r5RG7OXJKcNgtF0c1L&amp;ust=1531915497759206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s://www.google.nl/url?sa=i&amp;rct=j&amp;q=&amp;esrc=s&amp;source=images&amp;cd=&amp;cad=rja&amp;uact=8&amp;ved=2ahUKEwjgu5ii6qrcAhXDDOwKHZ1SAKUQjRx6BAgBEAU&amp;url=https://www.borstvoeding.com/problemen/borstoperatie/borstvoeding.html&amp;psig=AOvVaw2fliR_sEJ-PeikEVDFoALY&amp;ust=1532078120091422" TargetMode="External"/><Relationship Id="rId4" Type="http://schemas.openxmlformats.org/officeDocument/2006/relationships/hyperlink" Target="http://www.google.nl/url?sa=i&amp;rct=j&amp;q=&amp;esrc=s&amp;source=images&amp;cd=&amp;cad=rja&amp;uact=8&amp;ved=2ahUKEwih-bbdi6bcAhVBI1AKHWkWBQcQjRx6BAgBEAU&amp;url=http://makbuyong.com/cara-cara-turunkan-demam-kuning-dengan-air-sirap/&amp;psig=AOvVaw0cpYISNLGmQvKTcw1LnLD6&amp;ust=1531915392019401" TargetMode="External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url?sa=i&amp;rct=j&amp;q=&amp;esrc=s&amp;source=images&amp;cd=&amp;cad=rja&amp;uact=8&amp;ved=2ahUKEwihwr2Bi6bcAhUDUlAKHXC5CqYQjRx6BAgBEAU&amp;url=http://debeken-jvh.mygb.nl/?page%3D174&amp;psig=AOvVaw2-GgwnE-sdBh8BbbrAZtlj&amp;ust=153191519924512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url?sa=i&amp;rct=j&amp;q=&amp;esrc=s&amp;source=images&amp;cd=&amp;cad=rja&amp;uact=8&amp;ved=2ahUKEwihwr2Bi6bcAhUDUlAKHXC5CqYQjRx6BAgBEAU&amp;url=http://debeken-jvh.mygb.nl/?page%3D174&amp;psig=AOvVaw2-GgwnE-sdBh8BbbrAZtlj&amp;ust=153191519924512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url?sa=i&amp;rct=j&amp;q=&amp;esrc=s&amp;source=images&amp;cd=&amp;cad=rja&amp;uact=8&amp;ved=2ahUKEwihwr2Bi6bcAhUDUlAKHXC5CqYQjRx6BAgBEAU&amp;url=http://debeken-jvh.mygb.nl/?page%3D174&amp;psig=AOvVaw2-GgwnE-sdBh8BbbrAZtlj&amp;ust=153191519924512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nl/url?sa=i&amp;rct=j&amp;q=&amp;esrc=s&amp;source=images&amp;cd=&amp;cad=rja&amp;uact=8&amp;ved=2ahUKEwih-bbdi6bcAhVBI1AKHWkWBQcQjRx6BAgBEAU&amp;url=http://makbuyong.com/cara-cara-turunkan-demam-kuning-dengan-air-sirap/&amp;psig=AOvVaw0cpYISNLGmQvKTcw1LnLD6&amp;ust=153191539201940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nl/url?sa=i&amp;rct=j&amp;q=&amp;esrc=s&amp;source=images&amp;cd=&amp;cad=rja&amp;uact=8&amp;ved=2ahUKEwih-bbdi6bcAhVBI1AKHWkWBQcQjRx6BAgBEAU&amp;url=http://makbuyong.com/cara-cara-turunkan-demam-kuning-dengan-air-sirap/&amp;psig=AOvVaw0cpYISNLGmQvKTcw1LnLD6&amp;ust=15319153920194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nl-NL" dirty="0" smtClean="0"/>
              <a:t>BORSTVOEDING</a:t>
            </a:r>
            <a:br>
              <a:rPr lang="nl-NL" dirty="0" smtClean="0"/>
            </a:br>
            <a:r>
              <a:rPr lang="nl-NL" sz="2800" dirty="0" smtClean="0"/>
              <a:t>Basisscholing Deel 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nl-NL" sz="2800" dirty="0"/>
          </a:p>
        </p:txBody>
      </p:sp>
      <p:pic>
        <p:nvPicPr>
          <p:cNvPr id="4" name="Picture 6" descr="criancas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52045"/>
            <a:ext cx="3810000" cy="226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Afbeelding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3033"/>
            <a:ext cx="304165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Afbeelding 2" descr="ZIN 500 x 7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1"/>
            <a:ext cx="2773134" cy="3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47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Casuïstiek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i="1" dirty="0" smtClean="0"/>
              <a:t>          Borstvoeding na sectio ( keizersnede)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b="1" u="sng" dirty="0" smtClean="0"/>
              <a:t>Oorzaak (mogelijke)</a:t>
            </a:r>
          </a:p>
          <a:p>
            <a:r>
              <a:rPr lang="nl-NL" dirty="0" smtClean="0"/>
              <a:t>Niet vorderende ontsluiting/uitdrijving</a:t>
            </a:r>
          </a:p>
          <a:p>
            <a:r>
              <a:rPr lang="nl-NL" dirty="0" smtClean="0"/>
              <a:t>Afwijkende ligging baby / placenta</a:t>
            </a:r>
          </a:p>
          <a:p>
            <a:r>
              <a:rPr lang="nl-NL" dirty="0" smtClean="0"/>
              <a:t>Sectio in voorgeschiedenis</a:t>
            </a:r>
          </a:p>
          <a:p>
            <a:r>
              <a:rPr lang="nl-NL" dirty="0" smtClean="0"/>
              <a:t>Meerlingzwangerschap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u="sng" dirty="0" smtClean="0"/>
              <a:t>Probleem</a:t>
            </a:r>
          </a:p>
          <a:p>
            <a:r>
              <a:rPr lang="nl-NL" dirty="0" smtClean="0"/>
              <a:t>Aanlegproblemen</a:t>
            </a:r>
          </a:p>
          <a:p>
            <a:r>
              <a:rPr lang="nl-NL" dirty="0" smtClean="0"/>
              <a:t>Productie komt later op gang</a:t>
            </a:r>
          </a:p>
          <a:p>
            <a:r>
              <a:rPr lang="nl-NL" dirty="0" smtClean="0"/>
              <a:t>Pijnklachten </a:t>
            </a:r>
          </a:p>
          <a:p>
            <a:r>
              <a:rPr lang="nl-NL" dirty="0" smtClean="0"/>
              <a:t>Medicatiegebruik tijdens de operatie</a:t>
            </a:r>
          </a:p>
          <a:p>
            <a:pPr marL="0" indent="0">
              <a:buNone/>
            </a:pPr>
            <a:endParaRPr lang="nl-NL" b="1" u="sng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irc_mi" descr="Afbeeldingsresultaat voor sectio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052736"/>
            <a:ext cx="1995031" cy="17871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175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Casuïstiek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        Borstvoeding na sectio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u="sng" dirty="0" smtClean="0"/>
              <a:t>Adviezen</a:t>
            </a:r>
          </a:p>
          <a:p>
            <a:r>
              <a:rPr lang="nl-NL" dirty="0" smtClean="0"/>
              <a:t>Geef ouders goede objectieve informatie</a:t>
            </a:r>
          </a:p>
          <a:p>
            <a:r>
              <a:rPr lang="nl-NL" dirty="0" smtClean="0"/>
              <a:t>Zorg een comfortabele voedingshouding i.v.m. de wond maak eventueel gebruik van kussens</a:t>
            </a:r>
          </a:p>
          <a:p>
            <a:r>
              <a:rPr lang="nl-NL" dirty="0" smtClean="0"/>
              <a:t>Veel huid op huid contact</a:t>
            </a:r>
          </a:p>
          <a:p>
            <a:r>
              <a:rPr lang="nl-NL" dirty="0" smtClean="0"/>
              <a:t>Vaak aanleggen </a:t>
            </a:r>
          </a:p>
          <a:p>
            <a:r>
              <a:rPr lang="nl-NL" dirty="0" smtClean="0"/>
              <a:t>Extra kolven om de productie goed op gang te krijgen</a:t>
            </a:r>
          </a:p>
        </p:txBody>
      </p:sp>
      <p:pic>
        <p:nvPicPr>
          <p:cNvPr id="4" name="irc_mi" descr="Afbeeldingsresultaat voor sectio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019667"/>
            <a:ext cx="1923023" cy="1735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518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Casuïstiek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       Borstvoeding na borstoperatie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b="1" u="sng" dirty="0" smtClean="0"/>
              <a:t>Oorzaak</a:t>
            </a:r>
          </a:p>
          <a:p>
            <a:r>
              <a:rPr lang="nl-NL" dirty="0" smtClean="0"/>
              <a:t>Borstverkleining</a:t>
            </a:r>
          </a:p>
          <a:p>
            <a:r>
              <a:rPr lang="nl-NL" dirty="0" smtClean="0"/>
              <a:t>Borstvergroting</a:t>
            </a:r>
          </a:p>
          <a:p>
            <a:r>
              <a:rPr lang="nl-NL" dirty="0" smtClean="0"/>
              <a:t>Operatie na trauma</a:t>
            </a:r>
          </a:p>
          <a:p>
            <a:r>
              <a:rPr lang="nl-NL" dirty="0" smtClean="0"/>
              <a:t>Behandeling borstkanker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u="sng" dirty="0" smtClean="0"/>
              <a:t>Probleem</a:t>
            </a:r>
          </a:p>
          <a:p>
            <a:r>
              <a:rPr lang="nl-NL" dirty="0" smtClean="0"/>
              <a:t>Moeizaam op gang komen van de productie</a:t>
            </a:r>
          </a:p>
          <a:p>
            <a:r>
              <a:rPr lang="nl-NL" dirty="0" smtClean="0"/>
              <a:t>Pijnklachten</a:t>
            </a:r>
          </a:p>
          <a:p>
            <a:r>
              <a:rPr lang="nl-NL" dirty="0" smtClean="0"/>
              <a:t>Soms is voeden niet mogelijk</a:t>
            </a:r>
          </a:p>
          <a:p>
            <a:endParaRPr lang="nl-NL" dirty="0" smtClean="0"/>
          </a:p>
          <a:p>
            <a:endParaRPr lang="nl-NL" i="1" dirty="0"/>
          </a:p>
        </p:txBody>
      </p:sp>
      <p:pic>
        <p:nvPicPr>
          <p:cNvPr id="4" name="Afbeelding 3" descr="Afbeeldingsresultaat voor borstvoeding na borstoperatie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052736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69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Casuïstiek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     Borstvoeding na borstoperatie</a:t>
            </a:r>
          </a:p>
          <a:p>
            <a:pPr marL="0" indent="0">
              <a:buNone/>
            </a:pPr>
            <a:endParaRPr lang="nl-NL" b="1" u="sng" dirty="0"/>
          </a:p>
          <a:p>
            <a:pPr marL="0" indent="0">
              <a:buNone/>
            </a:pPr>
            <a:r>
              <a:rPr lang="nl-NL" b="1" u="sng" dirty="0" smtClean="0"/>
              <a:t>Adviezen</a:t>
            </a:r>
          </a:p>
          <a:p>
            <a:r>
              <a:rPr lang="nl-NL" dirty="0" smtClean="0"/>
              <a:t>Vaak  en goed aanleggen</a:t>
            </a:r>
          </a:p>
          <a:p>
            <a:r>
              <a:rPr lang="nl-NL" dirty="0" smtClean="0"/>
              <a:t>Borstcompressie toepassen tijdens het voeden</a:t>
            </a:r>
          </a:p>
          <a:p>
            <a:r>
              <a:rPr lang="nl-NL" dirty="0" smtClean="0"/>
              <a:t>De baby dagelijks wegen</a:t>
            </a:r>
          </a:p>
          <a:p>
            <a:r>
              <a:rPr lang="nl-NL" dirty="0" smtClean="0"/>
              <a:t>Kolven voor extra stimulatie</a:t>
            </a:r>
          </a:p>
          <a:p>
            <a:r>
              <a:rPr lang="nl-NL" dirty="0" smtClean="0"/>
              <a:t>Indien noodzakelijk bijvoeden aan de borst d.m.v. sondeslang</a:t>
            </a:r>
          </a:p>
          <a:p>
            <a:r>
              <a:rPr lang="nl-NL" dirty="0" smtClean="0"/>
              <a:t>Inschakelen lactatiekundige</a:t>
            </a:r>
          </a:p>
          <a:p>
            <a:endParaRPr lang="nl-NL" b="1" u="sng" dirty="0" smtClean="0"/>
          </a:p>
          <a:p>
            <a:endParaRPr lang="nl-NL" dirty="0"/>
          </a:p>
        </p:txBody>
      </p:sp>
      <p:pic>
        <p:nvPicPr>
          <p:cNvPr id="4" name="Afbeelding 3" descr="Afbeeldingsresultaat voor borstvoeding na borstoperatie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052736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021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Casuïstiek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    Borstvoeding geven aan een meerling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b="1" dirty="0" smtClean="0"/>
              <a:t>Meerlingen worden vaak “ te vroeg” geboren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u="sng" dirty="0" smtClean="0"/>
              <a:t>Probleem</a:t>
            </a:r>
          </a:p>
          <a:p>
            <a:r>
              <a:rPr lang="nl-NL" dirty="0"/>
              <a:t>In combinatie met vroeg geboorte; aanleggen soms </a:t>
            </a:r>
            <a:r>
              <a:rPr lang="nl-NL" dirty="0" smtClean="0"/>
              <a:t>moeizaam</a:t>
            </a:r>
          </a:p>
          <a:p>
            <a:r>
              <a:rPr lang="nl-NL" dirty="0" smtClean="0"/>
              <a:t>Soms opname couveuse</a:t>
            </a:r>
          </a:p>
          <a:p>
            <a:r>
              <a:rPr lang="nl-NL" dirty="0" smtClean="0"/>
              <a:t>Melkproductie niet altijd direct voldoende; bijvoeding noodzakelijk</a:t>
            </a:r>
          </a:p>
          <a:p>
            <a:r>
              <a:rPr lang="nl-NL" dirty="0" smtClean="0"/>
              <a:t>Tijdrovend</a:t>
            </a:r>
          </a:p>
          <a:p>
            <a:pPr marL="0" indent="0">
              <a:buNone/>
            </a:pPr>
            <a:r>
              <a:rPr lang="nl-NL" b="1" u="sng" dirty="0" smtClean="0"/>
              <a:t>Voordelen</a:t>
            </a:r>
          </a:p>
          <a:p>
            <a:r>
              <a:rPr lang="nl-NL" dirty="0" smtClean="0"/>
              <a:t>Zelfde als bij een eenling</a:t>
            </a:r>
          </a:p>
          <a:p>
            <a:endParaRPr lang="nl-NL" dirty="0" smtClean="0"/>
          </a:p>
          <a:p>
            <a:endParaRPr lang="nl-NL" b="1" u="sng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b="1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irc_mi" descr="Afbeeldingsresultaat voor borstvoeding bij meerli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052736"/>
            <a:ext cx="3402501" cy="1967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97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Casuïstiek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/>
              <a:t> </a:t>
            </a:r>
            <a:r>
              <a:rPr lang="nl-NL" i="1" dirty="0" smtClean="0"/>
              <a:t>    Borstvoeding geven aan een meerling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b="1" u="sng" dirty="0" smtClean="0"/>
              <a:t>Adviezen</a:t>
            </a:r>
          </a:p>
          <a:p>
            <a:r>
              <a:rPr lang="nl-NL" altLang="nl-NL" dirty="0" smtClean="0"/>
              <a:t>Tweeling </a:t>
            </a:r>
            <a:r>
              <a:rPr lang="nl-NL" altLang="nl-NL" dirty="0"/>
              <a:t>goed mogelijk om te voeden</a:t>
            </a:r>
          </a:p>
          <a:p>
            <a:r>
              <a:rPr lang="nl-NL" altLang="nl-NL" dirty="0"/>
              <a:t>Principe van vraag en aanbod</a:t>
            </a:r>
          </a:p>
          <a:p>
            <a:r>
              <a:rPr lang="nl-NL" altLang="nl-NL" dirty="0"/>
              <a:t>Zoeken naar goed voedingshouding (rugby)</a:t>
            </a:r>
          </a:p>
          <a:p>
            <a:r>
              <a:rPr lang="nl-NL" altLang="nl-NL" dirty="0"/>
              <a:t>Tegelijk of een voor een?</a:t>
            </a:r>
          </a:p>
          <a:p>
            <a:r>
              <a:rPr lang="nl-NL" altLang="nl-NL" dirty="0"/>
              <a:t>Eventueel per kind per borst wisselen.</a:t>
            </a:r>
          </a:p>
          <a:p>
            <a:r>
              <a:rPr lang="nl-NL" altLang="nl-NL" dirty="0"/>
              <a:t>Goede tepelverzorging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irc_mi" descr="Afbeeldingsresultaat voor borstvoeding bij meerli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052396"/>
            <a:ext cx="3402501" cy="1967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411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1470025"/>
          </a:xfrm>
        </p:spPr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416824" cy="4392488"/>
          </a:xfrm>
        </p:spPr>
        <p:txBody>
          <a:bodyPr>
            <a:normAutofit/>
          </a:bodyPr>
          <a:lstStyle/>
          <a:p>
            <a:r>
              <a:rPr lang="nl-NL" sz="3600" dirty="0"/>
              <a:t>Vragen?</a:t>
            </a:r>
          </a:p>
          <a:p>
            <a:r>
              <a:rPr lang="nl-NL" sz="3600" dirty="0" smtClean="0"/>
              <a:t>Evaluatie</a:t>
            </a:r>
            <a:endParaRPr lang="nl-NL" sz="3600" dirty="0"/>
          </a:p>
          <a:p>
            <a:r>
              <a:rPr lang="nl-NL" sz="3600" dirty="0" smtClean="0"/>
              <a:t>Afsluitende Toets</a:t>
            </a:r>
          </a:p>
          <a:p>
            <a:r>
              <a:rPr lang="nl-NL" sz="3600" dirty="0" smtClean="0"/>
              <a:t>Voedingscentrum</a:t>
            </a:r>
            <a:endParaRPr lang="nl-NL" sz="3600" dirty="0"/>
          </a:p>
          <a:p>
            <a:endParaRPr lang="nl-NL" sz="3600" dirty="0"/>
          </a:p>
        </p:txBody>
      </p:sp>
      <p:pic>
        <p:nvPicPr>
          <p:cNvPr id="5" name="Afbeelding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3033"/>
            <a:ext cx="3041650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Afbeelding 2" descr="ZIN 500 x 7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1"/>
            <a:ext cx="2773134" cy="3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 descr="Afbeeldingsresultaat voor kahoot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9" name="Tijdelijke aanduiding voor inhoud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1982" y="3789040"/>
            <a:ext cx="4411104" cy="294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82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4000" dirty="0" smtClean="0"/>
              <a:t>            Doelstelling deel 3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2800" dirty="0" smtClean="0"/>
          </a:p>
          <a:p>
            <a:pPr marL="0" indent="0">
              <a:buNone/>
            </a:pPr>
            <a:r>
              <a:rPr lang="nl-NL" sz="2800" dirty="0"/>
              <a:t> </a:t>
            </a:r>
            <a:r>
              <a:rPr lang="nl-NL" sz="2800" dirty="0" smtClean="0"/>
              <a:t>Verdieping in diverse borstvoedingssituaties en</a:t>
            </a:r>
          </a:p>
          <a:p>
            <a:pPr marL="0" indent="0">
              <a:buNone/>
            </a:pPr>
            <a:r>
              <a:rPr lang="nl-NL" sz="2800" dirty="0"/>
              <a:t> </a:t>
            </a:r>
            <a:r>
              <a:rPr lang="nl-NL" sz="2800" dirty="0" smtClean="0"/>
              <a:t> theorie </a:t>
            </a:r>
            <a:r>
              <a:rPr lang="nl-NL" sz="2800" dirty="0"/>
              <a:t>vertalen naar de praktijk</a:t>
            </a:r>
            <a:r>
              <a:rPr lang="nl-NL" sz="2800" dirty="0" smtClean="0"/>
              <a:t>   	</a:t>
            </a:r>
            <a:endParaRPr lang="nl-NL" dirty="0"/>
          </a:p>
        </p:txBody>
      </p:sp>
      <p:sp>
        <p:nvSpPr>
          <p:cNvPr id="4" name="AutoShape 2" descr="Afbeeldingsresultaat voor baby wil niet aan tepel"/>
          <p:cNvSpPr>
            <a:spLocks noChangeAspect="1" noChangeArrowheads="1"/>
          </p:cNvSpPr>
          <p:nvPr/>
        </p:nvSpPr>
        <p:spPr bwMode="auto">
          <a:xfrm>
            <a:off x="3635896" y="436510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5" name="AutoShape 4" descr="Afbeeldingsresultaat voor baby wil niet aan tepel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861048"/>
            <a:ext cx="3219541" cy="214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52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                      PROGRAMMA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                              </a:t>
            </a:r>
            <a:r>
              <a:rPr lang="nl-NL" sz="2400" i="1" u="sng" dirty="0" smtClean="0"/>
              <a:t>Welkom en uitleg programma</a:t>
            </a:r>
          </a:p>
          <a:p>
            <a:pPr marL="0" indent="0">
              <a:buNone/>
            </a:pPr>
            <a:endParaRPr lang="nl-NL" sz="2400" dirty="0" smtClean="0"/>
          </a:p>
          <a:p>
            <a:r>
              <a:rPr lang="nl-NL" dirty="0" smtClean="0"/>
              <a:t>Terugblik deel 2 en bespreken opdrachten deel 2</a:t>
            </a:r>
          </a:p>
          <a:p>
            <a:r>
              <a:rPr lang="nl-NL" dirty="0" smtClean="0"/>
              <a:t>Programma deel 3 </a:t>
            </a:r>
          </a:p>
          <a:p>
            <a:r>
              <a:rPr lang="nl-NL" dirty="0" smtClean="0"/>
              <a:t>Casuïstiek opdracht bespreken in groepjes</a:t>
            </a:r>
          </a:p>
          <a:p>
            <a:r>
              <a:rPr lang="nl-NL" dirty="0" smtClean="0"/>
              <a:t>Bespreking casuïstiek en de daarbij behorende theorie</a:t>
            </a:r>
          </a:p>
          <a:p>
            <a:r>
              <a:rPr lang="nl-NL" dirty="0" smtClean="0"/>
              <a:t>Evaluatie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159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Casuïstiek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r>
              <a:rPr lang="nl-NL" sz="2000" dirty="0" smtClean="0"/>
              <a:t>In groepjes uiteen</a:t>
            </a:r>
          </a:p>
          <a:p>
            <a:endParaRPr lang="nl-NL" sz="2000" dirty="0" smtClean="0"/>
          </a:p>
          <a:p>
            <a:r>
              <a:rPr lang="nl-NL" sz="2000" dirty="0" smtClean="0"/>
              <a:t>Uitwerken per groep; </a:t>
            </a:r>
          </a:p>
          <a:p>
            <a:pPr marL="0" indent="0">
              <a:buNone/>
            </a:pPr>
            <a:r>
              <a:rPr lang="nl-NL" sz="2000" dirty="0"/>
              <a:t> </a:t>
            </a:r>
            <a:r>
              <a:rPr lang="nl-NL" sz="2000" dirty="0" smtClean="0"/>
              <a:t>    </a:t>
            </a:r>
            <a:r>
              <a:rPr lang="nl-NL" sz="2000" dirty="0" smtClean="0"/>
              <a:t>probleem, oorzaak,</a:t>
            </a:r>
            <a:r>
              <a:rPr lang="nl-NL" sz="2000" dirty="0" smtClean="0"/>
              <a:t> </a:t>
            </a:r>
            <a:r>
              <a:rPr lang="nl-NL" sz="2000" dirty="0" smtClean="0"/>
              <a:t>oplossing</a:t>
            </a:r>
          </a:p>
          <a:p>
            <a:pPr marL="0" indent="0">
              <a:buNone/>
            </a:pPr>
            <a:endParaRPr lang="nl-NL" sz="2000" dirty="0" smtClean="0"/>
          </a:p>
          <a:p>
            <a:r>
              <a:rPr lang="nl-NL" sz="2000" dirty="0" smtClean="0"/>
              <a:t>30 minuten inclusief</a:t>
            </a:r>
          </a:p>
          <a:p>
            <a:pPr marL="0" indent="0">
              <a:buNone/>
            </a:pPr>
            <a:endParaRPr lang="nl-NL" sz="2000" dirty="0" smtClean="0"/>
          </a:p>
          <a:p>
            <a:r>
              <a:rPr lang="nl-NL" sz="2000" dirty="0" smtClean="0"/>
              <a:t>Terugkoppeling plenair</a:t>
            </a:r>
            <a:endParaRPr lang="nl-NL" sz="2000" dirty="0"/>
          </a:p>
        </p:txBody>
      </p:sp>
      <p:pic>
        <p:nvPicPr>
          <p:cNvPr id="4" name="irc_mi" descr="Afbeeldingsresultaat voor slaperige baby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915" y="1326347"/>
            <a:ext cx="2088232" cy="153506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rc_mi" descr="Gerelateerde afbeeldin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26347"/>
            <a:ext cx="1961009" cy="1586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Afbeeldingsresultaat voor sectio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057" y="3030102"/>
            <a:ext cx="1923023" cy="1735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rc_mi" descr="Afbeeldingsresultaat voor borstvoeding bij meerling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519" y="4838637"/>
            <a:ext cx="3402501" cy="1967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 descr="Afbeeldingsresultaat voor borstvoeding na borstoperatie">
            <a:hlinkClick r:id="rId10"/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036" y="3078845"/>
            <a:ext cx="1905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148" y="4182094"/>
            <a:ext cx="585470" cy="66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7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Casuïstiek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                          </a:t>
            </a:r>
            <a:r>
              <a:rPr lang="nl-NL" i="1" dirty="0" smtClean="0"/>
              <a:t>De slaperige baby</a:t>
            </a:r>
          </a:p>
          <a:p>
            <a:pPr>
              <a:buFontTx/>
              <a:buNone/>
            </a:pPr>
            <a:r>
              <a:rPr lang="nl-NL" altLang="nl-NL" b="1" u="sng" dirty="0"/>
              <a:t>Oorzaken</a:t>
            </a:r>
            <a:r>
              <a:rPr lang="nl-NL" altLang="nl-NL" u="sng" dirty="0"/>
              <a:t>:</a:t>
            </a:r>
          </a:p>
          <a:p>
            <a:r>
              <a:rPr lang="nl-NL" altLang="nl-NL" dirty="0"/>
              <a:t>Baby is te warm aangekleed</a:t>
            </a:r>
          </a:p>
          <a:p>
            <a:r>
              <a:rPr lang="nl-NL" altLang="nl-NL" dirty="0"/>
              <a:t>Gecompliceerde </a:t>
            </a:r>
            <a:r>
              <a:rPr lang="nl-NL" altLang="nl-NL" dirty="0" smtClean="0"/>
              <a:t>bevalling</a:t>
            </a:r>
            <a:endParaRPr lang="nl-NL" altLang="nl-NL" dirty="0"/>
          </a:p>
          <a:p>
            <a:r>
              <a:rPr lang="nl-NL" altLang="nl-NL" dirty="0"/>
              <a:t>Prematuur of dysmatuur, </a:t>
            </a:r>
            <a:r>
              <a:rPr lang="nl-NL" altLang="nl-NL" dirty="0" smtClean="0"/>
              <a:t>gewicht boven </a:t>
            </a:r>
            <a:r>
              <a:rPr lang="nl-NL" altLang="nl-NL" dirty="0"/>
              <a:t>de </a:t>
            </a:r>
            <a:r>
              <a:rPr lang="nl-NL" altLang="nl-NL" dirty="0" smtClean="0"/>
              <a:t>4500 gram</a:t>
            </a:r>
            <a:endParaRPr lang="nl-NL" altLang="nl-NL" dirty="0"/>
          </a:p>
          <a:p>
            <a:r>
              <a:rPr lang="nl-NL" altLang="nl-NL" dirty="0"/>
              <a:t>Geelzien baby</a:t>
            </a:r>
          </a:p>
          <a:p>
            <a:r>
              <a:rPr lang="nl-NL" altLang="nl-NL" dirty="0"/>
              <a:t>Energietekort door inname te weinig voeding</a:t>
            </a:r>
          </a:p>
          <a:p>
            <a:r>
              <a:rPr lang="nl-NL" altLang="nl-NL" dirty="0"/>
              <a:t>Infectie</a:t>
            </a:r>
          </a:p>
          <a:p>
            <a:r>
              <a:rPr lang="nl-NL" altLang="nl-NL" dirty="0"/>
              <a:t>Syndroom van Down</a:t>
            </a:r>
          </a:p>
          <a:p>
            <a:r>
              <a:rPr lang="nl-NL" altLang="nl-NL" dirty="0"/>
              <a:t>Medicijn, alcohol of drugsgebruik moeder tijdens of na </a:t>
            </a:r>
            <a:r>
              <a:rPr lang="nl-NL" altLang="nl-NL" dirty="0" smtClean="0"/>
              <a:t>de bevalling</a:t>
            </a:r>
            <a:endParaRPr lang="nl-NL" altLang="nl-NL" dirty="0"/>
          </a:p>
          <a:p>
            <a:endParaRPr lang="nl-NL" i="1" dirty="0" smtClean="0"/>
          </a:p>
          <a:p>
            <a:endParaRPr lang="nl-NL" dirty="0"/>
          </a:p>
        </p:txBody>
      </p:sp>
      <p:pic>
        <p:nvPicPr>
          <p:cNvPr id="9" name="irc_mi" descr="Afbeeldingsresultaat voor slaperige baby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12776"/>
            <a:ext cx="2592288" cy="16070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966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Casuïstiek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                        </a:t>
            </a:r>
            <a:r>
              <a:rPr lang="nl-NL" i="1" dirty="0" smtClean="0"/>
              <a:t>De slaperige baby</a:t>
            </a:r>
          </a:p>
          <a:p>
            <a:pPr marL="0" indent="0">
              <a:buNone/>
            </a:pPr>
            <a:r>
              <a:rPr lang="nl-NL" b="1" u="sng" dirty="0" smtClean="0"/>
              <a:t>Probleem</a:t>
            </a:r>
          </a:p>
          <a:p>
            <a:pPr marL="0" indent="0">
              <a:buNone/>
            </a:pPr>
            <a:endParaRPr lang="nl-NL" b="1" u="sng" dirty="0" smtClean="0"/>
          </a:p>
          <a:p>
            <a:r>
              <a:rPr lang="nl-NL" dirty="0" smtClean="0"/>
              <a:t>Baby wordt niet zelf wakker voor een voeding</a:t>
            </a:r>
          </a:p>
          <a:p>
            <a:endParaRPr lang="nl-NL" dirty="0" smtClean="0"/>
          </a:p>
          <a:p>
            <a:r>
              <a:rPr lang="nl-NL" dirty="0" smtClean="0"/>
              <a:t>De melkproductie wordt niet/onvoldoende gestimuleerd</a:t>
            </a:r>
          </a:p>
          <a:p>
            <a:endParaRPr lang="nl-NL" dirty="0" smtClean="0"/>
          </a:p>
          <a:p>
            <a:r>
              <a:rPr lang="nl-NL" dirty="0" smtClean="0"/>
              <a:t>De baby krijgt te weinig voeding binnen</a:t>
            </a:r>
          </a:p>
          <a:p>
            <a:endParaRPr lang="nl-NL" dirty="0" smtClean="0"/>
          </a:p>
          <a:p>
            <a:r>
              <a:rPr lang="nl-NL" dirty="0" smtClean="0"/>
              <a:t>De baby valt af, kans op geel zien</a:t>
            </a:r>
          </a:p>
          <a:p>
            <a:pPr marL="0" indent="0">
              <a:buNone/>
            </a:pPr>
            <a:r>
              <a:rPr lang="nl-NL" dirty="0" smtClean="0"/>
              <a:t>     </a:t>
            </a:r>
            <a:endParaRPr lang="nl-NL" dirty="0"/>
          </a:p>
        </p:txBody>
      </p:sp>
      <p:pic>
        <p:nvPicPr>
          <p:cNvPr id="4" name="irc_mi" descr="Afbeeldingsresultaat voor slaperige baby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379203"/>
            <a:ext cx="2592288" cy="16070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297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Casuïstiek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l-NL" altLang="nl-NL" i="1" dirty="0" smtClean="0"/>
              <a:t>             De slaperige baby</a:t>
            </a:r>
          </a:p>
          <a:p>
            <a:pPr>
              <a:buFontTx/>
              <a:buNone/>
            </a:pPr>
            <a:endParaRPr lang="nl-NL" altLang="nl-NL" b="1" u="sng" dirty="0"/>
          </a:p>
          <a:p>
            <a:pPr>
              <a:buFontTx/>
              <a:buNone/>
            </a:pPr>
            <a:r>
              <a:rPr lang="nl-NL" altLang="nl-NL" b="1" u="sng" dirty="0" smtClean="0"/>
              <a:t>Adviezen</a:t>
            </a:r>
            <a:r>
              <a:rPr lang="nl-NL" altLang="nl-NL" b="1" u="sng" dirty="0"/>
              <a:t>:</a:t>
            </a:r>
            <a:endParaRPr lang="nl-NL" altLang="nl-NL" b="1" dirty="0"/>
          </a:p>
          <a:p>
            <a:r>
              <a:rPr lang="nl-NL" altLang="nl-NL" dirty="0"/>
              <a:t>Uitkleden tot op de luier</a:t>
            </a:r>
          </a:p>
          <a:p>
            <a:r>
              <a:rPr lang="nl-NL" altLang="nl-NL" dirty="0"/>
              <a:t>Huid op huid contact bij de moeder en dicht bij haar borsten</a:t>
            </a:r>
          </a:p>
          <a:p>
            <a:r>
              <a:rPr lang="nl-NL" altLang="nl-NL" dirty="0"/>
              <a:t>Praten en oogcontact maken</a:t>
            </a:r>
          </a:p>
          <a:p>
            <a:r>
              <a:rPr lang="nl-NL" altLang="nl-NL" dirty="0"/>
              <a:t>Handjes, voetjes masseren</a:t>
            </a:r>
          </a:p>
          <a:p>
            <a:r>
              <a:rPr lang="nl-NL" altLang="nl-NL" dirty="0"/>
              <a:t>Evenwicht verstoren</a:t>
            </a:r>
          </a:p>
          <a:p>
            <a:r>
              <a:rPr lang="nl-NL" altLang="nl-NL" dirty="0"/>
              <a:t>Afhankelijk van </a:t>
            </a:r>
            <a:r>
              <a:rPr lang="nl-NL" altLang="nl-NL" dirty="0" smtClean="0"/>
              <a:t>gewicht/conditie</a:t>
            </a:r>
            <a:r>
              <a:rPr lang="nl-NL" altLang="nl-NL" dirty="0"/>
              <a:t>: extra kolven</a:t>
            </a:r>
          </a:p>
          <a:p>
            <a:r>
              <a:rPr lang="nl-NL" altLang="nl-NL" dirty="0" smtClean="0"/>
              <a:t>Eventueel </a:t>
            </a:r>
            <a:r>
              <a:rPr lang="nl-NL" altLang="nl-NL" dirty="0"/>
              <a:t>eerst wat afgekolfde melk geven</a:t>
            </a:r>
          </a:p>
          <a:p>
            <a:r>
              <a:rPr lang="nl-NL" altLang="nl-NL" dirty="0"/>
              <a:t>Bij niet goed drinken: borstcompressie toepassen en/of nakolven</a:t>
            </a:r>
          </a:p>
          <a:p>
            <a:endParaRPr lang="nl-NL" dirty="0"/>
          </a:p>
        </p:txBody>
      </p:sp>
      <p:pic>
        <p:nvPicPr>
          <p:cNvPr id="4" name="irc_mi" descr="Afbeeldingsresultaat voor slaperige baby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383008"/>
            <a:ext cx="2592288" cy="16070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037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Casuïstiek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               </a:t>
            </a:r>
            <a:r>
              <a:rPr lang="nl-NL" i="1" dirty="0" smtClean="0"/>
              <a:t>De gele baby</a:t>
            </a:r>
            <a:r>
              <a:rPr lang="nl-NL" dirty="0" smtClean="0"/>
              <a:t>    </a:t>
            </a:r>
          </a:p>
          <a:p>
            <a:pPr marL="0" indent="0">
              <a:buNone/>
            </a:pPr>
            <a:endParaRPr lang="nl-NL" b="1" i="1" dirty="0" smtClean="0"/>
          </a:p>
          <a:p>
            <a:pPr marL="0" indent="0">
              <a:buNone/>
            </a:pPr>
            <a:r>
              <a:rPr lang="nl-NL" b="1" u="sng" dirty="0" smtClean="0"/>
              <a:t>Oorzaken;</a:t>
            </a:r>
          </a:p>
          <a:p>
            <a:pPr marL="0" indent="0">
              <a:buNone/>
            </a:pPr>
            <a:r>
              <a:rPr lang="nl-NL" dirty="0" smtClean="0"/>
              <a:t>Fysiologisch                                                           Pathologisch   </a:t>
            </a:r>
            <a:r>
              <a:rPr lang="nl-NL" altLang="nl-NL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nl-NL" altLang="nl-NL" dirty="0" smtClean="0"/>
              <a:t>Openbaart zich na </a:t>
            </a:r>
            <a:r>
              <a:rPr lang="nl-NL" altLang="nl-NL" dirty="0"/>
              <a:t>24 </a:t>
            </a:r>
            <a:r>
              <a:rPr lang="nl-NL" altLang="nl-NL" dirty="0" smtClean="0"/>
              <a:t>uur                                 -  Begint binnen 24-48 uur</a:t>
            </a:r>
            <a:endParaRPr lang="nl-NL" altLang="nl-NL" dirty="0"/>
          </a:p>
          <a:p>
            <a:pPr>
              <a:lnSpc>
                <a:spcPct val="90000"/>
              </a:lnSpc>
            </a:pPr>
            <a:r>
              <a:rPr lang="nl-NL" altLang="nl-NL" dirty="0"/>
              <a:t>Piek 3</a:t>
            </a:r>
            <a:r>
              <a:rPr lang="nl-NL" altLang="nl-NL" baseline="30000" dirty="0"/>
              <a:t>e</a:t>
            </a:r>
            <a:r>
              <a:rPr lang="nl-NL" altLang="nl-NL" dirty="0"/>
              <a:t>-4</a:t>
            </a:r>
            <a:r>
              <a:rPr lang="nl-NL" altLang="nl-NL" baseline="30000" dirty="0"/>
              <a:t>e</a:t>
            </a:r>
            <a:r>
              <a:rPr lang="nl-NL" altLang="nl-NL" dirty="0"/>
              <a:t> </a:t>
            </a:r>
            <a:r>
              <a:rPr lang="nl-NL" altLang="nl-NL" dirty="0" smtClean="0"/>
              <a:t>dag                                                   -  Stijgt sne</a:t>
            </a:r>
            <a:r>
              <a:rPr lang="nl-NL" altLang="nl-NL" dirty="0"/>
              <a:t>l</a:t>
            </a:r>
            <a:r>
              <a:rPr lang="nl-NL" altLang="nl-NL" dirty="0" smtClean="0"/>
              <a:t> </a:t>
            </a:r>
            <a:endParaRPr lang="nl-NL" altLang="nl-NL" dirty="0"/>
          </a:p>
          <a:p>
            <a:pPr>
              <a:lnSpc>
                <a:spcPct val="90000"/>
              </a:lnSpc>
            </a:pPr>
            <a:r>
              <a:rPr lang="nl-NL" altLang="nl-NL" dirty="0" smtClean="0"/>
              <a:t>Verdwijnt </a:t>
            </a:r>
            <a:r>
              <a:rPr lang="nl-NL" altLang="nl-NL" dirty="0"/>
              <a:t>meestal binnen een </a:t>
            </a:r>
            <a:r>
              <a:rPr lang="nl-NL" altLang="nl-NL" dirty="0" smtClean="0"/>
              <a:t>week                 -  ABO Antagonisme,      </a:t>
            </a:r>
          </a:p>
          <a:p>
            <a:pPr>
              <a:lnSpc>
                <a:spcPct val="90000"/>
              </a:lnSpc>
            </a:pPr>
            <a:r>
              <a:rPr lang="nl-NL" altLang="nl-NL" dirty="0" smtClean="0"/>
              <a:t>Te weinig melkinname			</a:t>
            </a:r>
            <a:r>
              <a:rPr lang="nl-NL" altLang="nl-NL" dirty="0"/>
              <a:t> </a:t>
            </a:r>
            <a:r>
              <a:rPr lang="nl-NL" altLang="nl-NL" dirty="0" smtClean="0"/>
              <a:t>          </a:t>
            </a:r>
            <a:r>
              <a:rPr lang="nl-NL" altLang="nl-NL" dirty="0"/>
              <a:t>onrijpheid lever    </a:t>
            </a:r>
          </a:p>
          <a:p>
            <a:pPr>
              <a:lnSpc>
                <a:spcPct val="90000"/>
              </a:lnSpc>
            </a:pPr>
            <a:endParaRPr lang="nl-NL" altLang="nl-NL" dirty="0"/>
          </a:p>
          <a:p>
            <a:pPr marL="0" indent="0">
              <a:lnSpc>
                <a:spcPct val="90000"/>
              </a:lnSpc>
              <a:buNone/>
            </a:pPr>
            <a:r>
              <a:rPr lang="nl-NL" altLang="nl-NL" dirty="0" smtClean="0"/>
              <a:t>Borstvoeding geelzucht</a:t>
            </a:r>
          </a:p>
          <a:p>
            <a:pPr>
              <a:lnSpc>
                <a:spcPct val="90000"/>
              </a:lnSpc>
            </a:pPr>
            <a:r>
              <a:rPr lang="nl-NL" altLang="nl-NL" dirty="0" smtClean="0"/>
              <a:t>Ontstaat na de 4</a:t>
            </a:r>
            <a:r>
              <a:rPr lang="nl-NL" altLang="nl-NL" baseline="30000" dirty="0" smtClean="0"/>
              <a:t>e</a:t>
            </a:r>
            <a:r>
              <a:rPr lang="nl-NL" altLang="nl-NL" dirty="0" smtClean="0"/>
              <a:t> dag</a:t>
            </a:r>
          </a:p>
          <a:p>
            <a:pPr>
              <a:lnSpc>
                <a:spcPct val="90000"/>
              </a:lnSpc>
            </a:pPr>
            <a:r>
              <a:rPr lang="nl-NL" altLang="nl-NL" dirty="0" smtClean="0"/>
              <a:t>Heeft een piek tussen dag 5-15</a:t>
            </a:r>
          </a:p>
          <a:p>
            <a:pPr>
              <a:lnSpc>
                <a:spcPct val="90000"/>
              </a:lnSpc>
            </a:pPr>
            <a:r>
              <a:rPr lang="nl-NL" altLang="nl-NL" dirty="0" smtClean="0"/>
              <a:t>Verdwijnt na enkele weken</a:t>
            </a:r>
          </a:p>
          <a:p>
            <a:pPr>
              <a:lnSpc>
                <a:spcPct val="90000"/>
              </a:lnSpc>
            </a:pPr>
            <a:r>
              <a:rPr lang="nl-NL" altLang="nl-NL" dirty="0" smtClean="0"/>
              <a:t>Heeft waarschijnlijk te maken met een stofje in de moedermelk</a:t>
            </a:r>
          </a:p>
          <a:p>
            <a:pPr>
              <a:lnSpc>
                <a:spcPct val="90000"/>
              </a:lnSpc>
            </a:pPr>
            <a:r>
              <a:rPr lang="nl-NL" altLang="nl-NL" dirty="0" smtClean="0"/>
              <a:t>Is familiair                                                                           </a:t>
            </a:r>
            <a:endParaRPr lang="nl-NL" alt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irc_mi" descr="Gerelateerde afbeeldin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052736"/>
            <a:ext cx="1961009" cy="1586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628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Casuïstiek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i="1" dirty="0" smtClean="0"/>
              <a:t>                  De gele baby</a:t>
            </a:r>
            <a:endParaRPr lang="nl-NL" i="1" dirty="0"/>
          </a:p>
          <a:p>
            <a:pPr marL="0" indent="0">
              <a:buNone/>
            </a:pPr>
            <a:r>
              <a:rPr lang="nl-NL" b="1" u="sng" dirty="0" smtClean="0"/>
              <a:t>Probleem</a:t>
            </a:r>
          </a:p>
          <a:p>
            <a:r>
              <a:rPr lang="nl-NL" dirty="0" smtClean="0"/>
              <a:t>Slaperig</a:t>
            </a:r>
          </a:p>
          <a:p>
            <a:r>
              <a:rPr lang="nl-NL" dirty="0" smtClean="0"/>
              <a:t>Minder goed drinken</a:t>
            </a:r>
          </a:p>
          <a:p>
            <a:r>
              <a:rPr lang="nl-NL" dirty="0" smtClean="0"/>
              <a:t>Te weinig luiers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u="sng" dirty="0" smtClean="0"/>
              <a:t>Adviezen</a:t>
            </a:r>
          </a:p>
          <a:p>
            <a:pPr marL="0" indent="0">
              <a:buNone/>
            </a:pPr>
            <a:r>
              <a:rPr lang="nl-NL" altLang="nl-NL" dirty="0" smtClean="0"/>
              <a:t>Fysiologisch/ Borstvoeding geelzucht</a:t>
            </a:r>
            <a:endParaRPr lang="nl-NL" altLang="nl-NL" dirty="0"/>
          </a:p>
          <a:p>
            <a:r>
              <a:rPr lang="nl-NL" altLang="nl-NL" dirty="0"/>
              <a:t>Geen water of kunstvoeding</a:t>
            </a:r>
          </a:p>
          <a:p>
            <a:r>
              <a:rPr lang="nl-NL" altLang="nl-NL" dirty="0"/>
              <a:t>Vaker voeden, meer colostrum, snellere lozing bilirubine</a:t>
            </a:r>
          </a:p>
          <a:p>
            <a:r>
              <a:rPr lang="nl-NL" altLang="nl-NL" dirty="0"/>
              <a:t>Goede voedingshouding/ goed </a:t>
            </a:r>
            <a:r>
              <a:rPr lang="nl-NL" altLang="nl-NL" dirty="0" smtClean="0"/>
              <a:t>aanleggen</a:t>
            </a:r>
          </a:p>
          <a:p>
            <a:pPr marL="0" indent="0">
              <a:buNone/>
            </a:pPr>
            <a:r>
              <a:rPr lang="nl-NL" altLang="nl-NL" dirty="0"/>
              <a:t>Pathologisch:</a:t>
            </a:r>
          </a:p>
          <a:p>
            <a:r>
              <a:rPr lang="nl-NL" altLang="nl-NL" dirty="0"/>
              <a:t>Contact verloskundige of de huisarts</a:t>
            </a:r>
          </a:p>
          <a:p>
            <a:pPr marL="0" indent="0">
              <a:buNone/>
            </a:pPr>
            <a:endParaRPr lang="nl-NL" altLang="nl-NL" dirty="0"/>
          </a:p>
          <a:p>
            <a:endParaRPr lang="nl-NL" b="1" u="sng" dirty="0" smtClean="0"/>
          </a:p>
          <a:p>
            <a:endParaRPr lang="nl-NL" b="1" u="sng" dirty="0" smtClean="0"/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endParaRPr lang="nl-NL" u="sng" dirty="0"/>
          </a:p>
        </p:txBody>
      </p:sp>
      <p:pic>
        <p:nvPicPr>
          <p:cNvPr id="4" name="irc_mi" descr="Gerelateerde afbeeldin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26347"/>
            <a:ext cx="1961009" cy="1586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247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s 3 basis 2018" id="{08338B96-0540-4179-B565-64391F2E94D5}" vid="{64152238-F8C8-4503-BAF0-B16583775D13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les 3 basis 2018</Template>
  <TotalTime>492</TotalTime>
  <Words>540</Words>
  <Application>Microsoft Office PowerPoint</Application>
  <PresentationFormat>Diavoorstelling (4:3)</PresentationFormat>
  <Paragraphs>179</Paragraphs>
  <Slides>16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Kantoorthema</vt:lpstr>
      <vt:lpstr>BORSTVOEDING Basisscholing Deel 3</vt:lpstr>
      <vt:lpstr>            Doelstelling deel 3</vt:lpstr>
      <vt:lpstr>                       PROGRAMMA</vt:lpstr>
      <vt:lpstr>Casuïstiek</vt:lpstr>
      <vt:lpstr>Casuïstiek</vt:lpstr>
      <vt:lpstr>Casuïstiek </vt:lpstr>
      <vt:lpstr>Casuïstiek</vt:lpstr>
      <vt:lpstr>Casuïstiek</vt:lpstr>
      <vt:lpstr>Casuïstiek</vt:lpstr>
      <vt:lpstr>Casuïstiek</vt:lpstr>
      <vt:lpstr>Casuïstiek</vt:lpstr>
      <vt:lpstr>Casuïstiek</vt:lpstr>
      <vt:lpstr>Casuïstiek</vt:lpstr>
      <vt:lpstr>Casuïstiek </vt:lpstr>
      <vt:lpstr>Casuïstiek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BORSTVOEDING Basisscholing Deel 3</dc:title>
  <dc:creator>Susan Merkus</dc:creator>
  <cp:lastModifiedBy>Susan Merkus</cp:lastModifiedBy>
  <cp:revision>24</cp:revision>
  <dcterms:created xsi:type="dcterms:W3CDTF">2018-07-31T08:37:46Z</dcterms:created>
  <dcterms:modified xsi:type="dcterms:W3CDTF">2018-09-18T09:41:15Z</dcterms:modified>
</cp:coreProperties>
</file>