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3" r:id="rId4"/>
    <p:sldId id="272" r:id="rId5"/>
    <p:sldId id="283" r:id="rId6"/>
    <p:sldId id="284" r:id="rId7"/>
    <p:sldId id="274" r:id="rId8"/>
    <p:sldId id="275" r:id="rId9"/>
    <p:sldId id="276" r:id="rId10"/>
    <p:sldId id="277" r:id="rId11"/>
    <p:sldId id="278" r:id="rId12"/>
    <p:sldId id="279" r:id="rId13"/>
    <p:sldId id="270" r:id="rId14"/>
    <p:sldId id="268" r:id="rId15"/>
    <p:sldId id="269" r:id="rId16"/>
    <p:sldId id="263" r:id="rId17"/>
    <p:sldId id="258" r:id="rId18"/>
    <p:sldId id="266" r:id="rId19"/>
    <p:sldId id="261" r:id="rId20"/>
    <p:sldId id="265" r:id="rId21"/>
    <p:sldId id="259" r:id="rId22"/>
    <p:sldId id="260" r:id="rId23"/>
    <p:sldId id="267" r:id="rId24"/>
    <p:sldId id="262" r:id="rId25"/>
    <p:sldId id="280" r:id="rId26"/>
    <p:sldId id="264"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nl-NL"/>
              <a:t>Klik om de stijl te bewerken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nl-NL"/>
              <a:t>Klik om de stijl te bewerken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nl-NL"/>
              <a:t>Klik om de stijl te bewerken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nl-NL"/>
              <a:t>Klik om de stijl te bewerken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nl-NL"/>
              <a:t>Klik om de stijl te bewerken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6/26/2016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3309" y="524657"/>
            <a:ext cx="10018713" cy="1843789"/>
          </a:xfrm>
        </p:spPr>
        <p:txBody>
          <a:bodyPr>
            <a:normAutofit/>
          </a:bodyPr>
          <a:lstStyle/>
          <a:p>
            <a:pPr algn="ctr"/>
            <a:r>
              <a:rPr lang="nl-NL" dirty="0"/>
              <a:t> lichamelijke functies meten en risico-inschatting’</a:t>
            </a:r>
            <a:endParaRPr lang="nl-NL" b="1" i="1" dirty="0"/>
          </a:p>
        </p:txBody>
      </p:sp>
      <p:pic>
        <p:nvPicPr>
          <p:cNvPr id="3"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6625" y="2716800"/>
            <a:ext cx="4872079" cy="3248053"/>
          </a:xfrm>
          <a:prstGeom prst="rect">
            <a:avLst/>
          </a:prstGeom>
        </p:spPr>
      </p:pic>
    </p:spTree>
    <p:extLst>
      <p:ext uri="{BB962C8B-B14F-4D97-AF65-F5344CB8AC3E}">
        <p14:creationId xmlns:p14="http://schemas.microsoft.com/office/powerpoint/2010/main" val="3950565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a:t>
            </a:r>
          </a:p>
        </p:txBody>
      </p:sp>
      <p:sp>
        <p:nvSpPr>
          <p:cNvPr id="3" name="Tijdelijke aanduiding voor inhoud 2"/>
          <p:cNvSpPr>
            <a:spLocks noGrp="1"/>
          </p:cNvSpPr>
          <p:nvPr>
            <p:ph idx="1"/>
          </p:nvPr>
        </p:nvSpPr>
        <p:spPr/>
        <p:txBody>
          <a:bodyPr/>
          <a:lstStyle/>
          <a:p>
            <a:r>
              <a:rPr lang="nl-NL" dirty="0"/>
              <a:t>Aantonen urineweginfectie</a:t>
            </a:r>
          </a:p>
          <a:p>
            <a:endParaRPr lang="nl-NL" dirty="0"/>
          </a:p>
        </p:txBody>
      </p:sp>
    </p:spTree>
    <p:extLst>
      <p:ext uri="{BB962C8B-B14F-4D97-AF65-F5344CB8AC3E}">
        <p14:creationId xmlns:p14="http://schemas.microsoft.com/office/powerpoint/2010/main" val="98606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a:t>
            </a:r>
          </a:p>
        </p:txBody>
      </p:sp>
      <p:sp>
        <p:nvSpPr>
          <p:cNvPr id="3" name="Tijdelijke aanduiding voor inhoud 2"/>
          <p:cNvSpPr>
            <a:spLocks noGrp="1"/>
          </p:cNvSpPr>
          <p:nvPr>
            <p:ph idx="1"/>
          </p:nvPr>
        </p:nvSpPr>
        <p:spPr/>
        <p:txBody>
          <a:bodyPr/>
          <a:lstStyle/>
          <a:p>
            <a:r>
              <a:rPr lang="nl-NL" dirty="0"/>
              <a:t>Aantonen urineweginfectie</a:t>
            </a:r>
          </a:p>
          <a:p>
            <a:r>
              <a:rPr lang="nl-NL" dirty="0"/>
              <a:t>Verschijnselen urineweginfectie: </a:t>
            </a:r>
          </a:p>
          <a:p>
            <a:endParaRPr lang="nl-NL" dirty="0"/>
          </a:p>
        </p:txBody>
      </p:sp>
    </p:spTree>
    <p:extLst>
      <p:ext uri="{BB962C8B-B14F-4D97-AF65-F5344CB8AC3E}">
        <p14:creationId xmlns:p14="http://schemas.microsoft.com/office/powerpoint/2010/main" val="1315050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a:t>
            </a:r>
          </a:p>
        </p:txBody>
      </p:sp>
      <p:sp>
        <p:nvSpPr>
          <p:cNvPr id="3" name="Tijdelijke aanduiding voor inhoud 2"/>
          <p:cNvSpPr>
            <a:spLocks noGrp="1"/>
          </p:cNvSpPr>
          <p:nvPr>
            <p:ph idx="1"/>
          </p:nvPr>
        </p:nvSpPr>
        <p:spPr>
          <a:xfrm>
            <a:off x="1484310" y="2068643"/>
            <a:ext cx="10018713" cy="3722557"/>
          </a:xfrm>
        </p:spPr>
        <p:txBody>
          <a:bodyPr>
            <a:normAutofit fontScale="85000" lnSpcReduction="20000"/>
          </a:bodyPr>
          <a:lstStyle/>
          <a:p>
            <a:r>
              <a:rPr lang="nl-NL" dirty="0"/>
              <a:t>Aantonen urineweginfectie</a:t>
            </a:r>
          </a:p>
          <a:p>
            <a:r>
              <a:rPr lang="nl-NL" dirty="0"/>
              <a:t>Verschijnselen urineweginfectie:  </a:t>
            </a:r>
          </a:p>
          <a:p>
            <a:endParaRPr lang="nl-NL" dirty="0"/>
          </a:p>
          <a:p>
            <a:pPr>
              <a:buFont typeface="Arial" panose="020B0604020202020204" pitchFamily="34" charset="0"/>
              <a:buChar char="•"/>
            </a:pPr>
            <a:r>
              <a:rPr lang="nl-NL" dirty="0"/>
              <a:t>(toenemende) Urine-incontinentie</a:t>
            </a:r>
          </a:p>
          <a:p>
            <a:pPr>
              <a:buFont typeface="Arial" panose="020B0604020202020204" pitchFamily="34" charset="0"/>
              <a:buChar char="•"/>
            </a:pPr>
            <a:r>
              <a:rPr lang="nl-NL" dirty="0"/>
              <a:t>Pijn bij urineren</a:t>
            </a:r>
          </a:p>
          <a:p>
            <a:pPr>
              <a:buFont typeface="Arial" panose="020B0604020202020204" pitchFamily="34" charset="0"/>
              <a:buChar char="•"/>
            </a:pPr>
            <a:r>
              <a:rPr lang="nl-NL" dirty="0"/>
              <a:t>Frequentere mictie, loze aandrang</a:t>
            </a:r>
          </a:p>
          <a:p>
            <a:pPr>
              <a:buFont typeface="Arial" panose="020B0604020202020204" pitchFamily="34" charset="0"/>
              <a:buChar char="•"/>
            </a:pPr>
            <a:r>
              <a:rPr lang="nl-NL" dirty="0"/>
              <a:t>Pijn in de onderbuik</a:t>
            </a:r>
          </a:p>
          <a:p>
            <a:pPr>
              <a:buFont typeface="Arial" panose="020B0604020202020204" pitchFamily="34" charset="0"/>
              <a:buChar char="•"/>
            </a:pPr>
            <a:r>
              <a:rPr lang="nl-NL" dirty="0"/>
              <a:t>Koorts</a:t>
            </a:r>
          </a:p>
          <a:p>
            <a:pPr>
              <a:buFont typeface="Arial" panose="020B0604020202020204" pitchFamily="34" charset="0"/>
              <a:buChar char="•"/>
            </a:pPr>
            <a:r>
              <a:rPr lang="nl-NL" dirty="0"/>
              <a:t>Veranderd gedrag, delier</a:t>
            </a:r>
          </a:p>
          <a:p>
            <a:endParaRPr lang="nl-NL" dirty="0"/>
          </a:p>
          <a:p>
            <a:endParaRPr lang="nl-NL" dirty="0"/>
          </a:p>
        </p:txBody>
      </p:sp>
    </p:spTree>
    <p:extLst>
      <p:ext uri="{BB962C8B-B14F-4D97-AF65-F5344CB8AC3E}">
        <p14:creationId xmlns:p14="http://schemas.microsoft.com/office/powerpoint/2010/main" val="2064182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t>Waarom lichamelijke functies meten bij mensen met psychiatrische aandoeningen</a:t>
            </a:r>
          </a:p>
        </p:txBody>
      </p:sp>
      <p:sp>
        <p:nvSpPr>
          <p:cNvPr id="4" name="Tijdelijke aanduiding voor inhoud 3"/>
          <p:cNvSpPr>
            <a:spLocks noGrp="1"/>
          </p:cNvSpPr>
          <p:nvPr>
            <p:ph idx="1"/>
          </p:nvPr>
        </p:nvSpPr>
        <p:spPr/>
        <p:txBody>
          <a:bodyPr/>
          <a:lstStyle/>
          <a:p>
            <a:endParaRPr lang="nl-NL" dirty="0"/>
          </a:p>
        </p:txBody>
      </p:sp>
    </p:spTree>
    <p:extLst>
      <p:ext uri="{BB962C8B-B14F-4D97-AF65-F5344CB8AC3E}">
        <p14:creationId xmlns:p14="http://schemas.microsoft.com/office/powerpoint/2010/main" val="3020483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t>Waarom lichamelijke functies meten bij mensen met psychiatrische aandoeningen</a:t>
            </a:r>
          </a:p>
        </p:txBody>
      </p:sp>
      <p:sp>
        <p:nvSpPr>
          <p:cNvPr id="4" name="Tijdelijke aanduiding voor inhoud 3"/>
          <p:cNvSpPr>
            <a:spLocks noGrp="1"/>
          </p:cNvSpPr>
          <p:nvPr>
            <p:ph idx="1"/>
          </p:nvPr>
        </p:nvSpPr>
        <p:spPr/>
        <p:txBody>
          <a:bodyPr/>
          <a:lstStyle/>
          <a:p>
            <a:r>
              <a:rPr lang="nl-NL" dirty="0"/>
              <a:t>Lagere levensverwachting en kwaliteit van leven</a:t>
            </a:r>
          </a:p>
          <a:p>
            <a:r>
              <a:rPr lang="nl-NL" dirty="0"/>
              <a:t>Onvolledig of te laat melden van lichamelijke problemen bij arts</a:t>
            </a:r>
          </a:p>
          <a:p>
            <a:r>
              <a:rPr lang="nl-NL" dirty="0"/>
              <a:t>Te laat ontdekken van klachten door hulpverleners</a:t>
            </a:r>
          </a:p>
          <a:p>
            <a:r>
              <a:rPr lang="nl-NL" dirty="0"/>
              <a:t>Langdurig medicatiegebruik</a:t>
            </a:r>
          </a:p>
          <a:p>
            <a:r>
              <a:rPr lang="nl-NL" dirty="0"/>
              <a:t>Slechte zelfzorg</a:t>
            </a:r>
          </a:p>
        </p:txBody>
      </p:sp>
    </p:spTree>
    <p:extLst>
      <p:ext uri="{BB962C8B-B14F-4D97-AF65-F5344CB8AC3E}">
        <p14:creationId xmlns:p14="http://schemas.microsoft.com/office/powerpoint/2010/main" val="375158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1" y="685800"/>
            <a:ext cx="10018713" cy="513413"/>
          </a:xfrm>
        </p:spPr>
        <p:txBody>
          <a:bodyPr>
            <a:normAutofit fontScale="90000"/>
          </a:bodyPr>
          <a:lstStyle/>
          <a:p>
            <a:r>
              <a:rPr lang="nl-NL" dirty="0"/>
              <a:t>Effect van meten/screenen op leven van psychiatrische patiënt</a:t>
            </a:r>
          </a:p>
        </p:txBody>
      </p:sp>
      <p:sp>
        <p:nvSpPr>
          <p:cNvPr id="3" name="Tijdelijke aanduiding voor inhoud 2"/>
          <p:cNvSpPr>
            <a:spLocks noGrp="1"/>
          </p:cNvSpPr>
          <p:nvPr>
            <p:ph idx="1"/>
          </p:nvPr>
        </p:nvSpPr>
        <p:spPr>
          <a:xfrm>
            <a:off x="1484311" y="1768840"/>
            <a:ext cx="10018713" cy="3837482"/>
          </a:xfrm>
        </p:spPr>
        <p:txBody>
          <a:bodyPr>
            <a:normAutofit/>
          </a:bodyPr>
          <a:lstStyle/>
          <a:p>
            <a:r>
              <a:rPr lang="nl-NL" dirty="0"/>
              <a:t>preventie, snellere herkenning en tijdigere behandeling van somatische problemen </a:t>
            </a:r>
          </a:p>
          <a:p>
            <a:r>
              <a:rPr lang="nl-NL" dirty="0"/>
              <a:t>Met aandacht voor leefstijl kunnen risicofactoren voor somatische ziekten, die ontstaan als</a:t>
            </a:r>
          </a:p>
          <a:p>
            <a:r>
              <a:rPr lang="nl-NL" dirty="0"/>
              <a:t>gevolg van een ongezonde leefstijl en medicatiegebruik gunstig worden beïnvloed</a:t>
            </a:r>
          </a:p>
        </p:txBody>
      </p:sp>
    </p:spTree>
    <p:extLst>
      <p:ext uri="{BB962C8B-B14F-4D97-AF65-F5344CB8AC3E}">
        <p14:creationId xmlns:p14="http://schemas.microsoft.com/office/powerpoint/2010/main" val="3668992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www.hulpbijafvallen.org/wp-content/uploads/2013/11/bmi_te_hoo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0488" y="819702"/>
            <a:ext cx="5503178" cy="5503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107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92700" y="794857"/>
            <a:ext cx="10018713" cy="4557319"/>
          </a:xfrm>
        </p:spPr>
        <p:txBody>
          <a:bodyPr>
            <a:normAutofit/>
          </a:bodyPr>
          <a:lstStyle/>
          <a:p>
            <a:r>
              <a:rPr lang="nl-NL" dirty="0"/>
              <a:t>Berekenen BMI</a:t>
            </a:r>
            <a:br>
              <a:rPr lang="nl-NL" dirty="0"/>
            </a:br>
            <a:r>
              <a:rPr lang="nl-NL" dirty="0"/>
              <a:t/>
            </a:r>
            <a:br>
              <a:rPr lang="nl-NL" dirty="0"/>
            </a:br>
            <a:r>
              <a:rPr lang="nl-NL" dirty="0"/>
              <a:t/>
            </a:r>
            <a:br>
              <a:rPr lang="nl-NL" dirty="0"/>
            </a:br>
            <a:r>
              <a:rPr lang="nl-NL" b="1" dirty="0"/>
              <a:t>gewicht in kilogram   </a:t>
            </a:r>
            <a:br>
              <a:rPr lang="nl-NL" b="1" dirty="0"/>
            </a:br>
            <a:r>
              <a:rPr lang="nl-NL" b="1" dirty="0"/>
              <a:t>-------------------------</a:t>
            </a:r>
            <a:br>
              <a:rPr lang="nl-NL" b="1" dirty="0"/>
            </a:br>
            <a:r>
              <a:rPr lang="nl-NL" b="1" dirty="0"/>
              <a:t>lengte x lengte in meters</a:t>
            </a:r>
          </a:p>
        </p:txBody>
      </p:sp>
    </p:spTree>
    <p:extLst>
      <p:ext uri="{BB962C8B-B14F-4D97-AF65-F5344CB8AC3E}">
        <p14:creationId xmlns:p14="http://schemas.microsoft.com/office/powerpoint/2010/main" val="820680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0" y="149903"/>
            <a:ext cx="10018713" cy="929390"/>
          </a:xfrm>
        </p:spPr>
        <p:txBody>
          <a:bodyPr/>
          <a:lstStyle/>
          <a:p>
            <a:r>
              <a:rPr lang="nl-NL" dirty="0"/>
              <a:t>Waarom?</a:t>
            </a:r>
          </a:p>
        </p:txBody>
      </p:sp>
      <p:sp>
        <p:nvSpPr>
          <p:cNvPr id="3" name="Tijdelijke aanduiding voor inhoud 2"/>
          <p:cNvSpPr>
            <a:spLocks noGrp="1"/>
          </p:cNvSpPr>
          <p:nvPr>
            <p:ph idx="1"/>
          </p:nvPr>
        </p:nvSpPr>
        <p:spPr>
          <a:xfrm>
            <a:off x="1319418" y="1079293"/>
            <a:ext cx="10183605" cy="4961742"/>
          </a:xfrm>
        </p:spPr>
        <p:txBody>
          <a:bodyPr>
            <a:normAutofit/>
          </a:bodyPr>
          <a:lstStyle/>
          <a:p>
            <a:r>
              <a:rPr lang="nl-NL" dirty="0"/>
              <a:t>De BMI geeft een schatting van het gezondheidsrisico van je lichaamsgewicht</a:t>
            </a:r>
          </a:p>
          <a:p>
            <a:r>
              <a:rPr lang="nl-NL" dirty="0"/>
              <a:t>mensen met overgewicht en obesitas hebben meer kans op ernstige ziekten als diabetes type 2, hoge bloeddruk, galstenen, hart- en vaatziekten, rug- en gewrichtsklachten</a:t>
            </a:r>
          </a:p>
          <a:p>
            <a:r>
              <a:rPr lang="nl-NL" dirty="0"/>
              <a:t>Ondergewicht kan ook gezondheidsklachten veroorzaken</a:t>
            </a:r>
          </a:p>
          <a:p>
            <a:r>
              <a:rPr lang="nl-NL" dirty="0"/>
              <a:t>Ca. mogelijk als gevolg van overgewicht: darm-, slokdarm-, alvleesklier-, nier-, baarmoeder-, borst- eierstok-, galblaas- en gevorderde prostaatkanker</a:t>
            </a:r>
          </a:p>
          <a:p>
            <a:endParaRPr lang="nl-NL" b="1" dirty="0"/>
          </a:p>
          <a:p>
            <a:endParaRPr lang="nl-NL" dirty="0"/>
          </a:p>
        </p:txBody>
      </p:sp>
    </p:spTree>
    <p:extLst>
      <p:ext uri="{BB962C8B-B14F-4D97-AF65-F5344CB8AC3E}">
        <p14:creationId xmlns:p14="http://schemas.microsoft.com/office/powerpoint/2010/main" val="376047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zorgsaam.org/images/M_images/BMI-gezondheidsrisic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3157" y="763645"/>
            <a:ext cx="9182100" cy="5543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478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1" y="299803"/>
            <a:ext cx="10018713" cy="1124263"/>
          </a:xfrm>
        </p:spPr>
        <p:txBody>
          <a:bodyPr>
            <a:normAutofit fontScale="90000"/>
          </a:bodyPr>
          <a:lstStyle/>
          <a:p>
            <a:r>
              <a:rPr lang="nl-NL" dirty="0"/>
              <a:t>Programma:</a:t>
            </a:r>
            <a:br>
              <a:rPr lang="nl-NL" dirty="0"/>
            </a:br>
            <a:endParaRPr lang="nl-NL" dirty="0"/>
          </a:p>
        </p:txBody>
      </p:sp>
      <p:sp>
        <p:nvSpPr>
          <p:cNvPr id="3" name="Rechthoek 2"/>
          <p:cNvSpPr/>
          <p:nvPr/>
        </p:nvSpPr>
        <p:spPr>
          <a:xfrm>
            <a:off x="2476302" y="1781567"/>
            <a:ext cx="8484433" cy="3964162"/>
          </a:xfrm>
          <a:prstGeom prst="rect">
            <a:avLst/>
          </a:prstGeom>
        </p:spPr>
        <p:txBody>
          <a:bodyPr wrap="square">
            <a:spAutoFit/>
          </a:bodyPr>
          <a:lstStyle/>
          <a:p>
            <a:pPr marL="228600" lvl="0" indent="-228600" defTabSz="914400">
              <a:lnSpc>
                <a:spcPct val="90000"/>
              </a:lnSpc>
              <a:spcBef>
                <a:spcPts val="1000"/>
              </a:spcBef>
              <a:buFont typeface="Arial" panose="020B0604020202020204" pitchFamily="34" charset="0"/>
              <a:buChar char="•"/>
            </a:pPr>
            <a:r>
              <a:rPr lang="nl-NL" sz="2800" dirty="0">
                <a:solidFill>
                  <a:prstClr val="black"/>
                </a:solidFill>
                <a:latin typeface="Calibri" panose="020F0502020204030204"/>
              </a:rPr>
              <a:t>Pols Temp Tensie meten:  		theorie en praktijk</a:t>
            </a:r>
          </a:p>
          <a:p>
            <a:pPr marL="228600" lvl="0" indent="-228600" defTabSz="914400">
              <a:lnSpc>
                <a:spcPct val="90000"/>
              </a:lnSpc>
              <a:spcBef>
                <a:spcPts val="1000"/>
              </a:spcBef>
              <a:buFont typeface="Arial" panose="020B0604020202020204" pitchFamily="34" charset="0"/>
              <a:buChar char="•"/>
            </a:pPr>
            <a:r>
              <a:rPr lang="nl-NL" sz="2800" dirty="0">
                <a:solidFill>
                  <a:prstClr val="black"/>
                </a:solidFill>
                <a:latin typeface="Calibri" panose="020F0502020204030204"/>
              </a:rPr>
              <a:t>Bloedsuiker meten:            		theorie en praktijk</a:t>
            </a:r>
          </a:p>
          <a:p>
            <a:pPr marL="228600" lvl="0" indent="-228600" defTabSz="914400">
              <a:lnSpc>
                <a:spcPct val="90000"/>
              </a:lnSpc>
              <a:spcBef>
                <a:spcPts val="1000"/>
              </a:spcBef>
              <a:buFont typeface="Arial" panose="020B0604020202020204" pitchFamily="34" charset="0"/>
              <a:buChar char="•"/>
            </a:pPr>
            <a:r>
              <a:rPr lang="nl-NL" sz="2800" dirty="0" err="1">
                <a:solidFill>
                  <a:prstClr val="black"/>
                </a:solidFill>
                <a:latin typeface="Calibri" panose="020F0502020204030204"/>
              </a:rPr>
              <a:t>Early</a:t>
            </a:r>
            <a:r>
              <a:rPr lang="nl-NL" sz="2800" dirty="0">
                <a:solidFill>
                  <a:prstClr val="black"/>
                </a:solidFill>
                <a:latin typeface="Calibri" panose="020F0502020204030204"/>
              </a:rPr>
              <a:t> </a:t>
            </a:r>
            <a:r>
              <a:rPr lang="nl-NL" sz="2800" dirty="0" err="1">
                <a:solidFill>
                  <a:prstClr val="black"/>
                </a:solidFill>
                <a:latin typeface="Calibri" panose="020F0502020204030204"/>
              </a:rPr>
              <a:t>Warning</a:t>
            </a:r>
            <a:r>
              <a:rPr lang="nl-NL" sz="2800" dirty="0">
                <a:solidFill>
                  <a:prstClr val="black"/>
                </a:solidFill>
                <a:latin typeface="Calibri" panose="020F0502020204030204"/>
              </a:rPr>
              <a:t> Score + SBAR:		theorie en casus</a:t>
            </a:r>
          </a:p>
          <a:p>
            <a:pPr marL="228600" lvl="0" indent="-228600" defTabSz="914400">
              <a:lnSpc>
                <a:spcPct val="90000"/>
              </a:lnSpc>
              <a:spcBef>
                <a:spcPts val="1000"/>
              </a:spcBef>
              <a:buFont typeface="Arial" panose="020B0604020202020204" pitchFamily="34" charset="0"/>
              <a:buChar char="•"/>
            </a:pPr>
            <a:r>
              <a:rPr lang="nl-NL" sz="2800" dirty="0">
                <a:solidFill>
                  <a:prstClr val="black"/>
                </a:solidFill>
                <a:latin typeface="Calibri" panose="020F0502020204030204"/>
              </a:rPr>
              <a:t>Urine </a:t>
            </a:r>
            <a:r>
              <a:rPr lang="nl-NL" sz="2800" dirty="0" err="1">
                <a:solidFill>
                  <a:prstClr val="black"/>
                </a:solidFill>
                <a:latin typeface="Calibri" panose="020F0502020204030204"/>
              </a:rPr>
              <a:t>sticken</a:t>
            </a:r>
            <a:r>
              <a:rPr lang="nl-NL" sz="2800" dirty="0">
                <a:solidFill>
                  <a:prstClr val="black"/>
                </a:solidFill>
                <a:latin typeface="Calibri" panose="020F0502020204030204"/>
              </a:rPr>
              <a:t> + blaasontsteking: 	theorie</a:t>
            </a:r>
          </a:p>
          <a:p>
            <a:pPr marL="228600" lvl="0" indent="-228600" defTabSz="914400">
              <a:lnSpc>
                <a:spcPct val="90000"/>
              </a:lnSpc>
              <a:spcBef>
                <a:spcPts val="1000"/>
              </a:spcBef>
              <a:buFont typeface="Arial" panose="020B0604020202020204" pitchFamily="34" charset="0"/>
              <a:buChar char="•"/>
            </a:pPr>
            <a:r>
              <a:rPr lang="nl-NL" sz="2800" dirty="0">
                <a:solidFill>
                  <a:prstClr val="black"/>
                </a:solidFill>
                <a:latin typeface="Calibri" panose="020F0502020204030204"/>
              </a:rPr>
              <a:t>BMI meten:				theorie, praktijk en casus</a:t>
            </a:r>
          </a:p>
          <a:p>
            <a:pPr marL="228600" lvl="0" indent="-228600" defTabSz="914400">
              <a:lnSpc>
                <a:spcPct val="90000"/>
              </a:lnSpc>
              <a:spcBef>
                <a:spcPts val="1000"/>
              </a:spcBef>
              <a:buFont typeface="Arial" panose="020B0604020202020204" pitchFamily="34" charset="0"/>
              <a:buChar char="•"/>
            </a:pPr>
            <a:r>
              <a:rPr lang="nl-NL" sz="2800" dirty="0">
                <a:solidFill>
                  <a:prstClr val="black"/>
                </a:solidFill>
                <a:latin typeface="Calibri" panose="020F0502020204030204"/>
              </a:rPr>
              <a:t>Leefstijl					uitwisseling</a:t>
            </a:r>
          </a:p>
          <a:p>
            <a:pPr marL="228600" lvl="0" indent="-228600" defTabSz="914400">
              <a:lnSpc>
                <a:spcPct val="90000"/>
              </a:lnSpc>
              <a:spcBef>
                <a:spcPts val="1000"/>
              </a:spcBef>
              <a:buFont typeface="Arial" panose="020B0604020202020204" pitchFamily="34" charset="0"/>
              <a:buChar char="•"/>
            </a:pPr>
            <a:r>
              <a:rPr lang="nl-NL" sz="2800" dirty="0">
                <a:solidFill>
                  <a:prstClr val="black"/>
                </a:solidFill>
                <a:latin typeface="Calibri" panose="020F0502020204030204"/>
              </a:rPr>
              <a:t>evaluatie</a:t>
            </a:r>
          </a:p>
        </p:txBody>
      </p:sp>
    </p:spTree>
    <p:extLst>
      <p:ext uri="{BB962C8B-B14F-4D97-AF65-F5344CB8AC3E}">
        <p14:creationId xmlns:p14="http://schemas.microsoft.com/office/powerpoint/2010/main" val="854973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farabellinga.com/wp-content/uploads/2013/10/BMI_schem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498" y="2091755"/>
            <a:ext cx="6689841" cy="2646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9112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1423" y="2346821"/>
            <a:ext cx="10018713" cy="1752599"/>
          </a:xfrm>
        </p:spPr>
        <p:txBody>
          <a:bodyPr>
            <a:normAutofit/>
          </a:bodyPr>
          <a:lstStyle/>
          <a:p>
            <a:r>
              <a:rPr lang="nl-NL" sz="3200" dirty="0"/>
              <a:t>http://www.bmi-berekenen.com/bmi-berekenen-man.php</a:t>
            </a:r>
          </a:p>
        </p:txBody>
      </p:sp>
    </p:spTree>
    <p:extLst>
      <p:ext uri="{BB962C8B-B14F-4D97-AF65-F5344CB8AC3E}">
        <p14:creationId xmlns:p14="http://schemas.microsoft.com/office/powerpoint/2010/main" val="846109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08810" y="2103539"/>
            <a:ext cx="10018713" cy="3265415"/>
          </a:xfrm>
        </p:spPr>
        <p:txBody>
          <a:bodyPr>
            <a:normAutofit/>
          </a:bodyPr>
          <a:lstStyle/>
          <a:p>
            <a:r>
              <a:rPr lang="nl-NL" b="1" dirty="0"/>
              <a:t>BMI Calculator</a:t>
            </a:r>
            <a:br>
              <a:rPr lang="nl-NL" b="1" dirty="0"/>
            </a:br>
            <a:r>
              <a:rPr lang="nl-NL" b="1" dirty="0"/>
              <a:t/>
            </a:r>
            <a:br>
              <a:rPr lang="nl-NL" b="1" dirty="0"/>
            </a:br>
            <a:r>
              <a:rPr lang="nl-NL" sz="2400" b="1" dirty="0"/>
              <a:t>(Apple en Android)</a:t>
            </a:r>
            <a:br>
              <a:rPr lang="nl-NL" sz="2400" b="1" dirty="0"/>
            </a:br>
            <a:r>
              <a:rPr lang="nl-NL" sz="2400" b="1" dirty="0"/>
              <a:t/>
            </a:r>
            <a:br>
              <a:rPr lang="nl-NL" sz="2400" b="1" dirty="0"/>
            </a:br>
            <a:r>
              <a:rPr lang="nl-NL" b="1" dirty="0"/>
              <a:t/>
            </a:r>
            <a:br>
              <a:rPr lang="nl-NL" b="1" dirty="0"/>
            </a:br>
            <a:endParaRPr lang="nl-NL" dirty="0"/>
          </a:p>
        </p:txBody>
      </p:sp>
    </p:spTree>
    <p:extLst>
      <p:ext uri="{BB962C8B-B14F-4D97-AF65-F5344CB8AC3E}">
        <p14:creationId xmlns:p14="http://schemas.microsoft.com/office/powerpoint/2010/main" val="3630216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883109" y="260390"/>
            <a:ext cx="7834858" cy="6442789"/>
          </a:xfrm>
          <a:prstGeom prst="rect">
            <a:avLst/>
          </a:prstGeom>
        </p:spPr>
        <p:txBody>
          <a:bodyPr wrap="square">
            <a:spAutoFit/>
          </a:bodyPr>
          <a:lstStyle/>
          <a:p>
            <a:pPr>
              <a:spcAft>
                <a:spcPts val="0"/>
              </a:spcAft>
            </a:pPr>
            <a:r>
              <a:rPr lang="nl-NL" dirty="0" err="1">
                <a:latin typeface="Comic Sans MS" panose="030F0702030302020204" pitchFamily="66" charset="0"/>
                <a:ea typeface="Times New Roman" panose="02020603050405020304" pitchFamily="18" charset="0"/>
              </a:rPr>
              <a:t>Meetingen</a:t>
            </a:r>
            <a:endParaRPr lang="nl-NL" sz="1600" dirty="0">
              <a:latin typeface="Times New Roman" panose="02020603050405020304" pitchFamily="18" charset="0"/>
              <a:ea typeface="Times New Roman" panose="02020603050405020304" pitchFamily="18" charset="0"/>
            </a:endParaRPr>
          </a:p>
          <a:p>
            <a:pPr>
              <a:spcAft>
                <a:spcPts val="0"/>
              </a:spcAft>
            </a:pPr>
            <a:r>
              <a:rPr lang="nl-NL" dirty="0">
                <a:latin typeface="Comic Sans MS" panose="030F0702030302020204" pitchFamily="66" charset="0"/>
                <a:ea typeface="Times New Roman" panose="02020603050405020304" pitchFamily="18" charset="0"/>
              </a:rPr>
              <a:t> </a:t>
            </a:r>
            <a:endParaRPr lang="nl-NL" sz="1600" dirty="0">
              <a:latin typeface="Times New Roman" panose="02020603050405020304" pitchFamily="18" charset="0"/>
              <a:ea typeface="Times New Roman" panose="02020603050405020304" pitchFamily="18" charset="0"/>
            </a:endParaRPr>
          </a:p>
          <a:p>
            <a:pPr>
              <a:spcAft>
                <a:spcPts val="0"/>
              </a:spcAft>
            </a:pPr>
            <a:r>
              <a:rPr lang="nl-NL" dirty="0">
                <a:latin typeface="Comic Sans MS" panose="030F0702030302020204" pitchFamily="66" charset="0"/>
                <a:ea typeface="Times New Roman" panose="02020603050405020304" pitchFamily="18" charset="0"/>
              </a:rPr>
              <a:t>Buikomvang:</a:t>
            </a:r>
            <a:endParaRPr lang="nl-NL" sz="1600" dirty="0">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nl-NL" dirty="0">
                <a:latin typeface="Comic Sans MS" panose="030F0702030302020204" pitchFamily="66" charset="0"/>
                <a:ea typeface="Times New Roman" panose="02020603050405020304" pitchFamily="18" charset="0"/>
                <a:cs typeface="Times New Roman" panose="02020603050405020304" pitchFamily="18" charset="0"/>
              </a:rPr>
              <a:t>Je meet 2 cm boven de navel</a:t>
            </a:r>
            <a:endParaRPr lang="nl-N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nl-NL" dirty="0">
                <a:latin typeface="Comic Sans MS" panose="030F0702030302020204" pitchFamily="66" charset="0"/>
                <a:ea typeface="Times New Roman" panose="02020603050405020304" pitchFamily="18" charset="0"/>
                <a:cs typeface="Times New Roman" panose="02020603050405020304" pitchFamily="18" charset="0"/>
              </a:rPr>
              <a:t>Vrouw: Groen:   60- 80 cm</a:t>
            </a:r>
            <a:endParaRPr lang="nl-N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a:spcAft>
                <a:spcPts val="0"/>
              </a:spcAft>
            </a:pPr>
            <a:r>
              <a:rPr lang="nl-NL" dirty="0">
                <a:latin typeface="Comic Sans MS" panose="030F0702030302020204" pitchFamily="66" charset="0"/>
                <a:ea typeface="Times New Roman" panose="02020603050405020304" pitchFamily="18" charset="0"/>
              </a:rPr>
              <a:t>            Oranje: 80-88 cm</a:t>
            </a:r>
            <a:endParaRPr lang="nl-NL" sz="1600" dirty="0">
              <a:latin typeface="Times New Roman" panose="02020603050405020304" pitchFamily="18" charset="0"/>
              <a:ea typeface="Times New Roman" panose="02020603050405020304" pitchFamily="18" charset="0"/>
            </a:endParaRPr>
          </a:p>
          <a:p>
            <a:pPr marL="285750">
              <a:spcAft>
                <a:spcPts val="0"/>
              </a:spcAft>
            </a:pPr>
            <a:r>
              <a:rPr lang="nl-NL" dirty="0">
                <a:latin typeface="Comic Sans MS" panose="030F0702030302020204" pitchFamily="66" charset="0"/>
                <a:ea typeface="Times New Roman" panose="02020603050405020304" pitchFamily="18" charset="0"/>
              </a:rPr>
              <a:t>             Rood: vanaf 88 cm</a:t>
            </a:r>
            <a:endParaRPr lang="nl-NL" sz="1600" dirty="0">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nl-NL" dirty="0">
                <a:latin typeface="Comic Sans MS" panose="030F0702030302020204" pitchFamily="66" charset="0"/>
                <a:ea typeface="Times New Roman" panose="02020603050405020304" pitchFamily="18" charset="0"/>
                <a:cs typeface="Times New Roman" panose="02020603050405020304" pitchFamily="18" charset="0"/>
              </a:rPr>
              <a:t>Man: Groen: 69- 94 cm</a:t>
            </a:r>
            <a:endParaRPr lang="nl-N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a:spcAft>
                <a:spcPts val="0"/>
              </a:spcAft>
            </a:pPr>
            <a:r>
              <a:rPr lang="nl-NL" dirty="0">
                <a:latin typeface="Comic Sans MS" panose="030F0702030302020204" pitchFamily="66" charset="0"/>
                <a:ea typeface="Times New Roman" panose="02020603050405020304" pitchFamily="18" charset="0"/>
              </a:rPr>
              <a:t>         Oranje 94- 102 cm</a:t>
            </a:r>
            <a:endParaRPr lang="nl-NL" sz="1600" dirty="0">
              <a:latin typeface="Times New Roman" panose="02020603050405020304" pitchFamily="18" charset="0"/>
              <a:ea typeface="Times New Roman" panose="02020603050405020304" pitchFamily="18" charset="0"/>
            </a:endParaRPr>
          </a:p>
          <a:p>
            <a:pPr marL="285750">
              <a:spcAft>
                <a:spcPts val="0"/>
              </a:spcAft>
            </a:pPr>
            <a:r>
              <a:rPr lang="nl-NL" dirty="0">
                <a:latin typeface="Comic Sans MS" panose="030F0702030302020204" pitchFamily="66" charset="0"/>
                <a:ea typeface="Times New Roman" panose="02020603050405020304" pitchFamily="18" charset="0"/>
              </a:rPr>
              <a:t>         Rood: vanaf 102 cm</a:t>
            </a:r>
            <a:endParaRPr lang="nl-NL" sz="1600" dirty="0">
              <a:latin typeface="Times New Roman" panose="02020603050405020304" pitchFamily="18" charset="0"/>
              <a:ea typeface="Times New Roman" panose="02020603050405020304" pitchFamily="18" charset="0"/>
            </a:endParaRPr>
          </a:p>
          <a:p>
            <a:pPr marL="285750">
              <a:spcAft>
                <a:spcPts val="0"/>
              </a:spcAft>
            </a:pPr>
            <a:r>
              <a:rPr lang="nl-NL" dirty="0">
                <a:latin typeface="Comic Sans MS" panose="030F0702030302020204" pitchFamily="66" charset="0"/>
                <a:ea typeface="Times New Roman" panose="02020603050405020304" pitchFamily="18" charset="0"/>
              </a:rPr>
              <a:t> </a:t>
            </a:r>
            <a:endParaRPr lang="nl-NL" sz="1600" dirty="0">
              <a:latin typeface="Times New Roman" panose="02020603050405020304" pitchFamily="18" charset="0"/>
              <a:ea typeface="Times New Roman" panose="02020603050405020304" pitchFamily="18" charset="0"/>
            </a:endParaRPr>
          </a:p>
          <a:p>
            <a:pPr marL="285750">
              <a:spcAft>
                <a:spcPts val="0"/>
              </a:spcAft>
            </a:pPr>
            <a:r>
              <a:rPr lang="nl-NL" dirty="0">
                <a:latin typeface="Comic Sans MS" panose="030F0702030302020204" pitchFamily="66" charset="0"/>
                <a:ea typeface="Times New Roman" panose="02020603050405020304" pitchFamily="18" charset="0"/>
              </a:rPr>
              <a:t>BMI berekenen:</a:t>
            </a:r>
            <a:endParaRPr lang="nl-NL" sz="1600" dirty="0">
              <a:latin typeface="Times New Roman" panose="02020603050405020304" pitchFamily="18" charset="0"/>
              <a:ea typeface="Times New Roman" panose="02020603050405020304" pitchFamily="18" charset="0"/>
            </a:endParaRPr>
          </a:p>
          <a:p>
            <a:pPr>
              <a:spcAft>
                <a:spcPts val="1950"/>
              </a:spcAft>
            </a:pPr>
            <a:r>
              <a:rPr lang="nl-NL" b="1" u="sng" dirty="0">
                <a:solidFill>
                  <a:srgbClr val="202020"/>
                </a:solidFill>
                <a:latin typeface="Comic Sans MS" panose="030F0702030302020204" pitchFamily="66" charset="0"/>
                <a:ea typeface="Times New Roman" panose="02020603050405020304" pitchFamily="18" charset="0"/>
                <a:cs typeface="Arial" panose="020B0604020202020204" pitchFamily="34" charset="0"/>
              </a:rPr>
              <a:t>BMI formule: Gewicht in kilogram / (Lengte in meter * Lengte in meter)</a:t>
            </a:r>
            <a:r>
              <a:rPr lang="nl-NL" dirty="0">
                <a:solidFill>
                  <a:srgbClr val="202020"/>
                </a:solidFill>
                <a:latin typeface="Comic Sans MS" panose="030F0702030302020204" pitchFamily="66" charset="0"/>
                <a:ea typeface="Times New Roman" panose="02020603050405020304" pitchFamily="18" charset="0"/>
                <a:cs typeface="Arial" panose="020B0604020202020204" pitchFamily="34" charset="0"/>
              </a:rPr>
              <a:t/>
            </a:r>
            <a:br>
              <a:rPr lang="nl-NL" dirty="0">
                <a:solidFill>
                  <a:srgbClr val="202020"/>
                </a:solidFill>
                <a:latin typeface="Comic Sans MS" panose="030F0702030302020204" pitchFamily="66" charset="0"/>
                <a:ea typeface="Times New Roman" panose="02020603050405020304" pitchFamily="18" charset="0"/>
                <a:cs typeface="Arial" panose="020B0604020202020204" pitchFamily="34" charset="0"/>
              </a:rPr>
            </a:br>
            <a:r>
              <a:rPr lang="nl-NL" dirty="0">
                <a:solidFill>
                  <a:srgbClr val="202020"/>
                </a:solidFill>
                <a:latin typeface="Comic Sans MS" panose="030F0702030302020204" pitchFamily="66" charset="0"/>
                <a:ea typeface="Times New Roman" panose="02020603050405020304" pitchFamily="18" charset="0"/>
                <a:cs typeface="Arial" panose="020B0604020202020204" pitchFamily="34" charset="0"/>
              </a:rPr>
              <a:t>Centimeters zet je om in meters door het te delen door honderd.</a:t>
            </a:r>
            <a:br>
              <a:rPr lang="nl-NL" dirty="0">
                <a:solidFill>
                  <a:srgbClr val="202020"/>
                </a:solidFill>
                <a:latin typeface="Comic Sans MS" panose="030F0702030302020204" pitchFamily="66" charset="0"/>
                <a:ea typeface="Times New Roman" panose="02020603050405020304" pitchFamily="18" charset="0"/>
                <a:cs typeface="Arial" panose="020B0604020202020204" pitchFamily="34" charset="0"/>
              </a:rPr>
            </a:br>
            <a:r>
              <a:rPr lang="nl-NL" dirty="0">
                <a:solidFill>
                  <a:srgbClr val="202020"/>
                </a:solidFill>
                <a:latin typeface="Comic Sans MS" panose="030F0702030302020204" pitchFamily="66" charset="0"/>
                <a:ea typeface="Times New Roman" panose="02020603050405020304" pitchFamily="18" charset="0"/>
                <a:cs typeface="Arial" panose="020B0604020202020204" pitchFamily="34" charset="0"/>
              </a:rPr>
              <a:t>Gram zet je om in kilogram door het te delen door duizend, heel eenvoudig dus.</a:t>
            </a:r>
            <a:endParaRPr lang="nl-NL" sz="1600" dirty="0">
              <a:latin typeface="Times New Roman" panose="02020603050405020304" pitchFamily="18" charset="0"/>
              <a:ea typeface="Times New Roman" panose="02020603050405020304" pitchFamily="18" charset="0"/>
            </a:endParaRPr>
          </a:p>
          <a:p>
            <a:pPr>
              <a:spcAft>
                <a:spcPts val="1950"/>
              </a:spcAft>
            </a:pPr>
            <a:r>
              <a:rPr lang="nl-NL" dirty="0">
                <a:solidFill>
                  <a:srgbClr val="202020"/>
                </a:solidFill>
                <a:latin typeface="Comic Sans MS" panose="030F0702030302020204" pitchFamily="66" charset="0"/>
                <a:ea typeface="Times New Roman" panose="02020603050405020304" pitchFamily="18" charset="0"/>
                <a:cs typeface="Arial" panose="020B0604020202020204" pitchFamily="34" charset="0"/>
              </a:rPr>
              <a:t>Een simpel voorbeeld zoals in de BMI calculator al is ingesteld. Lengte in CM is 164. Gewicht in kilogram is 64. 164 CM is gelijk aan 1,64 Meter. In de formule zet je dan: </a:t>
            </a:r>
            <a:r>
              <a:rPr lang="nl-NL" i="1" dirty="0">
                <a:solidFill>
                  <a:srgbClr val="202020"/>
                </a:solidFill>
                <a:latin typeface="Comic Sans MS" panose="030F0702030302020204" pitchFamily="66" charset="0"/>
                <a:ea typeface="Times New Roman" panose="02020603050405020304" pitchFamily="18" charset="0"/>
                <a:cs typeface="Arial" panose="020B0604020202020204" pitchFamily="34" charset="0"/>
              </a:rPr>
              <a:t>64 / (1.64*1.64)</a:t>
            </a:r>
            <a:r>
              <a:rPr lang="nl-NL" dirty="0">
                <a:solidFill>
                  <a:srgbClr val="202020"/>
                </a:solidFill>
                <a:latin typeface="Comic Sans MS" panose="030F0702030302020204" pitchFamily="66" charset="0"/>
                <a:ea typeface="Times New Roman" panose="02020603050405020304" pitchFamily="18" charset="0"/>
                <a:cs typeface="Arial" panose="020B0604020202020204" pitchFamily="34" charset="0"/>
              </a:rPr>
              <a:t>. Hieruit komt afgerond op 1 decimaal 23,8. Bij volwassen mannen val je dan in de categorie Gezond (normaal).</a:t>
            </a:r>
            <a:endParaRPr lang="nl-NL"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1234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www.nhg.org/sites/default/files/bsl/images/M95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4551" y="1216404"/>
            <a:ext cx="7780853" cy="4716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970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zorgsaam.org/images/M_images/BMI-gezondheidsrisic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3157" y="763645"/>
            <a:ext cx="9182100" cy="5543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529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fitcurlcravings.com/wp-content/uploads/2016/03/Tabel-1-uit-Nota-PON-november-2008-Niveau-van-gewichtsgerelateerd-gezondheidsrisico-volwassen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1137" y="1076553"/>
            <a:ext cx="9101734" cy="4451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376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92032" y="1952538"/>
            <a:ext cx="10018713" cy="1752599"/>
          </a:xfrm>
        </p:spPr>
        <p:txBody>
          <a:bodyPr/>
          <a:lstStyle/>
          <a:p>
            <a:r>
              <a:rPr lang="nl-NL" dirty="0"/>
              <a:t>Casus </a:t>
            </a:r>
            <a:r>
              <a:rPr lang="nl-NL" dirty="0" err="1"/>
              <a:t>dhr</a:t>
            </a:r>
            <a:r>
              <a:rPr lang="nl-NL" dirty="0"/>
              <a:t> Johan Willemsen</a:t>
            </a:r>
          </a:p>
        </p:txBody>
      </p:sp>
    </p:spTree>
    <p:extLst>
      <p:ext uri="{BB962C8B-B14F-4D97-AF65-F5344CB8AC3E}">
        <p14:creationId xmlns:p14="http://schemas.microsoft.com/office/powerpoint/2010/main" val="420676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Pols, temp, tensie meten</a:t>
            </a:r>
          </a:p>
        </p:txBody>
      </p:sp>
      <p:sp>
        <p:nvSpPr>
          <p:cNvPr id="5" name="Tijdelijke aanduiding voor inhoud 4"/>
          <p:cNvSpPr>
            <a:spLocks noGrp="1"/>
          </p:cNvSpPr>
          <p:nvPr>
            <p:ph idx="1"/>
          </p:nvPr>
        </p:nvSpPr>
        <p:spPr/>
        <p:txBody>
          <a:bodyPr/>
          <a:lstStyle/>
          <a:p>
            <a:endParaRPr lang="nl-NL"/>
          </a:p>
        </p:txBody>
      </p:sp>
    </p:spTree>
    <p:extLst>
      <p:ext uri="{BB962C8B-B14F-4D97-AF65-F5344CB8AC3E}">
        <p14:creationId xmlns:p14="http://schemas.microsoft.com/office/powerpoint/2010/main" val="178547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t>Bloedsuiker meten</a:t>
            </a:r>
          </a:p>
        </p:txBody>
      </p:sp>
      <p:sp>
        <p:nvSpPr>
          <p:cNvPr id="4" name="Tijdelijke aanduiding voor inhoud 3"/>
          <p:cNvSpPr>
            <a:spLocks noGrp="1"/>
          </p:cNvSpPr>
          <p:nvPr>
            <p:ph idx="1"/>
          </p:nvPr>
        </p:nvSpPr>
        <p:spPr/>
        <p:txBody>
          <a:bodyPr/>
          <a:lstStyle/>
          <a:p>
            <a:endParaRPr lang="nl-NL"/>
          </a:p>
        </p:txBody>
      </p:sp>
    </p:spTree>
    <p:extLst>
      <p:ext uri="{BB962C8B-B14F-4D97-AF65-F5344CB8AC3E}">
        <p14:creationId xmlns:p14="http://schemas.microsoft.com/office/powerpoint/2010/main" val="247479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208092" y="903817"/>
            <a:ext cx="6426018" cy="5227689"/>
          </a:xfrm>
          <a:prstGeom prst="rect">
            <a:avLst/>
          </a:prstGeom>
        </p:spPr>
      </p:pic>
    </p:spTree>
    <p:extLst>
      <p:ext uri="{BB962C8B-B14F-4D97-AF65-F5344CB8AC3E}">
        <p14:creationId xmlns:p14="http://schemas.microsoft.com/office/powerpoint/2010/main" val="11225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1391" y="372073"/>
            <a:ext cx="7417952" cy="6034646"/>
          </a:xfrm>
          <a:prstGeom prst="rect">
            <a:avLst/>
          </a:prstGeom>
        </p:spPr>
      </p:pic>
    </p:spTree>
    <p:extLst>
      <p:ext uri="{BB962C8B-B14F-4D97-AF65-F5344CB8AC3E}">
        <p14:creationId xmlns:p14="http://schemas.microsoft.com/office/powerpoint/2010/main" val="657580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1" y="149902"/>
            <a:ext cx="10018713" cy="884419"/>
          </a:xfrm>
        </p:spPr>
        <p:txBody>
          <a:bodyPr/>
          <a:lstStyle/>
          <a:p>
            <a:r>
              <a:rPr lang="nl-NL" dirty="0" err="1"/>
              <a:t>Early</a:t>
            </a:r>
            <a:r>
              <a:rPr lang="nl-NL" dirty="0"/>
              <a:t> </a:t>
            </a:r>
            <a:r>
              <a:rPr lang="nl-NL" dirty="0" err="1"/>
              <a:t>warning</a:t>
            </a:r>
            <a:r>
              <a:rPr lang="nl-NL" dirty="0"/>
              <a:t> score + SBAR</a:t>
            </a:r>
          </a:p>
        </p:txBody>
      </p:sp>
      <p:pic>
        <p:nvPicPr>
          <p:cNvPr id="4" name="Tijdelijke aanduiding voor inhoud 3"/>
          <p:cNvPicPr>
            <a:picLocks noGrp="1" noChangeAspect="1"/>
          </p:cNvPicPr>
          <p:nvPr>
            <p:ph idx="1"/>
          </p:nvPr>
        </p:nvPicPr>
        <p:blipFill>
          <a:blip r:embed="rId2"/>
          <a:stretch>
            <a:fillRect/>
          </a:stretch>
        </p:blipFill>
        <p:spPr>
          <a:xfrm>
            <a:off x="4017364" y="1034321"/>
            <a:ext cx="5216577" cy="5711253"/>
          </a:xfrm>
          <a:prstGeom prst="rect">
            <a:avLst/>
          </a:prstGeom>
        </p:spPr>
      </p:pic>
    </p:spTree>
    <p:extLst>
      <p:ext uri="{BB962C8B-B14F-4D97-AF65-F5344CB8AC3E}">
        <p14:creationId xmlns:p14="http://schemas.microsoft.com/office/powerpoint/2010/main" val="423700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Urine </a:t>
            </a:r>
            <a:r>
              <a:rPr lang="nl-NL" dirty="0" err="1"/>
              <a:t>sticken</a:t>
            </a:r>
            <a:endParaRPr lang="nl-NL" dirty="0"/>
          </a:p>
        </p:txBody>
      </p:sp>
      <p:pic>
        <p:nvPicPr>
          <p:cNvPr id="7" name="Tijdelijke aanduiding voor inhoud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64536" y="2097567"/>
            <a:ext cx="4258261" cy="4258261"/>
          </a:xfrm>
        </p:spPr>
      </p:pic>
    </p:spTree>
    <p:extLst>
      <p:ext uri="{BB962C8B-B14F-4D97-AF65-F5344CB8AC3E}">
        <p14:creationId xmlns:p14="http://schemas.microsoft.com/office/powerpoint/2010/main" val="1542895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waarom</a:t>
            </a:r>
          </a:p>
        </p:txBody>
      </p:sp>
      <p:sp>
        <p:nvSpPr>
          <p:cNvPr id="6" name="Tijdelijke aanduiding voor inhoud 5"/>
          <p:cNvSpPr>
            <a:spLocks noGrp="1"/>
          </p:cNvSpPr>
          <p:nvPr>
            <p:ph idx="1"/>
          </p:nvPr>
        </p:nvSpPr>
        <p:spPr/>
        <p:txBody>
          <a:bodyPr/>
          <a:lstStyle/>
          <a:p>
            <a:endParaRPr lang="nl-NL"/>
          </a:p>
        </p:txBody>
      </p:sp>
    </p:spTree>
    <p:extLst>
      <p:ext uri="{BB962C8B-B14F-4D97-AF65-F5344CB8AC3E}">
        <p14:creationId xmlns:p14="http://schemas.microsoft.com/office/powerpoint/2010/main" val="26494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117</TotalTime>
  <Words>235</Words>
  <Application>Microsoft Office PowerPoint</Application>
  <PresentationFormat>Breedbeeld</PresentationFormat>
  <Paragraphs>63</Paragraphs>
  <Slides>27</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27</vt:i4>
      </vt:variant>
    </vt:vector>
  </HeadingPairs>
  <TitlesOfParts>
    <vt:vector size="34" baseType="lpstr">
      <vt:lpstr>Arial</vt:lpstr>
      <vt:lpstr>Calibri</vt:lpstr>
      <vt:lpstr>Comic Sans MS</vt:lpstr>
      <vt:lpstr>Corbel</vt:lpstr>
      <vt:lpstr>Symbol</vt:lpstr>
      <vt:lpstr>Times New Roman</vt:lpstr>
      <vt:lpstr>Parallax</vt:lpstr>
      <vt:lpstr> lichamelijke functies meten en risico-inschatting’</vt:lpstr>
      <vt:lpstr>Programma: </vt:lpstr>
      <vt:lpstr>Pols, temp, tensie meten</vt:lpstr>
      <vt:lpstr>Bloedsuiker meten</vt:lpstr>
      <vt:lpstr>PowerPoint-presentatie</vt:lpstr>
      <vt:lpstr>PowerPoint-presentatie</vt:lpstr>
      <vt:lpstr>Early warning score + SBAR</vt:lpstr>
      <vt:lpstr>Urine sticken</vt:lpstr>
      <vt:lpstr>waarom</vt:lpstr>
      <vt:lpstr>waarom</vt:lpstr>
      <vt:lpstr>waarom</vt:lpstr>
      <vt:lpstr>waarom</vt:lpstr>
      <vt:lpstr>Waarom lichamelijke functies meten bij mensen met psychiatrische aandoeningen</vt:lpstr>
      <vt:lpstr>Waarom lichamelijke functies meten bij mensen met psychiatrische aandoeningen</vt:lpstr>
      <vt:lpstr>Effect van meten/screenen op leven van psychiatrische patiënt</vt:lpstr>
      <vt:lpstr>PowerPoint-presentatie</vt:lpstr>
      <vt:lpstr>Berekenen BMI   gewicht in kilogram    ------------------------- lengte x lengte in meters</vt:lpstr>
      <vt:lpstr>Waarom?</vt:lpstr>
      <vt:lpstr>PowerPoint-presentatie</vt:lpstr>
      <vt:lpstr>PowerPoint-presentatie</vt:lpstr>
      <vt:lpstr>http://www.bmi-berekenen.com/bmi-berekenen-man.php</vt:lpstr>
      <vt:lpstr>BMI Calculator  (Apple en Android)   </vt:lpstr>
      <vt:lpstr>PowerPoint-presentatie</vt:lpstr>
      <vt:lpstr>PowerPoint-presentatie</vt:lpstr>
      <vt:lpstr>PowerPoint-presentatie</vt:lpstr>
      <vt:lpstr>PowerPoint-presentatie</vt:lpstr>
      <vt:lpstr>Casus dhr Johan Willemsen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‘lichamelijke functies meten en risico-inschatting’</dc:title>
  <dc:creator>Gebruiker</dc:creator>
  <cp:lastModifiedBy>Rene Raasing</cp:lastModifiedBy>
  <cp:revision>18</cp:revision>
  <dcterms:created xsi:type="dcterms:W3CDTF">2016-05-18T12:07:22Z</dcterms:created>
  <dcterms:modified xsi:type="dcterms:W3CDTF">2016-06-26T10:07:55Z</dcterms:modified>
</cp:coreProperties>
</file>