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9"/>
  </p:notesMasterIdLst>
  <p:handoutMasterIdLst>
    <p:handoutMasterId r:id="rId50"/>
  </p:handoutMasterIdLst>
  <p:sldIdLst>
    <p:sldId id="256" r:id="rId5"/>
    <p:sldId id="257" r:id="rId6"/>
    <p:sldId id="258" r:id="rId7"/>
    <p:sldId id="259" r:id="rId8"/>
    <p:sldId id="260" r:id="rId9"/>
    <p:sldId id="261" r:id="rId10"/>
    <p:sldId id="271" r:id="rId11"/>
    <p:sldId id="262" r:id="rId12"/>
    <p:sldId id="263" r:id="rId13"/>
    <p:sldId id="264" r:id="rId14"/>
    <p:sldId id="265" r:id="rId15"/>
    <p:sldId id="272" r:id="rId16"/>
    <p:sldId id="266" r:id="rId17"/>
    <p:sldId id="267" r:id="rId18"/>
    <p:sldId id="270" r:id="rId19"/>
    <p:sldId id="268" r:id="rId20"/>
    <p:sldId id="269" r:id="rId21"/>
    <p:sldId id="273" r:id="rId22"/>
    <p:sldId id="275" r:id="rId23"/>
    <p:sldId id="274"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Lst>
  <p:sldSz cx="9144000" cy="6858000" type="screen4x3"/>
  <p:notesSz cx="6858000" cy="9945688"/>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4C60"/>
    <a:srgbClr val="C0E4DA"/>
    <a:srgbClr val="F1B3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69" autoAdjust="0"/>
    <p:restoredTop sz="94660"/>
  </p:normalViewPr>
  <p:slideViewPr>
    <p:cSldViewPr>
      <p:cViewPr>
        <p:scale>
          <a:sx n="120" d="100"/>
          <a:sy n="120" d="100"/>
        </p:scale>
        <p:origin x="-654" y="-210"/>
      </p:cViewPr>
      <p:guideLst>
        <p:guide orient="horz" pos="2160"/>
        <p:guide pos="2880"/>
      </p:guideLst>
    </p:cSldViewPr>
  </p:slideViewPr>
  <p:notesTextViewPr>
    <p:cViewPr>
      <p:scale>
        <a:sx n="1" d="1"/>
        <a:sy n="1" d="1"/>
      </p:scale>
      <p:origin x="0" y="0"/>
    </p:cViewPr>
  </p:notesTextViewPr>
  <p:notesViewPr>
    <p:cSldViewPr>
      <p:cViewPr varScale="1">
        <p:scale>
          <a:sx n="63" d="100"/>
          <a:sy n="63" d="100"/>
        </p:scale>
        <p:origin x="1277" y="5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99012"/>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84613" y="0"/>
            <a:ext cx="2971800" cy="499012"/>
          </a:xfrm>
          <a:prstGeom prst="rect">
            <a:avLst/>
          </a:prstGeom>
        </p:spPr>
        <p:txBody>
          <a:bodyPr vert="horz" lIns="91440" tIns="45720" rIns="91440" bIns="45720" rtlCol="0"/>
          <a:lstStyle>
            <a:lvl1pPr algn="r">
              <a:defRPr sz="1200"/>
            </a:lvl1pPr>
          </a:lstStyle>
          <a:p>
            <a:fld id="{92A80F2E-5D90-41F2-A970-BDD01C9A4D9D}" type="datetimeFigureOut">
              <a:rPr lang="nl-NL" smtClean="0"/>
              <a:t>3-3-2017</a:t>
            </a:fld>
            <a:endParaRPr lang="nl-NL"/>
          </a:p>
        </p:txBody>
      </p:sp>
      <p:sp>
        <p:nvSpPr>
          <p:cNvPr id="4" name="Tijdelijke aanduiding voor voettekst 3"/>
          <p:cNvSpPr>
            <a:spLocks noGrp="1"/>
          </p:cNvSpPr>
          <p:nvPr>
            <p:ph type="ftr" sz="quarter" idx="2"/>
          </p:nvPr>
        </p:nvSpPr>
        <p:spPr>
          <a:xfrm>
            <a:off x="0" y="9446678"/>
            <a:ext cx="2971800" cy="499011"/>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613" y="9446678"/>
            <a:ext cx="2971800" cy="499011"/>
          </a:xfrm>
          <a:prstGeom prst="rect">
            <a:avLst/>
          </a:prstGeom>
        </p:spPr>
        <p:txBody>
          <a:bodyPr vert="horz" lIns="91440" tIns="45720" rIns="91440" bIns="45720" rtlCol="0" anchor="b"/>
          <a:lstStyle>
            <a:lvl1pPr algn="r">
              <a:defRPr sz="1200"/>
            </a:lvl1pPr>
          </a:lstStyle>
          <a:p>
            <a:fld id="{069D1E07-65A4-4957-9D34-087E9D782AC5}" type="slidenum">
              <a:rPr lang="nl-NL" smtClean="0"/>
              <a:t>‹nr.›</a:t>
            </a:fld>
            <a:endParaRPr lang="nl-NL"/>
          </a:p>
        </p:txBody>
      </p:sp>
    </p:spTree>
    <p:extLst>
      <p:ext uri="{BB962C8B-B14F-4D97-AF65-F5344CB8AC3E}">
        <p14:creationId xmlns:p14="http://schemas.microsoft.com/office/powerpoint/2010/main" val="33049872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99012"/>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99012"/>
          </a:xfrm>
          <a:prstGeom prst="rect">
            <a:avLst/>
          </a:prstGeom>
        </p:spPr>
        <p:txBody>
          <a:bodyPr vert="horz" lIns="91440" tIns="45720" rIns="91440" bIns="45720" rtlCol="0"/>
          <a:lstStyle>
            <a:lvl1pPr algn="r">
              <a:defRPr sz="1200"/>
            </a:lvl1pPr>
          </a:lstStyle>
          <a:p>
            <a:fld id="{5281F3AE-4A08-48E4-BD65-7E34F73E1F60}" type="datetimeFigureOut">
              <a:rPr lang="nl-NL" smtClean="0"/>
              <a:t>3-3-2017</a:t>
            </a:fld>
            <a:endParaRPr lang="nl-NL"/>
          </a:p>
        </p:txBody>
      </p:sp>
      <p:sp>
        <p:nvSpPr>
          <p:cNvPr id="4" name="Tijdelijke aanduiding voor dia-afbeelding 3"/>
          <p:cNvSpPr>
            <a:spLocks noGrp="1" noRot="1" noChangeAspect="1"/>
          </p:cNvSpPr>
          <p:nvPr>
            <p:ph type="sldImg" idx="2"/>
          </p:nvPr>
        </p:nvSpPr>
        <p:spPr>
          <a:xfrm>
            <a:off x="1190625" y="1243013"/>
            <a:ext cx="4476750" cy="3357562"/>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786362"/>
            <a:ext cx="5486400" cy="3916115"/>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446678"/>
            <a:ext cx="2971800" cy="499011"/>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9446678"/>
            <a:ext cx="2971800" cy="499011"/>
          </a:xfrm>
          <a:prstGeom prst="rect">
            <a:avLst/>
          </a:prstGeom>
        </p:spPr>
        <p:txBody>
          <a:bodyPr vert="horz" lIns="91440" tIns="45720" rIns="91440" bIns="45720" rtlCol="0" anchor="b"/>
          <a:lstStyle>
            <a:lvl1pPr algn="r">
              <a:defRPr sz="1200"/>
            </a:lvl1pPr>
          </a:lstStyle>
          <a:p>
            <a:fld id="{1B43E107-69F6-44A7-A9EC-45FF8CBE1B35}" type="slidenum">
              <a:rPr lang="nl-NL" smtClean="0"/>
              <a:t>‹nr.›</a:t>
            </a:fld>
            <a:endParaRPr lang="nl-NL"/>
          </a:p>
        </p:txBody>
      </p:sp>
    </p:spTree>
    <p:extLst>
      <p:ext uri="{BB962C8B-B14F-4D97-AF65-F5344CB8AC3E}">
        <p14:creationId xmlns:p14="http://schemas.microsoft.com/office/powerpoint/2010/main" val="33799040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3E107-69F6-44A7-A9EC-45FF8CBE1B35}" type="slidenum">
              <a:rPr lang="nl-NL" smtClean="0"/>
              <a:t>1</a:t>
            </a:fld>
            <a:endParaRPr lang="nl-NL"/>
          </a:p>
        </p:txBody>
      </p:sp>
    </p:spTree>
    <p:extLst>
      <p:ext uri="{BB962C8B-B14F-4D97-AF65-F5344CB8AC3E}">
        <p14:creationId xmlns:p14="http://schemas.microsoft.com/office/powerpoint/2010/main" val="29428780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3E107-69F6-44A7-A9EC-45FF8CBE1B35}" type="slidenum">
              <a:rPr lang="nl-NL" smtClean="0"/>
              <a:t>10</a:t>
            </a:fld>
            <a:endParaRPr lang="nl-NL"/>
          </a:p>
        </p:txBody>
      </p:sp>
    </p:spTree>
    <p:extLst>
      <p:ext uri="{BB962C8B-B14F-4D97-AF65-F5344CB8AC3E}">
        <p14:creationId xmlns:p14="http://schemas.microsoft.com/office/powerpoint/2010/main" val="15064369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3E107-69F6-44A7-A9EC-45FF8CBE1B35}" type="slidenum">
              <a:rPr lang="nl-NL" smtClean="0"/>
              <a:t>11</a:t>
            </a:fld>
            <a:endParaRPr lang="nl-NL"/>
          </a:p>
        </p:txBody>
      </p:sp>
    </p:spTree>
    <p:extLst>
      <p:ext uri="{BB962C8B-B14F-4D97-AF65-F5344CB8AC3E}">
        <p14:creationId xmlns:p14="http://schemas.microsoft.com/office/powerpoint/2010/main" val="10922316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3E107-69F6-44A7-A9EC-45FF8CBE1B35}" type="slidenum">
              <a:rPr lang="nl-NL" smtClean="0"/>
              <a:t>12</a:t>
            </a:fld>
            <a:endParaRPr lang="nl-NL"/>
          </a:p>
        </p:txBody>
      </p:sp>
    </p:spTree>
    <p:extLst>
      <p:ext uri="{BB962C8B-B14F-4D97-AF65-F5344CB8AC3E}">
        <p14:creationId xmlns:p14="http://schemas.microsoft.com/office/powerpoint/2010/main" val="33667254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3E107-69F6-44A7-A9EC-45FF8CBE1B35}" type="slidenum">
              <a:rPr lang="nl-NL" smtClean="0"/>
              <a:t>13</a:t>
            </a:fld>
            <a:endParaRPr lang="nl-NL"/>
          </a:p>
        </p:txBody>
      </p:sp>
    </p:spTree>
    <p:extLst>
      <p:ext uri="{BB962C8B-B14F-4D97-AF65-F5344CB8AC3E}">
        <p14:creationId xmlns:p14="http://schemas.microsoft.com/office/powerpoint/2010/main" val="18604081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3E107-69F6-44A7-A9EC-45FF8CBE1B35}" type="slidenum">
              <a:rPr lang="nl-NL" smtClean="0"/>
              <a:t>14</a:t>
            </a:fld>
            <a:endParaRPr lang="nl-NL"/>
          </a:p>
        </p:txBody>
      </p:sp>
    </p:spTree>
    <p:extLst>
      <p:ext uri="{BB962C8B-B14F-4D97-AF65-F5344CB8AC3E}">
        <p14:creationId xmlns:p14="http://schemas.microsoft.com/office/powerpoint/2010/main" val="33127979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3E107-69F6-44A7-A9EC-45FF8CBE1B35}" type="slidenum">
              <a:rPr lang="nl-NL" smtClean="0"/>
              <a:t>15</a:t>
            </a:fld>
            <a:endParaRPr lang="nl-NL"/>
          </a:p>
        </p:txBody>
      </p:sp>
    </p:spTree>
    <p:extLst>
      <p:ext uri="{BB962C8B-B14F-4D97-AF65-F5344CB8AC3E}">
        <p14:creationId xmlns:p14="http://schemas.microsoft.com/office/powerpoint/2010/main" val="38341181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3E107-69F6-44A7-A9EC-45FF8CBE1B35}" type="slidenum">
              <a:rPr lang="nl-NL" smtClean="0"/>
              <a:t>16</a:t>
            </a:fld>
            <a:endParaRPr lang="nl-NL"/>
          </a:p>
        </p:txBody>
      </p:sp>
    </p:spTree>
    <p:extLst>
      <p:ext uri="{BB962C8B-B14F-4D97-AF65-F5344CB8AC3E}">
        <p14:creationId xmlns:p14="http://schemas.microsoft.com/office/powerpoint/2010/main" val="14527466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3E107-69F6-44A7-A9EC-45FF8CBE1B35}" type="slidenum">
              <a:rPr lang="nl-NL" smtClean="0"/>
              <a:t>17</a:t>
            </a:fld>
            <a:endParaRPr lang="nl-NL"/>
          </a:p>
        </p:txBody>
      </p:sp>
    </p:spTree>
    <p:extLst>
      <p:ext uri="{BB962C8B-B14F-4D97-AF65-F5344CB8AC3E}">
        <p14:creationId xmlns:p14="http://schemas.microsoft.com/office/powerpoint/2010/main" val="18498064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3E107-69F6-44A7-A9EC-45FF8CBE1B35}" type="slidenum">
              <a:rPr lang="nl-NL" smtClean="0"/>
              <a:t>18</a:t>
            </a:fld>
            <a:endParaRPr lang="nl-NL"/>
          </a:p>
        </p:txBody>
      </p:sp>
    </p:spTree>
    <p:extLst>
      <p:ext uri="{BB962C8B-B14F-4D97-AF65-F5344CB8AC3E}">
        <p14:creationId xmlns:p14="http://schemas.microsoft.com/office/powerpoint/2010/main" val="30194106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3E107-69F6-44A7-A9EC-45FF8CBE1B35}" type="slidenum">
              <a:rPr lang="nl-NL" smtClean="0"/>
              <a:t>19</a:t>
            </a:fld>
            <a:endParaRPr lang="nl-NL"/>
          </a:p>
        </p:txBody>
      </p:sp>
    </p:spTree>
    <p:extLst>
      <p:ext uri="{BB962C8B-B14F-4D97-AF65-F5344CB8AC3E}">
        <p14:creationId xmlns:p14="http://schemas.microsoft.com/office/powerpoint/2010/main" val="783078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3E107-69F6-44A7-A9EC-45FF8CBE1B35}" type="slidenum">
              <a:rPr lang="nl-NL" smtClean="0"/>
              <a:t>2</a:t>
            </a:fld>
            <a:endParaRPr lang="nl-NL"/>
          </a:p>
        </p:txBody>
      </p:sp>
    </p:spTree>
    <p:extLst>
      <p:ext uri="{BB962C8B-B14F-4D97-AF65-F5344CB8AC3E}">
        <p14:creationId xmlns:p14="http://schemas.microsoft.com/office/powerpoint/2010/main" val="27467440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3E107-69F6-44A7-A9EC-45FF8CBE1B35}" type="slidenum">
              <a:rPr lang="nl-NL" smtClean="0"/>
              <a:t>20</a:t>
            </a:fld>
            <a:endParaRPr lang="nl-NL"/>
          </a:p>
        </p:txBody>
      </p:sp>
    </p:spTree>
    <p:extLst>
      <p:ext uri="{BB962C8B-B14F-4D97-AF65-F5344CB8AC3E}">
        <p14:creationId xmlns:p14="http://schemas.microsoft.com/office/powerpoint/2010/main" val="39057259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3E107-69F6-44A7-A9EC-45FF8CBE1B35}" type="slidenum">
              <a:rPr lang="nl-NL" smtClean="0"/>
              <a:t>21</a:t>
            </a:fld>
            <a:endParaRPr lang="nl-NL"/>
          </a:p>
        </p:txBody>
      </p:sp>
    </p:spTree>
    <p:extLst>
      <p:ext uri="{BB962C8B-B14F-4D97-AF65-F5344CB8AC3E}">
        <p14:creationId xmlns:p14="http://schemas.microsoft.com/office/powerpoint/2010/main" val="31947882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3E107-69F6-44A7-A9EC-45FF8CBE1B35}" type="slidenum">
              <a:rPr lang="nl-NL" smtClean="0"/>
              <a:t>22</a:t>
            </a:fld>
            <a:endParaRPr lang="nl-NL"/>
          </a:p>
        </p:txBody>
      </p:sp>
    </p:spTree>
    <p:extLst>
      <p:ext uri="{BB962C8B-B14F-4D97-AF65-F5344CB8AC3E}">
        <p14:creationId xmlns:p14="http://schemas.microsoft.com/office/powerpoint/2010/main" val="37112151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3E107-69F6-44A7-A9EC-45FF8CBE1B35}" type="slidenum">
              <a:rPr lang="nl-NL" smtClean="0"/>
              <a:t>23</a:t>
            </a:fld>
            <a:endParaRPr lang="nl-NL"/>
          </a:p>
        </p:txBody>
      </p:sp>
    </p:spTree>
    <p:extLst>
      <p:ext uri="{BB962C8B-B14F-4D97-AF65-F5344CB8AC3E}">
        <p14:creationId xmlns:p14="http://schemas.microsoft.com/office/powerpoint/2010/main" val="2439519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3E107-69F6-44A7-A9EC-45FF8CBE1B35}" type="slidenum">
              <a:rPr lang="nl-NL" smtClean="0"/>
              <a:t>24</a:t>
            </a:fld>
            <a:endParaRPr lang="nl-NL"/>
          </a:p>
        </p:txBody>
      </p:sp>
    </p:spTree>
    <p:extLst>
      <p:ext uri="{BB962C8B-B14F-4D97-AF65-F5344CB8AC3E}">
        <p14:creationId xmlns:p14="http://schemas.microsoft.com/office/powerpoint/2010/main" val="38520490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3E107-69F6-44A7-A9EC-45FF8CBE1B35}" type="slidenum">
              <a:rPr lang="nl-NL" smtClean="0"/>
              <a:t>25</a:t>
            </a:fld>
            <a:endParaRPr lang="nl-NL"/>
          </a:p>
        </p:txBody>
      </p:sp>
    </p:spTree>
    <p:extLst>
      <p:ext uri="{BB962C8B-B14F-4D97-AF65-F5344CB8AC3E}">
        <p14:creationId xmlns:p14="http://schemas.microsoft.com/office/powerpoint/2010/main" val="11921320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3E107-69F6-44A7-A9EC-45FF8CBE1B35}" type="slidenum">
              <a:rPr lang="nl-NL" smtClean="0"/>
              <a:t>26</a:t>
            </a:fld>
            <a:endParaRPr lang="nl-NL"/>
          </a:p>
        </p:txBody>
      </p:sp>
    </p:spTree>
    <p:extLst>
      <p:ext uri="{BB962C8B-B14F-4D97-AF65-F5344CB8AC3E}">
        <p14:creationId xmlns:p14="http://schemas.microsoft.com/office/powerpoint/2010/main" val="22429500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3E107-69F6-44A7-A9EC-45FF8CBE1B35}" type="slidenum">
              <a:rPr lang="nl-NL" smtClean="0"/>
              <a:t>27</a:t>
            </a:fld>
            <a:endParaRPr lang="nl-NL"/>
          </a:p>
        </p:txBody>
      </p:sp>
    </p:spTree>
    <p:extLst>
      <p:ext uri="{BB962C8B-B14F-4D97-AF65-F5344CB8AC3E}">
        <p14:creationId xmlns:p14="http://schemas.microsoft.com/office/powerpoint/2010/main" val="30986771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3E107-69F6-44A7-A9EC-45FF8CBE1B35}" type="slidenum">
              <a:rPr lang="nl-NL" smtClean="0"/>
              <a:t>28</a:t>
            </a:fld>
            <a:endParaRPr lang="nl-NL"/>
          </a:p>
        </p:txBody>
      </p:sp>
    </p:spTree>
    <p:extLst>
      <p:ext uri="{BB962C8B-B14F-4D97-AF65-F5344CB8AC3E}">
        <p14:creationId xmlns:p14="http://schemas.microsoft.com/office/powerpoint/2010/main" val="26069235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3E107-69F6-44A7-A9EC-45FF8CBE1B35}" type="slidenum">
              <a:rPr lang="nl-NL" smtClean="0"/>
              <a:t>29</a:t>
            </a:fld>
            <a:endParaRPr lang="nl-NL"/>
          </a:p>
        </p:txBody>
      </p:sp>
    </p:spTree>
    <p:extLst>
      <p:ext uri="{BB962C8B-B14F-4D97-AF65-F5344CB8AC3E}">
        <p14:creationId xmlns:p14="http://schemas.microsoft.com/office/powerpoint/2010/main" val="41371443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3E107-69F6-44A7-A9EC-45FF8CBE1B35}" type="slidenum">
              <a:rPr lang="nl-NL" smtClean="0"/>
              <a:t>3</a:t>
            </a:fld>
            <a:endParaRPr lang="nl-NL"/>
          </a:p>
        </p:txBody>
      </p:sp>
    </p:spTree>
    <p:extLst>
      <p:ext uri="{BB962C8B-B14F-4D97-AF65-F5344CB8AC3E}">
        <p14:creationId xmlns:p14="http://schemas.microsoft.com/office/powerpoint/2010/main" val="6642634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3E107-69F6-44A7-A9EC-45FF8CBE1B35}" type="slidenum">
              <a:rPr lang="nl-NL" smtClean="0"/>
              <a:t>30</a:t>
            </a:fld>
            <a:endParaRPr lang="nl-NL"/>
          </a:p>
        </p:txBody>
      </p:sp>
    </p:spTree>
    <p:extLst>
      <p:ext uri="{BB962C8B-B14F-4D97-AF65-F5344CB8AC3E}">
        <p14:creationId xmlns:p14="http://schemas.microsoft.com/office/powerpoint/2010/main" val="25546185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3E107-69F6-44A7-A9EC-45FF8CBE1B35}" type="slidenum">
              <a:rPr lang="nl-NL" smtClean="0"/>
              <a:t>31</a:t>
            </a:fld>
            <a:endParaRPr lang="nl-NL"/>
          </a:p>
        </p:txBody>
      </p:sp>
    </p:spTree>
    <p:extLst>
      <p:ext uri="{BB962C8B-B14F-4D97-AF65-F5344CB8AC3E}">
        <p14:creationId xmlns:p14="http://schemas.microsoft.com/office/powerpoint/2010/main" val="16833873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3E107-69F6-44A7-A9EC-45FF8CBE1B35}" type="slidenum">
              <a:rPr lang="nl-NL" smtClean="0"/>
              <a:t>32</a:t>
            </a:fld>
            <a:endParaRPr lang="nl-NL"/>
          </a:p>
        </p:txBody>
      </p:sp>
    </p:spTree>
    <p:extLst>
      <p:ext uri="{BB962C8B-B14F-4D97-AF65-F5344CB8AC3E}">
        <p14:creationId xmlns:p14="http://schemas.microsoft.com/office/powerpoint/2010/main" val="10586382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3E107-69F6-44A7-A9EC-45FF8CBE1B35}" type="slidenum">
              <a:rPr lang="nl-NL" smtClean="0"/>
              <a:t>33</a:t>
            </a:fld>
            <a:endParaRPr lang="nl-NL"/>
          </a:p>
        </p:txBody>
      </p:sp>
    </p:spTree>
    <p:extLst>
      <p:ext uri="{BB962C8B-B14F-4D97-AF65-F5344CB8AC3E}">
        <p14:creationId xmlns:p14="http://schemas.microsoft.com/office/powerpoint/2010/main" val="10628085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3E107-69F6-44A7-A9EC-45FF8CBE1B35}" type="slidenum">
              <a:rPr lang="nl-NL" smtClean="0"/>
              <a:t>34</a:t>
            </a:fld>
            <a:endParaRPr lang="nl-NL"/>
          </a:p>
        </p:txBody>
      </p:sp>
    </p:spTree>
    <p:extLst>
      <p:ext uri="{BB962C8B-B14F-4D97-AF65-F5344CB8AC3E}">
        <p14:creationId xmlns:p14="http://schemas.microsoft.com/office/powerpoint/2010/main" val="35020961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3E107-69F6-44A7-A9EC-45FF8CBE1B35}" type="slidenum">
              <a:rPr lang="nl-NL" smtClean="0"/>
              <a:t>35</a:t>
            </a:fld>
            <a:endParaRPr lang="nl-NL"/>
          </a:p>
        </p:txBody>
      </p:sp>
    </p:spTree>
    <p:extLst>
      <p:ext uri="{BB962C8B-B14F-4D97-AF65-F5344CB8AC3E}">
        <p14:creationId xmlns:p14="http://schemas.microsoft.com/office/powerpoint/2010/main" val="13936160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3E107-69F6-44A7-A9EC-45FF8CBE1B35}" type="slidenum">
              <a:rPr lang="nl-NL" smtClean="0"/>
              <a:t>36</a:t>
            </a:fld>
            <a:endParaRPr lang="nl-NL"/>
          </a:p>
        </p:txBody>
      </p:sp>
    </p:spTree>
    <p:extLst>
      <p:ext uri="{BB962C8B-B14F-4D97-AF65-F5344CB8AC3E}">
        <p14:creationId xmlns:p14="http://schemas.microsoft.com/office/powerpoint/2010/main" val="27101205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3E107-69F6-44A7-A9EC-45FF8CBE1B35}" type="slidenum">
              <a:rPr lang="nl-NL" smtClean="0"/>
              <a:t>37</a:t>
            </a:fld>
            <a:endParaRPr lang="nl-NL"/>
          </a:p>
        </p:txBody>
      </p:sp>
    </p:spTree>
    <p:extLst>
      <p:ext uri="{BB962C8B-B14F-4D97-AF65-F5344CB8AC3E}">
        <p14:creationId xmlns:p14="http://schemas.microsoft.com/office/powerpoint/2010/main" val="8770987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3E107-69F6-44A7-A9EC-45FF8CBE1B35}" type="slidenum">
              <a:rPr lang="nl-NL" smtClean="0"/>
              <a:t>38</a:t>
            </a:fld>
            <a:endParaRPr lang="nl-NL"/>
          </a:p>
        </p:txBody>
      </p:sp>
    </p:spTree>
    <p:extLst>
      <p:ext uri="{BB962C8B-B14F-4D97-AF65-F5344CB8AC3E}">
        <p14:creationId xmlns:p14="http://schemas.microsoft.com/office/powerpoint/2010/main" val="15445774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3E107-69F6-44A7-A9EC-45FF8CBE1B35}" type="slidenum">
              <a:rPr lang="nl-NL" smtClean="0"/>
              <a:t>39</a:t>
            </a:fld>
            <a:endParaRPr lang="nl-NL"/>
          </a:p>
        </p:txBody>
      </p:sp>
    </p:spTree>
    <p:extLst>
      <p:ext uri="{BB962C8B-B14F-4D97-AF65-F5344CB8AC3E}">
        <p14:creationId xmlns:p14="http://schemas.microsoft.com/office/powerpoint/2010/main" val="2398578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3E107-69F6-44A7-A9EC-45FF8CBE1B35}" type="slidenum">
              <a:rPr lang="nl-NL" smtClean="0"/>
              <a:t>4</a:t>
            </a:fld>
            <a:endParaRPr lang="nl-NL"/>
          </a:p>
        </p:txBody>
      </p:sp>
    </p:spTree>
    <p:extLst>
      <p:ext uri="{BB962C8B-B14F-4D97-AF65-F5344CB8AC3E}">
        <p14:creationId xmlns:p14="http://schemas.microsoft.com/office/powerpoint/2010/main" val="38028379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3E107-69F6-44A7-A9EC-45FF8CBE1B35}" type="slidenum">
              <a:rPr lang="nl-NL" smtClean="0"/>
              <a:t>40</a:t>
            </a:fld>
            <a:endParaRPr lang="nl-NL"/>
          </a:p>
        </p:txBody>
      </p:sp>
    </p:spTree>
    <p:extLst>
      <p:ext uri="{BB962C8B-B14F-4D97-AF65-F5344CB8AC3E}">
        <p14:creationId xmlns:p14="http://schemas.microsoft.com/office/powerpoint/2010/main" val="32093924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3E107-69F6-44A7-A9EC-45FF8CBE1B35}" type="slidenum">
              <a:rPr lang="nl-NL" smtClean="0"/>
              <a:t>41</a:t>
            </a:fld>
            <a:endParaRPr lang="nl-NL"/>
          </a:p>
        </p:txBody>
      </p:sp>
    </p:spTree>
    <p:extLst>
      <p:ext uri="{BB962C8B-B14F-4D97-AF65-F5344CB8AC3E}">
        <p14:creationId xmlns:p14="http://schemas.microsoft.com/office/powerpoint/2010/main" val="38217971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3E107-69F6-44A7-A9EC-45FF8CBE1B35}" type="slidenum">
              <a:rPr lang="nl-NL" smtClean="0"/>
              <a:t>42</a:t>
            </a:fld>
            <a:endParaRPr lang="nl-NL"/>
          </a:p>
        </p:txBody>
      </p:sp>
    </p:spTree>
    <p:extLst>
      <p:ext uri="{BB962C8B-B14F-4D97-AF65-F5344CB8AC3E}">
        <p14:creationId xmlns:p14="http://schemas.microsoft.com/office/powerpoint/2010/main" val="11043924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3E107-69F6-44A7-A9EC-45FF8CBE1B35}" type="slidenum">
              <a:rPr lang="nl-NL" smtClean="0"/>
              <a:t>43</a:t>
            </a:fld>
            <a:endParaRPr lang="nl-NL"/>
          </a:p>
        </p:txBody>
      </p:sp>
    </p:spTree>
    <p:extLst>
      <p:ext uri="{BB962C8B-B14F-4D97-AF65-F5344CB8AC3E}">
        <p14:creationId xmlns:p14="http://schemas.microsoft.com/office/powerpoint/2010/main" val="17657656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3E107-69F6-44A7-A9EC-45FF8CBE1B35}" type="slidenum">
              <a:rPr lang="nl-NL" smtClean="0"/>
              <a:t>44</a:t>
            </a:fld>
            <a:endParaRPr lang="nl-NL"/>
          </a:p>
        </p:txBody>
      </p:sp>
    </p:spTree>
    <p:extLst>
      <p:ext uri="{BB962C8B-B14F-4D97-AF65-F5344CB8AC3E}">
        <p14:creationId xmlns:p14="http://schemas.microsoft.com/office/powerpoint/2010/main" val="33801817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3E107-69F6-44A7-A9EC-45FF8CBE1B35}" type="slidenum">
              <a:rPr lang="nl-NL" smtClean="0"/>
              <a:t>5</a:t>
            </a:fld>
            <a:endParaRPr lang="nl-NL"/>
          </a:p>
        </p:txBody>
      </p:sp>
    </p:spTree>
    <p:extLst>
      <p:ext uri="{BB962C8B-B14F-4D97-AF65-F5344CB8AC3E}">
        <p14:creationId xmlns:p14="http://schemas.microsoft.com/office/powerpoint/2010/main" val="32596950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3E107-69F6-44A7-A9EC-45FF8CBE1B35}" type="slidenum">
              <a:rPr lang="nl-NL" smtClean="0"/>
              <a:t>6</a:t>
            </a:fld>
            <a:endParaRPr lang="nl-NL"/>
          </a:p>
        </p:txBody>
      </p:sp>
    </p:spTree>
    <p:extLst>
      <p:ext uri="{BB962C8B-B14F-4D97-AF65-F5344CB8AC3E}">
        <p14:creationId xmlns:p14="http://schemas.microsoft.com/office/powerpoint/2010/main" val="41227263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3E107-69F6-44A7-A9EC-45FF8CBE1B35}" type="slidenum">
              <a:rPr lang="nl-NL" smtClean="0"/>
              <a:t>7</a:t>
            </a:fld>
            <a:endParaRPr lang="nl-NL"/>
          </a:p>
        </p:txBody>
      </p:sp>
    </p:spTree>
    <p:extLst>
      <p:ext uri="{BB962C8B-B14F-4D97-AF65-F5344CB8AC3E}">
        <p14:creationId xmlns:p14="http://schemas.microsoft.com/office/powerpoint/2010/main" val="32860746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3E107-69F6-44A7-A9EC-45FF8CBE1B35}" type="slidenum">
              <a:rPr lang="nl-NL" smtClean="0"/>
              <a:t>8</a:t>
            </a:fld>
            <a:endParaRPr lang="nl-NL"/>
          </a:p>
        </p:txBody>
      </p:sp>
    </p:spTree>
    <p:extLst>
      <p:ext uri="{BB962C8B-B14F-4D97-AF65-F5344CB8AC3E}">
        <p14:creationId xmlns:p14="http://schemas.microsoft.com/office/powerpoint/2010/main" val="4782150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3E107-69F6-44A7-A9EC-45FF8CBE1B35}" type="slidenum">
              <a:rPr lang="nl-NL" smtClean="0"/>
              <a:t>9</a:t>
            </a:fld>
            <a:endParaRPr lang="nl-NL"/>
          </a:p>
        </p:txBody>
      </p:sp>
    </p:spTree>
    <p:extLst>
      <p:ext uri="{BB962C8B-B14F-4D97-AF65-F5344CB8AC3E}">
        <p14:creationId xmlns:p14="http://schemas.microsoft.com/office/powerpoint/2010/main" val="30378971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a:t>Klik om de stijl te bewerken</a:t>
            </a:r>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6153913D-CE77-4BD7-9284-065A03E2B86E}" type="datetimeFigureOut">
              <a:rPr lang="nl-NL" smtClean="0"/>
              <a:t>3-3-2017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8C5EE51-39BB-4042-BB14-C8694F16CC8E}" type="slidenum">
              <a:rPr lang="nl-NL" smtClean="0"/>
              <a:t>‹nr.›</a:t>
            </a:fld>
            <a:endParaRPr lang="nl-NL"/>
          </a:p>
        </p:txBody>
      </p:sp>
    </p:spTree>
    <p:extLst>
      <p:ext uri="{BB962C8B-B14F-4D97-AF65-F5344CB8AC3E}">
        <p14:creationId xmlns:p14="http://schemas.microsoft.com/office/powerpoint/2010/main" val="3855418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6153913D-CE77-4BD7-9284-065A03E2B86E}" type="datetimeFigureOut">
              <a:rPr lang="nl-NL" smtClean="0"/>
              <a:t>3-3-2017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8C5EE51-39BB-4042-BB14-C8694F16CC8E}" type="slidenum">
              <a:rPr lang="nl-NL" smtClean="0"/>
              <a:t>‹nr.›</a:t>
            </a:fld>
            <a:endParaRPr lang="nl-NL"/>
          </a:p>
        </p:txBody>
      </p:sp>
    </p:spTree>
    <p:extLst>
      <p:ext uri="{BB962C8B-B14F-4D97-AF65-F5344CB8AC3E}">
        <p14:creationId xmlns:p14="http://schemas.microsoft.com/office/powerpoint/2010/main" val="35106961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6153913D-CE77-4BD7-9284-065A03E2B86E}" type="datetimeFigureOut">
              <a:rPr lang="nl-NL" smtClean="0"/>
              <a:t>3-3-2017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8C5EE51-39BB-4042-BB14-C8694F16CC8E}" type="slidenum">
              <a:rPr lang="nl-NL" smtClean="0"/>
              <a:t>‹nr.›</a:t>
            </a:fld>
            <a:endParaRPr lang="nl-NL"/>
          </a:p>
        </p:txBody>
      </p:sp>
    </p:spTree>
    <p:extLst>
      <p:ext uri="{BB962C8B-B14F-4D97-AF65-F5344CB8AC3E}">
        <p14:creationId xmlns:p14="http://schemas.microsoft.com/office/powerpoint/2010/main" val="32708167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6153913D-CE77-4BD7-9284-065A03E2B86E}" type="datetimeFigureOut">
              <a:rPr lang="nl-NL" smtClean="0"/>
              <a:t>3-3-2017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8C5EE51-39BB-4042-BB14-C8694F16CC8E}" type="slidenum">
              <a:rPr lang="nl-NL" smtClean="0"/>
              <a:t>‹nr.›</a:t>
            </a:fld>
            <a:endParaRPr lang="nl-NL"/>
          </a:p>
        </p:txBody>
      </p:sp>
    </p:spTree>
    <p:extLst>
      <p:ext uri="{BB962C8B-B14F-4D97-AF65-F5344CB8AC3E}">
        <p14:creationId xmlns:p14="http://schemas.microsoft.com/office/powerpoint/2010/main" val="11628021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6153913D-CE77-4BD7-9284-065A03E2B86E}" type="datetimeFigureOut">
              <a:rPr lang="nl-NL" smtClean="0"/>
              <a:t>3-3-2017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8C5EE51-39BB-4042-BB14-C8694F16CC8E}" type="slidenum">
              <a:rPr lang="nl-NL" smtClean="0"/>
              <a:t>‹nr.›</a:t>
            </a:fld>
            <a:endParaRPr lang="nl-NL"/>
          </a:p>
        </p:txBody>
      </p:sp>
    </p:spTree>
    <p:extLst>
      <p:ext uri="{BB962C8B-B14F-4D97-AF65-F5344CB8AC3E}">
        <p14:creationId xmlns:p14="http://schemas.microsoft.com/office/powerpoint/2010/main" val="15845326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6153913D-CE77-4BD7-9284-065A03E2B86E}" type="datetimeFigureOut">
              <a:rPr lang="nl-NL" smtClean="0"/>
              <a:t>3-3-2017</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18C5EE51-39BB-4042-BB14-C8694F16CC8E}" type="slidenum">
              <a:rPr lang="nl-NL" smtClean="0"/>
              <a:t>‹nr.›</a:t>
            </a:fld>
            <a:endParaRPr lang="nl-NL"/>
          </a:p>
        </p:txBody>
      </p:sp>
    </p:spTree>
    <p:extLst>
      <p:ext uri="{BB962C8B-B14F-4D97-AF65-F5344CB8AC3E}">
        <p14:creationId xmlns:p14="http://schemas.microsoft.com/office/powerpoint/2010/main" val="21351242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6153913D-CE77-4BD7-9284-065A03E2B86E}" type="datetimeFigureOut">
              <a:rPr lang="nl-NL" smtClean="0"/>
              <a:t>3-3-2017</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18C5EE51-39BB-4042-BB14-C8694F16CC8E}" type="slidenum">
              <a:rPr lang="nl-NL" smtClean="0"/>
              <a:t>‹nr.›</a:t>
            </a:fld>
            <a:endParaRPr lang="nl-NL"/>
          </a:p>
        </p:txBody>
      </p:sp>
    </p:spTree>
    <p:extLst>
      <p:ext uri="{BB962C8B-B14F-4D97-AF65-F5344CB8AC3E}">
        <p14:creationId xmlns:p14="http://schemas.microsoft.com/office/powerpoint/2010/main" val="18235407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6153913D-CE77-4BD7-9284-065A03E2B86E}" type="datetimeFigureOut">
              <a:rPr lang="nl-NL" smtClean="0"/>
              <a:t>3-3-2017</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18C5EE51-39BB-4042-BB14-C8694F16CC8E}" type="slidenum">
              <a:rPr lang="nl-NL" smtClean="0"/>
              <a:t>‹nr.›</a:t>
            </a:fld>
            <a:endParaRPr lang="nl-NL"/>
          </a:p>
        </p:txBody>
      </p:sp>
    </p:spTree>
    <p:extLst>
      <p:ext uri="{BB962C8B-B14F-4D97-AF65-F5344CB8AC3E}">
        <p14:creationId xmlns:p14="http://schemas.microsoft.com/office/powerpoint/2010/main" val="7966101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6153913D-CE77-4BD7-9284-065A03E2B86E}" type="datetimeFigureOut">
              <a:rPr lang="nl-NL" smtClean="0"/>
              <a:t>3-3-2017</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18C5EE51-39BB-4042-BB14-C8694F16CC8E}" type="slidenum">
              <a:rPr lang="nl-NL" smtClean="0"/>
              <a:t>‹nr.›</a:t>
            </a:fld>
            <a:endParaRPr lang="nl-NL"/>
          </a:p>
        </p:txBody>
      </p:sp>
    </p:spTree>
    <p:extLst>
      <p:ext uri="{BB962C8B-B14F-4D97-AF65-F5344CB8AC3E}">
        <p14:creationId xmlns:p14="http://schemas.microsoft.com/office/powerpoint/2010/main" val="8292004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6153913D-CE77-4BD7-9284-065A03E2B86E}" type="datetimeFigureOut">
              <a:rPr lang="nl-NL" smtClean="0"/>
              <a:t>3-3-2017</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18C5EE51-39BB-4042-BB14-C8694F16CC8E}" type="slidenum">
              <a:rPr lang="nl-NL" smtClean="0"/>
              <a:t>‹nr.›</a:t>
            </a:fld>
            <a:endParaRPr lang="nl-NL"/>
          </a:p>
        </p:txBody>
      </p:sp>
    </p:spTree>
    <p:extLst>
      <p:ext uri="{BB962C8B-B14F-4D97-AF65-F5344CB8AC3E}">
        <p14:creationId xmlns:p14="http://schemas.microsoft.com/office/powerpoint/2010/main" val="33031428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6153913D-CE77-4BD7-9284-065A03E2B86E}" type="datetimeFigureOut">
              <a:rPr lang="nl-NL" smtClean="0"/>
              <a:t>3-3-2017</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18C5EE51-39BB-4042-BB14-C8694F16CC8E}" type="slidenum">
              <a:rPr lang="nl-NL" smtClean="0"/>
              <a:t>‹nr.›</a:t>
            </a:fld>
            <a:endParaRPr lang="nl-NL"/>
          </a:p>
        </p:txBody>
      </p:sp>
    </p:spTree>
    <p:extLst>
      <p:ext uri="{BB962C8B-B14F-4D97-AF65-F5344CB8AC3E}">
        <p14:creationId xmlns:p14="http://schemas.microsoft.com/office/powerpoint/2010/main" val="16505148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6000" r="-6000"/>
          </a:stretch>
        </a:blip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53913D-CE77-4BD7-9284-065A03E2B86E}" type="datetimeFigureOut">
              <a:rPr lang="nl-NL" smtClean="0"/>
              <a:t>3-3-2017</a:t>
            </a:fld>
            <a:endParaRPr lang="nl-NL"/>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C5EE51-39BB-4042-BB14-C8694F16CC8E}" type="slidenum">
              <a:rPr lang="nl-NL" smtClean="0"/>
              <a:t>‹nr.›</a:t>
            </a:fld>
            <a:endParaRPr lang="nl-NL"/>
          </a:p>
        </p:txBody>
      </p:sp>
    </p:spTree>
    <p:extLst>
      <p:ext uri="{BB962C8B-B14F-4D97-AF65-F5344CB8AC3E}">
        <p14:creationId xmlns:p14="http://schemas.microsoft.com/office/powerpoint/2010/main" val="2146517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0.jpg"/></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1.jp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20.jpg"/><Relationship Id="rId4" Type="http://schemas.openxmlformats.org/officeDocument/2006/relationships/image" Target="../media/image19.jp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3.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6.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29.jpg"/></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rotWithShape="1">
          <a:blip r:embed="rId3" cstate="print">
            <a:extLst>
              <a:ext uri="{28A0092B-C50C-407E-A947-70E740481C1C}">
                <a14:useLocalDpi xmlns:a14="http://schemas.microsoft.com/office/drawing/2010/main" val="0"/>
              </a:ext>
            </a:extLst>
          </a:blip>
          <a:srcRect l="974" t="-154" r="5687" b="154"/>
          <a:stretch/>
        </p:blipFill>
        <p:spPr>
          <a:xfrm>
            <a:off x="0" y="-18905"/>
            <a:ext cx="9144000" cy="6872621"/>
          </a:xfrm>
          <a:prstGeom prst="rect">
            <a:avLst/>
          </a:prstGeom>
        </p:spPr>
      </p:pic>
      <p:sp>
        <p:nvSpPr>
          <p:cNvPr id="2" name="Titel 1"/>
          <p:cNvSpPr>
            <a:spLocks noGrp="1"/>
          </p:cNvSpPr>
          <p:nvPr>
            <p:ph type="ctrTitle"/>
          </p:nvPr>
        </p:nvSpPr>
        <p:spPr>
          <a:xfrm>
            <a:off x="-612576" y="-171400"/>
            <a:ext cx="7772400" cy="1470025"/>
          </a:xfrm>
        </p:spPr>
        <p:txBody>
          <a:bodyPr>
            <a:normAutofit/>
          </a:bodyPr>
          <a:lstStyle/>
          <a:p>
            <a:r>
              <a:rPr lang="nl-NL" sz="5400" dirty="0">
                <a:solidFill>
                  <a:srgbClr val="F1B39B"/>
                </a:solidFill>
                <a:latin typeface="olivier" pitchFamily="2" charset="0"/>
              </a:rPr>
              <a:t>Borstvoeding de basis</a:t>
            </a:r>
          </a:p>
        </p:txBody>
      </p:sp>
      <p:sp>
        <p:nvSpPr>
          <p:cNvPr id="3" name="Ondertitel 2"/>
          <p:cNvSpPr>
            <a:spLocks noGrp="1"/>
          </p:cNvSpPr>
          <p:nvPr>
            <p:ph type="subTitle" idx="1"/>
          </p:nvPr>
        </p:nvSpPr>
        <p:spPr>
          <a:xfrm>
            <a:off x="73224" y="980728"/>
            <a:ext cx="6400800" cy="1752600"/>
          </a:xfrm>
        </p:spPr>
        <p:txBody>
          <a:bodyPr>
            <a:normAutofit fontScale="70000" lnSpcReduction="20000"/>
          </a:bodyPr>
          <a:lstStyle/>
          <a:p>
            <a:r>
              <a:rPr lang="nl-NL" sz="4100" dirty="0">
                <a:solidFill>
                  <a:srgbClr val="364C60"/>
                </a:solidFill>
                <a:latin typeface="Montserrat Light" panose="00000400000000000000" pitchFamily="50" charset="0"/>
              </a:rPr>
              <a:t>Met de beste kennis zorgen we samen voor de beste start</a:t>
            </a:r>
          </a:p>
          <a:p>
            <a:pPr algn="l"/>
            <a:endParaRPr lang="nl-NL" sz="2000" dirty="0"/>
          </a:p>
          <a:p>
            <a:pPr algn="l"/>
            <a:endParaRPr lang="nl-NL" sz="2000" dirty="0"/>
          </a:p>
          <a:p>
            <a:pPr algn="l"/>
            <a:r>
              <a:rPr lang="nl-NL" sz="2200" dirty="0">
                <a:solidFill>
                  <a:srgbClr val="364C60"/>
                </a:solidFill>
                <a:latin typeface="Montserrat Light" panose="00000400000000000000" pitchFamily="50" charset="0"/>
              </a:rPr>
              <a:t>Rosanne Brussaard IBCLC</a:t>
            </a:r>
          </a:p>
          <a:p>
            <a:pPr algn="l"/>
            <a:r>
              <a:rPr lang="nl-NL" sz="2200" dirty="0">
                <a:solidFill>
                  <a:srgbClr val="364C60"/>
                </a:solidFill>
                <a:latin typeface="Montserrat Light" panose="00000400000000000000" pitchFamily="50" charset="0"/>
              </a:rPr>
              <a:t>Chantal </a:t>
            </a:r>
            <a:r>
              <a:rPr lang="nl-NL" sz="2200" dirty="0" err="1">
                <a:solidFill>
                  <a:srgbClr val="364C60"/>
                </a:solidFill>
                <a:latin typeface="Montserrat Light" panose="00000400000000000000" pitchFamily="50" charset="0"/>
              </a:rPr>
              <a:t>Meere</a:t>
            </a:r>
            <a:endParaRPr lang="nl-NL" sz="2200" dirty="0">
              <a:solidFill>
                <a:srgbClr val="364C60"/>
              </a:solidFill>
              <a:latin typeface="Montserrat Light" panose="00000400000000000000" pitchFamily="50" charset="0"/>
            </a:endParaRPr>
          </a:p>
        </p:txBody>
      </p:sp>
      <p:pic>
        <p:nvPicPr>
          <p:cNvPr id="5" name="Afbeelding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4024" y="5085184"/>
            <a:ext cx="1556792" cy="1556792"/>
          </a:xfrm>
          <a:prstGeom prst="rect">
            <a:avLst/>
          </a:prstGeom>
        </p:spPr>
      </p:pic>
    </p:spTree>
    <p:extLst>
      <p:ext uri="{BB962C8B-B14F-4D97-AF65-F5344CB8AC3E}">
        <p14:creationId xmlns:p14="http://schemas.microsoft.com/office/powerpoint/2010/main" val="33657169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el 6"/>
          <p:cNvSpPr>
            <a:spLocks noGrp="1"/>
          </p:cNvSpPr>
          <p:nvPr>
            <p:ph type="title"/>
          </p:nvPr>
        </p:nvSpPr>
        <p:spPr/>
        <p:txBody>
          <a:bodyPr>
            <a:normAutofit/>
          </a:bodyPr>
          <a:lstStyle/>
          <a:p>
            <a:r>
              <a:rPr lang="nl-NL" sz="6000" dirty="0">
                <a:solidFill>
                  <a:srgbClr val="F1B39B"/>
                </a:solidFill>
                <a:latin typeface="olivier" pitchFamily="2" charset="0"/>
              </a:rPr>
              <a:t>Leefstijl</a:t>
            </a:r>
          </a:p>
        </p:txBody>
      </p:sp>
      <p:sp>
        <p:nvSpPr>
          <p:cNvPr id="8" name="Tijdelijke aanduiding voor inhoud 7"/>
          <p:cNvSpPr>
            <a:spLocks noGrp="1"/>
          </p:cNvSpPr>
          <p:nvPr>
            <p:ph idx="1"/>
          </p:nvPr>
        </p:nvSpPr>
        <p:spPr/>
        <p:txBody>
          <a:bodyPr/>
          <a:lstStyle/>
          <a:p>
            <a:r>
              <a:rPr lang="nl-NL" dirty="0">
                <a:solidFill>
                  <a:srgbClr val="364C60"/>
                </a:solidFill>
                <a:latin typeface="Montserrat Light" panose="00000400000000000000" pitchFamily="50" charset="0"/>
              </a:rPr>
              <a:t>Voedingsrichtlijnen;</a:t>
            </a:r>
          </a:p>
          <a:p>
            <a:r>
              <a:rPr lang="nl-NL" dirty="0">
                <a:solidFill>
                  <a:srgbClr val="364C60"/>
                </a:solidFill>
                <a:latin typeface="Montserrat Light" panose="00000400000000000000" pitchFamily="50" charset="0"/>
              </a:rPr>
              <a:t>Roken;</a:t>
            </a:r>
          </a:p>
          <a:p>
            <a:r>
              <a:rPr lang="nl-NL" dirty="0">
                <a:solidFill>
                  <a:srgbClr val="364C60"/>
                </a:solidFill>
                <a:latin typeface="Montserrat Light" panose="00000400000000000000" pitchFamily="50" charset="0"/>
              </a:rPr>
              <a:t>Alcohol;</a:t>
            </a:r>
          </a:p>
          <a:p>
            <a:r>
              <a:rPr lang="nl-NL" dirty="0">
                <a:solidFill>
                  <a:srgbClr val="364C60"/>
                </a:solidFill>
                <a:latin typeface="Montserrat Light" panose="00000400000000000000" pitchFamily="50" charset="0"/>
              </a:rPr>
              <a:t>Medicatie/vitamines;</a:t>
            </a:r>
          </a:p>
          <a:p>
            <a:r>
              <a:rPr lang="nl-NL" dirty="0">
                <a:solidFill>
                  <a:srgbClr val="364C60"/>
                </a:solidFill>
                <a:latin typeface="Montserrat Light" panose="00000400000000000000" pitchFamily="50" charset="0"/>
              </a:rPr>
              <a:t>Vruchtbaarheid;</a:t>
            </a:r>
          </a:p>
          <a:p>
            <a:r>
              <a:rPr lang="nl-NL" dirty="0">
                <a:solidFill>
                  <a:srgbClr val="364C60"/>
                </a:solidFill>
                <a:latin typeface="Montserrat Light" panose="00000400000000000000" pitchFamily="50" charset="0"/>
              </a:rPr>
              <a:t>Milieuverontreiniging.</a:t>
            </a:r>
          </a:p>
        </p:txBody>
      </p:sp>
      <p:pic>
        <p:nvPicPr>
          <p:cNvPr id="5" name="Afbeelding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75340" y="6156994"/>
            <a:ext cx="622920" cy="622920"/>
          </a:xfrm>
          <a:prstGeom prst="rect">
            <a:avLst/>
          </a:prstGeom>
        </p:spPr>
      </p:pic>
    </p:spTree>
    <p:extLst>
      <p:ext uri="{BB962C8B-B14F-4D97-AF65-F5344CB8AC3E}">
        <p14:creationId xmlns:p14="http://schemas.microsoft.com/office/powerpoint/2010/main" val="19052436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el 1"/>
          <p:cNvSpPr>
            <a:spLocks noGrp="1"/>
          </p:cNvSpPr>
          <p:nvPr>
            <p:ph type="title"/>
          </p:nvPr>
        </p:nvSpPr>
        <p:spPr/>
        <p:txBody>
          <a:bodyPr/>
          <a:lstStyle/>
          <a:p>
            <a:r>
              <a:rPr lang="nl-NL" sz="6000" dirty="0">
                <a:solidFill>
                  <a:srgbClr val="C0E4DA"/>
                </a:solidFill>
                <a:latin typeface="olivier" pitchFamily="2" charset="0"/>
              </a:rPr>
              <a:t>Borstvoeding</a:t>
            </a:r>
            <a:r>
              <a:rPr lang="nl-NL" dirty="0">
                <a:solidFill>
                  <a:srgbClr val="C0E4DA"/>
                </a:solidFill>
                <a:latin typeface="olivier" pitchFamily="2" charset="0"/>
              </a:rPr>
              <a:t>!</a:t>
            </a:r>
          </a:p>
        </p:txBody>
      </p:sp>
      <p:sp>
        <p:nvSpPr>
          <p:cNvPr id="3" name="Tijdelijke aanduiding voor inhoud 2"/>
          <p:cNvSpPr>
            <a:spLocks noGrp="1"/>
          </p:cNvSpPr>
          <p:nvPr>
            <p:ph idx="1"/>
          </p:nvPr>
        </p:nvSpPr>
        <p:spPr/>
        <p:txBody>
          <a:bodyPr/>
          <a:lstStyle/>
          <a:p>
            <a:r>
              <a:rPr lang="nl-NL" dirty="0">
                <a:solidFill>
                  <a:srgbClr val="364C60"/>
                </a:solidFill>
                <a:latin typeface="Montserrat Light" panose="00000400000000000000" pitchFamily="50" charset="0"/>
              </a:rPr>
              <a:t>Voorbereiding tijdens zwangerschap;</a:t>
            </a:r>
          </a:p>
          <a:p>
            <a:pPr lvl="1"/>
            <a:r>
              <a:rPr lang="nl-NL" dirty="0">
                <a:solidFill>
                  <a:srgbClr val="364C60"/>
                </a:solidFill>
                <a:latin typeface="Montserrat Light" panose="00000400000000000000" pitchFamily="50" charset="0"/>
              </a:rPr>
              <a:t>Do’s </a:t>
            </a:r>
            <a:r>
              <a:rPr lang="nl-NL" dirty="0" err="1">
                <a:solidFill>
                  <a:srgbClr val="364C60"/>
                </a:solidFill>
                <a:latin typeface="Montserrat Light" panose="00000400000000000000" pitchFamily="50" charset="0"/>
              </a:rPr>
              <a:t>and</a:t>
            </a:r>
            <a:r>
              <a:rPr lang="nl-NL" dirty="0">
                <a:solidFill>
                  <a:srgbClr val="364C60"/>
                </a:solidFill>
                <a:latin typeface="Montserrat Light" panose="00000400000000000000" pitchFamily="50" charset="0"/>
              </a:rPr>
              <a:t> </a:t>
            </a:r>
            <a:r>
              <a:rPr lang="nl-NL" dirty="0" err="1">
                <a:solidFill>
                  <a:srgbClr val="364C60"/>
                </a:solidFill>
                <a:latin typeface="Montserrat Light" panose="00000400000000000000" pitchFamily="50" charset="0"/>
              </a:rPr>
              <a:t>Don’ts</a:t>
            </a:r>
            <a:endParaRPr lang="nl-NL" dirty="0">
              <a:solidFill>
                <a:srgbClr val="364C60"/>
              </a:solidFill>
              <a:latin typeface="Montserrat Light" panose="00000400000000000000" pitchFamily="50" charset="0"/>
            </a:endParaRPr>
          </a:p>
          <a:p>
            <a:pPr lvl="1"/>
            <a:r>
              <a:rPr lang="nl-NL" dirty="0">
                <a:solidFill>
                  <a:srgbClr val="364C60"/>
                </a:solidFill>
                <a:latin typeface="Montserrat Light" panose="00000400000000000000" pitchFamily="50" charset="0"/>
              </a:rPr>
              <a:t>HIV</a:t>
            </a:r>
          </a:p>
          <a:p>
            <a:r>
              <a:rPr lang="nl-NL" dirty="0">
                <a:solidFill>
                  <a:srgbClr val="364C60"/>
                </a:solidFill>
                <a:latin typeface="Montserrat Light" panose="00000400000000000000" pitchFamily="50" charset="0"/>
              </a:rPr>
              <a:t>Verzorging van de borsten;</a:t>
            </a:r>
          </a:p>
          <a:p>
            <a:r>
              <a:rPr lang="nl-NL" dirty="0">
                <a:solidFill>
                  <a:srgbClr val="364C60"/>
                </a:solidFill>
                <a:latin typeface="Montserrat Light" panose="00000400000000000000" pitchFamily="50" charset="0"/>
              </a:rPr>
              <a:t>Huid op Huid;</a:t>
            </a:r>
          </a:p>
          <a:p>
            <a:r>
              <a:rPr lang="nl-NL" dirty="0">
                <a:solidFill>
                  <a:srgbClr val="364C60"/>
                </a:solidFill>
                <a:latin typeface="Montserrat Light" panose="00000400000000000000" pitchFamily="50" charset="0"/>
              </a:rPr>
              <a:t>Rooming-in.</a:t>
            </a:r>
          </a:p>
          <a:p>
            <a:endParaRPr lang="nl-NL" dirty="0"/>
          </a:p>
        </p:txBody>
      </p:sp>
      <p:sp>
        <p:nvSpPr>
          <p:cNvPr id="5" name="Rechthoek 4"/>
          <p:cNvSpPr/>
          <p:nvPr/>
        </p:nvSpPr>
        <p:spPr>
          <a:xfrm>
            <a:off x="4788024" y="3789040"/>
            <a:ext cx="3168352" cy="29884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Afbeelding 5"/>
          <p:cNvPicPr>
            <a:picLocks noChangeAspect="1"/>
          </p:cNvPicPr>
          <p:nvPr/>
        </p:nvPicPr>
        <p:blipFill rotWithShape="1">
          <a:blip r:embed="rId4">
            <a:extLst>
              <a:ext uri="{28A0092B-C50C-407E-A947-70E740481C1C}">
                <a14:useLocalDpi xmlns:a14="http://schemas.microsoft.com/office/drawing/2010/main" val="0"/>
              </a:ext>
            </a:extLst>
          </a:blip>
          <a:srcRect l="-629" t="7587" r="629" b="16200"/>
          <a:stretch/>
        </p:blipFill>
        <p:spPr>
          <a:xfrm rot="8824">
            <a:off x="4936073" y="3930644"/>
            <a:ext cx="2879570" cy="2194600"/>
          </a:xfrm>
          <a:prstGeom prst="rect">
            <a:avLst/>
          </a:prstGeom>
        </p:spPr>
      </p:pic>
      <p:pic>
        <p:nvPicPr>
          <p:cNvPr id="7" name="Afbeelding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75340" y="6156994"/>
            <a:ext cx="622920" cy="622920"/>
          </a:xfrm>
          <a:prstGeom prst="rect">
            <a:avLst/>
          </a:prstGeom>
        </p:spPr>
      </p:pic>
    </p:spTree>
    <p:extLst>
      <p:ext uri="{BB962C8B-B14F-4D97-AF65-F5344CB8AC3E}">
        <p14:creationId xmlns:p14="http://schemas.microsoft.com/office/powerpoint/2010/main" val="13542879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el 1"/>
          <p:cNvSpPr>
            <a:spLocks noGrp="1"/>
          </p:cNvSpPr>
          <p:nvPr>
            <p:ph type="title"/>
          </p:nvPr>
        </p:nvSpPr>
        <p:spPr/>
        <p:txBody>
          <a:bodyPr>
            <a:normAutofit/>
          </a:bodyPr>
          <a:lstStyle/>
          <a:p>
            <a:r>
              <a:rPr lang="nl-NL" sz="6000" dirty="0">
                <a:solidFill>
                  <a:srgbClr val="F1B39B"/>
                </a:solidFill>
                <a:latin typeface="olivier" pitchFamily="2" charset="0"/>
              </a:rPr>
              <a:t>Voedingssignalen</a:t>
            </a:r>
          </a:p>
        </p:txBody>
      </p:sp>
      <p:pic>
        <p:nvPicPr>
          <p:cNvPr id="4" name="Tijdelijke aanduiding voor inhoud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707904" y="1628800"/>
            <a:ext cx="4525963" cy="4525963"/>
          </a:xfrm>
        </p:spPr>
      </p:pic>
      <p:sp>
        <p:nvSpPr>
          <p:cNvPr id="6" name="Tekstvak 5"/>
          <p:cNvSpPr txBox="1"/>
          <p:nvPr/>
        </p:nvSpPr>
        <p:spPr>
          <a:xfrm>
            <a:off x="683568" y="1214125"/>
            <a:ext cx="3024336" cy="5355312"/>
          </a:xfrm>
          <a:prstGeom prst="rect">
            <a:avLst/>
          </a:prstGeom>
          <a:noFill/>
        </p:spPr>
        <p:txBody>
          <a:bodyPr wrap="square" rtlCol="0">
            <a:spAutoFit/>
          </a:bodyPr>
          <a:lstStyle/>
          <a:p>
            <a:r>
              <a:rPr lang="nl-NL" dirty="0">
                <a:solidFill>
                  <a:srgbClr val="364C60"/>
                </a:solidFill>
                <a:latin typeface="Montserrat Light" panose="00000400000000000000" pitchFamily="50" charset="0"/>
              </a:rPr>
              <a:t>Vroege signalen:</a:t>
            </a:r>
          </a:p>
          <a:p>
            <a:r>
              <a:rPr lang="nl-NL" dirty="0">
                <a:solidFill>
                  <a:srgbClr val="364C60"/>
                </a:solidFill>
                <a:latin typeface="Montserrat Light" panose="00000400000000000000" pitchFamily="50" charset="0"/>
              </a:rPr>
              <a:t>Bewegen, mond openen, hoofd draaien.</a:t>
            </a:r>
          </a:p>
          <a:p>
            <a:endParaRPr lang="nl-NL" dirty="0">
              <a:solidFill>
                <a:srgbClr val="364C60"/>
              </a:solidFill>
              <a:latin typeface="Montserrat Light" panose="00000400000000000000" pitchFamily="50" charset="0"/>
            </a:endParaRPr>
          </a:p>
          <a:p>
            <a:endParaRPr lang="nl-NL" dirty="0">
              <a:solidFill>
                <a:srgbClr val="364C60"/>
              </a:solidFill>
              <a:latin typeface="Montserrat Light" panose="00000400000000000000" pitchFamily="50" charset="0"/>
            </a:endParaRPr>
          </a:p>
          <a:p>
            <a:r>
              <a:rPr lang="nl-NL" dirty="0">
                <a:solidFill>
                  <a:srgbClr val="364C60"/>
                </a:solidFill>
                <a:latin typeface="Montserrat Light" panose="00000400000000000000" pitchFamily="50" charset="0"/>
              </a:rPr>
              <a:t>Hongersignalen:</a:t>
            </a:r>
          </a:p>
          <a:p>
            <a:r>
              <a:rPr lang="nl-NL" dirty="0">
                <a:solidFill>
                  <a:srgbClr val="364C60"/>
                </a:solidFill>
                <a:latin typeface="Montserrat Light" panose="00000400000000000000" pitchFamily="50" charset="0"/>
              </a:rPr>
              <a:t>Uitrekken, veel beweging, hand in mondje stoppen.</a:t>
            </a:r>
          </a:p>
          <a:p>
            <a:endParaRPr lang="nl-NL" dirty="0">
              <a:solidFill>
                <a:srgbClr val="364C60"/>
              </a:solidFill>
              <a:latin typeface="Montserrat Light" panose="00000400000000000000" pitchFamily="50" charset="0"/>
            </a:endParaRPr>
          </a:p>
          <a:p>
            <a:endParaRPr lang="nl-NL" dirty="0">
              <a:solidFill>
                <a:srgbClr val="364C60"/>
              </a:solidFill>
              <a:latin typeface="Montserrat Light" panose="00000400000000000000" pitchFamily="50" charset="0"/>
            </a:endParaRPr>
          </a:p>
          <a:p>
            <a:r>
              <a:rPr lang="nl-NL" dirty="0">
                <a:solidFill>
                  <a:srgbClr val="364C60"/>
                </a:solidFill>
                <a:latin typeface="Montserrat Light" panose="00000400000000000000" pitchFamily="50" charset="0"/>
              </a:rPr>
              <a:t>(te) late hongersignalen:</a:t>
            </a:r>
          </a:p>
          <a:p>
            <a:r>
              <a:rPr lang="nl-NL" dirty="0">
                <a:solidFill>
                  <a:srgbClr val="364C60"/>
                </a:solidFill>
                <a:latin typeface="Montserrat Light" panose="00000400000000000000" pitchFamily="50" charset="0"/>
              </a:rPr>
              <a:t>Huilen, irritatie, rood worden.</a:t>
            </a:r>
          </a:p>
          <a:p>
            <a:endParaRPr lang="nl-NL" dirty="0">
              <a:solidFill>
                <a:srgbClr val="364C60"/>
              </a:solidFill>
              <a:latin typeface="Montserrat Light" panose="00000400000000000000" pitchFamily="50" charset="0"/>
            </a:endParaRPr>
          </a:p>
          <a:p>
            <a:endParaRPr lang="nl-NL" dirty="0">
              <a:solidFill>
                <a:srgbClr val="364C60"/>
              </a:solidFill>
              <a:latin typeface="Montserrat Light" panose="00000400000000000000" pitchFamily="50" charset="0"/>
            </a:endParaRPr>
          </a:p>
          <a:p>
            <a:r>
              <a:rPr lang="nl-NL" dirty="0">
                <a:solidFill>
                  <a:srgbClr val="364C60"/>
                </a:solidFill>
                <a:latin typeface="Montserrat Light" panose="00000400000000000000" pitchFamily="50" charset="0"/>
              </a:rPr>
              <a:t>*met speentje mis je de helft van de voedingssignalen!*.</a:t>
            </a:r>
          </a:p>
        </p:txBody>
      </p:sp>
      <p:pic>
        <p:nvPicPr>
          <p:cNvPr id="7" name="Afbeelding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75340" y="6156994"/>
            <a:ext cx="622920" cy="622920"/>
          </a:xfrm>
          <a:prstGeom prst="rect">
            <a:avLst/>
          </a:prstGeom>
        </p:spPr>
      </p:pic>
    </p:spTree>
    <p:extLst>
      <p:ext uri="{BB962C8B-B14F-4D97-AF65-F5344CB8AC3E}">
        <p14:creationId xmlns:p14="http://schemas.microsoft.com/office/powerpoint/2010/main" val="24422280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6000" dirty="0">
                <a:solidFill>
                  <a:srgbClr val="C0E4DA"/>
                </a:solidFill>
                <a:latin typeface="olivier" pitchFamily="2" charset="0"/>
              </a:rPr>
              <a:t>Borstvoeding</a:t>
            </a:r>
            <a:r>
              <a:rPr lang="nl-NL" dirty="0">
                <a:solidFill>
                  <a:srgbClr val="C0E4DA"/>
                </a:solidFill>
              </a:rPr>
              <a:t> </a:t>
            </a:r>
          </a:p>
        </p:txBody>
      </p:sp>
      <p:sp>
        <p:nvSpPr>
          <p:cNvPr id="3" name="Tijdelijke aanduiding voor inhoud 2"/>
          <p:cNvSpPr>
            <a:spLocks noGrp="1"/>
          </p:cNvSpPr>
          <p:nvPr>
            <p:ph idx="1"/>
          </p:nvPr>
        </p:nvSpPr>
        <p:spPr/>
        <p:txBody>
          <a:bodyPr>
            <a:normAutofit lnSpcReduction="10000"/>
          </a:bodyPr>
          <a:lstStyle/>
          <a:p>
            <a:r>
              <a:rPr lang="nl-NL" dirty="0">
                <a:solidFill>
                  <a:srgbClr val="F1B39B"/>
                </a:solidFill>
                <a:latin typeface="Montserrat Light" panose="00000400000000000000" pitchFamily="50" charset="0"/>
              </a:rPr>
              <a:t>Starten van borstvoeding</a:t>
            </a:r>
          </a:p>
          <a:p>
            <a:pPr lvl="1"/>
            <a:r>
              <a:rPr lang="nl-NL" dirty="0">
                <a:solidFill>
                  <a:srgbClr val="364C60"/>
                </a:solidFill>
                <a:latin typeface="Montserrat Light" panose="00000400000000000000" pitchFamily="50" charset="0"/>
              </a:rPr>
              <a:t>Eerste uur;</a:t>
            </a:r>
          </a:p>
          <a:p>
            <a:pPr lvl="1"/>
            <a:r>
              <a:rPr lang="nl-NL" dirty="0">
                <a:solidFill>
                  <a:srgbClr val="364C60"/>
                </a:solidFill>
                <a:latin typeface="Montserrat Light" panose="00000400000000000000" pitchFamily="50" charset="0"/>
              </a:rPr>
              <a:t>1</a:t>
            </a:r>
            <a:r>
              <a:rPr lang="nl-NL" baseline="30000" dirty="0">
                <a:solidFill>
                  <a:srgbClr val="364C60"/>
                </a:solidFill>
                <a:latin typeface="Montserrat Light" panose="00000400000000000000" pitchFamily="50" charset="0"/>
              </a:rPr>
              <a:t>e</a:t>
            </a:r>
            <a:r>
              <a:rPr lang="nl-NL" dirty="0">
                <a:solidFill>
                  <a:srgbClr val="364C60"/>
                </a:solidFill>
                <a:latin typeface="Montserrat Light" panose="00000400000000000000" pitchFamily="50" charset="0"/>
              </a:rPr>
              <a:t> 24 uur;</a:t>
            </a:r>
          </a:p>
          <a:p>
            <a:pPr lvl="1"/>
            <a:r>
              <a:rPr lang="nl-NL" dirty="0">
                <a:solidFill>
                  <a:srgbClr val="364C60"/>
                </a:solidFill>
                <a:latin typeface="Montserrat Light" panose="00000400000000000000" pitchFamily="50" charset="0"/>
              </a:rPr>
              <a:t>Huid op huid;</a:t>
            </a:r>
          </a:p>
          <a:p>
            <a:pPr lvl="1"/>
            <a:r>
              <a:rPr lang="nl-NL" dirty="0">
                <a:solidFill>
                  <a:srgbClr val="364C60"/>
                </a:solidFill>
                <a:latin typeface="Montserrat Light" panose="00000400000000000000" pitchFamily="50" charset="0"/>
              </a:rPr>
              <a:t>Op verzoek.</a:t>
            </a:r>
          </a:p>
          <a:p>
            <a:r>
              <a:rPr lang="nl-NL" dirty="0">
                <a:solidFill>
                  <a:srgbClr val="F1B39B"/>
                </a:solidFill>
                <a:latin typeface="Montserrat Light" panose="00000400000000000000" pitchFamily="50" charset="0"/>
              </a:rPr>
              <a:t>In standhouden van borstvoeding</a:t>
            </a:r>
          </a:p>
          <a:p>
            <a:pPr lvl="1"/>
            <a:r>
              <a:rPr lang="nl-NL" dirty="0">
                <a:solidFill>
                  <a:srgbClr val="364C60"/>
                </a:solidFill>
                <a:latin typeface="Montserrat Light" panose="00000400000000000000" pitchFamily="50" charset="0"/>
              </a:rPr>
              <a:t>Frequentie;</a:t>
            </a:r>
          </a:p>
          <a:p>
            <a:pPr lvl="1"/>
            <a:r>
              <a:rPr lang="nl-NL" dirty="0">
                <a:solidFill>
                  <a:srgbClr val="364C60"/>
                </a:solidFill>
                <a:latin typeface="Montserrat Light" panose="00000400000000000000" pitchFamily="50" charset="0"/>
              </a:rPr>
              <a:t>Huid op huid;</a:t>
            </a:r>
          </a:p>
          <a:p>
            <a:pPr lvl="1"/>
            <a:r>
              <a:rPr lang="nl-NL" dirty="0">
                <a:solidFill>
                  <a:srgbClr val="364C60"/>
                </a:solidFill>
                <a:latin typeface="Montserrat Light" panose="00000400000000000000" pitchFamily="50" charset="0"/>
              </a:rPr>
              <a:t>Op verzoek (regeldagen).</a:t>
            </a:r>
          </a:p>
        </p:txBody>
      </p:sp>
      <p:pic>
        <p:nvPicPr>
          <p:cNvPr id="4" name="Afbeelding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75340" y="6156994"/>
            <a:ext cx="622920" cy="622920"/>
          </a:xfrm>
          <a:prstGeom prst="rect">
            <a:avLst/>
          </a:prstGeom>
        </p:spPr>
      </p:pic>
    </p:spTree>
    <p:extLst>
      <p:ext uri="{BB962C8B-B14F-4D97-AF65-F5344CB8AC3E}">
        <p14:creationId xmlns:p14="http://schemas.microsoft.com/office/powerpoint/2010/main" val="34914864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sz="6000" dirty="0">
                <a:solidFill>
                  <a:srgbClr val="F1B39B"/>
                </a:solidFill>
                <a:latin typeface="olivier" pitchFamily="2" charset="0"/>
              </a:rPr>
              <a:t>Het aanleggen</a:t>
            </a:r>
            <a:r>
              <a:rPr lang="nl-NL" dirty="0"/>
              <a:t/>
            </a:r>
            <a:br>
              <a:rPr lang="nl-NL" dirty="0"/>
            </a:br>
            <a:r>
              <a:rPr lang="nl-NL" sz="2000" dirty="0">
                <a:solidFill>
                  <a:srgbClr val="F1B39B"/>
                </a:solidFill>
                <a:latin typeface="Montserrat Light" panose="00000400000000000000" pitchFamily="50" charset="0"/>
              </a:rPr>
              <a:t>een kunst op zich</a:t>
            </a:r>
            <a:endParaRPr lang="nl-NL" dirty="0">
              <a:solidFill>
                <a:srgbClr val="F1B39B"/>
              </a:solidFill>
              <a:latin typeface="Montserrat Light" panose="00000400000000000000" pitchFamily="50" charset="0"/>
            </a:endParaRPr>
          </a:p>
        </p:txBody>
      </p:sp>
      <p:sp>
        <p:nvSpPr>
          <p:cNvPr id="3" name="Tijdelijke aanduiding voor inhoud 2"/>
          <p:cNvSpPr>
            <a:spLocks noGrp="1"/>
          </p:cNvSpPr>
          <p:nvPr>
            <p:ph sz="half" idx="1"/>
          </p:nvPr>
        </p:nvSpPr>
        <p:spPr/>
        <p:txBody>
          <a:bodyPr/>
          <a:lstStyle/>
          <a:p>
            <a:r>
              <a:rPr lang="nl-NL" dirty="0">
                <a:solidFill>
                  <a:srgbClr val="F1B39B"/>
                </a:solidFill>
                <a:latin typeface="Montserrat Light" panose="00000400000000000000" pitchFamily="50" charset="0"/>
              </a:rPr>
              <a:t>Stappenplan</a:t>
            </a:r>
          </a:p>
          <a:p>
            <a:r>
              <a:rPr lang="nl-NL" dirty="0">
                <a:solidFill>
                  <a:srgbClr val="F1B39B"/>
                </a:solidFill>
                <a:latin typeface="Montserrat Light" panose="00000400000000000000" pitchFamily="50" charset="0"/>
              </a:rPr>
              <a:t>Verschillende houdingen</a:t>
            </a:r>
          </a:p>
          <a:p>
            <a:pPr lvl="1"/>
            <a:r>
              <a:rPr lang="nl-NL" dirty="0">
                <a:solidFill>
                  <a:srgbClr val="364C60"/>
                </a:solidFill>
                <a:latin typeface="Montserrat Light" panose="00000400000000000000" pitchFamily="50" charset="0"/>
              </a:rPr>
              <a:t>Madonna;</a:t>
            </a:r>
          </a:p>
          <a:p>
            <a:pPr lvl="1"/>
            <a:r>
              <a:rPr lang="nl-NL" dirty="0">
                <a:solidFill>
                  <a:srgbClr val="364C60"/>
                </a:solidFill>
                <a:latin typeface="Montserrat Light" panose="00000400000000000000" pitchFamily="50" charset="0"/>
              </a:rPr>
              <a:t>Doorgeschoven baker;</a:t>
            </a:r>
          </a:p>
          <a:p>
            <a:pPr lvl="1"/>
            <a:r>
              <a:rPr lang="nl-NL" dirty="0">
                <a:solidFill>
                  <a:srgbClr val="364C60"/>
                </a:solidFill>
                <a:latin typeface="Montserrat Light" panose="00000400000000000000" pitchFamily="50" charset="0"/>
              </a:rPr>
              <a:t>Rugby;</a:t>
            </a:r>
          </a:p>
          <a:p>
            <a:pPr lvl="1"/>
            <a:r>
              <a:rPr lang="nl-NL" dirty="0">
                <a:solidFill>
                  <a:srgbClr val="364C60"/>
                </a:solidFill>
                <a:latin typeface="Montserrat Light" panose="00000400000000000000" pitchFamily="50" charset="0"/>
              </a:rPr>
              <a:t>Liggend;</a:t>
            </a:r>
          </a:p>
          <a:p>
            <a:pPr lvl="1"/>
            <a:r>
              <a:rPr lang="nl-NL" dirty="0">
                <a:solidFill>
                  <a:srgbClr val="364C60"/>
                </a:solidFill>
                <a:latin typeface="Montserrat Light" panose="00000400000000000000" pitchFamily="50" charset="0"/>
              </a:rPr>
              <a:t>Rugligging;</a:t>
            </a:r>
          </a:p>
          <a:p>
            <a:pPr lvl="1"/>
            <a:r>
              <a:rPr lang="nl-NL" dirty="0" err="1">
                <a:solidFill>
                  <a:srgbClr val="364C60"/>
                </a:solidFill>
                <a:latin typeface="Montserrat Light" panose="00000400000000000000" pitchFamily="50" charset="0"/>
              </a:rPr>
              <a:t>Biological</a:t>
            </a:r>
            <a:r>
              <a:rPr lang="nl-NL" dirty="0">
                <a:solidFill>
                  <a:srgbClr val="364C60"/>
                </a:solidFill>
                <a:latin typeface="Montserrat Light" panose="00000400000000000000" pitchFamily="50" charset="0"/>
              </a:rPr>
              <a:t> </a:t>
            </a:r>
            <a:r>
              <a:rPr lang="nl-NL" dirty="0" err="1">
                <a:solidFill>
                  <a:srgbClr val="364C60"/>
                </a:solidFill>
                <a:latin typeface="Montserrat Light" panose="00000400000000000000" pitchFamily="50" charset="0"/>
              </a:rPr>
              <a:t>nurturing</a:t>
            </a:r>
            <a:r>
              <a:rPr lang="nl-NL" dirty="0">
                <a:solidFill>
                  <a:srgbClr val="364C60"/>
                </a:solidFill>
                <a:latin typeface="Montserrat Light" panose="00000400000000000000" pitchFamily="50" charset="0"/>
              </a:rPr>
              <a:t>;</a:t>
            </a:r>
          </a:p>
        </p:txBody>
      </p:sp>
      <p:pic>
        <p:nvPicPr>
          <p:cNvPr id="6" name="Tijdelijke aanduiding voor inhoud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919975" y="1600200"/>
            <a:ext cx="3495049" cy="4525963"/>
          </a:xfrm>
        </p:spPr>
      </p:pic>
      <p:pic>
        <p:nvPicPr>
          <p:cNvPr id="5" name="Afbeelding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75340" y="6156994"/>
            <a:ext cx="622920" cy="622920"/>
          </a:xfrm>
          <a:prstGeom prst="rect">
            <a:avLst/>
          </a:prstGeom>
        </p:spPr>
      </p:pic>
    </p:spTree>
    <p:extLst>
      <p:ext uri="{BB962C8B-B14F-4D97-AF65-F5344CB8AC3E}">
        <p14:creationId xmlns:p14="http://schemas.microsoft.com/office/powerpoint/2010/main" val="26649995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6" name="Tijdelijke aanduiding voor inhoud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48200" y="1822675"/>
            <a:ext cx="4038600" cy="4081012"/>
          </a:xfrm>
        </p:spPr>
      </p:pic>
      <p:sp>
        <p:nvSpPr>
          <p:cNvPr id="5" name="Tijdelijke aanduiding voor inhoud 3"/>
          <p:cNvSpPr>
            <a:spLocks noGrp="1"/>
          </p:cNvSpPr>
          <p:nvPr>
            <p:ph sz="half" idx="1"/>
          </p:nvPr>
        </p:nvSpPr>
        <p:spPr/>
        <p:txBody>
          <a:bodyPr/>
          <a:lstStyle/>
          <a:p>
            <a:r>
              <a:rPr lang="nl-NL" dirty="0">
                <a:solidFill>
                  <a:srgbClr val="F1B39B"/>
                </a:solidFill>
                <a:latin typeface="Montserrat Light" panose="00000400000000000000" pitchFamily="50" charset="0"/>
              </a:rPr>
              <a:t>Aanleggen</a:t>
            </a:r>
          </a:p>
          <a:p>
            <a:pPr lvl="1"/>
            <a:r>
              <a:rPr lang="nl-NL" dirty="0">
                <a:solidFill>
                  <a:srgbClr val="364C60"/>
                </a:solidFill>
                <a:latin typeface="Montserrat Light" panose="00000400000000000000" pitchFamily="50" charset="0"/>
              </a:rPr>
              <a:t>Neus bij tepel;</a:t>
            </a:r>
          </a:p>
          <a:p>
            <a:pPr lvl="1"/>
            <a:r>
              <a:rPr lang="nl-NL" dirty="0">
                <a:solidFill>
                  <a:srgbClr val="364C60"/>
                </a:solidFill>
                <a:latin typeface="Montserrat Light" panose="00000400000000000000" pitchFamily="50" charset="0"/>
              </a:rPr>
              <a:t>Grote mond;</a:t>
            </a:r>
          </a:p>
          <a:p>
            <a:pPr lvl="1"/>
            <a:r>
              <a:rPr lang="nl-NL" dirty="0">
                <a:solidFill>
                  <a:srgbClr val="364C60"/>
                </a:solidFill>
                <a:latin typeface="Montserrat Light" panose="00000400000000000000" pitchFamily="50" charset="0"/>
              </a:rPr>
              <a:t>Baby naar tepel;</a:t>
            </a:r>
          </a:p>
          <a:p>
            <a:pPr lvl="1"/>
            <a:r>
              <a:rPr lang="nl-NL" dirty="0">
                <a:solidFill>
                  <a:srgbClr val="364C60"/>
                </a:solidFill>
                <a:latin typeface="Montserrat Light" panose="00000400000000000000" pitchFamily="50" charset="0"/>
              </a:rPr>
              <a:t>Lipjes naar buiten;</a:t>
            </a:r>
          </a:p>
          <a:p>
            <a:pPr lvl="1"/>
            <a:r>
              <a:rPr lang="nl-NL" dirty="0">
                <a:solidFill>
                  <a:srgbClr val="364C60"/>
                </a:solidFill>
                <a:latin typeface="Montserrat Light" panose="00000400000000000000" pitchFamily="50" charset="0"/>
              </a:rPr>
              <a:t>Bolle wangen;</a:t>
            </a:r>
          </a:p>
          <a:p>
            <a:pPr lvl="1"/>
            <a:r>
              <a:rPr lang="nl-NL" dirty="0">
                <a:solidFill>
                  <a:srgbClr val="364C60"/>
                </a:solidFill>
                <a:latin typeface="Montserrat Light" panose="00000400000000000000" pitchFamily="50" charset="0"/>
              </a:rPr>
              <a:t>Kaaklijn;</a:t>
            </a:r>
          </a:p>
          <a:p>
            <a:pPr lvl="1"/>
            <a:r>
              <a:rPr lang="nl-NL" dirty="0">
                <a:solidFill>
                  <a:srgbClr val="364C60"/>
                </a:solidFill>
                <a:latin typeface="Montserrat Light" panose="00000400000000000000" pitchFamily="50" charset="0"/>
              </a:rPr>
              <a:t>Neus en kin tegen borst;</a:t>
            </a:r>
          </a:p>
        </p:txBody>
      </p:sp>
      <p:pic>
        <p:nvPicPr>
          <p:cNvPr id="7" name="Afbeelding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75340" y="6156994"/>
            <a:ext cx="622920" cy="622920"/>
          </a:xfrm>
          <a:prstGeom prst="rect">
            <a:avLst/>
          </a:prstGeom>
        </p:spPr>
      </p:pic>
    </p:spTree>
    <p:extLst>
      <p:ext uri="{BB962C8B-B14F-4D97-AF65-F5344CB8AC3E}">
        <p14:creationId xmlns:p14="http://schemas.microsoft.com/office/powerpoint/2010/main" val="30316353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rmAutofit/>
          </a:bodyPr>
          <a:lstStyle/>
          <a:p>
            <a:r>
              <a:rPr lang="nl-NL" sz="6000" dirty="0">
                <a:solidFill>
                  <a:srgbClr val="C0E4DA"/>
                </a:solidFill>
                <a:latin typeface="olivier" pitchFamily="2" charset="0"/>
              </a:rPr>
              <a:t>Melkinname</a:t>
            </a:r>
          </a:p>
        </p:txBody>
      </p:sp>
      <p:sp>
        <p:nvSpPr>
          <p:cNvPr id="6" name="Tijdelijke aanduiding voor inhoud 5"/>
          <p:cNvSpPr>
            <a:spLocks noGrp="1"/>
          </p:cNvSpPr>
          <p:nvPr>
            <p:ph idx="1"/>
          </p:nvPr>
        </p:nvSpPr>
        <p:spPr/>
        <p:txBody>
          <a:bodyPr/>
          <a:lstStyle/>
          <a:p>
            <a:r>
              <a:rPr lang="nl-NL" dirty="0">
                <a:solidFill>
                  <a:srgbClr val="F1B39B"/>
                </a:solidFill>
                <a:latin typeface="Montserrat Light" panose="00000400000000000000" pitchFamily="50" charset="0"/>
              </a:rPr>
              <a:t>Effectief drinken/melktransfer</a:t>
            </a:r>
          </a:p>
          <a:p>
            <a:r>
              <a:rPr lang="nl-NL" dirty="0">
                <a:solidFill>
                  <a:srgbClr val="F1B39B"/>
                </a:solidFill>
                <a:latin typeface="Montserrat Light" panose="00000400000000000000" pitchFamily="50" charset="0"/>
              </a:rPr>
              <a:t>Melkinname</a:t>
            </a:r>
          </a:p>
          <a:p>
            <a:r>
              <a:rPr lang="nl-NL" dirty="0">
                <a:solidFill>
                  <a:srgbClr val="F1B39B"/>
                </a:solidFill>
                <a:latin typeface="Montserrat Light" panose="00000400000000000000" pitchFamily="50" charset="0"/>
              </a:rPr>
              <a:t>Weegbeleid</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872" y="2492896"/>
            <a:ext cx="4644516" cy="3096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Afbeelding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75340" y="6156994"/>
            <a:ext cx="622920" cy="622920"/>
          </a:xfrm>
          <a:prstGeom prst="rect">
            <a:avLst/>
          </a:prstGeom>
        </p:spPr>
      </p:pic>
    </p:spTree>
    <p:extLst>
      <p:ext uri="{BB962C8B-B14F-4D97-AF65-F5344CB8AC3E}">
        <p14:creationId xmlns:p14="http://schemas.microsoft.com/office/powerpoint/2010/main" val="14626169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6000" dirty="0">
                <a:solidFill>
                  <a:srgbClr val="F1B39B"/>
                </a:solidFill>
                <a:latin typeface="olivier" pitchFamily="2" charset="0"/>
              </a:rPr>
              <a:t>Kolven</a:t>
            </a:r>
          </a:p>
        </p:txBody>
      </p:sp>
      <p:sp>
        <p:nvSpPr>
          <p:cNvPr id="3" name="Tijdelijke aanduiding voor inhoud 2"/>
          <p:cNvSpPr>
            <a:spLocks noGrp="1"/>
          </p:cNvSpPr>
          <p:nvPr>
            <p:ph idx="1"/>
          </p:nvPr>
        </p:nvSpPr>
        <p:spPr/>
        <p:txBody>
          <a:bodyPr>
            <a:normAutofit lnSpcReduction="10000"/>
          </a:bodyPr>
          <a:lstStyle/>
          <a:p>
            <a:r>
              <a:rPr lang="nl-NL" dirty="0">
                <a:solidFill>
                  <a:srgbClr val="364C60"/>
                </a:solidFill>
                <a:latin typeface="Montserrat Light" panose="00000400000000000000" pitchFamily="50" charset="0"/>
              </a:rPr>
              <a:t>Redenen onder andere:</a:t>
            </a:r>
          </a:p>
          <a:p>
            <a:pPr lvl="1"/>
            <a:r>
              <a:rPr lang="nl-NL" dirty="0">
                <a:solidFill>
                  <a:srgbClr val="364C60"/>
                </a:solidFill>
                <a:latin typeface="Montserrat Light" panose="00000400000000000000" pitchFamily="50" charset="0"/>
              </a:rPr>
              <a:t>Moeder en kind zijn gescheiden;</a:t>
            </a:r>
          </a:p>
          <a:p>
            <a:pPr lvl="1"/>
            <a:r>
              <a:rPr lang="nl-NL" dirty="0">
                <a:solidFill>
                  <a:srgbClr val="364C60"/>
                </a:solidFill>
                <a:latin typeface="Montserrat Light" panose="00000400000000000000" pitchFamily="50" charset="0"/>
              </a:rPr>
              <a:t>Baby is zelf niet of onvoldoende in staat volledig te drinken aan de borst;</a:t>
            </a:r>
          </a:p>
          <a:p>
            <a:pPr lvl="1"/>
            <a:r>
              <a:rPr lang="nl-NL" dirty="0">
                <a:solidFill>
                  <a:srgbClr val="364C60"/>
                </a:solidFill>
                <a:latin typeface="Montserrat Light" panose="00000400000000000000" pitchFamily="50" charset="0"/>
              </a:rPr>
              <a:t>Melkproductie verhogen;</a:t>
            </a:r>
          </a:p>
          <a:p>
            <a:pPr lvl="1"/>
            <a:r>
              <a:rPr lang="nl-NL" dirty="0">
                <a:solidFill>
                  <a:srgbClr val="364C60"/>
                </a:solidFill>
                <a:latin typeface="Montserrat Light" panose="00000400000000000000" pitchFamily="50" charset="0"/>
              </a:rPr>
              <a:t>Pathologische (!) stuwing;</a:t>
            </a:r>
          </a:p>
          <a:p>
            <a:pPr lvl="1"/>
            <a:r>
              <a:rPr lang="nl-NL" dirty="0">
                <a:solidFill>
                  <a:srgbClr val="364C60"/>
                </a:solidFill>
                <a:latin typeface="Montserrat Light" panose="00000400000000000000" pitchFamily="50" charset="0"/>
              </a:rPr>
              <a:t>Ingetrokken tepels. </a:t>
            </a:r>
          </a:p>
          <a:p>
            <a:r>
              <a:rPr lang="nl-NL" dirty="0">
                <a:solidFill>
                  <a:srgbClr val="364C60"/>
                </a:solidFill>
                <a:latin typeface="Montserrat Light" panose="00000400000000000000" pitchFamily="50" charset="0"/>
              </a:rPr>
              <a:t>Frequentie en duur afhankelijk van reden.</a:t>
            </a:r>
          </a:p>
          <a:p>
            <a:pPr lvl="1"/>
            <a:endParaRPr lang="nl-NL" dirty="0"/>
          </a:p>
          <a:p>
            <a:endParaRPr lang="nl-NL" dirty="0"/>
          </a:p>
          <a:p>
            <a:endParaRPr lang="nl-NL" dirty="0"/>
          </a:p>
        </p:txBody>
      </p:sp>
      <p:pic>
        <p:nvPicPr>
          <p:cNvPr id="4" name="Afbeelding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75340" y="6156994"/>
            <a:ext cx="622920" cy="622920"/>
          </a:xfrm>
          <a:prstGeom prst="rect">
            <a:avLst/>
          </a:prstGeom>
        </p:spPr>
      </p:pic>
    </p:spTree>
    <p:extLst>
      <p:ext uri="{BB962C8B-B14F-4D97-AF65-F5344CB8AC3E}">
        <p14:creationId xmlns:p14="http://schemas.microsoft.com/office/powerpoint/2010/main" val="5837503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6000" dirty="0">
                <a:solidFill>
                  <a:srgbClr val="C0E4DA"/>
                </a:solidFill>
                <a:latin typeface="olivier" pitchFamily="2" charset="0"/>
              </a:rPr>
              <a:t>Elektrisch kolven</a:t>
            </a:r>
          </a:p>
        </p:txBody>
      </p:sp>
      <p:sp>
        <p:nvSpPr>
          <p:cNvPr id="3" name="Tijdelijke aanduiding voor inhoud 2"/>
          <p:cNvSpPr>
            <a:spLocks noGrp="1"/>
          </p:cNvSpPr>
          <p:nvPr>
            <p:ph idx="1"/>
          </p:nvPr>
        </p:nvSpPr>
        <p:spPr>
          <a:xfrm>
            <a:off x="452197" y="1268760"/>
            <a:ext cx="8229600" cy="4525963"/>
          </a:xfrm>
        </p:spPr>
        <p:txBody>
          <a:bodyPr>
            <a:normAutofit fontScale="92500" lnSpcReduction="20000"/>
          </a:bodyPr>
          <a:lstStyle/>
          <a:p>
            <a:r>
              <a:rPr lang="nl-NL" dirty="0">
                <a:solidFill>
                  <a:srgbClr val="F1B39B"/>
                </a:solidFill>
                <a:latin typeface="Montserrat Light" panose="00000400000000000000" pitchFamily="50" charset="0"/>
              </a:rPr>
              <a:t>Stappenplan Kolven:</a:t>
            </a:r>
          </a:p>
          <a:p>
            <a:pPr lvl="1"/>
            <a:r>
              <a:rPr lang="nl-NL" dirty="0">
                <a:solidFill>
                  <a:srgbClr val="364C60"/>
                </a:solidFill>
                <a:latin typeface="Montserrat Light" panose="00000400000000000000" pitchFamily="50" charset="0"/>
              </a:rPr>
              <a:t>Handen wassen;</a:t>
            </a:r>
          </a:p>
          <a:p>
            <a:pPr lvl="1"/>
            <a:r>
              <a:rPr lang="nl-NL" dirty="0">
                <a:solidFill>
                  <a:srgbClr val="364C60"/>
                </a:solidFill>
                <a:latin typeface="Montserrat Light" panose="00000400000000000000" pitchFamily="50" charset="0"/>
              </a:rPr>
              <a:t>Controleer of de kolfschelp goed passend is;</a:t>
            </a:r>
          </a:p>
          <a:p>
            <a:pPr lvl="1"/>
            <a:r>
              <a:rPr lang="nl-NL" dirty="0">
                <a:solidFill>
                  <a:srgbClr val="364C60"/>
                </a:solidFill>
                <a:latin typeface="Montserrat Light" panose="00000400000000000000" pitchFamily="50" charset="0"/>
              </a:rPr>
              <a:t>Borsten eventueel warm maken met warme doeken;</a:t>
            </a:r>
          </a:p>
          <a:p>
            <a:pPr lvl="1"/>
            <a:r>
              <a:rPr lang="nl-NL" dirty="0">
                <a:solidFill>
                  <a:srgbClr val="364C60"/>
                </a:solidFill>
                <a:latin typeface="Montserrat Light" panose="00000400000000000000" pitchFamily="50" charset="0"/>
              </a:rPr>
              <a:t>Borsten (vooral tepelhof) zachtjes masseren </a:t>
            </a:r>
          </a:p>
          <a:p>
            <a:pPr lvl="1"/>
            <a:r>
              <a:rPr lang="nl-NL" dirty="0">
                <a:solidFill>
                  <a:srgbClr val="364C60"/>
                </a:solidFill>
                <a:latin typeface="Montserrat Light" panose="00000400000000000000" pitchFamily="50" charset="0"/>
              </a:rPr>
              <a:t>Liefst voorovergebogen houding;</a:t>
            </a:r>
          </a:p>
          <a:p>
            <a:pPr lvl="1"/>
            <a:r>
              <a:rPr lang="nl-NL" dirty="0">
                <a:solidFill>
                  <a:srgbClr val="364C60"/>
                </a:solidFill>
                <a:latin typeface="Montserrat Light" panose="00000400000000000000" pitchFamily="50" charset="0"/>
              </a:rPr>
              <a:t>Tepel goed in midden van de schelp;</a:t>
            </a:r>
          </a:p>
          <a:p>
            <a:pPr lvl="1"/>
            <a:r>
              <a:rPr lang="nl-NL" dirty="0">
                <a:solidFill>
                  <a:srgbClr val="364C60"/>
                </a:solidFill>
                <a:latin typeface="Montserrat Light" panose="00000400000000000000" pitchFamily="50" charset="0"/>
              </a:rPr>
              <a:t>Zuigkracht aanpassen aan voorkeur (geen pijn!);</a:t>
            </a:r>
          </a:p>
          <a:p>
            <a:pPr lvl="1"/>
            <a:r>
              <a:rPr lang="nl-NL" dirty="0">
                <a:solidFill>
                  <a:srgbClr val="364C60"/>
                </a:solidFill>
                <a:latin typeface="Montserrat Light" panose="00000400000000000000" pitchFamily="50" charset="0"/>
              </a:rPr>
              <a:t>Na kolven kolf omspoelen met koud water.</a:t>
            </a:r>
          </a:p>
        </p:txBody>
      </p:sp>
      <p:pic>
        <p:nvPicPr>
          <p:cNvPr id="4" name="Afbeelding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75340" y="6156994"/>
            <a:ext cx="622920" cy="622920"/>
          </a:xfrm>
          <a:prstGeom prst="rect">
            <a:avLst/>
          </a:prstGeom>
        </p:spPr>
      </p:pic>
    </p:spTree>
    <p:extLst>
      <p:ext uri="{BB962C8B-B14F-4D97-AF65-F5344CB8AC3E}">
        <p14:creationId xmlns:p14="http://schemas.microsoft.com/office/powerpoint/2010/main" val="21487004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6000" dirty="0">
                <a:solidFill>
                  <a:srgbClr val="F1B39B"/>
                </a:solidFill>
                <a:latin typeface="olivier" pitchFamily="2" charset="0"/>
              </a:rPr>
              <a:t>Met de hand kolven</a:t>
            </a:r>
          </a:p>
        </p:txBody>
      </p:sp>
      <p:sp>
        <p:nvSpPr>
          <p:cNvPr id="3" name="Tijdelijke aanduiding voor inhoud 2"/>
          <p:cNvSpPr>
            <a:spLocks noGrp="1"/>
          </p:cNvSpPr>
          <p:nvPr>
            <p:ph idx="1"/>
          </p:nvPr>
        </p:nvSpPr>
        <p:spPr>
          <a:xfrm>
            <a:off x="457200" y="1556792"/>
            <a:ext cx="8229600" cy="5589240"/>
          </a:xfrm>
        </p:spPr>
        <p:txBody>
          <a:bodyPr>
            <a:normAutofit fontScale="70000" lnSpcReduction="20000"/>
          </a:bodyPr>
          <a:lstStyle/>
          <a:p>
            <a:r>
              <a:rPr lang="nl-NL" dirty="0">
                <a:solidFill>
                  <a:srgbClr val="364C60"/>
                </a:solidFill>
                <a:latin typeface="Montserrat Light" panose="00000400000000000000" pitchFamily="50" charset="0"/>
              </a:rPr>
              <a:t>Zorg voor schone handen en een schoon bakje.</a:t>
            </a:r>
          </a:p>
          <a:p>
            <a:endParaRPr lang="nl-NL" dirty="0">
              <a:solidFill>
                <a:srgbClr val="364C60"/>
              </a:solidFill>
              <a:latin typeface="Montserrat Light" panose="00000400000000000000" pitchFamily="50" charset="0"/>
            </a:endParaRPr>
          </a:p>
          <a:p>
            <a:r>
              <a:rPr lang="nl-NL" dirty="0">
                <a:solidFill>
                  <a:srgbClr val="364C60"/>
                </a:solidFill>
                <a:latin typeface="Montserrat Light" panose="00000400000000000000" pitchFamily="50" charset="0"/>
              </a:rPr>
              <a:t>Masseer de borsten en tepelhof.</a:t>
            </a:r>
          </a:p>
          <a:p>
            <a:endParaRPr lang="nl-NL" dirty="0">
              <a:solidFill>
                <a:srgbClr val="364C60"/>
              </a:solidFill>
              <a:latin typeface="Montserrat Light" panose="00000400000000000000" pitchFamily="50" charset="0"/>
            </a:endParaRPr>
          </a:p>
          <a:p>
            <a:r>
              <a:rPr lang="nl-NL" dirty="0">
                <a:solidFill>
                  <a:srgbClr val="364C60"/>
                </a:solidFill>
                <a:latin typeface="Montserrat Light" panose="00000400000000000000" pitchFamily="50" charset="0"/>
              </a:rPr>
              <a:t>Zet duim en wijsvinger van een hand tegenover elkaar op de rand van de tepelhof. </a:t>
            </a:r>
          </a:p>
          <a:p>
            <a:endParaRPr lang="nl-NL" dirty="0">
              <a:solidFill>
                <a:srgbClr val="364C60"/>
              </a:solidFill>
              <a:latin typeface="Montserrat Light" panose="00000400000000000000" pitchFamily="50" charset="0"/>
            </a:endParaRPr>
          </a:p>
          <a:p>
            <a:r>
              <a:rPr lang="nl-NL" dirty="0">
                <a:solidFill>
                  <a:srgbClr val="364C60"/>
                </a:solidFill>
                <a:latin typeface="Montserrat Light" panose="00000400000000000000" pitchFamily="50" charset="0"/>
              </a:rPr>
              <a:t>Beweeg de hand nu in de richting van de borstkas, zonder de vingers over de huid te laten glijden. </a:t>
            </a:r>
          </a:p>
          <a:p>
            <a:endParaRPr lang="nl-NL" dirty="0">
              <a:solidFill>
                <a:srgbClr val="364C60"/>
              </a:solidFill>
              <a:latin typeface="Montserrat Light" panose="00000400000000000000" pitchFamily="50" charset="0"/>
            </a:endParaRPr>
          </a:p>
          <a:p>
            <a:r>
              <a:rPr lang="nl-NL" dirty="0">
                <a:solidFill>
                  <a:srgbClr val="364C60"/>
                </a:solidFill>
                <a:latin typeface="Montserrat Light" panose="00000400000000000000" pitchFamily="50" charset="0"/>
              </a:rPr>
              <a:t>Duw de duim en wijsvinger vervolgens naar elkaar toe en dan weer in de richting van de tepel. Ook hierbij mogen de vingers niet over de huid bewegen of wrijven. </a:t>
            </a:r>
          </a:p>
          <a:p>
            <a:endParaRPr lang="nl-NL" dirty="0">
              <a:solidFill>
                <a:srgbClr val="364C60"/>
              </a:solidFill>
              <a:latin typeface="Montserrat Light" panose="00000400000000000000" pitchFamily="50" charset="0"/>
            </a:endParaRPr>
          </a:p>
          <a:p>
            <a:r>
              <a:rPr lang="nl-NL" dirty="0">
                <a:solidFill>
                  <a:srgbClr val="364C60"/>
                </a:solidFill>
                <a:latin typeface="Montserrat Light" panose="00000400000000000000" pitchFamily="50" charset="0"/>
              </a:rPr>
              <a:t>Herhaal en verplaats de vingers rondom de tepelhof.</a:t>
            </a:r>
          </a:p>
        </p:txBody>
      </p:sp>
      <p:pic>
        <p:nvPicPr>
          <p:cNvPr id="4" name="Afbeelding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75340" y="6156994"/>
            <a:ext cx="622920" cy="622920"/>
          </a:xfrm>
          <a:prstGeom prst="rect">
            <a:avLst/>
          </a:prstGeom>
        </p:spPr>
      </p:pic>
    </p:spTree>
    <p:extLst>
      <p:ext uri="{BB962C8B-B14F-4D97-AF65-F5344CB8AC3E}">
        <p14:creationId xmlns:p14="http://schemas.microsoft.com/office/powerpoint/2010/main" val="36732688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el 1"/>
          <p:cNvSpPr>
            <a:spLocks noGrp="1"/>
          </p:cNvSpPr>
          <p:nvPr>
            <p:ph type="title"/>
          </p:nvPr>
        </p:nvSpPr>
        <p:spPr/>
        <p:txBody>
          <a:bodyPr>
            <a:normAutofit/>
          </a:bodyPr>
          <a:lstStyle/>
          <a:p>
            <a:r>
              <a:rPr lang="nl-NL" sz="6000" dirty="0">
                <a:solidFill>
                  <a:srgbClr val="C0E4DA"/>
                </a:solidFill>
                <a:latin typeface="olivier" pitchFamily="2" charset="0"/>
              </a:rPr>
              <a:t>Welkom</a:t>
            </a:r>
          </a:p>
        </p:txBody>
      </p:sp>
      <p:sp>
        <p:nvSpPr>
          <p:cNvPr id="3" name="Tijdelijke aanduiding voor inhoud 2"/>
          <p:cNvSpPr>
            <a:spLocks noGrp="1"/>
          </p:cNvSpPr>
          <p:nvPr>
            <p:ph sz="half" idx="1"/>
          </p:nvPr>
        </p:nvSpPr>
        <p:spPr/>
        <p:txBody>
          <a:bodyPr>
            <a:normAutofit fontScale="92500" lnSpcReduction="20000"/>
          </a:bodyPr>
          <a:lstStyle/>
          <a:p>
            <a:r>
              <a:rPr lang="nl-NL" dirty="0">
                <a:solidFill>
                  <a:srgbClr val="F1B39B"/>
                </a:solidFill>
                <a:latin typeface="Montserrat Light" panose="00000400000000000000" pitchFamily="50" charset="0"/>
              </a:rPr>
              <a:t>Algemeen</a:t>
            </a:r>
          </a:p>
          <a:p>
            <a:pPr lvl="1"/>
            <a:r>
              <a:rPr lang="nl-NL" dirty="0">
                <a:solidFill>
                  <a:srgbClr val="364C60"/>
                </a:solidFill>
                <a:latin typeface="Montserrat Light" panose="00000400000000000000" pitchFamily="50" charset="0"/>
              </a:rPr>
              <a:t>10 vuistregels;</a:t>
            </a:r>
          </a:p>
          <a:p>
            <a:pPr lvl="1"/>
            <a:r>
              <a:rPr lang="nl-NL" dirty="0">
                <a:solidFill>
                  <a:srgbClr val="364C60"/>
                </a:solidFill>
                <a:latin typeface="Montserrat Light" panose="00000400000000000000" pitchFamily="50" charset="0"/>
              </a:rPr>
              <a:t>Anatomie/fysiologie;</a:t>
            </a:r>
          </a:p>
          <a:p>
            <a:pPr lvl="1"/>
            <a:r>
              <a:rPr lang="nl-NL" dirty="0">
                <a:solidFill>
                  <a:srgbClr val="364C60"/>
                </a:solidFill>
                <a:latin typeface="Montserrat Light" panose="00000400000000000000" pitchFamily="50" charset="0"/>
              </a:rPr>
              <a:t>Gezondheidseffecten;</a:t>
            </a:r>
          </a:p>
          <a:p>
            <a:pPr lvl="1"/>
            <a:r>
              <a:rPr lang="nl-NL" dirty="0">
                <a:solidFill>
                  <a:srgbClr val="364C60"/>
                </a:solidFill>
                <a:latin typeface="Montserrat Light" panose="00000400000000000000" pitchFamily="50" charset="0"/>
              </a:rPr>
              <a:t>Lifestyle.</a:t>
            </a:r>
          </a:p>
        </p:txBody>
      </p:sp>
      <p:sp>
        <p:nvSpPr>
          <p:cNvPr id="4" name="Tijdelijke aanduiding voor inhoud 3"/>
          <p:cNvSpPr>
            <a:spLocks noGrp="1"/>
          </p:cNvSpPr>
          <p:nvPr>
            <p:ph sz="half" idx="2"/>
          </p:nvPr>
        </p:nvSpPr>
        <p:spPr>
          <a:xfrm>
            <a:off x="4648200" y="1600200"/>
            <a:ext cx="4038600" cy="4997152"/>
          </a:xfrm>
        </p:spPr>
        <p:txBody>
          <a:bodyPr>
            <a:normAutofit fontScale="92500" lnSpcReduction="20000"/>
          </a:bodyPr>
          <a:lstStyle/>
          <a:p>
            <a:r>
              <a:rPr lang="nl-NL" dirty="0">
                <a:solidFill>
                  <a:srgbClr val="F1B39B"/>
                </a:solidFill>
                <a:latin typeface="Montserrat Light" panose="00000400000000000000" pitchFamily="50" charset="0"/>
              </a:rPr>
              <a:t>Borstvoeding</a:t>
            </a:r>
          </a:p>
          <a:p>
            <a:pPr lvl="1"/>
            <a:r>
              <a:rPr lang="nl-NL" dirty="0">
                <a:solidFill>
                  <a:srgbClr val="364C60"/>
                </a:solidFill>
                <a:latin typeface="Montserrat Light" panose="00000400000000000000" pitchFamily="50" charset="0"/>
              </a:rPr>
              <a:t>Voorbereiding;</a:t>
            </a:r>
          </a:p>
          <a:p>
            <a:pPr lvl="1"/>
            <a:r>
              <a:rPr lang="nl-NL" dirty="0">
                <a:solidFill>
                  <a:srgbClr val="364C60"/>
                </a:solidFill>
                <a:latin typeface="Montserrat Light" panose="00000400000000000000" pitchFamily="50" charset="0"/>
              </a:rPr>
              <a:t>Verzorging borsten;</a:t>
            </a:r>
          </a:p>
          <a:p>
            <a:pPr lvl="1"/>
            <a:r>
              <a:rPr lang="nl-NL" dirty="0">
                <a:solidFill>
                  <a:srgbClr val="364C60"/>
                </a:solidFill>
                <a:latin typeface="Montserrat Light" panose="00000400000000000000" pitchFamily="50" charset="0"/>
              </a:rPr>
              <a:t>Huid op huid;</a:t>
            </a:r>
          </a:p>
          <a:p>
            <a:pPr lvl="1"/>
            <a:r>
              <a:rPr lang="nl-NL" dirty="0">
                <a:solidFill>
                  <a:srgbClr val="364C60"/>
                </a:solidFill>
                <a:latin typeface="Montserrat Light" panose="00000400000000000000" pitchFamily="50" charset="0"/>
              </a:rPr>
              <a:t>Rooming-in;</a:t>
            </a:r>
          </a:p>
          <a:p>
            <a:pPr lvl="1"/>
            <a:r>
              <a:rPr lang="nl-NL" dirty="0">
                <a:solidFill>
                  <a:srgbClr val="364C60"/>
                </a:solidFill>
                <a:latin typeface="Montserrat Light" panose="00000400000000000000" pitchFamily="50" charset="0"/>
              </a:rPr>
              <a:t>Voedingssignalen; </a:t>
            </a:r>
          </a:p>
          <a:p>
            <a:pPr lvl="1"/>
            <a:r>
              <a:rPr lang="nl-NL" dirty="0">
                <a:solidFill>
                  <a:srgbClr val="364C60"/>
                </a:solidFill>
                <a:latin typeface="Montserrat Light" panose="00000400000000000000" pitchFamily="50" charset="0"/>
              </a:rPr>
              <a:t>Starten met de borstvoeding (1</a:t>
            </a:r>
            <a:r>
              <a:rPr lang="nl-NL" baseline="30000" dirty="0">
                <a:solidFill>
                  <a:srgbClr val="364C60"/>
                </a:solidFill>
                <a:latin typeface="Montserrat Light" panose="00000400000000000000" pitchFamily="50" charset="0"/>
              </a:rPr>
              <a:t>e</a:t>
            </a:r>
            <a:r>
              <a:rPr lang="nl-NL" dirty="0">
                <a:solidFill>
                  <a:srgbClr val="364C60"/>
                </a:solidFill>
                <a:latin typeface="Montserrat Light" panose="00000400000000000000" pitchFamily="50" charset="0"/>
              </a:rPr>
              <a:t> 24uur);</a:t>
            </a:r>
          </a:p>
          <a:p>
            <a:pPr lvl="1"/>
            <a:r>
              <a:rPr lang="nl-NL" dirty="0">
                <a:solidFill>
                  <a:srgbClr val="364C60"/>
                </a:solidFill>
                <a:latin typeface="Montserrat Light" panose="00000400000000000000" pitchFamily="50" charset="0"/>
              </a:rPr>
              <a:t>Voeden op verzoek;</a:t>
            </a:r>
          </a:p>
          <a:p>
            <a:pPr lvl="1"/>
            <a:r>
              <a:rPr lang="nl-NL" dirty="0">
                <a:solidFill>
                  <a:srgbClr val="364C60"/>
                </a:solidFill>
                <a:latin typeface="Montserrat Light" panose="00000400000000000000" pitchFamily="50" charset="0"/>
              </a:rPr>
              <a:t>Houdingen en aanleggen;</a:t>
            </a:r>
          </a:p>
          <a:p>
            <a:pPr lvl="1"/>
            <a:r>
              <a:rPr lang="nl-NL" dirty="0">
                <a:solidFill>
                  <a:srgbClr val="364C60"/>
                </a:solidFill>
                <a:latin typeface="Montserrat Light" panose="00000400000000000000" pitchFamily="50" charset="0"/>
              </a:rPr>
              <a:t>Melkinname;</a:t>
            </a:r>
          </a:p>
          <a:p>
            <a:pPr lvl="1"/>
            <a:r>
              <a:rPr lang="nl-NL" dirty="0">
                <a:solidFill>
                  <a:srgbClr val="364C60"/>
                </a:solidFill>
                <a:latin typeface="Montserrat Light" panose="00000400000000000000" pitchFamily="50" charset="0"/>
              </a:rPr>
              <a:t>Weegbeleid.</a:t>
            </a:r>
          </a:p>
          <a:p>
            <a:pPr lvl="1"/>
            <a:endParaRPr lang="nl-NL" dirty="0"/>
          </a:p>
        </p:txBody>
      </p:sp>
      <p:pic>
        <p:nvPicPr>
          <p:cNvPr id="6" name="Afbeelding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75340" y="6156994"/>
            <a:ext cx="622920" cy="622920"/>
          </a:xfrm>
          <a:prstGeom prst="rect">
            <a:avLst/>
          </a:prstGeom>
        </p:spPr>
      </p:pic>
    </p:spTree>
    <p:extLst>
      <p:ext uri="{BB962C8B-B14F-4D97-AF65-F5344CB8AC3E}">
        <p14:creationId xmlns:p14="http://schemas.microsoft.com/office/powerpoint/2010/main" val="38183079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6000" dirty="0">
                <a:solidFill>
                  <a:srgbClr val="C0E4DA"/>
                </a:solidFill>
                <a:latin typeface="olivier" pitchFamily="2" charset="0"/>
              </a:rPr>
              <a:t>Moedermelk</a:t>
            </a:r>
          </a:p>
        </p:txBody>
      </p:sp>
      <p:sp>
        <p:nvSpPr>
          <p:cNvPr id="4" name="Rechthoek 3"/>
          <p:cNvSpPr/>
          <p:nvPr/>
        </p:nvSpPr>
        <p:spPr>
          <a:xfrm rot="471002">
            <a:off x="5576532" y="1245732"/>
            <a:ext cx="3168352" cy="29884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79826">
            <a:off x="5728943" y="1449988"/>
            <a:ext cx="2904162" cy="2217346"/>
          </a:xfrm>
          <a:prstGeom prst="rect">
            <a:avLst/>
          </a:prstGeom>
        </p:spPr>
      </p:pic>
      <p:sp>
        <p:nvSpPr>
          <p:cNvPr id="3" name="Tijdelijke aanduiding voor inhoud 2"/>
          <p:cNvSpPr>
            <a:spLocks noGrp="1"/>
          </p:cNvSpPr>
          <p:nvPr>
            <p:ph idx="1"/>
          </p:nvPr>
        </p:nvSpPr>
        <p:spPr/>
        <p:txBody>
          <a:bodyPr>
            <a:normAutofit fontScale="92500" lnSpcReduction="20000"/>
          </a:bodyPr>
          <a:lstStyle/>
          <a:p>
            <a:r>
              <a:rPr lang="nl-NL" dirty="0">
                <a:solidFill>
                  <a:srgbClr val="F1B39B"/>
                </a:solidFill>
                <a:latin typeface="Montserrat Light" panose="00000400000000000000" pitchFamily="50" charset="0"/>
              </a:rPr>
              <a:t>Bewaren:</a:t>
            </a:r>
          </a:p>
          <a:p>
            <a:pPr lvl="1"/>
            <a:r>
              <a:rPr lang="nl-NL" dirty="0">
                <a:solidFill>
                  <a:srgbClr val="364C60"/>
                </a:solidFill>
                <a:latin typeface="Montserrat Light" panose="00000400000000000000" pitchFamily="50" charset="0"/>
              </a:rPr>
              <a:t>Vers: 4 uur buiten koelkast</a:t>
            </a:r>
          </a:p>
          <a:p>
            <a:pPr lvl="1"/>
            <a:r>
              <a:rPr lang="nl-NL" dirty="0">
                <a:solidFill>
                  <a:srgbClr val="364C60"/>
                </a:solidFill>
                <a:latin typeface="Montserrat Light" panose="00000400000000000000" pitchFamily="50" charset="0"/>
              </a:rPr>
              <a:t>Koelkast: 3 dagen (achterin)</a:t>
            </a:r>
          </a:p>
          <a:p>
            <a:pPr lvl="1"/>
            <a:r>
              <a:rPr lang="nl-NL" dirty="0">
                <a:solidFill>
                  <a:srgbClr val="364C60"/>
                </a:solidFill>
                <a:latin typeface="Montserrat Light" panose="00000400000000000000" pitchFamily="50" charset="0"/>
              </a:rPr>
              <a:t>Vriezer: *** 6 maanden</a:t>
            </a:r>
          </a:p>
          <a:p>
            <a:r>
              <a:rPr lang="nl-NL" dirty="0">
                <a:solidFill>
                  <a:srgbClr val="F1B39B"/>
                </a:solidFill>
                <a:latin typeface="Montserrat Light" panose="00000400000000000000" pitchFamily="50" charset="0"/>
              </a:rPr>
              <a:t>Ontdooien:</a:t>
            </a:r>
          </a:p>
          <a:p>
            <a:pPr lvl="1"/>
            <a:r>
              <a:rPr lang="nl-NL" dirty="0">
                <a:solidFill>
                  <a:srgbClr val="364C60"/>
                </a:solidFill>
                <a:latin typeface="Montserrat Light" panose="00000400000000000000" pitchFamily="50" charset="0"/>
              </a:rPr>
              <a:t>Beste in koelkast laten ontdooien</a:t>
            </a:r>
          </a:p>
          <a:p>
            <a:pPr lvl="1"/>
            <a:r>
              <a:rPr lang="nl-NL" dirty="0">
                <a:solidFill>
                  <a:srgbClr val="364C60"/>
                </a:solidFill>
                <a:latin typeface="Montserrat Light" panose="00000400000000000000" pitchFamily="50" charset="0"/>
              </a:rPr>
              <a:t>Gebruik binnen 24uur</a:t>
            </a:r>
          </a:p>
          <a:p>
            <a:r>
              <a:rPr lang="nl-NL" dirty="0">
                <a:solidFill>
                  <a:srgbClr val="F1B39B"/>
                </a:solidFill>
                <a:latin typeface="Montserrat Light" panose="00000400000000000000" pitchFamily="50" charset="0"/>
              </a:rPr>
              <a:t>Opwarmen: 30 a 35 graden Celsius</a:t>
            </a:r>
          </a:p>
          <a:p>
            <a:pPr lvl="1"/>
            <a:r>
              <a:rPr lang="nl-NL" dirty="0">
                <a:solidFill>
                  <a:srgbClr val="364C60"/>
                </a:solidFill>
                <a:latin typeface="Montserrat Light" panose="00000400000000000000" pitchFamily="50" charset="0"/>
              </a:rPr>
              <a:t>au bain-marie </a:t>
            </a:r>
          </a:p>
          <a:p>
            <a:pPr lvl="1"/>
            <a:r>
              <a:rPr lang="nl-NL" dirty="0">
                <a:solidFill>
                  <a:srgbClr val="364C60"/>
                </a:solidFill>
                <a:latin typeface="Montserrat Light" panose="00000400000000000000" pitchFamily="50" charset="0"/>
              </a:rPr>
              <a:t>Flessenwarmer</a:t>
            </a:r>
          </a:p>
        </p:txBody>
      </p:sp>
      <p:pic>
        <p:nvPicPr>
          <p:cNvPr id="6" name="Afbeelding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75340" y="6156994"/>
            <a:ext cx="622920" cy="622920"/>
          </a:xfrm>
          <a:prstGeom prst="rect">
            <a:avLst/>
          </a:prstGeom>
        </p:spPr>
      </p:pic>
    </p:spTree>
    <p:extLst>
      <p:ext uri="{BB962C8B-B14F-4D97-AF65-F5344CB8AC3E}">
        <p14:creationId xmlns:p14="http://schemas.microsoft.com/office/powerpoint/2010/main" val="18868853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1520" y="260648"/>
            <a:ext cx="8229600" cy="1143000"/>
          </a:xfrm>
        </p:spPr>
        <p:txBody>
          <a:bodyPr>
            <a:normAutofit/>
          </a:bodyPr>
          <a:lstStyle/>
          <a:p>
            <a:r>
              <a:rPr lang="nl-NL" sz="6000" dirty="0">
                <a:solidFill>
                  <a:srgbClr val="F1B39B"/>
                </a:solidFill>
                <a:latin typeface="olivier" pitchFamily="2" charset="0"/>
              </a:rPr>
              <a:t>Bijvoeden</a:t>
            </a:r>
          </a:p>
        </p:txBody>
      </p:sp>
      <p:sp>
        <p:nvSpPr>
          <p:cNvPr id="3" name="Tijdelijke aanduiding voor inhoud 2"/>
          <p:cNvSpPr>
            <a:spLocks noGrp="1"/>
          </p:cNvSpPr>
          <p:nvPr>
            <p:ph idx="1"/>
          </p:nvPr>
        </p:nvSpPr>
        <p:spPr>
          <a:xfrm>
            <a:off x="272388" y="1196752"/>
            <a:ext cx="8229600" cy="5454352"/>
          </a:xfrm>
        </p:spPr>
        <p:txBody>
          <a:bodyPr>
            <a:normAutofit fontScale="92500" lnSpcReduction="10000"/>
          </a:bodyPr>
          <a:lstStyle/>
          <a:p>
            <a:pPr eaLnBrk="0" hangingPunct="0"/>
            <a:r>
              <a:rPr lang="nl-NL" sz="2400" dirty="0">
                <a:solidFill>
                  <a:srgbClr val="364C60"/>
                </a:solidFill>
                <a:latin typeface="Montserrat Light" panose="00000400000000000000" pitchFamily="50" charset="0"/>
              </a:rPr>
              <a:t>Wanneer?</a:t>
            </a:r>
          </a:p>
          <a:p>
            <a:pPr lvl="1" eaLnBrk="0" hangingPunct="0"/>
            <a:r>
              <a:rPr lang="nl-NL" sz="1800" dirty="0">
                <a:solidFill>
                  <a:srgbClr val="364C60"/>
                </a:solidFill>
                <a:latin typeface="Montserrat Light" panose="00000400000000000000" pitchFamily="50" charset="0"/>
              </a:rPr>
              <a:t>Als kindje niet aan de borst mag of kan drinken;</a:t>
            </a:r>
          </a:p>
          <a:p>
            <a:pPr lvl="1" eaLnBrk="0" hangingPunct="0"/>
            <a:r>
              <a:rPr lang="nl-NL" sz="1800" dirty="0">
                <a:solidFill>
                  <a:srgbClr val="364C60"/>
                </a:solidFill>
                <a:latin typeface="Montserrat Light" panose="00000400000000000000" pitchFamily="50" charset="0"/>
              </a:rPr>
              <a:t>Bij 7% afvallen (en tekenen van ondervoeding bij baby en geen tekenen van verbetering productie op zeer kort termijn);</a:t>
            </a:r>
          </a:p>
          <a:p>
            <a:pPr lvl="1" eaLnBrk="0" hangingPunct="0"/>
            <a:r>
              <a:rPr lang="nl-NL" sz="1800" dirty="0">
                <a:solidFill>
                  <a:srgbClr val="364C60"/>
                </a:solidFill>
                <a:latin typeface="Montserrat Light" panose="00000400000000000000" pitchFamily="50" charset="0"/>
              </a:rPr>
              <a:t>-Bij 10% afvallen word er sowieso gestart met kolven en bijvoeden (ook in overleg met verloskundige). </a:t>
            </a:r>
          </a:p>
          <a:p>
            <a:pPr lvl="1" eaLnBrk="0" hangingPunct="0"/>
            <a:endParaRPr lang="nl-NL" sz="1800" dirty="0">
              <a:solidFill>
                <a:srgbClr val="364C60"/>
              </a:solidFill>
              <a:latin typeface="Montserrat Light" panose="00000400000000000000" pitchFamily="50" charset="0"/>
            </a:endParaRPr>
          </a:p>
          <a:p>
            <a:pPr eaLnBrk="0" hangingPunct="0"/>
            <a:r>
              <a:rPr lang="nl-NL" sz="2400" dirty="0">
                <a:solidFill>
                  <a:srgbClr val="364C60"/>
                </a:solidFill>
                <a:latin typeface="Montserrat Light" panose="00000400000000000000" pitchFamily="50" charset="0"/>
              </a:rPr>
              <a:t>Waarmee?</a:t>
            </a:r>
          </a:p>
          <a:p>
            <a:pPr lvl="1" eaLnBrk="0" hangingPunct="0"/>
            <a:r>
              <a:rPr lang="nl-NL" sz="1800" dirty="0">
                <a:solidFill>
                  <a:srgbClr val="364C60"/>
                </a:solidFill>
                <a:latin typeface="Montserrat Light" panose="00000400000000000000" pitchFamily="50" charset="0"/>
              </a:rPr>
              <a:t>Met afgekolfde moedermelk;</a:t>
            </a:r>
          </a:p>
          <a:p>
            <a:pPr lvl="1" eaLnBrk="0" hangingPunct="0"/>
            <a:r>
              <a:rPr lang="nl-NL" sz="1800" dirty="0">
                <a:solidFill>
                  <a:srgbClr val="364C60"/>
                </a:solidFill>
                <a:latin typeface="Montserrat Light" panose="00000400000000000000" pitchFamily="50" charset="0"/>
              </a:rPr>
              <a:t>Donormoedermelk;</a:t>
            </a:r>
          </a:p>
          <a:p>
            <a:pPr lvl="1" eaLnBrk="0" hangingPunct="0"/>
            <a:r>
              <a:rPr lang="nl-NL" sz="1800" dirty="0">
                <a:solidFill>
                  <a:srgbClr val="364C60"/>
                </a:solidFill>
                <a:latin typeface="Montserrat Light" panose="00000400000000000000" pitchFamily="50" charset="0"/>
              </a:rPr>
              <a:t>Kunstvoeding.</a:t>
            </a:r>
          </a:p>
          <a:p>
            <a:endParaRPr lang="nl-NL" sz="2400" dirty="0">
              <a:solidFill>
                <a:srgbClr val="364C60"/>
              </a:solidFill>
              <a:latin typeface="Montserrat Light" panose="00000400000000000000" pitchFamily="50" charset="0"/>
            </a:endParaRPr>
          </a:p>
          <a:p>
            <a:r>
              <a:rPr lang="nl-NL" sz="2400" dirty="0">
                <a:solidFill>
                  <a:srgbClr val="364C60"/>
                </a:solidFill>
                <a:latin typeface="Montserrat Light" panose="00000400000000000000" pitchFamily="50" charset="0"/>
              </a:rPr>
              <a:t>Manieren:</a:t>
            </a:r>
          </a:p>
          <a:p>
            <a:pPr lvl="1"/>
            <a:r>
              <a:rPr lang="nl-NL" sz="1800" dirty="0">
                <a:solidFill>
                  <a:srgbClr val="364C60"/>
                </a:solidFill>
                <a:latin typeface="Montserrat Light" panose="00000400000000000000" pitchFamily="50" charset="0"/>
              </a:rPr>
              <a:t>Lepel;</a:t>
            </a:r>
          </a:p>
          <a:p>
            <a:pPr lvl="1"/>
            <a:r>
              <a:rPr lang="nl-NL" sz="1800" dirty="0" err="1">
                <a:solidFill>
                  <a:srgbClr val="364C60"/>
                </a:solidFill>
                <a:latin typeface="Montserrat Light" panose="00000400000000000000" pitchFamily="50" charset="0"/>
              </a:rPr>
              <a:t>Cupje</a:t>
            </a:r>
            <a:r>
              <a:rPr lang="nl-NL" sz="1800" dirty="0">
                <a:solidFill>
                  <a:srgbClr val="364C60"/>
                </a:solidFill>
                <a:latin typeface="Montserrat Light" panose="00000400000000000000" pitchFamily="50" charset="0"/>
              </a:rPr>
              <a:t>;</a:t>
            </a:r>
          </a:p>
          <a:p>
            <a:pPr lvl="1"/>
            <a:r>
              <a:rPr lang="nl-NL" sz="1800" dirty="0">
                <a:solidFill>
                  <a:srgbClr val="364C60"/>
                </a:solidFill>
                <a:latin typeface="Montserrat Light" panose="00000400000000000000" pitchFamily="50" charset="0"/>
              </a:rPr>
              <a:t>Borstvoeding </a:t>
            </a:r>
            <a:r>
              <a:rPr lang="nl-NL" sz="1800" dirty="0" err="1">
                <a:solidFill>
                  <a:srgbClr val="364C60"/>
                </a:solidFill>
                <a:latin typeface="Montserrat Light" panose="00000400000000000000" pitchFamily="50" charset="0"/>
              </a:rPr>
              <a:t>hulpset</a:t>
            </a:r>
            <a:r>
              <a:rPr lang="nl-NL" sz="1800" dirty="0">
                <a:solidFill>
                  <a:srgbClr val="364C60"/>
                </a:solidFill>
                <a:latin typeface="Montserrat Light" panose="00000400000000000000" pitchFamily="50" charset="0"/>
              </a:rPr>
              <a:t>;</a:t>
            </a:r>
          </a:p>
          <a:p>
            <a:pPr lvl="1"/>
            <a:r>
              <a:rPr lang="nl-NL" sz="1800" dirty="0" err="1">
                <a:solidFill>
                  <a:srgbClr val="364C60"/>
                </a:solidFill>
                <a:latin typeface="Montserrat Light" panose="00000400000000000000" pitchFamily="50" charset="0"/>
              </a:rPr>
              <a:t>Fingerfeeding</a:t>
            </a:r>
            <a:r>
              <a:rPr lang="nl-NL" sz="1800" dirty="0">
                <a:solidFill>
                  <a:srgbClr val="364C60"/>
                </a:solidFill>
                <a:latin typeface="Montserrat Light" panose="00000400000000000000" pitchFamily="50" charset="0"/>
              </a:rPr>
              <a:t>;</a:t>
            </a:r>
          </a:p>
          <a:p>
            <a:pPr lvl="1"/>
            <a:r>
              <a:rPr lang="nl-NL" sz="1800" dirty="0">
                <a:solidFill>
                  <a:srgbClr val="364C60"/>
                </a:solidFill>
                <a:latin typeface="Montserrat Light" panose="00000400000000000000" pitchFamily="50" charset="0"/>
              </a:rPr>
              <a:t>Therapeutisch </a:t>
            </a:r>
            <a:r>
              <a:rPr lang="nl-NL" sz="1800" dirty="0" err="1">
                <a:solidFill>
                  <a:srgbClr val="364C60"/>
                </a:solidFill>
                <a:latin typeface="Montserrat Light" panose="00000400000000000000" pitchFamily="50" charset="0"/>
              </a:rPr>
              <a:t>flesvoeden</a:t>
            </a:r>
            <a:r>
              <a:rPr lang="nl-NL" sz="1800" dirty="0">
                <a:solidFill>
                  <a:srgbClr val="364C60"/>
                </a:solidFill>
                <a:latin typeface="Montserrat Light" panose="00000400000000000000" pitchFamily="50" charset="0"/>
              </a:rPr>
              <a:t>.</a:t>
            </a:r>
          </a:p>
        </p:txBody>
      </p:sp>
      <p:sp>
        <p:nvSpPr>
          <p:cNvPr id="4" name="Rechthoek 3"/>
          <p:cNvSpPr/>
          <p:nvPr/>
        </p:nvSpPr>
        <p:spPr>
          <a:xfrm>
            <a:off x="4998276" y="3219068"/>
            <a:ext cx="3168352" cy="29884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p:cNvPicPr>
            <a:picLocks noChangeAspect="1"/>
          </p:cNvPicPr>
          <p:nvPr/>
        </p:nvPicPr>
        <p:blipFill rotWithShape="1">
          <a:blip r:embed="rId3" cstate="print">
            <a:extLst>
              <a:ext uri="{28A0092B-C50C-407E-A947-70E740481C1C}">
                <a14:useLocalDpi xmlns:a14="http://schemas.microsoft.com/office/drawing/2010/main" val="0"/>
              </a:ext>
            </a:extLst>
          </a:blip>
          <a:srcRect l="312" t="8877" r="-312" b="11278"/>
          <a:stretch/>
        </p:blipFill>
        <p:spPr>
          <a:xfrm rot="8824">
            <a:off x="5151012" y="3360686"/>
            <a:ext cx="2881049" cy="2300383"/>
          </a:xfrm>
          <a:prstGeom prst="rect">
            <a:avLst/>
          </a:prstGeom>
        </p:spPr>
      </p:pic>
      <p:pic>
        <p:nvPicPr>
          <p:cNvPr id="6" name="Afbeelding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75340" y="6156994"/>
            <a:ext cx="622920" cy="622920"/>
          </a:xfrm>
          <a:prstGeom prst="rect">
            <a:avLst/>
          </a:prstGeom>
        </p:spPr>
      </p:pic>
    </p:spTree>
    <p:extLst>
      <p:ext uri="{BB962C8B-B14F-4D97-AF65-F5344CB8AC3E}">
        <p14:creationId xmlns:p14="http://schemas.microsoft.com/office/powerpoint/2010/main" val="6855056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 </a:t>
            </a:r>
          </a:p>
        </p:txBody>
      </p:sp>
      <p:sp>
        <p:nvSpPr>
          <p:cNvPr id="3" name="Tijdelijke aanduiding voor inhoud 2"/>
          <p:cNvSpPr>
            <a:spLocks noGrp="1"/>
          </p:cNvSpPr>
          <p:nvPr>
            <p:ph idx="1"/>
          </p:nvPr>
        </p:nvSpPr>
        <p:spPr>
          <a:xfrm>
            <a:off x="323528" y="799811"/>
            <a:ext cx="8229600" cy="4861437"/>
          </a:xfrm>
        </p:spPr>
        <p:txBody>
          <a:bodyPr>
            <a:normAutofit fontScale="85000" lnSpcReduction="20000"/>
          </a:bodyPr>
          <a:lstStyle/>
          <a:p>
            <a:r>
              <a:rPr lang="nl-NL" dirty="0" err="1">
                <a:solidFill>
                  <a:srgbClr val="364C60"/>
                </a:solidFill>
                <a:latin typeface="Montserrat Light" panose="00000400000000000000" pitchFamily="50" charset="0"/>
              </a:rPr>
              <a:t>Cupfeeding</a:t>
            </a:r>
            <a:r>
              <a:rPr lang="nl-NL" dirty="0">
                <a:solidFill>
                  <a:srgbClr val="364C60"/>
                </a:solidFill>
                <a:latin typeface="Montserrat Light" panose="00000400000000000000" pitchFamily="50" charset="0"/>
              </a:rPr>
              <a:t> (lepel zelfde principe):</a:t>
            </a:r>
          </a:p>
          <a:p>
            <a:pPr lvl="1"/>
            <a:r>
              <a:rPr lang="nl-NL" dirty="0">
                <a:solidFill>
                  <a:srgbClr val="364C60"/>
                </a:solidFill>
                <a:latin typeface="Montserrat Light" panose="00000400000000000000" pitchFamily="50" charset="0"/>
              </a:rPr>
              <a:t>Baby (half)rechtop, eventueel de </a:t>
            </a:r>
            <a:r>
              <a:rPr lang="nl-NL" dirty="0" err="1">
                <a:solidFill>
                  <a:srgbClr val="364C60"/>
                </a:solidFill>
                <a:latin typeface="Montserrat Light" panose="00000400000000000000" pitchFamily="50" charset="0"/>
              </a:rPr>
              <a:t>armjes</a:t>
            </a:r>
            <a:r>
              <a:rPr lang="nl-NL" dirty="0">
                <a:solidFill>
                  <a:srgbClr val="364C60"/>
                </a:solidFill>
                <a:latin typeface="Montserrat Light" panose="00000400000000000000" pitchFamily="50" charset="0"/>
              </a:rPr>
              <a:t> omwikkeld.</a:t>
            </a:r>
          </a:p>
          <a:p>
            <a:pPr lvl="1"/>
            <a:endParaRPr lang="nl-NL" dirty="0">
              <a:solidFill>
                <a:srgbClr val="364C60"/>
              </a:solidFill>
              <a:latin typeface="Montserrat Light" panose="00000400000000000000" pitchFamily="50" charset="0"/>
            </a:endParaRPr>
          </a:p>
          <a:p>
            <a:pPr lvl="1"/>
            <a:r>
              <a:rPr lang="nl-NL" dirty="0" err="1">
                <a:solidFill>
                  <a:srgbClr val="364C60"/>
                </a:solidFill>
                <a:latin typeface="Montserrat Light" panose="00000400000000000000" pitchFamily="50" charset="0"/>
              </a:rPr>
              <a:t>Cupje</a:t>
            </a:r>
            <a:r>
              <a:rPr lang="nl-NL" dirty="0">
                <a:solidFill>
                  <a:srgbClr val="364C60"/>
                </a:solidFill>
                <a:latin typeface="Montserrat Light" panose="00000400000000000000" pitchFamily="50" charset="0"/>
              </a:rPr>
              <a:t> tegen de lippen, rust zachtjes op onderlip helemaal tot mondhoeken. De melk raakt de lippen.</a:t>
            </a:r>
          </a:p>
          <a:p>
            <a:pPr lvl="1"/>
            <a:endParaRPr lang="nl-NL" dirty="0">
              <a:solidFill>
                <a:srgbClr val="364C60"/>
              </a:solidFill>
              <a:latin typeface="Montserrat Light" panose="00000400000000000000" pitchFamily="50" charset="0"/>
            </a:endParaRPr>
          </a:p>
          <a:p>
            <a:pPr lvl="1"/>
            <a:r>
              <a:rPr lang="nl-NL" dirty="0">
                <a:solidFill>
                  <a:srgbClr val="364C60"/>
                </a:solidFill>
                <a:latin typeface="Montserrat Light" panose="00000400000000000000" pitchFamily="50" charset="0"/>
              </a:rPr>
              <a:t>Baby zal vanzelf gaan drinken</a:t>
            </a:r>
          </a:p>
          <a:p>
            <a:pPr lvl="2"/>
            <a:r>
              <a:rPr lang="nl-NL" dirty="0">
                <a:solidFill>
                  <a:srgbClr val="364C60"/>
                </a:solidFill>
                <a:latin typeface="Montserrat Light" panose="00000400000000000000" pitchFamily="50" charset="0"/>
              </a:rPr>
              <a:t>prematuren likken met hun tong uit het </a:t>
            </a:r>
            <a:r>
              <a:rPr lang="nl-NL" dirty="0" err="1">
                <a:solidFill>
                  <a:srgbClr val="364C60"/>
                </a:solidFill>
                <a:latin typeface="Montserrat Light" panose="00000400000000000000" pitchFamily="50" charset="0"/>
              </a:rPr>
              <a:t>cupje</a:t>
            </a:r>
            <a:r>
              <a:rPr lang="nl-NL" dirty="0">
                <a:solidFill>
                  <a:srgbClr val="364C60"/>
                </a:solidFill>
                <a:latin typeface="Montserrat Light" panose="00000400000000000000" pitchFamily="50" charset="0"/>
              </a:rPr>
              <a:t>;</a:t>
            </a:r>
          </a:p>
          <a:p>
            <a:pPr lvl="2"/>
            <a:r>
              <a:rPr lang="nl-NL" dirty="0">
                <a:solidFill>
                  <a:srgbClr val="364C60"/>
                </a:solidFill>
                <a:latin typeface="Montserrat Light" panose="00000400000000000000" pitchFamily="50" charset="0"/>
              </a:rPr>
              <a:t>A </a:t>
            </a:r>
            <a:r>
              <a:rPr lang="nl-NL" dirty="0" err="1">
                <a:solidFill>
                  <a:srgbClr val="364C60"/>
                </a:solidFill>
                <a:latin typeface="Montserrat Light" panose="00000400000000000000" pitchFamily="50" charset="0"/>
              </a:rPr>
              <a:t>terme</a:t>
            </a:r>
            <a:r>
              <a:rPr lang="nl-NL" dirty="0">
                <a:solidFill>
                  <a:srgbClr val="364C60"/>
                </a:solidFill>
                <a:latin typeface="Montserrat Light" panose="00000400000000000000" pitchFamily="50" charset="0"/>
              </a:rPr>
              <a:t> </a:t>
            </a:r>
            <a:r>
              <a:rPr lang="nl-NL" dirty="0" err="1">
                <a:solidFill>
                  <a:srgbClr val="364C60"/>
                </a:solidFill>
                <a:latin typeface="Montserrat Light" panose="00000400000000000000" pitchFamily="50" charset="0"/>
              </a:rPr>
              <a:t>babys</a:t>
            </a:r>
            <a:r>
              <a:rPr lang="nl-NL" dirty="0">
                <a:solidFill>
                  <a:srgbClr val="364C60"/>
                </a:solidFill>
                <a:latin typeface="Montserrat Light" panose="00000400000000000000" pitchFamily="50" charset="0"/>
              </a:rPr>
              <a:t> slurpen de melk naar binnen. Hierbij is knoeien normaal.</a:t>
            </a:r>
          </a:p>
          <a:p>
            <a:pPr lvl="1"/>
            <a:endParaRPr lang="nl-NL" dirty="0">
              <a:solidFill>
                <a:srgbClr val="364C60"/>
              </a:solidFill>
              <a:latin typeface="Montserrat Light" panose="00000400000000000000" pitchFamily="50" charset="0"/>
            </a:endParaRPr>
          </a:p>
          <a:p>
            <a:pPr lvl="1"/>
            <a:r>
              <a:rPr lang="nl-NL" dirty="0">
                <a:solidFill>
                  <a:srgbClr val="364C60"/>
                </a:solidFill>
                <a:latin typeface="Montserrat Light" panose="00000400000000000000" pitchFamily="50" charset="0"/>
              </a:rPr>
              <a:t>Niet de melk in mondje gieten.</a:t>
            </a:r>
          </a:p>
          <a:p>
            <a:pPr lvl="2"/>
            <a:endParaRPr lang="nl-NL" dirty="0"/>
          </a:p>
        </p:txBody>
      </p:sp>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1792" y="4509120"/>
            <a:ext cx="2266950" cy="2009775"/>
          </a:xfrm>
          <a:prstGeom prst="rect">
            <a:avLst/>
          </a:prstGeom>
        </p:spPr>
      </p:pic>
      <p:pic>
        <p:nvPicPr>
          <p:cNvPr id="5" name="Afbeelding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75340" y="6156994"/>
            <a:ext cx="622920" cy="622920"/>
          </a:xfrm>
          <a:prstGeom prst="rect">
            <a:avLst/>
          </a:prstGeom>
        </p:spPr>
      </p:pic>
    </p:spTree>
    <p:extLst>
      <p:ext uri="{BB962C8B-B14F-4D97-AF65-F5344CB8AC3E}">
        <p14:creationId xmlns:p14="http://schemas.microsoft.com/office/powerpoint/2010/main" val="13086769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6000" dirty="0" err="1">
                <a:solidFill>
                  <a:srgbClr val="C0E4DA"/>
                </a:solidFill>
                <a:latin typeface="olivier" pitchFamily="2" charset="0"/>
              </a:rPr>
              <a:t>Borstvoedinghulpset</a:t>
            </a:r>
            <a:r>
              <a:rPr lang="nl-NL" sz="6000" dirty="0">
                <a:solidFill>
                  <a:srgbClr val="C0E4DA"/>
                </a:solidFill>
                <a:latin typeface="olivier" pitchFamily="2" charset="0"/>
              </a:rPr>
              <a:t> (BHS)</a:t>
            </a:r>
          </a:p>
        </p:txBody>
      </p:sp>
      <p:pic>
        <p:nvPicPr>
          <p:cNvPr id="4" name="Tijdelijke aanduiding voor inhoud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1417638"/>
            <a:ext cx="2098576" cy="2098576"/>
          </a:xfrm>
        </p:spPr>
      </p:pic>
      <p:pic>
        <p:nvPicPr>
          <p:cNvPr id="5" name="Afbeelding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4209" y="1372263"/>
            <a:ext cx="1728192" cy="2209561"/>
          </a:xfrm>
          <a:prstGeom prst="rect">
            <a:avLst/>
          </a:prstGeom>
        </p:spPr>
      </p:pic>
      <p:pic>
        <p:nvPicPr>
          <p:cNvPr id="6" name="Afbeelding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03848" y="1369768"/>
            <a:ext cx="2561504" cy="2146446"/>
          </a:xfrm>
          <a:prstGeom prst="rect">
            <a:avLst/>
          </a:prstGeom>
        </p:spPr>
      </p:pic>
      <p:sp>
        <p:nvSpPr>
          <p:cNvPr id="8" name="Tekstvak 7"/>
          <p:cNvSpPr txBox="1"/>
          <p:nvPr/>
        </p:nvSpPr>
        <p:spPr>
          <a:xfrm>
            <a:off x="457200" y="3491756"/>
            <a:ext cx="7488832" cy="3447098"/>
          </a:xfrm>
          <a:prstGeom prst="rect">
            <a:avLst/>
          </a:prstGeom>
          <a:noFill/>
        </p:spPr>
        <p:txBody>
          <a:bodyPr wrap="square" rtlCol="0">
            <a:spAutoFit/>
          </a:bodyPr>
          <a:lstStyle/>
          <a:p>
            <a:pPr marL="457200" indent="-457200">
              <a:buFont typeface="Arial" panose="020B0604020202020204" pitchFamily="34" charset="0"/>
              <a:buChar char="•"/>
            </a:pPr>
            <a:r>
              <a:rPr lang="nl-NL" sz="2400" dirty="0">
                <a:solidFill>
                  <a:srgbClr val="364C60"/>
                </a:solidFill>
                <a:latin typeface="Montserrat Light" panose="00000400000000000000" pitchFamily="50" charset="0"/>
              </a:rPr>
              <a:t>Bijvoeden aan de borst!</a:t>
            </a:r>
          </a:p>
          <a:p>
            <a:pPr marL="457200" indent="-457200">
              <a:buFont typeface="Arial" panose="020B0604020202020204" pitchFamily="34" charset="0"/>
              <a:buChar char="•"/>
            </a:pPr>
            <a:r>
              <a:rPr lang="nl-NL" sz="2400" dirty="0">
                <a:solidFill>
                  <a:srgbClr val="364C60"/>
                </a:solidFill>
                <a:latin typeface="Montserrat Light" panose="00000400000000000000" pitchFamily="50" charset="0"/>
              </a:rPr>
              <a:t>Als baby bij tweede borst klaar is schuif je het slangetje voorzichtig met duim en wijsvinger in de mondhoek.</a:t>
            </a:r>
          </a:p>
          <a:p>
            <a:pPr marL="457200" indent="-457200">
              <a:buFont typeface="Arial" panose="020B0604020202020204" pitchFamily="34" charset="0"/>
              <a:buChar char="•"/>
            </a:pPr>
            <a:r>
              <a:rPr lang="nl-NL" sz="2400" dirty="0">
                <a:solidFill>
                  <a:srgbClr val="364C60"/>
                </a:solidFill>
                <a:latin typeface="Montserrat Light" panose="00000400000000000000" pitchFamily="50" charset="0"/>
              </a:rPr>
              <a:t>Slangetje wijst recht naar achteren/beetje omhoog naar gehemelte.</a:t>
            </a:r>
          </a:p>
          <a:p>
            <a:pPr marL="457200" indent="-457200">
              <a:buFont typeface="Arial" panose="020B0604020202020204" pitchFamily="34" charset="0"/>
              <a:buChar char="•"/>
            </a:pPr>
            <a:r>
              <a:rPr lang="nl-NL" sz="2400" dirty="0">
                <a:solidFill>
                  <a:srgbClr val="364C60"/>
                </a:solidFill>
                <a:latin typeface="Montserrat Light" panose="00000400000000000000" pitchFamily="50" charset="0"/>
              </a:rPr>
              <a:t>Je ziet aan slangetje dat baby zelfstandig de melk opdrinkt.</a:t>
            </a:r>
          </a:p>
          <a:p>
            <a:pPr marL="457200" indent="-457200">
              <a:buFont typeface="Arial" panose="020B0604020202020204" pitchFamily="34" charset="0"/>
              <a:buChar char="•"/>
            </a:pPr>
            <a:r>
              <a:rPr lang="nl-NL" sz="2600" dirty="0">
                <a:solidFill>
                  <a:srgbClr val="364C60"/>
                </a:solidFill>
                <a:latin typeface="Montserrat Light" panose="00000400000000000000" pitchFamily="50" charset="0"/>
              </a:rPr>
              <a:t>Flesje hou je lager dan baby’s hoofdje.</a:t>
            </a:r>
          </a:p>
        </p:txBody>
      </p:sp>
      <p:pic>
        <p:nvPicPr>
          <p:cNvPr id="7" name="Afbeelding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75340" y="6156994"/>
            <a:ext cx="622920" cy="622920"/>
          </a:xfrm>
          <a:prstGeom prst="rect">
            <a:avLst/>
          </a:prstGeom>
        </p:spPr>
      </p:pic>
    </p:spTree>
    <p:extLst>
      <p:ext uri="{BB962C8B-B14F-4D97-AF65-F5344CB8AC3E}">
        <p14:creationId xmlns:p14="http://schemas.microsoft.com/office/powerpoint/2010/main" val="18054260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6000" dirty="0" err="1">
                <a:solidFill>
                  <a:srgbClr val="F1B39B"/>
                </a:solidFill>
                <a:latin typeface="olivier" pitchFamily="2" charset="0"/>
              </a:rPr>
              <a:t>Fingerfeeding</a:t>
            </a:r>
            <a:endParaRPr lang="nl-NL" sz="6000" dirty="0">
              <a:solidFill>
                <a:srgbClr val="F1B39B"/>
              </a:solidFill>
              <a:latin typeface="olivier" pitchFamily="2" charset="0"/>
            </a:endParaRPr>
          </a:p>
        </p:txBody>
      </p:sp>
      <p:sp>
        <p:nvSpPr>
          <p:cNvPr id="3" name="Tijdelijke aanduiding voor inhoud 2"/>
          <p:cNvSpPr>
            <a:spLocks noGrp="1"/>
          </p:cNvSpPr>
          <p:nvPr>
            <p:ph idx="1"/>
          </p:nvPr>
        </p:nvSpPr>
        <p:spPr/>
        <p:txBody>
          <a:bodyPr>
            <a:normAutofit fontScale="85000" lnSpcReduction="10000"/>
          </a:bodyPr>
          <a:lstStyle/>
          <a:p>
            <a:r>
              <a:rPr lang="nl-NL" dirty="0">
                <a:solidFill>
                  <a:srgbClr val="364C60"/>
                </a:solidFill>
                <a:latin typeface="Montserrat Light" panose="00000400000000000000" pitchFamily="50" charset="0"/>
              </a:rPr>
              <a:t>Zorg voor schone handen en kort nagels;</a:t>
            </a:r>
          </a:p>
          <a:p>
            <a:r>
              <a:rPr lang="nl-NL" dirty="0">
                <a:solidFill>
                  <a:srgbClr val="364C60"/>
                </a:solidFill>
                <a:latin typeface="Montserrat Light" panose="00000400000000000000" pitchFamily="50" charset="0"/>
              </a:rPr>
              <a:t>Kies dikste vinger; </a:t>
            </a:r>
          </a:p>
          <a:p>
            <a:r>
              <a:rPr lang="nl-NL" dirty="0">
                <a:solidFill>
                  <a:srgbClr val="364C60"/>
                </a:solidFill>
                <a:latin typeface="Montserrat Light" panose="00000400000000000000" pitchFamily="50" charset="0"/>
              </a:rPr>
              <a:t>Strijk met vinger over lipjes baby;</a:t>
            </a:r>
          </a:p>
          <a:p>
            <a:r>
              <a:rPr lang="nl-NL" dirty="0">
                <a:solidFill>
                  <a:srgbClr val="364C60"/>
                </a:solidFill>
                <a:latin typeface="Montserrat Light" panose="00000400000000000000" pitchFamily="50" charset="0"/>
              </a:rPr>
              <a:t>Baby moet zelf grote hap nemen (net als aan borst!);</a:t>
            </a:r>
          </a:p>
          <a:p>
            <a:r>
              <a:rPr lang="nl-NL" dirty="0">
                <a:solidFill>
                  <a:srgbClr val="364C60"/>
                </a:solidFill>
                <a:latin typeface="Montserrat Light" panose="00000400000000000000" pitchFamily="50" charset="0"/>
              </a:rPr>
              <a:t>Baby eerst 20 seconden laten zuigen!;</a:t>
            </a:r>
          </a:p>
          <a:p>
            <a:r>
              <a:rPr lang="nl-NL" dirty="0">
                <a:solidFill>
                  <a:srgbClr val="364C60"/>
                </a:solidFill>
                <a:latin typeface="Montserrat Light" panose="00000400000000000000" pitchFamily="50" charset="0"/>
              </a:rPr>
              <a:t>Dan breng je slangetje (of spuitje met </a:t>
            </a:r>
            <a:r>
              <a:rPr lang="nl-NL" dirty="0" err="1">
                <a:solidFill>
                  <a:srgbClr val="364C60"/>
                </a:solidFill>
                <a:latin typeface="Montserrat Light" panose="00000400000000000000" pitchFamily="50" charset="0"/>
              </a:rPr>
              <a:t>feeder</a:t>
            </a:r>
            <a:r>
              <a:rPr lang="nl-NL" dirty="0">
                <a:solidFill>
                  <a:srgbClr val="364C60"/>
                </a:solidFill>
                <a:latin typeface="Montserrat Light" panose="00000400000000000000" pitchFamily="50" charset="0"/>
              </a:rPr>
              <a:t>) langs vinger bij mondhoek in mondje;</a:t>
            </a:r>
          </a:p>
          <a:p>
            <a:r>
              <a:rPr lang="nl-NL" dirty="0">
                <a:solidFill>
                  <a:srgbClr val="364C60"/>
                </a:solidFill>
                <a:latin typeface="Montserrat Light" panose="00000400000000000000" pitchFamily="50" charset="0"/>
              </a:rPr>
              <a:t>Baby moet zelf de melk wegdrinken! (niet spuitje leegdrukken).</a:t>
            </a:r>
          </a:p>
        </p:txBody>
      </p:sp>
      <p:pic>
        <p:nvPicPr>
          <p:cNvPr id="4" name="Afbeelding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75340" y="6156994"/>
            <a:ext cx="622920" cy="622920"/>
          </a:xfrm>
          <a:prstGeom prst="rect">
            <a:avLst/>
          </a:prstGeom>
        </p:spPr>
      </p:pic>
    </p:spTree>
    <p:extLst>
      <p:ext uri="{BB962C8B-B14F-4D97-AF65-F5344CB8AC3E}">
        <p14:creationId xmlns:p14="http://schemas.microsoft.com/office/powerpoint/2010/main" val="41612906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5194920" cy="1143000"/>
          </a:xfrm>
        </p:spPr>
        <p:txBody>
          <a:bodyPr>
            <a:normAutofit fontScale="90000"/>
          </a:bodyPr>
          <a:lstStyle/>
          <a:p>
            <a:r>
              <a:rPr lang="nl-NL" dirty="0">
                <a:solidFill>
                  <a:srgbClr val="C0E4DA"/>
                </a:solidFill>
                <a:latin typeface="olivier" pitchFamily="2" charset="0"/>
              </a:rPr>
              <a:t>Therapeutisch </a:t>
            </a:r>
            <a:r>
              <a:rPr lang="nl-NL" dirty="0" err="1">
                <a:solidFill>
                  <a:srgbClr val="C0E4DA"/>
                </a:solidFill>
                <a:latin typeface="olivier" pitchFamily="2" charset="0"/>
              </a:rPr>
              <a:t>flesvoeden</a:t>
            </a:r>
            <a:endParaRPr lang="nl-NL" dirty="0">
              <a:solidFill>
                <a:srgbClr val="C0E4DA"/>
              </a:solidFill>
              <a:latin typeface="olivier" pitchFamily="2" charset="0"/>
            </a:endParaRPr>
          </a:p>
        </p:txBody>
      </p:sp>
      <p:sp>
        <p:nvSpPr>
          <p:cNvPr id="3" name="Tijdelijke aanduiding voor inhoud 2"/>
          <p:cNvSpPr>
            <a:spLocks noGrp="1"/>
          </p:cNvSpPr>
          <p:nvPr>
            <p:ph idx="1"/>
          </p:nvPr>
        </p:nvSpPr>
        <p:spPr>
          <a:xfrm>
            <a:off x="457200" y="1600200"/>
            <a:ext cx="8229600" cy="5141168"/>
          </a:xfrm>
        </p:spPr>
        <p:txBody>
          <a:bodyPr>
            <a:normAutofit fontScale="55000" lnSpcReduction="20000"/>
          </a:bodyPr>
          <a:lstStyle/>
          <a:p>
            <a:pPr marL="0" indent="0">
              <a:buNone/>
            </a:pPr>
            <a:r>
              <a:rPr lang="nl-NL" dirty="0">
                <a:solidFill>
                  <a:srgbClr val="364C60"/>
                </a:solidFill>
                <a:latin typeface="Montserrat Light" panose="00000400000000000000" pitchFamily="50" charset="0"/>
              </a:rPr>
              <a:t>Soms kiezen ouders ondanks de voorlichting over tepel-speenverwarring of flowverwarring toch voor bijvoeden via de fles. Therapeutisch </a:t>
            </a:r>
            <a:r>
              <a:rPr lang="nl-NL" dirty="0" err="1">
                <a:solidFill>
                  <a:srgbClr val="364C60"/>
                </a:solidFill>
                <a:latin typeface="Montserrat Light" panose="00000400000000000000" pitchFamily="50" charset="0"/>
              </a:rPr>
              <a:t>flesvoeden</a:t>
            </a:r>
            <a:r>
              <a:rPr lang="nl-NL" dirty="0">
                <a:solidFill>
                  <a:srgbClr val="364C60"/>
                </a:solidFill>
                <a:latin typeface="Montserrat Light" panose="00000400000000000000" pitchFamily="50" charset="0"/>
              </a:rPr>
              <a:t> is dan het meest borstvoedingsvriendelijk</a:t>
            </a:r>
          </a:p>
          <a:p>
            <a:pPr marL="0" indent="0">
              <a:buNone/>
            </a:pPr>
            <a:endParaRPr lang="nl-NL" dirty="0">
              <a:solidFill>
                <a:srgbClr val="364C60"/>
              </a:solidFill>
              <a:latin typeface="Montserrat Light" panose="00000400000000000000" pitchFamily="50" charset="0"/>
            </a:endParaRPr>
          </a:p>
          <a:p>
            <a:pPr lvl="0"/>
            <a:r>
              <a:rPr lang="nl-NL" dirty="0">
                <a:solidFill>
                  <a:srgbClr val="364C60"/>
                </a:solidFill>
                <a:latin typeface="Montserrat Light" panose="00000400000000000000" pitchFamily="50" charset="0"/>
              </a:rPr>
              <a:t>Zorg dat de baby rechtop tegen moeder/vader aanzit (niet in stoeltje of op de knieën, huid op huid is belangrijk).</a:t>
            </a:r>
          </a:p>
          <a:p>
            <a:pPr lvl="0"/>
            <a:endParaRPr lang="nl-NL" dirty="0">
              <a:solidFill>
                <a:srgbClr val="364C60"/>
              </a:solidFill>
              <a:latin typeface="Montserrat Light" panose="00000400000000000000" pitchFamily="50" charset="0"/>
            </a:endParaRPr>
          </a:p>
          <a:p>
            <a:pPr lvl="0"/>
            <a:r>
              <a:rPr lang="nl-NL" dirty="0">
                <a:solidFill>
                  <a:srgbClr val="364C60"/>
                </a:solidFill>
                <a:latin typeface="Montserrat Light" panose="00000400000000000000" pitchFamily="50" charset="0"/>
              </a:rPr>
              <a:t>Strijk met de speen langs de wangetjes/lipjes, baby doet zelf mondje open. En breng de speen in de mond.</a:t>
            </a:r>
          </a:p>
          <a:p>
            <a:pPr lvl="0"/>
            <a:endParaRPr lang="nl-NL" dirty="0">
              <a:solidFill>
                <a:srgbClr val="364C60"/>
              </a:solidFill>
              <a:latin typeface="Montserrat Light" panose="00000400000000000000" pitchFamily="50" charset="0"/>
            </a:endParaRPr>
          </a:p>
          <a:p>
            <a:pPr lvl="0"/>
            <a:r>
              <a:rPr lang="nl-NL" dirty="0">
                <a:solidFill>
                  <a:srgbClr val="364C60"/>
                </a:solidFill>
                <a:latin typeface="Montserrat Light" panose="00000400000000000000" pitchFamily="50" charset="0"/>
              </a:rPr>
              <a:t>Zorg dat het speengedeelte in de mond van de baby gevuld is met melk, maar hou de fles zo horizontaal mogelijk (zo loopt de fles niet vanzelf leeg).</a:t>
            </a:r>
          </a:p>
          <a:p>
            <a:pPr lvl="0"/>
            <a:endParaRPr lang="nl-NL" dirty="0">
              <a:solidFill>
                <a:srgbClr val="364C60"/>
              </a:solidFill>
              <a:latin typeface="Montserrat Light" panose="00000400000000000000" pitchFamily="50" charset="0"/>
            </a:endParaRPr>
          </a:p>
          <a:p>
            <a:pPr lvl="0"/>
            <a:r>
              <a:rPr lang="nl-NL" dirty="0">
                <a:solidFill>
                  <a:srgbClr val="364C60"/>
                </a:solidFill>
                <a:latin typeface="Montserrat Light" panose="00000400000000000000" pitchFamily="50" charset="0"/>
              </a:rPr>
              <a:t>Wanneer baby pauze neemt, haal de fles dan even terug.</a:t>
            </a:r>
          </a:p>
          <a:p>
            <a:pPr lvl="0"/>
            <a:endParaRPr lang="nl-NL" dirty="0">
              <a:solidFill>
                <a:srgbClr val="364C60"/>
              </a:solidFill>
              <a:latin typeface="Montserrat Light" panose="00000400000000000000" pitchFamily="50" charset="0"/>
            </a:endParaRPr>
          </a:p>
          <a:p>
            <a:pPr lvl="0"/>
            <a:r>
              <a:rPr lang="nl-NL" dirty="0">
                <a:solidFill>
                  <a:srgbClr val="364C60"/>
                </a:solidFill>
                <a:latin typeface="Montserrat Light" panose="00000400000000000000" pitchFamily="50" charset="0"/>
              </a:rPr>
              <a:t>Een flesvoeding duurt minimaal 10 minuten.</a:t>
            </a:r>
          </a:p>
          <a:p>
            <a:endParaRPr lang="nl-NL" dirty="0">
              <a:solidFill>
                <a:srgbClr val="364C60"/>
              </a:solidFill>
              <a:latin typeface="Montserrat Light" panose="00000400000000000000" pitchFamily="50" charset="0"/>
            </a:endParaRPr>
          </a:p>
          <a:p>
            <a:r>
              <a:rPr lang="nl-NL" dirty="0">
                <a:solidFill>
                  <a:srgbClr val="364C60"/>
                </a:solidFill>
                <a:latin typeface="Montserrat Light" panose="00000400000000000000" pitchFamily="50" charset="0"/>
              </a:rPr>
              <a:t>Wissel rechts- en linkshandig voeden af.</a:t>
            </a:r>
          </a:p>
        </p:txBody>
      </p:sp>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2120" y="46545"/>
            <a:ext cx="3293368" cy="1599186"/>
          </a:xfrm>
          <a:prstGeom prst="rect">
            <a:avLst/>
          </a:prstGeom>
        </p:spPr>
      </p:pic>
      <p:pic>
        <p:nvPicPr>
          <p:cNvPr id="5" name="Afbeelding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75340" y="6156994"/>
            <a:ext cx="622920" cy="622920"/>
          </a:xfrm>
          <a:prstGeom prst="rect">
            <a:avLst/>
          </a:prstGeom>
        </p:spPr>
      </p:pic>
    </p:spTree>
    <p:extLst>
      <p:ext uri="{BB962C8B-B14F-4D97-AF65-F5344CB8AC3E}">
        <p14:creationId xmlns:p14="http://schemas.microsoft.com/office/powerpoint/2010/main" val="14514976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6000" dirty="0">
                <a:solidFill>
                  <a:srgbClr val="F1B39B"/>
                </a:solidFill>
                <a:latin typeface="olivier" pitchFamily="2" charset="0"/>
              </a:rPr>
              <a:t>Problemen bij baby</a:t>
            </a:r>
          </a:p>
        </p:txBody>
      </p:sp>
      <p:sp>
        <p:nvSpPr>
          <p:cNvPr id="3" name="Tijdelijke aanduiding voor inhoud 2"/>
          <p:cNvSpPr>
            <a:spLocks noGrp="1"/>
          </p:cNvSpPr>
          <p:nvPr>
            <p:ph idx="1"/>
          </p:nvPr>
        </p:nvSpPr>
        <p:spPr/>
        <p:txBody>
          <a:bodyPr>
            <a:normAutofit fontScale="92500" lnSpcReduction="20000"/>
          </a:bodyPr>
          <a:lstStyle/>
          <a:p>
            <a:r>
              <a:rPr lang="nl-NL" dirty="0">
                <a:solidFill>
                  <a:srgbClr val="364C60"/>
                </a:solidFill>
                <a:latin typeface="Montserrat Light" panose="00000400000000000000" pitchFamily="50" charset="0"/>
              </a:rPr>
              <a:t>Darmkrampjes;</a:t>
            </a:r>
          </a:p>
          <a:p>
            <a:r>
              <a:rPr lang="nl-NL" dirty="0">
                <a:solidFill>
                  <a:srgbClr val="364C60"/>
                </a:solidFill>
                <a:latin typeface="Montserrat Light" panose="00000400000000000000" pitchFamily="50" charset="0"/>
              </a:rPr>
              <a:t>Spruw;</a:t>
            </a:r>
          </a:p>
          <a:p>
            <a:r>
              <a:rPr lang="nl-NL" dirty="0">
                <a:solidFill>
                  <a:srgbClr val="364C60"/>
                </a:solidFill>
                <a:latin typeface="Montserrat Light" panose="00000400000000000000" pitchFamily="50" charset="0"/>
              </a:rPr>
              <a:t>Geel zien;</a:t>
            </a:r>
          </a:p>
          <a:p>
            <a:r>
              <a:rPr lang="nl-NL" dirty="0">
                <a:solidFill>
                  <a:srgbClr val="364C60"/>
                </a:solidFill>
                <a:latin typeface="Montserrat Light" panose="00000400000000000000" pitchFamily="50" charset="0"/>
              </a:rPr>
              <a:t>Drinkverwarring;</a:t>
            </a:r>
          </a:p>
          <a:p>
            <a:r>
              <a:rPr lang="nl-NL" dirty="0">
                <a:solidFill>
                  <a:srgbClr val="364C60"/>
                </a:solidFill>
                <a:latin typeface="Montserrat Light" panose="00000400000000000000" pitchFamily="50" charset="0"/>
              </a:rPr>
              <a:t>Overprikkelde , overstrekkende, huilende baby;</a:t>
            </a:r>
          </a:p>
          <a:p>
            <a:r>
              <a:rPr lang="nl-NL" dirty="0">
                <a:solidFill>
                  <a:srgbClr val="364C60"/>
                </a:solidFill>
                <a:latin typeface="Montserrat Light" panose="00000400000000000000" pitchFamily="50" charset="0"/>
              </a:rPr>
              <a:t>Borst weigeren;</a:t>
            </a:r>
          </a:p>
          <a:p>
            <a:r>
              <a:rPr lang="nl-NL" dirty="0">
                <a:solidFill>
                  <a:srgbClr val="364C60"/>
                </a:solidFill>
                <a:latin typeface="Montserrat Light" panose="00000400000000000000" pitchFamily="50" charset="0"/>
              </a:rPr>
              <a:t>Slaperige baby;</a:t>
            </a:r>
          </a:p>
          <a:p>
            <a:r>
              <a:rPr lang="nl-NL" dirty="0">
                <a:solidFill>
                  <a:srgbClr val="364C60"/>
                </a:solidFill>
                <a:latin typeface="Montserrat Light" panose="00000400000000000000" pitchFamily="50" charset="0"/>
              </a:rPr>
              <a:t>Hypoglycaemie;</a:t>
            </a:r>
          </a:p>
          <a:p>
            <a:r>
              <a:rPr lang="nl-NL" dirty="0">
                <a:solidFill>
                  <a:srgbClr val="364C60"/>
                </a:solidFill>
                <a:latin typeface="Montserrat Light" panose="00000400000000000000" pitchFamily="50" charset="0"/>
              </a:rPr>
              <a:t>Korte tongriem;</a:t>
            </a:r>
          </a:p>
        </p:txBody>
      </p:sp>
      <p:pic>
        <p:nvPicPr>
          <p:cNvPr id="4" name="Afbeelding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75340" y="6156994"/>
            <a:ext cx="622920" cy="622920"/>
          </a:xfrm>
          <a:prstGeom prst="rect">
            <a:avLst/>
          </a:prstGeom>
        </p:spPr>
      </p:pic>
    </p:spTree>
    <p:extLst>
      <p:ext uri="{BB962C8B-B14F-4D97-AF65-F5344CB8AC3E}">
        <p14:creationId xmlns:p14="http://schemas.microsoft.com/office/powerpoint/2010/main" val="9214608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dirty="0"/>
          </a:p>
        </p:txBody>
      </p:sp>
      <p:sp>
        <p:nvSpPr>
          <p:cNvPr id="3" name="Tijdelijke aanduiding voor inhoud 2"/>
          <p:cNvSpPr>
            <a:spLocks noGrp="1"/>
          </p:cNvSpPr>
          <p:nvPr>
            <p:ph idx="1"/>
          </p:nvPr>
        </p:nvSpPr>
        <p:spPr/>
        <p:txBody>
          <a:bodyPr/>
          <a:lstStyle/>
          <a:p>
            <a:r>
              <a:rPr lang="nl-NL" dirty="0">
                <a:solidFill>
                  <a:srgbClr val="F1B39B"/>
                </a:solidFill>
                <a:latin typeface="Montserrat Light" panose="00000400000000000000" pitchFamily="50" charset="0"/>
              </a:rPr>
              <a:t>Overprikkelde baby</a:t>
            </a:r>
          </a:p>
          <a:p>
            <a:pPr lvl="1"/>
            <a:r>
              <a:rPr lang="nl-NL" dirty="0">
                <a:solidFill>
                  <a:srgbClr val="364C60"/>
                </a:solidFill>
                <a:latin typeface="Montserrat Light" panose="00000400000000000000" pitchFamily="50" charset="0"/>
              </a:rPr>
              <a:t>Rust!; </a:t>
            </a:r>
          </a:p>
          <a:p>
            <a:pPr lvl="1"/>
            <a:r>
              <a:rPr lang="nl-NL" dirty="0">
                <a:solidFill>
                  <a:srgbClr val="364C60"/>
                </a:solidFill>
                <a:latin typeface="Montserrat Light" panose="00000400000000000000" pitchFamily="50" charset="0"/>
              </a:rPr>
              <a:t>Huid op huidcontact;</a:t>
            </a:r>
          </a:p>
          <a:p>
            <a:pPr lvl="1"/>
            <a:r>
              <a:rPr lang="nl-NL" dirty="0" err="1">
                <a:solidFill>
                  <a:srgbClr val="364C60"/>
                </a:solidFill>
                <a:latin typeface="Montserrat Light" panose="00000400000000000000" pitchFamily="50" charset="0"/>
              </a:rPr>
              <a:t>Biological</a:t>
            </a:r>
            <a:r>
              <a:rPr lang="nl-NL" dirty="0">
                <a:solidFill>
                  <a:srgbClr val="364C60"/>
                </a:solidFill>
                <a:latin typeface="Montserrat Light" panose="00000400000000000000" pitchFamily="50" charset="0"/>
              </a:rPr>
              <a:t> </a:t>
            </a:r>
            <a:r>
              <a:rPr lang="nl-NL" dirty="0" err="1">
                <a:solidFill>
                  <a:srgbClr val="364C60"/>
                </a:solidFill>
                <a:latin typeface="Montserrat Light" panose="00000400000000000000" pitchFamily="50" charset="0"/>
              </a:rPr>
              <a:t>nurtering</a:t>
            </a:r>
            <a:r>
              <a:rPr lang="nl-NL" dirty="0">
                <a:solidFill>
                  <a:srgbClr val="364C60"/>
                </a:solidFill>
                <a:latin typeface="Montserrat Light" panose="00000400000000000000" pitchFamily="50" charset="0"/>
              </a:rPr>
              <a:t> of liggend voeden;</a:t>
            </a:r>
          </a:p>
          <a:p>
            <a:pPr lvl="1"/>
            <a:r>
              <a:rPr lang="nl-NL" dirty="0">
                <a:solidFill>
                  <a:srgbClr val="364C60"/>
                </a:solidFill>
                <a:latin typeface="Montserrat Light" panose="00000400000000000000" pitchFamily="50" charset="0"/>
              </a:rPr>
              <a:t>Let op voedingshouding: geen druk op achterhoofd en/of nek;</a:t>
            </a:r>
          </a:p>
          <a:p>
            <a:pPr lvl="1"/>
            <a:r>
              <a:rPr lang="nl-NL" dirty="0">
                <a:solidFill>
                  <a:srgbClr val="364C60"/>
                </a:solidFill>
                <a:latin typeface="Montserrat Light" panose="00000400000000000000" pitchFamily="50" charset="0"/>
              </a:rPr>
              <a:t>Pijn uit laten sluiten door verloskundige;</a:t>
            </a:r>
          </a:p>
          <a:p>
            <a:pPr lvl="1"/>
            <a:r>
              <a:rPr lang="nl-NL" dirty="0">
                <a:solidFill>
                  <a:srgbClr val="364C60"/>
                </a:solidFill>
                <a:latin typeface="Montserrat Light" panose="00000400000000000000" pitchFamily="50" charset="0"/>
              </a:rPr>
              <a:t>Eventueel informeren over </a:t>
            </a:r>
            <a:r>
              <a:rPr lang="nl-NL" dirty="0" err="1">
                <a:solidFill>
                  <a:srgbClr val="364C60"/>
                </a:solidFill>
                <a:latin typeface="Montserrat Light" panose="00000400000000000000" pitchFamily="50" charset="0"/>
              </a:rPr>
              <a:t>bodywork</a:t>
            </a:r>
            <a:r>
              <a:rPr lang="nl-NL" dirty="0">
                <a:solidFill>
                  <a:srgbClr val="364C60"/>
                </a:solidFill>
                <a:latin typeface="Montserrat Light" panose="00000400000000000000" pitchFamily="50" charset="0"/>
              </a:rPr>
              <a:t>. </a:t>
            </a:r>
          </a:p>
        </p:txBody>
      </p:sp>
      <p:sp>
        <p:nvSpPr>
          <p:cNvPr id="4" name="Rechthoek 3"/>
          <p:cNvSpPr/>
          <p:nvPr/>
        </p:nvSpPr>
        <p:spPr>
          <a:xfrm rot="471002">
            <a:off x="5481396" y="-50412"/>
            <a:ext cx="3168352" cy="29884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p:cNvPicPr>
            <a:picLocks noChangeAspect="1"/>
          </p:cNvPicPr>
          <p:nvPr/>
        </p:nvPicPr>
        <p:blipFill rotWithShape="1">
          <a:blip r:embed="rId3">
            <a:extLst>
              <a:ext uri="{28A0092B-C50C-407E-A947-70E740481C1C}">
                <a14:useLocalDpi xmlns:a14="http://schemas.microsoft.com/office/drawing/2010/main" val="0"/>
              </a:ext>
            </a:extLst>
          </a:blip>
          <a:srcRect b="37222"/>
          <a:stretch/>
        </p:blipFill>
        <p:spPr>
          <a:xfrm rot="479826">
            <a:off x="5621516" y="96166"/>
            <a:ext cx="2973847" cy="2325690"/>
          </a:xfrm>
          <a:prstGeom prst="rect">
            <a:avLst/>
          </a:prstGeom>
        </p:spPr>
      </p:pic>
      <p:pic>
        <p:nvPicPr>
          <p:cNvPr id="6" name="Afbeelding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75340" y="6156994"/>
            <a:ext cx="622920" cy="622920"/>
          </a:xfrm>
          <a:prstGeom prst="rect">
            <a:avLst/>
          </a:prstGeom>
        </p:spPr>
      </p:pic>
    </p:spTree>
    <p:extLst>
      <p:ext uri="{BB962C8B-B14F-4D97-AF65-F5344CB8AC3E}">
        <p14:creationId xmlns:p14="http://schemas.microsoft.com/office/powerpoint/2010/main" val="40786399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p:txBody>
          <a:bodyPr>
            <a:normAutofit fontScale="92500" lnSpcReduction="20000"/>
          </a:bodyPr>
          <a:lstStyle/>
          <a:p>
            <a:r>
              <a:rPr lang="nl-NL" dirty="0">
                <a:solidFill>
                  <a:srgbClr val="F1B39B"/>
                </a:solidFill>
                <a:latin typeface="Montserrat Light" panose="00000400000000000000" pitchFamily="50" charset="0"/>
              </a:rPr>
              <a:t>Borst weigeren</a:t>
            </a:r>
          </a:p>
          <a:p>
            <a:pPr lvl="1"/>
            <a:r>
              <a:rPr lang="nl-NL" dirty="0">
                <a:solidFill>
                  <a:srgbClr val="364C60"/>
                </a:solidFill>
                <a:latin typeface="Montserrat Light" panose="00000400000000000000" pitchFamily="50" charset="0"/>
              </a:rPr>
              <a:t>Huid op huid!;</a:t>
            </a:r>
          </a:p>
          <a:p>
            <a:pPr lvl="1"/>
            <a:r>
              <a:rPr lang="nl-NL" dirty="0">
                <a:solidFill>
                  <a:srgbClr val="364C60"/>
                </a:solidFill>
                <a:latin typeface="Montserrat Light" panose="00000400000000000000" pitchFamily="50" charset="0"/>
              </a:rPr>
              <a:t>Geen dwang, Geen strijd;</a:t>
            </a:r>
          </a:p>
          <a:p>
            <a:pPr lvl="1"/>
            <a:r>
              <a:rPr lang="nl-NL" dirty="0" err="1">
                <a:solidFill>
                  <a:srgbClr val="364C60"/>
                </a:solidFill>
                <a:latin typeface="Montserrat Light" panose="00000400000000000000" pitchFamily="50" charset="0"/>
              </a:rPr>
              <a:t>Biological</a:t>
            </a:r>
            <a:r>
              <a:rPr lang="nl-NL" dirty="0">
                <a:solidFill>
                  <a:srgbClr val="364C60"/>
                </a:solidFill>
                <a:latin typeface="Montserrat Light" panose="00000400000000000000" pitchFamily="50" charset="0"/>
              </a:rPr>
              <a:t> </a:t>
            </a:r>
            <a:r>
              <a:rPr lang="nl-NL" dirty="0" err="1">
                <a:solidFill>
                  <a:srgbClr val="364C60"/>
                </a:solidFill>
                <a:latin typeface="Montserrat Light" panose="00000400000000000000" pitchFamily="50" charset="0"/>
              </a:rPr>
              <a:t>nurtering</a:t>
            </a:r>
            <a:r>
              <a:rPr lang="nl-NL" dirty="0">
                <a:solidFill>
                  <a:srgbClr val="364C60"/>
                </a:solidFill>
                <a:latin typeface="Montserrat Light" panose="00000400000000000000" pitchFamily="50" charset="0"/>
              </a:rPr>
              <a:t>; </a:t>
            </a:r>
          </a:p>
          <a:p>
            <a:pPr lvl="1"/>
            <a:r>
              <a:rPr lang="nl-NL" dirty="0">
                <a:solidFill>
                  <a:srgbClr val="364C60"/>
                </a:solidFill>
                <a:latin typeface="Montserrat Light" panose="00000400000000000000" pitchFamily="50" charset="0"/>
              </a:rPr>
              <a:t>In overleg met verloskundige/lactatiekundige max 10 minuten proberen aan te leggen; </a:t>
            </a:r>
          </a:p>
          <a:p>
            <a:pPr lvl="1"/>
            <a:r>
              <a:rPr lang="nl-NL" dirty="0">
                <a:solidFill>
                  <a:srgbClr val="364C60"/>
                </a:solidFill>
                <a:latin typeface="Montserrat Light" panose="00000400000000000000" pitchFamily="50" charset="0"/>
              </a:rPr>
              <a:t>Nadruk ligt op: </a:t>
            </a:r>
          </a:p>
          <a:p>
            <a:pPr lvl="2"/>
            <a:r>
              <a:rPr lang="nl-NL" dirty="0">
                <a:solidFill>
                  <a:srgbClr val="364C60"/>
                </a:solidFill>
                <a:latin typeface="Montserrat Light" panose="00000400000000000000" pitchFamily="50" charset="0"/>
              </a:rPr>
              <a:t>voor baby de borst weer een leuke plek te laten vinden;</a:t>
            </a:r>
          </a:p>
          <a:p>
            <a:pPr lvl="2"/>
            <a:r>
              <a:rPr lang="nl-NL" dirty="0">
                <a:solidFill>
                  <a:srgbClr val="364C60"/>
                </a:solidFill>
                <a:latin typeface="Montserrat Light" panose="00000400000000000000" pitchFamily="50" charset="0"/>
              </a:rPr>
              <a:t>Stressvermindering moeder door rust en minder strijd.</a:t>
            </a:r>
          </a:p>
        </p:txBody>
      </p:sp>
      <p:pic>
        <p:nvPicPr>
          <p:cNvPr id="6" name="Afbeelding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75340" y="6156994"/>
            <a:ext cx="622920" cy="622920"/>
          </a:xfrm>
          <a:prstGeom prst="rect">
            <a:avLst/>
          </a:prstGeom>
        </p:spPr>
      </p:pic>
    </p:spTree>
    <p:extLst>
      <p:ext uri="{BB962C8B-B14F-4D97-AF65-F5344CB8AC3E}">
        <p14:creationId xmlns:p14="http://schemas.microsoft.com/office/powerpoint/2010/main" val="30213797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dirty="0"/>
          </a:p>
        </p:txBody>
      </p:sp>
      <p:sp>
        <p:nvSpPr>
          <p:cNvPr id="3" name="Tijdelijke aanduiding voor inhoud 2"/>
          <p:cNvSpPr>
            <a:spLocks noGrp="1"/>
          </p:cNvSpPr>
          <p:nvPr>
            <p:ph idx="1"/>
          </p:nvPr>
        </p:nvSpPr>
        <p:spPr/>
        <p:txBody>
          <a:bodyPr>
            <a:normAutofit fontScale="92500" lnSpcReduction="10000"/>
          </a:bodyPr>
          <a:lstStyle/>
          <a:p>
            <a:r>
              <a:rPr lang="nl-NL" dirty="0">
                <a:solidFill>
                  <a:srgbClr val="F1B39B"/>
                </a:solidFill>
                <a:latin typeface="Montserrat Light" panose="00000400000000000000" pitchFamily="50" charset="0"/>
              </a:rPr>
              <a:t>Slaperige baby</a:t>
            </a:r>
          </a:p>
          <a:p>
            <a:pPr lvl="1"/>
            <a:r>
              <a:rPr lang="nl-NL" dirty="0">
                <a:solidFill>
                  <a:srgbClr val="364C60"/>
                </a:solidFill>
                <a:latin typeface="Montserrat Light" panose="00000400000000000000" pitchFamily="50" charset="0"/>
              </a:rPr>
              <a:t>Kan een vorm van weigering zijn!;</a:t>
            </a:r>
          </a:p>
          <a:p>
            <a:pPr lvl="1"/>
            <a:r>
              <a:rPr lang="nl-NL" dirty="0">
                <a:solidFill>
                  <a:srgbClr val="364C60"/>
                </a:solidFill>
                <a:latin typeface="Montserrat Light" panose="00000400000000000000" pitchFamily="50" charset="0"/>
              </a:rPr>
              <a:t>Huid op huid;</a:t>
            </a:r>
          </a:p>
          <a:p>
            <a:pPr lvl="1"/>
            <a:r>
              <a:rPr lang="nl-NL" dirty="0">
                <a:solidFill>
                  <a:srgbClr val="364C60"/>
                </a:solidFill>
                <a:latin typeface="Montserrat Light" panose="00000400000000000000" pitchFamily="50" charset="0"/>
              </a:rPr>
              <a:t>Handkolven en lepeltje moedermelk op lipjes/tong;</a:t>
            </a:r>
          </a:p>
          <a:p>
            <a:pPr lvl="1"/>
            <a:r>
              <a:rPr lang="nl-NL" dirty="0">
                <a:solidFill>
                  <a:srgbClr val="364C60"/>
                </a:solidFill>
                <a:latin typeface="Montserrat Light" panose="00000400000000000000" pitchFamily="50" charset="0"/>
              </a:rPr>
              <a:t>Bij wakker maken, denk aan slaapcyclus. Als baby in diepe slaap is,10 minuten later proberen;</a:t>
            </a:r>
          </a:p>
          <a:p>
            <a:pPr lvl="1"/>
            <a:r>
              <a:rPr lang="nl-NL" dirty="0">
                <a:solidFill>
                  <a:srgbClr val="364C60"/>
                </a:solidFill>
                <a:latin typeface="Montserrat Light" panose="00000400000000000000" pitchFamily="50" charset="0"/>
              </a:rPr>
              <a:t>Ook een slaperige baby moet regelmatig gevoed worden, </a:t>
            </a:r>
            <a:r>
              <a:rPr lang="nl-NL" dirty="0" err="1">
                <a:solidFill>
                  <a:srgbClr val="364C60"/>
                </a:solidFill>
                <a:latin typeface="Montserrat Light" panose="00000400000000000000" pitchFamily="50" charset="0"/>
              </a:rPr>
              <a:t>o.a</a:t>
            </a:r>
            <a:r>
              <a:rPr lang="nl-NL" dirty="0">
                <a:solidFill>
                  <a:srgbClr val="364C60"/>
                </a:solidFill>
                <a:latin typeface="Montserrat Light" panose="00000400000000000000" pitchFamily="50" charset="0"/>
              </a:rPr>
              <a:t> om hypoglycaemie te voorkomen;</a:t>
            </a:r>
          </a:p>
        </p:txBody>
      </p:sp>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2200" y="188640"/>
            <a:ext cx="2491780" cy="1661187"/>
          </a:xfrm>
          <a:prstGeom prst="rect">
            <a:avLst/>
          </a:prstGeom>
          <a:ln w="28575">
            <a:solidFill>
              <a:srgbClr val="C0E4DA"/>
            </a:solidFill>
          </a:ln>
        </p:spPr>
      </p:pic>
      <p:pic>
        <p:nvPicPr>
          <p:cNvPr id="5" name="Afbeelding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75340" y="6156994"/>
            <a:ext cx="622920" cy="622920"/>
          </a:xfrm>
          <a:prstGeom prst="rect">
            <a:avLst/>
          </a:prstGeom>
        </p:spPr>
      </p:pic>
    </p:spTree>
    <p:extLst>
      <p:ext uri="{BB962C8B-B14F-4D97-AF65-F5344CB8AC3E}">
        <p14:creationId xmlns:p14="http://schemas.microsoft.com/office/powerpoint/2010/main" val="35378947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ijdelijke aanduiding voor inhoud 2"/>
          <p:cNvSpPr>
            <a:spLocks noGrp="1"/>
          </p:cNvSpPr>
          <p:nvPr>
            <p:ph sz="half" idx="1"/>
          </p:nvPr>
        </p:nvSpPr>
        <p:spPr>
          <a:xfrm>
            <a:off x="453008" y="908720"/>
            <a:ext cx="4038600" cy="4525963"/>
          </a:xfrm>
        </p:spPr>
        <p:txBody>
          <a:bodyPr>
            <a:normAutofit/>
          </a:bodyPr>
          <a:lstStyle/>
          <a:p>
            <a:r>
              <a:rPr lang="nl-NL" sz="2400" dirty="0">
                <a:solidFill>
                  <a:srgbClr val="F1B39B"/>
                </a:solidFill>
                <a:latin typeface="Montserrat Light" panose="00000400000000000000" pitchFamily="50" charset="0"/>
              </a:rPr>
              <a:t>Als we moeten helpen:</a:t>
            </a:r>
          </a:p>
          <a:p>
            <a:pPr lvl="1"/>
            <a:r>
              <a:rPr lang="nl-NL" dirty="0">
                <a:solidFill>
                  <a:srgbClr val="364C60"/>
                </a:solidFill>
                <a:latin typeface="Montserrat Light" panose="00000400000000000000" pitchFamily="50" charset="0"/>
              </a:rPr>
              <a:t>Kolven (inclusief bewaren, invriezen en opwarmen van de moedermelk);</a:t>
            </a:r>
          </a:p>
          <a:p>
            <a:pPr lvl="1"/>
            <a:r>
              <a:rPr lang="nl-NL" dirty="0">
                <a:solidFill>
                  <a:srgbClr val="364C60"/>
                </a:solidFill>
                <a:latin typeface="Montserrat Light" panose="00000400000000000000" pitchFamily="50" charset="0"/>
              </a:rPr>
              <a:t>Bijvoeding;</a:t>
            </a:r>
          </a:p>
          <a:p>
            <a:pPr lvl="1"/>
            <a:r>
              <a:rPr lang="nl-NL" dirty="0">
                <a:solidFill>
                  <a:srgbClr val="364C60"/>
                </a:solidFill>
                <a:latin typeface="Montserrat Light" panose="00000400000000000000" pitchFamily="50" charset="0"/>
              </a:rPr>
              <a:t>Alternatieve voedingsmethodes en hulpmiddelen (fopspeengebruik);</a:t>
            </a:r>
          </a:p>
          <a:p>
            <a:pPr lvl="1"/>
            <a:r>
              <a:rPr lang="nl-NL" dirty="0">
                <a:solidFill>
                  <a:srgbClr val="364C60"/>
                </a:solidFill>
                <a:latin typeface="Montserrat Light" panose="00000400000000000000" pitchFamily="50" charset="0"/>
              </a:rPr>
              <a:t>Borstcompressie.</a:t>
            </a:r>
          </a:p>
          <a:p>
            <a:endParaRPr lang="nl-NL" dirty="0"/>
          </a:p>
        </p:txBody>
      </p:sp>
      <p:sp>
        <p:nvSpPr>
          <p:cNvPr id="2" name="Rechthoek 1"/>
          <p:cNvSpPr/>
          <p:nvPr/>
        </p:nvSpPr>
        <p:spPr>
          <a:xfrm rot="471002">
            <a:off x="5133854" y="3487349"/>
            <a:ext cx="3168352" cy="29884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jdelijke aanduiding voor inhoud 5"/>
          <p:cNvSpPr>
            <a:spLocks noGrp="1"/>
          </p:cNvSpPr>
          <p:nvPr>
            <p:ph sz="half" idx="2"/>
          </p:nvPr>
        </p:nvSpPr>
        <p:spPr>
          <a:xfrm>
            <a:off x="4644008" y="908720"/>
            <a:ext cx="4038600" cy="4525963"/>
          </a:xfrm>
        </p:spPr>
        <p:txBody>
          <a:bodyPr>
            <a:normAutofit/>
          </a:bodyPr>
          <a:lstStyle/>
          <a:p>
            <a:r>
              <a:rPr lang="nl-NL" sz="2400" dirty="0">
                <a:solidFill>
                  <a:srgbClr val="F1B39B"/>
                </a:solidFill>
                <a:latin typeface="Montserrat Light" panose="00000400000000000000" pitchFamily="50" charset="0"/>
              </a:rPr>
              <a:t>Vervolg:</a:t>
            </a:r>
          </a:p>
          <a:p>
            <a:pPr lvl="1"/>
            <a:r>
              <a:rPr lang="nl-NL" dirty="0">
                <a:solidFill>
                  <a:srgbClr val="364C60"/>
                </a:solidFill>
                <a:latin typeface="Montserrat Light" panose="00000400000000000000" pitchFamily="50" charset="0"/>
              </a:rPr>
              <a:t>Problemen bij moeder</a:t>
            </a:r>
          </a:p>
          <a:p>
            <a:pPr lvl="1"/>
            <a:r>
              <a:rPr lang="nl-NL" dirty="0">
                <a:solidFill>
                  <a:srgbClr val="364C60"/>
                </a:solidFill>
                <a:latin typeface="Montserrat Light" panose="00000400000000000000" pitchFamily="50" charset="0"/>
              </a:rPr>
              <a:t>Problemen bij kind</a:t>
            </a:r>
          </a:p>
          <a:p>
            <a:pPr marL="457200" lvl="1" indent="0">
              <a:buNone/>
            </a:pPr>
            <a:endParaRPr lang="nl-NL" dirty="0">
              <a:solidFill>
                <a:srgbClr val="C0E4DA"/>
              </a:solidFill>
              <a:latin typeface="Montserrat ExtraBold" panose="00000900000000000000" pitchFamily="50" charset="0"/>
            </a:endParaRPr>
          </a:p>
          <a:p>
            <a:pPr marL="457200" lvl="1" indent="0">
              <a:buNone/>
            </a:pPr>
            <a:r>
              <a:rPr lang="nl-NL" b="1" u="sng" dirty="0">
                <a:solidFill>
                  <a:srgbClr val="C0E4DA"/>
                </a:solidFill>
                <a:latin typeface="Montserrat ExtraBold" panose="00000900000000000000" pitchFamily="50" charset="0"/>
              </a:rPr>
              <a:t>      Eerst de Basis   !    </a:t>
            </a:r>
          </a:p>
        </p:txBody>
      </p:sp>
      <p:pic>
        <p:nvPicPr>
          <p:cNvPr id="1026" name="Picture 2" descr="https://www.elliashop.com/images/productimages/big/898Symphony_dubbele_kolfset.jpg"/>
          <p:cNvPicPr>
            <a:picLocks noChangeAspect="1" noChangeArrowheads="1"/>
          </p:cNvPicPr>
          <p:nvPr/>
        </p:nvPicPr>
        <p:blipFill rotWithShape="1">
          <a:blip r:embed="rId4">
            <a:extLst>
              <a:ext uri="{28A0092B-C50C-407E-A947-70E740481C1C}">
                <a14:useLocalDpi xmlns:a14="http://schemas.microsoft.com/office/drawing/2010/main" val="0"/>
              </a:ext>
            </a:extLst>
          </a:blip>
          <a:srcRect l="4641" r="32288"/>
          <a:stretch/>
        </p:blipFill>
        <p:spPr bwMode="auto">
          <a:xfrm rot="494909">
            <a:off x="5302323" y="3643763"/>
            <a:ext cx="2832287" cy="2380016"/>
          </a:xfrm>
          <a:prstGeom prst="rect">
            <a:avLst/>
          </a:prstGeom>
          <a:noFill/>
          <a:extLst>
            <a:ext uri="{909E8E84-426E-40DD-AFC4-6F175D3DCCD1}">
              <a14:hiddenFill xmlns:a14="http://schemas.microsoft.com/office/drawing/2010/main">
                <a:solidFill>
                  <a:srgbClr val="FFFFFF"/>
                </a:solidFill>
              </a14:hiddenFill>
            </a:ext>
          </a:extLst>
        </p:spPr>
      </p:pic>
      <p:pic>
        <p:nvPicPr>
          <p:cNvPr id="8" name="Afbeelding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75340" y="6156994"/>
            <a:ext cx="622920" cy="622920"/>
          </a:xfrm>
          <a:prstGeom prst="rect">
            <a:avLst/>
          </a:prstGeom>
        </p:spPr>
      </p:pic>
    </p:spTree>
    <p:extLst>
      <p:ext uri="{BB962C8B-B14F-4D97-AF65-F5344CB8AC3E}">
        <p14:creationId xmlns:p14="http://schemas.microsoft.com/office/powerpoint/2010/main" val="38806407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sz="6700" dirty="0">
                <a:solidFill>
                  <a:srgbClr val="C0E4DA"/>
                </a:solidFill>
                <a:latin typeface="olivier" pitchFamily="2" charset="0"/>
              </a:rPr>
              <a:t>Hypoglycaemie</a:t>
            </a:r>
            <a:r>
              <a:rPr lang="nl-NL" dirty="0"/>
              <a:t/>
            </a:r>
            <a:br>
              <a:rPr lang="nl-NL" dirty="0"/>
            </a:br>
            <a:r>
              <a:rPr lang="nl-NL" sz="2000" dirty="0">
                <a:solidFill>
                  <a:srgbClr val="364C60"/>
                </a:solidFill>
                <a:latin typeface="Montserrat Light" panose="00000400000000000000" pitchFamily="50" charset="0"/>
              </a:rPr>
              <a:t>te lage glucoseconcentratie in het bloed</a:t>
            </a:r>
            <a:endParaRPr lang="nl-NL" dirty="0">
              <a:solidFill>
                <a:srgbClr val="364C60"/>
              </a:solidFill>
              <a:latin typeface="Montserrat Light" panose="00000400000000000000" pitchFamily="50" charset="0"/>
            </a:endParaRPr>
          </a:p>
        </p:txBody>
      </p:sp>
      <p:sp>
        <p:nvSpPr>
          <p:cNvPr id="3" name="Tijdelijke aanduiding voor inhoud 2"/>
          <p:cNvSpPr>
            <a:spLocks noGrp="1"/>
          </p:cNvSpPr>
          <p:nvPr>
            <p:ph idx="1"/>
          </p:nvPr>
        </p:nvSpPr>
        <p:spPr/>
        <p:txBody>
          <a:bodyPr/>
          <a:lstStyle/>
          <a:p>
            <a:r>
              <a:rPr lang="nl-NL" dirty="0">
                <a:solidFill>
                  <a:srgbClr val="F1B39B"/>
                </a:solidFill>
              </a:rPr>
              <a:t>Bij meeste baby’s </a:t>
            </a:r>
            <a:r>
              <a:rPr lang="nl-NL" dirty="0">
                <a:solidFill>
                  <a:srgbClr val="364C60"/>
                </a:solidFill>
              </a:rPr>
              <a:t>zakt glucosegehalte 1</a:t>
            </a:r>
            <a:r>
              <a:rPr lang="nl-NL" baseline="30000" dirty="0">
                <a:solidFill>
                  <a:srgbClr val="364C60"/>
                </a:solidFill>
              </a:rPr>
              <a:t>e</a:t>
            </a:r>
            <a:r>
              <a:rPr lang="nl-NL" dirty="0">
                <a:solidFill>
                  <a:srgbClr val="364C60"/>
                </a:solidFill>
              </a:rPr>
              <a:t> 2 uur na geboorte, om de 4 dagen erna te stijgen/stabiliseren.</a:t>
            </a:r>
          </a:p>
          <a:p>
            <a:r>
              <a:rPr lang="nl-NL" dirty="0">
                <a:solidFill>
                  <a:srgbClr val="F1B39B"/>
                </a:solidFill>
              </a:rPr>
              <a:t>Risicogroep:</a:t>
            </a:r>
          </a:p>
          <a:p>
            <a:pPr lvl="1"/>
            <a:r>
              <a:rPr lang="nl-NL" dirty="0">
                <a:solidFill>
                  <a:srgbClr val="364C60"/>
                </a:solidFill>
              </a:rPr>
              <a:t>Premature, </a:t>
            </a:r>
            <a:r>
              <a:rPr lang="nl-NL" dirty="0" err="1">
                <a:solidFill>
                  <a:srgbClr val="364C60"/>
                </a:solidFill>
              </a:rPr>
              <a:t>serotiene</a:t>
            </a:r>
            <a:r>
              <a:rPr lang="nl-NL" dirty="0">
                <a:solidFill>
                  <a:srgbClr val="364C60"/>
                </a:solidFill>
              </a:rPr>
              <a:t> of </a:t>
            </a:r>
            <a:r>
              <a:rPr lang="nl-NL" dirty="0" err="1">
                <a:solidFill>
                  <a:srgbClr val="364C60"/>
                </a:solidFill>
              </a:rPr>
              <a:t>dysmature</a:t>
            </a:r>
            <a:r>
              <a:rPr lang="nl-NL" dirty="0">
                <a:solidFill>
                  <a:srgbClr val="364C60"/>
                </a:solidFill>
              </a:rPr>
              <a:t> baby’s</a:t>
            </a:r>
          </a:p>
          <a:p>
            <a:pPr lvl="1"/>
            <a:r>
              <a:rPr lang="nl-NL" dirty="0">
                <a:solidFill>
                  <a:srgbClr val="364C60"/>
                </a:solidFill>
              </a:rPr>
              <a:t>Moeder met (zwangerschaps-)diabetes</a:t>
            </a:r>
          </a:p>
          <a:p>
            <a:pPr lvl="1"/>
            <a:endParaRPr lang="nl-NL" dirty="0"/>
          </a:p>
        </p:txBody>
      </p:sp>
      <p:pic>
        <p:nvPicPr>
          <p:cNvPr id="4" name="Afbeelding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75340" y="6156994"/>
            <a:ext cx="622920" cy="622920"/>
          </a:xfrm>
          <a:prstGeom prst="rect">
            <a:avLst/>
          </a:prstGeom>
        </p:spPr>
      </p:pic>
    </p:spTree>
    <p:extLst>
      <p:ext uri="{BB962C8B-B14F-4D97-AF65-F5344CB8AC3E}">
        <p14:creationId xmlns:p14="http://schemas.microsoft.com/office/powerpoint/2010/main" val="29850032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endParaRPr lang="nl-NL"/>
          </a:p>
        </p:txBody>
      </p:sp>
      <p:sp>
        <p:nvSpPr>
          <p:cNvPr id="3" name="Tijdelijke aanduiding voor inhoud 2"/>
          <p:cNvSpPr>
            <a:spLocks noGrp="1"/>
          </p:cNvSpPr>
          <p:nvPr>
            <p:ph sz="half" idx="1"/>
          </p:nvPr>
        </p:nvSpPr>
        <p:spPr/>
        <p:txBody>
          <a:bodyPr>
            <a:normAutofit fontScale="85000" lnSpcReduction="10000"/>
          </a:bodyPr>
          <a:lstStyle/>
          <a:p>
            <a:r>
              <a:rPr lang="nl-NL" dirty="0">
                <a:solidFill>
                  <a:srgbClr val="F1B39B"/>
                </a:solidFill>
                <a:latin typeface="Montserrat Light" panose="00000400000000000000" pitchFamily="50" charset="0"/>
              </a:rPr>
              <a:t>Symptomen hypoglycaemie:</a:t>
            </a:r>
          </a:p>
          <a:p>
            <a:pPr lvl="1"/>
            <a:r>
              <a:rPr lang="nl-NL" dirty="0">
                <a:solidFill>
                  <a:srgbClr val="364C60"/>
                </a:solidFill>
                <a:latin typeface="Montserrat Light" panose="00000400000000000000" pitchFamily="50" charset="0"/>
              </a:rPr>
              <a:t>Algemene signalen: </a:t>
            </a:r>
          </a:p>
          <a:p>
            <a:pPr lvl="2"/>
            <a:r>
              <a:rPr lang="nl-NL" dirty="0">
                <a:solidFill>
                  <a:srgbClr val="364C60"/>
                </a:solidFill>
                <a:latin typeface="Montserrat Light" panose="00000400000000000000" pitchFamily="50" charset="0"/>
              </a:rPr>
              <a:t>abnormaal huilen (hoog of zwak);</a:t>
            </a:r>
          </a:p>
          <a:p>
            <a:pPr lvl="2"/>
            <a:r>
              <a:rPr lang="nl-NL" dirty="0">
                <a:solidFill>
                  <a:srgbClr val="364C60"/>
                </a:solidFill>
                <a:latin typeface="Montserrat Light" panose="00000400000000000000" pitchFamily="50" charset="0"/>
              </a:rPr>
              <a:t>niet willen drinken; </a:t>
            </a:r>
          </a:p>
          <a:p>
            <a:pPr lvl="2"/>
            <a:r>
              <a:rPr lang="nl-NL" dirty="0">
                <a:solidFill>
                  <a:srgbClr val="364C60"/>
                </a:solidFill>
                <a:latin typeface="Montserrat Light" panose="00000400000000000000" pitchFamily="50" charset="0"/>
              </a:rPr>
              <a:t>aanhoudende ondertemperatuur;</a:t>
            </a:r>
          </a:p>
          <a:p>
            <a:pPr lvl="2"/>
            <a:r>
              <a:rPr lang="nl-NL" dirty="0">
                <a:solidFill>
                  <a:srgbClr val="364C60"/>
                </a:solidFill>
                <a:latin typeface="Montserrat Light" panose="00000400000000000000" pitchFamily="50" charset="0"/>
              </a:rPr>
              <a:t>zweten.</a:t>
            </a:r>
          </a:p>
          <a:p>
            <a:pPr lvl="1"/>
            <a:r>
              <a:rPr lang="nl-NL" dirty="0">
                <a:solidFill>
                  <a:srgbClr val="364C60"/>
                </a:solidFill>
                <a:latin typeface="Montserrat Light" panose="00000400000000000000" pitchFamily="50" charset="0"/>
              </a:rPr>
              <a:t>Neurologische tekenen:</a:t>
            </a:r>
          </a:p>
          <a:p>
            <a:pPr lvl="2"/>
            <a:r>
              <a:rPr lang="nl-NL" dirty="0">
                <a:solidFill>
                  <a:srgbClr val="364C60"/>
                </a:solidFill>
                <a:latin typeface="Montserrat Light" panose="00000400000000000000" pitchFamily="50" charset="0"/>
              </a:rPr>
              <a:t>Fladderen; </a:t>
            </a:r>
          </a:p>
          <a:p>
            <a:pPr lvl="2"/>
            <a:r>
              <a:rPr lang="nl-NL" dirty="0">
                <a:solidFill>
                  <a:srgbClr val="364C60"/>
                </a:solidFill>
                <a:latin typeface="Montserrat Light" panose="00000400000000000000" pitchFamily="50" charset="0"/>
              </a:rPr>
              <a:t>Slapheid;</a:t>
            </a:r>
          </a:p>
          <a:p>
            <a:pPr lvl="2"/>
            <a:r>
              <a:rPr lang="nl-NL" dirty="0">
                <a:solidFill>
                  <a:srgbClr val="364C60"/>
                </a:solidFill>
                <a:latin typeface="Montserrat Light" panose="00000400000000000000" pitchFamily="50" charset="0"/>
              </a:rPr>
              <a:t>Overprikkelbaarheid;</a:t>
            </a:r>
          </a:p>
          <a:p>
            <a:pPr lvl="2"/>
            <a:r>
              <a:rPr lang="nl-NL" dirty="0">
                <a:solidFill>
                  <a:srgbClr val="364C60"/>
                </a:solidFill>
                <a:latin typeface="Montserrat Light" panose="00000400000000000000" pitchFamily="50" charset="0"/>
              </a:rPr>
              <a:t>(extreme) sufheid;</a:t>
            </a:r>
          </a:p>
          <a:p>
            <a:pPr lvl="2"/>
            <a:r>
              <a:rPr lang="nl-NL" dirty="0">
                <a:solidFill>
                  <a:srgbClr val="364C60"/>
                </a:solidFill>
                <a:latin typeface="Montserrat Light" panose="00000400000000000000" pitchFamily="50" charset="0"/>
              </a:rPr>
              <a:t>stuipen.</a:t>
            </a:r>
          </a:p>
        </p:txBody>
      </p:sp>
      <p:sp>
        <p:nvSpPr>
          <p:cNvPr id="5" name="Tijdelijke aanduiding voor inhoud 4"/>
          <p:cNvSpPr>
            <a:spLocks noGrp="1"/>
          </p:cNvSpPr>
          <p:nvPr>
            <p:ph sz="half" idx="2"/>
          </p:nvPr>
        </p:nvSpPr>
        <p:spPr/>
        <p:txBody>
          <a:bodyPr>
            <a:normAutofit fontScale="85000" lnSpcReduction="10000"/>
          </a:bodyPr>
          <a:lstStyle/>
          <a:p>
            <a:r>
              <a:rPr lang="nl-NL" dirty="0">
                <a:solidFill>
                  <a:srgbClr val="F1B39B"/>
                </a:solidFill>
                <a:latin typeface="Montserrat Light" panose="00000400000000000000" pitchFamily="50" charset="0"/>
              </a:rPr>
              <a:t>Andere tekenen: </a:t>
            </a:r>
          </a:p>
          <a:p>
            <a:pPr lvl="1"/>
            <a:r>
              <a:rPr lang="nl-NL" dirty="0">
                <a:solidFill>
                  <a:srgbClr val="364C60"/>
                </a:solidFill>
                <a:latin typeface="Montserrat Light" panose="00000400000000000000" pitchFamily="50" charset="0"/>
              </a:rPr>
              <a:t>Blauw zien;</a:t>
            </a:r>
          </a:p>
          <a:p>
            <a:pPr lvl="1"/>
            <a:r>
              <a:rPr lang="nl-NL" dirty="0">
                <a:solidFill>
                  <a:srgbClr val="364C60"/>
                </a:solidFill>
                <a:latin typeface="Montserrat Light" panose="00000400000000000000" pitchFamily="50" charset="0"/>
              </a:rPr>
              <a:t>Bleekheid; </a:t>
            </a:r>
          </a:p>
          <a:p>
            <a:pPr lvl="1"/>
            <a:r>
              <a:rPr lang="nl-NL" dirty="0">
                <a:solidFill>
                  <a:srgbClr val="364C60"/>
                </a:solidFill>
                <a:latin typeface="Montserrat Light" panose="00000400000000000000" pitchFamily="50" charset="0"/>
              </a:rPr>
              <a:t>Verhoogde hartslag;</a:t>
            </a:r>
          </a:p>
          <a:p>
            <a:pPr lvl="1"/>
            <a:r>
              <a:rPr lang="nl-NL" dirty="0">
                <a:solidFill>
                  <a:srgbClr val="364C60"/>
                </a:solidFill>
                <a:latin typeface="Montserrat Light" panose="00000400000000000000" pitchFamily="50" charset="0"/>
              </a:rPr>
              <a:t>Versnelde ademhaling; </a:t>
            </a:r>
          </a:p>
          <a:p>
            <a:pPr lvl="1"/>
            <a:r>
              <a:rPr lang="nl-NL" dirty="0">
                <a:solidFill>
                  <a:srgbClr val="364C60"/>
                </a:solidFill>
                <a:latin typeface="Montserrat Light" panose="00000400000000000000" pitchFamily="50" charset="0"/>
              </a:rPr>
              <a:t>Lage zuurstofsaturatie  (minder zuurstof in het bloed);</a:t>
            </a:r>
          </a:p>
          <a:p>
            <a:pPr lvl="1"/>
            <a:r>
              <a:rPr lang="nl-NL" dirty="0">
                <a:solidFill>
                  <a:srgbClr val="364C60"/>
                </a:solidFill>
                <a:latin typeface="Montserrat Light" panose="00000400000000000000" pitchFamily="50" charset="0"/>
              </a:rPr>
              <a:t>Ademhalingsstop;</a:t>
            </a:r>
          </a:p>
          <a:p>
            <a:pPr lvl="1"/>
            <a:r>
              <a:rPr lang="nl-NL" dirty="0">
                <a:solidFill>
                  <a:srgbClr val="364C60"/>
                </a:solidFill>
                <a:latin typeface="Montserrat Light" panose="00000400000000000000" pitchFamily="50" charset="0"/>
              </a:rPr>
              <a:t>Hartstilstand.</a:t>
            </a:r>
          </a:p>
          <a:p>
            <a:endParaRPr lang="nl-NL" dirty="0"/>
          </a:p>
        </p:txBody>
      </p:sp>
      <p:pic>
        <p:nvPicPr>
          <p:cNvPr id="6" name="Afbeelding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75340" y="6156994"/>
            <a:ext cx="622920" cy="622920"/>
          </a:xfrm>
          <a:prstGeom prst="rect">
            <a:avLst/>
          </a:prstGeom>
        </p:spPr>
      </p:pic>
    </p:spTree>
    <p:extLst>
      <p:ext uri="{BB962C8B-B14F-4D97-AF65-F5344CB8AC3E}">
        <p14:creationId xmlns:p14="http://schemas.microsoft.com/office/powerpoint/2010/main" val="10149995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endParaRPr lang="nl-NL"/>
          </a:p>
        </p:txBody>
      </p:sp>
      <p:sp>
        <p:nvSpPr>
          <p:cNvPr id="6" name="Tijdelijke aanduiding voor inhoud 5"/>
          <p:cNvSpPr>
            <a:spLocks noGrp="1"/>
          </p:cNvSpPr>
          <p:nvPr>
            <p:ph idx="1"/>
          </p:nvPr>
        </p:nvSpPr>
        <p:spPr>
          <a:xfrm>
            <a:off x="457200" y="844666"/>
            <a:ext cx="8229600" cy="5680677"/>
          </a:xfrm>
        </p:spPr>
        <p:txBody>
          <a:bodyPr>
            <a:normAutofit fontScale="70000" lnSpcReduction="20000"/>
          </a:bodyPr>
          <a:lstStyle/>
          <a:p>
            <a:r>
              <a:rPr lang="nl-NL" sz="4600" dirty="0">
                <a:solidFill>
                  <a:srgbClr val="F1B39B"/>
                </a:solidFill>
                <a:latin typeface="Montserrat Light" panose="00000400000000000000" pitchFamily="50" charset="0"/>
              </a:rPr>
              <a:t>Hoe verkleinen we de kans?</a:t>
            </a:r>
          </a:p>
          <a:p>
            <a:pPr lvl="1"/>
            <a:r>
              <a:rPr lang="nl-NL" dirty="0">
                <a:solidFill>
                  <a:srgbClr val="364C60"/>
                </a:solidFill>
                <a:latin typeface="Montserrat Light" panose="00000400000000000000" pitchFamily="50" charset="0"/>
              </a:rPr>
              <a:t>Voeden op verzoek (minimaal 8 voedingen in 24uur); </a:t>
            </a:r>
          </a:p>
          <a:p>
            <a:pPr lvl="1"/>
            <a:endParaRPr lang="nl-NL" dirty="0">
              <a:solidFill>
                <a:srgbClr val="364C60"/>
              </a:solidFill>
              <a:latin typeface="Montserrat Light" panose="00000400000000000000" pitchFamily="50" charset="0"/>
            </a:endParaRPr>
          </a:p>
          <a:p>
            <a:pPr lvl="1"/>
            <a:r>
              <a:rPr lang="nl-NL" dirty="0">
                <a:solidFill>
                  <a:srgbClr val="364C60"/>
                </a:solidFill>
                <a:latin typeface="Montserrat Light" panose="00000400000000000000" pitchFamily="50" charset="0"/>
              </a:rPr>
              <a:t>Rooming-in;</a:t>
            </a:r>
          </a:p>
          <a:p>
            <a:pPr lvl="1"/>
            <a:endParaRPr lang="nl-NL" dirty="0">
              <a:solidFill>
                <a:srgbClr val="364C60"/>
              </a:solidFill>
              <a:latin typeface="Montserrat Light" panose="00000400000000000000" pitchFamily="50" charset="0"/>
            </a:endParaRPr>
          </a:p>
          <a:p>
            <a:pPr lvl="1"/>
            <a:r>
              <a:rPr lang="nl-NL" dirty="0">
                <a:solidFill>
                  <a:srgbClr val="364C60"/>
                </a:solidFill>
                <a:latin typeface="Montserrat Light" panose="00000400000000000000" pitchFamily="50" charset="0"/>
              </a:rPr>
              <a:t>Veel huid-op-huidcontact;</a:t>
            </a:r>
          </a:p>
          <a:p>
            <a:pPr lvl="1"/>
            <a:endParaRPr lang="nl-NL" dirty="0">
              <a:solidFill>
                <a:srgbClr val="364C60"/>
              </a:solidFill>
              <a:latin typeface="Montserrat Light" panose="00000400000000000000" pitchFamily="50" charset="0"/>
            </a:endParaRPr>
          </a:p>
          <a:p>
            <a:pPr lvl="1"/>
            <a:r>
              <a:rPr lang="nl-NL" dirty="0">
                <a:solidFill>
                  <a:srgbClr val="364C60"/>
                </a:solidFill>
                <a:latin typeface="Montserrat Light" panose="00000400000000000000" pitchFamily="50" charset="0"/>
              </a:rPr>
              <a:t>Reageren op vroege hongersignalen; </a:t>
            </a:r>
          </a:p>
          <a:p>
            <a:pPr lvl="1"/>
            <a:endParaRPr lang="nl-NL" dirty="0">
              <a:solidFill>
                <a:srgbClr val="364C60"/>
              </a:solidFill>
              <a:latin typeface="Montserrat Light" panose="00000400000000000000" pitchFamily="50" charset="0"/>
            </a:endParaRPr>
          </a:p>
          <a:p>
            <a:pPr lvl="1"/>
            <a:r>
              <a:rPr lang="nl-NL" dirty="0">
                <a:solidFill>
                  <a:srgbClr val="364C60"/>
                </a:solidFill>
                <a:latin typeface="Montserrat Light" panose="00000400000000000000" pitchFamily="50" charset="0"/>
              </a:rPr>
              <a:t>De baby onbeperkt toegang tot de borst geven;</a:t>
            </a:r>
          </a:p>
          <a:p>
            <a:pPr lvl="1"/>
            <a:endParaRPr lang="nl-NL" dirty="0">
              <a:solidFill>
                <a:srgbClr val="364C60"/>
              </a:solidFill>
              <a:latin typeface="Montserrat Light" panose="00000400000000000000" pitchFamily="50" charset="0"/>
            </a:endParaRPr>
          </a:p>
          <a:p>
            <a:pPr lvl="1"/>
            <a:r>
              <a:rPr lang="nl-NL" dirty="0">
                <a:solidFill>
                  <a:srgbClr val="364C60"/>
                </a:solidFill>
                <a:latin typeface="Montserrat Light" panose="00000400000000000000" pitchFamily="50" charset="0"/>
              </a:rPr>
              <a:t>Geen suikerwater bij geven. Indien </a:t>
            </a:r>
            <a:r>
              <a:rPr lang="nl-NL" dirty="0" err="1">
                <a:solidFill>
                  <a:srgbClr val="364C60"/>
                </a:solidFill>
                <a:latin typeface="Montserrat Light" panose="00000400000000000000" pitchFamily="50" charset="0"/>
              </a:rPr>
              <a:t>bijgevoed</a:t>
            </a:r>
            <a:r>
              <a:rPr lang="nl-NL" dirty="0">
                <a:solidFill>
                  <a:srgbClr val="364C60"/>
                </a:solidFill>
                <a:latin typeface="Montserrat Light" panose="00000400000000000000" pitchFamily="50" charset="0"/>
              </a:rPr>
              <a:t> moet worden, gebruik te maken van colostrum of moedermelk;</a:t>
            </a:r>
          </a:p>
          <a:p>
            <a:pPr lvl="1"/>
            <a:endParaRPr lang="nl-NL" dirty="0">
              <a:solidFill>
                <a:srgbClr val="364C60"/>
              </a:solidFill>
              <a:latin typeface="Montserrat Light" panose="00000400000000000000" pitchFamily="50" charset="0"/>
            </a:endParaRPr>
          </a:p>
          <a:p>
            <a:pPr lvl="1"/>
            <a:r>
              <a:rPr lang="nl-NL" dirty="0">
                <a:solidFill>
                  <a:srgbClr val="364C60"/>
                </a:solidFill>
                <a:latin typeface="Montserrat Light" panose="00000400000000000000" pitchFamily="50" charset="0"/>
              </a:rPr>
              <a:t>Als de baby nog niet effectief drinkt, (met de hand) afkolven om de productie te bevorderen en de baby met deze melk bijvoeden.</a:t>
            </a:r>
          </a:p>
        </p:txBody>
      </p:sp>
      <p:pic>
        <p:nvPicPr>
          <p:cNvPr id="4" name="Afbeelding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75340" y="6156994"/>
            <a:ext cx="622920" cy="622920"/>
          </a:xfrm>
          <a:prstGeom prst="rect">
            <a:avLst/>
          </a:prstGeom>
        </p:spPr>
      </p:pic>
    </p:spTree>
    <p:extLst>
      <p:ext uri="{BB962C8B-B14F-4D97-AF65-F5344CB8AC3E}">
        <p14:creationId xmlns:p14="http://schemas.microsoft.com/office/powerpoint/2010/main" val="30002933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sz="5400" dirty="0">
                <a:solidFill>
                  <a:srgbClr val="F1B39B"/>
                </a:solidFill>
                <a:latin typeface="olivier" pitchFamily="2" charset="0"/>
              </a:rPr>
              <a:t>Korte tongriem/strak lipbandje</a:t>
            </a:r>
          </a:p>
        </p:txBody>
      </p:sp>
      <p:pic>
        <p:nvPicPr>
          <p:cNvPr id="4" name="Tijdelijke aanduiding voor inhoud 3"/>
          <p:cNvPicPr>
            <a:picLocks noGrp="1" noChangeAspect="1"/>
          </p:cNvPicPr>
          <p:nvPr>
            <p:ph sz="half" idx="1"/>
          </p:nvPr>
        </p:nvPicPr>
        <p:blipFill rotWithShape="1">
          <a:blip r:embed="rId3"/>
          <a:srcRect l="46220"/>
          <a:stretch/>
        </p:blipFill>
        <p:spPr>
          <a:xfrm>
            <a:off x="1259632" y="1606961"/>
            <a:ext cx="2205541" cy="2200847"/>
          </a:xfrm>
          <a:prstGeom prst="rect">
            <a:avLst/>
          </a:prstGeom>
        </p:spPr>
      </p:pic>
      <p:sp>
        <p:nvSpPr>
          <p:cNvPr id="5" name="Tijdelijke aanduiding voor inhoud 4"/>
          <p:cNvSpPr>
            <a:spLocks noGrp="1"/>
          </p:cNvSpPr>
          <p:nvPr>
            <p:ph sz="half" idx="2"/>
          </p:nvPr>
        </p:nvSpPr>
        <p:spPr/>
        <p:txBody>
          <a:bodyPr>
            <a:normAutofit fontScale="70000" lnSpcReduction="20000"/>
          </a:bodyPr>
          <a:lstStyle/>
          <a:p>
            <a:r>
              <a:rPr lang="nl-NL" dirty="0">
                <a:solidFill>
                  <a:srgbClr val="364C60"/>
                </a:solidFill>
                <a:latin typeface="Montserrat Light" panose="00000400000000000000" pitchFamily="50" charset="0"/>
              </a:rPr>
              <a:t>Bekijk bij elke baby het mondje aandachtig.</a:t>
            </a:r>
          </a:p>
          <a:p>
            <a:endParaRPr lang="nl-NL" dirty="0">
              <a:solidFill>
                <a:srgbClr val="364C60"/>
              </a:solidFill>
              <a:latin typeface="Montserrat Light" panose="00000400000000000000" pitchFamily="50" charset="0"/>
            </a:endParaRPr>
          </a:p>
          <a:p>
            <a:r>
              <a:rPr lang="nl-NL" dirty="0">
                <a:solidFill>
                  <a:srgbClr val="364C60"/>
                </a:solidFill>
                <a:latin typeface="Montserrat Light" panose="00000400000000000000" pitchFamily="50" charset="0"/>
              </a:rPr>
              <a:t>Bij een vermoeden laat een verloskundige en/of lactatiekundige beoordelen of knippen aan te raden is.</a:t>
            </a:r>
          </a:p>
          <a:p>
            <a:endParaRPr lang="nl-NL" dirty="0">
              <a:solidFill>
                <a:srgbClr val="364C60"/>
              </a:solidFill>
              <a:latin typeface="Montserrat Light" panose="00000400000000000000" pitchFamily="50" charset="0"/>
            </a:endParaRPr>
          </a:p>
          <a:p>
            <a:r>
              <a:rPr lang="nl-NL" dirty="0">
                <a:solidFill>
                  <a:srgbClr val="364C60"/>
                </a:solidFill>
                <a:latin typeface="Montserrat Light" panose="00000400000000000000" pitchFamily="50" charset="0"/>
              </a:rPr>
              <a:t>Gevolgen niet alleen voor borstvoeding, ook latere leeftijd:</a:t>
            </a:r>
          </a:p>
          <a:p>
            <a:pPr lvl="1"/>
            <a:r>
              <a:rPr lang="nl-NL" dirty="0">
                <a:solidFill>
                  <a:srgbClr val="364C60"/>
                </a:solidFill>
                <a:latin typeface="Montserrat Light" panose="00000400000000000000" pitchFamily="50" charset="0"/>
              </a:rPr>
              <a:t>Spraakproblemen</a:t>
            </a:r>
          </a:p>
          <a:p>
            <a:pPr lvl="1"/>
            <a:r>
              <a:rPr lang="nl-NL" dirty="0">
                <a:solidFill>
                  <a:srgbClr val="364C60"/>
                </a:solidFill>
                <a:latin typeface="Montserrat Light" panose="00000400000000000000" pitchFamily="50" charset="0"/>
              </a:rPr>
              <a:t>Tandbederf</a:t>
            </a:r>
          </a:p>
          <a:p>
            <a:pPr lvl="1"/>
            <a:r>
              <a:rPr lang="nl-NL" dirty="0">
                <a:solidFill>
                  <a:srgbClr val="364C60"/>
                </a:solidFill>
                <a:latin typeface="Montserrat Light" panose="00000400000000000000" pitchFamily="50" charset="0"/>
              </a:rPr>
              <a:t>Vaker oorproblemen</a:t>
            </a:r>
          </a:p>
          <a:p>
            <a:pPr lvl="1"/>
            <a:r>
              <a:rPr lang="nl-NL" dirty="0">
                <a:solidFill>
                  <a:srgbClr val="364C60"/>
                </a:solidFill>
                <a:latin typeface="Montserrat Light" panose="00000400000000000000" pitchFamily="50" charset="0"/>
              </a:rPr>
              <a:t>Vaker buikklachten</a:t>
            </a:r>
          </a:p>
          <a:p>
            <a:pPr lvl="1"/>
            <a:r>
              <a:rPr lang="nl-NL" dirty="0">
                <a:solidFill>
                  <a:srgbClr val="364C60"/>
                </a:solidFill>
                <a:latin typeface="Montserrat Light" panose="00000400000000000000" pitchFamily="50" charset="0"/>
              </a:rPr>
              <a:t>Hoofd- en nekpijn</a:t>
            </a:r>
          </a:p>
        </p:txBody>
      </p:sp>
      <p:pic>
        <p:nvPicPr>
          <p:cNvPr id="7" name="Afbeelding 6"/>
          <p:cNvPicPr>
            <a:picLocks noChangeAspect="1"/>
          </p:cNvPicPr>
          <p:nvPr/>
        </p:nvPicPr>
        <p:blipFill>
          <a:blip r:embed="rId4"/>
          <a:stretch>
            <a:fillRect/>
          </a:stretch>
        </p:blipFill>
        <p:spPr>
          <a:xfrm>
            <a:off x="1115616" y="3818759"/>
            <a:ext cx="2952328" cy="2215847"/>
          </a:xfrm>
          <a:prstGeom prst="rect">
            <a:avLst/>
          </a:prstGeom>
        </p:spPr>
      </p:pic>
      <p:pic>
        <p:nvPicPr>
          <p:cNvPr id="6" name="Afbeelding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75340" y="6156994"/>
            <a:ext cx="622920" cy="622920"/>
          </a:xfrm>
          <a:prstGeom prst="rect">
            <a:avLst/>
          </a:prstGeom>
        </p:spPr>
      </p:pic>
    </p:spTree>
    <p:extLst>
      <p:ext uri="{BB962C8B-B14F-4D97-AF65-F5344CB8AC3E}">
        <p14:creationId xmlns:p14="http://schemas.microsoft.com/office/powerpoint/2010/main" val="22684799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sz="half" idx="1"/>
          </p:nvPr>
        </p:nvSpPr>
        <p:spPr/>
        <p:txBody>
          <a:bodyPr>
            <a:normAutofit fontScale="85000" lnSpcReduction="20000"/>
          </a:bodyPr>
          <a:lstStyle/>
          <a:p>
            <a:pPr eaLnBrk="0" hangingPunct="0"/>
            <a:r>
              <a:rPr lang="nl-NL" dirty="0">
                <a:solidFill>
                  <a:srgbClr val="F1B39B"/>
                </a:solidFill>
                <a:latin typeface="Montserrat Light" panose="00000400000000000000" pitchFamily="50" charset="0"/>
              </a:rPr>
              <a:t>Uiterlijke kenmerken:</a:t>
            </a:r>
          </a:p>
          <a:p>
            <a:pPr lvl="1" eaLnBrk="0" hangingPunct="0"/>
            <a:r>
              <a:rPr lang="nl-NL" dirty="0">
                <a:solidFill>
                  <a:srgbClr val="364C60"/>
                </a:solidFill>
                <a:latin typeface="Montserrat Light" panose="00000400000000000000" pitchFamily="50" charset="0"/>
              </a:rPr>
              <a:t>Herkenbaar door hartvormige tong; </a:t>
            </a:r>
          </a:p>
          <a:p>
            <a:pPr lvl="1" eaLnBrk="0" hangingPunct="0"/>
            <a:r>
              <a:rPr lang="nl-NL" dirty="0">
                <a:solidFill>
                  <a:srgbClr val="364C60"/>
                </a:solidFill>
                <a:latin typeface="Montserrat Light" panose="00000400000000000000" pitchFamily="50" charset="0"/>
              </a:rPr>
              <a:t>Bij optillen tong een v-vormige tong;</a:t>
            </a:r>
          </a:p>
          <a:p>
            <a:pPr lvl="1" eaLnBrk="0" hangingPunct="0"/>
            <a:r>
              <a:rPr lang="nl-NL" dirty="0">
                <a:solidFill>
                  <a:srgbClr val="364C60"/>
                </a:solidFill>
                <a:latin typeface="Montserrat Light" panose="00000400000000000000" pitchFamily="50" charset="0"/>
              </a:rPr>
              <a:t>Tong niet voorbij onderkaak kunnen uitsteken;</a:t>
            </a:r>
          </a:p>
          <a:p>
            <a:pPr lvl="1" eaLnBrk="0" hangingPunct="0"/>
            <a:r>
              <a:rPr lang="nl-NL" dirty="0">
                <a:solidFill>
                  <a:srgbClr val="364C60"/>
                </a:solidFill>
                <a:latin typeface="Montserrat Light" panose="00000400000000000000" pitchFamily="50" charset="0"/>
              </a:rPr>
              <a:t>Tijdens huilen blijft tong laag in mond.</a:t>
            </a:r>
          </a:p>
          <a:p>
            <a:pPr lvl="1" eaLnBrk="0" hangingPunct="0"/>
            <a:endParaRPr lang="nl-NL" dirty="0"/>
          </a:p>
          <a:p>
            <a:endParaRPr lang="nl-NL" dirty="0"/>
          </a:p>
        </p:txBody>
      </p:sp>
      <p:sp>
        <p:nvSpPr>
          <p:cNvPr id="4" name="Tijdelijke aanduiding voor inhoud 3"/>
          <p:cNvSpPr>
            <a:spLocks noGrp="1"/>
          </p:cNvSpPr>
          <p:nvPr>
            <p:ph sz="half" idx="2"/>
          </p:nvPr>
        </p:nvSpPr>
        <p:spPr/>
        <p:txBody>
          <a:bodyPr>
            <a:normAutofit fontScale="85000" lnSpcReduction="20000"/>
          </a:bodyPr>
          <a:lstStyle/>
          <a:p>
            <a:pPr eaLnBrk="0" hangingPunct="0"/>
            <a:r>
              <a:rPr lang="nl-NL" dirty="0" err="1">
                <a:solidFill>
                  <a:srgbClr val="F1B39B"/>
                </a:solidFill>
                <a:latin typeface="Montserrat Light" panose="00000400000000000000" pitchFamily="50" charset="0"/>
              </a:rPr>
              <a:t>Funtionele</a:t>
            </a:r>
            <a:r>
              <a:rPr lang="nl-NL" dirty="0">
                <a:solidFill>
                  <a:srgbClr val="F1B39B"/>
                </a:solidFill>
                <a:latin typeface="Montserrat Light" panose="00000400000000000000" pitchFamily="50" charset="0"/>
              </a:rPr>
              <a:t> kenmerken:</a:t>
            </a:r>
          </a:p>
          <a:p>
            <a:pPr lvl="1" eaLnBrk="0" hangingPunct="0"/>
            <a:r>
              <a:rPr lang="nl-NL" dirty="0">
                <a:solidFill>
                  <a:srgbClr val="364C60"/>
                </a:solidFill>
                <a:latin typeface="Montserrat Light" panose="00000400000000000000" pitchFamily="50" charset="0"/>
              </a:rPr>
              <a:t>Niet goed vacuüm; kunnen houden</a:t>
            </a:r>
          </a:p>
          <a:p>
            <a:pPr lvl="1" eaLnBrk="0" hangingPunct="0"/>
            <a:r>
              <a:rPr lang="nl-NL" dirty="0">
                <a:solidFill>
                  <a:srgbClr val="364C60"/>
                </a:solidFill>
                <a:latin typeface="Montserrat Light" panose="00000400000000000000" pitchFamily="50" charset="0"/>
              </a:rPr>
              <a:t>Niet goed </a:t>
            </a:r>
            <a:r>
              <a:rPr lang="nl-NL" dirty="0" err="1">
                <a:solidFill>
                  <a:srgbClr val="364C60"/>
                </a:solidFill>
                <a:latin typeface="Montserrat Light" panose="00000400000000000000" pitchFamily="50" charset="0"/>
              </a:rPr>
              <a:t>cuppen</a:t>
            </a:r>
            <a:r>
              <a:rPr lang="nl-NL" dirty="0">
                <a:solidFill>
                  <a:srgbClr val="364C60"/>
                </a:solidFill>
                <a:latin typeface="Montserrat Light" panose="00000400000000000000" pitchFamily="50" charset="0"/>
              </a:rPr>
              <a:t>; </a:t>
            </a:r>
          </a:p>
          <a:p>
            <a:pPr lvl="1" eaLnBrk="0" hangingPunct="0"/>
            <a:r>
              <a:rPr lang="nl-NL" dirty="0">
                <a:solidFill>
                  <a:srgbClr val="364C60"/>
                </a:solidFill>
                <a:latin typeface="Montserrat Light" panose="00000400000000000000" pitchFamily="50" charset="0"/>
              </a:rPr>
              <a:t>Tong schiet tijdens zuigen terug achter </a:t>
            </a:r>
            <a:r>
              <a:rPr lang="nl-NL" dirty="0" err="1">
                <a:solidFill>
                  <a:srgbClr val="364C60"/>
                </a:solidFill>
                <a:latin typeface="Montserrat Light" panose="00000400000000000000" pitchFamily="50" charset="0"/>
              </a:rPr>
              <a:t>onderkaakje</a:t>
            </a:r>
            <a:r>
              <a:rPr lang="nl-NL" dirty="0">
                <a:solidFill>
                  <a:srgbClr val="364C60"/>
                </a:solidFill>
                <a:latin typeface="Montserrat Light" panose="00000400000000000000" pitchFamily="50" charset="0"/>
              </a:rPr>
              <a:t>;</a:t>
            </a:r>
          </a:p>
          <a:p>
            <a:pPr lvl="1" eaLnBrk="0" hangingPunct="0"/>
            <a:r>
              <a:rPr lang="nl-NL" dirty="0">
                <a:solidFill>
                  <a:srgbClr val="364C60"/>
                </a:solidFill>
                <a:latin typeface="Montserrat Light" panose="00000400000000000000" pitchFamily="50" charset="0"/>
              </a:rPr>
              <a:t>Slechte groei;</a:t>
            </a:r>
          </a:p>
          <a:p>
            <a:pPr lvl="1" eaLnBrk="0" hangingPunct="0"/>
            <a:r>
              <a:rPr lang="nl-NL" dirty="0">
                <a:solidFill>
                  <a:srgbClr val="364C60"/>
                </a:solidFill>
                <a:latin typeface="Montserrat Light" panose="00000400000000000000" pitchFamily="50" charset="0"/>
              </a:rPr>
              <a:t>Reflux.</a:t>
            </a:r>
          </a:p>
          <a:p>
            <a:pPr eaLnBrk="0" hangingPunct="0"/>
            <a:endParaRPr lang="nl-NL" dirty="0">
              <a:solidFill>
                <a:srgbClr val="364C60"/>
              </a:solidFill>
              <a:latin typeface="Montserrat Light" panose="00000400000000000000" pitchFamily="50" charset="0"/>
            </a:endParaRPr>
          </a:p>
          <a:p>
            <a:pPr eaLnBrk="0" hangingPunct="0"/>
            <a:r>
              <a:rPr lang="nl-NL" dirty="0">
                <a:solidFill>
                  <a:srgbClr val="F1B39B"/>
                </a:solidFill>
                <a:latin typeface="Montserrat Light" panose="00000400000000000000" pitchFamily="50" charset="0"/>
              </a:rPr>
              <a:t>Bij moeder:</a:t>
            </a:r>
          </a:p>
          <a:p>
            <a:pPr lvl="1" eaLnBrk="0" hangingPunct="0"/>
            <a:r>
              <a:rPr lang="nl-NL" dirty="0">
                <a:solidFill>
                  <a:srgbClr val="364C60"/>
                </a:solidFill>
                <a:latin typeface="Montserrat Light" panose="00000400000000000000" pitchFamily="50" charset="0"/>
              </a:rPr>
              <a:t>Tepelpijn;</a:t>
            </a:r>
          </a:p>
          <a:p>
            <a:pPr lvl="1" eaLnBrk="0" hangingPunct="0"/>
            <a:r>
              <a:rPr lang="nl-NL" dirty="0">
                <a:solidFill>
                  <a:srgbClr val="364C60"/>
                </a:solidFill>
                <a:latin typeface="Montserrat Light" panose="00000400000000000000" pitchFamily="50" charset="0"/>
              </a:rPr>
              <a:t>Blijvende stuwing (door niet goed leeg kunnen drinken).</a:t>
            </a:r>
          </a:p>
          <a:p>
            <a:endParaRPr lang="nl-NL" dirty="0"/>
          </a:p>
        </p:txBody>
      </p:sp>
      <p:pic>
        <p:nvPicPr>
          <p:cNvPr id="5" name="Afbeelding 4"/>
          <p:cNvPicPr>
            <a:picLocks noChangeAspect="1"/>
          </p:cNvPicPr>
          <p:nvPr/>
        </p:nvPicPr>
        <p:blipFill>
          <a:blip r:embed="rId3"/>
          <a:stretch>
            <a:fillRect/>
          </a:stretch>
        </p:blipFill>
        <p:spPr>
          <a:xfrm>
            <a:off x="1115616" y="4555540"/>
            <a:ext cx="2597121" cy="1731414"/>
          </a:xfrm>
          <a:prstGeom prst="rect">
            <a:avLst/>
          </a:prstGeom>
        </p:spPr>
      </p:pic>
      <p:pic>
        <p:nvPicPr>
          <p:cNvPr id="6" name="Afbeelding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75340" y="6156994"/>
            <a:ext cx="622920" cy="622920"/>
          </a:xfrm>
          <a:prstGeom prst="rect">
            <a:avLst/>
          </a:prstGeom>
        </p:spPr>
      </p:pic>
    </p:spTree>
    <p:extLst>
      <p:ext uri="{BB962C8B-B14F-4D97-AF65-F5344CB8AC3E}">
        <p14:creationId xmlns:p14="http://schemas.microsoft.com/office/powerpoint/2010/main" val="18462351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normAutofit fontScale="92500" lnSpcReduction="10000"/>
          </a:bodyPr>
          <a:lstStyle/>
          <a:p>
            <a:pPr marL="0" indent="0">
              <a:buNone/>
            </a:pPr>
            <a:r>
              <a:rPr lang="nl-NL" dirty="0">
                <a:solidFill>
                  <a:srgbClr val="364C60"/>
                </a:solidFill>
                <a:latin typeface="Montserrat Light" panose="00000400000000000000" pitchFamily="50" charset="0"/>
              </a:rPr>
              <a:t>1. Stuwing;</a:t>
            </a:r>
          </a:p>
          <a:p>
            <a:pPr marL="0" indent="0">
              <a:buNone/>
            </a:pPr>
            <a:r>
              <a:rPr lang="nl-NL" dirty="0">
                <a:solidFill>
                  <a:srgbClr val="364C60"/>
                </a:solidFill>
                <a:latin typeface="Montserrat Light" panose="00000400000000000000" pitchFamily="50" charset="0"/>
              </a:rPr>
              <a:t>2. Te veel voeding;</a:t>
            </a:r>
          </a:p>
          <a:p>
            <a:pPr marL="0" indent="0">
              <a:buNone/>
            </a:pPr>
            <a:r>
              <a:rPr lang="nl-NL" dirty="0">
                <a:solidFill>
                  <a:srgbClr val="364C60"/>
                </a:solidFill>
                <a:latin typeface="Montserrat Light" panose="00000400000000000000" pitchFamily="50" charset="0"/>
              </a:rPr>
              <a:t>3. Te weinig voeding;</a:t>
            </a:r>
          </a:p>
          <a:p>
            <a:pPr marL="0" indent="0">
              <a:buNone/>
            </a:pPr>
            <a:r>
              <a:rPr lang="nl-NL" dirty="0">
                <a:solidFill>
                  <a:srgbClr val="364C60"/>
                </a:solidFill>
                <a:latin typeface="Montserrat Light" panose="00000400000000000000" pitchFamily="50" charset="0"/>
              </a:rPr>
              <a:t>4. Ingetrokken en vlakke tepels;	</a:t>
            </a:r>
          </a:p>
          <a:p>
            <a:pPr marL="0" indent="0">
              <a:buNone/>
            </a:pPr>
            <a:r>
              <a:rPr lang="nl-NL" dirty="0">
                <a:solidFill>
                  <a:srgbClr val="364C60"/>
                </a:solidFill>
                <a:latin typeface="Montserrat Light" panose="00000400000000000000" pitchFamily="50" charset="0"/>
              </a:rPr>
              <a:t>5. Pijnlijke tepel en tepelkloven;</a:t>
            </a:r>
          </a:p>
          <a:p>
            <a:pPr marL="0" indent="0">
              <a:buNone/>
            </a:pPr>
            <a:r>
              <a:rPr lang="nl-NL" dirty="0">
                <a:solidFill>
                  <a:srgbClr val="364C60"/>
                </a:solidFill>
                <a:latin typeface="Montserrat Light" panose="00000400000000000000" pitchFamily="50" charset="0"/>
              </a:rPr>
              <a:t>6. Steriele of niet infectieuze      	      borstontsteking;</a:t>
            </a:r>
          </a:p>
          <a:p>
            <a:pPr marL="0" indent="0">
              <a:buNone/>
            </a:pPr>
            <a:r>
              <a:rPr lang="nl-NL" dirty="0">
                <a:solidFill>
                  <a:srgbClr val="364C60"/>
                </a:solidFill>
                <a:latin typeface="Montserrat Light" panose="00000400000000000000" pitchFamily="50" charset="0"/>
              </a:rPr>
              <a:t>7. Borstontsteking;	</a:t>
            </a:r>
          </a:p>
          <a:p>
            <a:pPr marL="0" indent="0">
              <a:buNone/>
            </a:pPr>
            <a:r>
              <a:rPr lang="nl-NL" dirty="0">
                <a:solidFill>
                  <a:srgbClr val="364C60"/>
                </a:solidFill>
                <a:latin typeface="Montserrat Light" panose="00000400000000000000" pitchFamily="50" charset="0"/>
              </a:rPr>
              <a:t>8. Van kunstvoeding naar borstvoeding.</a:t>
            </a:r>
          </a:p>
          <a:p>
            <a:endParaRPr lang="nl-NL" dirty="0"/>
          </a:p>
        </p:txBody>
      </p:sp>
      <p:sp>
        <p:nvSpPr>
          <p:cNvPr id="5" name="Rechthoek 4"/>
          <p:cNvSpPr/>
          <p:nvPr/>
        </p:nvSpPr>
        <p:spPr>
          <a:xfrm rot="471002">
            <a:off x="5625334" y="205133"/>
            <a:ext cx="3168352" cy="29884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Afbeelding 5"/>
          <p:cNvPicPr>
            <a:picLocks noChangeAspect="1"/>
          </p:cNvPicPr>
          <p:nvPr/>
        </p:nvPicPr>
        <p:blipFill rotWithShape="1">
          <a:blip r:embed="rId3">
            <a:extLst>
              <a:ext uri="{28A0092B-C50C-407E-A947-70E740481C1C}">
                <a14:useLocalDpi xmlns:a14="http://schemas.microsoft.com/office/drawing/2010/main" val="0"/>
              </a:ext>
            </a:extLst>
          </a:blip>
          <a:srcRect l="28659" t="4776" r="926" b="-740"/>
          <a:stretch/>
        </p:blipFill>
        <p:spPr>
          <a:xfrm rot="479826">
            <a:off x="5801993" y="358560"/>
            <a:ext cx="2815034" cy="2483279"/>
          </a:xfrm>
          <a:prstGeom prst="rect">
            <a:avLst/>
          </a:prstGeom>
        </p:spPr>
      </p:pic>
      <p:sp>
        <p:nvSpPr>
          <p:cNvPr id="2" name="Titel 1"/>
          <p:cNvSpPr>
            <a:spLocks noGrp="1"/>
          </p:cNvSpPr>
          <p:nvPr>
            <p:ph type="title"/>
          </p:nvPr>
        </p:nvSpPr>
        <p:spPr/>
        <p:txBody>
          <a:bodyPr>
            <a:normAutofit/>
          </a:bodyPr>
          <a:lstStyle/>
          <a:p>
            <a:r>
              <a:rPr lang="nl-NL" sz="6000" dirty="0">
                <a:solidFill>
                  <a:srgbClr val="C0E4DA"/>
                </a:solidFill>
                <a:latin typeface="olivier" pitchFamily="2" charset="0"/>
              </a:rPr>
              <a:t>Problemen bij moeder</a:t>
            </a:r>
          </a:p>
        </p:txBody>
      </p:sp>
      <p:pic>
        <p:nvPicPr>
          <p:cNvPr id="7" name="Afbeelding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75340" y="6156994"/>
            <a:ext cx="622920" cy="622920"/>
          </a:xfrm>
          <a:prstGeom prst="rect">
            <a:avLst/>
          </a:prstGeom>
        </p:spPr>
      </p:pic>
    </p:spTree>
    <p:extLst>
      <p:ext uri="{BB962C8B-B14F-4D97-AF65-F5344CB8AC3E}">
        <p14:creationId xmlns:p14="http://schemas.microsoft.com/office/powerpoint/2010/main" val="15776474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59632" y="304353"/>
            <a:ext cx="8229600" cy="1143000"/>
          </a:xfrm>
        </p:spPr>
        <p:txBody>
          <a:bodyPr/>
          <a:lstStyle/>
          <a:p>
            <a:r>
              <a:rPr lang="nl-NL" dirty="0">
                <a:solidFill>
                  <a:srgbClr val="F1B39B"/>
                </a:solidFill>
                <a:latin typeface="Montserrat Light" panose="00000400000000000000" pitchFamily="50" charset="0"/>
              </a:rPr>
              <a:t>1. Stuwing</a:t>
            </a:r>
            <a:r>
              <a:rPr lang="nl-NL" dirty="0">
                <a:latin typeface="Montserrat Light" panose="00000400000000000000" pitchFamily="50" charset="0"/>
              </a:rPr>
              <a:t>	</a:t>
            </a:r>
          </a:p>
        </p:txBody>
      </p:sp>
      <p:sp>
        <p:nvSpPr>
          <p:cNvPr id="3" name="Tijdelijke aanduiding voor inhoud 2"/>
          <p:cNvSpPr>
            <a:spLocks noGrp="1"/>
          </p:cNvSpPr>
          <p:nvPr>
            <p:ph sz="half" idx="1"/>
          </p:nvPr>
        </p:nvSpPr>
        <p:spPr>
          <a:xfrm>
            <a:off x="251520" y="2318146"/>
            <a:ext cx="4038600" cy="4525963"/>
          </a:xfrm>
        </p:spPr>
        <p:txBody>
          <a:bodyPr>
            <a:normAutofit fontScale="92500" lnSpcReduction="20000"/>
          </a:bodyPr>
          <a:lstStyle/>
          <a:p>
            <a:endParaRPr lang="nl-NL" dirty="0"/>
          </a:p>
          <a:p>
            <a:r>
              <a:rPr lang="nl-NL" dirty="0">
                <a:solidFill>
                  <a:srgbClr val="364C60"/>
                </a:solidFill>
                <a:latin typeface="Montserrat Light" panose="00000400000000000000" pitchFamily="50" charset="0"/>
              </a:rPr>
              <a:t>Te voorkomen door regelmatig aan te leggen.</a:t>
            </a:r>
          </a:p>
          <a:p>
            <a:endParaRPr lang="nl-NL" dirty="0">
              <a:solidFill>
                <a:srgbClr val="364C60"/>
              </a:solidFill>
              <a:latin typeface="Montserrat Light" panose="00000400000000000000" pitchFamily="50" charset="0"/>
            </a:endParaRPr>
          </a:p>
          <a:p>
            <a:r>
              <a:rPr lang="nl-NL" dirty="0">
                <a:solidFill>
                  <a:srgbClr val="364C60"/>
                </a:solidFill>
                <a:latin typeface="Montserrat Light" panose="00000400000000000000" pitchFamily="50" charset="0"/>
              </a:rPr>
              <a:t>Pijnverlichting door koelen, geen ijs!</a:t>
            </a:r>
          </a:p>
          <a:p>
            <a:endParaRPr lang="nl-NL" dirty="0">
              <a:solidFill>
                <a:srgbClr val="364C60"/>
              </a:solidFill>
              <a:latin typeface="Montserrat Light" panose="00000400000000000000" pitchFamily="50" charset="0"/>
            </a:endParaRPr>
          </a:p>
          <a:p>
            <a:r>
              <a:rPr lang="nl-NL" dirty="0">
                <a:solidFill>
                  <a:srgbClr val="364C60"/>
                </a:solidFill>
                <a:latin typeface="Montserrat Light" panose="00000400000000000000" pitchFamily="50" charset="0"/>
              </a:rPr>
              <a:t>Bij aanhoudende (&gt;48uur) ernstige stuwing 1x borsten leegkolven.</a:t>
            </a:r>
          </a:p>
        </p:txBody>
      </p:sp>
      <p:sp>
        <p:nvSpPr>
          <p:cNvPr id="6" name="Tijdelijke aanduiding voor inhoud 5"/>
          <p:cNvSpPr>
            <a:spLocks noGrp="1"/>
          </p:cNvSpPr>
          <p:nvPr>
            <p:ph sz="half" idx="2"/>
          </p:nvPr>
        </p:nvSpPr>
        <p:spPr/>
        <p:txBody>
          <a:bodyPr>
            <a:normAutofit fontScale="92500" lnSpcReduction="20000"/>
          </a:bodyPr>
          <a:lstStyle/>
          <a:p>
            <a:r>
              <a:rPr lang="nl-NL" dirty="0">
                <a:solidFill>
                  <a:srgbClr val="364C60"/>
                </a:solidFill>
                <a:latin typeface="Montserrat Light" panose="00000400000000000000" pitchFamily="50" charset="0"/>
              </a:rPr>
              <a:t>Reverse </a:t>
            </a:r>
            <a:r>
              <a:rPr lang="nl-NL" dirty="0" err="1">
                <a:solidFill>
                  <a:srgbClr val="364C60"/>
                </a:solidFill>
                <a:latin typeface="Montserrat Light" panose="00000400000000000000" pitchFamily="50" charset="0"/>
              </a:rPr>
              <a:t>pressure</a:t>
            </a:r>
            <a:r>
              <a:rPr lang="nl-NL" dirty="0">
                <a:solidFill>
                  <a:srgbClr val="364C60"/>
                </a:solidFill>
                <a:latin typeface="Montserrat Light" panose="00000400000000000000" pitchFamily="50" charset="0"/>
              </a:rPr>
              <a:t> bij gezwollen tepelhof.</a:t>
            </a:r>
          </a:p>
          <a:p>
            <a:endParaRPr lang="nl-NL" dirty="0">
              <a:solidFill>
                <a:srgbClr val="364C60"/>
              </a:solidFill>
              <a:latin typeface="Montserrat Light" panose="00000400000000000000" pitchFamily="50" charset="0"/>
            </a:endParaRPr>
          </a:p>
          <a:p>
            <a:endParaRPr lang="nl-NL" dirty="0">
              <a:solidFill>
                <a:srgbClr val="364C60"/>
              </a:solidFill>
              <a:latin typeface="Montserrat Light" panose="00000400000000000000" pitchFamily="50" charset="0"/>
            </a:endParaRPr>
          </a:p>
          <a:p>
            <a:endParaRPr lang="nl-NL" dirty="0">
              <a:solidFill>
                <a:srgbClr val="364C60"/>
              </a:solidFill>
              <a:latin typeface="Montserrat Light" panose="00000400000000000000" pitchFamily="50" charset="0"/>
            </a:endParaRPr>
          </a:p>
          <a:p>
            <a:endParaRPr lang="nl-NL" dirty="0">
              <a:solidFill>
                <a:srgbClr val="364C60"/>
              </a:solidFill>
              <a:latin typeface="Montserrat Light" panose="00000400000000000000" pitchFamily="50" charset="0"/>
            </a:endParaRPr>
          </a:p>
          <a:p>
            <a:endParaRPr lang="nl-NL" dirty="0">
              <a:solidFill>
                <a:srgbClr val="364C60"/>
              </a:solidFill>
              <a:latin typeface="Montserrat Light" panose="00000400000000000000" pitchFamily="50" charset="0"/>
            </a:endParaRPr>
          </a:p>
          <a:p>
            <a:endParaRPr lang="nl-NL" dirty="0">
              <a:solidFill>
                <a:srgbClr val="364C60"/>
              </a:solidFill>
              <a:latin typeface="Montserrat Light" panose="00000400000000000000" pitchFamily="50" charset="0"/>
            </a:endParaRPr>
          </a:p>
          <a:p>
            <a:r>
              <a:rPr lang="nl-NL" dirty="0">
                <a:solidFill>
                  <a:srgbClr val="364C60"/>
                </a:solidFill>
                <a:latin typeface="Montserrat Light" panose="00000400000000000000" pitchFamily="50" charset="0"/>
              </a:rPr>
              <a:t>Witte kool is niet wetenschappelijk bewezen.</a:t>
            </a:r>
          </a:p>
        </p:txBody>
      </p:sp>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679" y="188640"/>
            <a:ext cx="2808012" cy="2318246"/>
          </a:xfrm>
          <a:prstGeom prst="rect">
            <a:avLst/>
          </a:prstGeom>
        </p:spPr>
      </p:pic>
      <p:pic>
        <p:nvPicPr>
          <p:cNvPr id="5" name="Afbeelding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8064" y="2420888"/>
            <a:ext cx="2741421" cy="2160240"/>
          </a:xfrm>
          <a:prstGeom prst="rect">
            <a:avLst/>
          </a:prstGeom>
        </p:spPr>
      </p:pic>
      <p:pic>
        <p:nvPicPr>
          <p:cNvPr id="7" name="Afbeelding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75340" y="6156994"/>
            <a:ext cx="622920" cy="622920"/>
          </a:xfrm>
          <a:prstGeom prst="rect">
            <a:avLst/>
          </a:prstGeom>
        </p:spPr>
      </p:pic>
    </p:spTree>
    <p:extLst>
      <p:ext uri="{BB962C8B-B14F-4D97-AF65-F5344CB8AC3E}">
        <p14:creationId xmlns:p14="http://schemas.microsoft.com/office/powerpoint/2010/main" val="22411968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45503" y="332656"/>
            <a:ext cx="8229600" cy="1143000"/>
          </a:xfrm>
        </p:spPr>
        <p:txBody>
          <a:bodyPr>
            <a:normAutofit fontScale="90000"/>
          </a:bodyPr>
          <a:lstStyle/>
          <a:p>
            <a:r>
              <a:rPr lang="nl-NL" dirty="0">
                <a:solidFill>
                  <a:srgbClr val="F1B39B"/>
                </a:solidFill>
                <a:latin typeface="Montserrat Light" panose="00000400000000000000" pitchFamily="50" charset="0"/>
              </a:rPr>
              <a:t>2. Te veel voeding</a:t>
            </a:r>
            <a:r>
              <a:rPr lang="nl-NL" dirty="0"/>
              <a:t/>
            </a:r>
            <a:br>
              <a:rPr lang="nl-NL" dirty="0"/>
            </a:br>
            <a:r>
              <a:rPr lang="nl-NL" sz="2200" dirty="0">
                <a:solidFill>
                  <a:srgbClr val="364C60"/>
                </a:solidFill>
                <a:latin typeface="Montserrat Light" panose="00000400000000000000" pitchFamily="50" charset="0"/>
              </a:rPr>
              <a:t>Geen luxe maar serieus probleem!</a:t>
            </a:r>
            <a:br>
              <a:rPr lang="nl-NL" sz="2200" dirty="0">
                <a:solidFill>
                  <a:srgbClr val="364C60"/>
                </a:solidFill>
                <a:latin typeface="Montserrat Light" panose="00000400000000000000" pitchFamily="50" charset="0"/>
              </a:rPr>
            </a:br>
            <a:r>
              <a:rPr lang="nl-NL" sz="2200" dirty="0">
                <a:solidFill>
                  <a:srgbClr val="364C60"/>
                </a:solidFill>
                <a:latin typeface="Montserrat Light" panose="00000400000000000000" pitchFamily="50" charset="0"/>
              </a:rPr>
              <a:t>Te veel voeding of niet goed legen van de borst?</a:t>
            </a:r>
            <a:r>
              <a:rPr lang="nl-NL" sz="2200" dirty="0"/>
              <a:t/>
            </a:r>
            <a:br>
              <a:rPr lang="nl-NL" sz="2200" dirty="0"/>
            </a:br>
            <a:endParaRPr lang="nl-NL" sz="2200" dirty="0"/>
          </a:p>
        </p:txBody>
      </p:sp>
      <p:sp>
        <p:nvSpPr>
          <p:cNvPr id="3" name="Tijdelijke aanduiding voor inhoud 2"/>
          <p:cNvSpPr>
            <a:spLocks noGrp="1"/>
          </p:cNvSpPr>
          <p:nvPr>
            <p:ph sz="half" idx="1"/>
          </p:nvPr>
        </p:nvSpPr>
        <p:spPr/>
        <p:txBody>
          <a:bodyPr>
            <a:normAutofit fontScale="70000" lnSpcReduction="20000"/>
          </a:bodyPr>
          <a:lstStyle/>
          <a:p>
            <a:pPr marL="0" indent="0">
              <a:buNone/>
            </a:pPr>
            <a:r>
              <a:rPr lang="nl-NL" sz="2400" dirty="0">
                <a:solidFill>
                  <a:srgbClr val="364C60"/>
                </a:solidFill>
                <a:latin typeface="Montserrat Light" panose="00000400000000000000" pitchFamily="50" charset="0"/>
              </a:rPr>
              <a:t>Veel melkstroom (snelle of harde toeschietreflex)</a:t>
            </a:r>
          </a:p>
          <a:p>
            <a:r>
              <a:rPr lang="nl-NL" dirty="0">
                <a:solidFill>
                  <a:srgbClr val="364C60"/>
                </a:solidFill>
                <a:latin typeface="Montserrat Light" panose="00000400000000000000" pitchFamily="50" charset="0"/>
              </a:rPr>
              <a:t>Baby verslikt zich vaak;</a:t>
            </a:r>
          </a:p>
          <a:p>
            <a:endParaRPr lang="nl-NL" dirty="0">
              <a:solidFill>
                <a:srgbClr val="364C60"/>
              </a:solidFill>
              <a:latin typeface="Montserrat Light" panose="00000400000000000000" pitchFamily="50" charset="0"/>
            </a:endParaRPr>
          </a:p>
          <a:p>
            <a:r>
              <a:rPr lang="nl-NL" dirty="0">
                <a:solidFill>
                  <a:srgbClr val="364C60"/>
                </a:solidFill>
                <a:latin typeface="Montserrat Light" panose="00000400000000000000" pitchFamily="50" charset="0"/>
              </a:rPr>
              <a:t>Baby laat vaak los/ knoeit;</a:t>
            </a:r>
          </a:p>
          <a:p>
            <a:endParaRPr lang="nl-NL" dirty="0">
              <a:solidFill>
                <a:srgbClr val="364C60"/>
              </a:solidFill>
              <a:latin typeface="Montserrat Light" panose="00000400000000000000" pitchFamily="50" charset="0"/>
            </a:endParaRPr>
          </a:p>
          <a:p>
            <a:r>
              <a:rPr lang="nl-NL" dirty="0">
                <a:solidFill>
                  <a:srgbClr val="364C60"/>
                </a:solidFill>
                <a:latin typeface="Montserrat Light" panose="00000400000000000000" pitchFamily="50" charset="0"/>
              </a:rPr>
              <a:t>Maak gebruik van zwaartekracht: </a:t>
            </a:r>
            <a:r>
              <a:rPr lang="nl-NL" dirty="0" err="1">
                <a:solidFill>
                  <a:srgbClr val="364C60"/>
                </a:solidFill>
                <a:latin typeface="Montserrat Light" panose="00000400000000000000" pitchFamily="50" charset="0"/>
              </a:rPr>
              <a:t>biological</a:t>
            </a:r>
            <a:r>
              <a:rPr lang="nl-NL" dirty="0">
                <a:solidFill>
                  <a:srgbClr val="364C60"/>
                </a:solidFill>
                <a:latin typeface="Montserrat Light" panose="00000400000000000000" pitchFamily="50" charset="0"/>
              </a:rPr>
              <a:t> </a:t>
            </a:r>
            <a:r>
              <a:rPr lang="nl-NL" dirty="0" err="1">
                <a:solidFill>
                  <a:srgbClr val="364C60"/>
                </a:solidFill>
                <a:latin typeface="Montserrat Light" panose="00000400000000000000" pitchFamily="50" charset="0"/>
              </a:rPr>
              <a:t>nurtering</a:t>
            </a:r>
            <a:r>
              <a:rPr lang="nl-NL" dirty="0">
                <a:solidFill>
                  <a:srgbClr val="364C60"/>
                </a:solidFill>
                <a:latin typeface="Montserrat Light" panose="00000400000000000000" pitchFamily="50" charset="0"/>
              </a:rPr>
              <a:t> of achteroverliggend voeden;</a:t>
            </a:r>
          </a:p>
          <a:p>
            <a:endParaRPr lang="nl-NL" dirty="0">
              <a:solidFill>
                <a:srgbClr val="364C60"/>
              </a:solidFill>
              <a:latin typeface="Montserrat Light" panose="00000400000000000000" pitchFamily="50" charset="0"/>
            </a:endParaRPr>
          </a:p>
          <a:p>
            <a:r>
              <a:rPr lang="nl-NL" dirty="0">
                <a:solidFill>
                  <a:srgbClr val="364C60"/>
                </a:solidFill>
                <a:latin typeface="Montserrat Light" panose="00000400000000000000" pitchFamily="50" charset="0"/>
              </a:rPr>
              <a:t>Eventueel eerste toeschietreflex opwekken en deze melk opvangen.</a:t>
            </a:r>
          </a:p>
        </p:txBody>
      </p:sp>
      <p:sp>
        <p:nvSpPr>
          <p:cNvPr id="4" name="Tijdelijke aanduiding voor inhoud 3"/>
          <p:cNvSpPr>
            <a:spLocks noGrp="1"/>
          </p:cNvSpPr>
          <p:nvPr>
            <p:ph sz="half" idx="2"/>
          </p:nvPr>
        </p:nvSpPr>
        <p:spPr/>
        <p:txBody>
          <a:bodyPr>
            <a:normAutofit fontScale="70000" lnSpcReduction="20000"/>
          </a:bodyPr>
          <a:lstStyle/>
          <a:p>
            <a:pPr marL="0" indent="0">
              <a:buNone/>
            </a:pPr>
            <a:r>
              <a:rPr lang="nl-NL" dirty="0">
                <a:solidFill>
                  <a:srgbClr val="364C60"/>
                </a:solidFill>
                <a:latin typeface="Montserrat Light" panose="00000400000000000000" pitchFamily="50" charset="0"/>
              </a:rPr>
              <a:t>Veel melkproductie</a:t>
            </a:r>
          </a:p>
          <a:p>
            <a:r>
              <a:rPr lang="nl-NL" dirty="0">
                <a:solidFill>
                  <a:srgbClr val="364C60"/>
                </a:solidFill>
                <a:latin typeface="Montserrat Light" panose="00000400000000000000" pitchFamily="50" charset="0"/>
              </a:rPr>
              <a:t>Goede drink techniek baby maar volle borsten blijven, goede groei en voldoende luiers;</a:t>
            </a:r>
          </a:p>
          <a:p>
            <a:endParaRPr lang="nl-NL" dirty="0">
              <a:solidFill>
                <a:srgbClr val="364C60"/>
              </a:solidFill>
              <a:latin typeface="Montserrat Light" panose="00000400000000000000" pitchFamily="50" charset="0"/>
            </a:endParaRPr>
          </a:p>
          <a:p>
            <a:r>
              <a:rPr lang="nl-NL" dirty="0">
                <a:solidFill>
                  <a:srgbClr val="364C60"/>
                </a:solidFill>
                <a:latin typeface="Montserrat Light" panose="00000400000000000000" pitchFamily="50" charset="0"/>
              </a:rPr>
              <a:t>In overleg met verloskundige/LK </a:t>
            </a:r>
            <a:r>
              <a:rPr lang="nl-NL" dirty="0" err="1">
                <a:solidFill>
                  <a:srgbClr val="364C60"/>
                </a:solidFill>
                <a:latin typeface="Montserrat Light" panose="00000400000000000000" pitchFamily="50" charset="0"/>
              </a:rPr>
              <a:t>blokvoeden</a:t>
            </a:r>
            <a:r>
              <a:rPr lang="nl-NL" dirty="0">
                <a:solidFill>
                  <a:srgbClr val="364C60"/>
                </a:solidFill>
                <a:latin typeface="Montserrat Light" panose="00000400000000000000" pitchFamily="50" charset="0"/>
              </a:rPr>
              <a:t>;</a:t>
            </a:r>
          </a:p>
          <a:p>
            <a:endParaRPr lang="nl-NL" dirty="0">
              <a:solidFill>
                <a:srgbClr val="364C60"/>
              </a:solidFill>
              <a:latin typeface="Montserrat Light" panose="00000400000000000000" pitchFamily="50" charset="0"/>
            </a:endParaRPr>
          </a:p>
          <a:p>
            <a:r>
              <a:rPr lang="nl-NL" dirty="0">
                <a:solidFill>
                  <a:srgbClr val="364C60"/>
                </a:solidFill>
                <a:latin typeface="Montserrat Light" panose="00000400000000000000" pitchFamily="50" charset="0"/>
              </a:rPr>
              <a:t>Niet kolven voor voeding om spanning weg te halen, dit werkt stimulerend.</a:t>
            </a:r>
          </a:p>
          <a:p>
            <a:endParaRPr lang="nl-NL" dirty="0"/>
          </a:p>
        </p:txBody>
      </p:sp>
      <p:pic>
        <p:nvPicPr>
          <p:cNvPr id="5" name="Afbeelding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75340" y="6156994"/>
            <a:ext cx="622920" cy="622920"/>
          </a:xfrm>
          <a:prstGeom prst="rect">
            <a:avLst/>
          </a:prstGeom>
        </p:spPr>
      </p:pic>
    </p:spTree>
    <p:extLst>
      <p:ext uri="{BB962C8B-B14F-4D97-AF65-F5344CB8AC3E}">
        <p14:creationId xmlns:p14="http://schemas.microsoft.com/office/powerpoint/2010/main" val="17313239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solidFill>
                  <a:srgbClr val="F1B39B"/>
                </a:solidFill>
              </a:rPr>
              <a:t>3. Te weinig voeding</a:t>
            </a:r>
          </a:p>
        </p:txBody>
      </p:sp>
      <p:sp>
        <p:nvSpPr>
          <p:cNvPr id="3" name="Tijdelijke aanduiding voor inhoud 2"/>
          <p:cNvSpPr>
            <a:spLocks noGrp="1"/>
          </p:cNvSpPr>
          <p:nvPr>
            <p:ph sz="half" idx="1"/>
          </p:nvPr>
        </p:nvSpPr>
        <p:spPr/>
        <p:txBody>
          <a:bodyPr>
            <a:normAutofit fontScale="62500" lnSpcReduction="20000"/>
          </a:bodyPr>
          <a:lstStyle/>
          <a:p>
            <a:r>
              <a:rPr lang="nl-NL" dirty="0">
                <a:solidFill>
                  <a:srgbClr val="364C60"/>
                </a:solidFill>
                <a:latin typeface="Montserrat Light" panose="00000400000000000000" pitchFamily="50" charset="0"/>
              </a:rPr>
              <a:t>Huid op huid; </a:t>
            </a:r>
          </a:p>
          <a:p>
            <a:endParaRPr lang="nl-NL" dirty="0">
              <a:solidFill>
                <a:srgbClr val="364C60"/>
              </a:solidFill>
              <a:latin typeface="Montserrat Light" panose="00000400000000000000" pitchFamily="50" charset="0"/>
            </a:endParaRPr>
          </a:p>
          <a:p>
            <a:r>
              <a:rPr lang="nl-NL" dirty="0">
                <a:solidFill>
                  <a:srgbClr val="364C60"/>
                </a:solidFill>
                <a:latin typeface="Montserrat Light" panose="00000400000000000000" pitchFamily="50" charset="0"/>
              </a:rPr>
              <a:t>Let op intake en rust van moeder;</a:t>
            </a:r>
          </a:p>
          <a:p>
            <a:endParaRPr lang="nl-NL" dirty="0">
              <a:solidFill>
                <a:srgbClr val="364C60"/>
              </a:solidFill>
              <a:latin typeface="Montserrat Light" panose="00000400000000000000" pitchFamily="50" charset="0"/>
            </a:endParaRPr>
          </a:p>
          <a:p>
            <a:r>
              <a:rPr lang="nl-NL" dirty="0">
                <a:solidFill>
                  <a:srgbClr val="364C60"/>
                </a:solidFill>
                <a:latin typeface="Montserrat Light" panose="00000400000000000000" pitchFamily="50" charset="0"/>
              </a:rPr>
              <a:t>Start met kolven met geschikte kolf;</a:t>
            </a:r>
          </a:p>
          <a:p>
            <a:pPr lvl="1"/>
            <a:r>
              <a:rPr lang="nl-NL" dirty="0">
                <a:solidFill>
                  <a:srgbClr val="364C60"/>
                </a:solidFill>
                <a:latin typeface="Montserrat Light" panose="00000400000000000000" pitchFamily="50" charset="0"/>
              </a:rPr>
              <a:t>Elektrisch dubbelzijdig met 2 fases. </a:t>
            </a:r>
          </a:p>
          <a:p>
            <a:pPr lvl="1"/>
            <a:r>
              <a:rPr lang="nl-NL" dirty="0">
                <a:solidFill>
                  <a:srgbClr val="364C60"/>
                </a:solidFill>
                <a:latin typeface="Montserrat Light" panose="00000400000000000000" pitchFamily="50" charset="0"/>
              </a:rPr>
              <a:t>Goed passende schelp</a:t>
            </a:r>
          </a:p>
          <a:p>
            <a:pPr lvl="1"/>
            <a:r>
              <a:rPr lang="nl-NL" dirty="0">
                <a:solidFill>
                  <a:srgbClr val="364C60"/>
                </a:solidFill>
                <a:latin typeface="Montserrat Light" panose="00000400000000000000" pitchFamily="50" charset="0"/>
              </a:rPr>
              <a:t>Borsten laten masseren</a:t>
            </a:r>
          </a:p>
          <a:p>
            <a:pPr lvl="1"/>
            <a:r>
              <a:rPr lang="nl-NL" dirty="0">
                <a:solidFill>
                  <a:srgbClr val="364C60"/>
                </a:solidFill>
                <a:latin typeface="Montserrat Light" panose="00000400000000000000" pitchFamily="50" charset="0"/>
              </a:rPr>
              <a:t>Minimaal elke 3 uur na een voeding. Liefst ook ‘</a:t>
            </a:r>
            <a:r>
              <a:rPr lang="nl-NL" dirty="0" err="1">
                <a:solidFill>
                  <a:srgbClr val="364C60"/>
                </a:solidFill>
                <a:latin typeface="Montserrat Light" panose="00000400000000000000" pitchFamily="50" charset="0"/>
              </a:rPr>
              <a:t>snachts</a:t>
            </a:r>
            <a:r>
              <a:rPr lang="nl-NL" dirty="0">
                <a:solidFill>
                  <a:srgbClr val="364C60"/>
                </a:solidFill>
                <a:latin typeface="Montserrat Light" panose="00000400000000000000" pitchFamily="50" charset="0"/>
              </a:rPr>
              <a:t> </a:t>
            </a:r>
            <a:r>
              <a:rPr lang="nl-NL" dirty="0" err="1">
                <a:solidFill>
                  <a:srgbClr val="364C60"/>
                </a:solidFill>
                <a:latin typeface="Montserrat Light" panose="00000400000000000000" pitchFamily="50" charset="0"/>
              </a:rPr>
              <a:t>i.v.m</a:t>
            </a:r>
            <a:r>
              <a:rPr lang="nl-NL" dirty="0">
                <a:solidFill>
                  <a:srgbClr val="364C60"/>
                </a:solidFill>
                <a:latin typeface="Montserrat Light" panose="00000400000000000000" pitchFamily="50" charset="0"/>
              </a:rPr>
              <a:t> prolactine!</a:t>
            </a:r>
          </a:p>
          <a:p>
            <a:pPr lvl="1"/>
            <a:endParaRPr lang="nl-NL" dirty="0"/>
          </a:p>
        </p:txBody>
      </p:sp>
      <p:sp>
        <p:nvSpPr>
          <p:cNvPr id="4" name="Tijdelijke aanduiding voor inhoud 3"/>
          <p:cNvSpPr>
            <a:spLocks noGrp="1"/>
          </p:cNvSpPr>
          <p:nvPr>
            <p:ph sz="half" idx="2"/>
          </p:nvPr>
        </p:nvSpPr>
        <p:spPr/>
        <p:txBody>
          <a:bodyPr>
            <a:normAutofit fontScale="62500" lnSpcReduction="20000"/>
          </a:bodyPr>
          <a:lstStyle/>
          <a:p>
            <a:r>
              <a:rPr lang="nl-NL" dirty="0">
                <a:solidFill>
                  <a:srgbClr val="364C60"/>
                </a:solidFill>
                <a:latin typeface="Montserrat Light" panose="00000400000000000000" pitchFamily="50" charset="0"/>
              </a:rPr>
              <a:t>Niet focussen op hoeveelheid melk, leg aandacht op het stimuleren;</a:t>
            </a:r>
          </a:p>
          <a:p>
            <a:endParaRPr lang="nl-NL" dirty="0">
              <a:solidFill>
                <a:srgbClr val="364C60"/>
              </a:solidFill>
              <a:latin typeface="Montserrat Light" panose="00000400000000000000" pitchFamily="50" charset="0"/>
            </a:endParaRPr>
          </a:p>
          <a:p>
            <a:r>
              <a:rPr lang="nl-NL" dirty="0">
                <a:solidFill>
                  <a:srgbClr val="364C60"/>
                </a:solidFill>
                <a:latin typeface="Montserrat Light" panose="00000400000000000000" pitchFamily="50" charset="0"/>
              </a:rPr>
              <a:t>Bij &gt;7% afvallen gekolfde melk aanbieden (kijk wel naar totaalplaatje);</a:t>
            </a:r>
          </a:p>
          <a:p>
            <a:endParaRPr lang="nl-NL" dirty="0">
              <a:solidFill>
                <a:srgbClr val="364C60"/>
              </a:solidFill>
              <a:latin typeface="Montserrat Light" panose="00000400000000000000" pitchFamily="50" charset="0"/>
            </a:endParaRPr>
          </a:p>
          <a:p>
            <a:r>
              <a:rPr lang="nl-NL" dirty="0">
                <a:solidFill>
                  <a:srgbClr val="364C60"/>
                </a:solidFill>
                <a:latin typeface="Montserrat Light" panose="00000400000000000000" pitchFamily="50" charset="0"/>
              </a:rPr>
              <a:t>Bij &gt;10% afvallen of op medische indicatie de gekolfde melk aanvullen met kunstvoeding;</a:t>
            </a:r>
          </a:p>
          <a:p>
            <a:endParaRPr lang="nl-NL" dirty="0">
              <a:solidFill>
                <a:srgbClr val="364C60"/>
              </a:solidFill>
              <a:latin typeface="Montserrat Light" panose="00000400000000000000" pitchFamily="50" charset="0"/>
            </a:endParaRPr>
          </a:p>
          <a:p>
            <a:r>
              <a:rPr lang="nl-NL" dirty="0">
                <a:solidFill>
                  <a:srgbClr val="364C60"/>
                </a:solidFill>
                <a:latin typeface="Montserrat Light" panose="00000400000000000000" pitchFamily="50" charset="0"/>
              </a:rPr>
              <a:t>Schakel een lactatiekundige in als dit niet snel effect heeft!</a:t>
            </a:r>
          </a:p>
        </p:txBody>
      </p:sp>
      <p:pic>
        <p:nvPicPr>
          <p:cNvPr id="5" name="Afbeelding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75340" y="6156994"/>
            <a:ext cx="622920" cy="622920"/>
          </a:xfrm>
          <a:prstGeom prst="rect">
            <a:avLst/>
          </a:prstGeom>
        </p:spPr>
      </p:pic>
    </p:spTree>
    <p:extLst>
      <p:ext uri="{BB962C8B-B14F-4D97-AF65-F5344CB8AC3E}">
        <p14:creationId xmlns:p14="http://schemas.microsoft.com/office/powerpoint/2010/main" val="42623031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638" y="5157192"/>
            <a:ext cx="3884240" cy="1583275"/>
          </a:xfrm>
          <a:prstGeom prst="rect">
            <a:avLst/>
          </a:prstGeom>
        </p:spPr>
      </p:pic>
      <p:sp>
        <p:nvSpPr>
          <p:cNvPr id="2" name="Titel 1"/>
          <p:cNvSpPr>
            <a:spLocks noGrp="1"/>
          </p:cNvSpPr>
          <p:nvPr>
            <p:ph type="title"/>
          </p:nvPr>
        </p:nvSpPr>
        <p:spPr/>
        <p:txBody>
          <a:bodyPr/>
          <a:lstStyle/>
          <a:p>
            <a:r>
              <a:rPr lang="nl-NL" dirty="0">
                <a:solidFill>
                  <a:srgbClr val="F1B39B"/>
                </a:solidFill>
              </a:rPr>
              <a:t>4. Ingetrokken en/of vlakke tepels</a:t>
            </a:r>
          </a:p>
        </p:txBody>
      </p:sp>
      <p:sp>
        <p:nvSpPr>
          <p:cNvPr id="3" name="Tijdelijke aanduiding voor inhoud 2"/>
          <p:cNvSpPr>
            <a:spLocks noGrp="1"/>
          </p:cNvSpPr>
          <p:nvPr>
            <p:ph sz="half" idx="1"/>
          </p:nvPr>
        </p:nvSpPr>
        <p:spPr/>
        <p:txBody>
          <a:bodyPr>
            <a:normAutofit fontScale="92500" lnSpcReduction="10000"/>
          </a:bodyPr>
          <a:lstStyle/>
          <a:p>
            <a:r>
              <a:rPr lang="nl-NL" sz="2400" dirty="0">
                <a:solidFill>
                  <a:srgbClr val="364C60"/>
                </a:solidFill>
                <a:latin typeface="Montserrat Light" panose="00000400000000000000" pitchFamily="50" charset="0"/>
              </a:rPr>
              <a:t>Hoeft geen probleem te zijn. Het heet immers </a:t>
            </a:r>
            <a:r>
              <a:rPr lang="nl-NL" sz="2400" dirty="0" err="1">
                <a:solidFill>
                  <a:srgbClr val="364C60"/>
                </a:solidFill>
                <a:latin typeface="Montserrat Light" panose="00000400000000000000" pitchFamily="50" charset="0"/>
              </a:rPr>
              <a:t>borstvoeden</a:t>
            </a:r>
            <a:r>
              <a:rPr lang="nl-NL" sz="2400" dirty="0">
                <a:solidFill>
                  <a:srgbClr val="364C60"/>
                </a:solidFill>
                <a:latin typeface="Montserrat Light" panose="00000400000000000000" pitchFamily="50" charset="0"/>
              </a:rPr>
              <a:t>, geen </a:t>
            </a:r>
            <a:r>
              <a:rPr lang="nl-NL" sz="2400" dirty="0" err="1">
                <a:solidFill>
                  <a:srgbClr val="364C60"/>
                </a:solidFill>
                <a:latin typeface="Montserrat Light" panose="00000400000000000000" pitchFamily="50" charset="0"/>
              </a:rPr>
              <a:t>tepelvoeden</a:t>
            </a:r>
            <a:r>
              <a:rPr lang="nl-NL" sz="2400" dirty="0">
                <a:solidFill>
                  <a:srgbClr val="364C60"/>
                </a:solidFill>
                <a:latin typeface="Montserrat Light" panose="00000400000000000000" pitchFamily="50" charset="0"/>
              </a:rPr>
              <a:t>.</a:t>
            </a:r>
          </a:p>
          <a:p>
            <a:endParaRPr lang="nl-NL" sz="2400" dirty="0">
              <a:solidFill>
                <a:srgbClr val="364C60"/>
              </a:solidFill>
              <a:latin typeface="Montserrat Light" panose="00000400000000000000" pitchFamily="50" charset="0"/>
            </a:endParaRPr>
          </a:p>
          <a:p>
            <a:r>
              <a:rPr lang="nl-NL" sz="2400" dirty="0" err="1">
                <a:solidFill>
                  <a:srgbClr val="364C60"/>
                </a:solidFill>
                <a:latin typeface="Montserrat Light" panose="00000400000000000000" pitchFamily="50" charset="0"/>
              </a:rPr>
              <a:t>Pinchtest</a:t>
            </a:r>
            <a:endParaRPr lang="nl-NL" sz="2400" dirty="0">
              <a:solidFill>
                <a:srgbClr val="364C60"/>
              </a:solidFill>
              <a:latin typeface="Montserrat Light" panose="00000400000000000000" pitchFamily="50" charset="0"/>
            </a:endParaRPr>
          </a:p>
          <a:p>
            <a:pPr lvl="1"/>
            <a:r>
              <a:rPr lang="nl-NL" sz="2000" dirty="0">
                <a:solidFill>
                  <a:srgbClr val="364C60"/>
                </a:solidFill>
                <a:latin typeface="Montserrat Light" panose="00000400000000000000" pitchFamily="50" charset="0"/>
              </a:rPr>
              <a:t>2,5cm achter tepel tepelhof indrukken</a:t>
            </a:r>
          </a:p>
          <a:p>
            <a:endParaRPr lang="nl-NL" sz="2400" dirty="0">
              <a:solidFill>
                <a:srgbClr val="364C60"/>
              </a:solidFill>
              <a:latin typeface="Montserrat Light" panose="00000400000000000000" pitchFamily="50" charset="0"/>
            </a:endParaRPr>
          </a:p>
          <a:p>
            <a:r>
              <a:rPr lang="nl-NL" sz="2400" dirty="0">
                <a:solidFill>
                  <a:srgbClr val="364C60"/>
                </a:solidFill>
                <a:latin typeface="Montserrat Light" panose="00000400000000000000" pitchFamily="50" charset="0"/>
              </a:rPr>
              <a:t>Borstvoeding komt vaak later op gang.</a:t>
            </a:r>
          </a:p>
        </p:txBody>
      </p:sp>
      <p:sp>
        <p:nvSpPr>
          <p:cNvPr id="6" name="Tijdelijke aanduiding voor inhoud 5"/>
          <p:cNvSpPr>
            <a:spLocks noGrp="1"/>
          </p:cNvSpPr>
          <p:nvPr>
            <p:ph sz="half" idx="2"/>
          </p:nvPr>
        </p:nvSpPr>
        <p:spPr/>
        <p:txBody>
          <a:bodyPr>
            <a:normAutofit fontScale="92500" lnSpcReduction="10000"/>
          </a:bodyPr>
          <a:lstStyle/>
          <a:p>
            <a:r>
              <a:rPr lang="nl-NL" dirty="0">
                <a:solidFill>
                  <a:srgbClr val="364C60"/>
                </a:solidFill>
                <a:latin typeface="Montserrat Light" panose="00000400000000000000" pitchFamily="50" charset="0"/>
              </a:rPr>
              <a:t>Advies: </a:t>
            </a:r>
          </a:p>
          <a:p>
            <a:pPr lvl="1"/>
            <a:r>
              <a:rPr lang="nl-NL" dirty="0">
                <a:solidFill>
                  <a:srgbClr val="364C60"/>
                </a:solidFill>
                <a:latin typeface="Montserrat Light" panose="00000400000000000000" pitchFamily="50" charset="0"/>
              </a:rPr>
              <a:t>Voor aanleggen tepel en tepelhof masseren of eventueel kolven</a:t>
            </a:r>
          </a:p>
          <a:p>
            <a:pPr lvl="1"/>
            <a:r>
              <a:rPr lang="nl-NL" dirty="0">
                <a:solidFill>
                  <a:srgbClr val="364C60"/>
                </a:solidFill>
                <a:latin typeface="Montserrat Light" panose="00000400000000000000" pitchFamily="50" charset="0"/>
              </a:rPr>
              <a:t>Tijdens aanleggen borst vormen</a:t>
            </a:r>
          </a:p>
          <a:p>
            <a:pPr lvl="1"/>
            <a:r>
              <a:rPr lang="nl-NL" dirty="0">
                <a:solidFill>
                  <a:srgbClr val="364C60"/>
                </a:solidFill>
                <a:latin typeface="Montserrat Light" panose="00000400000000000000" pitchFamily="50" charset="0"/>
              </a:rPr>
              <a:t>Als dat niet werkt, dan pas tepelhoedjes overwegen</a:t>
            </a:r>
          </a:p>
          <a:p>
            <a:endParaRPr lang="nl-NL" dirty="0">
              <a:solidFill>
                <a:srgbClr val="364C60"/>
              </a:solidFill>
              <a:latin typeface="Montserrat Light" panose="00000400000000000000" pitchFamily="50" charset="0"/>
            </a:endParaRPr>
          </a:p>
          <a:p>
            <a:r>
              <a:rPr lang="nl-NL" dirty="0">
                <a:solidFill>
                  <a:srgbClr val="364C60"/>
                </a:solidFill>
                <a:latin typeface="Montserrat Light" panose="00000400000000000000" pitchFamily="50" charset="0"/>
              </a:rPr>
              <a:t>Tepelvormers worden afgeraden.</a:t>
            </a:r>
          </a:p>
          <a:p>
            <a:pPr lvl="1"/>
            <a:endParaRPr lang="nl-NL" dirty="0"/>
          </a:p>
        </p:txBody>
      </p:sp>
      <p:pic>
        <p:nvPicPr>
          <p:cNvPr id="8" name="Afbeelding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75340" y="6156994"/>
            <a:ext cx="622920" cy="622920"/>
          </a:xfrm>
          <a:prstGeom prst="rect">
            <a:avLst/>
          </a:prstGeom>
        </p:spPr>
      </p:pic>
    </p:spTree>
    <p:extLst>
      <p:ext uri="{BB962C8B-B14F-4D97-AF65-F5344CB8AC3E}">
        <p14:creationId xmlns:p14="http://schemas.microsoft.com/office/powerpoint/2010/main" val="18780229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050" name="Picture 2" descr="http://www.mensenkennis.be/wp-content/uploads/2016/04/cijfers.png"/>
          <p:cNvPicPr>
            <a:picLocks noChangeAspect="1" noChangeArrowheads="1"/>
          </p:cNvPicPr>
          <p:nvPr/>
        </p:nvPicPr>
        <p:blipFill rotWithShape="1">
          <a:blip r:embed="rId4">
            <a:extLst>
              <a:ext uri="{28A0092B-C50C-407E-A947-70E740481C1C}">
                <a14:useLocalDpi xmlns:a14="http://schemas.microsoft.com/office/drawing/2010/main" val="0"/>
              </a:ext>
            </a:extLst>
          </a:blip>
          <a:srcRect t="57748" b="13877"/>
          <a:stretch/>
        </p:blipFill>
        <p:spPr bwMode="auto">
          <a:xfrm>
            <a:off x="0" y="5301208"/>
            <a:ext cx="9144000" cy="1556792"/>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normAutofit/>
          </a:bodyPr>
          <a:lstStyle/>
          <a:p>
            <a:r>
              <a:rPr lang="nl-NL" sz="6000" dirty="0">
                <a:solidFill>
                  <a:srgbClr val="F1B39B"/>
                </a:solidFill>
                <a:latin typeface="olivier" pitchFamily="2" charset="0"/>
              </a:rPr>
              <a:t>Certificaat</a:t>
            </a:r>
          </a:p>
        </p:txBody>
      </p:sp>
      <p:sp>
        <p:nvSpPr>
          <p:cNvPr id="3" name="Tijdelijke aanduiding voor inhoud 2"/>
          <p:cNvSpPr>
            <a:spLocks noGrp="1"/>
          </p:cNvSpPr>
          <p:nvPr>
            <p:ph idx="1"/>
          </p:nvPr>
        </p:nvSpPr>
        <p:spPr>
          <a:xfrm>
            <a:off x="457200" y="1600200"/>
            <a:ext cx="8507288" cy="4525963"/>
          </a:xfrm>
        </p:spPr>
        <p:txBody>
          <a:bodyPr/>
          <a:lstStyle/>
          <a:p>
            <a:r>
              <a:rPr lang="nl-NL" dirty="0">
                <a:solidFill>
                  <a:srgbClr val="364C60"/>
                </a:solidFill>
                <a:latin typeface="Montserrat Light" panose="00000400000000000000" pitchFamily="50" charset="0"/>
              </a:rPr>
              <a:t>Wereld Wonder is borstvoeding gecertificeerd</a:t>
            </a:r>
          </a:p>
          <a:p>
            <a:pPr lvl="2"/>
            <a:r>
              <a:rPr lang="nl-NL" dirty="0">
                <a:solidFill>
                  <a:srgbClr val="364C60"/>
                </a:solidFill>
                <a:latin typeface="Montserrat Light" panose="00000400000000000000" pitchFamily="50" charset="0"/>
              </a:rPr>
              <a:t>En dat willen we zo houden!</a:t>
            </a:r>
          </a:p>
          <a:p>
            <a:pPr marL="360363" lvl="2" indent="-360363">
              <a:buNone/>
            </a:pPr>
            <a:r>
              <a:rPr lang="nl-NL" dirty="0">
                <a:solidFill>
                  <a:srgbClr val="364C60"/>
                </a:solidFill>
                <a:latin typeface="Montserrat Light" panose="00000400000000000000" pitchFamily="50" charset="0"/>
              </a:rPr>
              <a:t>Dus werken we allemaal heel netjes op 1 lijn volgens</a:t>
            </a:r>
          </a:p>
          <a:p>
            <a:pPr marL="360363" lvl="2" indent="-360363">
              <a:buNone/>
            </a:pPr>
            <a:r>
              <a:rPr lang="nl-NL" dirty="0">
                <a:solidFill>
                  <a:srgbClr val="364C60"/>
                </a:solidFill>
                <a:latin typeface="Montserrat Light" panose="00000400000000000000" pitchFamily="50" charset="0"/>
              </a:rPr>
              <a:t>de 10 vuistregels voor het wel slagen van de</a:t>
            </a:r>
          </a:p>
          <a:p>
            <a:pPr marL="360363" lvl="2" indent="-360363">
              <a:buNone/>
            </a:pPr>
            <a:r>
              <a:rPr lang="nl-NL" dirty="0">
                <a:solidFill>
                  <a:srgbClr val="364C60"/>
                </a:solidFill>
                <a:latin typeface="Montserrat Light" panose="00000400000000000000" pitchFamily="50" charset="0"/>
              </a:rPr>
              <a:t>borstvoeding.</a:t>
            </a:r>
          </a:p>
          <a:p>
            <a:pPr marL="360363" lvl="2" indent="-360363">
              <a:buNone/>
            </a:pPr>
            <a:endParaRPr lang="nl-NL" dirty="0">
              <a:solidFill>
                <a:srgbClr val="364C60"/>
              </a:solidFill>
              <a:latin typeface="Montserrat Light" panose="00000400000000000000" pitchFamily="50" charset="0"/>
            </a:endParaRPr>
          </a:p>
          <a:p>
            <a:pPr marL="360363" lvl="2" indent="-360363" algn="ctr">
              <a:buNone/>
            </a:pPr>
            <a:r>
              <a:rPr lang="nl-NL" dirty="0">
                <a:solidFill>
                  <a:srgbClr val="364C60"/>
                </a:solidFill>
                <a:latin typeface="Montserrat Light" panose="00000400000000000000" pitchFamily="50" charset="0"/>
              </a:rPr>
              <a:t>Maar… wie weet ze te noemen?</a:t>
            </a:r>
          </a:p>
          <a:p>
            <a:pPr marL="360363" lvl="2" indent="-360363">
              <a:buNone/>
            </a:pPr>
            <a:endParaRPr lang="nl-NL" dirty="0"/>
          </a:p>
        </p:txBody>
      </p:sp>
      <p:pic>
        <p:nvPicPr>
          <p:cNvPr id="6" name="Afbeelding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75340" y="6156994"/>
            <a:ext cx="622920" cy="622920"/>
          </a:xfrm>
          <a:prstGeom prst="rect">
            <a:avLst/>
          </a:prstGeom>
        </p:spPr>
      </p:pic>
    </p:spTree>
    <p:extLst>
      <p:ext uri="{BB962C8B-B14F-4D97-AF65-F5344CB8AC3E}">
        <p14:creationId xmlns:p14="http://schemas.microsoft.com/office/powerpoint/2010/main" val="31901050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solidFill>
                  <a:srgbClr val="F1B39B"/>
                </a:solidFill>
                <a:latin typeface="Montserrat Light" panose="00000400000000000000" pitchFamily="50" charset="0"/>
              </a:rPr>
              <a:t>5. Pijnlijke tepels en kloven</a:t>
            </a:r>
          </a:p>
        </p:txBody>
      </p:sp>
      <p:sp>
        <p:nvSpPr>
          <p:cNvPr id="3" name="Tijdelijke aanduiding voor inhoud 2"/>
          <p:cNvSpPr>
            <a:spLocks noGrp="1"/>
          </p:cNvSpPr>
          <p:nvPr>
            <p:ph sz="half" idx="1"/>
          </p:nvPr>
        </p:nvSpPr>
        <p:spPr>
          <a:xfrm>
            <a:off x="457200" y="1600200"/>
            <a:ext cx="4114800" cy="4637112"/>
          </a:xfrm>
        </p:spPr>
        <p:txBody>
          <a:bodyPr>
            <a:normAutofit fontScale="40000" lnSpcReduction="20000"/>
          </a:bodyPr>
          <a:lstStyle/>
          <a:p>
            <a:r>
              <a:rPr lang="nl-NL" sz="4000" dirty="0">
                <a:solidFill>
                  <a:srgbClr val="364C60"/>
                </a:solidFill>
                <a:latin typeface="Montserrat Light" panose="00000400000000000000" pitchFamily="50" charset="0"/>
              </a:rPr>
              <a:t>Neem pijn serieus en vraag door;</a:t>
            </a:r>
          </a:p>
          <a:p>
            <a:endParaRPr lang="nl-NL" sz="4000" dirty="0">
              <a:solidFill>
                <a:srgbClr val="364C60"/>
              </a:solidFill>
              <a:latin typeface="Montserrat Light" panose="00000400000000000000" pitchFamily="50" charset="0"/>
            </a:endParaRPr>
          </a:p>
          <a:p>
            <a:r>
              <a:rPr lang="nl-NL" sz="4000" dirty="0">
                <a:solidFill>
                  <a:srgbClr val="364C60"/>
                </a:solidFill>
                <a:latin typeface="Montserrat Light" panose="00000400000000000000" pitchFamily="50" charset="0"/>
              </a:rPr>
              <a:t>Extra aandacht voor aanlegtechniek en drinktechniek;</a:t>
            </a:r>
          </a:p>
          <a:p>
            <a:endParaRPr lang="nl-NL" sz="4000" dirty="0">
              <a:solidFill>
                <a:srgbClr val="364C60"/>
              </a:solidFill>
              <a:latin typeface="Montserrat Light" panose="00000400000000000000" pitchFamily="50" charset="0"/>
            </a:endParaRPr>
          </a:p>
          <a:p>
            <a:r>
              <a:rPr lang="nl-NL" sz="4000" dirty="0">
                <a:solidFill>
                  <a:srgbClr val="364C60"/>
                </a:solidFill>
                <a:latin typeface="Montserrat Light" panose="00000400000000000000" pitchFamily="50" charset="0"/>
              </a:rPr>
              <a:t>Observeer hoe de tepel na voeding eruit ziet;</a:t>
            </a:r>
          </a:p>
          <a:p>
            <a:endParaRPr lang="nl-NL" sz="4000" dirty="0">
              <a:solidFill>
                <a:srgbClr val="364C60"/>
              </a:solidFill>
              <a:latin typeface="Montserrat Light" panose="00000400000000000000" pitchFamily="50" charset="0"/>
            </a:endParaRPr>
          </a:p>
          <a:p>
            <a:r>
              <a:rPr lang="nl-NL" sz="4000" dirty="0">
                <a:solidFill>
                  <a:srgbClr val="364C60"/>
                </a:solidFill>
                <a:latin typeface="Montserrat Light" panose="00000400000000000000" pitchFamily="50" charset="0"/>
              </a:rPr>
              <a:t>Beoordeel nogmaals babymondje (tongriem, spruw); </a:t>
            </a:r>
          </a:p>
          <a:p>
            <a:endParaRPr lang="nl-NL" sz="4000" dirty="0">
              <a:solidFill>
                <a:srgbClr val="364C60"/>
              </a:solidFill>
              <a:latin typeface="Montserrat Light" panose="00000400000000000000" pitchFamily="50" charset="0"/>
            </a:endParaRPr>
          </a:p>
          <a:p>
            <a:r>
              <a:rPr lang="nl-NL" sz="4000" dirty="0">
                <a:solidFill>
                  <a:srgbClr val="364C60"/>
                </a:solidFill>
                <a:latin typeface="Montserrat Light" panose="00000400000000000000" pitchFamily="50" charset="0"/>
              </a:rPr>
              <a:t>Kijk mee met het kolven en controleer:</a:t>
            </a:r>
          </a:p>
          <a:p>
            <a:pPr lvl="1"/>
            <a:r>
              <a:rPr lang="nl-NL" sz="4000" dirty="0" err="1">
                <a:solidFill>
                  <a:srgbClr val="364C60"/>
                </a:solidFill>
                <a:latin typeface="Montserrat Light" panose="00000400000000000000" pitchFamily="50" charset="0"/>
              </a:rPr>
              <a:t>Pasmaat</a:t>
            </a:r>
            <a:r>
              <a:rPr lang="nl-NL" sz="4000" dirty="0">
                <a:solidFill>
                  <a:srgbClr val="364C60"/>
                </a:solidFill>
                <a:latin typeface="Montserrat Light" panose="00000400000000000000" pitchFamily="50" charset="0"/>
              </a:rPr>
              <a:t> schelpen</a:t>
            </a:r>
          </a:p>
          <a:p>
            <a:pPr lvl="1"/>
            <a:r>
              <a:rPr lang="nl-NL" sz="4000" dirty="0">
                <a:solidFill>
                  <a:srgbClr val="364C60"/>
                </a:solidFill>
                <a:latin typeface="Montserrat Light" panose="00000400000000000000" pitchFamily="50" charset="0"/>
              </a:rPr>
              <a:t>Hoelang kolft ze</a:t>
            </a:r>
          </a:p>
          <a:p>
            <a:pPr lvl="1"/>
            <a:r>
              <a:rPr lang="nl-NL" sz="4000" dirty="0">
                <a:solidFill>
                  <a:srgbClr val="364C60"/>
                </a:solidFill>
                <a:latin typeface="Montserrat Light" panose="00000400000000000000" pitchFamily="50" charset="0"/>
              </a:rPr>
              <a:t>Zuigkracht kolf</a:t>
            </a:r>
          </a:p>
          <a:p>
            <a:endParaRPr lang="nl-NL" dirty="0"/>
          </a:p>
        </p:txBody>
      </p:sp>
      <p:sp>
        <p:nvSpPr>
          <p:cNvPr id="4" name="Tijdelijke aanduiding voor inhoud 3"/>
          <p:cNvSpPr>
            <a:spLocks noGrp="1"/>
          </p:cNvSpPr>
          <p:nvPr>
            <p:ph sz="half" idx="2"/>
          </p:nvPr>
        </p:nvSpPr>
        <p:spPr>
          <a:xfrm>
            <a:off x="4648200" y="1600200"/>
            <a:ext cx="4038600" cy="4637112"/>
          </a:xfrm>
        </p:spPr>
        <p:txBody>
          <a:bodyPr>
            <a:noAutofit/>
          </a:bodyPr>
          <a:lstStyle/>
          <a:p>
            <a:r>
              <a:rPr lang="nl-NL" sz="1600" dirty="0">
                <a:solidFill>
                  <a:srgbClr val="364C60"/>
                </a:solidFill>
                <a:latin typeface="Montserrat Light" panose="00000400000000000000" pitchFamily="50" charset="0"/>
              </a:rPr>
              <a:t>GVO tepelverzorging;</a:t>
            </a:r>
          </a:p>
          <a:p>
            <a:pPr lvl="1"/>
            <a:r>
              <a:rPr lang="nl-NL" sz="1600" dirty="0">
                <a:solidFill>
                  <a:srgbClr val="364C60"/>
                </a:solidFill>
                <a:latin typeface="Montserrat Light" panose="00000400000000000000" pitchFamily="50" charset="0"/>
              </a:rPr>
              <a:t>Druppeltje melk over tepelsmeren en laten drogen</a:t>
            </a:r>
          </a:p>
          <a:p>
            <a:pPr lvl="1"/>
            <a:r>
              <a:rPr lang="nl-NL" sz="1600" dirty="0">
                <a:solidFill>
                  <a:srgbClr val="364C60"/>
                </a:solidFill>
                <a:latin typeface="Montserrat Light" panose="00000400000000000000" pitchFamily="50" charset="0"/>
              </a:rPr>
              <a:t>Niet wassen met zeep</a:t>
            </a:r>
          </a:p>
          <a:p>
            <a:pPr lvl="1"/>
            <a:r>
              <a:rPr lang="nl-NL" sz="1600" dirty="0">
                <a:solidFill>
                  <a:srgbClr val="364C60"/>
                </a:solidFill>
                <a:latin typeface="Montserrat Light" panose="00000400000000000000" pitchFamily="50" charset="0"/>
              </a:rPr>
              <a:t>Eventuele zalfjes niet te dik (en controle allergieën)</a:t>
            </a:r>
          </a:p>
          <a:p>
            <a:pPr lvl="1"/>
            <a:r>
              <a:rPr lang="nl-NL" sz="1600" dirty="0" err="1">
                <a:solidFill>
                  <a:srgbClr val="364C60"/>
                </a:solidFill>
                <a:latin typeface="Montserrat Light" panose="00000400000000000000" pitchFamily="50" charset="0"/>
              </a:rPr>
              <a:t>Hydrogelpads</a:t>
            </a:r>
            <a:r>
              <a:rPr lang="nl-NL" sz="1600" dirty="0">
                <a:solidFill>
                  <a:srgbClr val="364C60"/>
                </a:solidFill>
                <a:latin typeface="Montserrat Light" panose="00000400000000000000" pitchFamily="50" charset="0"/>
              </a:rPr>
              <a:t> zijn bedoeld voor 10minuten na de voeding niet continu gebruik </a:t>
            </a:r>
          </a:p>
          <a:p>
            <a:pPr lvl="1"/>
            <a:r>
              <a:rPr lang="nl-NL" sz="1600" dirty="0">
                <a:solidFill>
                  <a:srgbClr val="364C60"/>
                </a:solidFill>
                <a:latin typeface="Montserrat Light" panose="00000400000000000000" pitchFamily="50" charset="0"/>
              </a:rPr>
              <a:t>Niet de korstjes eraf trekken</a:t>
            </a:r>
          </a:p>
          <a:p>
            <a:pPr lvl="1"/>
            <a:endParaRPr lang="nl-NL" sz="1600" dirty="0">
              <a:solidFill>
                <a:srgbClr val="364C60"/>
              </a:solidFill>
              <a:latin typeface="Montserrat Light" panose="00000400000000000000" pitchFamily="50" charset="0"/>
            </a:endParaRPr>
          </a:p>
          <a:p>
            <a:r>
              <a:rPr lang="nl-NL" sz="1600" dirty="0">
                <a:solidFill>
                  <a:srgbClr val="364C60"/>
                </a:solidFill>
                <a:latin typeface="Montserrat Light" panose="00000400000000000000" pitchFamily="50" charset="0"/>
              </a:rPr>
              <a:t>Bij geen verbetering of verergering schakel lactatiekundige in. Zij kan eventueel besluiten voor aanlegstop, doe dit nooit zonder overleg;</a:t>
            </a:r>
          </a:p>
          <a:p>
            <a:endParaRPr lang="nl-NL" sz="1600" dirty="0">
              <a:solidFill>
                <a:srgbClr val="364C60"/>
              </a:solidFill>
              <a:latin typeface="Montserrat Light" panose="00000400000000000000" pitchFamily="50" charset="0"/>
            </a:endParaRPr>
          </a:p>
          <a:p>
            <a:r>
              <a:rPr lang="nl-NL" sz="1600" dirty="0">
                <a:solidFill>
                  <a:srgbClr val="364C60"/>
                </a:solidFill>
                <a:latin typeface="Montserrat Light" panose="00000400000000000000" pitchFamily="50" charset="0"/>
              </a:rPr>
              <a:t>Tepelhoedjes zijn hier niet de  oplossing voor.</a:t>
            </a:r>
          </a:p>
        </p:txBody>
      </p:sp>
      <p:pic>
        <p:nvPicPr>
          <p:cNvPr id="5" name="Afbeelding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1680" y="5445224"/>
            <a:ext cx="1317898" cy="1317898"/>
          </a:xfrm>
          <a:prstGeom prst="rect">
            <a:avLst/>
          </a:prstGeom>
        </p:spPr>
      </p:pic>
      <p:pic>
        <p:nvPicPr>
          <p:cNvPr id="6" name="Afbeelding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75340" y="6156994"/>
            <a:ext cx="622920" cy="622920"/>
          </a:xfrm>
          <a:prstGeom prst="rect">
            <a:avLst/>
          </a:prstGeom>
        </p:spPr>
      </p:pic>
    </p:spTree>
    <p:extLst>
      <p:ext uri="{BB962C8B-B14F-4D97-AF65-F5344CB8AC3E}">
        <p14:creationId xmlns:p14="http://schemas.microsoft.com/office/powerpoint/2010/main" val="13043552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77551" y="773832"/>
            <a:ext cx="8229600" cy="1143000"/>
          </a:xfrm>
        </p:spPr>
        <p:txBody>
          <a:bodyPr>
            <a:normAutofit fontScale="90000"/>
          </a:bodyPr>
          <a:lstStyle/>
          <a:p>
            <a:r>
              <a:rPr lang="nl-NL" sz="4000" dirty="0">
                <a:solidFill>
                  <a:srgbClr val="F1B39B"/>
                </a:solidFill>
                <a:latin typeface="Montserrat Light" panose="00000400000000000000" pitchFamily="50" charset="0"/>
              </a:rPr>
              <a:t>6. Steriele /niet infectieuze borstontsteking</a:t>
            </a:r>
            <a:r>
              <a:rPr lang="nl-NL" dirty="0"/>
              <a:t/>
            </a:r>
            <a:br>
              <a:rPr lang="nl-NL" dirty="0"/>
            </a:br>
            <a:endParaRPr lang="nl-NL" dirty="0"/>
          </a:p>
        </p:txBody>
      </p:sp>
      <p:sp>
        <p:nvSpPr>
          <p:cNvPr id="3" name="Tijdelijke aanduiding voor inhoud 2"/>
          <p:cNvSpPr>
            <a:spLocks noGrp="1"/>
          </p:cNvSpPr>
          <p:nvPr>
            <p:ph sz="half" idx="1"/>
          </p:nvPr>
        </p:nvSpPr>
        <p:spPr>
          <a:xfrm>
            <a:off x="460803" y="1772816"/>
            <a:ext cx="4038600" cy="4968552"/>
          </a:xfrm>
        </p:spPr>
        <p:txBody>
          <a:bodyPr>
            <a:normAutofit fontScale="70000" lnSpcReduction="20000"/>
          </a:bodyPr>
          <a:lstStyle/>
          <a:p>
            <a:r>
              <a:rPr lang="nl-NL" dirty="0">
                <a:solidFill>
                  <a:srgbClr val="364C60"/>
                </a:solidFill>
                <a:latin typeface="Montserrat Light" panose="00000400000000000000" pitchFamily="50" charset="0"/>
              </a:rPr>
              <a:t>Een rode lokale pijnlijke plek op de borst; </a:t>
            </a:r>
          </a:p>
          <a:p>
            <a:endParaRPr lang="nl-NL" dirty="0">
              <a:solidFill>
                <a:srgbClr val="364C60"/>
              </a:solidFill>
              <a:latin typeface="Montserrat Light" panose="00000400000000000000" pitchFamily="50" charset="0"/>
            </a:endParaRPr>
          </a:p>
          <a:p>
            <a:r>
              <a:rPr lang="nl-NL" dirty="0">
                <a:solidFill>
                  <a:srgbClr val="364C60"/>
                </a:solidFill>
                <a:latin typeface="Montserrat Light" panose="00000400000000000000" pitchFamily="50" charset="0"/>
              </a:rPr>
              <a:t>Vaak met koorts, spierpijn en/of grieperig gevoel;</a:t>
            </a:r>
          </a:p>
          <a:p>
            <a:endParaRPr lang="nl-NL" dirty="0">
              <a:solidFill>
                <a:srgbClr val="364C60"/>
              </a:solidFill>
              <a:latin typeface="Montserrat Light" panose="00000400000000000000" pitchFamily="50" charset="0"/>
            </a:endParaRPr>
          </a:p>
          <a:p>
            <a:r>
              <a:rPr lang="nl-NL" dirty="0">
                <a:solidFill>
                  <a:srgbClr val="364C60"/>
                </a:solidFill>
                <a:latin typeface="Montserrat Light" panose="00000400000000000000" pitchFamily="50" charset="0"/>
              </a:rPr>
              <a:t>Meest voorkomende oorzaak:</a:t>
            </a:r>
          </a:p>
          <a:p>
            <a:pPr lvl="1"/>
            <a:r>
              <a:rPr lang="nl-NL" dirty="0">
                <a:solidFill>
                  <a:srgbClr val="364C60"/>
                </a:solidFill>
                <a:latin typeface="Montserrat Light" panose="00000400000000000000" pitchFamily="50" charset="0"/>
              </a:rPr>
              <a:t>Slechte lediging van de borsten door:</a:t>
            </a:r>
          </a:p>
          <a:p>
            <a:pPr lvl="2"/>
            <a:r>
              <a:rPr lang="nl-NL" dirty="0">
                <a:solidFill>
                  <a:srgbClr val="364C60"/>
                </a:solidFill>
                <a:latin typeface="Montserrat Light" panose="00000400000000000000" pitchFamily="50" charset="0"/>
              </a:rPr>
              <a:t>slechte aanlegtechniek</a:t>
            </a:r>
          </a:p>
          <a:p>
            <a:pPr lvl="2"/>
            <a:r>
              <a:rPr lang="nl-NL" dirty="0">
                <a:solidFill>
                  <a:srgbClr val="364C60"/>
                </a:solidFill>
                <a:latin typeface="Montserrat Light" panose="00000400000000000000" pitchFamily="50" charset="0"/>
              </a:rPr>
              <a:t>Te weinig/te korte voedingen</a:t>
            </a:r>
          </a:p>
          <a:p>
            <a:pPr lvl="2"/>
            <a:r>
              <a:rPr lang="nl-NL" dirty="0">
                <a:solidFill>
                  <a:srgbClr val="364C60"/>
                </a:solidFill>
                <a:latin typeface="Montserrat Light" panose="00000400000000000000" pitchFamily="50" charset="0"/>
              </a:rPr>
              <a:t>Overproductie;</a:t>
            </a:r>
          </a:p>
          <a:p>
            <a:endParaRPr lang="nl-NL" dirty="0"/>
          </a:p>
        </p:txBody>
      </p:sp>
      <p:sp>
        <p:nvSpPr>
          <p:cNvPr id="4" name="Tijdelijke aanduiding voor inhoud 3"/>
          <p:cNvSpPr>
            <a:spLocks noGrp="1"/>
          </p:cNvSpPr>
          <p:nvPr>
            <p:ph sz="half" idx="2"/>
          </p:nvPr>
        </p:nvSpPr>
        <p:spPr>
          <a:xfrm>
            <a:off x="4608125" y="1772816"/>
            <a:ext cx="4038600" cy="4968552"/>
          </a:xfrm>
        </p:spPr>
        <p:txBody>
          <a:bodyPr>
            <a:normAutofit fontScale="70000" lnSpcReduction="20000"/>
          </a:bodyPr>
          <a:lstStyle/>
          <a:p>
            <a:r>
              <a:rPr lang="nl-NL" dirty="0">
                <a:solidFill>
                  <a:srgbClr val="364C60"/>
                </a:solidFill>
                <a:latin typeface="Montserrat Light" panose="00000400000000000000" pitchFamily="50" charset="0"/>
              </a:rPr>
              <a:t>Advies: </a:t>
            </a:r>
          </a:p>
          <a:p>
            <a:pPr lvl="1"/>
            <a:r>
              <a:rPr lang="nl-NL" dirty="0">
                <a:solidFill>
                  <a:srgbClr val="364C60"/>
                </a:solidFill>
                <a:latin typeface="Montserrat Light" panose="00000400000000000000" pitchFamily="50" charset="0"/>
              </a:rPr>
              <a:t>extra aandacht aanlegtechniek</a:t>
            </a:r>
          </a:p>
          <a:p>
            <a:pPr lvl="1"/>
            <a:r>
              <a:rPr lang="nl-NL" dirty="0">
                <a:solidFill>
                  <a:srgbClr val="364C60"/>
                </a:solidFill>
                <a:latin typeface="Montserrat Light" panose="00000400000000000000" pitchFamily="50" charset="0"/>
              </a:rPr>
              <a:t>verhoging frequentie voedingen</a:t>
            </a:r>
          </a:p>
          <a:p>
            <a:pPr lvl="1"/>
            <a:r>
              <a:rPr lang="nl-NL" dirty="0">
                <a:solidFill>
                  <a:srgbClr val="364C60"/>
                </a:solidFill>
                <a:latin typeface="Montserrat Light" panose="00000400000000000000" pitchFamily="50" charset="0"/>
              </a:rPr>
              <a:t>borsten goed leeg laten drinken. </a:t>
            </a:r>
          </a:p>
          <a:p>
            <a:pPr lvl="1"/>
            <a:r>
              <a:rPr lang="nl-NL" dirty="0">
                <a:solidFill>
                  <a:srgbClr val="364C60"/>
                </a:solidFill>
                <a:latin typeface="Montserrat Light" panose="00000400000000000000" pitchFamily="50" charset="0"/>
              </a:rPr>
              <a:t>Voor het voeden borst goed warm maken en plek zachtjes masseren (is pijnlijk);  </a:t>
            </a:r>
          </a:p>
          <a:p>
            <a:endParaRPr lang="nl-NL" dirty="0">
              <a:solidFill>
                <a:srgbClr val="364C60"/>
              </a:solidFill>
              <a:latin typeface="Montserrat Light" panose="00000400000000000000" pitchFamily="50" charset="0"/>
            </a:endParaRPr>
          </a:p>
          <a:p>
            <a:r>
              <a:rPr lang="nl-NL" dirty="0">
                <a:solidFill>
                  <a:srgbClr val="364C60"/>
                </a:solidFill>
                <a:latin typeface="Montserrat Light" panose="00000400000000000000" pitchFamily="50" charset="0"/>
              </a:rPr>
              <a:t>Als baby niet drinkt, moet er gekolfd worden, volle borsten kunnen ontsteking verergeren;</a:t>
            </a:r>
          </a:p>
          <a:p>
            <a:endParaRPr lang="nl-NL" dirty="0">
              <a:solidFill>
                <a:srgbClr val="364C60"/>
              </a:solidFill>
              <a:latin typeface="Montserrat Light" panose="00000400000000000000" pitchFamily="50" charset="0"/>
            </a:endParaRPr>
          </a:p>
          <a:p>
            <a:r>
              <a:rPr lang="nl-NL" dirty="0">
                <a:solidFill>
                  <a:srgbClr val="364C60"/>
                </a:solidFill>
                <a:latin typeface="Montserrat Light" panose="00000400000000000000" pitchFamily="50" charset="0"/>
              </a:rPr>
              <a:t>Na 24 uur contact huisarts voor eventueel antibiotica.</a:t>
            </a:r>
          </a:p>
        </p:txBody>
      </p:sp>
      <p:pic>
        <p:nvPicPr>
          <p:cNvPr id="5" name="Afbeelding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75340" y="6156994"/>
            <a:ext cx="622920" cy="622920"/>
          </a:xfrm>
          <a:prstGeom prst="rect">
            <a:avLst/>
          </a:prstGeom>
        </p:spPr>
      </p:pic>
    </p:spTree>
    <p:extLst>
      <p:ext uri="{BB962C8B-B14F-4D97-AF65-F5344CB8AC3E}">
        <p14:creationId xmlns:p14="http://schemas.microsoft.com/office/powerpoint/2010/main" val="16340139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solidFill>
                  <a:srgbClr val="F1B39B"/>
                </a:solidFill>
                <a:latin typeface="Montserrat Light" panose="00000400000000000000" pitchFamily="50" charset="0"/>
              </a:rPr>
              <a:t>7. borstontsteking</a:t>
            </a:r>
          </a:p>
        </p:txBody>
      </p:sp>
      <p:sp>
        <p:nvSpPr>
          <p:cNvPr id="3" name="Tijdelijke aanduiding voor inhoud 2"/>
          <p:cNvSpPr>
            <a:spLocks noGrp="1"/>
          </p:cNvSpPr>
          <p:nvPr>
            <p:ph idx="1"/>
          </p:nvPr>
        </p:nvSpPr>
        <p:spPr/>
        <p:txBody>
          <a:bodyPr/>
          <a:lstStyle/>
          <a:p>
            <a:r>
              <a:rPr lang="nl-NL" dirty="0">
                <a:solidFill>
                  <a:srgbClr val="364C60"/>
                </a:solidFill>
                <a:latin typeface="Montserrat Light" panose="00000400000000000000" pitchFamily="50" charset="0"/>
              </a:rPr>
              <a:t>Zelfde klachten als steriele borstontsteking, maar met aanwezigheid van tepelkloofje.</a:t>
            </a:r>
          </a:p>
          <a:p>
            <a:endParaRPr lang="nl-NL" dirty="0">
              <a:solidFill>
                <a:srgbClr val="364C60"/>
              </a:solidFill>
              <a:latin typeface="Montserrat Light" panose="00000400000000000000" pitchFamily="50" charset="0"/>
            </a:endParaRPr>
          </a:p>
          <a:p>
            <a:r>
              <a:rPr lang="nl-NL" dirty="0">
                <a:solidFill>
                  <a:srgbClr val="364C60"/>
                </a:solidFill>
                <a:latin typeface="Montserrat Light" panose="00000400000000000000" pitchFamily="50" charset="0"/>
              </a:rPr>
              <a:t>Omdat er een wondje bij aanwezig is, gaan we uit van een infectie en is het dus belangrijk om al bij eerste symptomen te starten met antibiotica.</a:t>
            </a:r>
          </a:p>
        </p:txBody>
      </p:sp>
      <p:pic>
        <p:nvPicPr>
          <p:cNvPr id="4" name="Afbeelding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75340" y="6156994"/>
            <a:ext cx="622920" cy="622920"/>
          </a:xfrm>
          <a:prstGeom prst="rect">
            <a:avLst/>
          </a:prstGeom>
        </p:spPr>
      </p:pic>
    </p:spTree>
    <p:extLst>
      <p:ext uri="{BB962C8B-B14F-4D97-AF65-F5344CB8AC3E}">
        <p14:creationId xmlns:p14="http://schemas.microsoft.com/office/powerpoint/2010/main" val="16841551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a:solidFill>
                  <a:srgbClr val="F1B39B"/>
                </a:solidFill>
                <a:latin typeface="Montserrat Light" panose="00000400000000000000" pitchFamily="50" charset="0"/>
              </a:rPr>
              <a:t>8. Van kunstvoeding naar borstvoeding</a:t>
            </a:r>
          </a:p>
        </p:txBody>
      </p:sp>
      <p:sp>
        <p:nvSpPr>
          <p:cNvPr id="3" name="Tijdelijke aanduiding voor inhoud 2"/>
          <p:cNvSpPr>
            <a:spLocks noGrp="1"/>
          </p:cNvSpPr>
          <p:nvPr>
            <p:ph idx="1"/>
          </p:nvPr>
        </p:nvSpPr>
        <p:spPr/>
        <p:txBody>
          <a:bodyPr>
            <a:normAutofit fontScale="77500" lnSpcReduction="20000"/>
          </a:bodyPr>
          <a:lstStyle/>
          <a:p>
            <a:r>
              <a:rPr lang="nl-NL" dirty="0">
                <a:solidFill>
                  <a:srgbClr val="364C60"/>
                </a:solidFill>
                <a:latin typeface="Montserrat Light" panose="00000400000000000000" pitchFamily="50" charset="0"/>
              </a:rPr>
              <a:t>Soms besluit een moeder die heeft gekozen voor kunstvoeding in de kraamweek alsnog te kiezen voor borstvoeding. De meeste kans tot succes is binnen 7 dagen na geboorte, schakel het liefst wel een LK erbij in;</a:t>
            </a:r>
          </a:p>
          <a:p>
            <a:endParaRPr lang="nl-NL" dirty="0">
              <a:solidFill>
                <a:srgbClr val="364C60"/>
              </a:solidFill>
              <a:latin typeface="Montserrat Light" panose="00000400000000000000" pitchFamily="50" charset="0"/>
            </a:endParaRPr>
          </a:p>
          <a:p>
            <a:r>
              <a:rPr lang="nl-NL" dirty="0">
                <a:solidFill>
                  <a:srgbClr val="364C60"/>
                </a:solidFill>
                <a:latin typeface="Montserrat Light" panose="00000400000000000000" pitchFamily="50" charset="0"/>
              </a:rPr>
              <a:t>Het allerbelangrijkste is zoveel mogelijk huid op huid contact. Maak gebruik van baby’s instincten;</a:t>
            </a:r>
          </a:p>
          <a:p>
            <a:endParaRPr lang="nl-NL" dirty="0">
              <a:solidFill>
                <a:srgbClr val="364C60"/>
              </a:solidFill>
              <a:latin typeface="Montserrat Light" panose="00000400000000000000" pitchFamily="50" charset="0"/>
            </a:endParaRPr>
          </a:p>
          <a:p>
            <a:r>
              <a:rPr lang="nl-NL" dirty="0">
                <a:solidFill>
                  <a:srgbClr val="364C60"/>
                </a:solidFill>
                <a:latin typeface="Montserrat Light" panose="00000400000000000000" pitchFamily="50" charset="0"/>
              </a:rPr>
              <a:t>De melk productie loopt een aantal dagen achter, dus kolven en bijvoeden (met BHS) zal </a:t>
            </a:r>
            <a:r>
              <a:rPr lang="nl-NL">
                <a:solidFill>
                  <a:srgbClr val="364C60"/>
                </a:solidFill>
                <a:latin typeface="Montserrat Light" panose="00000400000000000000" pitchFamily="50" charset="0"/>
              </a:rPr>
              <a:t>nodig zijn.</a:t>
            </a:r>
            <a:endParaRPr lang="nl-NL" dirty="0">
              <a:solidFill>
                <a:srgbClr val="364C60"/>
              </a:solidFill>
              <a:latin typeface="Montserrat Light" panose="00000400000000000000" pitchFamily="50" charset="0"/>
            </a:endParaRPr>
          </a:p>
          <a:p>
            <a:endParaRPr lang="nl-NL" dirty="0"/>
          </a:p>
          <a:p>
            <a:endParaRPr lang="nl-NL" dirty="0"/>
          </a:p>
          <a:p>
            <a:endParaRPr lang="nl-NL" dirty="0"/>
          </a:p>
        </p:txBody>
      </p:sp>
      <p:pic>
        <p:nvPicPr>
          <p:cNvPr id="4" name="Afbeelding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75340" y="6156994"/>
            <a:ext cx="622920" cy="622920"/>
          </a:xfrm>
          <a:prstGeom prst="rect">
            <a:avLst/>
          </a:prstGeom>
        </p:spPr>
      </p:pic>
    </p:spTree>
    <p:extLst>
      <p:ext uri="{BB962C8B-B14F-4D97-AF65-F5344CB8AC3E}">
        <p14:creationId xmlns:p14="http://schemas.microsoft.com/office/powerpoint/2010/main" val="15327392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692023" y="358619"/>
            <a:ext cx="8229600" cy="1209883"/>
          </a:xfrm>
        </p:spPr>
        <p:txBody>
          <a:bodyPr/>
          <a:lstStyle/>
          <a:p>
            <a:r>
              <a:rPr lang="nl-NL" sz="6000" dirty="0">
                <a:solidFill>
                  <a:srgbClr val="F1B39B"/>
                </a:solidFill>
                <a:latin typeface="olivier" pitchFamily="2" charset="0"/>
              </a:rPr>
              <a:t>Vragen?</a:t>
            </a:r>
          </a:p>
          <a:p>
            <a:endParaRPr lang="nl-NL" dirty="0"/>
          </a:p>
        </p:txBody>
      </p:sp>
      <p:sp>
        <p:nvSpPr>
          <p:cNvPr id="4" name="Tekstvak 3"/>
          <p:cNvSpPr txBox="1"/>
          <p:nvPr/>
        </p:nvSpPr>
        <p:spPr>
          <a:xfrm>
            <a:off x="1352344" y="5811365"/>
            <a:ext cx="576064" cy="707886"/>
          </a:xfrm>
          <a:prstGeom prst="rect">
            <a:avLst/>
          </a:prstGeom>
          <a:noFill/>
        </p:spPr>
        <p:txBody>
          <a:bodyPr wrap="square" rtlCol="0">
            <a:spAutoFit/>
          </a:bodyPr>
          <a:lstStyle/>
          <a:p>
            <a:r>
              <a:rPr lang="nl-NL" sz="4000" dirty="0">
                <a:solidFill>
                  <a:srgbClr val="F1B39B"/>
                </a:solidFill>
                <a:latin typeface="olivier" pitchFamily="2" charset="0"/>
              </a:rPr>
              <a:t>?</a:t>
            </a:r>
          </a:p>
        </p:txBody>
      </p:sp>
      <p:sp>
        <p:nvSpPr>
          <p:cNvPr id="5" name="Tekstvak 4"/>
          <p:cNvSpPr txBox="1"/>
          <p:nvPr/>
        </p:nvSpPr>
        <p:spPr>
          <a:xfrm rot="12156226">
            <a:off x="489086" y="4830003"/>
            <a:ext cx="576064" cy="707886"/>
          </a:xfrm>
          <a:prstGeom prst="rect">
            <a:avLst/>
          </a:prstGeom>
          <a:noFill/>
        </p:spPr>
        <p:txBody>
          <a:bodyPr wrap="square" rtlCol="0">
            <a:spAutoFit/>
          </a:bodyPr>
          <a:lstStyle/>
          <a:p>
            <a:r>
              <a:rPr lang="nl-NL" sz="4000" dirty="0">
                <a:solidFill>
                  <a:srgbClr val="F1B39B"/>
                </a:solidFill>
                <a:latin typeface="olivier" pitchFamily="2" charset="0"/>
              </a:rPr>
              <a:t>?</a:t>
            </a:r>
          </a:p>
        </p:txBody>
      </p:sp>
      <p:sp>
        <p:nvSpPr>
          <p:cNvPr id="6" name="Tekstvak 5"/>
          <p:cNvSpPr txBox="1"/>
          <p:nvPr/>
        </p:nvSpPr>
        <p:spPr>
          <a:xfrm rot="19238738">
            <a:off x="1927898" y="3708027"/>
            <a:ext cx="576064" cy="707886"/>
          </a:xfrm>
          <a:prstGeom prst="rect">
            <a:avLst/>
          </a:prstGeom>
          <a:noFill/>
        </p:spPr>
        <p:txBody>
          <a:bodyPr wrap="square" rtlCol="0">
            <a:spAutoFit/>
          </a:bodyPr>
          <a:lstStyle/>
          <a:p>
            <a:r>
              <a:rPr lang="nl-NL" sz="4000" dirty="0">
                <a:solidFill>
                  <a:srgbClr val="C0E4DA"/>
                </a:solidFill>
                <a:latin typeface="olivier" pitchFamily="2" charset="0"/>
              </a:rPr>
              <a:t>?</a:t>
            </a:r>
          </a:p>
        </p:txBody>
      </p:sp>
      <p:sp>
        <p:nvSpPr>
          <p:cNvPr id="7" name="Tekstvak 6"/>
          <p:cNvSpPr txBox="1"/>
          <p:nvPr/>
        </p:nvSpPr>
        <p:spPr>
          <a:xfrm rot="9827468">
            <a:off x="2455626" y="5361272"/>
            <a:ext cx="576064" cy="707886"/>
          </a:xfrm>
          <a:prstGeom prst="rect">
            <a:avLst/>
          </a:prstGeom>
          <a:noFill/>
        </p:spPr>
        <p:txBody>
          <a:bodyPr wrap="square" rtlCol="0">
            <a:spAutoFit/>
          </a:bodyPr>
          <a:lstStyle/>
          <a:p>
            <a:r>
              <a:rPr lang="nl-NL" sz="4000" dirty="0">
                <a:solidFill>
                  <a:srgbClr val="F1B39B"/>
                </a:solidFill>
                <a:latin typeface="olivier" pitchFamily="2" charset="0"/>
              </a:rPr>
              <a:t>?</a:t>
            </a:r>
          </a:p>
        </p:txBody>
      </p:sp>
      <p:sp>
        <p:nvSpPr>
          <p:cNvPr id="8" name="Tekstvak 7"/>
          <p:cNvSpPr txBox="1"/>
          <p:nvPr/>
        </p:nvSpPr>
        <p:spPr>
          <a:xfrm rot="19216631">
            <a:off x="2012166" y="5061725"/>
            <a:ext cx="576064" cy="707886"/>
          </a:xfrm>
          <a:prstGeom prst="rect">
            <a:avLst/>
          </a:prstGeom>
          <a:noFill/>
        </p:spPr>
        <p:txBody>
          <a:bodyPr wrap="square" rtlCol="0">
            <a:spAutoFit/>
          </a:bodyPr>
          <a:lstStyle/>
          <a:p>
            <a:r>
              <a:rPr lang="nl-NL" sz="4000" dirty="0">
                <a:solidFill>
                  <a:srgbClr val="C0E4DA"/>
                </a:solidFill>
                <a:latin typeface="olivier" pitchFamily="2" charset="0"/>
              </a:rPr>
              <a:t>?</a:t>
            </a:r>
          </a:p>
        </p:txBody>
      </p:sp>
      <p:sp>
        <p:nvSpPr>
          <p:cNvPr id="9" name="Tekstvak 8"/>
          <p:cNvSpPr txBox="1"/>
          <p:nvPr/>
        </p:nvSpPr>
        <p:spPr>
          <a:xfrm>
            <a:off x="1446498" y="3990832"/>
            <a:ext cx="576064" cy="707886"/>
          </a:xfrm>
          <a:prstGeom prst="rect">
            <a:avLst/>
          </a:prstGeom>
          <a:noFill/>
        </p:spPr>
        <p:txBody>
          <a:bodyPr wrap="square" rtlCol="0">
            <a:spAutoFit/>
          </a:bodyPr>
          <a:lstStyle/>
          <a:p>
            <a:r>
              <a:rPr lang="nl-NL" sz="4000" dirty="0">
                <a:solidFill>
                  <a:srgbClr val="F1B39B"/>
                </a:solidFill>
                <a:latin typeface="olivier" pitchFamily="2" charset="0"/>
              </a:rPr>
              <a:t>?</a:t>
            </a:r>
          </a:p>
        </p:txBody>
      </p:sp>
      <p:sp>
        <p:nvSpPr>
          <p:cNvPr id="10" name="Tekstvak 9"/>
          <p:cNvSpPr txBox="1"/>
          <p:nvPr/>
        </p:nvSpPr>
        <p:spPr>
          <a:xfrm rot="11057158">
            <a:off x="891193" y="5047086"/>
            <a:ext cx="576064" cy="707886"/>
          </a:xfrm>
          <a:prstGeom prst="rect">
            <a:avLst/>
          </a:prstGeom>
          <a:noFill/>
        </p:spPr>
        <p:txBody>
          <a:bodyPr wrap="square" rtlCol="0">
            <a:spAutoFit/>
          </a:bodyPr>
          <a:lstStyle/>
          <a:p>
            <a:r>
              <a:rPr lang="nl-NL" sz="4000" dirty="0">
                <a:solidFill>
                  <a:srgbClr val="C0E4DA"/>
                </a:solidFill>
                <a:latin typeface="olivier" pitchFamily="2" charset="0"/>
              </a:rPr>
              <a:t>?</a:t>
            </a:r>
          </a:p>
        </p:txBody>
      </p:sp>
      <p:sp>
        <p:nvSpPr>
          <p:cNvPr id="11" name="Tekstvak 10"/>
          <p:cNvSpPr txBox="1"/>
          <p:nvPr/>
        </p:nvSpPr>
        <p:spPr>
          <a:xfrm rot="2863064">
            <a:off x="2326432" y="3991744"/>
            <a:ext cx="576064" cy="707886"/>
          </a:xfrm>
          <a:prstGeom prst="rect">
            <a:avLst/>
          </a:prstGeom>
          <a:noFill/>
        </p:spPr>
        <p:txBody>
          <a:bodyPr wrap="square" rtlCol="0">
            <a:spAutoFit/>
          </a:bodyPr>
          <a:lstStyle/>
          <a:p>
            <a:r>
              <a:rPr lang="nl-NL" sz="4000" dirty="0">
                <a:solidFill>
                  <a:srgbClr val="F1B39B"/>
                </a:solidFill>
                <a:latin typeface="olivier" pitchFamily="2" charset="0"/>
              </a:rPr>
              <a:t>?</a:t>
            </a:r>
          </a:p>
        </p:txBody>
      </p:sp>
      <p:sp>
        <p:nvSpPr>
          <p:cNvPr id="12" name="Tekstvak 11"/>
          <p:cNvSpPr txBox="1"/>
          <p:nvPr/>
        </p:nvSpPr>
        <p:spPr>
          <a:xfrm rot="14571133">
            <a:off x="524791" y="4278041"/>
            <a:ext cx="576064" cy="707886"/>
          </a:xfrm>
          <a:prstGeom prst="rect">
            <a:avLst/>
          </a:prstGeom>
          <a:noFill/>
        </p:spPr>
        <p:txBody>
          <a:bodyPr wrap="square" rtlCol="0">
            <a:spAutoFit/>
          </a:bodyPr>
          <a:lstStyle/>
          <a:p>
            <a:r>
              <a:rPr lang="nl-NL" sz="4000" dirty="0">
                <a:solidFill>
                  <a:srgbClr val="C0E4DA"/>
                </a:solidFill>
                <a:latin typeface="olivier" pitchFamily="2" charset="0"/>
              </a:rPr>
              <a:t>?</a:t>
            </a:r>
          </a:p>
        </p:txBody>
      </p:sp>
      <p:sp>
        <p:nvSpPr>
          <p:cNvPr id="13" name="Tekstvak 12"/>
          <p:cNvSpPr txBox="1"/>
          <p:nvPr/>
        </p:nvSpPr>
        <p:spPr>
          <a:xfrm rot="19881451">
            <a:off x="1113579" y="3481667"/>
            <a:ext cx="576064" cy="707886"/>
          </a:xfrm>
          <a:prstGeom prst="rect">
            <a:avLst/>
          </a:prstGeom>
          <a:noFill/>
        </p:spPr>
        <p:txBody>
          <a:bodyPr wrap="square" rtlCol="0">
            <a:spAutoFit/>
          </a:bodyPr>
          <a:lstStyle/>
          <a:p>
            <a:r>
              <a:rPr lang="nl-NL" sz="4000" dirty="0">
                <a:solidFill>
                  <a:srgbClr val="F1B39B"/>
                </a:solidFill>
                <a:latin typeface="olivier" pitchFamily="2" charset="0"/>
              </a:rPr>
              <a:t>?</a:t>
            </a:r>
          </a:p>
        </p:txBody>
      </p:sp>
      <p:sp>
        <p:nvSpPr>
          <p:cNvPr id="14" name="Tekstvak 13"/>
          <p:cNvSpPr txBox="1"/>
          <p:nvPr/>
        </p:nvSpPr>
        <p:spPr>
          <a:xfrm rot="4517786">
            <a:off x="2343358" y="4659785"/>
            <a:ext cx="576064" cy="707886"/>
          </a:xfrm>
          <a:prstGeom prst="rect">
            <a:avLst/>
          </a:prstGeom>
          <a:noFill/>
        </p:spPr>
        <p:txBody>
          <a:bodyPr wrap="square" rtlCol="0">
            <a:spAutoFit/>
          </a:bodyPr>
          <a:lstStyle/>
          <a:p>
            <a:r>
              <a:rPr lang="nl-NL" sz="4000" dirty="0">
                <a:solidFill>
                  <a:srgbClr val="C0E4DA"/>
                </a:solidFill>
                <a:latin typeface="olivier" pitchFamily="2" charset="0"/>
              </a:rPr>
              <a:t>?</a:t>
            </a:r>
          </a:p>
        </p:txBody>
      </p:sp>
      <p:sp>
        <p:nvSpPr>
          <p:cNvPr id="15" name="Tekstvak 14"/>
          <p:cNvSpPr txBox="1"/>
          <p:nvPr/>
        </p:nvSpPr>
        <p:spPr>
          <a:xfrm rot="8902576">
            <a:off x="712285" y="4207372"/>
            <a:ext cx="576064" cy="707886"/>
          </a:xfrm>
          <a:prstGeom prst="rect">
            <a:avLst/>
          </a:prstGeom>
          <a:noFill/>
        </p:spPr>
        <p:txBody>
          <a:bodyPr wrap="square" rtlCol="0">
            <a:spAutoFit/>
          </a:bodyPr>
          <a:lstStyle/>
          <a:p>
            <a:r>
              <a:rPr lang="nl-NL" sz="4000" dirty="0">
                <a:solidFill>
                  <a:srgbClr val="F1B39B"/>
                </a:solidFill>
                <a:latin typeface="olivier" pitchFamily="2" charset="0"/>
              </a:rPr>
              <a:t>?</a:t>
            </a:r>
          </a:p>
        </p:txBody>
      </p:sp>
      <p:sp>
        <p:nvSpPr>
          <p:cNvPr id="16" name="Tekstvak 15"/>
          <p:cNvSpPr txBox="1"/>
          <p:nvPr/>
        </p:nvSpPr>
        <p:spPr>
          <a:xfrm rot="905956">
            <a:off x="1547663" y="4576270"/>
            <a:ext cx="576064" cy="707886"/>
          </a:xfrm>
          <a:prstGeom prst="rect">
            <a:avLst/>
          </a:prstGeom>
          <a:noFill/>
        </p:spPr>
        <p:txBody>
          <a:bodyPr wrap="square" rtlCol="0">
            <a:spAutoFit/>
          </a:bodyPr>
          <a:lstStyle/>
          <a:p>
            <a:r>
              <a:rPr lang="nl-NL" sz="4000" dirty="0">
                <a:solidFill>
                  <a:srgbClr val="C0E4DA"/>
                </a:solidFill>
                <a:latin typeface="olivier" pitchFamily="2" charset="0"/>
              </a:rPr>
              <a:t>?</a:t>
            </a:r>
          </a:p>
        </p:txBody>
      </p:sp>
      <p:sp>
        <p:nvSpPr>
          <p:cNvPr id="17" name="Tekstvak 16"/>
          <p:cNvSpPr txBox="1"/>
          <p:nvPr/>
        </p:nvSpPr>
        <p:spPr>
          <a:xfrm rot="19905968">
            <a:off x="1312397" y="4955287"/>
            <a:ext cx="576064" cy="707886"/>
          </a:xfrm>
          <a:prstGeom prst="rect">
            <a:avLst/>
          </a:prstGeom>
          <a:noFill/>
        </p:spPr>
        <p:txBody>
          <a:bodyPr wrap="square" rtlCol="0">
            <a:spAutoFit/>
          </a:bodyPr>
          <a:lstStyle/>
          <a:p>
            <a:r>
              <a:rPr lang="nl-NL" sz="4000" dirty="0">
                <a:solidFill>
                  <a:srgbClr val="F1B39B"/>
                </a:solidFill>
                <a:latin typeface="olivier" pitchFamily="2" charset="0"/>
              </a:rPr>
              <a:t>?</a:t>
            </a:r>
          </a:p>
        </p:txBody>
      </p:sp>
      <p:sp>
        <p:nvSpPr>
          <p:cNvPr id="18" name="Tekstvak 17"/>
          <p:cNvSpPr txBox="1"/>
          <p:nvPr/>
        </p:nvSpPr>
        <p:spPr>
          <a:xfrm rot="2576477">
            <a:off x="1718541" y="5796028"/>
            <a:ext cx="576064" cy="707886"/>
          </a:xfrm>
          <a:prstGeom prst="rect">
            <a:avLst/>
          </a:prstGeom>
          <a:noFill/>
        </p:spPr>
        <p:txBody>
          <a:bodyPr wrap="square" rtlCol="0">
            <a:spAutoFit/>
          </a:bodyPr>
          <a:lstStyle/>
          <a:p>
            <a:r>
              <a:rPr lang="nl-NL" sz="4000" dirty="0">
                <a:solidFill>
                  <a:srgbClr val="C0E4DA"/>
                </a:solidFill>
                <a:latin typeface="olivier" pitchFamily="2" charset="0"/>
              </a:rPr>
              <a:t>?</a:t>
            </a:r>
          </a:p>
        </p:txBody>
      </p:sp>
      <p:sp>
        <p:nvSpPr>
          <p:cNvPr id="19" name="Tekstvak 18"/>
          <p:cNvSpPr txBox="1"/>
          <p:nvPr/>
        </p:nvSpPr>
        <p:spPr>
          <a:xfrm>
            <a:off x="3461997" y="5634713"/>
            <a:ext cx="576064" cy="707886"/>
          </a:xfrm>
          <a:prstGeom prst="rect">
            <a:avLst/>
          </a:prstGeom>
          <a:noFill/>
        </p:spPr>
        <p:txBody>
          <a:bodyPr wrap="square" rtlCol="0">
            <a:spAutoFit/>
          </a:bodyPr>
          <a:lstStyle/>
          <a:p>
            <a:r>
              <a:rPr lang="nl-NL" sz="4000" dirty="0">
                <a:solidFill>
                  <a:srgbClr val="F1B39B"/>
                </a:solidFill>
                <a:latin typeface="olivier" pitchFamily="2" charset="0"/>
              </a:rPr>
              <a:t>?</a:t>
            </a:r>
          </a:p>
        </p:txBody>
      </p:sp>
      <p:sp>
        <p:nvSpPr>
          <p:cNvPr id="20" name="Tekstvak 19"/>
          <p:cNvSpPr txBox="1"/>
          <p:nvPr/>
        </p:nvSpPr>
        <p:spPr>
          <a:xfrm rot="12156226">
            <a:off x="2598739" y="4653351"/>
            <a:ext cx="576064" cy="707886"/>
          </a:xfrm>
          <a:prstGeom prst="rect">
            <a:avLst/>
          </a:prstGeom>
          <a:noFill/>
        </p:spPr>
        <p:txBody>
          <a:bodyPr wrap="square" rtlCol="0">
            <a:spAutoFit/>
          </a:bodyPr>
          <a:lstStyle/>
          <a:p>
            <a:r>
              <a:rPr lang="nl-NL" sz="4000" dirty="0">
                <a:solidFill>
                  <a:srgbClr val="F1B39B"/>
                </a:solidFill>
                <a:latin typeface="olivier" pitchFamily="2" charset="0"/>
              </a:rPr>
              <a:t>?</a:t>
            </a:r>
          </a:p>
        </p:txBody>
      </p:sp>
      <p:sp>
        <p:nvSpPr>
          <p:cNvPr id="21" name="Tekstvak 20"/>
          <p:cNvSpPr txBox="1"/>
          <p:nvPr/>
        </p:nvSpPr>
        <p:spPr>
          <a:xfrm rot="19238738">
            <a:off x="4037551" y="3531375"/>
            <a:ext cx="576064" cy="707886"/>
          </a:xfrm>
          <a:prstGeom prst="rect">
            <a:avLst/>
          </a:prstGeom>
          <a:noFill/>
        </p:spPr>
        <p:txBody>
          <a:bodyPr wrap="square" rtlCol="0">
            <a:spAutoFit/>
          </a:bodyPr>
          <a:lstStyle/>
          <a:p>
            <a:r>
              <a:rPr lang="nl-NL" sz="4000" dirty="0">
                <a:solidFill>
                  <a:srgbClr val="C0E4DA"/>
                </a:solidFill>
                <a:latin typeface="olivier" pitchFamily="2" charset="0"/>
              </a:rPr>
              <a:t>?</a:t>
            </a:r>
          </a:p>
        </p:txBody>
      </p:sp>
      <p:sp>
        <p:nvSpPr>
          <p:cNvPr id="22" name="Tekstvak 21"/>
          <p:cNvSpPr txBox="1"/>
          <p:nvPr/>
        </p:nvSpPr>
        <p:spPr>
          <a:xfrm rot="9827468">
            <a:off x="4565279" y="5184620"/>
            <a:ext cx="576064" cy="707886"/>
          </a:xfrm>
          <a:prstGeom prst="rect">
            <a:avLst/>
          </a:prstGeom>
          <a:noFill/>
        </p:spPr>
        <p:txBody>
          <a:bodyPr wrap="square" rtlCol="0">
            <a:spAutoFit/>
          </a:bodyPr>
          <a:lstStyle/>
          <a:p>
            <a:r>
              <a:rPr lang="nl-NL" sz="4000" dirty="0">
                <a:solidFill>
                  <a:srgbClr val="F1B39B"/>
                </a:solidFill>
                <a:latin typeface="olivier" pitchFamily="2" charset="0"/>
              </a:rPr>
              <a:t>?</a:t>
            </a:r>
          </a:p>
        </p:txBody>
      </p:sp>
      <p:sp>
        <p:nvSpPr>
          <p:cNvPr id="23" name="Tekstvak 22"/>
          <p:cNvSpPr txBox="1"/>
          <p:nvPr/>
        </p:nvSpPr>
        <p:spPr>
          <a:xfrm rot="19216631">
            <a:off x="4121819" y="4885073"/>
            <a:ext cx="576064" cy="707886"/>
          </a:xfrm>
          <a:prstGeom prst="rect">
            <a:avLst/>
          </a:prstGeom>
          <a:noFill/>
        </p:spPr>
        <p:txBody>
          <a:bodyPr wrap="square" rtlCol="0">
            <a:spAutoFit/>
          </a:bodyPr>
          <a:lstStyle/>
          <a:p>
            <a:r>
              <a:rPr lang="nl-NL" sz="4000" dirty="0">
                <a:solidFill>
                  <a:srgbClr val="C0E4DA"/>
                </a:solidFill>
                <a:latin typeface="olivier" pitchFamily="2" charset="0"/>
              </a:rPr>
              <a:t>?</a:t>
            </a:r>
          </a:p>
        </p:txBody>
      </p:sp>
      <p:sp>
        <p:nvSpPr>
          <p:cNvPr id="24" name="Tekstvak 23"/>
          <p:cNvSpPr txBox="1"/>
          <p:nvPr/>
        </p:nvSpPr>
        <p:spPr>
          <a:xfrm>
            <a:off x="3556151" y="3814180"/>
            <a:ext cx="576064" cy="707886"/>
          </a:xfrm>
          <a:prstGeom prst="rect">
            <a:avLst/>
          </a:prstGeom>
          <a:noFill/>
        </p:spPr>
        <p:txBody>
          <a:bodyPr wrap="square" rtlCol="0">
            <a:spAutoFit/>
          </a:bodyPr>
          <a:lstStyle/>
          <a:p>
            <a:r>
              <a:rPr lang="nl-NL" sz="4000" dirty="0">
                <a:solidFill>
                  <a:srgbClr val="F1B39B"/>
                </a:solidFill>
                <a:latin typeface="olivier" pitchFamily="2" charset="0"/>
              </a:rPr>
              <a:t>?</a:t>
            </a:r>
          </a:p>
        </p:txBody>
      </p:sp>
      <p:sp>
        <p:nvSpPr>
          <p:cNvPr id="25" name="Tekstvak 24"/>
          <p:cNvSpPr txBox="1"/>
          <p:nvPr/>
        </p:nvSpPr>
        <p:spPr>
          <a:xfrm rot="11057158">
            <a:off x="3000846" y="4870434"/>
            <a:ext cx="576064" cy="707886"/>
          </a:xfrm>
          <a:prstGeom prst="rect">
            <a:avLst/>
          </a:prstGeom>
          <a:noFill/>
        </p:spPr>
        <p:txBody>
          <a:bodyPr wrap="square" rtlCol="0">
            <a:spAutoFit/>
          </a:bodyPr>
          <a:lstStyle/>
          <a:p>
            <a:r>
              <a:rPr lang="nl-NL" sz="4000" dirty="0">
                <a:solidFill>
                  <a:srgbClr val="C0E4DA"/>
                </a:solidFill>
                <a:latin typeface="olivier" pitchFamily="2" charset="0"/>
              </a:rPr>
              <a:t>?</a:t>
            </a:r>
          </a:p>
        </p:txBody>
      </p:sp>
      <p:sp>
        <p:nvSpPr>
          <p:cNvPr id="26" name="Tekstvak 25"/>
          <p:cNvSpPr txBox="1"/>
          <p:nvPr/>
        </p:nvSpPr>
        <p:spPr>
          <a:xfrm rot="2863064">
            <a:off x="4436085" y="3815092"/>
            <a:ext cx="576064" cy="707886"/>
          </a:xfrm>
          <a:prstGeom prst="rect">
            <a:avLst/>
          </a:prstGeom>
          <a:noFill/>
        </p:spPr>
        <p:txBody>
          <a:bodyPr wrap="square" rtlCol="0">
            <a:spAutoFit/>
          </a:bodyPr>
          <a:lstStyle/>
          <a:p>
            <a:r>
              <a:rPr lang="nl-NL" sz="4000" dirty="0">
                <a:solidFill>
                  <a:srgbClr val="F1B39B"/>
                </a:solidFill>
                <a:latin typeface="olivier" pitchFamily="2" charset="0"/>
              </a:rPr>
              <a:t>?</a:t>
            </a:r>
          </a:p>
        </p:txBody>
      </p:sp>
      <p:sp>
        <p:nvSpPr>
          <p:cNvPr id="27" name="Tekstvak 26"/>
          <p:cNvSpPr txBox="1"/>
          <p:nvPr/>
        </p:nvSpPr>
        <p:spPr>
          <a:xfrm rot="14571133">
            <a:off x="2634444" y="4101389"/>
            <a:ext cx="576064" cy="707886"/>
          </a:xfrm>
          <a:prstGeom prst="rect">
            <a:avLst/>
          </a:prstGeom>
          <a:noFill/>
        </p:spPr>
        <p:txBody>
          <a:bodyPr wrap="square" rtlCol="0">
            <a:spAutoFit/>
          </a:bodyPr>
          <a:lstStyle/>
          <a:p>
            <a:r>
              <a:rPr lang="nl-NL" sz="4000" dirty="0">
                <a:solidFill>
                  <a:srgbClr val="C0E4DA"/>
                </a:solidFill>
                <a:latin typeface="olivier" pitchFamily="2" charset="0"/>
              </a:rPr>
              <a:t>?</a:t>
            </a:r>
          </a:p>
        </p:txBody>
      </p:sp>
      <p:sp>
        <p:nvSpPr>
          <p:cNvPr id="28" name="Tekstvak 27"/>
          <p:cNvSpPr txBox="1"/>
          <p:nvPr/>
        </p:nvSpPr>
        <p:spPr>
          <a:xfrm rot="19881451">
            <a:off x="3223232" y="3305015"/>
            <a:ext cx="576064" cy="707886"/>
          </a:xfrm>
          <a:prstGeom prst="rect">
            <a:avLst/>
          </a:prstGeom>
          <a:noFill/>
        </p:spPr>
        <p:txBody>
          <a:bodyPr wrap="square" rtlCol="0">
            <a:spAutoFit/>
          </a:bodyPr>
          <a:lstStyle/>
          <a:p>
            <a:r>
              <a:rPr lang="nl-NL" sz="4000" dirty="0">
                <a:solidFill>
                  <a:srgbClr val="F1B39B"/>
                </a:solidFill>
                <a:latin typeface="olivier" pitchFamily="2" charset="0"/>
              </a:rPr>
              <a:t>?</a:t>
            </a:r>
          </a:p>
        </p:txBody>
      </p:sp>
      <p:sp>
        <p:nvSpPr>
          <p:cNvPr id="29" name="Tekstvak 28"/>
          <p:cNvSpPr txBox="1"/>
          <p:nvPr/>
        </p:nvSpPr>
        <p:spPr>
          <a:xfrm rot="4517786">
            <a:off x="4453011" y="4483133"/>
            <a:ext cx="576064" cy="707886"/>
          </a:xfrm>
          <a:prstGeom prst="rect">
            <a:avLst/>
          </a:prstGeom>
          <a:noFill/>
        </p:spPr>
        <p:txBody>
          <a:bodyPr wrap="square" rtlCol="0">
            <a:spAutoFit/>
          </a:bodyPr>
          <a:lstStyle/>
          <a:p>
            <a:r>
              <a:rPr lang="nl-NL" sz="4000" dirty="0">
                <a:solidFill>
                  <a:srgbClr val="C0E4DA"/>
                </a:solidFill>
                <a:latin typeface="olivier" pitchFamily="2" charset="0"/>
              </a:rPr>
              <a:t>?</a:t>
            </a:r>
          </a:p>
        </p:txBody>
      </p:sp>
      <p:sp>
        <p:nvSpPr>
          <p:cNvPr id="30" name="Tekstvak 29"/>
          <p:cNvSpPr txBox="1"/>
          <p:nvPr/>
        </p:nvSpPr>
        <p:spPr>
          <a:xfrm rot="8902576">
            <a:off x="2821938" y="4030720"/>
            <a:ext cx="576064" cy="707886"/>
          </a:xfrm>
          <a:prstGeom prst="rect">
            <a:avLst/>
          </a:prstGeom>
          <a:noFill/>
        </p:spPr>
        <p:txBody>
          <a:bodyPr wrap="square" rtlCol="0">
            <a:spAutoFit/>
          </a:bodyPr>
          <a:lstStyle/>
          <a:p>
            <a:r>
              <a:rPr lang="nl-NL" sz="4000" dirty="0">
                <a:solidFill>
                  <a:srgbClr val="F1B39B"/>
                </a:solidFill>
                <a:latin typeface="olivier" pitchFamily="2" charset="0"/>
              </a:rPr>
              <a:t>?</a:t>
            </a:r>
          </a:p>
        </p:txBody>
      </p:sp>
      <p:sp>
        <p:nvSpPr>
          <p:cNvPr id="31" name="Tekstvak 30"/>
          <p:cNvSpPr txBox="1"/>
          <p:nvPr/>
        </p:nvSpPr>
        <p:spPr>
          <a:xfrm rot="905956">
            <a:off x="3657316" y="4399618"/>
            <a:ext cx="576064" cy="707886"/>
          </a:xfrm>
          <a:prstGeom prst="rect">
            <a:avLst/>
          </a:prstGeom>
          <a:noFill/>
        </p:spPr>
        <p:txBody>
          <a:bodyPr wrap="square" rtlCol="0">
            <a:spAutoFit/>
          </a:bodyPr>
          <a:lstStyle/>
          <a:p>
            <a:r>
              <a:rPr lang="nl-NL" sz="4000" dirty="0">
                <a:solidFill>
                  <a:srgbClr val="C0E4DA"/>
                </a:solidFill>
                <a:latin typeface="olivier" pitchFamily="2" charset="0"/>
              </a:rPr>
              <a:t>?</a:t>
            </a:r>
          </a:p>
        </p:txBody>
      </p:sp>
      <p:sp>
        <p:nvSpPr>
          <p:cNvPr id="32" name="Tekstvak 31"/>
          <p:cNvSpPr txBox="1"/>
          <p:nvPr/>
        </p:nvSpPr>
        <p:spPr>
          <a:xfrm rot="19905968">
            <a:off x="3422050" y="4778635"/>
            <a:ext cx="576064" cy="707886"/>
          </a:xfrm>
          <a:prstGeom prst="rect">
            <a:avLst/>
          </a:prstGeom>
          <a:noFill/>
        </p:spPr>
        <p:txBody>
          <a:bodyPr wrap="square" rtlCol="0">
            <a:spAutoFit/>
          </a:bodyPr>
          <a:lstStyle/>
          <a:p>
            <a:r>
              <a:rPr lang="nl-NL" sz="4000" dirty="0">
                <a:solidFill>
                  <a:srgbClr val="F1B39B"/>
                </a:solidFill>
                <a:latin typeface="olivier" pitchFamily="2" charset="0"/>
              </a:rPr>
              <a:t>?</a:t>
            </a:r>
          </a:p>
        </p:txBody>
      </p:sp>
      <p:sp>
        <p:nvSpPr>
          <p:cNvPr id="33" name="Tekstvak 32"/>
          <p:cNvSpPr txBox="1"/>
          <p:nvPr/>
        </p:nvSpPr>
        <p:spPr>
          <a:xfrm rot="2576477">
            <a:off x="3828194" y="5619376"/>
            <a:ext cx="576064" cy="707886"/>
          </a:xfrm>
          <a:prstGeom prst="rect">
            <a:avLst/>
          </a:prstGeom>
          <a:noFill/>
        </p:spPr>
        <p:txBody>
          <a:bodyPr wrap="square" rtlCol="0">
            <a:spAutoFit/>
          </a:bodyPr>
          <a:lstStyle/>
          <a:p>
            <a:r>
              <a:rPr lang="nl-NL" sz="4000" dirty="0">
                <a:solidFill>
                  <a:srgbClr val="C0E4DA"/>
                </a:solidFill>
                <a:latin typeface="olivier" pitchFamily="2" charset="0"/>
              </a:rPr>
              <a:t>?</a:t>
            </a:r>
          </a:p>
        </p:txBody>
      </p:sp>
      <p:sp>
        <p:nvSpPr>
          <p:cNvPr id="34" name="Tekstvak 33"/>
          <p:cNvSpPr txBox="1"/>
          <p:nvPr/>
        </p:nvSpPr>
        <p:spPr>
          <a:xfrm>
            <a:off x="5792720" y="6374758"/>
            <a:ext cx="576064" cy="707886"/>
          </a:xfrm>
          <a:prstGeom prst="rect">
            <a:avLst/>
          </a:prstGeom>
          <a:noFill/>
        </p:spPr>
        <p:txBody>
          <a:bodyPr wrap="square" rtlCol="0">
            <a:spAutoFit/>
          </a:bodyPr>
          <a:lstStyle/>
          <a:p>
            <a:r>
              <a:rPr lang="nl-NL" sz="4000" dirty="0">
                <a:solidFill>
                  <a:srgbClr val="F1B39B"/>
                </a:solidFill>
                <a:latin typeface="olivier" pitchFamily="2" charset="0"/>
              </a:rPr>
              <a:t>?</a:t>
            </a:r>
          </a:p>
        </p:txBody>
      </p:sp>
      <p:sp>
        <p:nvSpPr>
          <p:cNvPr id="35" name="Tekstvak 34"/>
          <p:cNvSpPr txBox="1"/>
          <p:nvPr/>
        </p:nvSpPr>
        <p:spPr>
          <a:xfrm rot="12156226">
            <a:off x="4929462" y="5393396"/>
            <a:ext cx="576064" cy="707886"/>
          </a:xfrm>
          <a:prstGeom prst="rect">
            <a:avLst/>
          </a:prstGeom>
          <a:noFill/>
        </p:spPr>
        <p:txBody>
          <a:bodyPr wrap="square" rtlCol="0">
            <a:spAutoFit/>
          </a:bodyPr>
          <a:lstStyle/>
          <a:p>
            <a:r>
              <a:rPr lang="nl-NL" sz="4000" dirty="0">
                <a:solidFill>
                  <a:srgbClr val="F1B39B"/>
                </a:solidFill>
                <a:latin typeface="olivier" pitchFamily="2" charset="0"/>
              </a:rPr>
              <a:t>?</a:t>
            </a:r>
          </a:p>
        </p:txBody>
      </p:sp>
      <p:sp>
        <p:nvSpPr>
          <p:cNvPr id="36" name="Tekstvak 35"/>
          <p:cNvSpPr txBox="1"/>
          <p:nvPr/>
        </p:nvSpPr>
        <p:spPr>
          <a:xfrm rot="19238738">
            <a:off x="6368274" y="4271420"/>
            <a:ext cx="576064" cy="707886"/>
          </a:xfrm>
          <a:prstGeom prst="rect">
            <a:avLst/>
          </a:prstGeom>
          <a:noFill/>
        </p:spPr>
        <p:txBody>
          <a:bodyPr wrap="square" rtlCol="0">
            <a:spAutoFit/>
          </a:bodyPr>
          <a:lstStyle/>
          <a:p>
            <a:r>
              <a:rPr lang="nl-NL" sz="4000" dirty="0">
                <a:solidFill>
                  <a:srgbClr val="C0E4DA"/>
                </a:solidFill>
                <a:latin typeface="olivier" pitchFamily="2" charset="0"/>
              </a:rPr>
              <a:t>?</a:t>
            </a:r>
          </a:p>
        </p:txBody>
      </p:sp>
      <p:sp>
        <p:nvSpPr>
          <p:cNvPr id="37" name="Tekstvak 36"/>
          <p:cNvSpPr txBox="1"/>
          <p:nvPr/>
        </p:nvSpPr>
        <p:spPr>
          <a:xfrm rot="9827468">
            <a:off x="6896002" y="5924665"/>
            <a:ext cx="576064" cy="707886"/>
          </a:xfrm>
          <a:prstGeom prst="rect">
            <a:avLst/>
          </a:prstGeom>
          <a:noFill/>
        </p:spPr>
        <p:txBody>
          <a:bodyPr wrap="square" rtlCol="0">
            <a:spAutoFit/>
          </a:bodyPr>
          <a:lstStyle/>
          <a:p>
            <a:r>
              <a:rPr lang="nl-NL" sz="4000" dirty="0">
                <a:solidFill>
                  <a:srgbClr val="F1B39B"/>
                </a:solidFill>
                <a:latin typeface="olivier" pitchFamily="2" charset="0"/>
              </a:rPr>
              <a:t>?</a:t>
            </a:r>
          </a:p>
        </p:txBody>
      </p:sp>
      <p:sp>
        <p:nvSpPr>
          <p:cNvPr id="38" name="Tekstvak 37"/>
          <p:cNvSpPr txBox="1"/>
          <p:nvPr/>
        </p:nvSpPr>
        <p:spPr>
          <a:xfrm rot="19216631">
            <a:off x="6452542" y="5625118"/>
            <a:ext cx="576064" cy="707886"/>
          </a:xfrm>
          <a:prstGeom prst="rect">
            <a:avLst/>
          </a:prstGeom>
          <a:noFill/>
        </p:spPr>
        <p:txBody>
          <a:bodyPr wrap="square" rtlCol="0">
            <a:spAutoFit/>
          </a:bodyPr>
          <a:lstStyle/>
          <a:p>
            <a:r>
              <a:rPr lang="nl-NL" sz="4000" dirty="0">
                <a:solidFill>
                  <a:srgbClr val="C0E4DA"/>
                </a:solidFill>
                <a:latin typeface="olivier" pitchFamily="2" charset="0"/>
              </a:rPr>
              <a:t>?</a:t>
            </a:r>
          </a:p>
        </p:txBody>
      </p:sp>
      <p:sp>
        <p:nvSpPr>
          <p:cNvPr id="39" name="Tekstvak 38"/>
          <p:cNvSpPr txBox="1"/>
          <p:nvPr/>
        </p:nvSpPr>
        <p:spPr>
          <a:xfrm>
            <a:off x="5886874" y="4554225"/>
            <a:ext cx="576064" cy="707886"/>
          </a:xfrm>
          <a:prstGeom prst="rect">
            <a:avLst/>
          </a:prstGeom>
          <a:noFill/>
        </p:spPr>
        <p:txBody>
          <a:bodyPr wrap="square" rtlCol="0">
            <a:spAutoFit/>
          </a:bodyPr>
          <a:lstStyle/>
          <a:p>
            <a:r>
              <a:rPr lang="nl-NL" sz="4000" dirty="0">
                <a:solidFill>
                  <a:srgbClr val="F1B39B"/>
                </a:solidFill>
                <a:latin typeface="olivier" pitchFamily="2" charset="0"/>
              </a:rPr>
              <a:t>?</a:t>
            </a:r>
          </a:p>
        </p:txBody>
      </p:sp>
      <p:sp>
        <p:nvSpPr>
          <p:cNvPr id="40" name="Tekstvak 39"/>
          <p:cNvSpPr txBox="1"/>
          <p:nvPr/>
        </p:nvSpPr>
        <p:spPr>
          <a:xfrm rot="11057158">
            <a:off x="5331569" y="5610479"/>
            <a:ext cx="576064" cy="707886"/>
          </a:xfrm>
          <a:prstGeom prst="rect">
            <a:avLst/>
          </a:prstGeom>
          <a:noFill/>
        </p:spPr>
        <p:txBody>
          <a:bodyPr wrap="square" rtlCol="0">
            <a:spAutoFit/>
          </a:bodyPr>
          <a:lstStyle/>
          <a:p>
            <a:r>
              <a:rPr lang="nl-NL" sz="4000" dirty="0">
                <a:solidFill>
                  <a:srgbClr val="C0E4DA"/>
                </a:solidFill>
                <a:latin typeface="olivier" pitchFamily="2" charset="0"/>
              </a:rPr>
              <a:t>?</a:t>
            </a:r>
          </a:p>
        </p:txBody>
      </p:sp>
      <p:sp>
        <p:nvSpPr>
          <p:cNvPr id="41" name="Tekstvak 40"/>
          <p:cNvSpPr txBox="1"/>
          <p:nvPr/>
        </p:nvSpPr>
        <p:spPr>
          <a:xfrm rot="2863064">
            <a:off x="6766808" y="4555137"/>
            <a:ext cx="576064" cy="707886"/>
          </a:xfrm>
          <a:prstGeom prst="rect">
            <a:avLst/>
          </a:prstGeom>
          <a:noFill/>
        </p:spPr>
        <p:txBody>
          <a:bodyPr wrap="square" rtlCol="0">
            <a:spAutoFit/>
          </a:bodyPr>
          <a:lstStyle/>
          <a:p>
            <a:r>
              <a:rPr lang="nl-NL" sz="4000" dirty="0">
                <a:solidFill>
                  <a:srgbClr val="F1B39B"/>
                </a:solidFill>
                <a:latin typeface="olivier" pitchFamily="2" charset="0"/>
              </a:rPr>
              <a:t>?</a:t>
            </a:r>
          </a:p>
        </p:txBody>
      </p:sp>
      <p:sp>
        <p:nvSpPr>
          <p:cNvPr id="42" name="Tekstvak 41"/>
          <p:cNvSpPr txBox="1"/>
          <p:nvPr/>
        </p:nvSpPr>
        <p:spPr>
          <a:xfrm rot="14571133">
            <a:off x="4965167" y="4841434"/>
            <a:ext cx="576064" cy="707886"/>
          </a:xfrm>
          <a:prstGeom prst="rect">
            <a:avLst/>
          </a:prstGeom>
          <a:noFill/>
        </p:spPr>
        <p:txBody>
          <a:bodyPr wrap="square" rtlCol="0">
            <a:spAutoFit/>
          </a:bodyPr>
          <a:lstStyle/>
          <a:p>
            <a:r>
              <a:rPr lang="nl-NL" sz="4000" dirty="0">
                <a:solidFill>
                  <a:srgbClr val="C0E4DA"/>
                </a:solidFill>
                <a:latin typeface="olivier" pitchFamily="2" charset="0"/>
              </a:rPr>
              <a:t>?</a:t>
            </a:r>
          </a:p>
        </p:txBody>
      </p:sp>
      <p:sp>
        <p:nvSpPr>
          <p:cNvPr id="43" name="Tekstvak 42"/>
          <p:cNvSpPr txBox="1"/>
          <p:nvPr/>
        </p:nvSpPr>
        <p:spPr>
          <a:xfrm rot="19881451">
            <a:off x="5553955" y="4045060"/>
            <a:ext cx="576064" cy="707886"/>
          </a:xfrm>
          <a:prstGeom prst="rect">
            <a:avLst/>
          </a:prstGeom>
          <a:noFill/>
        </p:spPr>
        <p:txBody>
          <a:bodyPr wrap="square" rtlCol="0">
            <a:spAutoFit/>
          </a:bodyPr>
          <a:lstStyle/>
          <a:p>
            <a:r>
              <a:rPr lang="nl-NL" sz="4000" dirty="0">
                <a:solidFill>
                  <a:srgbClr val="F1B39B"/>
                </a:solidFill>
                <a:latin typeface="olivier" pitchFamily="2" charset="0"/>
              </a:rPr>
              <a:t>?</a:t>
            </a:r>
          </a:p>
        </p:txBody>
      </p:sp>
      <p:sp>
        <p:nvSpPr>
          <p:cNvPr id="44" name="Tekstvak 43"/>
          <p:cNvSpPr txBox="1"/>
          <p:nvPr/>
        </p:nvSpPr>
        <p:spPr>
          <a:xfrm rot="4517786">
            <a:off x="6783734" y="5223178"/>
            <a:ext cx="576064" cy="707886"/>
          </a:xfrm>
          <a:prstGeom prst="rect">
            <a:avLst/>
          </a:prstGeom>
          <a:noFill/>
        </p:spPr>
        <p:txBody>
          <a:bodyPr wrap="square" rtlCol="0">
            <a:spAutoFit/>
          </a:bodyPr>
          <a:lstStyle/>
          <a:p>
            <a:r>
              <a:rPr lang="nl-NL" sz="4000" dirty="0">
                <a:solidFill>
                  <a:srgbClr val="C0E4DA"/>
                </a:solidFill>
                <a:latin typeface="olivier" pitchFamily="2" charset="0"/>
              </a:rPr>
              <a:t>?</a:t>
            </a:r>
          </a:p>
        </p:txBody>
      </p:sp>
      <p:sp>
        <p:nvSpPr>
          <p:cNvPr id="45" name="Tekstvak 44"/>
          <p:cNvSpPr txBox="1"/>
          <p:nvPr/>
        </p:nvSpPr>
        <p:spPr>
          <a:xfrm rot="8902576">
            <a:off x="5152661" y="4770765"/>
            <a:ext cx="576064" cy="707886"/>
          </a:xfrm>
          <a:prstGeom prst="rect">
            <a:avLst/>
          </a:prstGeom>
          <a:noFill/>
        </p:spPr>
        <p:txBody>
          <a:bodyPr wrap="square" rtlCol="0">
            <a:spAutoFit/>
          </a:bodyPr>
          <a:lstStyle/>
          <a:p>
            <a:r>
              <a:rPr lang="nl-NL" sz="4000" dirty="0">
                <a:solidFill>
                  <a:srgbClr val="F1B39B"/>
                </a:solidFill>
                <a:latin typeface="olivier" pitchFamily="2" charset="0"/>
              </a:rPr>
              <a:t>?</a:t>
            </a:r>
          </a:p>
        </p:txBody>
      </p:sp>
      <p:sp>
        <p:nvSpPr>
          <p:cNvPr id="46" name="Tekstvak 45"/>
          <p:cNvSpPr txBox="1"/>
          <p:nvPr/>
        </p:nvSpPr>
        <p:spPr>
          <a:xfrm rot="905956">
            <a:off x="5988039" y="5139663"/>
            <a:ext cx="576064" cy="707886"/>
          </a:xfrm>
          <a:prstGeom prst="rect">
            <a:avLst/>
          </a:prstGeom>
          <a:noFill/>
        </p:spPr>
        <p:txBody>
          <a:bodyPr wrap="square" rtlCol="0">
            <a:spAutoFit/>
          </a:bodyPr>
          <a:lstStyle/>
          <a:p>
            <a:r>
              <a:rPr lang="nl-NL" sz="4000" dirty="0">
                <a:solidFill>
                  <a:srgbClr val="C0E4DA"/>
                </a:solidFill>
                <a:latin typeface="olivier" pitchFamily="2" charset="0"/>
              </a:rPr>
              <a:t>?</a:t>
            </a:r>
          </a:p>
        </p:txBody>
      </p:sp>
      <p:sp>
        <p:nvSpPr>
          <p:cNvPr id="47" name="Tekstvak 46"/>
          <p:cNvSpPr txBox="1"/>
          <p:nvPr/>
        </p:nvSpPr>
        <p:spPr>
          <a:xfrm rot="19905968">
            <a:off x="5752773" y="5518680"/>
            <a:ext cx="576064" cy="707886"/>
          </a:xfrm>
          <a:prstGeom prst="rect">
            <a:avLst/>
          </a:prstGeom>
          <a:noFill/>
        </p:spPr>
        <p:txBody>
          <a:bodyPr wrap="square" rtlCol="0">
            <a:spAutoFit/>
          </a:bodyPr>
          <a:lstStyle/>
          <a:p>
            <a:r>
              <a:rPr lang="nl-NL" sz="4000" dirty="0">
                <a:solidFill>
                  <a:srgbClr val="F1B39B"/>
                </a:solidFill>
                <a:latin typeface="olivier" pitchFamily="2" charset="0"/>
              </a:rPr>
              <a:t>?</a:t>
            </a:r>
          </a:p>
        </p:txBody>
      </p:sp>
      <p:sp>
        <p:nvSpPr>
          <p:cNvPr id="48" name="Tekstvak 47"/>
          <p:cNvSpPr txBox="1"/>
          <p:nvPr/>
        </p:nvSpPr>
        <p:spPr>
          <a:xfrm rot="2576477">
            <a:off x="6158917" y="6359421"/>
            <a:ext cx="576064" cy="707886"/>
          </a:xfrm>
          <a:prstGeom prst="rect">
            <a:avLst/>
          </a:prstGeom>
          <a:noFill/>
        </p:spPr>
        <p:txBody>
          <a:bodyPr wrap="square" rtlCol="0">
            <a:spAutoFit/>
          </a:bodyPr>
          <a:lstStyle/>
          <a:p>
            <a:r>
              <a:rPr lang="nl-NL" sz="4000" dirty="0">
                <a:solidFill>
                  <a:srgbClr val="C0E4DA"/>
                </a:solidFill>
                <a:latin typeface="olivier" pitchFamily="2" charset="0"/>
              </a:rPr>
              <a:t>?</a:t>
            </a:r>
          </a:p>
        </p:txBody>
      </p:sp>
      <p:sp>
        <p:nvSpPr>
          <p:cNvPr id="49" name="Tekstvak 48"/>
          <p:cNvSpPr txBox="1"/>
          <p:nvPr/>
        </p:nvSpPr>
        <p:spPr>
          <a:xfrm>
            <a:off x="4995651" y="3891333"/>
            <a:ext cx="576064" cy="707886"/>
          </a:xfrm>
          <a:prstGeom prst="rect">
            <a:avLst/>
          </a:prstGeom>
          <a:noFill/>
        </p:spPr>
        <p:txBody>
          <a:bodyPr wrap="square" rtlCol="0">
            <a:spAutoFit/>
          </a:bodyPr>
          <a:lstStyle/>
          <a:p>
            <a:r>
              <a:rPr lang="nl-NL" sz="4000" dirty="0">
                <a:solidFill>
                  <a:srgbClr val="F1B39B"/>
                </a:solidFill>
                <a:latin typeface="olivier" pitchFamily="2" charset="0"/>
              </a:rPr>
              <a:t>?</a:t>
            </a:r>
          </a:p>
        </p:txBody>
      </p:sp>
      <p:sp>
        <p:nvSpPr>
          <p:cNvPr id="50" name="Tekstvak 49"/>
          <p:cNvSpPr txBox="1"/>
          <p:nvPr/>
        </p:nvSpPr>
        <p:spPr>
          <a:xfrm rot="12156226">
            <a:off x="4132393" y="2909971"/>
            <a:ext cx="576064" cy="707886"/>
          </a:xfrm>
          <a:prstGeom prst="rect">
            <a:avLst/>
          </a:prstGeom>
          <a:noFill/>
        </p:spPr>
        <p:txBody>
          <a:bodyPr wrap="square" rtlCol="0">
            <a:spAutoFit/>
          </a:bodyPr>
          <a:lstStyle/>
          <a:p>
            <a:r>
              <a:rPr lang="nl-NL" sz="4000" dirty="0">
                <a:solidFill>
                  <a:srgbClr val="F1B39B"/>
                </a:solidFill>
                <a:latin typeface="olivier" pitchFamily="2" charset="0"/>
              </a:rPr>
              <a:t>?</a:t>
            </a:r>
          </a:p>
        </p:txBody>
      </p:sp>
      <p:sp>
        <p:nvSpPr>
          <p:cNvPr id="51" name="Tekstvak 50"/>
          <p:cNvSpPr txBox="1"/>
          <p:nvPr/>
        </p:nvSpPr>
        <p:spPr>
          <a:xfrm rot="19238738">
            <a:off x="5571205" y="1787995"/>
            <a:ext cx="576064" cy="707886"/>
          </a:xfrm>
          <a:prstGeom prst="rect">
            <a:avLst/>
          </a:prstGeom>
          <a:noFill/>
        </p:spPr>
        <p:txBody>
          <a:bodyPr wrap="square" rtlCol="0">
            <a:spAutoFit/>
          </a:bodyPr>
          <a:lstStyle/>
          <a:p>
            <a:r>
              <a:rPr lang="nl-NL" sz="4000" dirty="0">
                <a:solidFill>
                  <a:srgbClr val="C0E4DA"/>
                </a:solidFill>
                <a:latin typeface="olivier" pitchFamily="2" charset="0"/>
              </a:rPr>
              <a:t>?</a:t>
            </a:r>
          </a:p>
        </p:txBody>
      </p:sp>
      <p:sp>
        <p:nvSpPr>
          <p:cNvPr id="52" name="Tekstvak 51"/>
          <p:cNvSpPr txBox="1"/>
          <p:nvPr/>
        </p:nvSpPr>
        <p:spPr>
          <a:xfrm rot="9827468">
            <a:off x="6098933" y="3441240"/>
            <a:ext cx="576064" cy="707886"/>
          </a:xfrm>
          <a:prstGeom prst="rect">
            <a:avLst/>
          </a:prstGeom>
          <a:noFill/>
        </p:spPr>
        <p:txBody>
          <a:bodyPr wrap="square" rtlCol="0">
            <a:spAutoFit/>
          </a:bodyPr>
          <a:lstStyle/>
          <a:p>
            <a:r>
              <a:rPr lang="nl-NL" sz="4000" dirty="0">
                <a:solidFill>
                  <a:srgbClr val="F1B39B"/>
                </a:solidFill>
                <a:latin typeface="olivier" pitchFamily="2" charset="0"/>
              </a:rPr>
              <a:t>?</a:t>
            </a:r>
          </a:p>
        </p:txBody>
      </p:sp>
      <p:sp>
        <p:nvSpPr>
          <p:cNvPr id="53" name="Tekstvak 52"/>
          <p:cNvSpPr txBox="1"/>
          <p:nvPr/>
        </p:nvSpPr>
        <p:spPr>
          <a:xfrm rot="19216631">
            <a:off x="5655473" y="3141693"/>
            <a:ext cx="576064" cy="707886"/>
          </a:xfrm>
          <a:prstGeom prst="rect">
            <a:avLst/>
          </a:prstGeom>
          <a:noFill/>
        </p:spPr>
        <p:txBody>
          <a:bodyPr wrap="square" rtlCol="0">
            <a:spAutoFit/>
          </a:bodyPr>
          <a:lstStyle/>
          <a:p>
            <a:r>
              <a:rPr lang="nl-NL" sz="4000" dirty="0">
                <a:solidFill>
                  <a:srgbClr val="C0E4DA"/>
                </a:solidFill>
                <a:latin typeface="olivier" pitchFamily="2" charset="0"/>
              </a:rPr>
              <a:t>?</a:t>
            </a:r>
          </a:p>
        </p:txBody>
      </p:sp>
      <p:sp>
        <p:nvSpPr>
          <p:cNvPr id="54" name="Tekstvak 53"/>
          <p:cNvSpPr txBox="1"/>
          <p:nvPr/>
        </p:nvSpPr>
        <p:spPr>
          <a:xfrm>
            <a:off x="5089805" y="2070800"/>
            <a:ext cx="576064" cy="707886"/>
          </a:xfrm>
          <a:prstGeom prst="rect">
            <a:avLst/>
          </a:prstGeom>
          <a:noFill/>
        </p:spPr>
        <p:txBody>
          <a:bodyPr wrap="square" rtlCol="0">
            <a:spAutoFit/>
          </a:bodyPr>
          <a:lstStyle/>
          <a:p>
            <a:r>
              <a:rPr lang="nl-NL" sz="4000" dirty="0">
                <a:solidFill>
                  <a:srgbClr val="F1B39B"/>
                </a:solidFill>
                <a:latin typeface="olivier" pitchFamily="2" charset="0"/>
              </a:rPr>
              <a:t>?</a:t>
            </a:r>
          </a:p>
        </p:txBody>
      </p:sp>
      <p:sp>
        <p:nvSpPr>
          <p:cNvPr id="55" name="Tekstvak 54"/>
          <p:cNvSpPr txBox="1"/>
          <p:nvPr/>
        </p:nvSpPr>
        <p:spPr>
          <a:xfrm rot="11057158">
            <a:off x="4534500" y="3127054"/>
            <a:ext cx="576064" cy="707886"/>
          </a:xfrm>
          <a:prstGeom prst="rect">
            <a:avLst/>
          </a:prstGeom>
          <a:noFill/>
        </p:spPr>
        <p:txBody>
          <a:bodyPr wrap="square" rtlCol="0">
            <a:spAutoFit/>
          </a:bodyPr>
          <a:lstStyle/>
          <a:p>
            <a:r>
              <a:rPr lang="nl-NL" sz="4000" dirty="0">
                <a:solidFill>
                  <a:srgbClr val="C0E4DA"/>
                </a:solidFill>
                <a:latin typeface="olivier" pitchFamily="2" charset="0"/>
              </a:rPr>
              <a:t>?</a:t>
            </a:r>
          </a:p>
        </p:txBody>
      </p:sp>
      <p:sp>
        <p:nvSpPr>
          <p:cNvPr id="56" name="Tekstvak 55"/>
          <p:cNvSpPr txBox="1"/>
          <p:nvPr/>
        </p:nvSpPr>
        <p:spPr>
          <a:xfrm rot="2863064">
            <a:off x="5969739" y="2071712"/>
            <a:ext cx="576064" cy="707886"/>
          </a:xfrm>
          <a:prstGeom prst="rect">
            <a:avLst/>
          </a:prstGeom>
          <a:noFill/>
        </p:spPr>
        <p:txBody>
          <a:bodyPr wrap="square" rtlCol="0">
            <a:spAutoFit/>
          </a:bodyPr>
          <a:lstStyle/>
          <a:p>
            <a:r>
              <a:rPr lang="nl-NL" sz="4000" dirty="0">
                <a:solidFill>
                  <a:srgbClr val="F1B39B"/>
                </a:solidFill>
                <a:latin typeface="olivier" pitchFamily="2" charset="0"/>
              </a:rPr>
              <a:t>?</a:t>
            </a:r>
          </a:p>
        </p:txBody>
      </p:sp>
      <p:sp>
        <p:nvSpPr>
          <p:cNvPr id="57" name="Tekstvak 56"/>
          <p:cNvSpPr txBox="1"/>
          <p:nvPr/>
        </p:nvSpPr>
        <p:spPr>
          <a:xfrm rot="14571133">
            <a:off x="4168098" y="2358009"/>
            <a:ext cx="576064" cy="707886"/>
          </a:xfrm>
          <a:prstGeom prst="rect">
            <a:avLst/>
          </a:prstGeom>
          <a:noFill/>
        </p:spPr>
        <p:txBody>
          <a:bodyPr wrap="square" rtlCol="0">
            <a:spAutoFit/>
          </a:bodyPr>
          <a:lstStyle/>
          <a:p>
            <a:r>
              <a:rPr lang="nl-NL" sz="4000" dirty="0">
                <a:solidFill>
                  <a:srgbClr val="C0E4DA"/>
                </a:solidFill>
                <a:latin typeface="olivier" pitchFamily="2" charset="0"/>
              </a:rPr>
              <a:t>?</a:t>
            </a:r>
          </a:p>
        </p:txBody>
      </p:sp>
      <p:sp>
        <p:nvSpPr>
          <p:cNvPr id="58" name="Tekstvak 57"/>
          <p:cNvSpPr txBox="1"/>
          <p:nvPr/>
        </p:nvSpPr>
        <p:spPr>
          <a:xfrm rot="19881451">
            <a:off x="4756886" y="1561635"/>
            <a:ext cx="576064" cy="707886"/>
          </a:xfrm>
          <a:prstGeom prst="rect">
            <a:avLst/>
          </a:prstGeom>
          <a:noFill/>
        </p:spPr>
        <p:txBody>
          <a:bodyPr wrap="square" rtlCol="0">
            <a:spAutoFit/>
          </a:bodyPr>
          <a:lstStyle/>
          <a:p>
            <a:r>
              <a:rPr lang="nl-NL" sz="4000" dirty="0">
                <a:solidFill>
                  <a:srgbClr val="F1B39B"/>
                </a:solidFill>
                <a:latin typeface="olivier" pitchFamily="2" charset="0"/>
              </a:rPr>
              <a:t>?</a:t>
            </a:r>
          </a:p>
        </p:txBody>
      </p:sp>
      <p:sp>
        <p:nvSpPr>
          <p:cNvPr id="59" name="Tekstvak 58"/>
          <p:cNvSpPr txBox="1"/>
          <p:nvPr/>
        </p:nvSpPr>
        <p:spPr>
          <a:xfrm rot="4517786">
            <a:off x="5986665" y="2739753"/>
            <a:ext cx="576064" cy="707886"/>
          </a:xfrm>
          <a:prstGeom prst="rect">
            <a:avLst/>
          </a:prstGeom>
          <a:noFill/>
        </p:spPr>
        <p:txBody>
          <a:bodyPr wrap="square" rtlCol="0">
            <a:spAutoFit/>
          </a:bodyPr>
          <a:lstStyle/>
          <a:p>
            <a:r>
              <a:rPr lang="nl-NL" sz="4000" dirty="0">
                <a:solidFill>
                  <a:srgbClr val="C0E4DA"/>
                </a:solidFill>
                <a:latin typeface="olivier" pitchFamily="2" charset="0"/>
              </a:rPr>
              <a:t>?</a:t>
            </a:r>
          </a:p>
        </p:txBody>
      </p:sp>
      <p:sp>
        <p:nvSpPr>
          <p:cNvPr id="60" name="Tekstvak 59"/>
          <p:cNvSpPr txBox="1"/>
          <p:nvPr/>
        </p:nvSpPr>
        <p:spPr>
          <a:xfrm rot="8902576">
            <a:off x="4355592" y="2287340"/>
            <a:ext cx="576064" cy="707886"/>
          </a:xfrm>
          <a:prstGeom prst="rect">
            <a:avLst/>
          </a:prstGeom>
          <a:noFill/>
        </p:spPr>
        <p:txBody>
          <a:bodyPr wrap="square" rtlCol="0">
            <a:spAutoFit/>
          </a:bodyPr>
          <a:lstStyle/>
          <a:p>
            <a:r>
              <a:rPr lang="nl-NL" sz="4000" dirty="0">
                <a:solidFill>
                  <a:srgbClr val="F1B39B"/>
                </a:solidFill>
                <a:latin typeface="olivier" pitchFamily="2" charset="0"/>
              </a:rPr>
              <a:t>?</a:t>
            </a:r>
          </a:p>
        </p:txBody>
      </p:sp>
      <p:sp>
        <p:nvSpPr>
          <p:cNvPr id="61" name="Tekstvak 60"/>
          <p:cNvSpPr txBox="1"/>
          <p:nvPr/>
        </p:nvSpPr>
        <p:spPr>
          <a:xfrm rot="905956">
            <a:off x="5190970" y="2656238"/>
            <a:ext cx="576064" cy="707886"/>
          </a:xfrm>
          <a:prstGeom prst="rect">
            <a:avLst/>
          </a:prstGeom>
          <a:noFill/>
        </p:spPr>
        <p:txBody>
          <a:bodyPr wrap="square" rtlCol="0">
            <a:spAutoFit/>
          </a:bodyPr>
          <a:lstStyle/>
          <a:p>
            <a:r>
              <a:rPr lang="nl-NL" sz="4000" dirty="0">
                <a:solidFill>
                  <a:srgbClr val="C0E4DA"/>
                </a:solidFill>
                <a:latin typeface="olivier" pitchFamily="2" charset="0"/>
              </a:rPr>
              <a:t>?</a:t>
            </a:r>
          </a:p>
        </p:txBody>
      </p:sp>
      <p:sp>
        <p:nvSpPr>
          <p:cNvPr id="62" name="Tekstvak 61"/>
          <p:cNvSpPr txBox="1"/>
          <p:nvPr/>
        </p:nvSpPr>
        <p:spPr>
          <a:xfrm rot="19905968">
            <a:off x="5126604" y="3186448"/>
            <a:ext cx="576064" cy="707886"/>
          </a:xfrm>
          <a:prstGeom prst="rect">
            <a:avLst/>
          </a:prstGeom>
          <a:noFill/>
        </p:spPr>
        <p:txBody>
          <a:bodyPr wrap="square" rtlCol="0">
            <a:spAutoFit/>
          </a:bodyPr>
          <a:lstStyle/>
          <a:p>
            <a:r>
              <a:rPr lang="nl-NL" sz="4000" dirty="0">
                <a:solidFill>
                  <a:srgbClr val="F1B39B"/>
                </a:solidFill>
                <a:latin typeface="olivier" pitchFamily="2" charset="0"/>
              </a:rPr>
              <a:t>?</a:t>
            </a:r>
          </a:p>
        </p:txBody>
      </p:sp>
      <p:sp>
        <p:nvSpPr>
          <p:cNvPr id="63" name="Tekstvak 62"/>
          <p:cNvSpPr txBox="1"/>
          <p:nvPr/>
        </p:nvSpPr>
        <p:spPr>
          <a:xfrm rot="2576477">
            <a:off x="5721988" y="3826316"/>
            <a:ext cx="576064" cy="707886"/>
          </a:xfrm>
          <a:prstGeom prst="rect">
            <a:avLst/>
          </a:prstGeom>
          <a:noFill/>
        </p:spPr>
        <p:txBody>
          <a:bodyPr wrap="square" rtlCol="0">
            <a:spAutoFit/>
          </a:bodyPr>
          <a:lstStyle/>
          <a:p>
            <a:r>
              <a:rPr lang="nl-NL" sz="4000" dirty="0">
                <a:solidFill>
                  <a:srgbClr val="C0E4DA"/>
                </a:solidFill>
                <a:latin typeface="olivier" pitchFamily="2" charset="0"/>
              </a:rPr>
              <a:t>?</a:t>
            </a:r>
          </a:p>
        </p:txBody>
      </p:sp>
      <p:sp>
        <p:nvSpPr>
          <p:cNvPr id="64" name="Tekstvak 63"/>
          <p:cNvSpPr txBox="1"/>
          <p:nvPr/>
        </p:nvSpPr>
        <p:spPr>
          <a:xfrm rot="2404876">
            <a:off x="2288909" y="4923797"/>
            <a:ext cx="576064" cy="707886"/>
          </a:xfrm>
          <a:prstGeom prst="rect">
            <a:avLst/>
          </a:prstGeom>
          <a:noFill/>
        </p:spPr>
        <p:txBody>
          <a:bodyPr wrap="square" rtlCol="0">
            <a:spAutoFit/>
          </a:bodyPr>
          <a:lstStyle/>
          <a:p>
            <a:r>
              <a:rPr lang="nl-NL" sz="4000" dirty="0">
                <a:solidFill>
                  <a:srgbClr val="F1B39B"/>
                </a:solidFill>
                <a:latin typeface="olivier" pitchFamily="2" charset="0"/>
              </a:rPr>
              <a:t>?</a:t>
            </a:r>
          </a:p>
        </p:txBody>
      </p:sp>
      <p:sp>
        <p:nvSpPr>
          <p:cNvPr id="65" name="Tekstvak 64"/>
          <p:cNvSpPr txBox="1"/>
          <p:nvPr/>
        </p:nvSpPr>
        <p:spPr>
          <a:xfrm rot="43614">
            <a:off x="2864463" y="2820459"/>
            <a:ext cx="576064" cy="707886"/>
          </a:xfrm>
          <a:prstGeom prst="rect">
            <a:avLst/>
          </a:prstGeom>
          <a:noFill/>
        </p:spPr>
        <p:txBody>
          <a:bodyPr wrap="square" rtlCol="0">
            <a:spAutoFit/>
          </a:bodyPr>
          <a:lstStyle/>
          <a:p>
            <a:r>
              <a:rPr lang="nl-NL" sz="4000" dirty="0">
                <a:solidFill>
                  <a:srgbClr val="C0E4DA"/>
                </a:solidFill>
                <a:latin typeface="olivier" pitchFamily="2" charset="0"/>
              </a:rPr>
              <a:t>?</a:t>
            </a:r>
          </a:p>
        </p:txBody>
      </p:sp>
      <p:sp>
        <p:nvSpPr>
          <p:cNvPr id="66" name="Tekstvak 65"/>
          <p:cNvSpPr txBox="1"/>
          <p:nvPr/>
        </p:nvSpPr>
        <p:spPr>
          <a:xfrm rot="12232344">
            <a:off x="3392191" y="4473704"/>
            <a:ext cx="576064" cy="707886"/>
          </a:xfrm>
          <a:prstGeom prst="rect">
            <a:avLst/>
          </a:prstGeom>
          <a:noFill/>
        </p:spPr>
        <p:txBody>
          <a:bodyPr wrap="square" rtlCol="0">
            <a:spAutoFit/>
          </a:bodyPr>
          <a:lstStyle/>
          <a:p>
            <a:r>
              <a:rPr lang="nl-NL" sz="4000" dirty="0">
                <a:solidFill>
                  <a:srgbClr val="F1B39B"/>
                </a:solidFill>
                <a:latin typeface="olivier" pitchFamily="2" charset="0"/>
              </a:rPr>
              <a:t>?</a:t>
            </a:r>
          </a:p>
        </p:txBody>
      </p:sp>
      <p:sp>
        <p:nvSpPr>
          <p:cNvPr id="67" name="Tekstvak 66"/>
          <p:cNvSpPr txBox="1"/>
          <p:nvPr/>
        </p:nvSpPr>
        <p:spPr>
          <a:xfrm rot="21507">
            <a:off x="2948731" y="4174157"/>
            <a:ext cx="576064" cy="707886"/>
          </a:xfrm>
          <a:prstGeom prst="rect">
            <a:avLst/>
          </a:prstGeom>
          <a:noFill/>
        </p:spPr>
        <p:txBody>
          <a:bodyPr wrap="square" rtlCol="0">
            <a:spAutoFit/>
          </a:bodyPr>
          <a:lstStyle/>
          <a:p>
            <a:r>
              <a:rPr lang="nl-NL" sz="4000" dirty="0">
                <a:solidFill>
                  <a:srgbClr val="C0E4DA"/>
                </a:solidFill>
                <a:latin typeface="olivier" pitchFamily="2" charset="0"/>
              </a:rPr>
              <a:t>?</a:t>
            </a:r>
          </a:p>
        </p:txBody>
      </p:sp>
      <p:sp>
        <p:nvSpPr>
          <p:cNvPr id="68" name="Tekstvak 67"/>
          <p:cNvSpPr txBox="1"/>
          <p:nvPr/>
        </p:nvSpPr>
        <p:spPr>
          <a:xfrm rot="2404876">
            <a:off x="2383063" y="3103264"/>
            <a:ext cx="576064" cy="707886"/>
          </a:xfrm>
          <a:prstGeom prst="rect">
            <a:avLst/>
          </a:prstGeom>
          <a:noFill/>
        </p:spPr>
        <p:txBody>
          <a:bodyPr wrap="square" rtlCol="0">
            <a:spAutoFit/>
          </a:bodyPr>
          <a:lstStyle/>
          <a:p>
            <a:r>
              <a:rPr lang="nl-NL" sz="4000" dirty="0">
                <a:solidFill>
                  <a:srgbClr val="F1B39B"/>
                </a:solidFill>
                <a:latin typeface="olivier" pitchFamily="2" charset="0"/>
              </a:rPr>
              <a:t>?</a:t>
            </a:r>
          </a:p>
        </p:txBody>
      </p:sp>
      <p:sp>
        <p:nvSpPr>
          <p:cNvPr id="69" name="Tekstvak 68"/>
          <p:cNvSpPr txBox="1"/>
          <p:nvPr/>
        </p:nvSpPr>
        <p:spPr>
          <a:xfrm rot="13462034">
            <a:off x="1827758" y="4159518"/>
            <a:ext cx="576064" cy="707886"/>
          </a:xfrm>
          <a:prstGeom prst="rect">
            <a:avLst/>
          </a:prstGeom>
          <a:noFill/>
        </p:spPr>
        <p:txBody>
          <a:bodyPr wrap="square" rtlCol="0">
            <a:spAutoFit/>
          </a:bodyPr>
          <a:lstStyle/>
          <a:p>
            <a:r>
              <a:rPr lang="nl-NL" sz="4000" dirty="0">
                <a:solidFill>
                  <a:srgbClr val="C0E4DA"/>
                </a:solidFill>
                <a:latin typeface="olivier" pitchFamily="2" charset="0"/>
              </a:rPr>
              <a:t>?</a:t>
            </a:r>
          </a:p>
        </p:txBody>
      </p:sp>
      <p:sp>
        <p:nvSpPr>
          <p:cNvPr id="70" name="Tekstvak 69"/>
          <p:cNvSpPr txBox="1"/>
          <p:nvPr/>
        </p:nvSpPr>
        <p:spPr>
          <a:xfrm rot="5267940">
            <a:off x="3262997" y="3104176"/>
            <a:ext cx="576064" cy="707886"/>
          </a:xfrm>
          <a:prstGeom prst="rect">
            <a:avLst/>
          </a:prstGeom>
          <a:noFill/>
        </p:spPr>
        <p:txBody>
          <a:bodyPr wrap="square" rtlCol="0">
            <a:spAutoFit/>
          </a:bodyPr>
          <a:lstStyle/>
          <a:p>
            <a:r>
              <a:rPr lang="nl-NL" sz="4000" dirty="0">
                <a:solidFill>
                  <a:srgbClr val="F1B39B"/>
                </a:solidFill>
                <a:latin typeface="olivier" pitchFamily="2" charset="0"/>
              </a:rPr>
              <a:t>?</a:t>
            </a:r>
          </a:p>
        </p:txBody>
      </p:sp>
      <p:sp>
        <p:nvSpPr>
          <p:cNvPr id="71" name="Tekstvak 70"/>
          <p:cNvSpPr txBox="1"/>
          <p:nvPr/>
        </p:nvSpPr>
        <p:spPr>
          <a:xfrm rot="686327">
            <a:off x="2050144" y="2594099"/>
            <a:ext cx="576064" cy="707886"/>
          </a:xfrm>
          <a:prstGeom prst="rect">
            <a:avLst/>
          </a:prstGeom>
          <a:noFill/>
        </p:spPr>
        <p:txBody>
          <a:bodyPr wrap="square" rtlCol="0">
            <a:spAutoFit/>
          </a:bodyPr>
          <a:lstStyle/>
          <a:p>
            <a:r>
              <a:rPr lang="nl-NL" sz="4000" dirty="0">
                <a:solidFill>
                  <a:srgbClr val="F1B39B"/>
                </a:solidFill>
                <a:latin typeface="olivier" pitchFamily="2" charset="0"/>
              </a:rPr>
              <a:t>?</a:t>
            </a:r>
          </a:p>
        </p:txBody>
      </p:sp>
      <p:sp>
        <p:nvSpPr>
          <p:cNvPr id="72" name="Tekstvak 71"/>
          <p:cNvSpPr txBox="1"/>
          <p:nvPr/>
        </p:nvSpPr>
        <p:spPr>
          <a:xfrm rot="6922662">
            <a:off x="3279923" y="3772217"/>
            <a:ext cx="576064" cy="707886"/>
          </a:xfrm>
          <a:prstGeom prst="rect">
            <a:avLst/>
          </a:prstGeom>
          <a:noFill/>
        </p:spPr>
        <p:txBody>
          <a:bodyPr wrap="square" rtlCol="0">
            <a:spAutoFit/>
          </a:bodyPr>
          <a:lstStyle/>
          <a:p>
            <a:r>
              <a:rPr lang="nl-NL" sz="4000" dirty="0">
                <a:solidFill>
                  <a:srgbClr val="C0E4DA"/>
                </a:solidFill>
                <a:latin typeface="olivier" pitchFamily="2" charset="0"/>
              </a:rPr>
              <a:t>?</a:t>
            </a:r>
          </a:p>
        </p:txBody>
      </p:sp>
      <p:sp>
        <p:nvSpPr>
          <p:cNvPr id="73" name="Tekstvak 72"/>
          <p:cNvSpPr txBox="1"/>
          <p:nvPr/>
        </p:nvSpPr>
        <p:spPr>
          <a:xfrm rot="11307452">
            <a:off x="1648850" y="3319804"/>
            <a:ext cx="576064" cy="707886"/>
          </a:xfrm>
          <a:prstGeom prst="rect">
            <a:avLst/>
          </a:prstGeom>
          <a:noFill/>
        </p:spPr>
        <p:txBody>
          <a:bodyPr wrap="square" rtlCol="0">
            <a:spAutoFit/>
          </a:bodyPr>
          <a:lstStyle/>
          <a:p>
            <a:r>
              <a:rPr lang="nl-NL" sz="4000" dirty="0">
                <a:solidFill>
                  <a:srgbClr val="F1B39B"/>
                </a:solidFill>
                <a:latin typeface="olivier" pitchFamily="2" charset="0"/>
              </a:rPr>
              <a:t>?</a:t>
            </a:r>
          </a:p>
        </p:txBody>
      </p:sp>
      <p:sp>
        <p:nvSpPr>
          <p:cNvPr id="74" name="Tekstvak 73"/>
          <p:cNvSpPr txBox="1"/>
          <p:nvPr/>
        </p:nvSpPr>
        <p:spPr>
          <a:xfrm rot="3310832">
            <a:off x="2484228" y="3688702"/>
            <a:ext cx="576064" cy="707886"/>
          </a:xfrm>
          <a:prstGeom prst="rect">
            <a:avLst/>
          </a:prstGeom>
          <a:noFill/>
        </p:spPr>
        <p:txBody>
          <a:bodyPr wrap="square" rtlCol="0">
            <a:spAutoFit/>
          </a:bodyPr>
          <a:lstStyle/>
          <a:p>
            <a:r>
              <a:rPr lang="nl-NL" sz="4000" dirty="0">
                <a:solidFill>
                  <a:srgbClr val="C0E4DA"/>
                </a:solidFill>
                <a:latin typeface="olivier" pitchFamily="2" charset="0"/>
              </a:rPr>
              <a:t>?</a:t>
            </a:r>
          </a:p>
        </p:txBody>
      </p:sp>
      <p:sp>
        <p:nvSpPr>
          <p:cNvPr id="75" name="Tekstvak 74"/>
          <p:cNvSpPr txBox="1"/>
          <p:nvPr/>
        </p:nvSpPr>
        <p:spPr>
          <a:xfrm rot="710844">
            <a:off x="2248962" y="4067719"/>
            <a:ext cx="576064" cy="707886"/>
          </a:xfrm>
          <a:prstGeom prst="rect">
            <a:avLst/>
          </a:prstGeom>
          <a:noFill/>
        </p:spPr>
        <p:txBody>
          <a:bodyPr wrap="square" rtlCol="0">
            <a:spAutoFit/>
          </a:bodyPr>
          <a:lstStyle/>
          <a:p>
            <a:r>
              <a:rPr lang="nl-NL" sz="4000" dirty="0">
                <a:solidFill>
                  <a:srgbClr val="F1B39B"/>
                </a:solidFill>
                <a:latin typeface="olivier" pitchFamily="2" charset="0"/>
              </a:rPr>
              <a:t>?</a:t>
            </a:r>
          </a:p>
        </p:txBody>
      </p:sp>
      <p:sp>
        <p:nvSpPr>
          <p:cNvPr id="76" name="Tekstvak 75"/>
          <p:cNvSpPr txBox="1"/>
          <p:nvPr/>
        </p:nvSpPr>
        <p:spPr>
          <a:xfrm rot="4981353">
            <a:off x="2655106" y="4908460"/>
            <a:ext cx="576064" cy="707886"/>
          </a:xfrm>
          <a:prstGeom prst="rect">
            <a:avLst/>
          </a:prstGeom>
          <a:noFill/>
        </p:spPr>
        <p:txBody>
          <a:bodyPr wrap="square" rtlCol="0">
            <a:spAutoFit/>
          </a:bodyPr>
          <a:lstStyle/>
          <a:p>
            <a:r>
              <a:rPr lang="nl-NL" sz="4000" dirty="0">
                <a:solidFill>
                  <a:srgbClr val="C0E4DA"/>
                </a:solidFill>
                <a:latin typeface="olivier" pitchFamily="2" charset="0"/>
              </a:rPr>
              <a:t>?</a:t>
            </a:r>
          </a:p>
        </p:txBody>
      </p:sp>
      <p:sp>
        <p:nvSpPr>
          <p:cNvPr id="77" name="Tekstvak 76"/>
          <p:cNvSpPr txBox="1"/>
          <p:nvPr/>
        </p:nvSpPr>
        <p:spPr>
          <a:xfrm rot="2404876">
            <a:off x="4398562" y="4747145"/>
            <a:ext cx="576064" cy="707886"/>
          </a:xfrm>
          <a:prstGeom prst="rect">
            <a:avLst/>
          </a:prstGeom>
          <a:noFill/>
        </p:spPr>
        <p:txBody>
          <a:bodyPr wrap="square" rtlCol="0">
            <a:spAutoFit/>
          </a:bodyPr>
          <a:lstStyle/>
          <a:p>
            <a:r>
              <a:rPr lang="nl-NL" sz="4000" dirty="0">
                <a:solidFill>
                  <a:srgbClr val="F1B39B"/>
                </a:solidFill>
                <a:latin typeface="olivier" pitchFamily="2" charset="0"/>
              </a:rPr>
              <a:t>?</a:t>
            </a:r>
          </a:p>
        </p:txBody>
      </p:sp>
      <p:sp>
        <p:nvSpPr>
          <p:cNvPr id="78" name="Tekstvak 77"/>
          <p:cNvSpPr txBox="1"/>
          <p:nvPr/>
        </p:nvSpPr>
        <p:spPr>
          <a:xfrm rot="14561102">
            <a:off x="3535304" y="3765783"/>
            <a:ext cx="576064" cy="707886"/>
          </a:xfrm>
          <a:prstGeom prst="rect">
            <a:avLst/>
          </a:prstGeom>
          <a:noFill/>
        </p:spPr>
        <p:txBody>
          <a:bodyPr wrap="square" rtlCol="0">
            <a:spAutoFit/>
          </a:bodyPr>
          <a:lstStyle/>
          <a:p>
            <a:r>
              <a:rPr lang="nl-NL" sz="4000" dirty="0">
                <a:solidFill>
                  <a:srgbClr val="F1B39B"/>
                </a:solidFill>
                <a:latin typeface="olivier" pitchFamily="2" charset="0"/>
              </a:rPr>
              <a:t>?</a:t>
            </a:r>
          </a:p>
        </p:txBody>
      </p:sp>
      <p:sp>
        <p:nvSpPr>
          <p:cNvPr id="79" name="Tekstvak 78"/>
          <p:cNvSpPr txBox="1"/>
          <p:nvPr/>
        </p:nvSpPr>
        <p:spPr>
          <a:xfrm rot="43614">
            <a:off x="4974116" y="2643807"/>
            <a:ext cx="576064" cy="707886"/>
          </a:xfrm>
          <a:prstGeom prst="rect">
            <a:avLst/>
          </a:prstGeom>
          <a:noFill/>
        </p:spPr>
        <p:txBody>
          <a:bodyPr wrap="square" rtlCol="0">
            <a:spAutoFit/>
          </a:bodyPr>
          <a:lstStyle/>
          <a:p>
            <a:r>
              <a:rPr lang="nl-NL" sz="4000" dirty="0">
                <a:solidFill>
                  <a:srgbClr val="C0E4DA"/>
                </a:solidFill>
                <a:latin typeface="olivier" pitchFamily="2" charset="0"/>
              </a:rPr>
              <a:t>?</a:t>
            </a:r>
          </a:p>
        </p:txBody>
      </p:sp>
      <p:sp>
        <p:nvSpPr>
          <p:cNvPr id="80" name="Tekstvak 79"/>
          <p:cNvSpPr txBox="1"/>
          <p:nvPr/>
        </p:nvSpPr>
        <p:spPr>
          <a:xfrm rot="12232344">
            <a:off x="5501844" y="4297052"/>
            <a:ext cx="576064" cy="707886"/>
          </a:xfrm>
          <a:prstGeom prst="rect">
            <a:avLst/>
          </a:prstGeom>
          <a:noFill/>
        </p:spPr>
        <p:txBody>
          <a:bodyPr wrap="square" rtlCol="0">
            <a:spAutoFit/>
          </a:bodyPr>
          <a:lstStyle/>
          <a:p>
            <a:r>
              <a:rPr lang="nl-NL" sz="4000" dirty="0">
                <a:solidFill>
                  <a:srgbClr val="F1B39B"/>
                </a:solidFill>
                <a:latin typeface="olivier" pitchFamily="2" charset="0"/>
              </a:rPr>
              <a:t>?</a:t>
            </a:r>
          </a:p>
        </p:txBody>
      </p:sp>
      <p:sp>
        <p:nvSpPr>
          <p:cNvPr id="81" name="Tekstvak 80"/>
          <p:cNvSpPr txBox="1"/>
          <p:nvPr/>
        </p:nvSpPr>
        <p:spPr>
          <a:xfrm rot="21507">
            <a:off x="5058384" y="3997505"/>
            <a:ext cx="576064" cy="707886"/>
          </a:xfrm>
          <a:prstGeom prst="rect">
            <a:avLst/>
          </a:prstGeom>
          <a:noFill/>
        </p:spPr>
        <p:txBody>
          <a:bodyPr wrap="square" rtlCol="0">
            <a:spAutoFit/>
          </a:bodyPr>
          <a:lstStyle/>
          <a:p>
            <a:r>
              <a:rPr lang="nl-NL" sz="4000" dirty="0">
                <a:solidFill>
                  <a:srgbClr val="C0E4DA"/>
                </a:solidFill>
                <a:latin typeface="olivier" pitchFamily="2" charset="0"/>
              </a:rPr>
              <a:t>?</a:t>
            </a:r>
          </a:p>
        </p:txBody>
      </p:sp>
      <p:sp>
        <p:nvSpPr>
          <p:cNvPr id="82" name="Tekstvak 81"/>
          <p:cNvSpPr txBox="1"/>
          <p:nvPr/>
        </p:nvSpPr>
        <p:spPr>
          <a:xfrm rot="2404876">
            <a:off x="4492716" y="2926612"/>
            <a:ext cx="576064" cy="707886"/>
          </a:xfrm>
          <a:prstGeom prst="rect">
            <a:avLst/>
          </a:prstGeom>
          <a:noFill/>
        </p:spPr>
        <p:txBody>
          <a:bodyPr wrap="square" rtlCol="0">
            <a:spAutoFit/>
          </a:bodyPr>
          <a:lstStyle/>
          <a:p>
            <a:r>
              <a:rPr lang="nl-NL" sz="4000" dirty="0">
                <a:solidFill>
                  <a:srgbClr val="F1B39B"/>
                </a:solidFill>
                <a:latin typeface="olivier" pitchFamily="2" charset="0"/>
              </a:rPr>
              <a:t>?</a:t>
            </a:r>
          </a:p>
        </p:txBody>
      </p:sp>
      <p:sp>
        <p:nvSpPr>
          <p:cNvPr id="83" name="Tekstvak 82"/>
          <p:cNvSpPr txBox="1"/>
          <p:nvPr/>
        </p:nvSpPr>
        <p:spPr>
          <a:xfrm rot="13462034">
            <a:off x="3937411" y="3982866"/>
            <a:ext cx="576064" cy="707886"/>
          </a:xfrm>
          <a:prstGeom prst="rect">
            <a:avLst/>
          </a:prstGeom>
          <a:noFill/>
        </p:spPr>
        <p:txBody>
          <a:bodyPr wrap="square" rtlCol="0">
            <a:spAutoFit/>
          </a:bodyPr>
          <a:lstStyle/>
          <a:p>
            <a:r>
              <a:rPr lang="nl-NL" sz="4000" dirty="0">
                <a:solidFill>
                  <a:srgbClr val="C0E4DA"/>
                </a:solidFill>
                <a:latin typeface="olivier" pitchFamily="2" charset="0"/>
              </a:rPr>
              <a:t>?</a:t>
            </a:r>
          </a:p>
        </p:txBody>
      </p:sp>
      <p:sp>
        <p:nvSpPr>
          <p:cNvPr id="84" name="Tekstvak 83"/>
          <p:cNvSpPr txBox="1"/>
          <p:nvPr/>
        </p:nvSpPr>
        <p:spPr>
          <a:xfrm rot="5267940">
            <a:off x="5372650" y="2927524"/>
            <a:ext cx="576064" cy="707886"/>
          </a:xfrm>
          <a:prstGeom prst="rect">
            <a:avLst/>
          </a:prstGeom>
          <a:noFill/>
        </p:spPr>
        <p:txBody>
          <a:bodyPr wrap="square" rtlCol="0">
            <a:spAutoFit/>
          </a:bodyPr>
          <a:lstStyle/>
          <a:p>
            <a:r>
              <a:rPr lang="nl-NL" sz="4000" dirty="0">
                <a:solidFill>
                  <a:srgbClr val="F1B39B"/>
                </a:solidFill>
                <a:latin typeface="olivier" pitchFamily="2" charset="0"/>
              </a:rPr>
              <a:t>?</a:t>
            </a:r>
          </a:p>
        </p:txBody>
      </p:sp>
      <p:sp>
        <p:nvSpPr>
          <p:cNvPr id="85" name="Tekstvak 84"/>
          <p:cNvSpPr txBox="1"/>
          <p:nvPr/>
        </p:nvSpPr>
        <p:spPr>
          <a:xfrm rot="16976009">
            <a:off x="3571009" y="3213821"/>
            <a:ext cx="576064" cy="707886"/>
          </a:xfrm>
          <a:prstGeom prst="rect">
            <a:avLst/>
          </a:prstGeom>
          <a:noFill/>
        </p:spPr>
        <p:txBody>
          <a:bodyPr wrap="square" rtlCol="0">
            <a:spAutoFit/>
          </a:bodyPr>
          <a:lstStyle/>
          <a:p>
            <a:r>
              <a:rPr lang="nl-NL" sz="4000" dirty="0">
                <a:solidFill>
                  <a:srgbClr val="C0E4DA"/>
                </a:solidFill>
                <a:latin typeface="olivier" pitchFamily="2" charset="0"/>
              </a:rPr>
              <a:t>?</a:t>
            </a:r>
          </a:p>
        </p:txBody>
      </p:sp>
      <p:sp>
        <p:nvSpPr>
          <p:cNvPr id="86" name="Tekstvak 85"/>
          <p:cNvSpPr txBox="1"/>
          <p:nvPr/>
        </p:nvSpPr>
        <p:spPr>
          <a:xfrm rot="686327">
            <a:off x="4159797" y="2417447"/>
            <a:ext cx="576064" cy="707886"/>
          </a:xfrm>
          <a:prstGeom prst="rect">
            <a:avLst/>
          </a:prstGeom>
          <a:noFill/>
        </p:spPr>
        <p:txBody>
          <a:bodyPr wrap="square" rtlCol="0">
            <a:spAutoFit/>
          </a:bodyPr>
          <a:lstStyle/>
          <a:p>
            <a:r>
              <a:rPr lang="nl-NL" sz="4000" dirty="0">
                <a:solidFill>
                  <a:srgbClr val="F1B39B"/>
                </a:solidFill>
                <a:latin typeface="olivier" pitchFamily="2" charset="0"/>
              </a:rPr>
              <a:t>?</a:t>
            </a:r>
          </a:p>
        </p:txBody>
      </p:sp>
      <p:sp>
        <p:nvSpPr>
          <p:cNvPr id="87" name="Tekstvak 86"/>
          <p:cNvSpPr txBox="1"/>
          <p:nvPr/>
        </p:nvSpPr>
        <p:spPr>
          <a:xfrm rot="6922662">
            <a:off x="5389576" y="3595565"/>
            <a:ext cx="576064" cy="707886"/>
          </a:xfrm>
          <a:prstGeom prst="rect">
            <a:avLst/>
          </a:prstGeom>
          <a:noFill/>
        </p:spPr>
        <p:txBody>
          <a:bodyPr wrap="square" rtlCol="0">
            <a:spAutoFit/>
          </a:bodyPr>
          <a:lstStyle/>
          <a:p>
            <a:r>
              <a:rPr lang="nl-NL" sz="4000" dirty="0">
                <a:solidFill>
                  <a:srgbClr val="C0E4DA"/>
                </a:solidFill>
                <a:latin typeface="olivier" pitchFamily="2" charset="0"/>
              </a:rPr>
              <a:t>?</a:t>
            </a:r>
          </a:p>
        </p:txBody>
      </p:sp>
      <p:sp>
        <p:nvSpPr>
          <p:cNvPr id="88" name="Tekstvak 87"/>
          <p:cNvSpPr txBox="1"/>
          <p:nvPr/>
        </p:nvSpPr>
        <p:spPr>
          <a:xfrm rot="11307452">
            <a:off x="3758503" y="3143152"/>
            <a:ext cx="576064" cy="707886"/>
          </a:xfrm>
          <a:prstGeom prst="rect">
            <a:avLst/>
          </a:prstGeom>
          <a:noFill/>
        </p:spPr>
        <p:txBody>
          <a:bodyPr wrap="square" rtlCol="0">
            <a:spAutoFit/>
          </a:bodyPr>
          <a:lstStyle/>
          <a:p>
            <a:r>
              <a:rPr lang="nl-NL" sz="4000" dirty="0">
                <a:solidFill>
                  <a:srgbClr val="F1B39B"/>
                </a:solidFill>
                <a:latin typeface="olivier" pitchFamily="2" charset="0"/>
              </a:rPr>
              <a:t>?</a:t>
            </a:r>
          </a:p>
        </p:txBody>
      </p:sp>
      <p:sp>
        <p:nvSpPr>
          <p:cNvPr id="89" name="Tekstvak 88"/>
          <p:cNvSpPr txBox="1"/>
          <p:nvPr/>
        </p:nvSpPr>
        <p:spPr>
          <a:xfrm rot="3310832">
            <a:off x="4593881" y="3512050"/>
            <a:ext cx="576064" cy="707886"/>
          </a:xfrm>
          <a:prstGeom prst="rect">
            <a:avLst/>
          </a:prstGeom>
          <a:noFill/>
        </p:spPr>
        <p:txBody>
          <a:bodyPr wrap="square" rtlCol="0">
            <a:spAutoFit/>
          </a:bodyPr>
          <a:lstStyle/>
          <a:p>
            <a:r>
              <a:rPr lang="nl-NL" sz="4000" dirty="0">
                <a:solidFill>
                  <a:srgbClr val="C0E4DA"/>
                </a:solidFill>
                <a:latin typeface="olivier" pitchFamily="2" charset="0"/>
              </a:rPr>
              <a:t>?</a:t>
            </a:r>
          </a:p>
        </p:txBody>
      </p:sp>
      <p:sp>
        <p:nvSpPr>
          <p:cNvPr id="90" name="Tekstvak 89"/>
          <p:cNvSpPr txBox="1"/>
          <p:nvPr/>
        </p:nvSpPr>
        <p:spPr>
          <a:xfrm rot="710844">
            <a:off x="4358615" y="3891067"/>
            <a:ext cx="576064" cy="707886"/>
          </a:xfrm>
          <a:prstGeom prst="rect">
            <a:avLst/>
          </a:prstGeom>
          <a:noFill/>
        </p:spPr>
        <p:txBody>
          <a:bodyPr wrap="square" rtlCol="0">
            <a:spAutoFit/>
          </a:bodyPr>
          <a:lstStyle/>
          <a:p>
            <a:r>
              <a:rPr lang="nl-NL" sz="4000" dirty="0">
                <a:solidFill>
                  <a:srgbClr val="F1B39B"/>
                </a:solidFill>
                <a:latin typeface="olivier" pitchFamily="2" charset="0"/>
              </a:rPr>
              <a:t>?</a:t>
            </a:r>
          </a:p>
        </p:txBody>
      </p:sp>
      <p:sp>
        <p:nvSpPr>
          <p:cNvPr id="91" name="Tekstvak 90"/>
          <p:cNvSpPr txBox="1"/>
          <p:nvPr/>
        </p:nvSpPr>
        <p:spPr>
          <a:xfrm rot="4981353">
            <a:off x="4764759" y="4731808"/>
            <a:ext cx="576064" cy="707886"/>
          </a:xfrm>
          <a:prstGeom prst="rect">
            <a:avLst/>
          </a:prstGeom>
          <a:noFill/>
        </p:spPr>
        <p:txBody>
          <a:bodyPr wrap="square" rtlCol="0">
            <a:spAutoFit/>
          </a:bodyPr>
          <a:lstStyle/>
          <a:p>
            <a:r>
              <a:rPr lang="nl-NL" sz="4000" dirty="0">
                <a:solidFill>
                  <a:srgbClr val="C0E4DA"/>
                </a:solidFill>
                <a:latin typeface="olivier" pitchFamily="2" charset="0"/>
              </a:rPr>
              <a:t>?</a:t>
            </a:r>
          </a:p>
        </p:txBody>
      </p:sp>
      <p:sp>
        <p:nvSpPr>
          <p:cNvPr id="92" name="Tekstvak 91"/>
          <p:cNvSpPr txBox="1"/>
          <p:nvPr/>
        </p:nvSpPr>
        <p:spPr>
          <a:xfrm rot="14561102">
            <a:off x="5866027" y="4505828"/>
            <a:ext cx="576064" cy="707886"/>
          </a:xfrm>
          <a:prstGeom prst="rect">
            <a:avLst/>
          </a:prstGeom>
          <a:noFill/>
        </p:spPr>
        <p:txBody>
          <a:bodyPr wrap="square" rtlCol="0">
            <a:spAutoFit/>
          </a:bodyPr>
          <a:lstStyle/>
          <a:p>
            <a:r>
              <a:rPr lang="nl-NL" sz="4000" dirty="0">
                <a:solidFill>
                  <a:srgbClr val="F1B39B"/>
                </a:solidFill>
                <a:latin typeface="olivier" pitchFamily="2" charset="0"/>
              </a:rPr>
              <a:t>?</a:t>
            </a:r>
          </a:p>
        </p:txBody>
      </p:sp>
      <p:sp>
        <p:nvSpPr>
          <p:cNvPr id="93" name="Tekstvak 92"/>
          <p:cNvSpPr txBox="1"/>
          <p:nvPr/>
        </p:nvSpPr>
        <p:spPr>
          <a:xfrm rot="43614">
            <a:off x="7304839" y="3383852"/>
            <a:ext cx="576064" cy="707886"/>
          </a:xfrm>
          <a:prstGeom prst="rect">
            <a:avLst/>
          </a:prstGeom>
          <a:noFill/>
        </p:spPr>
        <p:txBody>
          <a:bodyPr wrap="square" rtlCol="0">
            <a:spAutoFit/>
          </a:bodyPr>
          <a:lstStyle/>
          <a:p>
            <a:r>
              <a:rPr lang="nl-NL" sz="4000" dirty="0">
                <a:solidFill>
                  <a:srgbClr val="C0E4DA"/>
                </a:solidFill>
                <a:latin typeface="olivier" pitchFamily="2" charset="0"/>
              </a:rPr>
              <a:t>?</a:t>
            </a:r>
          </a:p>
        </p:txBody>
      </p:sp>
      <p:sp>
        <p:nvSpPr>
          <p:cNvPr id="94" name="Tekstvak 93"/>
          <p:cNvSpPr txBox="1"/>
          <p:nvPr/>
        </p:nvSpPr>
        <p:spPr>
          <a:xfrm rot="12232344">
            <a:off x="7832567" y="5037097"/>
            <a:ext cx="576064" cy="707886"/>
          </a:xfrm>
          <a:prstGeom prst="rect">
            <a:avLst/>
          </a:prstGeom>
          <a:noFill/>
        </p:spPr>
        <p:txBody>
          <a:bodyPr wrap="square" rtlCol="0">
            <a:spAutoFit/>
          </a:bodyPr>
          <a:lstStyle/>
          <a:p>
            <a:r>
              <a:rPr lang="nl-NL" sz="4000" dirty="0">
                <a:solidFill>
                  <a:srgbClr val="F1B39B"/>
                </a:solidFill>
                <a:latin typeface="olivier" pitchFamily="2" charset="0"/>
              </a:rPr>
              <a:t>?</a:t>
            </a:r>
          </a:p>
        </p:txBody>
      </p:sp>
      <p:sp>
        <p:nvSpPr>
          <p:cNvPr id="95" name="Tekstvak 94"/>
          <p:cNvSpPr txBox="1"/>
          <p:nvPr/>
        </p:nvSpPr>
        <p:spPr>
          <a:xfrm rot="21507">
            <a:off x="7389107" y="4737550"/>
            <a:ext cx="576064" cy="707886"/>
          </a:xfrm>
          <a:prstGeom prst="rect">
            <a:avLst/>
          </a:prstGeom>
          <a:noFill/>
        </p:spPr>
        <p:txBody>
          <a:bodyPr wrap="square" rtlCol="0">
            <a:spAutoFit/>
          </a:bodyPr>
          <a:lstStyle/>
          <a:p>
            <a:r>
              <a:rPr lang="nl-NL" sz="4000" dirty="0">
                <a:solidFill>
                  <a:srgbClr val="C0E4DA"/>
                </a:solidFill>
                <a:latin typeface="olivier" pitchFamily="2" charset="0"/>
              </a:rPr>
              <a:t>?</a:t>
            </a:r>
          </a:p>
        </p:txBody>
      </p:sp>
      <p:sp>
        <p:nvSpPr>
          <p:cNvPr id="96" name="Tekstvak 95"/>
          <p:cNvSpPr txBox="1"/>
          <p:nvPr/>
        </p:nvSpPr>
        <p:spPr>
          <a:xfrm rot="2404876">
            <a:off x="6823439" y="3666657"/>
            <a:ext cx="576064" cy="707886"/>
          </a:xfrm>
          <a:prstGeom prst="rect">
            <a:avLst/>
          </a:prstGeom>
          <a:noFill/>
        </p:spPr>
        <p:txBody>
          <a:bodyPr wrap="square" rtlCol="0">
            <a:spAutoFit/>
          </a:bodyPr>
          <a:lstStyle/>
          <a:p>
            <a:r>
              <a:rPr lang="nl-NL" sz="4000" dirty="0">
                <a:solidFill>
                  <a:srgbClr val="F1B39B"/>
                </a:solidFill>
                <a:latin typeface="olivier" pitchFamily="2" charset="0"/>
              </a:rPr>
              <a:t>?</a:t>
            </a:r>
          </a:p>
        </p:txBody>
      </p:sp>
      <p:sp>
        <p:nvSpPr>
          <p:cNvPr id="97" name="Tekstvak 96"/>
          <p:cNvSpPr txBox="1"/>
          <p:nvPr/>
        </p:nvSpPr>
        <p:spPr>
          <a:xfrm rot="13462034">
            <a:off x="6268134" y="4722911"/>
            <a:ext cx="576064" cy="707886"/>
          </a:xfrm>
          <a:prstGeom prst="rect">
            <a:avLst/>
          </a:prstGeom>
          <a:noFill/>
        </p:spPr>
        <p:txBody>
          <a:bodyPr wrap="square" rtlCol="0">
            <a:spAutoFit/>
          </a:bodyPr>
          <a:lstStyle/>
          <a:p>
            <a:r>
              <a:rPr lang="nl-NL" sz="4000" dirty="0">
                <a:solidFill>
                  <a:srgbClr val="C0E4DA"/>
                </a:solidFill>
                <a:latin typeface="olivier" pitchFamily="2" charset="0"/>
              </a:rPr>
              <a:t>?</a:t>
            </a:r>
          </a:p>
        </p:txBody>
      </p:sp>
      <p:sp>
        <p:nvSpPr>
          <p:cNvPr id="98" name="Tekstvak 97"/>
          <p:cNvSpPr txBox="1"/>
          <p:nvPr/>
        </p:nvSpPr>
        <p:spPr>
          <a:xfrm rot="5267940">
            <a:off x="7703373" y="3667569"/>
            <a:ext cx="576064" cy="707886"/>
          </a:xfrm>
          <a:prstGeom prst="rect">
            <a:avLst/>
          </a:prstGeom>
          <a:noFill/>
        </p:spPr>
        <p:txBody>
          <a:bodyPr wrap="square" rtlCol="0">
            <a:spAutoFit/>
          </a:bodyPr>
          <a:lstStyle/>
          <a:p>
            <a:r>
              <a:rPr lang="nl-NL" sz="4000" dirty="0">
                <a:solidFill>
                  <a:srgbClr val="F1B39B"/>
                </a:solidFill>
                <a:latin typeface="olivier" pitchFamily="2" charset="0"/>
              </a:rPr>
              <a:t>?</a:t>
            </a:r>
          </a:p>
        </p:txBody>
      </p:sp>
      <p:sp>
        <p:nvSpPr>
          <p:cNvPr id="99" name="Tekstvak 98"/>
          <p:cNvSpPr txBox="1"/>
          <p:nvPr/>
        </p:nvSpPr>
        <p:spPr>
          <a:xfrm rot="16976009">
            <a:off x="5901732" y="3953866"/>
            <a:ext cx="576064" cy="707886"/>
          </a:xfrm>
          <a:prstGeom prst="rect">
            <a:avLst/>
          </a:prstGeom>
          <a:noFill/>
        </p:spPr>
        <p:txBody>
          <a:bodyPr wrap="square" rtlCol="0">
            <a:spAutoFit/>
          </a:bodyPr>
          <a:lstStyle/>
          <a:p>
            <a:r>
              <a:rPr lang="nl-NL" sz="4000" dirty="0">
                <a:solidFill>
                  <a:srgbClr val="C0E4DA"/>
                </a:solidFill>
                <a:latin typeface="olivier" pitchFamily="2" charset="0"/>
              </a:rPr>
              <a:t>?</a:t>
            </a:r>
          </a:p>
        </p:txBody>
      </p:sp>
      <p:sp>
        <p:nvSpPr>
          <p:cNvPr id="100" name="Tekstvak 99"/>
          <p:cNvSpPr txBox="1"/>
          <p:nvPr/>
        </p:nvSpPr>
        <p:spPr>
          <a:xfrm rot="686327">
            <a:off x="6490520" y="3157492"/>
            <a:ext cx="576064" cy="707886"/>
          </a:xfrm>
          <a:prstGeom prst="rect">
            <a:avLst/>
          </a:prstGeom>
          <a:noFill/>
        </p:spPr>
        <p:txBody>
          <a:bodyPr wrap="square" rtlCol="0">
            <a:spAutoFit/>
          </a:bodyPr>
          <a:lstStyle/>
          <a:p>
            <a:r>
              <a:rPr lang="nl-NL" sz="4000" dirty="0">
                <a:solidFill>
                  <a:srgbClr val="F1B39B"/>
                </a:solidFill>
                <a:latin typeface="olivier" pitchFamily="2" charset="0"/>
              </a:rPr>
              <a:t>?</a:t>
            </a:r>
          </a:p>
        </p:txBody>
      </p:sp>
      <p:sp>
        <p:nvSpPr>
          <p:cNvPr id="101" name="Tekstvak 100"/>
          <p:cNvSpPr txBox="1"/>
          <p:nvPr/>
        </p:nvSpPr>
        <p:spPr>
          <a:xfrm rot="6922662">
            <a:off x="7720299" y="4335610"/>
            <a:ext cx="576064" cy="707886"/>
          </a:xfrm>
          <a:prstGeom prst="rect">
            <a:avLst/>
          </a:prstGeom>
          <a:noFill/>
        </p:spPr>
        <p:txBody>
          <a:bodyPr wrap="square" rtlCol="0">
            <a:spAutoFit/>
          </a:bodyPr>
          <a:lstStyle/>
          <a:p>
            <a:r>
              <a:rPr lang="nl-NL" sz="4000" dirty="0">
                <a:solidFill>
                  <a:srgbClr val="C0E4DA"/>
                </a:solidFill>
                <a:latin typeface="olivier" pitchFamily="2" charset="0"/>
              </a:rPr>
              <a:t>?</a:t>
            </a:r>
          </a:p>
        </p:txBody>
      </p:sp>
      <p:sp>
        <p:nvSpPr>
          <p:cNvPr id="102" name="Tekstvak 101"/>
          <p:cNvSpPr txBox="1"/>
          <p:nvPr/>
        </p:nvSpPr>
        <p:spPr>
          <a:xfrm rot="11307452">
            <a:off x="6089226" y="3883197"/>
            <a:ext cx="576064" cy="707886"/>
          </a:xfrm>
          <a:prstGeom prst="rect">
            <a:avLst/>
          </a:prstGeom>
          <a:noFill/>
        </p:spPr>
        <p:txBody>
          <a:bodyPr wrap="square" rtlCol="0">
            <a:spAutoFit/>
          </a:bodyPr>
          <a:lstStyle/>
          <a:p>
            <a:r>
              <a:rPr lang="nl-NL" sz="4000" dirty="0">
                <a:solidFill>
                  <a:srgbClr val="F1B39B"/>
                </a:solidFill>
                <a:latin typeface="olivier" pitchFamily="2" charset="0"/>
              </a:rPr>
              <a:t>?</a:t>
            </a:r>
          </a:p>
        </p:txBody>
      </p:sp>
      <p:sp>
        <p:nvSpPr>
          <p:cNvPr id="103" name="Tekstvak 102"/>
          <p:cNvSpPr txBox="1"/>
          <p:nvPr/>
        </p:nvSpPr>
        <p:spPr>
          <a:xfrm rot="3310832">
            <a:off x="6924604" y="4252095"/>
            <a:ext cx="576064" cy="707886"/>
          </a:xfrm>
          <a:prstGeom prst="rect">
            <a:avLst/>
          </a:prstGeom>
          <a:noFill/>
        </p:spPr>
        <p:txBody>
          <a:bodyPr wrap="square" rtlCol="0">
            <a:spAutoFit/>
          </a:bodyPr>
          <a:lstStyle/>
          <a:p>
            <a:r>
              <a:rPr lang="nl-NL" sz="4000" dirty="0">
                <a:solidFill>
                  <a:srgbClr val="C0E4DA"/>
                </a:solidFill>
                <a:latin typeface="olivier" pitchFamily="2" charset="0"/>
              </a:rPr>
              <a:t>?</a:t>
            </a:r>
          </a:p>
        </p:txBody>
      </p:sp>
      <p:sp>
        <p:nvSpPr>
          <p:cNvPr id="104" name="Tekstvak 103"/>
          <p:cNvSpPr txBox="1"/>
          <p:nvPr/>
        </p:nvSpPr>
        <p:spPr>
          <a:xfrm rot="710844">
            <a:off x="6689338" y="4631112"/>
            <a:ext cx="576064" cy="707886"/>
          </a:xfrm>
          <a:prstGeom prst="rect">
            <a:avLst/>
          </a:prstGeom>
          <a:noFill/>
        </p:spPr>
        <p:txBody>
          <a:bodyPr wrap="square" rtlCol="0">
            <a:spAutoFit/>
          </a:bodyPr>
          <a:lstStyle/>
          <a:p>
            <a:r>
              <a:rPr lang="nl-NL" sz="4000" dirty="0">
                <a:solidFill>
                  <a:srgbClr val="F1B39B"/>
                </a:solidFill>
                <a:latin typeface="olivier" pitchFamily="2" charset="0"/>
              </a:rPr>
              <a:t>?</a:t>
            </a:r>
          </a:p>
        </p:txBody>
      </p:sp>
      <p:sp>
        <p:nvSpPr>
          <p:cNvPr id="105" name="Tekstvak 104"/>
          <p:cNvSpPr txBox="1"/>
          <p:nvPr/>
        </p:nvSpPr>
        <p:spPr>
          <a:xfrm rot="2404876">
            <a:off x="5932216" y="3003765"/>
            <a:ext cx="576064" cy="707886"/>
          </a:xfrm>
          <a:prstGeom prst="rect">
            <a:avLst/>
          </a:prstGeom>
          <a:noFill/>
        </p:spPr>
        <p:txBody>
          <a:bodyPr wrap="square" rtlCol="0">
            <a:spAutoFit/>
          </a:bodyPr>
          <a:lstStyle/>
          <a:p>
            <a:r>
              <a:rPr lang="nl-NL" sz="4000" dirty="0">
                <a:solidFill>
                  <a:srgbClr val="F1B39B"/>
                </a:solidFill>
                <a:latin typeface="olivier" pitchFamily="2" charset="0"/>
              </a:rPr>
              <a:t>?</a:t>
            </a:r>
          </a:p>
        </p:txBody>
      </p:sp>
      <p:sp>
        <p:nvSpPr>
          <p:cNvPr id="106" name="Tekstvak 105"/>
          <p:cNvSpPr txBox="1"/>
          <p:nvPr/>
        </p:nvSpPr>
        <p:spPr>
          <a:xfrm rot="14561102">
            <a:off x="5068958" y="2022403"/>
            <a:ext cx="576064" cy="707886"/>
          </a:xfrm>
          <a:prstGeom prst="rect">
            <a:avLst/>
          </a:prstGeom>
          <a:noFill/>
        </p:spPr>
        <p:txBody>
          <a:bodyPr wrap="square" rtlCol="0">
            <a:spAutoFit/>
          </a:bodyPr>
          <a:lstStyle/>
          <a:p>
            <a:r>
              <a:rPr lang="nl-NL" sz="4000" dirty="0">
                <a:solidFill>
                  <a:srgbClr val="F1B39B"/>
                </a:solidFill>
                <a:latin typeface="olivier" pitchFamily="2" charset="0"/>
              </a:rPr>
              <a:t>?</a:t>
            </a:r>
          </a:p>
        </p:txBody>
      </p:sp>
      <p:sp>
        <p:nvSpPr>
          <p:cNvPr id="107" name="Tekstvak 106"/>
          <p:cNvSpPr txBox="1"/>
          <p:nvPr/>
        </p:nvSpPr>
        <p:spPr>
          <a:xfrm rot="12232344">
            <a:off x="7035498" y="2553672"/>
            <a:ext cx="576064" cy="707886"/>
          </a:xfrm>
          <a:prstGeom prst="rect">
            <a:avLst/>
          </a:prstGeom>
          <a:noFill/>
        </p:spPr>
        <p:txBody>
          <a:bodyPr wrap="square" rtlCol="0">
            <a:spAutoFit/>
          </a:bodyPr>
          <a:lstStyle/>
          <a:p>
            <a:r>
              <a:rPr lang="nl-NL" sz="4000" dirty="0">
                <a:solidFill>
                  <a:srgbClr val="F1B39B"/>
                </a:solidFill>
                <a:latin typeface="olivier" pitchFamily="2" charset="0"/>
              </a:rPr>
              <a:t>?</a:t>
            </a:r>
          </a:p>
        </p:txBody>
      </p:sp>
      <p:sp>
        <p:nvSpPr>
          <p:cNvPr id="108" name="Tekstvak 107"/>
          <p:cNvSpPr txBox="1"/>
          <p:nvPr/>
        </p:nvSpPr>
        <p:spPr>
          <a:xfrm rot="21507">
            <a:off x="6592038" y="2254125"/>
            <a:ext cx="576064" cy="707886"/>
          </a:xfrm>
          <a:prstGeom prst="rect">
            <a:avLst/>
          </a:prstGeom>
          <a:noFill/>
        </p:spPr>
        <p:txBody>
          <a:bodyPr wrap="square" rtlCol="0">
            <a:spAutoFit/>
          </a:bodyPr>
          <a:lstStyle/>
          <a:p>
            <a:r>
              <a:rPr lang="nl-NL" sz="4000" dirty="0">
                <a:solidFill>
                  <a:srgbClr val="C0E4DA"/>
                </a:solidFill>
                <a:latin typeface="olivier" pitchFamily="2" charset="0"/>
              </a:rPr>
              <a:t>?</a:t>
            </a:r>
          </a:p>
        </p:txBody>
      </p:sp>
      <p:sp>
        <p:nvSpPr>
          <p:cNvPr id="109" name="Tekstvak 108"/>
          <p:cNvSpPr txBox="1"/>
          <p:nvPr/>
        </p:nvSpPr>
        <p:spPr>
          <a:xfrm rot="13462034">
            <a:off x="5471065" y="2239486"/>
            <a:ext cx="576064" cy="707886"/>
          </a:xfrm>
          <a:prstGeom prst="rect">
            <a:avLst/>
          </a:prstGeom>
          <a:noFill/>
        </p:spPr>
        <p:txBody>
          <a:bodyPr wrap="square" rtlCol="0">
            <a:spAutoFit/>
          </a:bodyPr>
          <a:lstStyle/>
          <a:p>
            <a:r>
              <a:rPr lang="nl-NL" sz="4000" dirty="0">
                <a:solidFill>
                  <a:srgbClr val="C0E4DA"/>
                </a:solidFill>
                <a:latin typeface="olivier" pitchFamily="2" charset="0"/>
              </a:rPr>
              <a:t>?</a:t>
            </a:r>
          </a:p>
        </p:txBody>
      </p:sp>
      <p:sp>
        <p:nvSpPr>
          <p:cNvPr id="110" name="Tekstvak 109"/>
          <p:cNvSpPr txBox="1"/>
          <p:nvPr/>
        </p:nvSpPr>
        <p:spPr>
          <a:xfrm rot="710844">
            <a:off x="6063169" y="2298880"/>
            <a:ext cx="576064" cy="707886"/>
          </a:xfrm>
          <a:prstGeom prst="rect">
            <a:avLst/>
          </a:prstGeom>
          <a:noFill/>
        </p:spPr>
        <p:txBody>
          <a:bodyPr wrap="square" rtlCol="0">
            <a:spAutoFit/>
          </a:bodyPr>
          <a:lstStyle/>
          <a:p>
            <a:r>
              <a:rPr lang="nl-NL" sz="4000" dirty="0">
                <a:solidFill>
                  <a:srgbClr val="F1B39B"/>
                </a:solidFill>
                <a:latin typeface="olivier" pitchFamily="2" charset="0"/>
              </a:rPr>
              <a:t>?</a:t>
            </a:r>
          </a:p>
        </p:txBody>
      </p:sp>
      <p:sp>
        <p:nvSpPr>
          <p:cNvPr id="111" name="Tekstvak 110"/>
          <p:cNvSpPr txBox="1"/>
          <p:nvPr/>
        </p:nvSpPr>
        <p:spPr>
          <a:xfrm rot="4981353">
            <a:off x="6658553" y="2938748"/>
            <a:ext cx="576064" cy="707886"/>
          </a:xfrm>
          <a:prstGeom prst="rect">
            <a:avLst/>
          </a:prstGeom>
          <a:noFill/>
        </p:spPr>
        <p:txBody>
          <a:bodyPr wrap="square" rtlCol="0">
            <a:spAutoFit/>
          </a:bodyPr>
          <a:lstStyle/>
          <a:p>
            <a:r>
              <a:rPr lang="nl-NL" sz="4000" dirty="0">
                <a:solidFill>
                  <a:srgbClr val="C0E4DA"/>
                </a:solidFill>
                <a:latin typeface="olivier" pitchFamily="2" charset="0"/>
              </a:rPr>
              <a:t>?</a:t>
            </a:r>
          </a:p>
        </p:txBody>
      </p:sp>
      <p:sp>
        <p:nvSpPr>
          <p:cNvPr id="112" name="Tekstvak 111"/>
          <p:cNvSpPr txBox="1"/>
          <p:nvPr/>
        </p:nvSpPr>
        <p:spPr>
          <a:xfrm>
            <a:off x="675203" y="6937269"/>
            <a:ext cx="576064" cy="707886"/>
          </a:xfrm>
          <a:prstGeom prst="rect">
            <a:avLst/>
          </a:prstGeom>
          <a:noFill/>
        </p:spPr>
        <p:txBody>
          <a:bodyPr wrap="square" rtlCol="0">
            <a:spAutoFit/>
          </a:bodyPr>
          <a:lstStyle/>
          <a:p>
            <a:r>
              <a:rPr lang="nl-NL" sz="4000" dirty="0">
                <a:solidFill>
                  <a:srgbClr val="F1B39B"/>
                </a:solidFill>
                <a:latin typeface="olivier" pitchFamily="2" charset="0"/>
              </a:rPr>
              <a:t>?</a:t>
            </a:r>
          </a:p>
        </p:txBody>
      </p:sp>
      <p:sp>
        <p:nvSpPr>
          <p:cNvPr id="113" name="Tekstvak 112"/>
          <p:cNvSpPr txBox="1"/>
          <p:nvPr/>
        </p:nvSpPr>
        <p:spPr>
          <a:xfrm rot="19238738">
            <a:off x="1250757" y="4833931"/>
            <a:ext cx="576064" cy="707886"/>
          </a:xfrm>
          <a:prstGeom prst="rect">
            <a:avLst/>
          </a:prstGeom>
          <a:noFill/>
        </p:spPr>
        <p:txBody>
          <a:bodyPr wrap="square" rtlCol="0">
            <a:spAutoFit/>
          </a:bodyPr>
          <a:lstStyle/>
          <a:p>
            <a:r>
              <a:rPr lang="nl-NL" sz="4000" dirty="0">
                <a:solidFill>
                  <a:srgbClr val="C0E4DA"/>
                </a:solidFill>
                <a:latin typeface="olivier" pitchFamily="2" charset="0"/>
              </a:rPr>
              <a:t>?</a:t>
            </a:r>
          </a:p>
        </p:txBody>
      </p:sp>
      <p:sp>
        <p:nvSpPr>
          <p:cNvPr id="114" name="Tekstvak 113"/>
          <p:cNvSpPr txBox="1"/>
          <p:nvPr/>
        </p:nvSpPr>
        <p:spPr>
          <a:xfrm rot="9827468">
            <a:off x="1778485" y="6487176"/>
            <a:ext cx="576064" cy="707886"/>
          </a:xfrm>
          <a:prstGeom prst="rect">
            <a:avLst/>
          </a:prstGeom>
          <a:noFill/>
        </p:spPr>
        <p:txBody>
          <a:bodyPr wrap="square" rtlCol="0">
            <a:spAutoFit/>
          </a:bodyPr>
          <a:lstStyle/>
          <a:p>
            <a:r>
              <a:rPr lang="nl-NL" sz="4000" dirty="0">
                <a:solidFill>
                  <a:srgbClr val="F1B39B"/>
                </a:solidFill>
                <a:latin typeface="olivier" pitchFamily="2" charset="0"/>
              </a:rPr>
              <a:t>?</a:t>
            </a:r>
          </a:p>
        </p:txBody>
      </p:sp>
      <p:sp>
        <p:nvSpPr>
          <p:cNvPr id="115" name="Tekstvak 114"/>
          <p:cNvSpPr txBox="1"/>
          <p:nvPr/>
        </p:nvSpPr>
        <p:spPr>
          <a:xfrm rot="19216631">
            <a:off x="1335025" y="6187629"/>
            <a:ext cx="576064" cy="707886"/>
          </a:xfrm>
          <a:prstGeom prst="rect">
            <a:avLst/>
          </a:prstGeom>
          <a:noFill/>
        </p:spPr>
        <p:txBody>
          <a:bodyPr wrap="square" rtlCol="0">
            <a:spAutoFit/>
          </a:bodyPr>
          <a:lstStyle/>
          <a:p>
            <a:r>
              <a:rPr lang="nl-NL" sz="4000" dirty="0">
                <a:solidFill>
                  <a:srgbClr val="C0E4DA"/>
                </a:solidFill>
                <a:latin typeface="olivier" pitchFamily="2" charset="0"/>
              </a:rPr>
              <a:t>?</a:t>
            </a:r>
          </a:p>
        </p:txBody>
      </p:sp>
      <p:sp>
        <p:nvSpPr>
          <p:cNvPr id="116" name="Tekstvak 115"/>
          <p:cNvSpPr txBox="1"/>
          <p:nvPr/>
        </p:nvSpPr>
        <p:spPr>
          <a:xfrm>
            <a:off x="769357" y="5116736"/>
            <a:ext cx="576064" cy="707886"/>
          </a:xfrm>
          <a:prstGeom prst="rect">
            <a:avLst/>
          </a:prstGeom>
          <a:noFill/>
        </p:spPr>
        <p:txBody>
          <a:bodyPr wrap="square" rtlCol="0">
            <a:spAutoFit/>
          </a:bodyPr>
          <a:lstStyle/>
          <a:p>
            <a:r>
              <a:rPr lang="nl-NL" sz="4000" dirty="0">
                <a:solidFill>
                  <a:srgbClr val="F1B39B"/>
                </a:solidFill>
                <a:latin typeface="olivier" pitchFamily="2" charset="0"/>
              </a:rPr>
              <a:t>?</a:t>
            </a:r>
          </a:p>
        </p:txBody>
      </p:sp>
      <p:sp>
        <p:nvSpPr>
          <p:cNvPr id="117" name="Tekstvak 116"/>
          <p:cNvSpPr txBox="1"/>
          <p:nvPr/>
        </p:nvSpPr>
        <p:spPr>
          <a:xfrm rot="11057158">
            <a:off x="214052" y="6172990"/>
            <a:ext cx="576064" cy="707886"/>
          </a:xfrm>
          <a:prstGeom prst="rect">
            <a:avLst/>
          </a:prstGeom>
          <a:noFill/>
        </p:spPr>
        <p:txBody>
          <a:bodyPr wrap="square" rtlCol="0">
            <a:spAutoFit/>
          </a:bodyPr>
          <a:lstStyle/>
          <a:p>
            <a:r>
              <a:rPr lang="nl-NL" sz="4000" dirty="0">
                <a:solidFill>
                  <a:srgbClr val="C0E4DA"/>
                </a:solidFill>
                <a:latin typeface="olivier" pitchFamily="2" charset="0"/>
              </a:rPr>
              <a:t>?</a:t>
            </a:r>
          </a:p>
        </p:txBody>
      </p:sp>
      <p:sp>
        <p:nvSpPr>
          <p:cNvPr id="118" name="Tekstvak 117"/>
          <p:cNvSpPr txBox="1"/>
          <p:nvPr/>
        </p:nvSpPr>
        <p:spPr>
          <a:xfrm rot="2863064">
            <a:off x="1649291" y="5117648"/>
            <a:ext cx="576064" cy="707886"/>
          </a:xfrm>
          <a:prstGeom prst="rect">
            <a:avLst/>
          </a:prstGeom>
          <a:noFill/>
        </p:spPr>
        <p:txBody>
          <a:bodyPr wrap="square" rtlCol="0">
            <a:spAutoFit/>
          </a:bodyPr>
          <a:lstStyle/>
          <a:p>
            <a:r>
              <a:rPr lang="nl-NL" sz="4000" dirty="0">
                <a:solidFill>
                  <a:srgbClr val="F1B39B"/>
                </a:solidFill>
                <a:latin typeface="olivier" pitchFamily="2" charset="0"/>
              </a:rPr>
              <a:t>?</a:t>
            </a:r>
          </a:p>
        </p:txBody>
      </p:sp>
      <p:sp>
        <p:nvSpPr>
          <p:cNvPr id="119" name="Tekstvak 118"/>
          <p:cNvSpPr txBox="1"/>
          <p:nvPr/>
        </p:nvSpPr>
        <p:spPr>
          <a:xfrm rot="19881451">
            <a:off x="436438" y="4607571"/>
            <a:ext cx="576064" cy="707886"/>
          </a:xfrm>
          <a:prstGeom prst="rect">
            <a:avLst/>
          </a:prstGeom>
          <a:noFill/>
        </p:spPr>
        <p:txBody>
          <a:bodyPr wrap="square" rtlCol="0">
            <a:spAutoFit/>
          </a:bodyPr>
          <a:lstStyle/>
          <a:p>
            <a:r>
              <a:rPr lang="nl-NL" sz="4000" dirty="0">
                <a:solidFill>
                  <a:srgbClr val="F1B39B"/>
                </a:solidFill>
                <a:latin typeface="olivier" pitchFamily="2" charset="0"/>
              </a:rPr>
              <a:t>?</a:t>
            </a:r>
          </a:p>
        </p:txBody>
      </p:sp>
      <p:sp>
        <p:nvSpPr>
          <p:cNvPr id="120" name="Tekstvak 119"/>
          <p:cNvSpPr txBox="1"/>
          <p:nvPr/>
        </p:nvSpPr>
        <p:spPr>
          <a:xfrm rot="4517786">
            <a:off x="1666217" y="5785689"/>
            <a:ext cx="576064" cy="707886"/>
          </a:xfrm>
          <a:prstGeom prst="rect">
            <a:avLst/>
          </a:prstGeom>
          <a:noFill/>
        </p:spPr>
        <p:txBody>
          <a:bodyPr wrap="square" rtlCol="0">
            <a:spAutoFit/>
          </a:bodyPr>
          <a:lstStyle/>
          <a:p>
            <a:r>
              <a:rPr lang="nl-NL" sz="4000" dirty="0">
                <a:solidFill>
                  <a:srgbClr val="C0E4DA"/>
                </a:solidFill>
                <a:latin typeface="olivier" pitchFamily="2" charset="0"/>
              </a:rPr>
              <a:t>?</a:t>
            </a:r>
          </a:p>
        </p:txBody>
      </p:sp>
      <p:sp>
        <p:nvSpPr>
          <p:cNvPr id="121" name="Tekstvak 120"/>
          <p:cNvSpPr txBox="1"/>
          <p:nvPr/>
        </p:nvSpPr>
        <p:spPr>
          <a:xfrm rot="8902576">
            <a:off x="35144" y="5333276"/>
            <a:ext cx="576064" cy="707886"/>
          </a:xfrm>
          <a:prstGeom prst="rect">
            <a:avLst/>
          </a:prstGeom>
          <a:noFill/>
        </p:spPr>
        <p:txBody>
          <a:bodyPr wrap="square" rtlCol="0">
            <a:spAutoFit/>
          </a:bodyPr>
          <a:lstStyle/>
          <a:p>
            <a:r>
              <a:rPr lang="nl-NL" sz="4000" dirty="0">
                <a:solidFill>
                  <a:srgbClr val="F1B39B"/>
                </a:solidFill>
                <a:latin typeface="olivier" pitchFamily="2" charset="0"/>
              </a:rPr>
              <a:t>?</a:t>
            </a:r>
          </a:p>
        </p:txBody>
      </p:sp>
      <p:sp>
        <p:nvSpPr>
          <p:cNvPr id="122" name="Tekstvak 121"/>
          <p:cNvSpPr txBox="1"/>
          <p:nvPr/>
        </p:nvSpPr>
        <p:spPr>
          <a:xfrm rot="905956">
            <a:off x="870522" y="5702174"/>
            <a:ext cx="576064" cy="707886"/>
          </a:xfrm>
          <a:prstGeom prst="rect">
            <a:avLst/>
          </a:prstGeom>
          <a:noFill/>
        </p:spPr>
        <p:txBody>
          <a:bodyPr wrap="square" rtlCol="0">
            <a:spAutoFit/>
          </a:bodyPr>
          <a:lstStyle/>
          <a:p>
            <a:r>
              <a:rPr lang="nl-NL" sz="4000" dirty="0">
                <a:solidFill>
                  <a:srgbClr val="C0E4DA"/>
                </a:solidFill>
                <a:latin typeface="olivier" pitchFamily="2" charset="0"/>
              </a:rPr>
              <a:t>?</a:t>
            </a:r>
          </a:p>
        </p:txBody>
      </p:sp>
      <p:sp>
        <p:nvSpPr>
          <p:cNvPr id="123" name="Tekstvak 122"/>
          <p:cNvSpPr txBox="1"/>
          <p:nvPr/>
        </p:nvSpPr>
        <p:spPr>
          <a:xfrm rot="19905968">
            <a:off x="635256" y="6081191"/>
            <a:ext cx="576064" cy="707886"/>
          </a:xfrm>
          <a:prstGeom prst="rect">
            <a:avLst/>
          </a:prstGeom>
          <a:noFill/>
        </p:spPr>
        <p:txBody>
          <a:bodyPr wrap="square" rtlCol="0">
            <a:spAutoFit/>
          </a:bodyPr>
          <a:lstStyle/>
          <a:p>
            <a:r>
              <a:rPr lang="nl-NL" sz="4000" dirty="0">
                <a:solidFill>
                  <a:srgbClr val="F1B39B"/>
                </a:solidFill>
                <a:latin typeface="olivier" pitchFamily="2" charset="0"/>
              </a:rPr>
              <a:t>?</a:t>
            </a:r>
          </a:p>
        </p:txBody>
      </p:sp>
      <p:sp>
        <p:nvSpPr>
          <p:cNvPr id="124" name="Tekstvak 123"/>
          <p:cNvSpPr txBox="1"/>
          <p:nvPr/>
        </p:nvSpPr>
        <p:spPr>
          <a:xfrm rot="2576477">
            <a:off x="1041400" y="6921932"/>
            <a:ext cx="576064" cy="707886"/>
          </a:xfrm>
          <a:prstGeom prst="rect">
            <a:avLst/>
          </a:prstGeom>
          <a:noFill/>
        </p:spPr>
        <p:txBody>
          <a:bodyPr wrap="square" rtlCol="0">
            <a:spAutoFit/>
          </a:bodyPr>
          <a:lstStyle/>
          <a:p>
            <a:r>
              <a:rPr lang="nl-NL" sz="4000" dirty="0">
                <a:solidFill>
                  <a:srgbClr val="C0E4DA"/>
                </a:solidFill>
                <a:latin typeface="olivier" pitchFamily="2" charset="0"/>
              </a:rPr>
              <a:t>?</a:t>
            </a:r>
          </a:p>
        </p:txBody>
      </p:sp>
      <p:sp>
        <p:nvSpPr>
          <p:cNvPr id="125" name="Tekstvak 124"/>
          <p:cNvSpPr txBox="1"/>
          <p:nvPr/>
        </p:nvSpPr>
        <p:spPr>
          <a:xfrm>
            <a:off x="2784856" y="6760617"/>
            <a:ext cx="576064" cy="707886"/>
          </a:xfrm>
          <a:prstGeom prst="rect">
            <a:avLst/>
          </a:prstGeom>
          <a:noFill/>
        </p:spPr>
        <p:txBody>
          <a:bodyPr wrap="square" rtlCol="0">
            <a:spAutoFit/>
          </a:bodyPr>
          <a:lstStyle/>
          <a:p>
            <a:r>
              <a:rPr lang="nl-NL" sz="4000" dirty="0">
                <a:solidFill>
                  <a:srgbClr val="F1B39B"/>
                </a:solidFill>
                <a:latin typeface="olivier" pitchFamily="2" charset="0"/>
              </a:rPr>
              <a:t>?</a:t>
            </a:r>
          </a:p>
        </p:txBody>
      </p:sp>
      <p:sp>
        <p:nvSpPr>
          <p:cNvPr id="126" name="Tekstvak 125"/>
          <p:cNvSpPr txBox="1"/>
          <p:nvPr/>
        </p:nvSpPr>
        <p:spPr>
          <a:xfrm rot="12156226">
            <a:off x="1921598" y="5779255"/>
            <a:ext cx="576064" cy="707886"/>
          </a:xfrm>
          <a:prstGeom prst="rect">
            <a:avLst/>
          </a:prstGeom>
          <a:noFill/>
        </p:spPr>
        <p:txBody>
          <a:bodyPr wrap="square" rtlCol="0">
            <a:spAutoFit/>
          </a:bodyPr>
          <a:lstStyle/>
          <a:p>
            <a:r>
              <a:rPr lang="nl-NL" sz="4000" dirty="0">
                <a:solidFill>
                  <a:srgbClr val="F1B39B"/>
                </a:solidFill>
                <a:latin typeface="olivier" pitchFamily="2" charset="0"/>
              </a:rPr>
              <a:t>?</a:t>
            </a:r>
          </a:p>
        </p:txBody>
      </p:sp>
      <p:sp>
        <p:nvSpPr>
          <p:cNvPr id="127" name="Tekstvak 126"/>
          <p:cNvSpPr txBox="1"/>
          <p:nvPr/>
        </p:nvSpPr>
        <p:spPr>
          <a:xfrm rot="19238738">
            <a:off x="3360410" y="4657279"/>
            <a:ext cx="576064" cy="707886"/>
          </a:xfrm>
          <a:prstGeom prst="rect">
            <a:avLst/>
          </a:prstGeom>
          <a:noFill/>
        </p:spPr>
        <p:txBody>
          <a:bodyPr wrap="square" rtlCol="0">
            <a:spAutoFit/>
          </a:bodyPr>
          <a:lstStyle/>
          <a:p>
            <a:r>
              <a:rPr lang="nl-NL" sz="4000" dirty="0">
                <a:solidFill>
                  <a:srgbClr val="C0E4DA"/>
                </a:solidFill>
                <a:latin typeface="olivier" pitchFamily="2" charset="0"/>
              </a:rPr>
              <a:t>?</a:t>
            </a:r>
          </a:p>
        </p:txBody>
      </p:sp>
      <p:sp>
        <p:nvSpPr>
          <p:cNvPr id="128" name="Tekstvak 127"/>
          <p:cNvSpPr txBox="1"/>
          <p:nvPr/>
        </p:nvSpPr>
        <p:spPr>
          <a:xfrm rot="9827468">
            <a:off x="3888138" y="6310524"/>
            <a:ext cx="576064" cy="707886"/>
          </a:xfrm>
          <a:prstGeom prst="rect">
            <a:avLst/>
          </a:prstGeom>
          <a:noFill/>
        </p:spPr>
        <p:txBody>
          <a:bodyPr wrap="square" rtlCol="0">
            <a:spAutoFit/>
          </a:bodyPr>
          <a:lstStyle/>
          <a:p>
            <a:r>
              <a:rPr lang="nl-NL" sz="4000" dirty="0">
                <a:solidFill>
                  <a:srgbClr val="F1B39B"/>
                </a:solidFill>
                <a:latin typeface="olivier" pitchFamily="2" charset="0"/>
              </a:rPr>
              <a:t>?</a:t>
            </a:r>
          </a:p>
        </p:txBody>
      </p:sp>
      <p:sp>
        <p:nvSpPr>
          <p:cNvPr id="129" name="Tekstvak 128"/>
          <p:cNvSpPr txBox="1"/>
          <p:nvPr/>
        </p:nvSpPr>
        <p:spPr>
          <a:xfrm rot="19216631">
            <a:off x="3444678" y="6010977"/>
            <a:ext cx="576064" cy="707886"/>
          </a:xfrm>
          <a:prstGeom prst="rect">
            <a:avLst/>
          </a:prstGeom>
          <a:noFill/>
        </p:spPr>
        <p:txBody>
          <a:bodyPr wrap="square" rtlCol="0">
            <a:spAutoFit/>
          </a:bodyPr>
          <a:lstStyle/>
          <a:p>
            <a:r>
              <a:rPr lang="nl-NL" sz="4000" dirty="0">
                <a:solidFill>
                  <a:srgbClr val="C0E4DA"/>
                </a:solidFill>
                <a:latin typeface="olivier" pitchFamily="2" charset="0"/>
              </a:rPr>
              <a:t>?</a:t>
            </a:r>
          </a:p>
        </p:txBody>
      </p:sp>
      <p:sp>
        <p:nvSpPr>
          <p:cNvPr id="130" name="Tekstvak 129"/>
          <p:cNvSpPr txBox="1"/>
          <p:nvPr/>
        </p:nvSpPr>
        <p:spPr>
          <a:xfrm>
            <a:off x="2879010" y="4940084"/>
            <a:ext cx="576064" cy="707886"/>
          </a:xfrm>
          <a:prstGeom prst="rect">
            <a:avLst/>
          </a:prstGeom>
          <a:noFill/>
        </p:spPr>
        <p:txBody>
          <a:bodyPr wrap="square" rtlCol="0">
            <a:spAutoFit/>
          </a:bodyPr>
          <a:lstStyle/>
          <a:p>
            <a:r>
              <a:rPr lang="nl-NL" sz="4000" dirty="0">
                <a:solidFill>
                  <a:srgbClr val="F1B39B"/>
                </a:solidFill>
                <a:latin typeface="olivier" pitchFamily="2" charset="0"/>
              </a:rPr>
              <a:t>?</a:t>
            </a:r>
          </a:p>
        </p:txBody>
      </p:sp>
      <p:sp>
        <p:nvSpPr>
          <p:cNvPr id="131" name="Tekstvak 130"/>
          <p:cNvSpPr txBox="1"/>
          <p:nvPr/>
        </p:nvSpPr>
        <p:spPr>
          <a:xfrm rot="11057158">
            <a:off x="2323705" y="5996338"/>
            <a:ext cx="576064" cy="707886"/>
          </a:xfrm>
          <a:prstGeom prst="rect">
            <a:avLst/>
          </a:prstGeom>
          <a:noFill/>
        </p:spPr>
        <p:txBody>
          <a:bodyPr wrap="square" rtlCol="0">
            <a:spAutoFit/>
          </a:bodyPr>
          <a:lstStyle/>
          <a:p>
            <a:r>
              <a:rPr lang="nl-NL" sz="4000" dirty="0">
                <a:solidFill>
                  <a:srgbClr val="C0E4DA"/>
                </a:solidFill>
                <a:latin typeface="olivier" pitchFamily="2" charset="0"/>
              </a:rPr>
              <a:t>?</a:t>
            </a:r>
          </a:p>
        </p:txBody>
      </p:sp>
      <p:sp>
        <p:nvSpPr>
          <p:cNvPr id="132" name="Tekstvak 131"/>
          <p:cNvSpPr txBox="1"/>
          <p:nvPr/>
        </p:nvSpPr>
        <p:spPr>
          <a:xfrm rot="2863064">
            <a:off x="3758944" y="4940996"/>
            <a:ext cx="576064" cy="707886"/>
          </a:xfrm>
          <a:prstGeom prst="rect">
            <a:avLst/>
          </a:prstGeom>
          <a:noFill/>
        </p:spPr>
        <p:txBody>
          <a:bodyPr wrap="square" rtlCol="0">
            <a:spAutoFit/>
          </a:bodyPr>
          <a:lstStyle/>
          <a:p>
            <a:r>
              <a:rPr lang="nl-NL" sz="4000" dirty="0">
                <a:solidFill>
                  <a:srgbClr val="F1B39B"/>
                </a:solidFill>
                <a:latin typeface="olivier" pitchFamily="2" charset="0"/>
              </a:rPr>
              <a:t>?</a:t>
            </a:r>
          </a:p>
        </p:txBody>
      </p:sp>
      <p:sp>
        <p:nvSpPr>
          <p:cNvPr id="133" name="Tekstvak 132"/>
          <p:cNvSpPr txBox="1"/>
          <p:nvPr/>
        </p:nvSpPr>
        <p:spPr>
          <a:xfrm rot="14571133">
            <a:off x="1957303" y="5227293"/>
            <a:ext cx="576064" cy="707886"/>
          </a:xfrm>
          <a:prstGeom prst="rect">
            <a:avLst/>
          </a:prstGeom>
          <a:noFill/>
        </p:spPr>
        <p:txBody>
          <a:bodyPr wrap="square" rtlCol="0">
            <a:spAutoFit/>
          </a:bodyPr>
          <a:lstStyle/>
          <a:p>
            <a:r>
              <a:rPr lang="nl-NL" sz="4000" dirty="0">
                <a:solidFill>
                  <a:srgbClr val="C0E4DA"/>
                </a:solidFill>
                <a:latin typeface="olivier" pitchFamily="2" charset="0"/>
              </a:rPr>
              <a:t>?</a:t>
            </a:r>
          </a:p>
        </p:txBody>
      </p:sp>
      <p:sp>
        <p:nvSpPr>
          <p:cNvPr id="134" name="Tekstvak 133"/>
          <p:cNvSpPr txBox="1"/>
          <p:nvPr/>
        </p:nvSpPr>
        <p:spPr>
          <a:xfrm rot="19881451">
            <a:off x="2546091" y="4430919"/>
            <a:ext cx="576064" cy="707886"/>
          </a:xfrm>
          <a:prstGeom prst="rect">
            <a:avLst/>
          </a:prstGeom>
          <a:noFill/>
        </p:spPr>
        <p:txBody>
          <a:bodyPr wrap="square" rtlCol="0">
            <a:spAutoFit/>
          </a:bodyPr>
          <a:lstStyle/>
          <a:p>
            <a:r>
              <a:rPr lang="nl-NL" sz="4000" dirty="0">
                <a:solidFill>
                  <a:srgbClr val="F1B39B"/>
                </a:solidFill>
                <a:latin typeface="olivier" pitchFamily="2" charset="0"/>
              </a:rPr>
              <a:t>?</a:t>
            </a:r>
          </a:p>
        </p:txBody>
      </p:sp>
      <p:sp>
        <p:nvSpPr>
          <p:cNvPr id="135" name="Tekstvak 134"/>
          <p:cNvSpPr txBox="1"/>
          <p:nvPr/>
        </p:nvSpPr>
        <p:spPr>
          <a:xfrm rot="4517786">
            <a:off x="3775870" y="5609037"/>
            <a:ext cx="576064" cy="707886"/>
          </a:xfrm>
          <a:prstGeom prst="rect">
            <a:avLst/>
          </a:prstGeom>
          <a:noFill/>
        </p:spPr>
        <p:txBody>
          <a:bodyPr wrap="square" rtlCol="0">
            <a:spAutoFit/>
          </a:bodyPr>
          <a:lstStyle/>
          <a:p>
            <a:r>
              <a:rPr lang="nl-NL" sz="4000" dirty="0">
                <a:solidFill>
                  <a:srgbClr val="C0E4DA"/>
                </a:solidFill>
                <a:latin typeface="olivier" pitchFamily="2" charset="0"/>
              </a:rPr>
              <a:t>?</a:t>
            </a:r>
          </a:p>
        </p:txBody>
      </p:sp>
      <p:sp>
        <p:nvSpPr>
          <p:cNvPr id="136" name="Tekstvak 135"/>
          <p:cNvSpPr txBox="1"/>
          <p:nvPr/>
        </p:nvSpPr>
        <p:spPr>
          <a:xfrm rot="8902576">
            <a:off x="2144797" y="5156624"/>
            <a:ext cx="576064" cy="707886"/>
          </a:xfrm>
          <a:prstGeom prst="rect">
            <a:avLst/>
          </a:prstGeom>
          <a:noFill/>
        </p:spPr>
        <p:txBody>
          <a:bodyPr wrap="square" rtlCol="0">
            <a:spAutoFit/>
          </a:bodyPr>
          <a:lstStyle/>
          <a:p>
            <a:r>
              <a:rPr lang="nl-NL" sz="4000" dirty="0">
                <a:solidFill>
                  <a:srgbClr val="F1B39B"/>
                </a:solidFill>
                <a:latin typeface="olivier" pitchFamily="2" charset="0"/>
              </a:rPr>
              <a:t>?</a:t>
            </a:r>
          </a:p>
        </p:txBody>
      </p:sp>
      <p:sp>
        <p:nvSpPr>
          <p:cNvPr id="137" name="Tekstvak 136"/>
          <p:cNvSpPr txBox="1"/>
          <p:nvPr/>
        </p:nvSpPr>
        <p:spPr>
          <a:xfrm rot="905956">
            <a:off x="2980175" y="5525522"/>
            <a:ext cx="576064" cy="707886"/>
          </a:xfrm>
          <a:prstGeom prst="rect">
            <a:avLst/>
          </a:prstGeom>
          <a:noFill/>
        </p:spPr>
        <p:txBody>
          <a:bodyPr wrap="square" rtlCol="0">
            <a:spAutoFit/>
          </a:bodyPr>
          <a:lstStyle/>
          <a:p>
            <a:r>
              <a:rPr lang="nl-NL" sz="4000" dirty="0">
                <a:solidFill>
                  <a:srgbClr val="C0E4DA"/>
                </a:solidFill>
                <a:latin typeface="olivier" pitchFamily="2" charset="0"/>
              </a:rPr>
              <a:t>?</a:t>
            </a:r>
          </a:p>
        </p:txBody>
      </p:sp>
      <p:sp>
        <p:nvSpPr>
          <p:cNvPr id="138" name="Tekstvak 137"/>
          <p:cNvSpPr txBox="1"/>
          <p:nvPr/>
        </p:nvSpPr>
        <p:spPr>
          <a:xfrm rot="19905968">
            <a:off x="2744909" y="5904539"/>
            <a:ext cx="576064" cy="707886"/>
          </a:xfrm>
          <a:prstGeom prst="rect">
            <a:avLst/>
          </a:prstGeom>
          <a:noFill/>
        </p:spPr>
        <p:txBody>
          <a:bodyPr wrap="square" rtlCol="0">
            <a:spAutoFit/>
          </a:bodyPr>
          <a:lstStyle/>
          <a:p>
            <a:r>
              <a:rPr lang="nl-NL" sz="4000" dirty="0">
                <a:solidFill>
                  <a:srgbClr val="F1B39B"/>
                </a:solidFill>
                <a:latin typeface="olivier" pitchFamily="2" charset="0"/>
              </a:rPr>
              <a:t>?</a:t>
            </a:r>
          </a:p>
        </p:txBody>
      </p:sp>
      <p:sp>
        <p:nvSpPr>
          <p:cNvPr id="139" name="Tekstvak 138"/>
          <p:cNvSpPr txBox="1"/>
          <p:nvPr/>
        </p:nvSpPr>
        <p:spPr>
          <a:xfrm rot="2576477">
            <a:off x="3151053" y="6745280"/>
            <a:ext cx="576064" cy="707886"/>
          </a:xfrm>
          <a:prstGeom prst="rect">
            <a:avLst/>
          </a:prstGeom>
          <a:noFill/>
        </p:spPr>
        <p:txBody>
          <a:bodyPr wrap="square" rtlCol="0">
            <a:spAutoFit/>
          </a:bodyPr>
          <a:lstStyle/>
          <a:p>
            <a:r>
              <a:rPr lang="nl-NL" sz="4000" dirty="0">
                <a:solidFill>
                  <a:srgbClr val="C0E4DA"/>
                </a:solidFill>
                <a:latin typeface="olivier" pitchFamily="2" charset="0"/>
              </a:rPr>
              <a:t>?</a:t>
            </a:r>
          </a:p>
        </p:txBody>
      </p:sp>
      <p:sp>
        <p:nvSpPr>
          <p:cNvPr id="140" name="Tekstvak 139"/>
          <p:cNvSpPr txBox="1"/>
          <p:nvPr/>
        </p:nvSpPr>
        <p:spPr>
          <a:xfrm rot="12156226">
            <a:off x="4252321" y="6519300"/>
            <a:ext cx="576064" cy="707886"/>
          </a:xfrm>
          <a:prstGeom prst="rect">
            <a:avLst/>
          </a:prstGeom>
          <a:noFill/>
        </p:spPr>
        <p:txBody>
          <a:bodyPr wrap="square" rtlCol="0">
            <a:spAutoFit/>
          </a:bodyPr>
          <a:lstStyle/>
          <a:p>
            <a:r>
              <a:rPr lang="nl-NL" sz="4000" dirty="0">
                <a:solidFill>
                  <a:srgbClr val="F1B39B"/>
                </a:solidFill>
                <a:latin typeface="olivier" pitchFamily="2" charset="0"/>
              </a:rPr>
              <a:t>?</a:t>
            </a:r>
          </a:p>
        </p:txBody>
      </p:sp>
      <p:sp>
        <p:nvSpPr>
          <p:cNvPr id="141" name="Tekstvak 140"/>
          <p:cNvSpPr txBox="1"/>
          <p:nvPr/>
        </p:nvSpPr>
        <p:spPr>
          <a:xfrm rot="19238738">
            <a:off x="5691133" y="5397324"/>
            <a:ext cx="576064" cy="707886"/>
          </a:xfrm>
          <a:prstGeom prst="rect">
            <a:avLst/>
          </a:prstGeom>
          <a:noFill/>
        </p:spPr>
        <p:txBody>
          <a:bodyPr wrap="square" rtlCol="0">
            <a:spAutoFit/>
          </a:bodyPr>
          <a:lstStyle/>
          <a:p>
            <a:r>
              <a:rPr lang="nl-NL" sz="4000" dirty="0">
                <a:solidFill>
                  <a:srgbClr val="C0E4DA"/>
                </a:solidFill>
                <a:latin typeface="olivier" pitchFamily="2" charset="0"/>
              </a:rPr>
              <a:t>?</a:t>
            </a:r>
          </a:p>
        </p:txBody>
      </p:sp>
      <p:sp>
        <p:nvSpPr>
          <p:cNvPr id="142" name="Tekstvak 141"/>
          <p:cNvSpPr txBox="1"/>
          <p:nvPr/>
        </p:nvSpPr>
        <p:spPr>
          <a:xfrm rot="9827468">
            <a:off x="6218861" y="7050569"/>
            <a:ext cx="576064" cy="707886"/>
          </a:xfrm>
          <a:prstGeom prst="rect">
            <a:avLst/>
          </a:prstGeom>
          <a:noFill/>
        </p:spPr>
        <p:txBody>
          <a:bodyPr wrap="square" rtlCol="0">
            <a:spAutoFit/>
          </a:bodyPr>
          <a:lstStyle/>
          <a:p>
            <a:r>
              <a:rPr lang="nl-NL" sz="4000" dirty="0">
                <a:solidFill>
                  <a:srgbClr val="F1B39B"/>
                </a:solidFill>
                <a:latin typeface="olivier" pitchFamily="2" charset="0"/>
              </a:rPr>
              <a:t>?</a:t>
            </a:r>
          </a:p>
        </p:txBody>
      </p:sp>
      <p:sp>
        <p:nvSpPr>
          <p:cNvPr id="143" name="Tekstvak 142"/>
          <p:cNvSpPr txBox="1"/>
          <p:nvPr/>
        </p:nvSpPr>
        <p:spPr>
          <a:xfrm rot="19216631">
            <a:off x="5775401" y="6751022"/>
            <a:ext cx="576064" cy="707886"/>
          </a:xfrm>
          <a:prstGeom prst="rect">
            <a:avLst/>
          </a:prstGeom>
          <a:noFill/>
        </p:spPr>
        <p:txBody>
          <a:bodyPr wrap="square" rtlCol="0">
            <a:spAutoFit/>
          </a:bodyPr>
          <a:lstStyle/>
          <a:p>
            <a:r>
              <a:rPr lang="nl-NL" sz="4000" dirty="0">
                <a:solidFill>
                  <a:srgbClr val="C0E4DA"/>
                </a:solidFill>
                <a:latin typeface="olivier" pitchFamily="2" charset="0"/>
              </a:rPr>
              <a:t>?</a:t>
            </a:r>
          </a:p>
        </p:txBody>
      </p:sp>
      <p:sp>
        <p:nvSpPr>
          <p:cNvPr id="144" name="Tekstvak 143"/>
          <p:cNvSpPr txBox="1"/>
          <p:nvPr/>
        </p:nvSpPr>
        <p:spPr>
          <a:xfrm>
            <a:off x="5209733" y="5680129"/>
            <a:ext cx="576064" cy="707886"/>
          </a:xfrm>
          <a:prstGeom prst="rect">
            <a:avLst/>
          </a:prstGeom>
          <a:noFill/>
        </p:spPr>
        <p:txBody>
          <a:bodyPr wrap="square" rtlCol="0">
            <a:spAutoFit/>
          </a:bodyPr>
          <a:lstStyle/>
          <a:p>
            <a:r>
              <a:rPr lang="nl-NL" sz="4000" dirty="0">
                <a:solidFill>
                  <a:srgbClr val="F1B39B"/>
                </a:solidFill>
                <a:latin typeface="olivier" pitchFamily="2" charset="0"/>
              </a:rPr>
              <a:t>?</a:t>
            </a:r>
          </a:p>
        </p:txBody>
      </p:sp>
      <p:sp>
        <p:nvSpPr>
          <p:cNvPr id="145" name="Tekstvak 144"/>
          <p:cNvSpPr txBox="1"/>
          <p:nvPr/>
        </p:nvSpPr>
        <p:spPr>
          <a:xfrm rot="11057158">
            <a:off x="4654428" y="6736383"/>
            <a:ext cx="576064" cy="707886"/>
          </a:xfrm>
          <a:prstGeom prst="rect">
            <a:avLst/>
          </a:prstGeom>
          <a:noFill/>
        </p:spPr>
        <p:txBody>
          <a:bodyPr wrap="square" rtlCol="0">
            <a:spAutoFit/>
          </a:bodyPr>
          <a:lstStyle/>
          <a:p>
            <a:r>
              <a:rPr lang="nl-NL" sz="4000" dirty="0">
                <a:solidFill>
                  <a:srgbClr val="C0E4DA"/>
                </a:solidFill>
                <a:latin typeface="olivier" pitchFamily="2" charset="0"/>
              </a:rPr>
              <a:t>?</a:t>
            </a:r>
          </a:p>
        </p:txBody>
      </p:sp>
      <p:sp>
        <p:nvSpPr>
          <p:cNvPr id="146" name="Tekstvak 145"/>
          <p:cNvSpPr txBox="1"/>
          <p:nvPr/>
        </p:nvSpPr>
        <p:spPr>
          <a:xfrm rot="2863064">
            <a:off x="6089667" y="5681041"/>
            <a:ext cx="576064" cy="707886"/>
          </a:xfrm>
          <a:prstGeom prst="rect">
            <a:avLst/>
          </a:prstGeom>
          <a:noFill/>
        </p:spPr>
        <p:txBody>
          <a:bodyPr wrap="square" rtlCol="0">
            <a:spAutoFit/>
          </a:bodyPr>
          <a:lstStyle/>
          <a:p>
            <a:r>
              <a:rPr lang="nl-NL" sz="4000" dirty="0">
                <a:solidFill>
                  <a:srgbClr val="F1B39B"/>
                </a:solidFill>
                <a:latin typeface="olivier" pitchFamily="2" charset="0"/>
              </a:rPr>
              <a:t>?</a:t>
            </a:r>
          </a:p>
        </p:txBody>
      </p:sp>
      <p:sp>
        <p:nvSpPr>
          <p:cNvPr id="147" name="Tekstvak 146"/>
          <p:cNvSpPr txBox="1"/>
          <p:nvPr/>
        </p:nvSpPr>
        <p:spPr>
          <a:xfrm rot="14571133">
            <a:off x="4288026" y="5967338"/>
            <a:ext cx="576064" cy="707886"/>
          </a:xfrm>
          <a:prstGeom prst="rect">
            <a:avLst/>
          </a:prstGeom>
          <a:noFill/>
        </p:spPr>
        <p:txBody>
          <a:bodyPr wrap="square" rtlCol="0">
            <a:spAutoFit/>
          </a:bodyPr>
          <a:lstStyle/>
          <a:p>
            <a:r>
              <a:rPr lang="nl-NL" sz="4000" dirty="0">
                <a:solidFill>
                  <a:srgbClr val="C0E4DA"/>
                </a:solidFill>
                <a:latin typeface="olivier" pitchFamily="2" charset="0"/>
              </a:rPr>
              <a:t>?</a:t>
            </a:r>
          </a:p>
        </p:txBody>
      </p:sp>
      <p:sp>
        <p:nvSpPr>
          <p:cNvPr id="148" name="Tekstvak 147"/>
          <p:cNvSpPr txBox="1"/>
          <p:nvPr/>
        </p:nvSpPr>
        <p:spPr>
          <a:xfrm rot="19881451">
            <a:off x="4876814" y="5170964"/>
            <a:ext cx="576064" cy="707886"/>
          </a:xfrm>
          <a:prstGeom prst="rect">
            <a:avLst/>
          </a:prstGeom>
          <a:noFill/>
        </p:spPr>
        <p:txBody>
          <a:bodyPr wrap="square" rtlCol="0">
            <a:spAutoFit/>
          </a:bodyPr>
          <a:lstStyle/>
          <a:p>
            <a:r>
              <a:rPr lang="nl-NL" sz="4000" dirty="0">
                <a:solidFill>
                  <a:srgbClr val="F1B39B"/>
                </a:solidFill>
                <a:latin typeface="olivier" pitchFamily="2" charset="0"/>
              </a:rPr>
              <a:t>?</a:t>
            </a:r>
          </a:p>
        </p:txBody>
      </p:sp>
      <p:sp>
        <p:nvSpPr>
          <p:cNvPr id="149" name="Tekstvak 148"/>
          <p:cNvSpPr txBox="1"/>
          <p:nvPr/>
        </p:nvSpPr>
        <p:spPr>
          <a:xfrm rot="4517786">
            <a:off x="6106593" y="6349082"/>
            <a:ext cx="576064" cy="707886"/>
          </a:xfrm>
          <a:prstGeom prst="rect">
            <a:avLst/>
          </a:prstGeom>
          <a:noFill/>
        </p:spPr>
        <p:txBody>
          <a:bodyPr wrap="square" rtlCol="0">
            <a:spAutoFit/>
          </a:bodyPr>
          <a:lstStyle/>
          <a:p>
            <a:r>
              <a:rPr lang="nl-NL" sz="4000" dirty="0">
                <a:solidFill>
                  <a:srgbClr val="C0E4DA"/>
                </a:solidFill>
                <a:latin typeface="olivier" pitchFamily="2" charset="0"/>
              </a:rPr>
              <a:t>?</a:t>
            </a:r>
          </a:p>
        </p:txBody>
      </p:sp>
      <p:sp>
        <p:nvSpPr>
          <p:cNvPr id="150" name="Tekstvak 149"/>
          <p:cNvSpPr txBox="1"/>
          <p:nvPr/>
        </p:nvSpPr>
        <p:spPr>
          <a:xfrm rot="8902576">
            <a:off x="4475520" y="5896669"/>
            <a:ext cx="576064" cy="707886"/>
          </a:xfrm>
          <a:prstGeom prst="rect">
            <a:avLst/>
          </a:prstGeom>
          <a:noFill/>
        </p:spPr>
        <p:txBody>
          <a:bodyPr wrap="square" rtlCol="0">
            <a:spAutoFit/>
          </a:bodyPr>
          <a:lstStyle/>
          <a:p>
            <a:r>
              <a:rPr lang="nl-NL" sz="4000" dirty="0">
                <a:solidFill>
                  <a:srgbClr val="F1B39B"/>
                </a:solidFill>
                <a:latin typeface="olivier" pitchFamily="2" charset="0"/>
              </a:rPr>
              <a:t>?</a:t>
            </a:r>
          </a:p>
        </p:txBody>
      </p:sp>
      <p:sp>
        <p:nvSpPr>
          <p:cNvPr id="151" name="Tekstvak 150"/>
          <p:cNvSpPr txBox="1"/>
          <p:nvPr/>
        </p:nvSpPr>
        <p:spPr>
          <a:xfrm rot="905956">
            <a:off x="5310898" y="6265567"/>
            <a:ext cx="576064" cy="707886"/>
          </a:xfrm>
          <a:prstGeom prst="rect">
            <a:avLst/>
          </a:prstGeom>
          <a:noFill/>
        </p:spPr>
        <p:txBody>
          <a:bodyPr wrap="square" rtlCol="0">
            <a:spAutoFit/>
          </a:bodyPr>
          <a:lstStyle/>
          <a:p>
            <a:r>
              <a:rPr lang="nl-NL" sz="4000" dirty="0">
                <a:solidFill>
                  <a:srgbClr val="C0E4DA"/>
                </a:solidFill>
                <a:latin typeface="olivier" pitchFamily="2" charset="0"/>
              </a:rPr>
              <a:t>?</a:t>
            </a:r>
          </a:p>
        </p:txBody>
      </p:sp>
      <p:sp>
        <p:nvSpPr>
          <p:cNvPr id="152" name="Tekstvak 151"/>
          <p:cNvSpPr txBox="1"/>
          <p:nvPr/>
        </p:nvSpPr>
        <p:spPr>
          <a:xfrm rot="19905968">
            <a:off x="5075632" y="6644584"/>
            <a:ext cx="576064" cy="707886"/>
          </a:xfrm>
          <a:prstGeom prst="rect">
            <a:avLst/>
          </a:prstGeom>
          <a:noFill/>
        </p:spPr>
        <p:txBody>
          <a:bodyPr wrap="square" rtlCol="0">
            <a:spAutoFit/>
          </a:bodyPr>
          <a:lstStyle/>
          <a:p>
            <a:r>
              <a:rPr lang="nl-NL" sz="4000" dirty="0">
                <a:solidFill>
                  <a:srgbClr val="F1B39B"/>
                </a:solidFill>
                <a:latin typeface="olivier" pitchFamily="2" charset="0"/>
              </a:rPr>
              <a:t>?</a:t>
            </a:r>
          </a:p>
        </p:txBody>
      </p:sp>
      <p:sp>
        <p:nvSpPr>
          <p:cNvPr id="153" name="Tekstvak 152"/>
          <p:cNvSpPr txBox="1"/>
          <p:nvPr/>
        </p:nvSpPr>
        <p:spPr>
          <a:xfrm>
            <a:off x="4318510" y="5017237"/>
            <a:ext cx="576064" cy="707886"/>
          </a:xfrm>
          <a:prstGeom prst="rect">
            <a:avLst/>
          </a:prstGeom>
          <a:noFill/>
        </p:spPr>
        <p:txBody>
          <a:bodyPr wrap="square" rtlCol="0">
            <a:spAutoFit/>
          </a:bodyPr>
          <a:lstStyle/>
          <a:p>
            <a:r>
              <a:rPr lang="nl-NL" sz="4000" dirty="0">
                <a:solidFill>
                  <a:srgbClr val="F1B39B"/>
                </a:solidFill>
                <a:latin typeface="olivier" pitchFamily="2" charset="0"/>
              </a:rPr>
              <a:t>?</a:t>
            </a:r>
          </a:p>
        </p:txBody>
      </p:sp>
      <p:sp>
        <p:nvSpPr>
          <p:cNvPr id="154" name="Tekstvak 153"/>
          <p:cNvSpPr txBox="1"/>
          <p:nvPr/>
        </p:nvSpPr>
        <p:spPr>
          <a:xfrm rot="12156226">
            <a:off x="3455252" y="4035875"/>
            <a:ext cx="576064" cy="707886"/>
          </a:xfrm>
          <a:prstGeom prst="rect">
            <a:avLst/>
          </a:prstGeom>
          <a:noFill/>
        </p:spPr>
        <p:txBody>
          <a:bodyPr wrap="square" rtlCol="0">
            <a:spAutoFit/>
          </a:bodyPr>
          <a:lstStyle/>
          <a:p>
            <a:r>
              <a:rPr lang="nl-NL" sz="4000" dirty="0">
                <a:solidFill>
                  <a:srgbClr val="F1B39B"/>
                </a:solidFill>
                <a:latin typeface="olivier" pitchFamily="2" charset="0"/>
              </a:rPr>
              <a:t>?</a:t>
            </a:r>
          </a:p>
        </p:txBody>
      </p:sp>
      <p:sp>
        <p:nvSpPr>
          <p:cNvPr id="155" name="Tekstvak 154"/>
          <p:cNvSpPr txBox="1"/>
          <p:nvPr/>
        </p:nvSpPr>
        <p:spPr>
          <a:xfrm rot="9827468">
            <a:off x="5421792" y="4567144"/>
            <a:ext cx="576064" cy="707886"/>
          </a:xfrm>
          <a:prstGeom prst="rect">
            <a:avLst/>
          </a:prstGeom>
          <a:noFill/>
        </p:spPr>
        <p:txBody>
          <a:bodyPr wrap="square" rtlCol="0">
            <a:spAutoFit/>
          </a:bodyPr>
          <a:lstStyle/>
          <a:p>
            <a:r>
              <a:rPr lang="nl-NL" sz="4000" dirty="0">
                <a:solidFill>
                  <a:srgbClr val="F1B39B"/>
                </a:solidFill>
                <a:latin typeface="olivier" pitchFamily="2" charset="0"/>
              </a:rPr>
              <a:t>?</a:t>
            </a:r>
          </a:p>
        </p:txBody>
      </p:sp>
      <p:sp>
        <p:nvSpPr>
          <p:cNvPr id="156" name="Tekstvak 155"/>
          <p:cNvSpPr txBox="1"/>
          <p:nvPr/>
        </p:nvSpPr>
        <p:spPr>
          <a:xfrm rot="19216631">
            <a:off x="4978332" y="4267597"/>
            <a:ext cx="576064" cy="707886"/>
          </a:xfrm>
          <a:prstGeom prst="rect">
            <a:avLst/>
          </a:prstGeom>
          <a:noFill/>
        </p:spPr>
        <p:txBody>
          <a:bodyPr wrap="square" rtlCol="0">
            <a:spAutoFit/>
          </a:bodyPr>
          <a:lstStyle/>
          <a:p>
            <a:r>
              <a:rPr lang="nl-NL" sz="4000" dirty="0">
                <a:solidFill>
                  <a:srgbClr val="C0E4DA"/>
                </a:solidFill>
                <a:latin typeface="olivier" pitchFamily="2" charset="0"/>
              </a:rPr>
              <a:t>?</a:t>
            </a:r>
          </a:p>
        </p:txBody>
      </p:sp>
      <p:sp>
        <p:nvSpPr>
          <p:cNvPr id="157" name="Tekstvak 156"/>
          <p:cNvSpPr txBox="1"/>
          <p:nvPr/>
        </p:nvSpPr>
        <p:spPr>
          <a:xfrm rot="11057158">
            <a:off x="3857359" y="4252958"/>
            <a:ext cx="576064" cy="707886"/>
          </a:xfrm>
          <a:prstGeom prst="rect">
            <a:avLst/>
          </a:prstGeom>
          <a:noFill/>
        </p:spPr>
        <p:txBody>
          <a:bodyPr wrap="square" rtlCol="0">
            <a:spAutoFit/>
          </a:bodyPr>
          <a:lstStyle/>
          <a:p>
            <a:r>
              <a:rPr lang="nl-NL" sz="4000" dirty="0">
                <a:solidFill>
                  <a:srgbClr val="C0E4DA"/>
                </a:solidFill>
                <a:latin typeface="olivier" pitchFamily="2" charset="0"/>
              </a:rPr>
              <a:t>?</a:t>
            </a:r>
          </a:p>
        </p:txBody>
      </p:sp>
      <p:sp>
        <p:nvSpPr>
          <p:cNvPr id="158" name="Tekstvak 157"/>
          <p:cNvSpPr txBox="1"/>
          <p:nvPr/>
        </p:nvSpPr>
        <p:spPr>
          <a:xfrm rot="19905968">
            <a:off x="4449463" y="4312352"/>
            <a:ext cx="576064" cy="707886"/>
          </a:xfrm>
          <a:prstGeom prst="rect">
            <a:avLst/>
          </a:prstGeom>
          <a:noFill/>
        </p:spPr>
        <p:txBody>
          <a:bodyPr wrap="square" rtlCol="0">
            <a:spAutoFit/>
          </a:bodyPr>
          <a:lstStyle/>
          <a:p>
            <a:r>
              <a:rPr lang="nl-NL" sz="4000" dirty="0">
                <a:solidFill>
                  <a:srgbClr val="F1B39B"/>
                </a:solidFill>
                <a:latin typeface="olivier" pitchFamily="2" charset="0"/>
              </a:rPr>
              <a:t>?</a:t>
            </a:r>
          </a:p>
        </p:txBody>
      </p:sp>
      <p:sp>
        <p:nvSpPr>
          <p:cNvPr id="159" name="Tekstvak 158"/>
          <p:cNvSpPr txBox="1"/>
          <p:nvPr/>
        </p:nvSpPr>
        <p:spPr>
          <a:xfrm rot="2576477">
            <a:off x="5044847" y="4952220"/>
            <a:ext cx="576064" cy="707886"/>
          </a:xfrm>
          <a:prstGeom prst="rect">
            <a:avLst/>
          </a:prstGeom>
          <a:noFill/>
        </p:spPr>
        <p:txBody>
          <a:bodyPr wrap="square" rtlCol="0">
            <a:spAutoFit/>
          </a:bodyPr>
          <a:lstStyle/>
          <a:p>
            <a:r>
              <a:rPr lang="nl-NL" sz="4000" dirty="0">
                <a:solidFill>
                  <a:srgbClr val="C0E4DA"/>
                </a:solidFill>
                <a:latin typeface="olivier" pitchFamily="2" charset="0"/>
              </a:rPr>
              <a:t>?</a:t>
            </a:r>
          </a:p>
        </p:txBody>
      </p:sp>
      <p:sp>
        <p:nvSpPr>
          <p:cNvPr id="160" name="Tekstvak 159"/>
          <p:cNvSpPr txBox="1"/>
          <p:nvPr/>
        </p:nvSpPr>
        <p:spPr>
          <a:xfrm rot="5400000">
            <a:off x="7250128" y="2196812"/>
            <a:ext cx="576064" cy="707886"/>
          </a:xfrm>
          <a:prstGeom prst="rect">
            <a:avLst/>
          </a:prstGeom>
          <a:noFill/>
        </p:spPr>
        <p:txBody>
          <a:bodyPr wrap="square" rtlCol="0">
            <a:spAutoFit/>
          </a:bodyPr>
          <a:lstStyle/>
          <a:p>
            <a:r>
              <a:rPr lang="nl-NL" sz="4000" dirty="0">
                <a:solidFill>
                  <a:srgbClr val="F1B39B"/>
                </a:solidFill>
                <a:latin typeface="olivier" pitchFamily="2" charset="0"/>
              </a:rPr>
              <a:t>?</a:t>
            </a:r>
          </a:p>
        </p:txBody>
      </p:sp>
      <p:sp>
        <p:nvSpPr>
          <p:cNvPr id="161" name="Tekstvak 160"/>
          <p:cNvSpPr txBox="1"/>
          <p:nvPr/>
        </p:nvSpPr>
        <p:spPr>
          <a:xfrm rot="3038738">
            <a:off x="7825682" y="93474"/>
            <a:ext cx="576064" cy="707886"/>
          </a:xfrm>
          <a:prstGeom prst="rect">
            <a:avLst/>
          </a:prstGeom>
          <a:noFill/>
        </p:spPr>
        <p:txBody>
          <a:bodyPr wrap="square" rtlCol="0">
            <a:spAutoFit/>
          </a:bodyPr>
          <a:lstStyle/>
          <a:p>
            <a:r>
              <a:rPr lang="nl-NL" sz="4000" dirty="0">
                <a:solidFill>
                  <a:srgbClr val="C0E4DA"/>
                </a:solidFill>
                <a:latin typeface="olivier" pitchFamily="2" charset="0"/>
              </a:rPr>
              <a:t>?</a:t>
            </a:r>
          </a:p>
        </p:txBody>
      </p:sp>
      <p:sp>
        <p:nvSpPr>
          <p:cNvPr id="162" name="Tekstvak 161"/>
          <p:cNvSpPr txBox="1"/>
          <p:nvPr/>
        </p:nvSpPr>
        <p:spPr>
          <a:xfrm rot="15227468">
            <a:off x="8353410" y="1746719"/>
            <a:ext cx="576064" cy="707886"/>
          </a:xfrm>
          <a:prstGeom prst="rect">
            <a:avLst/>
          </a:prstGeom>
          <a:noFill/>
        </p:spPr>
        <p:txBody>
          <a:bodyPr wrap="square" rtlCol="0">
            <a:spAutoFit/>
          </a:bodyPr>
          <a:lstStyle/>
          <a:p>
            <a:r>
              <a:rPr lang="nl-NL" sz="4000" dirty="0">
                <a:solidFill>
                  <a:srgbClr val="F1B39B"/>
                </a:solidFill>
                <a:latin typeface="olivier" pitchFamily="2" charset="0"/>
              </a:rPr>
              <a:t>?</a:t>
            </a:r>
          </a:p>
        </p:txBody>
      </p:sp>
      <p:sp>
        <p:nvSpPr>
          <p:cNvPr id="163" name="Tekstvak 162"/>
          <p:cNvSpPr txBox="1"/>
          <p:nvPr/>
        </p:nvSpPr>
        <p:spPr>
          <a:xfrm rot="3016631">
            <a:off x="7909950" y="1447172"/>
            <a:ext cx="576064" cy="707886"/>
          </a:xfrm>
          <a:prstGeom prst="rect">
            <a:avLst/>
          </a:prstGeom>
          <a:noFill/>
        </p:spPr>
        <p:txBody>
          <a:bodyPr wrap="square" rtlCol="0">
            <a:spAutoFit/>
          </a:bodyPr>
          <a:lstStyle/>
          <a:p>
            <a:r>
              <a:rPr lang="nl-NL" sz="4000" dirty="0">
                <a:solidFill>
                  <a:srgbClr val="C0E4DA"/>
                </a:solidFill>
                <a:latin typeface="olivier" pitchFamily="2" charset="0"/>
              </a:rPr>
              <a:t>?</a:t>
            </a:r>
          </a:p>
        </p:txBody>
      </p:sp>
      <p:sp>
        <p:nvSpPr>
          <p:cNvPr id="164" name="Tekstvak 163"/>
          <p:cNvSpPr txBox="1"/>
          <p:nvPr/>
        </p:nvSpPr>
        <p:spPr>
          <a:xfrm rot="5400000">
            <a:off x="7344282" y="376279"/>
            <a:ext cx="576064" cy="707886"/>
          </a:xfrm>
          <a:prstGeom prst="rect">
            <a:avLst/>
          </a:prstGeom>
          <a:noFill/>
        </p:spPr>
        <p:txBody>
          <a:bodyPr wrap="square" rtlCol="0">
            <a:spAutoFit/>
          </a:bodyPr>
          <a:lstStyle/>
          <a:p>
            <a:r>
              <a:rPr lang="nl-NL" sz="4000" dirty="0">
                <a:solidFill>
                  <a:srgbClr val="F1B39B"/>
                </a:solidFill>
                <a:latin typeface="olivier" pitchFamily="2" charset="0"/>
              </a:rPr>
              <a:t>?</a:t>
            </a:r>
          </a:p>
        </p:txBody>
      </p:sp>
      <p:sp>
        <p:nvSpPr>
          <p:cNvPr id="165" name="Tekstvak 164"/>
          <p:cNvSpPr txBox="1"/>
          <p:nvPr/>
        </p:nvSpPr>
        <p:spPr>
          <a:xfrm rot="16457158">
            <a:off x="6788977" y="1432533"/>
            <a:ext cx="576064" cy="707886"/>
          </a:xfrm>
          <a:prstGeom prst="rect">
            <a:avLst/>
          </a:prstGeom>
          <a:noFill/>
        </p:spPr>
        <p:txBody>
          <a:bodyPr wrap="square" rtlCol="0">
            <a:spAutoFit/>
          </a:bodyPr>
          <a:lstStyle/>
          <a:p>
            <a:r>
              <a:rPr lang="nl-NL" sz="4000" dirty="0">
                <a:solidFill>
                  <a:srgbClr val="C0E4DA"/>
                </a:solidFill>
                <a:latin typeface="olivier" pitchFamily="2" charset="0"/>
              </a:rPr>
              <a:t>?</a:t>
            </a:r>
          </a:p>
        </p:txBody>
      </p:sp>
      <p:sp>
        <p:nvSpPr>
          <p:cNvPr id="166" name="Tekstvak 165"/>
          <p:cNvSpPr txBox="1"/>
          <p:nvPr/>
        </p:nvSpPr>
        <p:spPr>
          <a:xfrm rot="8263064">
            <a:off x="8224216" y="377191"/>
            <a:ext cx="576064" cy="707886"/>
          </a:xfrm>
          <a:prstGeom prst="rect">
            <a:avLst/>
          </a:prstGeom>
          <a:noFill/>
        </p:spPr>
        <p:txBody>
          <a:bodyPr wrap="square" rtlCol="0">
            <a:spAutoFit/>
          </a:bodyPr>
          <a:lstStyle/>
          <a:p>
            <a:r>
              <a:rPr lang="nl-NL" sz="4000" dirty="0">
                <a:solidFill>
                  <a:srgbClr val="F1B39B"/>
                </a:solidFill>
                <a:latin typeface="olivier" pitchFamily="2" charset="0"/>
              </a:rPr>
              <a:t>?</a:t>
            </a:r>
          </a:p>
        </p:txBody>
      </p:sp>
      <p:sp>
        <p:nvSpPr>
          <p:cNvPr id="167" name="Tekstvak 166"/>
          <p:cNvSpPr txBox="1"/>
          <p:nvPr/>
        </p:nvSpPr>
        <p:spPr>
          <a:xfrm rot="9917786">
            <a:off x="8241142" y="1045232"/>
            <a:ext cx="576064" cy="707886"/>
          </a:xfrm>
          <a:prstGeom prst="rect">
            <a:avLst/>
          </a:prstGeom>
          <a:noFill/>
        </p:spPr>
        <p:txBody>
          <a:bodyPr wrap="square" rtlCol="0">
            <a:spAutoFit/>
          </a:bodyPr>
          <a:lstStyle/>
          <a:p>
            <a:r>
              <a:rPr lang="nl-NL" sz="4000" dirty="0">
                <a:solidFill>
                  <a:srgbClr val="C0E4DA"/>
                </a:solidFill>
                <a:latin typeface="olivier" pitchFamily="2" charset="0"/>
              </a:rPr>
              <a:t>?</a:t>
            </a:r>
          </a:p>
        </p:txBody>
      </p:sp>
      <p:sp>
        <p:nvSpPr>
          <p:cNvPr id="168" name="Tekstvak 167"/>
          <p:cNvSpPr txBox="1"/>
          <p:nvPr/>
        </p:nvSpPr>
        <p:spPr>
          <a:xfrm rot="14302576">
            <a:off x="6610069" y="592819"/>
            <a:ext cx="576064" cy="707886"/>
          </a:xfrm>
          <a:prstGeom prst="rect">
            <a:avLst/>
          </a:prstGeom>
          <a:noFill/>
        </p:spPr>
        <p:txBody>
          <a:bodyPr wrap="square" rtlCol="0">
            <a:spAutoFit/>
          </a:bodyPr>
          <a:lstStyle/>
          <a:p>
            <a:r>
              <a:rPr lang="nl-NL" sz="4000" dirty="0">
                <a:solidFill>
                  <a:srgbClr val="F1B39B"/>
                </a:solidFill>
                <a:latin typeface="olivier" pitchFamily="2" charset="0"/>
              </a:rPr>
              <a:t>?</a:t>
            </a:r>
          </a:p>
        </p:txBody>
      </p:sp>
      <p:sp>
        <p:nvSpPr>
          <p:cNvPr id="169" name="Tekstvak 168"/>
          <p:cNvSpPr txBox="1"/>
          <p:nvPr/>
        </p:nvSpPr>
        <p:spPr>
          <a:xfrm rot="6305956">
            <a:off x="7445447" y="961717"/>
            <a:ext cx="576064" cy="707886"/>
          </a:xfrm>
          <a:prstGeom prst="rect">
            <a:avLst/>
          </a:prstGeom>
          <a:noFill/>
        </p:spPr>
        <p:txBody>
          <a:bodyPr wrap="square" rtlCol="0">
            <a:spAutoFit/>
          </a:bodyPr>
          <a:lstStyle/>
          <a:p>
            <a:r>
              <a:rPr lang="nl-NL" sz="4000" dirty="0">
                <a:solidFill>
                  <a:srgbClr val="C0E4DA"/>
                </a:solidFill>
                <a:latin typeface="olivier" pitchFamily="2" charset="0"/>
              </a:rPr>
              <a:t>?</a:t>
            </a:r>
          </a:p>
        </p:txBody>
      </p:sp>
      <p:sp>
        <p:nvSpPr>
          <p:cNvPr id="170" name="Tekstvak 169"/>
          <p:cNvSpPr txBox="1"/>
          <p:nvPr/>
        </p:nvSpPr>
        <p:spPr>
          <a:xfrm rot="3705968">
            <a:off x="7210181" y="1340734"/>
            <a:ext cx="576064" cy="707886"/>
          </a:xfrm>
          <a:prstGeom prst="rect">
            <a:avLst/>
          </a:prstGeom>
          <a:noFill/>
        </p:spPr>
        <p:txBody>
          <a:bodyPr wrap="square" rtlCol="0">
            <a:spAutoFit/>
          </a:bodyPr>
          <a:lstStyle/>
          <a:p>
            <a:r>
              <a:rPr lang="nl-NL" sz="4000" dirty="0">
                <a:solidFill>
                  <a:srgbClr val="F1B39B"/>
                </a:solidFill>
                <a:latin typeface="olivier" pitchFamily="2" charset="0"/>
              </a:rPr>
              <a:t>?</a:t>
            </a:r>
          </a:p>
        </p:txBody>
      </p:sp>
      <p:sp>
        <p:nvSpPr>
          <p:cNvPr id="171" name="Tekstvak 170"/>
          <p:cNvSpPr txBox="1"/>
          <p:nvPr/>
        </p:nvSpPr>
        <p:spPr>
          <a:xfrm rot="7976477">
            <a:off x="7616325" y="2181475"/>
            <a:ext cx="576064" cy="707886"/>
          </a:xfrm>
          <a:prstGeom prst="rect">
            <a:avLst/>
          </a:prstGeom>
          <a:noFill/>
        </p:spPr>
        <p:txBody>
          <a:bodyPr wrap="square" rtlCol="0">
            <a:spAutoFit/>
          </a:bodyPr>
          <a:lstStyle/>
          <a:p>
            <a:r>
              <a:rPr lang="nl-NL" sz="4000" dirty="0">
                <a:solidFill>
                  <a:srgbClr val="C0E4DA"/>
                </a:solidFill>
                <a:latin typeface="olivier" pitchFamily="2" charset="0"/>
              </a:rPr>
              <a:t>?</a:t>
            </a:r>
          </a:p>
        </p:txBody>
      </p:sp>
      <p:sp>
        <p:nvSpPr>
          <p:cNvPr id="172" name="Tekstvak 171"/>
          <p:cNvSpPr txBox="1"/>
          <p:nvPr/>
        </p:nvSpPr>
        <p:spPr>
          <a:xfrm rot="17556226">
            <a:off x="8496523" y="1038798"/>
            <a:ext cx="576064" cy="707886"/>
          </a:xfrm>
          <a:prstGeom prst="rect">
            <a:avLst/>
          </a:prstGeom>
          <a:noFill/>
        </p:spPr>
        <p:txBody>
          <a:bodyPr wrap="square" rtlCol="0">
            <a:spAutoFit/>
          </a:bodyPr>
          <a:lstStyle/>
          <a:p>
            <a:r>
              <a:rPr lang="nl-NL" sz="4000" dirty="0">
                <a:solidFill>
                  <a:srgbClr val="F1B39B"/>
                </a:solidFill>
                <a:latin typeface="olivier" pitchFamily="2" charset="0"/>
              </a:rPr>
              <a:t>?</a:t>
            </a:r>
          </a:p>
        </p:txBody>
      </p:sp>
      <p:sp>
        <p:nvSpPr>
          <p:cNvPr id="173" name="Tekstvak 172"/>
          <p:cNvSpPr txBox="1"/>
          <p:nvPr/>
        </p:nvSpPr>
        <p:spPr>
          <a:xfrm rot="7804876">
            <a:off x="8186693" y="1309244"/>
            <a:ext cx="576064" cy="707886"/>
          </a:xfrm>
          <a:prstGeom prst="rect">
            <a:avLst/>
          </a:prstGeom>
          <a:noFill/>
        </p:spPr>
        <p:txBody>
          <a:bodyPr wrap="square" rtlCol="0">
            <a:spAutoFit/>
          </a:bodyPr>
          <a:lstStyle/>
          <a:p>
            <a:r>
              <a:rPr lang="nl-NL" sz="4000" dirty="0">
                <a:solidFill>
                  <a:srgbClr val="F1B39B"/>
                </a:solidFill>
                <a:latin typeface="olivier" pitchFamily="2" charset="0"/>
              </a:rPr>
              <a:t>?</a:t>
            </a:r>
          </a:p>
        </p:txBody>
      </p:sp>
      <p:sp>
        <p:nvSpPr>
          <p:cNvPr id="174" name="Tekstvak 173"/>
          <p:cNvSpPr txBox="1"/>
          <p:nvPr/>
        </p:nvSpPr>
        <p:spPr>
          <a:xfrm rot="18862034">
            <a:off x="7725542" y="544965"/>
            <a:ext cx="576064" cy="707886"/>
          </a:xfrm>
          <a:prstGeom prst="rect">
            <a:avLst/>
          </a:prstGeom>
          <a:noFill/>
        </p:spPr>
        <p:txBody>
          <a:bodyPr wrap="square" rtlCol="0">
            <a:spAutoFit/>
          </a:bodyPr>
          <a:lstStyle/>
          <a:p>
            <a:r>
              <a:rPr lang="nl-NL" sz="4000" dirty="0">
                <a:solidFill>
                  <a:srgbClr val="C0E4DA"/>
                </a:solidFill>
                <a:latin typeface="olivier" pitchFamily="2" charset="0"/>
              </a:rPr>
              <a:t>?</a:t>
            </a:r>
          </a:p>
        </p:txBody>
      </p:sp>
      <p:sp>
        <p:nvSpPr>
          <p:cNvPr id="175" name="Tekstvak 174"/>
          <p:cNvSpPr txBox="1"/>
          <p:nvPr/>
        </p:nvSpPr>
        <p:spPr>
          <a:xfrm rot="8710832">
            <a:off x="8382012" y="74149"/>
            <a:ext cx="576064" cy="707886"/>
          </a:xfrm>
          <a:prstGeom prst="rect">
            <a:avLst/>
          </a:prstGeom>
          <a:noFill/>
        </p:spPr>
        <p:txBody>
          <a:bodyPr wrap="square" rtlCol="0">
            <a:spAutoFit/>
          </a:bodyPr>
          <a:lstStyle/>
          <a:p>
            <a:r>
              <a:rPr lang="nl-NL" sz="4000" dirty="0">
                <a:solidFill>
                  <a:srgbClr val="C0E4DA"/>
                </a:solidFill>
                <a:latin typeface="olivier" pitchFamily="2" charset="0"/>
              </a:rPr>
              <a:t>?</a:t>
            </a:r>
          </a:p>
        </p:txBody>
      </p:sp>
      <p:sp>
        <p:nvSpPr>
          <p:cNvPr id="176" name="Tekstvak 175"/>
          <p:cNvSpPr txBox="1"/>
          <p:nvPr/>
        </p:nvSpPr>
        <p:spPr>
          <a:xfrm rot="6110844">
            <a:off x="8146746" y="453166"/>
            <a:ext cx="576064" cy="707886"/>
          </a:xfrm>
          <a:prstGeom prst="rect">
            <a:avLst/>
          </a:prstGeom>
          <a:noFill/>
        </p:spPr>
        <p:txBody>
          <a:bodyPr wrap="square" rtlCol="0">
            <a:spAutoFit/>
          </a:bodyPr>
          <a:lstStyle/>
          <a:p>
            <a:r>
              <a:rPr lang="nl-NL" sz="4000" dirty="0">
                <a:solidFill>
                  <a:srgbClr val="F1B39B"/>
                </a:solidFill>
                <a:latin typeface="olivier" pitchFamily="2" charset="0"/>
              </a:rPr>
              <a:t>?</a:t>
            </a:r>
          </a:p>
        </p:txBody>
      </p:sp>
      <p:sp>
        <p:nvSpPr>
          <p:cNvPr id="177" name="Tekstvak 176"/>
          <p:cNvSpPr txBox="1"/>
          <p:nvPr/>
        </p:nvSpPr>
        <p:spPr>
          <a:xfrm rot="10381353">
            <a:off x="8552890" y="1293907"/>
            <a:ext cx="576064" cy="707886"/>
          </a:xfrm>
          <a:prstGeom prst="rect">
            <a:avLst/>
          </a:prstGeom>
          <a:noFill/>
        </p:spPr>
        <p:txBody>
          <a:bodyPr wrap="square" rtlCol="0">
            <a:spAutoFit/>
          </a:bodyPr>
          <a:lstStyle/>
          <a:p>
            <a:r>
              <a:rPr lang="nl-NL" sz="4000" dirty="0">
                <a:solidFill>
                  <a:srgbClr val="C0E4DA"/>
                </a:solidFill>
                <a:latin typeface="olivier" pitchFamily="2" charset="0"/>
              </a:rPr>
              <a:t>?</a:t>
            </a:r>
          </a:p>
        </p:txBody>
      </p:sp>
      <p:sp>
        <p:nvSpPr>
          <p:cNvPr id="178" name="Tekstvak 177"/>
          <p:cNvSpPr txBox="1"/>
          <p:nvPr/>
        </p:nvSpPr>
        <p:spPr>
          <a:xfrm rot="5400000">
            <a:off x="6572987" y="3322716"/>
            <a:ext cx="576064" cy="707886"/>
          </a:xfrm>
          <a:prstGeom prst="rect">
            <a:avLst/>
          </a:prstGeom>
          <a:noFill/>
        </p:spPr>
        <p:txBody>
          <a:bodyPr wrap="square" rtlCol="0">
            <a:spAutoFit/>
          </a:bodyPr>
          <a:lstStyle/>
          <a:p>
            <a:r>
              <a:rPr lang="nl-NL" sz="4000" dirty="0">
                <a:solidFill>
                  <a:srgbClr val="F1B39B"/>
                </a:solidFill>
                <a:latin typeface="olivier" pitchFamily="2" charset="0"/>
              </a:rPr>
              <a:t>?</a:t>
            </a:r>
          </a:p>
        </p:txBody>
      </p:sp>
      <p:sp>
        <p:nvSpPr>
          <p:cNvPr id="179" name="Tekstvak 178"/>
          <p:cNvSpPr txBox="1"/>
          <p:nvPr/>
        </p:nvSpPr>
        <p:spPr>
          <a:xfrm rot="3038738">
            <a:off x="7148541" y="1219378"/>
            <a:ext cx="576064" cy="707886"/>
          </a:xfrm>
          <a:prstGeom prst="rect">
            <a:avLst/>
          </a:prstGeom>
          <a:noFill/>
        </p:spPr>
        <p:txBody>
          <a:bodyPr wrap="square" rtlCol="0">
            <a:spAutoFit/>
          </a:bodyPr>
          <a:lstStyle/>
          <a:p>
            <a:r>
              <a:rPr lang="nl-NL" sz="4000" dirty="0">
                <a:solidFill>
                  <a:srgbClr val="C0E4DA"/>
                </a:solidFill>
                <a:latin typeface="olivier" pitchFamily="2" charset="0"/>
              </a:rPr>
              <a:t>?</a:t>
            </a:r>
          </a:p>
        </p:txBody>
      </p:sp>
      <p:sp>
        <p:nvSpPr>
          <p:cNvPr id="180" name="Tekstvak 179"/>
          <p:cNvSpPr txBox="1"/>
          <p:nvPr/>
        </p:nvSpPr>
        <p:spPr>
          <a:xfrm rot="15227468">
            <a:off x="7676269" y="2872623"/>
            <a:ext cx="576064" cy="707886"/>
          </a:xfrm>
          <a:prstGeom prst="rect">
            <a:avLst/>
          </a:prstGeom>
          <a:noFill/>
        </p:spPr>
        <p:txBody>
          <a:bodyPr wrap="square" rtlCol="0">
            <a:spAutoFit/>
          </a:bodyPr>
          <a:lstStyle/>
          <a:p>
            <a:r>
              <a:rPr lang="nl-NL" sz="4000" dirty="0">
                <a:solidFill>
                  <a:srgbClr val="F1B39B"/>
                </a:solidFill>
                <a:latin typeface="olivier" pitchFamily="2" charset="0"/>
              </a:rPr>
              <a:t>?</a:t>
            </a:r>
          </a:p>
        </p:txBody>
      </p:sp>
      <p:sp>
        <p:nvSpPr>
          <p:cNvPr id="181" name="Tekstvak 180"/>
          <p:cNvSpPr txBox="1"/>
          <p:nvPr/>
        </p:nvSpPr>
        <p:spPr>
          <a:xfrm rot="3016631">
            <a:off x="7232809" y="2573076"/>
            <a:ext cx="576064" cy="707886"/>
          </a:xfrm>
          <a:prstGeom prst="rect">
            <a:avLst/>
          </a:prstGeom>
          <a:noFill/>
        </p:spPr>
        <p:txBody>
          <a:bodyPr wrap="square" rtlCol="0">
            <a:spAutoFit/>
          </a:bodyPr>
          <a:lstStyle/>
          <a:p>
            <a:r>
              <a:rPr lang="nl-NL" sz="4000" dirty="0">
                <a:solidFill>
                  <a:srgbClr val="C0E4DA"/>
                </a:solidFill>
                <a:latin typeface="olivier" pitchFamily="2" charset="0"/>
              </a:rPr>
              <a:t>?</a:t>
            </a:r>
          </a:p>
        </p:txBody>
      </p:sp>
      <p:sp>
        <p:nvSpPr>
          <p:cNvPr id="182" name="Tekstvak 181"/>
          <p:cNvSpPr txBox="1"/>
          <p:nvPr/>
        </p:nvSpPr>
        <p:spPr>
          <a:xfrm rot="5400000">
            <a:off x="6667141" y="1502183"/>
            <a:ext cx="576064" cy="707886"/>
          </a:xfrm>
          <a:prstGeom prst="rect">
            <a:avLst/>
          </a:prstGeom>
          <a:noFill/>
        </p:spPr>
        <p:txBody>
          <a:bodyPr wrap="square" rtlCol="0">
            <a:spAutoFit/>
          </a:bodyPr>
          <a:lstStyle/>
          <a:p>
            <a:r>
              <a:rPr lang="nl-NL" sz="4000" dirty="0">
                <a:solidFill>
                  <a:srgbClr val="F1B39B"/>
                </a:solidFill>
                <a:latin typeface="olivier" pitchFamily="2" charset="0"/>
              </a:rPr>
              <a:t>?</a:t>
            </a:r>
          </a:p>
        </p:txBody>
      </p:sp>
      <p:sp>
        <p:nvSpPr>
          <p:cNvPr id="183" name="Tekstvak 182"/>
          <p:cNvSpPr txBox="1"/>
          <p:nvPr/>
        </p:nvSpPr>
        <p:spPr>
          <a:xfrm rot="8263064">
            <a:off x="7547075" y="1503095"/>
            <a:ext cx="576064" cy="707886"/>
          </a:xfrm>
          <a:prstGeom prst="rect">
            <a:avLst/>
          </a:prstGeom>
          <a:noFill/>
        </p:spPr>
        <p:txBody>
          <a:bodyPr wrap="square" rtlCol="0">
            <a:spAutoFit/>
          </a:bodyPr>
          <a:lstStyle/>
          <a:p>
            <a:r>
              <a:rPr lang="nl-NL" sz="4000" dirty="0">
                <a:solidFill>
                  <a:srgbClr val="F1B39B"/>
                </a:solidFill>
                <a:latin typeface="olivier" pitchFamily="2" charset="0"/>
              </a:rPr>
              <a:t>?</a:t>
            </a:r>
          </a:p>
        </p:txBody>
      </p:sp>
      <p:sp>
        <p:nvSpPr>
          <p:cNvPr id="184" name="Tekstvak 183"/>
          <p:cNvSpPr txBox="1"/>
          <p:nvPr/>
        </p:nvSpPr>
        <p:spPr>
          <a:xfrm rot="9917786">
            <a:off x="7564001" y="2171136"/>
            <a:ext cx="576064" cy="707886"/>
          </a:xfrm>
          <a:prstGeom prst="rect">
            <a:avLst/>
          </a:prstGeom>
          <a:noFill/>
        </p:spPr>
        <p:txBody>
          <a:bodyPr wrap="square" rtlCol="0">
            <a:spAutoFit/>
          </a:bodyPr>
          <a:lstStyle/>
          <a:p>
            <a:r>
              <a:rPr lang="nl-NL" sz="4000" dirty="0">
                <a:solidFill>
                  <a:srgbClr val="C0E4DA"/>
                </a:solidFill>
                <a:latin typeface="olivier" pitchFamily="2" charset="0"/>
              </a:rPr>
              <a:t>?</a:t>
            </a:r>
          </a:p>
        </p:txBody>
      </p:sp>
      <p:sp>
        <p:nvSpPr>
          <p:cNvPr id="185" name="Tekstvak 184"/>
          <p:cNvSpPr txBox="1"/>
          <p:nvPr/>
        </p:nvSpPr>
        <p:spPr>
          <a:xfrm rot="6305956">
            <a:off x="6768306" y="2087621"/>
            <a:ext cx="576064" cy="707886"/>
          </a:xfrm>
          <a:prstGeom prst="rect">
            <a:avLst/>
          </a:prstGeom>
          <a:noFill/>
        </p:spPr>
        <p:txBody>
          <a:bodyPr wrap="square" rtlCol="0">
            <a:spAutoFit/>
          </a:bodyPr>
          <a:lstStyle/>
          <a:p>
            <a:r>
              <a:rPr lang="nl-NL" sz="4000" dirty="0">
                <a:solidFill>
                  <a:srgbClr val="C0E4DA"/>
                </a:solidFill>
                <a:latin typeface="olivier" pitchFamily="2" charset="0"/>
              </a:rPr>
              <a:t>?</a:t>
            </a:r>
          </a:p>
        </p:txBody>
      </p:sp>
      <p:sp>
        <p:nvSpPr>
          <p:cNvPr id="186" name="Tekstvak 185"/>
          <p:cNvSpPr txBox="1"/>
          <p:nvPr/>
        </p:nvSpPr>
        <p:spPr>
          <a:xfrm rot="3705968">
            <a:off x="6533040" y="2466638"/>
            <a:ext cx="576064" cy="707886"/>
          </a:xfrm>
          <a:prstGeom prst="rect">
            <a:avLst/>
          </a:prstGeom>
          <a:noFill/>
        </p:spPr>
        <p:txBody>
          <a:bodyPr wrap="square" rtlCol="0">
            <a:spAutoFit/>
          </a:bodyPr>
          <a:lstStyle/>
          <a:p>
            <a:r>
              <a:rPr lang="nl-NL" sz="4000" dirty="0">
                <a:solidFill>
                  <a:srgbClr val="F1B39B"/>
                </a:solidFill>
                <a:latin typeface="olivier" pitchFamily="2" charset="0"/>
              </a:rPr>
              <a:t>?</a:t>
            </a:r>
          </a:p>
        </p:txBody>
      </p:sp>
      <p:sp>
        <p:nvSpPr>
          <p:cNvPr id="187" name="Tekstvak 186"/>
          <p:cNvSpPr txBox="1"/>
          <p:nvPr/>
        </p:nvSpPr>
        <p:spPr>
          <a:xfrm rot="17556226">
            <a:off x="7819382" y="2164702"/>
            <a:ext cx="576064" cy="707886"/>
          </a:xfrm>
          <a:prstGeom prst="rect">
            <a:avLst/>
          </a:prstGeom>
          <a:noFill/>
        </p:spPr>
        <p:txBody>
          <a:bodyPr wrap="square" rtlCol="0">
            <a:spAutoFit/>
          </a:bodyPr>
          <a:lstStyle/>
          <a:p>
            <a:r>
              <a:rPr lang="nl-NL" sz="4000" dirty="0">
                <a:solidFill>
                  <a:srgbClr val="F1B39B"/>
                </a:solidFill>
                <a:latin typeface="olivier" pitchFamily="2" charset="0"/>
              </a:rPr>
              <a:t>?</a:t>
            </a:r>
          </a:p>
        </p:txBody>
      </p:sp>
      <p:sp>
        <p:nvSpPr>
          <p:cNvPr id="188" name="Tekstvak 187"/>
          <p:cNvSpPr txBox="1"/>
          <p:nvPr/>
        </p:nvSpPr>
        <p:spPr>
          <a:xfrm rot="16457158">
            <a:off x="8221489" y="2381785"/>
            <a:ext cx="576064" cy="707886"/>
          </a:xfrm>
          <a:prstGeom prst="rect">
            <a:avLst/>
          </a:prstGeom>
          <a:noFill/>
        </p:spPr>
        <p:txBody>
          <a:bodyPr wrap="square" rtlCol="0">
            <a:spAutoFit/>
          </a:bodyPr>
          <a:lstStyle/>
          <a:p>
            <a:r>
              <a:rPr lang="nl-NL" sz="4000" dirty="0">
                <a:solidFill>
                  <a:srgbClr val="C0E4DA"/>
                </a:solidFill>
                <a:latin typeface="olivier" pitchFamily="2" charset="0"/>
              </a:rPr>
              <a:t>?</a:t>
            </a:r>
          </a:p>
        </p:txBody>
      </p:sp>
      <p:sp>
        <p:nvSpPr>
          <p:cNvPr id="189" name="Tekstvak 188"/>
          <p:cNvSpPr txBox="1"/>
          <p:nvPr/>
        </p:nvSpPr>
        <p:spPr>
          <a:xfrm rot="19971133">
            <a:off x="7855087" y="1612740"/>
            <a:ext cx="576064" cy="707886"/>
          </a:xfrm>
          <a:prstGeom prst="rect">
            <a:avLst/>
          </a:prstGeom>
          <a:noFill/>
        </p:spPr>
        <p:txBody>
          <a:bodyPr wrap="square" rtlCol="0">
            <a:spAutoFit/>
          </a:bodyPr>
          <a:lstStyle/>
          <a:p>
            <a:r>
              <a:rPr lang="nl-NL" sz="4000" dirty="0">
                <a:solidFill>
                  <a:srgbClr val="C0E4DA"/>
                </a:solidFill>
                <a:latin typeface="olivier" pitchFamily="2" charset="0"/>
              </a:rPr>
              <a:t>?</a:t>
            </a:r>
          </a:p>
        </p:txBody>
      </p:sp>
      <p:sp>
        <p:nvSpPr>
          <p:cNvPr id="190" name="Tekstvak 189"/>
          <p:cNvSpPr txBox="1"/>
          <p:nvPr/>
        </p:nvSpPr>
        <p:spPr>
          <a:xfrm rot="3681451">
            <a:off x="8443875" y="816366"/>
            <a:ext cx="576064" cy="707886"/>
          </a:xfrm>
          <a:prstGeom prst="rect">
            <a:avLst/>
          </a:prstGeom>
          <a:noFill/>
        </p:spPr>
        <p:txBody>
          <a:bodyPr wrap="square" rtlCol="0">
            <a:spAutoFit/>
          </a:bodyPr>
          <a:lstStyle/>
          <a:p>
            <a:r>
              <a:rPr lang="nl-NL" sz="4000" dirty="0">
                <a:solidFill>
                  <a:srgbClr val="F1B39B"/>
                </a:solidFill>
                <a:latin typeface="olivier" pitchFamily="2" charset="0"/>
              </a:rPr>
              <a:t>?</a:t>
            </a:r>
          </a:p>
        </p:txBody>
      </p:sp>
      <p:sp>
        <p:nvSpPr>
          <p:cNvPr id="191" name="Tekstvak 190"/>
          <p:cNvSpPr txBox="1"/>
          <p:nvPr/>
        </p:nvSpPr>
        <p:spPr>
          <a:xfrm rot="14302576">
            <a:off x="8042581" y="1542071"/>
            <a:ext cx="576064" cy="707886"/>
          </a:xfrm>
          <a:prstGeom prst="rect">
            <a:avLst/>
          </a:prstGeom>
          <a:noFill/>
        </p:spPr>
        <p:txBody>
          <a:bodyPr wrap="square" rtlCol="0">
            <a:spAutoFit/>
          </a:bodyPr>
          <a:lstStyle/>
          <a:p>
            <a:r>
              <a:rPr lang="nl-NL" sz="4000" dirty="0">
                <a:solidFill>
                  <a:srgbClr val="F1B39B"/>
                </a:solidFill>
                <a:latin typeface="olivier" pitchFamily="2" charset="0"/>
              </a:rPr>
              <a:t>?</a:t>
            </a:r>
          </a:p>
        </p:txBody>
      </p:sp>
      <p:pic>
        <p:nvPicPr>
          <p:cNvPr id="192" name="Afbeelding 19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75340" y="6156994"/>
            <a:ext cx="622920" cy="622920"/>
          </a:xfrm>
          <a:prstGeom prst="rect">
            <a:avLst/>
          </a:prstGeom>
        </p:spPr>
      </p:pic>
    </p:spTree>
    <p:extLst>
      <p:ext uri="{BB962C8B-B14F-4D97-AF65-F5344CB8AC3E}">
        <p14:creationId xmlns:p14="http://schemas.microsoft.com/office/powerpoint/2010/main" val="37659038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el 1"/>
          <p:cNvSpPr>
            <a:spLocks noGrp="1"/>
          </p:cNvSpPr>
          <p:nvPr>
            <p:ph type="title"/>
          </p:nvPr>
        </p:nvSpPr>
        <p:spPr>
          <a:xfrm>
            <a:off x="457200" y="274638"/>
            <a:ext cx="8229600" cy="922114"/>
          </a:xfrm>
        </p:spPr>
        <p:txBody>
          <a:bodyPr>
            <a:normAutofit/>
          </a:bodyPr>
          <a:lstStyle/>
          <a:p>
            <a:r>
              <a:rPr lang="nl-NL" sz="5400" dirty="0">
                <a:solidFill>
                  <a:srgbClr val="F1B39B"/>
                </a:solidFill>
                <a:latin typeface="olivier" pitchFamily="2" charset="0"/>
              </a:rPr>
              <a:t>10 vuistregels</a:t>
            </a:r>
          </a:p>
        </p:txBody>
      </p:sp>
      <p:sp>
        <p:nvSpPr>
          <p:cNvPr id="3" name="Tijdelijke aanduiding voor inhoud 2"/>
          <p:cNvSpPr>
            <a:spLocks noGrp="1"/>
          </p:cNvSpPr>
          <p:nvPr>
            <p:ph idx="1"/>
          </p:nvPr>
        </p:nvSpPr>
        <p:spPr>
          <a:xfrm>
            <a:off x="457200" y="1268760"/>
            <a:ext cx="8229600" cy="5328592"/>
          </a:xfrm>
        </p:spPr>
        <p:txBody>
          <a:bodyPr>
            <a:normAutofit fontScale="25000" lnSpcReduction="20000"/>
          </a:bodyPr>
          <a:lstStyle/>
          <a:p>
            <a:pPr marL="514350" lvl="0" indent="-514350">
              <a:buFont typeface="+mj-lt"/>
              <a:buAutoNum type="arabicPeriod"/>
            </a:pPr>
            <a:r>
              <a:rPr lang="nl-NL" sz="5200" dirty="0">
                <a:solidFill>
                  <a:srgbClr val="364C60"/>
                </a:solidFill>
                <a:latin typeface="Montserrat Light" panose="00000400000000000000" pitchFamily="50" charset="0"/>
              </a:rPr>
              <a:t>dat zij een borstvoedingsbeleid op papier hebben, dat standaard bekend wordt gemaakt aan alle betrokken medewerkers;</a:t>
            </a:r>
          </a:p>
          <a:p>
            <a:pPr marL="514350" lvl="0" indent="-514350">
              <a:buFont typeface="+mj-lt"/>
              <a:buAutoNum type="arabicPeriod"/>
            </a:pPr>
            <a:endParaRPr lang="nl-NL" sz="5200" dirty="0">
              <a:solidFill>
                <a:srgbClr val="364C60"/>
              </a:solidFill>
              <a:latin typeface="Montserrat Light" panose="00000400000000000000" pitchFamily="50" charset="0"/>
            </a:endParaRPr>
          </a:p>
          <a:p>
            <a:pPr marL="514350" lvl="0" indent="-514350">
              <a:buFont typeface="+mj-lt"/>
              <a:buAutoNum type="arabicPeriod"/>
            </a:pPr>
            <a:r>
              <a:rPr lang="nl-NL" sz="5200" dirty="0">
                <a:solidFill>
                  <a:srgbClr val="364C60"/>
                </a:solidFill>
                <a:latin typeface="Montserrat Light" panose="00000400000000000000" pitchFamily="50" charset="0"/>
              </a:rPr>
              <a:t>dat alle betrokken medewerkers de vaardigheden aanleren, die noodzakelijk zijn voor het uitvoeren van dat beleid;</a:t>
            </a:r>
          </a:p>
          <a:p>
            <a:pPr marL="514350" lvl="0" indent="-514350">
              <a:buFont typeface="+mj-lt"/>
              <a:buAutoNum type="arabicPeriod"/>
            </a:pPr>
            <a:endParaRPr lang="nl-NL" sz="5200" dirty="0">
              <a:solidFill>
                <a:srgbClr val="364C60"/>
              </a:solidFill>
              <a:latin typeface="Montserrat Light" panose="00000400000000000000" pitchFamily="50" charset="0"/>
            </a:endParaRPr>
          </a:p>
          <a:p>
            <a:pPr marL="514350" lvl="0" indent="-514350">
              <a:buFont typeface="+mj-lt"/>
              <a:buAutoNum type="arabicPeriod"/>
            </a:pPr>
            <a:r>
              <a:rPr lang="nl-NL" sz="5200" dirty="0">
                <a:solidFill>
                  <a:srgbClr val="364C60"/>
                </a:solidFill>
                <a:latin typeface="Montserrat Light" panose="00000400000000000000" pitchFamily="50" charset="0"/>
              </a:rPr>
              <a:t>dat alle zwangere vrouwen voorgelicht worden over de voordelen en de praktijk van borstvoeding geven;</a:t>
            </a:r>
          </a:p>
          <a:p>
            <a:pPr marL="514350" lvl="0" indent="-514350">
              <a:buFont typeface="+mj-lt"/>
              <a:buAutoNum type="arabicPeriod"/>
            </a:pPr>
            <a:endParaRPr lang="nl-NL" sz="5200" dirty="0">
              <a:solidFill>
                <a:srgbClr val="364C60"/>
              </a:solidFill>
              <a:latin typeface="Montserrat Light" panose="00000400000000000000" pitchFamily="50" charset="0"/>
            </a:endParaRPr>
          </a:p>
          <a:p>
            <a:pPr marL="514350" lvl="0" indent="-514350">
              <a:buFont typeface="+mj-lt"/>
              <a:buAutoNum type="arabicPeriod"/>
            </a:pPr>
            <a:r>
              <a:rPr lang="nl-NL" sz="5200" dirty="0">
                <a:solidFill>
                  <a:srgbClr val="364C60"/>
                </a:solidFill>
                <a:latin typeface="Montserrat Light" panose="00000400000000000000" pitchFamily="50" charset="0"/>
              </a:rPr>
              <a:t>dat moeders binnen een uur na de geboorte van hun kind geholpen worden met borstvoeding geven;</a:t>
            </a:r>
          </a:p>
          <a:p>
            <a:pPr marL="514350" lvl="0" indent="-514350">
              <a:buFont typeface="+mj-lt"/>
              <a:buAutoNum type="arabicPeriod"/>
            </a:pPr>
            <a:endParaRPr lang="nl-NL" sz="5200" dirty="0">
              <a:solidFill>
                <a:srgbClr val="364C60"/>
              </a:solidFill>
              <a:latin typeface="Montserrat Light" panose="00000400000000000000" pitchFamily="50" charset="0"/>
            </a:endParaRPr>
          </a:p>
          <a:p>
            <a:pPr marL="514350" lvl="0" indent="-514350">
              <a:buFont typeface="+mj-lt"/>
              <a:buAutoNum type="arabicPeriod"/>
            </a:pPr>
            <a:r>
              <a:rPr lang="nl-NL" sz="5200" dirty="0">
                <a:solidFill>
                  <a:srgbClr val="364C60"/>
                </a:solidFill>
                <a:latin typeface="Montserrat Light" panose="00000400000000000000" pitchFamily="50" charset="0"/>
              </a:rPr>
              <a:t>dat aan vrouwen uitgelegd wordt hoe ze hun baby aan moeten leggen en hoe zij de melkproductie in stand kunnen houden, zelfs als de baby van de moeder gescheiden moet worden;</a:t>
            </a:r>
          </a:p>
          <a:p>
            <a:pPr marL="514350" lvl="0" indent="-514350">
              <a:buFont typeface="+mj-lt"/>
              <a:buAutoNum type="arabicPeriod"/>
            </a:pPr>
            <a:endParaRPr lang="nl-NL" sz="5200" dirty="0">
              <a:solidFill>
                <a:srgbClr val="364C60"/>
              </a:solidFill>
              <a:latin typeface="Montserrat Light" panose="00000400000000000000" pitchFamily="50" charset="0"/>
            </a:endParaRPr>
          </a:p>
          <a:p>
            <a:pPr marL="514350" lvl="0" indent="-514350">
              <a:buFont typeface="+mj-lt"/>
              <a:buAutoNum type="arabicPeriod"/>
            </a:pPr>
            <a:r>
              <a:rPr lang="nl-NL" sz="5200" dirty="0">
                <a:solidFill>
                  <a:srgbClr val="364C60"/>
                </a:solidFill>
                <a:latin typeface="Montserrat Light" panose="00000400000000000000" pitchFamily="50" charset="0"/>
              </a:rPr>
              <a:t>dat pasgeborenen geen andere voeding dan borstvoeding krijgen, noch extra vocht, tenzij op medische indicatie;</a:t>
            </a:r>
          </a:p>
          <a:p>
            <a:pPr marL="514350" lvl="0" indent="-514350">
              <a:buFont typeface="+mj-lt"/>
              <a:buAutoNum type="arabicPeriod"/>
            </a:pPr>
            <a:endParaRPr lang="nl-NL" sz="5200" dirty="0">
              <a:solidFill>
                <a:srgbClr val="364C60"/>
              </a:solidFill>
              <a:latin typeface="Montserrat Light" panose="00000400000000000000" pitchFamily="50" charset="0"/>
            </a:endParaRPr>
          </a:p>
          <a:p>
            <a:pPr marL="514350" lvl="0" indent="-514350">
              <a:buFont typeface="+mj-lt"/>
              <a:buAutoNum type="arabicPeriod"/>
            </a:pPr>
            <a:r>
              <a:rPr lang="nl-NL" sz="5200" dirty="0">
                <a:solidFill>
                  <a:srgbClr val="364C60"/>
                </a:solidFill>
                <a:latin typeface="Montserrat Light" panose="00000400000000000000" pitchFamily="50" charset="0"/>
              </a:rPr>
              <a:t>dat moeder en kind dag en nacht bij elkaar op een kamer mogen blijven;</a:t>
            </a:r>
          </a:p>
          <a:p>
            <a:pPr marL="514350" lvl="0" indent="-514350">
              <a:buFont typeface="+mj-lt"/>
              <a:buAutoNum type="arabicPeriod"/>
            </a:pPr>
            <a:endParaRPr lang="nl-NL" sz="5200" dirty="0">
              <a:solidFill>
                <a:srgbClr val="364C60"/>
              </a:solidFill>
              <a:latin typeface="Montserrat Light" panose="00000400000000000000" pitchFamily="50" charset="0"/>
            </a:endParaRPr>
          </a:p>
          <a:p>
            <a:pPr marL="514350" lvl="0" indent="-514350">
              <a:buFont typeface="+mj-lt"/>
              <a:buAutoNum type="arabicPeriod"/>
            </a:pPr>
            <a:r>
              <a:rPr lang="nl-NL" sz="5200" dirty="0">
                <a:solidFill>
                  <a:srgbClr val="364C60"/>
                </a:solidFill>
                <a:latin typeface="Montserrat Light" panose="00000400000000000000" pitchFamily="50" charset="0"/>
              </a:rPr>
              <a:t>dat borstvoeding op verzoek wordt nagestreefd;</a:t>
            </a:r>
          </a:p>
          <a:p>
            <a:pPr marL="514350" lvl="0" indent="-514350">
              <a:buFont typeface="+mj-lt"/>
              <a:buAutoNum type="arabicPeriod"/>
            </a:pPr>
            <a:endParaRPr lang="nl-NL" sz="5200" dirty="0">
              <a:solidFill>
                <a:srgbClr val="364C60"/>
              </a:solidFill>
              <a:latin typeface="Montserrat Light" panose="00000400000000000000" pitchFamily="50" charset="0"/>
            </a:endParaRPr>
          </a:p>
          <a:p>
            <a:pPr marL="514350" lvl="0" indent="-514350">
              <a:buFont typeface="+mj-lt"/>
              <a:buAutoNum type="arabicPeriod"/>
            </a:pPr>
            <a:r>
              <a:rPr lang="nl-NL" sz="5200" dirty="0">
                <a:solidFill>
                  <a:srgbClr val="364C60"/>
                </a:solidFill>
                <a:latin typeface="Montserrat Light" panose="00000400000000000000" pitchFamily="50" charset="0"/>
              </a:rPr>
              <a:t>dat aan pasgeborenen die borstvoeding krijgen geen speen of fopspeen gegeven wordt;</a:t>
            </a:r>
          </a:p>
          <a:p>
            <a:pPr marL="514350" lvl="0" indent="-514350">
              <a:buFont typeface="+mj-lt"/>
              <a:buAutoNum type="arabicPeriod"/>
            </a:pPr>
            <a:endParaRPr lang="nl-NL" sz="5200" dirty="0">
              <a:solidFill>
                <a:srgbClr val="364C60"/>
              </a:solidFill>
              <a:latin typeface="Montserrat Light" panose="00000400000000000000" pitchFamily="50" charset="0"/>
            </a:endParaRPr>
          </a:p>
          <a:p>
            <a:pPr marL="514350" lvl="0" indent="-514350">
              <a:buFont typeface="+mj-lt"/>
              <a:buAutoNum type="arabicPeriod"/>
            </a:pPr>
            <a:r>
              <a:rPr lang="nl-NL" sz="5200" dirty="0">
                <a:solidFill>
                  <a:srgbClr val="364C60"/>
                </a:solidFill>
                <a:latin typeface="Montserrat Light" panose="00000400000000000000" pitchFamily="50" charset="0"/>
              </a:rPr>
              <a:t>dat zij contacten onderhouden met andere instellingen en disciplines over de begeleiding van borstvoeding en dat zij de ouders verwijzen naar borstvoedingsorganisaties.</a:t>
            </a:r>
          </a:p>
          <a:p>
            <a:pPr marL="0" indent="0" eaLnBrk="0" hangingPunct="0">
              <a:buNone/>
            </a:pPr>
            <a:endParaRPr lang="nl-NL" dirty="0"/>
          </a:p>
        </p:txBody>
      </p:sp>
      <p:pic>
        <p:nvPicPr>
          <p:cNvPr id="5" name="Afbeelding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75340" y="6156994"/>
            <a:ext cx="622920" cy="622920"/>
          </a:xfrm>
          <a:prstGeom prst="rect">
            <a:avLst/>
          </a:prstGeom>
        </p:spPr>
      </p:pic>
    </p:spTree>
    <p:extLst>
      <p:ext uri="{BB962C8B-B14F-4D97-AF65-F5344CB8AC3E}">
        <p14:creationId xmlns:p14="http://schemas.microsoft.com/office/powerpoint/2010/main" val="33924992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el 1"/>
          <p:cNvSpPr>
            <a:spLocks noGrp="1"/>
          </p:cNvSpPr>
          <p:nvPr>
            <p:ph type="title"/>
          </p:nvPr>
        </p:nvSpPr>
        <p:spPr/>
        <p:txBody>
          <a:bodyPr>
            <a:normAutofit/>
          </a:bodyPr>
          <a:lstStyle/>
          <a:p>
            <a:r>
              <a:rPr lang="nl-NL" sz="6000" dirty="0">
                <a:solidFill>
                  <a:srgbClr val="C0E4DA"/>
                </a:solidFill>
                <a:latin typeface="olivier" pitchFamily="2" charset="0"/>
              </a:rPr>
              <a:t>Anatomie</a:t>
            </a:r>
          </a:p>
        </p:txBody>
      </p:sp>
      <p:sp>
        <p:nvSpPr>
          <p:cNvPr id="3" name="Tijdelijke aanduiding voor inhoud 2"/>
          <p:cNvSpPr>
            <a:spLocks noGrp="1"/>
          </p:cNvSpPr>
          <p:nvPr>
            <p:ph idx="1"/>
          </p:nvPr>
        </p:nvSpPr>
        <p:spPr/>
        <p:txBody>
          <a:bodyPr>
            <a:normAutofit fontScale="92500" lnSpcReduction="20000"/>
          </a:bodyPr>
          <a:lstStyle/>
          <a:p>
            <a:r>
              <a:rPr lang="nl-NL" dirty="0">
                <a:solidFill>
                  <a:srgbClr val="F1B39B"/>
                </a:solidFill>
                <a:latin typeface="Montserrat Light" panose="00000400000000000000" pitchFamily="50" charset="0"/>
              </a:rPr>
              <a:t>Ontwikkeling</a:t>
            </a:r>
          </a:p>
          <a:p>
            <a:r>
              <a:rPr lang="nl-NL" dirty="0">
                <a:solidFill>
                  <a:srgbClr val="F1B39B"/>
                </a:solidFill>
                <a:latin typeface="Montserrat Light" panose="00000400000000000000" pitchFamily="50" charset="0"/>
              </a:rPr>
              <a:t>Structuur</a:t>
            </a:r>
          </a:p>
          <a:p>
            <a:pPr lvl="1"/>
            <a:r>
              <a:rPr lang="nl-NL" dirty="0">
                <a:solidFill>
                  <a:srgbClr val="364C60"/>
                </a:solidFill>
                <a:latin typeface="Montserrat Light" panose="00000400000000000000" pitchFamily="50" charset="0"/>
              </a:rPr>
              <a:t>Klier en vet weefsel;</a:t>
            </a:r>
          </a:p>
          <a:p>
            <a:pPr lvl="1"/>
            <a:r>
              <a:rPr lang="nl-NL" dirty="0">
                <a:solidFill>
                  <a:srgbClr val="364C60"/>
                </a:solidFill>
                <a:latin typeface="Montserrat Light" panose="00000400000000000000" pitchFamily="50" charset="0"/>
              </a:rPr>
              <a:t>Ligamenten van Cooper;</a:t>
            </a:r>
          </a:p>
          <a:p>
            <a:pPr lvl="1"/>
            <a:r>
              <a:rPr lang="nl-NL" dirty="0">
                <a:solidFill>
                  <a:srgbClr val="364C60"/>
                </a:solidFill>
                <a:latin typeface="Montserrat Light" panose="00000400000000000000" pitchFamily="50" charset="0"/>
              </a:rPr>
              <a:t>Lobben;</a:t>
            </a:r>
          </a:p>
          <a:p>
            <a:pPr lvl="2"/>
            <a:r>
              <a:rPr lang="nl-NL" dirty="0" err="1">
                <a:solidFill>
                  <a:srgbClr val="364C60"/>
                </a:solidFill>
                <a:latin typeface="Montserrat Light" panose="00000400000000000000" pitchFamily="50" charset="0"/>
              </a:rPr>
              <a:t>Lobuli</a:t>
            </a:r>
            <a:endParaRPr lang="nl-NL" dirty="0">
              <a:solidFill>
                <a:srgbClr val="364C60"/>
              </a:solidFill>
              <a:latin typeface="Montserrat Light" panose="00000400000000000000" pitchFamily="50" charset="0"/>
            </a:endParaRPr>
          </a:p>
          <a:p>
            <a:pPr lvl="2"/>
            <a:r>
              <a:rPr lang="nl-NL" dirty="0" err="1">
                <a:solidFill>
                  <a:srgbClr val="364C60"/>
                </a:solidFill>
                <a:latin typeface="Montserrat Light" panose="00000400000000000000" pitchFamily="50" charset="0"/>
              </a:rPr>
              <a:t>Aveoli</a:t>
            </a:r>
            <a:endParaRPr lang="nl-NL" dirty="0">
              <a:solidFill>
                <a:srgbClr val="364C60"/>
              </a:solidFill>
              <a:latin typeface="Montserrat Light" panose="00000400000000000000" pitchFamily="50" charset="0"/>
            </a:endParaRPr>
          </a:p>
          <a:p>
            <a:pPr lvl="1"/>
            <a:r>
              <a:rPr lang="nl-NL" dirty="0">
                <a:solidFill>
                  <a:srgbClr val="364C60"/>
                </a:solidFill>
                <a:latin typeface="Montserrat Light" panose="00000400000000000000" pitchFamily="50" charset="0"/>
              </a:rPr>
              <a:t>Melkgangen;</a:t>
            </a:r>
          </a:p>
          <a:p>
            <a:pPr lvl="1"/>
            <a:r>
              <a:rPr lang="nl-NL" dirty="0">
                <a:solidFill>
                  <a:srgbClr val="364C60"/>
                </a:solidFill>
                <a:latin typeface="Montserrat Light" panose="00000400000000000000" pitchFamily="50" charset="0"/>
              </a:rPr>
              <a:t>Areola;</a:t>
            </a:r>
          </a:p>
          <a:p>
            <a:pPr lvl="1"/>
            <a:r>
              <a:rPr lang="nl-NL" dirty="0">
                <a:solidFill>
                  <a:srgbClr val="364C60"/>
                </a:solidFill>
                <a:latin typeface="Montserrat Light" panose="00000400000000000000" pitchFamily="50" charset="0"/>
              </a:rPr>
              <a:t>Tepel;</a:t>
            </a:r>
          </a:p>
          <a:p>
            <a:pPr lvl="1"/>
            <a:r>
              <a:rPr lang="nl-NL" dirty="0">
                <a:solidFill>
                  <a:srgbClr val="364C60"/>
                </a:solidFill>
                <a:latin typeface="Montserrat Light" panose="00000400000000000000" pitchFamily="50" charset="0"/>
              </a:rPr>
              <a:t>kliertjes van Montgomery.</a:t>
            </a:r>
          </a:p>
        </p:txBody>
      </p:sp>
      <p:sp>
        <p:nvSpPr>
          <p:cNvPr id="5" name="Rechthoek 4"/>
          <p:cNvSpPr/>
          <p:nvPr/>
        </p:nvSpPr>
        <p:spPr>
          <a:xfrm rot="471002">
            <a:off x="5529967" y="2455333"/>
            <a:ext cx="3168352" cy="29884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p:cNvPicPr>
            <a:picLocks noChangeAspect="1"/>
          </p:cNvPicPr>
          <p:nvPr/>
        </p:nvPicPr>
        <p:blipFill rotWithShape="1">
          <a:blip r:embed="rId4">
            <a:extLst>
              <a:ext uri="{28A0092B-C50C-407E-A947-70E740481C1C}">
                <a14:useLocalDpi xmlns:a14="http://schemas.microsoft.com/office/drawing/2010/main" val="0"/>
              </a:ext>
            </a:extLst>
          </a:blip>
          <a:srcRect l="-425" t="32973" r="425" b="13223"/>
          <a:stretch/>
        </p:blipFill>
        <p:spPr>
          <a:xfrm rot="479826">
            <a:off x="5682378" y="2596980"/>
            <a:ext cx="2904162" cy="2342565"/>
          </a:xfrm>
          <a:prstGeom prst="rect">
            <a:avLst/>
          </a:prstGeom>
        </p:spPr>
      </p:pic>
      <p:pic>
        <p:nvPicPr>
          <p:cNvPr id="8" name="Afbeelding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75340" y="6156994"/>
            <a:ext cx="622920" cy="622920"/>
          </a:xfrm>
          <a:prstGeom prst="rect">
            <a:avLst/>
          </a:prstGeom>
        </p:spPr>
      </p:pic>
    </p:spTree>
    <p:extLst>
      <p:ext uri="{BB962C8B-B14F-4D97-AF65-F5344CB8AC3E}">
        <p14:creationId xmlns:p14="http://schemas.microsoft.com/office/powerpoint/2010/main" val="41164895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el 1"/>
          <p:cNvSpPr>
            <a:spLocks noGrp="1"/>
          </p:cNvSpPr>
          <p:nvPr>
            <p:ph type="title"/>
          </p:nvPr>
        </p:nvSpPr>
        <p:spPr/>
        <p:txBody>
          <a:bodyPr>
            <a:normAutofit/>
          </a:bodyPr>
          <a:lstStyle/>
          <a:p>
            <a:r>
              <a:rPr lang="nl-NL" sz="6000" dirty="0">
                <a:solidFill>
                  <a:srgbClr val="C0E4DA"/>
                </a:solidFill>
                <a:latin typeface="olivier" pitchFamily="2" charset="0"/>
              </a:rPr>
              <a:t>Anatomie</a:t>
            </a:r>
          </a:p>
        </p:txBody>
      </p:sp>
      <p:pic>
        <p:nvPicPr>
          <p:cNvPr id="4" name="Tijdelijke aanduiding voor inhoud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37730" y="1700808"/>
            <a:ext cx="8468539" cy="3969837"/>
          </a:xfrm>
        </p:spPr>
      </p:pic>
      <p:pic>
        <p:nvPicPr>
          <p:cNvPr id="6" name="Afbeelding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75340" y="6156994"/>
            <a:ext cx="622920" cy="622920"/>
          </a:xfrm>
          <a:prstGeom prst="rect">
            <a:avLst/>
          </a:prstGeom>
        </p:spPr>
      </p:pic>
    </p:spTree>
    <p:extLst>
      <p:ext uri="{BB962C8B-B14F-4D97-AF65-F5344CB8AC3E}">
        <p14:creationId xmlns:p14="http://schemas.microsoft.com/office/powerpoint/2010/main" val="18123485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el 1"/>
          <p:cNvSpPr>
            <a:spLocks noGrp="1"/>
          </p:cNvSpPr>
          <p:nvPr>
            <p:ph type="title"/>
          </p:nvPr>
        </p:nvSpPr>
        <p:spPr/>
        <p:txBody>
          <a:bodyPr>
            <a:normAutofit/>
          </a:bodyPr>
          <a:lstStyle/>
          <a:p>
            <a:r>
              <a:rPr lang="nl-NL" sz="6000" dirty="0">
                <a:solidFill>
                  <a:srgbClr val="F1B39B"/>
                </a:solidFill>
                <a:latin typeface="olivier" pitchFamily="2" charset="0"/>
              </a:rPr>
              <a:t>Fysiologie</a:t>
            </a:r>
          </a:p>
        </p:txBody>
      </p:sp>
      <p:sp>
        <p:nvSpPr>
          <p:cNvPr id="3" name="Tijdelijke aanduiding voor inhoud 2"/>
          <p:cNvSpPr>
            <a:spLocks noGrp="1"/>
          </p:cNvSpPr>
          <p:nvPr>
            <p:ph idx="1"/>
          </p:nvPr>
        </p:nvSpPr>
        <p:spPr/>
        <p:txBody>
          <a:bodyPr>
            <a:normAutofit/>
          </a:bodyPr>
          <a:lstStyle/>
          <a:p>
            <a:r>
              <a:rPr lang="nl-NL" dirty="0">
                <a:solidFill>
                  <a:srgbClr val="364C60"/>
                </a:solidFill>
                <a:latin typeface="Montserrat Light" panose="00000400000000000000" pitchFamily="50" charset="0"/>
              </a:rPr>
              <a:t>Ontwikkeling tijdens zwangerschap;</a:t>
            </a:r>
          </a:p>
          <a:p>
            <a:r>
              <a:rPr lang="nl-NL" dirty="0">
                <a:solidFill>
                  <a:srgbClr val="364C60"/>
                </a:solidFill>
                <a:latin typeface="Montserrat Light" panose="00000400000000000000" pitchFamily="50" charset="0"/>
              </a:rPr>
              <a:t>Melkproductie;</a:t>
            </a:r>
          </a:p>
          <a:p>
            <a:r>
              <a:rPr lang="nl-NL" dirty="0">
                <a:solidFill>
                  <a:srgbClr val="364C60"/>
                </a:solidFill>
                <a:latin typeface="Montserrat Light" panose="00000400000000000000" pitchFamily="50" charset="0"/>
              </a:rPr>
              <a:t>Hormonen:</a:t>
            </a:r>
          </a:p>
          <a:p>
            <a:pPr lvl="1"/>
            <a:r>
              <a:rPr lang="nl-NL" dirty="0">
                <a:solidFill>
                  <a:srgbClr val="364C60"/>
                </a:solidFill>
                <a:latin typeface="Montserrat Light" panose="00000400000000000000" pitchFamily="50" charset="0"/>
              </a:rPr>
              <a:t>Progesteron </a:t>
            </a:r>
          </a:p>
          <a:p>
            <a:pPr lvl="1"/>
            <a:r>
              <a:rPr lang="nl-NL" dirty="0">
                <a:solidFill>
                  <a:srgbClr val="364C60"/>
                </a:solidFill>
                <a:latin typeface="Montserrat Light" panose="00000400000000000000" pitchFamily="50" charset="0"/>
              </a:rPr>
              <a:t>Prolactine</a:t>
            </a:r>
          </a:p>
          <a:p>
            <a:pPr lvl="2"/>
            <a:r>
              <a:rPr lang="nl-NL" dirty="0">
                <a:solidFill>
                  <a:srgbClr val="364C60"/>
                </a:solidFill>
                <a:latin typeface="Montserrat Light" panose="00000400000000000000" pitchFamily="50" charset="0"/>
              </a:rPr>
              <a:t>receptoren</a:t>
            </a:r>
          </a:p>
          <a:p>
            <a:pPr lvl="1"/>
            <a:r>
              <a:rPr lang="nl-NL" dirty="0">
                <a:solidFill>
                  <a:srgbClr val="364C60"/>
                </a:solidFill>
                <a:latin typeface="Montserrat Light" panose="00000400000000000000" pitchFamily="50" charset="0"/>
              </a:rPr>
              <a:t>Oxytocine;</a:t>
            </a:r>
          </a:p>
          <a:p>
            <a:r>
              <a:rPr lang="nl-NL" dirty="0">
                <a:solidFill>
                  <a:srgbClr val="364C60"/>
                </a:solidFill>
                <a:latin typeface="Montserrat Light" panose="00000400000000000000" pitchFamily="50" charset="0"/>
              </a:rPr>
              <a:t>Moedermelk.</a:t>
            </a:r>
          </a:p>
          <a:p>
            <a:pPr lvl="1"/>
            <a:endParaRPr lang="nl-NL" dirty="0"/>
          </a:p>
        </p:txBody>
      </p:sp>
      <p:pic>
        <p:nvPicPr>
          <p:cNvPr id="5" name="Afbeelding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75340" y="6156994"/>
            <a:ext cx="622920" cy="622920"/>
          </a:xfrm>
          <a:prstGeom prst="rect">
            <a:avLst/>
          </a:prstGeom>
        </p:spPr>
      </p:pic>
    </p:spTree>
    <p:extLst>
      <p:ext uri="{BB962C8B-B14F-4D97-AF65-F5344CB8AC3E}">
        <p14:creationId xmlns:p14="http://schemas.microsoft.com/office/powerpoint/2010/main" val="6538770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el 1"/>
          <p:cNvSpPr>
            <a:spLocks noGrp="1"/>
          </p:cNvSpPr>
          <p:nvPr>
            <p:ph type="title"/>
          </p:nvPr>
        </p:nvSpPr>
        <p:spPr/>
        <p:txBody>
          <a:bodyPr>
            <a:normAutofit/>
          </a:bodyPr>
          <a:lstStyle/>
          <a:p>
            <a:r>
              <a:rPr lang="nl-NL" sz="6000" dirty="0">
                <a:solidFill>
                  <a:srgbClr val="C0E4DA"/>
                </a:solidFill>
                <a:latin typeface="olivier" pitchFamily="2" charset="0"/>
              </a:rPr>
              <a:t>Gezondheidseffecten</a:t>
            </a:r>
          </a:p>
        </p:txBody>
      </p:sp>
      <p:sp>
        <p:nvSpPr>
          <p:cNvPr id="10" name="Tijdelijke aanduiding voor tekst 9"/>
          <p:cNvSpPr>
            <a:spLocks noGrp="1"/>
          </p:cNvSpPr>
          <p:nvPr>
            <p:ph type="body" idx="1"/>
          </p:nvPr>
        </p:nvSpPr>
        <p:spPr/>
        <p:txBody>
          <a:bodyPr/>
          <a:lstStyle/>
          <a:p>
            <a:r>
              <a:rPr lang="nl-NL" dirty="0">
                <a:solidFill>
                  <a:srgbClr val="F1B39B"/>
                </a:solidFill>
                <a:latin typeface="Montserrat Light" panose="00000400000000000000" pitchFamily="50" charset="0"/>
              </a:rPr>
              <a:t>Baby</a:t>
            </a:r>
          </a:p>
        </p:txBody>
      </p:sp>
      <p:sp>
        <p:nvSpPr>
          <p:cNvPr id="8" name="Tijdelijke aanduiding voor inhoud 7"/>
          <p:cNvSpPr>
            <a:spLocks noGrp="1"/>
          </p:cNvSpPr>
          <p:nvPr>
            <p:ph sz="half" idx="2"/>
          </p:nvPr>
        </p:nvSpPr>
        <p:spPr>
          <a:xfrm>
            <a:off x="457200" y="2174874"/>
            <a:ext cx="4040188" cy="4566493"/>
          </a:xfrm>
        </p:spPr>
        <p:txBody>
          <a:bodyPr>
            <a:normAutofit fontScale="92500"/>
          </a:bodyPr>
          <a:lstStyle/>
          <a:p>
            <a:r>
              <a:rPr lang="nl-NL" sz="1600" dirty="0">
                <a:solidFill>
                  <a:srgbClr val="364C60"/>
                </a:solidFill>
                <a:latin typeface="Montserrat Light" panose="00000400000000000000" pitchFamily="50" charset="0"/>
              </a:rPr>
              <a:t>lager risico op: luchtweginfecties, maagdarminfecties, midden oorontsteking, overgewicht, diabetes mellitus type 2, hoge bloeddruk en atopische dermatitis.</a:t>
            </a:r>
          </a:p>
          <a:p>
            <a:endParaRPr lang="nl-NL" sz="1600" dirty="0">
              <a:solidFill>
                <a:srgbClr val="364C60"/>
              </a:solidFill>
              <a:latin typeface="Montserrat Light" panose="00000400000000000000" pitchFamily="50" charset="0"/>
            </a:endParaRPr>
          </a:p>
          <a:p>
            <a:r>
              <a:rPr lang="nl-NL" sz="1600" dirty="0">
                <a:solidFill>
                  <a:srgbClr val="364C60"/>
                </a:solidFill>
                <a:latin typeface="Montserrat Light" panose="00000400000000000000" pitchFamily="50" charset="0"/>
              </a:rPr>
              <a:t>bevordert de neurologische, visuele en cognitieve ontwikkeling van het kind.</a:t>
            </a:r>
          </a:p>
          <a:p>
            <a:endParaRPr lang="nl-NL" sz="1600" dirty="0">
              <a:solidFill>
                <a:srgbClr val="364C60"/>
              </a:solidFill>
              <a:latin typeface="Montserrat Light" panose="00000400000000000000" pitchFamily="50" charset="0"/>
            </a:endParaRPr>
          </a:p>
          <a:p>
            <a:r>
              <a:rPr lang="nl-NL" sz="1600" dirty="0">
                <a:solidFill>
                  <a:srgbClr val="364C60"/>
                </a:solidFill>
                <a:latin typeface="Montserrat Light" panose="00000400000000000000" pitchFamily="50" charset="0"/>
              </a:rPr>
              <a:t>Bij langer dan zes maanden borstvoeding een lager risico op infecties van de bovenste luchtwegen , infecties van de onderste  luchtwegen en maagdarminfecties.</a:t>
            </a:r>
          </a:p>
          <a:p>
            <a:endParaRPr lang="nl-NL" sz="1600" dirty="0">
              <a:solidFill>
                <a:srgbClr val="364C60"/>
              </a:solidFill>
              <a:latin typeface="Montserrat Light" panose="00000400000000000000" pitchFamily="50" charset="0"/>
            </a:endParaRPr>
          </a:p>
          <a:p>
            <a:r>
              <a:rPr lang="nl-NL" sz="1600" dirty="0">
                <a:solidFill>
                  <a:srgbClr val="364C60"/>
                </a:solidFill>
                <a:latin typeface="Montserrat Light" panose="00000400000000000000" pitchFamily="50" charset="0"/>
              </a:rPr>
              <a:t>Huid op huid contact.</a:t>
            </a:r>
          </a:p>
        </p:txBody>
      </p:sp>
      <p:sp>
        <p:nvSpPr>
          <p:cNvPr id="11" name="Tijdelijke aanduiding voor tekst 10"/>
          <p:cNvSpPr>
            <a:spLocks noGrp="1"/>
          </p:cNvSpPr>
          <p:nvPr>
            <p:ph type="body" sz="quarter" idx="3"/>
          </p:nvPr>
        </p:nvSpPr>
        <p:spPr/>
        <p:txBody>
          <a:bodyPr/>
          <a:lstStyle/>
          <a:p>
            <a:r>
              <a:rPr lang="nl-NL" dirty="0">
                <a:solidFill>
                  <a:srgbClr val="F1B39B"/>
                </a:solidFill>
                <a:latin typeface="Montserrat Light" panose="00000400000000000000" pitchFamily="50" charset="0"/>
              </a:rPr>
              <a:t>Moeder</a:t>
            </a:r>
          </a:p>
        </p:txBody>
      </p:sp>
      <p:sp>
        <p:nvSpPr>
          <p:cNvPr id="9" name="Tijdelijke aanduiding voor inhoud 8"/>
          <p:cNvSpPr>
            <a:spLocks noGrp="1"/>
          </p:cNvSpPr>
          <p:nvPr>
            <p:ph sz="quarter" idx="4"/>
          </p:nvPr>
        </p:nvSpPr>
        <p:spPr/>
        <p:txBody>
          <a:bodyPr>
            <a:normAutofit/>
          </a:bodyPr>
          <a:lstStyle/>
          <a:p>
            <a:r>
              <a:rPr lang="nl-NL" sz="1600" dirty="0">
                <a:solidFill>
                  <a:srgbClr val="364C60"/>
                </a:solidFill>
                <a:latin typeface="Montserrat Light" panose="00000400000000000000" pitchFamily="50" charset="0"/>
              </a:rPr>
              <a:t>een verlaagde kans op reumatoïde artritis, een snellere gewichtsafname en een latere terugkeer van de menstruatie.</a:t>
            </a:r>
          </a:p>
          <a:p>
            <a:endParaRPr lang="nl-NL" sz="1600" dirty="0">
              <a:solidFill>
                <a:srgbClr val="364C60"/>
              </a:solidFill>
              <a:latin typeface="Montserrat Light" panose="00000400000000000000" pitchFamily="50" charset="0"/>
            </a:endParaRPr>
          </a:p>
          <a:p>
            <a:r>
              <a:rPr lang="nl-NL" sz="1600" dirty="0">
                <a:solidFill>
                  <a:srgbClr val="364C60"/>
                </a:solidFill>
                <a:latin typeface="Montserrat Light" panose="00000400000000000000" pitchFamily="50" charset="0"/>
              </a:rPr>
              <a:t>Moeders die in hun leven een jaar of langer borstvoeding geven, hebben significant minder kans op reumatoïde artritis,  premenopauzale borstkanker en ovariumkanker.</a:t>
            </a:r>
          </a:p>
          <a:p>
            <a:endParaRPr lang="nl-NL" sz="1600" dirty="0">
              <a:solidFill>
                <a:srgbClr val="364C60"/>
              </a:solidFill>
              <a:latin typeface="Montserrat Light" panose="00000400000000000000" pitchFamily="50" charset="0"/>
            </a:endParaRPr>
          </a:p>
          <a:p>
            <a:r>
              <a:rPr lang="nl-NL" sz="1600" dirty="0">
                <a:solidFill>
                  <a:srgbClr val="364C60"/>
                </a:solidFill>
                <a:latin typeface="Montserrat Light" panose="00000400000000000000" pitchFamily="50" charset="0"/>
              </a:rPr>
              <a:t>Huid op huid contact.</a:t>
            </a:r>
          </a:p>
          <a:p>
            <a:endParaRPr lang="nl-NL" dirty="0"/>
          </a:p>
        </p:txBody>
      </p:sp>
      <p:pic>
        <p:nvPicPr>
          <p:cNvPr id="12" name="Afbeelding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75340" y="6156994"/>
            <a:ext cx="622920" cy="622920"/>
          </a:xfrm>
          <a:prstGeom prst="rect">
            <a:avLst/>
          </a:prstGeom>
        </p:spPr>
      </p:pic>
    </p:spTree>
    <p:extLst>
      <p:ext uri="{BB962C8B-B14F-4D97-AF65-F5344CB8AC3E}">
        <p14:creationId xmlns:p14="http://schemas.microsoft.com/office/powerpoint/2010/main" val="2914516011"/>
      </p:ext>
    </p:extLst>
  </p:cSld>
  <p:clrMapOvr>
    <a:masterClrMapping/>
  </p:clrMapOvr>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BAE137A8779AB488F868641FEFA3B09" ma:contentTypeVersion="0" ma:contentTypeDescription="Een nieuw document maken." ma:contentTypeScope="" ma:versionID="3fa2c6b96aee4b48b8c698d3ea7ac47d">
  <xsd:schema xmlns:xsd="http://www.w3.org/2001/XMLSchema" xmlns:xs="http://www.w3.org/2001/XMLSchema" xmlns:p="http://schemas.microsoft.com/office/2006/metadata/properties" targetNamespace="http://schemas.microsoft.com/office/2006/metadata/properties" ma:root="true" ma:fieldsID="1b10c9f0b038841e31f927b16ccaa7c3">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C9AEC37-7650-46B4-A5BF-0D488E8932A1}">
  <ds:schemaRefs>
    <ds:schemaRef ds:uri="http://schemas.openxmlformats.org/package/2006/metadata/core-properties"/>
    <ds:schemaRef ds:uri="http://purl.org/dc/terms/"/>
    <ds:schemaRef ds:uri="http://schemas.microsoft.com/office/infopath/2007/PartnerControls"/>
    <ds:schemaRef ds:uri="http://schemas.microsoft.com/office/2006/metadata/properties"/>
    <ds:schemaRef ds:uri="http://www.w3.org/XML/1998/namespace"/>
    <ds:schemaRef ds:uri="http://schemas.microsoft.com/office/2006/documentManagement/types"/>
    <ds:schemaRef ds:uri="http://purl.org/dc/elements/1.1/"/>
    <ds:schemaRef ds:uri="http://purl.org/dc/dcmitype/"/>
  </ds:schemaRefs>
</ds:datastoreItem>
</file>

<file path=customXml/itemProps2.xml><?xml version="1.0" encoding="utf-8"?>
<ds:datastoreItem xmlns:ds="http://schemas.openxmlformats.org/officeDocument/2006/customXml" ds:itemID="{F8174D30-8EFC-4DBF-8977-B60003F62C13}">
  <ds:schemaRefs>
    <ds:schemaRef ds:uri="http://schemas.microsoft.com/sharepoint/v3/contenttype/forms"/>
  </ds:schemaRefs>
</ds:datastoreItem>
</file>

<file path=customXml/itemProps3.xml><?xml version="1.0" encoding="utf-8"?>
<ds:datastoreItem xmlns:ds="http://schemas.openxmlformats.org/officeDocument/2006/customXml" ds:itemID="{14E93ACB-1CC6-4865-8A4E-E9F5FDAE064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1517</TotalTime>
  <Words>2552</Words>
  <Application>Microsoft Office PowerPoint</Application>
  <PresentationFormat>Diavoorstelling (4:3)</PresentationFormat>
  <Paragraphs>706</Paragraphs>
  <Slides>44</Slides>
  <Notes>44</Notes>
  <HiddenSlides>0</HiddenSlides>
  <MMClips>0</MMClips>
  <ScaleCrop>false</ScaleCrop>
  <HeadingPairs>
    <vt:vector size="4" baseType="variant">
      <vt:variant>
        <vt:lpstr>Thema</vt:lpstr>
      </vt:variant>
      <vt:variant>
        <vt:i4>1</vt:i4>
      </vt:variant>
      <vt:variant>
        <vt:lpstr>Diatitels</vt:lpstr>
      </vt:variant>
      <vt:variant>
        <vt:i4>44</vt:i4>
      </vt:variant>
    </vt:vector>
  </HeadingPairs>
  <TitlesOfParts>
    <vt:vector size="45" baseType="lpstr">
      <vt:lpstr>Kantoorthema</vt:lpstr>
      <vt:lpstr>Borstvoeding de basis</vt:lpstr>
      <vt:lpstr>Welkom</vt:lpstr>
      <vt:lpstr>PowerPoint-presentatie</vt:lpstr>
      <vt:lpstr>Certificaat</vt:lpstr>
      <vt:lpstr>10 vuistregels</vt:lpstr>
      <vt:lpstr>Anatomie</vt:lpstr>
      <vt:lpstr>Anatomie</vt:lpstr>
      <vt:lpstr>Fysiologie</vt:lpstr>
      <vt:lpstr>Gezondheidseffecten</vt:lpstr>
      <vt:lpstr>Leefstijl</vt:lpstr>
      <vt:lpstr>Borstvoeding!</vt:lpstr>
      <vt:lpstr>Voedingssignalen</vt:lpstr>
      <vt:lpstr>Borstvoeding </vt:lpstr>
      <vt:lpstr>Het aanleggen een kunst op zich</vt:lpstr>
      <vt:lpstr>PowerPoint-presentatie</vt:lpstr>
      <vt:lpstr>Melkinname</vt:lpstr>
      <vt:lpstr>Kolven</vt:lpstr>
      <vt:lpstr>Elektrisch kolven</vt:lpstr>
      <vt:lpstr>Met de hand kolven</vt:lpstr>
      <vt:lpstr>Moedermelk</vt:lpstr>
      <vt:lpstr>Bijvoeden</vt:lpstr>
      <vt:lpstr> </vt:lpstr>
      <vt:lpstr>Borstvoedinghulpset (BHS)</vt:lpstr>
      <vt:lpstr>Fingerfeeding</vt:lpstr>
      <vt:lpstr>Therapeutisch flesvoeden</vt:lpstr>
      <vt:lpstr>Problemen bij baby</vt:lpstr>
      <vt:lpstr>PowerPoint-presentatie</vt:lpstr>
      <vt:lpstr>PowerPoint-presentatie</vt:lpstr>
      <vt:lpstr>PowerPoint-presentatie</vt:lpstr>
      <vt:lpstr>Hypoglycaemie te lage glucoseconcentratie in het bloed</vt:lpstr>
      <vt:lpstr>PowerPoint-presentatie</vt:lpstr>
      <vt:lpstr>PowerPoint-presentatie</vt:lpstr>
      <vt:lpstr>Korte tongriem/strak lipbandje</vt:lpstr>
      <vt:lpstr>PowerPoint-presentatie</vt:lpstr>
      <vt:lpstr>Problemen bij moeder</vt:lpstr>
      <vt:lpstr>1. Stuwing </vt:lpstr>
      <vt:lpstr>2. Te veel voeding Geen luxe maar serieus probleem! Te veel voeding of niet goed legen van de borst? </vt:lpstr>
      <vt:lpstr>3. Te weinig voeding</vt:lpstr>
      <vt:lpstr>4. Ingetrokken en/of vlakke tepels</vt:lpstr>
      <vt:lpstr>5. Pijnlijke tepels en kloven</vt:lpstr>
      <vt:lpstr>6. Steriele /niet infectieuze borstontsteking </vt:lpstr>
      <vt:lpstr>7. borstontsteking</vt:lpstr>
      <vt:lpstr>8. Van kunstvoeding naar borstvoeding</vt:lpstr>
      <vt:lpstr>PowerPoint-presentatie</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Borstvoeding de basis</dc:title>
  <dc:creator>bereikbaredienst</dc:creator>
  <cp:lastModifiedBy>bereikbaredienst</cp:lastModifiedBy>
  <cp:revision>91</cp:revision>
  <cp:lastPrinted>2017-02-23T20:18:39Z</cp:lastPrinted>
  <dcterms:created xsi:type="dcterms:W3CDTF">2016-12-01T11:11:38Z</dcterms:created>
  <dcterms:modified xsi:type="dcterms:W3CDTF">2017-03-03T15:54:38Z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0x010100EBAE137A8779AB488F868641FEFA3B09</vt:lpwstr>
  </property>
</Properties>
</file>