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7"/>
  </p:notesMasterIdLst>
  <p:sldIdLst>
    <p:sldId id="259" r:id="rId5"/>
    <p:sldId id="258" r:id="rId6"/>
    <p:sldId id="354" r:id="rId7"/>
    <p:sldId id="355" r:id="rId8"/>
    <p:sldId id="260" r:id="rId9"/>
    <p:sldId id="332" r:id="rId10"/>
    <p:sldId id="341" r:id="rId11"/>
    <p:sldId id="300" r:id="rId12"/>
    <p:sldId id="296" r:id="rId13"/>
    <p:sldId id="297" r:id="rId14"/>
    <p:sldId id="298" r:id="rId15"/>
    <p:sldId id="299" r:id="rId16"/>
    <p:sldId id="301" r:id="rId17"/>
    <p:sldId id="302" r:id="rId18"/>
    <p:sldId id="303" r:id="rId19"/>
    <p:sldId id="304" r:id="rId20"/>
    <p:sldId id="306" r:id="rId21"/>
    <p:sldId id="307" r:id="rId22"/>
    <p:sldId id="261" r:id="rId23"/>
    <p:sldId id="305" r:id="rId24"/>
    <p:sldId id="264" r:id="rId25"/>
    <p:sldId id="265" r:id="rId26"/>
    <p:sldId id="268" r:id="rId27"/>
    <p:sldId id="269" r:id="rId28"/>
    <p:sldId id="262" r:id="rId29"/>
    <p:sldId id="267" r:id="rId30"/>
    <p:sldId id="263" r:id="rId31"/>
    <p:sldId id="359" r:id="rId32"/>
    <p:sldId id="346" r:id="rId33"/>
    <p:sldId id="347" r:id="rId34"/>
    <p:sldId id="358" r:id="rId35"/>
    <p:sldId id="348" r:id="rId36"/>
    <p:sldId id="349" r:id="rId37"/>
    <p:sldId id="350" r:id="rId38"/>
    <p:sldId id="360" r:id="rId39"/>
    <p:sldId id="351" r:id="rId40"/>
    <p:sldId id="352" r:id="rId41"/>
    <p:sldId id="353" r:id="rId42"/>
    <p:sldId id="333" r:id="rId43"/>
    <p:sldId id="334" r:id="rId44"/>
    <p:sldId id="336" r:id="rId45"/>
    <p:sldId id="338" r:id="rId46"/>
    <p:sldId id="308" r:id="rId47"/>
    <p:sldId id="275" r:id="rId48"/>
    <p:sldId id="278" r:id="rId49"/>
    <p:sldId id="284" r:id="rId50"/>
    <p:sldId id="309" r:id="rId51"/>
    <p:sldId id="285" r:id="rId52"/>
    <p:sldId id="286" r:id="rId53"/>
    <p:sldId id="287" r:id="rId54"/>
    <p:sldId id="288" r:id="rId55"/>
    <p:sldId id="289" r:id="rId56"/>
    <p:sldId id="292" r:id="rId57"/>
    <p:sldId id="290" r:id="rId58"/>
    <p:sldId id="310" r:id="rId59"/>
    <p:sldId id="312" r:id="rId60"/>
    <p:sldId id="311" r:id="rId61"/>
    <p:sldId id="313" r:id="rId62"/>
    <p:sldId id="314" r:id="rId63"/>
    <p:sldId id="315" r:id="rId64"/>
    <p:sldId id="293" r:id="rId65"/>
    <p:sldId id="295" r:id="rId66"/>
    <p:sldId id="337" r:id="rId67"/>
    <p:sldId id="317" r:id="rId68"/>
    <p:sldId id="316" r:id="rId69"/>
    <p:sldId id="318" r:id="rId70"/>
    <p:sldId id="319" r:id="rId71"/>
    <p:sldId id="320" r:id="rId72"/>
    <p:sldId id="323" r:id="rId73"/>
    <p:sldId id="324" r:id="rId74"/>
    <p:sldId id="325" r:id="rId75"/>
    <p:sldId id="326" r:id="rId76"/>
    <p:sldId id="330" r:id="rId77"/>
    <p:sldId id="327" r:id="rId78"/>
    <p:sldId id="328" r:id="rId79"/>
    <p:sldId id="329" r:id="rId80"/>
    <p:sldId id="322" r:id="rId81"/>
    <p:sldId id="321" r:id="rId82"/>
    <p:sldId id="339" r:id="rId83"/>
    <p:sldId id="340" r:id="rId84"/>
    <p:sldId id="331" r:id="rId85"/>
    <p:sldId id="342"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2"/>
    <a:srgbClr val="85AC1C"/>
    <a:srgbClr val="FBA905"/>
    <a:srgbClr val="FF9900"/>
    <a:srgbClr val="FE6202"/>
    <a:srgbClr val="FFCC00"/>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78" autoAdjust="0"/>
    <p:restoredTop sz="86679" autoAdjust="0"/>
  </p:normalViewPr>
  <p:slideViewPr>
    <p:cSldViewPr snapToGrid="0">
      <p:cViewPr varScale="1">
        <p:scale>
          <a:sx n="92" d="100"/>
          <a:sy n="92" d="100"/>
        </p:scale>
        <p:origin x="58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6AF31"/>
            </a:solidFill>
          </c:spPr>
          <c:invertIfNegative val="0"/>
          <c:cat>
            <c:numRef>
              <c:f>Sheet1!$A$2:$A$6</c:f>
              <c:numCache>
                <c:formatCode>General</c:formatCode>
                <c:ptCount val="5"/>
              </c:numCache>
            </c:numRef>
          </c:cat>
          <c:val>
            <c:numRef>
              <c:f>Sheet1!$B$2:$B$6</c:f>
              <c:numCache>
                <c:formatCode>0%</c:formatCode>
                <c:ptCount val="5"/>
                <c:pt idx="0">
                  <c:v>0.25</c:v>
                </c:pt>
                <c:pt idx="1">
                  <c:v>0.27</c:v>
                </c:pt>
                <c:pt idx="2">
                  <c:v>0.4</c:v>
                </c:pt>
                <c:pt idx="3">
                  <c:v>0.60000000000000164</c:v>
                </c:pt>
                <c:pt idx="4">
                  <c:v>0.8</c:v>
                </c:pt>
              </c:numCache>
            </c:numRef>
          </c:val>
          <c:extLst>
            <c:ext xmlns:c16="http://schemas.microsoft.com/office/drawing/2014/chart" uri="{C3380CC4-5D6E-409C-BE32-E72D297353CC}">
              <c16:uniqueId val="{00000000-9FDA-4A3E-80BC-DB324BB05E82}"/>
            </c:ext>
          </c:extLst>
        </c:ser>
        <c:dLbls>
          <c:showLegendKey val="0"/>
          <c:showVal val="0"/>
          <c:showCatName val="0"/>
          <c:showSerName val="0"/>
          <c:showPercent val="0"/>
          <c:showBubbleSize val="0"/>
        </c:dLbls>
        <c:gapWidth val="150"/>
        <c:axId val="363660856"/>
        <c:axId val="363661248"/>
      </c:barChart>
      <c:catAx>
        <c:axId val="363660856"/>
        <c:scaling>
          <c:orientation val="minMax"/>
        </c:scaling>
        <c:delete val="0"/>
        <c:axPos val="b"/>
        <c:numFmt formatCode="General" sourceLinked="1"/>
        <c:majorTickMark val="out"/>
        <c:minorTickMark val="none"/>
        <c:tickLblPos val="nextTo"/>
        <c:crossAx val="363661248"/>
        <c:crosses val="autoZero"/>
        <c:auto val="1"/>
        <c:lblAlgn val="ctr"/>
        <c:lblOffset val="100"/>
        <c:noMultiLvlLbl val="0"/>
      </c:catAx>
      <c:valAx>
        <c:axId val="363661248"/>
        <c:scaling>
          <c:orientation val="minMax"/>
          <c:max val="1"/>
        </c:scaling>
        <c:delete val="0"/>
        <c:axPos val="l"/>
        <c:numFmt formatCode="0%" sourceLinked="1"/>
        <c:majorTickMark val="out"/>
        <c:minorTickMark val="none"/>
        <c:tickLblPos val="nextTo"/>
        <c:txPr>
          <a:bodyPr/>
          <a:lstStyle/>
          <a:p>
            <a:pPr>
              <a:defRPr sz="900">
                <a:solidFill>
                  <a:srgbClr val="00425C"/>
                </a:solidFill>
                <a:latin typeface="Verdana"/>
                <a:cs typeface="Verdana"/>
              </a:defRPr>
            </a:pPr>
            <a:endParaRPr lang="nl-NL"/>
          </a:p>
        </c:txPr>
        <c:crossAx val="363660856"/>
        <c:crosses val="autoZero"/>
        <c:crossBetween val="between"/>
        <c:majorUnit val="0.2"/>
      </c:valAx>
    </c:plotArea>
    <c:plotVisOnly val="1"/>
    <c:dispBlanksAs val="gap"/>
    <c:showDLblsOverMax val="0"/>
  </c:chart>
  <c:txPr>
    <a:bodyPr/>
    <a:lstStyle/>
    <a:p>
      <a:pPr>
        <a:defRPr sz="1800"/>
      </a:pPr>
      <a:endParaRPr lang="nl-N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22E75-AAA7-4C17-8C1A-9CCAE09488B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l-NL"/>
        </a:p>
      </dgm:t>
    </dgm:pt>
    <dgm:pt modelId="{B18F6825-2C42-45D6-8164-29D90264DE00}">
      <dgm:prSet phldrT="[Tekst]" custT="1"/>
      <dgm:spPr>
        <a:solidFill>
          <a:schemeClr val="bg1">
            <a:lumMod val="50000"/>
          </a:schemeClr>
        </a:solidFill>
      </dgm:spPr>
      <dgm:t>
        <a:bodyPr/>
        <a:lstStyle/>
        <a:p>
          <a:r>
            <a:rPr lang="nl-NL" sz="900" noProof="0" dirty="0">
              <a:latin typeface="+mn-lt"/>
            </a:rPr>
            <a:t>5 uitkomstdoelen</a:t>
          </a:r>
        </a:p>
      </dgm:t>
    </dgm:pt>
    <dgm:pt modelId="{D11E617F-0C32-4DEE-9D60-175297A38604}" type="parTrans" cxnId="{919021FE-C20C-41B3-81B4-7531FF0EEDA2}">
      <dgm:prSet/>
      <dgm:spPr/>
      <dgm:t>
        <a:bodyPr/>
        <a:lstStyle/>
        <a:p>
          <a:endParaRPr lang="nl-NL" noProof="0" dirty="0"/>
        </a:p>
      </dgm:t>
    </dgm:pt>
    <dgm:pt modelId="{F2E49590-EBB8-48E9-8D3D-A8F2DF83667F}" type="sibTrans" cxnId="{919021FE-C20C-41B3-81B4-7531FF0EEDA2}">
      <dgm:prSet/>
      <dgm:spPr/>
      <dgm:t>
        <a:bodyPr/>
        <a:lstStyle/>
        <a:p>
          <a:endParaRPr lang="nl-NL" noProof="0" dirty="0"/>
        </a:p>
      </dgm:t>
    </dgm:pt>
    <dgm:pt modelId="{2B2C6D59-829E-4EAF-B9CB-757434AEFED5}">
      <dgm:prSet phldrT="[Tekst]" custT="1"/>
      <dgm:spPr>
        <a:solidFill>
          <a:schemeClr val="bg1">
            <a:lumMod val="50000"/>
          </a:schemeClr>
        </a:solidFill>
      </dgm:spPr>
      <dgm:t>
        <a:bodyPr/>
        <a:lstStyle/>
        <a:p>
          <a:r>
            <a:rPr lang="nl-NL" sz="900" noProof="0" dirty="0">
              <a:latin typeface="+mn-lt"/>
            </a:rPr>
            <a:t>Betere afstemming tussen huisarts  en apothekers </a:t>
          </a:r>
        </a:p>
      </dgm:t>
    </dgm:pt>
    <dgm:pt modelId="{DE96EE6A-58B6-441A-AEE5-18A204E10130}" type="parTrans" cxnId="{D8ED3BD6-7678-4765-82F2-421D8CBC3C34}">
      <dgm:prSet/>
      <dgm:spPr/>
      <dgm:t>
        <a:bodyPr/>
        <a:lstStyle/>
        <a:p>
          <a:endParaRPr lang="nl-NL" sz="900" noProof="0" dirty="0">
            <a:latin typeface="+mn-lt"/>
          </a:endParaRPr>
        </a:p>
      </dgm:t>
    </dgm:pt>
    <dgm:pt modelId="{F6F3FBD1-FCCF-46E0-A60A-83F3A26C04F3}" type="sibTrans" cxnId="{D8ED3BD6-7678-4765-82F2-421D8CBC3C34}">
      <dgm:prSet/>
      <dgm:spPr/>
      <dgm:t>
        <a:bodyPr/>
        <a:lstStyle/>
        <a:p>
          <a:endParaRPr lang="nl-NL" noProof="0" dirty="0"/>
        </a:p>
      </dgm:t>
    </dgm:pt>
    <dgm:pt modelId="{DA40BED8-0112-4431-BA06-A5A0A6B80BEA}">
      <dgm:prSet phldrT="[Tekst]" custT="1"/>
      <dgm:spPr>
        <a:solidFill>
          <a:schemeClr val="bg1">
            <a:lumMod val="50000"/>
          </a:schemeClr>
        </a:solidFill>
      </dgm:spPr>
      <dgm:t>
        <a:bodyPr/>
        <a:lstStyle/>
        <a:p>
          <a:r>
            <a:rPr lang="nl-NL" sz="900" noProof="0" dirty="0">
              <a:latin typeface="+mn-lt"/>
            </a:rPr>
            <a:t>#oproepen voor screening</a:t>
          </a:r>
        </a:p>
      </dgm:t>
    </dgm:pt>
    <dgm:pt modelId="{D84B4BCE-E9CD-4D0B-B55F-8F776B9B5CAD}" type="parTrans" cxnId="{EEB4A383-CA17-43F9-8892-3FBD0DA3E49B}">
      <dgm:prSet/>
      <dgm:spPr/>
      <dgm:t>
        <a:bodyPr/>
        <a:lstStyle/>
        <a:p>
          <a:endParaRPr lang="nl-NL" sz="900" noProof="0" dirty="0">
            <a:latin typeface="+mn-lt"/>
          </a:endParaRPr>
        </a:p>
      </dgm:t>
    </dgm:pt>
    <dgm:pt modelId="{59CA99FF-1E40-48B2-BE91-CF9257F8F8FF}" type="sibTrans" cxnId="{EEB4A383-CA17-43F9-8892-3FBD0DA3E49B}">
      <dgm:prSet/>
      <dgm:spPr/>
      <dgm:t>
        <a:bodyPr/>
        <a:lstStyle/>
        <a:p>
          <a:endParaRPr lang="nl-NL" noProof="0" dirty="0"/>
        </a:p>
      </dgm:t>
    </dgm:pt>
    <dgm:pt modelId="{66B621F3-1165-4F80-A409-F155A5F5F864}">
      <dgm:prSet phldrT="[Tekst]" custT="1"/>
      <dgm:spPr>
        <a:solidFill>
          <a:schemeClr val="bg1">
            <a:lumMod val="50000"/>
          </a:schemeClr>
        </a:solidFill>
      </dgm:spPr>
      <dgm:t>
        <a:bodyPr/>
        <a:lstStyle/>
        <a:p>
          <a:r>
            <a:rPr lang="nl-NL" sz="900" noProof="0" dirty="0">
              <a:latin typeface="+mn-lt"/>
            </a:rPr>
            <a:t>Vanuit ETZ</a:t>
          </a:r>
        </a:p>
      </dgm:t>
    </dgm:pt>
    <dgm:pt modelId="{EE6BAC4A-E671-4726-A2AD-92B6FD74FD0A}" type="parTrans" cxnId="{3EF60789-66D1-4FA7-AF01-E01EBECC7127}">
      <dgm:prSet/>
      <dgm:spPr/>
      <dgm:t>
        <a:bodyPr/>
        <a:lstStyle/>
        <a:p>
          <a:endParaRPr lang="nl-NL" sz="900" noProof="0" dirty="0">
            <a:latin typeface="+mn-lt"/>
          </a:endParaRPr>
        </a:p>
      </dgm:t>
    </dgm:pt>
    <dgm:pt modelId="{69B40E58-8163-4FC2-9169-E9BE605175DC}" type="sibTrans" cxnId="{3EF60789-66D1-4FA7-AF01-E01EBECC7127}">
      <dgm:prSet/>
      <dgm:spPr/>
      <dgm:t>
        <a:bodyPr/>
        <a:lstStyle/>
        <a:p>
          <a:endParaRPr lang="nl-NL" noProof="0" dirty="0"/>
        </a:p>
      </dgm:t>
    </dgm:pt>
    <dgm:pt modelId="{97210C8D-0952-496B-AC6F-1EFE59F7C4C5}">
      <dgm:prSet phldrT="[Tekst]" custT="1"/>
      <dgm:spPr>
        <a:solidFill>
          <a:schemeClr val="bg1">
            <a:lumMod val="50000"/>
          </a:schemeClr>
        </a:solidFill>
      </dgm:spPr>
      <dgm:t>
        <a:bodyPr/>
        <a:lstStyle/>
        <a:p>
          <a:r>
            <a:rPr lang="nl-NL" sz="900" noProof="0" dirty="0">
              <a:latin typeface="+mn-lt"/>
            </a:rPr>
            <a:t>Vanuit huisarts</a:t>
          </a:r>
        </a:p>
      </dgm:t>
    </dgm:pt>
    <dgm:pt modelId="{D0DCC999-6EED-4A9D-A626-C7359A5DD4B7}" type="parTrans" cxnId="{EAB4728D-1970-47DB-850B-96D985022484}">
      <dgm:prSet/>
      <dgm:spPr/>
      <dgm:t>
        <a:bodyPr/>
        <a:lstStyle/>
        <a:p>
          <a:endParaRPr lang="nl-NL" sz="900" noProof="0" dirty="0">
            <a:latin typeface="+mn-lt"/>
          </a:endParaRPr>
        </a:p>
      </dgm:t>
    </dgm:pt>
    <dgm:pt modelId="{9DAEA8DE-97AB-4236-B0E5-765A630E6DA7}" type="sibTrans" cxnId="{EAB4728D-1970-47DB-850B-96D985022484}">
      <dgm:prSet/>
      <dgm:spPr/>
      <dgm:t>
        <a:bodyPr/>
        <a:lstStyle/>
        <a:p>
          <a:endParaRPr lang="nl-NL" noProof="0" dirty="0"/>
        </a:p>
      </dgm:t>
    </dgm:pt>
    <dgm:pt modelId="{5F20B72A-BB7E-4265-B07A-FE8B1005DC91}">
      <dgm:prSet phldrT="[Tekst]" custT="1"/>
      <dgm:spPr>
        <a:solidFill>
          <a:schemeClr val="bg1">
            <a:lumMod val="50000"/>
          </a:schemeClr>
        </a:solidFill>
      </dgm:spPr>
      <dgm:t>
        <a:bodyPr/>
        <a:lstStyle/>
        <a:p>
          <a:r>
            <a:rPr lang="nl-NL" sz="900" noProof="0" dirty="0">
              <a:latin typeface="+mn-lt"/>
            </a:rPr>
            <a:t>% patiënten met </a:t>
          </a:r>
          <a:r>
            <a:rPr lang="nl-NL" sz="900" noProof="0" dirty="0" err="1">
              <a:latin typeface="+mn-lt"/>
            </a:rPr>
            <a:t>screening</a:t>
          </a:r>
          <a:r>
            <a:rPr lang="nl-NL" sz="900" noProof="0" dirty="0">
              <a:latin typeface="+mn-lt"/>
            </a:rPr>
            <a:t> na 1e fractuur</a:t>
          </a:r>
        </a:p>
      </dgm:t>
    </dgm:pt>
    <dgm:pt modelId="{CCF8EA3E-5C5B-496B-9849-0AEA82331CEC}" type="parTrans" cxnId="{A59F5B6A-9B6D-4467-AB7F-D6D3E36EA110}">
      <dgm:prSet/>
      <dgm:spPr/>
      <dgm:t>
        <a:bodyPr/>
        <a:lstStyle/>
        <a:p>
          <a:endParaRPr lang="nl-NL" sz="900" noProof="0" dirty="0">
            <a:latin typeface="+mn-lt"/>
          </a:endParaRPr>
        </a:p>
      </dgm:t>
    </dgm:pt>
    <dgm:pt modelId="{66C3374F-E140-486C-94D9-BB7DDD4E7478}" type="sibTrans" cxnId="{A59F5B6A-9B6D-4467-AB7F-D6D3E36EA110}">
      <dgm:prSet/>
      <dgm:spPr/>
      <dgm:t>
        <a:bodyPr/>
        <a:lstStyle/>
        <a:p>
          <a:endParaRPr lang="nl-NL" noProof="0" dirty="0"/>
        </a:p>
      </dgm:t>
    </dgm:pt>
    <dgm:pt modelId="{D247873A-A9DA-4B29-A2E4-D45B8EBB53E9}">
      <dgm:prSet phldrT="[Tekst]" custT="1"/>
      <dgm:spPr>
        <a:solidFill>
          <a:schemeClr val="bg1">
            <a:lumMod val="50000"/>
          </a:schemeClr>
        </a:solidFill>
      </dgm:spPr>
      <dgm:t>
        <a:bodyPr/>
        <a:lstStyle/>
        <a:p>
          <a:r>
            <a:rPr lang="nl-NL" sz="900" noProof="0" dirty="0">
              <a:latin typeface="+mn-lt"/>
            </a:rPr>
            <a:t>Scholing huisartsen</a:t>
          </a:r>
        </a:p>
      </dgm:t>
    </dgm:pt>
    <dgm:pt modelId="{53B9E28D-8EA1-4D9B-87EE-92BB3B0C0A56}" type="parTrans" cxnId="{E4B956A2-B38D-42BC-BFD3-09FDC543C20F}">
      <dgm:prSet/>
      <dgm:spPr/>
      <dgm:t>
        <a:bodyPr/>
        <a:lstStyle/>
        <a:p>
          <a:endParaRPr lang="nl-NL" sz="900" noProof="0" dirty="0">
            <a:latin typeface="+mn-lt"/>
          </a:endParaRPr>
        </a:p>
      </dgm:t>
    </dgm:pt>
    <dgm:pt modelId="{8B94E07B-53CE-49F0-8D6C-E052415F83CC}" type="sibTrans" cxnId="{E4B956A2-B38D-42BC-BFD3-09FDC543C20F}">
      <dgm:prSet/>
      <dgm:spPr/>
      <dgm:t>
        <a:bodyPr/>
        <a:lstStyle/>
        <a:p>
          <a:endParaRPr lang="nl-NL" noProof="0" dirty="0"/>
        </a:p>
      </dgm:t>
    </dgm:pt>
    <dgm:pt modelId="{880DB5D6-6279-4D8A-85EB-CEA1595C8E74}">
      <dgm:prSet phldrT="[Tekst]" custT="1"/>
      <dgm:spPr>
        <a:solidFill>
          <a:schemeClr val="bg1">
            <a:lumMod val="50000"/>
          </a:schemeClr>
        </a:solidFill>
      </dgm:spPr>
      <dgm:t>
        <a:bodyPr/>
        <a:lstStyle/>
        <a:p>
          <a:r>
            <a:rPr lang="nl-NL" sz="900" noProof="0" dirty="0">
              <a:latin typeface="+mn-lt"/>
            </a:rPr>
            <a:t>Betere </a:t>
          </a:r>
        </a:p>
        <a:p>
          <a:r>
            <a:rPr lang="nl-NL" sz="900" noProof="0" dirty="0">
              <a:latin typeface="+mn-lt"/>
            </a:rPr>
            <a:t>case-</a:t>
          </a:r>
          <a:r>
            <a:rPr lang="nl-NL" sz="900" noProof="0" dirty="0" err="1">
              <a:latin typeface="+mn-lt"/>
            </a:rPr>
            <a:t>finding</a:t>
          </a:r>
          <a:endParaRPr lang="nl-NL" sz="900" noProof="0" dirty="0">
            <a:latin typeface="+mn-lt"/>
          </a:endParaRPr>
        </a:p>
      </dgm:t>
    </dgm:pt>
    <dgm:pt modelId="{213E5555-EAE7-45FF-8C7A-75CA4DDB1BB1}" type="parTrans" cxnId="{976469BA-20F8-439F-82C1-F95F8BD2A215}">
      <dgm:prSet/>
      <dgm:spPr/>
      <dgm:t>
        <a:bodyPr/>
        <a:lstStyle/>
        <a:p>
          <a:endParaRPr lang="nl-NL" sz="900" noProof="0" dirty="0">
            <a:latin typeface="+mn-lt"/>
          </a:endParaRPr>
        </a:p>
      </dgm:t>
    </dgm:pt>
    <dgm:pt modelId="{0824F43C-E38D-4CC6-84E8-51C664DD5CED}" type="sibTrans" cxnId="{976469BA-20F8-439F-82C1-F95F8BD2A215}">
      <dgm:prSet/>
      <dgm:spPr/>
      <dgm:t>
        <a:bodyPr/>
        <a:lstStyle/>
        <a:p>
          <a:endParaRPr lang="nl-NL" noProof="0" dirty="0"/>
        </a:p>
      </dgm:t>
    </dgm:pt>
    <dgm:pt modelId="{D6DD0266-F336-43B3-836A-55C7A3B05DFB}">
      <dgm:prSet phldrT="[Tekst]" custT="1"/>
      <dgm:spPr>
        <a:solidFill>
          <a:schemeClr val="bg1">
            <a:lumMod val="50000"/>
          </a:schemeClr>
        </a:solidFill>
      </dgm:spPr>
      <dgm:t>
        <a:bodyPr/>
        <a:lstStyle/>
        <a:p>
          <a:r>
            <a:rPr lang="nl-NL" sz="900" noProof="0" dirty="0">
              <a:latin typeface="+mn-lt"/>
            </a:rPr>
            <a:t>Meten lichaamslengte</a:t>
          </a:r>
        </a:p>
      </dgm:t>
    </dgm:pt>
    <dgm:pt modelId="{315A3080-4A48-4070-BC35-1483450A1E01}" type="parTrans" cxnId="{F060768C-E047-4C35-8800-BD77E60AA887}">
      <dgm:prSet/>
      <dgm:spPr/>
      <dgm:t>
        <a:bodyPr/>
        <a:lstStyle/>
        <a:p>
          <a:endParaRPr lang="nl-NL" sz="900" noProof="0" dirty="0">
            <a:latin typeface="+mn-lt"/>
          </a:endParaRPr>
        </a:p>
      </dgm:t>
    </dgm:pt>
    <dgm:pt modelId="{661256D9-489A-465B-B92E-D50EA26B71F7}" type="sibTrans" cxnId="{F060768C-E047-4C35-8800-BD77E60AA887}">
      <dgm:prSet/>
      <dgm:spPr/>
      <dgm:t>
        <a:bodyPr/>
        <a:lstStyle/>
        <a:p>
          <a:endParaRPr lang="nl-NL" noProof="0" dirty="0"/>
        </a:p>
      </dgm:t>
    </dgm:pt>
    <dgm:pt modelId="{B309A2BF-8552-483F-9CE3-1435F8DAE48B}">
      <dgm:prSet phldrT="[Tekst]" custT="1"/>
      <dgm:spPr>
        <a:solidFill>
          <a:schemeClr val="bg1">
            <a:lumMod val="50000"/>
          </a:schemeClr>
        </a:solidFill>
      </dgm:spPr>
      <dgm:t>
        <a:bodyPr/>
        <a:lstStyle/>
        <a:p>
          <a:r>
            <a:rPr lang="nl-NL" sz="900" noProof="0" dirty="0">
              <a:latin typeface="+mn-lt"/>
            </a:rPr>
            <a:t>Organiseren beleid valpreventie</a:t>
          </a:r>
        </a:p>
      </dgm:t>
    </dgm:pt>
    <dgm:pt modelId="{1FCB1CFA-FBDE-4636-A88E-FADFB1ED0CA5}" type="parTrans" cxnId="{C46B9B9E-C592-4718-8756-C364C6E0BB5B}">
      <dgm:prSet/>
      <dgm:spPr/>
      <dgm:t>
        <a:bodyPr/>
        <a:lstStyle/>
        <a:p>
          <a:endParaRPr lang="nl-NL" sz="900" noProof="0" dirty="0">
            <a:latin typeface="+mn-lt"/>
          </a:endParaRPr>
        </a:p>
      </dgm:t>
    </dgm:pt>
    <dgm:pt modelId="{A8E44BF5-AA33-4606-BEC9-781397B57882}" type="sibTrans" cxnId="{C46B9B9E-C592-4718-8756-C364C6E0BB5B}">
      <dgm:prSet/>
      <dgm:spPr/>
      <dgm:t>
        <a:bodyPr/>
        <a:lstStyle/>
        <a:p>
          <a:endParaRPr lang="nl-NL" noProof="0" dirty="0"/>
        </a:p>
      </dgm:t>
    </dgm:pt>
    <dgm:pt modelId="{F8BABD5E-67F9-433F-9FE7-3A801898A80C}">
      <dgm:prSet phldrT="[Tekst]" custT="1"/>
      <dgm:spPr>
        <a:solidFill>
          <a:schemeClr val="bg1">
            <a:lumMod val="50000"/>
          </a:schemeClr>
        </a:solidFill>
      </dgm:spPr>
      <dgm:t>
        <a:bodyPr/>
        <a:lstStyle/>
        <a:p>
          <a:r>
            <a:rPr lang="nl-NL" sz="900" noProof="0" dirty="0">
              <a:latin typeface="+mn-lt"/>
            </a:rPr>
            <a:t>#HA/POH dat (herhaal)scholing volgt</a:t>
          </a:r>
        </a:p>
      </dgm:t>
    </dgm:pt>
    <dgm:pt modelId="{5D7F886A-1942-42AB-BD96-B7F6707FCE51}" type="parTrans" cxnId="{5F47450C-FE21-4CD8-A3EB-587E259D2C22}">
      <dgm:prSet/>
      <dgm:spPr/>
      <dgm:t>
        <a:bodyPr/>
        <a:lstStyle/>
        <a:p>
          <a:endParaRPr lang="nl-NL" sz="900" noProof="0" dirty="0">
            <a:latin typeface="+mn-lt"/>
          </a:endParaRPr>
        </a:p>
      </dgm:t>
    </dgm:pt>
    <dgm:pt modelId="{019B777F-A270-454A-B3D2-02D4CF4DED9A}" type="sibTrans" cxnId="{5F47450C-FE21-4CD8-A3EB-587E259D2C22}">
      <dgm:prSet/>
      <dgm:spPr/>
      <dgm:t>
        <a:bodyPr/>
        <a:lstStyle/>
        <a:p>
          <a:endParaRPr lang="nl-NL" noProof="0" dirty="0"/>
        </a:p>
      </dgm:t>
    </dgm:pt>
    <dgm:pt modelId="{15C98C7A-0611-44C4-B6B9-944A85AC8C1F}">
      <dgm:prSet phldrT="[Tekst]" custT="1"/>
      <dgm:spPr>
        <a:solidFill>
          <a:schemeClr val="bg1">
            <a:lumMod val="50000"/>
          </a:schemeClr>
        </a:solidFill>
      </dgm:spPr>
      <dgm:t>
        <a:bodyPr/>
        <a:lstStyle/>
        <a:p>
          <a:r>
            <a:rPr lang="nl-NL" sz="900" noProof="0" dirty="0">
              <a:latin typeface="+mn-lt"/>
            </a:rPr>
            <a:t>Respons van oproep ETZ</a:t>
          </a:r>
        </a:p>
      </dgm:t>
    </dgm:pt>
    <dgm:pt modelId="{092995BD-F606-46B8-BF22-8613C3CC36CE}" type="parTrans" cxnId="{08766DA4-6F89-46DE-A2A0-ECCACDC15D5B}">
      <dgm:prSet/>
      <dgm:spPr/>
      <dgm:t>
        <a:bodyPr/>
        <a:lstStyle/>
        <a:p>
          <a:endParaRPr lang="nl-NL" sz="900">
            <a:latin typeface="+mn-lt"/>
          </a:endParaRPr>
        </a:p>
      </dgm:t>
    </dgm:pt>
    <dgm:pt modelId="{2EE3D1B3-7ADF-47F6-A559-C43E71865EC3}" type="sibTrans" cxnId="{08766DA4-6F89-46DE-A2A0-ECCACDC15D5B}">
      <dgm:prSet/>
      <dgm:spPr/>
      <dgm:t>
        <a:bodyPr/>
        <a:lstStyle/>
        <a:p>
          <a:endParaRPr lang="nl-NL"/>
        </a:p>
      </dgm:t>
    </dgm:pt>
    <dgm:pt modelId="{72D013FD-2517-41D4-B24B-AC0FB0041BB9}">
      <dgm:prSet phldrT="[Tekst]" custT="1"/>
      <dgm:spPr>
        <a:solidFill>
          <a:schemeClr val="bg1">
            <a:lumMod val="50000"/>
          </a:schemeClr>
        </a:solidFill>
      </dgm:spPr>
      <dgm:t>
        <a:bodyPr/>
        <a:lstStyle/>
        <a:p>
          <a:r>
            <a:rPr lang="nl-NL" sz="900" noProof="0" dirty="0">
              <a:latin typeface="+mn-lt"/>
            </a:rPr>
            <a:t>#</a:t>
          </a:r>
          <a:r>
            <a:rPr lang="nl-NL" sz="900" noProof="0" dirty="0" err="1">
              <a:latin typeface="+mn-lt"/>
            </a:rPr>
            <a:t>HA’s</a:t>
          </a:r>
          <a:r>
            <a:rPr lang="nl-NL" sz="900" noProof="0" dirty="0">
              <a:latin typeface="+mn-lt"/>
            </a:rPr>
            <a:t> als hoofdbehandelaar</a:t>
          </a:r>
        </a:p>
      </dgm:t>
    </dgm:pt>
    <dgm:pt modelId="{8D2F9F25-4003-450D-9DA6-9E6506E0318F}" type="parTrans" cxnId="{8CEA3905-2333-4C90-9CBD-EBC347F5BBD6}">
      <dgm:prSet/>
      <dgm:spPr/>
      <dgm:t>
        <a:bodyPr/>
        <a:lstStyle/>
        <a:p>
          <a:endParaRPr lang="nl-NL" sz="900">
            <a:latin typeface="+mn-lt"/>
          </a:endParaRPr>
        </a:p>
      </dgm:t>
    </dgm:pt>
    <dgm:pt modelId="{32616A59-4661-4AB7-A4B5-951E792CA62B}" type="sibTrans" cxnId="{8CEA3905-2333-4C90-9CBD-EBC347F5BBD6}">
      <dgm:prSet/>
      <dgm:spPr/>
      <dgm:t>
        <a:bodyPr/>
        <a:lstStyle/>
        <a:p>
          <a:endParaRPr lang="nl-NL"/>
        </a:p>
      </dgm:t>
    </dgm:pt>
    <dgm:pt modelId="{9D748D93-5374-4EEB-8211-EA6065578BB7}">
      <dgm:prSet phldrT="[Tekst]" custT="1"/>
      <dgm:spPr>
        <a:solidFill>
          <a:schemeClr val="bg1">
            <a:lumMod val="50000"/>
          </a:schemeClr>
        </a:solidFill>
      </dgm:spPr>
      <dgm:t>
        <a:bodyPr/>
        <a:lstStyle/>
        <a:p>
          <a:r>
            <a:rPr lang="nl-NL" sz="900" noProof="0" dirty="0">
              <a:latin typeface="+mn-lt"/>
            </a:rPr>
            <a:t>Beter opvolgbeleid huisartsen</a:t>
          </a:r>
        </a:p>
      </dgm:t>
    </dgm:pt>
    <dgm:pt modelId="{FE9BD7E6-A0CA-49E8-8EC9-CE69679940ED}" type="parTrans" cxnId="{04FB2732-4D1E-494F-A8BB-58CAABC3818C}">
      <dgm:prSet/>
      <dgm:spPr/>
      <dgm:t>
        <a:bodyPr/>
        <a:lstStyle/>
        <a:p>
          <a:endParaRPr lang="nl-NL" sz="900">
            <a:latin typeface="+mn-lt"/>
          </a:endParaRPr>
        </a:p>
      </dgm:t>
    </dgm:pt>
    <dgm:pt modelId="{C7234890-4DE0-4DC9-B747-79894BA3211C}" type="sibTrans" cxnId="{04FB2732-4D1E-494F-A8BB-58CAABC3818C}">
      <dgm:prSet/>
      <dgm:spPr/>
      <dgm:t>
        <a:bodyPr/>
        <a:lstStyle/>
        <a:p>
          <a:endParaRPr lang="nl-NL"/>
        </a:p>
      </dgm:t>
    </dgm:pt>
    <dgm:pt modelId="{372E10D3-07DF-4773-8313-4580D2EC26FA}">
      <dgm:prSet phldrT="[Tekst]" custT="1"/>
      <dgm:spPr>
        <a:solidFill>
          <a:schemeClr val="bg1">
            <a:lumMod val="50000"/>
          </a:schemeClr>
        </a:solidFill>
      </dgm:spPr>
      <dgm:t>
        <a:bodyPr/>
        <a:lstStyle/>
        <a:p>
          <a:r>
            <a:rPr lang="nl-NL" sz="900" noProof="0" dirty="0">
              <a:latin typeface="+mn-lt"/>
            </a:rPr>
            <a:t>#</a:t>
          </a:r>
          <a:r>
            <a:rPr lang="nl-NL" sz="900" noProof="0" dirty="0" err="1">
              <a:latin typeface="+mn-lt"/>
            </a:rPr>
            <a:t>HA’s</a:t>
          </a:r>
          <a:r>
            <a:rPr lang="nl-NL" sz="900" noProof="0" dirty="0">
              <a:latin typeface="+mn-lt"/>
            </a:rPr>
            <a:t> dat 2x per jaar afstemt met apothekers</a:t>
          </a:r>
        </a:p>
      </dgm:t>
    </dgm:pt>
    <dgm:pt modelId="{342453B5-3408-4F0D-93FF-F7A917362113}" type="parTrans" cxnId="{988FDA29-C46C-43E8-9314-8C4F9FA06C8E}">
      <dgm:prSet/>
      <dgm:spPr/>
      <dgm:t>
        <a:bodyPr/>
        <a:lstStyle/>
        <a:p>
          <a:endParaRPr lang="nl-NL" sz="900">
            <a:latin typeface="+mn-lt"/>
          </a:endParaRPr>
        </a:p>
      </dgm:t>
    </dgm:pt>
    <dgm:pt modelId="{B872ABE8-9C16-45F5-8B07-E2C0C99CE745}" type="sibTrans" cxnId="{988FDA29-C46C-43E8-9314-8C4F9FA06C8E}">
      <dgm:prSet/>
      <dgm:spPr/>
      <dgm:t>
        <a:bodyPr/>
        <a:lstStyle/>
        <a:p>
          <a:endParaRPr lang="nl-NL"/>
        </a:p>
      </dgm:t>
    </dgm:pt>
    <dgm:pt modelId="{E208AC7C-A027-4679-86E5-DE3BE158E28B}">
      <dgm:prSet phldrT="[Tekst]" custT="1"/>
      <dgm:spPr>
        <a:solidFill>
          <a:schemeClr val="bg1">
            <a:lumMod val="50000"/>
          </a:schemeClr>
        </a:solidFill>
      </dgm:spPr>
      <dgm:t>
        <a:bodyPr/>
        <a:lstStyle/>
        <a:p>
          <a:r>
            <a:rPr lang="nl-NL" sz="900" noProof="0" dirty="0">
              <a:latin typeface="+mn-lt"/>
            </a:rPr>
            <a:t># Patiënten met verhoogd risico behandeld in de 2</a:t>
          </a:r>
          <a:r>
            <a:rPr lang="nl-NL" sz="900" baseline="30000" noProof="0" dirty="0">
              <a:latin typeface="+mn-lt"/>
            </a:rPr>
            <a:t>e</a:t>
          </a:r>
          <a:r>
            <a:rPr lang="nl-NL" sz="900" noProof="0" dirty="0">
              <a:latin typeface="+mn-lt"/>
            </a:rPr>
            <a:t> lijn</a:t>
          </a:r>
        </a:p>
      </dgm:t>
    </dgm:pt>
    <dgm:pt modelId="{279CE11F-1ADA-4D77-BE4B-C473C8396A1C}" type="sibTrans" cxnId="{F568F48B-993D-400C-8EEC-44D858527978}">
      <dgm:prSet/>
      <dgm:spPr/>
      <dgm:t>
        <a:bodyPr/>
        <a:lstStyle/>
        <a:p>
          <a:endParaRPr lang="nl-NL"/>
        </a:p>
      </dgm:t>
    </dgm:pt>
    <dgm:pt modelId="{38198E71-8EBE-4736-9CC3-E0CBD2617CBA}" type="parTrans" cxnId="{F568F48B-993D-400C-8EEC-44D858527978}">
      <dgm:prSet/>
      <dgm:spPr/>
      <dgm:t>
        <a:bodyPr/>
        <a:lstStyle/>
        <a:p>
          <a:endParaRPr lang="nl-NL" sz="900">
            <a:latin typeface="+mn-lt"/>
          </a:endParaRPr>
        </a:p>
      </dgm:t>
    </dgm:pt>
    <dgm:pt modelId="{04EA1F09-D4B3-4377-9598-EA23259EDE2C}">
      <dgm:prSet phldrT="[Tekst]" custT="1"/>
      <dgm:spPr>
        <a:solidFill>
          <a:schemeClr val="bg1">
            <a:lumMod val="50000"/>
          </a:schemeClr>
        </a:solidFill>
      </dgm:spPr>
      <dgm:t>
        <a:bodyPr/>
        <a:lstStyle/>
        <a:p>
          <a:r>
            <a:rPr lang="nl-NL" sz="900" noProof="0" dirty="0">
              <a:latin typeface="+mn-lt"/>
            </a:rPr>
            <a:t>Respons van oproep huisarts</a:t>
          </a:r>
        </a:p>
      </dgm:t>
    </dgm:pt>
    <dgm:pt modelId="{6C7732F1-4789-46BB-A7AF-6CB28A376D4F}" type="parTrans" cxnId="{33E7C4F1-8C21-41E0-883B-F83E19E5E43B}">
      <dgm:prSet/>
      <dgm:spPr/>
      <dgm:t>
        <a:bodyPr/>
        <a:lstStyle/>
        <a:p>
          <a:endParaRPr lang="nl-NL" sz="900">
            <a:latin typeface="+mn-lt"/>
          </a:endParaRPr>
        </a:p>
      </dgm:t>
    </dgm:pt>
    <dgm:pt modelId="{7D8D25E7-A1F7-48B6-A72C-ADE99C275CD3}" type="sibTrans" cxnId="{33E7C4F1-8C21-41E0-883B-F83E19E5E43B}">
      <dgm:prSet/>
      <dgm:spPr/>
      <dgm:t>
        <a:bodyPr/>
        <a:lstStyle/>
        <a:p>
          <a:endParaRPr lang="nl-NL"/>
        </a:p>
      </dgm:t>
    </dgm:pt>
    <dgm:pt modelId="{57DCE796-E146-41E4-B253-A9CE76F94D91}" type="pres">
      <dgm:prSet presAssocID="{71522E75-AAA7-4C17-8C1A-9CCAE09488B6}" presName="hierChild1" presStyleCnt="0">
        <dgm:presLayoutVars>
          <dgm:orgChart val="1"/>
          <dgm:chPref val="1"/>
          <dgm:dir/>
          <dgm:animOne val="branch"/>
          <dgm:animLvl val="lvl"/>
          <dgm:resizeHandles/>
        </dgm:presLayoutVars>
      </dgm:prSet>
      <dgm:spPr/>
    </dgm:pt>
    <dgm:pt modelId="{62D235C1-18DF-4A8C-B0BF-375D3F7D4AF5}" type="pres">
      <dgm:prSet presAssocID="{B18F6825-2C42-45D6-8164-29D90264DE00}" presName="hierRoot1" presStyleCnt="0">
        <dgm:presLayoutVars>
          <dgm:hierBranch val="init"/>
        </dgm:presLayoutVars>
      </dgm:prSet>
      <dgm:spPr/>
    </dgm:pt>
    <dgm:pt modelId="{34BA82A9-43EE-4B88-9088-6AEDF888DCC0}" type="pres">
      <dgm:prSet presAssocID="{B18F6825-2C42-45D6-8164-29D90264DE00}" presName="rootComposite1" presStyleCnt="0"/>
      <dgm:spPr/>
    </dgm:pt>
    <dgm:pt modelId="{10639C29-F383-4ACA-AC76-247EFAF0FD05}" type="pres">
      <dgm:prSet presAssocID="{B18F6825-2C42-45D6-8164-29D90264DE00}" presName="rootText1" presStyleLbl="node0" presStyleIdx="0" presStyleCnt="1" custScaleX="128851" custScaleY="96639">
        <dgm:presLayoutVars>
          <dgm:chPref val="3"/>
        </dgm:presLayoutVars>
      </dgm:prSet>
      <dgm:spPr/>
    </dgm:pt>
    <dgm:pt modelId="{551568E5-9CA5-4D34-A475-3E53BCA1E7A8}" type="pres">
      <dgm:prSet presAssocID="{B18F6825-2C42-45D6-8164-29D90264DE00}" presName="rootConnector1" presStyleLbl="node1" presStyleIdx="0" presStyleCnt="0"/>
      <dgm:spPr/>
    </dgm:pt>
    <dgm:pt modelId="{D589FB82-6790-4379-AA7A-D87A57588D2D}" type="pres">
      <dgm:prSet presAssocID="{B18F6825-2C42-45D6-8164-29D90264DE00}" presName="hierChild2" presStyleCnt="0"/>
      <dgm:spPr/>
    </dgm:pt>
    <dgm:pt modelId="{D784441A-83B7-4358-B76E-F8FA05D5467B}" type="pres">
      <dgm:prSet presAssocID="{53B9E28D-8EA1-4D9B-87EE-92BB3B0C0A56}" presName="Name37" presStyleLbl="parChTrans1D2" presStyleIdx="0" presStyleCnt="4"/>
      <dgm:spPr/>
    </dgm:pt>
    <dgm:pt modelId="{69B07D1D-8897-4CEC-92BD-FD157AFBFEF3}" type="pres">
      <dgm:prSet presAssocID="{D247873A-A9DA-4B29-A2E4-D45B8EBB53E9}" presName="hierRoot2" presStyleCnt="0">
        <dgm:presLayoutVars>
          <dgm:hierBranch val="init"/>
        </dgm:presLayoutVars>
      </dgm:prSet>
      <dgm:spPr/>
    </dgm:pt>
    <dgm:pt modelId="{C6CBB85C-0EF8-45A8-8306-08BFBF5EF5D6}" type="pres">
      <dgm:prSet presAssocID="{D247873A-A9DA-4B29-A2E4-D45B8EBB53E9}" presName="rootComposite" presStyleCnt="0"/>
      <dgm:spPr/>
    </dgm:pt>
    <dgm:pt modelId="{09D3C077-7431-44E8-AF4E-BB335E1A6728}" type="pres">
      <dgm:prSet presAssocID="{D247873A-A9DA-4B29-A2E4-D45B8EBB53E9}" presName="rootText" presStyleLbl="node2" presStyleIdx="0" presStyleCnt="4" custScaleX="128851" custScaleY="96639" custLinFactNeighborX="54751" custLinFactNeighborY="249">
        <dgm:presLayoutVars>
          <dgm:chPref val="3"/>
        </dgm:presLayoutVars>
      </dgm:prSet>
      <dgm:spPr/>
    </dgm:pt>
    <dgm:pt modelId="{34FDA9A1-B20D-4D63-ADF7-92173943DFA8}" type="pres">
      <dgm:prSet presAssocID="{D247873A-A9DA-4B29-A2E4-D45B8EBB53E9}" presName="rootConnector" presStyleLbl="node2" presStyleIdx="0" presStyleCnt="4"/>
      <dgm:spPr/>
    </dgm:pt>
    <dgm:pt modelId="{0F408110-65DD-41BD-9830-583B6598C96D}" type="pres">
      <dgm:prSet presAssocID="{D247873A-A9DA-4B29-A2E4-D45B8EBB53E9}" presName="hierChild4" presStyleCnt="0"/>
      <dgm:spPr/>
    </dgm:pt>
    <dgm:pt modelId="{2ACE3864-06D1-4834-B3D0-1A7098EF4FFE}" type="pres">
      <dgm:prSet presAssocID="{5D7F886A-1942-42AB-BD96-B7F6707FCE51}" presName="Name37" presStyleLbl="parChTrans1D3" presStyleIdx="0" presStyleCnt="8"/>
      <dgm:spPr/>
    </dgm:pt>
    <dgm:pt modelId="{63F379DA-C9A9-4F95-8860-A1AEFC203985}" type="pres">
      <dgm:prSet presAssocID="{F8BABD5E-67F9-433F-9FE7-3A801898A80C}" presName="hierRoot2" presStyleCnt="0">
        <dgm:presLayoutVars>
          <dgm:hierBranch val="init"/>
        </dgm:presLayoutVars>
      </dgm:prSet>
      <dgm:spPr/>
    </dgm:pt>
    <dgm:pt modelId="{A1DDAB9F-6566-47A1-A360-214CD14D488B}" type="pres">
      <dgm:prSet presAssocID="{F8BABD5E-67F9-433F-9FE7-3A801898A80C}" presName="rootComposite" presStyleCnt="0"/>
      <dgm:spPr/>
    </dgm:pt>
    <dgm:pt modelId="{28FB74F9-A44E-417C-A3D8-D23AED8AA561}" type="pres">
      <dgm:prSet presAssocID="{F8BABD5E-67F9-433F-9FE7-3A801898A80C}" presName="rootText" presStyleLbl="node3" presStyleIdx="0" presStyleCnt="8" custScaleX="128851" custScaleY="96639" custLinFactNeighborX="-5425" custLinFactNeighborY="1785">
        <dgm:presLayoutVars>
          <dgm:chPref val="3"/>
        </dgm:presLayoutVars>
      </dgm:prSet>
      <dgm:spPr/>
    </dgm:pt>
    <dgm:pt modelId="{BF509839-EB87-49E7-8F33-0BFE7F223E27}" type="pres">
      <dgm:prSet presAssocID="{F8BABD5E-67F9-433F-9FE7-3A801898A80C}" presName="rootConnector" presStyleLbl="node3" presStyleIdx="0" presStyleCnt="8"/>
      <dgm:spPr/>
    </dgm:pt>
    <dgm:pt modelId="{5C6F9A68-9B04-4897-B9C3-459A971DAE8C}" type="pres">
      <dgm:prSet presAssocID="{F8BABD5E-67F9-433F-9FE7-3A801898A80C}" presName="hierChild4" presStyleCnt="0"/>
      <dgm:spPr/>
    </dgm:pt>
    <dgm:pt modelId="{EA4A3C01-1D75-4BA8-90CE-DCC758F73521}" type="pres">
      <dgm:prSet presAssocID="{F8BABD5E-67F9-433F-9FE7-3A801898A80C}" presName="hierChild5" presStyleCnt="0"/>
      <dgm:spPr/>
    </dgm:pt>
    <dgm:pt modelId="{72897D91-FD7C-40B8-B496-C0809CCE2ED5}" type="pres">
      <dgm:prSet presAssocID="{D247873A-A9DA-4B29-A2E4-D45B8EBB53E9}" presName="hierChild5" presStyleCnt="0"/>
      <dgm:spPr/>
    </dgm:pt>
    <dgm:pt modelId="{901D54F0-DE7E-45BE-BD30-DD88F0D546D0}" type="pres">
      <dgm:prSet presAssocID="{213E5555-EAE7-45FF-8C7A-75CA4DDB1BB1}" presName="Name37" presStyleLbl="parChTrans1D2" presStyleIdx="1" presStyleCnt="4"/>
      <dgm:spPr/>
    </dgm:pt>
    <dgm:pt modelId="{18370618-7123-40F5-B427-71480FC91729}" type="pres">
      <dgm:prSet presAssocID="{880DB5D6-6279-4D8A-85EB-CEA1595C8E74}" presName="hierRoot2" presStyleCnt="0">
        <dgm:presLayoutVars>
          <dgm:hierBranch val="init"/>
        </dgm:presLayoutVars>
      </dgm:prSet>
      <dgm:spPr/>
    </dgm:pt>
    <dgm:pt modelId="{C8D9EA0C-0165-46B3-9BB9-3C6892318E1E}" type="pres">
      <dgm:prSet presAssocID="{880DB5D6-6279-4D8A-85EB-CEA1595C8E74}" presName="rootComposite" presStyleCnt="0"/>
      <dgm:spPr/>
    </dgm:pt>
    <dgm:pt modelId="{D165C65D-F256-42C1-A8D7-4C18AAAA24BD}" type="pres">
      <dgm:prSet presAssocID="{880DB5D6-6279-4D8A-85EB-CEA1595C8E74}" presName="rootText" presStyleLbl="node2" presStyleIdx="1" presStyleCnt="4" custScaleX="128851" custScaleY="96639">
        <dgm:presLayoutVars>
          <dgm:chPref val="3"/>
        </dgm:presLayoutVars>
      </dgm:prSet>
      <dgm:spPr/>
    </dgm:pt>
    <dgm:pt modelId="{8767B253-E4FA-4736-BC21-51CA253D8E5F}" type="pres">
      <dgm:prSet presAssocID="{880DB5D6-6279-4D8A-85EB-CEA1595C8E74}" presName="rootConnector" presStyleLbl="node2" presStyleIdx="1" presStyleCnt="4"/>
      <dgm:spPr/>
    </dgm:pt>
    <dgm:pt modelId="{03FCD7A3-860A-485E-A16B-FDCE1F891022}" type="pres">
      <dgm:prSet presAssocID="{880DB5D6-6279-4D8A-85EB-CEA1595C8E74}" presName="hierChild4" presStyleCnt="0"/>
      <dgm:spPr/>
    </dgm:pt>
    <dgm:pt modelId="{D7A7373C-138C-49AF-AC1A-FD9130BECFE6}" type="pres">
      <dgm:prSet presAssocID="{D84B4BCE-E9CD-4D0B-B55F-8F776B9B5CAD}" presName="Name37" presStyleLbl="parChTrans1D3" presStyleIdx="1" presStyleCnt="8"/>
      <dgm:spPr/>
    </dgm:pt>
    <dgm:pt modelId="{5B6A04B3-F830-4C54-A882-36E18E1CE604}" type="pres">
      <dgm:prSet presAssocID="{DA40BED8-0112-4431-BA06-A5A0A6B80BEA}" presName="hierRoot2" presStyleCnt="0">
        <dgm:presLayoutVars>
          <dgm:hierBranch val="init"/>
        </dgm:presLayoutVars>
      </dgm:prSet>
      <dgm:spPr/>
    </dgm:pt>
    <dgm:pt modelId="{D03A33D6-D8F0-4022-8672-B3821F25D2C7}" type="pres">
      <dgm:prSet presAssocID="{DA40BED8-0112-4431-BA06-A5A0A6B80BEA}" presName="rootComposite" presStyleCnt="0"/>
      <dgm:spPr/>
    </dgm:pt>
    <dgm:pt modelId="{426571E5-6F32-460A-905C-C810F1BE1091}" type="pres">
      <dgm:prSet presAssocID="{DA40BED8-0112-4431-BA06-A5A0A6B80BEA}" presName="rootText" presStyleLbl="node3" presStyleIdx="1" presStyleCnt="8" custScaleX="128851" custScaleY="96639">
        <dgm:presLayoutVars>
          <dgm:chPref val="3"/>
        </dgm:presLayoutVars>
      </dgm:prSet>
      <dgm:spPr/>
    </dgm:pt>
    <dgm:pt modelId="{4A7D84E8-B68B-4739-9568-EE41C0E8B829}" type="pres">
      <dgm:prSet presAssocID="{DA40BED8-0112-4431-BA06-A5A0A6B80BEA}" presName="rootConnector" presStyleLbl="node3" presStyleIdx="1" presStyleCnt="8"/>
      <dgm:spPr/>
    </dgm:pt>
    <dgm:pt modelId="{3536137B-1062-4927-A0FF-DF3B06610DF5}" type="pres">
      <dgm:prSet presAssocID="{DA40BED8-0112-4431-BA06-A5A0A6B80BEA}" presName="hierChild4" presStyleCnt="0"/>
      <dgm:spPr/>
    </dgm:pt>
    <dgm:pt modelId="{C69BD814-599A-40BC-ADE0-F0DC2622A376}" type="pres">
      <dgm:prSet presAssocID="{EE6BAC4A-E671-4726-A2AD-92B6FD74FD0A}" presName="Name37" presStyleLbl="parChTrans1D4" presStyleIdx="0" presStyleCnt="4"/>
      <dgm:spPr/>
    </dgm:pt>
    <dgm:pt modelId="{B281790E-836F-460A-B624-4F387A98EB17}" type="pres">
      <dgm:prSet presAssocID="{66B621F3-1165-4F80-A409-F155A5F5F864}" presName="hierRoot2" presStyleCnt="0">
        <dgm:presLayoutVars>
          <dgm:hierBranch val="init"/>
        </dgm:presLayoutVars>
      </dgm:prSet>
      <dgm:spPr/>
    </dgm:pt>
    <dgm:pt modelId="{E1EC7F55-2B0A-40E1-B49B-21C20BF4E95B}" type="pres">
      <dgm:prSet presAssocID="{66B621F3-1165-4F80-A409-F155A5F5F864}" presName="rootComposite" presStyleCnt="0"/>
      <dgm:spPr/>
    </dgm:pt>
    <dgm:pt modelId="{CEAF9A37-2927-4AC5-84B0-A54A8F95EA6E}" type="pres">
      <dgm:prSet presAssocID="{66B621F3-1165-4F80-A409-F155A5F5F864}" presName="rootText" presStyleLbl="node4" presStyleIdx="0" presStyleCnt="4" custScaleX="128851" custScaleY="96639" custLinFactNeighborX="-7510" custLinFactNeighborY="34478">
        <dgm:presLayoutVars>
          <dgm:chPref val="3"/>
        </dgm:presLayoutVars>
      </dgm:prSet>
      <dgm:spPr/>
    </dgm:pt>
    <dgm:pt modelId="{2B631AA1-E5AD-4B2F-873B-2D73DC303BA8}" type="pres">
      <dgm:prSet presAssocID="{66B621F3-1165-4F80-A409-F155A5F5F864}" presName="rootConnector" presStyleLbl="node4" presStyleIdx="0" presStyleCnt="4"/>
      <dgm:spPr/>
    </dgm:pt>
    <dgm:pt modelId="{B4204525-8D05-4DC3-BC6F-EF700DC6E1A9}" type="pres">
      <dgm:prSet presAssocID="{66B621F3-1165-4F80-A409-F155A5F5F864}" presName="hierChild4" presStyleCnt="0"/>
      <dgm:spPr/>
    </dgm:pt>
    <dgm:pt modelId="{AD94D87A-53A5-4FFB-BA87-AEA5763A2209}" type="pres">
      <dgm:prSet presAssocID="{66B621F3-1165-4F80-A409-F155A5F5F864}" presName="hierChild5" presStyleCnt="0"/>
      <dgm:spPr/>
    </dgm:pt>
    <dgm:pt modelId="{0CEECE68-5C9D-4D7A-8B11-13C2B49059C5}" type="pres">
      <dgm:prSet presAssocID="{D0DCC999-6EED-4A9D-A626-C7359A5DD4B7}" presName="Name37" presStyleLbl="parChTrans1D4" presStyleIdx="1" presStyleCnt="4"/>
      <dgm:spPr/>
    </dgm:pt>
    <dgm:pt modelId="{4943D89E-8656-490A-B825-972520F192B2}" type="pres">
      <dgm:prSet presAssocID="{97210C8D-0952-496B-AC6F-1EFE59F7C4C5}" presName="hierRoot2" presStyleCnt="0">
        <dgm:presLayoutVars>
          <dgm:hierBranch val="init"/>
        </dgm:presLayoutVars>
      </dgm:prSet>
      <dgm:spPr/>
    </dgm:pt>
    <dgm:pt modelId="{616F9C76-2E13-4563-B6DD-3AEF9EF72696}" type="pres">
      <dgm:prSet presAssocID="{97210C8D-0952-496B-AC6F-1EFE59F7C4C5}" presName="rootComposite" presStyleCnt="0"/>
      <dgm:spPr/>
    </dgm:pt>
    <dgm:pt modelId="{6009CA50-7241-4216-9F38-158D3689B3D0}" type="pres">
      <dgm:prSet presAssocID="{97210C8D-0952-496B-AC6F-1EFE59F7C4C5}" presName="rootText" presStyleLbl="node4" presStyleIdx="1" presStyleCnt="4" custScaleX="128851" custScaleY="96639" custLinFactNeighborX="-8217" custLinFactNeighborY="65285">
        <dgm:presLayoutVars>
          <dgm:chPref val="3"/>
        </dgm:presLayoutVars>
      </dgm:prSet>
      <dgm:spPr/>
    </dgm:pt>
    <dgm:pt modelId="{2D5C3AB2-A7E0-4558-8E2F-BD818E3DDBCB}" type="pres">
      <dgm:prSet presAssocID="{97210C8D-0952-496B-AC6F-1EFE59F7C4C5}" presName="rootConnector" presStyleLbl="node4" presStyleIdx="1" presStyleCnt="4"/>
      <dgm:spPr/>
    </dgm:pt>
    <dgm:pt modelId="{25D209E2-B1C4-4D08-AEDC-B9415EF9F6EC}" type="pres">
      <dgm:prSet presAssocID="{97210C8D-0952-496B-AC6F-1EFE59F7C4C5}" presName="hierChild4" presStyleCnt="0"/>
      <dgm:spPr/>
    </dgm:pt>
    <dgm:pt modelId="{AA8BC849-7667-4790-967D-947141B5F95F}" type="pres">
      <dgm:prSet presAssocID="{97210C8D-0952-496B-AC6F-1EFE59F7C4C5}" presName="hierChild5" presStyleCnt="0"/>
      <dgm:spPr/>
    </dgm:pt>
    <dgm:pt modelId="{42F8006D-987B-41A3-A0C2-A1DCE48C12D0}" type="pres">
      <dgm:prSet presAssocID="{DA40BED8-0112-4431-BA06-A5A0A6B80BEA}" presName="hierChild5" presStyleCnt="0"/>
      <dgm:spPr/>
    </dgm:pt>
    <dgm:pt modelId="{2A39CF67-1536-4B06-B45F-192383374880}" type="pres">
      <dgm:prSet presAssocID="{CCF8EA3E-5C5B-496B-9849-0AEA82331CEC}" presName="Name37" presStyleLbl="parChTrans1D3" presStyleIdx="2" presStyleCnt="8"/>
      <dgm:spPr/>
    </dgm:pt>
    <dgm:pt modelId="{9CAA602B-EE3D-4DB2-AFAD-2A847E85CAE2}" type="pres">
      <dgm:prSet presAssocID="{5F20B72A-BB7E-4265-B07A-FE8B1005DC91}" presName="hierRoot2" presStyleCnt="0">
        <dgm:presLayoutVars>
          <dgm:hierBranch val="init"/>
        </dgm:presLayoutVars>
      </dgm:prSet>
      <dgm:spPr/>
    </dgm:pt>
    <dgm:pt modelId="{8EF7C86C-05BC-4777-B70F-04BECA9C10D6}" type="pres">
      <dgm:prSet presAssocID="{5F20B72A-BB7E-4265-B07A-FE8B1005DC91}" presName="rootComposite" presStyleCnt="0"/>
      <dgm:spPr/>
    </dgm:pt>
    <dgm:pt modelId="{25FF643F-4534-4816-8771-7659BB7F024F}" type="pres">
      <dgm:prSet presAssocID="{5F20B72A-BB7E-4265-B07A-FE8B1005DC91}" presName="rootText" presStyleLbl="node3" presStyleIdx="2" presStyleCnt="8" custScaleX="128851" custScaleY="96639">
        <dgm:presLayoutVars>
          <dgm:chPref val="3"/>
        </dgm:presLayoutVars>
      </dgm:prSet>
      <dgm:spPr/>
    </dgm:pt>
    <dgm:pt modelId="{60BD118E-A177-46FE-8369-482B986003BF}" type="pres">
      <dgm:prSet presAssocID="{5F20B72A-BB7E-4265-B07A-FE8B1005DC91}" presName="rootConnector" presStyleLbl="node3" presStyleIdx="2" presStyleCnt="8"/>
      <dgm:spPr/>
    </dgm:pt>
    <dgm:pt modelId="{400F5E3A-1D8B-438E-B42F-A0A149CC0DEA}" type="pres">
      <dgm:prSet presAssocID="{5F20B72A-BB7E-4265-B07A-FE8B1005DC91}" presName="hierChild4" presStyleCnt="0"/>
      <dgm:spPr/>
    </dgm:pt>
    <dgm:pt modelId="{5BF16133-EADC-4C69-A0DF-E1E9B8EE3445}" type="pres">
      <dgm:prSet presAssocID="{092995BD-F606-46B8-BF22-8613C3CC36CE}" presName="Name37" presStyleLbl="parChTrans1D4" presStyleIdx="2" presStyleCnt="4"/>
      <dgm:spPr/>
    </dgm:pt>
    <dgm:pt modelId="{34F27529-7425-4DA7-980D-D95D58A4012B}" type="pres">
      <dgm:prSet presAssocID="{15C98C7A-0611-44C4-B6B9-944A85AC8C1F}" presName="hierRoot2" presStyleCnt="0">
        <dgm:presLayoutVars>
          <dgm:hierBranch val="init"/>
        </dgm:presLayoutVars>
      </dgm:prSet>
      <dgm:spPr/>
    </dgm:pt>
    <dgm:pt modelId="{E07225E3-A58E-4DC9-8A5F-9B76143B2238}" type="pres">
      <dgm:prSet presAssocID="{15C98C7A-0611-44C4-B6B9-944A85AC8C1F}" presName="rootComposite" presStyleCnt="0"/>
      <dgm:spPr/>
    </dgm:pt>
    <dgm:pt modelId="{3E6AC36A-624E-4DE5-A5ED-7CFE58250F9A}" type="pres">
      <dgm:prSet presAssocID="{15C98C7A-0611-44C4-B6B9-944A85AC8C1F}" presName="rootText" presStyleLbl="node4" presStyleIdx="2" presStyleCnt="4" custScaleX="128851" custScaleY="96639" custLinFactNeighborX="-9523" custLinFactNeighborY="34478">
        <dgm:presLayoutVars>
          <dgm:chPref val="3"/>
        </dgm:presLayoutVars>
      </dgm:prSet>
      <dgm:spPr/>
    </dgm:pt>
    <dgm:pt modelId="{30D3DB91-7298-42A8-923A-B3944A1F8EC9}" type="pres">
      <dgm:prSet presAssocID="{15C98C7A-0611-44C4-B6B9-944A85AC8C1F}" presName="rootConnector" presStyleLbl="node4" presStyleIdx="2" presStyleCnt="4"/>
      <dgm:spPr/>
    </dgm:pt>
    <dgm:pt modelId="{579E5DBD-4C0C-4ED7-944C-D3482CCB8485}" type="pres">
      <dgm:prSet presAssocID="{15C98C7A-0611-44C4-B6B9-944A85AC8C1F}" presName="hierChild4" presStyleCnt="0"/>
      <dgm:spPr/>
    </dgm:pt>
    <dgm:pt modelId="{EAF29131-2363-4A76-9B2E-BA17CCF7A8DE}" type="pres">
      <dgm:prSet presAssocID="{15C98C7A-0611-44C4-B6B9-944A85AC8C1F}" presName="hierChild5" presStyleCnt="0"/>
      <dgm:spPr/>
    </dgm:pt>
    <dgm:pt modelId="{7CFDEB68-0D8F-4783-96D1-196D9708B87A}" type="pres">
      <dgm:prSet presAssocID="{6C7732F1-4789-46BB-A7AF-6CB28A376D4F}" presName="Name37" presStyleLbl="parChTrans1D4" presStyleIdx="3" presStyleCnt="4"/>
      <dgm:spPr/>
    </dgm:pt>
    <dgm:pt modelId="{8159CB1A-54A0-4FB6-BA31-68270024F538}" type="pres">
      <dgm:prSet presAssocID="{04EA1F09-D4B3-4377-9598-EA23259EDE2C}" presName="hierRoot2" presStyleCnt="0">
        <dgm:presLayoutVars>
          <dgm:hierBranch val="init"/>
        </dgm:presLayoutVars>
      </dgm:prSet>
      <dgm:spPr/>
    </dgm:pt>
    <dgm:pt modelId="{9B32B2EB-03DB-4AF4-8BC2-851CBA7025AE}" type="pres">
      <dgm:prSet presAssocID="{04EA1F09-D4B3-4377-9598-EA23259EDE2C}" presName="rootComposite" presStyleCnt="0"/>
      <dgm:spPr/>
    </dgm:pt>
    <dgm:pt modelId="{2DDBC57C-6EC8-4B58-AF7A-EF493D94208E}" type="pres">
      <dgm:prSet presAssocID="{04EA1F09-D4B3-4377-9598-EA23259EDE2C}" presName="rootText" presStyleLbl="node4" presStyleIdx="3" presStyleCnt="4" custScaleX="128851" custScaleY="96639" custLinFactNeighborX="-8592" custLinFactNeighborY="65285">
        <dgm:presLayoutVars>
          <dgm:chPref val="3"/>
        </dgm:presLayoutVars>
      </dgm:prSet>
      <dgm:spPr/>
    </dgm:pt>
    <dgm:pt modelId="{BC62BCF8-596C-4BEF-8DAF-AC01D4DC274F}" type="pres">
      <dgm:prSet presAssocID="{04EA1F09-D4B3-4377-9598-EA23259EDE2C}" presName="rootConnector" presStyleLbl="node4" presStyleIdx="3" presStyleCnt="4"/>
      <dgm:spPr/>
    </dgm:pt>
    <dgm:pt modelId="{3DCB76D2-7572-4D59-AAC3-8E7614CC5E42}" type="pres">
      <dgm:prSet presAssocID="{04EA1F09-D4B3-4377-9598-EA23259EDE2C}" presName="hierChild4" presStyleCnt="0"/>
      <dgm:spPr/>
    </dgm:pt>
    <dgm:pt modelId="{3E561F8E-3A93-4E17-B4D8-6E32E26901A2}" type="pres">
      <dgm:prSet presAssocID="{04EA1F09-D4B3-4377-9598-EA23259EDE2C}" presName="hierChild5" presStyleCnt="0"/>
      <dgm:spPr/>
    </dgm:pt>
    <dgm:pt modelId="{10E68FA6-7AB4-4414-93A1-F07060F7B262}" type="pres">
      <dgm:prSet presAssocID="{5F20B72A-BB7E-4265-B07A-FE8B1005DC91}" presName="hierChild5" presStyleCnt="0"/>
      <dgm:spPr/>
    </dgm:pt>
    <dgm:pt modelId="{714FB603-B989-4B08-A1DF-4460380A482E}" type="pres">
      <dgm:prSet presAssocID="{880DB5D6-6279-4D8A-85EB-CEA1595C8E74}" presName="hierChild5" presStyleCnt="0"/>
      <dgm:spPr/>
    </dgm:pt>
    <dgm:pt modelId="{51BCA3EC-8123-4D10-9653-777D55422A01}" type="pres">
      <dgm:prSet presAssocID="{DE96EE6A-58B6-441A-AEE5-18A204E10130}" presName="Name37" presStyleLbl="parChTrans1D2" presStyleIdx="2" presStyleCnt="4"/>
      <dgm:spPr/>
    </dgm:pt>
    <dgm:pt modelId="{849789E1-0786-4E53-90F7-5D0B21081506}" type="pres">
      <dgm:prSet presAssocID="{2B2C6D59-829E-4EAF-B9CB-757434AEFED5}" presName="hierRoot2" presStyleCnt="0">
        <dgm:presLayoutVars>
          <dgm:hierBranch val="init"/>
        </dgm:presLayoutVars>
      </dgm:prSet>
      <dgm:spPr/>
    </dgm:pt>
    <dgm:pt modelId="{4DB9F637-5DCB-4330-8FC2-670C29259FCD}" type="pres">
      <dgm:prSet presAssocID="{2B2C6D59-829E-4EAF-B9CB-757434AEFED5}" presName="rootComposite" presStyleCnt="0"/>
      <dgm:spPr/>
    </dgm:pt>
    <dgm:pt modelId="{CF469677-8561-44FD-8A2E-4F692164E59B}" type="pres">
      <dgm:prSet presAssocID="{2B2C6D59-829E-4EAF-B9CB-757434AEFED5}" presName="rootText" presStyleLbl="node2" presStyleIdx="2" presStyleCnt="4" custScaleX="128851" custScaleY="96639">
        <dgm:presLayoutVars>
          <dgm:chPref val="3"/>
        </dgm:presLayoutVars>
      </dgm:prSet>
      <dgm:spPr/>
    </dgm:pt>
    <dgm:pt modelId="{1CC30CD8-5FCB-4CD4-B1D3-ABA066A70AD5}" type="pres">
      <dgm:prSet presAssocID="{2B2C6D59-829E-4EAF-B9CB-757434AEFED5}" presName="rootConnector" presStyleLbl="node2" presStyleIdx="2" presStyleCnt="4"/>
      <dgm:spPr/>
    </dgm:pt>
    <dgm:pt modelId="{718BC25C-1825-4773-A8FD-57D1A817DF3F}" type="pres">
      <dgm:prSet presAssocID="{2B2C6D59-829E-4EAF-B9CB-757434AEFED5}" presName="hierChild4" presStyleCnt="0"/>
      <dgm:spPr/>
    </dgm:pt>
    <dgm:pt modelId="{113A4B29-CD68-4342-88FA-19EDA34DF81F}" type="pres">
      <dgm:prSet presAssocID="{342453B5-3408-4F0D-93FF-F7A917362113}" presName="Name37" presStyleLbl="parChTrans1D3" presStyleIdx="3" presStyleCnt="8"/>
      <dgm:spPr/>
    </dgm:pt>
    <dgm:pt modelId="{025D5596-9B5E-4E94-BFB3-1796F432C131}" type="pres">
      <dgm:prSet presAssocID="{372E10D3-07DF-4773-8313-4580D2EC26FA}" presName="hierRoot2" presStyleCnt="0">
        <dgm:presLayoutVars>
          <dgm:hierBranch val="init"/>
        </dgm:presLayoutVars>
      </dgm:prSet>
      <dgm:spPr/>
    </dgm:pt>
    <dgm:pt modelId="{D3ACDCFB-EE48-4E23-946E-DC279B367112}" type="pres">
      <dgm:prSet presAssocID="{372E10D3-07DF-4773-8313-4580D2EC26FA}" presName="rootComposite" presStyleCnt="0"/>
      <dgm:spPr/>
    </dgm:pt>
    <dgm:pt modelId="{367297E4-683B-4729-BD24-4F8E18FCAC9D}" type="pres">
      <dgm:prSet presAssocID="{372E10D3-07DF-4773-8313-4580D2EC26FA}" presName="rootText" presStyleLbl="node3" presStyleIdx="3" presStyleCnt="8" custScaleX="128851" custScaleY="96639" custLinFactNeighborX="-7409" custLinFactNeighborY="33160">
        <dgm:presLayoutVars>
          <dgm:chPref val="3"/>
        </dgm:presLayoutVars>
      </dgm:prSet>
      <dgm:spPr/>
    </dgm:pt>
    <dgm:pt modelId="{52F27141-3347-4C02-8174-61E7FDE61353}" type="pres">
      <dgm:prSet presAssocID="{372E10D3-07DF-4773-8313-4580D2EC26FA}" presName="rootConnector" presStyleLbl="node3" presStyleIdx="3" presStyleCnt="8"/>
      <dgm:spPr/>
    </dgm:pt>
    <dgm:pt modelId="{F2A578B0-B6F8-47ED-BE31-4C4559BCF811}" type="pres">
      <dgm:prSet presAssocID="{372E10D3-07DF-4773-8313-4580D2EC26FA}" presName="hierChild4" presStyleCnt="0"/>
      <dgm:spPr/>
    </dgm:pt>
    <dgm:pt modelId="{1E489419-C446-43E5-9FA8-B0851DA195F4}" type="pres">
      <dgm:prSet presAssocID="{372E10D3-07DF-4773-8313-4580D2EC26FA}" presName="hierChild5" presStyleCnt="0"/>
      <dgm:spPr/>
    </dgm:pt>
    <dgm:pt modelId="{6E9922E1-4832-469C-B24A-29137CD19D63}" type="pres">
      <dgm:prSet presAssocID="{2B2C6D59-829E-4EAF-B9CB-757434AEFED5}" presName="hierChild5" presStyleCnt="0"/>
      <dgm:spPr/>
    </dgm:pt>
    <dgm:pt modelId="{4D68D20E-9169-4D3C-9FB1-644B1F2193C4}" type="pres">
      <dgm:prSet presAssocID="{FE9BD7E6-A0CA-49E8-8EC9-CE69679940ED}" presName="Name37" presStyleLbl="parChTrans1D2" presStyleIdx="3" presStyleCnt="4"/>
      <dgm:spPr/>
    </dgm:pt>
    <dgm:pt modelId="{84E140C5-E5C2-49E8-A4CC-8E1393E98CB5}" type="pres">
      <dgm:prSet presAssocID="{9D748D93-5374-4EEB-8211-EA6065578BB7}" presName="hierRoot2" presStyleCnt="0">
        <dgm:presLayoutVars>
          <dgm:hierBranch val="init"/>
        </dgm:presLayoutVars>
      </dgm:prSet>
      <dgm:spPr/>
    </dgm:pt>
    <dgm:pt modelId="{A8C03D77-2F1D-4E61-AA72-E71084B687EF}" type="pres">
      <dgm:prSet presAssocID="{9D748D93-5374-4EEB-8211-EA6065578BB7}" presName="rootComposite" presStyleCnt="0"/>
      <dgm:spPr/>
    </dgm:pt>
    <dgm:pt modelId="{14FF212F-D5FA-43A8-990A-CB7CA29C534B}" type="pres">
      <dgm:prSet presAssocID="{9D748D93-5374-4EEB-8211-EA6065578BB7}" presName="rootText" presStyleLbl="node2" presStyleIdx="3" presStyleCnt="4" custScaleX="128851" custScaleY="96639">
        <dgm:presLayoutVars>
          <dgm:chPref val="3"/>
        </dgm:presLayoutVars>
      </dgm:prSet>
      <dgm:spPr/>
    </dgm:pt>
    <dgm:pt modelId="{B79DD399-0721-4D8E-B6AC-FD48C799F237}" type="pres">
      <dgm:prSet presAssocID="{9D748D93-5374-4EEB-8211-EA6065578BB7}" presName="rootConnector" presStyleLbl="node2" presStyleIdx="3" presStyleCnt="4"/>
      <dgm:spPr/>
    </dgm:pt>
    <dgm:pt modelId="{278DB92A-0D3D-458C-B4B8-CD6656FF9C3C}" type="pres">
      <dgm:prSet presAssocID="{9D748D93-5374-4EEB-8211-EA6065578BB7}" presName="hierChild4" presStyleCnt="0"/>
      <dgm:spPr/>
    </dgm:pt>
    <dgm:pt modelId="{728C5ADA-6909-4316-BA8C-98AAE4D5BE1C}" type="pres">
      <dgm:prSet presAssocID="{8D2F9F25-4003-450D-9DA6-9E6506E0318F}" presName="Name37" presStyleLbl="parChTrans1D3" presStyleIdx="4" presStyleCnt="8"/>
      <dgm:spPr/>
    </dgm:pt>
    <dgm:pt modelId="{A5456BA1-D0E9-40D4-A4BA-45601CC1FD74}" type="pres">
      <dgm:prSet presAssocID="{72D013FD-2517-41D4-B24B-AC0FB0041BB9}" presName="hierRoot2" presStyleCnt="0">
        <dgm:presLayoutVars>
          <dgm:hierBranch val="init"/>
        </dgm:presLayoutVars>
      </dgm:prSet>
      <dgm:spPr/>
    </dgm:pt>
    <dgm:pt modelId="{811A2134-A8A6-45AE-9A0B-C74F006605DE}" type="pres">
      <dgm:prSet presAssocID="{72D013FD-2517-41D4-B24B-AC0FB0041BB9}" presName="rootComposite" presStyleCnt="0"/>
      <dgm:spPr/>
    </dgm:pt>
    <dgm:pt modelId="{57B41565-B9F0-4490-80D4-2AFC29379767}" type="pres">
      <dgm:prSet presAssocID="{72D013FD-2517-41D4-B24B-AC0FB0041BB9}" presName="rootText" presStyleLbl="node3" presStyleIdx="4" presStyleCnt="8" custScaleX="128851" custScaleY="96639" custLinFactNeighborX="-6433" custLinFactNeighborY="13590">
        <dgm:presLayoutVars>
          <dgm:chPref val="3"/>
        </dgm:presLayoutVars>
      </dgm:prSet>
      <dgm:spPr/>
    </dgm:pt>
    <dgm:pt modelId="{767D3F4A-A41A-443E-8CC7-F50B034DB3FE}" type="pres">
      <dgm:prSet presAssocID="{72D013FD-2517-41D4-B24B-AC0FB0041BB9}" presName="rootConnector" presStyleLbl="node3" presStyleIdx="4" presStyleCnt="8"/>
      <dgm:spPr/>
    </dgm:pt>
    <dgm:pt modelId="{5BD92E90-80FA-4790-B06A-94D9F0ADE95E}" type="pres">
      <dgm:prSet presAssocID="{72D013FD-2517-41D4-B24B-AC0FB0041BB9}" presName="hierChild4" presStyleCnt="0"/>
      <dgm:spPr/>
    </dgm:pt>
    <dgm:pt modelId="{1F356C0E-BE41-457A-B844-40A6FBAB96C2}" type="pres">
      <dgm:prSet presAssocID="{72D013FD-2517-41D4-B24B-AC0FB0041BB9}" presName="hierChild5" presStyleCnt="0"/>
      <dgm:spPr/>
    </dgm:pt>
    <dgm:pt modelId="{EB03F887-6DDC-41AC-9338-74C98EF9422A}" type="pres">
      <dgm:prSet presAssocID="{38198E71-8EBE-4736-9CC3-E0CBD2617CBA}" presName="Name37" presStyleLbl="parChTrans1D3" presStyleIdx="5" presStyleCnt="8"/>
      <dgm:spPr/>
    </dgm:pt>
    <dgm:pt modelId="{73FE0915-B5C8-4794-A2B0-2DB5106CD601}" type="pres">
      <dgm:prSet presAssocID="{E208AC7C-A027-4679-86E5-DE3BE158E28B}" presName="hierRoot2" presStyleCnt="0">
        <dgm:presLayoutVars>
          <dgm:hierBranch val="init"/>
        </dgm:presLayoutVars>
      </dgm:prSet>
      <dgm:spPr/>
    </dgm:pt>
    <dgm:pt modelId="{487CF505-3AC9-4C96-BBD0-1E2EE1216A52}" type="pres">
      <dgm:prSet presAssocID="{E208AC7C-A027-4679-86E5-DE3BE158E28B}" presName="rootComposite" presStyleCnt="0"/>
      <dgm:spPr/>
    </dgm:pt>
    <dgm:pt modelId="{DD4D0A57-4B02-4B7C-9D12-CFC3617C2A9C}" type="pres">
      <dgm:prSet presAssocID="{E208AC7C-A027-4679-86E5-DE3BE158E28B}" presName="rootText" presStyleLbl="node3" presStyleIdx="5" presStyleCnt="8" custScaleX="128851" custScaleY="96639" custLinFactNeighborX="-5708" custLinFactNeighborY="-1859">
        <dgm:presLayoutVars>
          <dgm:chPref val="3"/>
        </dgm:presLayoutVars>
      </dgm:prSet>
      <dgm:spPr/>
    </dgm:pt>
    <dgm:pt modelId="{142F47B1-F4C6-40A5-8BCD-796999D1F89B}" type="pres">
      <dgm:prSet presAssocID="{E208AC7C-A027-4679-86E5-DE3BE158E28B}" presName="rootConnector" presStyleLbl="node3" presStyleIdx="5" presStyleCnt="8"/>
      <dgm:spPr/>
    </dgm:pt>
    <dgm:pt modelId="{FF5A73BF-1FAD-4179-A497-0A71DFF569B6}" type="pres">
      <dgm:prSet presAssocID="{E208AC7C-A027-4679-86E5-DE3BE158E28B}" presName="hierChild4" presStyleCnt="0"/>
      <dgm:spPr/>
    </dgm:pt>
    <dgm:pt modelId="{D4515074-6ACA-4CE0-97A6-136C1ED90333}" type="pres">
      <dgm:prSet presAssocID="{E208AC7C-A027-4679-86E5-DE3BE158E28B}" presName="hierChild5" presStyleCnt="0"/>
      <dgm:spPr/>
    </dgm:pt>
    <dgm:pt modelId="{8A73D9BB-191A-47D5-B21B-DDDDB260837C}" type="pres">
      <dgm:prSet presAssocID="{315A3080-4A48-4070-BC35-1483450A1E01}" presName="Name37" presStyleLbl="parChTrans1D3" presStyleIdx="6" presStyleCnt="8"/>
      <dgm:spPr/>
    </dgm:pt>
    <dgm:pt modelId="{ECBA50CF-831E-473A-8CD6-42A52BA1FDBF}" type="pres">
      <dgm:prSet presAssocID="{D6DD0266-F336-43B3-836A-55C7A3B05DFB}" presName="hierRoot2" presStyleCnt="0">
        <dgm:presLayoutVars>
          <dgm:hierBranch val="init"/>
        </dgm:presLayoutVars>
      </dgm:prSet>
      <dgm:spPr/>
    </dgm:pt>
    <dgm:pt modelId="{494AE43A-9727-437E-8EF7-4F0C87903145}" type="pres">
      <dgm:prSet presAssocID="{D6DD0266-F336-43B3-836A-55C7A3B05DFB}" presName="rootComposite" presStyleCnt="0"/>
      <dgm:spPr/>
    </dgm:pt>
    <dgm:pt modelId="{61A1D28A-D128-458A-83C0-D725AAF32F2A}" type="pres">
      <dgm:prSet presAssocID="{D6DD0266-F336-43B3-836A-55C7A3B05DFB}" presName="rootText" presStyleLbl="node3" presStyleIdx="6" presStyleCnt="8" custScaleX="128851" custScaleY="96639" custLinFactNeighborX="-5708" custLinFactNeighborY="-6867">
        <dgm:presLayoutVars>
          <dgm:chPref val="3"/>
        </dgm:presLayoutVars>
      </dgm:prSet>
      <dgm:spPr/>
    </dgm:pt>
    <dgm:pt modelId="{BE601AF7-4D8C-4517-9F5A-CB33D62D5DDF}" type="pres">
      <dgm:prSet presAssocID="{D6DD0266-F336-43B3-836A-55C7A3B05DFB}" presName="rootConnector" presStyleLbl="node3" presStyleIdx="6" presStyleCnt="8"/>
      <dgm:spPr/>
    </dgm:pt>
    <dgm:pt modelId="{914B408C-9424-42F3-ABBB-0B57651BDD66}" type="pres">
      <dgm:prSet presAssocID="{D6DD0266-F336-43B3-836A-55C7A3B05DFB}" presName="hierChild4" presStyleCnt="0"/>
      <dgm:spPr/>
    </dgm:pt>
    <dgm:pt modelId="{A92A04EA-DE69-447B-A4B8-F6A02806FE32}" type="pres">
      <dgm:prSet presAssocID="{D6DD0266-F336-43B3-836A-55C7A3B05DFB}" presName="hierChild5" presStyleCnt="0"/>
      <dgm:spPr/>
    </dgm:pt>
    <dgm:pt modelId="{1B41D288-227D-4D16-ABCB-7A54220CCEEF}" type="pres">
      <dgm:prSet presAssocID="{1FCB1CFA-FBDE-4636-A88E-FADFB1ED0CA5}" presName="Name37" presStyleLbl="parChTrans1D3" presStyleIdx="7" presStyleCnt="8"/>
      <dgm:spPr/>
    </dgm:pt>
    <dgm:pt modelId="{CCEB930F-21D7-4F8C-9732-7FBF64EFCADB}" type="pres">
      <dgm:prSet presAssocID="{B309A2BF-8552-483F-9CE3-1435F8DAE48B}" presName="hierRoot2" presStyleCnt="0">
        <dgm:presLayoutVars>
          <dgm:hierBranch val="init"/>
        </dgm:presLayoutVars>
      </dgm:prSet>
      <dgm:spPr/>
    </dgm:pt>
    <dgm:pt modelId="{04D1B03D-1210-4DC0-92FC-A27957773329}" type="pres">
      <dgm:prSet presAssocID="{B309A2BF-8552-483F-9CE3-1435F8DAE48B}" presName="rootComposite" presStyleCnt="0"/>
      <dgm:spPr/>
    </dgm:pt>
    <dgm:pt modelId="{C17FA952-1950-4E1B-8B18-6CAACC476E8A}" type="pres">
      <dgm:prSet presAssocID="{B309A2BF-8552-483F-9CE3-1435F8DAE48B}" presName="rootText" presStyleLbl="node3" presStyleIdx="7" presStyleCnt="8" custScaleX="128851" custScaleY="96639" custLinFactNeighborX="-5708" custLinFactNeighborY="1361">
        <dgm:presLayoutVars>
          <dgm:chPref val="3"/>
        </dgm:presLayoutVars>
      </dgm:prSet>
      <dgm:spPr/>
    </dgm:pt>
    <dgm:pt modelId="{A0289DAC-F177-45B0-94C2-73206A25C47B}" type="pres">
      <dgm:prSet presAssocID="{B309A2BF-8552-483F-9CE3-1435F8DAE48B}" presName="rootConnector" presStyleLbl="node3" presStyleIdx="7" presStyleCnt="8"/>
      <dgm:spPr/>
    </dgm:pt>
    <dgm:pt modelId="{28617E4C-39B4-4C65-994D-96ADB8663154}" type="pres">
      <dgm:prSet presAssocID="{B309A2BF-8552-483F-9CE3-1435F8DAE48B}" presName="hierChild4" presStyleCnt="0"/>
      <dgm:spPr/>
    </dgm:pt>
    <dgm:pt modelId="{8AFA5D1D-ED8E-45FE-AC58-8326D9AD3478}" type="pres">
      <dgm:prSet presAssocID="{B309A2BF-8552-483F-9CE3-1435F8DAE48B}" presName="hierChild5" presStyleCnt="0"/>
      <dgm:spPr/>
    </dgm:pt>
    <dgm:pt modelId="{5F7B3EF9-1973-471C-A66D-60BBED4F4D3B}" type="pres">
      <dgm:prSet presAssocID="{9D748D93-5374-4EEB-8211-EA6065578BB7}" presName="hierChild5" presStyleCnt="0"/>
      <dgm:spPr/>
    </dgm:pt>
    <dgm:pt modelId="{5D69D16F-50F4-47F4-B5E8-D61C5D2B66D7}" type="pres">
      <dgm:prSet presAssocID="{B18F6825-2C42-45D6-8164-29D90264DE00}" presName="hierChild3" presStyleCnt="0"/>
      <dgm:spPr/>
    </dgm:pt>
  </dgm:ptLst>
  <dgm:cxnLst>
    <dgm:cxn modelId="{8CEA3905-2333-4C90-9CBD-EBC347F5BBD6}" srcId="{9D748D93-5374-4EEB-8211-EA6065578BB7}" destId="{72D013FD-2517-41D4-B24B-AC0FB0041BB9}" srcOrd="0" destOrd="0" parTransId="{8D2F9F25-4003-450D-9DA6-9E6506E0318F}" sibTransId="{32616A59-4661-4AB7-A4B5-951E792CA62B}"/>
    <dgm:cxn modelId="{5F47450C-FE21-4CD8-A3EB-587E259D2C22}" srcId="{D247873A-A9DA-4B29-A2E4-D45B8EBB53E9}" destId="{F8BABD5E-67F9-433F-9FE7-3A801898A80C}" srcOrd="0" destOrd="0" parTransId="{5D7F886A-1942-42AB-BD96-B7F6707FCE51}" sibTransId="{019B777F-A270-454A-B3D2-02D4CF4DED9A}"/>
    <dgm:cxn modelId="{D5D52317-761D-4EEE-A3F3-CA5B98854FA4}" type="presOf" srcId="{372E10D3-07DF-4773-8313-4580D2EC26FA}" destId="{52F27141-3347-4C02-8174-61E7FDE61353}" srcOrd="1" destOrd="0" presId="urn:microsoft.com/office/officeart/2005/8/layout/orgChart1"/>
    <dgm:cxn modelId="{5C58B01F-4136-498A-AB99-799556D0B91D}" type="presOf" srcId="{F8BABD5E-67F9-433F-9FE7-3A801898A80C}" destId="{28FB74F9-A44E-417C-A3D8-D23AED8AA561}" srcOrd="0" destOrd="0" presId="urn:microsoft.com/office/officeart/2005/8/layout/orgChart1"/>
    <dgm:cxn modelId="{E558B923-D20F-4E78-AA2D-9EFE6D1FCF92}" type="presOf" srcId="{04EA1F09-D4B3-4377-9598-EA23259EDE2C}" destId="{2DDBC57C-6EC8-4B58-AF7A-EF493D94208E}" srcOrd="0" destOrd="0" presId="urn:microsoft.com/office/officeart/2005/8/layout/orgChart1"/>
    <dgm:cxn modelId="{0435A224-EB2C-443A-802F-0E81F1AD538B}" type="presOf" srcId="{9D748D93-5374-4EEB-8211-EA6065578BB7}" destId="{14FF212F-D5FA-43A8-990A-CB7CA29C534B}" srcOrd="0" destOrd="0" presId="urn:microsoft.com/office/officeart/2005/8/layout/orgChart1"/>
    <dgm:cxn modelId="{D9F47827-66C8-4F0F-91E4-F6F791DC29BF}" type="presOf" srcId="{2B2C6D59-829E-4EAF-B9CB-757434AEFED5}" destId="{CF469677-8561-44FD-8A2E-4F692164E59B}" srcOrd="0" destOrd="0" presId="urn:microsoft.com/office/officeart/2005/8/layout/orgChart1"/>
    <dgm:cxn modelId="{988FDA29-C46C-43E8-9314-8C4F9FA06C8E}" srcId="{2B2C6D59-829E-4EAF-B9CB-757434AEFED5}" destId="{372E10D3-07DF-4773-8313-4580D2EC26FA}" srcOrd="0" destOrd="0" parTransId="{342453B5-3408-4F0D-93FF-F7A917362113}" sibTransId="{B872ABE8-9C16-45F5-8B07-E2C0C99CE745}"/>
    <dgm:cxn modelId="{EF26962A-F1DD-4A99-A2FD-D66678B0E541}" type="presOf" srcId="{FE9BD7E6-A0CA-49E8-8EC9-CE69679940ED}" destId="{4D68D20E-9169-4D3C-9FB1-644B1F2193C4}" srcOrd="0" destOrd="0" presId="urn:microsoft.com/office/officeart/2005/8/layout/orgChart1"/>
    <dgm:cxn modelId="{5E0AB32A-78A9-48B5-8ADC-CBFB2BC160E3}" type="presOf" srcId="{15C98C7A-0611-44C4-B6B9-944A85AC8C1F}" destId="{30D3DB91-7298-42A8-923A-B3944A1F8EC9}" srcOrd="1" destOrd="0" presId="urn:microsoft.com/office/officeart/2005/8/layout/orgChart1"/>
    <dgm:cxn modelId="{7ECFBF2D-023B-4855-A880-00120241085F}" type="presOf" srcId="{72D013FD-2517-41D4-B24B-AC0FB0041BB9}" destId="{767D3F4A-A41A-443E-8CC7-F50B034DB3FE}" srcOrd="1" destOrd="0" presId="urn:microsoft.com/office/officeart/2005/8/layout/orgChart1"/>
    <dgm:cxn modelId="{7FF50731-E3FF-4CDB-9D39-92F1344E486A}" type="presOf" srcId="{5F20B72A-BB7E-4265-B07A-FE8B1005DC91}" destId="{25FF643F-4534-4816-8771-7659BB7F024F}" srcOrd="0" destOrd="0" presId="urn:microsoft.com/office/officeart/2005/8/layout/orgChart1"/>
    <dgm:cxn modelId="{04FB2732-4D1E-494F-A8BB-58CAABC3818C}" srcId="{B18F6825-2C42-45D6-8164-29D90264DE00}" destId="{9D748D93-5374-4EEB-8211-EA6065578BB7}" srcOrd="3" destOrd="0" parTransId="{FE9BD7E6-A0CA-49E8-8EC9-CE69679940ED}" sibTransId="{C7234890-4DE0-4DC9-B747-79894BA3211C}"/>
    <dgm:cxn modelId="{54D61238-3E00-48D9-B2F1-50599EBCC152}" type="presOf" srcId="{B309A2BF-8552-483F-9CE3-1435F8DAE48B}" destId="{C17FA952-1950-4E1B-8B18-6CAACC476E8A}" srcOrd="0" destOrd="0" presId="urn:microsoft.com/office/officeart/2005/8/layout/orgChart1"/>
    <dgm:cxn modelId="{D64DA85B-94B3-4BF1-A1DF-6D685D0202EB}" type="presOf" srcId="{66B621F3-1165-4F80-A409-F155A5F5F864}" destId="{2B631AA1-E5AD-4B2F-873B-2D73DC303BA8}" srcOrd="1" destOrd="0" presId="urn:microsoft.com/office/officeart/2005/8/layout/orgChart1"/>
    <dgm:cxn modelId="{762AF95B-10EB-4A6F-9D5A-AB05D8CA5E58}" type="presOf" srcId="{1FCB1CFA-FBDE-4636-A88E-FADFB1ED0CA5}" destId="{1B41D288-227D-4D16-ABCB-7A54220CCEEF}" srcOrd="0" destOrd="0" presId="urn:microsoft.com/office/officeart/2005/8/layout/orgChart1"/>
    <dgm:cxn modelId="{23358947-9673-4A35-A89D-BFF12E7A03B5}" type="presOf" srcId="{71522E75-AAA7-4C17-8C1A-9CCAE09488B6}" destId="{57DCE796-E146-41E4-B253-A9CE76F94D91}" srcOrd="0" destOrd="0" presId="urn:microsoft.com/office/officeart/2005/8/layout/orgChart1"/>
    <dgm:cxn modelId="{A7253148-74FF-4A4D-8FAE-D3282A2E58CA}" type="presOf" srcId="{213E5555-EAE7-45FF-8C7A-75CA4DDB1BB1}" destId="{901D54F0-DE7E-45BE-BD30-DD88F0D546D0}" srcOrd="0" destOrd="0" presId="urn:microsoft.com/office/officeart/2005/8/layout/orgChart1"/>
    <dgm:cxn modelId="{07BAFE68-57BF-4170-A6F8-DEF14C872FC6}" type="presOf" srcId="{97210C8D-0952-496B-AC6F-1EFE59F7C4C5}" destId="{6009CA50-7241-4216-9F38-158D3689B3D0}" srcOrd="0" destOrd="0" presId="urn:microsoft.com/office/officeart/2005/8/layout/orgChart1"/>
    <dgm:cxn modelId="{839F3749-7810-4A93-80BB-CA4782814DC4}" type="presOf" srcId="{EE6BAC4A-E671-4726-A2AD-92B6FD74FD0A}" destId="{C69BD814-599A-40BC-ADE0-F0DC2622A376}" srcOrd="0" destOrd="0" presId="urn:microsoft.com/office/officeart/2005/8/layout/orgChart1"/>
    <dgm:cxn modelId="{A59F5B6A-9B6D-4467-AB7F-D6D3E36EA110}" srcId="{880DB5D6-6279-4D8A-85EB-CEA1595C8E74}" destId="{5F20B72A-BB7E-4265-B07A-FE8B1005DC91}" srcOrd="1" destOrd="0" parTransId="{CCF8EA3E-5C5B-496B-9849-0AEA82331CEC}" sibTransId="{66C3374F-E140-486C-94D9-BB7DDD4E7478}"/>
    <dgm:cxn modelId="{03814F6B-021B-4D50-9F35-48E82F1261FB}" type="presOf" srcId="{5F20B72A-BB7E-4265-B07A-FE8B1005DC91}" destId="{60BD118E-A177-46FE-8369-482B986003BF}" srcOrd="1" destOrd="0" presId="urn:microsoft.com/office/officeart/2005/8/layout/orgChart1"/>
    <dgm:cxn modelId="{3773FA7C-1071-461D-ACC9-4D485D63A6E7}" type="presOf" srcId="{DE96EE6A-58B6-441A-AEE5-18A204E10130}" destId="{51BCA3EC-8123-4D10-9653-777D55422A01}" srcOrd="0" destOrd="0" presId="urn:microsoft.com/office/officeart/2005/8/layout/orgChart1"/>
    <dgm:cxn modelId="{A5533A82-44BD-4BDB-B7EA-58B2592C8E4D}" type="presOf" srcId="{372E10D3-07DF-4773-8313-4580D2EC26FA}" destId="{367297E4-683B-4729-BD24-4F8E18FCAC9D}" srcOrd="0" destOrd="0" presId="urn:microsoft.com/office/officeart/2005/8/layout/orgChart1"/>
    <dgm:cxn modelId="{EEB4A383-CA17-43F9-8892-3FBD0DA3E49B}" srcId="{880DB5D6-6279-4D8A-85EB-CEA1595C8E74}" destId="{DA40BED8-0112-4431-BA06-A5A0A6B80BEA}" srcOrd="0" destOrd="0" parTransId="{D84B4BCE-E9CD-4D0B-B55F-8F776B9B5CAD}" sibTransId="{59CA99FF-1E40-48B2-BE91-CF9257F8F8FF}"/>
    <dgm:cxn modelId="{08748188-7DF3-4669-9103-F1FB2BF97C50}" type="presOf" srcId="{880DB5D6-6279-4D8A-85EB-CEA1595C8E74}" destId="{D165C65D-F256-42C1-A8D7-4C18AAAA24BD}" srcOrd="0" destOrd="0" presId="urn:microsoft.com/office/officeart/2005/8/layout/orgChart1"/>
    <dgm:cxn modelId="{3EF60789-66D1-4FA7-AF01-E01EBECC7127}" srcId="{DA40BED8-0112-4431-BA06-A5A0A6B80BEA}" destId="{66B621F3-1165-4F80-A409-F155A5F5F864}" srcOrd="0" destOrd="0" parTransId="{EE6BAC4A-E671-4726-A2AD-92B6FD74FD0A}" sibTransId="{69B40E58-8163-4FC2-9169-E9BE605175DC}"/>
    <dgm:cxn modelId="{59A0C58B-83C5-4791-9E1D-9B36F08FA20E}" type="presOf" srcId="{04EA1F09-D4B3-4377-9598-EA23259EDE2C}" destId="{BC62BCF8-596C-4BEF-8DAF-AC01D4DC274F}" srcOrd="1" destOrd="0" presId="urn:microsoft.com/office/officeart/2005/8/layout/orgChart1"/>
    <dgm:cxn modelId="{F568F48B-993D-400C-8EEC-44D858527978}" srcId="{9D748D93-5374-4EEB-8211-EA6065578BB7}" destId="{E208AC7C-A027-4679-86E5-DE3BE158E28B}" srcOrd="1" destOrd="0" parTransId="{38198E71-8EBE-4736-9CC3-E0CBD2617CBA}" sibTransId="{279CE11F-1ADA-4D77-BE4B-C473C8396A1C}"/>
    <dgm:cxn modelId="{F060768C-E047-4C35-8800-BD77E60AA887}" srcId="{9D748D93-5374-4EEB-8211-EA6065578BB7}" destId="{D6DD0266-F336-43B3-836A-55C7A3B05DFB}" srcOrd="2" destOrd="0" parTransId="{315A3080-4A48-4070-BC35-1483450A1E01}" sibTransId="{661256D9-489A-465B-B92E-D50EA26B71F7}"/>
    <dgm:cxn modelId="{EAB4728D-1970-47DB-850B-96D985022484}" srcId="{DA40BED8-0112-4431-BA06-A5A0A6B80BEA}" destId="{97210C8D-0952-496B-AC6F-1EFE59F7C4C5}" srcOrd="1" destOrd="0" parTransId="{D0DCC999-6EED-4A9D-A626-C7359A5DD4B7}" sibTransId="{9DAEA8DE-97AB-4236-B0E5-765A630E6DA7}"/>
    <dgm:cxn modelId="{60541192-0D5B-4079-90E0-924DF57F92AF}" type="presOf" srcId="{E208AC7C-A027-4679-86E5-DE3BE158E28B}" destId="{142F47B1-F4C6-40A5-8BCD-796999D1F89B}" srcOrd="1" destOrd="0" presId="urn:microsoft.com/office/officeart/2005/8/layout/orgChart1"/>
    <dgm:cxn modelId="{6BAFAC93-015C-4BB4-BA66-E1C3A6BEAC30}" type="presOf" srcId="{B18F6825-2C42-45D6-8164-29D90264DE00}" destId="{551568E5-9CA5-4D34-A475-3E53BCA1E7A8}" srcOrd="1" destOrd="0" presId="urn:microsoft.com/office/officeart/2005/8/layout/orgChart1"/>
    <dgm:cxn modelId="{C15B699D-045A-47BA-87CE-C2C41330774D}" type="presOf" srcId="{5D7F886A-1942-42AB-BD96-B7F6707FCE51}" destId="{2ACE3864-06D1-4834-B3D0-1A7098EF4FFE}" srcOrd="0" destOrd="0" presId="urn:microsoft.com/office/officeart/2005/8/layout/orgChart1"/>
    <dgm:cxn modelId="{C46B9B9E-C592-4718-8756-C364C6E0BB5B}" srcId="{9D748D93-5374-4EEB-8211-EA6065578BB7}" destId="{B309A2BF-8552-483F-9CE3-1435F8DAE48B}" srcOrd="3" destOrd="0" parTransId="{1FCB1CFA-FBDE-4636-A88E-FADFB1ED0CA5}" sibTransId="{A8E44BF5-AA33-4606-BEC9-781397B57882}"/>
    <dgm:cxn modelId="{1727AE9E-93DE-4973-94B4-1C0DD99C3A47}" type="presOf" srcId="{8D2F9F25-4003-450D-9DA6-9E6506E0318F}" destId="{728C5ADA-6909-4316-BA8C-98AAE4D5BE1C}" srcOrd="0" destOrd="0" presId="urn:microsoft.com/office/officeart/2005/8/layout/orgChart1"/>
    <dgm:cxn modelId="{F4F40DA0-707E-402E-A27C-0DD89E153F2B}" type="presOf" srcId="{D6DD0266-F336-43B3-836A-55C7A3B05DFB}" destId="{BE601AF7-4D8C-4517-9F5A-CB33D62D5DDF}" srcOrd="1" destOrd="0" presId="urn:microsoft.com/office/officeart/2005/8/layout/orgChart1"/>
    <dgm:cxn modelId="{E4B956A2-B38D-42BC-BFD3-09FDC543C20F}" srcId="{B18F6825-2C42-45D6-8164-29D90264DE00}" destId="{D247873A-A9DA-4B29-A2E4-D45B8EBB53E9}" srcOrd="0" destOrd="0" parTransId="{53B9E28D-8EA1-4D9B-87EE-92BB3B0C0A56}" sibTransId="{8B94E07B-53CE-49F0-8D6C-E052415F83CC}"/>
    <dgm:cxn modelId="{08766DA4-6F89-46DE-A2A0-ECCACDC15D5B}" srcId="{5F20B72A-BB7E-4265-B07A-FE8B1005DC91}" destId="{15C98C7A-0611-44C4-B6B9-944A85AC8C1F}" srcOrd="0" destOrd="0" parTransId="{092995BD-F606-46B8-BF22-8613C3CC36CE}" sibTransId="{2EE3D1B3-7ADF-47F6-A559-C43E71865EC3}"/>
    <dgm:cxn modelId="{B52A17A5-4639-4132-9FB3-6F465107656A}" type="presOf" srcId="{F8BABD5E-67F9-433F-9FE7-3A801898A80C}" destId="{BF509839-EB87-49E7-8F33-0BFE7F223E27}" srcOrd="1" destOrd="0" presId="urn:microsoft.com/office/officeart/2005/8/layout/orgChart1"/>
    <dgm:cxn modelId="{FA7528A6-51C2-44EC-9EEC-26065483A803}" type="presOf" srcId="{DA40BED8-0112-4431-BA06-A5A0A6B80BEA}" destId="{426571E5-6F32-460A-905C-C810F1BE1091}" srcOrd="0" destOrd="0" presId="urn:microsoft.com/office/officeart/2005/8/layout/orgChart1"/>
    <dgm:cxn modelId="{FCF3C8A6-ABB4-4590-95D4-4343B5230EDC}" type="presOf" srcId="{97210C8D-0952-496B-AC6F-1EFE59F7C4C5}" destId="{2D5C3AB2-A7E0-4558-8E2F-BD818E3DDBCB}" srcOrd="1" destOrd="0" presId="urn:microsoft.com/office/officeart/2005/8/layout/orgChart1"/>
    <dgm:cxn modelId="{C9E627AA-87B1-4CB8-A645-97E65495C81D}" type="presOf" srcId="{9D748D93-5374-4EEB-8211-EA6065578BB7}" destId="{B79DD399-0721-4D8E-B6AC-FD48C799F237}" srcOrd="1" destOrd="0" presId="urn:microsoft.com/office/officeart/2005/8/layout/orgChart1"/>
    <dgm:cxn modelId="{B69576AC-650E-45A4-B616-78015FB18266}" type="presOf" srcId="{53B9E28D-8EA1-4D9B-87EE-92BB3B0C0A56}" destId="{D784441A-83B7-4358-B76E-F8FA05D5467B}" srcOrd="0" destOrd="0" presId="urn:microsoft.com/office/officeart/2005/8/layout/orgChart1"/>
    <dgm:cxn modelId="{383C67AF-769F-48A0-B32C-1CDF4A902739}" type="presOf" srcId="{880DB5D6-6279-4D8A-85EB-CEA1595C8E74}" destId="{8767B253-E4FA-4736-BC21-51CA253D8E5F}" srcOrd="1" destOrd="0" presId="urn:microsoft.com/office/officeart/2005/8/layout/orgChart1"/>
    <dgm:cxn modelId="{2B729CB3-F011-4489-B912-DCBA23E50966}" type="presOf" srcId="{D6DD0266-F336-43B3-836A-55C7A3B05DFB}" destId="{61A1D28A-D128-458A-83C0-D725AAF32F2A}" srcOrd="0" destOrd="0" presId="urn:microsoft.com/office/officeart/2005/8/layout/orgChart1"/>
    <dgm:cxn modelId="{515B12B9-5D5A-43A8-8CB8-D149F083FF45}" type="presOf" srcId="{B309A2BF-8552-483F-9CE3-1435F8DAE48B}" destId="{A0289DAC-F177-45B0-94C2-73206A25C47B}" srcOrd="1" destOrd="0" presId="urn:microsoft.com/office/officeart/2005/8/layout/orgChart1"/>
    <dgm:cxn modelId="{976469BA-20F8-439F-82C1-F95F8BD2A215}" srcId="{B18F6825-2C42-45D6-8164-29D90264DE00}" destId="{880DB5D6-6279-4D8A-85EB-CEA1595C8E74}" srcOrd="1" destOrd="0" parTransId="{213E5555-EAE7-45FF-8C7A-75CA4DDB1BB1}" sibTransId="{0824F43C-E38D-4CC6-84E8-51C664DD5CED}"/>
    <dgm:cxn modelId="{69D71FBF-1480-4BF5-AA06-9873B3E5747E}" type="presOf" srcId="{D0DCC999-6EED-4A9D-A626-C7359A5DD4B7}" destId="{0CEECE68-5C9D-4D7A-8B11-13C2B49059C5}" srcOrd="0" destOrd="0" presId="urn:microsoft.com/office/officeart/2005/8/layout/orgChart1"/>
    <dgm:cxn modelId="{47C41AC3-A303-4583-9313-C84ED120CF0A}" type="presOf" srcId="{092995BD-F606-46B8-BF22-8613C3CC36CE}" destId="{5BF16133-EADC-4C69-A0DF-E1E9B8EE3445}" srcOrd="0" destOrd="0" presId="urn:microsoft.com/office/officeart/2005/8/layout/orgChart1"/>
    <dgm:cxn modelId="{9C7364C4-AD97-4946-9B85-BD2D90B9DAC0}" type="presOf" srcId="{DA40BED8-0112-4431-BA06-A5A0A6B80BEA}" destId="{4A7D84E8-B68B-4739-9568-EE41C0E8B829}" srcOrd="1" destOrd="0" presId="urn:microsoft.com/office/officeart/2005/8/layout/orgChart1"/>
    <dgm:cxn modelId="{A9A3B0CD-1EE5-4940-B268-3F602384FC54}" type="presOf" srcId="{6C7732F1-4789-46BB-A7AF-6CB28A376D4F}" destId="{7CFDEB68-0D8F-4783-96D1-196D9708B87A}" srcOrd="0" destOrd="0" presId="urn:microsoft.com/office/officeart/2005/8/layout/orgChart1"/>
    <dgm:cxn modelId="{D8ED3BD6-7678-4765-82F2-421D8CBC3C34}" srcId="{B18F6825-2C42-45D6-8164-29D90264DE00}" destId="{2B2C6D59-829E-4EAF-B9CB-757434AEFED5}" srcOrd="2" destOrd="0" parTransId="{DE96EE6A-58B6-441A-AEE5-18A204E10130}" sibTransId="{F6F3FBD1-FCCF-46E0-A60A-83F3A26C04F3}"/>
    <dgm:cxn modelId="{549CC9DD-2EBD-4097-9C6A-53D44B5B96FE}" type="presOf" srcId="{66B621F3-1165-4F80-A409-F155A5F5F864}" destId="{CEAF9A37-2927-4AC5-84B0-A54A8F95EA6E}" srcOrd="0" destOrd="0" presId="urn:microsoft.com/office/officeart/2005/8/layout/orgChart1"/>
    <dgm:cxn modelId="{688F4BDE-3AD7-4C61-8E81-8652D73112E2}" type="presOf" srcId="{D247873A-A9DA-4B29-A2E4-D45B8EBB53E9}" destId="{34FDA9A1-B20D-4D63-ADF7-92173943DFA8}" srcOrd="1" destOrd="0" presId="urn:microsoft.com/office/officeart/2005/8/layout/orgChart1"/>
    <dgm:cxn modelId="{E6D1FBE4-62AD-46DB-9501-DDE0AFDF3C10}" type="presOf" srcId="{B18F6825-2C42-45D6-8164-29D90264DE00}" destId="{10639C29-F383-4ACA-AC76-247EFAF0FD05}" srcOrd="0" destOrd="0" presId="urn:microsoft.com/office/officeart/2005/8/layout/orgChart1"/>
    <dgm:cxn modelId="{7A7438E6-D69B-4A43-BEAE-FEEB61B4760C}" type="presOf" srcId="{E208AC7C-A027-4679-86E5-DE3BE158E28B}" destId="{DD4D0A57-4B02-4B7C-9D12-CFC3617C2A9C}" srcOrd="0" destOrd="0" presId="urn:microsoft.com/office/officeart/2005/8/layout/orgChart1"/>
    <dgm:cxn modelId="{D57608E8-A803-458C-8CB7-0541F1378ED5}" type="presOf" srcId="{D84B4BCE-E9CD-4D0B-B55F-8F776B9B5CAD}" destId="{D7A7373C-138C-49AF-AC1A-FD9130BECFE6}" srcOrd="0" destOrd="0" presId="urn:microsoft.com/office/officeart/2005/8/layout/orgChart1"/>
    <dgm:cxn modelId="{D683FBE8-AC06-4010-8BBF-1204B484BC0C}" type="presOf" srcId="{CCF8EA3E-5C5B-496B-9849-0AEA82331CEC}" destId="{2A39CF67-1536-4B06-B45F-192383374880}" srcOrd="0" destOrd="0" presId="urn:microsoft.com/office/officeart/2005/8/layout/orgChart1"/>
    <dgm:cxn modelId="{219E65EA-B72E-433F-B44F-4EEA319C4E36}" type="presOf" srcId="{38198E71-8EBE-4736-9CC3-E0CBD2617CBA}" destId="{EB03F887-6DDC-41AC-9338-74C98EF9422A}" srcOrd="0" destOrd="0" presId="urn:microsoft.com/office/officeart/2005/8/layout/orgChart1"/>
    <dgm:cxn modelId="{8CE99DEA-32DF-48FA-AC76-7F60AA7FA705}" type="presOf" srcId="{15C98C7A-0611-44C4-B6B9-944A85AC8C1F}" destId="{3E6AC36A-624E-4DE5-A5ED-7CFE58250F9A}" srcOrd="0" destOrd="0" presId="urn:microsoft.com/office/officeart/2005/8/layout/orgChart1"/>
    <dgm:cxn modelId="{33E7C4F1-8C21-41E0-883B-F83E19E5E43B}" srcId="{5F20B72A-BB7E-4265-B07A-FE8B1005DC91}" destId="{04EA1F09-D4B3-4377-9598-EA23259EDE2C}" srcOrd="1" destOrd="0" parTransId="{6C7732F1-4789-46BB-A7AF-6CB28A376D4F}" sibTransId="{7D8D25E7-A1F7-48B6-A72C-ADE99C275CD3}"/>
    <dgm:cxn modelId="{7CF51BF5-0BD4-4585-AD78-28335CDCE75D}" type="presOf" srcId="{2B2C6D59-829E-4EAF-B9CB-757434AEFED5}" destId="{1CC30CD8-5FCB-4CD4-B1D3-ABA066A70AD5}" srcOrd="1" destOrd="0" presId="urn:microsoft.com/office/officeart/2005/8/layout/orgChart1"/>
    <dgm:cxn modelId="{A2655AF7-D1E5-49F0-A41C-9C51EB1CE1EE}" type="presOf" srcId="{315A3080-4A48-4070-BC35-1483450A1E01}" destId="{8A73D9BB-191A-47D5-B21B-DDDDB260837C}" srcOrd="0" destOrd="0" presId="urn:microsoft.com/office/officeart/2005/8/layout/orgChart1"/>
    <dgm:cxn modelId="{1E918DFA-3228-43DC-967B-7F68415C899B}" type="presOf" srcId="{342453B5-3408-4F0D-93FF-F7A917362113}" destId="{113A4B29-CD68-4342-88FA-19EDA34DF81F}" srcOrd="0" destOrd="0" presId="urn:microsoft.com/office/officeart/2005/8/layout/orgChart1"/>
    <dgm:cxn modelId="{D15715FB-7E68-4D95-BAA7-580163D2FED9}" type="presOf" srcId="{72D013FD-2517-41D4-B24B-AC0FB0041BB9}" destId="{57B41565-B9F0-4490-80D4-2AFC29379767}" srcOrd="0" destOrd="0" presId="urn:microsoft.com/office/officeart/2005/8/layout/orgChart1"/>
    <dgm:cxn modelId="{366504FC-B959-4994-8D69-6CA246A6D6D9}" type="presOf" srcId="{D247873A-A9DA-4B29-A2E4-D45B8EBB53E9}" destId="{09D3C077-7431-44E8-AF4E-BB335E1A6728}" srcOrd="0" destOrd="0" presId="urn:microsoft.com/office/officeart/2005/8/layout/orgChart1"/>
    <dgm:cxn modelId="{919021FE-C20C-41B3-81B4-7531FF0EEDA2}" srcId="{71522E75-AAA7-4C17-8C1A-9CCAE09488B6}" destId="{B18F6825-2C42-45D6-8164-29D90264DE00}" srcOrd="0" destOrd="0" parTransId="{D11E617F-0C32-4DEE-9D60-175297A38604}" sibTransId="{F2E49590-EBB8-48E9-8D3D-A8F2DF83667F}"/>
    <dgm:cxn modelId="{946BEDC4-0AE7-4A59-9E60-C5DA45767A60}" type="presParOf" srcId="{57DCE796-E146-41E4-B253-A9CE76F94D91}" destId="{62D235C1-18DF-4A8C-B0BF-375D3F7D4AF5}" srcOrd="0" destOrd="0" presId="urn:microsoft.com/office/officeart/2005/8/layout/orgChart1"/>
    <dgm:cxn modelId="{955C7B2F-43C6-47B4-B5DA-D471BCE42398}" type="presParOf" srcId="{62D235C1-18DF-4A8C-B0BF-375D3F7D4AF5}" destId="{34BA82A9-43EE-4B88-9088-6AEDF888DCC0}" srcOrd="0" destOrd="0" presId="urn:microsoft.com/office/officeart/2005/8/layout/orgChart1"/>
    <dgm:cxn modelId="{AD77A288-320D-43DB-90B9-18BF8E90EC0E}" type="presParOf" srcId="{34BA82A9-43EE-4B88-9088-6AEDF888DCC0}" destId="{10639C29-F383-4ACA-AC76-247EFAF0FD05}" srcOrd="0" destOrd="0" presId="urn:microsoft.com/office/officeart/2005/8/layout/orgChart1"/>
    <dgm:cxn modelId="{1F46FDDC-DA00-489E-B478-234C964BD3F2}" type="presParOf" srcId="{34BA82A9-43EE-4B88-9088-6AEDF888DCC0}" destId="{551568E5-9CA5-4D34-A475-3E53BCA1E7A8}" srcOrd="1" destOrd="0" presId="urn:microsoft.com/office/officeart/2005/8/layout/orgChart1"/>
    <dgm:cxn modelId="{959963B8-4ADD-4CBF-AE53-8FFAEF1887D4}" type="presParOf" srcId="{62D235C1-18DF-4A8C-B0BF-375D3F7D4AF5}" destId="{D589FB82-6790-4379-AA7A-D87A57588D2D}" srcOrd="1" destOrd="0" presId="urn:microsoft.com/office/officeart/2005/8/layout/orgChart1"/>
    <dgm:cxn modelId="{FF52BEB4-E9FE-4D6D-BEC0-E1CB539D4A44}" type="presParOf" srcId="{D589FB82-6790-4379-AA7A-D87A57588D2D}" destId="{D784441A-83B7-4358-B76E-F8FA05D5467B}" srcOrd="0" destOrd="0" presId="urn:microsoft.com/office/officeart/2005/8/layout/orgChart1"/>
    <dgm:cxn modelId="{A353042A-1385-4073-A795-50C799856097}" type="presParOf" srcId="{D589FB82-6790-4379-AA7A-D87A57588D2D}" destId="{69B07D1D-8897-4CEC-92BD-FD157AFBFEF3}" srcOrd="1" destOrd="0" presId="urn:microsoft.com/office/officeart/2005/8/layout/orgChart1"/>
    <dgm:cxn modelId="{6DD8CEE9-0E49-4DA1-BC76-4FA2568615F5}" type="presParOf" srcId="{69B07D1D-8897-4CEC-92BD-FD157AFBFEF3}" destId="{C6CBB85C-0EF8-45A8-8306-08BFBF5EF5D6}" srcOrd="0" destOrd="0" presId="urn:microsoft.com/office/officeart/2005/8/layout/orgChart1"/>
    <dgm:cxn modelId="{8E7DDC0B-F812-4379-97FF-0F60ECB2E1F1}" type="presParOf" srcId="{C6CBB85C-0EF8-45A8-8306-08BFBF5EF5D6}" destId="{09D3C077-7431-44E8-AF4E-BB335E1A6728}" srcOrd="0" destOrd="0" presId="urn:microsoft.com/office/officeart/2005/8/layout/orgChart1"/>
    <dgm:cxn modelId="{B8033E5F-45D7-4CF0-BDE7-03765CBEB3F1}" type="presParOf" srcId="{C6CBB85C-0EF8-45A8-8306-08BFBF5EF5D6}" destId="{34FDA9A1-B20D-4D63-ADF7-92173943DFA8}" srcOrd="1" destOrd="0" presId="urn:microsoft.com/office/officeart/2005/8/layout/orgChart1"/>
    <dgm:cxn modelId="{C3AFB377-B911-45F4-B93A-2EA4457B9B84}" type="presParOf" srcId="{69B07D1D-8897-4CEC-92BD-FD157AFBFEF3}" destId="{0F408110-65DD-41BD-9830-583B6598C96D}" srcOrd="1" destOrd="0" presId="urn:microsoft.com/office/officeart/2005/8/layout/orgChart1"/>
    <dgm:cxn modelId="{EE263157-BBDA-428C-8577-10E729F4A770}" type="presParOf" srcId="{0F408110-65DD-41BD-9830-583B6598C96D}" destId="{2ACE3864-06D1-4834-B3D0-1A7098EF4FFE}" srcOrd="0" destOrd="0" presId="urn:microsoft.com/office/officeart/2005/8/layout/orgChart1"/>
    <dgm:cxn modelId="{38359642-67AA-469A-B998-4310322924C5}" type="presParOf" srcId="{0F408110-65DD-41BD-9830-583B6598C96D}" destId="{63F379DA-C9A9-4F95-8860-A1AEFC203985}" srcOrd="1" destOrd="0" presId="urn:microsoft.com/office/officeart/2005/8/layout/orgChart1"/>
    <dgm:cxn modelId="{5C6AD61E-1962-43B1-810C-99574A3BD028}" type="presParOf" srcId="{63F379DA-C9A9-4F95-8860-A1AEFC203985}" destId="{A1DDAB9F-6566-47A1-A360-214CD14D488B}" srcOrd="0" destOrd="0" presId="urn:microsoft.com/office/officeart/2005/8/layout/orgChart1"/>
    <dgm:cxn modelId="{FF13353C-9FBE-41F8-9E69-073AFDF99A1E}" type="presParOf" srcId="{A1DDAB9F-6566-47A1-A360-214CD14D488B}" destId="{28FB74F9-A44E-417C-A3D8-D23AED8AA561}" srcOrd="0" destOrd="0" presId="urn:microsoft.com/office/officeart/2005/8/layout/orgChart1"/>
    <dgm:cxn modelId="{EE648300-BF6F-4393-A6F5-D4E7CD23962D}" type="presParOf" srcId="{A1DDAB9F-6566-47A1-A360-214CD14D488B}" destId="{BF509839-EB87-49E7-8F33-0BFE7F223E27}" srcOrd="1" destOrd="0" presId="urn:microsoft.com/office/officeart/2005/8/layout/orgChart1"/>
    <dgm:cxn modelId="{2FEA8C94-16B0-4898-9484-B1C945A5AACA}" type="presParOf" srcId="{63F379DA-C9A9-4F95-8860-A1AEFC203985}" destId="{5C6F9A68-9B04-4897-B9C3-459A971DAE8C}" srcOrd="1" destOrd="0" presId="urn:microsoft.com/office/officeart/2005/8/layout/orgChart1"/>
    <dgm:cxn modelId="{F23D5F4F-D9F6-4BC7-B2BA-A140B4E3C836}" type="presParOf" srcId="{63F379DA-C9A9-4F95-8860-A1AEFC203985}" destId="{EA4A3C01-1D75-4BA8-90CE-DCC758F73521}" srcOrd="2" destOrd="0" presId="urn:microsoft.com/office/officeart/2005/8/layout/orgChart1"/>
    <dgm:cxn modelId="{BA0D48EA-EFE6-495F-8BDA-B9E8C83FB5F2}" type="presParOf" srcId="{69B07D1D-8897-4CEC-92BD-FD157AFBFEF3}" destId="{72897D91-FD7C-40B8-B496-C0809CCE2ED5}" srcOrd="2" destOrd="0" presId="urn:microsoft.com/office/officeart/2005/8/layout/orgChart1"/>
    <dgm:cxn modelId="{70E7CB34-1E4B-4E88-B6AD-31E8F4B52707}" type="presParOf" srcId="{D589FB82-6790-4379-AA7A-D87A57588D2D}" destId="{901D54F0-DE7E-45BE-BD30-DD88F0D546D0}" srcOrd="2" destOrd="0" presId="urn:microsoft.com/office/officeart/2005/8/layout/orgChart1"/>
    <dgm:cxn modelId="{9B4E99CB-F420-46B6-B7E8-C936663BE1BE}" type="presParOf" srcId="{D589FB82-6790-4379-AA7A-D87A57588D2D}" destId="{18370618-7123-40F5-B427-71480FC91729}" srcOrd="3" destOrd="0" presId="urn:microsoft.com/office/officeart/2005/8/layout/orgChart1"/>
    <dgm:cxn modelId="{FB462DA0-CF32-47DA-B21B-4915BEEF32FE}" type="presParOf" srcId="{18370618-7123-40F5-B427-71480FC91729}" destId="{C8D9EA0C-0165-46B3-9BB9-3C6892318E1E}" srcOrd="0" destOrd="0" presId="urn:microsoft.com/office/officeart/2005/8/layout/orgChart1"/>
    <dgm:cxn modelId="{1D19F9CF-6757-44DB-A8F2-2C69DD41BD87}" type="presParOf" srcId="{C8D9EA0C-0165-46B3-9BB9-3C6892318E1E}" destId="{D165C65D-F256-42C1-A8D7-4C18AAAA24BD}" srcOrd="0" destOrd="0" presId="urn:microsoft.com/office/officeart/2005/8/layout/orgChart1"/>
    <dgm:cxn modelId="{BE20DB49-FB25-46FB-B24B-EFCB7486F0AC}" type="presParOf" srcId="{C8D9EA0C-0165-46B3-9BB9-3C6892318E1E}" destId="{8767B253-E4FA-4736-BC21-51CA253D8E5F}" srcOrd="1" destOrd="0" presId="urn:microsoft.com/office/officeart/2005/8/layout/orgChart1"/>
    <dgm:cxn modelId="{EC95E074-E24B-4278-A08D-B9FF6CF6416B}" type="presParOf" srcId="{18370618-7123-40F5-B427-71480FC91729}" destId="{03FCD7A3-860A-485E-A16B-FDCE1F891022}" srcOrd="1" destOrd="0" presId="urn:microsoft.com/office/officeart/2005/8/layout/orgChart1"/>
    <dgm:cxn modelId="{CE417E49-2693-4242-892F-6E78588C2016}" type="presParOf" srcId="{03FCD7A3-860A-485E-A16B-FDCE1F891022}" destId="{D7A7373C-138C-49AF-AC1A-FD9130BECFE6}" srcOrd="0" destOrd="0" presId="urn:microsoft.com/office/officeart/2005/8/layout/orgChart1"/>
    <dgm:cxn modelId="{06B1F92D-9FB0-471E-8192-44244E6D3CBF}" type="presParOf" srcId="{03FCD7A3-860A-485E-A16B-FDCE1F891022}" destId="{5B6A04B3-F830-4C54-A882-36E18E1CE604}" srcOrd="1" destOrd="0" presId="urn:microsoft.com/office/officeart/2005/8/layout/orgChart1"/>
    <dgm:cxn modelId="{F302B482-16D9-4525-9268-587824840171}" type="presParOf" srcId="{5B6A04B3-F830-4C54-A882-36E18E1CE604}" destId="{D03A33D6-D8F0-4022-8672-B3821F25D2C7}" srcOrd="0" destOrd="0" presId="urn:microsoft.com/office/officeart/2005/8/layout/orgChart1"/>
    <dgm:cxn modelId="{893EF265-ED3E-44FA-AF75-22041B2773A8}" type="presParOf" srcId="{D03A33D6-D8F0-4022-8672-B3821F25D2C7}" destId="{426571E5-6F32-460A-905C-C810F1BE1091}" srcOrd="0" destOrd="0" presId="urn:microsoft.com/office/officeart/2005/8/layout/orgChart1"/>
    <dgm:cxn modelId="{1027CE70-AEFE-4618-A1B8-DB676CED3C9C}" type="presParOf" srcId="{D03A33D6-D8F0-4022-8672-B3821F25D2C7}" destId="{4A7D84E8-B68B-4739-9568-EE41C0E8B829}" srcOrd="1" destOrd="0" presId="urn:microsoft.com/office/officeart/2005/8/layout/orgChart1"/>
    <dgm:cxn modelId="{F244B0B4-388E-4AFF-A839-437FD06D41B9}" type="presParOf" srcId="{5B6A04B3-F830-4C54-A882-36E18E1CE604}" destId="{3536137B-1062-4927-A0FF-DF3B06610DF5}" srcOrd="1" destOrd="0" presId="urn:microsoft.com/office/officeart/2005/8/layout/orgChart1"/>
    <dgm:cxn modelId="{47D741AC-5D8A-4983-A002-E4D7106D5620}" type="presParOf" srcId="{3536137B-1062-4927-A0FF-DF3B06610DF5}" destId="{C69BD814-599A-40BC-ADE0-F0DC2622A376}" srcOrd="0" destOrd="0" presId="urn:microsoft.com/office/officeart/2005/8/layout/orgChart1"/>
    <dgm:cxn modelId="{45C6070A-1AFF-4962-814F-D612766DBCF9}" type="presParOf" srcId="{3536137B-1062-4927-A0FF-DF3B06610DF5}" destId="{B281790E-836F-460A-B624-4F387A98EB17}" srcOrd="1" destOrd="0" presId="urn:microsoft.com/office/officeart/2005/8/layout/orgChart1"/>
    <dgm:cxn modelId="{C2EE9FEC-8AA3-431F-ADA5-4E2A3A054763}" type="presParOf" srcId="{B281790E-836F-460A-B624-4F387A98EB17}" destId="{E1EC7F55-2B0A-40E1-B49B-21C20BF4E95B}" srcOrd="0" destOrd="0" presId="urn:microsoft.com/office/officeart/2005/8/layout/orgChart1"/>
    <dgm:cxn modelId="{DBBCF236-D1A0-483F-8F5D-F2B25832EC9D}" type="presParOf" srcId="{E1EC7F55-2B0A-40E1-B49B-21C20BF4E95B}" destId="{CEAF9A37-2927-4AC5-84B0-A54A8F95EA6E}" srcOrd="0" destOrd="0" presId="urn:microsoft.com/office/officeart/2005/8/layout/orgChart1"/>
    <dgm:cxn modelId="{F04B5168-1863-4FAD-984F-0304CDAB9ABB}" type="presParOf" srcId="{E1EC7F55-2B0A-40E1-B49B-21C20BF4E95B}" destId="{2B631AA1-E5AD-4B2F-873B-2D73DC303BA8}" srcOrd="1" destOrd="0" presId="urn:microsoft.com/office/officeart/2005/8/layout/orgChart1"/>
    <dgm:cxn modelId="{28405B9F-65FF-457F-9C60-E8130087943C}" type="presParOf" srcId="{B281790E-836F-460A-B624-4F387A98EB17}" destId="{B4204525-8D05-4DC3-BC6F-EF700DC6E1A9}" srcOrd="1" destOrd="0" presId="urn:microsoft.com/office/officeart/2005/8/layout/orgChart1"/>
    <dgm:cxn modelId="{3C9AE50C-6FB7-4014-A4F0-3F0D11E857A2}" type="presParOf" srcId="{B281790E-836F-460A-B624-4F387A98EB17}" destId="{AD94D87A-53A5-4FFB-BA87-AEA5763A2209}" srcOrd="2" destOrd="0" presId="urn:microsoft.com/office/officeart/2005/8/layout/orgChart1"/>
    <dgm:cxn modelId="{DA4D1874-B585-4487-B4AF-0B98EC094DD8}" type="presParOf" srcId="{3536137B-1062-4927-A0FF-DF3B06610DF5}" destId="{0CEECE68-5C9D-4D7A-8B11-13C2B49059C5}" srcOrd="2" destOrd="0" presId="urn:microsoft.com/office/officeart/2005/8/layout/orgChart1"/>
    <dgm:cxn modelId="{14D9FE3E-3F29-4646-919E-4C6142AECEE6}" type="presParOf" srcId="{3536137B-1062-4927-A0FF-DF3B06610DF5}" destId="{4943D89E-8656-490A-B825-972520F192B2}" srcOrd="3" destOrd="0" presId="urn:microsoft.com/office/officeart/2005/8/layout/orgChart1"/>
    <dgm:cxn modelId="{877A87CF-21B0-4128-B154-DF7D5EF25B5E}" type="presParOf" srcId="{4943D89E-8656-490A-B825-972520F192B2}" destId="{616F9C76-2E13-4563-B6DD-3AEF9EF72696}" srcOrd="0" destOrd="0" presId="urn:microsoft.com/office/officeart/2005/8/layout/orgChart1"/>
    <dgm:cxn modelId="{E2E9B7A4-5511-461C-AC84-6A3146F217DB}" type="presParOf" srcId="{616F9C76-2E13-4563-B6DD-3AEF9EF72696}" destId="{6009CA50-7241-4216-9F38-158D3689B3D0}" srcOrd="0" destOrd="0" presId="urn:microsoft.com/office/officeart/2005/8/layout/orgChart1"/>
    <dgm:cxn modelId="{45A5BBCF-75B2-4051-B87B-88D116197640}" type="presParOf" srcId="{616F9C76-2E13-4563-B6DD-3AEF9EF72696}" destId="{2D5C3AB2-A7E0-4558-8E2F-BD818E3DDBCB}" srcOrd="1" destOrd="0" presId="urn:microsoft.com/office/officeart/2005/8/layout/orgChart1"/>
    <dgm:cxn modelId="{FCD334B4-6ECF-42BE-8209-6C6B70D6D0AB}" type="presParOf" srcId="{4943D89E-8656-490A-B825-972520F192B2}" destId="{25D209E2-B1C4-4D08-AEDC-B9415EF9F6EC}" srcOrd="1" destOrd="0" presId="urn:microsoft.com/office/officeart/2005/8/layout/orgChart1"/>
    <dgm:cxn modelId="{E853EE17-6B30-484B-A425-D8CD0531E57C}" type="presParOf" srcId="{4943D89E-8656-490A-B825-972520F192B2}" destId="{AA8BC849-7667-4790-967D-947141B5F95F}" srcOrd="2" destOrd="0" presId="urn:microsoft.com/office/officeart/2005/8/layout/orgChart1"/>
    <dgm:cxn modelId="{8C5FA98C-5FE3-4602-B62F-5E5B47D8B41F}" type="presParOf" srcId="{5B6A04B3-F830-4C54-A882-36E18E1CE604}" destId="{42F8006D-987B-41A3-A0C2-A1DCE48C12D0}" srcOrd="2" destOrd="0" presId="urn:microsoft.com/office/officeart/2005/8/layout/orgChart1"/>
    <dgm:cxn modelId="{4D5FDA0C-2E1C-44EC-B20E-C5BD2F96CFBA}" type="presParOf" srcId="{03FCD7A3-860A-485E-A16B-FDCE1F891022}" destId="{2A39CF67-1536-4B06-B45F-192383374880}" srcOrd="2" destOrd="0" presId="urn:microsoft.com/office/officeart/2005/8/layout/orgChart1"/>
    <dgm:cxn modelId="{38F78C34-2842-48DC-BD83-4888134B0B4F}" type="presParOf" srcId="{03FCD7A3-860A-485E-A16B-FDCE1F891022}" destId="{9CAA602B-EE3D-4DB2-AFAD-2A847E85CAE2}" srcOrd="3" destOrd="0" presId="urn:microsoft.com/office/officeart/2005/8/layout/orgChart1"/>
    <dgm:cxn modelId="{49B80A99-292A-4372-8AC7-68552E496243}" type="presParOf" srcId="{9CAA602B-EE3D-4DB2-AFAD-2A847E85CAE2}" destId="{8EF7C86C-05BC-4777-B70F-04BECA9C10D6}" srcOrd="0" destOrd="0" presId="urn:microsoft.com/office/officeart/2005/8/layout/orgChart1"/>
    <dgm:cxn modelId="{CCF6763A-A441-494D-9938-6F53AA9FDEF6}" type="presParOf" srcId="{8EF7C86C-05BC-4777-B70F-04BECA9C10D6}" destId="{25FF643F-4534-4816-8771-7659BB7F024F}" srcOrd="0" destOrd="0" presId="urn:microsoft.com/office/officeart/2005/8/layout/orgChart1"/>
    <dgm:cxn modelId="{CAC4F5D2-28AF-4EE7-8912-1DEA9CFBB9FB}" type="presParOf" srcId="{8EF7C86C-05BC-4777-B70F-04BECA9C10D6}" destId="{60BD118E-A177-46FE-8369-482B986003BF}" srcOrd="1" destOrd="0" presId="urn:microsoft.com/office/officeart/2005/8/layout/orgChart1"/>
    <dgm:cxn modelId="{B652A057-E3BA-499D-B663-AC79958E7584}" type="presParOf" srcId="{9CAA602B-EE3D-4DB2-AFAD-2A847E85CAE2}" destId="{400F5E3A-1D8B-438E-B42F-A0A149CC0DEA}" srcOrd="1" destOrd="0" presId="urn:microsoft.com/office/officeart/2005/8/layout/orgChart1"/>
    <dgm:cxn modelId="{7DF4915C-5B5C-4C9D-B234-985626F79210}" type="presParOf" srcId="{400F5E3A-1D8B-438E-B42F-A0A149CC0DEA}" destId="{5BF16133-EADC-4C69-A0DF-E1E9B8EE3445}" srcOrd="0" destOrd="0" presId="urn:microsoft.com/office/officeart/2005/8/layout/orgChart1"/>
    <dgm:cxn modelId="{B1199F8C-3AE0-4704-8BBA-3731407D4AF4}" type="presParOf" srcId="{400F5E3A-1D8B-438E-B42F-A0A149CC0DEA}" destId="{34F27529-7425-4DA7-980D-D95D58A4012B}" srcOrd="1" destOrd="0" presId="urn:microsoft.com/office/officeart/2005/8/layout/orgChart1"/>
    <dgm:cxn modelId="{49C6D4A1-033B-4A8B-8604-010F3525205B}" type="presParOf" srcId="{34F27529-7425-4DA7-980D-D95D58A4012B}" destId="{E07225E3-A58E-4DC9-8A5F-9B76143B2238}" srcOrd="0" destOrd="0" presId="urn:microsoft.com/office/officeart/2005/8/layout/orgChart1"/>
    <dgm:cxn modelId="{048D514C-1C2D-44F3-8C57-418753608472}" type="presParOf" srcId="{E07225E3-A58E-4DC9-8A5F-9B76143B2238}" destId="{3E6AC36A-624E-4DE5-A5ED-7CFE58250F9A}" srcOrd="0" destOrd="0" presId="urn:microsoft.com/office/officeart/2005/8/layout/orgChart1"/>
    <dgm:cxn modelId="{43E38442-F843-49A0-8510-8A5E986AAA3B}" type="presParOf" srcId="{E07225E3-A58E-4DC9-8A5F-9B76143B2238}" destId="{30D3DB91-7298-42A8-923A-B3944A1F8EC9}" srcOrd="1" destOrd="0" presId="urn:microsoft.com/office/officeart/2005/8/layout/orgChart1"/>
    <dgm:cxn modelId="{F7AD75DB-6827-4C1E-A551-6C3821FC2B41}" type="presParOf" srcId="{34F27529-7425-4DA7-980D-D95D58A4012B}" destId="{579E5DBD-4C0C-4ED7-944C-D3482CCB8485}" srcOrd="1" destOrd="0" presId="urn:microsoft.com/office/officeart/2005/8/layout/orgChart1"/>
    <dgm:cxn modelId="{CCDF09C9-448E-4151-B4FC-B7D4625AF9BF}" type="presParOf" srcId="{34F27529-7425-4DA7-980D-D95D58A4012B}" destId="{EAF29131-2363-4A76-9B2E-BA17CCF7A8DE}" srcOrd="2" destOrd="0" presId="urn:microsoft.com/office/officeart/2005/8/layout/orgChart1"/>
    <dgm:cxn modelId="{8E35ACDE-A31C-4A8C-B1FA-1FEA852FF387}" type="presParOf" srcId="{400F5E3A-1D8B-438E-B42F-A0A149CC0DEA}" destId="{7CFDEB68-0D8F-4783-96D1-196D9708B87A}" srcOrd="2" destOrd="0" presId="urn:microsoft.com/office/officeart/2005/8/layout/orgChart1"/>
    <dgm:cxn modelId="{DC53100C-3BA2-4E7C-8CD6-18A9C9692E11}" type="presParOf" srcId="{400F5E3A-1D8B-438E-B42F-A0A149CC0DEA}" destId="{8159CB1A-54A0-4FB6-BA31-68270024F538}" srcOrd="3" destOrd="0" presId="urn:microsoft.com/office/officeart/2005/8/layout/orgChart1"/>
    <dgm:cxn modelId="{1610011A-4674-442C-A033-C9CE9CC69358}" type="presParOf" srcId="{8159CB1A-54A0-4FB6-BA31-68270024F538}" destId="{9B32B2EB-03DB-4AF4-8BC2-851CBA7025AE}" srcOrd="0" destOrd="0" presId="urn:microsoft.com/office/officeart/2005/8/layout/orgChart1"/>
    <dgm:cxn modelId="{954445CA-ECB1-4C6F-A629-FB9E4B53B17E}" type="presParOf" srcId="{9B32B2EB-03DB-4AF4-8BC2-851CBA7025AE}" destId="{2DDBC57C-6EC8-4B58-AF7A-EF493D94208E}" srcOrd="0" destOrd="0" presId="urn:microsoft.com/office/officeart/2005/8/layout/orgChart1"/>
    <dgm:cxn modelId="{CE0EEE90-8327-4968-B5FF-AC9986137131}" type="presParOf" srcId="{9B32B2EB-03DB-4AF4-8BC2-851CBA7025AE}" destId="{BC62BCF8-596C-4BEF-8DAF-AC01D4DC274F}" srcOrd="1" destOrd="0" presId="urn:microsoft.com/office/officeart/2005/8/layout/orgChart1"/>
    <dgm:cxn modelId="{470EBED2-AB6E-4B91-A9C7-95B222FB87F6}" type="presParOf" srcId="{8159CB1A-54A0-4FB6-BA31-68270024F538}" destId="{3DCB76D2-7572-4D59-AAC3-8E7614CC5E42}" srcOrd="1" destOrd="0" presId="urn:microsoft.com/office/officeart/2005/8/layout/orgChart1"/>
    <dgm:cxn modelId="{9C515EF3-48AB-4B7D-AFDC-C6DBC645619C}" type="presParOf" srcId="{8159CB1A-54A0-4FB6-BA31-68270024F538}" destId="{3E561F8E-3A93-4E17-B4D8-6E32E26901A2}" srcOrd="2" destOrd="0" presId="urn:microsoft.com/office/officeart/2005/8/layout/orgChart1"/>
    <dgm:cxn modelId="{655DC800-F508-40F7-A9E3-D127FD957FD8}" type="presParOf" srcId="{9CAA602B-EE3D-4DB2-AFAD-2A847E85CAE2}" destId="{10E68FA6-7AB4-4414-93A1-F07060F7B262}" srcOrd="2" destOrd="0" presId="urn:microsoft.com/office/officeart/2005/8/layout/orgChart1"/>
    <dgm:cxn modelId="{BA8F4B36-1A0C-437C-BFB3-2DB5C0BEACA3}" type="presParOf" srcId="{18370618-7123-40F5-B427-71480FC91729}" destId="{714FB603-B989-4B08-A1DF-4460380A482E}" srcOrd="2" destOrd="0" presId="urn:microsoft.com/office/officeart/2005/8/layout/orgChart1"/>
    <dgm:cxn modelId="{1B6CE2A2-49C4-4256-9B21-94625B9A1C5A}" type="presParOf" srcId="{D589FB82-6790-4379-AA7A-D87A57588D2D}" destId="{51BCA3EC-8123-4D10-9653-777D55422A01}" srcOrd="4" destOrd="0" presId="urn:microsoft.com/office/officeart/2005/8/layout/orgChart1"/>
    <dgm:cxn modelId="{D7C4C7D6-7C6E-47D9-9D81-E6A6C7991354}" type="presParOf" srcId="{D589FB82-6790-4379-AA7A-D87A57588D2D}" destId="{849789E1-0786-4E53-90F7-5D0B21081506}" srcOrd="5" destOrd="0" presId="urn:microsoft.com/office/officeart/2005/8/layout/orgChart1"/>
    <dgm:cxn modelId="{9CDD764F-D0D5-4788-BEEC-F8AC717ED376}" type="presParOf" srcId="{849789E1-0786-4E53-90F7-5D0B21081506}" destId="{4DB9F637-5DCB-4330-8FC2-670C29259FCD}" srcOrd="0" destOrd="0" presId="urn:microsoft.com/office/officeart/2005/8/layout/orgChart1"/>
    <dgm:cxn modelId="{B3270FCA-A941-4607-9E85-93485D91EBCA}" type="presParOf" srcId="{4DB9F637-5DCB-4330-8FC2-670C29259FCD}" destId="{CF469677-8561-44FD-8A2E-4F692164E59B}" srcOrd="0" destOrd="0" presId="urn:microsoft.com/office/officeart/2005/8/layout/orgChart1"/>
    <dgm:cxn modelId="{DCE8F853-DB91-4184-964A-7FE3759D440C}" type="presParOf" srcId="{4DB9F637-5DCB-4330-8FC2-670C29259FCD}" destId="{1CC30CD8-5FCB-4CD4-B1D3-ABA066A70AD5}" srcOrd="1" destOrd="0" presId="urn:microsoft.com/office/officeart/2005/8/layout/orgChart1"/>
    <dgm:cxn modelId="{D5826CA0-C9E0-4AF7-9424-745718AF8988}" type="presParOf" srcId="{849789E1-0786-4E53-90F7-5D0B21081506}" destId="{718BC25C-1825-4773-A8FD-57D1A817DF3F}" srcOrd="1" destOrd="0" presId="urn:microsoft.com/office/officeart/2005/8/layout/orgChart1"/>
    <dgm:cxn modelId="{12112632-605E-4784-B365-45D410C43D77}" type="presParOf" srcId="{718BC25C-1825-4773-A8FD-57D1A817DF3F}" destId="{113A4B29-CD68-4342-88FA-19EDA34DF81F}" srcOrd="0" destOrd="0" presId="urn:microsoft.com/office/officeart/2005/8/layout/orgChart1"/>
    <dgm:cxn modelId="{5FDCC550-4724-4ABA-95E8-C284D8DFBFE7}" type="presParOf" srcId="{718BC25C-1825-4773-A8FD-57D1A817DF3F}" destId="{025D5596-9B5E-4E94-BFB3-1796F432C131}" srcOrd="1" destOrd="0" presId="urn:microsoft.com/office/officeart/2005/8/layout/orgChart1"/>
    <dgm:cxn modelId="{17D6D14D-4334-40E8-B9D3-1AB5CFD4D296}" type="presParOf" srcId="{025D5596-9B5E-4E94-BFB3-1796F432C131}" destId="{D3ACDCFB-EE48-4E23-946E-DC279B367112}" srcOrd="0" destOrd="0" presId="urn:microsoft.com/office/officeart/2005/8/layout/orgChart1"/>
    <dgm:cxn modelId="{828EAC4D-6D3B-499C-947E-A807DDEE078A}" type="presParOf" srcId="{D3ACDCFB-EE48-4E23-946E-DC279B367112}" destId="{367297E4-683B-4729-BD24-4F8E18FCAC9D}" srcOrd="0" destOrd="0" presId="urn:microsoft.com/office/officeart/2005/8/layout/orgChart1"/>
    <dgm:cxn modelId="{EEC4E7DA-CC56-41F9-ABCC-A336263F32F0}" type="presParOf" srcId="{D3ACDCFB-EE48-4E23-946E-DC279B367112}" destId="{52F27141-3347-4C02-8174-61E7FDE61353}" srcOrd="1" destOrd="0" presId="urn:microsoft.com/office/officeart/2005/8/layout/orgChart1"/>
    <dgm:cxn modelId="{FC3F87DF-2A70-44E9-9871-97448773ED00}" type="presParOf" srcId="{025D5596-9B5E-4E94-BFB3-1796F432C131}" destId="{F2A578B0-B6F8-47ED-BE31-4C4559BCF811}" srcOrd="1" destOrd="0" presId="urn:microsoft.com/office/officeart/2005/8/layout/orgChart1"/>
    <dgm:cxn modelId="{2C2C4559-E517-4C66-9326-B73C1C6EBB4A}" type="presParOf" srcId="{025D5596-9B5E-4E94-BFB3-1796F432C131}" destId="{1E489419-C446-43E5-9FA8-B0851DA195F4}" srcOrd="2" destOrd="0" presId="urn:microsoft.com/office/officeart/2005/8/layout/orgChart1"/>
    <dgm:cxn modelId="{BBD25C45-931C-490A-9C6D-DD20E4D4817C}" type="presParOf" srcId="{849789E1-0786-4E53-90F7-5D0B21081506}" destId="{6E9922E1-4832-469C-B24A-29137CD19D63}" srcOrd="2" destOrd="0" presId="urn:microsoft.com/office/officeart/2005/8/layout/orgChart1"/>
    <dgm:cxn modelId="{A870DF34-CDD4-4821-B3F2-B239D83B7ABE}" type="presParOf" srcId="{D589FB82-6790-4379-AA7A-D87A57588D2D}" destId="{4D68D20E-9169-4D3C-9FB1-644B1F2193C4}" srcOrd="6" destOrd="0" presId="urn:microsoft.com/office/officeart/2005/8/layout/orgChart1"/>
    <dgm:cxn modelId="{EAC9BB09-C3FC-4FE0-ABE2-F3A9DE2558B1}" type="presParOf" srcId="{D589FB82-6790-4379-AA7A-D87A57588D2D}" destId="{84E140C5-E5C2-49E8-A4CC-8E1393E98CB5}" srcOrd="7" destOrd="0" presId="urn:microsoft.com/office/officeart/2005/8/layout/orgChart1"/>
    <dgm:cxn modelId="{0D6223FC-007C-47FE-9B8C-4689DC167F70}" type="presParOf" srcId="{84E140C5-E5C2-49E8-A4CC-8E1393E98CB5}" destId="{A8C03D77-2F1D-4E61-AA72-E71084B687EF}" srcOrd="0" destOrd="0" presId="urn:microsoft.com/office/officeart/2005/8/layout/orgChart1"/>
    <dgm:cxn modelId="{3E9B6C77-5D59-460F-B57E-0326AD148986}" type="presParOf" srcId="{A8C03D77-2F1D-4E61-AA72-E71084B687EF}" destId="{14FF212F-D5FA-43A8-990A-CB7CA29C534B}" srcOrd="0" destOrd="0" presId="urn:microsoft.com/office/officeart/2005/8/layout/orgChart1"/>
    <dgm:cxn modelId="{CA80C31E-8DED-44E8-B956-4DBE2AC539D3}" type="presParOf" srcId="{A8C03D77-2F1D-4E61-AA72-E71084B687EF}" destId="{B79DD399-0721-4D8E-B6AC-FD48C799F237}" srcOrd="1" destOrd="0" presId="urn:microsoft.com/office/officeart/2005/8/layout/orgChart1"/>
    <dgm:cxn modelId="{85A1229C-C0CF-4E28-BB3A-33691FF16D81}" type="presParOf" srcId="{84E140C5-E5C2-49E8-A4CC-8E1393E98CB5}" destId="{278DB92A-0D3D-458C-B4B8-CD6656FF9C3C}" srcOrd="1" destOrd="0" presId="urn:microsoft.com/office/officeart/2005/8/layout/orgChart1"/>
    <dgm:cxn modelId="{EE86DA19-4299-4F3E-97DB-5EBB7B197572}" type="presParOf" srcId="{278DB92A-0D3D-458C-B4B8-CD6656FF9C3C}" destId="{728C5ADA-6909-4316-BA8C-98AAE4D5BE1C}" srcOrd="0" destOrd="0" presId="urn:microsoft.com/office/officeart/2005/8/layout/orgChart1"/>
    <dgm:cxn modelId="{3A5BE229-AD4C-4311-AFD4-DDB8DCFB3E85}" type="presParOf" srcId="{278DB92A-0D3D-458C-B4B8-CD6656FF9C3C}" destId="{A5456BA1-D0E9-40D4-A4BA-45601CC1FD74}" srcOrd="1" destOrd="0" presId="urn:microsoft.com/office/officeart/2005/8/layout/orgChart1"/>
    <dgm:cxn modelId="{CC81D202-0111-4280-B349-AA325ABAF7A2}" type="presParOf" srcId="{A5456BA1-D0E9-40D4-A4BA-45601CC1FD74}" destId="{811A2134-A8A6-45AE-9A0B-C74F006605DE}" srcOrd="0" destOrd="0" presId="urn:microsoft.com/office/officeart/2005/8/layout/orgChart1"/>
    <dgm:cxn modelId="{3A2BF8B2-8D81-4B00-82E5-4FBF5AD66365}" type="presParOf" srcId="{811A2134-A8A6-45AE-9A0B-C74F006605DE}" destId="{57B41565-B9F0-4490-80D4-2AFC29379767}" srcOrd="0" destOrd="0" presId="urn:microsoft.com/office/officeart/2005/8/layout/orgChart1"/>
    <dgm:cxn modelId="{0AF5A429-8992-45EE-92F2-A28CB477B692}" type="presParOf" srcId="{811A2134-A8A6-45AE-9A0B-C74F006605DE}" destId="{767D3F4A-A41A-443E-8CC7-F50B034DB3FE}" srcOrd="1" destOrd="0" presId="urn:microsoft.com/office/officeart/2005/8/layout/orgChart1"/>
    <dgm:cxn modelId="{1D2715E7-C04B-4130-ABDE-0AB83BAF90DD}" type="presParOf" srcId="{A5456BA1-D0E9-40D4-A4BA-45601CC1FD74}" destId="{5BD92E90-80FA-4790-B06A-94D9F0ADE95E}" srcOrd="1" destOrd="0" presId="urn:microsoft.com/office/officeart/2005/8/layout/orgChart1"/>
    <dgm:cxn modelId="{9CD2E7DD-E5A7-41FE-84D8-5FA46F2CCDAE}" type="presParOf" srcId="{A5456BA1-D0E9-40D4-A4BA-45601CC1FD74}" destId="{1F356C0E-BE41-457A-B844-40A6FBAB96C2}" srcOrd="2" destOrd="0" presId="urn:microsoft.com/office/officeart/2005/8/layout/orgChart1"/>
    <dgm:cxn modelId="{4B44B7D2-F448-421E-A391-1A320D6CCD8A}" type="presParOf" srcId="{278DB92A-0D3D-458C-B4B8-CD6656FF9C3C}" destId="{EB03F887-6DDC-41AC-9338-74C98EF9422A}" srcOrd="2" destOrd="0" presId="urn:microsoft.com/office/officeart/2005/8/layout/orgChart1"/>
    <dgm:cxn modelId="{B1654C60-2BB2-4470-BBC3-12D63A7BEADF}" type="presParOf" srcId="{278DB92A-0D3D-458C-B4B8-CD6656FF9C3C}" destId="{73FE0915-B5C8-4794-A2B0-2DB5106CD601}" srcOrd="3" destOrd="0" presId="urn:microsoft.com/office/officeart/2005/8/layout/orgChart1"/>
    <dgm:cxn modelId="{F821DBA9-4E8F-49DE-819F-8C72906E295F}" type="presParOf" srcId="{73FE0915-B5C8-4794-A2B0-2DB5106CD601}" destId="{487CF505-3AC9-4C96-BBD0-1E2EE1216A52}" srcOrd="0" destOrd="0" presId="urn:microsoft.com/office/officeart/2005/8/layout/orgChart1"/>
    <dgm:cxn modelId="{C065ADE0-9C54-43F1-803B-15FE67E24621}" type="presParOf" srcId="{487CF505-3AC9-4C96-BBD0-1E2EE1216A52}" destId="{DD4D0A57-4B02-4B7C-9D12-CFC3617C2A9C}" srcOrd="0" destOrd="0" presId="urn:microsoft.com/office/officeart/2005/8/layout/orgChart1"/>
    <dgm:cxn modelId="{85C3FA58-BBD4-4182-A88F-CFBEBC0E0B2C}" type="presParOf" srcId="{487CF505-3AC9-4C96-BBD0-1E2EE1216A52}" destId="{142F47B1-F4C6-40A5-8BCD-796999D1F89B}" srcOrd="1" destOrd="0" presId="urn:microsoft.com/office/officeart/2005/8/layout/orgChart1"/>
    <dgm:cxn modelId="{D09AF085-A52A-4B22-90BA-BDC2B125CB34}" type="presParOf" srcId="{73FE0915-B5C8-4794-A2B0-2DB5106CD601}" destId="{FF5A73BF-1FAD-4179-A497-0A71DFF569B6}" srcOrd="1" destOrd="0" presId="urn:microsoft.com/office/officeart/2005/8/layout/orgChart1"/>
    <dgm:cxn modelId="{68E970FE-A473-4A1E-B79A-48AE0408436C}" type="presParOf" srcId="{73FE0915-B5C8-4794-A2B0-2DB5106CD601}" destId="{D4515074-6ACA-4CE0-97A6-136C1ED90333}" srcOrd="2" destOrd="0" presId="urn:microsoft.com/office/officeart/2005/8/layout/orgChart1"/>
    <dgm:cxn modelId="{5AA6F56F-4DEB-45A0-84D6-8697C04023BA}" type="presParOf" srcId="{278DB92A-0D3D-458C-B4B8-CD6656FF9C3C}" destId="{8A73D9BB-191A-47D5-B21B-DDDDB260837C}" srcOrd="4" destOrd="0" presId="urn:microsoft.com/office/officeart/2005/8/layout/orgChart1"/>
    <dgm:cxn modelId="{8FAA1EBC-E963-4864-9087-5BC124505ADC}" type="presParOf" srcId="{278DB92A-0D3D-458C-B4B8-CD6656FF9C3C}" destId="{ECBA50CF-831E-473A-8CD6-42A52BA1FDBF}" srcOrd="5" destOrd="0" presId="urn:microsoft.com/office/officeart/2005/8/layout/orgChart1"/>
    <dgm:cxn modelId="{70795449-5E3F-4AD8-8E8B-FCB1864420CD}" type="presParOf" srcId="{ECBA50CF-831E-473A-8CD6-42A52BA1FDBF}" destId="{494AE43A-9727-437E-8EF7-4F0C87903145}" srcOrd="0" destOrd="0" presId="urn:microsoft.com/office/officeart/2005/8/layout/orgChart1"/>
    <dgm:cxn modelId="{63F663AA-87CD-48CA-9D60-AE6CDF9E7D39}" type="presParOf" srcId="{494AE43A-9727-437E-8EF7-4F0C87903145}" destId="{61A1D28A-D128-458A-83C0-D725AAF32F2A}" srcOrd="0" destOrd="0" presId="urn:microsoft.com/office/officeart/2005/8/layout/orgChart1"/>
    <dgm:cxn modelId="{740A5D4A-638E-4FAD-8F6D-DD71F4D0899A}" type="presParOf" srcId="{494AE43A-9727-437E-8EF7-4F0C87903145}" destId="{BE601AF7-4D8C-4517-9F5A-CB33D62D5DDF}" srcOrd="1" destOrd="0" presId="urn:microsoft.com/office/officeart/2005/8/layout/orgChart1"/>
    <dgm:cxn modelId="{76977A22-48EB-4754-830E-95472B901032}" type="presParOf" srcId="{ECBA50CF-831E-473A-8CD6-42A52BA1FDBF}" destId="{914B408C-9424-42F3-ABBB-0B57651BDD66}" srcOrd="1" destOrd="0" presId="urn:microsoft.com/office/officeart/2005/8/layout/orgChart1"/>
    <dgm:cxn modelId="{CD5E6022-6314-4771-8F75-1A569305E2B7}" type="presParOf" srcId="{ECBA50CF-831E-473A-8CD6-42A52BA1FDBF}" destId="{A92A04EA-DE69-447B-A4B8-F6A02806FE32}" srcOrd="2" destOrd="0" presId="urn:microsoft.com/office/officeart/2005/8/layout/orgChart1"/>
    <dgm:cxn modelId="{2EED9AD5-6F3E-4DAE-820B-45CA0176B596}" type="presParOf" srcId="{278DB92A-0D3D-458C-B4B8-CD6656FF9C3C}" destId="{1B41D288-227D-4D16-ABCB-7A54220CCEEF}" srcOrd="6" destOrd="0" presId="urn:microsoft.com/office/officeart/2005/8/layout/orgChart1"/>
    <dgm:cxn modelId="{43AB6C31-D9DA-4825-8195-B892FCCD2C79}" type="presParOf" srcId="{278DB92A-0D3D-458C-B4B8-CD6656FF9C3C}" destId="{CCEB930F-21D7-4F8C-9732-7FBF64EFCADB}" srcOrd="7" destOrd="0" presId="urn:microsoft.com/office/officeart/2005/8/layout/orgChart1"/>
    <dgm:cxn modelId="{2C442C57-E883-4632-ADA8-C14F0B643888}" type="presParOf" srcId="{CCEB930F-21D7-4F8C-9732-7FBF64EFCADB}" destId="{04D1B03D-1210-4DC0-92FC-A27957773329}" srcOrd="0" destOrd="0" presId="urn:microsoft.com/office/officeart/2005/8/layout/orgChart1"/>
    <dgm:cxn modelId="{A53F447C-0B94-4195-A19A-C5C0A888D429}" type="presParOf" srcId="{04D1B03D-1210-4DC0-92FC-A27957773329}" destId="{C17FA952-1950-4E1B-8B18-6CAACC476E8A}" srcOrd="0" destOrd="0" presId="urn:microsoft.com/office/officeart/2005/8/layout/orgChart1"/>
    <dgm:cxn modelId="{CEB4B6F8-A0DB-49DC-AFF7-722E970C3F8F}" type="presParOf" srcId="{04D1B03D-1210-4DC0-92FC-A27957773329}" destId="{A0289DAC-F177-45B0-94C2-73206A25C47B}" srcOrd="1" destOrd="0" presId="urn:microsoft.com/office/officeart/2005/8/layout/orgChart1"/>
    <dgm:cxn modelId="{DB14F952-654D-4DE5-84B1-BA64F131E2C0}" type="presParOf" srcId="{CCEB930F-21D7-4F8C-9732-7FBF64EFCADB}" destId="{28617E4C-39B4-4C65-994D-96ADB8663154}" srcOrd="1" destOrd="0" presId="urn:microsoft.com/office/officeart/2005/8/layout/orgChart1"/>
    <dgm:cxn modelId="{2CC53BE1-1972-4FD4-B080-839157005F7A}" type="presParOf" srcId="{CCEB930F-21D7-4F8C-9732-7FBF64EFCADB}" destId="{8AFA5D1D-ED8E-45FE-AC58-8326D9AD3478}" srcOrd="2" destOrd="0" presId="urn:microsoft.com/office/officeart/2005/8/layout/orgChart1"/>
    <dgm:cxn modelId="{E37B6B4C-6DD0-438C-BA0C-1D7BDB5EA9A1}" type="presParOf" srcId="{84E140C5-E5C2-49E8-A4CC-8E1393E98CB5}" destId="{5F7B3EF9-1973-471C-A66D-60BBED4F4D3B}" srcOrd="2" destOrd="0" presId="urn:microsoft.com/office/officeart/2005/8/layout/orgChart1"/>
    <dgm:cxn modelId="{C6B06322-23E3-422A-897B-3399BC6B0CDD}" type="presParOf" srcId="{62D235C1-18DF-4A8C-B0BF-375D3F7D4AF5}" destId="{5D69D16F-50F4-47F4-B5E8-D61C5D2B66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1D288-227D-4D16-ABCB-7A54220CCEEF}">
      <dsp:nvSpPr>
        <dsp:cNvPr id="0" name=""/>
        <dsp:cNvSpPr/>
      </dsp:nvSpPr>
      <dsp:spPr>
        <a:xfrm>
          <a:off x="6616091" y="1381135"/>
          <a:ext cx="147083" cy="2740870"/>
        </a:xfrm>
        <a:custGeom>
          <a:avLst/>
          <a:gdLst/>
          <a:ahLst/>
          <a:cxnLst/>
          <a:rect l="0" t="0" r="0" b="0"/>
          <a:pathLst>
            <a:path>
              <a:moveTo>
                <a:pt x="0" y="0"/>
              </a:moveTo>
              <a:lnTo>
                <a:pt x="0" y="2740870"/>
              </a:lnTo>
              <a:lnTo>
                <a:pt x="147083" y="27408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73D9BB-191A-47D5-B21B-DDDDB260837C}">
      <dsp:nvSpPr>
        <dsp:cNvPr id="0" name=""/>
        <dsp:cNvSpPr/>
      </dsp:nvSpPr>
      <dsp:spPr>
        <a:xfrm>
          <a:off x="6616091" y="1381135"/>
          <a:ext cx="147083" cy="1947833"/>
        </a:xfrm>
        <a:custGeom>
          <a:avLst/>
          <a:gdLst/>
          <a:ahLst/>
          <a:cxnLst/>
          <a:rect l="0" t="0" r="0" b="0"/>
          <a:pathLst>
            <a:path>
              <a:moveTo>
                <a:pt x="0" y="0"/>
              </a:moveTo>
              <a:lnTo>
                <a:pt x="0" y="1947833"/>
              </a:lnTo>
              <a:lnTo>
                <a:pt x="147083" y="19478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03F887-6DDC-41AC-9338-74C98EF9422A}">
      <dsp:nvSpPr>
        <dsp:cNvPr id="0" name=""/>
        <dsp:cNvSpPr/>
      </dsp:nvSpPr>
      <dsp:spPr>
        <a:xfrm>
          <a:off x="6616091" y="1381135"/>
          <a:ext cx="147083" cy="1226267"/>
        </a:xfrm>
        <a:custGeom>
          <a:avLst/>
          <a:gdLst/>
          <a:ahLst/>
          <a:cxnLst/>
          <a:rect l="0" t="0" r="0" b="0"/>
          <a:pathLst>
            <a:path>
              <a:moveTo>
                <a:pt x="0" y="0"/>
              </a:moveTo>
              <a:lnTo>
                <a:pt x="0" y="1226267"/>
              </a:lnTo>
              <a:lnTo>
                <a:pt x="147083" y="12262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8C5ADA-6909-4316-BA8C-98AAE4D5BE1C}">
      <dsp:nvSpPr>
        <dsp:cNvPr id="0" name=""/>
        <dsp:cNvSpPr/>
      </dsp:nvSpPr>
      <dsp:spPr>
        <a:xfrm>
          <a:off x="6616091" y="1381135"/>
          <a:ext cx="139254" cy="561079"/>
        </a:xfrm>
        <a:custGeom>
          <a:avLst/>
          <a:gdLst/>
          <a:ahLst/>
          <a:cxnLst/>
          <a:rect l="0" t="0" r="0" b="0"/>
          <a:pathLst>
            <a:path>
              <a:moveTo>
                <a:pt x="0" y="0"/>
              </a:moveTo>
              <a:lnTo>
                <a:pt x="0" y="561079"/>
              </a:lnTo>
              <a:lnTo>
                <a:pt x="139254" y="5610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68D20E-9169-4D3C-9FB1-644B1F2193C4}">
      <dsp:nvSpPr>
        <dsp:cNvPr id="0" name=""/>
        <dsp:cNvSpPr/>
      </dsp:nvSpPr>
      <dsp:spPr>
        <a:xfrm>
          <a:off x="3936098" y="632527"/>
          <a:ext cx="3236597" cy="226787"/>
        </a:xfrm>
        <a:custGeom>
          <a:avLst/>
          <a:gdLst/>
          <a:ahLst/>
          <a:cxnLst/>
          <a:rect l="0" t="0" r="0" b="0"/>
          <a:pathLst>
            <a:path>
              <a:moveTo>
                <a:pt x="0" y="0"/>
              </a:moveTo>
              <a:lnTo>
                <a:pt x="0" y="113393"/>
              </a:lnTo>
              <a:lnTo>
                <a:pt x="3236597" y="113393"/>
              </a:lnTo>
              <a:lnTo>
                <a:pt x="3236597" y="226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3A4B29-CD68-4342-88FA-19EDA34DF81F}">
      <dsp:nvSpPr>
        <dsp:cNvPr id="0" name=""/>
        <dsp:cNvSpPr/>
      </dsp:nvSpPr>
      <dsp:spPr>
        <a:xfrm>
          <a:off x="4997792" y="1381135"/>
          <a:ext cx="128714" cy="666751"/>
        </a:xfrm>
        <a:custGeom>
          <a:avLst/>
          <a:gdLst/>
          <a:ahLst/>
          <a:cxnLst/>
          <a:rect l="0" t="0" r="0" b="0"/>
          <a:pathLst>
            <a:path>
              <a:moveTo>
                <a:pt x="0" y="0"/>
              </a:moveTo>
              <a:lnTo>
                <a:pt x="0" y="666751"/>
              </a:lnTo>
              <a:lnTo>
                <a:pt x="128714" y="6667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BCA3EC-8123-4D10-9653-777D55422A01}">
      <dsp:nvSpPr>
        <dsp:cNvPr id="0" name=""/>
        <dsp:cNvSpPr/>
      </dsp:nvSpPr>
      <dsp:spPr>
        <a:xfrm>
          <a:off x="3936098" y="632527"/>
          <a:ext cx="1618298" cy="226787"/>
        </a:xfrm>
        <a:custGeom>
          <a:avLst/>
          <a:gdLst/>
          <a:ahLst/>
          <a:cxnLst/>
          <a:rect l="0" t="0" r="0" b="0"/>
          <a:pathLst>
            <a:path>
              <a:moveTo>
                <a:pt x="0" y="0"/>
              </a:moveTo>
              <a:lnTo>
                <a:pt x="0" y="113393"/>
              </a:lnTo>
              <a:lnTo>
                <a:pt x="1618298" y="113393"/>
              </a:lnTo>
              <a:lnTo>
                <a:pt x="1618298" y="226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FDEB68-0D8F-4783-96D1-196D9708B87A}">
      <dsp:nvSpPr>
        <dsp:cNvPr id="0" name=""/>
        <dsp:cNvSpPr/>
      </dsp:nvSpPr>
      <dsp:spPr>
        <a:xfrm>
          <a:off x="3727371" y="2129743"/>
          <a:ext cx="115938" cy="1588824"/>
        </a:xfrm>
        <a:custGeom>
          <a:avLst/>
          <a:gdLst/>
          <a:ahLst/>
          <a:cxnLst/>
          <a:rect l="0" t="0" r="0" b="0"/>
          <a:pathLst>
            <a:path>
              <a:moveTo>
                <a:pt x="0" y="0"/>
              </a:moveTo>
              <a:lnTo>
                <a:pt x="0" y="1588824"/>
              </a:lnTo>
              <a:lnTo>
                <a:pt x="115938" y="15888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F16133-EADC-4C69-A0DF-E1E9B8EE3445}">
      <dsp:nvSpPr>
        <dsp:cNvPr id="0" name=""/>
        <dsp:cNvSpPr/>
      </dsp:nvSpPr>
      <dsp:spPr>
        <a:xfrm>
          <a:off x="3727371" y="2129743"/>
          <a:ext cx="105884" cy="673868"/>
        </a:xfrm>
        <a:custGeom>
          <a:avLst/>
          <a:gdLst/>
          <a:ahLst/>
          <a:cxnLst/>
          <a:rect l="0" t="0" r="0" b="0"/>
          <a:pathLst>
            <a:path>
              <a:moveTo>
                <a:pt x="0" y="0"/>
              </a:moveTo>
              <a:lnTo>
                <a:pt x="0" y="673868"/>
              </a:lnTo>
              <a:lnTo>
                <a:pt x="105884" y="6738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39CF67-1536-4B06-B45F-192383374880}">
      <dsp:nvSpPr>
        <dsp:cNvPr id="0" name=""/>
        <dsp:cNvSpPr/>
      </dsp:nvSpPr>
      <dsp:spPr>
        <a:xfrm>
          <a:off x="3474827" y="1381135"/>
          <a:ext cx="809149" cy="226787"/>
        </a:xfrm>
        <a:custGeom>
          <a:avLst/>
          <a:gdLst/>
          <a:ahLst/>
          <a:cxnLst/>
          <a:rect l="0" t="0" r="0" b="0"/>
          <a:pathLst>
            <a:path>
              <a:moveTo>
                <a:pt x="0" y="0"/>
              </a:moveTo>
              <a:lnTo>
                <a:pt x="0" y="113393"/>
              </a:lnTo>
              <a:lnTo>
                <a:pt x="809149" y="113393"/>
              </a:lnTo>
              <a:lnTo>
                <a:pt x="809149" y="22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EECE68-5C9D-4D7A-8B11-13C2B49059C5}">
      <dsp:nvSpPr>
        <dsp:cNvPr id="0" name=""/>
        <dsp:cNvSpPr/>
      </dsp:nvSpPr>
      <dsp:spPr>
        <a:xfrm>
          <a:off x="2109073" y="2129743"/>
          <a:ext cx="119988" cy="1588824"/>
        </a:xfrm>
        <a:custGeom>
          <a:avLst/>
          <a:gdLst/>
          <a:ahLst/>
          <a:cxnLst/>
          <a:rect l="0" t="0" r="0" b="0"/>
          <a:pathLst>
            <a:path>
              <a:moveTo>
                <a:pt x="0" y="0"/>
              </a:moveTo>
              <a:lnTo>
                <a:pt x="0" y="1588824"/>
              </a:lnTo>
              <a:lnTo>
                <a:pt x="119988" y="15888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9BD814-599A-40BC-ADE0-F0DC2622A376}">
      <dsp:nvSpPr>
        <dsp:cNvPr id="0" name=""/>
        <dsp:cNvSpPr/>
      </dsp:nvSpPr>
      <dsp:spPr>
        <a:xfrm>
          <a:off x="2109073" y="2129743"/>
          <a:ext cx="127623" cy="673868"/>
        </a:xfrm>
        <a:custGeom>
          <a:avLst/>
          <a:gdLst/>
          <a:ahLst/>
          <a:cxnLst/>
          <a:rect l="0" t="0" r="0" b="0"/>
          <a:pathLst>
            <a:path>
              <a:moveTo>
                <a:pt x="0" y="0"/>
              </a:moveTo>
              <a:lnTo>
                <a:pt x="0" y="673868"/>
              </a:lnTo>
              <a:lnTo>
                <a:pt x="127623" y="6738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A7373C-138C-49AF-AC1A-FD9130BECFE6}">
      <dsp:nvSpPr>
        <dsp:cNvPr id="0" name=""/>
        <dsp:cNvSpPr/>
      </dsp:nvSpPr>
      <dsp:spPr>
        <a:xfrm>
          <a:off x="2665677" y="1381135"/>
          <a:ext cx="809149" cy="226787"/>
        </a:xfrm>
        <a:custGeom>
          <a:avLst/>
          <a:gdLst/>
          <a:ahLst/>
          <a:cxnLst/>
          <a:rect l="0" t="0" r="0" b="0"/>
          <a:pathLst>
            <a:path>
              <a:moveTo>
                <a:pt x="809149" y="0"/>
              </a:moveTo>
              <a:lnTo>
                <a:pt x="809149" y="113393"/>
              </a:lnTo>
              <a:lnTo>
                <a:pt x="0" y="113393"/>
              </a:lnTo>
              <a:lnTo>
                <a:pt x="0" y="226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1D54F0-DE7E-45BE-BD30-DD88F0D546D0}">
      <dsp:nvSpPr>
        <dsp:cNvPr id="0" name=""/>
        <dsp:cNvSpPr/>
      </dsp:nvSpPr>
      <dsp:spPr>
        <a:xfrm>
          <a:off x="3474827" y="632527"/>
          <a:ext cx="461271" cy="226787"/>
        </a:xfrm>
        <a:custGeom>
          <a:avLst/>
          <a:gdLst/>
          <a:ahLst/>
          <a:cxnLst/>
          <a:rect l="0" t="0" r="0" b="0"/>
          <a:pathLst>
            <a:path>
              <a:moveTo>
                <a:pt x="461271" y="0"/>
              </a:moveTo>
              <a:lnTo>
                <a:pt x="461271" y="113393"/>
              </a:lnTo>
              <a:lnTo>
                <a:pt x="0" y="113393"/>
              </a:lnTo>
              <a:lnTo>
                <a:pt x="0" y="2267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CE3864-06D1-4834-B3D0-1A7098EF4FFE}">
      <dsp:nvSpPr>
        <dsp:cNvPr id="0" name=""/>
        <dsp:cNvSpPr/>
      </dsp:nvSpPr>
      <dsp:spPr>
        <a:xfrm>
          <a:off x="293036" y="1382480"/>
          <a:ext cx="441137" cy="495991"/>
        </a:xfrm>
        <a:custGeom>
          <a:avLst/>
          <a:gdLst/>
          <a:ahLst/>
          <a:cxnLst/>
          <a:rect l="0" t="0" r="0" b="0"/>
          <a:pathLst>
            <a:path>
              <a:moveTo>
                <a:pt x="441137" y="0"/>
              </a:moveTo>
              <a:lnTo>
                <a:pt x="0" y="4959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84441A-83B7-4358-B76E-F8FA05D5467B}">
      <dsp:nvSpPr>
        <dsp:cNvPr id="0" name=""/>
        <dsp:cNvSpPr/>
      </dsp:nvSpPr>
      <dsp:spPr>
        <a:xfrm>
          <a:off x="1290778" y="632527"/>
          <a:ext cx="2645320" cy="228131"/>
        </a:xfrm>
        <a:custGeom>
          <a:avLst/>
          <a:gdLst/>
          <a:ahLst/>
          <a:cxnLst/>
          <a:rect l="0" t="0" r="0" b="0"/>
          <a:pathLst>
            <a:path>
              <a:moveTo>
                <a:pt x="2645320" y="0"/>
              </a:moveTo>
              <a:lnTo>
                <a:pt x="2645320" y="114738"/>
              </a:lnTo>
              <a:lnTo>
                <a:pt x="0" y="114738"/>
              </a:lnTo>
              <a:lnTo>
                <a:pt x="0" y="2281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639C29-F383-4ACA-AC76-247EFAF0FD05}">
      <dsp:nvSpPr>
        <dsp:cNvPr id="0" name=""/>
        <dsp:cNvSpPr/>
      </dsp:nvSpPr>
      <dsp:spPr>
        <a:xfrm>
          <a:off x="3240342" y="110706"/>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5 uitkomstdoelen</a:t>
          </a:r>
        </a:p>
      </dsp:txBody>
      <dsp:txXfrm>
        <a:off x="3240342" y="110706"/>
        <a:ext cx="1391511" cy="521820"/>
      </dsp:txXfrm>
    </dsp:sp>
    <dsp:sp modelId="{09D3C077-7431-44E8-AF4E-BB335E1A6728}">
      <dsp:nvSpPr>
        <dsp:cNvPr id="0" name=""/>
        <dsp:cNvSpPr/>
      </dsp:nvSpPr>
      <dsp:spPr>
        <a:xfrm>
          <a:off x="595022" y="860659"/>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Scholing huisartsen</a:t>
          </a:r>
        </a:p>
      </dsp:txBody>
      <dsp:txXfrm>
        <a:off x="595022" y="860659"/>
        <a:ext cx="1391511" cy="521820"/>
      </dsp:txXfrm>
    </dsp:sp>
    <dsp:sp modelId="{28FB74F9-A44E-417C-A3D8-D23AED8AA561}">
      <dsp:nvSpPr>
        <dsp:cNvPr id="0" name=""/>
        <dsp:cNvSpPr/>
      </dsp:nvSpPr>
      <dsp:spPr>
        <a:xfrm>
          <a:off x="293036" y="1617561"/>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#HA/POH dat (herhaal)scholing volgt</a:t>
          </a:r>
        </a:p>
      </dsp:txBody>
      <dsp:txXfrm>
        <a:off x="293036" y="1617561"/>
        <a:ext cx="1391511" cy="521820"/>
      </dsp:txXfrm>
    </dsp:sp>
    <dsp:sp modelId="{D165C65D-F256-42C1-A8D7-4C18AAAA24BD}">
      <dsp:nvSpPr>
        <dsp:cNvPr id="0" name=""/>
        <dsp:cNvSpPr/>
      </dsp:nvSpPr>
      <dsp:spPr>
        <a:xfrm>
          <a:off x="2779071" y="859314"/>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Betere </a:t>
          </a:r>
        </a:p>
        <a:p>
          <a:pPr marL="0" lvl="0" indent="0" algn="ctr" defTabSz="400050">
            <a:lnSpc>
              <a:spcPct val="90000"/>
            </a:lnSpc>
            <a:spcBef>
              <a:spcPct val="0"/>
            </a:spcBef>
            <a:spcAft>
              <a:spcPct val="35000"/>
            </a:spcAft>
            <a:buNone/>
          </a:pPr>
          <a:r>
            <a:rPr lang="nl-NL" sz="900" kern="1200" noProof="0" dirty="0">
              <a:latin typeface="+mn-lt"/>
            </a:rPr>
            <a:t>case-</a:t>
          </a:r>
          <a:r>
            <a:rPr lang="nl-NL" sz="900" kern="1200" noProof="0" dirty="0" err="1">
              <a:latin typeface="+mn-lt"/>
            </a:rPr>
            <a:t>finding</a:t>
          </a:r>
          <a:endParaRPr lang="nl-NL" sz="900" kern="1200" noProof="0" dirty="0">
            <a:latin typeface="+mn-lt"/>
          </a:endParaRPr>
        </a:p>
      </dsp:txBody>
      <dsp:txXfrm>
        <a:off x="2779071" y="859314"/>
        <a:ext cx="1391511" cy="521820"/>
      </dsp:txXfrm>
    </dsp:sp>
    <dsp:sp modelId="{426571E5-6F32-460A-905C-C810F1BE1091}">
      <dsp:nvSpPr>
        <dsp:cNvPr id="0" name=""/>
        <dsp:cNvSpPr/>
      </dsp:nvSpPr>
      <dsp:spPr>
        <a:xfrm>
          <a:off x="1969922" y="1607922"/>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#oproepen voor screening</a:t>
          </a:r>
        </a:p>
      </dsp:txBody>
      <dsp:txXfrm>
        <a:off x="1969922" y="1607922"/>
        <a:ext cx="1391511" cy="521820"/>
      </dsp:txXfrm>
    </dsp:sp>
    <dsp:sp modelId="{CEAF9A37-2927-4AC5-84B0-A54A8F95EA6E}">
      <dsp:nvSpPr>
        <dsp:cNvPr id="0" name=""/>
        <dsp:cNvSpPr/>
      </dsp:nvSpPr>
      <dsp:spPr>
        <a:xfrm>
          <a:off x="2236696" y="2542701"/>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Vanuit ETZ</a:t>
          </a:r>
        </a:p>
      </dsp:txBody>
      <dsp:txXfrm>
        <a:off x="2236696" y="2542701"/>
        <a:ext cx="1391511" cy="521820"/>
      </dsp:txXfrm>
    </dsp:sp>
    <dsp:sp modelId="{6009CA50-7241-4216-9F38-158D3689B3D0}">
      <dsp:nvSpPr>
        <dsp:cNvPr id="0" name=""/>
        <dsp:cNvSpPr/>
      </dsp:nvSpPr>
      <dsp:spPr>
        <a:xfrm>
          <a:off x="2229061" y="3457657"/>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Vanuit huisarts</a:t>
          </a:r>
        </a:p>
      </dsp:txBody>
      <dsp:txXfrm>
        <a:off x="2229061" y="3457657"/>
        <a:ext cx="1391511" cy="521820"/>
      </dsp:txXfrm>
    </dsp:sp>
    <dsp:sp modelId="{25FF643F-4534-4816-8771-7659BB7F024F}">
      <dsp:nvSpPr>
        <dsp:cNvPr id="0" name=""/>
        <dsp:cNvSpPr/>
      </dsp:nvSpPr>
      <dsp:spPr>
        <a:xfrm>
          <a:off x="3588220" y="1607922"/>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 patiënten met </a:t>
          </a:r>
          <a:r>
            <a:rPr lang="nl-NL" sz="900" kern="1200" noProof="0" dirty="0" err="1">
              <a:latin typeface="+mn-lt"/>
            </a:rPr>
            <a:t>screening</a:t>
          </a:r>
          <a:r>
            <a:rPr lang="nl-NL" sz="900" kern="1200" noProof="0" dirty="0">
              <a:latin typeface="+mn-lt"/>
            </a:rPr>
            <a:t> na 1e fractuur</a:t>
          </a:r>
        </a:p>
      </dsp:txBody>
      <dsp:txXfrm>
        <a:off x="3588220" y="1607922"/>
        <a:ext cx="1391511" cy="521820"/>
      </dsp:txXfrm>
    </dsp:sp>
    <dsp:sp modelId="{3E6AC36A-624E-4DE5-A5ED-7CFE58250F9A}">
      <dsp:nvSpPr>
        <dsp:cNvPr id="0" name=""/>
        <dsp:cNvSpPr/>
      </dsp:nvSpPr>
      <dsp:spPr>
        <a:xfrm>
          <a:off x="3833256" y="2542701"/>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Respons van oproep ETZ</a:t>
          </a:r>
        </a:p>
      </dsp:txBody>
      <dsp:txXfrm>
        <a:off x="3833256" y="2542701"/>
        <a:ext cx="1391511" cy="521820"/>
      </dsp:txXfrm>
    </dsp:sp>
    <dsp:sp modelId="{2DDBC57C-6EC8-4B58-AF7A-EF493D94208E}">
      <dsp:nvSpPr>
        <dsp:cNvPr id="0" name=""/>
        <dsp:cNvSpPr/>
      </dsp:nvSpPr>
      <dsp:spPr>
        <a:xfrm>
          <a:off x="3843310" y="3457657"/>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Respons van oproep huisarts</a:t>
          </a:r>
        </a:p>
      </dsp:txBody>
      <dsp:txXfrm>
        <a:off x="3843310" y="3457657"/>
        <a:ext cx="1391511" cy="521820"/>
      </dsp:txXfrm>
    </dsp:sp>
    <dsp:sp modelId="{CF469677-8561-44FD-8A2E-4F692164E59B}">
      <dsp:nvSpPr>
        <dsp:cNvPr id="0" name=""/>
        <dsp:cNvSpPr/>
      </dsp:nvSpPr>
      <dsp:spPr>
        <a:xfrm>
          <a:off x="4858641" y="859314"/>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Betere afstemming tussen huisarts  en apothekers </a:t>
          </a:r>
        </a:p>
      </dsp:txBody>
      <dsp:txXfrm>
        <a:off x="4858641" y="859314"/>
        <a:ext cx="1391511" cy="521820"/>
      </dsp:txXfrm>
    </dsp:sp>
    <dsp:sp modelId="{367297E4-683B-4729-BD24-4F8E18FCAC9D}">
      <dsp:nvSpPr>
        <dsp:cNvPr id="0" name=""/>
        <dsp:cNvSpPr/>
      </dsp:nvSpPr>
      <dsp:spPr>
        <a:xfrm>
          <a:off x="5126506" y="1786976"/>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a:t>
          </a:r>
          <a:r>
            <a:rPr lang="nl-NL" sz="900" kern="1200" noProof="0" dirty="0" err="1">
              <a:latin typeface="+mn-lt"/>
            </a:rPr>
            <a:t>HA’s</a:t>
          </a:r>
          <a:r>
            <a:rPr lang="nl-NL" sz="900" kern="1200" noProof="0" dirty="0">
              <a:latin typeface="+mn-lt"/>
            </a:rPr>
            <a:t> dat 2x per jaar afstemt met apothekers</a:t>
          </a:r>
        </a:p>
      </dsp:txBody>
      <dsp:txXfrm>
        <a:off x="5126506" y="1786976"/>
        <a:ext cx="1391511" cy="521820"/>
      </dsp:txXfrm>
    </dsp:sp>
    <dsp:sp modelId="{14FF212F-D5FA-43A8-990A-CB7CA29C534B}">
      <dsp:nvSpPr>
        <dsp:cNvPr id="0" name=""/>
        <dsp:cNvSpPr/>
      </dsp:nvSpPr>
      <dsp:spPr>
        <a:xfrm>
          <a:off x="6476939" y="859314"/>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Beter opvolgbeleid huisartsen</a:t>
          </a:r>
        </a:p>
      </dsp:txBody>
      <dsp:txXfrm>
        <a:off x="6476939" y="859314"/>
        <a:ext cx="1391511" cy="521820"/>
      </dsp:txXfrm>
    </dsp:sp>
    <dsp:sp modelId="{57B41565-B9F0-4490-80D4-2AFC29379767}">
      <dsp:nvSpPr>
        <dsp:cNvPr id="0" name=""/>
        <dsp:cNvSpPr/>
      </dsp:nvSpPr>
      <dsp:spPr>
        <a:xfrm>
          <a:off x="6755345" y="1681304"/>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a:t>
          </a:r>
          <a:r>
            <a:rPr lang="nl-NL" sz="900" kern="1200" noProof="0" dirty="0" err="1">
              <a:latin typeface="+mn-lt"/>
            </a:rPr>
            <a:t>HA’s</a:t>
          </a:r>
          <a:r>
            <a:rPr lang="nl-NL" sz="900" kern="1200" noProof="0" dirty="0">
              <a:latin typeface="+mn-lt"/>
            </a:rPr>
            <a:t> als hoofdbehandelaar</a:t>
          </a:r>
        </a:p>
      </dsp:txBody>
      <dsp:txXfrm>
        <a:off x="6755345" y="1681304"/>
        <a:ext cx="1391511" cy="521820"/>
      </dsp:txXfrm>
    </dsp:sp>
    <dsp:sp modelId="{DD4D0A57-4B02-4B7C-9D12-CFC3617C2A9C}">
      <dsp:nvSpPr>
        <dsp:cNvPr id="0" name=""/>
        <dsp:cNvSpPr/>
      </dsp:nvSpPr>
      <dsp:spPr>
        <a:xfrm>
          <a:off x="6763174" y="2346492"/>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 Patiënten met verhoogd risico behandeld in de 2</a:t>
          </a:r>
          <a:r>
            <a:rPr lang="nl-NL" sz="900" kern="1200" baseline="30000" noProof="0" dirty="0">
              <a:latin typeface="+mn-lt"/>
            </a:rPr>
            <a:t>e</a:t>
          </a:r>
          <a:r>
            <a:rPr lang="nl-NL" sz="900" kern="1200" noProof="0" dirty="0">
              <a:latin typeface="+mn-lt"/>
            </a:rPr>
            <a:t> lijn</a:t>
          </a:r>
        </a:p>
      </dsp:txBody>
      <dsp:txXfrm>
        <a:off x="6763174" y="2346492"/>
        <a:ext cx="1391511" cy="521820"/>
      </dsp:txXfrm>
    </dsp:sp>
    <dsp:sp modelId="{61A1D28A-D128-458A-83C0-D725AAF32F2A}">
      <dsp:nvSpPr>
        <dsp:cNvPr id="0" name=""/>
        <dsp:cNvSpPr/>
      </dsp:nvSpPr>
      <dsp:spPr>
        <a:xfrm>
          <a:off x="6763174" y="3068058"/>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Meten lichaamslengte</a:t>
          </a:r>
        </a:p>
      </dsp:txBody>
      <dsp:txXfrm>
        <a:off x="6763174" y="3068058"/>
        <a:ext cx="1391511" cy="521820"/>
      </dsp:txXfrm>
    </dsp:sp>
    <dsp:sp modelId="{C17FA952-1950-4E1B-8B18-6CAACC476E8A}">
      <dsp:nvSpPr>
        <dsp:cNvPr id="0" name=""/>
        <dsp:cNvSpPr/>
      </dsp:nvSpPr>
      <dsp:spPr>
        <a:xfrm>
          <a:off x="6763174" y="3861095"/>
          <a:ext cx="1391511" cy="52182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noProof="0" dirty="0">
              <a:latin typeface="+mn-lt"/>
            </a:rPr>
            <a:t>Organiseren beleid valpreventie</a:t>
          </a:r>
        </a:p>
      </dsp:txBody>
      <dsp:txXfrm>
        <a:off x="6763174" y="3861095"/>
        <a:ext cx="1391511" cy="5218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14AB0-E479-4B24-B28E-9766C5047B13}" type="datetimeFigureOut">
              <a:rPr lang="nl-NL" smtClean="0"/>
              <a:t>8-1-2018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90781-69DC-4766-9C5C-D152F9BE02E2}" type="slidenum">
              <a:rPr lang="nl-NL" smtClean="0"/>
              <a:t>‹nr.›</a:t>
            </a:fld>
            <a:endParaRPr lang="nl-NL"/>
          </a:p>
        </p:txBody>
      </p:sp>
    </p:spTree>
    <p:extLst>
      <p:ext uri="{BB962C8B-B14F-4D97-AF65-F5344CB8AC3E}">
        <p14:creationId xmlns:p14="http://schemas.microsoft.com/office/powerpoint/2010/main" val="2575273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A1F064CE-FC02-4835-9070-064BF562F2DC}" type="slidenum">
              <a:rPr lang="en-US" smtClean="0"/>
              <a:pPr>
                <a:defRPr/>
              </a:pPr>
              <a:t>3</a:t>
            </a:fld>
            <a:endParaRPr lang="en-US"/>
          </a:p>
        </p:txBody>
      </p:sp>
    </p:spTree>
    <p:extLst>
      <p:ext uri="{BB962C8B-B14F-4D97-AF65-F5344CB8AC3E}">
        <p14:creationId xmlns:p14="http://schemas.microsoft.com/office/powerpoint/2010/main" val="385301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2751F-A3F5-4CF1-B26A-1105A8EF249F}" type="slidenum">
              <a:rPr lang="nl-NL" altLang="nl-NL">
                <a:solidFill>
                  <a:prstClr val="black"/>
                </a:solidFill>
              </a:rPr>
              <a:pPr/>
              <a:t>50</a:t>
            </a:fld>
            <a:endParaRPr lang="nl-NL" altLang="nl-NL">
              <a:solidFill>
                <a:prstClr val="black"/>
              </a:solidFill>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nl-NL" altLang="nl-NL"/>
              <a:t>Na menopauze met name verlies van trabeculair bot</a:t>
            </a:r>
          </a:p>
          <a:p>
            <a:r>
              <a:rPr lang="nl-NL" altLang="nl-NL"/>
              <a:t>Ageing low bone turnover, met name corticaal bot neemt af</a:t>
            </a:r>
          </a:p>
        </p:txBody>
      </p:sp>
    </p:spTree>
    <p:extLst>
      <p:ext uri="{BB962C8B-B14F-4D97-AF65-F5344CB8AC3E}">
        <p14:creationId xmlns:p14="http://schemas.microsoft.com/office/powerpoint/2010/main" val="417239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 </a:t>
            </a:r>
            <a:r>
              <a:rPr lang="nl-NL"/>
              <a:t>Zorgpad</a:t>
            </a:r>
            <a:r>
              <a:rPr lang="nl-NL" baseline="0"/>
              <a:t> osteoporose</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65</a:t>
            </a:fld>
            <a:endParaRPr lang="nl-NL"/>
          </a:p>
        </p:txBody>
      </p:sp>
    </p:spTree>
    <p:extLst>
      <p:ext uri="{BB962C8B-B14F-4D97-AF65-F5344CB8AC3E}">
        <p14:creationId xmlns:p14="http://schemas.microsoft.com/office/powerpoint/2010/main" val="3804353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Indicatie: medicatie, ziekte beeld, eerdere fracturen, fractuur onder bisfosfonaat</a:t>
            </a:r>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66</a:t>
            </a:fld>
            <a:endParaRPr lang="nl-NL"/>
          </a:p>
        </p:txBody>
      </p:sp>
    </p:spTree>
    <p:extLst>
      <p:ext uri="{BB962C8B-B14F-4D97-AF65-F5344CB8AC3E}">
        <p14:creationId xmlns:p14="http://schemas.microsoft.com/office/powerpoint/2010/main" val="179736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Anamnese: oorzaak, manier van val,</a:t>
            </a:r>
            <a:r>
              <a:rPr lang="nl-NL" baseline="0" dirty="0"/>
              <a:t> valrisico</a:t>
            </a:r>
          </a:p>
          <a:p>
            <a:endParaRPr lang="nl-NL" baseline="0" dirty="0"/>
          </a:p>
          <a:p>
            <a:r>
              <a:rPr lang="nl-NL" baseline="0" dirty="0"/>
              <a:t>Uitleg richtlijn -&gt; osteoporose   ( verschil Osteoporose/ artrose) </a:t>
            </a:r>
          </a:p>
          <a:p>
            <a:r>
              <a:rPr lang="nl-NL" baseline="0" dirty="0"/>
              <a:t>Medicatie , vragenformulier door nemen </a:t>
            </a:r>
          </a:p>
          <a:p>
            <a:r>
              <a:rPr lang="nl-NL" baseline="0" dirty="0"/>
              <a:t>KOLOM RF in laten vliegen, nog bewerken voor effecten. Wordt duidelijk, uitleg volgt aan de hand van volgende dia’s. </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67</a:t>
            </a:fld>
            <a:endParaRPr lang="nl-NL"/>
          </a:p>
        </p:txBody>
      </p:sp>
    </p:spTree>
    <p:extLst>
      <p:ext uri="{BB962C8B-B14F-4D97-AF65-F5344CB8AC3E}">
        <p14:creationId xmlns:p14="http://schemas.microsoft.com/office/powerpoint/2010/main" val="3541662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afbeelding gebruiken? Andere volgorde dia? </a:t>
            </a:r>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68</a:t>
            </a:fld>
            <a:endParaRPr lang="nl-NL"/>
          </a:p>
        </p:txBody>
      </p:sp>
    </p:spTree>
    <p:extLst>
      <p:ext uri="{BB962C8B-B14F-4D97-AF65-F5344CB8AC3E}">
        <p14:creationId xmlns:p14="http://schemas.microsoft.com/office/powerpoint/2010/main" val="1034518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Fietsen,</a:t>
            </a:r>
            <a:r>
              <a:rPr lang="nl-NL" baseline="0" dirty="0"/>
              <a:t> elektrische fiets, klussen, sport. Kleedjes, snoeren. Preventie bespreken. Visus. Balans en spierkracht.</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69</a:t>
            </a:fld>
            <a:endParaRPr lang="nl-NL"/>
          </a:p>
        </p:txBody>
      </p:sp>
    </p:spTree>
    <p:extLst>
      <p:ext uri="{BB962C8B-B14F-4D97-AF65-F5344CB8AC3E}">
        <p14:creationId xmlns:p14="http://schemas.microsoft.com/office/powerpoint/2010/main" val="410533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Meest voorkomende soort fracturen, humerus, heup, pols.</a:t>
            </a:r>
            <a:r>
              <a:rPr lang="nl-NL" baseline="0" dirty="0"/>
              <a:t> Ook w</a:t>
            </a:r>
            <a:r>
              <a:rPr lang="nl-NL" dirty="0"/>
              <a:t>ervelfracturen die pas op VFA zichtbaar worden. Nauwelijks klachten.</a:t>
            </a:r>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70</a:t>
            </a:fld>
            <a:endParaRPr lang="nl-NL"/>
          </a:p>
        </p:txBody>
      </p:sp>
    </p:spTree>
    <p:extLst>
      <p:ext uri="{BB962C8B-B14F-4D97-AF65-F5344CB8AC3E}">
        <p14:creationId xmlns:p14="http://schemas.microsoft.com/office/powerpoint/2010/main" val="413801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Invloed hiervan bespreken,</a:t>
            </a:r>
            <a:r>
              <a:rPr lang="nl-NL" baseline="0" dirty="0"/>
              <a:t> alcohol verstoren opname calcium. NB alcohol valrisico.</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71</a:t>
            </a:fld>
            <a:endParaRPr lang="nl-NL"/>
          </a:p>
        </p:txBody>
      </p:sp>
    </p:spTree>
    <p:extLst>
      <p:ext uri="{BB962C8B-B14F-4D97-AF65-F5344CB8AC3E}">
        <p14:creationId xmlns:p14="http://schemas.microsoft.com/office/powerpoint/2010/main" val="62460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is immobiliteit</a:t>
            </a:r>
            <a:r>
              <a:rPr lang="nl-NL" baseline="0" dirty="0"/>
              <a:t> een risico? Volgende dia gaat hier verder op in. </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72</a:t>
            </a:fld>
            <a:endParaRPr lang="nl-NL"/>
          </a:p>
        </p:txBody>
      </p:sp>
    </p:spTree>
    <p:extLst>
      <p:ext uri="{BB962C8B-B14F-4D97-AF65-F5344CB8AC3E}">
        <p14:creationId xmlns:p14="http://schemas.microsoft.com/office/powerpoint/2010/main" val="110104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Botbelasten de oefeningen, micro architectuur,</a:t>
            </a:r>
            <a:r>
              <a:rPr lang="nl-NL" baseline="0" dirty="0"/>
              <a:t> activeren botaanmaak.</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73</a:t>
            </a:fld>
            <a:endParaRPr lang="nl-NL"/>
          </a:p>
        </p:txBody>
      </p:sp>
    </p:spTree>
    <p:extLst>
      <p:ext uri="{BB962C8B-B14F-4D97-AF65-F5344CB8AC3E}">
        <p14:creationId xmlns:p14="http://schemas.microsoft.com/office/powerpoint/2010/main" val="411913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10</a:t>
            </a:fld>
            <a:endParaRPr lang="nl-NL"/>
          </a:p>
        </p:txBody>
      </p:sp>
    </p:spTree>
    <p:extLst>
      <p:ext uri="{BB962C8B-B14F-4D97-AF65-F5344CB8AC3E}">
        <p14:creationId xmlns:p14="http://schemas.microsoft.com/office/powerpoint/2010/main" val="3315968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Vasculaire aandoeningen, diabetes, reumatoïde artritis, </a:t>
            </a:r>
            <a:r>
              <a:rPr lang="nl-NL" dirty="0" err="1"/>
              <a:t>nierinsufficientie</a:t>
            </a:r>
            <a:r>
              <a:rPr lang="nl-NL" dirty="0"/>
              <a:t>, Parkinson, epilepsie, MS.</a:t>
            </a:r>
          </a:p>
          <a:p>
            <a:endParaRPr lang="nl-NL" dirty="0"/>
          </a:p>
          <a:p>
            <a:r>
              <a:rPr lang="nl-NL" dirty="0"/>
              <a:t>Quiz, invliegen aandoeningen</a:t>
            </a:r>
            <a:r>
              <a:rPr lang="nl-NL" baseline="0" dirty="0"/>
              <a:t> na vragen….</a:t>
            </a:r>
          </a:p>
          <a:p>
            <a:r>
              <a:rPr lang="nl-NL" baseline="0" dirty="0"/>
              <a:t>NB medicatie bespreken, Prednison. </a:t>
            </a:r>
            <a:r>
              <a:rPr lang="nl-NL" baseline="0" dirty="0" err="1"/>
              <a:t>Metotrexate</a:t>
            </a:r>
            <a:r>
              <a:rPr lang="nl-NL" baseline="0" dirty="0"/>
              <a:t> etc.</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74</a:t>
            </a:fld>
            <a:endParaRPr lang="nl-NL"/>
          </a:p>
        </p:txBody>
      </p:sp>
    </p:spTree>
    <p:extLst>
      <p:ext uri="{BB962C8B-B14F-4D97-AF65-F5344CB8AC3E}">
        <p14:creationId xmlns:p14="http://schemas.microsoft.com/office/powerpoint/2010/main" val="1881690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a:t>
            </a:r>
            <a:r>
              <a:rPr lang="nl-NL" baseline="0" dirty="0"/>
              <a:t> calcium in groente en noten en werking vitamine d.</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75</a:t>
            </a:fld>
            <a:endParaRPr lang="nl-NL"/>
          </a:p>
        </p:txBody>
      </p:sp>
    </p:spTree>
    <p:extLst>
      <p:ext uri="{BB962C8B-B14F-4D97-AF65-F5344CB8AC3E}">
        <p14:creationId xmlns:p14="http://schemas.microsoft.com/office/powerpoint/2010/main" val="411886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bisfosfonaten, bijwerkingen, 1</a:t>
            </a:r>
            <a:r>
              <a:rPr lang="nl-NL" baseline="30000" dirty="0"/>
              <a:t>e</a:t>
            </a:r>
            <a:r>
              <a:rPr lang="nl-NL" dirty="0"/>
              <a:t> 6 weken.</a:t>
            </a:r>
            <a:r>
              <a:rPr lang="nl-NL" baseline="0" dirty="0"/>
              <a:t> Inname, staand/zittend. Therapietrouw, zeker 5 jaar.</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76</a:t>
            </a:fld>
            <a:endParaRPr lang="nl-NL"/>
          </a:p>
        </p:txBody>
      </p:sp>
    </p:spTree>
    <p:extLst>
      <p:ext uri="{BB962C8B-B14F-4D97-AF65-F5344CB8AC3E}">
        <p14:creationId xmlns:p14="http://schemas.microsoft.com/office/powerpoint/2010/main" val="1482450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hoe zie je de eigen rol in de </a:t>
            </a:r>
            <a:r>
              <a:rPr lang="nl-NL" dirty="0" err="1"/>
              <a:t>folluw</a:t>
            </a:r>
            <a:r>
              <a:rPr lang="nl-NL" dirty="0"/>
              <a:t> up huisartspraktijk????</a:t>
            </a:r>
          </a:p>
          <a:p>
            <a:r>
              <a:rPr lang="nl-NL" dirty="0"/>
              <a:t>Bijwerkingen: wissel bisfosfonaat alendronaat, </a:t>
            </a:r>
            <a:r>
              <a:rPr lang="nl-NL" dirty="0" err="1"/>
              <a:t>risedronaat</a:t>
            </a:r>
            <a:r>
              <a:rPr lang="nl-NL" dirty="0"/>
              <a:t> (soms beter verdragen) </a:t>
            </a:r>
          </a:p>
          <a:p>
            <a:r>
              <a:rPr lang="nl-NL" dirty="0"/>
              <a:t>Eerste jaar: frequenter/ telefonisch ,</a:t>
            </a:r>
            <a:r>
              <a:rPr lang="nl-NL" baseline="0" dirty="0"/>
              <a:t> dan jaarlijks, ook na staken medicatie.</a:t>
            </a:r>
          </a:p>
          <a:p>
            <a:r>
              <a:rPr lang="nl-NL" baseline="0" dirty="0"/>
              <a:t>Controle: therapietrouw , lab, lengte omlaag (&lt; 3cm) X foto therapietrouw</a:t>
            </a:r>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78</a:t>
            </a:fld>
            <a:endParaRPr lang="nl-NL"/>
          </a:p>
        </p:txBody>
      </p:sp>
    </p:spTree>
    <p:extLst>
      <p:ext uri="{BB962C8B-B14F-4D97-AF65-F5344CB8AC3E}">
        <p14:creationId xmlns:p14="http://schemas.microsoft.com/office/powerpoint/2010/main" val="355899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NHG standaard: https://www.nhg.org/standaarden/samenvatting/fractuurpreventie </a:t>
            </a:r>
          </a:p>
          <a:p>
            <a:r>
              <a:rPr lang="nl-NL" dirty="0"/>
              <a:t>CBO richtlijn (230 pagina’s): https://www.nvr.nl/wp-content/uploads/2014/11/CBO-richtlijn-osteoporose-en-fractuurpreventie-2011.pdf </a:t>
            </a:r>
          </a:p>
          <a:p>
            <a:r>
              <a:rPr lang="nl-NL" dirty="0"/>
              <a:t>Thuisarts: https://www.thuisarts.nl/botbreuken-en-botontkalking</a:t>
            </a:r>
          </a:p>
          <a:p>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19</a:t>
            </a:fld>
            <a:endParaRPr lang="nl-NL"/>
          </a:p>
        </p:txBody>
      </p:sp>
    </p:spTree>
    <p:extLst>
      <p:ext uri="{BB962C8B-B14F-4D97-AF65-F5344CB8AC3E}">
        <p14:creationId xmlns:p14="http://schemas.microsoft.com/office/powerpoint/2010/main" val="376773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Na menopauze met name verlies van trabeculair bot</a:t>
            </a:r>
          </a:p>
          <a:p>
            <a:r>
              <a:rPr lang="nl-NL" altLang="nl-NL" dirty="0" err="1"/>
              <a:t>Ageing</a:t>
            </a:r>
            <a:r>
              <a:rPr lang="nl-NL" altLang="nl-NL" dirty="0"/>
              <a:t> low </a:t>
            </a:r>
            <a:r>
              <a:rPr lang="nl-NL" altLang="nl-NL" dirty="0" err="1"/>
              <a:t>bone</a:t>
            </a:r>
            <a:r>
              <a:rPr lang="nl-NL" altLang="nl-NL" dirty="0"/>
              <a:t> turnover, met name corticaal bot neemt af</a:t>
            </a:r>
          </a:p>
          <a:p>
            <a:endParaRPr lang="nl-NL"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21</a:t>
            </a:fld>
            <a:endParaRPr lang="nl-NL"/>
          </a:p>
        </p:txBody>
      </p:sp>
    </p:spTree>
    <p:extLst>
      <p:ext uri="{BB962C8B-B14F-4D97-AF65-F5344CB8AC3E}">
        <p14:creationId xmlns:p14="http://schemas.microsoft.com/office/powerpoint/2010/main" val="100176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50% van patiënten met heupfractuur heeft eerder een fractuur gehad: </a:t>
            </a:r>
            <a:r>
              <a:rPr lang="nl-NL" dirty="0" err="1"/>
              <a:t>it’s</a:t>
            </a:r>
            <a:r>
              <a:rPr lang="nl-NL" dirty="0"/>
              <a:t> a </a:t>
            </a:r>
            <a:r>
              <a:rPr lang="nl-NL" dirty="0" err="1"/>
              <a:t>warning</a:t>
            </a:r>
            <a:r>
              <a:rPr lang="nl-NL" dirty="0"/>
              <a:t> </a:t>
            </a:r>
            <a:r>
              <a:rPr lang="nl-NL" dirty="0" err="1"/>
              <a:t>sign</a:t>
            </a:r>
            <a:r>
              <a:rPr lang="nl-NL" dirty="0"/>
              <a:t>!</a:t>
            </a:r>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22</a:t>
            </a:fld>
            <a:endParaRPr lang="nl-NL"/>
          </a:p>
        </p:txBody>
      </p:sp>
    </p:spTree>
    <p:extLst>
      <p:ext uri="{BB962C8B-B14F-4D97-AF65-F5344CB8AC3E}">
        <p14:creationId xmlns:p14="http://schemas.microsoft.com/office/powerpoint/2010/main" val="3992947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Fractuur behandelaar heeft vaak weinig kaas gegeten van de mogelijke oorzaken van een fractuur</a:t>
            </a:r>
          </a:p>
          <a:p>
            <a:endParaRPr lang="nl-NL" dirty="0"/>
          </a:p>
          <a:p>
            <a:r>
              <a:rPr lang="nl-NL" dirty="0"/>
              <a:t>Opkomst nu in ETZ: tussen 35 en 50%</a:t>
            </a:r>
          </a:p>
          <a:p>
            <a:endParaRPr lang="nl-NL" dirty="0"/>
          </a:p>
          <a:p>
            <a:r>
              <a:rPr lang="nl-NL" dirty="0"/>
              <a:t>Lage therapietrouw</a:t>
            </a:r>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23</a:t>
            </a:fld>
            <a:endParaRPr lang="nl-NL"/>
          </a:p>
        </p:txBody>
      </p:sp>
    </p:spTree>
    <p:extLst>
      <p:ext uri="{BB962C8B-B14F-4D97-AF65-F5344CB8AC3E}">
        <p14:creationId xmlns:p14="http://schemas.microsoft.com/office/powerpoint/2010/main" val="188079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BMD: Bot Mineraal Dichtheid</a:t>
            </a:r>
          </a:p>
          <a:p>
            <a:r>
              <a:rPr lang="nl-NL" dirty="0"/>
              <a:t>Laag gewicht: BMI 20 heeft RR van 2 </a:t>
            </a:r>
            <a:r>
              <a:rPr lang="nl-NL" dirty="0" err="1"/>
              <a:t>tov</a:t>
            </a:r>
            <a:r>
              <a:rPr lang="nl-NL" dirty="0"/>
              <a:t> BMI 25</a:t>
            </a:r>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25</a:t>
            </a:fld>
            <a:endParaRPr lang="nl-NL"/>
          </a:p>
        </p:txBody>
      </p:sp>
    </p:spTree>
    <p:extLst>
      <p:ext uri="{BB962C8B-B14F-4D97-AF65-F5344CB8AC3E}">
        <p14:creationId xmlns:p14="http://schemas.microsoft.com/office/powerpoint/2010/main" val="193014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BMD: Bot Mineraal Dichtheid</a:t>
            </a:r>
          </a:p>
          <a:p>
            <a:r>
              <a:rPr lang="nl-NL" dirty="0"/>
              <a:t>Laag gewicht: BMI 20 heeft RR van 2 </a:t>
            </a:r>
            <a:r>
              <a:rPr lang="nl-NL" dirty="0" err="1"/>
              <a:t>tov</a:t>
            </a:r>
            <a:r>
              <a:rPr lang="nl-NL" dirty="0"/>
              <a:t> BMI 25</a:t>
            </a:r>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27</a:t>
            </a:fld>
            <a:endParaRPr lang="nl-NL"/>
          </a:p>
        </p:txBody>
      </p:sp>
    </p:spTree>
    <p:extLst>
      <p:ext uri="{BB962C8B-B14F-4D97-AF65-F5344CB8AC3E}">
        <p14:creationId xmlns:p14="http://schemas.microsoft.com/office/powerpoint/2010/main" val="339557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0C290781-69DC-4766-9C5C-D152F9BE02E2}" type="slidenum">
              <a:rPr lang="nl-NL" smtClean="0"/>
              <a:t>49</a:t>
            </a:fld>
            <a:endParaRPr lang="nl-NL"/>
          </a:p>
        </p:txBody>
      </p:sp>
    </p:spTree>
    <p:extLst>
      <p:ext uri="{BB962C8B-B14F-4D97-AF65-F5344CB8AC3E}">
        <p14:creationId xmlns:p14="http://schemas.microsoft.com/office/powerpoint/2010/main" val="640406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midd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56383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205923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426062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0000" y="2340000"/>
            <a:ext cx="7920000" cy="3780000"/>
          </a:xfrm>
        </p:spPr>
        <p:txBody>
          <a:bodyPr/>
          <a:lstStyle>
            <a:lvl1pPr>
              <a:defRPr sz="2800">
                <a:latin typeface="+mn-lt"/>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6"/>
          <p:cNvSpPr>
            <a:spLocks noGrp="1"/>
          </p:cNvSpPr>
          <p:nvPr>
            <p:ph type="title"/>
          </p:nvPr>
        </p:nvSpPr>
        <p:spPr>
          <a:xfrm>
            <a:off x="720000" y="1440000"/>
            <a:ext cx="7920000" cy="720000"/>
          </a:xfrm>
        </p:spPr>
        <p:txBody>
          <a:bodyPr/>
          <a:lstStyle>
            <a:lvl1pPr algn="l">
              <a:defRPr sz="4000" b="1"/>
            </a:lvl1pPr>
          </a:lstStyle>
          <a:p>
            <a:r>
              <a:rPr lang="nl-NL"/>
              <a:t>Klik om de stijl te bewerken</a:t>
            </a:r>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205850"/>
            <a:ext cx="1614068" cy="815066"/>
          </a:xfrm>
          <a:prstGeom prst="rect">
            <a:avLst/>
          </a:prstGeom>
        </p:spPr>
      </p:pic>
      <p:cxnSp>
        <p:nvCxnSpPr>
          <p:cNvPr id="11" name="Rechte verbindingslijn 10"/>
          <p:cNvCxnSpPr/>
          <p:nvPr userDrawn="1"/>
        </p:nvCxnSpPr>
        <p:spPr>
          <a:xfrm>
            <a:off x="0" y="1135200"/>
            <a:ext cx="9144000" cy="0"/>
          </a:xfrm>
          <a:prstGeom prst="line">
            <a:avLst/>
          </a:prstGeom>
          <a:ln w="12700">
            <a:solidFill>
              <a:srgbClr val="003F54"/>
            </a:solidFill>
          </a:ln>
        </p:spPr>
        <p:style>
          <a:lnRef idx="1">
            <a:schemeClr val="dk1"/>
          </a:lnRef>
          <a:fillRef idx="0">
            <a:schemeClr val="dk1"/>
          </a:fillRef>
          <a:effectRef idx="0">
            <a:schemeClr val="dk1"/>
          </a:effectRef>
          <a:fontRef idx="minor">
            <a:schemeClr val="tx1"/>
          </a:fontRef>
        </p:style>
      </p:cxnSp>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246" y="858458"/>
            <a:ext cx="163678" cy="162458"/>
          </a:xfrm>
          <a:prstGeom prst="rect">
            <a:avLst/>
          </a:prstGeom>
        </p:spPr>
      </p:pic>
    </p:spTree>
    <p:extLst>
      <p:ext uri="{BB962C8B-B14F-4D97-AF65-F5344CB8AC3E}">
        <p14:creationId xmlns:p14="http://schemas.microsoft.com/office/powerpoint/2010/main" val="245151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el o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42193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el bov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5" name="Slide Number Placeholder 4"/>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63158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Enkele 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Slide Number Placeholder 5"/>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188464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Slide Number Placeholder 6"/>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34874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wee kolommen variant 2">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85AC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rgbClr val="85AC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Slide Number Placeholder 8"/>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84934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74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Slide Number Placeholder 6"/>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281275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Slide Number Placeholder 6"/>
          <p:cNvSpPr>
            <a:spLocks noGrp="1"/>
          </p:cNvSpPr>
          <p:nvPr>
            <p:ph type="sldNum" sz="quarter" idx="12"/>
          </p:nvPr>
        </p:nvSpPr>
        <p:spPr/>
        <p:txBody>
          <a:bodyPr/>
          <a:lstStyle/>
          <a:p>
            <a:fld id="{D89FD60B-2354-4AA7-8BA8-BCF391DE22DF}" type="slidenum">
              <a:rPr lang="nl-NL" smtClean="0"/>
              <a:t>‹nr.›</a:t>
            </a:fld>
            <a:endParaRPr lang="nl-NL"/>
          </a:p>
        </p:txBody>
      </p:sp>
    </p:spTree>
    <p:extLst>
      <p:ext uri="{BB962C8B-B14F-4D97-AF65-F5344CB8AC3E}">
        <p14:creationId xmlns:p14="http://schemas.microsoft.com/office/powerpoint/2010/main" val="370210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FD60B-2354-4AA7-8BA8-BCF391DE22DF}" type="slidenum">
              <a:rPr lang="nl-NL" smtClean="0"/>
              <a:t>‹nr.›</a:t>
            </a:fld>
            <a:endParaRPr lang="nl-NL" dirty="0"/>
          </a:p>
        </p:txBody>
      </p:sp>
    </p:spTree>
    <p:extLst>
      <p:ext uri="{BB962C8B-B14F-4D97-AF65-F5344CB8AC3E}">
        <p14:creationId xmlns:p14="http://schemas.microsoft.com/office/powerpoint/2010/main" val="16388665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 id="2147483662" r:id="rId4"/>
    <p:sldLayoutId id="2147483664" r:id="rId5"/>
    <p:sldLayoutId id="2147483665"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7632"/>
          </a:solidFill>
          <a:latin typeface="Rajdhani Bold" panose="02000000000000000000" pitchFamily="2" charset="0"/>
          <a:ea typeface="+mj-ea"/>
          <a:cs typeface="Rajdhani Bold" panose="02000000000000000000" pitchFamily="2" charset="0"/>
        </a:defRPr>
      </a:lvl1pPr>
    </p:titleStyle>
    <p:body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7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Fractuurpreventie</a:t>
            </a:r>
          </a:p>
        </p:txBody>
      </p:sp>
      <p:sp>
        <p:nvSpPr>
          <p:cNvPr id="3" name="Ondertitel 2"/>
          <p:cNvSpPr>
            <a:spLocks noGrp="1"/>
          </p:cNvSpPr>
          <p:nvPr>
            <p:ph type="subTitle" idx="1"/>
          </p:nvPr>
        </p:nvSpPr>
        <p:spPr>
          <a:xfrm>
            <a:off x="1133168" y="3739690"/>
            <a:ext cx="7637206" cy="2022014"/>
          </a:xfrm>
        </p:spPr>
        <p:txBody>
          <a:bodyPr>
            <a:normAutofit fontScale="92500" lnSpcReduction="10000"/>
          </a:bodyPr>
          <a:lstStyle/>
          <a:p>
            <a:pPr algn="l">
              <a:lnSpc>
                <a:spcPct val="100000"/>
              </a:lnSpc>
              <a:spcBef>
                <a:spcPts val="600"/>
              </a:spcBef>
            </a:pPr>
            <a:r>
              <a:rPr lang="en-US" dirty="0"/>
              <a:t>Esther Donga, Internist – endocrinoloog </a:t>
            </a:r>
          </a:p>
          <a:p>
            <a:pPr algn="l">
              <a:lnSpc>
                <a:spcPct val="100000"/>
              </a:lnSpc>
              <a:spcBef>
                <a:spcPts val="600"/>
              </a:spcBef>
            </a:pPr>
            <a:r>
              <a:rPr lang="en-US" dirty="0"/>
              <a:t>Math Wijnands, </a:t>
            </a:r>
            <a:r>
              <a:rPr lang="en-US" dirty="0" err="1"/>
              <a:t>Reumatoloog</a:t>
            </a:r>
            <a:endParaRPr lang="en-US" dirty="0"/>
          </a:p>
          <a:p>
            <a:pPr algn="l">
              <a:lnSpc>
                <a:spcPct val="100000"/>
              </a:lnSpc>
              <a:spcBef>
                <a:spcPts val="600"/>
              </a:spcBef>
            </a:pPr>
            <a:r>
              <a:rPr lang="en-US" dirty="0"/>
              <a:t>Jernt Korst, </a:t>
            </a:r>
            <a:r>
              <a:rPr lang="en-US" dirty="0" err="1"/>
              <a:t>Kaderhuisarts</a:t>
            </a:r>
            <a:r>
              <a:rPr lang="en-US" dirty="0"/>
              <a:t> </a:t>
            </a:r>
            <a:r>
              <a:rPr lang="en-US" dirty="0" err="1"/>
              <a:t>bewegingsapparaat</a:t>
            </a:r>
            <a:endParaRPr lang="en-US" dirty="0"/>
          </a:p>
          <a:p>
            <a:pPr algn="l">
              <a:lnSpc>
                <a:spcPct val="100000"/>
              </a:lnSpc>
              <a:spcBef>
                <a:spcPts val="600"/>
              </a:spcBef>
            </a:pPr>
            <a:r>
              <a:rPr lang="en-US" dirty="0"/>
              <a:t>Belinda </a:t>
            </a:r>
            <a:r>
              <a:rPr lang="en-US" dirty="0" err="1"/>
              <a:t>Wardenaar</a:t>
            </a:r>
            <a:r>
              <a:rPr lang="en-US" dirty="0"/>
              <a:t>, </a:t>
            </a:r>
            <a:r>
              <a:rPr lang="en-US" dirty="0" err="1"/>
              <a:t>Osteoporose</a:t>
            </a:r>
            <a:r>
              <a:rPr lang="en-US" dirty="0"/>
              <a:t> </a:t>
            </a:r>
            <a:r>
              <a:rPr lang="en-US" dirty="0" err="1"/>
              <a:t>verpleegkundige</a:t>
            </a:r>
            <a:endParaRPr lang="en-US" dirty="0"/>
          </a:p>
          <a:p>
            <a:pPr algn="l">
              <a:lnSpc>
                <a:spcPct val="100000"/>
              </a:lnSpc>
              <a:spcBef>
                <a:spcPts val="600"/>
              </a:spcBef>
            </a:pPr>
            <a:r>
              <a:rPr lang="en-US" dirty="0" err="1"/>
              <a:t>Annemie</a:t>
            </a:r>
            <a:r>
              <a:rPr lang="en-US" dirty="0"/>
              <a:t> de </a:t>
            </a:r>
            <a:r>
              <a:rPr lang="en-US" dirty="0" err="1"/>
              <a:t>Vroe</a:t>
            </a:r>
            <a:r>
              <a:rPr lang="en-US" dirty="0"/>
              <a:t>, </a:t>
            </a:r>
            <a:r>
              <a:rPr lang="en-US" dirty="0" err="1"/>
              <a:t>Osteoporose</a:t>
            </a:r>
            <a:r>
              <a:rPr lang="en-US" dirty="0"/>
              <a:t> en </a:t>
            </a:r>
            <a:r>
              <a:rPr lang="en-US" dirty="0" err="1"/>
              <a:t>reuma</a:t>
            </a:r>
            <a:r>
              <a:rPr lang="en-US" dirty="0"/>
              <a:t> </a:t>
            </a:r>
            <a:r>
              <a:rPr lang="en-US" dirty="0" err="1"/>
              <a:t>verpleegkundige</a:t>
            </a:r>
            <a:endParaRPr lang="en-US" dirty="0"/>
          </a:p>
        </p:txBody>
      </p:sp>
    </p:spTree>
    <p:extLst>
      <p:ext uri="{BB962C8B-B14F-4D97-AF65-F5344CB8AC3E}">
        <p14:creationId xmlns:p14="http://schemas.microsoft.com/office/powerpoint/2010/main" val="182775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Botstructuur – Corticaal bot</a:t>
            </a:r>
          </a:p>
        </p:txBody>
      </p:sp>
      <p:pic>
        <p:nvPicPr>
          <p:cNvPr id="4" name="Picture 3"/>
          <p:cNvPicPr>
            <a:picLocks noGrp="1" noChangeAspect="1" noChangeArrowheads="1"/>
          </p:cNvPicPr>
          <p:nvPr>
            <p:ph idx="1"/>
          </p:nvPr>
        </p:nvPicPr>
        <p:blipFill>
          <a:blip r:embed="rId3" cstate="print"/>
          <a:srcRect/>
          <a:stretch>
            <a:fillRect/>
          </a:stretch>
        </p:blipFill>
        <p:spPr bwMode="auto">
          <a:xfrm>
            <a:off x="464828" y="1627067"/>
            <a:ext cx="4322827" cy="3025979"/>
          </a:xfrm>
          <a:prstGeom prst="rect">
            <a:avLst/>
          </a:prstGeom>
          <a:noFill/>
          <a:ln w="9525">
            <a:noFill/>
            <a:miter lim="800000"/>
            <a:headEnd/>
            <a:tailEnd/>
          </a:ln>
        </p:spPr>
      </p:pic>
      <p:sp>
        <p:nvSpPr>
          <p:cNvPr id="6" name="Content Placeholder 34"/>
          <p:cNvSpPr txBox="1">
            <a:spLocks/>
          </p:cNvSpPr>
          <p:nvPr/>
        </p:nvSpPr>
        <p:spPr>
          <a:xfrm>
            <a:off x="4933950" y="1600200"/>
            <a:ext cx="3752850" cy="452596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nl-NL"/>
              <a:t>Eigenschappen:</a:t>
            </a:r>
          </a:p>
          <a:p>
            <a:pPr lvl="1">
              <a:defRPr/>
            </a:pPr>
            <a:r>
              <a:rPr lang="nl-NL" sz="2600"/>
              <a:t>80% van botmassa</a:t>
            </a:r>
          </a:p>
          <a:p>
            <a:pPr lvl="1">
              <a:defRPr/>
            </a:pPr>
            <a:r>
              <a:rPr lang="nl-NL" sz="2600"/>
              <a:t>Buitenkant van het bot</a:t>
            </a:r>
          </a:p>
          <a:p>
            <a:pPr lvl="1">
              <a:defRPr/>
            </a:pPr>
            <a:r>
              <a:rPr lang="nl-NL" sz="2600"/>
              <a:t>Geeft weerstand aan mechanische belasting</a:t>
            </a:r>
          </a:p>
          <a:p>
            <a:pPr>
              <a:buFont typeface="Arial" charset="0"/>
              <a:buChar char="•"/>
              <a:defRPr/>
            </a:pPr>
            <a:r>
              <a:rPr lang="nl-NL"/>
              <a:t>Wordt elke 10 jaar vervangen</a:t>
            </a:r>
          </a:p>
          <a:p>
            <a:pPr>
              <a:buFont typeface="Arial" charset="0"/>
              <a:buChar char="•"/>
              <a:defRPr/>
            </a:pPr>
            <a:r>
              <a:rPr lang="nl-NL"/>
              <a:t>Bepalend voor de vorm van het bot</a:t>
            </a:r>
          </a:p>
          <a:p>
            <a:pPr>
              <a:buFont typeface="Arial" charset="0"/>
              <a:buChar char="•"/>
              <a:defRPr/>
            </a:pPr>
            <a:r>
              <a:rPr lang="nl-NL"/>
              <a:t>Aanhechtingspunt voor spieren of pezen</a:t>
            </a:r>
          </a:p>
          <a:p>
            <a:pPr>
              <a:buFont typeface="Arial" charset="0"/>
              <a:buChar char="•"/>
              <a:defRPr/>
            </a:pPr>
            <a:r>
              <a:rPr lang="nl-NL"/>
              <a:t>Plaats van werking denosumab</a:t>
            </a:r>
            <a:r>
              <a:rPr lang="nl-NL" baseline="30000"/>
              <a:t>1 </a:t>
            </a:r>
            <a:r>
              <a:rPr lang="nl-NL"/>
              <a:t>(bisfosfonaten..?)</a:t>
            </a:r>
            <a:endParaRPr lang="nl-NL" dirty="0"/>
          </a:p>
        </p:txBody>
      </p:sp>
      <p:sp>
        <p:nvSpPr>
          <p:cNvPr id="7" name="Flowchart: Alternate Process 14"/>
          <p:cNvSpPr>
            <a:spLocks noChangeArrowheads="1"/>
          </p:cNvSpPr>
          <p:nvPr/>
        </p:nvSpPr>
        <p:spPr bwMode="auto">
          <a:xfrm>
            <a:off x="755650" y="4914457"/>
            <a:ext cx="3995738" cy="720725"/>
          </a:xfrm>
          <a:prstGeom prst="flowChartAlternateProcess">
            <a:avLst/>
          </a:prstGeom>
          <a:solidFill>
            <a:schemeClr val="tx2"/>
          </a:solidFill>
          <a:ln w="38100" algn="ctr">
            <a:solidFill>
              <a:srgbClr val="0050A8"/>
            </a:solidFill>
            <a:round/>
            <a:headEnd/>
            <a:tailEnd/>
          </a:ln>
        </p:spPr>
        <p:txBody>
          <a:bodyPr anchor="ctr"/>
          <a:lstStyle/>
          <a:p>
            <a:pPr marL="180975" lvl="1" indent="-95250" algn="ctr" defTabSz="323850">
              <a:lnSpc>
                <a:spcPct val="90000"/>
              </a:lnSpc>
              <a:spcBef>
                <a:spcPct val="30000"/>
              </a:spcBef>
              <a:buClr>
                <a:schemeClr val="bg2"/>
              </a:buClr>
              <a:buSzPct val="90000"/>
            </a:pPr>
            <a:r>
              <a:rPr lang="en-US" sz="1600" dirty="0" err="1">
                <a:solidFill>
                  <a:schemeClr val="bg2"/>
                </a:solidFill>
                <a:latin typeface="Verdana" pitchFamily="34" charset="0"/>
              </a:rPr>
              <a:t>Compacte</a:t>
            </a:r>
            <a:r>
              <a:rPr lang="en-US" sz="1600" dirty="0">
                <a:solidFill>
                  <a:schemeClr val="bg2"/>
                </a:solidFill>
                <a:latin typeface="Verdana" pitchFamily="34" charset="0"/>
              </a:rPr>
              <a:t> </a:t>
            </a:r>
            <a:r>
              <a:rPr lang="en-US" sz="1600" dirty="0" err="1">
                <a:solidFill>
                  <a:schemeClr val="bg2"/>
                </a:solidFill>
                <a:latin typeface="Verdana" pitchFamily="34" charset="0"/>
              </a:rPr>
              <a:t>dichte</a:t>
            </a:r>
            <a:r>
              <a:rPr lang="en-US" sz="1600" dirty="0">
                <a:solidFill>
                  <a:schemeClr val="bg2"/>
                </a:solidFill>
                <a:latin typeface="Verdana" pitchFamily="34" charset="0"/>
              </a:rPr>
              <a:t> </a:t>
            </a:r>
            <a:r>
              <a:rPr lang="en-US" sz="1600" dirty="0" err="1">
                <a:solidFill>
                  <a:schemeClr val="bg2"/>
                </a:solidFill>
                <a:latin typeface="Verdana" pitchFamily="34" charset="0"/>
              </a:rPr>
              <a:t>structuur</a:t>
            </a:r>
            <a:r>
              <a:rPr lang="en-US" sz="1600" dirty="0">
                <a:solidFill>
                  <a:schemeClr val="bg2"/>
                </a:solidFill>
                <a:latin typeface="Verdana" pitchFamily="34" charset="0"/>
              </a:rPr>
              <a:t> van </a:t>
            </a:r>
            <a:r>
              <a:rPr lang="en-US" sz="1600" dirty="0" err="1">
                <a:solidFill>
                  <a:schemeClr val="bg2"/>
                </a:solidFill>
                <a:latin typeface="Verdana" pitchFamily="34" charset="0"/>
              </a:rPr>
              <a:t>corticaal</a:t>
            </a:r>
            <a:r>
              <a:rPr lang="en-US" sz="1600" dirty="0">
                <a:solidFill>
                  <a:schemeClr val="bg2"/>
                </a:solidFill>
                <a:latin typeface="Verdana" pitchFamily="34" charset="0"/>
              </a:rPr>
              <a:t> </a:t>
            </a:r>
            <a:r>
              <a:rPr lang="en-US" sz="1600" dirty="0" err="1">
                <a:solidFill>
                  <a:schemeClr val="bg2"/>
                </a:solidFill>
                <a:latin typeface="Verdana" pitchFamily="34" charset="0"/>
              </a:rPr>
              <a:t>bot</a:t>
            </a:r>
            <a:endParaRPr lang="en-US" sz="1600" dirty="0">
              <a:solidFill>
                <a:schemeClr val="bg2"/>
              </a:solidFill>
              <a:latin typeface="Verdana"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472" y="3863181"/>
            <a:ext cx="10541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568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Corticaal en trabeculair bot</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890" t="16726" r="4193" b="7035"/>
          <a:stretch/>
        </p:blipFill>
        <p:spPr bwMode="auto">
          <a:xfrm>
            <a:off x="1456659" y="1662404"/>
            <a:ext cx="6858001" cy="431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226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3 belangrijkste botcellen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3422" y="1616836"/>
            <a:ext cx="2365453" cy="162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207" y="2822134"/>
            <a:ext cx="22320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25" y="3902039"/>
            <a:ext cx="23653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9"/>
          <p:cNvSpPr txBox="1">
            <a:spLocks/>
          </p:cNvSpPr>
          <p:nvPr/>
        </p:nvSpPr>
        <p:spPr>
          <a:xfrm>
            <a:off x="2996942" y="1752343"/>
            <a:ext cx="5010150" cy="960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2000" b="1" dirty="0" err="1"/>
              <a:t>Osteoclasten</a:t>
            </a:r>
            <a:r>
              <a:rPr lang="en-GB" sz="2000" dirty="0"/>
              <a:t>: </a:t>
            </a:r>
            <a:r>
              <a:rPr lang="en-GB" sz="2000" dirty="0" err="1"/>
              <a:t>botresorptie</a:t>
            </a:r>
            <a:r>
              <a:rPr lang="en-GB" sz="2000" dirty="0"/>
              <a:t> (</a:t>
            </a:r>
            <a:r>
              <a:rPr lang="en-GB" sz="2000" dirty="0" err="1"/>
              <a:t>botafbraak</a:t>
            </a:r>
            <a:r>
              <a:rPr lang="en-GB" sz="2000" dirty="0"/>
              <a:t>) van </a:t>
            </a:r>
            <a:r>
              <a:rPr lang="en-GB" sz="2000" dirty="0" err="1"/>
              <a:t>zowel</a:t>
            </a:r>
            <a:r>
              <a:rPr lang="en-GB" sz="2000" dirty="0"/>
              <a:t> </a:t>
            </a:r>
            <a:r>
              <a:rPr lang="en-GB" sz="2000" dirty="0" err="1"/>
              <a:t>trabeculair</a:t>
            </a:r>
            <a:r>
              <a:rPr lang="en-GB" sz="2000" dirty="0"/>
              <a:t> </a:t>
            </a:r>
            <a:r>
              <a:rPr lang="en-GB" sz="2000" dirty="0" err="1"/>
              <a:t>als</a:t>
            </a:r>
            <a:r>
              <a:rPr lang="en-GB" sz="2000" dirty="0"/>
              <a:t> </a:t>
            </a:r>
            <a:r>
              <a:rPr lang="en-GB" sz="2000" dirty="0" err="1"/>
              <a:t>corticaal</a:t>
            </a:r>
            <a:r>
              <a:rPr lang="en-GB" sz="2000" dirty="0"/>
              <a:t> bot</a:t>
            </a:r>
            <a:endParaRPr lang="en-GB" sz="2000" dirty="0">
              <a:solidFill>
                <a:srgbClr val="002F4F"/>
              </a:solidFill>
            </a:endParaRPr>
          </a:p>
        </p:txBody>
      </p:sp>
      <p:sp>
        <p:nvSpPr>
          <p:cNvPr id="8" name="Content Placeholder 9"/>
          <p:cNvSpPr txBox="1">
            <a:spLocks/>
          </p:cNvSpPr>
          <p:nvPr/>
        </p:nvSpPr>
        <p:spPr bwMode="gray">
          <a:xfrm>
            <a:off x="3860026" y="3371408"/>
            <a:ext cx="2743200" cy="523875"/>
          </a:xfrm>
          <a:prstGeom prst="rect">
            <a:avLst/>
          </a:prstGeom>
          <a:noFill/>
          <a:ln w="9525">
            <a:noFill/>
            <a:miter lim="800000"/>
            <a:headEnd/>
            <a:tailEnd/>
          </a:ln>
        </p:spPr>
        <p:txBody>
          <a:bodyPr/>
          <a:lstStyle/>
          <a:p>
            <a:pPr algn="ctr" eaLnBrk="0" hangingPunct="0">
              <a:lnSpc>
                <a:spcPct val="90000"/>
              </a:lnSpc>
              <a:spcBef>
                <a:spcPct val="30000"/>
              </a:spcBef>
              <a:buClr>
                <a:schemeClr val="tx1"/>
              </a:buClr>
              <a:buSzPct val="90000"/>
              <a:defRPr/>
            </a:pPr>
            <a:r>
              <a:rPr lang="en-GB" sz="2000" b="1" kern="0" dirty="0" err="1"/>
              <a:t>Osteoblasten</a:t>
            </a:r>
            <a:r>
              <a:rPr lang="en-GB" sz="2000" kern="0" dirty="0"/>
              <a:t>: </a:t>
            </a:r>
            <a:r>
              <a:rPr lang="en-GB" sz="2000" kern="0" dirty="0" err="1"/>
              <a:t>botvorming</a:t>
            </a:r>
            <a:endParaRPr lang="en-GB" sz="2000" kern="0" dirty="0"/>
          </a:p>
        </p:txBody>
      </p:sp>
      <p:sp>
        <p:nvSpPr>
          <p:cNvPr id="9" name="Content Placeholder 9"/>
          <p:cNvSpPr txBox="1">
            <a:spLocks/>
          </p:cNvSpPr>
          <p:nvPr/>
        </p:nvSpPr>
        <p:spPr bwMode="gray">
          <a:xfrm>
            <a:off x="2996942" y="4501356"/>
            <a:ext cx="5010150" cy="960438"/>
          </a:xfrm>
          <a:prstGeom prst="rect">
            <a:avLst/>
          </a:prstGeom>
          <a:noFill/>
          <a:ln w="9525">
            <a:noFill/>
            <a:miter lim="800000"/>
            <a:headEnd/>
            <a:tailEnd/>
          </a:ln>
        </p:spPr>
        <p:txBody>
          <a:bodyPr/>
          <a:lstStyle/>
          <a:p>
            <a:pPr eaLnBrk="0" hangingPunct="0">
              <a:lnSpc>
                <a:spcPct val="90000"/>
              </a:lnSpc>
              <a:spcBef>
                <a:spcPct val="30000"/>
              </a:spcBef>
              <a:buSzPct val="90000"/>
              <a:defRPr/>
            </a:pPr>
            <a:r>
              <a:rPr lang="en-GB" sz="2000" b="1" dirty="0" err="1"/>
              <a:t>Osteocyten</a:t>
            </a:r>
            <a:r>
              <a:rPr lang="en-GB" sz="2000" dirty="0"/>
              <a:t>: ‘</a:t>
            </a:r>
            <a:r>
              <a:rPr lang="en-GB" sz="2000" dirty="0" err="1"/>
              <a:t>volwassen</a:t>
            </a:r>
            <a:r>
              <a:rPr lang="en-GB" sz="2000" dirty="0"/>
              <a:t>’ </a:t>
            </a:r>
            <a:r>
              <a:rPr lang="en-GB" sz="2000" dirty="0" err="1"/>
              <a:t>osteoblasten</a:t>
            </a:r>
            <a:r>
              <a:rPr lang="en-GB" sz="2000" dirty="0"/>
              <a:t> die </a:t>
            </a:r>
            <a:r>
              <a:rPr lang="en-GB" sz="2000" dirty="0" err="1"/>
              <a:t>geen</a:t>
            </a:r>
            <a:r>
              <a:rPr lang="en-GB" sz="2000" dirty="0"/>
              <a:t> </a:t>
            </a:r>
            <a:r>
              <a:rPr lang="en-GB" sz="2000" dirty="0" err="1"/>
              <a:t>bot</a:t>
            </a:r>
            <a:r>
              <a:rPr lang="en-GB" sz="2000" dirty="0"/>
              <a:t> </a:t>
            </a:r>
            <a:r>
              <a:rPr lang="en-GB" sz="2000" dirty="0" err="1"/>
              <a:t>meer</a:t>
            </a:r>
            <a:r>
              <a:rPr lang="en-GB" sz="2000" dirty="0"/>
              <a:t> </a:t>
            </a:r>
            <a:r>
              <a:rPr lang="en-GB" sz="2000" dirty="0" err="1"/>
              <a:t>vormen</a:t>
            </a:r>
            <a:r>
              <a:rPr lang="en-GB" sz="2000" dirty="0"/>
              <a:t> </a:t>
            </a:r>
            <a:r>
              <a:rPr lang="en-GB" sz="2000" dirty="0" err="1"/>
              <a:t>maar</a:t>
            </a:r>
            <a:r>
              <a:rPr lang="en-GB" sz="2000" dirty="0"/>
              <a:t> de </a:t>
            </a:r>
            <a:r>
              <a:rPr lang="en-GB" sz="2000" dirty="0" err="1"/>
              <a:t>botremodelling</a:t>
            </a:r>
            <a:r>
              <a:rPr lang="en-GB" sz="2000" dirty="0"/>
              <a:t> </a:t>
            </a:r>
            <a:r>
              <a:rPr lang="en-GB" sz="2000" dirty="0" err="1"/>
              <a:t>reguleren</a:t>
            </a:r>
            <a:endParaRPr lang="en-GB" sz="2000" kern="0" dirty="0"/>
          </a:p>
        </p:txBody>
      </p:sp>
    </p:spTree>
    <p:extLst>
      <p:ext uri="{BB962C8B-B14F-4D97-AF65-F5344CB8AC3E}">
        <p14:creationId xmlns:p14="http://schemas.microsoft.com/office/powerpoint/2010/main" val="363423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Botremoddelering</a:t>
            </a:r>
            <a:endParaRPr lang="nl-NL"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8029" y="1975905"/>
            <a:ext cx="4639458" cy="39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a:xfrm>
            <a:off x="733648" y="1759689"/>
            <a:ext cx="3448050" cy="45259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t>Osteoclasten verwijderen bot</a:t>
            </a:r>
            <a:r>
              <a:rPr lang="en-GB" baseline="30000"/>
              <a:t>1</a:t>
            </a:r>
          </a:p>
          <a:p>
            <a:pPr lvl="1">
              <a:defRPr/>
            </a:pPr>
            <a:r>
              <a:rPr lang="en-GB" sz="2600"/>
              <a:t>Door het uitscheiden van enzymen en zuren</a:t>
            </a:r>
          </a:p>
          <a:p>
            <a:pPr>
              <a:defRPr/>
            </a:pPr>
            <a:r>
              <a:rPr lang="en-GB"/>
              <a:t>Osteoblasten maken bot aan</a:t>
            </a:r>
          </a:p>
          <a:p>
            <a:pPr lvl="1">
              <a:defRPr/>
            </a:pPr>
            <a:r>
              <a:rPr lang="en-GB" sz="2600"/>
              <a:t>Gaan naar bewerkte gebied</a:t>
            </a:r>
            <a:r>
              <a:rPr lang="en-GB" sz="2600" baseline="30000"/>
              <a:t>1</a:t>
            </a:r>
            <a:endParaRPr lang="en-GB" sz="2600" baseline="30000">
              <a:solidFill>
                <a:prstClr val="black"/>
              </a:solidFill>
            </a:endParaRPr>
          </a:p>
          <a:p>
            <a:pPr lvl="1">
              <a:defRPr/>
            </a:pPr>
            <a:r>
              <a:rPr lang="en-GB" sz="2600"/>
              <a:t>Vullen van de ruimtes met nieuwe botmatrix</a:t>
            </a:r>
            <a:endParaRPr lang="en-GB" sz="2600" dirty="0"/>
          </a:p>
        </p:txBody>
      </p:sp>
    </p:spTree>
    <p:extLst>
      <p:ext uri="{BB962C8B-B14F-4D97-AF65-F5344CB8AC3E}">
        <p14:creationId xmlns:p14="http://schemas.microsoft.com/office/powerpoint/2010/main" val="428936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Regulatie van de botombouw</a:t>
            </a:r>
          </a:p>
        </p:txBody>
      </p:sp>
      <p:sp>
        <p:nvSpPr>
          <p:cNvPr id="4" name="Rectangle 3"/>
          <p:cNvSpPr>
            <a:spLocks noGrp="1" noChangeArrowheads="1"/>
          </p:cNvSpPr>
          <p:nvPr>
            <p:ph idx="1"/>
          </p:nvPr>
        </p:nvSpPr>
        <p:spPr bwMode="auto">
          <a:prstGeom prst="rect">
            <a:avLst/>
          </a:prstGeom>
          <a:noFill/>
          <a:ln>
            <a:miter lim="800000"/>
            <a:headEnd/>
            <a:tailEnd/>
          </a:ln>
        </p:spPr>
        <p:txBody>
          <a:bodyPr/>
          <a:lstStyle/>
          <a:p>
            <a:pPr eaLnBrk="1" hangingPunct="1"/>
            <a:r>
              <a:rPr lang="nl-NL" sz="2000" dirty="0">
                <a:solidFill>
                  <a:schemeClr val="tx1"/>
                </a:solidFill>
                <a:ea typeface="ヒラギノ角ゴ Pro W3"/>
                <a:cs typeface="Verdana" pitchFamily="34" charset="0"/>
              </a:rPr>
              <a:t>PTH</a:t>
            </a:r>
            <a:endParaRPr lang="nl-NL" sz="2000" dirty="0">
              <a:solidFill>
                <a:srgbClr val="FF0000"/>
              </a:solidFill>
              <a:ea typeface="ヒラギノ角ゴ Pro W3"/>
              <a:cs typeface="Verdana" pitchFamily="34" charset="0"/>
            </a:endParaRPr>
          </a:p>
          <a:p>
            <a:pPr eaLnBrk="1" hangingPunct="1"/>
            <a:r>
              <a:rPr lang="nl-NL" sz="2000" dirty="0">
                <a:solidFill>
                  <a:schemeClr val="tx1"/>
                </a:solidFill>
                <a:ea typeface="ヒラギノ角ゴ Pro W3"/>
                <a:cs typeface="Verdana" pitchFamily="34" charset="0"/>
              </a:rPr>
              <a:t>Thyroxine</a:t>
            </a:r>
          </a:p>
          <a:p>
            <a:pPr eaLnBrk="1" hangingPunct="1"/>
            <a:r>
              <a:rPr lang="nl-NL" sz="2000" dirty="0" err="1">
                <a:solidFill>
                  <a:schemeClr val="tx1"/>
                </a:solidFill>
                <a:ea typeface="ヒラギノ角ゴ Pro W3"/>
                <a:cs typeface="Verdana" pitchFamily="34" charset="0"/>
              </a:rPr>
              <a:t>Cytokinen</a:t>
            </a:r>
            <a:endParaRPr lang="nl-NL" sz="2000" dirty="0">
              <a:solidFill>
                <a:schemeClr val="tx1"/>
              </a:solidFill>
              <a:ea typeface="ヒラギノ角ゴ Pro W3"/>
              <a:cs typeface="Verdana" pitchFamily="34" charset="0"/>
            </a:endParaRPr>
          </a:p>
          <a:p>
            <a:pPr eaLnBrk="1" hangingPunct="1">
              <a:buNone/>
            </a:pPr>
            <a:endParaRPr lang="nl-NL" sz="2000" dirty="0">
              <a:solidFill>
                <a:schemeClr val="tx1"/>
              </a:solidFill>
              <a:ea typeface="ヒラギノ角ゴ Pro W3"/>
              <a:cs typeface="Verdana" pitchFamily="34" charset="0"/>
            </a:endParaRPr>
          </a:p>
          <a:p>
            <a:pPr eaLnBrk="1" hangingPunct="1"/>
            <a:r>
              <a:rPr lang="nl-NL" sz="2000" dirty="0">
                <a:solidFill>
                  <a:schemeClr val="tx1"/>
                </a:solidFill>
                <a:ea typeface="ヒラギノ角ゴ Pro W3"/>
                <a:cs typeface="Verdana" pitchFamily="34" charset="0"/>
              </a:rPr>
              <a:t>Calcitonine</a:t>
            </a:r>
          </a:p>
          <a:p>
            <a:pPr eaLnBrk="1" hangingPunct="1"/>
            <a:r>
              <a:rPr lang="nl-NL" sz="2000" dirty="0">
                <a:solidFill>
                  <a:schemeClr val="tx1"/>
                </a:solidFill>
                <a:ea typeface="ヒラギノ角ゴ Pro W3"/>
                <a:cs typeface="Verdana" pitchFamily="34" charset="0"/>
              </a:rPr>
              <a:t>Oestrogenen</a:t>
            </a:r>
          </a:p>
          <a:p>
            <a:pPr eaLnBrk="1" hangingPunct="1"/>
            <a:r>
              <a:rPr lang="nl-NL" sz="2000" dirty="0">
                <a:solidFill>
                  <a:schemeClr val="tx1"/>
                </a:solidFill>
                <a:ea typeface="ヒラギノ角ゴ Pro W3"/>
                <a:cs typeface="Verdana" pitchFamily="34" charset="0"/>
              </a:rPr>
              <a:t>Vitamine D</a:t>
            </a:r>
          </a:p>
          <a:p>
            <a:pPr eaLnBrk="1" hangingPunct="1"/>
            <a:r>
              <a:rPr lang="nl-NL" sz="2000" dirty="0">
                <a:solidFill>
                  <a:schemeClr val="tx1"/>
                </a:solidFill>
                <a:ea typeface="ヒラギノ角ゴ Pro W3"/>
                <a:cs typeface="Verdana" pitchFamily="34" charset="0"/>
              </a:rPr>
              <a:t>PTH</a:t>
            </a:r>
          </a:p>
          <a:p>
            <a:pPr eaLnBrk="1" hangingPunct="1"/>
            <a:r>
              <a:rPr lang="nl-NL" sz="2000" dirty="0">
                <a:solidFill>
                  <a:schemeClr val="tx1"/>
                </a:solidFill>
                <a:ea typeface="ヒラギノ角ゴ Pro W3"/>
                <a:cs typeface="Verdana" pitchFamily="34" charset="0"/>
              </a:rPr>
              <a:t>Andere </a:t>
            </a:r>
            <a:r>
              <a:rPr lang="nl-NL" sz="2000" dirty="0" err="1">
                <a:solidFill>
                  <a:schemeClr val="tx1"/>
                </a:solidFill>
                <a:ea typeface="ヒラギノ角ゴ Pro W3"/>
                <a:cs typeface="Verdana" pitchFamily="34" charset="0"/>
              </a:rPr>
              <a:t>cytokinen</a:t>
            </a:r>
            <a:endParaRPr lang="en-US" sz="2000" dirty="0">
              <a:solidFill>
                <a:schemeClr val="tx1"/>
              </a:solidFill>
              <a:ea typeface="ヒラギノ角ゴ Pro W3"/>
              <a:cs typeface="Verdana" pitchFamily="34" charset="0"/>
            </a:endParaRPr>
          </a:p>
          <a:p>
            <a:pPr eaLnBrk="1" hangingPunct="1"/>
            <a:endParaRPr lang="en-US" sz="2800" dirty="0">
              <a:solidFill>
                <a:schemeClr val="tx1"/>
              </a:solidFill>
              <a:latin typeface="Verdana" pitchFamily="34" charset="0"/>
              <a:ea typeface="ヒラギノ角ゴ Pro W3"/>
              <a:cs typeface="Verdana" pitchFamily="34" charset="0"/>
            </a:endParaRPr>
          </a:p>
        </p:txBody>
      </p:sp>
      <p:sp>
        <p:nvSpPr>
          <p:cNvPr id="5" name="AutoShape 5"/>
          <p:cNvSpPr>
            <a:spLocks/>
          </p:cNvSpPr>
          <p:nvPr/>
        </p:nvSpPr>
        <p:spPr bwMode="auto">
          <a:xfrm>
            <a:off x="3532188" y="1817762"/>
            <a:ext cx="431800" cy="1247177"/>
          </a:xfrm>
          <a:prstGeom prst="rightBrace">
            <a:avLst>
              <a:gd name="adj1" fmla="val 75733"/>
              <a:gd name="adj2" fmla="val 50046"/>
            </a:avLst>
          </a:prstGeom>
          <a:noFill/>
          <a:ln w="38100">
            <a:solidFill>
              <a:schemeClr val="tx1"/>
            </a:solidFill>
            <a:round/>
            <a:headEnd/>
            <a:tailEnd/>
          </a:ln>
          <a:effectLst/>
        </p:spPr>
        <p:txBody>
          <a:bodyPr wrap="none" anchor="ctr"/>
          <a:lstStyle/>
          <a:p>
            <a:pPr>
              <a:defRPr/>
            </a:pPr>
            <a:endParaRPr lang="nl-NL">
              <a:effectLst>
                <a:outerShdw blurRad="38100" dist="38100" dir="2700000" algn="tl">
                  <a:srgbClr val="000000">
                    <a:alpha val="43137"/>
                  </a:srgbClr>
                </a:outerShdw>
              </a:effectLst>
            </a:endParaRPr>
          </a:p>
        </p:txBody>
      </p:sp>
      <p:sp>
        <p:nvSpPr>
          <p:cNvPr id="6" name="AutoShape 6"/>
          <p:cNvSpPr>
            <a:spLocks/>
          </p:cNvSpPr>
          <p:nvPr/>
        </p:nvSpPr>
        <p:spPr bwMode="auto">
          <a:xfrm>
            <a:off x="3532188" y="3419265"/>
            <a:ext cx="431800" cy="2149433"/>
          </a:xfrm>
          <a:prstGeom prst="rightBrace">
            <a:avLst>
              <a:gd name="adj1" fmla="val 52715"/>
              <a:gd name="adj2" fmla="val 50046"/>
            </a:avLst>
          </a:prstGeom>
          <a:noFill/>
          <a:ln w="38100">
            <a:solidFill>
              <a:schemeClr val="tx1"/>
            </a:solidFill>
            <a:round/>
            <a:headEnd/>
            <a:tailEnd/>
          </a:ln>
          <a:effectLst/>
        </p:spPr>
        <p:txBody>
          <a:bodyPr wrap="none" anchor="ctr"/>
          <a:lstStyle/>
          <a:p>
            <a:pPr>
              <a:defRPr/>
            </a:pPr>
            <a:endParaRPr lang="nl-NL">
              <a:effectLst>
                <a:outerShdw blurRad="38100" dist="38100" dir="2700000" algn="tl">
                  <a:srgbClr val="000000">
                    <a:alpha val="43137"/>
                  </a:srgbClr>
                </a:outerShdw>
              </a:effectLst>
            </a:endParaRPr>
          </a:p>
        </p:txBody>
      </p:sp>
      <p:sp>
        <p:nvSpPr>
          <p:cNvPr id="7" name="Text Box 7"/>
          <p:cNvSpPr txBox="1">
            <a:spLocks noChangeArrowheads="1"/>
          </p:cNvSpPr>
          <p:nvPr/>
        </p:nvSpPr>
        <p:spPr bwMode="auto">
          <a:xfrm>
            <a:off x="4633691" y="2014312"/>
            <a:ext cx="2808287" cy="854075"/>
          </a:xfrm>
          <a:prstGeom prst="rect">
            <a:avLst/>
          </a:prstGeom>
          <a:noFill/>
          <a:ln w="9525" algn="ctr">
            <a:noFill/>
            <a:miter lim="800000"/>
            <a:headEnd/>
            <a:tailEnd/>
          </a:ln>
        </p:spPr>
        <p:txBody>
          <a:bodyPr>
            <a:spAutoFit/>
          </a:bodyPr>
          <a:lstStyle/>
          <a:p>
            <a:pPr>
              <a:spcBef>
                <a:spcPct val="50000"/>
              </a:spcBef>
            </a:pPr>
            <a:r>
              <a:rPr lang="en-US" sz="2000" dirty="0"/>
              <a:t>↑ </a:t>
            </a:r>
            <a:r>
              <a:rPr lang="en-US" sz="2000" dirty="0" err="1"/>
              <a:t>botresorptie</a:t>
            </a:r>
            <a:endParaRPr lang="en-US" sz="2000" dirty="0"/>
          </a:p>
          <a:p>
            <a:pPr>
              <a:spcBef>
                <a:spcPct val="50000"/>
              </a:spcBef>
            </a:pPr>
            <a:r>
              <a:rPr lang="en-US" sz="2000" dirty="0"/>
              <a:t>↓ </a:t>
            </a:r>
            <a:r>
              <a:rPr lang="en-US" sz="2000" dirty="0" err="1"/>
              <a:t>botvorming</a:t>
            </a:r>
            <a:endParaRPr lang="en-US" sz="2000" dirty="0"/>
          </a:p>
        </p:txBody>
      </p:sp>
      <p:sp>
        <p:nvSpPr>
          <p:cNvPr id="8" name="Text Box 8"/>
          <p:cNvSpPr txBox="1">
            <a:spLocks noChangeArrowheads="1"/>
          </p:cNvSpPr>
          <p:nvPr/>
        </p:nvSpPr>
        <p:spPr bwMode="auto">
          <a:xfrm>
            <a:off x="4633692" y="4066943"/>
            <a:ext cx="2808287" cy="854075"/>
          </a:xfrm>
          <a:prstGeom prst="rect">
            <a:avLst/>
          </a:prstGeom>
          <a:noFill/>
          <a:ln w="9525" algn="ctr">
            <a:noFill/>
            <a:miter lim="800000"/>
            <a:headEnd/>
            <a:tailEnd/>
          </a:ln>
          <a:effectLst/>
        </p:spPr>
        <p:txBody>
          <a:bodyPr>
            <a:spAutoFit/>
          </a:bodyPr>
          <a:lstStyle/>
          <a:p>
            <a:pPr>
              <a:spcBef>
                <a:spcPct val="50000"/>
              </a:spcBef>
              <a:defRPr/>
            </a:pPr>
            <a:r>
              <a:rPr lang="en-US" dirty="0"/>
              <a:t>↓</a:t>
            </a:r>
            <a:r>
              <a:rPr lang="en-US" dirty="0">
                <a:effectLst>
                  <a:outerShdw blurRad="38100" dist="38100" dir="2700000" algn="tl">
                    <a:srgbClr val="000000"/>
                  </a:outerShdw>
                </a:effectLst>
              </a:rPr>
              <a:t>  </a:t>
            </a:r>
            <a:r>
              <a:rPr lang="en-US" sz="2000" dirty="0" err="1"/>
              <a:t>botresorptie</a:t>
            </a:r>
            <a:endParaRPr lang="en-US" sz="2000" dirty="0"/>
          </a:p>
          <a:p>
            <a:pPr>
              <a:spcBef>
                <a:spcPct val="50000"/>
              </a:spcBef>
              <a:defRPr/>
            </a:pPr>
            <a:r>
              <a:rPr lang="en-US" dirty="0"/>
              <a:t>↑ </a:t>
            </a:r>
            <a:r>
              <a:rPr lang="en-US" dirty="0">
                <a:effectLst>
                  <a:outerShdw blurRad="38100" dist="38100" dir="2700000" algn="tl">
                    <a:srgbClr val="000000"/>
                  </a:outerShdw>
                </a:effectLst>
              </a:rPr>
              <a:t> </a:t>
            </a:r>
            <a:r>
              <a:rPr lang="en-US" sz="2000" dirty="0" err="1"/>
              <a:t>botvorming</a:t>
            </a:r>
            <a:endParaRPr lang="en-US" sz="2000" dirty="0"/>
          </a:p>
        </p:txBody>
      </p:sp>
    </p:spTree>
    <p:extLst>
      <p:ext uri="{BB962C8B-B14F-4D97-AF65-F5344CB8AC3E}">
        <p14:creationId xmlns:p14="http://schemas.microsoft.com/office/powerpoint/2010/main" val="2421858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Definitie van osteoporose</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3398" y="3316883"/>
            <a:ext cx="4895512" cy="230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574157" y="1738423"/>
            <a:ext cx="8057409" cy="15114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t>Osteoporose is een skeletaandoening die zich kenmerkt door een lage botmineraaldichtheid (botmassa) en een verstoorde samenhang van het botweefsel. Hierdoor is het bot brozer en is de kans op een botbreuk (fractuur) groter.</a:t>
            </a:r>
            <a:endParaRPr lang="en-US" sz="1800" baseline="30000" dirty="0"/>
          </a:p>
          <a:p>
            <a:r>
              <a:rPr lang="en-US" sz="1800" dirty="0"/>
              <a:t>WHO </a:t>
            </a:r>
            <a:r>
              <a:rPr lang="en-US" sz="1800" dirty="0" err="1"/>
              <a:t>definitie</a:t>
            </a:r>
            <a:r>
              <a:rPr lang="en-US" sz="1800" dirty="0"/>
              <a:t>: </a:t>
            </a:r>
            <a:r>
              <a:rPr lang="en-US" sz="1800" dirty="0" err="1"/>
              <a:t>gebaseerd</a:t>
            </a:r>
            <a:r>
              <a:rPr lang="en-US" sz="1800" dirty="0"/>
              <a:t> op BMD </a:t>
            </a:r>
            <a:r>
              <a:rPr lang="en-US" sz="1800" dirty="0" err="1"/>
              <a:t>gemeten</a:t>
            </a:r>
            <a:r>
              <a:rPr lang="en-US" sz="1800" dirty="0"/>
              <a:t> met DEXA</a:t>
            </a:r>
            <a:endParaRPr lang="en-US" sz="1800" baseline="30000" dirty="0"/>
          </a:p>
        </p:txBody>
      </p:sp>
    </p:spTree>
    <p:extLst>
      <p:ext uri="{BB962C8B-B14F-4D97-AF65-F5344CB8AC3E}">
        <p14:creationId xmlns:p14="http://schemas.microsoft.com/office/powerpoint/2010/main" val="4079050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Osteoporose komt vaak voor</a:t>
            </a:r>
          </a:p>
        </p:txBody>
      </p:sp>
      <p:sp>
        <p:nvSpPr>
          <p:cNvPr id="4" name="Content Placeholder 4"/>
          <p:cNvSpPr>
            <a:spLocks noGrp="1"/>
          </p:cNvSpPr>
          <p:nvPr>
            <p:ph idx="1"/>
          </p:nvPr>
        </p:nvSpPr>
        <p:spPr>
          <a:xfrm>
            <a:off x="628650" y="1825625"/>
            <a:ext cx="4166634" cy="4351338"/>
          </a:xfrm>
        </p:spPr>
        <p:txBody>
          <a:bodyPr/>
          <a:lstStyle/>
          <a:p>
            <a:r>
              <a:rPr lang="nl-NL" sz="2000" dirty="0"/>
              <a:t>Stille aandoening: geen klachten!</a:t>
            </a:r>
          </a:p>
          <a:p>
            <a:r>
              <a:rPr lang="nl-NL" sz="2000" dirty="0"/>
              <a:t>1 op de 3 vrouwen en 1 op de 5 mannen &gt;50 jaar krijgt </a:t>
            </a:r>
            <a:r>
              <a:rPr lang="nl-NL" sz="2000" dirty="0" err="1"/>
              <a:t>osteoporotische</a:t>
            </a:r>
            <a:r>
              <a:rPr lang="nl-NL" sz="2000" dirty="0"/>
              <a:t> fractuur</a:t>
            </a:r>
          </a:p>
          <a:p>
            <a:r>
              <a:rPr lang="nl-NL" sz="2000" dirty="0"/>
              <a:t>Toename leeftijdsverwachting: </a:t>
            </a:r>
            <a:br>
              <a:rPr lang="nl-NL" sz="2000" dirty="0"/>
            </a:br>
            <a:r>
              <a:rPr lang="nl-NL" sz="2000" dirty="0">
                <a:sym typeface="Symbol"/>
              </a:rPr>
              <a:t> </a:t>
            </a:r>
            <a:r>
              <a:rPr lang="nl-NL" sz="2000" dirty="0"/>
              <a:t>toename osteoporotische fracturen</a:t>
            </a:r>
          </a:p>
          <a:p>
            <a:r>
              <a:rPr lang="nl-NL" sz="2000" dirty="0"/>
              <a:t>Na iedere fractuur verhoging van risico op nieuwe fractuur (2x)</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279" y="1857226"/>
            <a:ext cx="1871663"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279" y="3597829"/>
            <a:ext cx="245745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p:nvPr/>
        </p:nvSpPr>
        <p:spPr>
          <a:xfrm>
            <a:off x="522514" y="5133777"/>
            <a:ext cx="8098972"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nl-NL"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nl-NL" sz="16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onderdiagnose</a:t>
            </a:r>
            <a:r>
              <a:rPr lang="nl-NL" sz="16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en therapietrouw zijn een groot probleem bij osteoporose</a:t>
            </a:r>
            <a:endParaRPr lang="nl-NL"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7928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Ziektelast van heupfracturen</a:t>
            </a:r>
          </a:p>
        </p:txBody>
      </p:sp>
      <p:grpSp>
        <p:nvGrpSpPr>
          <p:cNvPr id="6" name="Groeperen 2"/>
          <p:cNvGrpSpPr/>
          <p:nvPr/>
        </p:nvGrpSpPr>
        <p:grpSpPr>
          <a:xfrm>
            <a:off x="808959" y="3237091"/>
            <a:ext cx="6433034" cy="2473314"/>
            <a:chOff x="847679" y="3670579"/>
            <a:chExt cx="6433034" cy="2473314"/>
          </a:xfrm>
        </p:grpSpPr>
        <p:graphicFrame>
          <p:nvGraphicFramePr>
            <p:cNvPr id="7" name="Chart 5"/>
            <p:cNvGraphicFramePr/>
            <p:nvPr>
              <p:extLst>
                <p:ext uri="{D42A27DB-BD31-4B8C-83A1-F6EECF244321}">
                  <p14:modId xmlns:p14="http://schemas.microsoft.com/office/powerpoint/2010/main" val="2220195466"/>
                </p:ext>
              </p:extLst>
            </p:nvPr>
          </p:nvGraphicFramePr>
          <p:xfrm>
            <a:off x="847679" y="3670579"/>
            <a:ext cx="6142403" cy="247331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6"/>
            <p:cNvSpPr txBox="1"/>
            <p:nvPr/>
          </p:nvSpPr>
          <p:spPr>
            <a:xfrm>
              <a:off x="1423179" y="4937959"/>
              <a:ext cx="787395" cy="338554"/>
            </a:xfrm>
            <a:prstGeom prst="rect">
              <a:avLst/>
            </a:prstGeom>
            <a:noFill/>
          </p:spPr>
          <p:txBody>
            <a:bodyPr wrap="none" rtlCol="0">
              <a:spAutoFit/>
            </a:bodyPr>
            <a:lstStyle/>
            <a:p>
              <a:pPr algn="ctr"/>
              <a:r>
                <a:rPr lang="nl-NL" sz="800" b="1" dirty="0">
                  <a:solidFill>
                    <a:srgbClr val="56AF31"/>
                  </a:solidFill>
                  <a:latin typeface="Verdana"/>
                  <a:cs typeface="Verdana"/>
                </a:rPr>
                <a:t>Mortaliteit </a:t>
              </a:r>
              <a:br>
                <a:rPr lang="nl-NL" sz="800" b="1" dirty="0">
                  <a:solidFill>
                    <a:srgbClr val="56AF31"/>
                  </a:solidFill>
                  <a:latin typeface="Verdana"/>
                  <a:cs typeface="Verdana"/>
                </a:rPr>
              </a:br>
              <a:r>
                <a:rPr lang="nl-NL" sz="800" b="1" dirty="0">
                  <a:solidFill>
                    <a:srgbClr val="56AF31"/>
                  </a:solidFill>
                  <a:latin typeface="Verdana"/>
                  <a:cs typeface="Verdana"/>
                </a:rPr>
                <a:t>&lt;1 jaar</a:t>
              </a:r>
            </a:p>
          </p:txBody>
        </p:sp>
        <p:sp>
          <p:nvSpPr>
            <p:cNvPr id="9" name="TextBox 7"/>
            <p:cNvSpPr txBox="1"/>
            <p:nvPr/>
          </p:nvSpPr>
          <p:spPr>
            <a:xfrm>
              <a:off x="3671709" y="4611960"/>
              <a:ext cx="745917" cy="338554"/>
            </a:xfrm>
            <a:prstGeom prst="rect">
              <a:avLst/>
            </a:prstGeom>
            <a:noFill/>
          </p:spPr>
          <p:txBody>
            <a:bodyPr wrap="none" rtlCol="0">
              <a:spAutoFit/>
            </a:bodyPr>
            <a:lstStyle/>
            <a:p>
              <a:pPr algn="ctr"/>
              <a:r>
                <a:rPr lang="nl-NL" sz="800" b="1" dirty="0">
                  <a:solidFill>
                    <a:srgbClr val="56AF31"/>
                  </a:solidFill>
                  <a:latin typeface="Verdana"/>
                  <a:cs typeface="Verdana"/>
                </a:rPr>
                <a:t>Kan niet </a:t>
              </a:r>
              <a:br>
                <a:rPr lang="nl-NL" sz="800" b="1" dirty="0">
                  <a:solidFill>
                    <a:srgbClr val="56AF31"/>
                  </a:solidFill>
                  <a:latin typeface="Verdana"/>
                  <a:cs typeface="Verdana"/>
                </a:rPr>
              </a:br>
              <a:r>
                <a:rPr lang="nl-NL" sz="800" b="1" dirty="0">
                  <a:solidFill>
                    <a:srgbClr val="56AF31"/>
                  </a:solidFill>
                  <a:latin typeface="Verdana"/>
                  <a:cs typeface="Verdana"/>
                </a:rPr>
                <a:t>zelf lopen</a:t>
              </a:r>
            </a:p>
          </p:txBody>
        </p:sp>
        <p:sp>
          <p:nvSpPr>
            <p:cNvPr id="10" name="TextBox 8"/>
            <p:cNvSpPr txBox="1"/>
            <p:nvPr/>
          </p:nvSpPr>
          <p:spPr>
            <a:xfrm>
              <a:off x="4611129" y="4165684"/>
              <a:ext cx="1201972" cy="338554"/>
            </a:xfrm>
            <a:prstGeom prst="rect">
              <a:avLst/>
            </a:prstGeom>
            <a:noFill/>
          </p:spPr>
          <p:txBody>
            <a:bodyPr wrap="none" rtlCol="0">
              <a:spAutoFit/>
            </a:bodyPr>
            <a:lstStyle/>
            <a:p>
              <a:pPr algn="ctr"/>
              <a:r>
                <a:rPr lang="nl-NL" sz="800" b="1" dirty="0">
                  <a:solidFill>
                    <a:srgbClr val="56AF31"/>
                  </a:solidFill>
                  <a:latin typeface="Verdana"/>
                  <a:cs typeface="Verdana"/>
                </a:rPr>
                <a:t>Moeite met</a:t>
              </a:r>
              <a:br>
                <a:rPr lang="nl-NL" sz="800" b="1" dirty="0">
                  <a:solidFill>
                    <a:srgbClr val="56AF31"/>
                  </a:solidFill>
                  <a:latin typeface="Verdana"/>
                  <a:cs typeface="Verdana"/>
                </a:rPr>
              </a:br>
              <a:r>
                <a:rPr lang="nl-NL" sz="800" b="1" dirty="0">
                  <a:solidFill>
                    <a:srgbClr val="56AF31"/>
                  </a:solidFill>
                  <a:latin typeface="Verdana"/>
                  <a:cs typeface="Verdana"/>
                </a:rPr>
                <a:t>dagelijkse dingen</a:t>
              </a:r>
            </a:p>
          </p:txBody>
        </p:sp>
        <p:sp>
          <p:nvSpPr>
            <p:cNvPr id="11" name="TextBox 9"/>
            <p:cNvSpPr txBox="1"/>
            <p:nvPr/>
          </p:nvSpPr>
          <p:spPr>
            <a:xfrm>
              <a:off x="5274485" y="3691719"/>
              <a:ext cx="2006228" cy="338554"/>
            </a:xfrm>
            <a:prstGeom prst="rect">
              <a:avLst/>
            </a:prstGeom>
            <a:noFill/>
          </p:spPr>
          <p:txBody>
            <a:bodyPr wrap="none" rtlCol="0">
              <a:spAutoFit/>
            </a:bodyPr>
            <a:lstStyle/>
            <a:p>
              <a:pPr algn="ctr"/>
              <a:r>
                <a:rPr lang="nl-NL" sz="800" b="1" dirty="0">
                  <a:solidFill>
                    <a:srgbClr val="56AF31"/>
                  </a:solidFill>
                  <a:latin typeface="Verdana"/>
                  <a:cs typeface="Verdana"/>
                </a:rPr>
                <a:t>Moeite met andere activiteiten:</a:t>
              </a:r>
              <a:br>
                <a:rPr lang="nl-NL" sz="800" b="1" dirty="0">
                  <a:solidFill>
                    <a:srgbClr val="56AF31"/>
                  </a:solidFill>
                  <a:latin typeface="Verdana"/>
                  <a:cs typeface="Verdana"/>
                </a:rPr>
              </a:br>
              <a:r>
                <a:rPr lang="nl-NL" sz="800" b="1" dirty="0">
                  <a:solidFill>
                    <a:srgbClr val="56AF31"/>
                  </a:solidFill>
                  <a:latin typeface="Verdana"/>
                  <a:cs typeface="Verdana"/>
                </a:rPr>
                <a:t>autorijden, boodschappen doen</a:t>
              </a:r>
            </a:p>
          </p:txBody>
        </p:sp>
        <p:sp>
          <p:nvSpPr>
            <p:cNvPr id="12" name="TextBox 10"/>
            <p:cNvSpPr txBox="1"/>
            <p:nvPr/>
          </p:nvSpPr>
          <p:spPr>
            <a:xfrm>
              <a:off x="6026984" y="4273406"/>
              <a:ext cx="495580" cy="230832"/>
            </a:xfrm>
            <a:prstGeom prst="rect">
              <a:avLst/>
            </a:prstGeom>
            <a:noFill/>
          </p:spPr>
          <p:txBody>
            <a:bodyPr wrap="none" rtlCol="0">
              <a:spAutoFit/>
            </a:bodyPr>
            <a:lstStyle/>
            <a:p>
              <a:r>
                <a:rPr lang="nl-NL" sz="900" b="1" dirty="0">
                  <a:solidFill>
                    <a:schemeClr val="bg1"/>
                  </a:solidFill>
                  <a:latin typeface="Verdana"/>
                  <a:cs typeface="Verdana"/>
                </a:rPr>
                <a:t>80%</a:t>
              </a:r>
            </a:p>
          </p:txBody>
        </p:sp>
        <p:sp>
          <p:nvSpPr>
            <p:cNvPr id="13" name="TextBox 11"/>
            <p:cNvSpPr txBox="1"/>
            <p:nvPr/>
          </p:nvSpPr>
          <p:spPr>
            <a:xfrm>
              <a:off x="4923904" y="4876404"/>
              <a:ext cx="495580" cy="230832"/>
            </a:xfrm>
            <a:prstGeom prst="rect">
              <a:avLst/>
            </a:prstGeom>
            <a:noFill/>
          </p:spPr>
          <p:txBody>
            <a:bodyPr wrap="none" rtlCol="0">
              <a:spAutoFit/>
            </a:bodyPr>
            <a:lstStyle/>
            <a:p>
              <a:r>
                <a:rPr lang="nl-NL" sz="900" b="1" dirty="0">
                  <a:solidFill>
                    <a:schemeClr val="bg1"/>
                  </a:solidFill>
                  <a:latin typeface="Verdana"/>
                  <a:cs typeface="Verdana"/>
                </a:rPr>
                <a:t>60%</a:t>
              </a:r>
            </a:p>
          </p:txBody>
        </p:sp>
        <p:sp>
          <p:nvSpPr>
            <p:cNvPr id="14" name="TextBox 12"/>
            <p:cNvSpPr txBox="1"/>
            <p:nvPr/>
          </p:nvSpPr>
          <p:spPr>
            <a:xfrm>
              <a:off x="3861074" y="5260984"/>
              <a:ext cx="495580" cy="230832"/>
            </a:xfrm>
            <a:prstGeom prst="rect">
              <a:avLst/>
            </a:prstGeom>
            <a:noFill/>
          </p:spPr>
          <p:txBody>
            <a:bodyPr wrap="none" rtlCol="0">
              <a:spAutoFit/>
            </a:bodyPr>
            <a:lstStyle/>
            <a:p>
              <a:r>
                <a:rPr lang="nl-NL" sz="900" b="1" dirty="0">
                  <a:solidFill>
                    <a:schemeClr val="bg1"/>
                  </a:solidFill>
                  <a:latin typeface="Verdana"/>
                  <a:cs typeface="Verdana"/>
                </a:rPr>
                <a:t>40%</a:t>
              </a:r>
            </a:p>
          </p:txBody>
        </p:sp>
        <p:sp>
          <p:nvSpPr>
            <p:cNvPr id="15" name="TextBox 13"/>
            <p:cNvSpPr txBox="1"/>
            <p:nvPr/>
          </p:nvSpPr>
          <p:spPr>
            <a:xfrm>
              <a:off x="1678466" y="5479573"/>
              <a:ext cx="495580" cy="230832"/>
            </a:xfrm>
            <a:prstGeom prst="rect">
              <a:avLst/>
            </a:prstGeom>
            <a:noFill/>
          </p:spPr>
          <p:txBody>
            <a:bodyPr wrap="none" rtlCol="0">
              <a:spAutoFit/>
            </a:bodyPr>
            <a:lstStyle/>
            <a:p>
              <a:r>
                <a:rPr lang="nl-NL" sz="900" b="1" dirty="0">
                  <a:solidFill>
                    <a:schemeClr val="bg1"/>
                  </a:solidFill>
                  <a:latin typeface="Verdana"/>
                  <a:cs typeface="Verdana"/>
                </a:rPr>
                <a:t>25%</a:t>
              </a:r>
            </a:p>
          </p:txBody>
        </p:sp>
        <p:sp>
          <p:nvSpPr>
            <p:cNvPr id="16" name="TextBox 16"/>
            <p:cNvSpPr txBox="1"/>
            <p:nvPr/>
          </p:nvSpPr>
          <p:spPr>
            <a:xfrm>
              <a:off x="2782501" y="5479573"/>
              <a:ext cx="495580" cy="230832"/>
            </a:xfrm>
            <a:prstGeom prst="rect">
              <a:avLst/>
            </a:prstGeom>
            <a:noFill/>
          </p:spPr>
          <p:txBody>
            <a:bodyPr wrap="none" rtlCol="0">
              <a:spAutoFit/>
            </a:bodyPr>
            <a:lstStyle/>
            <a:p>
              <a:r>
                <a:rPr lang="nl-NL" sz="900" b="1" dirty="0">
                  <a:solidFill>
                    <a:schemeClr val="bg1"/>
                  </a:solidFill>
                  <a:latin typeface="Verdana"/>
                  <a:cs typeface="Verdana"/>
                </a:rPr>
                <a:t>27%</a:t>
              </a:r>
            </a:p>
          </p:txBody>
        </p:sp>
        <p:sp>
          <p:nvSpPr>
            <p:cNvPr id="17" name="TextBox 17"/>
            <p:cNvSpPr txBox="1"/>
            <p:nvPr/>
          </p:nvSpPr>
          <p:spPr>
            <a:xfrm>
              <a:off x="2535394" y="4876404"/>
              <a:ext cx="928459" cy="338554"/>
            </a:xfrm>
            <a:prstGeom prst="rect">
              <a:avLst/>
            </a:prstGeom>
            <a:noFill/>
          </p:spPr>
          <p:txBody>
            <a:bodyPr wrap="none" rtlCol="0">
              <a:spAutoFit/>
            </a:bodyPr>
            <a:lstStyle/>
            <a:p>
              <a:pPr algn="ctr"/>
              <a:r>
                <a:rPr lang="nl-NL" sz="800" b="1" dirty="0">
                  <a:solidFill>
                    <a:srgbClr val="56AF31"/>
                  </a:solidFill>
                  <a:latin typeface="Verdana"/>
                  <a:cs typeface="Verdana"/>
                </a:rPr>
                <a:t>Gaat naar</a:t>
              </a:r>
              <a:br>
                <a:rPr lang="nl-NL" sz="800" b="1" dirty="0">
                  <a:solidFill>
                    <a:srgbClr val="56AF31"/>
                  </a:solidFill>
                  <a:latin typeface="Verdana"/>
                  <a:cs typeface="Verdana"/>
                </a:rPr>
              </a:br>
              <a:r>
                <a:rPr lang="nl-NL" sz="800" b="1" dirty="0">
                  <a:solidFill>
                    <a:srgbClr val="56AF31"/>
                  </a:solidFill>
                  <a:latin typeface="Verdana"/>
                  <a:cs typeface="Verdana"/>
                </a:rPr>
                <a:t>verpleeghuis</a:t>
              </a:r>
            </a:p>
          </p:txBody>
        </p:sp>
      </p:grpSp>
      <p:sp>
        <p:nvSpPr>
          <p:cNvPr id="18" name="Tijdelijke aanduiding voor inhoud 5"/>
          <p:cNvSpPr>
            <a:spLocks noGrp="1"/>
          </p:cNvSpPr>
          <p:nvPr>
            <p:ph idx="1"/>
          </p:nvPr>
        </p:nvSpPr>
        <p:spPr>
          <a:xfrm>
            <a:off x="457609" y="1377192"/>
            <a:ext cx="8229600" cy="1739790"/>
          </a:xfrm>
          <a:ln>
            <a:noFill/>
          </a:ln>
        </p:spPr>
        <p:txBody>
          <a:bodyPr>
            <a:noAutofit/>
          </a:bodyPr>
          <a:lstStyle/>
          <a:p>
            <a:pPr>
              <a:lnSpc>
                <a:spcPct val="130000"/>
              </a:lnSpc>
              <a:buClr>
                <a:srgbClr val="56AF31"/>
              </a:buClr>
              <a:buSzPct val="130000"/>
            </a:pPr>
            <a:r>
              <a:rPr lang="nl-NL" sz="1800" dirty="0">
                <a:solidFill>
                  <a:srgbClr val="747373"/>
                </a:solidFill>
                <a:cs typeface="Verdana"/>
              </a:rPr>
              <a:t>Na heupfractuur 2x zo hoge kans op een nieuwe fractuur </a:t>
            </a:r>
          </a:p>
          <a:p>
            <a:pPr>
              <a:lnSpc>
                <a:spcPct val="130000"/>
              </a:lnSpc>
              <a:buClr>
                <a:srgbClr val="56AF31"/>
              </a:buClr>
              <a:buSzPct val="130000"/>
            </a:pPr>
            <a:r>
              <a:rPr lang="nl-NL" sz="1800" dirty="0">
                <a:solidFill>
                  <a:srgbClr val="747373"/>
                </a:solidFill>
                <a:cs typeface="Verdana"/>
              </a:rPr>
              <a:t>Heupfracturen: hoge morbiditeit en mortaliteit</a:t>
            </a:r>
          </a:p>
          <a:p>
            <a:pPr>
              <a:lnSpc>
                <a:spcPct val="130000"/>
              </a:lnSpc>
              <a:buClr>
                <a:srgbClr val="56AF31"/>
              </a:buClr>
              <a:buSzPct val="130000"/>
            </a:pPr>
            <a:r>
              <a:rPr lang="nl-NL" sz="1800" dirty="0">
                <a:solidFill>
                  <a:srgbClr val="747373"/>
                </a:solidFill>
                <a:cs typeface="Verdana"/>
              </a:rPr>
              <a:t>Ongeveer 1 op de 4 patiënten zal overlijden (eerste jaar na heupfractuur)</a:t>
            </a:r>
          </a:p>
          <a:p>
            <a:pPr>
              <a:lnSpc>
                <a:spcPct val="130000"/>
              </a:lnSpc>
              <a:buClr>
                <a:srgbClr val="56AF31"/>
              </a:buClr>
              <a:buSzPct val="130000"/>
            </a:pPr>
            <a:r>
              <a:rPr lang="nl-NL" sz="1800" dirty="0">
                <a:solidFill>
                  <a:srgbClr val="747373"/>
                </a:solidFill>
                <a:cs typeface="Verdana"/>
              </a:rPr>
              <a:t>Morbiditeit en mortaliteit</a:t>
            </a:r>
            <a:r>
              <a:rPr lang="nl-NL" sz="1800" b="1" dirty="0">
                <a:solidFill>
                  <a:srgbClr val="747373"/>
                </a:solidFill>
                <a:cs typeface="Verdana"/>
              </a:rPr>
              <a:t>: </a:t>
            </a:r>
            <a:br>
              <a:rPr lang="nl-NL" sz="1800" b="1" dirty="0">
                <a:solidFill>
                  <a:srgbClr val="747373"/>
                </a:solidFill>
                <a:cs typeface="Verdana"/>
              </a:rPr>
            </a:br>
            <a:endParaRPr lang="nl-NL" sz="1800" b="1" dirty="0">
              <a:solidFill>
                <a:srgbClr val="747373"/>
              </a:solidFill>
              <a:cs typeface="Verdana"/>
            </a:endParaRPr>
          </a:p>
        </p:txBody>
      </p:sp>
    </p:spTree>
    <p:extLst>
      <p:ext uri="{BB962C8B-B14F-4D97-AF65-F5344CB8AC3E}">
        <p14:creationId xmlns:p14="http://schemas.microsoft.com/office/powerpoint/2010/main" val="138157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Ziektelast van wervelfracturen</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6271" y="1772462"/>
            <a:ext cx="4135865"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txBox="1">
            <a:spLocks/>
          </p:cNvSpPr>
          <p:nvPr/>
        </p:nvSpPr>
        <p:spPr>
          <a:xfrm>
            <a:off x="457200" y="1796902"/>
            <a:ext cx="390104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altLang="en-US" sz="1800"/>
              <a:t>Na wervelfractuur 4x hogere kans op nieuwe wervelfractuur</a:t>
            </a:r>
          </a:p>
          <a:p>
            <a:pPr>
              <a:spcBef>
                <a:spcPts val="0"/>
              </a:spcBef>
            </a:pPr>
            <a:r>
              <a:rPr lang="nl-NL" altLang="en-US" sz="1800"/>
              <a:t>± 2/3 wordt niet als wervelfractuur gediagnosticeerd</a:t>
            </a:r>
          </a:p>
          <a:p>
            <a:pPr>
              <a:spcBef>
                <a:spcPts val="0"/>
              </a:spcBef>
            </a:pPr>
            <a:endParaRPr lang="nl-NL" altLang="en-US" sz="1800"/>
          </a:p>
          <a:p>
            <a:pPr>
              <a:spcBef>
                <a:spcPts val="0"/>
              </a:spcBef>
            </a:pPr>
            <a:r>
              <a:rPr lang="nl-NL" altLang="en-US" sz="1800"/>
              <a:t>Ziektelast soms: hevige pijn die na enkele weken tot maanden verdwijnt</a:t>
            </a:r>
          </a:p>
          <a:p>
            <a:pPr>
              <a:spcBef>
                <a:spcPts val="0"/>
              </a:spcBef>
            </a:pPr>
            <a:r>
              <a:rPr lang="nl-NL" altLang="en-US" sz="1800"/>
              <a:t>Geleidelijke lengte afname en postuurveranderingen</a:t>
            </a:r>
          </a:p>
          <a:p>
            <a:pPr lvl="1"/>
            <a:r>
              <a:rPr lang="nl-NL" altLang="en-US" sz="1800"/>
              <a:t>Secundaire klachten pijn en beperkingen in dagelijks functioneren</a:t>
            </a:r>
            <a:endParaRPr lang="nl-NL" altLang="en-US" sz="1800" dirty="0"/>
          </a:p>
        </p:txBody>
      </p:sp>
    </p:spTree>
    <p:extLst>
      <p:ext uri="{BB962C8B-B14F-4D97-AF65-F5344CB8AC3E}">
        <p14:creationId xmlns:p14="http://schemas.microsoft.com/office/powerpoint/2010/main" val="99001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B08526-2E65-408C-8AC5-E77D77E28779}"/>
              </a:ext>
            </a:extLst>
          </p:cNvPr>
          <p:cNvSpPr>
            <a:spLocks noGrp="1"/>
          </p:cNvSpPr>
          <p:nvPr>
            <p:ph type="title"/>
          </p:nvPr>
        </p:nvSpPr>
        <p:spPr>
          <a:xfrm>
            <a:off x="628650" y="365127"/>
            <a:ext cx="7886700" cy="779462"/>
          </a:xfrm>
        </p:spPr>
        <p:txBody>
          <a:bodyPr>
            <a:normAutofit fontScale="90000"/>
          </a:bodyPr>
          <a:lstStyle/>
          <a:p>
            <a:r>
              <a:rPr lang="nl-NL" sz="4200" dirty="0"/>
              <a:t>Fractuurpreventie en osteoporose</a:t>
            </a:r>
          </a:p>
        </p:txBody>
      </p:sp>
      <p:sp>
        <p:nvSpPr>
          <p:cNvPr id="3" name="Tijdelijke aanduiding voor inhoud 2">
            <a:extLst>
              <a:ext uri="{FF2B5EF4-FFF2-40B4-BE49-F238E27FC236}">
                <a16:creationId xmlns:a16="http://schemas.microsoft.com/office/drawing/2014/main" id="{950055F8-2EEF-49EA-87B2-273DBEBA4124}"/>
              </a:ext>
            </a:extLst>
          </p:cNvPr>
          <p:cNvSpPr>
            <a:spLocks noGrp="1"/>
          </p:cNvSpPr>
          <p:nvPr>
            <p:ph idx="1"/>
          </p:nvPr>
        </p:nvSpPr>
        <p:spPr>
          <a:xfrm>
            <a:off x="628650" y="1144589"/>
            <a:ext cx="7886700" cy="4351338"/>
          </a:xfrm>
        </p:spPr>
        <p:txBody>
          <a:bodyPr/>
          <a:lstStyle/>
          <a:p>
            <a:r>
              <a:rPr lang="nl-NL" dirty="0"/>
              <a:t>2012 NHG:	osteoporose </a:t>
            </a:r>
            <a:r>
              <a:rPr lang="nl-NL" dirty="0">
                <a:latin typeface="Calibri" panose="020F0502020204030204" pitchFamily="34" charset="0"/>
                <a:cs typeface="Calibri" panose="020F0502020204030204" pitchFamily="34" charset="0"/>
              </a:rPr>
              <a:t>→ </a:t>
            </a:r>
            <a:r>
              <a:rPr lang="nl-NL" dirty="0"/>
              <a:t>fractuurpreventie</a:t>
            </a:r>
          </a:p>
          <a:p>
            <a:r>
              <a:rPr lang="nl-NL" dirty="0"/>
              <a:t>2011 CBO:	osteoporose en fractuurpreventie</a:t>
            </a:r>
          </a:p>
          <a:p>
            <a:r>
              <a:rPr lang="nl-NL" dirty="0"/>
              <a:t>Thuisarts:	botbreuken en botontkalking </a:t>
            </a:r>
          </a:p>
          <a:p>
            <a:r>
              <a:rPr lang="nl-NL" dirty="0"/>
              <a:t>Fractuur: </a:t>
            </a:r>
          </a:p>
          <a:p>
            <a:pPr lvl="1"/>
            <a:r>
              <a:rPr lang="nl-NL" dirty="0"/>
              <a:t>Grootte van de inwerkende kracht	</a:t>
            </a:r>
            <a:r>
              <a:rPr lang="nl-NL" dirty="0">
                <a:latin typeface="Calibri" panose="020F0502020204030204" pitchFamily="34" charset="0"/>
                <a:cs typeface="Calibri" panose="020F0502020204030204" pitchFamily="34" charset="0"/>
              </a:rPr>
              <a:t> → vallen</a:t>
            </a:r>
            <a:endParaRPr lang="nl-NL" dirty="0"/>
          </a:p>
          <a:p>
            <a:pPr lvl="1"/>
            <a:r>
              <a:rPr lang="nl-NL" dirty="0"/>
              <a:t>Sterkte / zwakte van het bot		</a:t>
            </a:r>
            <a:r>
              <a:rPr lang="nl-NL" dirty="0">
                <a:latin typeface="Calibri" panose="020F0502020204030204" pitchFamily="34" charset="0"/>
                <a:cs typeface="Calibri" panose="020F0502020204030204" pitchFamily="34" charset="0"/>
              </a:rPr>
              <a:t> → osteoporose</a:t>
            </a:r>
            <a:endParaRPr lang="nl-NL" dirty="0"/>
          </a:p>
          <a:p>
            <a:pPr lvl="1"/>
            <a:endParaRPr lang="nl-NL" dirty="0"/>
          </a:p>
          <a:p>
            <a:endParaRPr lang="nl-NL" dirty="0"/>
          </a:p>
        </p:txBody>
      </p:sp>
      <p:pic>
        <p:nvPicPr>
          <p:cNvPr id="5" name="Afbeelding 4">
            <a:extLst>
              <a:ext uri="{FF2B5EF4-FFF2-40B4-BE49-F238E27FC236}">
                <a16:creationId xmlns:a16="http://schemas.microsoft.com/office/drawing/2014/main" id="{C892D23C-FABA-4943-9737-617951FEF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830" y="4921955"/>
            <a:ext cx="1953884" cy="1469321"/>
          </a:xfrm>
          <a:prstGeom prst="rect">
            <a:avLst/>
          </a:prstGeom>
        </p:spPr>
      </p:pic>
      <p:pic>
        <p:nvPicPr>
          <p:cNvPr id="6" name="Picture 5" descr="osteoporotic">
            <a:extLst>
              <a:ext uri="{FF2B5EF4-FFF2-40B4-BE49-F238E27FC236}">
                <a16:creationId xmlns:a16="http://schemas.microsoft.com/office/drawing/2014/main" id="{4247F8A3-AC6B-485D-8919-7522BCC62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756" y="4921954"/>
            <a:ext cx="2157448" cy="146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726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CD46A7D-1B36-4B3A-8973-BB94F2A5CACF}"/>
              </a:ext>
            </a:extLst>
          </p:cNvPr>
          <p:cNvPicPr>
            <a:picLocks noChangeAspect="1"/>
          </p:cNvPicPr>
          <p:nvPr/>
        </p:nvPicPr>
        <p:blipFill>
          <a:blip r:embed="rId2"/>
          <a:stretch>
            <a:fillRect/>
          </a:stretch>
        </p:blipFill>
        <p:spPr>
          <a:xfrm>
            <a:off x="1902015" y="4459699"/>
            <a:ext cx="4921955" cy="1157638"/>
          </a:xfrm>
          <a:prstGeom prst="rect">
            <a:avLst/>
          </a:prstGeom>
        </p:spPr>
      </p:pic>
      <p:sp>
        <p:nvSpPr>
          <p:cNvPr id="2" name="Titel 1"/>
          <p:cNvSpPr>
            <a:spLocks noGrp="1"/>
          </p:cNvSpPr>
          <p:nvPr>
            <p:ph type="title"/>
          </p:nvPr>
        </p:nvSpPr>
        <p:spPr/>
        <p:txBody>
          <a:bodyPr/>
          <a:lstStyle/>
          <a:p>
            <a:r>
              <a:rPr lang="en-US" dirty="0"/>
              <a:t>Samendraads ?</a:t>
            </a:r>
          </a:p>
        </p:txBody>
      </p:sp>
      <p:sp>
        <p:nvSpPr>
          <p:cNvPr id="3" name="Tijdelijke aanduiding voor inhoud 2"/>
          <p:cNvSpPr>
            <a:spLocks noGrp="1"/>
          </p:cNvSpPr>
          <p:nvPr>
            <p:ph idx="1"/>
          </p:nvPr>
        </p:nvSpPr>
        <p:spPr>
          <a:xfrm>
            <a:off x="628650" y="1825625"/>
            <a:ext cx="7886700" cy="4351338"/>
          </a:xfrm>
        </p:spPr>
        <p:txBody>
          <a:bodyPr/>
          <a:lstStyle/>
          <a:p>
            <a:pPr marL="0" indent="0">
              <a:buNone/>
            </a:pPr>
            <a:r>
              <a:rPr lang="nl-NL" dirty="0"/>
              <a:t>Huisartsen, medisch specialisten, zorgverzekeraars en patiënten werken in de regio Midden-Brabant samen aan de best mogelijke zorg. </a:t>
            </a:r>
          </a:p>
          <a:p>
            <a:pPr marL="0" indent="0">
              <a:buNone/>
            </a:pPr>
            <a:r>
              <a:rPr lang="nl-NL" dirty="0"/>
              <a:t>Op het juiste moment, op de juiste plek en doelmatig. Met de patiënt als vertrekpunt.</a:t>
            </a:r>
          </a:p>
          <a:p>
            <a:pPr marL="0" indent="0">
              <a:buNone/>
            </a:pPr>
            <a:endParaRPr lang="nl-NL" dirty="0"/>
          </a:p>
        </p:txBody>
      </p:sp>
      <p:sp>
        <p:nvSpPr>
          <p:cNvPr id="5" name="Tekstvak 4">
            <a:extLst>
              <a:ext uri="{FF2B5EF4-FFF2-40B4-BE49-F238E27FC236}">
                <a16:creationId xmlns:a16="http://schemas.microsoft.com/office/drawing/2014/main" id="{9938F33F-7E91-4F47-91A7-4CEE45424373}"/>
              </a:ext>
            </a:extLst>
          </p:cNvPr>
          <p:cNvSpPr txBox="1"/>
          <p:nvPr/>
        </p:nvSpPr>
        <p:spPr>
          <a:xfrm rot="20584429">
            <a:off x="1064622" y="2069703"/>
            <a:ext cx="6596742" cy="1323439"/>
          </a:xfrm>
          <a:prstGeom prst="rect">
            <a:avLst/>
          </a:prstGeom>
          <a:solidFill>
            <a:schemeClr val="tx2">
              <a:lumMod val="20000"/>
              <a:lumOff val="80000"/>
            </a:schemeClr>
          </a:solidFill>
        </p:spPr>
        <p:txBody>
          <a:bodyPr wrap="square" rtlCol="0">
            <a:spAutoFit/>
          </a:bodyPr>
          <a:lstStyle/>
          <a:p>
            <a:r>
              <a:rPr lang="nl-NL" sz="8000" dirty="0">
                <a:solidFill>
                  <a:srgbClr val="007632"/>
                </a:solidFill>
              </a:rPr>
              <a:t>Samendraads !</a:t>
            </a:r>
          </a:p>
        </p:txBody>
      </p:sp>
    </p:spTree>
    <p:extLst>
      <p:ext uri="{BB962C8B-B14F-4D97-AF65-F5344CB8AC3E}">
        <p14:creationId xmlns:p14="http://schemas.microsoft.com/office/powerpoint/2010/main" val="42923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66783-3F83-4F2E-960D-39E17913BDA1}"/>
              </a:ext>
            </a:extLst>
          </p:cNvPr>
          <p:cNvSpPr>
            <a:spLocks noGrp="1"/>
          </p:cNvSpPr>
          <p:nvPr>
            <p:ph type="title"/>
          </p:nvPr>
        </p:nvSpPr>
        <p:spPr/>
        <p:txBody>
          <a:bodyPr/>
          <a:lstStyle/>
          <a:p>
            <a:r>
              <a:rPr lang="nl-NL" dirty="0"/>
              <a:t>NHG standaard fractuurpreventie</a:t>
            </a:r>
          </a:p>
        </p:txBody>
      </p:sp>
      <p:sp>
        <p:nvSpPr>
          <p:cNvPr id="3" name="Tijdelijke aanduiding voor inhoud 2">
            <a:extLst>
              <a:ext uri="{FF2B5EF4-FFF2-40B4-BE49-F238E27FC236}">
                <a16:creationId xmlns:a16="http://schemas.microsoft.com/office/drawing/2014/main" id="{B5EEBFA0-2FEE-4F26-BBDE-ADB54D17AEFC}"/>
              </a:ext>
            </a:extLst>
          </p:cNvPr>
          <p:cNvSpPr>
            <a:spLocks noGrp="1"/>
          </p:cNvSpPr>
          <p:nvPr>
            <p:ph idx="1"/>
          </p:nvPr>
        </p:nvSpPr>
        <p:spPr/>
        <p:txBody>
          <a:bodyPr/>
          <a:lstStyle/>
          <a:p>
            <a:r>
              <a:rPr lang="nl-NL" dirty="0"/>
              <a:t>Bij patiënten </a:t>
            </a:r>
            <a:r>
              <a:rPr lang="nl-NL" i="1" dirty="0">
                <a:solidFill>
                  <a:srgbClr val="85AC1C"/>
                </a:solidFill>
              </a:rPr>
              <a:t>ouder dan 50 jaar met een wervelfractuur of een recente niet-wervelfractuur in de voorgeschiedenis </a:t>
            </a:r>
            <a:r>
              <a:rPr lang="nl-NL" dirty="0"/>
              <a:t>gaat de huisarts na of het individuele risico op een volgende fractuur is bepaald in de tweede lijn. Indien dit niet het geval is, bepaalt de huisarts het risico op een nieuwe fractuur op basis van beeldvormende diagnostiek en een valrisico inventarisatie</a:t>
            </a:r>
          </a:p>
        </p:txBody>
      </p:sp>
    </p:spTree>
    <p:extLst>
      <p:ext uri="{BB962C8B-B14F-4D97-AF65-F5344CB8AC3E}">
        <p14:creationId xmlns:p14="http://schemas.microsoft.com/office/powerpoint/2010/main" val="434050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F5984-C31E-45BA-A7C3-F555DB3D7370}"/>
              </a:ext>
            </a:extLst>
          </p:cNvPr>
          <p:cNvSpPr>
            <a:spLocks noGrp="1"/>
          </p:cNvSpPr>
          <p:nvPr>
            <p:ph type="title"/>
          </p:nvPr>
        </p:nvSpPr>
        <p:spPr/>
        <p:txBody>
          <a:bodyPr/>
          <a:lstStyle/>
          <a:p>
            <a:r>
              <a:rPr lang="nl-NL" dirty="0"/>
              <a:t>Epidemiologie </a:t>
            </a:r>
          </a:p>
        </p:txBody>
      </p:sp>
      <p:sp>
        <p:nvSpPr>
          <p:cNvPr id="3" name="Tijdelijke aanduiding voor inhoud 2">
            <a:extLst>
              <a:ext uri="{FF2B5EF4-FFF2-40B4-BE49-F238E27FC236}">
                <a16:creationId xmlns:a16="http://schemas.microsoft.com/office/drawing/2014/main" id="{0347CDC2-618C-4D6E-A020-5618E99CB2C2}"/>
              </a:ext>
            </a:extLst>
          </p:cNvPr>
          <p:cNvSpPr>
            <a:spLocks noGrp="1"/>
          </p:cNvSpPr>
          <p:nvPr>
            <p:ph idx="1"/>
          </p:nvPr>
        </p:nvSpPr>
        <p:spPr/>
        <p:txBody>
          <a:bodyPr/>
          <a:lstStyle/>
          <a:p>
            <a:r>
              <a:rPr lang="nl-NL" dirty="0"/>
              <a:t>In Nederland:</a:t>
            </a:r>
          </a:p>
          <a:p>
            <a:pPr lvl="1"/>
            <a:r>
              <a:rPr lang="nl-NL" dirty="0"/>
              <a:t> ruim 83.000 fracturen bij mensen &gt;55j.</a:t>
            </a:r>
          </a:p>
          <a:p>
            <a:pPr lvl="1"/>
            <a:r>
              <a:rPr lang="nl-NL" dirty="0"/>
              <a:t>Ruim 800.000 mensen met osteoporose</a:t>
            </a:r>
          </a:p>
          <a:p>
            <a:r>
              <a:rPr lang="nl-NL" dirty="0"/>
              <a:t>Prognose voor de komende jaren</a:t>
            </a:r>
          </a:p>
        </p:txBody>
      </p:sp>
      <p:pic>
        <p:nvPicPr>
          <p:cNvPr id="5" name="Afbeelding 4">
            <a:extLst>
              <a:ext uri="{FF2B5EF4-FFF2-40B4-BE49-F238E27FC236}">
                <a16:creationId xmlns:a16="http://schemas.microsoft.com/office/drawing/2014/main" id="{C6BAA1B6-73FD-4A1B-8618-883673BC5A28}"/>
              </a:ext>
            </a:extLst>
          </p:cNvPr>
          <p:cNvPicPr>
            <a:picLocks noChangeAspect="1"/>
          </p:cNvPicPr>
          <p:nvPr/>
        </p:nvPicPr>
        <p:blipFill>
          <a:blip r:embed="rId3"/>
          <a:stretch>
            <a:fillRect/>
          </a:stretch>
        </p:blipFill>
        <p:spPr>
          <a:xfrm>
            <a:off x="471949" y="3568975"/>
            <a:ext cx="4257367" cy="2848168"/>
          </a:xfrm>
          <a:prstGeom prst="rect">
            <a:avLst/>
          </a:prstGeom>
        </p:spPr>
      </p:pic>
      <p:sp>
        <p:nvSpPr>
          <p:cNvPr id="6" name="Tekstvak 5">
            <a:extLst>
              <a:ext uri="{FF2B5EF4-FFF2-40B4-BE49-F238E27FC236}">
                <a16:creationId xmlns:a16="http://schemas.microsoft.com/office/drawing/2014/main" id="{FC02A20A-E918-4362-BCF2-D781FB6DABB5}"/>
              </a:ext>
            </a:extLst>
          </p:cNvPr>
          <p:cNvSpPr txBox="1"/>
          <p:nvPr/>
        </p:nvSpPr>
        <p:spPr>
          <a:xfrm>
            <a:off x="1720646" y="6311899"/>
            <a:ext cx="2438400" cy="492443"/>
          </a:xfrm>
          <a:prstGeom prst="rect">
            <a:avLst/>
          </a:prstGeom>
          <a:noFill/>
        </p:spPr>
        <p:txBody>
          <a:bodyPr wrap="square" rtlCol="0">
            <a:spAutoFit/>
          </a:bodyPr>
          <a:lstStyle/>
          <a:p>
            <a:r>
              <a:rPr lang="nl-NL" sz="800" dirty="0" err="1">
                <a:solidFill>
                  <a:srgbClr val="747373"/>
                </a:solidFill>
                <a:latin typeface="Verdana"/>
                <a:cs typeface="Verdana"/>
              </a:rPr>
              <a:t>Sambrook</a:t>
            </a:r>
            <a:r>
              <a:rPr lang="nl-NL" sz="800" dirty="0">
                <a:solidFill>
                  <a:srgbClr val="747373"/>
                </a:solidFill>
                <a:latin typeface="Verdana"/>
                <a:cs typeface="Verdana"/>
              </a:rPr>
              <a:t> et al. Lancet 2006; 367:2010-8.</a:t>
            </a:r>
          </a:p>
          <a:p>
            <a:endParaRPr lang="nl-NL" dirty="0"/>
          </a:p>
        </p:txBody>
      </p:sp>
      <p:pic>
        <p:nvPicPr>
          <p:cNvPr id="7" name="Afbeelding 6">
            <a:extLst>
              <a:ext uri="{FF2B5EF4-FFF2-40B4-BE49-F238E27FC236}">
                <a16:creationId xmlns:a16="http://schemas.microsoft.com/office/drawing/2014/main" id="{EBB8DB19-5E16-458D-BBBF-396FD3693F30}"/>
              </a:ext>
            </a:extLst>
          </p:cNvPr>
          <p:cNvPicPr>
            <a:picLocks noChangeAspect="1"/>
          </p:cNvPicPr>
          <p:nvPr/>
        </p:nvPicPr>
        <p:blipFill>
          <a:blip r:embed="rId4"/>
          <a:stretch>
            <a:fillRect/>
          </a:stretch>
        </p:blipFill>
        <p:spPr>
          <a:xfrm>
            <a:off x="4886017" y="3564494"/>
            <a:ext cx="3510117" cy="2747405"/>
          </a:xfrm>
          <a:prstGeom prst="rect">
            <a:avLst/>
          </a:prstGeom>
        </p:spPr>
      </p:pic>
    </p:spTree>
    <p:extLst>
      <p:ext uri="{BB962C8B-B14F-4D97-AF65-F5344CB8AC3E}">
        <p14:creationId xmlns:p14="http://schemas.microsoft.com/office/powerpoint/2010/main" val="109424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5500A-B8E3-4120-B79D-662E96320B13}"/>
              </a:ext>
            </a:extLst>
          </p:cNvPr>
          <p:cNvSpPr>
            <a:spLocks noGrp="1"/>
          </p:cNvSpPr>
          <p:nvPr>
            <p:ph type="title"/>
          </p:nvPr>
        </p:nvSpPr>
        <p:spPr/>
        <p:txBody>
          <a:bodyPr/>
          <a:lstStyle/>
          <a:p>
            <a:r>
              <a:rPr lang="nl-NL" dirty="0"/>
              <a:t>Gevolgen fractuur</a:t>
            </a:r>
          </a:p>
        </p:txBody>
      </p:sp>
      <p:sp>
        <p:nvSpPr>
          <p:cNvPr id="3" name="Tijdelijke aanduiding voor inhoud 2">
            <a:extLst>
              <a:ext uri="{FF2B5EF4-FFF2-40B4-BE49-F238E27FC236}">
                <a16:creationId xmlns:a16="http://schemas.microsoft.com/office/drawing/2014/main" id="{1B3E9CF2-F1BF-4D90-BBBD-453102E8C0B4}"/>
              </a:ext>
            </a:extLst>
          </p:cNvPr>
          <p:cNvSpPr>
            <a:spLocks noGrp="1"/>
          </p:cNvSpPr>
          <p:nvPr>
            <p:ph idx="1"/>
          </p:nvPr>
        </p:nvSpPr>
        <p:spPr/>
        <p:txBody>
          <a:bodyPr/>
          <a:lstStyle/>
          <a:p>
            <a:r>
              <a:rPr lang="nl-NL" dirty="0"/>
              <a:t>Kosten </a:t>
            </a:r>
          </a:p>
          <a:p>
            <a:r>
              <a:rPr lang="nl-NL" dirty="0"/>
              <a:t>Kwaliteit van leven</a:t>
            </a:r>
          </a:p>
          <a:p>
            <a:pPr lvl="1"/>
            <a:r>
              <a:rPr lang="nl-NL" dirty="0"/>
              <a:t>Pijn</a:t>
            </a:r>
          </a:p>
          <a:p>
            <a:pPr lvl="1"/>
            <a:r>
              <a:rPr lang="nl-NL" dirty="0"/>
              <a:t>Zelfstandigheid</a:t>
            </a:r>
          </a:p>
          <a:p>
            <a:pPr lvl="1"/>
            <a:r>
              <a:rPr lang="nl-NL" dirty="0"/>
              <a:t>Sociale beperkingen</a:t>
            </a:r>
          </a:p>
          <a:p>
            <a:pPr lvl="1"/>
            <a:r>
              <a:rPr lang="nl-NL" dirty="0"/>
              <a:t>Verhoogd risico herfracturen</a:t>
            </a:r>
          </a:p>
          <a:p>
            <a:r>
              <a:rPr lang="nl-NL" dirty="0"/>
              <a:t>Levensverwachting </a:t>
            </a:r>
          </a:p>
          <a:p>
            <a:pPr lvl="1"/>
            <a:r>
              <a:rPr lang="nl-NL" dirty="0"/>
              <a:t>20-25% patiënten met </a:t>
            </a:r>
          </a:p>
          <a:p>
            <a:pPr marL="457200" lvl="1" indent="0">
              <a:buNone/>
            </a:pPr>
            <a:r>
              <a:rPr lang="nl-NL" dirty="0"/>
              <a:t>heupfractuur overlijdt &lt; 6 </a:t>
            </a:r>
            <a:r>
              <a:rPr lang="nl-NL" dirty="0" err="1"/>
              <a:t>mnd</a:t>
            </a:r>
            <a:endParaRPr lang="nl-NL" dirty="0"/>
          </a:p>
        </p:txBody>
      </p:sp>
      <p:pic>
        <p:nvPicPr>
          <p:cNvPr id="4" name="Afbeelding 3">
            <a:extLst>
              <a:ext uri="{FF2B5EF4-FFF2-40B4-BE49-F238E27FC236}">
                <a16:creationId xmlns:a16="http://schemas.microsoft.com/office/drawing/2014/main" id="{B666D1ED-6EF7-412C-AAC8-B89E116A65D3}"/>
              </a:ext>
            </a:extLst>
          </p:cNvPr>
          <p:cNvPicPr>
            <a:picLocks noChangeAspect="1"/>
          </p:cNvPicPr>
          <p:nvPr/>
        </p:nvPicPr>
        <p:blipFill>
          <a:blip r:embed="rId3"/>
          <a:stretch>
            <a:fillRect/>
          </a:stretch>
        </p:blipFill>
        <p:spPr>
          <a:xfrm>
            <a:off x="5578177" y="3844414"/>
            <a:ext cx="2937173" cy="1902406"/>
          </a:xfrm>
          <a:prstGeom prst="rect">
            <a:avLst/>
          </a:prstGeom>
        </p:spPr>
      </p:pic>
    </p:spTree>
    <p:extLst>
      <p:ext uri="{BB962C8B-B14F-4D97-AF65-F5344CB8AC3E}">
        <p14:creationId xmlns:p14="http://schemas.microsoft.com/office/powerpoint/2010/main" val="3649215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C3D58FE-EA95-46B0-8B78-3956F97599F4}"/>
              </a:ext>
            </a:extLst>
          </p:cNvPr>
          <p:cNvPicPr>
            <a:picLocks noChangeAspect="1"/>
          </p:cNvPicPr>
          <p:nvPr/>
        </p:nvPicPr>
        <p:blipFill>
          <a:blip r:embed="rId3"/>
          <a:stretch>
            <a:fillRect/>
          </a:stretch>
        </p:blipFill>
        <p:spPr>
          <a:xfrm>
            <a:off x="3502433" y="3506939"/>
            <a:ext cx="3641202" cy="3048000"/>
          </a:xfrm>
          <a:prstGeom prst="rect">
            <a:avLst/>
          </a:prstGeom>
        </p:spPr>
      </p:pic>
      <p:sp>
        <p:nvSpPr>
          <p:cNvPr id="2" name="Titel 1">
            <a:extLst>
              <a:ext uri="{FF2B5EF4-FFF2-40B4-BE49-F238E27FC236}">
                <a16:creationId xmlns:a16="http://schemas.microsoft.com/office/drawing/2014/main" id="{A16EECB0-7936-4F6F-9732-8660120CDDED}"/>
              </a:ext>
            </a:extLst>
          </p:cNvPr>
          <p:cNvSpPr>
            <a:spLocks noGrp="1"/>
          </p:cNvSpPr>
          <p:nvPr>
            <p:ph type="title"/>
          </p:nvPr>
        </p:nvSpPr>
        <p:spPr/>
        <p:txBody>
          <a:bodyPr/>
          <a:lstStyle/>
          <a:p>
            <a:r>
              <a:rPr lang="nl-NL" dirty="0"/>
              <a:t>Care gap – </a:t>
            </a:r>
            <a:r>
              <a:rPr lang="nl-NL" dirty="0" err="1"/>
              <a:t>capture</a:t>
            </a:r>
            <a:r>
              <a:rPr lang="nl-NL" dirty="0"/>
              <a:t> </a:t>
            </a:r>
            <a:r>
              <a:rPr lang="nl-NL" dirty="0" err="1"/>
              <a:t>the</a:t>
            </a:r>
            <a:r>
              <a:rPr lang="nl-NL" dirty="0"/>
              <a:t> </a:t>
            </a:r>
            <a:r>
              <a:rPr lang="nl-NL" dirty="0" err="1"/>
              <a:t>fracture</a:t>
            </a:r>
            <a:endParaRPr lang="nl-NL" dirty="0"/>
          </a:p>
        </p:txBody>
      </p:sp>
      <p:sp>
        <p:nvSpPr>
          <p:cNvPr id="3" name="Tijdelijke aanduiding voor inhoud 2">
            <a:extLst>
              <a:ext uri="{FF2B5EF4-FFF2-40B4-BE49-F238E27FC236}">
                <a16:creationId xmlns:a16="http://schemas.microsoft.com/office/drawing/2014/main" id="{713450D2-98A7-479F-973E-C3DEAE626E70}"/>
              </a:ext>
            </a:extLst>
          </p:cNvPr>
          <p:cNvSpPr>
            <a:spLocks noGrp="1"/>
          </p:cNvSpPr>
          <p:nvPr>
            <p:ph idx="1"/>
          </p:nvPr>
        </p:nvSpPr>
        <p:spPr>
          <a:xfrm>
            <a:off x="628649" y="1825625"/>
            <a:ext cx="4602111" cy="4398194"/>
          </a:xfrm>
        </p:spPr>
        <p:txBody>
          <a:bodyPr/>
          <a:lstStyle/>
          <a:p>
            <a:r>
              <a:rPr lang="nl-NL" dirty="0"/>
              <a:t>Geen goed communicatie tussen de disciplines</a:t>
            </a:r>
          </a:p>
          <a:p>
            <a:r>
              <a:rPr lang="nl-NL" dirty="0"/>
              <a:t>Te weinig screening bij patiënten na fractuur</a:t>
            </a:r>
          </a:p>
          <a:p>
            <a:r>
              <a:rPr lang="nl-NL" dirty="0"/>
              <a:t>Te lage therapietrouw </a:t>
            </a:r>
          </a:p>
        </p:txBody>
      </p:sp>
      <p:pic>
        <p:nvPicPr>
          <p:cNvPr id="6" name="Afbeelding 5">
            <a:extLst>
              <a:ext uri="{FF2B5EF4-FFF2-40B4-BE49-F238E27FC236}">
                <a16:creationId xmlns:a16="http://schemas.microsoft.com/office/drawing/2014/main" id="{5313349B-6C62-4F19-B3EA-CC50D3111B8A}"/>
              </a:ext>
            </a:extLst>
          </p:cNvPr>
          <p:cNvPicPr>
            <a:picLocks noChangeAspect="1"/>
          </p:cNvPicPr>
          <p:nvPr/>
        </p:nvPicPr>
        <p:blipFill>
          <a:blip r:embed="rId4"/>
          <a:stretch>
            <a:fillRect/>
          </a:stretch>
        </p:blipFill>
        <p:spPr>
          <a:xfrm>
            <a:off x="6772275" y="1334115"/>
            <a:ext cx="1743075" cy="1790700"/>
          </a:xfrm>
          <a:prstGeom prst="rect">
            <a:avLst/>
          </a:prstGeom>
        </p:spPr>
      </p:pic>
    </p:spTree>
    <p:extLst>
      <p:ext uri="{BB962C8B-B14F-4D97-AF65-F5344CB8AC3E}">
        <p14:creationId xmlns:p14="http://schemas.microsoft.com/office/powerpoint/2010/main" val="1058400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03E1E-C544-46F0-B85B-442DD83628B5}"/>
              </a:ext>
            </a:extLst>
          </p:cNvPr>
          <p:cNvSpPr>
            <a:spLocks noGrp="1"/>
          </p:cNvSpPr>
          <p:nvPr>
            <p:ph type="title"/>
          </p:nvPr>
        </p:nvSpPr>
        <p:spPr/>
        <p:txBody>
          <a:bodyPr/>
          <a:lstStyle/>
          <a:p>
            <a:r>
              <a:rPr lang="nl-NL" dirty="0"/>
              <a:t>Therapietrouw</a:t>
            </a:r>
          </a:p>
        </p:txBody>
      </p:sp>
      <p:pic>
        <p:nvPicPr>
          <p:cNvPr id="4" name="Tijdelijke aanduiding voor inhoud 3">
            <a:extLst>
              <a:ext uri="{FF2B5EF4-FFF2-40B4-BE49-F238E27FC236}">
                <a16:creationId xmlns:a16="http://schemas.microsoft.com/office/drawing/2014/main" id="{F26B4712-1879-4493-BB8E-68DC74FB38D7}"/>
              </a:ext>
            </a:extLst>
          </p:cNvPr>
          <p:cNvPicPr>
            <a:picLocks noGrp="1" noChangeAspect="1"/>
          </p:cNvPicPr>
          <p:nvPr>
            <p:ph idx="1"/>
          </p:nvPr>
        </p:nvPicPr>
        <p:blipFill>
          <a:blip r:embed="rId2"/>
          <a:stretch>
            <a:fillRect/>
          </a:stretch>
        </p:blipFill>
        <p:spPr>
          <a:xfrm>
            <a:off x="835742" y="1660733"/>
            <a:ext cx="7780147" cy="4711056"/>
          </a:xfrm>
          <a:prstGeom prst="rect">
            <a:avLst/>
          </a:prstGeom>
        </p:spPr>
      </p:pic>
    </p:spTree>
    <p:extLst>
      <p:ext uri="{BB962C8B-B14F-4D97-AF65-F5344CB8AC3E}">
        <p14:creationId xmlns:p14="http://schemas.microsoft.com/office/powerpoint/2010/main" val="497491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BAD9B-D7AD-4472-B5A1-C37A489F0880}"/>
              </a:ext>
            </a:extLst>
          </p:cNvPr>
          <p:cNvSpPr>
            <a:spLocks noGrp="1"/>
          </p:cNvSpPr>
          <p:nvPr>
            <p:ph type="title"/>
          </p:nvPr>
        </p:nvSpPr>
        <p:spPr>
          <a:xfrm>
            <a:off x="8410074" y="1263316"/>
            <a:ext cx="105276" cy="427373"/>
          </a:xfrm>
        </p:spPr>
        <p:txBody>
          <a:bodyPr>
            <a:normAutofit fontScale="90000"/>
          </a:bodyPr>
          <a:lstStyle/>
          <a:p>
            <a:endParaRPr lang="nl-NL" dirty="0"/>
          </a:p>
        </p:txBody>
      </p:sp>
      <p:sp>
        <p:nvSpPr>
          <p:cNvPr id="3" name="Tijdelijke aanduiding voor inhoud 2">
            <a:extLst>
              <a:ext uri="{FF2B5EF4-FFF2-40B4-BE49-F238E27FC236}">
                <a16:creationId xmlns:a16="http://schemas.microsoft.com/office/drawing/2014/main" id="{887363C5-619B-4B06-B60C-428DAF197B36}"/>
              </a:ext>
            </a:extLst>
          </p:cNvPr>
          <p:cNvSpPr>
            <a:spLocks noGrp="1"/>
          </p:cNvSpPr>
          <p:nvPr>
            <p:ph idx="1"/>
          </p:nvPr>
        </p:nvSpPr>
        <p:spPr>
          <a:xfrm>
            <a:off x="8217568" y="4788567"/>
            <a:ext cx="297782" cy="1388395"/>
          </a:xfrm>
        </p:spPr>
        <p:txBody>
          <a:bodyPr/>
          <a:lstStyle/>
          <a:p>
            <a:pPr marL="457200" lvl="1" indent="0">
              <a:buNone/>
            </a:pPr>
            <a:endParaRPr lang="nl-NL" dirty="0"/>
          </a:p>
        </p:txBody>
      </p:sp>
      <p:graphicFrame>
        <p:nvGraphicFramePr>
          <p:cNvPr id="5" name="Tabel 4">
            <a:extLst>
              <a:ext uri="{FF2B5EF4-FFF2-40B4-BE49-F238E27FC236}">
                <a16:creationId xmlns:a16="http://schemas.microsoft.com/office/drawing/2014/main" id="{C4565F7C-A8F0-451F-91FD-4E372945D837}"/>
              </a:ext>
            </a:extLst>
          </p:cNvPr>
          <p:cNvGraphicFramePr>
            <a:graphicFrameLocks noGrp="1"/>
          </p:cNvGraphicFramePr>
          <p:nvPr>
            <p:extLst>
              <p:ext uri="{D42A27DB-BD31-4B8C-83A1-F6EECF244321}">
                <p14:modId xmlns:p14="http://schemas.microsoft.com/office/powerpoint/2010/main" val="3332682817"/>
              </p:ext>
            </p:extLst>
          </p:nvPr>
        </p:nvGraphicFramePr>
        <p:xfrm>
          <a:off x="1058778" y="365126"/>
          <a:ext cx="7026443" cy="6408288"/>
        </p:xfrm>
        <a:graphic>
          <a:graphicData uri="http://schemas.openxmlformats.org/drawingml/2006/table">
            <a:tbl>
              <a:tblPr firstRow="1" bandRow="1">
                <a:tableStyleId>{5C22544A-7EE6-4342-B048-85BDC9FD1C3A}</a:tableStyleId>
              </a:tblPr>
              <a:tblGrid>
                <a:gridCol w="4955491">
                  <a:extLst>
                    <a:ext uri="{9D8B030D-6E8A-4147-A177-3AD203B41FA5}">
                      <a16:colId xmlns:a16="http://schemas.microsoft.com/office/drawing/2014/main" val="2223453312"/>
                    </a:ext>
                  </a:extLst>
                </a:gridCol>
                <a:gridCol w="2070952">
                  <a:extLst>
                    <a:ext uri="{9D8B030D-6E8A-4147-A177-3AD203B41FA5}">
                      <a16:colId xmlns:a16="http://schemas.microsoft.com/office/drawing/2014/main" val="1550913262"/>
                    </a:ext>
                  </a:extLst>
                </a:gridCol>
              </a:tblGrid>
              <a:tr h="602916">
                <a:tc>
                  <a:txBody>
                    <a:bodyPr/>
                    <a:lstStyle/>
                    <a:p>
                      <a:r>
                        <a:rPr lang="nl-NL" sz="2400" dirty="0"/>
                        <a:t>Risicofactoren op een fractuur</a:t>
                      </a:r>
                    </a:p>
                  </a:txBody>
                  <a:tcPr/>
                </a:tc>
                <a:tc>
                  <a:txBody>
                    <a:bodyPr/>
                    <a:lstStyle/>
                    <a:p>
                      <a:r>
                        <a:rPr lang="nl-NL" sz="2400" dirty="0"/>
                        <a:t>Relatief risico</a:t>
                      </a:r>
                    </a:p>
                  </a:txBody>
                  <a:tcPr/>
                </a:tc>
                <a:extLst>
                  <a:ext uri="{0D108BD9-81ED-4DB2-BD59-A6C34878D82A}">
                    <a16:rowId xmlns:a16="http://schemas.microsoft.com/office/drawing/2014/main" val="874805701"/>
                  </a:ext>
                </a:extLst>
              </a:tr>
              <a:tr h="6029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Recente fractuur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5 </a:t>
                      </a:r>
                    </a:p>
                  </a:txBody>
                  <a:tcPr/>
                </a:tc>
                <a:extLst>
                  <a:ext uri="{0D108BD9-81ED-4DB2-BD59-A6C34878D82A}">
                    <a16:rowId xmlns:a16="http://schemas.microsoft.com/office/drawing/2014/main" val="4246539931"/>
                  </a:ext>
                </a:extLst>
              </a:tr>
              <a:tr h="602916">
                <a:tc>
                  <a:txBody>
                    <a:bodyPr/>
                    <a:lstStyle/>
                    <a:p>
                      <a:r>
                        <a:rPr lang="nl-NL" sz="2400" dirty="0"/>
                        <a:t>Oude fractuur (10 j)</a:t>
                      </a:r>
                    </a:p>
                  </a:txBody>
                  <a:tcPr/>
                </a:tc>
                <a:tc>
                  <a:txBody>
                    <a:bodyPr/>
                    <a:lstStyle/>
                    <a:p>
                      <a:r>
                        <a:rPr lang="nl-NL" sz="2400" dirty="0"/>
                        <a:t>2</a:t>
                      </a:r>
                    </a:p>
                  </a:txBody>
                  <a:tcPr/>
                </a:tc>
                <a:extLst>
                  <a:ext uri="{0D108BD9-81ED-4DB2-BD59-A6C34878D82A}">
                    <a16:rowId xmlns:a16="http://schemas.microsoft.com/office/drawing/2014/main" val="1951181478"/>
                  </a:ext>
                </a:extLst>
              </a:tr>
              <a:tr h="602916">
                <a:tc>
                  <a:txBody>
                    <a:bodyPr/>
                    <a:lstStyle/>
                    <a:p>
                      <a:r>
                        <a:rPr lang="nl-NL" sz="2400" dirty="0"/>
                        <a:t>Osteoporose per SD daling</a:t>
                      </a:r>
                    </a:p>
                  </a:txBody>
                  <a:tcPr/>
                </a:tc>
                <a:tc>
                  <a:txBody>
                    <a:bodyPr/>
                    <a:lstStyle/>
                    <a:p>
                      <a:r>
                        <a:rPr lang="nl-NL" sz="2400" dirty="0"/>
                        <a:t>2 </a:t>
                      </a:r>
                    </a:p>
                  </a:txBody>
                  <a:tcPr/>
                </a:tc>
                <a:extLst>
                  <a:ext uri="{0D108BD9-81ED-4DB2-BD59-A6C34878D82A}">
                    <a16:rowId xmlns:a16="http://schemas.microsoft.com/office/drawing/2014/main" val="277005067"/>
                  </a:ext>
                </a:extLst>
              </a:tr>
              <a:tr h="602916">
                <a:tc>
                  <a:txBody>
                    <a:bodyPr/>
                    <a:lstStyle/>
                    <a:p>
                      <a:r>
                        <a:rPr lang="nl-NL" sz="2400" dirty="0"/>
                        <a:t>Valrisico</a:t>
                      </a:r>
                    </a:p>
                  </a:txBody>
                  <a:tcPr/>
                </a:tc>
                <a:tc>
                  <a:txBody>
                    <a:bodyPr/>
                    <a:lstStyle/>
                    <a:p>
                      <a:r>
                        <a:rPr lang="nl-NL" sz="2400" dirty="0"/>
                        <a:t>1,5</a:t>
                      </a:r>
                    </a:p>
                  </a:txBody>
                  <a:tcPr/>
                </a:tc>
                <a:extLst>
                  <a:ext uri="{0D108BD9-81ED-4DB2-BD59-A6C34878D82A}">
                    <a16:rowId xmlns:a16="http://schemas.microsoft.com/office/drawing/2014/main" val="3419467299"/>
                  </a:ext>
                </a:extLst>
              </a:tr>
              <a:tr h="602916">
                <a:tc>
                  <a:txBody>
                    <a:bodyPr/>
                    <a:lstStyle/>
                    <a:p>
                      <a:r>
                        <a:rPr lang="nl-NL" sz="2400" dirty="0"/>
                        <a:t>Leeftijd</a:t>
                      </a:r>
                    </a:p>
                  </a:txBody>
                  <a:tcPr/>
                </a:tc>
                <a:tc>
                  <a:txBody>
                    <a:bodyPr/>
                    <a:lstStyle/>
                    <a:p>
                      <a:endParaRPr lang="nl-NL" sz="2400" dirty="0"/>
                    </a:p>
                  </a:txBody>
                  <a:tcPr/>
                </a:tc>
                <a:extLst>
                  <a:ext uri="{0D108BD9-81ED-4DB2-BD59-A6C34878D82A}">
                    <a16:rowId xmlns:a16="http://schemas.microsoft.com/office/drawing/2014/main" val="3608547693"/>
                  </a:ext>
                </a:extLst>
              </a:tr>
              <a:tr h="602916">
                <a:tc>
                  <a:txBody>
                    <a:bodyPr/>
                    <a:lstStyle/>
                    <a:p>
                      <a:r>
                        <a:rPr lang="nl-NL" sz="2400" dirty="0"/>
                        <a:t>Laag gewicht (&lt;60kg of BMI &lt;20)</a:t>
                      </a:r>
                    </a:p>
                  </a:txBody>
                  <a:tcPr/>
                </a:tc>
                <a:tc>
                  <a:txBody>
                    <a:bodyPr/>
                    <a:lstStyle/>
                    <a:p>
                      <a:r>
                        <a:rPr lang="nl-NL" sz="2400" dirty="0"/>
                        <a:t>2 </a:t>
                      </a:r>
                      <a:r>
                        <a:rPr lang="nl-NL" sz="2000" dirty="0"/>
                        <a:t>(BMI 20 </a:t>
                      </a:r>
                      <a:r>
                        <a:rPr lang="nl-NL" sz="2000" dirty="0" err="1"/>
                        <a:t>tov</a:t>
                      </a:r>
                      <a:r>
                        <a:rPr lang="nl-NL" sz="2000" dirty="0"/>
                        <a:t> 25)</a:t>
                      </a:r>
                    </a:p>
                  </a:txBody>
                  <a:tcPr/>
                </a:tc>
                <a:extLst>
                  <a:ext uri="{0D108BD9-81ED-4DB2-BD59-A6C34878D82A}">
                    <a16:rowId xmlns:a16="http://schemas.microsoft.com/office/drawing/2014/main" val="3127339868"/>
                  </a:ext>
                </a:extLst>
              </a:tr>
              <a:tr h="602916">
                <a:tc>
                  <a:txBody>
                    <a:bodyPr/>
                    <a:lstStyle/>
                    <a:p>
                      <a:r>
                        <a:rPr lang="nl-NL" sz="2400" dirty="0"/>
                        <a:t>Fractuur bij familieleden</a:t>
                      </a:r>
                    </a:p>
                  </a:txBody>
                  <a:tcPr/>
                </a:tc>
                <a:tc>
                  <a:txBody>
                    <a:bodyPr/>
                    <a:lstStyle/>
                    <a:p>
                      <a:r>
                        <a:rPr lang="nl-NL" sz="2400" dirty="0"/>
                        <a:t>2</a:t>
                      </a:r>
                    </a:p>
                  </a:txBody>
                  <a:tcPr/>
                </a:tc>
                <a:extLst>
                  <a:ext uri="{0D108BD9-81ED-4DB2-BD59-A6C34878D82A}">
                    <a16:rowId xmlns:a16="http://schemas.microsoft.com/office/drawing/2014/main" val="17314608"/>
                  </a:ext>
                </a:extLst>
              </a:tr>
              <a:tr h="602916">
                <a:tc>
                  <a:txBody>
                    <a:bodyPr/>
                    <a:lstStyle/>
                    <a:p>
                      <a:r>
                        <a:rPr lang="nl-NL" sz="2400" dirty="0"/>
                        <a:t>Roken </a:t>
                      </a:r>
                    </a:p>
                  </a:txBody>
                  <a:tcPr/>
                </a:tc>
                <a:tc>
                  <a:txBody>
                    <a:bodyPr/>
                    <a:lstStyle/>
                    <a:p>
                      <a:r>
                        <a:rPr lang="nl-NL" sz="2400" dirty="0"/>
                        <a:t>2</a:t>
                      </a:r>
                    </a:p>
                  </a:txBody>
                  <a:tcPr/>
                </a:tc>
                <a:extLst>
                  <a:ext uri="{0D108BD9-81ED-4DB2-BD59-A6C34878D82A}">
                    <a16:rowId xmlns:a16="http://schemas.microsoft.com/office/drawing/2014/main" val="2754139280"/>
                  </a:ext>
                </a:extLst>
              </a:tr>
              <a:tr h="602916">
                <a:tc>
                  <a:txBody>
                    <a:bodyPr/>
                    <a:lstStyle/>
                    <a:p>
                      <a:r>
                        <a:rPr lang="nl-NL" sz="2400" dirty="0"/>
                        <a:t>Alcohol &gt;3EH/dag</a:t>
                      </a:r>
                    </a:p>
                  </a:txBody>
                  <a:tcPr/>
                </a:tc>
                <a:tc>
                  <a:txBody>
                    <a:bodyPr/>
                    <a:lstStyle/>
                    <a:p>
                      <a:r>
                        <a:rPr lang="nl-NL" sz="2400" dirty="0"/>
                        <a:t>1,5</a:t>
                      </a:r>
                    </a:p>
                  </a:txBody>
                  <a:tcPr/>
                </a:tc>
                <a:extLst>
                  <a:ext uri="{0D108BD9-81ED-4DB2-BD59-A6C34878D82A}">
                    <a16:rowId xmlns:a16="http://schemas.microsoft.com/office/drawing/2014/main" val="992736904"/>
                  </a:ext>
                </a:extLst>
              </a:tr>
            </a:tbl>
          </a:graphicData>
        </a:graphic>
      </p:graphicFrame>
    </p:spTree>
    <p:extLst>
      <p:ext uri="{BB962C8B-B14F-4D97-AF65-F5344CB8AC3E}">
        <p14:creationId xmlns:p14="http://schemas.microsoft.com/office/powerpoint/2010/main" val="2159857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6B33F2B-A65C-41F3-9EF6-C593F944AB27}"/>
              </a:ext>
            </a:extLst>
          </p:cNvPr>
          <p:cNvPicPr>
            <a:picLocks noChangeAspect="1"/>
          </p:cNvPicPr>
          <p:nvPr/>
        </p:nvPicPr>
        <p:blipFill>
          <a:blip r:embed="rId2"/>
          <a:stretch>
            <a:fillRect/>
          </a:stretch>
        </p:blipFill>
        <p:spPr>
          <a:xfrm>
            <a:off x="1551346" y="562282"/>
            <a:ext cx="5962650" cy="3924300"/>
          </a:xfrm>
          <a:prstGeom prst="rect">
            <a:avLst/>
          </a:prstGeom>
        </p:spPr>
      </p:pic>
      <p:sp>
        <p:nvSpPr>
          <p:cNvPr id="3" name="Tekstvak 2">
            <a:extLst>
              <a:ext uri="{FF2B5EF4-FFF2-40B4-BE49-F238E27FC236}">
                <a16:creationId xmlns:a16="http://schemas.microsoft.com/office/drawing/2014/main" id="{32EFAC71-C126-470E-AC97-733E5C19EDAE}"/>
              </a:ext>
            </a:extLst>
          </p:cNvPr>
          <p:cNvSpPr txBox="1"/>
          <p:nvPr/>
        </p:nvSpPr>
        <p:spPr>
          <a:xfrm>
            <a:off x="1887794" y="4886632"/>
            <a:ext cx="5220929" cy="830997"/>
          </a:xfrm>
          <a:prstGeom prst="rect">
            <a:avLst/>
          </a:prstGeom>
          <a:noFill/>
        </p:spPr>
        <p:txBody>
          <a:bodyPr wrap="square" rtlCol="0">
            <a:spAutoFit/>
          </a:bodyPr>
          <a:lstStyle/>
          <a:p>
            <a:r>
              <a:rPr lang="nl-NL" sz="2400" dirty="0"/>
              <a:t>Het relatieve risico op een nieuwe fractuur t.o.v. een primaire fractuur. </a:t>
            </a:r>
          </a:p>
        </p:txBody>
      </p:sp>
    </p:spTree>
    <p:extLst>
      <p:ext uri="{BB962C8B-B14F-4D97-AF65-F5344CB8AC3E}">
        <p14:creationId xmlns:p14="http://schemas.microsoft.com/office/powerpoint/2010/main" val="2830126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C4565F7C-A8F0-451F-91FD-4E372945D837}"/>
              </a:ext>
            </a:extLst>
          </p:cNvPr>
          <p:cNvGraphicFramePr>
            <a:graphicFrameLocks noGrp="1"/>
          </p:cNvGraphicFramePr>
          <p:nvPr>
            <p:extLst>
              <p:ext uri="{D42A27DB-BD31-4B8C-83A1-F6EECF244321}">
                <p14:modId xmlns:p14="http://schemas.microsoft.com/office/powerpoint/2010/main" val="4284495994"/>
              </p:ext>
            </p:extLst>
          </p:nvPr>
        </p:nvGraphicFramePr>
        <p:xfrm>
          <a:off x="1058778" y="365126"/>
          <a:ext cx="7026443" cy="6390145"/>
        </p:xfrm>
        <a:graphic>
          <a:graphicData uri="http://schemas.openxmlformats.org/drawingml/2006/table">
            <a:tbl>
              <a:tblPr firstRow="1" bandRow="1">
                <a:tableStyleId>{5C22544A-7EE6-4342-B048-85BDC9FD1C3A}</a:tableStyleId>
              </a:tblPr>
              <a:tblGrid>
                <a:gridCol w="4955491">
                  <a:extLst>
                    <a:ext uri="{9D8B030D-6E8A-4147-A177-3AD203B41FA5}">
                      <a16:colId xmlns:a16="http://schemas.microsoft.com/office/drawing/2014/main" val="2223453312"/>
                    </a:ext>
                  </a:extLst>
                </a:gridCol>
                <a:gridCol w="2070952">
                  <a:extLst>
                    <a:ext uri="{9D8B030D-6E8A-4147-A177-3AD203B41FA5}">
                      <a16:colId xmlns:a16="http://schemas.microsoft.com/office/drawing/2014/main" val="1550913262"/>
                    </a:ext>
                  </a:extLst>
                </a:gridCol>
              </a:tblGrid>
              <a:tr h="602916">
                <a:tc>
                  <a:txBody>
                    <a:bodyPr/>
                    <a:lstStyle/>
                    <a:p>
                      <a:r>
                        <a:rPr lang="nl-NL" sz="2400" dirty="0"/>
                        <a:t>Risicofactoren op een fractuur</a:t>
                      </a:r>
                    </a:p>
                  </a:txBody>
                  <a:tcPr/>
                </a:tc>
                <a:tc>
                  <a:txBody>
                    <a:bodyPr/>
                    <a:lstStyle/>
                    <a:p>
                      <a:r>
                        <a:rPr lang="nl-NL" sz="2400" dirty="0"/>
                        <a:t>Relatief risico</a:t>
                      </a:r>
                    </a:p>
                  </a:txBody>
                  <a:tcPr/>
                </a:tc>
                <a:extLst>
                  <a:ext uri="{0D108BD9-81ED-4DB2-BD59-A6C34878D82A}">
                    <a16:rowId xmlns:a16="http://schemas.microsoft.com/office/drawing/2014/main" val="874805701"/>
                  </a:ext>
                </a:extLst>
              </a:tr>
              <a:tr h="6029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t>Recente fractuur</a:t>
                      </a:r>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t>5 </a:t>
                      </a:r>
                    </a:p>
                  </a:txBody>
                  <a:tcPr>
                    <a:solidFill>
                      <a:srgbClr val="FF0000"/>
                    </a:solidFill>
                  </a:tcPr>
                </a:tc>
                <a:extLst>
                  <a:ext uri="{0D108BD9-81ED-4DB2-BD59-A6C34878D82A}">
                    <a16:rowId xmlns:a16="http://schemas.microsoft.com/office/drawing/2014/main" val="4246539931"/>
                  </a:ext>
                </a:extLst>
              </a:tr>
              <a:tr h="602916">
                <a:tc>
                  <a:txBody>
                    <a:bodyPr/>
                    <a:lstStyle/>
                    <a:p>
                      <a:r>
                        <a:rPr lang="nl-NL" sz="2400" dirty="0"/>
                        <a:t>Oude fractuur (10 j)</a:t>
                      </a:r>
                    </a:p>
                  </a:txBody>
                  <a:tcPr>
                    <a:solidFill>
                      <a:schemeClr val="accent1">
                        <a:tint val="20000"/>
                      </a:schemeClr>
                    </a:solidFill>
                  </a:tcPr>
                </a:tc>
                <a:tc>
                  <a:txBody>
                    <a:bodyPr/>
                    <a:lstStyle/>
                    <a:p>
                      <a:r>
                        <a:rPr lang="nl-NL" sz="2400" dirty="0"/>
                        <a:t>2</a:t>
                      </a:r>
                    </a:p>
                  </a:txBody>
                  <a:tcPr>
                    <a:solidFill>
                      <a:schemeClr val="accent1">
                        <a:tint val="20000"/>
                      </a:schemeClr>
                    </a:solidFill>
                  </a:tcPr>
                </a:tc>
                <a:extLst>
                  <a:ext uri="{0D108BD9-81ED-4DB2-BD59-A6C34878D82A}">
                    <a16:rowId xmlns:a16="http://schemas.microsoft.com/office/drawing/2014/main" val="1951181478"/>
                  </a:ext>
                </a:extLst>
              </a:tr>
              <a:tr h="602916">
                <a:tc>
                  <a:txBody>
                    <a:bodyPr/>
                    <a:lstStyle/>
                    <a:p>
                      <a:r>
                        <a:rPr lang="nl-NL" sz="2400" dirty="0"/>
                        <a:t>Osteoporose per SD daling</a:t>
                      </a:r>
                    </a:p>
                  </a:txBody>
                  <a:tcPr>
                    <a:solidFill>
                      <a:srgbClr val="FE6202"/>
                    </a:solidFill>
                  </a:tcPr>
                </a:tc>
                <a:tc>
                  <a:txBody>
                    <a:bodyPr/>
                    <a:lstStyle/>
                    <a:p>
                      <a:r>
                        <a:rPr lang="nl-NL" sz="2400" dirty="0"/>
                        <a:t>2 </a:t>
                      </a:r>
                    </a:p>
                  </a:txBody>
                  <a:tcPr>
                    <a:solidFill>
                      <a:srgbClr val="FE6202"/>
                    </a:solidFill>
                  </a:tcPr>
                </a:tc>
                <a:extLst>
                  <a:ext uri="{0D108BD9-81ED-4DB2-BD59-A6C34878D82A}">
                    <a16:rowId xmlns:a16="http://schemas.microsoft.com/office/drawing/2014/main" val="277005067"/>
                  </a:ext>
                </a:extLst>
              </a:tr>
              <a:tr h="602916">
                <a:tc>
                  <a:txBody>
                    <a:bodyPr/>
                    <a:lstStyle/>
                    <a:p>
                      <a:r>
                        <a:rPr lang="nl-NL" sz="2400" dirty="0"/>
                        <a:t>Valrisico</a:t>
                      </a:r>
                    </a:p>
                  </a:txBody>
                  <a:tcPr>
                    <a:solidFill>
                      <a:srgbClr val="FBA905"/>
                    </a:solidFill>
                  </a:tcPr>
                </a:tc>
                <a:tc>
                  <a:txBody>
                    <a:bodyPr/>
                    <a:lstStyle/>
                    <a:p>
                      <a:r>
                        <a:rPr lang="nl-NL" sz="2400" dirty="0"/>
                        <a:t>1,5</a:t>
                      </a:r>
                    </a:p>
                  </a:txBody>
                  <a:tcPr>
                    <a:solidFill>
                      <a:srgbClr val="FBA905"/>
                    </a:solidFill>
                  </a:tcPr>
                </a:tc>
                <a:extLst>
                  <a:ext uri="{0D108BD9-81ED-4DB2-BD59-A6C34878D82A}">
                    <a16:rowId xmlns:a16="http://schemas.microsoft.com/office/drawing/2014/main" val="3419467299"/>
                  </a:ext>
                </a:extLst>
              </a:tr>
              <a:tr h="602916">
                <a:tc>
                  <a:txBody>
                    <a:bodyPr/>
                    <a:lstStyle/>
                    <a:p>
                      <a:r>
                        <a:rPr lang="nl-NL" sz="2400" dirty="0"/>
                        <a:t>Leeftijd</a:t>
                      </a:r>
                    </a:p>
                  </a:txBody>
                  <a:tcPr/>
                </a:tc>
                <a:tc>
                  <a:txBody>
                    <a:bodyPr/>
                    <a:lstStyle/>
                    <a:p>
                      <a:endParaRPr lang="nl-NL" sz="2400" dirty="0"/>
                    </a:p>
                  </a:txBody>
                  <a:tcPr/>
                </a:tc>
                <a:extLst>
                  <a:ext uri="{0D108BD9-81ED-4DB2-BD59-A6C34878D82A}">
                    <a16:rowId xmlns:a16="http://schemas.microsoft.com/office/drawing/2014/main" val="3608547693"/>
                  </a:ext>
                </a:extLst>
              </a:tr>
              <a:tr h="602916">
                <a:tc>
                  <a:txBody>
                    <a:bodyPr/>
                    <a:lstStyle/>
                    <a:p>
                      <a:r>
                        <a:rPr lang="nl-NL" sz="2400" dirty="0"/>
                        <a:t>Laag gewicht (&lt;60kg of BMI &lt;20)</a:t>
                      </a:r>
                    </a:p>
                  </a:txBody>
                  <a:tcPr/>
                </a:tc>
                <a:tc>
                  <a:txBody>
                    <a:bodyPr/>
                    <a:lstStyle/>
                    <a:p>
                      <a:r>
                        <a:rPr lang="nl-NL" sz="2400" dirty="0"/>
                        <a:t>2 </a:t>
                      </a:r>
                      <a:r>
                        <a:rPr lang="nl-NL" sz="2000" dirty="0"/>
                        <a:t>(BMI 20 </a:t>
                      </a:r>
                      <a:r>
                        <a:rPr lang="nl-NL" sz="2000" dirty="0" err="1"/>
                        <a:t>tov</a:t>
                      </a:r>
                      <a:r>
                        <a:rPr lang="nl-NL" sz="2000" dirty="0"/>
                        <a:t> 25)</a:t>
                      </a:r>
                    </a:p>
                  </a:txBody>
                  <a:tcPr/>
                </a:tc>
                <a:extLst>
                  <a:ext uri="{0D108BD9-81ED-4DB2-BD59-A6C34878D82A}">
                    <a16:rowId xmlns:a16="http://schemas.microsoft.com/office/drawing/2014/main" val="3127339868"/>
                  </a:ext>
                </a:extLst>
              </a:tr>
              <a:tr h="584773">
                <a:tc>
                  <a:txBody>
                    <a:bodyPr/>
                    <a:lstStyle/>
                    <a:p>
                      <a:r>
                        <a:rPr lang="nl-NL" sz="2400" dirty="0"/>
                        <a:t>Fractuur bij familieleden</a:t>
                      </a:r>
                    </a:p>
                  </a:txBody>
                  <a:tcPr/>
                </a:tc>
                <a:tc>
                  <a:txBody>
                    <a:bodyPr/>
                    <a:lstStyle/>
                    <a:p>
                      <a:r>
                        <a:rPr lang="nl-NL" sz="2400" dirty="0"/>
                        <a:t>2</a:t>
                      </a:r>
                    </a:p>
                  </a:txBody>
                  <a:tcPr/>
                </a:tc>
                <a:extLst>
                  <a:ext uri="{0D108BD9-81ED-4DB2-BD59-A6C34878D82A}">
                    <a16:rowId xmlns:a16="http://schemas.microsoft.com/office/drawing/2014/main" val="17314608"/>
                  </a:ext>
                </a:extLst>
              </a:tr>
              <a:tr h="602916">
                <a:tc>
                  <a:txBody>
                    <a:bodyPr/>
                    <a:lstStyle/>
                    <a:p>
                      <a:r>
                        <a:rPr lang="nl-NL" sz="2400" dirty="0"/>
                        <a:t>Roken </a:t>
                      </a:r>
                    </a:p>
                  </a:txBody>
                  <a:tcPr>
                    <a:solidFill>
                      <a:srgbClr val="FBA905"/>
                    </a:solidFill>
                  </a:tcPr>
                </a:tc>
                <a:tc>
                  <a:txBody>
                    <a:bodyPr/>
                    <a:lstStyle/>
                    <a:p>
                      <a:r>
                        <a:rPr lang="nl-NL" sz="2400" dirty="0"/>
                        <a:t>2</a:t>
                      </a:r>
                    </a:p>
                  </a:txBody>
                  <a:tcPr>
                    <a:solidFill>
                      <a:srgbClr val="FBA905"/>
                    </a:solidFill>
                  </a:tcPr>
                </a:tc>
                <a:extLst>
                  <a:ext uri="{0D108BD9-81ED-4DB2-BD59-A6C34878D82A}">
                    <a16:rowId xmlns:a16="http://schemas.microsoft.com/office/drawing/2014/main" val="2754139280"/>
                  </a:ext>
                </a:extLst>
              </a:tr>
              <a:tr h="602916">
                <a:tc>
                  <a:txBody>
                    <a:bodyPr/>
                    <a:lstStyle/>
                    <a:p>
                      <a:r>
                        <a:rPr lang="nl-NL" sz="2400" dirty="0"/>
                        <a:t>Alcohol &gt;3EH/dag</a:t>
                      </a:r>
                    </a:p>
                  </a:txBody>
                  <a:tcPr>
                    <a:solidFill>
                      <a:srgbClr val="FBA905"/>
                    </a:solidFill>
                  </a:tcPr>
                </a:tc>
                <a:tc>
                  <a:txBody>
                    <a:bodyPr/>
                    <a:lstStyle/>
                    <a:p>
                      <a:r>
                        <a:rPr lang="nl-NL" sz="2400" dirty="0"/>
                        <a:t>1,5</a:t>
                      </a:r>
                    </a:p>
                  </a:txBody>
                  <a:tcPr>
                    <a:solidFill>
                      <a:srgbClr val="FBA905"/>
                    </a:solidFill>
                  </a:tcPr>
                </a:tc>
                <a:extLst>
                  <a:ext uri="{0D108BD9-81ED-4DB2-BD59-A6C34878D82A}">
                    <a16:rowId xmlns:a16="http://schemas.microsoft.com/office/drawing/2014/main" val="992736904"/>
                  </a:ext>
                </a:extLst>
              </a:tr>
            </a:tbl>
          </a:graphicData>
        </a:graphic>
      </p:graphicFrame>
      <p:sp>
        <p:nvSpPr>
          <p:cNvPr id="2" name="Titel 1">
            <a:extLst>
              <a:ext uri="{FF2B5EF4-FFF2-40B4-BE49-F238E27FC236}">
                <a16:creationId xmlns:a16="http://schemas.microsoft.com/office/drawing/2014/main" id="{FE5BAD9B-D7AD-4472-B5A1-C37A489F0880}"/>
              </a:ext>
            </a:extLst>
          </p:cNvPr>
          <p:cNvSpPr>
            <a:spLocks noGrp="1"/>
          </p:cNvSpPr>
          <p:nvPr>
            <p:ph type="title"/>
          </p:nvPr>
        </p:nvSpPr>
        <p:spPr>
          <a:xfrm>
            <a:off x="8410074" y="1263316"/>
            <a:ext cx="105276" cy="427373"/>
          </a:xfrm>
        </p:spPr>
        <p:txBody>
          <a:bodyPr>
            <a:normAutofit fontScale="90000"/>
          </a:bodyPr>
          <a:lstStyle/>
          <a:p>
            <a:endParaRPr lang="nl-NL" dirty="0"/>
          </a:p>
        </p:txBody>
      </p:sp>
      <p:sp>
        <p:nvSpPr>
          <p:cNvPr id="3" name="Tijdelijke aanduiding voor inhoud 2">
            <a:extLst>
              <a:ext uri="{FF2B5EF4-FFF2-40B4-BE49-F238E27FC236}">
                <a16:creationId xmlns:a16="http://schemas.microsoft.com/office/drawing/2014/main" id="{887363C5-619B-4B06-B60C-428DAF197B36}"/>
              </a:ext>
            </a:extLst>
          </p:cNvPr>
          <p:cNvSpPr>
            <a:spLocks noGrp="1"/>
          </p:cNvSpPr>
          <p:nvPr>
            <p:ph idx="1"/>
          </p:nvPr>
        </p:nvSpPr>
        <p:spPr>
          <a:xfrm>
            <a:off x="365730" y="2784960"/>
            <a:ext cx="8481535" cy="2079804"/>
          </a:xfrm>
          <a:solidFill>
            <a:schemeClr val="tx2">
              <a:lumMod val="20000"/>
              <a:lumOff val="80000"/>
            </a:schemeClr>
          </a:solidFill>
        </p:spPr>
        <p:txBody>
          <a:bodyPr>
            <a:noAutofit/>
          </a:bodyPr>
          <a:lstStyle/>
          <a:p>
            <a:pPr lvl="1"/>
            <a:r>
              <a:rPr lang="nl-NL" sz="4000" dirty="0"/>
              <a:t>Secundaire preventie is effectief !</a:t>
            </a:r>
          </a:p>
          <a:p>
            <a:pPr lvl="1"/>
            <a:r>
              <a:rPr lang="nl-NL" sz="3600" dirty="0"/>
              <a:t>Primaire preventie is soms effectief</a:t>
            </a:r>
          </a:p>
          <a:p>
            <a:pPr lvl="2"/>
            <a:r>
              <a:rPr lang="nl-NL" sz="3200" dirty="0"/>
              <a:t>Screening wordt afgeraden</a:t>
            </a:r>
            <a:r>
              <a:rPr lang="nl-NL" sz="3600" dirty="0"/>
              <a:t> </a:t>
            </a:r>
          </a:p>
        </p:txBody>
      </p:sp>
    </p:spTree>
    <p:extLst>
      <p:ext uri="{BB962C8B-B14F-4D97-AF65-F5344CB8AC3E}">
        <p14:creationId xmlns:p14="http://schemas.microsoft.com/office/powerpoint/2010/main" val="30936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anim calcmode="lin" valueType="num">
                                      <p:cBhvr>
                                        <p:cTn id="8" dur="2000" fill="hold"/>
                                        <p:tgtEl>
                                          <p:spTgt spid="3">
                                            <p:bg/>
                                          </p:spTgt>
                                        </p:tgtEl>
                                        <p:attrNameLst>
                                          <p:attrName>ppt_w</p:attrName>
                                        </p:attrNameLst>
                                      </p:cBhvr>
                                      <p:tavLst>
                                        <p:tav tm="0" fmla="#ppt_w*sin(2.5*pi*$)">
                                          <p:val>
                                            <p:fltVal val="0"/>
                                          </p:val>
                                        </p:tav>
                                        <p:tav tm="100000">
                                          <p:val>
                                            <p:fltVal val="1"/>
                                          </p:val>
                                        </p:tav>
                                      </p:tavLst>
                                    </p:anim>
                                    <p:anim calcmode="lin" valueType="num">
                                      <p:cBhvr>
                                        <p:cTn id="9" dur="2000" fill="hold"/>
                                        <p:tgtEl>
                                          <p:spTgt spid="3">
                                            <p:bg/>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anim calcmode="lin" valueType="num">
                                      <p:cBhvr>
                                        <p:cTn id="1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1" end="1"/>
                                            </p:txEl>
                                          </p:spTgt>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anim calcmode="lin" valueType="num">
                                      <p:cBhvr>
                                        <p:cTn id="2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4A814-4F2D-4112-BFD6-B7D308409697}"/>
              </a:ext>
            </a:extLst>
          </p:cNvPr>
          <p:cNvSpPr>
            <a:spLocks noGrp="1"/>
          </p:cNvSpPr>
          <p:nvPr>
            <p:ph type="title"/>
          </p:nvPr>
        </p:nvSpPr>
        <p:spPr/>
        <p:txBody>
          <a:bodyPr/>
          <a:lstStyle/>
          <a:p>
            <a:r>
              <a:rPr lang="nl-NL" dirty="0"/>
              <a:t>Kunnen we iets doen?</a:t>
            </a:r>
          </a:p>
        </p:txBody>
      </p:sp>
      <p:sp>
        <p:nvSpPr>
          <p:cNvPr id="3" name="Tijdelijke aanduiding voor inhoud 2">
            <a:extLst>
              <a:ext uri="{FF2B5EF4-FFF2-40B4-BE49-F238E27FC236}">
                <a16:creationId xmlns:a16="http://schemas.microsoft.com/office/drawing/2014/main" id="{E3BCE2D0-EF03-4056-AF91-5CA26BFCCBDE}"/>
              </a:ext>
            </a:extLst>
          </p:cNvPr>
          <p:cNvSpPr>
            <a:spLocks noGrp="1"/>
          </p:cNvSpPr>
          <p:nvPr>
            <p:ph idx="1"/>
          </p:nvPr>
        </p:nvSpPr>
        <p:spPr/>
        <p:txBody>
          <a:bodyPr/>
          <a:lstStyle/>
          <a:p>
            <a:r>
              <a:rPr lang="nl-NL" dirty="0"/>
              <a:t>Erkenning van het probleem</a:t>
            </a:r>
          </a:p>
          <a:p>
            <a:r>
              <a:rPr lang="nl-NL" dirty="0"/>
              <a:t>Voorkomen van herfracturen; 5% per jaar</a:t>
            </a:r>
          </a:p>
          <a:p>
            <a:r>
              <a:rPr lang="nl-NL" dirty="0"/>
              <a:t>Screening verbeteren na fractuur</a:t>
            </a:r>
          </a:p>
          <a:p>
            <a:pPr lvl="1"/>
            <a:r>
              <a:rPr lang="nl-NL" dirty="0"/>
              <a:t>Implementatie richtlijnen</a:t>
            </a:r>
          </a:p>
          <a:p>
            <a:pPr lvl="1"/>
            <a:r>
              <a:rPr lang="nl-NL" dirty="0"/>
              <a:t>Transmurale afspraken</a:t>
            </a:r>
          </a:p>
          <a:p>
            <a:r>
              <a:rPr lang="nl-NL" dirty="0"/>
              <a:t>Therapietrouw</a:t>
            </a:r>
          </a:p>
          <a:p>
            <a:pPr lvl="1"/>
            <a:r>
              <a:rPr lang="nl-NL" dirty="0"/>
              <a:t>Opvolgbeleid in de eerste lijn</a:t>
            </a:r>
          </a:p>
          <a:p>
            <a:pPr lvl="1"/>
            <a:r>
              <a:rPr lang="nl-NL" dirty="0"/>
              <a:t>Informatie </a:t>
            </a:r>
          </a:p>
          <a:p>
            <a:endParaRPr lang="nl-NL" dirty="0"/>
          </a:p>
        </p:txBody>
      </p:sp>
    </p:spTree>
    <p:extLst>
      <p:ext uri="{BB962C8B-B14F-4D97-AF65-F5344CB8AC3E}">
        <p14:creationId xmlns:p14="http://schemas.microsoft.com/office/powerpoint/2010/main" val="703632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49E0A-FD1E-4D29-8E75-C249DDD27270}"/>
              </a:ext>
            </a:extLst>
          </p:cNvPr>
          <p:cNvSpPr>
            <a:spLocks noGrp="1"/>
          </p:cNvSpPr>
          <p:nvPr>
            <p:ph type="title"/>
          </p:nvPr>
        </p:nvSpPr>
        <p:spPr>
          <a:xfrm>
            <a:off x="628650" y="122406"/>
            <a:ext cx="7886700" cy="1006474"/>
          </a:xfrm>
        </p:spPr>
        <p:txBody>
          <a:bodyPr/>
          <a:lstStyle/>
          <a:p>
            <a:r>
              <a:rPr lang="nl-NL" dirty="0"/>
              <a:t>Project in het kort</a:t>
            </a:r>
          </a:p>
        </p:txBody>
      </p:sp>
      <p:sp>
        <p:nvSpPr>
          <p:cNvPr id="3" name="Tijdelijke aanduiding voor inhoud 2">
            <a:extLst>
              <a:ext uri="{FF2B5EF4-FFF2-40B4-BE49-F238E27FC236}">
                <a16:creationId xmlns:a16="http://schemas.microsoft.com/office/drawing/2014/main" id="{164B6E9A-5C5C-47FC-91FF-E42A4AE08BA7}"/>
              </a:ext>
            </a:extLst>
          </p:cNvPr>
          <p:cNvSpPr>
            <a:spLocks noGrp="1"/>
          </p:cNvSpPr>
          <p:nvPr>
            <p:ph idx="1"/>
          </p:nvPr>
        </p:nvSpPr>
        <p:spPr>
          <a:xfrm>
            <a:off x="628650" y="1128880"/>
            <a:ext cx="7886700" cy="4979027"/>
          </a:xfrm>
        </p:spPr>
        <p:txBody>
          <a:bodyPr/>
          <a:lstStyle/>
          <a:p>
            <a:pPr marL="0" indent="0">
              <a:buNone/>
            </a:pPr>
            <a:r>
              <a:rPr lang="nl-NL" dirty="0"/>
              <a:t>Na een fractuur</a:t>
            </a:r>
          </a:p>
          <a:p>
            <a:r>
              <a:rPr lang="nl-NL" dirty="0"/>
              <a:t>Oproep screening vanuit het ETZ</a:t>
            </a:r>
          </a:p>
          <a:p>
            <a:r>
              <a:rPr lang="nl-NL" dirty="0"/>
              <a:t>Terugkoppeling aan de huisarts, vanuit ETZ</a:t>
            </a:r>
          </a:p>
          <a:p>
            <a:r>
              <a:rPr lang="nl-NL" dirty="0"/>
              <a:t>Oproep vanuit de huisarts</a:t>
            </a:r>
          </a:p>
          <a:p>
            <a:pPr lvl="1"/>
            <a:r>
              <a:rPr lang="nl-NL" dirty="0"/>
              <a:t>Huisarts screening</a:t>
            </a:r>
          </a:p>
          <a:p>
            <a:pPr lvl="1"/>
            <a:r>
              <a:rPr lang="nl-NL" dirty="0"/>
              <a:t>POH opvolging</a:t>
            </a:r>
          </a:p>
          <a:p>
            <a:r>
              <a:rPr lang="nl-NL" dirty="0"/>
              <a:t>Terugkoppeling vanuit de apotheek</a:t>
            </a:r>
          </a:p>
          <a:p>
            <a:pPr lvl="1"/>
            <a:r>
              <a:rPr lang="nl-NL" dirty="0"/>
              <a:t>Therapietrouw</a:t>
            </a:r>
          </a:p>
          <a:p>
            <a:pPr lvl="1"/>
            <a:r>
              <a:rPr lang="nl-NL" dirty="0"/>
              <a:t>Stoppen na 5 jaar</a:t>
            </a:r>
          </a:p>
          <a:p>
            <a:r>
              <a:rPr lang="nl-NL" dirty="0"/>
              <a:t>Makkelijke consultatie van specialist</a:t>
            </a:r>
          </a:p>
        </p:txBody>
      </p:sp>
    </p:spTree>
    <p:extLst>
      <p:ext uri="{BB962C8B-B14F-4D97-AF65-F5344CB8AC3E}">
        <p14:creationId xmlns:p14="http://schemas.microsoft.com/office/powerpoint/2010/main" val="110678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0" dirty="0"/>
              <a:t>Triple </a:t>
            </a:r>
            <a:r>
              <a:rPr lang="nl-NL" noProof="0" dirty="0" err="1"/>
              <a:t>Aim</a:t>
            </a:r>
            <a:r>
              <a:rPr lang="nl-NL" noProof="0" dirty="0"/>
              <a:t> en </a:t>
            </a:r>
            <a:r>
              <a:rPr lang="nl-NL" i="1" noProof="0" dirty="0"/>
              <a:t>uitkomst</a:t>
            </a:r>
            <a:r>
              <a:rPr lang="nl-NL" noProof="0" dirty="0"/>
              <a:t>doelen</a:t>
            </a:r>
          </a:p>
        </p:txBody>
      </p:sp>
      <p:grpSp>
        <p:nvGrpSpPr>
          <p:cNvPr id="3" name="Groep 2"/>
          <p:cNvGrpSpPr/>
          <p:nvPr/>
        </p:nvGrpSpPr>
        <p:grpSpPr>
          <a:xfrm>
            <a:off x="29469" y="1295679"/>
            <a:ext cx="9040281" cy="3050213"/>
            <a:chOff x="68223" y="2178987"/>
            <a:chExt cx="9040281" cy="3050213"/>
          </a:xfrm>
        </p:grpSpPr>
        <p:sp>
          <p:nvSpPr>
            <p:cNvPr id="5" name="Rechthoek 4"/>
            <p:cNvSpPr/>
            <p:nvPr/>
          </p:nvSpPr>
          <p:spPr>
            <a:xfrm>
              <a:off x="69354" y="2204864"/>
              <a:ext cx="9039150" cy="3024336"/>
            </a:xfrm>
            <a:prstGeom prst="rect">
              <a:avLst/>
            </a:prstGeom>
            <a:noFill/>
          </p:spPr>
        </p:sp>
        <p:sp>
          <p:nvSpPr>
            <p:cNvPr id="7" name="Vrije vorm 6"/>
            <p:cNvSpPr/>
            <p:nvPr/>
          </p:nvSpPr>
          <p:spPr>
            <a:xfrm>
              <a:off x="74854" y="3833691"/>
              <a:ext cx="1641876" cy="1394029"/>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1.  Minder </a:t>
              </a:r>
              <a:r>
                <a:rPr lang="nl-NL" sz="1500" kern="1200" dirty="0" err="1"/>
                <a:t>herfracturen</a:t>
              </a:r>
              <a:endParaRPr lang="nl-NL" sz="1500" kern="1200" dirty="0"/>
            </a:p>
          </p:txBody>
        </p:sp>
        <p:sp>
          <p:nvSpPr>
            <p:cNvPr id="9" name="Vrije vorm 8"/>
            <p:cNvSpPr/>
            <p:nvPr/>
          </p:nvSpPr>
          <p:spPr>
            <a:xfrm>
              <a:off x="3770175" y="3833688"/>
              <a:ext cx="1641876" cy="1394029"/>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3. Betere samenwerking tussen huisartsen en specialisten</a:t>
              </a:r>
            </a:p>
          </p:txBody>
        </p:sp>
        <p:sp>
          <p:nvSpPr>
            <p:cNvPr id="10" name="Vrije vorm 9"/>
            <p:cNvSpPr/>
            <p:nvPr/>
          </p:nvSpPr>
          <p:spPr>
            <a:xfrm>
              <a:off x="5633949" y="3833688"/>
              <a:ext cx="1641876" cy="1394029"/>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4. Therapietrouw</a:t>
              </a:r>
            </a:p>
          </p:txBody>
        </p:sp>
        <p:sp>
          <p:nvSpPr>
            <p:cNvPr id="11" name="Vrije vorm 10"/>
            <p:cNvSpPr/>
            <p:nvPr/>
          </p:nvSpPr>
          <p:spPr>
            <a:xfrm>
              <a:off x="6228184" y="2178987"/>
              <a:ext cx="2879189" cy="1394029"/>
            </a:xfrm>
            <a:custGeom>
              <a:avLst/>
              <a:gdLst>
                <a:gd name="connsiteX0" fmla="*/ 0 w 3421671"/>
                <a:gd name="connsiteY0" fmla="*/ 139403 h 1394029"/>
                <a:gd name="connsiteX1" fmla="*/ 139403 w 3421671"/>
                <a:gd name="connsiteY1" fmla="*/ 0 h 1394029"/>
                <a:gd name="connsiteX2" fmla="*/ 3282268 w 3421671"/>
                <a:gd name="connsiteY2" fmla="*/ 0 h 1394029"/>
                <a:gd name="connsiteX3" fmla="*/ 3421671 w 3421671"/>
                <a:gd name="connsiteY3" fmla="*/ 139403 h 1394029"/>
                <a:gd name="connsiteX4" fmla="*/ 3421671 w 3421671"/>
                <a:gd name="connsiteY4" fmla="*/ 1254626 h 1394029"/>
                <a:gd name="connsiteX5" fmla="*/ 3282268 w 3421671"/>
                <a:gd name="connsiteY5" fmla="*/ 1394029 h 1394029"/>
                <a:gd name="connsiteX6" fmla="*/ 139403 w 3421671"/>
                <a:gd name="connsiteY6" fmla="*/ 1394029 h 1394029"/>
                <a:gd name="connsiteX7" fmla="*/ 0 w 3421671"/>
                <a:gd name="connsiteY7" fmla="*/ 1254626 h 1394029"/>
                <a:gd name="connsiteX8" fmla="*/ 0 w 3421671"/>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671" h="1394029">
                  <a:moveTo>
                    <a:pt x="0" y="139403"/>
                  </a:moveTo>
                  <a:cubicBezTo>
                    <a:pt x="0" y="62413"/>
                    <a:pt x="62413" y="0"/>
                    <a:pt x="139403" y="0"/>
                  </a:cubicBezTo>
                  <a:lnTo>
                    <a:pt x="3282268" y="0"/>
                  </a:lnTo>
                  <a:cubicBezTo>
                    <a:pt x="3359258" y="0"/>
                    <a:pt x="3421671" y="62413"/>
                    <a:pt x="3421671" y="139403"/>
                  </a:cubicBezTo>
                  <a:lnTo>
                    <a:pt x="3421671" y="1254626"/>
                  </a:lnTo>
                  <a:cubicBezTo>
                    <a:pt x="3421671" y="1331616"/>
                    <a:pt x="3359258" y="1394029"/>
                    <a:pt x="3282268" y="1394029"/>
                  </a:cubicBezTo>
                  <a:lnTo>
                    <a:pt x="139403" y="1394029"/>
                  </a:lnTo>
                  <a:cubicBezTo>
                    <a:pt x="62413" y="1394029"/>
                    <a:pt x="0" y="1331616"/>
                    <a:pt x="0" y="1254626"/>
                  </a:cubicBezTo>
                  <a:lnTo>
                    <a:pt x="0" y="139403"/>
                  </a:lnTo>
                  <a:close/>
                </a:path>
              </a:pathLst>
            </a:custGeom>
            <a:solidFill>
              <a:schemeClr val="bg1">
                <a:lumMod val="6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Kostenverlaging</a:t>
              </a:r>
            </a:p>
          </p:txBody>
        </p:sp>
        <p:sp>
          <p:nvSpPr>
            <p:cNvPr id="13" name="Vrije vorm 12"/>
            <p:cNvSpPr/>
            <p:nvPr/>
          </p:nvSpPr>
          <p:spPr>
            <a:xfrm>
              <a:off x="7465497" y="3833693"/>
              <a:ext cx="1641876" cy="1394029"/>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5. Afname gerelateerd zorggebruik en directe kosten</a:t>
              </a:r>
            </a:p>
          </p:txBody>
        </p:sp>
        <p:sp>
          <p:nvSpPr>
            <p:cNvPr id="6" name="Vrije vorm 5"/>
            <p:cNvSpPr/>
            <p:nvPr/>
          </p:nvSpPr>
          <p:spPr>
            <a:xfrm>
              <a:off x="68223" y="2178987"/>
              <a:ext cx="2701318" cy="1394029"/>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Betere gezondheid</a:t>
              </a:r>
            </a:p>
          </p:txBody>
        </p:sp>
        <p:sp>
          <p:nvSpPr>
            <p:cNvPr id="8" name="Vrije vorm 7"/>
            <p:cNvSpPr/>
            <p:nvPr/>
          </p:nvSpPr>
          <p:spPr>
            <a:xfrm>
              <a:off x="3059832" y="2178987"/>
              <a:ext cx="2880320" cy="1394029"/>
            </a:xfrm>
            <a:custGeom>
              <a:avLst/>
              <a:gdLst>
                <a:gd name="connsiteX0" fmla="*/ 0 w 2142479"/>
                <a:gd name="connsiteY0" fmla="*/ 139403 h 1394029"/>
                <a:gd name="connsiteX1" fmla="*/ 139403 w 2142479"/>
                <a:gd name="connsiteY1" fmla="*/ 0 h 1394029"/>
                <a:gd name="connsiteX2" fmla="*/ 2003076 w 2142479"/>
                <a:gd name="connsiteY2" fmla="*/ 0 h 1394029"/>
                <a:gd name="connsiteX3" fmla="*/ 2142479 w 2142479"/>
                <a:gd name="connsiteY3" fmla="*/ 139403 h 1394029"/>
                <a:gd name="connsiteX4" fmla="*/ 2142479 w 2142479"/>
                <a:gd name="connsiteY4" fmla="*/ 1254626 h 1394029"/>
                <a:gd name="connsiteX5" fmla="*/ 2003076 w 2142479"/>
                <a:gd name="connsiteY5" fmla="*/ 1394029 h 1394029"/>
                <a:gd name="connsiteX6" fmla="*/ 139403 w 2142479"/>
                <a:gd name="connsiteY6" fmla="*/ 1394029 h 1394029"/>
                <a:gd name="connsiteX7" fmla="*/ 0 w 2142479"/>
                <a:gd name="connsiteY7" fmla="*/ 1254626 h 1394029"/>
                <a:gd name="connsiteX8" fmla="*/ 0 w 2142479"/>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479" h="1394029">
                  <a:moveTo>
                    <a:pt x="0" y="139403"/>
                  </a:moveTo>
                  <a:cubicBezTo>
                    <a:pt x="0" y="62413"/>
                    <a:pt x="62413" y="0"/>
                    <a:pt x="139403" y="0"/>
                  </a:cubicBezTo>
                  <a:lnTo>
                    <a:pt x="2003076" y="0"/>
                  </a:lnTo>
                  <a:cubicBezTo>
                    <a:pt x="2080066" y="0"/>
                    <a:pt x="2142479" y="62413"/>
                    <a:pt x="2142479" y="139403"/>
                  </a:cubicBezTo>
                  <a:lnTo>
                    <a:pt x="2142479" y="1254626"/>
                  </a:lnTo>
                  <a:cubicBezTo>
                    <a:pt x="2142479" y="1331616"/>
                    <a:pt x="2080066" y="1394029"/>
                    <a:pt x="2003076"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 Betere kwaliteit van zorg</a:t>
              </a:r>
            </a:p>
          </p:txBody>
        </p:sp>
      </p:grpSp>
      <p:sp>
        <p:nvSpPr>
          <p:cNvPr id="14" name="Vrije vorm 8"/>
          <p:cNvSpPr/>
          <p:nvPr/>
        </p:nvSpPr>
        <p:spPr>
          <a:xfrm>
            <a:off x="1867648" y="2950380"/>
            <a:ext cx="1641876" cy="1394029"/>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2. Verbetering kwaliteit van leven</a:t>
            </a:r>
          </a:p>
        </p:txBody>
      </p:sp>
      <p:grpSp>
        <p:nvGrpSpPr>
          <p:cNvPr id="16" name="Groep 15"/>
          <p:cNvGrpSpPr/>
          <p:nvPr/>
        </p:nvGrpSpPr>
        <p:grpSpPr>
          <a:xfrm>
            <a:off x="5816589" y="4242249"/>
            <a:ext cx="1336250" cy="852600"/>
            <a:chOff x="5834385" y="2847291"/>
            <a:chExt cx="1336250" cy="668125"/>
          </a:xfrm>
          <a:solidFill>
            <a:srgbClr val="85AC1C"/>
          </a:solidFill>
        </p:grpSpPr>
        <p:sp>
          <p:nvSpPr>
            <p:cNvPr id="20" name="Rechthoek 19"/>
            <p:cNvSpPr/>
            <p:nvPr/>
          </p:nvSpPr>
          <p:spPr>
            <a:xfrm>
              <a:off x="5834385" y="2847291"/>
              <a:ext cx="1336250" cy="6681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kstvak 20"/>
            <p:cNvSpPr txBox="1"/>
            <p:nvPr/>
          </p:nvSpPr>
          <p:spPr>
            <a:xfrm>
              <a:off x="5834385" y="2847291"/>
              <a:ext cx="1336250" cy="668125"/>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noProof="0" dirty="0"/>
                <a:t>% patiënten met indicatie dat medicatie gebruikt</a:t>
              </a:r>
            </a:p>
          </p:txBody>
        </p:sp>
      </p:grpSp>
      <p:grpSp>
        <p:nvGrpSpPr>
          <p:cNvPr id="17" name="Groep 16"/>
          <p:cNvGrpSpPr/>
          <p:nvPr/>
        </p:nvGrpSpPr>
        <p:grpSpPr>
          <a:xfrm>
            <a:off x="5837172" y="5454483"/>
            <a:ext cx="1336250" cy="769900"/>
            <a:chOff x="5834385" y="3796029"/>
            <a:chExt cx="1336250" cy="668125"/>
          </a:xfrm>
          <a:solidFill>
            <a:srgbClr val="85AC1C"/>
          </a:solidFill>
        </p:grpSpPr>
        <p:sp>
          <p:nvSpPr>
            <p:cNvPr id="18" name="Rechthoek 17"/>
            <p:cNvSpPr/>
            <p:nvPr/>
          </p:nvSpPr>
          <p:spPr>
            <a:xfrm>
              <a:off x="5834385" y="3796029"/>
              <a:ext cx="1336250" cy="6681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Tekstvak 18"/>
            <p:cNvSpPr txBox="1"/>
            <p:nvPr/>
          </p:nvSpPr>
          <p:spPr>
            <a:xfrm>
              <a:off x="5834385" y="3796029"/>
              <a:ext cx="1336250" cy="668125"/>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dirty="0"/>
                <a:t>% </a:t>
              </a:r>
              <a:r>
                <a:rPr lang="nl-NL" sz="1100" kern="1200" noProof="0" dirty="0"/>
                <a:t>patiënten dat &gt;5j medicatie gebruikt zonder herbeoordeling</a:t>
              </a:r>
            </a:p>
          </p:txBody>
        </p:sp>
      </p:grpSp>
      <p:grpSp>
        <p:nvGrpSpPr>
          <p:cNvPr id="24" name="Groep 23"/>
          <p:cNvGrpSpPr/>
          <p:nvPr/>
        </p:nvGrpSpPr>
        <p:grpSpPr>
          <a:xfrm>
            <a:off x="3881485" y="4242251"/>
            <a:ext cx="1336250" cy="668125"/>
            <a:chOff x="5834385" y="3796029"/>
            <a:chExt cx="1336250" cy="668125"/>
          </a:xfrm>
        </p:grpSpPr>
        <p:sp>
          <p:nvSpPr>
            <p:cNvPr id="25" name="Rechthoek 24"/>
            <p:cNvSpPr/>
            <p:nvPr/>
          </p:nvSpPr>
          <p:spPr>
            <a:xfrm>
              <a:off x="5834385" y="3796029"/>
              <a:ext cx="1336250" cy="668125"/>
            </a:xfrm>
            <a:prstGeom prst="round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Tekstvak 25"/>
            <p:cNvSpPr txBox="1"/>
            <p:nvPr/>
          </p:nvSpPr>
          <p:spPr>
            <a:xfrm>
              <a:off x="5834385" y="3796029"/>
              <a:ext cx="1336250" cy="668125"/>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noProof="0" dirty="0"/>
                <a:t>Ervaren samenwerking </a:t>
              </a:r>
              <a:r>
                <a:rPr lang="nl-NL" sz="1100" kern="1200" noProof="0"/>
                <a:t>betrokken zorgverleners</a:t>
              </a:r>
              <a:endParaRPr lang="nl-NL" sz="1100" kern="1200" noProof="0" dirty="0"/>
            </a:p>
          </p:txBody>
        </p:sp>
      </p:grpSp>
      <p:grpSp>
        <p:nvGrpSpPr>
          <p:cNvPr id="47" name="Groep 46"/>
          <p:cNvGrpSpPr/>
          <p:nvPr/>
        </p:nvGrpSpPr>
        <p:grpSpPr>
          <a:xfrm>
            <a:off x="188338" y="4242250"/>
            <a:ext cx="1336250" cy="668125"/>
            <a:chOff x="5834385" y="1898553"/>
            <a:chExt cx="1336250" cy="668125"/>
          </a:xfrm>
          <a:solidFill>
            <a:srgbClr val="85AC1C"/>
          </a:solidFill>
        </p:grpSpPr>
        <p:sp>
          <p:nvSpPr>
            <p:cNvPr id="48" name="Rechthoek 47"/>
            <p:cNvSpPr/>
            <p:nvPr/>
          </p:nvSpPr>
          <p:spPr>
            <a:xfrm>
              <a:off x="5834385" y="1898553"/>
              <a:ext cx="1336250" cy="6681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Tekstvak 48"/>
            <p:cNvSpPr txBox="1"/>
            <p:nvPr/>
          </p:nvSpPr>
          <p:spPr>
            <a:xfrm>
              <a:off x="5834385" y="1898553"/>
              <a:ext cx="1336250" cy="668125"/>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dirty="0"/>
                <a:t>Afname % </a:t>
              </a:r>
              <a:r>
                <a:rPr lang="nl-NL" sz="1100" kern="1200" noProof="0" dirty="0" err="1"/>
                <a:t>herfracturen</a:t>
              </a:r>
              <a:endParaRPr lang="nl-NL" sz="1100" kern="1200" noProof="0" dirty="0"/>
            </a:p>
          </p:txBody>
        </p:sp>
      </p:grpSp>
      <p:grpSp>
        <p:nvGrpSpPr>
          <p:cNvPr id="50" name="Groep 49"/>
          <p:cNvGrpSpPr/>
          <p:nvPr/>
        </p:nvGrpSpPr>
        <p:grpSpPr>
          <a:xfrm>
            <a:off x="7569475" y="4284890"/>
            <a:ext cx="1487844" cy="785677"/>
            <a:chOff x="5834385" y="1898553"/>
            <a:chExt cx="1336250" cy="668125"/>
          </a:xfrm>
        </p:grpSpPr>
        <p:sp>
          <p:nvSpPr>
            <p:cNvPr id="51" name="Rechthoek 50"/>
            <p:cNvSpPr/>
            <p:nvPr/>
          </p:nvSpPr>
          <p:spPr>
            <a:xfrm>
              <a:off x="5834385" y="1898553"/>
              <a:ext cx="1336250" cy="668125"/>
            </a:xfrm>
            <a:prstGeom prst="round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Tekstvak 51"/>
            <p:cNvSpPr txBox="1"/>
            <p:nvPr/>
          </p:nvSpPr>
          <p:spPr>
            <a:xfrm>
              <a:off x="5834385" y="1898553"/>
              <a:ext cx="1336250" cy="668125"/>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noProof="0" dirty="0"/>
                <a:t>Afname directe </a:t>
              </a:r>
              <a:r>
                <a:rPr lang="nl-NL" sz="1100" dirty="0"/>
                <a:t>kosten van een </a:t>
              </a:r>
              <a:r>
                <a:rPr lang="nl-NL" sz="1100" dirty="0" err="1"/>
                <a:t>herfractuur</a:t>
              </a:r>
              <a:endParaRPr lang="nl-NL" sz="1100" kern="1200" noProof="0" dirty="0"/>
            </a:p>
          </p:txBody>
        </p:sp>
      </p:grpSp>
      <p:grpSp>
        <p:nvGrpSpPr>
          <p:cNvPr id="53" name="Groep 52"/>
          <p:cNvGrpSpPr/>
          <p:nvPr/>
        </p:nvGrpSpPr>
        <p:grpSpPr>
          <a:xfrm>
            <a:off x="2048806" y="4242248"/>
            <a:ext cx="1336250" cy="668125"/>
            <a:chOff x="5834385" y="1898553"/>
            <a:chExt cx="1336250" cy="668125"/>
          </a:xfrm>
          <a:solidFill>
            <a:srgbClr val="85AC1C"/>
          </a:solidFill>
        </p:grpSpPr>
        <p:sp>
          <p:nvSpPr>
            <p:cNvPr id="54" name="Rechthoek 53"/>
            <p:cNvSpPr/>
            <p:nvPr/>
          </p:nvSpPr>
          <p:spPr>
            <a:xfrm>
              <a:off x="5834385" y="1898553"/>
              <a:ext cx="1336250" cy="6681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5" name="Tekstvak 54"/>
            <p:cNvSpPr txBox="1"/>
            <p:nvPr/>
          </p:nvSpPr>
          <p:spPr>
            <a:xfrm>
              <a:off x="5834385" y="1898553"/>
              <a:ext cx="1336250" cy="668125"/>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noProof="0" dirty="0"/>
                <a:t>Kwaliteit van leven patiënt</a:t>
              </a:r>
            </a:p>
          </p:txBody>
        </p:sp>
      </p:grpSp>
      <p:sp>
        <p:nvSpPr>
          <p:cNvPr id="42" name="Afgeronde rechthoek 41"/>
          <p:cNvSpPr/>
          <p:nvPr/>
        </p:nvSpPr>
        <p:spPr>
          <a:xfrm>
            <a:off x="3921097" y="4910373"/>
            <a:ext cx="1313816" cy="4319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Toename 1 op 4-puntsschaal </a:t>
            </a:r>
          </a:p>
        </p:txBody>
      </p:sp>
      <p:sp>
        <p:nvSpPr>
          <p:cNvPr id="46" name="Afgeronde rechthoek 45"/>
          <p:cNvSpPr/>
          <p:nvPr/>
        </p:nvSpPr>
        <p:spPr>
          <a:xfrm>
            <a:off x="2021017" y="4870420"/>
            <a:ext cx="1341605" cy="15595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In eindevaluatie extrapoleren van gegevens uit bestaand kwaliteit van leven onderzoek </a:t>
            </a:r>
          </a:p>
        </p:txBody>
      </p:sp>
      <p:sp>
        <p:nvSpPr>
          <p:cNvPr id="56" name="Afgeronde rechthoek 55"/>
          <p:cNvSpPr/>
          <p:nvPr/>
        </p:nvSpPr>
        <p:spPr>
          <a:xfrm>
            <a:off x="188338" y="4870420"/>
            <a:ext cx="1336250" cy="13318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err="1"/>
              <a:t>Herfracturen</a:t>
            </a:r>
            <a:r>
              <a:rPr lang="nl-NL" sz="1100" dirty="0"/>
              <a:t> nemen met 30% af</a:t>
            </a:r>
          </a:p>
        </p:txBody>
      </p:sp>
      <p:sp>
        <p:nvSpPr>
          <p:cNvPr id="57" name="Afgeronde rechthoek 56"/>
          <p:cNvSpPr/>
          <p:nvPr/>
        </p:nvSpPr>
        <p:spPr>
          <a:xfrm>
            <a:off x="6088093" y="5027926"/>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75% stopt niet voortijdig</a:t>
            </a:r>
          </a:p>
        </p:txBody>
      </p:sp>
      <p:sp>
        <p:nvSpPr>
          <p:cNvPr id="58" name="Afgeronde rechthoek 57"/>
          <p:cNvSpPr/>
          <p:nvPr/>
        </p:nvSpPr>
        <p:spPr>
          <a:xfrm>
            <a:off x="7942963" y="5070567"/>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30% afname</a:t>
            </a:r>
          </a:p>
        </p:txBody>
      </p:sp>
      <p:sp>
        <p:nvSpPr>
          <p:cNvPr id="43" name="Afgeronde rechthoek 45"/>
          <p:cNvSpPr/>
          <p:nvPr/>
        </p:nvSpPr>
        <p:spPr>
          <a:xfrm>
            <a:off x="6072839" y="6224383"/>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Afname van 50%</a:t>
            </a:r>
          </a:p>
        </p:txBody>
      </p:sp>
      <p:sp>
        <p:nvSpPr>
          <p:cNvPr id="62" name="Tekstvak 61"/>
          <p:cNvSpPr txBox="1"/>
          <p:nvPr/>
        </p:nvSpPr>
        <p:spPr>
          <a:xfrm>
            <a:off x="7569475" y="5454483"/>
            <a:ext cx="1487844" cy="745073"/>
          </a:xfrm>
          <a:prstGeom prst="roundRect">
            <a:avLst/>
          </a:prstGeom>
          <a:solidFill>
            <a:srgbClr val="85AC1C"/>
          </a:soli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l-NL" sz="1100" kern="1200" noProof="0" dirty="0"/>
              <a:t>Afname </a:t>
            </a:r>
            <a:r>
              <a:rPr lang="nl-NL" sz="1100" dirty="0"/>
              <a:t>gerelateerde </a:t>
            </a:r>
            <a:r>
              <a:rPr lang="nl-NL" sz="1100" kern="1200" noProof="0" dirty="0"/>
              <a:t>verpleeghuisopnames / kosten bij heupfractuur</a:t>
            </a:r>
          </a:p>
        </p:txBody>
      </p:sp>
      <p:sp>
        <p:nvSpPr>
          <p:cNvPr id="64" name="Afgeronde rechthoek 57"/>
          <p:cNvSpPr/>
          <p:nvPr/>
        </p:nvSpPr>
        <p:spPr>
          <a:xfrm>
            <a:off x="7908607" y="6199556"/>
            <a:ext cx="1114356" cy="5145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Relateren aan uitkomst 1</a:t>
            </a:r>
          </a:p>
        </p:txBody>
      </p:sp>
    </p:spTree>
    <p:extLst>
      <p:ext uri="{BB962C8B-B14F-4D97-AF65-F5344CB8AC3E}">
        <p14:creationId xmlns:p14="http://schemas.microsoft.com/office/powerpoint/2010/main" val="236209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220AE68-F8B6-4AF9-9B15-586962058389}"/>
              </a:ext>
            </a:extLst>
          </p:cNvPr>
          <p:cNvSpPr/>
          <p:nvPr/>
        </p:nvSpPr>
        <p:spPr>
          <a:xfrm>
            <a:off x="2629502" y="35078"/>
            <a:ext cx="3760645" cy="769441"/>
          </a:xfrm>
          <a:prstGeom prst="rect">
            <a:avLst/>
          </a:prstGeom>
        </p:spPr>
        <p:txBody>
          <a:bodyPr wrap="none">
            <a:spAutoFit/>
          </a:bodyPr>
          <a:lstStyle/>
          <a:p>
            <a:r>
              <a:rPr lang="nl-NL" sz="4400" dirty="0">
                <a:solidFill>
                  <a:srgbClr val="007632"/>
                </a:solidFill>
                <a:latin typeface="Rajdhani Bold" panose="02000000000000000000" pitchFamily="2" charset="0"/>
                <a:ea typeface="+mj-ea"/>
              </a:rPr>
              <a:t>Huidige situatie</a:t>
            </a:r>
            <a:endParaRPr lang="nl-NL" dirty="0"/>
          </a:p>
        </p:txBody>
      </p:sp>
      <p:grpSp>
        <p:nvGrpSpPr>
          <p:cNvPr id="5" name="Groep 4">
            <a:extLst>
              <a:ext uri="{FF2B5EF4-FFF2-40B4-BE49-F238E27FC236}">
                <a16:creationId xmlns:a16="http://schemas.microsoft.com/office/drawing/2014/main" id="{547CFF81-B8B6-4691-8850-994B4C9DE154}"/>
              </a:ext>
            </a:extLst>
          </p:cNvPr>
          <p:cNvGrpSpPr/>
          <p:nvPr/>
        </p:nvGrpSpPr>
        <p:grpSpPr>
          <a:xfrm>
            <a:off x="51859" y="790354"/>
            <a:ext cx="9040281" cy="5658572"/>
            <a:chOff x="68223" y="2178988"/>
            <a:chExt cx="9040281" cy="3050212"/>
          </a:xfrm>
        </p:grpSpPr>
        <p:sp>
          <p:nvSpPr>
            <p:cNvPr id="6" name="Rechthoek 5">
              <a:extLst>
                <a:ext uri="{FF2B5EF4-FFF2-40B4-BE49-F238E27FC236}">
                  <a16:creationId xmlns:a16="http://schemas.microsoft.com/office/drawing/2014/main" id="{65014DE6-3B32-4F9E-8249-0CC6A866BD05}"/>
                </a:ext>
              </a:extLst>
            </p:cNvPr>
            <p:cNvSpPr/>
            <p:nvPr/>
          </p:nvSpPr>
          <p:spPr>
            <a:xfrm>
              <a:off x="69354" y="2204864"/>
              <a:ext cx="9039150" cy="3024336"/>
            </a:xfrm>
            <a:prstGeom prst="rect">
              <a:avLst/>
            </a:prstGeom>
            <a:noFill/>
          </p:spPr>
        </p:sp>
        <p:sp>
          <p:nvSpPr>
            <p:cNvPr id="7" name="Vrije vorm 6">
              <a:extLst>
                <a:ext uri="{FF2B5EF4-FFF2-40B4-BE49-F238E27FC236}">
                  <a16:creationId xmlns:a16="http://schemas.microsoft.com/office/drawing/2014/main" id="{7F02392A-455E-4A2B-9F44-51E61BFA69E9}"/>
                </a:ext>
              </a:extLst>
            </p:cNvPr>
            <p:cNvSpPr/>
            <p:nvPr/>
          </p:nvSpPr>
          <p:spPr>
            <a:xfrm>
              <a:off x="746030" y="2608293"/>
              <a:ext cx="1355836"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Oproep screening ETZ</a:t>
              </a:r>
            </a:p>
          </p:txBody>
        </p:sp>
        <p:sp>
          <p:nvSpPr>
            <p:cNvPr id="8" name="Vrije vorm 8">
              <a:extLst>
                <a:ext uri="{FF2B5EF4-FFF2-40B4-BE49-F238E27FC236}">
                  <a16:creationId xmlns:a16="http://schemas.microsoft.com/office/drawing/2014/main" id="{CEA13071-256F-44F6-A58E-F4213C260417}"/>
                </a:ext>
              </a:extLst>
            </p:cNvPr>
            <p:cNvSpPr/>
            <p:nvPr/>
          </p:nvSpPr>
          <p:spPr>
            <a:xfrm>
              <a:off x="68223" y="3037598"/>
              <a:ext cx="1250081"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Patiënt reageert</a:t>
              </a:r>
            </a:p>
          </p:txBody>
        </p:sp>
        <p:sp>
          <p:nvSpPr>
            <p:cNvPr id="10" name="Vrije vorm 10">
              <a:extLst>
                <a:ext uri="{FF2B5EF4-FFF2-40B4-BE49-F238E27FC236}">
                  <a16:creationId xmlns:a16="http://schemas.microsoft.com/office/drawing/2014/main" id="{1D6E1470-94A5-4E9E-B978-0721623C05B1}"/>
                </a:ext>
              </a:extLst>
            </p:cNvPr>
            <p:cNvSpPr/>
            <p:nvPr/>
          </p:nvSpPr>
          <p:spPr>
            <a:xfrm>
              <a:off x="6228184" y="2178988"/>
              <a:ext cx="2879189" cy="374840"/>
            </a:xfrm>
            <a:custGeom>
              <a:avLst/>
              <a:gdLst>
                <a:gd name="connsiteX0" fmla="*/ 0 w 3421671"/>
                <a:gd name="connsiteY0" fmla="*/ 139403 h 1394029"/>
                <a:gd name="connsiteX1" fmla="*/ 139403 w 3421671"/>
                <a:gd name="connsiteY1" fmla="*/ 0 h 1394029"/>
                <a:gd name="connsiteX2" fmla="*/ 3282268 w 3421671"/>
                <a:gd name="connsiteY2" fmla="*/ 0 h 1394029"/>
                <a:gd name="connsiteX3" fmla="*/ 3421671 w 3421671"/>
                <a:gd name="connsiteY3" fmla="*/ 139403 h 1394029"/>
                <a:gd name="connsiteX4" fmla="*/ 3421671 w 3421671"/>
                <a:gd name="connsiteY4" fmla="*/ 1254626 h 1394029"/>
                <a:gd name="connsiteX5" fmla="*/ 3282268 w 3421671"/>
                <a:gd name="connsiteY5" fmla="*/ 1394029 h 1394029"/>
                <a:gd name="connsiteX6" fmla="*/ 139403 w 3421671"/>
                <a:gd name="connsiteY6" fmla="*/ 1394029 h 1394029"/>
                <a:gd name="connsiteX7" fmla="*/ 0 w 3421671"/>
                <a:gd name="connsiteY7" fmla="*/ 1254626 h 1394029"/>
                <a:gd name="connsiteX8" fmla="*/ 0 w 3421671"/>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671" h="1394029">
                  <a:moveTo>
                    <a:pt x="0" y="139403"/>
                  </a:moveTo>
                  <a:cubicBezTo>
                    <a:pt x="0" y="62413"/>
                    <a:pt x="62413" y="0"/>
                    <a:pt x="139403" y="0"/>
                  </a:cubicBezTo>
                  <a:lnTo>
                    <a:pt x="3282268" y="0"/>
                  </a:lnTo>
                  <a:cubicBezTo>
                    <a:pt x="3359258" y="0"/>
                    <a:pt x="3421671" y="62413"/>
                    <a:pt x="3421671" y="139403"/>
                  </a:cubicBezTo>
                  <a:lnTo>
                    <a:pt x="3421671" y="1254626"/>
                  </a:lnTo>
                  <a:cubicBezTo>
                    <a:pt x="3421671" y="1331616"/>
                    <a:pt x="3359258" y="1394029"/>
                    <a:pt x="3282268" y="1394029"/>
                  </a:cubicBezTo>
                  <a:lnTo>
                    <a:pt x="139403" y="1394029"/>
                  </a:lnTo>
                  <a:cubicBezTo>
                    <a:pt x="62413" y="1394029"/>
                    <a:pt x="0" y="1331616"/>
                    <a:pt x="0" y="1254626"/>
                  </a:cubicBezTo>
                  <a:lnTo>
                    <a:pt x="0" y="139403"/>
                  </a:lnTo>
                  <a:close/>
                </a:path>
              </a:pathLst>
            </a:custGeom>
            <a:solidFill>
              <a:schemeClr val="bg1">
                <a:lumMod val="6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Primaire preventie of</a:t>
              </a:r>
            </a:p>
            <a:p>
              <a:pPr lvl="0" algn="ctr" defTabSz="844550">
                <a:lnSpc>
                  <a:spcPct val="90000"/>
                </a:lnSpc>
                <a:spcBef>
                  <a:spcPct val="0"/>
                </a:spcBef>
                <a:spcAft>
                  <a:spcPct val="35000"/>
                </a:spcAft>
              </a:pPr>
              <a:r>
                <a:rPr lang="nl-NL" sz="1900" dirty="0"/>
                <a:t>Bekende osteoporose</a:t>
              </a:r>
              <a:endParaRPr lang="nl-NL" sz="1900" kern="1200" dirty="0"/>
            </a:p>
          </p:txBody>
        </p:sp>
        <p:sp>
          <p:nvSpPr>
            <p:cNvPr id="12" name="Vrije vorm 5">
              <a:extLst>
                <a:ext uri="{FF2B5EF4-FFF2-40B4-BE49-F238E27FC236}">
                  <a16:creationId xmlns:a16="http://schemas.microsoft.com/office/drawing/2014/main" id="{17058EAE-CCAA-41A7-8B30-53F5FC27C594}"/>
                </a:ext>
              </a:extLst>
            </p:cNvPr>
            <p:cNvSpPr/>
            <p:nvPr/>
          </p:nvSpPr>
          <p:spPr>
            <a:xfrm>
              <a:off x="68223" y="2178988"/>
              <a:ext cx="2701318"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 behandeld bij ETZ</a:t>
              </a:r>
            </a:p>
          </p:txBody>
        </p:sp>
        <p:sp>
          <p:nvSpPr>
            <p:cNvPr id="13" name="Vrije vorm 7">
              <a:extLst>
                <a:ext uri="{FF2B5EF4-FFF2-40B4-BE49-F238E27FC236}">
                  <a16:creationId xmlns:a16="http://schemas.microsoft.com/office/drawing/2014/main" id="{69141BF6-9DC8-4BD4-A43A-A832613175BD}"/>
                </a:ext>
              </a:extLst>
            </p:cNvPr>
            <p:cNvSpPr/>
            <p:nvPr/>
          </p:nvSpPr>
          <p:spPr>
            <a:xfrm>
              <a:off x="3059832" y="2178988"/>
              <a:ext cx="2880320" cy="374840"/>
            </a:xfrm>
            <a:custGeom>
              <a:avLst/>
              <a:gdLst>
                <a:gd name="connsiteX0" fmla="*/ 0 w 2142479"/>
                <a:gd name="connsiteY0" fmla="*/ 139403 h 1394029"/>
                <a:gd name="connsiteX1" fmla="*/ 139403 w 2142479"/>
                <a:gd name="connsiteY1" fmla="*/ 0 h 1394029"/>
                <a:gd name="connsiteX2" fmla="*/ 2003076 w 2142479"/>
                <a:gd name="connsiteY2" fmla="*/ 0 h 1394029"/>
                <a:gd name="connsiteX3" fmla="*/ 2142479 w 2142479"/>
                <a:gd name="connsiteY3" fmla="*/ 139403 h 1394029"/>
                <a:gd name="connsiteX4" fmla="*/ 2142479 w 2142479"/>
                <a:gd name="connsiteY4" fmla="*/ 1254626 h 1394029"/>
                <a:gd name="connsiteX5" fmla="*/ 2003076 w 2142479"/>
                <a:gd name="connsiteY5" fmla="*/ 1394029 h 1394029"/>
                <a:gd name="connsiteX6" fmla="*/ 139403 w 2142479"/>
                <a:gd name="connsiteY6" fmla="*/ 1394029 h 1394029"/>
                <a:gd name="connsiteX7" fmla="*/ 0 w 2142479"/>
                <a:gd name="connsiteY7" fmla="*/ 1254626 h 1394029"/>
                <a:gd name="connsiteX8" fmla="*/ 0 w 2142479"/>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479" h="1394029">
                  <a:moveTo>
                    <a:pt x="0" y="139403"/>
                  </a:moveTo>
                  <a:cubicBezTo>
                    <a:pt x="0" y="62413"/>
                    <a:pt x="62413" y="0"/>
                    <a:pt x="139403" y="0"/>
                  </a:cubicBezTo>
                  <a:lnTo>
                    <a:pt x="2003076" y="0"/>
                  </a:lnTo>
                  <a:cubicBezTo>
                    <a:pt x="2080066" y="0"/>
                    <a:pt x="2142479" y="62413"/>
                    <a:pt x="2142479" y="139403"/>
                  </a:cubicBezTo>
                  <a:lnTo>
                    <a:pt x="2142479" y="1254626"/>
                  </a:lnTo>
                  <a:cubicBezTo>
                    <a:pt x="2142479" y="1331616"/>
                    <a:pt x="2080066" y="1394029"/>
                    <a:pt x="2003076"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 </a:t>
              </a:r>
              <a:r>
                <a:rPr lang="nl-NL" sz="1900" dirty="0"/>
                <a:t>#, elders behandeld</a:t>
              </a:r>
              <a:endParaRPr lang="nl-NL" sz="1900" kern="1200" dirty="0"/>
            </a:p>
          </p:txBody>
        </p:sp>
      </p:grpSp>
      <p:sp>
        <p:nvSpPr>
          <p:cNvPr id="23" name="Vrije vorm 8">
            <a:extLst>
              <a:ext uri="{FF2B5EF4-FFF2-40B4-BE49-F238E27FC236}">
                <a16:creationId xmlns:a16="http://schemas.microsoft.com/office/drawing/2014/main" id="{0A1BED70-48F2-48D8-B30A-C775C6DE1510}"/>
              </a:ext>
            </a:extLst>
          </p:cNvPr>
          <p:cNvSpPr/>
          <p:nvPr/>
        </p:nvSpPr>
        <p:spPr>
          <a:xfrm>
            <a:off x="1503096" y="2384674"/>
            <a:ext cx="1250081" cy="693903"/>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Patiënt reageert niet</a:t>
            </a:r>
          </a:p>
        </p:txBody>
      </p:sp>
      <p:sp>
        <p:nvSpPr>
          <p:cNvPr id="24" name="Vrije vorm 8">
            <a:extLst>
              <a:ext uri="{FF2B5EF4-FFF2-40B4-BE49-F238E27FC236}">
                <a16:creationId xmlns:a16="http://schemas.microsoft.com/office/drawing/2014/main" id="{1032D641-5201-495A-ACA6-F879089A6864}"/>
              </a:ext>
            </a:extLst>
          </p:cNvPr>
          <p:cNvSpPr/>
          <p:nvPr/>
        </p:nvSpPr>
        <p:spPr>
          <a:xfrm>
            <a:off x="51858" y="3179617"/>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Diagnostiek en evaluatie</a:t>
            </a:r>
          </a:p>
        </p:txBody>
      </p:sp>
      <p:sp>
        <p:nvSpPr>
          <p:cNvPr id="25" name="Vrije vorm 8">
            <a:extLst>
              <a:ext uri="{FF2B5EF4-FFF2-40B4-BE49-F238E27FC236}">
                <a16:creationId xmlns:a16="http://schemas.microsoft.com/office/drawing/2014/main" id="{A4BC3028-CBD5-4309-BCF7-27BA8F79B457}"/>
              </a:ext>
            </a:extLst>
          </p:cNvPr>
          <p:cNvSpPr/>
          <p:nvPr/>
        </p:nvSpPr>
        <p:spPr>
          <a:xfrm>
            <a:off x="51858" y="3976038"/>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Geen opvolging nodig</a:t>
            </a:r>
          </a:p>
        </p:txBody>
      </p:sp>
      <p:sp>
        <p:nvSpPr>
          <p:cNvPr id="26" name="Vrije vorm 8">
            <a:extLst>
              <a:ext uri="{FF2B5EF4-FFF2-40B4-BE49-F238E27FC236}">
                <a16:creationId xmlns:a16="http://schemas.microsoft.com/office/drawing/2014/main" id="{9BBE8EA0-9173-4CB1-BDBB-5CEBEAA57E7A}"/>
              </a:ext>
            </a:extLst>
          </p:cNvPr>
          <p:cNvSpPr/>
          <p:nvPr/>
        </p:nvSpPr>
        <p:spPr>
          <a:xfrm>
            <a:off x="1503096" y="3977644"/>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Instellen medicatie</a:t>
            </a:r>
          </a:p>
        </p:txBody>
      </p:sp>
      <p:sp>
        <p:nvSpPr>
          <p:cNvPr id="27" name="Vrije vorm 8">
            <a:extLst>
              <a:ext uri="{FF2B5EF4-FFF2-40B4-BE49-F238E27FC236}">
                <a16:creationId xmlns:a16="http://schemas.microsoft.com/office/drawing/2014/main" id="{025E7165-8CD2-4EB4-9036-54FAE0C0D25C}"/>
              </a:ext>
            </a:extLst>
          </p:cNvPr>
          <p:cNvSpPr/>
          <p:nvPr/>
        </p:nvSpPr>
        <p:spPr>
          <a:xfrm>
            <a:off x="1460461" y="5568879"/>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Controles </a:t>
            </a:r>
          </a:p>
          <a:p>
            <a:pPr lvl="0" algn="ctr" defTabSz="666750">
              <a:lnSpc>
                <a:spcPct val="90000"/>
              </a:lnSpc>
              <a:spcBef>
                <a:spcPct val="0"/>
              </a:spcBef>
              <a:spcAft>
                <a:spcPct val="35000"/>
              </a:spcAft>
            </a:pPr>
            <a:r>
              <a:rPr lang="nl-NL" sz="1500" kern="1200" dirty="0"/>
              <a:t>2</a:t>
            </a:r>
            <a:r>
              <a:rPr lang="nl-NL" sz="1500" kern="1200" baseline="30000" dirty="0"/>
              <a:t>e</a:t>
            </a:r>
            <a:r>
              <a:rPr lang="nl-NL" sz="1500" kern="1200" dirty="0"/>
              <a:t> lijn</a:t>
            </a:r>
          </a:p>
        </p:txBody>
      </p:sp>
      <p:sp>
        <p:nvSpPr>
          <p:cNvPr id="28" name="Vrije vorm 8">
            <a:extLst>
              <a:ext uri="{FF2B5EF4-FFF2-40B4-BE49-F238E27FC236}">
                <a16:creationId xmlns:a16="http://schemas.microsoft.com/office/drawing/2014/main" id="{7E5C8A77-3ECE-4E49-A3DB-9A303F4F02BA}"/>
              </a:ext>
            </a:extLst>
          </p:cNvPr>
          <p:cNvSpPr/>
          <p:nvPr/>
        </p:nvSpPr>
        <p:spPr>
          <a:xfrm>
            <a:off x="3858586" y="5568879"/>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Controles </a:t>
            </a:r>
          </a:p>
          <a:p>
            <a:pPr lvl="0" algn="ctr" defTabSz="666750">
              <a:lnSpc>
                <a:spcPct val="90000"/>
              </a:lnSpc>
              <a:spcBef>
                <a:spcPct val="0"/>
              </a:spcBef>
              <a:spcAft>
                <a:spcPct val="35000"/>
              </a:spcAft>
            </a:pPr>
            <a:r>
              <a:rPr lang="nl-NL" sz="1500" dirty="0"/>
              <a:t>1</a:t>
            </a:r>
            <a:r>
              <a:rPr lang="nl-NL" sz="1500" baseline="30000" dirty="0"/>
              <a:t>e</a:t>
            </a:r>
            <a:r>
              <a:rPr lang="nl-NL" sz="1500" dirty="0"/>
              <a:t> lijn</a:t>
            </a:r>
            <a:endParaRPr lang="nl-NL" sz="1500" kern="1200" dirty="0"/>
          </a:p>
        </p:txBody>
      </p:sp>
      <p:sp>
        <p:nvSpPr>
          <p:cNvPr id="29" name="Vrije vorm 8">
            <a:extLst>
              <a:ext uri="{FF2B5EF4-FFF2-40B4-BE49-F238E27FC236}">
                <a16:creationId xmlns:a16="http://schemas.microsoft.com/office/drawing/2014/main" id="{CF544C4B-844C-40E5-B5FD-9F8A22489314}"/>
              </a:ext>
            </a:extLst>
          </p:cNvPr>
          <p:cNvSpPr/>
          <p:nvPr/>
        </p:nvSpPr>
        <p:spPr>
          <a:xfrm>
            <a:off x="3858587" y="1586775"/>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Screening ?</a:t>
            </a:r>
            <a:endParaRPr lang="nl-NL" sz="1500" kern="1200" dirty="0"/>
          </a:p>
        </p:txBody>
      </p:sp>
      <p:sp>
        <p:nvSpPr>
          <p:cNvPr id="30" name="Vrije vorm 8">
            <a:extLst>
              <a:ext uri="{FF2B5EF4-FFF2-40B4-BE49-F238E27FC236}">
                <a16:creationId xmlns:a16="http://schemas.microsoft.com/office/drawing/2014/main" id="{66CE410A-DD1D-4128-9BC7-D4626926C8FC}"/>
              </a:ext>
            </a:extLst>
          </p:cNvPr>
          <p:cNvSpPr/>
          <p:nvPr/>
        </p:nvSpPr>
        <p:spPr>
          <a:xfrm>
            <a:off x="7026373" y="1586774"/>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Indicatie volgens NHG-standaard</a:t>
            </a:r>
          </a:p>
        </p:txBody>
      </p:sp>
      <p:sp>
        <p:nvSpPr>
          <p:cNvPr id="31" name="Vrije vorm 8">
            <a:extLst>
              <a:ext uri="{FF2B5EF4-FFF2-40B4-BE49-F238E27FC236}">
                <a16:creationId xmlns:a16="http://schemas.microsoft.com/office/drawing/2014/main" id="{F7E262B6-933D-423E-BA5B-A4C8671B6CC1}"/>
              </a:ext>
            </a:extLst>
          </p:cNvPr>
          <p:cNvSpPr/>
          <p:nvPr/>
        </p:nvSpPr>
        <p:spPr>
          <a:xfrm>
            <a:off x="7026372" y="317658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Diagnostiek en evaluatie</a:t>
            </a:r>
          </a:p>
        </p:txBody>
      </p:sp>
      <p:sp>
        <p:nvSpPr>
          <p:cNvPr id="32" name="Vrije vorm 8">
            <a:extLst>
              <a:ext uri="{FF2B5EF4-FFF2-40B4-BE49-F238E27FC236}">
                <a16:creationId xmlns:a16="http://schemas.microsoft.com/office/drawing/2014/main" id="{FA6EF40F-BE11-47FC-B2A0-AFB7049AD59C}"/>
              </a:ext>
            </a:extLst>
          </p:cNvPr>
          <p:cNvSpPr/>
          <p:nvPr/>
        </p:nvSpPr>
        <p:spPr>
          <a:xfrm>
            <a:off x="7840928" y="397300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Geen opvolging nodig</a:t>
            </a:r>
          </a:p>
        </p:txBody>
      </p:sp>
      <p:sp>
        <p:nvSpPr>
          <p:cNvPr id="33" name="Vrije vorm 8">
            <a:extLst>
              <a:ext uri="{FF2B5EF4-FFF2-40B4-BE49-F238E27FC236}">
                <a16:creationId xmlns:a16="http://schemas.microsoft.com/office/drawing/2014/main" id="{177F93B5-626D-4862-B9FD-4E48B7A732F1}"/>
              </a:ext>
            </a:extLst>
          </p:cNvPr>
          <p:cNvSpPr/>
          <p:nvPr/>
        </p:nvSpPr>
        <p:spPr>
          <a:xfrm>
            <a:off x="6211820" y="397300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Instellen medicatie</a:t>
            </a:r>
          </a:p>
        </p:txBody>
      </p:sp>
      <p:cxnSp>
        <p:nvCxnSpPr>
          <p:cNvPr id="1026" name="AutoShape 33">
            <a:extLst>
              <a:ext uri="{FF2B5EF4-FFF2-40B4-BE49-F238E27FC236}">
                <a16:creationId xmlns:a16="http://schemas.microsoft.com/office/drawing/2014/main" id="{454751C1-579A-4DEE-AFAE-97634A171425}"/>
              </a:ext>
            </a:extLst>
          </p:cNvPr>
          <p:cNvCxnSpPr>
            <a:cxnSpLocks noChangeShapeType="1"/>
          </p:cNvCxnSpPr>
          <p:nvPr/>
        </p:nvCxnSpPr>
        <p:spPr bwMode="auto">
          <a:xfrm>
            <a:off x="2128136" y="4668384"/>
            <a:ext cx="0" cy="9004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AutoShape 33">
            <a:extLst>
              <a:ext uri="{FF2B5EF4-FFF2-40B4-BE49-F238E27FC236}">
                <a16:creationId xmlns:a16="http://schemas.microsoft.com/office/drawing/2014/main" id="{F3EDDE56-21B1-44F3-B575-61EC54502861}"/>
              </a:ext>
            </a:extLst>
          </p:cNvPr>
          <p:cNvCxnSpPr>
            <a:cxnSpLocks noChangeShapeType="1"/>
          </p:cNvCxnSpPr>
          <p:nvPr/>
        </p:nvCxnSpPr>
        <p:spPr bwMode="auto">
          <a:xfrm>
            <a:off x="7640904" y="2282155"/>
            <a:ext cx="10508" cy="8944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33">
            <a:extLst>
              <a:ext uri="{FF2B5EF4-FFF2-40B4-BE49-F238E27FC236}">
                <a16:creationId xmlns:a16="http://schemas.microsoft.com/office/drawing/2014/main" id="{542CFFE1-CB39-4E50-AEB0-FF287AB6FC31}"/>
              </a:ext>
            </a:extLst>
          </p:cNvPr>
          <p:cNvCxnSpPr>
            <a:cxnSpLocks noChangeShapeType="1"/>
            <a:stCxn id="33" idx="6"/>
            <a:endCxn id="28" idx="3"/>
          </p:cNvCxnSpPr>
          <p:nvPr/>
        </p:nvCxnSpPr>
        <p:spPr bwMode="auto">
          <a:xfrm flipH="1">
            <a:off x="5108667" y="4668384"/>
            <a:ext cx="1209291" cy="97003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 name="AutoShape 33">
            <a:extLst>
              <a:ext uri="{FF2B5EF4-FFF2-40B4-BE49-F238E27FC236}">
                <a16:creationId xmlns:a16="http://schemas.microsoft.com/office/drawing/2014/main" id="{00243400-53AA-4C35-B9FC-61DB69E3ADBA}"/>
              </a:ext>
            </a:extLst>
          </p:cNvPr>
          <p:cNvCxnSpPr>
            <a:cxnSpLocks noChangeShapeType="1"/>
            <a:stCxn id="24" idx="5"/>
            <a:endCxn id="26" idx="0"/>
          </p:cNvCxnSpPr>
          <p:nvPr/>
        </p:nvCxnSpPr>
        <p:spPr bwMode="auto">
          <a:xfrm>
            <a:off x="1195801" y="3874998"/>
            <a:ext cx="307295" cy="1721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8" name="AutoShape 33">
            <a:extLst>
              <a:ext uri="{FF2B5EF4-FFF2-40B4-BE49-F238E27FC236}">
                <a16:creationId xmlns:a16="http://schemas.microsoft.com/office/drawing/2014/main" id="{E96FC455-7ED3-4040-BD4B-565618686A1F}"/>
              </a:ext>
            </a:extLst>
          </p:cNvPr>
          <p:cNvCxnSpPr>
            <a:cxnSpLocks noChangeShapeType="1"/>
            <a:endCxn id="8" idx="3"/>
          </p:cNvCxnSpPr>
          <p:nvPr/>
        </p:nvCxnSpPr>
        <p:spPr bwMode="auto">
          <a:xfrm flipH="1">
            <a:off x="1301940" y="2282155"/>
            <a:ext cx="100578" cy="17057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0" name="AutoShape 33">
            <a:extLst>
              <a:ext uri="{FF2B5EF4-FFF2-40B4-BE49-F238E27FC236}">
                <a16:creationId xmlns:a16="http://schemas.microsoft.com/office/drawing/2014/main" id="{B801BF80-1F70-4246-A8D3-530A08E40F5B}"/>
              </a:ext>
            </a:extLst>
          </p:cNvPr>
          <p:cNvCxnSpPr>
            <a:cxnSpLocks noChangeShapeType="1"/>
            <a:endCxn id="23" idx="0"/>
          </p:cNvCxnSpPr>
          <p:nvPr/>
        </p:nvCxnSpPr>
        <p:spPr bwMode="auto">
          <a:xfrm>
            <a:off x="1402518" y="2282155"/>
            <a:ext cx="100578" cy="17190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3" name="AutoShape 33">
            <a:extLst>
              <a:ext uri="{FF2B5EF4-FFF2-40B4-BE49-F238E27FC236}">
                <a16:creationId xmlns:a16="http://schemas.microsoft.com/office/drawing/2014/main" id="{180506FA-FBFC-47A0-BA7B-1E904A86F7C3}"/>
              </a:ext>
            </a:extLst>
          </p:cNvPr>
          <p:cNvCxnSpPr>
            <a:cxnSpLocks noChangeShapeType="1"/>
          </p:cNvCxnSpPr>
          <p:nvPr/>
        </p:nvCxnSpPr>
        <p:spPr bwMode="auto">
          <a:xfrm flipH="1">
            <a:off x="685800" y="3078577"/>
            <a:ext cx="1609" cy="121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 name="AutoShape 33">
            <a:extLst>
              <a:ext uri="{FF2B5EF4-FFF2-40B4-BE49-F238E27FC236}">
                <a16:creationId xmlns:a16="http://schemas.microsoft.com/office/drawing/2014/main" id="{A655349A-4CBB-4280-8BD1-7705CAFE14D4}"/>
              </a:ext>
            </a:extLst>
          </p:cNvPr>
          <p:cNvCxnSpPr>
            <a:cxnSpLocks noChangeShapeType="1"/>
          </p:cNvCxnSpPr>
          <p:nvPr/>
        </p:nvCxnSpPr>
        <p:spPr bwMode="auto">
          <a:xfrm>
            <a:off x="722971" y="3871964"/>
            <a:ext cx="0" cy="10103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3" name="AutoShape 33">
            <a:extLst>
              <a:ext uri="{FF2B5EF4-FFF2-40B4-BE49-F238E27FC236}">
                <a16:creationId xmlns:a16="http://schemas.microsoft.com/office/drawing/2014/main" id="{36C3DFCA-9230-4236-AF63-5EAC9EDEA232}"/>
              </a:ext>
            </a:extLst>
          </p:cNvPr>
          <p:cNvCxnSpPr>
            <a:cxnSpLocks noChangeShapeType="1"/>
            <a:endCxn id="33" idx="3"/>
          </p:cNvCxnSpPr>
          <p:nvPr/>
        </p:nvCxnSpPr>
        <p:spPr bwMode="auto">
          <a:xfrm flipH="1">
            <a:off x="7461901" y="3863090"/>
            <a:ext cx="189512" cy="17945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6" name="AutoShape 33">
            <a:extLst>
              <a:ext uri="{FF2B5EF4-FFF2-40B4-BE49-F238E27FC236}">
                <a16:creationId xmlns:a16="http://schemas.microsoft.com/office/drawing/2014/main" id="{2C04D8ED-D63A-47C6-9337-877DE0919767}"/>
              </a:ext>
            </a:extLst>
          </p:cNvPr>
          <p:cNvCxnSpPr>
            <a:cxnSpLocks noChangeShapeType="1"/>
            <a:endCxn id="32" idx="0"/>
          </p:cNvCxnSpPr>
          <p:nvPr/>
        </p:nvCxnSpPr>
        <p:spPr bwMode="auto">
          <a:xfrm>
            <a:off x="7661107" y="3871964"/>
            <a:ext cx="179821" cy="17057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4" name="AutoShape 33">
            <a:extLst>
              <a:ext uri="{FF2B5EF4-FFF2-40B4-BE49-F238E27FC236}">
                <a16:creationId xmlns:a16="http://schemas.microsoft.com/office/drawing/2014/main" id="{DCBCEDFE-A622-4321-B2CF-388B4C251C44}"/>
              </a:ext>
            </a:extLst>
          </p:cNvPr>
          <p:cNvCxnSpPr>
            <a:cxnSpLocks noChangeShapeType="1"/>
            <a:stCxn id="26" idx="5"/>
            <a:endCxn id="28" idx="0"/>
          </p:cNvCxnSpPr>
          <p:nvPr/>
        </p:nvCxnSpPr>
        <p:spPr bwMode="auto">
          <a:xfrm>
            <a:off x="2647039" y="4673025"/>
            <a:ext cx="1211547" cy="96539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775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15B0D-B304-4DA8-99B5-7E40F1F557EC}"/>
              </a:ext>
            </a:extLst>
          </p:cNvPr>
          <p:cNvSpPr>
            <a:spLocks noGrp="1"/>
          </p:cNvSpPr>
          <p:nvPr>
            <p:ph type="title"/>
          </p:nvPr>
        </p:nvSpPr>
        <p:spPr/>
        <p:txBody>
          <a:bodyPr/>
          <a:lstStyle/>
          <a:p>
            <a:r>
              <a:rPr lang="nl-NL" dirty="0"/>
              <a:t>Huidige zorgpad in ETZ</a:t>
            </a:r>
          </a:p>
        </p:txBody>
      </p:sp>
      <p:sp>
        <p:nvSpPr>
          <p:cNvPr id="3" name="Tijdelijke aanduiding voor inhoud 2">
            <a:extLst>
              <a:ext uri="{FF2B5EF4-FFF2-40B4-BE49-F238E27FC236}">
                <a16:creationId xmlns:a16="http://schemas.microsoft.com/office/drawing/2014/main" id="{B348499E-CDE5-45C6-B8BF-7B75F2597B8E}"/>
              </a:ext>
            </a:extLst>
          </p:cNvPr>
          <p:cNvSpPr>
            <a:spLocks noGrp="1"/>
          </p:cNvSpPr>
          <p:nvPr>
            <p:ph idx="1"/>
          </p:nvPr>
        </p:nvSpPr>
        <p:spPr/>
        <p:txBody>
          <a:bodyPr>
            <a:normAutofit/>
          </a:bodyPr>
          <a:lstStyle/>
          <a:p>
            <a:r>
              <a:rPr lang="nl-NL" dirty="0"/>
              <a:t>Oproep screening na fractuur vanaf 50-jarige leeftijd</a:t>
            </a:r>
          </a:p>
          <a:p>
            <a:r>
              <a:rPr lang="nl-NL" dirty="0"/>
              <a:t>Uitzonderingen </a:t>
            </a:r>
          </a:p>
          <a:p>
            <a:r>
              <a:rPr lang="nl-NL" dirty="0"/>
              <a:t>DEXA meting en eventueel labonderzoek</a:t>
            </a:r>
          </a:p>
          <a:p>
            <a:pPr lvl="1">
              <a:buFont typeface="Wingdings" panose="05000000000000000000" pitchFamily="2" charset="2"/>
              <a:buChar char="Ø"/>
            </a:pPr>
            <a:r>
              <a:rPr lang="nl-NL" altLang="nl-NL" dirty="0"/>
              <a:t>Secundaire osteoporose:</a:t>
            </a:r>
          </a:p>
          <a:p>
            <a:pPr lvl="2"/>
            <a:r>
              <a:rPr lang="nl-NL" altLang="nl-NL" dirty="0"/>
              <a:t>60% mannen</a:t>
            </a:r>
          </a:p>
          <a:p>
            <a:pPr lvl="2"/>
            <a:r>
              <a:rPr lang="nl-NL" altLang="nl-NL" dirty="0"/>
              <a:t>50% premenopauzale vrouwen</a:t>
            </a:r>
          </a:p>
          <a:p>
            <a:pPr lvl="2"/>
            <a:r>
              <a:rPr lang="nl-NL" altLang="nl-NL" dirty="0"/>
              <a:t>20-30% postmenopauzale vrouwen</a:t>
            </a:r>
            <a:endParaRPr lang="nl-NL" dirty="0"/>
          </a:p>
          <a:p>
            <a:r>
              <a:rPr lang="nl-NL" dirty="0"/>
              <a:t>Verpleegkundige/ verpleegkundig specialist</a:t>
            </a:r>
          </a:p>
          <a:p>
            <a:pPr marL="0" indent="0">
              <a:buNone/>
            </a:pPr>
            <a:endParaRPr lang="nl-NL" dirty="0"/>
          </a:p>
        </p:txBody>
      </p:sp>
    </p:spTree>
    <p:extLst>
      <p:ext uri="{BB962C8B-B14F-4D97-AF65-F5344CB8AC3E}">
        <p14:creationId xmlns:p14="http://schemas.microsoft.com/office/powerpoint/2010/main" val="672148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220AE68-F8B6-4AF9-9B15-586962058389}"/>
              </a:ext>
            </a:extLst>
          </p:cNvPr>
          <p:cNvSpPr/>
          <p:nvPr/>
        </p:nvSpPr>
        <p:spPr>
          <a:xfrm>
            <a:off x="1954135" y="72890"/>
            <a:ext cx="5235729" cy="769441"/>
          </a:xfrm>
          <a:prstGeom prst="rect">
            <a:avLst/>
          </a:prstGeom>
        </p:spPr>
        <p:txBody>
          <a:bodyPr wrap="none">
            <a:spAutoFit/>
          </a:bodyPr>
          <a:lstStyle/>
          <a:p>
            <a:r>
              <a:rPr lang="nl-NL" sz="4400" dirty="0">
                <a:solidFill>
                  <a:srgbClr val="007632"/>
                </a:solidFill>
                <a:latin typeface="Rajdhani Bold" panose="02000000000000000000" pitchFamily="2" charset="0"/>
                <a:ea typeface="+mj-ea"/>
              </a:rPr>
              <a:t>Kwetsbare momenten</a:t>
            </a:r>
            <a:endParaRPr lang="nl-NL" dirty="0"/>
          </a:p>
        </p:txBody>
      </p:sp>
      <p:grpSp>
        <p:nvGrpSpPr>
          <p:cNvPr id="5" name="Groep 4">
            <a:extLst>
              <a:ext uri="{FF2B5EF4-FFF2-40B4-BE49-F238E27FC236}">
                <a16:creationId xmlns:a16="http://schemas.microsoft.com/office/drawing/2014/main" id="{547CFF81-B8B6-4691-8850-994B4C9DE154}"/>
              </a:ext>
            </a:extLst>
          </p:cNvPr>
          <p:cNvGrpSpPr/>
          <p:nvPr/>
        </p:nvGrpSpPr>
        <p:grpSpPr>
          <a:xfrm>
            <a:off x="51859" y="790354"/>
            <a:ext cx="9040281" cy="5658572"/>
            <a:chOff x="68223" y="2178988"/>
            <a:chExt cx="9040281" cy="3050212"/>
          </a:xfrm>
        </p:grpSpPr>
        <p:sp>
          <p:nvSpPr>
            <p:cNvPr id="6" name="Rechthoek 5">
              <a:extLst>
                <a:ext uri="{FF2B5EF4-FFF2-40B4-BE49-F238E27FC236}">
                  <a16:creationId xmlns:a16="http://schemas.microsoft.com/office/drawing/2014/main" id="{65014DE6-3B32-4F9E-8249-0CC6A866BD05}"/>
                </a:ext>
              </a:extLst>
            </p:cNvPr>
            <p:cNvSpPr/>
            <p:nvPr/>
          </p:nvSpPr>
          <p:spPr>
            <a:xfrm>
              <a:off x="69354" y="2204864"/>
              <a:ext cx="9039150" cy="3024336"/>
            </a:xfrm>
            <a:prstGeom prst="rect">
              <a:avLst/>
            </a:prstGeom>
            <a:noFill/>
          </p:spPr>
        </p:sp>
        <p:sp>
          <p:nvSpPr>
            <p:cNvPr id="7" name="Vrije vorm 6">
              <a:extLst>
                <a:ext uri="{FF2B5EF4-FFF2-40B4-BE49-F238E27FC236}">
                  <a16:creationId xmlns:a16="http://schemas.microsoft.com/office/drawing/2014/main" id="{7F02392A-455E-4A2B-9F44-51E61BFA69E9}"/>
                </a:ext>
              </a:extLst>
            </p:cNvPr>
            <p:cNvSpPr/>
            <p:nvPr/>
          </p:nvSpPr>
          <p:spPr>
            <a:xfrm>
              <a:off x="746030" y="2608293"/>
              <a:ext cx="1355836"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Oproep screening ETZ</a:t>
              </a:r>
            </a:p>
          </p:txBody>
        </p:sp>
        <p:sp>
          <p:nvSpPr>
            <p:cNvPr id="8" name="Vrije vorm 8">
              <a:extLst>
                <a:ext uri="{FF2B5EF4-FFF2-40B4-BE49-F238E27FC236}">
                  <a16:creationId xmlns:a16="http://schemas.microsoft.com/office/drawing/2014/main" id="{CEA13071-256F-44F6-A58E-F4213C260417}"/>
                </a:ext>
              </a:extLst>
            </p:cNvPr>
            <p:cNvSpPr/>
            <p:nvPr/>
          </p:nvSpPr>
          <p:spPr>
            <a:xfrm>
              <a:off x="68223" y="3037598"/>
              <a:ext cx="1250081"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Patiënt reageert</a:t>
              </a:r>
            </a:p>
          </p:txBody>
        </p:sp>
        <p:sp>
          <p:nvSpPr>
            <p:cNvPr id="10" name="Vrije vorm 10">
              <a:extLst>
                <a:ext uri="{FF2B5EF4-FFF2-40B4-BE49-F238E27FC236}">
                  <a16:creationId xmlns:a16="http://schemas.microsoft.com/office/drawing/2014/main" id="{1D6E1470-94A5-4E9E-B978-0721623C05B1}"/>
                </a:ext>
              </a:extLst>
            </p:cNvPr>
            <p:cNvSpPr/>
            <p:nvPr/>
          </p:nvSpPr>
          <p:spPr>
            <a:xfrm>
              <a:off x="6228184" y="2178988"/>
              <a:ext cx="2879189" cy="374840"/>
            </a:xfrm>
            <a:custGeom>
              <a:avLst/>
              <a:gdLst>
                <a:gd name="connsiteX0" fmla="*/ 0 w 3421671"/>
                <a:gd name="connsiteY0" fmla="*/ 139403 h 1394029"/>
                <a:gd name="connsiteX1" fmla="*/ 139403 w 3421671"/>
                <a:gd name="connsiteY1" fmla="*/ 0 h 1394029"/>
                <a:gd name="connsiteX2" fmla="*/ 3282268 w 3421671"/>
                <a:gd name="connsiteY2" fmla="*/ 0 h 1394029"/>
                <a:gd name="connsiteX3" fmla="*/ 3421671 w 3421671"/>
                <a:gd name="connsiteY3" fmla="*/ 139403 h 1394029"/>
                <a:gd name="connsiteX4" fmla="*/ 3421671 w 3421671"/>
                <a:gd name="connsiteY4" fmla="*/ 1254626 h 1394029"/>
                <a:gd name="connsiteX5" fmla="*/ 3282268 w 3421671"/>
                <a:gd name="connsiteY5" fmla="*/ 1394029 h 1394029"/>
                <a:gd name="connsiteX6" fmla="*/ 139403 w 3421671"/>
                <a:gd name="connsiteY6" fmla="*/ 1394029 h 1394029"/>
                <a:gd name="connsiteX7" fmla="*/ 0 w 3421671"/>
                <a:gd name="connsiteY7" fmla="*/ 1254626 h 1394029"/>
                <a:gd name="connsiteX8" fmla="*/ 0 w 3421671"/>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671" h="1394029">
                  <a:moveTo>
                    <a:pt x="0" y="139403"/>
                  </a:moveTo>
                  <a:cubicBezTo>
                    <a:pt x="0" y="62413"/>
                    <a:pt x="62413" y="0"/>
                    <a:pt x="139403" y="0"/>
                  </a:cubicBezTo>
                  <a:lnTo>
                    <a:pt x="3282268" y="0"/>
                  </a:lnTo>
                  <a:cubicBezTo>
                    <a:pt x="3359258" y="0"/>
                    <a:pt x="3421671" y="62413"/>
                    <a:pt x="3421671" y="139403"/>
                  </a:cubicBezTo>
                  <a:lnTo>
                    <a:pt x="3421671" y="1254626"/>
                  </a:lnTo>
                  <a:cubicBezTo>
                    <a:pt x="3421671" y="1331616"/>
                    <a:pt x="3359258" y="1394029"/>
                    <a:pt x="3282268" y="1394029"/>
                  </a:cubicBezTo>
                  <a:lnTo>
                    <a:pt x="139403" y="1394029"/>
                  </a:lnTo>
                  <a:cubicBezTo>
                    <a:pt x="62413" y="1394029"/>
                    <a:pt x="0" y="1331616"/>
                    <a:pt x="0" y="1254626"/>
                  </a:cubicBezTo>
                  <a:lnTo>
                    <a:pt x="0" y="139403"/>
                  </a:lnTo>
                  <a:close/>
                </a:path>
              </a:pathLst>
            </a:custGeom>
            <a:solidFill>
              <a:schemeClr val="bg1">
                <a:lumMod val="6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Primaire preventie of</a:t>
              </a:r>
            </a:p>
            <a:p>
              <a:pPr lvl="0" algn="ctr" defTabSz="844550">
                <a:lnSpc>
                  <a:spcPct val="90000"/>
                </a:lnSpc>
                <a:spcBef>
                  <a:spcPct val="0"/>
                </a:spcBef>
                <a:spcAft>
                  <a:spcPct val="35000"/>
                </a:spcAft>
              </a:pPr>
              <a:r>
                <a:rPr lang="nl-NL" sz="1900" dirty="0"/>
                <a:t>Bekende osteoporose</a:t>
              </a:r>
              <a:endParaRPr lang="nl-NL" sz="1900" kern="1200" dirty="0"/>
            </a:p>
          </p:txBody>
        </p:sp>
        <p:sp>
          <p:nvSpPr>
            <p:cNvPr id="12" name="Vrije vorm 5">
              <a:extLst>
                <a:ext uri="{FF2B5EF4-FFF2-40B4-BE49-F238E27FC236}">
                  <a16:creationId xmlns:a16="http://schemas.microsoft.com/office/drawing/2014/main" id="{17058EAE-CCAA-41A7-8B30-53F5FC27C594}"/>
                </a:ext>
              </a:extLst>
            </p:cNvPr>
            <p:cNvSpPr/>
            <p:nvPr/>
          </p:nvSpPr>
          <p:spPr>
            <a:xfrm>
              <a:off x="68223" y="2178988"/>
              <a:ext cx="2701318"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 behandeld bij ETZ</a:t>
              </a:r>
            </a:p>
          </p:txBody>
        </p:sp>
        <p:sp>
          <p:nvSpPr>
            <p:cNvPr id="13" name="Vrije vorm 7">
              <a:extLst>
                <a:ext uri="{FF2B5EF4-FFF2-40B4-BE49-F238E27FC236}">
                  <a16:creationId xmlns:a16="http://schemas.microsoft.com/office/drawing/2014/main" id="{69141BF6-9DC8-4BD4-A43A-A832613175BD}"/>
                </a:ext>
              </a:extLst>
            </p:cNvPr>
            <p:cNvSpPr/>
            <p:nvPr/>
          </p:nvSpPr>
          <p:spPr>
            <a:xfrm>
              <a:off x="3059832" y="2178988"/>
              <a:ext cx="2880320" cy="374840"/>
            </a:xfrm>
            <a:custGeom>
              <a:avLst/>
              <a:gdLst>
                <a:gd name="connsiteX0" fmla="*/ 0 w 2142479"/>
                <a:gd name="connsiteY0" fmla="*/ 139403 h 1394029"/>
                <a:gd name="connsiteX1" fmla="*/ 139403 w 2142479"/>
                <a:gd name="connsiteY1" fmla="*/ 0 h 1394029"/>
                <a:gd name="connsiteX2" fmla="*/ 2003076 w 2142479"/>
                <a:gd name="connsiteY2" fmla="*/ 0 h 1394029"/>
                <a:gd name="connsiteX3" fmla="*/ 2142479 w 2142479"/>
                <a:gd name="connsiteY3" fmla="*/ 139403 h 1394029"/>
                <a:gd name="connsiteX4" fmla="*/ 2142479 w 2142479"/>
                <a:gd name="connsiteY4" fmla="*/ 1254626 h 1394029"/>
                <a:gd name="connsiteX5" fmla="*/ 2003076 w 2142479"/>
                <a:gd name="connsiteY5" fmla="*/ 1394029 h 1394029"/>
                <a:gd name="connsiteX6" fmla="*/ 139403 w 2142479"/>
                <a:gd name="connsiteY6" fmla="*/ 1394029 h 1394029"/>
                <a:gd name="connsiteX7" fmla="*/ 0 w 2142479"/>
                <a:gd name="connsiteY7" fmla="*/ 1254626 h 1394029"/>
                <a:gd name="connsiteX8" fmla="*/ 0 w 2142479"/>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479" h="1394029">
                  <a:moveTo>
                    <a:pt x="0" y="139403"/>
                  </a:moveTo>
                  <a:cubicBezTo>
                    <a:pt x="0" y="62413"/>
                    <a:pt x="62413" y="0"/>
                    <a:pt x="139403" y="0"/>
                  </a:cubicBezTo>
                  <a:lnTo>
                    <a:pt x="2003076" y="0"/>
                  </a:lnTo>
                  <a:cubicBezTo>
                    <a:pt x="2080066" y="0"/>
                    <a:pt x="2142479" y="62413"/>
                    <a:pt x="2142479" y="139403"/>
                  </a:cubicBezTo>
                  <a:lnTo>
                    <a:pt x="2142479" y="1254626"/>
                  </a:lnTo>
                  <a:cubicBezTo>
                    <a:pt x="2142479" y="1331616"/>
                    <a:pt x="2080066" y="1394029"/>
                    <a:pt x="2003076"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 </a:t>
              </a:r>
              <a:r>
                <a:rPr lang="nl-NL" sz="1900" dirty="0"/>
                <a:t>#, elders behandeld</a:t>
              </a:r>
              <a:endParaRPr lang="nl-NL" sz="1900" kern="1200" dirty="0"/>
            </a:p>
          </p:txBody>
        </p:sp>
      </p:grpSp>
      <p:sp>
        <p:nvSpPr>
          <p:cNvPr id="23" name="Vrije vorm 8">
            <a:extLst>
              <a:ext uri="{FF2B5EF4-FFF2-40B4-BE49-F238E27FC236}">
                <a16:creationId xmlns:a16="http://schemas.microsoft.com/office/drawing/2014/main" id="{0A1BED70-48F2-48D8-B30A-C775C6DE1510}"/>
              </a:ext>
            </a:extLst>
          </p:cNvPr>
          <p:cNvSpPr/>
          <p:nvPr/>
        </p:nvSpPr>
        <p:spPr>
          <a:xfrm>
            <a:off x="1503096" y="2384674"/>
            <a:ext cx="1250081" cy="693903"/>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Patiënt reageert niet</a:t>
            </a:r>
          </a:p>
        </p:txBody>
      </p:sp>
      <p:sp>
        <p:nvSpPr>
          <p:cNvPr id="24" name="Vrije vorm 8">
            <a:extLst>
              <a:ext uri="{FF2B5EF4-FFF2-40B4-BE49-F238E27FC236}">
                <a16:creationId xmlns:a16="http://schemas.microsoft.com/office/drawing/2014/main" id="{1032D641-5201-495A-ACA6-F879089A6864}"/>
              </a:ext>
            </a:extLst>
          </p:cNvPr>
          <p:cNvSpPr/>
          <p:nvPr/>
        </p:nvSpPr>
        <p:spPr>
          <a:xfrm>
            <a:off x="51858" y="3179617"/>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Diagnostiek en evaluatie</a:t>
            </a:r>
          </a:p>
        </p:txBody>
      </p:sp>
      <p:sp>
        <p:nvSpPr>
          <p:cNvPr id="25" name="Vrije vorm 8">
            <a:extLst>
              <a:ext uri="{FF2B5EF4-FFF2-40B4-BE49-F238E27FC236}">
                <a16:creationId xmlns:a16="http://schemas.microsoft.com/office/drawing/2014/main" id="{A4BC3028-CBD5-4309-BCF7-27BA8F79B457}"/>
              </a:ext>
            </a:extLst>
          </p:cNvPr>
          <p:cNvSpPr/>
          <p:nvPr/>
        </p:nvSpPr>
        <p:spPr>
          <a:xfrm>
            <a:off x="51858" y="3976038"/>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Geen opvolging nodig</a:t>
            </a:r>
          </a:p>
        </p:txBody>
      </p:sp>
      <p:sp>
        <p:nvSpPr>
          <p:cNvPr id="26" name="Vrije vorm 8">
            <a:extLst>
              <a:ext uri="{FF2B5EF4-FFF2-40B4-BE49-F238E27FC236}">
                <a16:creationId xmlns:a16="http://schemas.microsoft.com/office/drawing/2014/main" id="{9BBE8EA0-9173-4CB1-BDBB-5CEBEAA57E7A}"/>
              </a:ext>
            </a:extLst>
          </p:cNvPr>
          <p:cNvSpPr/>
          <p:nvPr/>
        </p:nvSpPr>
        <p:spPr>
          <a:xfrm>
            <a:off x="1503096" y="3977644"/>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Instellen medicatie</a:t>
            </a:r>
          </a:p>
        </p:txBody>
      </p:sp>
      <p:sp>
        <p:nvSpPr>
          <p:cNvPr id="27" name="Vrije vorm 8">
            <a:extLst>
              <a:ext uri="{FF2B5EF4-FFF2-40B4-BE49-F238E27FC236}">
                <a16:creationId xmlns:a16="http://schemas.microsoft.com/office/drawing/2014/main" id="{025E7165-8CD2-4EB4-9036-54FAE0C0D25C}"/>
              </a:ext>
            </a:extLst>
          </p:cNvPr>
          <p:cNvSpPr/>
          <p:nvPr/>
        </p:nvSpPr>
        <p:spPr>
          <a:xfrm>
            <a:off x="1460461" y="5568879"/>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rgbClr val="FF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Controles </a:t>
            </a:r>
          </a:p>
          <a:p>
            <a:pPr lvl="0" algn="ctr" defTabSz="666750">
              <a:lnSpc>
                <a:spcPct val="90000"/>
              </a:lnSpc>
              <a:spcBef>
                <a:spcPct val="0"/>
              </a:spcBef>
              <a:spcAft>
                <a:spcPct val="35000"/>
              </a:spcAft>
            </a:pPr>
            <a:r>
              <a:rPr lang="nl-NL" sz="1500" kern="1200" dirty="0"/>
              <a:t>2</a:t>
            </a:r>
            <a:r>
              <a:rPr lang="nl-NL" sz="1500" kern="1200" baseline="30000" dirty="0"/>
              <a:t>e</a:t>
            </a:r>
            <a:r>
              <a:rPr lang="nl-NL" sz="1500" kern="1200" dirty="0"/>
              <a:t> lijn</a:t>
            </a:r>
          </a:p>
        </p:txBody>
      </p:sp>
      <p:sp>
        <p:nvSpPr>
          <p:cNvPr id="28" name="Vrije vorm 8">
            <a:extLst>
              <a:ext uri="{FF2B5EF4-FFF2-40B4-BE49-F238E27FC236}">
                <a16:creationId xmlns:a16="http://schemas.microsoft.com/office/drawing/2014/main" id="{7E5C8A77-3ECE-4E49-A3DB-9A303F4F02BA}"/>
              </a:ext>
            </a:extLst>
          </p:cNvPr>
          <p:cNvSpPr/>
          <p:nvPr/>
        </p:nvSpPr>
        <p:spPr>
          <a:xfrm>
            <a:off x="3858586" y="5568879"/>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Controles </a:t>
            </a:r>
          </a:p>
          <a:p>
            <a:pPr lvl="0" algn="ctr" defTabSz="666750">
              <a:lnSpc>
                <a:spcPct val="90000"/>
              </a:lnSpc>
              <a:spcBef>
                <a:spcPct val="0"/>
              </a:spcBef>
              <a:spcAft>
                <a:spcPct val="35000"/>
              </a:spcAft>
            </a:pPr>
            <a:r>
              <a:rPr lang="nl-NL" sz="1500" dirty="0"/>
              <a:t>1</a:t>
            </a:r>
            <a:r>
              <a:rPr lang="nl-NL" sz="1500" baseline="30000" dirty="0"/>
              <a:t>e</a:t>
            </a:r>
            <a:r>
              <a:rPr lang="nl-NL" sz="1500" dirty="0"/>
              <a:t> lijn</a:t>
            </a:r>
            <a:endParaRPr lang="nl-NL" sz="1500" kern="1200" dirty="0"/>
          </a:p>
        </p:txBody>
      </p:sp>
      <p:sp>
        <p:nvSpPr>
          <p:cNvPr id="29" name="Vrije vorm 8">
            <a:extLst>
              <a:ext uri="{FF2B5EF4-FFF2-40B4-BE49-F238E27FC236}">
                <a16:creationId xmlns:a16="http://schemas.microsoft.com/office/drawing/2014/main" id="{CF544C4B-844C-40E5-B5FD-9F8A22489314}"/>
              </a:ext>
            </a:extLst>
          </p:cNvPr>
          <p:cNvSpPr/>
          <p:nvPr/>
        </p:nvSpPr>
        <p:spPr>
          <a:xfrm>
            <a:off x="3858587" y="1586775"/>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Screening ?</a:t>
            </a:r>
            <a:endParaRPr lang="nl-NL" sz="1500" kern="1200" dirty="0"/>
          </a:p>
        </p:txBody>
      </p:sp>
      <p:sp>
        <p:nvSpPr>
          <p:cNvPr id="30" name="Vrije vorm 8">
            <a:extLst>
              <a:ext uri="{FF2B5EF4-FFF2-40B4-BE49-F238E27FC236}">
                <a16:creationId xmlns:a16="http://schemas.microsoft.com/office/drawing/2014/main" id="{66CE410A-DD1D-4128-9BC7-D4626926C8FC}"/>
              </a:ext>
            </a:extLst>
          </p:cNvPr>
          <p:cNvSpPr/>
          <p:nvPr/>
        </p:nvSpPr>
        <p:spPr>
          <a:xfrm>
            <a:off x="7026373" y="1586774"/>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Indicatie volgens NHG-standaard</a:t>
            </a:r>
          </a:p>
        </p:txBody>
      </p:sp>
      <p:sp>
        <p:nvSpPr>
          <p:cNvPr id="31" name="Vrije vorm 8">
            <a:extLst>
              <a:ext uri="{FF2B5EF4-FFF2-40B4-BE49-F238E27FC236}">
                <a16:creationId xmlns:a16="http://schemas.microsoft.com/office/drawing/2014/main" id="{F7E262B6-933D-423E-BA5B-A4C8671B6CC1}"/>
              </a:ext>
            </a:extLst>
          </p:cNvPr>
          <p:cNvSpPr/>
          <p:nvPr/>
        </p:nvSpPr>
        <p:spPr>
          <a:xfrm>
            <a:off x="7026372" y="317658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Diagnostiek en evaluatie</a:t>
            </a:r>
          </a:p>
        </p:txBody>
      </p:sp>
      <p:sp>
        <p:nvSpPr>
          <p:cNvPr id="32" name="Vrije vorm 8">
            <a:extLst>
              <a:ext uri="{FF2B5EF4-FFF2-40B4-BE49-F238E27FC236}">
                <a16:creationId xmlns:a16="http://schemas.microsoft.com/office/drawing/2014/main" id="{FA6EF40F-BE11-47FC-B2A0-AFB7049AD59C}"/>
              </a:ext>
            </a:extLst>
          </p:cNvPr>
          <p:cNvSpPr/>
          <p:nvPr/>
        </p:nvSpPr>
        <p:spPr>
          <a:xfrm>
            <a:off x="7840928" y="397300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Geen opvolging nodig</a:t>
            </a:r>
          </a:p>
        </p:txBody>
      </p:sp>
      <p:sp>
        <p:nvSpPr>
          <p:cNvPr id="33" name="Vrije vorm 8">
            <a:extLst>
              <a:ext uri="{FF2B5EF4-FFF2-40B4-BE49-F238E27FC236}">
                <a16:creationId xmlns:a16="http://schemas.microsoft.com/office/drawing/2014/main" id="{177F93B5-626D-4862-B9FD-4E48B7A732F1}"/>
              </a:ext>
            </a:extLst>
          </p:cNvPr>
          <p:cNvSpPr/>
          <p:nvPr/>
        </p:nvSpPr>
        <p:spPr>
          <a:xfrm>
            <a:off x="6211820" y="397300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Instellen medicatie</a:t>
            </a:r>
          </a:p>
        </p:txBody>
      </p:sp>
      <p:cxnSp>
        <p:nvCxnSpPr>
          <p:cNvPr id="1026" name="AutoShape 33">
            <a:extLst>
              <a:ext uri="{FF2B5EF4-FFF2-40B4-BE49-F238E27FC236}">
                <a16:creationId xmlns:a16="http://schemas.microsoft.com/office/drawing/2014/main" id="{454751C1-579A-4DEE-AFAE-97634A171425}"/>
              </a:ext>
            </a:extLst>
          </p:cNvPr>
          <p:cNvCxnSpPr>
            <a:cxnSpLocks noChangeShapeType="1"/>
          </p:cNvCxnSpPr>
          <p:nvPr/>
        </p:nvCxnSpPr>
        <p:spPr bwMode="auto">
          <a:xfrm>
            <a:off x="2128136" y="4668384"/>
            <a:ext cx="0" cy="9004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AutoShape 33">
            <a:extLst>
              <a:ext uri="{FF2B5EF4-FFF2-40B4-BE49-F238E27FC236}">
                <a16:creationId xmlns:a16="http://schemas.microsoft.com/office/drawing/2014/main" id="{61D99FEA-2C9C-4C0E-B958-65DA6FEA78C1}"/>
              </a:ext>
            </a:extLst>
          </p:cNvPr>
          <p:cNvCxnSpPr>
            <a:cxnSpLocks noChangeShapeType="1"/>
            <a:stCxn id="26" idx="5"/>
            <a:endCxn id="28" idx="0"/>
          </p:cNvCxnSpPr>
          <p:nvPr/>
        </p:nvCxnSpPr>
        <p:spPr bwMode="auto">
          <a:xfrm>
            <a:off x="2647039" y="4673025"/>
            <a:ext cx="1211547" cy="965392"/>
          </a:xfrm>
          <a:prstGeom prst="straightConnector1">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6" name="AutoShape 33">
            <a:extLst>
              <a:ext uri="{FF2B5EF4-FFF2-40B4-BE49-F238E27FC236}">
                <a16:creationId xmlns:a16="http://schemas.microsoft.com/office/drawing/2014/main" id="{F3EDDE56-21B1-44F3-B575-61EC54502861}"/>
              </a:ext>
            </a:extLst>
          </p:cNvPr>
          <p:cNvCxnSpPr>
            <a:cxnSpLocks noChangeShapeType="1"/>
          </p:cNvCxnSpPr>
          <p:nvPr/>
        </p:nvCxnSpPr>
        <p:spPr bwMode="auto">
          <a:xfrm>
            <a:off x="7640904" y="2282155"/>
            <a:ext cx="10508" cy="8944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33">
            <a:extLst>
              <a:ext uri="{FF2B5EF4-FFF2-40B4-BE49-F238E27FC236}">
                <a16:creationId xmlns:a16="http://schemas.microsoft.com/office/drawing/2014/main" id="{542CFFE1-CB39-4E50-AEB0-FF287AB6FC31}"/>
              </a:ext>
            </a:extLst>
          </p:cNvPr>
          <p:cNvCxnSpPr>
            <a:cxnSpLocks noChangeShapeType="1"/>
            <a:stCxn id="33" idx="6"/>
            <a:endCxn id="28" idx="3"/>
          </p:cNvCxnSpPr>
          <p:nvPr/>
        </p:nvCxnSpPr>
        <p:spPr bwMode="auto">
          <a:xfrm flipH="1">
            <a:off x="5108667" y="4668384"/>
            <a:ext cx="1209291" cy="97003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 name="AutoShape 33">
            <a:extLst>
              <a:ext uri="{FF2B5EF4-FFF2-40B4-BE49-F238E27FC236}">
                <a16:creationId xmlns:a16="http://schemas.microsoft.com/office/drawing/2014/main" id="{00243400-53AA-4C35-B9FC-61DB69E3ADBA}"/>
              </a:ext>
            </a:extLst>
          </p:cNvPr>
          <p:cNvCxnSpPr>
            <a:cxnSpLocks noChangeShapeType="1"/>
            <a:stCxn id="24" idx="5"/>
            <a:endCxn id="26" idx="0"/>
          </p:cNvCxnSpPr>
          <p:nvPr/>
        </p:nvCxnSpPr>
        <p:spPr bwMode="auto">
          <a:xfrm>
            <a:off x="1195801" y="3874998"/>
            <a:ext cx="307295" cy="1721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8" name="AutoShape 33">
            <a:extLst>
              <a:ext uri="{FF2B5EF4-FFF2-40B4-BE49-F238E27FC236}">
                <a16:creationId xmlns:a16="http://schemas.microsoft.com/office/drawing/2014/main" id="{E96FC455-7ED3-4040-BD4B-565618686A1F}"/>
              </a:ext>
            </a:extLst>
          </p:cNvPr>
          <p:cNvCxnSpPr>
            <a:cxnSpLocks noChangeShapeType="1"/>
            <a:endCxn id="8" idx="3"/>
          </p:cNvCxnSpPr>
          <p:nvPr/>
        </p:nvCxnSpPr>
        <p:spPr bwMode="auto">
          <a:xfrm flipH="1">
            <a:off x="1301940" y="2282155"/>
            <a:ext cx="100578" cy="17057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0" name="AutoShape 33">
            <a:extLst>
              <a:ext uri="{FF2B5EF4-FFF2-40B4-BE49-F238E27FC236}">
                <a16:creationId xmlns:a16="http://schemas.microsoft.com/office/drawing/2014/main" id="{B801BF80-1F70-4246-A8D3-530A08E40F5B}"/>
              </a:ext>
            </a:extLst>
          </p:cNvPr>
          <p:cNvCxnSpPr>
            <a:cxnSpLocks noChangeShapeType="1"/>
            <a:endCxn id="23" idx="0"/>
          </p:cNvCxnSpPr>
          <p:nvPr/>
        </p:nvCxnSpPr>
        <p:spPr bwMode="auto">
          <a:xfrm>
            <a:off x="1402518" y="2282155"/>
            <a:ext cx="100578" cy="17190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3" name="AutoShape 33">
            <a:extLst>
              <a:ext uri="{FF2B5EF4-FFF2-40B4-BE49-F238E27FC236}">
                <a16:creationId xmlns:a16="http://schemas.microsoft.com/office/drawing/2014/main" id="{180506FA-FBFC-47A0-BA7B-1E904A86F7C3}"/>
              </a:ext>
            </a:extLst>
          </p:cNvPr>
          <p:cNvCxnSpPr>
            <a:cxnSpLocks noChangeShapeType="1"/>
          </p:cNvCxnSpPr>
          <p:nvPr/>
        </p:nvCxnSpPr>
        <p:spPr bwMode="auto">
          <a:xfrm flipH="1">
            <a:off x="685800" y="3078577"/>
            <a:ext cx="1609" cy="121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 name="AutoShape 33">
            <a:extLst>
              <a:ext uri="{FF2B5EF4-FFF2-40B4-BE49-F238E27FC236}">
                <a16:creationId xmlns:a16="http://schemas.microsoft.com/office/drawing/2014/main" id="{A655349A-4CBB-4280-8BD1-7705CAFE14D4}"/>
              </a:ext>
            </a:extLst>
          </p:cNvPr>
          <p:cNvCxnSpPr>
            <a:cxnSpLocks noChangeShapeType="1"/>
          </p:cNvCxnSpPr>
          <p:nvPr/>
        </p:nvCxnSpPr>
        <p:spPr bwMode="auto">
          <a:xfrm>
            <a:off x="722971" y="3871964"/>
            <a:ext cx="0" cy="10103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3" name="AutoShape 33">
            <a:extLst>
              <a:ext uri="{FF2B5EF4-FFF2-40B4-BE49-F238E27FC236}">
                <a16:creationId xmlns:a16="http://schemas.microsoft.com/office/drawing/2014/main" id="{36C3DFCA-9230-4236-AF63-5EAC9EDEA232}"/>
              </a:ext>
            </a:extLst>
          </p:cNvPr>
          <p:cNvCxnSpPr>
            <a:cxnSpLocks noChangeShapeType="1"/>
            <a:endCxn id="33" idx="3"/>
          </p:cNvCxnSpPr>
          <p:nvPr/>
        </p:nvCxnSpPr>
        <p:spPr bwMode="auto">
          <a:xfrm flipH="1">
            <a:off x="7461901" y="3863090"/>
            <a:ext cx="189512" cy="17945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6" name="AutoShape 33">
            <a:extLst>
              <a:ext uri="{FF2B5EF4-FFF2-40B4-BE49-F238E27FC236}">
                <a16:creationId xmlns:a16="http://schemas.microsoft.com/office/drawing/2014/main" id="{2C04D8ED-D63A-47C6-9337-877DE0919767}"/>
              </a:ext>
            </a:extLst>
          </p:cNvPr>
          <p:cNvCxnSpPr>
            <a:cxnSpLocks noChangeShapeType="1"/>
            <a:endCxn id="32" idx="0"/>
          </p:cNvCxnSpPr>
          <p:nvPr/>
        </p:nvCxnSpPr>
        <p:spPr bwMode="auto">
          <a:xfrm>
            <a:off x="7661107" y="3871964"/>
            <a:ext cx="179821" cy="17057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88482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220AE68-F8B6-4AF9-9B15-586962058389}"/>
              </a:ext>
            </a:extLst>
          </p:cNvPr>
          <p:cNvSpPr/>
          <p:nvPr/>
        </p:nvSpPr>
        <p:spPr>
          <a:xfrm>
            <a:off x="2670212" y="24353"/>
            <a:ext cx="3765198" cy="769441"/>
          </a:xfrm>
          <a:prstGeom prst="rect">
            <a:avLst/>
          </a:prstGeom>
        </p:spPr>
        <p:txBody>
          <a:bodyPr wrap="none">
            <a:spAutoFit/>
          </a:bodyPr>
          <a:lstStyle/>
          <a:p>
            <a:r>
              <a:rPr lang="nl-NL" sz="4400" dirty="0">
                <a:solidFill>
                  <a:srgbClr val="007632"/>
                </a:solidFill>
                <a:latin typeface="Rajdhani Bold" panose="02000000000000000000" pitchFamily="2" charset="0"/>
                <a:ea typeface="+mj-ea"/>
              </a:rPr>
              <a:t>Nieuwe situatie</a:t>
            </a:r>
            <a:endParaRPr lang="nl-NL" dirty="0"/>
          </a:p>
        </p:txBody>
      </p:sp>
      <p:grpSp>
        <p:nvGrpSpPr>
          <p:cNvPr id="5" name="Groep 4">
            <a:extLst>
              <a:ext uri="{FF2B5EF4-FFF2-40B4-BE49-F238E27FC236}">
                <a16:creationId xmlns:a16="http://schemas.microsoft.com/office/drawing/2014/main" id="{547CFF81-B8B6-4691-8850-994B4C9DE154}"/>
              </a:ext>
            </a:extLst>
          </p:cNvPr>
          <p:cNvGrpSpPr/>
          <p:nvPr/>
        </p:nvGrpSpPr>
        <p:grpSpPr>
          <a:xfrm>
            <a:off x="51859" y="790354"/>
            <a:ext cx="9040281" cy="5658572"/>
            <a:chOff x="68223" y="2178988"/>
            <a:chExt cx="9040281" cy="3050212"/>
          </a:xfrm>
        </p:grpSpPr>
        <p:sp>
          <p:nvSpPr>
            <p:cNvPr id="6" name="Rechthoek 5">
              <a:extLst>
                <a:ext uri="{FF2B5EF4-FFF2-40B4-BE49-F238E27FC236}">
                  <a16:creationId xmlns:a16="http://schemas.microsoft.com/office/drawing/2014/main" id="{65014DE6-3B32-4F9E-8249-0CC6A866BD05}"/>
                </a:ext>
              </a:extLst>
            </p:cNvPr>
            <p:cNvSpPr/>
            <p:nvPr/>
          </p:nvSpPr>
          <p:spPr>
            <a:xfrm>
              <a:off x="69354" y="2204864"/>
              <a:ext cx="9039150" cy="3024336"/>
            </a:xfrm>
            <a:prstGeom prst="rect">
              <a:avLst/>
            </a:prstGeom>
            <a:noFill/>
          </p:spPr>
        </p:sp>
        <p:sp>
          <p:nvSpPr>
            <p:cNvPr id="7" name="Vrije vorm 6">
              <a:extLst>
                <a:ext uri="{FF2B5EF4-FFF2-40B4-BE49-F238E27FC236}">
                  <a16:creationId xmlns:a16="http://schemas.microsoft.com/office/drawing/2014/main" id="{7F02392A-455E-4A2B-9F44-51E61BFA69E9}"/>
                </a:ext>
              </a:extLst>
            </p:cNvPr>
            <p:cNvSpPr/>
            <p:nvPr/>
          </p:nvSpPr>
          <p:spPr>
            <a:xfrm>
              <a:off x="746030" y="2608293"/>
              <a:ext cx="1355836"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Oproep screening ETZ</a:t>
              </a:r>
            </a:p>
          </p:txBody>
        </p:sp>
        <p:sp>
          <p:nvSpPr>
            <p:cNvPr id="8" name="Vrije vorm 8">
              <a:extLst>
                <a:ext uri="{FF2B5EF4-FFF2-40B4-BE49-F238E27FC236}">
                  <a16:creationId xmlns:a16="http://schemas.microsoft.com/office/drawing/2014/main" id="{CEA13071-256F-44F6-A58E-F4213C260417}"/>
                </a:ext>
              </a:extLst>
            </p:cNvPr>
            <p:cNvSpPr/>
            <p:nvPr/>
          </p:nvSpPr>
          <p:spPr>
            <a:xfrm>
              <a:off x="68223" y="3037598"/>
              <a:ext cx="1250081"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Patiënt reageert</a:t>
              </a:r>
            </a:p>
          </p:txBody>
        </p:sp>
        <p:sp>
          <p:nvSpPr>
            <p:cNvPr id="10" name="Vrije vorm 10">
              <a:extLst>
                <a:ext uri="{FF2B5EF4-FFF2-40B4-BE49-F238E27FC236}">
                  <a16:creationId xmlns:a16="http://schemas.microsoft.com/office/drawing/2014/main" id="{1D6E1470-94A5-4E9E-B978-0721623C05B1}"/>
                </a:ext>
              </a:extLst>
            </p:cNvPr>
            <p:cNvSpPr/>
            <p:nvPr/>
          </p:nvSpPr>
          <p:spPr>
            <a:xfrm>
              <a:off x="6228184" y="2178988"/>
              <a:ext cx="2879189" cy="374840"/>
            </a:xfrm>
            <a:custGeom>
              <a:avLst/>
              <a:gdLst>
                <a:gd name="connsiteX0" fmla="*/ 0 w 3421671"/>
                <a:gd name="connsiteY0" fmla="*/ 139403 h 1394029"/>
                <a:gd name="connsiteX1" fmla="*/ 139403 w 3421671"/>
                <a:gd name="connsiteY1" fmla="*/ 0 h 1394029"/>
                <a:gd name="connsiteX2" fmla="*/ 3282268 w 3421671"/>
                <a:gd name="connsiteY2" fmla="*/ 0 h 1394029"/>
                <a:gd name="connsiteX3" fmla="*/ 3421671 w 3421671"/>
                <a:gd name="connsiteY3" fmla="*/ 139403 h 1394029"/>
                <a:gd name="connsiteX4" fmla="*/ 3421671 w 3421671"/>
                <a:gd name="connsiteY4" fmla="*/ 1254626 h 1394029"/>
                <a:gd name="connsiteX5" fmla="*/ 3282268 w 3421671"/>
                <a:gd name="connsiteY5" fmla="*/ 1394029 h 1394029"/>
                <a:gd name="connsiteX6" fmla="*/ 139403 w 3421671"/>
                <a:gd name="connsiteY6" fmla="*/ 1394029 h 1394029"/>
                <a:gd name="connsiteX7" fmla="*/ 0 w 3421671"/>
                <a:gd name="connsiteY7" fmla="*/ 1254626 h 1394029"/>
                <a:gd name="connsiteX8" fmla="*/ 0 w 3421671"/>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1671" h="1394029">
                  <a:moveTo>
                    <a:pt x="0" y="139403"/>
                  </a:moveTo>
                  <a:cubicBezTo>
                    <a:pt x="0" y="62413"/>
                    <a:pt x="62413" y="0"/>
                    <a:pt x="139403" y="0"/>
                  </a:cubicBezTo>
                  <a:lnTo>
                    <a:pt x="3282268" y="0"/>
                  </a:lnTo>
                  <a:cubicBezTo>
                    <a:pt x="3359258" y="0"/>
                    <a:pt x="3421671" y="62413"/>
                    <a:pt x="3421671" y="139403"/>
                  </a:cubicBezTo>
                  <a:lnTo>
                    <a:pt x="3421671" y="1254626"/>
                  </a:lnTo>
                  <a:cubicBezTo>
                    <a:pt x="3421671" y="1331616"/>
                    <a:pt x="3359258" y="1394029"/>
                    <a:pt x="3282268" y="1394029"/>
                  </a:cubicBezTo>
                  <a:lnTo>
                    <a:pt x="139403" y="1394029"/>
                  </a:lnTo>
                  <a:cubicBezTo>
                    <a:pt x="62413" y="1394029"/>
                    <a:pt x="0" y="1331616"/>
                    <a:pt x="0" y="1254626"/>
                  </a:cubicBezTo>
                  <a:lnTo>
                    <a:pt x="0" y="139403"/>
                  </a:lnTo>
                  <a:close/>
                </a:path>
              </a:pathLst>
            </a:custGeom>
            <a:solidFill>
              <a:schemeClr val="bg1">
                <a:lumMod val="6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Primaire preventie of</a:t>
              </a:r>
            </a:p>
            <a:p>
              <a:pPr lvl="0" algn="ctr" defTabSz="844550">
                <a:lnSpc>
                  <a:spcPct val="90000"/>
                </a:lnSpc>
                <a:spcBef>
                  <a:spcPct val="0"/>
                </a:spcBef>
                <a:spcAft>
                  <a:spcPct val="35000"/>
                </a:spcAft>
              </a:pPr>
              <a:r>
                <a:rPr lang="nl-NL" sz="1900" dirty="0"/>
                <a:t>Bekende osteoporose</a:t>
              </a:r>
              <a:endParaRPr lang="nl-NL" sz="1900" kern="1200" dirty="0"/>
            </a:p>
          </p:txBody>
        </p:sp>
        <p:sp>
          <p:nvSpPr>
            <p:cNvPr id="12" name="Vrije vorm 5">
              <a:extLst>
                <a:ext uri="{FF2B5EF4-FFF2-40B4-BE49-F238E27FC236}">
                  <a16:creationId xmlns:a16="http://schemas.microsoft.com/office/drawing/2014/main" id="{17058EAE-CCAA-41A7-8B30-53F5FC27C594}"/>
                </a:ext>
              </a:extLst>
            </p:cNvPr>
            <p:cNvSpPr/>
            <p:nvPr/>
          </p:nvSpPr>
          <p:spPr>
            <a:xfrm>
              <a:off x="68223" y="2178988"/>
              <a:ext cx="2701318" cy="374840"/>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 behandeld bij ETZ</a:t>
              </a:r>
            </a:p>
          </p:txBody>
        </p:sp>
        <p:sp>
          <p:nvSpPr>
            <p:cNvPr id="13" name="Vrije vorm 7">
              <a:extLst>
                <a:ext uri="{FF2B5EF4-FFF2-40B4-BE49-F238E27FC236}">
                  <a16:creationId xmlns:a16="http://schemas.microsoft.com/office/drawing/2014/main" id="{69141BF6-9DC8-4BD4-A43A-A832613175BD}"/>
                </a:ext>
              </a:extLst>
            </p:cNvPr>
            <p:cNvSpPr/>
            <p:nvPr/>
          </p:nvSpPr>
          <p:spPr>
            <a:xfrm>
              <a:off x="3059832" y="2178988"/>
              <a:ext cx="2880320" cy="374840"/>
            </a:xfrm>
            <a:custGeom>
              <a:avLst/>
              <a:gdLst>
                <a:gd name="connsiteX0" fmla="*/ 0 w 2142479"/>
                <a:gd name="connsiteY0" fmla="*/ 139403 h 1394029"/>
                <a:gd name="connsiteX1" fmla="*/ 139403 w 2142479"/>
                <a:gd name="connsiteY1" fmla="*/ 0 h 1394029"/>
                <a:gd name="connsiteX2" fmla="*/ 2003076 w 2142479"/>
                <a:gd name="connsiteY2" fmla="*/ 0 h 1394029"/>
                <a:gd name="connsiteX3" fmla="*/ 2142479 w 2142479"/>
                <a:gd name="connsiteY3" fmla="*/ 139403 h 1394029"/>
                <a:gd name="connsiteX4" fmla="*/ 2142479 w 2142479"/>
                <a:gd name="connsiteY4" fmla="*/ 1254626 h 1394029"/>
                <a:gd name="connsiteX5" fmla="*/ 2003076 w 2142479"/>
                <a:gd name="connsiteY5" fmla="*/ 1394029 h 1394029"/>
                <a:gd name="connsiteX6" fmla="*/ 139403 w 2142479"/>
                <a:gd name="connsiteY6" fmla="*/ 1394029 h 1394029"/>
                <a:gd name="connsiteX7" fmla="*/ 0 w 2142479"/>
                <a:gd name="connsiteY7" fmla="*/ 1254626 h 1394029"/>
                <a:gd name="connsiteX8" fmla="*/ 0 w 2142479"/>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479" h="1394029">
                  <a:moveTo>
                    <a:pt x="0" y="139403"/>
                  </a:moveTo>
                  <a:cubicBezTo>
                    <a:pt x="0" y="62413"/>
                    <a:pt x="62413" y="0"/>
                    <a:pt x="139403" y="0"/>
                  </a:cubicBezTo>
                  <a:lnTo>
                    <a:pt x="2003076" y="0"/>
                  </a:lnTo>
                  <a:cubicBezTo>
                    <a:pt x="2080066" y="0"/>
                    <a:pt x="2142479" y="62413"/>
                    <a:pt x="2142479" y="139403"/>
                  </a:cubicBezTo>
                  <a:lnTo>
                    <a:pt x="2142479" y="1254626"/>
                  </a:lnTo>
                  <a:cubicBezTo>
                    <a:pt x="2142479" y="1331616"/>
                    <a:pt x="2080066" y="1394029"/>
                    <a:pt x="2003076" y="1394029"/>
                  </a:cubicBezTo>
                  <a:lnTo>
                    <a:pt x="139403" y="1394029"/>
                  </a:lnTo>
                  <a:cubicBezTo>
                    <a:pt x="62413" y="1394029"/>
                    <a:pt x="0" y="1331616"/>
                    <a:pt x="0" y="1254626"/>
                  </a:cubicBezTo>
                  <a:lnTo>
                    <a:pt x="0" y="139403"/>
                  </a:lnTo>
                  <a:close/>
                </a:path>
              </a:pathLst>
            </a:cu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220" tIns="113220" rIns="113220" bIns="113220" numCol="1" spcCol="1270" anchor="ctr" anchorCtr="0">
              <a:noAutofit/>
            </a:bodyPr>
            <a:lstStyle/>
            <a:p>
              <a:pPr lvl="0" algn="ctr" defTabSz="844550">
                <a:lnSpc>
                  <a:spcPct val="90000"/>
                </a:lnSpc>
                <a:spcBef>
                  <a:spcPct val="0"/>
                </a:spcBef>
                <a:spcAft>
                  <a:spcPct val="35000"/>
                </a:spcAft>
              </a:pPr>
              <a:r>
                <a:rPr lang="nl-NL" sz="1900" kern="1200" dirty="0"/>
                <a:t> </a:t>
              </a:r>
              <a:r>
                <a:rPr lang="nl-NL" sz="1900" dirty="0"/>
                <a:t>#, elders behandeld</a:t>
              </a:r>
              <a:endParaRPr lang="nl-NL" sz="1900" kern="1200" dirty="0"/>
            </a:p>
          </p:txBody>
        </p:sp>
      </p:grpSp>
      <p:sp>
        <p:nvSpPr>
          <p:cNvPr id="23" name="Vrije vorm 8">
            <a:extLst>
              <a:ext uri="{FF2B5EF4-FFF2-40B4-BE49-F238E27FC236}">
                <a16:creationId xmlns:a16="http://schemas.microsoft.com/office/drawing/2014/main" id="{0A1BED70-48F2-48D8-B30A-C775C6DE1510}"/>
              </a:ext>
            </a:extLst>
          </p:cNvPr>
          <p:cNvSpPr/>
          <p:nvPr/>
        </p:nvSpPr>
        <p:spPr>
          <a:xfrm>
            <a:off x="1503096" y="2384674"/>
            <a:ext cx="1250081" cy="693903"/>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Patiënt reageert niet</a:t>
            </a:r>
          </a:p>
        </p:txBody>
      </p:sp>
      <p:sp>
        <p:nvSpPr>
          <p:cNvPr id="24" name="Vrije vorm 8">
            <a:extLst>
              <a:ext uri="{FF2B5EF4-FFF2-40B4-BE49-F238E27FC236}">
                <a16:creationId xmlns:a16="http://schemas.microsoft.com/office/drawing/2014/main" id="{1032D641-5201-495A-ACA6-F879089A6864}"/>
              </a:ext>
            </a:extLst>
          </p:cNvPr>
          <p:cNvSpPr/>
          <p:nvPr/>
        </p:nvSpPr>
        <p:spPr>
          <a:xfrm>
            <a:off x="51858" y="3179617"/>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Diagnostiek en evaluatie</a:t>
            </a:r>
          </a:p>
        </p:txBody>
      </p:sp>
      <p:sp>
        <p:nvSpPr>
          <p:cNvPr id="25" name="Vrije vorm 8">
            <a:extLst>
              <a:ext uri="{FF2B5EF4-FFF2-40B4-BE49-F238E27FC236}">
                <a16:creationId xmlns:a16="http://schemas.microsoft.com/office/drawing/2014/main" id="{A4BC3028-CBD5-4309-BCF7-27BA8F79B457}"/>
              </a:ext>
            </a:extLst>
          </p:cNvPr>
          <p:cNvSpPr/>
          <p:nvPr/>
        </p:nvSpPr>
        <p:spPr>
          <a:xfrm>
            <a:off x="51858" y="3976038"/>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Geen opvolging nodig</a:t>
            </a:r>
          </a:p>
        </p:txBody>
      </p:sp>
      <p:sp>
        <p:nvSpPr>
          <p:cNvPr id="26" name="Vrije vorm 8">
            <a:extLst>
              <a:ext uri="{FF2B5EF4-FFF2-40B4-BE49-F238E27FC236}">
                <a16:creationId xmlns:a16="http://schemas.microsoft.com/office/drawing/2014/main" id="{9BBE8EA0-9173-4CB1-BDBB-5CEBEAA57E7A}"/>
              </a:ext>
            </a:extLst>
          </p:cNvPr>
          <p:cNvSpPr/>
          <p:nvPr/>
        </p:nvSpPr>
        <p:spPr>
          <a:xfrm>
            <a:off x="1503096" y="3977644"/>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Instellen medicatie</a:t>
            </a:r>
          </a:p>
        </p:txBody>
      </p:sp>
      <p:sp>
        <p:nvSpPr>
          <p:cNvPr id="27" name="Vrije vorm 8">
            <a:extLst>
              <a:ext uri="{FF2B5EF4-FFF2-40B4-BE49-F238E27FC236}">
                <a16:creationId xmlns:a16="http://schemas.microsoft.com/office/drawing/2014/main" id="{025E7165-8CD2-4EB4-9036-54FAE0C0D25C}"/>
              </a:ext>
            </a:extLst>
          </p:cNvPr>
          <p:cNvSpPr/>
          <p:nvPr/>
        </p:nvSpPr>
        <p:spPr>
          <a:xfrm>
            <a:off x="1460461" y="5326756"/>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Controles </a:t>
            </a:r>
          </a:p>
          <a:p>
            <a:pPr lvl="0" algn="ctr" defTabSz="666750">
              <a:lnSpc>
                <a:spcPct val="90000"/>
              </a:lnSpc>
              <a:spcBef>
                <a:spcPct val="0"/>
              </a:spcBef>
              <a:spcAft>
                <a:spcPct val="35000"/>
              </a:spcAft>
            </a:pPr>
            <a:r>
              <a:rPr lang="nl-NL" sz="1500" kern="1200" dirty="0"/>
              <a:t>2</a:t>
            </a:r>
            <a:r>
              <a:rPr lang="nl-NL" sz="1500" kern="1200" baseline="30000" dirty="0"/>
              <a:t>e</a:t>
            </a:r>
            <a:r>
              <a:rPr lang="nl-NL" sz="1500" kern="1200" dirty="0"/>
              <a:t> lijn</a:t>
            </a:r>
          </a:p>
        </p:txBody>
      </p:sp>
      <p:sp>
        <p:nvSpPr>
          <p:cNvPr id="28" name="Vrije vorm 8">
            <a:extLst>
              <a:ext uri="{FF2B5EF4-FFF2-40B4-BE49-F238E27FC236}">
                <a16:creationId xmlns:a16="http://schemas.microsoft.com/office/drawing/2014/main" id="{7E5C8A77-3ECE-4E49-A3DB-9A303F4F02BA}"/>
              </a:ext>
            </a:extLst>
          </p:cNvPr>
          <p:cNvSpPr/>
          <p:nvPr/>
        </p:nvSpPr>
        <p:spPr>
          <a:xfrm>
            <a:off x="3858585" y="5331956"/>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Controles </a:t>
            </a:r>
          </a:p>
          <a:p>
            <a:pPr lvl="0" algn="ctr" defTabSz="666750">
              <a:lnSpc>
                <a:spcPct val="90000"/>
              </a:lnSpc>
              <a:spcBef>
                <a:spcPct val="0"/>
              </a:spcBef>
              <a:spcAft>
                <a:spcPct val="35000"/>
              </a:spcAft>
            </a:pPr>
            <a:r>
              <a:rPr lang="nl-NL" sz="1500" dirty="0"/>
              <a:t>1</a:t>
            </a:r>
            <a:r>
              <a:rPr lang="nl-NL" sz="1500" baseline="30000" dirty="0"/>
              <a:t>e</a:t>
            </a:r>
            <a:r>
              <a:rPr lang="nl-NL" sz="1500" dirty="0"/>
              <a:t> lijn</a:t>
            </a:r>
          </a:p>
        </p:txBody>
      </p:sp>
      <p:sp>
        <p:nvSpPr>
          <p:cNvPr id="29" name="Vrije vorm 8">
            <a:extLst>
              <a:ext uri="{FF2B5EF4-FFF2-40B4-BE49-F238E27FC236}">
                <a16:creationId xmlns:a16="http://schemas.microsoft.com/office/drawing/2014/main" id="{CF544C4B-844C-40E5-B5FD-9F8A22489314}"/>
              </a:ext>
            </a:extLst>
          </p:cNvPr>
          <p:cNvSpPr/>
          <p:nvPr/>
        </p:nvSpPr>
        <p:spPr>
          <a:xfrm>
            <a:off x="3858586" y="1586774"/>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Oproep screening huisarts</a:t>
            </a:r>
          </a:p>
        </p:txBody>
      </p:sp>
      <p:sp>
        <p:nvSpPr>
          <p:cNvPr id="30" name="Vrije vorm 8">
            <a:extLst>
              <a:ext uri="{FF2B5EF4-FFF2-40B4-BE49-F238E27FC236}">
                <a16:creationId xmlns:a16="http://schemas.microsoft.com/office/drawing/2014/main" id="{66CE410A-DD1D-4128-9BC7-D4626926C8FC}"/>
              </a:ext>
            </a:extLst>
          </p:cNvPr>
          <p:cNvSpPr/>
          <p:nvPr/>
        </p:nvSpPr>
        <p:spPr>
          <a:xfrm>
            <a:off x="7026373" y="1586774"/>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Indicatie volgens NHG-standaard</a:t>
            </a:r>
          </a:p>
        </p:txBody>
      </p:sp>
      <p:sp>
        <p:nvSpPr>
          <p:cNvPr id="31" name="Vrije vorm 8">
            <a:extLst>
              <a:ext uri="{FF2B5EF4-FFF2-40B4-BE49-F238E27FC236}">
                <a16:creationId xmlns:a16="http://schemas.microsoft.com/office/drawing/2014/main" id="{F7E262B6-933D-423E-BA5B-A4C8671B6CC1}"/>
              </a:ext>
            </a:extLst>
          </p:cNvPr>
          <p:cNvSpPr/>
          <p:nvPr/>
        </p:nvSpPr>
        <p:spPr>
          <a:xfrm>
            <a:off x="7015863" y="3179617"/>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tx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Diagnostiek en evaluatie</a:t>
            </a:r>
          </a:p>
        </p:txBody>
      </p:sp>
      <p:sp>
        <p:nvSpPr>
          <p:cNvPr id="32" name="Vrije vorm 8">
            <a:extLst>
              <a:ext uri="{FF2B5EF4-FFF2-40B4-BE49-F238E27FC236}">
                <a16:creationId xmlns:a16="http://schemas.microsoft.com/office/drawing/2014/main" id="{FA6EF40F-BE11-47FC-B2A0-AFB7049AD59C}"/>
              </a:ext>
            </a:extLst>
          </p:cNvPr>
          <p:cNvSpPr/>
          <p:nvPr/>
        </p:nvSpPr>
        <p:spPr>
          <a:xfrm>
            <a:off x="7840928" y="397300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Geen opvolging nodig</a:t>
            </a:r>
          </a:p>
        </p:txBody>
      </p:sp>
      <p:sp>
        <p:nvSpPr>
          <p:cNvPr id="33" name="Vrije vorm 8">
            <a:extLst>
              <a:ext uri="{FF2B5EF4-FFF2-40B4-BE49-F238E27FC236}">
                <a16:creationId xmlns:a16="http://schemas.microsoft.com/office/drawing/2014/main" id="{177F93B5-626D-4862-B9FD-4E48B7A732F1}"/>
              </a:ext>
            </a:extLst>
          </p:cNvPr>
          <p:cNvSpPr/>
          <p:nvPr/>
        </p:nvSpPr>
        <p:spPr>
          <a:xfrm>
            <a:off x="6211820" y="397300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tx2">
              <a:lumMod val="50000"/>
            </a:schemeClr>
          </a:solidFill>
          <a:ln>
            <a:solidFill>
              <a:schemeClr val="tx2">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kern="1200" dirty="0"/>
              <a:t>Instellen medicatie</a:t>
            </a:r>
          </a:p>
        </p:txBody>
      </p:sp>
      <p:cxnSp>
        <p:nvCxnSpPr>
          <p:cNvPr id="1026" name="AutoShape 33">
            <a:extLst>
              <a:ext uri="{FF2B5EF4-FFF2-40B4-BE49-F238E27FC236}">
                <a16:creationId xmlns:a16="http://schemas.microsoft.com/office/drawing/2014/main" id="{454751C1-579A-4DEE-AFAE-97634A171425}"/>
              </a:ext>
            </a:extLst>
          </p:cNvPr>
          <p:cNvCxnSpPr>
            <a:cxnSpLocks noChangeShapeType="1"/>
          </p:cNvCxnSpPr>
          <p:nvPr/>
        </p:nvCxnSpPr>
        <p:spPr bwMode="auto">
          <a:xfrm>
            <a:off x="2128136" y="4668384"/>
            <a:ext cx="0" cy="65837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AutoShape 33">
            <a:extLst>
              <a:ext uri="{FF2B5EF4-FFF2-40B4-BE49-F238E27FC236}">
                <a16:creationId xmlns:a16="http://schemas.microsoft.com/office/drawing/2014/main" id="{61D99FEA-2C9C-4C0E-B958-65DA6FEA78C1}"/>
              </a:ext>
            </a:extLst>
          </p:cNvPr>
          <p:cNvCxnSpPr>
            <a:cxnSpLocks noChangeShapeType="1"/>
            <a:stCxn id="26" idx="5"/>
            <a:endCxn id="28" idx="0"/>
          </p:cNvCxnSpPr>
          <p:nvPr/>
        </p:nvCxnSpPr>
        <p:spPr bwMode="auto">
          <a:xfrm>
            <a:off x="2647039" y="4673025"/>
            <a:ext cx="1211546" cy="728469"/>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36" name="AutoShape 33">
            <a:extLst>
              <a:ext uri="{FF2B5EF4-FFF2-40B4-BE49-F238E27FC236}">
                <a16:creationId xmlns:a16="http://schemas.microsoft.com/office/drawing/2014/main" id="{F3EDDE56-21B1-44F3-B575-61EC54502861}"/>
              </a:ext>
            </a:extLst>
          </p:cNvPr>
          <p:cNvCxnSpPr>
            <a:cxnSpLocks noChangeShapeType="1"/>
          </p:cNvCxnSpPr>
          <p:nvPr/>
        </p:nvCxnSpPr>
        <p:spPr bwMode="auto">
          <a:xfrm>
            <a:off x="7640904" y="2282155"/>
            <a:ext cx="10508" cy="8944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33">
            <a:extLst>
              <a:ext uri="{FF2B5EF4-FFF2-40B4-BE49-F238E27FC236}">
                <a16:creationId xmlns:a16="http://schemas.microsoft.com/office/drawing/2014/main" id="{542CFFE1-CB39-4E50-AEB0-FF287AB6FC31}"/>
              </a:ext>
            </a:extLst>
          </p:cNvPr>
          <p:cNvCxnSpPr>
            <a:cxnSpLocks noChangeShapeType="1"/>
            <a:stCxn id="33" idx="6"/>
            <a:endCxn id="28" idx="3"/>
          </p:cNvCxnSpPr>
          <p:nvPr/>
        </p:nvCxnSpPr>
        <p:spPr bwMode="auto">
          <a:xfrm flipH="1">
            <a:off x="5108666" y="4668384"/>
            <a:ext cx="1209292" cy="733110"/>
          </a:xfrm>
          <a:prstGeom prst="straightConnector1">
            <a:avLst/>
          </a:prstGeom>
          <a:noFill/>
          <a:ln w="38100">
            <a:solidFill>
              <a:schemeClr val="tx2">
                <a:lumMod val="50000"/>
              </a:schemeClr>
            </a:solidFill>
            <a:round/>
            <a:headEnd/>
            <a:tailEnd type="triangle" w="med" len="med"/>
          </a:ln>
          <a:extLst>
            <a:ext uri="{909E8E84-426E-40DD-AFC4-6F175D3DCCD1}">
              <a14:hiddenFill xmlns:a14="http://schemas.microsoft.com/office/drawing/2010/main">
                <a:noFill/>
              </a14:hiddenFill>
            </a:ext>
          </a:extLst>
        </p:spPr>
      </p:cxnSp>
      <p:cxnSp>
        <p:nvCxnSpPr>
          <p:cNvPr id="54" name="AutoShape 33">
            <a:extLst>
              <a:ext uri="{FF2B5EF4-FFF2-40B4-BE49-F238E27FC236}">
                <a16:creationId xmlns:a16="http://schemas.microsoft.com/office/drawing/2014/main" id="{00243400-53AA-4C35-B9FC-61DB69E3ADBA}"/>
              </a:ext>
            </a:extLst>
          </p:cNvPr>
          <p:cNvCxnSpPr>
            <a:cxnSpLocks noChangeShapeType="1"/>
            <a:stCxn id="24" idx="5"/>
            <a:endCxn id="26" idx="0"/>
          </p:cNvCxnSpPr>
          <p:nvPr/>
        </p:nvCxnSpPr>
        <p:spPr bwMode="auto">
          <a:xfrm>
            <a:off x="1195801" y="3874998"/>
            <a:ext cx="307295" cy="1721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8" name="AutoShape 33">
            <a:extLst>
              <a:ext uri="{FF2B5EF4-FFF2-40B4-BE49-F238E27FC236}">
                <a16:creationId xmlns:a16="http://schemas.microsoft.com/office/drawing/2014/main" id="{E96FC455-7ED3-4040-BD4B-565618686A1F}"/>
              </a:ext>
            </a:extLst>
          </p:cNvPr>
          <p:cNvCxnSpPr>
            <a:cxnSpLocks noChangeShapeType="1"/>
            <a:endCxn id="8" idx="3"/>
          </p:cNvCxnSpPr>
          <p:nvPr/>
        </p:nvCxnSpPr>
        <p:spPr bwMode="auto">
          <a:xfrm flipH="1">
            <a:off x="1301940" y="2282155"/>
            <a:ext cx="100578" cy="17057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0" name="AutoShape 33">
            <a:extLst>
              <a:ext uri="{FF2B5EF4-FFF2-40B4-BE49-F238E27FC236}">
                <a16:creationId xmlns:a16="http://schemas.microsoft.com/office/drawing/2014/main" id="{B801BF80-1F70-4246-A8D3-530A08E40F5B}"/>
              </a:ext>
            </a:extLst>
          </p:cNvPr>
          <p:cNvCxnSpPr>
            <a:cxnSpLocks noChangeShapeType="1"/>
            <a:endCxn id="23" idx="0"/>
          </p:cNvCxnSpPr>
          <p:nvPr/>
        </p:nvCxnSpPr>
        <p:spPr bwMode="auto">
          <a:xfrm>
            <a:off x="1402518" y="2282155"/>
            <a:ext cx="100578" cy="17190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3" name="AutoShape 33">
            <a:extLst>
              <a:ext uri="{FF2B5EF4-FFF2-40B4-BE49-F238E27FC236}">
                <a16:creationId xmlns:a16="http://schemas.microsoft.com/office/drawing/2014/main" id="{180506FA-FBFC-47A0-BA7B-1E904A86F7C3}"/>
              </a:ext>
            </a:extLst>
          </p:cNvPr>
          <p:cNvCxnSpPr>
            <a:cxnSpLocks noChangeShapeType="1"/>
          </p:cNvCxnSpPr>
          <p:nvPr/>
        </p:nvCxnSpPr>
        <p:spPr bwMode="auto">
          <a:xfrm flipH="1">
            <a:off x="685800" y="3078577"/>
            <a:ext cx="1609" cy="1218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 name="AutoShape 33">
            <a:extLst>
              <a:ext uri="{FF2B5EF4-FFF2-40B4-BE49-F238E27FC236}">
                <a16:creationId xmlns:a16="http://schemas.microsoft.com/office/drawing/2014/main" id="{A655349A-4CBB-4280-8BD1-7705CAFE14D4}"/>
              </a:ext>
            </a:extLst>
          </p:cNvPr>
          <p:cNvCxnSpPr>
            <a:cxnSpLocks noChangeShapeType="1"/>
          </p:cNvCxnSpPr>
          <p:nvPr/>
        </p:nvCxnSpPr>
        <p:spPr bwMode="auto">
          <a:xfrm>
            <a:off x="722971" y="3871964"/>
            <a:ext cx="0" cy="10103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3" name="AutoShape 33">
            <a:extLst>
              <a:ext uri="{FF2B5EF4-FFF2-40B4-BE49-F238E27FC236}">
                <a16:creationId xmlns:a16="http://schemas.microsoft.com/office/drawing/2014/main" id="{36C3DFCA-9230-4236-AF63-5EAC9EDEA232}"/>
              </a:ext>
            </a:extLst>
          </p:cNvPr>
          <p:cNvCxnSpPr>
            <a:cxnSpLocks noChangeShapeType="1"/>
            <a:endCxn id="33" idx="3"/>
          </p:cNvCxnSpPr>
          <p:nvPr/>
        </p:nvCxnSpPr>
        <p:spPr bwMode="auto">
          <a:xfrm flipH="1">
            <a:off x="7461901" y="3863090"/>
            <a:ext cx="189512" cy="179451"/>
          </a:xfrm>
          <a:prstGeom prst="straightConnector1">
            <a:avLst/>
          </a:prstGeom>
          <a:noFill/>
          <a:ln w="9525">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76" name="AutoShape 33">
            <a:extLst>
              <a:ext uri="{FF2B5EF4-FFF2-40B4-BE49-F238E27FC236}">
                <a16:creationId xmlns:a16="http://schemas.microsoft.com/office/drawing/2014/main" id="{2C04D8ED-D63A-47C6-9337-877DE0919767}"/>
              </a:ext>
            </a:extLst>
          </p:cNvPr>
          <p:cNvCxnSpPr>
            <a:cxnSpLocks noChangeShapeType="1"/>
            <a:endCxn id="32" idx="0"/>
          </p:cNvCxnSpPr>
          <p:nvPr/>
        </p:nvCxnSpPr>
        <p:spPr bwMode="auto">
          <a:xfrm>
            <a:off x="7661107" y="3871964"/>
            <a:ext cx="179821" cy="17057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4" name="Vrije vorm 8">
            <a:extLst>
              <a:ext uri="{FF2B5EF4-FFF2-40B4-BE49-F238E27FC236}">
                <a16:creationId xmlns:a16="http://schemas.microsoft.com/office/drawing/2014/main" id="{5AD3F9D4-1CCA-4BE9-8506-416617F0B568}"/>
              </a:ext>
            </a:extLst>
          </p:cNvPr>
          <p:cNvSpPr/>
          <p:nvPr/>
        </p:nvSpPr>
        <p:spPr>
          <a:xfrm>
            <a:off x="4653977" y="2411001"/>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tx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Patiënt reageert</a:t>
            </a:r>
          </a:p>
        </p:txBody>
      </p:sp>
      <p:sp>
        <p:nvSpPr>
          <p:cNvPr id="38" name="Vrije vorm 8">
            <a:extLst>
              <a:ext uri="{FF2B5EF4-FFF2-40B4-BE49-F238E27FC236}">
                <a16:creationId xmlns:a16="http://schemas.microsoft.com/office/drawing/2014/main" id="{23637653-7608-4F62-A02D-43FED0254459}"/>
              </a:ext>
            </a:extLst>
          </p:cNvPr>
          <p:cNvSpPr/>
          <p:nvPr/>
        </p:nvSpPr>
        <p:spPr>
          <a:xfrm>
            <a:off x="3038786" y="2411001"/>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tx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Patiënt reageert niet</a:t>
            </a:r>
          </a:p>
        </p:txBody>
      </p:sp>
      <p:sp>
        <p:nvSpPr>
          <p:cNvPr id="40" name="Vrije vorm 8">
            <a:extLst>
              <a:ext uri="{FF2B5EF4-FFF2-40B4-BE49-F238E27FC236}">
                <a16:creationId xmlns:a16="http://schemas.microsoft.com/office/drawing/2014/main" id="{4FBD97F4-7F2F-4A5C-9428-62006913A9B5}"/>
              </a:ext>
            </a:extLst>
          </p:cNvPr>
          <p:cNvSpPr/>
          <p:nvPr/>
        </p:nvSpPr>
        <p:spPr>
          <a:xfrm>
            <a:off x="3038786" y="3182393"/>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Memo in HIS</a:t>
            </a:r>
          </a:p>
        </p:txBody>
      </p:sp>
      <p:cxnSp>
        <p:nvCxnSpPr>
          <p:cNvPr id="41" name="AutoShape 33">
            <a:extLst>
              <a:ext uri="{FF2B5EF4-FFF2-40B4-BE49-F238E27FC236}">
                <a16:creationId xmlns:a16="http://schemas.microsoft.com/office/drawing/2014/main" id="{E59E384E-8A0D-4461-9BFA-6B627830916B}"/>
              </a:ext>
            </a:extLst>
          </p:cNvPr>
          <p:cNvCxnSpPr>
            <a:cxnSpLocks noChangeShapeType="1"/>
            <a:endCxn id="34" idx="0"/>
          </p:cNvCxnSpPr>
          <p:nvPr/>
        </p:nvCxnSpPr>
        <p:spPr bwMode="auto">
          <a:xfrm>
            <a:off x="4490023" y="2278982"/>
            <a:ext cx="163954" cy="201557"/>
          </a:xfrm>
          <a:prstGeom prst="straightConnector1">
            <a:avLst/>
          </a:prstGeom>
          <a:noFill/>
          <a:ln w="9525">
            <a:solidFill>
              <a:schemeClr val="tx2">
                <a:lumMod val="50000"/>
              </a:schemeClr>
            </a:solidFill>
            <a:round/>
            <a:headEnd/>
            <a:tailEnd type="triangle" w="med" len="med"/>
          </a:ln>
          <a:extLst>
            <a:ext uri="{909E8E84-426E-40DD-AFC4-6F175D3DCCD1}">
              <a14:hiddenFill xmlns:a14="http://schemas.microsoft.com/office/drawing/2010/main">
                <a:noFill/>
              </a14:hiddenFill>
            </a:ext>
          </a:extLst>
        </p:spPr>
      </p:cxnSp>
      <p:cxnSp>
        <p:nvCxnSpPr>
          <p:cNvPr id="43" name="AutoShape 33">
            <a:extLst>
              <a:ext uri="{FF2B5EF4-FFF2-40B4-BE49-F238E27FC236}">
                <a16:creationId xmlns:a16="http://schemas.microsoft.com/office/drawing/2014/main" id="{BBAAE3D5-CBFF-40AC-812C-617199E6565D}"/>
              </a:ext>
            </a:extLst>
          </p:cNvPr>
          <p:cNvCxnSpPr>
            <a:cxnSpLocks noChangeShapeType="1"/>
            <a:endCxn id="38" idx="3"/>
          </p:cNvCxnSpPr>
          <p:nvPr/>
        </p:nvCxnSpPr>
        <p:spPr bwMode="auto">
          <a:xfrm flipH="1">
            <a:off x="4288867" y="2285305"/>
            <a:ext cx="163954" cy="195234"/>
          </a:xfrm>
          <a:prstGeom prst="straightConnector1">
            <a:avLst/>
          </a:prstGeom>
          <a:noFill/>
          <a:ln w="9525">
            <a:solidFill>
              <a:schemeClr val="tx2">
                <a:lumMod val="50000"/>
              </a:schemeClr>
            </a:solidFill>
            <a:round/>
            <a:headEnd/>
            <a:tailEnd type="triangle" w="med" len="med"/>
          </a:ln>
          <a:extLst>
            <a:ext uri="{909E8E84-426E-40DD-AFC4-6F175D3DCCD1}">
              <a14:hiddenFill xmlns:a14="http://schemas.microsoft.com/office/drawing/2010/main">
                <a:noFill/>
              </a14:hiddenFill>
            </a:ext>
          </a:extLst>
        </p:spPr>
      </p:cxnSp>
      <p:cxnSp>
        <p:nvCxnSpPr>
          <p:cNvPr id="47" name="AutoShape 33">
            <a:extLst>
              <a:ext uri="{FF2B5EF4-FFF2-40B4-BE49-F238E27FC236}">
                <a16:creationId xmlns:a16="http://schemas.microsoft.com/office/drawing/2014/main" id="{E11FFA6F-1E9C-4824-8988-DFC56BD8E221}"/>
              </a:ext>
            </a:extLst>
          </p:cNvPr>
          <p:cNvCxnSpPr>
            <a:cxnSpLocks noChangeShapeType="1"/>
          </p:cNvCxnSpPr>
          <p:nvPr/>
        </p:nvCxnSpPr>
        <p:spPr bwMode="auto">
          <a:xfrm>
            <a:off x="3717758" y="3078577"/>
            <a:ext cx="0" cy="153501"/>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52" name="AutoShape 33">
            <a:extLst>
              <a:ext uri="{FF2B5EF4-FFF2-40B4-BE49-F238E27FC236}">
                <a16:creationId xmlns:a16="http://schemas.microsoft.com/office/drawing/2014/main" id="{E4059D4B-BF2A-4F51-9FE9-8B17FF85EEEE}"/>
              </a:ext>
            </a:extLst>
          </p:cNvPr>
          <p:cNvCxnSpPr>
            <a:cxnSpLocks noChangeShapeType="1"/>
            <a:stCxn id="34" idx="4"/>
            <a:endCxn id="31" idx="0"/>
          </p:cNvCxnSpPr>
          <p:nvPr/>
        </p:nvCxnSpPr>
        <p:spPr bwMode="auto">
          <a:xfrm>
            <a:off x="5904058" y="3036844"/>
            <a:ext cx="1111805" cy="212311"/>
          </a:xfrm>
          <a:prstGeom prst="straightConnector1">
            <a:avLst/>
          </a:prstGeom>
          <a:noFill/>
          <a:ln w="38100">
            <a:solidFill>
              <a:schemeClr val="tx2">
                <a:lumMod val="50000"/>
              </a:schemeClr>
            </a:solidFill>
            <a:round/>
            <a:headEnd/>
            <a:tailEnd type="triangle" w="med" len="med"/>
          </a:ln>
          <a:extLst>
            <a:ext uri="{909E8E84-426E-40DD-AFC4-6F175D3DCCD1}">
              <a14:hiddenFill xmlns:a14="http://schemas.microsoft.com/office/drawing/2010/main">
                <a:noFill/>
              </a14:hiddenFill>
            </a:ext>
          </a:extLst>
        </p:spPr>
      </p:cxnSp>
      <p:cxnSp>
        <p:nvCxnSpPr>
          <p:cNvPr id="55" name="AutoShape 33">
            <a:extLst>
              <a:ext uri="{FF2B5EF4-FFF2-40B4-BE49-F238E27FC236}">
                <a16:creationId xmlns:a16="http://schemas.microsoft.com/office/drawing/2014/main" id="{9F627194-2393-4B94-8CD3-4F2A257B5099}"/>
              </a:ext>
            </a:extLst>
          </p:cNvPr>
          <p:cNvCxnSpPr>
            <a:cxnSpLocks noChangeShapeType="1"/>
            <a:endCxn id="34" idx="6"/>
          </p:cNvCxnSpPr>
          <p:nvPr/>
        </p:nvCxnSpPr>
        <p:spPr bwMode="auto">
          <a:xfrm flipV="1">
            <a:off x="4288867" y="3106382"/>
            <a:ext cx="471248" cy="420926"/>
          </a:xfrm>
          <a:prstGeom prst="straightConnector1">
            <a:avLst/>
          </a:prstGeom>
          <a:noFill/>
          <a:ln w="3810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59" name="AutoShape 33">
            <a:extLst>
              <a:ext uri="{FF2B5EF4-FFF2-40B4-BE49-F238E27FC236}">
                <a16:creationId xmlns:a16="http://schemas.microsoft.com/office/drawing/2014/main" id="{FFD8A1B3-7BF8-4840-86FF-06F499D34BA0}"/>
              </a:ext>
            </a:extLst>
          </p:cNvPr>
          <p:cNvCxnSpPr>
            <a:cxnSpLocks noChangeShapeType="1"/>
          </p:cNvCxnSpPr>
          <p:nvPr/>
        </p:nvCxnSpPr>
        <p:spPr bwMode="auto">
          <a:xfrm flipV="1">
            <a:off x="2756039" y="1934464"/>
            <a:ext cx="1119452" cy="541594"/>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61" name="AutoShape 33">
            <a:extLst>
              <a:ext uri="{FF2B5EF4-FFF2-40B4-BE49-F238E27FC236}">
                <a16:creationId xmlns:a16="http://schemas.microsoft.com/office/drawing/2014/main" id="{D8AF2C8D-4162-40B0-B000-D2ED4FF9EB24}"/>
              </a:ext>
            </a:extLst>
          </p:cNvPr>
          <p:cNvCxnSpPr>
            <a:cxnSpLocks noChangeShapeType="1"/>
          </p:cNvCxnSpPr>
          <p:nvPr/>
        </p:nvCxnSpPr>
        <p:spPr bwMode="auto">
          <a:xfrm>
            <a:off x="2710542" y="5674446"/>
            <a:ext cx="1173707" cy="0"/>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sp>
        <p:nvSpPr>
          <p:cNvPr id="72" name="Vrije vorm 8">
            <a:extLst>
              <a:ext uri="{FF2B5EF4-FFF2-40B4-BE49-F238E27FC236}">
                <a16:creationId xmlns:a16="http://schemas.microsoft.com/office/drawing/2014/main" id="{5EF1EE77-AACD-40E5-B24B-4F30BD56E122}"/>
              </a:ext>
            </a:extLst>
          </p:cNvPr>
          <p:cNvSpPr/>
          <p:nvPr/>
        </p:nvSpPr>
        <p:spPr>
          <a:xfrm>
            <a:off x="1460461" y="6080410"/>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E-consult voor 1</a:t>
            </a:r>
            <a:r>
              <a:rPr lang="nl-NL" sz="1500" baseline="30000" dirty="0"/>
              <a:t>e</a:t>
            </a:r>
            <a:r>
              <a:rPr lang="nl-NL" sz="1500" dirty="0"/>
              <a:t> lijn</a:t>
            </a:r>
          </a:p>
        </p:txBody>
      </p:sp>
      <p:cxnSp>
        <p:nvCxnSpPr>
          <p:cNvPr id="74" name="AutoShape 33">
            <a:extLst>
              <a:ext uri="{FF2B5EF4-FFF2-40B4-BE49-F238E27FC236}">
                <a16:creationId xmlns:a16="http://schemas.microsoft.com/office/drawing/2014/main" id="{89D9BAF1-7F57-417D-863E-188154580B63}"/>
              </a:ext>
            </a:extLst>
          </p:cNvPr>
          <p:cNvCxnSpPr>
            <a:cxnSpLocks noChangeShapeType="1"/>
            <a:endCxn id="28" idx="7"/>
          </p:cNvCxnSpPr>
          <p:nvPr/>
        </p:nvCxnSpPr>
        <p:spPr bwMode="auto">
          <a:xfrm flipV="1">
            <a:off x="2839453" y="5957799"/>
            <a:ext cx="1019132" cy="159023"/>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78" name="AutoShape 33">
            <a:extLst>
              <a:ext uri="{FF2B5EF4-FFF2-40B4-BE49-F238E27FC236}">
                <a16:creationId xmlns:a16="http://schemas.microsoft.com/office/drawing/2014/main" id="{B248DD6E-C50D-47C9-9E4C-BC25F8A4D215}"/>
              </a:ext>
            </a:extLst>
          </p:cNvPr>
          <p:cNvCxnSpPr>
            <a:cxnSpLocks noChangeShapeType="1"/>
            <a:endCxn id="72" idx="3"/>
          </p:cNvCxnSpPr>
          <p:nvPr/>
        </p:nvCxnSpPr>
        <p:spPr bwMode="auto">
          <a:xfrm flipH="1">
            <a:off x="2710542" y="5991636"/>
            <a:ext cx="953284" cy="158312"/>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sp>
        <p:nvSpPr>
          <p:cNvPr id="82" name="Vrije vorm 8">
            <a:extLst>
              <a:ext uri="{FF2B5EF4-FFF2-40B4-BE49-F238E27FC236}">
                <a16:creationId xmlns:a16="http://schemas.microsoft.com/office/drawing/2014/main" id="{C7AE6377-5D9C-40E0-8FA7-D3693635838D}"/>
              </a:ext>
            </a:extLst>
          </p:cNvPr>
          <p:cNvSpPr/>
          <p:nvPr/>
        </p:nvSpPr>
        <p:spPr>
          <a:xfrm>
            <a:off x="6211820" y="5326756"/>
            <a:ext cx="1250081" cy="695381"/>
          </a:xfrm>
          <a:custGeom>
            <a:avLst/>
            <a:gdLst>
              <a:gd name="connsiteX0" fmla="*/ 0 w 1641876"/>
              <a:gd name="connsiteY0" fmla="*/ 139403 h 1394029"/>
              <a:gd name="connsiteX1" fmla="*/ 139403 w 1641876"/>
              <a:gd name="connsiteY1" fmla="*/ 0 h 1394029"/>
              <a:gd name="connsiteX2" fmla="*/ 1502473 w 1641876"/>
              <a:gd name="connsiteY2" fmla="*/ 0 h 1394029"/>
              <a:gd name="connsiteX3" fmla="*/ 1641876 w 1641876"/>
              <a:gd name="connsiteY3" fmla="*/ 139403 h 1394029"/>
              <a:gd name="connsiteX4" fmla="*/ 1641876 w 1641876"/>
              <a:gd name="connsiteY4" fmla="*/ 1254626 h 1394029"/>
              <a:gd name="connsiteX5" fmla="*/ 1502473 w 1641876"/>
              <a:gd name="connsiteY5" fmla="*/ 1394029 h 1394029"/>
              <a:gd name="connsiteX6" fmla="*/ 139403 w 1641876"/>
              <a:gd name="connsiteY6" fmla="*/ 1394029 h 1394029"/>
              <a:gd name="connsiteX7" fmla="*/ 0 w 1641876"/>
              <a:gd name="connsiteY7" fmla="*/ 1254626 h 1394029"/>
              <a:gd name="connsiteX8" fmla="*/ 0 w 1641876"/>
              <a:gd name="connsiteY8" fmla="*/ 139403 h 139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76" h="1394029">
                <a:moveTo>
                  <a:pt x="0" y="139403"/>
                </a:moveTo>
                <a:cubicBezTo>
                  <a:pt x="0" y="62413"/>
                  <a:pt x="62413" y="0"/>
                  <a:pt x="139403" y="0"/>
                </a:cubicBezTo>
                <a:lnTo>
                  <a:pt x="1502473" y="0"/>
                </a:lnTo>
                <a:cubicBezTo>
                  <a:pt x="1579463" y="0"/>
                  <a:pt x="1641876" y="62413"/>
                  <a:pt x="1641876" y="139403"/>
                </a:cubicBezTo>
                <a:lnTo>
                  <a:pt x="1641876" y="1254626"/>
                </a:lnTo>
                <a:cubicBezTo>
                  <a:pt x="1641876" y="1331616"/>
                  <a:pt x="1579463" y="1394029"/>
                  <a:pt x="1502473" y="1394029"/>
                </a:cubicBezTo>
                <a:lnTo>
                  <a:pt x="139403" y="1394029"/>
                </a:lnTo>
                <a:cubicBezTo>
                  <a:pt x="62413" y="1394029"/>
                  <a:pt x="0" y="1331616"/>
                  <a:pt x="0" y="1254626"/>
                </a:cubicBezTo>
                <a:lnTo>
                  <a:pt x="0" y="139403"/>
                </a:lnTo>
                <a:close/>
              </a:path>
            </a:pathLst>
          </a:cu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7980" tIns="97980" rIns="97980" bIns="97980" numCol="1" spcCol="1270" anchor="ctr" anchorCtr="0">
            <a:noAutofit/>
          </a:bodyPr>
          <a:lstStyle/>
          <a:p>
            <a:pPr lvl="0" algn="ctr" defTabSz="666750">
              <a:lnSpc>
                <a:spcPct val="90000"/>
              </a:lnSpc>
              <a:spcBef>
                <a:spcPct val="0"/>
              </a:spcBef>
              <a:spcAft>
                <a:spcPct val="35000"/>
              </a:spcAft>
            </a:pPr>
            <a:r>
              <a:rPr lang="nl-NL" sz="1500" dirty="0"/>
              <a:t>Controles </a:t>
            </a:r>
          </a:p>
          <a:p>
            <a:pPr lvl="0" algn="ctr" defTabSz="666750">
              <a:lnSpc>
                <a:spcPct val="90000"/>
              </a:lnSpc>
              <a:spcBef>
                <a:spcPct val="0"/>
              </a:spcBef>
              <a:spcAft>
                <a:spcPct val="35000"/>
              </a:spcAft>
            </a:pPr>
            <a:r>
              <a:rPr lang="nl-NL" sz="1500" dirty="0"/>
              <a:t>apotheek</a:t>
            </a:r>
          </a:p>
        </p:txBody>
      </p:sp>
      <p:cxnSp>
        <p:nvCxnSpPr>
          <p:cNvPr id="83" name="AutoShape 33">
            <a:extLst>
              <a:ext uri="{FF2B5EF4-FFF2-40B4-BE49-F238E27FC236}">
                <a16:creationId xmlns:a16="http://schemas.microsoft.com/office/drawing/2014/main" id="{A986E84F-8202-4AAF-875D-F90C65F247FC}"/>
              </a:ext>
            </a:extLst>
          </p:cNvPr>
          <p:cNvCxnSpPr>
            <a:cxnSpLocks noChangeShapeType="1"/>
          </p:cNvCxnSpPr>
          <p:nvPr/>
        </p:nvCxnSpPr>
        <p:spPr bwMode="auto">
          <a:xfrm>
            <a:off x="5279017" y="5678008"/>
            <a:ext cx="932803" cy="0"/>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cxnSp>
        <p:nvCxnSpPr>
          <p:cNvPr id="85" name="AutoShape 33">
            <a:extLst>
              <a:ext uri="{FF2B5EF4-FFF2-40B4-BE49-F238E27FC236}">
                <a16:creationId xmlns:a16="http://schemas.microsoft.com/office/drawing/2014/main" id="{12F188AE-C6EF-4832-A35F-DA60E6B5B0F7}"/>
              </a:ext>
            </a:extLst>
          </p:cNvPr>
          <p:cNvCxnSpPr>
            <a:cxnSpLocks noChangeShapeType="1"/>
          </p:cNvCxnSpPr>
          <p:nvPr/>
        </p:nvCxnSpPr>
        <p:spPr bwMode="auto">
          <a:xfrm flipH="1">
            <a:off x="5108667" y="5674446"/>
            <a:ext cx="856602" cy="0"/>
          </a:xfrm>
          <a:prstGeom prst="straightConnector1">
            <a:avLst/>
          </a:prstGeom>
          <a:noFill/>
          <a:ln w="57150">
            <a:solidFill>
              <a:schemeClr val="bg2">
                <a:lumMod val="75000"/>
              </a:schemeClr>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25741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2B600-C0CD-498D-8BCF-A951E4D5D160}"/>
              </a:ext>
            </a:extLst>
          </p:cNvPr>
          <p:cNvSpPr>
            <a:spLocks noGrp="1"/>
          </p:cNvSpPr>
          <p:nvPr>
            <p:ph type="title"/>
          </p:nvPr>
        </p:nvSpPr>
        <p:spPr/>
        <p:txBody>
          <a:bodyPr/>
          <a:lstStyle/>
          <a:p>
            <a:r>
              <a:rPr lang="nl-NL" dirty="0"/>
              <a:t>Oproep systeem huisarts</a:t>
            </a:r>
          </a:p>
        </p:txBody>
      </p:sp>
      <p:sp>
        <p:nvSpPr>
          <p:cNvPr id="3" name="Tijdelijke aanduiding voor inhoud 2">
            <a:extLst>
              <a:ext uri="{FF2B5EF4-FFF2-40B4-BE49-F238E27FC236}">
                <a16:creationId xmlns:a16="http://schemas.microsoft.com/office/drawing/2014/main" id="{A56284F7-1825-453D-904C-0329129F5B63}"/>
              </a:ext>
            </a:extLst>
          </p:cNvPr>
          <p:cNvSpPr>
            <a:spLocks noGrp="1"/>
          </p:cNvSpPr>
          <p:nvPr>
            <p:ph idx="1"/>
          </p:nvPr>
        </p:nvSpPr>
        <p:spPr/>
        <p:txBody>
          <a:bodyPr/>
          <a:lstStyle/>
          <a:p>
            <a:r>
              <a:rPr lang="nl-NL" dirty="0"/>
              <a:t>Input vanuit lijst vanuit het ETZ</a:t>
            </a:r>
          </a:p>
          <a:p>
            <a:r>
              <a:rPr lang="nl-NL" dirty="0"/>
              <a:t>Input vanuit de huisarts </a:t>
            </a:r>
          </a:p>
          <a:p>
            <a:pPr lvl="1"/>
            <a:r>
              <a:rPr lang="nl-NL" dirty="0"/>
              <a:t>Fractuur elders</a:t>
            </a:r>
          </a:p>
          <a:p>
            <a:pPr lvl="1"/>
            <a:r>
              <a:rPr lang="nl-NL" dirty="0"/>
              <a:t>Primaire preventie volgens richtlijnen NHG</a:t>
            </a:r>
          </a:p>
          <a:p>
            <a:r>
              <a:rPr lang="nl-NL" dirty="0"/>
              <a:t>Registratie in HIS (niet KIS)</a:t>
            </a:r>
          </a:p>
          <a:p>
            <a:pPr lvl="1"/>
            <a:r>
              <a:rPr lang="nl-NL" dirty="0"/>
              <a:t>Aanmaken </a:t>
            </a:r>
            <a:r>
              <a:rPr lang="nl-NL" dirty="0" err="1"/>
              <a:t>labcodes</a:t>
            </a:r>
            <a:endParaRPr lang="nl-NL" dirty="0"/>
          </a:p>
          <a:p>
            <a:pPr lvl="1"/>
            <a:r>
              <a:rPr lang="nl-NL" dirty="0"/>
              <a:t>Aanmaken memo</a:t>
            </a:r>
          </a:p>
          <a:p>
            <a:r>
              <a:rPr lang="nl-NL" dirty="0"/>
              <a:t>Versturen oproepbrief </a:t>
            </a:r>
          </a:p>
        </p:txBody>
      </p:sp>
    </p:spTree>
    <p:extLst>
      <p:ext uri="{BB962C8B-B14F-4D97-AF65-F5344CB8AC3E}">
        <p14:creationId xmlns:p14="http://schemas.microsoft.com/office/powerpoint/2010/main" val="1582661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7C2F3-AA33-4091-9F10-BDA8AF99455D}"/>
              </a:ext>
            </a:extLst>
          </p:cNvPr>
          <p:cNvSpPr>
            <a:spLocks noGrp="1"/>
          </p:cNvSpPr>
          <p:nvPr>
            <p:ph type="title"/>
          </p:nvPr>
        </p:nvSpPr>
        <p:spPr/>
        <p:txBody>
          <a:bodyPr/>
          <a:lstStyle/>
          <a:p>
            <a:r>
              <a:rPr lang="nl-NL" dirty="0"/>
              <a:t>In kaart brengen van patiënt</a:t>
            </a:r>
          </a:p>
        </p:txBody>
      </p:sp>
      <p:sp>
        <p:nvSpPr>
          <p:cNvPr id="3" name="Tijdelijke aanduiding voor inhoud 2">
            <a:extLst>
              <a:ext uri="{FF2B5EF4-FFF2-40B4-BE49-F238E27FC236}">
                <a16:creationId xmlns:a16="http://schemas.microsoft.com/office/drawing/2014/main" id="{02F3BF93-D59A-44EE-AF8C-FAC180C2BCD2}"/>
              </a:ext>
            </a:extLst>
          </p:cNvPr>
          <p:cNvSpPr>
            <a:spLocks noGrp="1"/>
          </p:cNvSpPr>
          <p:nvPr>
            <p:ph idx="1"/>
          </p:nvPr>
        </p:nvSpPr>
        <p:spPr/>
        <p:txBody>
          <a:bodyPr/>
          <a:lstStyle/>
          <a:p>
            <a:r>
              <a:rPr lang="nl-NL" dirty="0"/>
              <a:t>Anamnese </a:t>
            </a:r>
          </a:p>
          <a:p>
            <a:pPr lvl="1"/>
            <a:r>
              <a:rPr lang="nl-NL" dirty="0"/>
              <a:t>Risicofactoren</a:t>
            </a:r>
          </a:p>
          <a:p>
            <a:r>
              <a:rPr lang="nl-NL" dirty="0"/>
              <a:t>Lichamelijk onderzoek</a:t>
            </a:r>
          </a:p>
          <a:p>
            <a:pPr lvl="1"/>
            <a:r>
              <a:rPr lang="nl-NL" dirty="0"/>
              <a:t>Lengte</a:t>
            </a:r>
          </a:p>
          <a:p>
            <a:r>
              <a:rPr lang="nl-NL" dirty="0"/>
              <a:t>Labonderzoek</a:t>
            </a:r>
          </a:p>
          <a:p>
            <a:r>
              <a:rPr lang="nl-NL" dirty="0"/>
              <a:t>DEXA-meting</a:t>
            </a:r>
          </a:p>
        </p:txBody>
      </p:sp>
    </p:spTree>
    <p:extLst>
      <p:ext uri="{BB962C8B-B14F-4D97-AF65-F5344CB8AC3E}">
        <p14:creationId xmlns:p14="http://schemas.microsoft.com/office/powerpoint/2010/main" val="341854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D5B6C-5F47-45E9-AD5E-3332E36E43B6}"/>
              </a:ext>
            </a:extLst>
          </p:cNvPr>
          <p:cNvSpPr>
            <a:spLocks noGrp="1"/>
          </p:cNvSpPr>
          <p:nvPr>
            <p:ph type="title"/>
          </p:nvPr>
        </p:nvSpPr>
        <p:spPr>
          <a:xfrm>
            <a:off x="628650" y="365126"/>
            <a:ext cx="7886700" cy="874127"/>
          </a:xfrm>
        </p:spPr>
        <p:txBody>
          <a:bodyPr/>
          <a:lstStyle/>
          <a:p>
            <a:r>
              <a:rPr lang="nl-NL" dirty="0"/>
              <a:t>Controlebeleid 1</a:t>
            </a:r>
            <a:r>
              <a:rPr lang="nl-NL" baseline="30000" dirty="0"/>
              <a:t>e</a:t>
            </a:r>
            <a:r>
              <a:rPr lang="nl-NL" dirty="0"/>
              <a:t> lijn</a:t>
            </a:r>
          </a:p>
        </p:txBody>
      </p:sp>
      <p:graphicFrame>
        <p:nvGraphicFramePr>
          <p:cNvPr id="4" name="Tijdelijke aanduiding voor inhoud 3">
            <a:extLst>
              <a:ext uri="{FF2B5EF4-FFF2-40B4-BE49-F238E27FC236}">
                <a16:creationId xmlns:a16="http://schemas.microsoft.com/office/drawing/2014/main" id="{E17D6C18-AA1B-44A4-AC33-25B2C7E6145D}"/>
              </a:ext>
            </a:extLst>
          </p:cNvPr>
          <p:cNvGraphicFramePr>
            <a:graphicFrameLocks noGrp="1"/>
          </p:cNvGraphicFramePr>
          <p:nvPr>
            <p:ph idx="1"/>
            <p:extLst>
              <p:ext uri="{D42A27DB-BD31-4B8C-83A1-F6EECF244321}">
                <p14:modId xmlns:p14="http://schemas.microsoft.com/office/powerpoint/2010/main" val="763330307"/>
              </p:ext>
            </p:extLst>
          </p:nvPr>
        </p:nvGraphicFramePr>
        <p:xfrm>
          <a:off x="628650" y="1239253"/>
          <a:ext cx="7886701" cy="4813947"/>
        </p:xfrm>
        <a:graphic>
          <a:graphicData uri="http://schemas.openxmlformats.org/drawingml/2006/table">
            <a:tbl>
              <a:tblPr firstRow="1" bandRow="1">
                <a:tableStyleId>{5C22544A-7EE6-4342-B048-85BDC9FD1C3A}</a:tableStyleId>
              </a:tblPr>
              <a:tblGrid>
                <a:gridCol w="1368592">
                  <a:extLst>
                    <a:ext uri="{9D8B030D-6E8A-4147-A177-3AD203B41FA5}">
                      <a16:colId xmlns:a16="http://schemas.microsoft.com/office/drawing/2014/main" val="1426518290"/>
                    </a:ext>
                  </a:extLst>
                </a:gridCol>
                <a:gridCol w="5342022">
                  <a:extLst>
                    <a:ext uri="{9D8B030D-6E8A-4147-A177-3AD203B41FA5}">
                      <a16:colId xmlns:a16="http://schemas.microsoft.com/office/drawing/2014/main" val="1769338514"/>
                    </a:ext>
                  </a:extLst>
                </a:gridCol>
                <a:gridCol w="1176087">
                  <a:extLst>
                    <a:ext uri="{9D8B030D-6E8A-4147-A177-3AD203B41FA5}">
                      <a16:colId xmlns:a16="http://schemas.microsoft.com/office/drawing/2014/main" val="1709395678"/>
                    </a:ext>
                  </a:extLst>
                </a:gridCol>
              </a:tblGrid>
              <a:tr h="463763">
                <a:tc>
                  <a:txBody>
                    <a:bodyPr/>
                    <a:lstStyle/>
                    <a:p>
                      <a:r>
                        <a:rPr lang="nl-NL" dirty="0"/>
                        <a:t>Wanneer</a:t>
                      </a:r>
                    </a:p>
                  </a:txBody>
                  <a:tcPr/>
                </a:tc>
                <a:tc>
                  <a:txBody>
                    <a:bodyPr/>
                    <a:lstStyle/>
                    <a:p>
                      <a:r>
                        <a:rPr lang="nl-NL" dirty="0"/>
                        <a:t>Wat </a:t>
                      </a:r>
                    </a:p>
                  </a:txBody>
                  <a:tcPr/>
                </a:tc>
                <a:tc>
                  <a:txBody>
                    <a:bodyPr/>
                    <a:lstStyle/>
                    <a:p>
                      <a:r>
                        <a:rPr lang="nl-NL" dirty="0"/>
                        <a:t>Wie </a:t>
                      </a:r>
                    </a:p>
                  </a:txBody>
                  <a:tcPr/>
                </a:tc>
                <a:extLst>
                  <a:ext uri="{0D108BD9-81ED-4DB2-BD59-A6C34878D82A}">
                    <a16:rowId xmlns:a16="http://schemas.microsoft.com/office/drawing/2014/main" val="1656565438"/>
                  </a:ext>
                </a:extLst>
              </a:tr>
              <a:tr h="463763">
                <a:tc>
                  <a:txBody>
                    <a:bodyPr/>
                    <a:lstStyle/>
                    <a:p>
                      <a:r>
                        <a:rPr lang="nl-NL" dirty="0"/>
                        <a:t>Start</a:t>
                      </a:r>
                    </a:p>
                  </a:txBody>
                  <a:tcPr/>
                </a:tc>
                <a:tc>
                  <a:txBody>
                    <a:bodyPr/>
                    <a:lstStyle/>
                    <a:p>
                      <a:r>
                        <a:rPr lang="nl-NL" dirty="0"/>
                        <a:t>Evaluatie en opstarten medicatie	</a:t>
                      </a:r>
                    </a:p>
                  </a:txBody>
                  <a:tcPr/>
                </a:tc>
                <a:tc>
                  <a:txBody>
                    <a:bodyPr/>
                    <a:lstStyle/>
                    <a:p>
                      <a:r>
                        <a:rPr lang="nl-NL" dirty="0"/>
                        <a:t>HA</a:t>
                      </a:r>
                    </a:p>
                  </a:txBody>
                  <a:tcPr/>
                </a:tc>
                <a:extLst>
                  <a:ext uri="{0D108BD9-81ED-4DB2-BD59-A6C34878D82A}">
                    <a16:rowId xmlns:a16="http://schemas.microsoft.com/office/drawing/2014/main" val="3987232835"/>
                  </a:ext>
                </a:extLst>
              </a:tr>
              <a:tr h="463763">
                <a:tc>
                  <a:txBody>
                    <a:bodyPr/>
                    <a:lstStyle/>
                    <a:p>
                      <a:r>
                        <a:rPr lang="nl-NL" dirty="0"/>
                        <a:t>1 </a:t>
                      </a:r>
                      <a:r>
                        <a:rPr lang="nl-NL" dirty="0" err="1"/>
                        <a:t>mnd</a:t>
                      </a:r>
                      <a:endParaRPr lang="nl-NL" dirty="0"/>
                    </a:p>
                  </a:txBody>
                  <a:tcPr/>
                </a:tc>
                <a:tc>
                  <a:txBody>
                    <a:bodyPr/>
                    <a:lstStyle/>
                    <a:p>
                      <a:r>
                        <a:rPr lang="nl-NL" dirty="0"/>
                        <a:t>Therapietrouw, inname instructie, bijwerkingen, lichaamslengte, leefstijl</a:t>
                      </a:r>
                    </a:p>
                  </a:txBody>
                  <a:tcPr/>
                </a:tc>
                <a:tc>
                  <a:txBody>
                    <a:bodyPr/>
                    <a:lstStyle/>
                    <a:p>
                      <a:r>
                        <a:rPr lang="nl-NL" dirty="0"/>
                        <a:t>POH</a:t>
                      </a:r>
                    </a:p>
                  </a:txBody>
                  <a:tcPr/>
                </a:tc>
                <a:extLst>
                  <a:ext uri="{0D108BD9-81ED-4DB2-BD59-A6C34878D82A}">
                    <a16:rowId xmlns:a16="http://schemas.microsoft.com/office/drawing/2014/main" val="1756025555"/>
                  </a:ext>
                </a:extLst>
              </a:tr>
              <a:tr h="463763">
                <a:tc>
                  <a:txBody>
                    <a:bodyPr/>
                    <a:lstStyle/>
                    <a:p>
                      <a:r>
                        <a:rPr lang="nl-NL" dirty="0"/>
                        <a:t>3 </a:t>
                      </a:r>
                      <a:r>
                        <a:rPr lang="nl-NL" dirty="0" err="1"/>
                        <a:t>mnd</a:t>
                      </a:r>
                      <a:endParaRPr lang="nl-NL" dirty="0"/>
                    </a:p>
                  </a:txBody>
                  <a:tcPr/>
                </a:tc>
                <a:tc>
                  <a:txBody>
                    <a:bodyPr/>
                    <a:lstStyle/>
                    <a:p>
                      <a:r>
                        <a:rPr lang="nl-NL" dirty="0"/>
                        <a:t>Optioneel telefonisch, indien geen leefstijl</a:t>
                      </a:r>
                    </a:p>
                  </a:txBody>
                  <a:tcPr/>
                </a:tc>
                <a:tc>
                  <a:txBody>
                    <a:bodyPr/>
                    <a:lstStyle/>
                    <a:p>
                      <a:r>
                        <a:rPr lang="nl-NL" dirty="0"/>
                        <a:t>POH</a:t>
                      </a:r>
                    </a:p>
                  </a:txBody>
                  <a:tcPr/>
                </a:tc>
                <a:extLst>
                  <a:ext uri="{0D108BD9-81ED-4DB2-BD59-A6C34878D82A}">
                    <a16:rowId xmlns:a16="http://schemas.microsoft.com/office/drawing/2014/main" val="3628585236"/>
                  </a:ext>
                </a:extLst>
              </a:tr>
              <a:tr h="463763">
                <a:tc>
                  <a:txBody>
                    <a:bodyPr/>
                    <a:lstStyle/>
                    <a:p>
                      <a:r>
                        <a:rPr lang="nl-NL" dirty="0"/>
                        <a:t>1 jaar</a:t>
                      </a:r>
                    </a:p>
                  </a:txBody>
                  <a:tcPr/>
                </a:tc>
                <a:tc>
                  <a:txBody>
                    <a:bodyPr/>
                    <a:lstStyle/>
                    <a:p>
                      <a:r>
                        <a:rPr lang="nl-NL" dirty="0"/>
                        <a:t>Controle </a:t>
                      </a:r>
                    </a:p>
                  </a:txBody>
                  <a:tcPr/>
                </a:tc>
                <a:tc>
                  <a:txBody>
                    <a:bodyPr/>
                    <a:lstStyle/>
                    <a:p>
                      <a:r>
                        <a:rPr lang="nl-NL" dirty="0"/>
                        <a:t>POH</a:t>
                      </a:r>
                    </a:p>
                  </a:txBody>
                  <a:tcPr/>
                </a:tc>
                <a:extLst>
                  <a:ext uri="{0D108BD9-81ED-4DB2-BD59-A6C34878D82A}">
                    <a16:rowId xmlns:a16="http://schemas.microsoft.com/office/drawing/2014/main" val="421243915"/>
                  </a:ext>
                </a:extLst>
              </a:tr>
              <a:tr h="463763">
                <a:tc>
                  <a:txBody>
                    <a:bodyPr/>
                    <a:lstStyle/>
                    <a:p>
                      <a:r>
                        <a:rPr lang="nl-NL" dirty="0"/>
                        <a:t>2 jaar</a:t>
                      </a:r>
                    </a:p>
                  </a:txBody>
                  <a:tcPr/>
                </a:tc>
                <a:tc>
                  <a:txBody>
                    <a:bodyPr/>
                    <a:lstStyle/>
                    <a:p>
                      <a:r>
                        <a:rPr lang="nl-NL" dirty="0"/>
                        <a:t>Controle</a:t>
                      </a:r>
                    </a:p>
                  </a:txBody>
                  <a:tcPr/>
                </a:tc>
                <a:tc>
                  <a:txBody>
                    <a:bodyPr/>
                    <a:lstStyle/>
                    <a:p>
                      <a:r>
                        <a:rPr lang="nl-NL" dirty="0"/>
                        <a:t>POH</a:t>
                      </a:r>
                    </a:p>
                  </a:txBody>
                  <a:tcPr/>
                </a:tc>
                <a:extLst>
                  <a:ext uri="{0D108BD9-81ED-4DB2-BD59-A6C34878D82A}">
                    <a16:rowId xmlns:a16="http://schemas.microsoft.com/office/drawing/2014/main" val="1909408506"/>
                  </a:ext>
                </a:extLst>
              </a:tr>
              <a:tr h="463763">
                <a:tc>
                  <a:txBody>
                    <a:bodyPr/>
                    <a:lstStyle/>
                    <a:p>
                      <a:r>
                        <a:rPr lang="nl-NL" dirty="0"/>
                        <a:t>3 jaar</a:t>
                      </a:r>
                    </a:p>
                  </a:txBody>
                  <a:tcPr/>
                </a:tc>
                <a:tc>
                  <a:txBody>
                    <a:bodyPr/>
                    <a:lstStyle/>
                    <a:p>
                      <a:r>
                        <a:rPr lang="nl-NL" dirty="0"/>
                        <a:t>Controle</a:t>
                      </a:r>
                    </a:p>
                  </a:txBody>
                  <a:tcPr/>
                </a:tc>
                <a:tc>
                  <a:txBody>
                    <a:bodyPr/>
                    <a:lstStyle/>
                    <a:p>
                      <a:r>
                        <a:rPr lang="nl-NL" dirty="0"/>
                        <a:t>POH</a:t>
                      </a:r>
                    </a:p>
                  </a:txBody>
                  <a:tcPr/>
                </a:tc>
                <a:extLst>
                  <a:ext uri="{0D108BD9-81ED-4DB2-BD59-A6C34878D82A}">
                    <a16:rowId xmlns:a16="http://schemas.microsoft.com/office/drawing/2014/main" val="2781909581"/>
                  </a:ext>
                </a:extLst>
              </a:tr>
              <a:tr h="463763">
                <a:tc>
                  <a:txBody>
                    <a:bodyPr/>
                    <a:lstStyle/>
                    <a:p>
                      <a:r>
                        <a:rPr lang="nl-NL" dirty="0"/>
                        <a:t>4 jaar</a:t>
                      </a:r>
                    </a:p>
                  </a:txBody>
                  <a:tcPr/>
                </a:tc>
                <a:tc>
                  <a:txBody>
                    <a:bodyPr/>
                    <a:lstStyle/>
                    <a:p>
                      <a:r>
                        <a:rPr lang="nl-NL" dirty="0"/>
                        <a:t>Controle</a:t>
                      </a:r>
                    </a:p>
                  </a:txBody>
                  <a:tcPr/>
                </a:tc>
                <a:tc>
                  <a:txBody>
                    <a:bodyPr/>
                    <a:lstStyle/>
                    <a:p>
                      <a:r>
                        <a:rPr lang="nl-NL" dirty="0"/>
                        <a:t>POH</a:t>
                      </a:r>
                    </a:p>
                  </a:txBody>
                  <a:tcPr/>
                </a:tc>
                <a:extLst>
                  <a:ext uri="{0D108BD9-81ED-4DB2-BD59-A6C34878D82A}">
                    <a16:rowId xmlns:a16="http://schemas.microsoft.com/office/drawing/2014/main" val="2484878408"/>
                  </a:ext>
                </a:extLst>
              </a:tr>
              <a:tr h="463763">
                <a:tc>
                  <a:txBody>
                    <a:bodyPr/>
                    <a:lstStyle/>
                    <a:p>
                      <a:r>
                        <a:rPr lang="nl-NL" dirty="0"/>
                        <a:t>5 jaar</a:t>
                      </a:r>
                    </a:p>
                  </a:txBody>
                  <a:tcPr/>
                </a:tc>
                <a:tc>
                  <a:txBody>
                    <a:bodyPr/>
                    <a:lstStyle/>
                    <a:p>
                      <a:r>
                        <a:rPr lang="nl-NL" dirty="0"/>
                        <a:t>Controle na DEXA, </a:t>
                      </a:r>
                      <a:r>
                        <a:rPr lang="nl-NL" dirty="0" err="1"/>
                        <a:t>evt</a:t>
                      </a:r>
                      <a:r>
                        <a:rPr lang="nl-NL" dirty="0"/>
                        <a:t> stoppen medicatie</a:t>
                      </a:r>
                    </a:p>
                  </a:txBody>
                  <a:tcPr/>
                </a:tc>
                <a:tc>
                  <a:txBody>
                    <a:bodyPr/>
                    <a:lstStyle/>
                    <a:p>
                      <a:r>
                        <a:rPr lang="nl-NL" dirty="0"/>
                        <a:t>HA</a:t>
                      </a:r>
                    </a:p>
                  </a:txBody>
                  <a:tcPr/>
                </a:tc>
                <a:extLst>
                  <a:ext uri="{0D108BD9-81ED-4DB2-BD59-A6C34878D82A}">
                    <a16:rowId xmlns:a16="http://schemas.microsoft.com/office/drawing/2014/main" val="4037940411"/>
                  </a:ext>
                </a:extLst>
              </a:tr>
              <a:tr h="463763">
                <a:tc>
                  <a:txBody>
                    <a:bodyPr/>
                    <a:lstStyle/>
                    <a:p>
                      <a:r>
                        <a:rPr lang="nl-NL" dirty="0"/>
                        <a:t>8 jaar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Controle</a:t>
                      </a:r>
                    </a:p>
                  </a:txBody>
                  <a:tcPr/>
                </a:tc>
                <a:tc>
                  <a:txBody>
                    <a:bodyPr/>
                    <a:lstStyle/>
                    <a:p>
                      <a:r>
                        <a:rPr lang="nl-NL" dirty="0"/>
                        <a:t>HA / POH</a:t>
                      </a:r>
                    </a:p>
                  </a:txBody>
                  <a:tcPr/>
                </a:tc>
                <a:extLst>
                  <a:ext uri="{0D108BD9-81ED-4DB2-BD59-A6C34878D82A}">
                    <a16:rowId xmlns:a16="http://schemas.microsoft.com/office/drawing/2014/main" val="2649590185"/>
                  </a:ext>
                </a:extLst>
              </a:tr>
            </a:tbl>
          </a:graphicData>
        </a:graphic>
      </p:graphicFrame>
    </p:spTree>
    <p:extLst>
      <p:ext uri="{BB962C8B-B14F-4D97-AF65-F5344CB8AC3E}">
        <p14:creationId xmlns:p14="http://schemas.microsoft.com/office/powerpoint/2010/main" val="4287695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D7D56-4BD3-4D9A-AA94-F13A9B94ED68}"/>
              </a:ext>
            </a:extLst>
          </p:cNvPr>
          <p:cNvSpPr>
            <a:spLocks noGrp="1"/>
          </p:cNvSpPr>
          <p:nvPr>
            <p:ph type="title"/>
          </p:nvPr>
        </p:nvSpPr>
        <p:spPr>
          <a:xfrm>
            <a:off x="628650" y="365127"/>
            <a:ext cx="7886700" cy="765842"/>
          </a:xfrm>
        </p:spPr>
        <p:txBody>
          <a:bodyPr/>
          <a:lstStyle/>
          <a:p>
            <a:r>
              <a:rPr lang="nl-NL" dirty="0"/>
              <a:t>Samenwerking met apotheek</a:t>
            </a:r>
          </a:p>
        </p:txBody>
      </p:sp>
      <p:sp>
        <p:nvSpPr>
          <p:cNvPr id="3" name="Tijdelijke aanduiding voor inhoud 2">
            <a:extLst>
              <a:ext uri="{FF2B5EF4-FFF2-40B4-BE49-F238E27FC236}">
                <a16:creationId xmlns:a16="http://schemas.microsoft.com/office/drawing/2014/main" id="{BC892030-E290-4F64-AC5C-20D79E97B48A}"/>
              </a:ext>
            </a:extLst>
          </p:cNvPr>
          <p:cNvSpPr>
            <a:spLocks noGrp="1"/>
          </p:cNvSpPr>
          <p:nvPr>
            <p:ph idx="1"/>
          </p:nvPr>
        </p:nvSpPr>
        <p:spPr>
          <a:xfrm>
            <a:off x="628650" y="1347537"/>
            <a:ext cx="7886700" cy="4829426"/>
          </a:xfrm>
        </p:spPr>
        <p:txBody>
          <a:bodyPr>
            <a:normAutofit lnSpcReduction="10000"/>
          </a:bodyPr>
          <a:lstStyle/>
          <a:p>
            <a:r>
              <a:rPr lang="nl-NL" dirty="0"/>
              <a:t>Toepassen Medisch Farmaceutische Beslisregels (</a:t>
            </a:r>
            <a:r>
              <a:rPr lang="nl-NL" dirty="0" err="1"/>
              <a:t>MFB’s</a:t>
            </a:r>
            <a:r>
              <a:rPr lang="nl-NL" dirty="0"/>
              <a:t>)</a:t>
            </a:r>
          </a:p>
          <a:p>
            <a:r>
              <a:rPr lang="nl-NL" dirty="0"/>
              <a:t>Apotheek zet osteoporosemedicatie in de herhaalservice</a:t>
            </a:r>
          </a:p>
          <a:p>
            <a:r>
              <a:rPr lang="nl-NL" dirty="0"/>
              <a:t>Bij niet ophalen medicatie: actief signaal aan betreffende huisarts, zodat POH kan stimuleren op therapietrouw</a:t>
            </a:r>
          </a:p>
          <a:p>
            <a:r>
              <a:rPr lang="nl-NL" dirty="0"/>
              <a:t> 2x per jaar systematische terugkoppeling door apotheek aan de huisarts over patiënten die niet therapietrouw zijn (</a:t>
            </a:r>
            <a:r>
              <a:rPr lang="nl-NL" dirty="0" err="1"/>
              <a:t>irt</a:t>
            </a:r>
            <a:r>
              <a:rPr lang="nl-NL" dirty="0"/>
              <a:t> osteoporose)</a:t>
            </a:r>
          </a:p>
          <a:p>
            <a:r>
              <a:rPr lang="nl-NL" dirty="0"/>
              <a:t>Aandacht voor dit onderwerp op de apothekers nascholingen</a:t>
            </a:r>
          </a:p>
          <a:p>
            <a:pPr marL="0" indent="0">
              <a:buNone/>
            </a:pPr>
            <a:endParaRPr lang="nl-NL" dirty="0"/>
          </a:p>
        </p:txBody>
      </p:sp>
    </p:spTree>
    <p:extLst>
      <p:ext uri="{BB962C8B-B14F-4D97-AF65-F5344CB8AC3E}">
        <p14:creationId xmlns:p14="http://schemas.microsoft.com/office/powerpoint/2010/main" val="2898174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5B619F-E3C0-410C-81DB-02F81D925B42}"/>
              </a:ext>
            </a:extLst>
          </p:cNvPr>
          <p:cNvSpPr>
            <a:spLocks noGrp="1"/>
          </p:cNvSpPr>
          <p:nvPr>
            <p:ph type="title"/>
          </p:nvPr>
        </p:nvSpPr>
        <p:spPr/>
        <p:txBody>
          <a:bodyPr/>
          <a:lstStyle/>
          <a:p>
            <a:r>
              <a:rPr lang="nl-NL" dirty="0"/>
              <a:t>E-consult mogelijkheden</a:t>
            </a:r>
          </a:p>
        </p:txBody>
      </p:sp>
      <p:sp>
        <p:nvSpPr>
          <p:cNvPr id="3" name="Tijdelijke aanduiding voor inhoud 2">
            <a:extLst>
              <a:ext uri="{FF2B5EF4-FFF2-40B4-BE49-F238E27FC236}">
                <a16:creationId xmlns:a16="http://schemas.microsoft.com/office/drawing/2014/main" id="{75DC6605-16DE-4371-98A9-BEA511A01494}"/>
              </a:ext>
            </a:extLst>
          </p:cNvPr>
          <p:cNvSpPr>
            <a:spLocks noGrp="1"/>
          </p:cNvSpPr>
          <p:nvPr>
            <p:ph idx="1"/>
          </p:nvPr>
        </p:nvSpPr>
        <p:spPr/>
        <p:txBody>
          <a:bodyPr/>
          <a:lstStyle/>
          <a:p>
            <a:r>
              <a:rPr lang="nl-NL" dirty="0"/>
              <a:t>Verschillende mogelijkheden hiervoor worden momenteel nog onderzocht. </a:t>
            </a:r>
          </a:p>
          <a:p>
            <a:pPr lvl="1"/>
            <a:r>
              <a:rPr lang="nl-NL" dirty="0" err="1"/>
              <a:t>Epic</a:t>
            </a:r>
            <a:endParaRPr lang="nl-NL" dirty="0"/>
          </a:p>
          <a:p>
            <a:pPr lvl="1"/>
            <a:r>
              <a:rPr lang="nl-NL" dirty="0"/>
              <a:t>Zorgdomein</a:t>
            </a:r>
          </a:p>
          <a:p>
            <a:pPr lvl="1"/>
            <a:r>
              <a:rPr lang="nl-NL" dirty="0" err="1"/>
              <a:t>Siilo</a:t>
            </a:r>
            <a:endParaRPr lang="nl-NL" dirty="0"/>
          </a:p>
          <a:p>
            <a:pPr lvl="1"/>
            <a:r>
              <a:rPr lang="nl-NL" dirty="0"/>
              <a:t>Zorgmail</a:t>
            </a:r>
          </a:p>
          <a:p>
            <a:r>
              <a:rPr lang="nl-NL" dirty="0"/>
              <a:t>Zodra er voor de regio een keuze is gemaakt voor de komende jaren, dan sluit dit project daarbij aan. In de tussentijd maken we gebruik van Zorgmail.</a:t>
            </a:r>
          </a:p>
        </p:txBody>
      </p:sp>
    </p:spTree>
    <p:extLst>
      <p:ext uri="{BB962C8B-B14F-4D97-AF65-F5344CB8AC3E}">
        <p14:creationId xmlns:p14="http://schemas.microsoft.com/office/powerpoint/2010/main" val="1643765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57EA7-12DD-48B6-85D5-E99B5623EF9B}"/>
              </a:ext>
            </a:extLst>
          </p:cNvPr>
          <p:cNvSpPr>
            <a:spLocks noGrp="1"/>
          </p:cNvSpPr>
          <p:nvPr>
            <p:ph type="title"/>
          </p:nvPr>
        </p:nvSpPr>
        <p:spPr>
          <a:xfrm>
            <a:off x="1293222" y="365126"/>
            <a:ext cx="7222128" cy="1325563"/>
          </a:xfrm>
        </p:spPr>
        <p:txBody>
          <a:bodyPr/>
          <a:lstStyle/>
          <a:p>
            <a:r>
              <a:rPr lang="nl-NL" dirty="0"/>
              <a:t>Opzet van de avond</a:t>
            </a:r>
          </a:p>
        </p:txBody>
      </p:sp>
      <p:sp>
        <p:nvSpPr>
          <p:cNvPr id="3" name="Tijdelijke aanduiding voor inhoud 2">
            <a:extLst>
              <a:ext uri="{FF2B5EF4-FFF2-40B4-BE49-F238E27FC236}">
                <a16:creationId xmlns:a16="http://schemas.microsoft.com/office/drawing/2014/main" id="{BF27DF17-B2D3-4E88-80CC-13737013D27E}"/>
              </a:ext>
            </a:extLst>
          </p:cNvPr>
          <p:cNvSpPr>
            <a:spLocks noGrp="1"/>
          </p:cNvSpPr>
          <p:nvPr>
            <p:ph idx="1"/>
          </p:nvPr>
        </p:nvSpPr>
        <p:spPr>
          <a:xfrm>
            <a:off x="1293222" y="1825625"/>
            <a:ext cx="7222127" cy="4351338"/>
          </a:xfrm>
        </p:spPr>
        <p:txBody>
          <a:bodyPr/>
          <a:lstStyle/>
          <a:p>
            <a:r>
              <a:rPr lang="nl-NL" dirty="0"/>
              <a:t>Deel 1 plenair:</a:t>
            </a:r>
          </a:p>
          <a:p>
            <a:pPr lvl="1"/>
            <a:r>
              <a:rPr lang="nl-NL" dirty="0"/>
              <a:t>Introductie </a:t>
            </a:r>
          </a:p>
          <a:p>
            <a:pPr lvl="1"/>
            <a:r>
              <a:rPr lang="nl-NL" dirty="0"/>
              <a:t>Opzet van het programma </a:t>
            </a:r>
          </a:p>
          <a:p>
            <a:r>
              <a:rPr lang="nl-NL" b="1" dirty="0"/>
              <a:t>Deel 2 parallel (huisarts – POH):</a:t>
            </a:r>
          </a:p>
          <a:p>
            <a:pPr lvl="1"/>
            <a:r>
              <a:rPr lang="nl-NL" dirty="0"/>
              <a:t>Artsen:	beslismomenten en medicatie</a:t>
            </a:r>
          </a:p>
          <a:p>
            <a:pPr lvl="1"/>
            <a:r>
              <a:rPr lang="nl-NL" dirty="0"/>
              <a:t>POH:	begeleiding </a:t>
            </a:r>
          </a:p>
          <a:p>
            <a:r>
              <a:rPr lang="nl-NL" dirty="0"/>
              <a:t>Deel 3 plenair:</a:t>
            </a:r>
          </a:p>
          <a:p>
            <a:pPr lvl="1"/>
            <a:r>
              <a:rPr lang="nl-NL" dirty="0"/>
              <a:t>Opvallende punten</a:t>
            </a:r>
          </a:p>
          <a:p>
            <a:pPr lvl="1"/>
            <a:r>
              <a:rPr lang="nl-NL" dirty="0"/>
              <a:t>Afsluiting </a:t>
            </a:r>
          </a:p>
          <a:p>
            <a:endParaRPr lang="nl-NL" dirty="0"/>
          </a:p>
        </p:txBody>
      </p:sp>
    </p:spTree>
    <p:extLst>
      <p:ext uri="{BB962C8B-B14F-4D97-AF65-F5344CB8AC3E}">
        <p14:creationId xmlns:p14="http://schemas.microsoft.com/office/powerpoint/2010/main" val="497659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1325563"/>
          </a:xfrm>
        </p:spPr>
        <p:txBody>
          <a:bodyPr/>
          <a:lstStyle/>
          <a:p>
            <a:r>
              <a:rPr lang="nl-NL" i="1" dirty="0"/>
              <a:t>Proces</a:t>
            </a:r>
            <a:r>
              <a:rPr lang="nl-NL" dirty="0"/>
              <a:t>doelen en indicatoren</a:t>
            </a:r>
          </a:p>
        </p:txBody>
      </p:sp>
      <p:graphicFrame>
        <p:nvGraphicFramePr>
          <p:cNvPr id="4" name="Tijdelijke aanduiding voor inhoud 3"/>
          <p:cNvGraphicFramePr>
            <a:graphicFrameLocks noGrp="1"/>
          </p:cNvGraphicFramePr>
          <p:nvPr>
            <p:ph idx="1"/>
            <p:extLst/>
          </p:nvPr>
        </p:nvGraphicFramePr>
        <p:xfrm>
          <a:off x="295275" y="1690689"/>
          <a:ext cx="8220075" cy="4486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Afgeronde rechthoek 55"/>
          <p:cNvSpPr/>
          <p:nvPr/>
        </p:nvSpPr>
        <p:spPr>
          <a:xfrm>
            <a:off x="899820" y="3784991"/>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prstClr val="white"/>
                </a:solidFill>
                <a:latin typeface="Rajdhani"/>
              </a:rPr>
              <a:t>70% huisartsen</a:t>
            </a:r>
          </a:p>
        </p:txBody>
      </p:sp>
      <p:sp>
        <p:nvSpPr>
          <p:cNvPr id="19" name="Afgeronde rechthoek 55"/>
          <p:cNvSpPr/>
          <p:nvPr/>
        </p:nvSpPr>
        <p:spPr>
          <a:xfrm>
            <a:off x="890295" y="4154019"/>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80% POH</a:t>
            </a:r>
          </a:p>
        </p:txBody>
      </p:sp>
      <p:sp>
        <p:nvSpPr>
          <p:cNvPr id="20" name="Afgeronde rechthoek 55"/>
          <p:cNvSpPr/>
          <p:nvPr/>
        </p:nvSpPr>
        <p:spPr>
          <a:xfrm>
            <a:off x="2446860" y="3735165"/>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nu: 2400 patiënten</a:t>
            </a:r>
          </a:p>
        </p:txBody>
      </p:sp>
      <p:sp>
        <p:nvSpPr>
          <p:cNvPr id="21" name="Afgeronde rechthoek 55"/>
          <p:cNvSpPr/>
          <p:nvPr/>
        </p:nvSpPr>
        <p:spPr>
          <a:xfrm>
            <a:off x="3993900" y="3735165"/>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71,5% van de doelgroep</a:t>
            </a:r>
          </a:p>
        </p:txBody>
      </p:sp>
      <p:sp>
        <p:nvSpPr>
          <p:cNvPr id="22" name="Afgeronde rechthoek 55"/>
          <p:cNvSpPr/>
          <p:nvPr/>
        </p:nvSpPr>
        <p:spPr>
          <a:xfrm>
            <a:off x="2688871" y="4659659"/>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nu: 43%</a:t>
            </a:r>
          </a:p>
        </p:txBody>
      </p:sp>
      <p:sp>
        <p:nvSpPr>
          <p:cNvPr id="23" name="Afgeronde rechthoek 55"/>
          <p:cNvSpPr/>
          <p:nvPr/>
        </p:nvSpPr>
        <p:spPr>
          <a:xfrm>
            <a:off x="4225058" y="4659659"/>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43%</a:t>
            </a:r>
          </a:p>
        </p:txBody>
      </p:sp>
      <p:sp>
        <p:nvSpPr>
          <p:cNvPr id="24" name="Afgeronde rechthoek 55"/>
          <p:cNvSpPr/>
          <p:nvPr/>
        </p:nvSpPr>
        <p:spPr>
          <a:xfrm>
            <a:off x="2688871" y="5551785"/>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57% van de doelgroep</a:t>
            </a:r>
          </a:p>
        </p:txBody>
      </p:sp>
      <p:sp>
        <p:nvSpPr>
          <p:cNvPr id="25" name="Afgeronde rechthoek 55"/>
          <p:cNvSpPr/>
          <p:nvPr/>
        </p:nvSpPr>
        <p:spPr>
          <a:xfrm>
            <a:off x="4234583" y="5574628"/>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50%</a:t>
            </a:r>
          </a:p>
        </p:txBody>
      </p:sp>
      <p:sp>
        <p:nvSpPr>
          <p:cNvPr id="14" name="Afgeronde rechthoek 55"/>
          <p:cNvSpPr/>
          <p:nvPr/>
        </p:nvSpPr>
        <p:spPr>
          <a:xfrm>
            <a:off x="5692647" y="3958724"/>
            <a:ext cx="1101975"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50%</a:t>
            </a:r>
          </a:p>
        </p:txBody>
      </p:sp>
      <p:sp>
        <p:nvSpPr>
          <p:cNvPr id="15" name="Afgeronde rechthoek 55"/>
          <p:cNvSpPr/>
          <p:nvPr/>
        </p:nvSpPr>
        <p:spPr>
          <a:xfrm>
            <a:off x="5692647" y="4310628"/>
            <a:ext cx="1119393" cy="12867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Apotheker draait 2 x per jaar o.b.v. MFB informatie uit voor de </a:t>
            </a:r>
            <a:r>
              <a:rPr lang="nl-NL" sz="900" dirty="0" err="1"/>
              <a:t>huisartsen-praktijk</a:t>
            </a:r>
            <a:endParaRPr lang="nl-NL" sz="900" dirty="0"/>
          </a:p>
        </p:txBody>
      </p:sp>
      <p:sp>
        <p:nvSpPr>
          <p:cNvPr id="16" name="Afgeronde rechthoek 55"/>
          <p:cNvSpPr/>
          <p:nvPr/>
        </p:nvSpPr>
        <p:spPr>
          <a:xfrm>
            <a:off x="7369957" y="5172846"/>
            <a:ext cx="1080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Iedere 2 jaar</a:t>
            </a:r>
          </a:p>
        </p:txBody>
      </p:sp>
      <p:sp>
        <p:nvSpPr>
          <p:cNvPr id="17" name="Afgeronde rechthoek 55"/>
          <p:cNvSpPr/>
          <p:nvPr/>
        </p:nvSpPr>
        <p:spPr>
          <a:xfrm>
            <a:off x="6951134" y="6004296"/>
            <a:ext cx="1498824" cy="8537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t>Verwijzing (</a:t>
            </a:r>
            <a:r>
              <a:rPr lang="nl-NL" sz="900" dirty="0" err="1"/>
              <a:t>mogeljikheden</a:t>
            </a:r>
            <a:r>
              <a:rPr lang="nl-NL" sz="900" dirty="0"/>
              <a:t> in sociale kaart) naar lokale fysio/ergo/</a:t>
            </a:r>
            <a:r>
              <a:rPr lang="nl-NL" sz="900" dirty="0" err="1"/>
              <a:t>oefen-therapeuten</a:t>
            </a:r>
            <a:r>
              <a:rPr lang="nl-NL" sz="900" dirty="0"/>
              <a:t> voor valpreventie</a:t>
            </a:r>
          </a:p>
        </p:txBody>
      </p:sp>
    </p:spTree>
    <p:extLst>
      <p:ext uri="{BB962C8B-B14F-4D97-AF65-F5344CB8AC3E}">
        <p14:creationId xmlns:p14="http://schemas.microsoft.com/office/powerpoint/2010/main" val="798761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a:bodyPr>
          <a:lstStyle/>
          <a:p>
            <a:pPr marL="0" indent="0">
              <a:buNone/>
            </a:pPr>
            <a:endParaRPr lang="nl-NL" sz="6600" dirty="0"/>
          </a:p>
          <a:p>
            <a:pPr marL="0" indent="0">
              <a:buNone/>
            </a:pPr>
            <a:r>
              <a:rPr lang="nl-NL" sz="6000" dirty="0"/>
              <a:t>DEEL 2 - PARALLEL</a:t>
            </a:r>
          </a:p>
        </p:txBody>
      </p:sp>
    </p:spTree>
    <p:extLst>
      <p:ext uri="{BB962C8B-B14F-4D97-AF65-F5344CB8AC3E}">
        <p14:creationId xmlns:p14="http://schemas.microsoft.com/office/powerpoint/2010/main" val="1785681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a:bodyPr>
          <a:lstStyle/>
          <a:p>
            <a:pPr marL="0" indent="0">
              <a:buNone/>
            </a:pPr>
            <a:endParaRPr lang="nl-NL" sz="6600" dirty="0"/>
          </a:p>
          <a:p>
            <a:pPr marL="0" indent="0">
              <a:buNone/>
            </a:pPr>
            <a:r>
              <a:rPr lang="nl-NL" sz="8000" dirty="0"/>
              <a:t>HUISARTSEN</a:t>
            </a:r>
          </a:p>
        </p:txBody>
      </p:sp>
    </p:spTree>
    <p:extLst>
      <p:ext uri="{BB962C8B-B14F-4D97-AF65-F5344CB8AC3E}">
        <p14:creationId xmlns:p14="http://schemas.microsoft.com/office/powerpoint/2010/main" val="2658210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133168" y="3739690"/>
            <a:ext cx="7637206" cy="2022014"/>
          </a:xfrm>
        </p:spPr>
        <p:txBody>
          <a:bodyPr>
            <a:normAutofit/>
          </a:bodyPr>
          <a:lstStyle/>
          <a:p>
            <a:pPr algn="l">
              <a:lnSpc>
                <a:spcPct val="100000"/>
              </a:lnSpc>
              <a:spcBef>
                <a:spcPts val="600"/>
              </a:spcBef>
            </a:pPr>
            <a:r>
              <a:rPr lang="en-US" dirty="0"/>
              <a:t>Esther Donga, Internist – endocrinoloog </a:t>
            </a:r>
          </a:p>
          <a:p>
            <a:pPr algn="l">
              <a:lnSpc>
                <a:spcPct val="100000"/>
              </a:lnSpc>
              <a:spcBef>
                <a:spcPts val="600"/>
              </a:spcBef>
            </a:pPr>
            <a:r>
              <a:rPr lang="en-US" dirty="0"/>
              <a:t>Math Wijnands, </a:t>
            </a:r>
            <a:r>
              <a:rPr lang="en-US" dirty="0" err="1"/>
              <a:t>Reumatoloog</a:t>
            </a:r>
            <a:endParaRPr lang="en-US" dirty="0"/>
          </a:p>
          <a:p>
            <a:pPr algn="l">
              <a:lnSpc>
                <a:spcPct val="100000"/>
              </a:lnSpc>
              <a:spcBef>
                <a:spcPts val="600"/>
              </a:spcBef>
            </a:pPr>
            <a:r>
              <a:rPr lang="en-US" dirty="0"/>
              <a:t>Jernt Korst, </a:t>
            </a:r>
            <a:r>
              <a:rPr lang="en-US" dirty="0" err="1"/>
              <a:t>Kaderhuisarts</a:t>
            </a:r>
            <a:r>
              <a:rPr lang="en-US" dirty="0"/>
              <a:t> </a:t>
            </a:r>
            <a:r>
              <a:rPr lang="en-US" dirty="0" err="1"/>
              <a:t>bewegingsapparaat</a:t>
            </a:r>
            <a:endParaRPr lang="en-US" dirty="0"/>
          </a:p>
        </p:txBody>
      </p:sp>
    </p:spTree>
    <p:extLst>
      <p:ext uri="{BB962C8B-B14F-4D97-AF65-F5344CB8AC3E}">
        <p14:creationId xmlns:p14="http://schemas.microsoft.com/office/powerpoint/2010/main" val="2337675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kaart brengen van de patiënt: anamnese</a:t>
            </a:r>
          </a:p>
        </p:txBody>
      </p:sp>
      <p:sp>
        <p:nvSpPr>
          <p:cNvPr id="3" name="Tijdelijke aanduiding voor inhoud 2"/>
          <p:cNvSpPr>
            <a:spLocks noGrp="1"/>
          </p:cNvSpPr>
          <p:nvPr>
            <p:ph idx="1"/>
          </p:nvPr>
        </p:nvSpPr>
        <p:spPr/>
        <p:txBody>
          <a:bodyPr/>
          <a:lstStyle/>
          <a:p>
            <a:r>
              <a:rPr lang="nl-NL" dirty="0"/>
              <a:t>Risicofactoren </a:t>
            </a:r>
          </a:p>
        </p:txBody>
      </p:sp>
    </p:spTree>
    <p:extLst>
      <p:ext uri="{BB962C8B-B14F-4D97-AF65-F5344CB8AC3E}">
        <p14:creationId xmlns:p14="http://schemas.microsoft.com/office/powerpoint/2010/main" val="2285670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Algoritme</a:t>
            </a:r>
            <a:r>
              <a:rPr lang="en-GB" dirty="0"/>
              <a:t> NHG </a:t>
            </a:r>
            <a:r>
              <a:rPr lang="en-GB" dirty="0" err="1"/>
              <a:t>fractuurpreventie</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3579" y="1705044"/>
            <a:ext cx="4651651" cy="423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305646" y="1722473"/>
            <a:ext cx="3646968" cy="3139321"/>
          </a:xfrm>
          <a:prstGeom prst="rect">
            <a:avLst/>
          </a:prstGeom>
          <a:noFill/>
        </p:spPr>
        <p:txBody>
          <a:bodyPr wrap="square" rtlCol="0">
            <a:spAutoFit/>
          </a:bodyPr>
          <a:lstStyle/>
          <a:p>
            <a:pPr marL="285750" indent="-285750">
              <a:buFont typeface="Arial" panose="020B0604020202020204" pitchFamily="34" charset="0"/>
              <a:buChar char="•"/>
            </a:pPr>
            <a:r>
              <a:rPr lang="en-GB" dirty="0" err="1"/>
              <a:t>Algoritme</a:t>
            </a:r>
            <a:r>
              <a:rPr lang="en-GB" dirty="0"/>
              <a:t> </a:t>
            </a:r>
            <a:r>
              <a:rPr lang="en-GB" dirty="0" err="1"/>
              <a:t>zowel</a:t>
            </a:r>
            <a:r>
              <a:rPr lang="en-GB" dirty="0"/>
              <a:t> </a:t>
            </a:r>
            <a:r>
              <a:rPr lang="en-GB" dirty="0" err="1"/>
              <a:t>voor</a:t>
            </a:r>
            <a:r>
              <a:rPr lang="en-GB" dirty="0"/>
              <a:t> </a:t>
            </a:r>
            <a:r>
              <a:rPr lang="en-GB" dirty="0" err="1"/>
              <a:t>primaire</a:t>
            </a:r>
            <a:r>
              <a:rPr lang="en-GB" dirty="0"/>
              <a:t> </a:t>
            </a:r>
            <a:r>
              <a:rPr lang="en-GB" dirty="0" err="1"/>
              <a:t>en</a:t>
            </a:r>
            <a:r>
              <a:rPr lang="en-GB" dirty="0"/>
              <a:t> </a:t>
            </a:r>
            <a:r>
              <a:rPr lang="en-GB" dirty="0" err="1"/>
              <a:t>secundaire</a:t>
            </a:r>
            <a:r>
              <a:rPr lang="en-GB" dirty="0"/>
              <a:t> </a:t>
            </a:r>
            <a:r>
              <a:rPr lang="en-GB" dirty="0" err="1"/>
              <a:t>preventie</a:t>
            </a:r>
            <a:r>
              <a:rPr lang="en-GB" dirty="0"/>
              <a:t>?</a:t>
            </a:r>
          </a:p>
          <a:p>
            <a:pPr lvl="1"/>
            <a:r>
              <a:rPr lang="en-GB" dirty="0">
                <a:solidFill>
                  <a:srgbClr val="92D050"/>
                </a:solidFill>
              </a:rPr>
              <a:t>NEE!</a:t>
            </a:r>
          </a:p>
          <a:p>
            <a:endParaRPr lang="en-GB" dirty="0"/>
          </a:p>
          <a:p>
            <a:pPr marL="285750" indent="-285750">
              <a:buFont typeface="Arial" panose="020B0604020202020204" pitchFamily="34" charset="0"/>
              <a:buChar char="•"/>
            </a:pPr>
            <a:r>
              <a:rPr lang="en-GB" dirty="0" err="1"/>
              <a:t>Ontbrekende</a:t>
            </a:r>
            <a:r>
              <a:rPr lang="en-GB" dirty="0"/>
              <a:t> </a:t>
            </a:r>
            <a:r>
              <a:rPr lang="en-GB" dirty="0" err="1"/>
              <a:t>risicofactoren</a:t>
            </a:r>
            <a:r>
              <a:rPr lang="en-GB" dirty="0"/>
              <a:t>?</a:t>
            </a:r>
          </a:p>
          <a:p>
            <a:pPr lvl="1"/>
            <a:r>
              <a:rPr lang="en-GB" dirty="0">
                <a:solidFill>
                  <a:srgbClr val="85AC1C"/>
                </a:solidFill>
              </a:rPr>
              <a:t>JAZEKER!</a:t>
            </a:r>
          </a:p>
          <a:p>
            <a:endParaRPr lang="en-GB" dirty="0"/>
          </a:p>
          <a:p>
            <a:pPr marL="285750" indent="-285750">
              <a:buFont typeface="Arial" panose="020B0604020202020204" pitchFamily="34" charset="0"/>
              <a:buChar char="•"/>
            </a:pPr>
            <a:r>
              <a:rPr lang="en-GB" dirty="0" err="1"/>
              <a:t>Leeftijd</a:t>
            </a:r>
            <a:r>
              <a:rPr lang="en-GB" dirty="0"/>
              <a:t> &gt; 60 pas VFA?</a:t>
            </a:r>
          </a:p>
          <a:p>
            <a:endParaRPr lang="en-GB" dirty="0"/>
          </a:p>
          <a:p>
            <a:pPr marL="285750" indent="-285750">
              <a:buFont typeface="Arial" panose="020B0604020202020204" pitchFamily="34" charset="0"/>
              <a:buChar char="•"/>
            </a:pPr>
            <a:r>
              <a:rPr lang="en-GB" dirty="0"/>
              <a:t>Cut off point </a:t>
            </a:r>
            <a:r>
              <a:rPr lang="en-GB" dirty="0" err="1"/>
              <a:t>bij</a:t>
            </a:r>
            <a:r>
              <a:rPr lang="en-GB" dirty="0"/>
              <a:t> DEXA score -2.5?</a:t>
            </a:r>
          </a:p>
        </p:txBody>
      </p:sp>
    </p:spTree>
    <p:extLst>
      <p:ext uri="{BB962C8B-B14F-4D97-AF65-F5344CB8AC3E}">
        <p14:creationId xmlns:p14="http://schemas.microsoft.com/office/powerpoint/2010/main" val="847889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Risicoscore CBO richtlijn</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5066"/>
          <a:stretch/>
        </p:blipFill>
        <p:spPr bwMode="auto">
          <a:xfrm>
            <a:off x="474035" y="2311857"/>
            <a:ext cx="7259471" cy="289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al 3"/>
          <p:cNvSpPr/>
          <p:nvPr/>
        </p:nvSpPr>
        <p:spPr>
          <a:xfrm>
            <a:off x="1419225" y="4400550"/>
            <a:ext cx="552449" cy="228600"/>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Ovaal 5"/>
          <p:cNvSpPr/>
          <p:nvPr/>
        </p:nvSpPr>
        <p:spPr>
          <a:xfrm>
            <a:off x="720000" y="4162425"/>
            <a:ext cx="1809749" cy="238125"/>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p:cNvSpPr/>
          <p:nvPr/>
        </p:nvSpPr>
        <p:spPr>
          <a:xfrm>
            <a:off x="3381375" y="4543427"/>
            <a:ext cx="1809749" cy="304798"/>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p:cNvSpPr/>
          <p:nvPr/>
        </p:nvSpPr>
        <p:spPr>
          <a:xfrm>
            <a:off x="1624874" y="4752976"/>
            <a:ext cx="1127851" cy="323849"/>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720000" y="3863608"/>
            <a:ext cx="1882669" cy="29881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66432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Ontbrekende</a:t>
            </a:r>
            <a:r>
              <a:rPr lang="en-GB" dirty="0"/>
              <a:t> </a:t>
            </a:r>
            <a:r>
              <a:rPr lang="en-GB" dirty="0" err="1"/>
              <a:t>risicofactoren</a:t>
            </a:r>
            <a:endParaRPr lang="en-GB" dirty="0"/>
          </a:p>
        </p:txBody>
      </p:sp>
      <p:sp>
        <p:nvSpPr>
          <p:cNvPr id="3" name="Tijdelijke aanduiding voor inhoud 2"/>
          <p:cNvSpPr>
            <a:spLocks noGrp="1"/>
          </p:cNvSpPr>
          <p:nvPr>
            <p:ph idx="1"/>
          </p:nvPr>
        </p:nvSpPr>
        <p:spPr/>
        <p:txBody>
          <a:bodyPr/>
          <a:lstStyle/>
          <a:p>
            <a:r>
              <a:rPr lang="nl-NL" altLang="nl-NL" dirty="0"/>
              <a:t>Alcohol &gt;3</a:t>
            </a:r>
            <a:r>
              <a:rPr lang="nl-NL" altLang="nl-NL" baseline="30000" dirty="0"/>
              <a:t>E</a:t>
            </a:r>
            <a:r>
              <a:rPr lang="nl-NL" altLang="nl-NL" dirty="0"/>
              <a:t>/dag, roken</a:t>
            </a:r>
          </a:p>
          <a:p>
            <a:r>
              <a:rPr lang="nl-NL" altLang="nl-NL" dirty="0"/>
              <a:t>Familieanamnese</a:t>
            </a:r>
          </a:p>
          <a:p>
            <a:r>
              <a:rPr lang="nl-NL" altLang="nl-NL" dirty="0"/>
              <a:t>Zuivelinname</a:t>
            </a:r>
          </a:p>
          <a:p>
            <a:pPr lvl="1"/>
            <a:r>
              <a:rPr lang="nl-NL" altLang="nl-NL" dirty="0"/>
              <a:t>1000-1200mg/dag</a:t>
            </a:r>
          </a:p>
          <a:p>
            <a:r>
              <a:rPr lang="nl-NL" altLang="nl-NL" dirty="0"/>
              <a:t>Vroege menopauze (voor 45-jarige leeftijd)</a:t>
            </a:r>
          </a:p>
          <a:p>
            <a:r>
              <a:rPr lang="nl-NL" altLang="nl-NL" dirty="0"/>
              <a:t>Co-morbiditeit: reumatoïde </a:t>
            </a:r>
            <a:r>
              <a:rPr lang="nl-NL" altLang="nl-NL" dirty="0" err="1"/>
              <a:t>arthritis</a:t>
            </a:r>
            <a:r>
              <a:rPr lang="nl-NL" altLang="nl-NL" dirty="0"/>
              <a:t>, diabetes mellitus, IBD</a:t>
            </a:r>
          </a:p>
          <a:p>
            <a:r>
              <a:rPr lang="nl-NL" altLang="nl-NL" dirty="0"/>
              <a:t>Andere medicatie: PPI, anti-epileptica</a:t>
            </a:r>
          </a:p>
          <a:p>
            <a:endParaRPr lang="en-GB" dirty="0"/>
          </a:p>
        </p:txBody>
      </p:sp>
    </p:spTree>
    <p:extLst>
      <p:ext uri="{BB962C8B-B14F-4D97-AF65-F5344CB8AC3E}">
        <p14:creationId xmlns:p14="http://schemas.microsoft.com/office/powerpoint/2010/main" val="3974031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FRAX® WHO instrument voor evaluatie van fractuurrisico </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8438" y="2557501"/>
            <a:ext cx="6127011" cy="40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57200" y="1727790"/>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tLang="nl-NL" sz="2000" dirty="0"/>
              <a:t>De uitkomst is de 10-jaar kans voor heupfractuur en de 10-jaar kans voor majeure </a:t>
            </a:r>
            <a:r>
              <a:rPr lang="nl-NL" altLang="nl-NL" sz="2000" dirty="0" err="1"/>
              <a:t>osteoporotische</a:t>
            </a:r>
            <a:r>
              <a:rPr lang="nl-NL" altLang="nl-NL" sz="2000" dirty="0"/>
              <a:t> fracturen (klinische wervelfractuur, pols-, heup- en schouderfractuur)</a:t>
            </a:r>
          </a:p>
          <a:p>
            <a:r>
              <a:rPr lang="nl-NL" altLang="nl-NL" sz="2000" dirty="0"/>
              <a:t>Risicofactoren:</a:t>
            </a:r>
            <a:endParaRPr lang="nl-NL" altLang="nl-NL" dirty="0"/>
          </a:p>
          <a:p>
            <a:pPr lvl="1">
              <a:buFont typeface="Courier New" pitchFamily="49" charset="0"/>
              <a:buChar char="o"/>
            </a:pPr>
            <a:r>
              <a:rPr lang="nl-NL" altLang="nl-NL" sz="1200" dirty="0"/>
              <a:t>Leeftijd</a:t>
            </a:r>
          </a:p>
          <a:p>
            <a:pPr lvl="1">
              <a:buFont typeface="Courier New" pitchFamily="49" charset="0"/>
              <a:buChar char="o"/>
            </a:pPr>
            <a:r>
              <a:rPr lang="nl-NL" altLang="nl-NL" sz="1200" dirty="0"/>
              <a:t>Geslacht</a:t>
            </a:r>
          </a:p>
          <a:p>
            <a:pPr lvl="1">
              <a:buFont typeface="Courier New" pitchFamily="49" charset="0"/>
              <a:buChar char="o"/>
            </a:pPr>
            <a:r>
              <a:rPr lang="nl-NL" altLang="nl-NL" sz="1200" dirty="0"/>
              <a:t>Gewicht</a:t>
            </a:r>
          </a:p>
          <a:p>
            <a:pPr lvl="1">
              <a:buFont typeface="Courier New" pitchFamily="49" charset="0"/>
              <a:buChar char="o"/>
            </a:pPr>
            <a:r>
              <a:rPr lang="nl-NL" altLang="nl-NL" sz="1200" dirty="0"/>
              <a:t>Lengte</a:t>
            </a:r>
          </a:p>
          <a:p>
            <a:pPr lvl="1">
              <a:buFont typeface="Courier New" pitchFamily="49" charset="0"/>
              <a:buChar char="o"/>
            </a:pPr>
            <a:r>
              <a:rPr lang="nl-NL" altLang="nl-NL" sz="1200" dirty="0"/>
              <a:t>Voorafgaande fractuur</a:t>
            </a:r>
          </a:p>
          <a:p>
            <a:pPr lvl="1">
              <a:buFont typeface="Courier New" pitchFamily="49" charset="0"/>
              <a:buChar char="o"/>
            </a:pPr>
            <a:r>
              <a:rPr lang="nl-NL" altLang="nl-NL" sz="1200" dirty="0"/>
              <a:t>Heupfractuur bij ouders</a:t>
            </a:r>
          </a:p>
          <a:p>
            <a:pPr lvl="1">
              <a:buFont typeface="Courier New" pitchFamily="49" charset="0"/>
              <a:buChar char="o"/>
            </a:pPr>
            <a:r>
              <a:rPr lang="nl-NL" altLang="nl-NL" sz="1200" dirty="0"/>
              <a:t>Actueel roken</a:t>
            </a:r>
          </a:p>
          <a:p>
            <a:pPr lvl="1">
              <a:buFont typeface="Courier New" pitchFamily="49" charset="0"/>
              <a:buChar char="o"/>
            </a:pPr>
            <a:r>
              <a:rPr lang="nl-NL" altLang="nl-NL" sz="1200" dirty="0" err="1"/>
              <a:t>Glucocorticoïden</a:t>
            </a:r>
            <a:endParaRPr lang="nl-NL" altLang="nl-NL" sz="1200" dirty="0"/>
          </a:p>
          <a:p>
            <a:pPr lvl="1">
              <a:buFont typeface="Courier New" pitchFamily="49" charset="0"/>
              <a:buChar char="o"/>
            </a:pPr>
            <a:r>
              <a:rPr lang="nl-NL" altLang="nl-NL" sz="1200" dirty="0" err="1"/>
              <a:t>Rheumatoïde</a:t>
            </a:r>
            <a:r>
              <a:rPr lang="nl-NL" altLang="nl-NL" sz="1200" dirty="0"/>
              <a:t> artritis</a:t>
            </a:r>
          </a:p>
          <a:p>
            <a:pPr lvl="1">
              <a:buFont typeface="Courier New" pitchFamily="49" charset="0"/>
              <a:buChar char="o"/>
            </a:pPr>
            <a:r>
              <a:rPr lang="nl-NL" altLang="nl-NL" sz="1200" dirty="0"/>
              <a:t>Secundaire osteoporose</a:t>
            </a:r>
          </a:p>
          <a:p>
            <a:pPr lvl="1">
              <a:buFont typeface="Courier New" pitchFamily="49" charset="0"/>
              <a:buChar char="o"/>
            </a:pPr>
            <a:r>
              <a:rPr lang="nl-NL" altLang="nl-NL" sz="1200" dirty="0"/>
              <a:t>Alcohol gebruik</a:t>
            </a:r>
          </a:p>
          <a:p>
            <a:pPr lvl="1">
              <a:buFont typeface="Courier New" pitchFamily="49" charset="0"/>
              <a:buChar char="o"/>
            </a:pPr>
            <a:r>
              <a:rPr lang="nl-NL" altLang="nl-NL" sz="1200" dirty="0"/>
              <a:t>BMD</a:t>
            </a:r>
          </a:p>
          <a:p>
            <a:endParaRPr lang="nl-NL" altLang="nl-NL" dirty="0"/>
          </a:p>
          <a:p>
            <a:endParaRPr lang="nl-NL" altLang="nl-NL" dirty="0"/>
          </a:p>
        </p:txBody>
      </p:sp>
      <p:sp>
        <p:nvSpPr>
          <p:cNvPr id="6" name="Rectangle 5"/>
          <p:cNvSpPr/>
          <p:nvPr/>
        </p:nvSpPr>
        <p:spPr>
          <a:xfrm>
            <a:off x="1623482" y="6361475"/>
            <a:ext cx="4862378" cy="246221"/>
          </a:xfrm>
          <a:prstGeom prst="rect">
            <a:avLst/>
          </a:prstGeom>
        </p:spPr>
        <p:txBody>
          <a:bodyPr wrap="square">
            <a:spAutoFit/>
          </a:bodyPr>
          <a:lstStyle/>
          <a:p>
            <a:pPr>
              <a:defRPr/>
            </a:pPr>
            <a:r>
              <a:rPr lang="nl-NL" sz="1000" b="1" dirty="0">
                <a:solidFill>
                  <a:schemeClr val="bg2"/>
                </a:solidFill>
              </a:rPr>
              <a:t>Zie http://www.shef.ac.uk/FRAX</a:t>
            </a:r>
          </a:p>
        </p:txBody>
      </p:sp>
    </p:spTree>
    <p:extLst>
      <p:ext uri="{BB962C8B-B14F-4D97-AF65-F5344CB8AC3E}">
        <p14:creationId xmlns:p14="http://schemas.microsoft.com/office/powerpoint/2010/main" val="4160331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kaart brengen van patiënt: lichamelijk onderzoek</a:t>
            </a:r>
            <a:endParaRPr lang="en-GB" dirty="0"/>
          </a:p>
        </p:txBody>
      </p:sp>
      <p:sp>
        <p:nvSpPr>
          <p:cNvPr id="3" name="Tijdelijke aanduiding voor inhoud 2"/>
          <p:cNvSpPr>
            <a:spLocks noGrp="1"/>
          </p:cNvSpPr>
          <p:nvPr>
            <p:ph idx="1"/>
          </p:nvPr>
        </p:nvSpPr>
        <p:spPr/>
        <p:txBody>
          <a:bodyPr/>
          <a:lstStyle/>
          <a:p>
            <a:r>
              <a:rPr lang="en-GB" dirty="0" err="1"/>
              <a:t>Lengte</a:t>
            </a:r>
            <a:endParaRPr lang="en-GB" dirty="0"/>
          </a:p>
          <a:p>
            <a:pPr lvl="1"/>
            <a:r>
              <a:rPr lang="en-GB" dirty="0" err="1"/>
              <a:t>Lengteverlies</a:t>
            </a:r>
            <a:r>
              <a:rPr lang="en-GB" dirty="0"/>
              <a:t>?</a:t>
            </a:r>
          </a:p>
          <a:p>
            <a:r>
              <a:rPr lang="en-GB" dirty="0" err="1"/>
              <a:t>Gewicht</a:t>
            </a:r>
            <a:r>
              <a:rPr lang="en-GB" dirty="0"/>
              <a:t>, BMI</a:t>
            </a:r>
          </a:p>
          <a:p>
            <a:r>
              <a:rPr lang="nl-NL" dirty="0"/>
              <a:t>Let bij aanwijzingen voor een wervelfractuur op: klop-, druk- en asdrukpijn van de </a:t>
            </a:r>
            <a:r>
              <a:rPr lang="nl-NL" dirty="0" err="1"/>
              <a:t>wervelkolom;de</a:t>
            </a:r>
            <a:r>
              <a:rPr lang="nl-NL" dirty="0"/>
              <a:t> vorm van de wervelkolom </a:t>
            </a:r>
          </a:p>
          <a:p>
            <a:r>
              <a:rPr lang="nl-NL" dirty="0"/>
              <a:t>Beoordeel mobiliteit en evenwicht bij opstaan en lopen in de spreekkamer bij verhoogd valrisico</a:t>
            </a:r>
            <a:endParaRPr lang="en-GB" dirty="0"/>
          </a:p>
        </p:txBody>
      </p:sp>
    </p:spTree>
    <p:extLst>
      <p:ext uri="{BB962C8B-B14F-4D97-AF65-F5344CB8AC3E}">
        <p14:creationId xmlns:p14="http://schemas.microsoft.com/office/powerpoint/2010/main" val="1138369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DEXA: Dual-energy X-ray absorptiometry </a:t>
            </a:r>
            <a:br>
              <a:rPr lang="en-GB" dirty="0"/>
            </a:br>
            <a:endParaRPr lang="en-GB" dirty="0"/>
          </a:p>
        </p:txBody>
      </p:sp>
      <p:sp>
        <p:nvSpPr>
          <p:cNvPr id="3" name="Tijdelijke aanduiding voor inhoud 2"/>
          <p:cNvSpPr>
            <a:spLocks noGrp="1"/>
          </p:cNvSpPr>
          <p:nvPr>
            <p:ph idx="1"/>
          </p:nvPr>
        </p:nvSpPr>
        <p:spPr>
          <a:xfrm>
            <a:off x="554222" y="1166406"/>
            <a:ext cx="7886700" cy="4351338"/>
          </a:xfrm>
        </p:spPr>
        <p:txBody>
          <a:bodyPr/>
          <a:lstStyle/>
          <a:p>
            <a:r>
              <a:rPr lang="en-GB" dirty="0"/>
              <a:t>2 </a:t>
            </a:r>
            <a:r>
              <a:rPr lang="en-GB" dirty="0" err="1"/>
              <a:t>rontgen</a:t>
            </a:r>
            <a:r>
              <a:rPr lang="en-GB" dirty="0"/>
              <a:t> </a:t>
            </a:r>
            <a:r>
              <a:rPr lang="en-GB" dirty="0" err="1"/>
              <a:t>stralen</a:t>
            </a:r>
            <a:r>
              <a:rPr lang="en-GB" dirty="0"/>
              <a:t> van </a:t>
            </a:r>
            <a:r>
              <a:rPr lang="en-GB" dirty="0" err="1"/>
              <a:t>verschillend</a:t>
            </a:r>
            <a:r>
              <a:rPr lang="en-GB" dirty="0"/>
              <a:t> </a:t>
            </a:r>
            <a:r>
              <a:rPr lang="en-GB" dirty="0" err="1"/>
              <a:t>energie</a:t>
            </a:r>
            <a:r>
              <a:rPr lang="en-GB" dirty="0"/>
              <a:t> level, </a:t>
            </a:r>
            <a:r>
              <a:rPr lang="en-GB" dirty="0" err="1"/>
              <a:t>verschil</a:t>
            </a:r>
            <a:r>
              <a:rPr lang="en-GB" dirty="0"/>
              <a:t> in </a:t>
            </a:r>
            <a:r>
              <a:rPr lang="en-GB" dirty="0" err="1"/>
              <a:t>absorptie</a:t>
            </a:r>
            <a:r>
              <a:rPr lang="en-GB" dirty="0"/>
              <a:t> </a:t>
            </a:r>
            <a:r>
              <a:rPr lang="en-GB" dirty="0" err="1"/>
              <a:t>maat</a:t>
            </a:r>
            <a:r>
              <a:rPr lang="en-GB" dirty="0"/>
              <a:t> </a:t>
            </a:r>
            <a:r>
              <a:rPr lang="en-GB" dirty="0" err="1"/>
              <a:t>voor</a:t>
            </a:r>
            <a:r>
              <a:rPr lang="en-GB" dirty="0"/>
              <a:t> BMD</a:t>
            </a:r>
          </a:p>
          <a:p>
            <a:r>
              <a:rPr lang="en-GB" dirty="0"/>
              <a:t>T-score: SD, </a:t>
            </a:r>
            <a:r>
              <a:rPr lang="en-GB" dirty="0" err="1"/>
              <a:t>vergelijking</a:t>
            </a:r>
            <a:r>
              <a:rPr lang="en-GB" dirty="0"/>
              <a:t> met peak bone mass</a:t>
            </a:r>
          </a:p>
          <a:p>
            <a:r>
              <a:rPr lang="en-GB" dirty="0"/>
              <a:t>VFA: vertebral fracture assessment</a:t>
            </a:r>
          </a:p>
          <a:p>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79" y="3219118"/>
            <a:ext cx="4560887" cy="23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935" y="3219118"/>
            <a:ext cx="2640013"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307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57EA7-12DD-48B6-85D5-E99B5623EF9B}"/>
              </a:ext>
            </a:extLst>
          </p:cNvPr>
          <p:cNvSpPr>
            <a:spLocks noGrp="1"/>
          </p:cNvSpPr>
          <p:nvPr>
            <p:ph type="title"/>
          </p:nvPr>
        </p:nvSpPr>
        <p:spPr>
          <a:xfrm>
            <a:off x="1293222" y="365126"/>
            <a:ext cx="7222128" cy="1325563"/>
          </a:xfrm>
        </p:spPr>
        <p:txBody>
          <a:bodyPr/>
          <a:lstStyle/>
          <a:p>
            <a:r>
              <a:rPr lang="nl-NL" dirty="0"/>
              <a:t>Opzet van de avond</a:t>
            </a:r>
          </a:p>
        </p:txBody>
      </p:sp>
      <p:sp>
        <p:nvSpPr>
          <p:cNvPr id="3" name="Tijdelijke aanduiding voor inhoud 2">
            <a:extLst>
              <a:ext uri="{FF2B5EF4-FFF2-40B4-BE49-F238E27FC236}">
                <a16:creationId xmlns:a16="http://schemas.microsoft.com/office/drawing/2014/main" id="{BF27DF17-B2D3-4E88-80CC-13737013D27E}"/>
              </a:ext>
            </a:extLst>
          </p:cNvPr>
          <p:cNvSpPr>
            <a:spLocks noGrp="1"/>
          </p:cNvSpPr>
          <p:nvPr>
            <p:ph idx="1"/>
          </p:nvPr>
        </p:nvSpPr>
        <p:spPr>
          <a:xfrm>
            <a:off x="1293222" y="1825625"/>
            <a:ext cx="7222127" cy="4351338"/>
          </a:xfrm>
        </p:spPr>
        <p:txBody>
          <a:bodyPr/>
          <a:lstStyle/>
          <a:p>
            <a:r>
              <a:rPr lang="nl-NL" b="1" dirty="0"/>
              <a:t>Deel 1 plenair:</a:t>
            </a:r>
          </a:p>
          <a:p>
            <a:pPr lvl="1"/>
            <a:r>
              <a:rPr lang="nl-NL" dirty="0"/>
              <a:t>Introductie </a:t>
            </a:r>
          </a:p>
          <a:p>
            <a:pPr lvl="1"/>
            <a:r>
              <a:rPr lang="nl-NL" dirty="0"/>
              <a:t>Opzet van het programma </a:t>
            </a:r>
          </a:p>
          <a:p>
            <a:r>
              <a:rPr lang="nl-NL" dirty="0"/>
              <a:t>Deel 2 parallel (huisarts – POH):</a:t>
            </a:r>
          </a:p>
          <a:p>
            <a:pPr lvl="1"/>
            <a:r>
              <a:rPr lang="nl-NL" dirty="0"/>
              <a:t>Artsen:	beslismomenten en medicatie</a:t>
            </a:r>
          </a:p>
          <a:p>
            <a:pPr lvl="1"/>
            <a:r>
              <a:rPr lang="nl-NL" dirty="0"/>
              <a:t>POH:	begeleiding </a:t>
            </a:r>
          </a:p>
          <a:p>
            <a:r>
              <a:rPr lang="nl-NL" dirty="0"/>
              <a:t>Deel 3 plenair:</a:t>
            </a:r>
          </a:p>
          <a:p>
            <a:pPr lvl="1"/>
            <a:r>
              <a:rPr lang="nl-NL" dirty="0"/>
              <a:t>Opvallende punten</a:t>
            </a:r>
          </a:p>
          <a:p>
            <a:pPr lvl="1"/>
            <a:r>
              <a:rPr lang="nl-NL" dirty="0"/>
              <a:t>Afsluiting </a:t>
            </a:r>
          </a:p>
          <a:p>
            <a:endParaRPr lang="nl-NL" dirty="0"/>
          </a:p>
        </p:txBody>
      </p:sp>
    </p:spTree>
    <p:extLst>
      <p:ext uri="{BB962C8B-B14F-4D97-AF65-F5344CB8AC3E}">
        <p14:creationId xmlns:p14="http://schemas.microsoft.com/office/powerpoint/2010/main" val="1418930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nl-NL" altLang="nl-NL" sz="3600" dirty="0"/>
              <a:t>Botdichtheid (BMD) en leeftijd</a:t>
            </a:r>
          </a:p>
        </p:txBody>
      </p:sp>
      <p:pic>
        <p:nvPicPr>
          <p:cNvPr id="8195" name="Afbeelding 4"/>
          <p:cNvPicPr>
            <a:picLocks noGrp="1" noChangeAspect="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25513" y="2160000"/>
            <a:ext cx="70453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9952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Cut off T-score </a:t>
            </a:r>
            <a:r>
              <a:rPr lang="en-GB" dirty="0" err="1"/>
              <a:t>en</a:t>
            </a:r>
            <a:r>
              <a:rPr lang="en-GB" dirty="0"/>
              <a:t> </a:t>
            </a:r>
            <a:r>
              <a:rPr lang="en-GB" dirty="0" err="1"/>
              <a:t>fractuur</a:t>
            </a:r>
            <a:r>
              <a:rPr lang="en-GB" dirty="0"/>
              <a:t> </a:t>
            </a:r>
            <a:r>
              <a:rPr lang="en-GB" dirty="0" err="1"/>
              <a:t>risico</a:t>
            </a:r>
            <a:endParaRPr lang="en-GB" dirty="0"/>
          </a:p>
        </p:txBody>
      </p:sp>
      <p:pic>
        <p:nvPicPr>
          <p:cNvPr id="9" name="Tijdelijke aanduiding voor inhoud 8"/>
          <p:cNvPicPr>
            <a:picLocks noGrp="1" noChangeAspect="1"/>
          </p:cNvPicPr>
          <p:nvPr>
            <p:ph idx="1"/>
          </p:nvPr>
        </p:nvPicPr>
        <p:blipFill rotWithShape="1">
          <a:blip r:embed="rId2">
            <a:extLst>
              <a:ext uri="{28A0092B-C50C-407E-A947-70E740481C1C}">
                <a14:useLocalDpi xmlns:a14="http://schemas.microsoft.com/office/drawing/2010/main" val="0"/>
              </a:ext>
            </a:extLst>
          </a:blip>
          <a:srcRect l="11641" r="12053"/>
          <a:stretch/>
        </p:blipFill>
        <p:spPr>
          <a:xfrm>
            <a:off x="2275368" y="1272731"/>
            <a:ext cx="5901070" cy="4351338"/>
          </a:xfrm>
        </p:spPr>
      </p:pic>
      <p:sp>
        <p:nvSpPr>
          <p:cNvPr id="10" name="Tekstvak 9"/>
          <p:cNvSpPr txBox="1"/>
          <p:nvPr/>
        </p:nvSpPr>
        <p:spPr>
          <a:xfrm>
            <a:off x="340242" y="1552351"/>
            <a:ext cx="2977116" cy="1631216"/>
          </a:xfrm>
          <a:prstGeom prst="rect">
            <a:avLst/>
          </a:prstGeom>
          <a:noFill/>
        </p:spPr>
        <p:txBody>
          <a:bodyPr wrap="square" rtlCol="0">
            <a:spAutoFit/>
          </a:bodyPr>
          <a:lstStyle/>
          <a:p>
            <a:r>
              <a:rPr lang="en-GB" sz="2000" i="1" dirty="0" err="1"/>
              <a:t>Grootste</a:t>
            </a:r>
            <a:r>
              <a:rPr lang="en-GB" sz="2000" i="1" dirty="0"/>
              <a:t> percentage </a:t>
            </a:r>
            <a:r>
              <a:rPr lang="en-GB" sz="2000" i="1" dirty="0" err="1"/>
              <a:t>fracturen</a:t>
            </a:r>
            <a:r>
              <a:rPr lang="en-GB" sz="2000" i="1" dirty="0"/>
              <a:t> in </a:t>
            </a:r>
            <a:r>
              <a:rPr lang="en-GB" sz="2000" i="1" dirty="0" err="1"/>
              <a:t>gebied</a:t>
            </a:r>
            <a:r>
              <a:rPr lang="en-GB" sz="2000" i="1" dirty="0"/>
              <a:t> van </a:t>
            </a:r>
            <a:r>
              <a:rPr lang="en-GB" sz="2000" i="1" dirty="0" err="1">
                <a:solidFill>
                  <a:srgbClr val="85AC1C"/>
                </a:solidFill>
              </a:rPr>
              <a:t>osteopenie</a:t>
            </a:r>
            <a:endParaRPr lang="en-GB" sz="2000" i="1" dirty="0">
              <a:solidFill>
                <a:srgbClr val="85AC1C"/>
              </a:solidFill>
            </a:endParaRPr>
          </a:p>
          <a:p>
            <a:endParaRPr lang="en-GB" sz="2000" dirty="0">
              <a:solidFill>
                <a:srgbClr val="85AC1C"/>
              </a:solidFill>
            </a:endParaRPr>
          </a:p>
          <a:p>
            <a:endParaRPr lang="en-GB" sz="2000" dirty="0">
              <a:solidFill>
                <a:srgbClr val="85AC1C"/>
              </a:solidFill>
            </a:endParaRPr>
          </a:p>
        </p:txBody>
      </p:sp>
      <p:sp>
        <p:nvSpPr>
          <p:cNvPr id="11" name="Tekstvak 10"/>
          <p:cNvSpPr txBox="1"/>
          <p:nvPr/>
        </p:nvSpPr>
        <p:spPr>
          <a:xfrm>
            <a:off x="1446029" y="5380672"/>
            <a:ext cx="7315200" cy="1477328"/>
          </a:xfrm>
          <a:prstGeom prst="rect">
            <a:avLst/>
          </a:prstGeom>
          <a:noFill/>
        </p:spPr>
        <p:txBody>
          <a:bodyPr wrap="square" rtlCol="0">
            <a:spAutoFit/>
          </a:bodyPr>
          <a:lstStyle/>
          <a:p>
            <a:r>
              <a:rPr lang="en-US" dirty="0"/>
              <a:t>Rotterdam Study Bone 2004: </a:t>
            </a:r>
            <a:r>
              <a:rPr lang="en-US" i="1" dirty="0"/>
              <a:t>Only 44% of all non-vertebral fractures occurred in women with a T-score below −2.5; in men, this percentage was even lower (21%). Thus, there is a clear need for the development of more sensitive risk assessment tools, using not only BMD, but also other clinical predictors of fractures</a:t>
            </a:r>
            <a:endParaRPr lang="en-GB" i="1" dirty="0"/>
          </a:p>
        </p:txBody>
      </p:sp>
    </p:spTree>
    <p:extLst>
      <p:ext uri="{BB962C8B-B14F-4D97-AF65-F5344CB8AC3E}">
        <p14:creationId xmlns:p14="http://schemas.microsoft.com/office/powerpoint/2010/main" val="1691619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Zorg</a:t>
            </a:r>
            <a:r>
              <a:rPr lang="en-GB" dirty="0"/>
              <a:t> op </a:t>
            </a:r>
            <a:r>
              <a:rPr lang="en-GB" dirty="0" err="1"/>
              <a:t>maat</a:t>
            </a:r>
            <a:endParaRPr lang="en-GB" dirty="0"/>
          </a:p>
        </p:txBody>
      </p:sp>
      <p:sp>
        <p:nvSpPr>
          <p:cNvPr id="3" name="Tijdelijke aanduiding voor inhoud 2"/>
          <p:cNvSpPr>
            <a:spLocks noGrp="1"/>
          </p:cNvSpPr>
          <p:nvPr>
            <p:ph idx="1"/>
          </p:nvPr>
        </p:nvSpPr>
        <p:spPr>
          <a:xfrm>
            <a:off x="618017" y="1634239"/>
            <a:ext cx="7886700" cy="4351338"/>
          </a:xfrm>
        </p:spPr>
        <p:txBody>
          <a:bodyPr/>
          <a:lstStyle/>
          <a:p>
            <a:r>
              <a:rPr lang="en-GB" dirty="0" err="1"/>
              <a:t>Individuele</a:t>
            </a:r>
            <a:r>
              <a:rPr lang="en-GB" dirty="0"/>
              <a:t> </a:t>
            </a:r>
            <a:r>
              <a:rPr lang="en-GB" dirty="0" err="1"/>
              <a:t>inschatting</a:t>
            </a:r>
            <a:r>
              <a:rPr lang="en-GB" dirty="0"/>
              <a:t> </a:t>
            </a:r>
            <a:r>
              <a:rPr lang="en-GB" dirty="0" err="1"/>
              <a:t>fractuur</a:t>
            </a:r>
            <a:r>
              <a:rPr lang="en-GB" dirty="0"/>
              <a:t> </a:t>
            </a:r>
            <a:r>
              <a:rPr lang="en-GB" dirty="0" err="1"/>
              <a:t>risico</a:t>
            </a:r>
            <a:endParaRPr lang="en-GB" dirty="0"/>
          </a:p>
          <a:p>
            <a:pPr lvl="1"/>
            <a:r>
              <a:rPr lang="en-GB" dirty="0"/>
              <a:t>DEXA meting</a:t>
            </a:r>
          </a:p>
          <a:p>
            <a:pPr lvl="1"/>
            <a:r>
              <a:rPr lang="en-GB" dirty="0" err="1"/>
              <a:t>Risicofactoren</a:t>
            </a:r>
            <a:r>
              <a:rPr lang="en-GB" dirty="0"/>
              <a:t> </a:t>
            </a:r>
          </a:p>
          <a:p>
            <a:pPr lvl="1"/>
            <a:r>
              <a:rPr lang="en-GB" dirty="0"/>
              <a:t>Type </a:t>
            </a:r>
            <a:r>
              <a:rPr lang="en-GB" dirty="0" err="1"/>
              <a:t>fractuur</a:t>
            </a:r>
            <a:r>
              <a:rPr lang="en-GB" dirty="0"/>
              <a:t> </a:t>
            </a:r>
            <a:r>
              <a:rPr lang="en-GB" dirty="0" err="1"/>
              <a:t>en</a:t>
            </a:r>
            <a:r>
              <a:rPr lang="en-GB" dirty="0"/>
              <a:t> </a:t>
            </a:r>
            <a:r>
              <a:rPr lang="en-GB" dirty="0" err="1"/>
              <a:t>aard</a:t>
            </a:r>
            <a:r>
              <a:rPr lang="en-GB" dirty="0"/>
              <a:t> van trauma</a:t>
            </a:r>
          </a:p>
          <a:p>
            <a:r>
              <a:rPr lang="en-GB" dirty="0" err="1"/>
              <a:t>Leefstijladviezen</a:t>
            </a:r>
            <a:r>
              <a:rPr lang="en-GB" dirty="0"/>
              <a:t> </a:t>
            </a:r>
          </a:p>
          <a:p>
            <a:r>
              <a:rPr lang="en-GB" dirty="0" err="1"/>
              <a:t>Valpreventie</a:t>
            </a:r>
            <a:r>
              <a:rPr lang="en-GB" dirty="0"/>
              <a:t> </a:t>
            </a:r>
          </a:p>
          <a:p>
            <a:r>
              <a:rPr lang="en-GB" dirty="0" err="1"/>
              <a:t>Voorkeur</a:t>
            </a:r>
            <a:r>
              <a:rPr lang="en-GB" dirty="0"/>
              <a:t> van </a:t>
            </a:r>
            <a:r>
              <a:rPr lang="en-GB" dirty="0" err="1"/>
              <a:t>patiënt</a:t>
            </a:r>
            <a:endParaRPr lang="en-GB" dirty="0"/>
          </a:p>
          <a:p>
            <a:endParaRPr lang="en-GB"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841" y="4093536"/>
            <a:ext cx="3233343" cy="2181667"/>
          </a:xfrm>
          <a:prstGeom prst="rect">
            <a:avLst/>
          </a:prstGeom>
        </p:spPr>
      </p:pic>
    </p:spTree>
    <p:extLst>
      <p:ext uri="{BB962C8B-B14F-4D97-AF65-F5344CB8AC3E}">
        <p14:creationId xmlns:p14="http://schemas.microsoft.com/office/powerpoint/2010/main" val="1119951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Secundaire</a:t>
            </a:r>
            <a:r>
              <a:rPr lang="en-GB" dirty="0"/>
              <a:t> </a:t>
            </a:r>
            <a:r>
              <a:rPr lang="en-GB" dirty="0" err="1"/>
              <a:t>oorzaken</a:t>
            </a:r>
            <a:r>
              <a:rPr lang="en-GB" dirty="0"/>
              <a:t> osteoporose</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4222" y="1649088"/>
            <a:ext cx="7886700" cy="287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593134" y="4614530"/>
            <a:ext cx="7077075" cy="646331"/>
          </a:xfrm>
          <a:prstGeom prst="rect">
            <a:avLst/>
          </a:prstGeom>
          <a:noFill/>
        </p:spPr>
        <p:txBody>
          <a:bodyPr wrap="square" rtlCol="0">
            <a:spAutoFit/>
          </a:bodyPr>
          <a:lstStyle/>
          <a:p>
            <a:r>
              <a:rPr lang="nl-NL" i="1" dirty="0"/>
              <a:t>NB: termen secundaire osteoporose en risicofactoren worden door elkaar gebruikt!</a:t>
            </a:r>
          </a:p>
        </p:txBody>
      </p:sp>
    </p:spTree>
    <p:extLst>
      <p:ext uri="{BB962C8B-B14F-4D97-AF65-F5344CB8AC3E}">
        <p14:creationId xmlns:p14="http://schemas.microsoft.com/office/powerpoint/2010/main" val="56225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Aanvullend</a:t>
            </a:r>
            <a:r>
              <a:rPr lang="en-GB" dirty="0"/>
              <a:t> </a:t>
            </a:r>
            <a:r>
              <a:rPr lang="en-GB" dirty="0" err="1"/>
              <a:t>labonderzoek</a:t>
            </a:r>
            <a:endParaRPr lang="en-GB" dirty="0"/>
          </a:p>
        </p:txBody>
      </p:sp>
      <p:sp>
        <p:nvSpPr>
          <p:cNvPr id="3" name="Tijdelijke aanduiding voor inhoud 2"/>
          <p:cNvSpPr>
            <a:spLocks noGrp="1"/>
          </p:cNvSpPr>
          <p:nvPr>
            <p:ph idx="1"/>
          </p:nvPr>
        </p:nvSpPr>
        <p:spPr/>
        <p:txBody>
          <a:bodyPr>
            <a:normAutofit/>
          </a:bodyPr>
          <a:lstStyle/>
          <a:p>
            <a:r>
              <a:rPr lang="en-GB" dirty="0" err="1"/>
              <a:t>Standaard</a:t>
            </a:r>
            <a:r>
              <a:rPr lang="en-GB" dirty="0"/>
              <a:t>: </a:t>
            </a:r>
          </a:p>
          <a:p>
            <a:pPr lvl="1"/>
            <a:r>
              <a:rPr lang="en-GB" dirty="0" err="1"/>
              <a:t>Kreatinine</a:t>
            </a:r>
            <a:r>
              <a:rPr lang="en-GB" dirty="0"/>
              <a:t> </a:t>
            </a:r>
          </a:p>
          <a:p>
            <a:pPr lvl="1"/>
            <a:r>
              <a:rPr lang="en-GB" dirty="0"/>
              <a:t>Calcium, </a:t>
            </a:r>
            <a:r>
              <a:rPr lang="en-GB" dirty="0" err="1"/>
              <a:t>albumine</a:t>
            </a:r>
            <a:endParaRPr lang="en-GB" dirty="0"/>
          </a:p>
          <a:p>
            <a:pPr lvl="1"/>
            <a:r>
              <a:rPr lang="en-GB" dirty="0" err="1"/>
              <a:t>Fosfaat</a:t>
            </a:r>
            <a:endParaRPr lang="en-GB" dirty="0"/>
          </a:p>
          <a:p>
            <a:pPr lvl="1"/>
            <a:r>
              <a:rPr lang="en-GB" dirty="0" err="1"/>
              <a:t>Alkalische</a:t>
            </a:r>
            <a:r>
              <a:rPr lang="en-GB" dirty="0"/>
              <a:t> </a:t>
            </a:r>
            <a:r>
              <a:rPr lang="en-GB" dirty="0" err="1"/>
              <a:t>fosfatase</a:t>
            </a:r>
            <a:endParaRPr lang="en-GB" dirty="0"/>
          </a:p>
          <a:p>
            <a:pPr lvl="1"/>
            <a:r>
              <a:rPr lang="en-GB" dirty="0"/>
              <a:t>BSE</a:t>
            </a:r>
          </a:p>
          <a:p>
            <a:pPr lvl="1"/>
            <a:r>
              <a:rPr lang="en-GB" dirty="0" err="1"/>
              <a:t>Vitamine</a:t>
            </a:r>
            <a:r>
              <a:rPr lang="en-GB" dirty="0"/>
              <a:t> D</a:t>
            </a:r>
          </a:p>
          <a:p>
            <a:pPr lvl="1"/>
            <a:r>
              <a:rPr lang="en-GB" dirty="0"/>
              <a:t>TSH</a:t>
            </a:r>
          </a:p>
          <a:p>
            <a:r>
              <a:rPr lang="en-GB" dirty="0"/>
              <a:t> </a:t>
            </a:r>
            <a:r>
              <a:rPr lang="en-GB" dirty="0" err="1"/>
              <a:t>Bij</a:t>
            </a:r>
            <a:r>
              <a:rPr lang="en-GB" dirty="0"/>
              <a:t> </a:t>
            </a:r>
            <a:r>
              <a:rPr lang="en-GB" dirty="0" err="1"/>
              <a:t>mannen</a:t>
            </a:r>
            <a:r>
              <a:rPr lang="en-GB" dirty="0"/>
              <a:t>: &lt;70 </a:t>
            </a:r>
            <a:r>
              <a:rPr lang="en-GB" dirty="0" err="1"/>
              <a:t>jaar</a:t>
            </a:r>
            <a:r>
              <a:rPr lang="en-GB" dirty="0"/>
              <a:t>: </a:t>
            </a:r>
            <a:r>
              <a:rPr lang="en-GB" dirty="0" err="1"/>
              <a:t>testosteron</a:t>
            </a:r>
            <a:r>
              <a:rPr lang="en-GB" dirty="0"/>
              <a:t> </a:t>
            </a:r>
            <a:r>
              <a:rPr lang="en-GB" dirty="0" err="1"/>
              <a:t>nuchter</a:t>
            </a:r>
            <a:endParaRPr lang="en-GB" dirty="0"/>
          </a:p>
          <a:p>
            <a:endParaRPr lang="en-GB" dirty="0"/>
          </a:p>
          <a:p>
            <a:endParaRPr lang="en-GB" dirty="0"/>
          </a:p>
          <a:p>
            <a:endParaRPr lang="en-GB" dirty="0"/>
          </a:p>
        </p:txBody>
      </p:sp>
    </p:spTree>
    <p:extLst>
      <p:ext uri="{BB962C8B-B14F-4D97-AF65-F5344CB8AC3E}">
        <p14:creationId xmlns:p14="http://schemas.microsoft.com/office/powerpoint/2010/main" val="2044479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 kaart gebracht: wie behandelen?</a:t>
            </a:r>
          </a:p>
        </p:txBody>
      </p:sp>
      <p:sp>
        <p:nvSpPr>
          <p:cNvPr id="4" name="Tijdelijke aanduiding voor inhoud 1"/>
          <p:cNvSpPr>
            <a:spLocks noGrp="1"/>
          </p:cNvSpPr>
          <p:nvPr>
            <p:ph idx="1"/>
          </p:nvPr>
        </p:nvSpPr>
        <p:spPr/>
        <p:txBody>
          <a:bodyPr>
            <a:normAutofit/>
          </a:bodyPr>
          <a:lstStyle/>
          <a:p>
            <a:r>
              <a:rPr lang="nl-NL" dirty="0"/>
              <a:t>Doel is fractuurpreventie; dus patiënten met een verhoogd fractuurrisico</a:t>
            </a:r>
          </a:p>
          <a:p>
            <a:pPr lvl="1"/>
            <a:r>
              <a:rPr lang="nl-NL" dirty="0"/>
              <a:t>Combineer risicofactoren met uitslag DEXA scan</a:t>
            </a:r>
          </a:p>
          <a:p>
            <a:pPr lvl="1"/>
            <a:r>
              <a:rPr lang="nl-NL" dirty="0"/>
              <a:t>Bij secundaire preventie:  kijk naar</a:t>
            </a:r>
          </a:p>
          <a:p>
            <a:pPr marL="457200" lvl="1" indent="0">
              <a:buNone/>
            </a:pPr>
            <a:r>
              <a:rPr lang="nl-NL" dirty="0"/>
              <a:t>   type fractuur, bv wervel, heup</a:t>
            </a:r>
          </a:p>
          <a:p>
            <a:pPr lvl="1"/>
            <a:r>
              <a:rPr lang="nl-NL" dirty="0"/>
              <a:t>DEXA meting niet 100%!</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483" y="3190875"/>
            <a:ext cx="2163763"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518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Calcium en vitamine D suppletie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6120" y="2251276"/>
            <a:ext cx="7886700" cy="160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49" y="4114431"/>
            <a:ext cx="7986713"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960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Medicamenteuze behandeling</a:t>
            </a:r>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775" y="1690577"/>
            <a:ext cx="8480558" cy="33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431333" y="6220210"/>
            <a:ext cx="4572000" cy="415498"/>
          </a:xfrm>
          <a:prstGeom prst="rect">
            <a:avLst/>
          </a:prstGeom>
        </p:spPr>
        <p:txBody>
          <a:bodyPr>
            <a:spAutoFit/>
          </a:bodyPr>
          <a:lstStyle/>
          <a:p>
            <a:pPr marL="228600" indent="-228600"/>
            <a:r>
              <a:rPr lang="nl-NL" sz="1050" dirty="0">
                <a:solidFill>
                  <a:schemeClr val="bg1">
                    <a:lumMod val="50000"/>
                  </a:schemeClr>
                </a:solidFill>
                <a:cs typeface="Verdana"/>
              </a:rPr>
              <a:t>1. </a:t>
            </a:r>
            <a:r>
              <a:rPr lang="nl-NL" sz="1050" dirty="0" err="1">
                <a:solidFill>
                  <a:schemeClr val="bg1">
                    <a:lumMod val="50000"/>
                  </a:schemeClr>
                </a:solidFill>
                <a:cs typeface="Verdana"/>
              </a:rPr>
              <a:t>NHG-standaard</a:t>
            </a:r>
            <a:r>
              <a:rPr lang="nl-NL" sz="1050" dirty="0">
                <a:solidFill>
                  <a:schemeClr val="bg1">
                    <a:lumMod val="50000"/>
                  </a:schemeClr>
                </a:solidFill>
                <a:cs typeface="Verdana"/>
              </a:rPr>
              <a:t>  Fractuurpreventie (tweede herziening) 2012</a:t>
            </a:r>
          </a:p>
          <a:p>
            <a:pPr marL="228600" indent="-228600"/>
            <a:r>
              <a:rPr lang="nl-NL" sz="1050" dirty="0">
                <a:solidFill>
                  <a:schemeClr val="bg1">
                    <a:lumMod val="50000"/>
                  </a:schemeClr>
                </a:solidFill>
                <a:cs typeface="Verdana"/>
              </a:rPr>
              <a:t>2. Richtlijn Osteoporose en fractuurpreventie  (derde herziening) 2011 </a:t>
            </a:r>
          </a:p>
        </p:txBody>
      </p:sp>
    </p:spTree>
    <p:extLst>
      <p:ext uri="{BB962C8B-B14F-4D97-AF65-F5344CB8AC3E}">
        <p14:creationId xmlns:p14="http://schemas.microsoft.com/office/powerpoint/2010/main" val="1634596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Werking bisfosfonaten</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187" y="2376569"/>
            <a:ext cx="7681626" cy="32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01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Werking bisfosfonaten</a:t>
            </a:r>
          </a:p>
        </p:txBody>
      </p:sp>
      <p:sp>
        <p:nvSpPr>
          <p:cNvPr id="4" name="Tijdelijke aanduiding voor inhoud 1"/>
          <p:cNvSpPr>
            <a:spLocks noGrp="1"/>
          </p:cNvSpPr>
          <p:nvPr>
            <p:ph idx="1"/>
          </p:nvPr>
        </p:nvSpPr>
        <p:spPr>
          <a:xfrm>
            <a:off x="628650" y="1825625"/>
            <a:ext cx="4538773" cy="4351338"/>
          </a:xfrm>
        </p:spPr>
        <p:txBody>
          <a:bodyPr>
            <a:normAutofit/>
          </a:bodyPr>
          <a:lstStyle/>
          <a:p>
            <a:r>
              <a:rPr lang="nl-NL" altLang="nl-NL" sz="2400" dirty="0" err="1"/>
              <a:t>Bone</a:t>
            </a:r>
            <a:r>
              <a:rPr lang="nl-NL" altLang="nl-NL" sz="2400" dirty="0"/>
              <a:t> turnover </a:t>
            </a:r>
          </a:p>
          <a:p>
            <a:pPr lvl="1"/>
            <a:r>
              <a:rPr lang="nl-NL" altLang="nl-NL" sz="2000" dirty="0"/>
              <a:t>Remming activiteit, rijping </a:t>
            </a:r>
            <a:r>
              <a:rPr lang="nl-NL" altLang="nl-NL" sz="2000" dirty="0" err="1"/>
              <a:t>osteoclasten</a:t>
            </a:r>
            <a:endParaRPr lang="nl-NL" altLang="nl-NL" sz="2000" dirty="0"/>
          </a:p>
          <a:p>
            <a:pPr lvl="1"/>
            <a:r>
              <a:rPr lang="nl-NL" altLang="nl-NL" sz="2000" dirty="0"/>
              <a:t>Apoptose </a:t>
            </a:r>
            <a:r>
              <a:rPr lang="nl-NL" altLang="nl-NL" sz="2000" dirty="0" err="1"/>
              <a:t>osteoclasten</a:t>
            </a:r>
            <a:endParaRPr lang="nl-NL" altLang="nl-NL" sz="2000" dirty="0"/>
          </a:p>
          <a:p>
            <a:pPr lvl="1"/>
            <a:r>
              <a:rPr lang="nl-NL" altLang="nl-NL" sz="2000" dirty="0"/>
              <a:t>Aanvankelijk meer botformatie, echter volgt botresorptie</a:t>
            </a:r>
          </a:p>
          <a:p>
            <a:r>
              <a:rPr lang="nl-NL" altLang="nl-NL" sz="2400" dirty="0" err="1"/>
              <a:t>Bone</a:t>
            </a:r>
            <a:r>
              <a:rPr lang="nl-NL" altLang="nl-NL" sz="2400" dirty="0"/>
              <a:t> </a:t>
            </a:r>
            <a:r>
              <a:rPr lang="nl-NL" altLang="nl-NL" sz="2400" dirty="0" err="1"/>
              <a:t>mineral</a:t>
            </a:r>
            <a:r>
              <a:rPr lang="nl-NL" altLang="nl-NL" sz="2400" dirty="0"/>
              <a:t> </a:t>
            </a:r>
            <a:r>
              <a:rPr lang="nl-NL" altLang="nl-NL" sz="2400" dirty="0" err="1"/>
              <a:t>density</a:t>
            </a:r>
            <a:r>
              <a:rPr lang="nl-NL" altLang="nl-NL" sz="2400" dirty="0"/>
              <a:t> (BMD)</a:t>
            </a:r>
          </a:p>
          <a:p>
            <a:pPr lvl="1"/>
            <a:r>
              <a:rPr lang="nl-NL" altLang="nl-NL" sz="2000" dirty="0"/>
              <a:t>Behoud/verbetering van microarchitectuur bot </a:t>
            </a:r>
          </a:p>
          <a:p>
            <a:pPr lvl="1"/>
            <a:r>
              <a:rPr lang="nl-NL" altLang="nl-NL" sz="2000" dirty="0"/>
              <a:t>Mineralisatie </a:t>
            </a:r>
          </a:p>
          <a:p>
            <a:r>
              <a:rPr lang="nl-NL" altLang="nl-NL" sz="2400" dirty="0"/>
              <a:t>Met name trabeculair bot</a:t>
            </a:r>
            <a:endParaRPr lang="en-GB" altLang="nl-NL" sz="2400" dirty="0"/>
          </a:p>
          <a:p>
            <a:endParaRPr lang="nl-NL" sz="2400"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5057907" y="3732361"/>
            <a:ext cx="3767137" cy="272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1"/>
          <p:cNvSpPr txBox="1"/>
          <p:nvPr/>
        </p:nvSpPr>
        <p:spPr>
          <a:xfrm>
            <a:off x="6071191" y="5988135"/>
            <a:ext cx="1637414" cy="415498"/>
          </a:xfrm>
          <a:prstGeom prst="rect">
            <a:avLst/>
          </a:prstGeom>
          <a:solidFill>
            <a:schemeClr val="bg1"/>
          </a:solidFill>
        </p:spPr>
        <p:txBody>
          <a:bodyPr wrap="square" rtlCol="0">
            <a:spAutoFit/>
          </a:bodyPr>
          <a:lstStyle/>
          <a:p>
            <a:pPr algn="just"/>
            <a:r>
              <a:rPr lang="nl-NL" sz="700" b="1" dirty="0" err="1">
                <a:solidFill>
                  <a:prstClr val="white">
                    <a:lumMod val="50000"/>
                  </a:prstClr>
                </a:solidFill>
                <a:latin typeface="Segoe UI"/>
              </a:rPr>
              <a:t>Bisfosfonaten</a:t>
            </a:r>
            <a:r>
              <a:rPr lang="nl-NL" sz="700" b="1" dirty="0">
                <a:solidFill>
                  <a:prstClr val="white">
                    <a:lumMod val="50000"/>
                  </a:prstClr>
                </a:solidFill>
                <a:latin typeface="Segoe UI"/>
              </a:rPr>
              <a:t> binden zich aan</a:t>
            </a:r>
          </a:p>
          <a:p>
            <a:pPr algn="just"/>
            <a:r>
              <a:rPr lang="nl-NL" sz="700" b="1" dirty="0">
                <a:solidFill>
                  <a:prstClr val="white">
                    <a:lumMod val="50000"/>
                  </a:prstClr>
                </a:solidFill>
                <a:latin typeface="Segoe UI"/>
              </a:rPr>
              <a:t>bot en worden daar opgenomen</a:t>
            </a:r>
          </a:p>
          <a:p>
            <a:pPr algn="just"/>
            <a:r>
              <a:rPr lang="nl-NL" sz="700" b="1" dirty="0">
                <a:solidFill>
                  <a:prstClr val="white">
                    <a:lumMod val="50000"/>
                  </a:prstClr>
                </a:solidFill>
                <a:latin typeface="Segoe UI"/>
              </a:rPr>
              <a:t>door rijpe osteoclasten</a:t>
            </a:r>
          </a:p>
        </p:txBody>
      </p:sp>
      <p:sp>
        <p:nvSpPr>
          <p:cNvPr id="8" name="TextBox 8"/>
          <p:cNvSpPr txBox="1"/>
          <p:nvPr/>
        </p:nvSpPr>
        <p:spPr>
          <a:xfrm>
            <a:off x="7906206" y="4033202"/>
            <a:ext cx="918838" cy="215444"/>
          </a:xfrm>
          <a:prstGeom prst="rect">
            <a:avLst/>
          </a:prstGeom>
          <a:solidFill>
            <a:schemeClr val="bg1"/>
          </a:solidFill>
        </p:spPr>
        <p:txBody>
          <a:bodyPr wrap="square" rtlCol="0">
            <a:spAutoFit/>
          </a:bodyPr>
          <a:lstStyle/>
          <a:p>
            <a:r>
              <a:rPr lang="nl-NL" sz="800" b="1" dirty="0" err="1">
                <a:solidFill>
                  <a:prstClr val="white">
                    <a:lumMod val="50000"/>
                  </a:prstClr>
                </a:solidFill>
                <a:latin typeface="Aharoni" pitchFamily="2" charset="-79"/>
                <a:cs typeface="Aharoni" pitchFamily="2" charset="-79"/>
              </a:rPr>
              <a:t>Bisfosfonaten</a:t>
            </a:r>
            <a:endParaRPr lang="nl-NL" sz="800" b="1" dirty="0">
              <a:solidFill>
                <a:prstClr val="white">
                  <a:lumMod val="50000"/>
                </a:prstClr>
              </a:solidFill>
              <a:latin typeface="Aharoni" pitchFamily="2" charset="-79"/>
              <a:cs typeface="Aharoni" pitchFamily="2" charset="-79"/>
            </a:endParaRPr>
          </a:p>
        </p:txBody>
      </p:sp>
    </p:spTree>
    <p:extLst>
      <p:ext uri="{BB962C8B-B14F-4D97-AF65-F5344CB8AC3E}">
        <p14:creationId xmlns:p14="http://schemas.microsoft.com/office/powerpoint/2010/main" val="95302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a:bodyPr>
          <a:lstStyle/>
          <a:p>
            <a:pPr marL="0" indent="0">
              <a:buNone/>
            </a:pPr>
            <a:endParaRPr lang="nl-NL" sz="6600" dirty="0"/>
          </a:p>
          <a:p>
            <a:pPr marL="0" indent="0">
              <a:buNone/>
            </a:pPr>
            <a:r>
              <a:rPr lang="nl-NL" sz="6600" dirty="0"/>
              <a:t>DEEL 1 - PLENAIR</a:t>
            </a:r>
          </a:p>
        </p:txBody>
      </p:sp>
    </p:spTree>
    <p:extLst>
      <p:ext uri="{BB962C8B-B14F-4D97-AF65-F5344CB8AC3E}">
        <p14:creationId xmlns:p14="http://schemas.microsoft.com/office/powerpoint/2010/main" val="819345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Werking </a:t>
            </a:r>
            <a:r>
              <a:rPr lang="nl-NL" dirty="0" err="1"/>
              <a:t>Denosumab</a:t>
            </a:r>
            <a:r>
              <a:rPr lang="nl-NL" dirty="0"/>
              <a:t> (</a:t>
            </a:r>
            <a:r>
              <a:rPr lang="nl-NL" dirty="0" err="1"/>
              <a:t>Prolia</a:t>
            </a:r>
            <a:r>
              <a:rPr lang="nl-NL" dirty="0"/>
              <a:t>)</a:t>
            </a:r>
          </a:p>
        </p:txBody>
      </p:sp>
      <p:pic>
        <p:nvPicPr>
          <p:cNvPr id="174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324"/>
          <a:stretch/>
        </p:blipFill>
        <p:spPr bwMode="auto">
          <a:xfrm>
            <a:off x="4540102" y="3070890"/>
            <a:ext cx="4215809" cy="323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360" y="4719638"/>
            <a:ext cx="3163887"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872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Corticosteroïden</a:t>
            </a:r>
            <a:r>
              <a:rPr lang="en-GB" dirty="0"/>
              <a:t> </a:t>
            </a:r>
            <a:r>
              <a:rPr lang="en-GB" dirty="0" err="1"/>
              <a:t>en</a:t>
            </a:r>
            <a:r>
              <a:rPr lang="en-GB" dirty="0"/>
              <a:t> osteoporose</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9327" y="1856904"/>
            <a:ext cx="6215298" cy="4639589"/>
          </a:xfrm>
        </p:spPr>
      </p:pic>
    </p:spTree>
    <p:extLst>
      <p:ext uri="{BB962C8B-B14F-4D97-AF65-F5344CB8AC3E}">
        <p14:creationId xmlns:p14="http://schemas.microsoft.com/office/powerpoint/2010/main" val="3289045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Wanneer</a:t>
            </a:r>
            <a:r>
              <a:rPr lang="en-GB" dirty="0"/>
              <a:t> </a:t>
            </a:r>
            <a:r>
              <a:rPr lang="en-GB" dirty="0" err="1"/>
              <a:t>osteoporoseprofylaxe</a:t>
            </a:r>
            <a:r>
              <a:rPr lang="en-GB" dirty="0"/>
              <a:t>?</a:t>
            </a:r>
          </a:p>
        </p:txBody>
      </p:sp>
      <p:sp>
        <p:nvSpPr>
          <p:cNvPr id="3" name="Tijdelijke aanduiding voor inhoud 2"/>
          <p:cNvSpPr>
            <a:spLocks noGrp="1"/>
          </p:cNvSpPr>
          <p:nvPr>
            <p:ph idx="1"/>
          </p:nvPr>
        </p:nvSpPr>
        <p:spPr/>
        <p:txBody>
          <a:bodyPr/>
          <a:lstStyle/>
          <a:p>
            <a:r>
              <a:rPr lang="en-GB" dirty="0" err="1"/>
              <a:t>Glucocorticoïd</a:t>
            </a:r>
            <a:r>
              <a:rPr lang="en-GB" dirty="0"/>
              <a:t> </a:t>
            </a:r>
            <a:r>
              <a:rPr lang="en-GB" dirty="0" err="1"/>
              <a:t>gebruik</a:t>
            </a:r>
            <a:r>
              <a:rPr lang="en-GB" dirty="0"/>
              <a:t> </a:t>
            </a:r>
            <a:r>
              <a:rPr lang="en-GB" dirty="0" err="1"/>
              <a:t>langer</a:t>
            </a:r>
            <a:r>
              <a:rPr lang="en-GB" dirty="0"/>
              <a:t> </a:t>
            </a:r>
            <a:r>
              <a:rPr lang="en-GB" dirty="0" err="1"/>
              <a:t>dan</a:t>
            </a:r>
            <a:r>
              <a:rPr lang="en-GB" dirty="0"/>
              <a:t> 3 </a:t>
            </a:r>
            <a:r>
              <a:rPr lang="en-GB" dirty="0" err="1"/>
              <a:t>maanden</a:t>
            </a:r>
            <a:endParaRPr lang="en-GB" dirty="0"/>
          </a:p>
          <a:p>
            <a:r>
              <a:rPr lang="en-GB" dirty="0" err="1"/>
              <a:t>Dosering</a:t>
            </a:r>
            <a:r>
              <a:rPr lang="en-GB" dirty="0"/>
              <a:t> 7.5 mg per dag </a:t>
            </a:r>
            <a:r>
              <a:rPr lang="en-GB" dirty="0" err="1"/>
              <a:t>en</a:t>
            </a:r>
            <a:r>
              <a:rPr lang="en-GB" dirty="0"/>
              <a:t> &lt; 15 mg</a:t>
            </a:r>
          </a:p>
          <a:p>
            <a:pPr lvl="1"/>
            <a:r>
              <a:rPr lang="en-GB" dirty="0" err="1"/>
              <a:t>Leeftijd</a:t>
            </a:r>
            <a:r>
              <a:rPr lang="en-GB" dirty="0"/>
              <a:t> &lt; 70 </a:t>
            </a:r>
            <a:r>
              <a:rPr lang="en-GB" dirty="0" err="1"/>
              <a:t>jaar</a:t>
            </a:r>
            <a:r>
              <a:rPr lang="en-GB" dirty="0"/>
              <a:t>: </a:t>
            </a:r>
            <a:r>
              <a:rPr lang="en-GB" dirty="0" err="1"/>
              <a:t>advies</a:t>
            </a:r>
            <a:r>
              <a:rPr lang="en-GB" dirty="0"/>
              <a:t> DEXA scan</a:t>
            </a:r>
          </a:p>
          <a:p>
            <a:pPr lvl="1"/>
            <a:r>
              <a:rPr lang="en-GB" dirty="0" err="1"/>
              <a:t>Leeftijd</a:t>
            </a:r>
            <a:r>
              <a:rPr lang="en-GB" dirty="0"/>
              <a:t> &gt; 70 </a:t>
            </a:r>
            <a:r>
              <a:rPr lang="en-GB" dirty="0" err="1"/>
              <a:t>jaar</a:t>
            </a:r>
            <a:r>
              <a:rPr lang="en-GB" dirty="0"/>
              <a:t>: </a:t>
            </a:r>
            <a:r>
              <a:rPr lang="en-GB" dirty="0" err="1"/>
              <a:t>advies</a:t>
            </a:r>
            <a:r>
              <a:rPr lang="en-GB" dirty="0"/>
              <a:t> </a:t>
            </a:r>
            <a:r>
              <a:rPr lang="en-GB" dirty="0" err="1"/>
              <a:t>behandelen</a:t>
            </a:r>
            <a:endParaRPr lang="en-GB" dirty="0"/>
          </a:p>
          <a:p>
            <a:r>
              <a:rPr lang="en-GB" dirty="0" err="1"/>
              <a:t>Dosering</a:t>
            </a:r>
            <a:r>
              <a:rPr lang="en-GB" dirty="0"/>
              <a:t> &gt; 15 mg per dag: </a:t>
            </a:r>
            <a:r>
              <a:rPr lang="en-GB" dirty="0" err="1"/>
              <a:t>advies</a:t>
            </a:r>
            <a:r>
              <a:rPr lang="en-GB" dirty="0"/>
              <a:t> </a:t>
            </a:r>
            <a:r>
              <a:rPr lang="en-GB" dirty="0" err="1"/>
              <a:t>behandelen</a:t>
            </a:r>
            <a:endParaRPr lang="en-GB" dirty="0"/>
          </a:p>
        </p:txBody>
      </p:sp>
    </p:spTree>
    <p:extLst>
      <p:ext uri="{BB962C8B-B14F-4D97-AF65-F5344CB8AC3E}">
        <p14:creationId xmlns:p14="http://schemas.microsoft.com/office/powerpoint/2010/main" val="679664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a:bodyPr>
          <a:lstStyle/>
          <a:p>
            <a:pPr marL="0" indent="0">
              <a:buNone/>
            </a:pPr>
            <a:endParaRPr lang="nl-NL" sz="6600" dirty="0"/>
          </a:p>
          <a:p>
            <a:pPr marL="0" indent="0">
              <a:buNone/>
            </a:pPr>
            <a:r>
              <a:rPr lang="nl-NL" sz="6000" dirty="0"/>
              <a:t>	</a:t>
            </a:r>
            <a:r>
              <a:rPr lang="nl-NL" sz="8000" dirty="0"/>
              <a:t>POH</a:t>
            </a:r>
          </a:p>
        </p:txBody>
      </p:sp>
    </p:spTree>
    <p:extLst>
      <p:ext uri="{BB962C8B-B14F-4D97-AF65-F5344CB8AC3E}">
        <p14:creationId xmlns:p14="http://schemas.microsoft.com/office/powerpoint/2010/main" val="31855078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Osteoporose verpleegkundigen</a:t>
            </a:r>
          </a:p>
        </p:txBody>
      </p:sp>
      <p:sp>
        <p:nvSpPr>
          <p:cNvPr id="3" name="Tijdelijke aanduiding voor inhoud 2"/>
          <p:cNvSpPr>
            <a:spLocks noGrp="1"/>
          </p:cNvSpPr>
          <p:nvPr>
            <p:ph idx="1"/>
          </p:nvPr>
        </p:nvSpPr>
        <p:spPr/>
        <p:txBody>
          <a:bodyPr>
            <a:normAutofit/>
          </a:bodyPr>
          <a:lstStyle/>
          <a:p>
            <a:endParaRPr lang="nl-NL" sz="2400" dirty="0"/>
          </a:p>
          <a:p>
            <a:r>
              <a:rPr lang="nl-NL" sz="2400" dirty="0"/>
              <a:t>Belinda </a:t>
            </a:r>
            <a:r>
              <a:rPr lang="nl-NL" sz="2400" dirty="0" err="1"/>
              <a:t>Wardenaar</a:t>
            </a:r>
            <a:r>
              <a:rPr lang="nl-NL" sz="2400" dirty="0"/>
              <a:t>         </a:t>
            </a:r>
          </a:p>
          <a:p>
            <a:endParaRPr lang="nl-NL" sz="2400" dirty="0"/>
          </a:p>
          <a:p>
            <a:pPr marL="0" indent="0">
              <a:buNone/>
            </a:pPr>
            <a:r>
              <a:rPr lang="nl-NL" dirty="0"/>
              <a:t>  </a:t>
            </a:r>
          </a:p>
          <a:p>
            <a:endParaRPr lang="nl-NL" dirty="0"/>
          </a:p>
          <a:p>
            <a:r>
              <a:rPr lang="nl-NL" sz="2400" dirty="0"/>
              <a:t>Annemie de Vroe - Roothaert</a:t>
            </a:r>
          </a:p>
          <a:p>
            <a:pPr marL="0" indent="0">
              <a:buNone/>
            </a:pPr>
            <a:r>
              <a:rPr lang="nl-NL" dirty="0"/>
              <a:t>  </a:t>
            </a:r>
          </a:p>
          <a:p>
            <a:endParaRPr lang="nl-NL" dirty="0"/>
          </a:p>
          <a:p>
            <a:endParaRPr lang="nl-NL" dirty="0"/>
          </a:p>
          <a:p>
            <a:endParaRPr lang="nl-NL" dirty="0"/>
          </a:p>
          <a:p>
            <a:endParaRPr lang="nl-NL" dirty="0"/>
          </a:p>
          <a:p>
            <a:endParaRPr lang="nl-NL" dirty="0"/>
          </a:p>
          <a:p>
            <a:pPr marL="0" indent="0">
              <a:buNone/>
            </a:pP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690" y="3688180"/>
            <a:ext cx="2736375" cy="1912520"/>
          </a:xfrm>
          <a:prstGeom prst="rect">
            <a:avLst/>
          </a:prstGeom>
        </p:spPr>
      </p:pic>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36146" t="6112" r="17916"/>
          <a:stretch/>
        </p:blipFill>
        <p:spPr>
          <a:xfrm>
            <a:off x="5673272" y="742950"/>
            <a:ext cx="1783359" cy="2733674"/>
          </a:xfrm>
          <a:prstGeom prst="rect">
            <a:avLst/>
          </a:prstGeom>
        </p:spPr>
      </p:pic>
    </p:spTree>
    <p:extLst>
      <p:ext uri="{BB962C8B-B14F-4D97-AF65-F5344CB8AC3E}">
        <p14:creationId xmlns:p14="http://schemas.microsoft.com/office/powerpoint/2010/main" val="21692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ETZ zorgpad osteoporose</a:t>
            </a:r>
          </a:p>
        </p:txBody>
      </p:sp>
      <p:sp>
        <p:nvSpPr>
          <p:cNvPr id="3" name="Tijdelijke aanduiding voor inhoud 2"/>
          <p:cNvSpPr>
            <a:spLocks noGrp="1"/>
          </p:cNvSpPr>
          <p:nvPr>
            <p:ph idx="1"/>
          </p:nvPr>
        </p:nvSpPr>
        <p:spPr/>
        <p:txBody>
          <a:bodyPr>
            <a:normAutofit/>
          </a:bodyPr>
          <a:lstStyle/>
          <a:p>
            <a:r>
              <a:rPr lang="nl-NL" sz="2400" dirty="0"/>
              <a:t>Huidige zorgpad in ETZ:  </a:t>
            </a:r>
          </a:p>
          <a:p>
            <a:pPr marL="457200" lvl="1" indent="0">
              <a:buNone/>
            </a:pPr>
            <a:r>
              <a:rPr lang="nl-NL" sz="2000" dirty="0"/>
              <a:t>Oproep screening na fractuur vanaf 50-jarige leeftijd: </a:t>
            </a:r>
          </a:p>
          <a:p>
            <a:pPr marL="457200" lvl="1" indent="0">
              <a:buNone/>
            </a:pPr>
            <a:r>
              <a:rPr lang="nl-NL" sz="2000" dirty="0"/>
              <a:t>	brief - dexa folder - antwoordenvelop</a:t>
            </a:r>
          </a:p>
          <a:p>
            <a:endParaRPr lang="nl-NL" dirty="0"/>
          </a:p>
          <a:p>
            <a:r>
              <a:rPr lang="nl-NL" sz="2400" dirty="0"/>
              <a:t>Uitzonderingen:</a:t>
            </a:r>
          </a:p>
          <a:p>
            <a:pPr marL="457200" lvl="1" indent="0">
              <a:buNone/>
            </a:pPr>
            <a:r>
              <a:rPr lang="nl-NL" sz="2000" dirty="0"/>
              <a:t>   Reeds DEXA &lt; 1 jaar</a:t>
            </a:r>
          </a:p>
          <a:p>
            <a:pPr lvl="1"/>
            <a:r>
              <a:rPr lang="nl-NL" sz="2000" dirty="0"/>
              <a:t>Schedel en aangezichtsfracturen</a:t>
            </a:r>
          </a:p>
          <a:p>
            <a:pPr lvl="1"/>
            <a:r>
              <a:rPr lang="nl-NL" sz="2000" dirty="0"/>
              <a:t>Buiten postcode gebied</a:t>
            </a:r>
          </a:p>
          <a:p>
            <a:pPr lvl="1"/>
            <a:r>
              <a:rPr lang="nl-NL" sz="2000" dirty="0"/>
              <a:t>incidenteel</a:t>
            </a:r>
          </a:p>
          <a:p>
            <a:endParaRPr lang="nl-NL" dirty="0"/>
          </a:p>
          <a:p>
            <a:pPr marL="0" indent="0">
              <a:buNone/>
            </a:pPr>
            <a:endParaRPr lang="nl-NL" dirty="0"/>
          </a:p>
          <a:p>
            <a:endParaRPr lang="nl-NL" dirty="0"/>
          </a:p>
        </p:txBody>
      </p:sp>
    </p:spTree>
    <p:extLst>
      <p:ext uri="{BB962C8B-B14F-4D97-AF65-F5344CB8AC3E}">
        <p14:creationId xmlns:p14="http://schemas.microsoft.com/office/powerpoint/2010/main" val="34875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ETZ zorgpad osteoporose </a:t>
            </a:r>
            <a:endParaRPr lang="nl-NL" sz="2400" dirty="0"/>
          </a:p>
        </p:txBody>
      </p:sp>
      <p:sp>
        <p:nvSpPr>
          <p:cNvPr id="3" name="Tijdelijke aanduiding voor inhoud 2"/>
          <p:cNvSpPr>
            <a:spLocks noGrp="1"/>
          </p:cNvSpPr>
          <p:nvPr>
            <p:ph idx="1"/>
          </p:nvPr>
        </p:nvSpPr>
        <p:spPr/>
        <p:txBody>
          <a:bodyPr/>
          <a:lstStyle/>
          <a:p>
            <a:r>
              <a:rPr lang="nl-NL" sz="2400" dirty="0"/>
              <a:t>Patiënt  reageert op oproep:</a:t>
            </a:r>
          </a:p>
          <a:p>
            <a:endParaRPr lang="nl-NL" dirty="0"/>
          </a:p>
          <a:p>
            <a:pPr marL="457200" lvl="1" indent="0">
              <a:buNone/>
            </a:pPr>
            <a:r>
              <a:rPr lang="nl-NL" dirty="0"/>
              <a:t>Ja:        </a:t>
            </a:r>
            <a:r>
              <a:rPr lang="nl-NL" sz="2000" dirty="0"/>
              <a:t>Combinatie afspraak opsturen + vragenformulier</a:t>
            </a:r>
          </a:p>
          <a:p>
            <a:pPr marL="0" indent="0">
              <a:buNone/>
            </a:pPr>
            <a:r>
              <a:rPr lang="nl-NL" sz="2000" dirty="0"/>
              <a:t>	         DEXA onderzoek met aansluitend consult poli</a:t>
            </a:r>
          </a:p>
          <a:p>
            <a:pPr marL="0" indent="0">
              <a:buNone/>
            </a:pPr>
            <a:endParaRPr lang="nl-NL" sz="2400" dirty="0"/>
          </a:p>
          <a:p>
            <a:pPr marL="0" indent="0">
              <a:buNone/>
            </a:pPr>
            <a:r>
              <a:rPr lang="nl-NL" sz="2400" dirty="0"/>
              <a:t>      Nee:</a:t>
            </a:r>
            <a:r>
              <a:rPr lang="nl-NL" dirty="0"/>
              <a:t>   </a:t>
            </a:r>
            <a:r>
              <a:rPr lang="nl-NL" sz="2000" dirty="0"/>
              <a:t>Nabellen op indicatie </a:t>
            </a:r>
          </a:p>
          <a:p>
            <a:pPr marL="0" indent="0">
              <a:buNone/>
            </a:pPr>
            <a:endParaRPr lang="nl-NL" dirty="0"/>
          </a:p>
        </p:txBody>
      </p:sp>
    </p:spTree>
    <p:extLst>
      <p:ext uri="{BB962C8B-B14F-4D97-AF65-F5344CB8AC3E}">
        <p14:creationId xmlns:p14="http://schemas.microsoft.com/office/powerpoint/2010/main" val="273194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Verpleegkundig consult</a:t>
            </a:r>
          </a:p>
        </p:txBody>
      </p:sp>
      <p:sp>
        <p:nvSpPr>
          <p:cNvPr id="3" name="Tijdelijke aanduiding voor inhoud 2"/>
          <p:cNvSpPr>
            <a:spLocks noGrp="1"/>
          </p:cNvSpPr>
          <p:nvPr>
            <p:ph idx="1"/>
          </p:nvPr>
        </p:nvSpPr>
        <p:spPr>
          <a:xfrm>
            <a:off x="457200" y="1390650"/>
            <a:ext cx="8058150" cy="4786313"/>
          </a:xfrm>
        </p:spPr>
        <p:txBody>
          <a:bodyPr>
            <a:normAutofit fontScale="32500" lnSpcReduction="20000"/>
          </a:bodyPr>
          <a:lstStyle/>
          <a:p>
            <a:r>
              <a:rPr lang="nl-NL" sz="4200" dirty="0"/>
              <a:t>Anamnese afnemen, bespreken van risicofactoren aan de hand van vragenformulier: </a:t>
            </a:r>
          </a:p>
          <a:p>
            <a:endParaRPr lang="nl-NL" sz="4200" dirty="0"/>
          </a:p>
          <a:p>
            <a:r>
              <a:rPr lang="nl-NL" sz="3400" dirty="0"/>
              <a:t>Uitslag DEXA inzichtelijk</a:t>
            </a:r>
          </a:p>
          <a:p>
            <a:r>
              <a:rPr lang="nl-NL" sz="3500" dirty="0"/>
              <a:t>Verhoogd valrisico / oorzaak vallen </a:t>
            </a:r>
          </a:p>
          <a:p>
            <a:r>
              <a:rPr lang="nl-NL" sz="3500" dirty="0"/>
              <a:t>Fractuur na het 50ste levensjaar </a:t>
            </a:r>
          </a:p>
          <a:p>
            <a:r>
              <a:rPr lang="nl-NL" sz="3500" dirty="0"/>
              <a:t>Laag lichaamsgewicht: lengte gewicht  BMI</a:t>
            </a:r>
          </a:p>
          <a:p>
            <a:r>
              <a:rPr lang="nl-NL" sz="3500" dirty="0"/>
              <a:t>Ouder met een heupfractuur/ Erfelijke factoren</a:t>
            </a:r>
          </a:p>
          <a:p>
            <a:r>
              <a:rPr lang="nl-NL" sz="3500" dirty="0"/>
              <a:t>Roken</a:t>
            </a:r>
          </a:p>
          <a:p>
            <a:r>
              <a:rPr lang="nl-NL" sz="3500" dirty="0"/>
              <a:t>Alcoholgebruik &gt; 3 eenheden/dag </a:t>
            </a:r>
          </a:p>
          <a:p>
            <a:r>
              <a:rPr lang="nl-NL" sz="3500" dirty="0"/>
              <a:t>Ernstige immobiliteit</a:t>
            </a:r>
          </a:p>
          <a:p>
            <a:r>
              <a:rPr lang="nl-NL" sz="3500" dirty="0" err="1"/>
              <a:t>Glucocorticosteroid</a:t>
            </a:r>
            <a:r>
              <a:rPr lang="nl-NL" sz="3500" dirty="0"/>
              <a:t> gebruik </a:t>
            </a:r>
          </a:p>
          <a:p>
            <a:r>
              <a:rPr lang="nl-NL" sz="3500" dirty="0"/>
              <a:t>Reumatoïde artritis </a:t>
            </a:r>
          </a:p>
          <a:p>
            <a:r>
              <a:rPr lang="nl-NL" sz="3500" dirty="0"/>
              <a:t>Te lage calciumintake / Calcium suppletie mg</a:t>
            </a:r>
          </a:p>
          <a:p>
            <a:r>
              <a:rPr lang="nl-NL" sz="3500" dirty="0"/>
              <a:t>Vitamine-D-deficiëntie /  Vitaminesuppletie</a:t>
            </a:r>
          </a:p>
          <a:p>
            <a:r>
              <a:rPr lang="nl-NL" sz="3500" dirty="0"/>
              <a:t>Diabetes mellitus </a:t>
            </a:r>
          </a:p>
          <a:p>
            <a:r>
              <a:rPr lang="nl-NL" sz="3500" dirty="0"/>
              <a:t>Nierinsufficiëntie  </a:t>
            </a:r>
          </a:p>
          <a:p>
            <a:r>
              <a:rPr lang="nl-NL" sz="3500" dirty="0"/>
              <a:t>Status gebit</a:t>
            </a:r>
          </a:p>
          <a:p>
            <a:pPr marL="0" indent="0">
              <a:buNone/>
            </a:pPr>
            <a:endParaRPr lang="nl-NL" dirty="0"/>
          </a:p>
          <a:p>
            <a:pPr marL="0" indent="0">
              <a:buNone/>
            </a:pPr>
            <a:r>
              <a:rPr lang="nl-NL" dirty="0"/>
              <a:t> </a:t>
            </a:r>
          </a:p>
          <a:p>
            <a:endParaRPr lang="nl-NL" dirty="0"/>
          </a:p>
        </p:txBody>
      </p:sp>
    </p:spTree>
    <p:extLst>
      <p:ext uri="{BB962C8B-B14F-4D97-AF65-F5344CB8AC3E}">
        <p14:creationId xmlns:p14="http://schemas.microsoft.com/office/powerpoint/2010/main" val="272531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t>Vragen over DEXA?</a:t>
            </a:r>
          </a:p>
        </p:txBody>
      </p:sp>
      <p:sp>
        <p:nvSpPr>
          <p:cNvPr id="5" name="AutoShape 2" descr="Afbeeldingsresultaat voor rokende  en alcohol"/>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nl-NL" dirty="0"/>
              <a:t>   </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636" y="3115469"/>
            <a:ext cx="3415714" cy="2384158"/>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618" y="1923390"/>
            <a:ext cx="3870157" cy="2384158"/>
          </a:xfrm>
          <a:prstGeom prst="rect">
            <a:avLst/>
          </a:prstGeom>
        </p:spPr>
      </p:pic>
    </p:spTree>
    <p:extLst>
      <p:ext uri="{BB962C8B-B14F-4D97-AF65-F5344CB8AC3E}">
        <p14:creationId xmlns:p14="http://schemas.microsoft.com/office/powerpoint/2010/main" val="2115969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228600" lvl="0" indent="-228600">
              <a:spcBef>
                <a:spcPts val="1000"/>
              </a:spcBef>
            </a:pPr>
            <a:r>
              <a:rPr lang="nl-NL" sz="2800" dirty="0">
                <a:latin typeface="Rajdhani"/>
                <a:ea typeface="+mn-ea"/>
                <a:cs typeface="+mn-cs"/>
              </a:rPr>
              <a:t>Verhoogd valrisico / oorzaak vallen </a:t>
            </a:r>
            <a:br>
              <a:rPr lang="nl-NL" sz="1100" dirty="0">
                <a:solidFill>
                  <a:prstClr val="black"/>
                </a:solidFill>
                <a:latin typeface="Rajdhani"/>
                <a:ea typeface="+mn-ea"/>
                <a:cs typeface="+mn-cs"/>
              </a:rPr>
            </a:br>
            <a:endParaRPr lang="nl-NL" dirty="0"/>
          </a:p>
        </p:txBody>
      </p:sp>
      <p:pic>
        <p:nvPicPr>
          <p:cNvPr id="4" name="Tijdelijke aanduiding voor inhoud 3"/>
          <p:cNvPicPr>
            <a:picLocks noGrp="1" noChangeAspect="1"/>
          </p:cNvPicPr>
          <p:nvPr>
            <p:ph idx="1"/>
          </p:nvPr>
        </p:nvPicPr>
        <p:blipFill>
          <a:blip r:embed="rId3"/>
          <a:stretch>
            <a:fillRect/>
          </a:stretch>
        </p:blipFill>
        <p:spPr>
          <a:xfrm>
            <a:off x="1371600" y="1762918"/>
            <a:ext cx="1977582" cy="1475581"/>
          </a:xfrm>
          <a:prstGeom prst="rect">
            <a:avLst/>
          </a:prstGeom>
        </p:spPr>
      </p:pic>
      <p:pic>
        <p:nvPicPr>
          <p:cNvPr id="5" name="Afbeelding 4"/>
          <p:cNvPicPr>
            <a:picLocks noChangeAspect="1"/>
          </p:cNvPicPr>
          <p:nvPr/>
        </p:nvPicPr>
        <p:blipFill>
          <a:blip r:embed="rId4"/>
          <a:stretch>
            <a:fillRect/>
          </a:stretch>
        </p:blipFill>
        <p:spPr>
          <a:xfrm>
            <a:off x="4733472" y="1503364"/>
            <a:ext cx="1392471" cy="2119310"/>
          </a:xfrm>
          <a:prstGeom prst="rect">
            <a:avLst/>
          </a:prstGeom>
        </p:spPr>
      </p:pic>
      <p:pic>
        <p:nvPicPr>
          <p:cNvPr id="6" name="Afbeelding 5"/>
          <p:cNvPicPr>
            <a:picLocks noChangeAspect="1"/>
          </p:cNvPicPr>
          <p:nvPr/>
        </p:nvPicPr>
        <p:blipFill>
          <a:blip r:embed="rId5"/>
          <a:stretch>
            <a:fillRect/>
          </a:stretch>
        </p:blipFill>
        <p:spPr>
          <a:xfrm>
            <a:off x="792025" y="3698874"/>
            <a:ext cx="1742726" cy="1644651"/>
          </a:xfrm>
          <a:prstGeom prst="rect">
            <a:avLst/>
          </a:prstGeom>
        </p:spPr>
      </p:pic>
      <p:pic>
        <p:nvPicPr>
          <p:cNvPr id="7" name="Afbeelding 6"/>
          <p:cNvPicPr>
            <a:picLocks noChangeAspect="1"/>
          </p:cNvPicPr>
          <p:nvPr/>
        </p:nvPicPr>
        <p:blipFill>
          <a:blip r:embed="rId6"/>
          <a:stretch>
            <a:fillRect/>
          </a:stretch>
        </p:blipFill>
        <p:spPr>
          <a:xfrm>
            <a:off x="6800850" y="3698874"/>
            <a:ext cx="1403757" cy="1960554"/>
          </a:xfrm>
          <a:prstGeom prst="rect">
            <a:avLst/>
          </a:prstGeom>
        </p:spPr>
      </p:pic>
      <p:pic>
        <p:nvPicPr>
          <p:cNvPr id="8" name="Afbeelding 7"/>
          <p:cNvPicPr>
            <a:picLocks noChangeAspect="1"/>
          </p:cNvPicPr>
          <p:nvPr/>
        </p:nvPicPr>
        <p:blipFill>
          <a:blip r:embed="rId7"/>
          <a:stretch>
            <a:fillRect/>
          </a:stretch>
        </p:blipFill>
        <p:spPr>
          <a:xfrm>
            <a:off x="3257550" y="4063209"/>
            <a:ext cx="2725973" cy="1708941"/>
          </a:xfrm>
          <a:prstGeom prst="rect">
            <a:avLst/>
          </a:prstGeom>
        </p:spPr>
      </p:pic>
    </p:spTree>
    <p:extLst>
      <p:ext uri="{BB962C8B-B14F-4D97-AF65-F5344CB8AC3E}">
        <p14:creationId xmlns:p14="http://schemas.microsoft.com/office/powerpoint/2010/main" val="84304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133168" y="3739690"/>
            <a:ext cx="7637206" cy="2022014"/>
          </a:xfrm>
        </p:spPr>
        <p:txBody>
          <a:bodyPr>
            <a:normAutofit/>
          </a:bodyPr>
          <a:lstStyle/>
          <a:p>
            <a:pPr algn="l">
              <a:lnSpc>
                <a:spcPct val="100000"/>
              </a:lnSpc>
              <a:spcBef>
                <a:spcPts val="600"/>
              </a:spcBef>
            </a:pPr>
            <a:r>
              <a:rPr lang="en-US" dirty="0"/>
              <a:t>Esther Donga, Internist – endocrinoloog </a:t>
            </a:r>
          </a:p>
          <a:p>
            <a:pPr algn="l">
              <a:lnSpc>
                <a:spcPct val="100000"/>
              </a:lnSpc>
              <a:spcBef>
                <a:spcPts val="600"/>
              </a:spcBef>
            </a:pPr>
            <a:r>
              <a:rPr lang="en-US" dirty="0"/>
              <a:t>Math Wijnands, </a:t>
            </a:r>
            <a:r>
              <a:rPr lang="en-US" dirty="0" err="1"/>
              <a:t>Reumatoloog</a:t>
            </a:r>
            <a:endParaRPr lang="en-US" dirty="0"/>
          </a:p>
          <a:p>
            <a:pPr algn="l">
              <a:lnSpc>
                <a:spcPct val="100000"/>
              </a:lnSpc>
              <a:spcBef>
                <a:spcPts val="600"/>
              </a:spcBef>
            </a:pPr>
            <a:r>
              <a:rPr lang="en-US" dirty="0"/>
              <a:t>Jernt Korst, </a:t>
            </a:r>
            <a:r>
              <a:rPr lang="en-US" dirty="0" err="1"/>
              <a:t>Kaderhuisarts</a:t>
            </a:r>
            <a:r>
              <a:rPr lang="en-US" dirty="0"/>
              <a:t> </a:t>
            </a:r>
            <a:r>
              <a:rPr lang="en-US" dirty="0" err="1"/>
              <a:t>bewegingsapparaat</a:t>
            </a:r>
            <a:endParaRPr lang="en-US" dirty="0"/>
          </a:p>
        </p:txBody>
      </p:sp>
    </p:spTree>
    <p:extLst>
      <p:ext uri="{BB962C8B-B14F-4D97-AF65-F5344CB8AC3E}">
        <p14:creationId xmlns:p14="http://schemas.microsoft.com/office/powerpoint/2010/main" val="140131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Fractuur na het 50ste levensjaar </a:t>
            </a:r>
            <a:br>
              <a:rPr lang="nl-NL" dirty="0"/>
            </a:br>
            <a:endParaRPr lang="nl-NL" dirty="0"/>
          </a:p>
        </p:txBody>
      </p:sp>
      <p:pic>
        <p:nvPicPr>
          <p:cNvPr id="5" name="Afbeelding 4"/>
          <p:cNvPicPr>
            <a:picLocks noChangeAspect="1"/>
          </p:cNvPicPr>
          <p:nvPr/>
        </p:nvPicPr>
        <p:blipFill>
          <a:blip r:embed="rId3"/>
          <a:stretch>
            <a:fillRect/>
          </a:stretch>
        </p:blipFill>
        <p:spPr>
          <a:xfrm>
            <a:off x="3228215" y="1986754"/>
            <a:ext cx="2486025" cy="1838325"/>
          </a:xfrm>
          <a:prstGeom prst="rect">
            <a:avLst/>
          </a:prstGeom>
        </p:spPr>
      </p:pic>
      <p:pic>
        <p:nvPicPr>
          <p:cNvPr id="7" name="Afbeelding 6"/>
          <p:cNvPicPr>
            <a:picLocks noChangeAspect="1"/>
          </p:cNvPicPr>
          <p:nvPr/>
        </p:nvPicPr>
        <p:blipFill>
          <a:blip r:embed="rId4"/>
          <a:stretch>
            <a:fillRect/>
          </a:stretch>
        </p:blipFill>
        <p:spPr>
          <a:xfrm>
            <a:off x="3228215" y="4416421"/>
            <a:ext cx="2933700" cy="1562100"/>
          </a:xfrm>
          <a:prstGeom prst="rect">
            <a:avLst/>
          </a:prstGeom>
        </p:spPr>
      </p:pic>
      <p:pic>
        <p:nvPicPr>
          <p:cNvPr id="13" name="Tijdelijke aanduiding voor inhoud 12"/>
          <p:cNvPicPr>
            <a:picLocks noGrp="1" noChangeAspect="1"/>
          </p:cNvPicPr>
          <p:nvPr>
            <p:ph idx="1"/>
          </p:nvPr>
        </p:nvPicPr>
        <p:blipFill>
          <a:blip r:embed="rId5"/>
          <a:stretch>
            <a:fillRect/>
          </a:stretch>
        </p:blipFill>
        <p:spPr>
          <a:xfrm>
            <a:off x="1152525" y="1867694"/>
            <a:ext cx="1562100" cy="2933700"/>
          </a:xfrm>
          <a:prstGeom prst="rect">
            <a:avLst/>
          </a:prstGeom>
        </p:spPr>
      </p:pic>
      <p:pic>
        <p:nvPicPr>
          <p:cNvPr id="14" name="Afbeelding 13"/>
          <p:cNvPicPr>
            <a:picLocks noChangeAspect="1"/>
          </p:cNvPicPr>
          <p:nvPr/>
        </p:nvPicPr>
        <p:blipFill>
          <a:blip r:embed="rId6"/>
          <a:stretch>
            <a:fillRect/>
          </a:stretch>
        </p:blipFill>
        <p:spPr>
          <a:xfrm>
            <a:off x="6675505" y="2315367"/>
            <a:ext cx="1451700" cy="2409827"/>
          </a:xfrm>
          <a:prstGeom prst="rect">
            <a:avLst/>
          </a:prstGeom>
        </p:spPr>
      </p:pic>
    </p:spTree>
    <p:extLst>
      <p:ext uri="{BB962C8B-B14F-4D97-AF65-F5344CB8AC3E}">
        <p14:creationId xmlns:p14="http://schemas.microsoft.com/office/powerpoint/2010/main" val="249967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Alcohol, roken en BMI</a:t>
            </a:r>
          </a:p>
        </p:txBody>
      </p:sp>
      <p:pic>
        <p:nvPicPr>
          <p:cNvPr id="4" name="Tijdelijke aanduiding voor inhoud 3"/>
          <p:cNvPicPr>
            <a:picLocks noGrp="1" noChangeAspect="1"/>
          </p:cNvPicPr>
          <p:nvPr>
            <p:ph idx="1"/>
          </p:nvPr>
        </p:nvPicPr>
        <p:blipFill>
          <a:blip r:embed="rId3"/>
          <a:stretch>
            <a:fillRect/>
          </a:stretch>
        </p:blipFill>
        <p:spPr>
          <a:xfrm>
            <a:off x="833437" y="2096294"/>
            <a:ext cx="2024063" cy="1763706"/>
          </a:xfrm>
          <a:prstGeom prst="rect">
            <a:avLst/>
          </a:prstGeom>
        </p:spPr>
      </p:pic>
      <p:pic>
        <p:nvPicPr>
          <p:cNvPr id="5" name="Afbeelding 4"/>
          <p:cNvPicPr>
            <a:picLocks noChangeAspect="1"/>
          </p:cNvPicPr>
          <p:nvPr/>
        </p:nvPicPr>
        <p:blipFill>
          <a:blip r:embed="rId4"/>
          <a:stretch>
            <a:fillRect/>
          </a:stretch>
        </p:blipFill>
        <p:spPr>
          <a:xfrm>
            <a:off x="4648200" y="1690689"/>
            <a:ext cx="1785937" cy="2270563"/>
          </a:xfrm>
          <a:prstGeom prst="rect">
            <a:avLst/>
          </a:prstGeom>
        </p:spPr>
      </p:pic>
      <p:pic>
        <p:nvPicPr>
          <p:cNvPr id="6" name="Afbeelding 5"/>
          <p:cNvPicPr>
            <a:picLocks noChangeAspect="1"/>
          </p:cNvPicPr>
          <p:nvPr/>
        </p:nvPicPr>
        <p:blipFill>
          <a:blip r:embed="rId5"/>
          <a:stretch>
            <a:fillRect/>
          </a:stretch>
        </p:blipFill>
        <p:spPr>
          <a:xfrm>
            <a:off x="5367337" y="4201319"/>
            <a:ext cx="1877241" cy="1300163"/>
          </a:xfrm>
          <a:prstGeom prst="rect">
            <a:avLst/>
          </a:prstGeom>
        </p:spPr>
      </p:pic>
      <p:pic>
        <p:nvPicPr>
          <p:cNvPr id="7" name="Afbeelding 6"/>
          <p:cNvPicPr>
            <a:picLocks noChangeAspect="1"/>
          </p:cNvPicPr>
          <p:nvPr/>
        </p:nvPicPr>
        <p:blipFill>
          <a:blip r:embed="rId6"/>
          <a:stretch>
            <a:fillRect/>
          </a:stretch>
        </p:blipFill>
        <p:spPr>
          <a:xfrm>
            <a:off x="2623321" y="4201319"/>
            <a:ext cx="1714500" cy="1857375"/>
          </a:xfrm>
          <a:prstGeom prst="rect">
            <a:avLst/>
          </a:prstGeom>
        </p:spPr>
      </p:pic>
    </p:spTree>
    <p:extLst>
      <p:ext uri="{BB962C8B-B14F-4D97-AF65-F5344CB8AC3E}">
        <p14:creationId xmlns:p14="http://schemas.microsoft.com/office/powerpoint/2010/main" val="3409452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Ernstige immobiliteit</a:t>
            </a:r>
          </a:p>
        </p:txBody>
      </p:sp>
      <p:pic>
        <p:nvPicPr>
          <p:cNvPr id="4" name="Tijdelijke aanduiding voor inhoud 3"/>
          <p:cNvPicPr>
            <a:picLocks noGrp="1" noChangeAspect="1"/>
          </p:cNvPicPr>
          <p:nvPr>
            <p:ph idx="1"/>
          </p:nvPr>
        </p:nvPicPr>
        <p:blipFill>
          <a:blip r:embed="rId3"/>
          <a:stretch>
            <a:fillRect/>
          </a:stretch>
        </p:blipFill>
        <p:spPr>
          <a:xfrm>
            <a:off x="2271712" y="3372644"/>
            <a:ext cx="2466975" cy="1847850"/>
          </a:xfrm>
          <a:prstGeom prst="rect">
            <a:avLst/>
          </a:prstGeom>
        </p:spPr>
      </p:pic>
      <p:pic>
        <p:nvPicPr>
          <p:cNvPr id="5" name="Afbeelding 4"/>
          <p:cNvPicPr>
            <a:picLocks noChangeAspect="1"/>
          </p:cNvPicPr>
          <p:nvPr/>
        </p:nvPicPr>
        <p:blipFill>
          <a:blip r:embed="rId4"/>
          <a:stretch>
            <a:fillRect/>
          </a:stretch>
        </p:blipFill>
        <p:spPr>
          <a:xfrm>
            <a:off x="752475" y="1680277"/>
            <a:ext cx="2543175" cy="1692367"/>
          </a:xfrm>
          <a:prstGeom prst="rect">
            <a:avLst/>
          </a:prstGeom>
        </p:spPr>
      </p:pic>
      <p:pic>
        <p:nvPicPr>
          <p:cNvPr id="6" name="Afbeelding 5"/>
          <p:cNvPicPr>
            <a:picLocks noChangeAspect="1"/>
          </p:cNvPicPr>
          <p:nvPr/>
        </p:nvPicPr>
        <p:blipFill>
          <a:blip r:embed="rId5"/>
          <a:stretch>
            <a:fillRect/>
          </a:stretch>
        </p:blipFill>
        <p:spPr>
          <a:xfrm>
            <a:off x="5967412" y="1972469"/>
            <a:ext cx="2257425" cy="2028825"/>
          </a:xfrm>
          <a:prstGeom prst="rect">
            <a:avLst/>
          </a:prstGeom>
        </p:spPr>
      </p:pic>
      <p:pic>
        <p:nvPicPr>
          <p:cNvPr id="7" name="Afbeelding 6"/>
          <p:cNvPicPr>
            <a:picLocks noChangeAspect="1"/>
          </p:cNvPicPr>
          <p:nvPr/>
        </p:nvPicPr>
        <p:blipFill>
          <a:blip r:embed="rId6"/>
          <a:stretch>
            <a:fillRect/>
          </a:stretch>
        </p:blipFill>
        <p:spPr>
          <a:xfrm>
            <a:off x="5043487" y="4764951"/>
            <a:ext cx="2128837" cy="1594573"/>
          </a:xfrm>
          <a:prstGeom prst="rect">
            <a:avLst/>
          </a:prstGeom>
        </p:spPr>
      </p:pic>
    </p:spTree>
    <p:extLst>
      <p:ext uri="{BB962C8B-B14F-4D97-AF65-F5344CB8AC3E}">
        <p14:creationId xmlns:p14="http://schemas.microsoft.com/office/powerpoint/2010/main" val="1793242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Bewegen</a:t>
            </a:r>
          </a:p>
        </p:txBody>
      </p:sp>
      <p:sp>
        <p:nvSpPr>
          <p:cNvPr id="3" name="Tijdelijke aanduiding voor inhoud 2"/>
          <p:cNvSpPr>
            <a:spLocks noGrp="1"/>
          </p:cNvSpPr>
          <p:nvPr>
            <p:ph idx="1"/>
          </p:nvPr>
        </p:nvSpPr>
        <p:spPr/>
        <p:txBody>
          <a:bodyPr/>
          <a:lstStyle/>
          <a:p>
            <a:r>
              <a:rPr lang="nl-NL" dirty="0"/>
              <a:t>Bot belastende oefeningen</a:t>
            </a:r>
          </a:p>
        </p:txBody>
      </p:sp>
      <p:pic>
        <p:nvPicPr>
          <p:cNvPr id="4" name="Afbeelding 3"/>
          <p:cNvPicPr>
            <a:picLocks noChangeAspect="1"/>
          </p:cNvPicPr>
          <p:nvPr/>
        </p:nvPicPr>
        <p:blipFill>
          <a:blip r:embed="rId3"/>
          <a:stretch>
            <a:fillRect/>
          </a:stretch>
        </p:blipFill>
        <p:spPr>
          <a:xfrm>
            <a:off x="3983831" y="3629025"/>
            <a:ext cx="3028950" cy="1504950"/>
          </a:xfrm>
          <a:prstGeom prst="rect">
            <a:avLst/>
          </a:prstGeom>
        </p:spPr>
      </p:pic>
      <p:pic>
        <p:nvPicPr>
          <p:cNvPr id="5" name="Afbeelding 4"/>
          <p:cNvPicPr>
            <a:picLocks noChangeAspect="1"/>
          </p:cNvPicPr>
          <p:nvPr/>
        </p:nvPicPr>
        <p:blipFill>
          <a:blip r:embed="rId4"/>
          <a:stretch>
            <a:fillRect/>
          </a:stretch>
        </p:blipFill>
        <p:spPr>
          <a:xfrm>
            <a:off x="6396037" y="1947862"/>
            <a:ext cx="2143125" cy="2143125"/>
          </a:xfrm>
          <a:prstGeom prst="rect">
            <a:avLst/>
          </a:prstGeom>
        </p:spPr>
      </p:pic>
      <p:pic>
        <p:nvPicPr>
          <p:cNvPr id="6" name="Afbeelding 5"/>
          <p:cNvPicPr>
            <a:picLocks noChangeAspect="1"/>
          </p:cNvPicPr>
          <p:nvPr/>
        </p:nvPicPr>
        <p:blipFill>
          <a:blip r:embed="rId5"/>
          <a:stretch>
            <a:fillRect/>
          </a:stretch>
        </p:blipFill>
        <p:spPr>
          <a:xfrm>
            <a:off x="890587" y="2614612"/>
            <a:ext cx="3067050" cy="3067050"/>
          </a:xfrm>
          <a:prstGeom prst="rect">
            <a:avLst/>
          </a:prstGeom>
        </p:spPr>
      </p:pic>
    </p:spTree>
    <p:extLst>
      <p:ext uri="{BB962C8B-B14F-4D97-AF65-F5344CB8AC3E}">
        <p14:creationId xmlns:p14="http://schemas.microsoft.com/office/powerpoint/2010/main" val="6593541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Comorbiditeit</a:t>
            </a:r>
            <a:endParaRPr lang="nl-NL" dirty="0"/>
          </a:p>
        </p:txBody>
      </p:sp>
      <p:pic>
        <p:nvPicPr>
          <p:cNvPr id="4" name="Tijdelijke aanduiding voor inhoud 3"/>
          <p:cNvPicPr>
            <a:picLocks noGrp="1" noChangeAspect="1"/>
          </p:cNvPicPr>
          <p:nvPr>
            <p:ph idx="1"/>
          </p:nvPr>
        </p:nvPicPr>
        <p:blipFill>
          <a:blip r:embed="rId3"/>
          <a:stretch>
            <a:fillRect/>
          </a:stretch>
        </p:blipFill>
        <p:spPr>
          <a:xfrm>
            <a:off x="1674123" y="2932661"/>
            <a:ext cx="2971676" cy="1326641"/>
          </a:xfrm>
          <a:prstGeom prst="rect">
            <a:avLst/>
          </a:prstGeom>
        </p:spPr>
      </p:pic>
      <p:pic>
        <p:nvPicPr>
          <p:cNvPr id="5" name="Afbeelding 4"/>
          <p:cNvPicPr>
            <a:picLocks noChangeAspect="1"/>
          </p:cNvPicPr>
          <p:nvPr/>
        </p:nvPicPr>
        <p:blipFill>
          <a:blip r:embed="rId4"/>
          <a:stretch>
            <a:fillRect/>
          </a:stretch>
        </p:blipFill>
        <p:spPr>
          <a:xfrm>
            <a:off x="628650" y="3196294"/>
            <a:ext cx="958851" cy="958851"/>
          </a:xfrm>
          <a:prstGeom prst="rect">
            <a:avLst/>
          </a:prstGeom>
        </p:spPr>
      </p:pic>
      <p:pic>
        <p:nvPicPr>
          <p:cNvPr id="6" name="Afbeelding 5"/>
          <p:cNvPicPr>
            <a:picLocks noChangeAspect="1"/>
          </p:cNvPicPr>
          <p:nvPr/>
        </p:nvPicPr>
        <p:blipFill>
          <a:blip r:embed="rId5"/>
          <a:stretch>
            <a:fillRect/>
          </a:stretch>
        </p:blipFill>
        <p:spPr>
          <a:xfrm>
            <a:off x="3310305" y="1739470"/>
            <a:ext cx="1294440" cy="1294440"/>
          </a:xfrm>
          <a:prstGeom prst="rect">
            <a:avLst/>
          </a:prstGeom>
        </p:spPr>
      </p:pic>
      <p:pic>
        <p:nvPicPr>
          <p:cNvPr id="7" name="Afbeelding 6"/>
          <p:cNvPicPr>
            <a:picLocks noChangeAspect="1"/>
          </p:cNvPicPr>
          <p:nvPr/>
        </p:nvPicPr>
        <p:blipFill>
          <a:blip r:embed="rId6"/>
          <a:stretch>
            <a:fillRect/>
          </a:stretch>
        </p:blipFill>
        <p:spPr>
          <a:xfrm>
            <a:off x="1985314" y="4394569"/>
            <a:ext cx="860322" cy="1215374"/>
          </a:xfrm>
          <a:prstGeom prst="rect">
            <a:avLst/>
          </a:prstGeom>
        </p:spPr>
      </p:pic>
      <p:pic>
        <p:nvPicPr>
          <p:cNvPr id="8" name="Afbeelding 7"/>
          <p:cNvPicPr>
            <a:picLocks noChangeAspect="1"/>
          </p:cNvPicPr>
          <p:nvPr/>
        </p:nvPicPr>
        <p:blipFill>
          <a:blip r:embed="rId7"/>
          <a:stretch>
            <a:fillRect/>
          </a:stretch>
        </p:blipFill>
        <p:spPr>
          <a:xfrm>
            <a:off x="1163216" y="1772238"/>
            <a:ext cx="1447799" cy="1060983"/>
          </a:xfrm>
          <a:prstGeom prst="rect">
            <a:avLst/>
          </a:prstGeom>
        </p:spPr>
      </p:pic>
      <p:pic>
        <p:nvPicPr>
          <p:cNvPr id="9" name="Afbeelding 8"/>
          <p:cNvPicPr>
            <a:picLocks noChangeAspect="1"/>
          </p:cNvPicPr>
          <p:nvPr/>
        </p:nvPicPr>
        <p:blipFill>
          <a:blip r:embed="rId8"/>
          <a:stretch>
            <a:fillRect/>
          </a:stretch>
        </p:blipFill>
        <p:spPr>
          <a:xfrm>
            <a:off x="7100713" y="4680263"/>
            <a:ext cx="1552924" cy="1056217"/>
          </a:xfrm>
          <a:prstGeom prst="rect">
            <a:avLst/>
          </a:prstGeom>
        </p:spPr>
      </p:pic>
      <p:pic>
        <p:nvPicPr>
          <p:cNvPr id="10" name="Afbeelding 9"/>
          <p:cNvPicPr>
            <a:picLocks noChangeAspect="1"/>
          </p:cNvPicPr>
          <p:nvPr/>
        </p:nvPicPr>
        <p:blipFill>
          <a:blip r:embed="rId9"/>
          <a:stretch>
            <a:fillRect/>
          </a:stretch>
        </p:blipFill>
        <p:spPr>
          <a:xfrm>
            <a:off x="4010873" y="4394569"/>
            <a:ext cx="962301" cy="962301"/>
          </a:xfrm>
          <a:prstGeom prst="rect">
            <a:avLst/>
          </a:prstGeom>
        </p:spPr>
      </p:pic>
      <p:pic>
        <p:nvPicPr>
          <p:cNvPr id="11" name="Afbeelding 10"/>
          <p:cNvPicPr>
            <a:picLocks noChangeAspect="1"/>
          </p:cNvPicPr>
          <p:nvPr/>
        </p:nvPicPr>
        <p:blipFill>
          <a:blip r:embed="rId10"/>
          <a:stretch>
            <a:fillRect/>
          </a:stretch>
        </p:blipFill>
        <p:spPr>
          <a:xfrm>
            <a:off x="6944406" y="1211357"/>
            <a:ext cx="932769" cy="1121761"/>
          </a:xfrm>
          <a:prstGeom prst="rect">
            <a:avLst/>
          </a:prstGeom>
        </p:spPr>
      </p:pic>
      <p:pic>
        <p:nvPicPr>
          <p:cNvPr id="12" name="Afbeelding 11"/>
          <p:cNvPicPr>
            <a:picLocks noChangeAspect="1"/>
          </p:cNvPicPr>
          <p:nvPr/>
        </p:nvPicPr>
        <p:blipFill>
          <a:blip r:embed="rId11"/>
          <a:stretch>
            <a:fillRect/>
          </a:stretch>
        </p:blipFill>
        <p:spPr>
          <a:xfrm>
            <a:off x="6163101" y="2830777"/>
            <a:ext cx="1371719" cy="1420491"/>
          </a:xfrm>
          <a:prstGeom prst="rect">
            <a:avLst/>
          </a:prstGeom>
        </p:spPr>
      </p:pic>
    </p:spTree>
    <p:extLst>
      <p:ext uri="{BB962C8B-B14F-4D97-AF65-F5344CB8AC3E}">
        <p14:creationId xmlns:p14="http://schemas.microsoft.com/office/powerpoint/2010/main" val="2204175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Calcium intake en vitamine D </a:t>
            </a:r>
          </a:p>
        </p:txBody>
      </p:sp>
      <p:pic>
        <p:nvPicPr>
          <p:cNvPr id="4" name="Tijdelijke aanduiding voor inhoud 3"/>
          <p:cNvPicPr>
            <a:picLocks noGrp="1" noChangeAspect="1"/>
          </p:cNvPicPr>
          <p:nvPr>
            <p:ph idx="1"/>
          </p:nvPr>
        </p:nvPicPr>
        <p:blipFill>
          <a:blip r:embed="rId3"/>
          <a:stretch>
            <a:fillRect/>
          </a:stretch>
        </p:blipFill>
        <p:spPr>
          <a:xfrm>
            <a:off x="528638" y="1886744"/>
            <a:ext cx="1988344" cy="1117197"/>
          </a:xfrm>
          <a:prstGeom prst="rect">
            <a:avLst/>
          </a:prstGeom>
        </p:spPr>
      </p:pic>
      <p:pic>
        <p:nvPicPr>
          <p:cNvPr id="5" name="Afbeelding 4"/>
          <p:cNvPicPr>
            <a:picLocks noChangeAspect="1"/>
          </p:cNvPicPr>
          <p:nvPr/>
        </p:nvPicPr>
        <p:blipFill>
          <a:blip r:embed="rId4"/>
          <a:stretch>
            <a:fillRect/>
          </a:stretch>
        </p:blipFill>
        <p:spPr>
          <a:xfrm>
            <a:off x="7023346" y="1540668"/>
            <a:ext cx="1858372" cy="1236662"/>
          </a:xfrm>
          <a:prstGeom prst="rect">
            <a:avLst/>
          </a:prstGeom>
        </p:spPr>
      </p:pic>
      <p:pic>
        <p:nvPicPr>
          <p:cNvPr id="6" name="Afbeelding 5"/>
          <p:cNvPicPr>
            <a:picLocks noChangeAspect="1"/>
          </p:cNvPicPr>
          <p:nvPr/>
        </p:nvPicPr>
        <p:blipFill>
          <a:blip r:embed="rId5"/>
          <a:stretch>
            <a:fillRect/>
          </a:stretch>
        </p:blipFill>
        <p:spPr>
          <a:xfrm>
            <a:off x="1026030" y="4617241"/>
            <a:ext cx="2174369" cy="1090614"/>
          </a:xfrm>
          <a:prstGeom prst="rect">
            <a:avLst/>
          </a:prstGeom>
        </p:spPr>
      </p:pic>
      <p:pic>
        <p:nvPicPr>
          <p:cNvPr id="7" name="Afbeelding 6"/>
          <p:cNvPicPr>
            <a:picLocks noChangeAspect="1"/>
          </p:cNvPicPr>
          <p:nvPr/>
        </p:nvPicPr>
        <p:blipFill>
          <a:blip r:embed="rId6"/>
          <a:stretch>
            <a:fillRect/>
          </a:stretch>
        </p:blipFill>
        <p:spPr>
          <a:xfrm>
            <a:off x="7086600" y="4520406"/>
            <a:ext cx="1428750" cy="1743075"/>
          </a:xfrm>
          <a:prstGeom prst="rect">
            <a:avLst/>
          </a:prstGeom>
        </p:spPr>
      </p:pic>
      <p:pic>
        <p:nvPicPr>
          <p:cNvPr id="8" name="Afbeelding 7"/>
          <p:cNvPicPr>
            <a:picLocks noChangeAspect="1"/>
          </p:cNvPicPr>
          <p:nvPr/>
        </p:nvPicPr>
        <p:blipFill>
          <a:blip r:embed="rId7"/>
          <a:stretch>
            <a:fillRect/>
          </a:stretch>
        </p:blipFill>
        <p:spPr>
          <a:xfrm>
            <a:off x="4371579" y="4872040"/>
            <a:ext cx="2381250" cy="1752600"/>
          </a:xfrm>
          <a:prstGeom prst="rect">
            <a:avLst/>
          </a:prstGeom>
        </p:spPr>
      </p:pic>
      <p:pic>
        <p:nvPicPr>
          <p:cNvPr id="9" name="Afbeelding 8"/>
          <p:cNvPicPr>
            <a:picLocks noChangeAspect="1"/>
          </p:cNvPicPr>
          <p:nvPr/>
        </p:nvPicPr>
        <p:blipFill>
          <a:blip r:embed="rId8"/>
          <a:stretch>
            <a:fillRect/>
          </a:stretch>
        </p:blipFill>
        <p:spPr>
          <a:xfrm>
            <a:off x="4060031" y="1375965"/>
            <a:ext cx="2619375" cy="1743075"/>
          </a:xfrm>
          <a:prstGeom prst="rect">
            <a:avLst/>
          </a:prstGeom>
        </p:spPr>
      </p:pic>
      <p:pic>
        <p:nvPicPr>
          <p:cNvPr id="10" name="Afbeelding 9"/>
          <p:cNvPicPr>
            <a:picLocks noChangeAspect="1"/>
          </p:cNvPicPr>
          <p:nvPr/>
        </p:nvPicPr>
        <p:blipFill>
          <a:blip r:embed="rId9"/>
          <a:stretch>
            <a:fillRect/>
          </a:stretch>
        </p:blipFill>
        <p:spPr>
          <a:xfrm>
            <a:off x="3926681" y="2990848"/>
            <a:ext cx="2105025" cy="2171700"/>
          </a:xfrm>
          <a:prstGeom prst="rect">
            <a:avLst/>
          </a:prstGeom>
        </p:spPr>
      </p:pic>
      <p:pic>
        <p:nvPicPr>
          <p:cNvPr id="11" name="Afbeelding 10"/>
          <p:cNvPicPr>
            <a:picLocks noChangeAspect="1"/>
          </p:cNvPicPr>
          <p:nvPr/>
        </p:nvPicPr>
        <p:blipFill>
          <a:blip r:embed="rId10"/>
          <a:stretch>
            <a:fillRect/>
          </a:stretch>
        </p:blipFill>
        <p:spPr>
          <a:xfrm>
            <a:off x="5878119" y="4607315"/>
            <a:ext cx="1310846" cy="981869"/>
          </a:xfrm>
          <a:prstGeom prst="rect">
            <a:avLst/>
          </a:prstGeom>
        </p:spPr>
      </p:pic>
      <p:pic>
        <p:nvPicPr>
          <p:cNvPr id="12" name="Afbeelding 11"/>
          <p:cNvPicPr>
            <a:picLocks noChangeAspect="1"/>
          </p:cNvPicPr>
          <p:nvPr/>
        </p:nvPicPr>
        <p:blipFill>
          <a:blip r:embed="rId11"/>
          <a:stretch>
            <a:fillRect/>
          </a:stretch>
        </p:blipFill>
        <p:spPr>
          <a:xfrm>
            <a:off x="2742099" y="3618309"/>
            <a:ext cx="774808" cy="690165"/>
          </a:xfrm>
          <a:prstGeom prst="rect">
            <a:avLst/>
          </a:prstGeom>
        </p:spPr>
      </p:pic>
      <p:pic>
        <p:nvPicPr>
          <p:cNvPr id="13" name="Afbeelding 12"/>
          <p:cNvPicPr>
            <a:picLocks noChangeAspect="1"/>
          </p:cNvPicPr>
          <p:nvPr/>
        </p:nvPicPr>
        <p:blipFill>
          <a:blip r:embed="rId12"/>
          <a:stretch>
            <a:fillRect/>
          </a:stretch>
        </p:blipFill>
        <p:spPr>
          <a:xfrm>
            <a:off x="3516907" y="5222078"/>
            <a:ext cx="1103324" cy="734212"/>
          </a:xfrm>
          <a:prstGeom prst="rect">
            <a:avLst/>
          </a:prstGeom>
        </p:spPr>
      </p:pic>
      <p:pic>
        <p:nvPicPr>
          <p:cNvPr id="3" name="Afbeelding 2"/>
          <p:cNvPicPr>
            <a:picLocks noChangeAspect="1"/>
          </p:cNvPicPr>
          <p:nvPr/>
        </p:nvPicPr>
        <p:blipFill>
          <a:blip r:embed="rId13"/>
          <a:stretch>
            <a:fillRect/>
          </a:stretch>
        </p:blipFill>
        <p:spPr>
          <a:xfrm>
            <a:off x="312718" y="3411528"/>
            <a:ext cx="1651445" cy="1094980"/>
          </a:xfrm>
          <a:prstGeom prst="rect">
            <a:avLst/>
          </a:prstGeom>
        </p:spPr>
      </p:pic>
      <p:pic>
        <p:nvPicPr>
          <p:cNvPr id="14" name="Afbeelding 13"/>
          <p:cNvPicPr>
            <a:picLocks noChangeAspect="1"/>
          </p:cNvPicPr>
          <p:nvPr/>
        </p:nvPicPr>
        <p:blipFill>
          <a:blip r:embed="rId14"/>
          <a:stretch>
            <a:fillRect/>
          </a:stretch>
        </p:blipFill>
        <p:spPr>
          <a:xfrm>
            <a:off x="2883350" y="2313784"/>
            <a:ext cx="1688650" cy="957657"/>
          </a:xfrm>
          <a:prstGeom prst="rect">
            <a:avLst/>
          </a:prstGeom>
        </p:spPr>
      </p:pic>
      <p:pic>
        <p:nvPicPr>
          <p:cNvPr id="15" name="Afbeelding 14"/>
          <p:cNvPicPr>
            <a:picLocks noChangeAspect="1"/>
          </p:cNvPicPr>
          <p:nvPr/>
        </p:nvPicPr>
        <p:blipFill>
          <a:blip r:embed="rId15"/>
          <a:stretch>
            <a:fillRect/>
          </a:stretch>
        </p:blipFill>
        <p:spPr>
          <a:xfrm>
            <a:off x="6641479" y="3075878"/>
            <a:ext cx="1926773" cy="1084862"/>
          </a:xfrm>
          <a:prstGeom prst="rect">
            <a:avLst/>
          </a:prstGeom>
        </p:spPr>
      </p:pic>
    </p:spTree>
    <p:extLst>
      <p:ext uri="{BB962C8B-B14F-4D97-AF65-F5344CB8AC3E}">
        <p14:creationId xmlns:p14="http://schemas.microsoft.com/office/powerpoint/2010/main" val="497211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Medicatie bij osteoporose</a:t>
            </a:r>
          </a:p>
        </p:txBody>
      </p:sp>
      <p:sp>
        <p:nvSpPr>
          <p:cNvPr id="3" name="Tijdelijke aanduiding voor inhoud 2"/>
          <p:cNvSpPr>
            <a:spLocks noGrp="1"/>
          </p:cNvSpPr>
          <p:nvPr>
            <p:ph idx="1"/>
          </p:nvPr>
        </p:nvSpPr>
        <p:spPr/>
        <p:txBody>
          <a:bodyPr/>
          <a:lstStyle/>
          <a:p>
            <a:r>
              <a:rPr lang="nl-NL" dirty="0"/>
              <a:t>Bisfosfonaten</a:t>
            </a:r>
          </a:p>
        </p:txBody>
      </p:sp>
      <p:pic>
        <p:nvPicPr>
          <p:cNvPr id="4" name="Afbeelding 3"/>
          <p:cNvPicPr>
            <a:picLocks noChangeAspect="1"/>
          </p:cNvPicPr>
          <p:nvPr/>
        </p:nvPicPr>
        <p:blipFill>
          <a:blip r:embed="rId3"/>
          <a:stretch>
            <a:fillRect/>
          </a:stretch>
        </p:blipFill>
        <p:spPr>
          <a:xfrm>
            <a:off x="3386137" y="2466975"/>
            <a:ext cx="2371725" cy="1924050"/>
          </a:xfrm>
          <a:prstGeom prst="rect">
            <a:avLst/>
          </a:prstGeom>
        </p:spPr>
      </p:pic>
      <p:pic>
        <p:nvPicPr>
          <p:cNvPr id="5" name="Afbeelding 4"/>
          <p:cNvPicPr>
            <a:picLocks noChangeAspect="1"/>
          </p:cNvPicPr>
          <p:nvPr/>
        </p:nvPicPr>
        <p:blipFill>
          <a:blip r:embed="rId4"/>
          <a:stretch>
            <a:fillRect/>
          </a:stretch>
        </p:blipFill>
        <p:spPr>
          <a:xfrm>
            <a:off x="3352800" y="2490787"/>
            <a:ext cx="2438400" cy="1876425"/>
          </a:xfrm>
          <a:prstGeom prst="rect">
            <a:avLst/>
          </a:prstGeom>
        </p:spPr>
      </p:pic>
      <p:pic>
        <p:nvPicPr>
          <p:cNvPr id="6" name="Afbeelding 5"/>
          <p:cNvPicPr>
            <a:picLocks noChangeAspect="1"/>
          </p:cNvPicPr>
          <p:nvPr/>
        </p:nvPicPr>
        <p:blipFill>
          <a:blip r:embed="rId3"/>
          <a:stretch>
            <a:fillRect/>
          </a:stretch>
        </p:blipFill>
        <p:spPr>
          <a:xfrm>
            <a:off x="5757862" y="4001294"/>
            <a:ext cx="2371725" cy="1924050"/>
          </a:xfrm>
          <a:prstGeom prst="rect">
            <a:avLst/>
          </a:prstGeom>
        </p:spPr>
      </p:pic>
      <p:pic>
        <p:nvPicPr>
          <p:cNvPr id="8" name="Afbeelding 7"/>
          <p:cNvPicPr>
            <a:picLocks noChangeAspect="1"/>
          </p:cNvPicPr>
          <p:nvPr/>
        </p:nvPicPr>
        <p:blipFill>
          <a:blip r:embed="rId5"/>
          <a:stretch>
            <a:fillRect/>
          </a:stretch>
        </p:blipFill>
        <p:spPr>
          <a:xfrm>
            <a:off x="795337" y="4420394"/>
            <a:ext cx="4219575" cy="1085850"/>
          </a:xfrm>
          <a:prstGeom prst="rect">
            <a:avLst/>
          </a:prstGeom>
        </p:spPr>
      </p:pic>
      <p:pic>
        <p:nvPicPr>
          <p:cNvPr id="9" name="Afbeelding 8"/>
          <p:cNvPicPr>
            <a:picLocks noChangeAspect="1"/>
          </p:cNvPicPr>
          <p:nvPr/>
        </p:nvPicPr>
        <p:blipFill>
          <a:blip r:embed="rId6"/>
          <a:stretch>
            <a:fillRect/>
          </a:stretch>
        </p:blipFill>
        <p:spPr>
          <a:xfrm>
            <a:off x="6119812" y="1832769"/>
            <a:ext cx="1714500" cy="1714500"/>
          </a:xfrm>
          <a:prstGeom prst="rect">
            <a:avLst/>
          </a:prstGeom>
        </p:spPr>
      </p:pic>
    </p:spTree>
    <p:extLst>
      <p:ext uri="{BB962C8B-B14F-4D97-AF65-F5344CB8AC3E}">
        <p14:creationId xmlns:p14="http://schemas.microsoft.com/office/powerpoint/2010/main" val="2347251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Take home </a:t>
            </a:r>
            <a:r>
              <a:rPr lang="nl-NL" dirty="0" err="1"/>
              <a:t>message</a:t>
            </a:r>
            <a:endParaRPr lang="nl-NL" dirty="0"/>
          </a:p>
        </p:txBody>
      </p:sp>
      <p:sp>
        <p:nvSpPr>
          <p:cNvPr id="3" name="Tijdelijke aanduiding voor inhoud 2"/>
          <p:cNvSpPr>
            <a:spLocks noGrp="1"/>
          </p:cNvSpPr>
          <p:nvPr>
            <p:ph idx="1"/>
          </p:nvPr>
        </p:nvSpPr>
        <p:spPr/>
        <p:txBody>
          <a:bodyPr/>
          <a:lstStyle/>
          <a:p>
            <a:r>
              <a:rPr lang="nl-NL" dirty="0"/>
              <a:t>Rol verpleegkundige in zorgpad osteoporose:</a:t>
            </a:r>
          </a:p>
          <a:p>
            <a:pPr lvl="1"/>
            <a:endParaRPr lang="nl-NL" dirty="0"/>
          </a:p>
          <a:p>
            <a:pPr lvl="1"/>
            <a:r>
              <a:rPr lang="nl-NL" dirty="0"/>
              <a:t>Inventariseren risicofactoren</a:t>
            </a:r>
          </a:p>
          <a:p>
            <a:pPr lvl="1"/>
            <a:r>
              <a:rPr lang="nl-NL" dirty="0" err="1"/>
              <a:t>Leefadviezen</a:t>
            </a:r>
            <a:endParaRPr lang="nl-NL" dirty="0"/>
          </a:p>
          <a:p>
            <a:pPr lvl="1"/>
            <a:r>
              <a:rPr lang="nl-NL" dirty="0"/>
              <a:t>Medicatie info, nadruk op therapietrouw</a:t>
            </a:r>
          </a:p>
          <a:p>
            <a:pPr lvl="1"/>
            <a:r>
              <a:rPr lang="nl-NL" dirty="0"/>
              <a:t>Voorkomen van </a:t>
            </a:r>
            <a:r>
              <a:rPr lang="nl-NL" dirty="0" err="1"/>
              <a:t>herfracturen</a:t>
            </a:r>
            <a:r>
              <a:rPr lang="nl-NL" dirty="0"/>
              <a:t> </a:t>
            </a:r>
          </a:p>
        </p:txBody>
      </p:sp>
    </p:spTree>
    <p:extLst>
      <p:ext uri="{BB962C8B-B14F-4D97-AF65-F5344CB8AC3E}">
        <p14:creationId xmlns:p14="http://schemas.microsoft.com/office/powerpoint/2010/main" val="3277809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Follow up in huisarts praktijk</a:t>
            </a:r>
          </a:p>
        </p:txBody>
      </p:sp>
      <p:sp>
        <p:nvSpPr>
          <p:cNvPr id="3" name="Tijdelijke aanduiding voor inhoud 2"/>
          <p:cNvSpPr>
            <a:spLocks noGrp="1"/>
          </p:cNvSpPr>
          <p:nvPr>
            <p:ph idx="1"/>
          </p:nvPr>
        </p:nvSpPr>
        <p:spPr/>
        <p:txBody>
          <a:bodyPr/>
          <a:lstStyle/>
          <a:p>
            <a:r>
              <a:rPr lang="nl-NL" dirty="0"/>
              <a:t>Begeleiding en verdere behandeling:</a:t>
            </a:r>
          </a:p>
          <a:p>
            <a:endParaRPr lang="nl-NL" dirty="0"/>
          </a:p>
          <a:p>
            <a:pPr lvl="1"/>
            <a:r>
              <a:rPr lang="nl-NL" sz="2000" dirty="0"/>
              <a:t>Bijwerkingen (persisteren)</a:t>
            </a:r>
          </a:p>
          <a:p>
            <a:pPr lvl="1"/>
            <a:r>
              <a:rPr lang="nl-NL" sz="2000" dirty="0"/>
              <a:t>Therapietrouw monitoren</a:t>
            </a:r>
          </a:p>
          <a:p>
            <a:pPr lvl="1"/>
            <a:r>
              <a:rPr lang="nl-NL" sz="2000" dirty="0"/>
              <a:t>Nieuwe (wervel) fractuur</a:t>
            </a:r>
          </a:p>
          <a:p>
            <a:pPr lvl="1"/>
            <a:r>
              <a:rPr lang="nl-NL" sz="2000" dirty="0"/>
              <a:t>Gezondheidsproblemen waardoor verhoogd fractuur-val risico</a:t>
            </a:r>
          </a:p>
          <a:p>
            <a:pPr lvl="1"/>
            <a:r>
              <a:rPr lang="nl-NL" sz="2000" dirty="0"/>
              <a:t>Leefstijlaanpassingen</a:t>
            </a:r>
          </a:p>
          <a:p>
            <a:pPr lvl="1"/>
            <a:r>
              <a:rPr lang="nl-NL" sz="2000" dirty="0"/>
              <a:t>Jaarlijkse controle  </a:t>
            </a:r>
          </a:p>
        </p:txBody>
      </p:sp>
    </p:spTree>
    <p:extLst>
      <p:ext uri="{BB962C8B-B14F-4D97-AF65-F5344CB8AC3E}">
        <p14:creationId xmlns:p14="http://schemas.microsoft.com/office/powerpoint/2010/main" val="2764223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57EA7-12DD-48B6-85D5-E99B5623EF9B}"/>
              </a:ext>
            </a:extLst>
          </p:cNvPr>
          <p:cNvSpPr>
            <a:spLocks noGrp="1"/>
          </p:cNvSpPr>
          <p:nvPr>
            <p:ph type="title"/>
          </p:nvPr>
        </p:nvSpPr>
        <p:spPr>
          <a:xfrm>
            <a:off x="1293222" y="365126"/>
            <a:ext cx="7222128" cy="1325563"/>
          </a:xfrm>
        </p:spPr>
        <p:txBody>
          <a:bodyPr/>
          <a:lstStyle/>
          <a:p>
            <a:r>
              <a:rPr lang="nl-NL" dirty="0"/>
              <a:t>Opzet van de avond</a:t>
            </a:r>
          </a:p>
        </p:txBody>
      </p:sp>
      <p:sp>
        <p:nvSpPr>
          <p:cNvPr id="3" name="Tijdelijke aanduiding voor inhoud 2">
            <a:extLst>
              <a:ext uri="{FF2B5EF4-FFF2-40B4-BE49-F238E27FC236}">
                <a16:creationId xmlns:a16="http://schemas.microsoft.com/office/drawing/2014/main" id="{BF27DF17-B2D3-4E88-80CC-13737013D27E}"/>
              </a:ext>
            </a:extLst>
          </p:cNvPr>
          <p:cNvSpPr>
            <a:spLocks noGrp="1"/>
          </p:cNvSpPr>
          <p:nvPr>
            <p:ph idx="1"/>
          </p:nvPr>
        </p:nvSpPr>
        <p:spPr>
          <a:xfrm>
            <a:off x="1293222" y="1825625"/>
            <a:ext cx="7222127" cy="4351338"/>
          </a:xfrm>
        </p:spPr>
        <p:txBody>
          <a:bodyPr/>
          <a:lstStyle/>
          <a:p>
            <a:r>
              <a:rPr lang="nl-NL" dirty="0"/>
              <a:t>Deel 1 plenair:</a:t>
            </a:r>
          </a:p>
          <a:p>
            <a:pPr lvl="1"/>
            <a:r>
              <a:rPr lang="nl-NL" dirty="0"/>
              <a:t>Introductie </a:t>
            </a:r>
          </a:p>
          <a:p>
            <a:pPr lvl="1"/>
            <a:r>
              <a:rPr lang="nl-NL" dirty="0"/>
              <a:t>Opzet van het programma </a:t>
            </a:r>
          </a:p>
          <a:p>
            <a:r>
              <a:rPr lang="nl-NL" dirty="0"/>
              <a:t>Deel 2 parallel (huisarts – POH):</a:t>
            </a:r>
          </a:p>
          <a:p>
            <a:pPr lvl="1"/>
            <a:r>
              <a:rPr lang="nl-NL" dirty="0"/>
              <a:t>Artsen:	beslismomenten en medicatie</a:t>
            </a:r>
          </a:p>
          <a:p>
            <a:pPr lvl="1"/>
            <a:r>
              <a:rPr lang="nl-NL" dirty="0"/>
              <a:t>POH:	begeleiding </a:t>
            </a:r>
          </a:p>
          <a:p>
            <a:r>
              <a:rPr lang="nl-NL" b="1" dirty="0"/>
              <a:t>Deel 3 plenair:</a:t>
            </a:r>
          </a:p>
          <a:p>
            <a:pPr lvl="1"/>
            <a:r>
              <a:rPr lang="nl-NL" dirty="0"/>
              <a:t>Opvallende punten</a:t>
            </a:r>
          </a:p>
          <a:p>
            <a:pPr lvl="1"/>
            <a:r>
              <a:rPr lang="nl-NL" dirty="0"/>
              <a:t>Afsluiting </a:t>
            </a:r>
          </a:p>
          <a:p>
            <a:endParaRPr lang="nl-NL" dirty="0"/>
          </a:p>
        </p:txBody>
      </p:sp>
    </p:spTree>
    <p:extLst>
      <p:ext uri="{BB962C8B-B14F-4D97-AF65-F5344CB8AC3E}">
        <p14:creationId xmlns:p14="http://schemas.microsoft.com/office/powerpoint/2010/main" val="2023532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Fysiologie van het bot</a:t>
            </a: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7140" y="1572700"/>
            <a:ext cx="2085013" cy="4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1881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a:xfrm>
            <a:off x="1133168" y="3739690"/>
            <a:ext cx="7637206" cy="2022014"/>
          </a:xfrm>
        </p:spPr>
        <p:txBody>
          <a:bodyPr>
            <a:normAutofit fontScale="92500" lnSpcReduction="10000"/>
          </a:bodyPr>
          <a:lstStyle/>
          <a:p>
            <a:pPr algn="l">
              <a:lnSpc>
                <a:spcPct val="100000"/>
              </a:lnSpc>
              <a:spcBef>
                <a:spcPts val="600"/>
              </a:spcBef>
            </a:pPr>
            <a:r>
              <a:rPr lang="en-US" dirty="0"/>
              <a:t>Esther Donga, Internist – endocrinoloog </a:t>
            </a:r>
          </a:p>
          <a:p>
            <a:pPr algn="l">
              <a:lnSpc>
                <a:spcPct val="100000"/>
              </a:lnSpc>
              <a:spcBef>
                <a:spcPts val="600"/>
              </a:spcBef>
            </a:pPr>
            <a:r>
              <a:rPr lang="en-US" dirty="0"/>
              <a:t>Math Wijnands, </a:t>
            </a:r>
            <a:r>
              <a:rPr lang="en-US" dirty="0" err="1"/>
              <a:t>Reumatoloog</a:t>
            </a:r>
            <a:endParaRPr lang="en-US" dirty="0"/>
          </a:p>
          <a:p>
            <a:pPr algn="l">
              <a:lnSpc>
                <a:spcPct val="100000"/>
              </a:lnSpc>
              <a:spcBef>
                <a:spcPts val="600"/>
              </a:spcBef>
            </a:pPr>
            <a:r>
              <a:rPr lang="en-US" dirty="0"/>
              <a:t>Jernt Korst, </a:t>
            </a:r>
            <a:r>
              <a:rPr lang="en-US" dirty="0" err="1"/>
              <a:t>Kaderhuisarts</a:t>
            </a:r>
            <a:r>
              <a:rPr lang="en-US" dirty="0"/>
              <a:t> </a:t>
            </a:r>
            <a:r>
              <a:rPr lang="en-US" dirty="0" err="1"/>
              <a:t>bewegingsapparaat</a:t>
            </a:r>
            <a:endParaRPr lang="en-US" dirty="0"/>
          </a:p>
          <a:p>
            <a:pPr algn="l">
              <a:lnSpc>
                <a:spcPct val="100000"/>
              </a:lnSpc>
              <a:spcBef>
                <a:spcPts val="600"/>
              </a:spcBef>
            </a:pPr>
            <a:r>
              <a:rPr lang="en-US" dirty="0"/>
              <a:t>Belinda </a:t>
            </a:r>
            <a:r>
              <a:rPr lang="en-US" dirty="0" err="1"/>
              <a:t>Wardenaar</a:t>
            </a:r>
            <a:r>
              <a:rPr lang="en-US" dirty="0"/>
              <a:t>, </a:t>
            </a:r>
            <a:r>
              <a:rPr lang="en-US" dirty="0" err="1"/>
              <a:t>Osteoporose</a:t>
            </a:r>
            <a:r>
              <a:rPr lang="en-US" dirty="0"/>
              <a:t> </a:t>
            </a:r>
            <a:r>
              <a:rPr lang="en-US" dirty="0" err="1"/>
              <a:t>verpleegkundige</a:t>
            </a:r>
            <a:endParaRPr lang="en-US" dirty="0"/>
          </a:p>
          <a:p>
            <a:pPr algn="l">
              <a:lnSpc>
                <a:spcPct val="100000"/>
              </a:lnSpc>
              <a:spcBef>
                <a:spcPts val="600"/>
              </a:spcBef>
            </a:pPr>
            <a:r>
              <a:rPr lang="en-US" dirty="0" err="1"/>
              <a:t>Annemie</a:t>
            </a:r>
            <a:r>
              <a:rPr lang="en-US" dirty="0"/>
              <a:t> de </a:t>
            </a:r>
            <a:r>
              <a:rPr lang="en-US" dirty="0" err="1"/>
              <a:t>Vroe</a:t>
            </a:r>
            <a:r>
              <a:rPr lang="en-US" dirty="0"/>
              <a:t>, </a:t>
            </a:r>
            <a:r>
              <a:rPr lang="en-US" dirty="0" err="1"/>
              <a:t>Osteoporose</a:t>
            </a:r>
            <a:r>
              <a:rPr lang="en-US" dirty="0"/>
              <a:t> en </a:t>
            </a:r>
            <a:r>
              <a:rPr lang="en-US" dirty="0" err="1"/>
              <a:t>reuma</a:t>
            </a:r>
            <a:r>
              <a:rPr lang="en-US" dirty="0"/>
              <a:t> </a:t>
            </a:r>
            <a:r>
              <a:rPr lang="en-US" dirty="0" err="1"/>
              <a:t>verpleegkundige</a:t>
            </a:r>
            <a:endParaRPr lang="en-US" dirty="0"/>
          </a:p>
        </p:txBody>
      </p:sp>
    </p:spTree>
    <p:extLst>
      <p:ext uri="{BB962C8B-B14F-4D97-AF65-F5344CB8AC3E}">
        <p14:creationId xmlns:p14="http://schemas.microsoft.com/office/powerpoint/2010/main" val="14430173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358818"/>
            <a:ext cx="7886700" cy="1325563"/>
          </a:xfrm>
        </p:spPr>
        <p:txBody>
          <a:bodyPr/>
          <a:lstStyle/>
          <a:p>
            <a:r>
              <a:rPr lang="nl-NL" dirty="0"/>
              <a:t>DISCUSSIE/VRAGEN</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0143101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298858"/>
            <a:ext cx="7886700" cy="1325563"/>
          </a:xfrm>
        </p:spPr>
        <p:txBody>
          <a:bodyPr/>
          <a:lstStyle/>
          <a:p>
            <a:r>
              <a:rPr lang="nl-NL" dirty="0"/>
              <a:t>AFSLUITING</a:t>
            </a:r>
          </a:p>
        </p:txBody>
      </p:sp>
      <p:sp>
        <p:nvSpPr>
          <p:cNvPr id="3" name="Tijdelijke aanduiding voor inhoud 2"/>
          <p:cNvSpPr>
            <a:spLocks noGrp="1"/>
          </p:cNvSpPr>
          <p:nvPr>
            <p:ph idx="1"/>
          </p:nvPr>
        </p:nvSpPr>
        <p:spPr/>
        <p:txBody>
          <a:bodyPr/>
          <a:lstStyle/>
          <a:p>
            <a:endParaRPr lang="nl-NL" dirty="0"/>
          </a:p>
        </p:txBody>
      </p:sp>
    </p:spTree>
    <p:extLst>
      <p:ext uri="{BB962C8B-B14F-4D97-AF65-F5344CB8AC3E}">
        <p14:creationId xmlns:p14="http://schemas.microsoft.com/office/powerpoint/2010/main" val="996635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err="1">
                <a:latin typeface="Rajdhani Bold"/>
                <a:ea typeface="ヒラギノ角ゴ Pro W3"/>
                <a:cs typeface="Verdana" pitchFamily="34" charset="0"/>
              </a:rPr>
              <a:t>Botstructuur</a:t>
            </a:r>
            <a:r>
              <a:rPr lang="en-GB" dirty="0">
                <a:latin typeface="Rajdhani Bold"/>
                <a:ea typeface="ヒラギノ角ゴ Pro W3"/>
                <a:cs typeface="Verdana" pitchFamily="34" charset="0"/>
              </a:rPr>
              <a:t> – </a:t>
            </a:r>
            <a:r>
              <a:rPr lang="en-GB" dirty="0" err="1">
                <a:latin typeface="Rajdhani Bold"/>
                <a:ea typeface="ヒラギノ角ゴ Pro W3"/>
                <a:cs typeface="Verdana" pitchFamily="34" charset="0"/>
              </a:rPr>
              <a:t>Trabeculair</a:t>
            </a:r>
            <a:r>
              <a:rPr lang="en-GB" dirty="0">
                <a:latin typeface="Rajdhani Bold"/>
                <a:ea typeface="ヒラギノ角ゴ Pro W3"/>
                <a:cs typeface="Verdana" pitchFamily="34" charset="0"/>
              </a:rPr>
              <a:t> bot</a:t>
            </a:r>
            <a:endParaRPr lang="nl-NL" dirty="0">
              <a:latin typeface="Rajdhani Bold"/>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8044" y="1725589"/>
            <a:ext cx="4102964" cy="287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34"/>
          <p:cNvSpPr txBox="1">
            <a:spLocks/>
          </p:cNvSpPr>
          <p:nvPr/>
        </p:nvSpPr>
        <p:spPr>
          <a:xfrm>
            <a:off x="5147709" y="1802218"/>
            <a:ext cx="3762375"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85AC1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5AC1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5AC1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5AC1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nl-NL" sz="2400"/>
              <a:t>Eigenschappen:</a:t>
            </a:r>
          </a:p>
          <a:p>
            <a:pPr lvl="1">
              <a:defRPr/>
            </a:pPr>
            <a:r>
              <a:rPr lang="nl-NL" sz="2200"/>
              <a:t>20% van de botmassa</a:t>
            </a:r>
          </a:p>
          <a:p>
            <a:pPr lvl="1">
              <a:defRPr/>
            </a:pPr>
            <a:r>
              <a:rPr lang="nl-NL" sz="2200"/>
              <a:t>Wordt elke 3-4 jaar vervangen</a:t>
            </a:r>
          </a:p>
          <a:p>
            <a:pPr lvl="1">
              <a:defRPr/>
            </a:pPr>
            <a:r>
              <a:rPr lang="nl-NL" sz="2200"/>
              <a:t>Bevindt zich aan de binnenkant van het bot </a:t>
            </a:r>
          </a:p>
          <a:p>
            <a:pPr lvl="1">
              <a:defRPr/>
            </a:pPr>
            <a:r>
              <a:rPr lang="nl-NL" sz="2200"/>
              <a:t>Zorgt voor sterkte en elasticiteit</a:t>
            </a:r>
          </a:p>
          <a:p>
            <a:pPr lvl="1">
              <a:defRPr/>
            </a:pPr>
            <a:r>
              <a:rPr lang="nl-NL" sz="2200"/>
              <a:t>Actief in mineralisatie</a:t>
            </a:r>
          </a:p>
          <a:p>
            <a:pPr>
              <a:buFont typeface="Arial" charset="0"/>
              <a:buChar char="•"/>
              <a:defRPr/>
            </a:pPr>
            <a:r>
              <a:rPr lang="nl-NL" sz="2400"/>
              <a:t>Plaats van werking denosumab en bisfisfonaten</a:t>
            </a:r>
            <a:r>
              <a:rPr lang="nl-NL" sz="2400" baseline="30000"/>
              <a:t>1</a:t>
            </a:r>
          </a:p>
          <a:p>
            <a:pPr>
              <a:buFont typeface="Arial" charset="0"/>
              <a:buChar char="•"/>
              <a:defRPr/>
            </a:pPr>
            <a:endParaRPr lang="nl-NL" dirty="0">
              <a:solidFill>
                <a:srgbClr val="002F4F"/>
              </a:solidFill>
            </a:endParaRPr>
          </a:p>
        </p:txBody>
      </p:sp>
      <p:sp>
        <p:nvSpPr>
          <p:cNvPr id="7" name="Flowchart: Alternate Process 17"/>
          <p:cNvSpPr>
            <a:spLocks noChangeArrowheads="1"/>
          </p:cNvSpPr>
          <p:nvPr/>
        </p:nvSpPr>
        <p:spPr bwMode="auto">
          <a:xfrm>
            <a:off x="893873" y="4897695"/>
            <a:ext cx="3995738" cy="720725"/>
          </a:xfrm>
          <a:prstGeom prst="flowChartAlternateProcess">
            <a:avLst/>
          </a:prstGeom>
          <a:solidFill>
            <a:schemeClr val="tx2"/>
          </a:solidFill>
          <a:ln w="38100" algn="ctr">
            <a:solidFill>
              <a:srgbClr val="0050A8"/>
            </a:solidFill>
            <a:round/>
            <a:headEnd/>
            <a:tailEnd/>
          </a:ln>
        </p:spPr>
        <p:txBody>
          <a:bodyPr anchor="ctr"/>
          <a:lstStyle/>
          <a:p>
            <a:pPr marL="180975" lvl="1" indent="-95250" algn="ctr" defTabSz="323850">
              <a:lnSpc>
                <a:spcPct val="90000"/>
              </a:lnSpc>
              <a:spcBef>
                <a:spcPct val="30000"/>
              </a:spcBef>
              <a:buClr>
                <a:schemeClr val="bg2"/>
              </a:buClr>
              <a:buSzPct val="90000"/>
            </a:pPr>
            <a:r>
              <a:rPr lang="en-GB" sz="1600" dirty="0" err="1">
                <a:solidFill>
                  <a:schemeClr val="bg2"/>
                </a:solidFill>
                <a:latin typeface="Verdana" pitchFamily="34" charset="0"/>
              </a:rPr>
              <a:t>Honingraat</a:t>
            </a:r>
            <a:r>
              <a:rPr lang="en-GB" sz="1600" dirty="0">
                <a:solidFill>
                  <a:schemeClr val="bg2"/>
                </a:solidFill>
                <a:latin typeface="Verdana" pitchFamily="34" charset="0"/>
              </a:rPr>
              <a:t> </a:t>
            </a:r>
            <a:r>
              <a:rPr lang="en-GB" sz="1600" dirty="0" err="1">
                <a:solidFill>
                  <a:schemeClr val="bg2"/>
                </a:solidFill>
                <a:latin typeface="Verdana" pitchFamily="34" charset="0"/>
              </a:rPr>
              <a:t>structuur</a:t>
            </a:r>
            <a:r>
              <a:rPr lang="en-GB" sz="1600" dirty="0">
                <a:solidFill>
                  <a:schemeClr val="bg2"/>
                </a:solidFill>
                <a:latin typeface="Verdana" pitchFamily="34" charset="0"/>
              </a:rPr>
              <a:t> van </a:t>
            </a:r>
            <a:r>
              <a:rPr lang="en-GB" sz="1600" dirty="0" err="1">
                <a:solidFill>
                  <a:schemeClr val="bg2"/>
                </a:solidFill>
                <a:latin typeface="Verdana" pitchFamily="34" charset="0"/>
              </a:rPr>
              <a:t>trabeculair</a:t>
            </a:r>
            <a:r>
              <a:rPr lang="en-GB" sz="1600" dirty="0">
                <a:solidFill>
                  <a:schemeClr val="bg2"/>
                </a:solidFill>
                <a:latin typeface="Verdana" pitchFamily="34" charset="0"/>
              </a:rPr>
              <a:t> </a:t>
            </a:r>
            <a:r>
              <a:rPr lang="en-GB" sz="1600" dirty="0" err="1">
                <a:solidFill>
                  <a:schemeClr val="bg2"/>
                </a:solidFill>
                <a:latin typeface="Verdana" pitchFamily="34" charset="0"/>
              </a:rPr>
              <a:t>bot</a:t>
            </a:r>
            <a:endParaRPr lang="en-GB" sz="1600" dirty="0">
              <a:solidFill>
                <a:schemeClr val="bg2"/>
              </a:solidFill>
              <a:latin typeface="Verdana"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3859175"/>
            <a:ext cx="969963"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921304"/>
      </p:ext>
    </p:extLst>
  </p:cSld>
  <p:clrMapOvr>
    <a:masterClrMapping/>
  </p:clrMapOvr>
</p:sld>
</file>

<file path=ppt/theme/theme1.xml><?xml version="1.0" encoding="utf-8"?>
<a:theme xmlns:a="http://schemas.openxmlformats.org/drawingml/2006/main" name="Kantoorthema">
  <a:themeElements>
    <a:clrScheme name="Samendraads">
      <a:dk1>
        <a:sysClr val="windowText" lastClr="000000"/>
      </a:dk1>
      <a:lt1>
        <a:sysClr val="window" lastClr="FFFFFF"/>
      </a:lt1>
      <a:dk2>
        <a:srgbClr val="BFE456"/>
      </a:dk2>
      <a:lt2>
        <a:srgbClr val="00AC4A"/>
      </a:lt2>
      <a:accent1>
        <a:srgbClr val="007632"/>
      </a:accent1>
      <a:accent2>
        <a:srgbClr val="BFE456"/>
      </a:accent2>
      <a:accent3>
        <a:srgbClr val="F39200"/>
      </a:accent3>
      <a:accent4>
        <a:srgbClr val="595959"/>
      </a:accent4>
      <a:accent5>
        <a:srgbClr val="BFBFBF"/>
      </a:accent5>
      <a:accent6>
        <a:srgbClr val="FFAE37"/>
      </a:accent6>
      <a:hlink>
        <a:srgbClr val="F39200"/>
      </a:hlink>
      <a:folHlink>
        <a:srgbClr val="007632"/>
      </a:folHlink>
    </a:clrScheme>
    <a:fontScheme name="Samendraads">
      <a:majorFont>
        <a:latin typeface="Rajdhani"/>
        <a:ea typeface=""/>
        <a:cs typeface=""/>
      </a:majorFont>
      <a:minorFont>
        <a:latin typeface="Rajdhan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amendraads-v2" id="{2427A7E2-AA80-4DC4-A78F-C0C08550F6A3}" vid="{F149925A-976F-42EE-A2EF-EB38722C57F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E0185AD72F414189ECF5BF1043C283" ma:contentTypeVersion="4" ma:contentTypeDescription="Een nieuw document maken." ma:contentTypeScope="" ma:versionID="7c6edb79d87165e5cc0574fe6c83b42e">
  <xsd:schema xmlns:xsd="http://www.w3.org/2001/XMLSchema" xmlns:xs="http://www.w3.org/2001/XMLSchema" xmlns:p="http://schemas.microsoft.com/office/2006/metadata/properties" xmlns:ns1="http://schemas.microsoft.com/sharepoint/v3" xmlns:ns2="c8a59fa2-ef05-456c-89a9-496c1a953b03" xmlns:ns3="c7082609-ad59-4e39-9ed6-a35bdc3d1f62" targetNamespace="http://schemas.microsoft.com/office/2006/metadata/properties" ma:root="true" ma:fieldsID="627ebb67dfee0ae3d126ad8647c77655" ns1:_="" ns2:_="" ns3:_="">
    <xsd:import namespace="http://schemas.microsoft.com/sharepoint/v3"/>
    <xsd:import namespace="c8a59fa2-ef05-456c-89a9-496c1a953b03"/>
    <xsd:import namespace="c7082609-ad59-4e39-9ed6-a35bdc3d1f62"/>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a59fa2-ef05-456c-89a9-496c1a953b03" elementFormDefault="qualified">
    <xsd:import namespace="http://schemas.microsoft.com/office/2006/documentManagement/types"/>
    <xsd:import namespace="http://schemas.microsoft.com/office/infopath/2007/PartnerControls"/>
    <xsd:element name="SharedWithUsers" ma:index="10"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082609-ad59-4e39-9ed6-a35bdc3d1f6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E6EDD4-2B5B-4BBA-82A3-217D5AC3D332}">
  <ds:schemaRefs>
    <ds:schemaRef ds:uri="http://purl.org/dc/elements/1.1/"/>
    <ds:schemaRef ds:uri="c8a59fa2-ef05-456c-89a9-496c1a953b03"/>
    <ds:schemaRef ds:uri="http://schemas.microsoft.com/office/2006/metadata/properties"/>
    <ds:schemaRef ds:uri="http://schemas.microsoft.com/office/2006/documentManagement/types"/>
    <ds:schemaRef ds:uri="c7082609-ad59-4e39-9ed6-a35bdc3d1f62"/>
    <ds:schemaRef ds:uri="http://purl.org/dc/terms/"/>
    <ds:schemaRef ds:uri="http://purl.org/dc/dcmitype/"/>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A270812D-F413-462C-B54E-A83FB7580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a59fa2-ef05-456c-89a9-496c1a953b03"/>
    <ds:schemaRef ds:uri="c7082609-ad59-4e39-9ed6-a35bdc3d1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59F599-6D17-4AC1-AF2A-242D7B8EF1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Powerpoint-Samendraads-v2</Template>
  <TotalTime>1238</TotalTime>
  <Words>2819</Words>
  <Application>Microsoft Office PowerPoint</Application>
  <PresentationFormat>Diavoorstelling (4:3)</PresentationFormat>
  <Paragraphs>663</Paragraphs>
  <Slides>82</Slides>
  <Notes>23</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82</vt:i4>
      </vt:variant>
    </vt:vector>
  </HeadingPairs>
  <TitlesOfParts>
    <vt:vector size="94" baseType="lpstr">
      <vt:lpstr>Aharoni</vt:lpstr>
      <vt:lpstr>Arial</vt:lpstr>
      <vt:lpstr>Calibri</vt:lpstr>
      <vt:lpstr>Courier New</vt:lpstr>
      <vt:lpstr>Rajdhani</vt:lpstr>
      <vt:lpstr>Rajdhani Bold</vt:lpstr>
      <vt:lpstr>Segoe UI</vt:lpstr>
      <vt:lpstr>Symbol</vt:lpstr>
      <vt:lpstr>Verdana</vt:lpstr>
      <vt:lpstr>Wingdings</vt:lpstr>
      <vt:lpstr>ヒラギノ角ゴ Pro W3</vt:lpstr>
      <vt:lpstr>Kantoorthema</vt:lpstr>
      <vt:lpstr>Fractuurpreventie</vt:lpstr>
      <vt:lpstr>Samendraads ?</vt:lpstr>
      <vt:lpstr>Triple Aim en uitkomstdoelen</vt:lpstr>
      <vt:lpstr>Procesdoelen en indicatoren</vt:lpstr>
      <vt:lpstr>Opzet van de avond</vt:lpstr>
      <vt:lpstr>PowerPoint-presentatie</vt:lpstr>
      <vt:lpstr>PowerPoint-presentatie</vt:lpstr>
      <vt:lpstr>Fysiologie van het bot</vt:lpstr>
      <vt:lpstr>Botstructuur – Trabeculair bot</vt:lpstr>
      <vt:lpstr>Botstructuur – Corticaal bot</vt:lpstr>
      <vt:lpstr>Corticaal en trabeculair bot</vt:lpstr>
      <vt:lpstr>3 belangrijkste botcellen</vt:lpstr>
      <vt:lpstr>Botremoddelering</vt:lpstr>
      <vt:lpstr>Regulatie van de botombouw</vt:lpstr>
      <vt:lpstr>Definitie van osteoporose</vt:lpstr>
      <vt:lpstr>Osteoporose komt vaak voor</vt:lpstr>
      <vt:lpstr>Ziektelast van heupfracturen</vt:lpstr>
      <vt:lpstr>Ziektelast van wervelfracturen</vt:lpstr>
      <vt:lpstr>Fractuurpreventie en osteoporose</vt:lpstr>
      <vt:lpstr>NHG standaard fractuurpreventie</vt:lpstr>
      <vt:lpstr>Epidemiologie </vt:lpstr>
      <vt:lpstr>Gevolgen fractuur</vt:lpstr>
      <vt:lpstr>Care gap – capture the fracture</vt:lpstr>
      <vt:lpstr>Therapietrouw</vt:lpstr>
      <vt:lpstr>PowerPoint-presentatie</vt:lpstr>
      <vt:lpstr>PowerPoint-presentatie</vt:lpstr>
      <vt:lpstr>PowerPoint-presentatie</vt:lpstr>
      <vt:lpstr>Kunnen we iets doen?</vt:lpstr>
      <vt:lpstr>Project in het kort</vt:lpstr>
      <vt:lpstr>PowerPoint-presentatie</vt:lpstr>
      <vt:lpstr>Huidige zorgpad in ETZ</vt:lpstr>
      <vt:lpstr>PowerPoint-presentatie</vt:lpstr>
      <vt:lpstr>PowerPoint-presentatie</vt:lpstr>
      <vt:lpstr>Oproep systeem huisarts</vt:lpstr>
      <vt:lpstr>In kaart brengen van patiënt</vt:lpstr>
      <vt:lpstr>Controlebeleid 1e lijn</vt:lpstr>
      <vt:lpstr>Samenwerking met apotheek</vt:lpstr>
      <vt:lpstr>E-consult mogelijkheden</vt:lpstr>
      <vt:lpstr>Opzet van de avond</vt:lpstr>
      <vt:lpstr>PowerPoint-presentatie</vt:lpstr>
      <vt:lpstr>PowerPoint-presentatie</vt:lpstr>
      <vt:lpstr>PowerPoint-presentatie</vt:lpstr>
      <vt:lpstr>In kaart brengen van de patiënt: anamnese</vt:lpstr>
      <vt:lpstr>Algoritme NHG fractuurpreventie</vt:lpstr>
      <vt:lpstr>Risicoscore CBO richtlijn</vt:lpstr>
      <vt:lpstr>Ontbrekende risicofactoren</vt:lpstr>
      <vt:lpstr>FRAX® WHO instrument voor evaluatie van fractuurrisico </vt:lpstr>
      <vt:lpstr>In kaart brengen van patiënt: lichamelijk onderzoek</vt:lpstr>
      <vt:lpstr>DEXA: Dual-energy X-ray absorptiometry  </vt:lpstr>
      <vt:lpstr>Botdichtheid (BMD) en leeftijd</vt:lpstr>
      <vt:lpstr>Cut off T-score en fractuur risico</vt:lpstr>
      <vt:lpstr>Zorg op maat</vt:lpstr>
      <vt:lpstr>Secundaire oorzaken osteoporose</vt:lpstr>
      <vt:lpstr>Aanvullend labonderzoek</vt:lpstr>
      <vt:lpstr>In kaart gebracht: wie behandelen?</vt:lpstr>
      <vt:lpstr>Calcium en vitamine D suppletie</vt:lpstr>
      <vt:lpstr>Medicamenteuze behandeling</vt:lpstr>
      <vt:lpstr>Werking bisfosfonaten</vt:lpstr>
      <vt:lpstr>Werking bisfosfonaten</vt:lpstr>
      <vt:lpstr>Werking Denosumab (Prolia)</vt:lpstr>
      <vt:lpstr>Corticosteroïden en osteoporose</vt:lpstr>
      <vt:lpstr>Wanneer osteoporoseprofylaxe?</vt:lpstr>
      <vt:lpstr>PowerPoint-presentatie</vt:lpstr>
      <vt:lpstr>Osteoporose verpleegkundigen</vt:lpstr>
      <vt:lpstr>ETZ zorgpad osteoporose</vt:lpstr>
      <vt:lpstr>ETZ zorgpad osteoporose </vt:lpstr>
      <vt:lpstr>Verpleegkundig consult</vt:lpstr>
      <vt:lpstr>Vragen over DEXA?</vt:lpstr>
      <vt:lpstr>Verhoogd valrisico / oorzaak vallen  </vt:lpstr>
      <vt:lpstr>Fractuur na het 50ste levensjaar  </vt:lpstr>
      <vt:lpstr>Alcohol, roken en BMI</vt:lpstr>
      <vt:lpstr>Ernstige immobiliteit</vt:lpstr>
      <vt:lpstr>Bewegen</vt:lpstr>
      <vt:lpstr>Comorbiditeit</vt:lpstr>
      <vt:lpstr>Calcium intake en vitamine D </vt:lpstr>
      <vt:lpstr>Medicatie bij osteoporose</vt:lpstr>
      <vt:lpstr>Take home message</vt:lpstr>
      <vt:lpstr>Follow up in huisarts praktijk</vt:lpstr>
      <vt:lpstr>Opzet van de avond</vt:lpstr>
      <vt:lpstr>PowerPoint-presentatie</vt:lpstr>
      <vt:lpstr>DISCUSSIE/VRAGEN</vt:lpstr>
      <vt:lpstr>AFSLUITING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Sandra Adamini</dc:creator>
  <cp:lastModifiedBy>info@stichtinghuisartsenkwaliteit.nl</cp:lastModifiedBy>
  <cp:revision>148</cp:revision>
  <dcterms:created xsi:type="dcterms:W3CDTF">2016-11-08T07:47:17Z</dcterms:created>
  <dcterms:modified xsi:type="dcterms:W3CDTF">2018-01-08T12:57:55Z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0x01010051E0185AD72F414189ECF5BF1043C283</vt:lpwstr>
  </property>
  <property fmtid="{D5CDD505-2E9C-101B-9397-08002B2CF9AE}" pid="3" name="_NewReviewCycle">
    <vt:lpwstr/>
  </property>
  <property fmtid="{D5CDD505-2E9C-101B-9397-08002B2CF9AE}" pid="4" name="_AdHocReviewCycleID">
    <vt:i4>-1859870538</vt:i4>
  </property>
  <property fmtid="{D5CDD505-2E9C-101B-9397-08002B2CF9AE}" pid="5" name="_EmailSubject">
    <vt:lpwstr>Presentatie huis artsen en POH-ers</vt:lpwstr>
  </property>
  <property fmtid="{D5CDD505-2E9C-101B-9397-08002B2CF9AE}" pid="6" name="_AuthorEmail">
    <vt:lpwstr>b.wardenaar@etz.nl</vt:lpwstr>
  </property>
  <property fmtid="{D5CDD505-2E9C-101B-9397-08002B2CF9AE}" pid="7" name="_AuthorEmailDisplayName">
    <vt:lpwstr>Wardenaar, Belinda</vt:lpwstr>
  </property>
</Properties>
</file>