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8" r:id="rId3"/>
    <p:sldId id="269" r:id="rId4"/>
    <p:sldId id="257" r:id="rId5"/>
    <p:sldId id="280" r:id="rId6"/>
    <p:sldId id="260" r:id="rId7"/>
    <p:sldId id="277" r:id="rId8"/>
    <p:sldId id="268" r:id="rId9"/>
    <p:sldId id="278" r:id="rId10"/>
    <p:sldId id="270" r:id="rId11"/>
    <p:sldId id="276" r:id="rId12"/>
    <p:sldId id="259" r:id="rId13"/>
    <p:sldId id="271" r:id="rId14"/>
    <p:sldId id="282" r:id="rId15"/>
    <p:sldId id="274" r:id="rId16"/>
    <p:sldId id="262" r:id="rId17"/>
    <p:sldId id="273" r:id="rId18"/>
    <p:sldId id="263" r:id="rId19"/>
    <p:sldId id="283" r:id="rId20"/>
    <p:sldId id="281" r:id="rId21"/>
    <p:sldId id="284" r:id="rId22"/>
    <p:sldId id="279" r:id="rId23"/>
    <p:sldId id="275" r:id="rId24"/>
    <p:sldId id="264" r:id="rId25"/>
    <p:sldId id="272" r:id="rId26"/>
    <p:sldId id="285" r:id="rId27"/>
    <p:sldId id="286" r:id="rId28"/>
    <p:sldId id="265" r:id="rId29"/>
    <p:sldId id="266" r:id="rId30"/>
    <p:sldId id="26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her kuiperi" initials="ek" lastIdx="1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83" autoAdjust="0"/>
    <p:restoredTop sz="94660"/>
  </p:normalViewPr>
  <p:slideViewPr>
    <p:cSldViewPr snapToGrid="0">
      <p:cViewPr>
        <p:scale>
          <a:sx n="114" d="100"/>
          <a:sy n="114" d="100"/>
        </p:scale>
        <p:origin x="-186"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her kuiperi" userId="ff45e9a8f548c2e6" providerId="LiveId" clId="{A1DBC9B2-BC7F-4941-88AB-36E92C35EFA9}"/>
    <pc:docChg chg="modSld">
      <pc:chgData name="esther kuiperi" userId="ff45e9a8f548c2e6" providerId="LiveId" clId="{A1DBC9B2-BC7F-4941-88AB-36E92C35EFA9}" dt="2020-06-04T16:43:10.900" v="13" actId="20577"/>
      <pc:docMkLst>
        <pc:docMk/>
      </pc:docMkLst>
      <pc:sldChg chg="modSp mod">
        <pc:chgData name="esther kuiperi" userId="ff45e9a8f548c2e6" providerId="LiveId" clId="{A1DBC9B2-BC7F-4941-88AB-36E92C35EFA9}" dt="2020-06-04T16:43:10.900" v="13" actId="20577"/>
        <pc:sldMkLst>
          <pc:docMk/>
          <pc:sldMk cId="170188407" sldId="256"/>
        </pc:sldMkLst>
        <pc:spChg chg="mod">
          <ac:chgData name="esther kuiperi" userId="ff45e9a8f548c2e6" providerId="LiveId" clId="{A1DBC9B2-BC7F-4941-88AB-36E92C35EFA9}" dt="2020-06-04T16:43:10.900" v="13" actId="20577"/>
          <ac:spMkLst>
            <pc:docMk/>
            <pc:sldMk cId="170188407" sldId="256"/>
            <ac:spMk id="3" creationId="{88740EEE-F198-4B07-95FE-F9B191F71CD4}"/>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5-26T14:29:57.739" idx="4">
    <p:pos x="6374" y="2386"/>
    <p:text>zwakke plek vaatwand is aangeboren, aneurysma ontwikkelt zich in de loop van het leven</p:text>
    <p:extLst>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0-06-04T18:35:44.913" idx="15">
    <p:pos x="5665" y="1741"/>
    <p:text>recall bias, vermoedelijk cijfer</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6-04T16:06:17.013" idx="9">
    <p:pos x="5405" y="1176"/>
    <p:text>dit betekent dat iedere huisarts gemiddeld iedere 7-8 jaar een patient met een SAB ziet</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6-04T14:38:51.384" idx="6">
    <p:pos x="10" y="10"/>
    <p:text>In neurologically intact patients with a severe-onset headache peaking within one hour, three large sequential studies with a total of 5283 patients found that 329 patients (6 percent) had SAH</p:text>
    <p:extLst>
      <p:ext uri="{C676402C-5697-4E1C-873F-D02D1690AC5C}">
        <p15:threadingInfo xmlns:p15="http://schemas.microsoft.com/office/powerpoint/2012/main" timeZoneBias="-120"/>
      </p:ext>
    </p:extLst>
  </p:cm>
  <p:cm authorId="1" dt="2020-06-04T17:35:51.193" idx="11">
    <p:pos x="4260" y="1177"/>
    <p:text>Patiënten vergeten vaak het acute karakter te vermelden omdat de ernst op de voorgrond staat. Artsen vergeten er naar t evragen</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5-26T13:43:08.780" idx="1">
    <p:pos x="10" y="10"/>
    <p:text>In een onderzoek onder 2131 patienten met acuut ontstane hoofdpijn &lt; 1 uur, waaronder 132 patienten met een SAB, was de interobserver overeenstemming matig. 6 van de 132 patienten met een SAB vermelden een tijdsbestek van een uur totdat de hoofdpijn op zijn maximum was</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5-26T13:56:30.253" idx="2">
    <p:pos x="5146" y="1418"/>
    <p:text>naast :Reversible cerebral vasoconstriction syndromes (RCVS)</p:text>
    <p:extLst>
      <p:ext uri="{C676402C-5697-4E1C-873F-D02D1690AC5C}">
        <p15:threadingInfo xmlns:p15="http://schemas.microsoft.com/office/powerpoint/2012/main" timeZoneBias="-120"/>
      </p:ext>
    </p:extLst>
  </p:cm>
  <p:cm authorId="1" dt="2020-05-26T14:19:03.860" idx="3">
    <p:pos x="6342" y="2627"/>
    <p:text>Hiervoor met eern blanco CT cerebrum verricht worden, evt gevolgd door een lumbaal punctie</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06-04T15:36:35.198" idx="7">
    <p:pos x="867" y="2570"/>
    <p:text>vaak veranderd bewustzijn, maar coma komt niet vaak voor. Nekstijfheid(vaak icm pijn onderrug) ontwikkelt zich vaak na 3-12 uren en is een gevolg van aseptische meningitis tgv afbraak bloed in ruggenmerg</p:text>
    <p:extLst>
      <p:ext uri="{C676402C-5697-4E1C-873F-D02D1690AC5C}">
        <p15:threadingInfo xmlns:p15="http://schemas.microsoft.com/office/powerpoint/2012/main" timeZoneBias="-120"/>
      </p:ext>
    </p:extLst>
  </p:cm>
  <p:cm authorId="1" dt="2020-06-04T15:40:09.201" idx="8">
    <p:pos x="867" y="2706"/>
    <p:text>22% overlijden is cijfer uit VS, overlijden voor bereiken ziekenhuis</p:text>
    <p:extLst>
      <p:ext uri="{C676402C-5697-4E1C-873F-D02D1690AC5C}">
        <p15:threadingInfo xmlns:p15="http://schemas.microsoft.com/office/powerpoint/2012/main" timeZoneBias="-120">
          <p15:parentCm authorId="1" idx="7"/>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06-04T16:53:37.582" idx="10">
    <p:pos x="3061" y="2383"/>
    <p:text>hypertemsie, roken en alcohol verdubbelen het risico. verantwoordelijk voor2/3 vd bloedingen. genetische factoren 10%, polycysteuze nierziekte (1%)</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0-06-04T18:25:21.016" idx="12">
    <p:pos x="10" y="10"/>
    <p:text>- waarom belt ze nu</p:text>
    <p:extLst>
      <p:ext uri="{C676402C-5697-4E1C-873F-D02D1690AC5C}">
        <p15:threadingInfo xmlns:p15="http://schemas.microsoft.com/office/powerpoint/2012/main" timeZoneBias="-120"/>
      </p:ext>
    </p:extLst>
  </p:cm>
  <p:cm authorId="1" dt="2020-06-04T18:25:34.158" idx="13">
    <p:pos x="10" y="146"/>
    <p:text>beloop laatste dagen</p:text>
    <p:extLst>
      <p:ext uri="{C676402C-5697-4E1C-873F-D02D1690AC5C}">
        <p15:threadingInfo xmlns:p15="http://schemas.microsoft.com/office/powerpoint/2012/main" timeZoneBias="-120">
          <p15:parentCm authorId="1" idx="12"/>
        </p15:threadingInfo>
      </p:ext>
    </p:extLst>
  </p:cm>
  <p:cm authorId="1" dt="2020-06-04T18:25:57.290" idx="14">
    <p:pos x="10" y="282"/>
    <p:text>ontsaan van de hoofdpijn, eerder gehad? Bijkomende klachten/bewustzijn?</p:text>
    <p:extLst>
      <p:ext uri="{C676402C-5697-4E1C-873F-D02D1690AC5C}">
        <p15:threadingInfo xmlns:p15="http://schemas.microsoft.com/office/powerpoint/2012/main" timeZoneBias="-120">
          <p15:parentCm authorId="1" idx="12"/>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0-06-04T18:37:26.751" idx="16">
    <p:pos x="10" y="10"/>
    <p:text>partner had weliswaar aangegeven op HAP dat hoofdpijn acuut ontstaan was, maar doordat er geen neurologisch uitval was en de hoofdpijn al meerdere dagen bestond werd niet aan een SAB gedacht.</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142B4-67FF-441C-BC21-98FA712BA03D}"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nl-NL"/>
        </a:p>
      </dgm:t>
    </dgm:pt>
    <dgm:pt modelId="{5D6C844D-35DE-426B-A33C-6F5BAC528230}" type="pres">
      <dgm:prSet presAssocID="{98F142B4-67FF-441C-BC21-98FA712BA03D}" presName="composite" presStyleCnt="0">
        <dgm:presLayoutVars>
          <dgm:chMax val="1"/>
          <dgm:dir/>
          <dgm:resizeHandles val="exact"/>
        </dgm:presLayoutVars>
      </dgm:prSet>
      <dgm:spPr/>
      <dgm:t>
        <a:bodyPr/>
        <a:lstStyle/>
        <a:p>
          <a:endParaRPr lang="nl-NL"/>
        </a:p>
      </dgm:t>
    </dgm:pt>
    <dgm:pt modelId="{35D3642B-CA71-40BE-B4DF-2843BFE390EF}" type="pres">
      <dgm:prSet presAssocID="{98F142B4-67FF-441C-BC21-98FA712BA03D}" presName="radial" presStyleCnt="0">
        <dgm:presLayoutVars>
          <dgm:animLvl val="ctr"/>
        </dgm:presLayoutVars>
      </dgm:prSet>
      <dgm:spPr/>
    </dgm:pt>
  </dgm:ptLst>
  <dgm:cxnLst>
    <dgm:cxn modelId="{5FACBAAE-78A5-41BA-93D4-C979C191E5BC}" type="presOf" srcId="{98F142B4-67FF-441C-BC21-98FA712BA03D}" destId="{5D6C844D-35DE-426B-A33C-6F5BAC528230}" srcOrd="0" destOrd="0" presId="urn:microsoft.com/office/officeart/2005/8/layout/radial3"/>
    <dgm:cxn modelId="{6592439F-AC4C-4E9F-999C-469AE7393B95}" type="presParOf" srcId="{5D6C844D-35DE-426B-A33C-6F5BAC528230}" destId="{35D3642B-CA71-40BE-B4DF-2843BFE390EF}" srcOrd="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0774B-1696-4DE6-9F9E-68A5C2C838D8}" type="datetimeFigureOut">
              <a:rPr lang="nl-NL" smtClean="0"/>
              <a:t>5-6-2020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F358E0-8194-4E34-BDEB-C3C509125D91}" type="slidenum">
              <a:rPr lang="nl-NL" smtClean="0"/>
              <a:t>‹nr.›</a:t>
            </a:fld>
            <a:endParaRPr lang="nl-NL"/>
          </a:p>
        </p:txBody>
      </p:sp>
    </p:spTree>
    <p:extLst>
      <p:ext uri="{BB962C8B-B14F-4D97-AF65-F5344CB8AC3E}">
        <p14:creationId xmlns:p14="http://schemas.microsoft.com/office/powerpoint/2010/main" val="1430353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7BEF9F9-FA3E-4BFD-98D3-CABA68D98FD6}" type="datetime1">
              <a:rPr lang="nl-NL" smtClean="0"/>
              <a:t>5-6-2020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17C4974-5F6D-4514-8C53-5869A5E0763E}" type="slidenum">
              <a:rPr lang="nl-NL" smtClean="0"/>
              <a:t>‹nr.›</a:t>
            </a:fld>
            <a:endParaRPr lang="nl-NL"/>
          </a:p>
        </p:txBody>
      </p:sp>
    </p:spTree>
    <p:extLst>
      <p:ext uri="{BB962C8B-B14F-4D97-AF65-F5344CB8AC3E}">
        <p14:creationId xmlns:p14="http://schemas.microsoft.com/office/powerpoint/2010/main" val="1512126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3C74BB2-5299-4C74-B458-379C9F7732D1}" type="datetime1">
              <a:rPr lang="nl-NL" smtClean="0"/>
              <a:t>5-6-2020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17C4974-5F6D-4514-8C53-5869A5E0763E}" type="slidenum">
              <a:rPr lang="nl-NL" smtClean="0"/>
              <a:t>‹nr.›</a:t>
            </a:fld>
            <a:endParaRPr lang="nl-NL"/>
          </a:p>
        </p:txBody>
      </p:sp>
    </p:spTree>
    <p:extLst>
      <p:ext uri="{BB962C8B-B14F-4D97-AF65-F5344CB8AC3E}">
        <p14:creationId xmlns:p14="http://schemas.microsoft.com/office/powerpoint/2010/main" val="2161448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0D24572-C562-48F6-8B9D-0ADF5A8E6712}" type="datetime1">
              <a:rPr lang="nl-NL" smtClean="0"/>
              <a:t>5-6-2020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17C4974-5F6D-4514-8C53-5869A5E0763E}" type="slidenum">
              <a:rPr lang="nl-NL" smtClean="0"/>
              <a:t>‹nr.›</a:t>
            </a:fld>
            <a:endParaRPr lang="nl-NL"/>
          </a:p>
        </p:txBody>
      </p:sp>
    </p:spTree>
    <p:extLst>
      <p:ext uri="{BB962C8B-B14F-4D97-AF65-F5344CB8AC3E}">
        <p14:creationId xmlns:p14="http://schemas.microsoft.com/office/powerpoint/2010/main" val="312407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AF47656-A03A-4605-A150-CF86CC6F8905}" type="datetime1">
              <a:rPr lang="nl-NL" smtClean="0"/>
              <a:t>5-6-2020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17C4974-5F6D-4514-8C53-5869A5E0763E}" type="slidenum">
              <a:rPr lang="nl-NL" smtClean="0"/>
              <a:t>‹nr.›</a:t>
            </a:fld>
            <a:endParaRPr lang="nl-NL"/>
          </a:p>
        </p:txBody>
      </p:sp>
    </p:spTree>
    <p:extLst>
      <p:ext uri="{BB962C8B-B14F-4D97-AF65-F5344CB8AC3E}">
        <p14:creationId xmlns:p14="http://schemas.microsoft.com/office/powerpoint/2010/main" val="109963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8E73332-F2D4-4579-81A1-CE47EB0BB8B2}" type="datetime1">
              <a:rPr lang="nl-NL" smtClean="0"/>
              <a:t>5-6-2020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17C4974-5F6D-4514-8C53-5869A5E0763E}" type="slidenum">
              <a:rPr lang="nl-NL" smtClean="0"/>
              <a:t>‹nr.›</a:t>
            </a:fld>
            <a:endParaRPr lang="nl-NL"/>
          </a:p>
        </p:txBody>
      </p:sp>
    </p:spTree>
    <p:extLst>
      <p:ext uri="{BB962C8B-B14F-4D97-AF65-F5344CB8AC3E}">
        <p14:creationId xmlns:p14="http://schemas.microsoft.com/office/powerpoint/2010/main" val="2463599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5C656C5-D161-479D-A924-9CCCA2EFB0CD}" type="datetime1">
              <a:rPr lang="nl-NL" smtClean="0"/>
              <a:t>5-6-2020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17C4974-5F6D-4514-8C53-5869A5E0763E}" type="slidenum">
              <a:rPr lang="nl-NL" smtClean="0"/>
              <a:t>‹nr.›</a:t>
            </a:fld>
            <a:endParaRPr lang="nl-NL"/>
          </a:p>
        </p:txBody>
      </p:sp>
    </p:spTree>
    <p:extLst>
      <p:ext uri="{BB962C8B-B14F-4D97-AF65-F5344CB8AC3E}">
        <p14:creationId xmlns:p14="http://schemas.microsoft.com/office/powerpoint/2010/main" val="3073442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6D68BCFB-06DE-4C9F-AA05-0CCFA852D5CC}" type="datetime1">
              <a:rPr lang="nl-NL" smtClean="0"/>
              <a:t>5-6-2020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17C4974-5F6D-4514-8C53-5869A5E0763E}" type="slidenum">
              <a:rPr lang="nl-NL" smtClean="0"/>
              <a:t>‹nr.›</a:t>
            </a:fld>
            <a:endParaRPr lang="nl-NL"/>
          </a:p>
        </p:txBody>
      </p:sp>
    </p:spTree>
    <p:extLst>
      <p:ext uri="{BB962C8B-B14F-4D97-AF65-F5344CB8AC3E}">
        <p14:creationId xmlns:p14="http://schemas.microsoft.com/office/powerpoint/2010/main" val="129377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042272D1-9E53-4B49-A94D-D315FC48A8E9}" type="datetime1">
              <a:rPr lang="nl-NL" smtClean="0"/>
              <a:t>5-6-2020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17C4974-5F6D-4514-8C53-5869A5E0763E}" type="slidenum">
              <a:rPr lang="nl-NL" smtClean="0"/>
              <a:t>‹nr.›</a:t>
            </a:fld>
            <a:endParaRPr lang="nl-NL"/>
          </a:p>
        </p:txBody>
      </p:sp>
    </p:spTree>
    <p:extLst>
      <p:ext uri="{BB962C8B-B14F-4D97-AF65-F5344CB8AC3E}">
        <p14:creationId xmlns:p14="http://schemas.microsoft.com/office/powerpoint/2010/main" val="2440415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1DC267-6650-4DAF-B57B-D55D3CD827CD}" type="datetime1">
              <a:rPr lang="nl-NL" smtClean="0"/>
              <a:t>5-6-2020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E17C4974-5F6D-4514-8C53-5869A5E0763E}" type="slidenum">
              <a:rPr lang="nl-NL" smtClean="0"/>
              <a:t>‹nr.›</a:t>
            </a:fld>
            <a:endParaRPr lang="nl-NL"/>
          </a:p>
        </p:txBody>
      </p:sp>
    </p:spTree>
    <p:extLst>
      <p:ext uri="{BB962C8B-B14F-4D97-AF65-F5344CB8AC3E}">
        <p14:creationId xmlns:p14="http://schemas.microsoft.com/office/powerpoint/2010/main" val="67260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DE122F5-2696-49EB-AFD8-1E142EA9D3B3}" type="datetime1">
              <a:rPr lang="nl-NL" smtClean="0"/>
              <a:t>5-6-2020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17C4974-5F6D-4514-8C53-5869A5E0763E}" type="slidenum">
              <a:rPr lang="nl-NL" smtClean="0"/>
              <a:t>‹nr.›</a:t>
            </a:fld>
            <a:endParaRPr lang="nl-NL"/>
          </a:p>
        </p:txBody>
      </p:sp>
    </p:spTree>
    <p:extLst>
      <p:ext uri="{BB962C8B-B14F-4D97-AF65-F5344CB8AC3E}">
        <p14:creationId xmlns:p14="http://schemas.microsoft.com/office/powerpoint/2010/main" val="2085235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A1816C2-B8D3-40A9-ACCA-63A88BB09CE6}" type="datetime1">
              <a:rPr lang="nl-NL" smtClean="0"/>
              <a:t>5-6-2020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17C4974-5F6D-4514-8C53-5869A5E0763E}" type="slidenum">
              <a:rPr lang="nl-NL" smtClean="0"/>
              <a:t>‹nr.›</a:t>
            </a:fld>
            <a:endParaRPr lang="nl-NL"/>
          </a:p>
        </p:txBody>
      </p:sp>
    </p:spTree>
    <p:extLst>
      <p:ext uri="{BB962C8B-B14F-4D97-AF65-F5344CB8AC3E}">
        <p14:creationId xmlns:p14="http://schemas.microsoft.com/office/powerpoint/2010/main" val="1596586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AFE9D2-6946-4460-BED2-107F518C3BF1}" type="datetime1">
              <a:rPr lang="nl-NL" smtClean="0"/>
              <a:t>5-6-2020</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C4974-5F6D-4514-8C53-5869A5E0763E}" type="slidenum">
              <a:rPr lang="nl-NL" smtClean="0"/>
              <a:t>‹nr.›</a:t>
            </a:fld>
            <a:endParaRPr lang="nl-NL"/>
          </a:p>
        </p:txBody>
      </p:sp>
    </p:spTree>
    <p:extLst>
      <p:ext uri="{BB962C8B-B14F-4D97-AF65-F5344CB8AC3E}">
        <p14:creationId xmlns:p14="http://schemas.microsoft.com/office/powerpoint/2010/main" val="386622178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uza.be/behandeling/ct-scan-van-de-hersenen"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xmlns="" id="{7787E65E-7FC4-4FD3-991E-2F2A738BAEE9}"/>
              </a:ext>
            </a:extLst>
          </p:cNvPr>
          <p:cNvPicPr>
            <a:picLocks noChangeAspect="1"/>
          </p:cNvPicPr>
          <p:nvPr/>
        </p:nvPicPr>
        <p:blipFill rotWithShape="1">
          <a:blip r:embed="rId2"/>
          <a:srcRect r="33640"/>
          <a:stretch/>
        </p:blipFill>
        <p:spPr>
          <a:xfrm>
            <a:off x="3523488" y="10"/>
            <a:ext cx="8668512" cy="6857990"/>
          </a:xfrm>
          <a:prstGeom prst="rect">
            <a:avLst/>
          </a:prstGeom>
        </p:spPr>
      </p:pic>
      <p:sp>
        <p:nvSpPr>
          <p:cNvPr id="2" name="Titel 1">
            <a:extLst>
              <a:ext uri="{FF2B5EF4-FFF2-40B4-BE49-F238E27FC236}">
                <a16:creationId xmlns:a16="http://schemas.microsoft.com/office/drawing/2014/main" xmlns="" id="{A2DED9CA-E4C8-4F60-97BB-23587DC1746C}"/>
              </a:ext>
            </a:extLst>
          </p:cNvPr>
          <p:cNvSpPr>
            <a:spLocks noGrp="1"/>
          </p:cNvSpPr>
          <p:nvPr>
            <p:ph type="ctrTitle"/>
          </p:nvPr>
        </p:nvSpPr>
        <p:spPr>
          <a:xfrm>
            <a:off x="477981" y="1122363"/>
            <a:ext cx="3045507" cy="3204134"/>
          </a:xfrm>
        </p:spPr>
        <p:txBody>
          <a:bodyPr anchor="b">
            <a:normAutofit/>
          </a:bodyPr>
          <a:lstStyle/>
          <a:p>
            <a:pPr algn="l"/>
            <a:r>
              <a:rPr lang="nl-NL" sz="4800" dirty="0"/>
              <a:t>Hoofdpijn bij donderslag</a:t>
            </a:r>
          </a:p>
        </p:txBody>
      </p:sp>
      <p:sp>
        <p:nvSpPr>
          <p:cNvPr id="3" name="Ondertitel 2">
            <a:extLst>
              <a:ext uri="{FF2B5EF4-FFF2-40B4-BE49-F238E27FC236}">
                <a16:creationId xmlns:a16="http://schemas.microsoft.com/office/drawing/2014/main" xmlns="" id="{88740EEE-F198-4B07-95FE-F9B191F71CD4}"/>
              </a:ext>
            </a:extLst>
          </p:cNvPr>
          <p:cNvSpPr>
            <a:spLocks noGrp="1"/>
          </p:cNvSpPr>
          <p:nvPr>
            <p:ph type="subTitle" idx="1"/>
          </p:nvPr>
        </p:nvSpPr>
        <p:spPr>
          <a:xfrm>
            <a:off x="477980" y="4872922"/>
            <a:ext cx="4023359" cy="1208141"/>
          </a:xfrm>
        </p:spPr>
        <p:txBody>
          <a:bodyPr>
            <a:normAutofit/>
          </a:bodyPr>
          <a:lstStyle/>
          <a:p>
            <a:pPr algn="l"/>
            <a:r>
              <a:rPr lang="nl-NL" sz="2000" dirty="0"/>
              <a:t>Klinische les </a:t>
            </a:r>
          </a:p>
          <a:p>
            <a:pPr algn="l"/>
            <a:r>
              <a:rPr lang="nl-NL" sz="2000" dirty="0"/>
              <a:t>22 september 2020</a:t>
            </a:r>
          </a:p>
          <a:p>
            <a:pPr algn="l"/>
            <a:r>
              <a:rPr lang="nl-NL" sz="2000" dirty="0"/>
              <a:t>Esther Kuipéri, huisarts</a:t>
            </a:r>
          </a:p>
        </p:txBody>
      </p:sp>
      <p:sp>
        <p:nvSpPr>
          <p:cNvPr id="5" name="Tijdelijke aanduiding voor voettekst 4">
            <a:extLst>
              <a:ext uri="{FF2B5EF4-FFF2-40B4-BE49-F238E27FC236}">
                <a16:creationId xmlns:a16="http://schemas.microsoft.com/office/drawing/2014/main" xmlns="" id="{805476D7-6585-4ED2-A1AC-4540C6B81EE8}"/>
              </a:ext>
            </a:extLst>
          </p:cNvPr>
          <p:cNvSpPr>
            <a:spLocks noGrp="1"/>
          </p:cNvSpPr>
          <p:nvPr>
            <p:ph type="ftr" sz="quarter" idx="11"/>
          </p:nvPr>
        </p:nvSpPr>
        <p:spPr/>
        <p:txBody>
          <a:bodyPr/>
          <a:lstStyle/>
          <a:p>
            <a:endParaRPr lang="nl-NL"/>
          </a:p>
        </p:txBody>
      </p:sp>
      <p:pic>
        <p:nvPicPr>
          <p:cNvPr id="6" name="Afbeelding 5">
            <a:extLst>
              <a:ext uri="{FF2B5EF4-FFF2-40B4-BE49-F238E27FC236}">
                <a16:creationId xmlns:a16="http://schemas.microsoft.com/office/drawing/2014/main" xmlns="" id="{7C812057-1F3D-485A-ACBB-911AB5430AEB}"/>
              </a:ext>
            </a:extLst>
          </p:cNvPr>
          <p:cNvPicPr>
            <a:picLocks noChangeAspect="1"/>
          </p:cNvPicPr>
          <p:nvPr/>
        </p:nvPicPr>
        <p:blipFill>
          <a:blip r:embed="rId3"/>
          <a:stretch>
            <a:fillRect/>
          </a:stretch>
        </p:blipFill>
        <p:spPr>
          <a:xfrm>
            <a:off x="507235" y="169863"/>
            <a:ext cx="2314575" cy="952500"/>
          </a:xfrm>
          <a:prstGeom prst="rect">
            <a:avLst/>
          </a:prstGeom>
        </p:spPr>
      </p:pic>
    </p:spTree>
    <p:extLst>
      <p:ext uri="{BB962C8B-B14F-4D97-AF65-F5344CB8AC3E}">
        <p14:creationId xmlns:p14="http://schemas.microsoft.com/office/powerpoint/2010/main" val="17018840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F53E4DD-D093-488C-8E76-D976DF28838A}"/>
              </a:ext>
            </a:extLst>
          </p:cNvPr>
          <p:cNvSpPr>
            <a:spLocks noGrp="1"/>
          </p:cNvSpPr>
          <p:nvPr>
            <p:ph type="title"/>
          </p:nvPr>
        </p:nvSpPr>
        <p:spPr>
          <a:xfrm>
            <a:off x="1288064" y="707016"/>
            <a:ext cx="9637776" cy="1430696"/>
          </a:xfrm>
        </p:spPr>
        <p:txBody>
          <a:bodyPr>
            <a:normAutofit/>
          </a:bodyPr>
          <a:lstStyle/>
          <a:p>
            <a:r>
              <a:rPr lang="nl-NL" dirty="0"/>
              <a:t>Waarom deze klinische les?</a:t>
            </a:r>
          </a:p>
        </p:txBody>
      </p:sp>
      <p:sp>
        <p:nvSpPr>
          <p:cNvPr id="3" name="Tijdelijke aanduiding voor inhoud 2">
            <a:extLst>
              <a:ext uri="{FF2B5EF4-FFF2-40B4-BE49-F238E27FC236}">
                <a16:creationId xmlns:a16="http://schemas.microsoft.com/office/drawing/2014/main" xmlns="" id="{74DF621B-3CA4-4B67-A620-C0EE82746979}"/>
              </a:ext>
            </a:extLst>
          </p:cNvPr>
          <p:cNvSpPr>
            <a:spLocks noGrp="1"/>
          </p:cNvSpPr>
          <p:nvPr>
            <p:ph idx="1"/>
          </p:nvPr>
        </p:nvSpPr>
        <p:spPr>
          <a:xfrm>
            <a:off x="1276064" y="2358513"/>
            <a:ext cx="9637776" cy="2934600"/>
          </a:xfrm>
        </p:spPr>
        <p:txBody>
          <a:bodyPr>
            <a:normAutofit/>
          </a:bodyPr>
          <a:lstStyle/>
          <a:p>
            <a:r>
              <a:rPr lang="nl-NL" sz="2400" dirty="0"/>
              <a:t>Per 100.000 HAP-contacten 6 calamiteiten</a:t>
            </a:r>
          </a:p>
          <a:p>
            <a:r>
              <a:rPr lang="nl-NL" sz="2400" dirty="0"/>
              <a:t>SAB plaats 6 van meest voorkomende calamiteiten (8 uit 107)</a:t>
            </a:r>
          </a:p>
        </p:txBody>
      </p:sp>
      <p:sp>
        <p:nvSpPr>
          <p:cNvPr id="4" name="Tijdelijke aanduiding voor voettekst 3">
            <a:extLst>
              <a:ext uri="{FF2B5EF4-FFF2-40B4-BE49-F238E27FC236}">
                <a16:creationId xmlns:a16="http://schemas.microsoft.com/office/drawing/2014/main" xmlns="" id="{A9E8FFDC-2207-4F6D-9A8B-66D5680929C3}"/>
              </a:ext>
            </a:extLst>
          </p:cNvPr>
          <p:cNvSpPr>
            <a:spLocks noGrp="1"/>
          </p:cNvSpPr>
          <p:nvPr>
            <p:ph type="ftr" sz="quarter" idx="11"/>
          </p:nvPr>
        </p:nvSpPr>
        <p:spPr>
          <a:xfrm>
            <a:off x="4038600" y="6356350"/>
            <a:ext cx="4114800" cy="365125"/>
          </a:xfrm>
        </p:spPr>
        <p:txBody>
          <a:bodyPr>
            <a:normAutofit/>
          </a:bodyPr>
          <a:lstStyle/>
          <a:p>
            <a:pPr>
              <a:lnSpc>
                <a:spcPct val="90000"/>
              </a:lnSpc>
              <a:spcAft>
                <a:spcPts val="600"/>
              </a:spcAft>
            </a:pPr>
            <a:r>
              <a:rPr lang="nl-NL" sz="900" err="1"/>
              <a:t>Oomkens</a:t>
            </a:r>
            <a:r>
              <a:rPr lang="nl-NL" sz="900"/>
              <a:t> S, Van de Kar C, ‘Leren van top 6 oorzaken van calamiteiten’, Ineen</a:t>
            </a:r>
          </a:p>
        </p:txBody>
      </p:sp>
      <p:pic>
        <p:nvPicPr>
          <p:cNvPr id="5" name="Afbeelding 4">
            <a:extLst>
              <a:ext uri="{FF2B5EF4-FFF2-40B4-BE49-F238E27FC236}">
                <a16:creationId xmlns:a16="http://schemas.microsoft.com/office/drawing/2014/main" xmlns="" id="{46C89D80-D8B0-4CC8-9D7F-B72090481743}"/>
              </a:ext>
            </a:extLst>
          </p:cNvPr>
          <p:cNvPicPr>
            <a:picLocks noChangeAspect="1"/>
          </p:cNvPicPr>
          <p:nvPr/>
        </p:nvPicPr>
        <p:blipFill>
          <a:blip r:embed="rId2"/>
          <a:stretch>
            <a:fillRect/>
          </a:stretch>
        </p:blipFill>
        <p:spPr>
          <a:xfrm>
            <a:off x="9758548" y="187370"/>
            <a:ext cx="2310584" cy="951058"/>
          </a:xfrm>
          <a:prstGeom prst="rect">
            <a:avLst/>
          </a:prstGeom>
        </p:spPr>
      </p:pic>
    </p:spTree>
    <p:extLst>
      <p:ext uri="{BB962C8B-B14F-4D97-AF65-F5344CB8AC3E}">
        <p14:creationId xmlns:p14="http://schemas.microsoft.com/office/powerpoint/2010/main" val="3533406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5FBE9A-3CC8-4751-BF8B-26DE5FBCF7F1}"/>
              </a:ext>
            </a:extLst>
          </p:cNvPr>
          <p:cNvSpPr>
            <a:spLocks noGrp="1"/>
          </p:cNvSpPr>
          <p:nvPr>
            <p:ph type="title"/>
          </p:nvPr>
        </p:nvSpPr>
        <p:spPr>
          <a:xfrm>
            <a:off x="1276064" y="707016"/>
            <a:ext cx="9637776" cy="1430696"/>
          </a:xfrm>
        </p:spPr>
        <p:txBody>
          <a:bodyPr>
            <a:normAutofit/>
          </a:bodyPr>
          <a:lstStyle/>
          <a:p>
            <a:r>
              <a:rPr lang="nl-NL" dirty="0"/>
              <a:t>Cerebro Vasculair Accident</a:t>
            </a:r>
          </a:p>
        </p:txBody>
      </p:sp>
      <p:sp>
        <p:nvSpPr>
          <p:cNvPr id="5" name="Tijdelijke aanduiding voor inhoud 4">
            <a:extLst>
              <a:ext uri="{FF2B5EF4-FFF2-40B4-BE49-F238E27FC236}">
                <a16:creationId xmlns:a16="http://schemas.microsoft.com/office/drawing/2014/main" xmlns="" id="{2421BC90-5E9A-4CA8-9ED5-CA9D7229A87B}"/>
              </a:ext>
            </a:extLst>
          </p:cNvPr>
          <p:cNvSpPr>
            <a:spLocks noGrp="1"/>
          </p:cNvSpPr>
          <p:nvPr>
            <p:ph idx="1"/>
          </p:nvPr>
        </p:nvSpPr>
        <p:spPr>
          <a:xfrm>
            <a:off x="1276064" y="2378610"/>
            <a:ext cx="9637776" cy="2934600"/>
          </a:xfrm>
        </p:spPr>
        <p:txBody>
          <a:bodyPr>
            <a:normAutofit/>
          </a:bodyPr>
          <a:lstStyle/>
          <a:p>
            <a:pPr lvl="0"/>
            <a:r>
              <a:rPr lang="nl-NL" sz="2400" dirty="0"/>
              <a:t>Ischemie 								87%</a:t>
            </a:r>
            <a:endParaRPr lang="en-US" sz="2400" dirty="0"/>
          </a:p>
          <a:p>
            <a:pPr lvl="0"/>
            <a:r>
              <a:rPr lang="nl-NL" sz="2400" dirty="0"/>
              <a:t>Intracerebrale bloeding (subduraal of epiduraal hematoom)	10%</a:t>
            </a:r>
            <a:endParaRPr lang="en-US" sz="2400" dirty="0"/>
          </a:p>
          <a:p>
            <a:pPr lvl="0"/>
            <a:r>
              <a:rPr lang="nl-NL" sz="2400" dirty="0"/>
              <a:t>Subarachnoïdale bloeding 						3-5%</a:t>
            </a:r>
            <a:endParaRPr lang="en-US" sz="2400" dirty="0"/>
          </a:p>
          <a:p>
            <a:pPr lvl="0"/>
            <a:endParaRPr lang="nl-NL" sz="2400" dirty="0"/>
          </a:p>
          <a:p>
            <a:pPr marL="0" lvl="0" indent="0">
              <a:buNone/>
            </a:pPr>
            <a:r>
              <a:rPr lang="nl-NL" sz="2400" dirty="0"/>
              <a:t>Meeste niet traumatische </a:t>
            </a:r>
            <a:r>
              <a:rPr lang="nl-NL" sz="2400" dirty="0" err="1"/>
              <a:t>SAB’s</a:t>
            </a:r>
            <a:r>
              <a:rPr lang="nl-NL" sz="2400" dirty="0"/>
              <a:t> tgv een gebarsten aneurysma	80%</a:t>
            </a:r>
            <a:endParaRPr lang="en-US" sz="2400" dirty="0"/>
          </a:p>
        </p:txBody>
      </p:sp>
      <p:sp>
        <p:nvSpPr>
          <p:cNvPr id="4" name="Tijdelijke aanduiding voor voettekst 3">
            <a:extLst>
              <a:ext uri="{FF2B5EF4-FFF2-40B4-BE49-F238E27FC236}">
                <a16:creationId xmlns:a16="http://schemas.microsoft.com/office/drawing/2014/main" xmlns="" id="{5D397D69-7728-443D-BD41-62AD28366BE7}"/>
              </a:ext>
            </a:extLst>
          </p:cNvPr>
          <p:cNvSpPr>
            <a:spLocks noGrp="1"/>
          </p:cNvSpPr>
          <p:nvPr>
            <p:ph type="ftr" sz="quarter" idx="11"/>
          </p:nvPr>
        </p:nvSpPr>
        <p:spPr>
          <a:xfrm>
            <a:off x="4038600" y="6356350"/>
            <a:ext cx="4114800" cy="365125"/>
          </a:xfrm>
        </p:spPr>
        <p:txBody>
          <a:bodyPr>
            <a:normAutofit/>
          </a:bodyPr>
          <a:lstStyle/>
          <a:p>
            <a:pPr>
              <a:spcAft>
                <a:spcPts val="600"/>
              </a:spcAft>
            </a:pPr>
            <a:r>
              <a:rPr lang="nl-NL"/>
              <a:t>Cijfers uit de VS, bron: Uptodate.com</a:t>
            </a:r>
          </a:p>
        </p:txBody>
      </p:sp>
      <p:pic>
        <p:nvPicPr>
          <p:cNvPr id="19" name="Afbeelding 18" descr="Afbeelding met teken, tekening, klok&#10;&#10;Automatisch gegenereerde beschrijving">
            <a:extLst>
              <a:ext uri="{FF2B5EF4-FFF2-40B4-BE49-F238E27FC236}">
                <a16:creationId xmlns:a16="http://schemas.microsoft.com/office/drawing/2014/main" xmlns="" id="{2B908EA2-75EB-4F17-AD0C-B1FC1F674B7C}"/>
              </a:ext>
            </a:extLst>
          </p:cNvPr>
          <p:cNvPicPr>
            <a:picLocks noChangeAspect="1"/>
          </p:cNvPicPr>
          <p:nvPr/>
        </p:nvPicPr>
        <p:blipFill>
          <a:blip r:embed="rId2"/>
          <a:stretch>
            <a:fillRect/>
          </a:stretch>
        </p:blipFill>
        <p:spPr>
          <a:xfrm>
            <a:off x="9758548" y="187370"/>
            <a:ext cx="2310584" cy="951058"/>
          </a:xfrm>
          <a:prstGeom prst="rect">
            <a:avLst/>
          </a:prstGeom>
        </p:spPr>
      </p:pic>
    </p:spTree>
    <p:extLst>
      <p:ext uri="{BB962C8B-B14F-4D97-AF65-F5344CB8AC3E}">
        <p14:creationId xmlns:p14="http://schemas.microsoft.com/office/powerpoint/2010/main" val="3599842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011AFCF-788B-4D5F-8A23-B2924243886C}"/>
              </a:ext>
            </a:extLst>
          </p:cNvPr>
          <p:cNvSpPr>
            <a:spLocks noGrp="1"/>
          </p:cNvSpPr>
          <p:nvPr>
            <p:ph type="title"/>
          </p:nvPr>
        </p:nvSpPr>
        <p:spPr/>
        <p:txBody>
          <a:bodyPr/>
          <a:lstStyle/>
          <a:p>
            <a:r>
              <a:rPr lang="nl-NL" b="1" dirty="0"/>
              <a:t>Subarachnoïdale bloeding — NTS</a:t>
            </a:r>
            <a:endParaRPr lang="nl-NL" dirty="0"/>
          </a:p>
        </p:txBody>
      </p:sp>
      <p:sp>
        <p:nvSpPr>
          <p:cNvPr id="3" name="Tijdelijke aanduiding voor inhoud 2">
            <a:extLst>
              <a:ext uri="{FF2B5EF4-FFF2-40B4-BE49-F238E27FC236}">
                <a16:creationId xmlns:a16="http://schemas.microsoft.com/office/drawing/2014/main" xmlns="" id="{6626ECF8-2C0D-4172-A850-3784E0243858}"/>
              </a:ext>
            </a:extLst>
          </p:cNvPr>
          <p:cNvSpPr>
            <a:spLocks noGrp="1"/>
          </p:cNvSpPr>
          <p:nvPr>
            <p:ph idx="1"/>
          </p:nvPr>
        </p:nvSpPr>
        <p:spPr/>
        <p:txBody>
          <a:bodyPr/>
          <a:lstStyle/>
          <a:p>
            <a:r>
              <a:rPr lang="nl-NL" dirty="0"/>
              <a:t>begint als een donderslag bij heldere hemel</a:t>
            </a:r>
          </a:p>
          <a:p>
            <a:r>
              <a:rPr lang="nl-NL" dirty="0"/>
              <a:t>wordt soms als een </a:t>
            </a:r>
            <a:r>
              <a:rPr lang="nl-NL" dirty="0" err="1"/>
              <a:t>knapje</a:t>
            </a:r>
            <a:r>
              <a:rPr lang="nl-NL" dirty="0"/>
              <a:t> gevoeld </a:t>
            </a:r>
          </a:p>
          <a:p>
            <a:r>
              <a:rPr lang="nl-NL" dirty="0"/>
              <a:t>komt ook bij relatief jonge mensen voor</a:t>
            </a:r>
          </a:p>
          <a:p>
            <a:r>
              <a:rPr lang="nl-NL" dirty="0"/>
              <a:t>wordt meestal uitgelokt door lichamelijke activiteit </a:t>
            </a:r>
          </a:p>
          <a:p>
            <a:r>
              <a:rPr lang="nl-NL" dirty="0"/>
              <a:t>hoeft in de acute fase niet gepaard te gaan met uitval en bewustzijnsdaling</a:t>
            </a:r>
          </a:p>
        </p:txBody>
      </p:sp>
      <p:sp>
        <p:nvSpPr>
          <p:cNvPr id="5" name="Tijdelijke aanduiding voor voettekst 4">
            <a:extLst>
              <a:ext uri="{FF2B5EF4-FFF2-40B4-BE49-F238E27FC236}">
                <a16:creationId xmlns:a16="http://schemas.microsoft.com/office/drawing/2014/main" xmlns="" id="{6280E91B-E870-4491-9371-AE791B26482E}"/>
              </a:ext>
            </a:extLst>
          </p:cNvPr>
          <p:cNvSpPr>
            <a:spLocks noGrp="1"/>
          </p:cNvSpPr>
          <p:nvPr>
            <p:ph type="ftr" sz="quarter" idx="11"/>
          </p:nvPr>
        </p:nvSpPr>
        <p:spPr/>
        <p:txBody>
          <a:bodyPr/>
          <a:lstStyle/>
          <a:p>
            <a:r>
              <a:rPr lang="nl-NL" dirty="0"/>
              <a:t>Bron: triagewijzer NHG 2019</a:t>
            </a:r>
          </a:p>
        </p:txBody>
      </p:sp>
      <p:pic>
        <p:nvPicPr>
          <p:cNvPr id="6" name="Afbeelding 5">
            <a:extLst>
              <a:ext uri="{FF2B5EF4-FFF2-40B4-BE49-F238E27FC236}">
                <a16:creationId xmlns:a16="http://schemas.microsoft.com/office/drawing/2014/main" xmlns="" id="{0CD19877-6962-4C07-B818-ED25AC2DE404}"/>
              </a:ext>
            </a:extLst>
          </p:cNvPr>
          <p:cNvPicPr>
            <a:picLocks noChangeAspect="1"/>
          </p:cNvPicPr>
          <p:nvPr/>
        </p:nvPicPr>
        <p:blipFill>
          <a:blip r:embed="rId2"/>
          <a:stretch>
            <a:fillRect/>
          </a:stretch>
        </p:blipFill>
        <p:spPr>
          <a:xfrm>
            <a:off x="9758548" y="187370"/>
            <a:ext cx="2310584" cy="951058"/>
          </a:xfrm>
          <a:prstGeom prst="rect">
            <a:avLst/>
          </a:prstGeom>
        </p:spPr>
      </p:pic>
    </p:spTree>
    <p:extLst>
      <p:ext uri="{BB962C8B-B14F-4D97-AF65-F5344CB8AC3E}">
        <p14:creationId xmlns:p14="http://schemas.microsoft.com/office/powerpoint/2010/main" val="3137033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0D17356-18E9-464F-98AA-BED52FB99417}"/>
              </a:ext>
            </a:extLst>
          </p:cNvPr>
          <p:cNvSpPr>
            <a:spLocks noGrp="1"/>
          </p:cNvSpPr>
          <p:nvPr>
            <p:ph type="title"/>
          </p:nvPr>
        </p:nvSpPr>
        <p:spPr/>
        <p:txBody>
          <a:bodyPr/>
          <a:lstStyle/>
          <a:p>
            <a:r>
              <a:rPr lang="nl-NL" dirty="0"/>
              <a:t>Analyse calamiteiten SAB	</a:t>
            </a:r>
          </a:p>
        </p:txBody>
      </p:sp>
      <p:sp>
        <p:nvSpPr>
          <p:cNvPr id="3" name="Tijdelijke aanduiding voor inhoud 2">
            <a:extLst>
              <a:ext uri="{FF2B5EF4-FFF2-40B4-BE49-F238E27FC236}">
                <a16:creationId xmlns:a16="http://schemas.microsoft.com/office/drawing/2014/main" xmlns="" id="{721E07B9-1021-4C14-89C4-11E8B1A2B34A}"/>
              </a:ext>
            </a:extLst>
          </p:cNvPr>
          <p:cNvSpPr>
            <a:spLocks noGrp="1"/>
          </p:cNvSpPr>
          <p:nvPr>
            <p:ph idx="1"/>
          </p:nvPr>
        </p:nvSpPr>
        <p:spPr/>
        <p:txBody>
          <a:bodyPr/>
          <a:lstStyle/>
          <a:p>
            <a:r>
              <a:rPr lang="nl-NL" dirty="0"/>
              <a:t>Aantal mannen = vrouwen</a:t>
            </a:r>
          </a:p>
          <a:p>
            <a:r>
              <a:rPr lang="nl-NL" dirty="0"/>
              <a:t>Klachten: acute hevige hoofdpijn, misselijkheid en nekpijn</a:t>
            </a:r>
          </a:p>
          <a:p>
            <a:r>
              <a:rPr lang="nl-NL" dirty="0"/>
              <a:t>Nooit gesproken over een ‘</a:t>
            </a:r>
            <a:r>
              <a:rPr lang="nl-NL" dirty="0" err="1"/>
              <a:t>knapje</a:t>
            </a:r>
            <a:r>
              <a:rPr lang="nl-NL" dirty="0"/>
              <a:t>’</a:t>
            </a:r>
          </a:p>
          <a:p>
            <a:r>
              <a:rPr lang="nl-NL" dirty="0"/>
              <a:t>Bij neurologisch onderzoek geen afwijkingen gevonden</a:t>
            </a:r>
          </a:p>
          <a:p>
            <a:r>
              <a:rPr lang="nl-NL" dirty="0"/>
              <a:t>Dd. Migraine, clusterhoofdpijn, BPPD, spanningshoofdpijn</a:t>
            </a:r>
          </a:p>
        </p:txBody>
      </p:sp>
      <p:sp>
        <p:nvSpPr>
          <p:cNvPr id="4" name="Tijdelijke aanduiding voor voettekst 3">
            <a:extLst>
              <a:ext uri="{FF2B5EF4-FFF2-40B4-BE49-F238E27FC236}">
                <a16:creationId xmlns:a16="http://schemas.microsoft.com/office/drawing/2014/main" xmlns="" id="{658B50CF-6FF2-406B-96DC-D0A2D1F87630}"/>
              </a:ext>
            </a:extLst>
          </p:cNvPr>
          <p:cNvSpPr>
            <a:spLocks noGrp="1"/>
          </p:cNvSpPr>
          <p:nvPr>
            <p:ph type="ftr" sz="quarter" idx="11"/>
          </p:nvPr>
        </p:nvSpPr>
        <p:spPr/>
        <p:txBody>
          <a:bodyPr/>
          <a:lstStyle/>
          <a:p>
            <a:r>
              <a:rPr lang="nl-NL" dirty="0" err="1"/>
              <a:t>Oomkens</a:t>
            </a:r>
            <a:r>
              <a:rPr lang="nl-NL" dirty="0"/>
              <a:t> S, Van de Kar C, ‘Leren van top 6 oorzaken van calamiteiten’, Ineen</a:t>
            </a:r>
          </a:p>
          <a:p>
            <a:endParaRPr lang="nl-NL" dirty="0"/>
          </a:p>
        </p:txBody>
      </p:sp>
      <p:pic>
        <p:nvPicPr>
          <p:cNvPr id="5" name="Afbeelding 4">
            <a:extLst>
              <a:ext uri="{FF2B5EF4-FFF2-40B4-BE49-F238E27FC236}">
                <a16:creationId xmlns:a16="http://schemas.microsoft.com/office/drawing/2014/main" xmlns="" id="{6C209BF5-32F2-4D0C-BCF7-6B708FD42C08}"/>
              </a:ext>
            </a:extLst>
          </p:cNvPr>
          <p:cNvPicPr>
            <a:picLocks noChangeAspect="1"/>
          </p:cNvPicPr>
          <p:nvPr/>
        </p:nvPicPr>
        <p:blipFill>
          <a:blip r:embed="rId2"/>
          <a:stretch>
            <a:fillRect/>
          </a:stretch>
        </p:blipFill>
        <p:spPr>
          <a:xfrm>
            <a:off x="9758548" y="187370"/>
            <a:ext cx="2310584" cy="951058"/>
          </a:xfrm>
          <a:prstGeom prst="rect">
            <a:avLst/>
          </a:prstGeom>
        </p:spPr>
      </p:pic>
    </p:spTree>
    <p:extLst>
      <p:ext uri="{BB962C8B-B14F-4D97-AF65-F5344CB8AC3E}">
        <p14:creationId xmlns:p14="http://schemas.microsoft.com/office/powerpoint/2010/main" val="2648374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B6BFA08-2E66-4138-B711-6900E14184C2}"/>
              </a:ext>
            </a:extLst>
          </p:cNvPr>
          <p:cNvSpPr>
            <a:spLocks noGrp="1"/>
          </p:cNvSpPr>
          <p:nvPr>
            <p:ph type="title"/>
          </p:nvPr>
        </p:nvSpPr>
        <p:spPr/>
        <p:txBody>
          <a:bodyPr/>
          <a:lstStyle/>
          <a:p>
            <a:r>
              <a:rPr lang="nl-NL" dirty="0"/>
              <a:t>Epidemiologie</a:t>
            </a:r>
          </a:p>
        </p:txBody>
      </p:sp>
      <p:sp>
        <p:nvSpPr>
          <p:cNvPr id="3" name="Tijdelijke aanduiding voor inhoud 2">
            <a:extLst>
              <a:ext uri="{FF2B5EF4-FFF2-40B4-BE49-F238E27FC236}">
                <a16:creationId xmlns:a16="http://schemas.microsoft.com/office/drawing/2014/main" xmlns="" id="{4F73DD4B-6B10-4D92-B4DA-64E62F727248}"/>
              </a:ext>
            </a:extLst>
          </p:cNvPr>
          <p:cNvSpPr>
            <a:spLocks noGrp="1"/>
          </p:cNvSpPr>
          <p:nvPr>
            <p:ph idx="1"/>
          </p:nvPr>
        </p:nvSpPr>
        <p:spPr/>
        <p:txBody>
          <a:bodyPr/>
          <a:lstStyle/>
          <a:p>
            <a:r>
              <a:rPr lang="nl-NL" dirty="0"/>
              <a:t>Incidentie 6-7 patiënten per 100.000 persoonsjaren</a:t>
            </a:r>
          </a:p>
          <a:p>
            <a:r>
              <a:rPr lang="nl-NL" dirty="0"/>
              <a:t>50% v/d patiënten is jonger dan 55 jaar</a:t>
            </a:r>
          </a:p>
          <a:p>
            <a:r>
              <a:rPr lang="nl-NL" dirty="0"/>
              <a:t>Mortaliteit 50%</a:t>
            </a:r>
          </a:p>
        </p:txBody>
      </p:sp>
      <p:sp>
        <p:nvSpPr>
          <p:cNvPr id="4" name="Tijdelijke aanduiding voor voettekst 3">
            <a:extLst>
              <a:ext uri="{FF2B5EF4-FFF2-40B4-BE49-F238E27FC236}">
                <a16:creationId xmlns:a16="http://schemas.microsoft.com/office/drawing/2014/main" xmlns="" id="{08EA10C4-0404-4EE9-850A-7166C756A2AE}"/>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4261413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9704647-60DB-4C45-9C67-61A5B353FA32}"/>
              </a:ext>
            </a:extLst>
          </p:cNvPr>
          <p:cNvSpPr>
            <a:spLocks noGrp="1"/>
          </p:cNvSpPr>
          <p:nvPr>
            <p:ph type="title"/>
          </p:nvPr>
        </p:nvSpPr>
        <p:spPr/>
        <p:txBody>
          <a:bodyPr/>
          <a:lstStyle/>
          <a:p>
            <a:r>
              <a:rPr lang="nl-NL" dirty="0"/>
              <a:t>Hoofdpijn bij SAB: het klassieke beeld	</a:t>
            </a:r>
          </a:p>
        </p:txBody>
      </p:sp>
      <p:sp>
        <p:nvSpPr>
          <p:cNvPr id="3" name="Tijdelijke aanduiding voor inhoud 2">
            <a:extLst>
              <a:ext uri="{FF2B5EF4-FFF2-40B4-BE49-F238E27FC236}">
                <a16:creationId xmlns:a16="http://schemas.microsoft.com/office/drawing/2014/main" xmlns="" id="{9FBD3852-439C-46C4-A44E-1E7B164FB1A5}"/>
              </a:ext>
            </a:extLst>
          </p:cNvPr>
          <p:cNvSpPr>
            <a:spLocks noGrp="1"/>
          </p:cNvSpPr>
          <p:nvPr>
            <p:ph idx="1"/>
          </p:nvPr>
        </p:nvSpPr>
        <p:spPr/>
        <p:txBody>
          <a:bodyPr>
            <a:normAutofit/>
          </a:bodyPr>
          <a:lstStyle/>
          <a:p>
            <a:r>
              <a:rPr lang="nl-NL" dirty="0" err="1"/>
              <a:t>Thunder</a:t>
            </a:r>
            <a:r>
              <a:rPr lang="nl-NL" dirty="0"/>
              <a:t> </a:t>
            </a:r>
            <a:r>
              <a:rPr lang="nl-NL" dirty="0" err="1"/>
              <a:t>clap</a:t>
            </a:r>
            <a:r>
              <a:rPr lang="nl-NL" dirty="0"/>
              <a:t> </a:t>
            </a:r>
            <a:r>
              <a:rPr lang="nl-NL" dirty="0" err="1"/>
              <a:t>headache</a:t>
            </a:r>
            <a:r>
              <a:rPr lang="nl-NL" dirty="0"/>
              <a:t> (ongeveer 75%)</a:t>
            </a:r>
          </a:p>
          <a:p>
            <a:r>
              <a:rPr lang="nl-NL" dirty="0"/>
              <a:t>Als hoofdpijn na 1 uur nog niet maximaal is, is SAB minder waarschijnlijk</a:t>
            </a:r>
          </a:p>
          <a:p>
            <a:r>
              <a:rPr lang="nl-NL" dirty="0"/>
              <a:t>10% v/d patiënten met acute, ernstige, hoofdpijn heeft een SAB</a:t>
            </a:r>
          </a:p>
          <a:p>
            <a:endParaRPr lang="nl-NL" dirty="0"/>
          </a:p>
          <a:p>
            <a:r>
              <a:rPr lang="nl-NL" dirty="0"/>
              <a:t>Lokalisatie hoofdpijn zegt niets</a:t>
            </a:r>
          </a:p>
          <a:p>
            <a:pPr marL="0" indent="0">
              <a:buNone/>
            </a:pPr>
            <a:endParaRPr lang="nl-NL" dirty="0"/>
          </a:p>
          <a:p>
            <a:endParaRPr lang="nl-NL" dirty="0"/>
          </a:p>
        </p:txBody>
      </p:sp>
      <p:sp>
        <p:nvSpPr>
          <p:cNvPr id="4" name="Tijdelijke aanduiding voor voettekst 3">
            <a:extLst>
              <a:ext uri="{FF2B5EF4-FFF2-40B4-BE49-F238E27FC236}">
                <a16:creationId xmlns:a16="http://schemas.microsoft.com/office/drawing/2014/main" xmlns="" id="{6401CA32-CBAD-466E-A047-2B4B0E414C4C}"/>
              </a:ext>
            </a:extLst>
          </p:cNvPr>
          <p:cNvSpPr>
            <a:spLocks noGrp="1"/>
          </p:cNvSpPr>
          <p:nvPr>
            <p:ph type="ftr" sz="quarter" idx="11"/>
          </p:nvPr>
        </p:nvSpPr>
        <p:spPr/>
        <p:txBody>
          <a:bodyPr/>
          <a:lstStyle/>
          <a:p>
            <a:r>
              <a:rPr lang="nl-NL" dirty="0"/>
              <a:t>Bron: Uptodate.com</a:t>
            </a:r>
          </a:p>
        </p:txBody>
      </p:sp>
      <p:pic>
        <p:nvPicPr>
          <p:cNvPr id="5" name="Afbeelding 4">
            <a:extLst>
              <a:ext uri="{FF2B5EF4-FFF2-40B4-BE49-F238E27FC236}">
                <a16:creationId xmlns:a16="http://schemas.microsoft.com/office/drawing/2014/main" xmlns="" id="{1AA1123A-417F-494E-9BAF-73181C16FE33}"/>
              </a:ext>
            </a:extLst>
          </p:cNvPr>
          <p:cNvPicPr>
            <a:picLocks noChangeAspect="1"/>
          </p:cNvPicPr>
          <p:nvPr/>
        </p:nvPicPr>
        <p:blipFill>
          <a:blip r:embed="rId2"/>
          <a:stretch>
            <a:fillRect/>
          </a:stretch>
        </p:blipFill>
        <p:spPr>
          <a:xfrm>
            <a:off x="9758548" y="187370"/>
            <a:ext cx="2310584" cy="951058"/>
          </a:xfrm>
          <a:prstGeom prst="rect">
            <a:avLst/>
          </a:prstGeom>
        </p:spPr>
      </p:pic>
    </p:spTree>
    <p:extLst>
      <p:ext uri="{BB962C8B-B14F-4D97-AF65-F5344CB8AC3E}">
        <p14:creationId xmlns:p14="http://schemas.microsoft.com/office/powerpoint/2010/main" val="658457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01B4321-447A-4EDF-B1A1-5A9B79FA6036}"/>
              </a:ext>
            </a:extLst>
          </p:cNvPr>
          <p:cNvSpPr>
            <a:spLocks noGrp="1"/>
          </p:cNvSpPr>
          <p:nvPr>
            <p:ph type="title"/>
          </p:nvPr>
        </p:nvSpPr>
        <p:spPr/>
        <p:txBody>
          <a:bodyPr/>
          <a:lstStyle/>
          <a:p>
            <a:r>
              <a:rPr lang="nl-NL" dirty="0" err="1"/>
              <a:t>Thunder</a:t>
            </a:r>
            <a:r>
              <a:rPr lang="nl-NL" dirty="0"/>
              <a:t> </a:t>
            </a:r>
            <a:r>
              <a:rPr lang="nl-NL" dirty="0" err="1"/>
              <a:t>clap</a:t>
            </a:r>
            <a:r>
              <a:rPr lang="nl-NL" dirty="0"/>
              <a:t> </a:t>
            </a:r>
            <a:r>
              <a:rPr lang="nl-NL" dirty="0" err="1"/>
              <a:t>headache</a:t>
            </a:r>
            <a:r>
              <a:rPr lang="nl-NL" dirty="0"/>
              <a:t>	</a:t>
            </a:r>
          </a:p>
        </p:txBody>
      </p:sp>
      <p:sp>
        <p:nvSpPr>
          <p:cNvPr id="3" name="Tijdelijke aanduiding voor inhoud 2">
            <a:extLst>
              <a:ext uri="{FF2B5EF4-FFF2-40B4-BE49-F238E27FC236}">
                <a16:creationId xmlns:a16="http://schemas.microsoft.com/office/drawing/2014/main" xmlns="" id="{001AD64D-1C9C-4997-93F6-2D06B0DF2CC7}"/>
              </a:ext>
            </a:extLst>
          </p:cNvPr>
          <p:cNvSpPr>
            <a:spLocks noGrp="1"/>
          </p:cNvSpPr>
          <p:nvPr>
            <p:ph idx="1"/>
          </p:nvPr>
        </p:nvSpPr>
        <p:spPr/>
        <p:txBody>
          <a:bodyPr/>
          <a:lstStyle/>
          <a:p>
            <a:r>
              <a:rPr lang="nl-NL" dirty="0"/>
              <a:t>Zeer hevige hoofdpijn “ergste hoofdpijn ooit”</a:t>
            </a:r>
          </a:p>
          <a:p>
            <a:r>
              <a:rPr lang="nl-NL" dirty="0"/>
              <a:t>Plotseling ontstaan</a:t>
            </a:r>
          </a:p>
          <a:p>
            <a:r>
              <a:rPr lang="nl-NL" dirty="0"/>
              <a:t>Bereiken hoogtepunt &lt; 1 minuut</a:t>
            </a:r>
          </a:p>
          <a:p>
            <a:endParaRPr lang="nl-NL" dirty="0"/>
          </a:p>
          <a:p>
            <a:r>
              <a:rPr lang="nl-NL" i="1" dirty="0"/>
              <a:t>Let op! ‘plotseling’ is heel subjectief</a:t>
            </a:r>
          </a:p>
          <a:p>
            <a:pPr marL="0" indent="0">
              <a:buNone/>
            </a:pPr>
            <a:endParaRPr lang="nl-NL" i="1" dirty="0"/>
          </a:p>
          <a:p>
            <a:endParaRPr lang="nl-NL" i="1" dirty="0"/>
          </a:p>
          <a:p>
            <a:endParaRPr lang="nl-NL" i="1" dirty="0"/>
          </a:p>
          <a:p>
            <a:endParaRPr lang="nl-NL" dirty="0"/>
          </a:p>
        </p:txBody>
      </p:sp>
      <p:sp>
        <p:nvSpPr>
          <p:cNvPr id="4" name="Tijdelijke aanduiding voor voettekst 3">
            <a:extLst>
              <a:ext uri="{FF2B5EF4-FFF2-40B4-BE49-F238E27FC236}">
                <a16:creationId xmlns:a16="http://schemas.microsoft.com/office/drawing/2014/main" xmlns="" id="{5D0027CC-68D3-4972-AE46-073F724C1E2F}"/>
              </a:ext>
            </a:extLst>
          </p:cNvPr>
          <p:cNvSpPr>
            <a:spLocks noGrp="1"/>
          </p:cNvSpPr>
          <p:nvPr>
            <p:ph type="ftr" sz="quarter" idx="11"/>
          </p:nvPr>
        </p:nvSpPr>
        <p:spPr/>
        <p:txBody>
          <a:bodyPr/>
          <a:lstStyle/>
          <a:p>
            <a:r>
              <a:rPr lang="nl-NL" dirty="0"/>
              <a:t>Bron: Uptodate.com</a:t>
            </a:r>
          </a:p>
        </p:txBody>
      </p:sp>
      <p:pic>
        <p:nvPicPr>
          <p:cNvPr id="5" name="Afbeelding 4">
            <a:extLst>
              <a:ext uri="{FF2B5EF4-FFF2-40B4-BE49-F238E27FC236}">
                <a16:creationId xmlns:a16="http://schemas.microsoft.com/office/drawing/2014/main" xmlns="" id="{221F24E9-5F49-43D5-A198-0634175FB26B}"/>
              </a:ext>
            </a:extLst>
          </p:cNvPr>
          <p:cNvPicPr>
            <a:picLocks noChangeAspect="1"/>
          </p:cNvPicPr>
          <p:nvPr/>
        </p:nvPicPr>
        <p:blipFill>
          <a:blip r:embed="rId2"/>
          <a:stretch>
            <a:fillRect/>
          </a:stretch>
        </p:blipFill>
        <p:spPr>
          <a:xfrm>
            <a:off x="8224183" y="3305393"/>
            <a:ext cx="2857500" cy="2143125"/>
          </a:xfrm>
          <a:prstGeom prst="rect">
            <a:avLst/>
          </a:prstGeom>
        </p:spPr>
      </p:pic>
      <p:pic>
        <p:nvPicPr>
          <p:cNvPr id="6" name="Afbeelding 5">
            <a:extLst>
              <a:ext uri="{FF2B5EF4-FFF2-40B4-BE49-F238E27FC236}">
                <a16:creationId xmlns:a16="http://schemas.microsoft.com/office/drawing/2014/main" xmlns="" id="{FF53237B-CF00-4196-975B-F32BBC9E6C19}"/>
              </a:ext>
            </a:extLst>
          </p:cNvPr>
          <p:cNvPicPr>
            <a:picLocks noChangeAspect="1"/>
          </p:cNvPicPr>
          <p:nvPr/>
        </p:nvPicPr>
        <p:blipFill>
          <a:blip r:embed="rId3"/>
          <a:stretch>
            <a:fillRect/>
          </a:stretch>
        </p:blipFill>
        <p:spPr>
          <a:xfrm>
            <a:off x="9758548" y="187370"/>
            <a:ext cx="2310584" cy="951058"/>
          </a:xfrm>
          <a:prstGeom prst="rect">
            <a:avLst/>
          </a:prstGeom>
        </p:spPr>
      </p:pic>
    </p:spTree>
    <p:extLst>
      <p:ext uri="{BB962C8B-B14F-4D97-AF65-F5344CB8AC3E}">
        <p14:creationId xmlns:p14="http://schemas.microsoft.com/office/powerpoint/2010/main" val="2919282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4777C9D-A7CB-41E9-9505-5F6341B1A044}"/>
              </a:ext>
            </a:extLst>
          </p:cNvPr>
          <p:cNvSpPr>
            <a:spLocks noGrp="1"/>
          </p:cNvSpPr>
          <p:nvPr>
            <p:ph type="title"/>
          </p:nvPr>
        </p:nvSpPr>
        <p:spPr/>
        <p:txBody>
          <a:bodyPr/>
          <a:lstStyle/>
          <a:p>
            <a:r>
              <a:rPr lang="nl-NL" dirty="0" err="1"/>
              <a:t>Thunder</a:t>
            </a:r>
            <a:r>
              <a:rPr lang="nl-NL" dirty="0"/>
              <a:t> </a:t>
            </a:r>
            <a:r>
              <a:rPr lang="nl-NL" dirty="0" err="1"/>
              <a:t>clap</a:t>
            </a:r>
            <a:r>
              <a:rPr lang="nl-NL" dirty="0"/>
              <a:t> </a:t>
            </a:r>
            <a:r>
              <a:rPr lang="nl-NL" dirty="0" err="1"/>
              <a:t>headache</a:t>
            </a:r>
            <a:r>
              <a:rPr lang="nl-NL" dirty="0"/>
              <a:t>	</a:t>
            </a:r>
          </a:p>
        </p:txBody>
      </p:sp>
      <p:sp>
        <p:nvSpPr>
          <p:cNvPr id="3" name="Tijdelijke aanduiding voor inhoud 2">
            <a:extLst>
              <a:ext uri="{FF2B5EF4-FFF2-40B4-BE49-F238E27FC236}">
                <a16:creationId xmlns:a16="http://schemas.microsoft.com/office/drawing/2014/main" xmlns="" id="{A052C61E-F06B-46F7-A2DB-613445634CDC}"/>
              </a:ext>
            </a:extLst>
          </p:cNvPr>
          <p:cNvSpPr>
            <a:spLocks noGrp="1"/>
          </p:cNvSpPr>
          <p:nvPr>
            <p:ph idx="1"/>
          </p:nvPr>
        </p:nvSpPr>
        <p:spPr/>
        <p:txBody>
          <a:bodyPr/>
          <a:lstStyle/>
          <a:p>
            <a:r>
              <a:rPr lang="nl-NL" dirty="0"/>
              <a:t>Medische urgentie – U1</a:t>
            </a:r>
          </a:p>
          <a:p>
            <a:r>
              <a:rPr lang="nl-NL" dirty="0"/>
              <a:t>SAB één van de 2 meest voorkomende oorzaken </a:t>
            </a:r>
          </a:p>
          <a:p>
            <a:endParaRPr lang="nl-NL" dirty="0"/>
          </a:p>
          <a:p>
            <a:r>
              <a:rPr lang="nl-NL" dirty="0"/>
              <a:t>Bij alle patiënten met </a:t>
            </a:r>
            <a:r>
              <a:rPr lang="nl-NL" dirty="0" err="1"/>
              <a:t>thunder</a:t>
            </a:r>
            <a:r>
              <a:rPr lang="nl-NL" dirty="0"/>
              <a:t> </a:t>
            </a:r>
            <a:r>
              <a:rPr lang="nl-NL" dirty="0" err="1"/>
              <a:t>clap</a:t>
            </a:r>
            <a:r>
              <a:rPr lang="nl-NL" dirty="0"/>
              <a:t> </a:t>
            </a:r>
            <a:r>
              <a:rPr lang="nl-NL" dirty="0" err="1"/>
              <a:t>headache</a:t>
            </a:r>
            <a:r>
              <a:rPr lang="nl-NL" dirty="0"/>
              <a:t> moet een SAB uitgesloten worden</a:t>
            </a:r>
          </a:p>
          <a:p>
            <a:endParaRPr lang="nl-NL" dirty="0"/>
          </a:p>
          <a:p>
            <a:endParaRPr lang="nl-NL" dirty="0"/>
          </a:p>
        </p:txBody>
      </p:sp>
      <p:sp>
        <p:nvSpPr>
          <p:cNvPr id="4" name="Tijdelijke aanduiding voor voettekst 3">
            <a:extLst>
              <a:ext uri="{FF2B5EF4-FFF2-40B4-BE49-F238E27FC236}">
                <a16:creationId xmlns:a16="http://schemas.microsoft.com/office/drawing/2014/main" xmlns="" id="{DDD8C322-2EC0-4737-B311-A642D72DE7BD}"/>
              </a:ext>
            </a:extLst>
          </p:cNvPr>
          <p:cNvSpPr>
            <a:spLocks noGrp="1"/>
          </p:cNvSpPr>
          <p:nvPr>
            <p:ph type="ftr" sz="quarter" idx="11"/>
          </p:nvPr>
        </p:nvSpPr>
        <p:spPr/>
        <p:txBody>
          <a:bodyPr/>
          <a:lstStyle/>
          <a:p>
            <a:endParaRPr lang="nl-NL"/>
          </a:p>
        </p:txBody>
      </p:sp>
      <p:pic>
        <p:nvPicPr>
          <p:cNvPr id="5" name="Afbeelding 4">
            <a:extLst>
              <a:ext uri="{FF2B5EF4-FFF2-40B4-BE49-F238E27FC236}">
                <a16:creationId xmlns:a16="http://schemas.microsoft.com/office/drawing/2014/main" xmlns="" id="{19188ADB-48E4-4E6B-BB3A-B7626C4DEABE}"/>
              </a:ext>
            </a:extLst>
          </p:cNvPr>
          <p:cNvPicPr>
            <a:picLocks noChangeAspect="1"/>
          </p:cNvPicPr>
          <p:nvPr/>
        </p:nvPicPr>
        <p:blipFill>
          <a:blip r:embed="rId2"/>
          <a:stretch>
            <a:fillRect/>
          </a:stretch>
        </p:blipFill>
        <p:spPr>
          <a:xfrm>
            <a:off x="9758548" y="187370"/>
            <a:ext cx="2310584" cy="951058"/>
          </a:xfrm>
          <a:prstGeom prst="rect">
            <a:avLst/>
          </a:prstGeom>
        </p:spPr>
      </p:pic>
    </p:spTree>
    <p:extLst>
      <p:ext uri="{BB962C8B-B14F-4D97-AF65-F5344CB8AC3E}">
        <p14:creationId xmlns:p14="http://schemas.microsoft.com/office/powerpoint/2010/main" val="4156679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86B7E05-A856-4A8E-934C-B4B96E5224AC}"/>
              </a:ext>
            </a:extLst>
          </p:cNvPr>
          <p:cNvSpPr>
            <a:spLocks noGrp="1"/>
          </p:cNvSpPr>
          <p:nvPr>
            <p:ph type="title"/>
          </p:nvPr>
        </p:nvSpPr>
        <p:spPr/>
        <p:txBody>
          <a:bodyPr/>
          <a:lstStyle/>
          <a:p>
            <a:r>
              <a:rPr lang="nl-NL" dirty="0"/>
              <a:t>Mogelijke andere symptomen bij SAB</a:t>
            </a:r>
          </a:p>
        </p:txBody>
      </p:sp>
      <p:sp>
        <p:nvSpPr>
          <p:cNvPr id="3" name="Tijdelijke aanduiding voor inhoud 2">
            <a:extLst>
              <a:ext uri="{FF2B5EF4-FFF2-40B4-BE49-F238E27FC236}">
                <a16:creationId xmlns:a16="http://schemas.microsoft.com/office/drawing/2014/main" xmlns="" id="{0F231FD9-87F1-47DC-B152-FBC26F2551B5}"/>
              </a:ext>
            </a:extLst>
          </p:cNvPr>
          <p:cNvSpPr>
            <a:spLocks noGrp="1"/>
          </p:cNvSpPr>
          <p:nvPr>
            <p:ph idx="1"/>
          </p:nvPr>
        </p:nvSpPr>
        <p:spPr>
          <a:xfrm>
            <a:off x="838199" y="1825625"/>
            <a:ext cx="10908323" cy="4351338"/>
          </a:xfrm>
        </p:spPr>
        <p:txBody>
          <a:bodyPr>
            <a:normAutofit/>
          </a:bodyPr>
          <a:lstStyle/>
          <a:p>
            <a:r>
              <a:rPr lang="nl-NL" dirty="0"/>
              <a:t>Veranderd bewustzijn/bewustzijnsverlies		(ongeveer 66%)</a:t>
            </a:r>
          </a:p>
          <a:p>
            <a:r>
              <a:rPr lang="nl-NL" dirty="0"/>
              <a:t>Nekpijn of nekstijfheid 					(ongeveer 75%)</a:t>
            </a:r>
          </a:p>
          <a:p>
            <a:r>
              <a:rPr lang="nl-NL" dirty="0"/>
              <a:t>Misselijkheid en braken 				(ongeveer 61%)</a:t>
            </a:r>
          </a:p>
          <a:p>
            <a:r>
              <a:rPr lang="nl-NL" dirty="0"/>
              <a:t>Insult 							(&lt; 10%)</a:t>
            </a:r>
          </a:p>
          <a:p>
            <a:r>
              <a:rPr lang="nl-NL" dirty="0"/>
              <a:t>Lichtschuwheid </a:t>
            </a:r>
          </a:p>
          <a:p>
            <a:r>
              <a:rPr lang="nl-NL" dirty="0"/>
              <a:t>Overlijden							(10-15% overlijdt 									voor aankomst op SEH)</a:t>
            </a:r>
          </a:p>
          <a:p>
            <a:pPr marL="457200" lvl="1" indent="0">
              <a:buNone/>
            </a:pPr>
            <a:r>
              <a:rPr lang="nl-NL" dirty="0"/>
              <a:t>										</a:t>
            </a:r>
          </a:p>
          <a:p>
            <a:endParaRPr lang="nl-NL" dirty="0"/>
          </a:p>
          <a:p>
            <a:endParaRPr lang="nl-NL" dirty="0"/>
          </a:p>
        </p:txBody>
      </p:sp>
      <p:sp>
        <p:nvSpPr>
          <p:cNvPr id="4" name="Tijdelijke aanduiding voor voettekst 3">
            <a:extLst>
              <a:ext uri="{FF2B5EF4-FFF2-40B4-BE49-F238E27FC236}">
                <a16:creationId xmlns:a16="http://schemas.microsoft.com/office/drawing/2014/main" xmlns="" id="{6B7B8220-3C6C-4823-928E-759E105B86B7}"/>
              </a:ext>
            </a:extLst>
          </p:cNvPr>
          <p:cNvSpPr>
            <a:spLocks noGrp="1"/>
          </p:cNvSpPr>
          <p:nvPr>
            <p:ph type="ftr" sz="quarter" idx="11"/>
          </p:nvPr>
        </p:nvSpPr>
        <p:spPr/>
        <p:txBody>
          <a:bodyPr/>
          <a:lstStyle/>
          <a:p>
            <a:endParaRPr lang="nl-NL"/>
          </a:p>
        </p:txBody>
      </p:sp>
      <p:pic>
        <p:nvPicPr>
          <p:cNvPr id="5" name="Afbeelding 4">
            <a:extLst>
              <a:ext uri="{FF2B5EF4-FFF2-40B4-BE49-F238E27FC236}">
                <a16:creationId xmlns:a16="http://schemas.microsoft.com/office/drawing/2014/main" xmlns="" id="{3C4523BA-5246-416E-88E5-E5CC3A6841FF}"/>
              </a:ext>
            </a:extLst>
          </p:cNvPr>
          <p:cNvPicPr>
            <a:picLocks noChangeAspect="1"/>
          </p:cNvPicPr>
          <p:nvPr/>
        </p:nvPicPr>
        <p:blipFill>
          <a:blip r:embed="rId2"/>
          <a:stretch>
            <a:fillRect/>
          </a:stretch>
        </p:blipFill>
        <p:spPr>
          <a:xfrm>
            <a:off x="9758548" y="187370"/>
            <a:ext cx="2310584" cy="951058"/>
          </a:xfrm>
          <a:prstGeom prst="rect">
            <a:avLst/>
          </a:prstGeom>
        </p:spPr>
      </p:pic>
    </p:spTree>
    <p:extLst>
      <p:ext uri="{BB962C8B-B14F-4D97-AF65-F5344CB8AC3E}">
        <p14:creationId xmlns:p14="http://schemas.microsoft.com/office/powerpoint/2010/main" val="1704991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B564A4D-F97F-492F-98F7-B04C631C769E}"/>
              </a:ext>
            </a:extLst>
          </p:cNvPr>
          <p:cNvSpPr>
            <a:spLocks noGrp="1"/>
          </p:cNvSpPr>
          <p:nvPr>
            <p:ph type="title"/>
          </p:nvPr>
        </p:nvSpPr>
        <p:spPr/>
        <p:txBody>
          <a:bodyPr/>
          <a:lstStyle/>
          <a:p>
            <a:r>
              <a:rPr lang="nl-NL" dirty="0"/>
              <a:t>Risicofactoren SAB </a:t>
            </a:r>
          </a:p>
        </p:txBody>
      </p:sp>
      <p:sp>
        <p:nvSpPr>
          <p:cNvPr id="3" name="Tijdelijke aanduiding voor inhoud 2">
            <a:extLst>
              <a:ext uri="{FF2B5EF4-FFF2-40B4-BE49-F238E27FC236}">
                <a16:creationId xmlns:a16="http://schemas.microsoft.com/office/drawing/2014/main" xmlns="" id="{B2FB2F81-0447-4451-8496-ABA2BBE3695F}"/>
              </a:ext>
            </a:extLst>
          </p:cNvPr>
          <p:cNvSpPr>
            <a:spLocks noGrp="1"/>
          </p:cNvSpPr>
          <p:nvPr>
            <p:ph idx="1"/>
          </p:nvPr>
        </p:nvSpPr>
        <p:spPr/>
        <p:txBody>
          <a:bodyPr>
            <a:normAutofit lnSpcReduction="10000"/>
          </a:bodyPr>
          <a:lstStyle/>
          <a:p>
            <a:r>
              <a:rPr lang="nl-NL" dirty="0"/>
              <a:t>Leeftijd  (2-3% </a:t>
            </a:r>
            <a:r>
              <a:rPr lang="nl-NL" dirty="0" err="1"/>
              <a:t>vd</a:t>
            </a:r>
            <a:r>
              <a:rPr lang="nl-NL" dirty="0"/>
              <a:t> volwassen ontwikkelt een intracranieel aneurysma)</a:t>
            </a:r>
          </a:p>
          <a:p>
            <a:r>
              <a:rPr lang="nl-NL" dirty="0"/>
              <a:t>Formaat aneurysma</a:t>
            </a:r>
          </a:p>
          <a:p>
            <a:r>
              <a:rPr lang="nl-NL" dirty="0"/>
              <a:t>Hypertensie</a:t>
            </a:r>
          </a:p>
          <a:p>
            <a:r>
              <a:rPr lang="nl-NL" dirty="0"/>
              <a:t>Roken</a:t>
            </a:r>
          </a:p>
          <a:p>
            <a:r>
              <a:rPr lang="nl-NL" dirty="0"/>
              <a:t>Overmatig alcoholgebruik</a:t>
            </a:r>
          </a:p>
          <a:p>
            <a:r>
              <a:rPr lang="nl-NL" dirty="0"/>
              <a:t>Genetische factoren </a:t>
            </a:r>
          </a:p>
          <a:p>
            <a:r>
              <a:rPr lang="nl-NL" dirty="0" err="1"/>
              <a:t>Polycysteuze</a:t>
            </a:r>
            <a:r>
              <a:rPr lang="nl-NL" dirty="0"/>
              <a:t> nierziekte</a:t>
            </a:r>
          </a:p>
          <a:p>
            <a:endParaRPr lang="nl-NL" dirty="0"/>
          </a:p>
          <a:p>
            <a:r>
              <a:rPr lang="nl-NL" dirty="0"/>
              <a:t>Na SAB 15% kans op recidief op korte termijn &gt; hoge mortaliteit</a:t>
            </a:r>
          </a:p>
        </p:txBody>
      </p:sp>
      <p:sp>
        <p:nvSpPr>
          <p:cNvPr id="4" name="Tijdelijke aanduiding voor voettekst 3">
            <a:extLst>
              <a:ext uri="{FF2B5EF4-FFF2-40B4-BE49-F238E27FC236}">
                <a16:creationId xmlns:a16="http://schemas.microsoft.com/office/drawing/2014/main" xmlns="" id="{9D86476A-D3C6-49EC-8732-F8AEB60F7E60}"/>
              </a:ext>
            </a:extLst>
          </p:cNvPr>
          <p:cNvSpPr>
            <a:spLocks noGrp="1"/>
          </p:cNvSpPr>
          <p:nvPr>
            <p:ph type="ftr" sz="quarter" idx="11"/>
          </p:nvPr>
        </p:nvSpPr>
        <p:spPr/>
        <p:txBody>
          <a:bodyPr/>
          <a:lstStyle/>
          <a:p>
            <a:endParaRPr lang="nl-NL"/>
          </a:p>
        </p:txBody>
      </p:sp>
      <p:pic>
        <p:nvPicPr>
          <p:cNvPr id="5" name="Afbeelding 4">
            <a:extLst>
              <a:ext uri="{FF2B5EF4-FFF2-40B4-BE49-F238E27FC236}">
                <a16:creationId xmlns:a16="http://schemas.microsoft.com/office/drawing/2014/main" xmlns="" id="{42C71348-F600-4877-AC6A-5932E1692D67}"/>
              </a:ext>
            </a:extLst>
          </p:cNvPr>
          <p:cNvPicPr>
            <a:picLocks noChangeAspect="1"/>
          </p:cNvPicPr>
          <p:nvPr/>
        </p:nvPicPr>
        <p:blipFill>
          <a:blip r:embed="rId2"/>
          <a:stretch>
            <a:fillRect/>
          </a:stretch>
        </p:blipFill>
        <p:spPr>
          <a:xfrm>
            <a:off x="9758548" y="187370"/>
            <a:ext cx="2310584" cy="951058"/>
          </a:xfrm>
          <a:prstGeom prst="rect">
            <a:avLst/>
          </a:prstGeom>
        </p:spPr>
      </p:pic>
    </p:spTree>
    <p:extLst>
      <p:ext uri="{BB962C8B-B14F-4D97-AF65-F5344CB8AC3E}">
        <p14:creationId xmlns:p14="http://schemas.microsoft.com/office/powerpoint/2010/main" val="132211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C4AE209-8D2A-4E57-99D5-716BF54DA830}"/>
              </a:ext>
            </a:extLst>
          </p:cNvPr>
          <p:cNvSpPr>
            <a:spLocks noGrp="1"/>
          </p:cNvSpPr>
          <p:nvPr>
            <p:ph type="title"/>
          </p:nvPr>
        </p:nvSpPr>
        <p:spPr>
          <a:xfrm>
            <a:off x="1115568" y="548640"/>
            <a:ext cx="10168128" cy="1179576"/>
          </a:xfrm>
        </p:spPr>
        <p:txBody>
          <a:bodyPr>
            <a:normAutofit/>
          </a:bodyPr>
          <a:lstStyle/>
          <a:p>
            <a:endParaRPr lang="nl-NL" sz="4000" dirty="0"/>
          </a:p>
        </p:txBody>
      </p:sp>
      <p:pic>
        <p:nvPicPr>
          <p:cNvPr id="7" name="Tijdelijke aanduiding voor inhoud 6">
            <a:extLst>
              <a:ext uri="{FF2B5EF4-FFF2-40B4-BE49-F238E27FC236}">
                <a16:creationId xmlns:a16="http://schemas.microsoft.com/office/drawing/2014/main" xmlns="" id="{C27632EC-2A36-4449-9B14-323E508C659D}"/>
              </a:ext>
            </a:extLst>
          </p:cNvPr>
          <p:cNvPicPr>
            <a:picLocks noGrp="1" noChangeAspect="1"/>
          </p:cNvPicPr>
          <p:nvPr>
            <p:ph idx="1"/>
          </p:nvPr>
        </p:nvPicPr>
        <p:blipFill>
          <a:blip r:embed="rId2"/>
          <a:stretch>
            <a:fillRect/>
          </a:stretch>
        </p:blipFill>
        <p:spPr>
          <a:xfrm>
            <a:off x="875302" y="1608054"/>
            <a:ext cx="10563357" cy="2738347"/>
          </a:xfrm>
          <a:prstGeom prst="rect">
            <a:avLst/>
          </a:prstGeom>
        </p:spPr>
      </p:pic>
      <p:sp>
        <p:nvSpPr>
          <p:cNvPr id="4" name="Tijdelijke aanduiding voor voettekst 3">
            <a:extLst>
              <a:ext uri="{FF2B5EF4-FFF2-40B4-BE49-F238E27FC236}">
                <a16:creationId xmlns:a16="http://schemas.microsoft.com/office/drawing/2014/main" xmlns="" id="{1EDCF1DB-22D5-4201-81F4-AF15F840DD15}"/>
              </a:ext>
            </a:extLst>
          </p:cNvPr>
          <p:cNvSpPr>
            <a:spLocks noGrp="1"/>
          </p:cNvSpPr>
          <p:nvPr>
            <p:ph type="ftr" sz="quarter" idx="11"/>
          </p:nvPr>
        </p:nvSpPr>
        <p:spPr/>
        <p:txBody>
          <a:bodyPr/>
          <a:lstStyle/>
          <a:p>
            <a:endParaRPr lang="nl-NL"/>
          </a:p>
        </p:txBody>
      </p:sp>
      <p:pic>
        <p:nvPicPr>
          <p:cNvPr id="5" name="Afbeelding 4">
            <a:extLst>
              <a:ext uri="{FF2B5EF4-FFF2-40B4-BE49-F238E27FC236}">
                <a16:creationId xmlns:a16="http://schemas.microsoft.com/office/drawing/2014/main" xmlns="" id="{11BC15FA-E66D-4372-93E4-79958FE7A225}"/>
              </a:ext>
            </a:extLst>
          </p:cNvPr>
          <p:cNvPicPr>
            <a:picLocks noChangeAspect="1"/>
          </p:cNvPicPr>
          <p:nvPr/>
        </p:nvPicPr>
        <p:blipFill>
          <a:blip r:embed="rId3"/>
          <a:stretch>
            <a:fillRect/>
          </a:stretch>
        </p:blipFill>
        <p:spPr>
          <a:xfrm>
            <a:off x="9758548" y="187370"/>
            <a:ext cx="2310584" cy="951058"/>
          </a:xfrm>
          <a:prstGeom prst="rect">
            <a:avLst/>
          </a:prstGeom>
        </p:spPr>
      </p:pic>
    </p:spTree>
    <p:extLst>
      <p:ext uri="{BB962C8B-B14F-4D97-AF65-F5344CB8AC3E}">
        <p14:creationId xmlns:p14="http://schemas.microsoft.com/office/powerpoint/2010/main" val="2744883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91EBBD6-0BE9-4989-B1DD-4E491358085B}"/>
              </a:ext>
            </a:extLst>
          </p:cNvPr>
          <p:cNvSpPr>
            <a:spLocks noGrp="1"/>
          </p:cNvSpPr>
          <p:nvPr>
            <p:ph type="title"/>
          </p:nvPr>
        </p:nvSpPr>
        <p:spPr/>
        <p:txBody>
          <a:bodyPr/>
          <a:lstStyle/>
          <a:p>
            <a:r>
              <a:rPr lang="nl-NL" dirty="0"/>
              <a:t>Uitlokkende factoren SAB</a:t>
            </a:r>
          </a:p>
        </p:txBody>
      </p:sp>
      <p:sp>
        <p:nvSpPr>
          <p:cNvPr id="3" name="Tijdelijke aanduiding voor inhoud 2">
            <a:extLst>
              <a:ext uri="{FF2B5EF4-FFF2-40B4-BE49-F238E27FC236}">
                <a16:creationId xmlns:a16="http://schemas.microsoft.com/office/drawing/2014/main" xmlns="" id="{7FE4EBAD-01F6-4567-9B85-AF112B332491}"/>
              </a:ext>
            </a:extLst>
          </p:cNvPr>
          <p:cNvSpPr>
            <a:spLocks noGrp="1"/>
          </p:cNvSpPr>
          <p:nvPr>
            <p:ph idx="1"/>
          </p:nvPr>
        </p:nvSpPr>
        <p:spPr/>
        <p:txBody>
          <a:bodyPr/>
          <a:lstStyle/>
          <a:p>
            <a:r>
              <a:rPr lang="nl-NL" dirty="0"/>
              <a:t>Bij 20% van de patiënten met een SAB treedt dit op tijdens:</a:t>
            </a:r>
          </a:p>
          <a:p>
            <a:pPr lvl="1"/>
            <a:endParaRPr lang="nl-NL" dirty="0"/>
          </a:p>
          <a:p>
            <a:pPr lvl="1"/>
            <a:r>
              <a:rPr lang="nl-NL" dirty="0"/>
              <a:t>Lichamelijke inspanning</a:t>
            </a:r>
          </a:p>
          <a:p>
            <a:pPr lvl="1"/>
            <a:r>
              <a:rPr lang="nl-NL" dirty="0"/>
              <a:t>Seks</a:t>
            </a:r>
          </a:p>
          <a:p>
            <a:endParaRPr lang="nl-NL" dirty="0"/>
          </a:p>
          <a:p>
            <a:endParaRPr lang="nl-NL" dirty="0"/>
          </a:p>
        </p:txBody>
      </p:sp>
      <p:sp>
        <p:nvSpPr>
          <p:cNvPr id="4" name="Tijdelijke aanduiding voor voettekst 3">
            <a:extLst>
              <a:ext uri="{FF2B5EF4-FFF2-40B4-BE49-F238E27FC236}">
                <a16:creationId xmlns:a16="http://schemas.microsoft.com/office/drawing/2014/main" xmlns="" id="{F11B96A4-0DE5-491D-BB4F-B39F0EE4E988}"/>
              </a:ext>
            </a:extLst>
          </p:cNvPr>
          <p:cNvSpPr>
            <a:spLocks noGrp="1"/>
          </p:cNvSpPr>
          <p:nvPr>
            <p:ph type="ftr" sz="quarter" idx="11"/>
          </p:nvPr>
        </p:nvSpPr>
        <p:spPr/>
        <p:txBody>
          <a:bodyPr/>
          <a:lstStyle/>
          <a:p>
            <a:endParaRPr lang="nl-NL"/>
          </a:p>
        </p:txBody>
      </p:sp>
      <p:pic>
        <p:nvPicPr>
          <p:cNvPr id="5" name="Afbeelding 4">
            <a:extLst>
              <a:ext uri="{FF2B5EF4-FFF2-40B4-BE49-F238E27FC236}">
                <a16:creationId xmlns:a16="http://schemas.microsoft.com/office/drawing/2014/main" xmlns="" id="{CF6649FE-CE3F-4585-88C5-DBB37E500673}"/>
              </a:ext>
            </a:extLst>
          </p:cNvPr>
          <p:cNvPicPr>
            <a:picLocks noChangeAspect="1"/>
          </p:cNvPicPr>
          <p:nvPr/>
        </p:nvPicPr>
        <p:blipFill>
          <a:blip r:embed="rId2"/>
          <a:stretch>
            <a:fillRect/>
          </a:stretch>
        </p:blipFill>
        <p:spPr>
          <a:xfrm>
            <a:off x="9758548" y="187370"/>
            <a:ext cx="2310584" cy="951058"/>
          </a:xfrm>
          <a:prstGeom prst="rect">
            <a:avLst/>
          </a:prstGeom>
        </p:spPr>
      </p:pic>
    </p:spTree>
    <p:extLst>
      <p:ext uri="{BB962C8B-B14F-4D97-AF65-F5344CB8AC3E}">
        <p14:creationId xmlns:p14="http://schemas.microsoft.com/office/powerpoint/2010/main" val="3968776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47E9C84-FF0D-400F-80C2-911C0401FAC7}"/>
              </a:ext>
            </a:extLst>
          </p:cNvPr>
          <p:cNvSpPr>
            <a:spLocks noGrp="1"/>
          </p:cNvSpPr>
          <p:nvPr>
            <p:ph type="title"/>
          </p:nvPr>
        </p:nvSpPr>
        <p:spPr/>
        <p:txBody>
          <a:bodyPr/>
          <a:lstStyle/>
          <a:p>
            <a:r>
              <a:rPr lang="nl-NL" dirty="0"/>
              <a:t>Diagnose</a:t>
            </a:r>
          </a:p>
        </p:txBody>
      </p:sp>
      <p:sp>
        <p:nvSpPr>
          <p:cNvPr id="3" name="Tijdelijke aanduiding voor inhoud 2">
            <a:extLst>
              <a:ext uri="{FF2B5EF4-FFF2-40B4-BE49-F238E27FC236}">
                <a16:creationId xmlns:a16="http://schemas.microsoft.com/office/drawing/2014/main" xmlns="" id="{7F9BB1A3-4724-4DD0-B4C8-1912AE588393}"/>
              </a:ext>
            </a:extLst>
          </p:cNvPr>
          <p:cNvSpPr>
            <a:spLocks noGrp="1"/>
          </p:cNvSpPr>
          <p:nvPr>
            <p:ph idx="1"/>
          </p:nvPr>
        </p:nvSpPr>
        <p:spPr/>
        <p:txBody>
          <a:bodyPr/>
          <a:lstStyle/>
          <a:p>
            <a:r>
              <a:rPr lang="nl-NL" dirty="0"/>
              <a:t>Een SAB is niet uit te sluiten met lichamelijk onderzoek alleen</a:t>
            </a:r>
          </a:p>
          <a:p>
            <a:endParaRPr lang="nl-NL" dirty="0"/>
          </a:p>
          <a:p>
            <a:r>
              <a:rPr lang="nl-NL" dirty="0"/>
              <a:t>Diagnose wordt gesteld </a:t>
            </a:r>
            <a:r>
              <a:rPr lang="nl-NL" dirty="0" err="1"/>
              <a:t>dmv</a:t>
            </a:r>
            <a:r>
              <a:rPr lang="nl-NL" dirty="0"/>
              <a:t> CT, eventueel gevolgd door een lumbaal punctie</a:t>
            </a:r>
          </a:p>
          <a:p>
            <a:endParaRPr lang="nl-NL" dirty="0"/>
          </a:p>
        </p:txBody>
      </p:sp>
      <p:sp>
        <p:nvSpPr>
          <p:cNvPr id="4" name="Tijdelijke aanduiding voor voettekst 3">
            <a:extLst>
              <a:ext uri="{FF2B5EF4-FFF2-40B4-BE49-F238E27FC236}">
                <a16:creationId xmlns:a16="http://schemas.microsoft.com/office/drawing/2014/main" xmlns="" id="{CE39AD94-EB65-45B1-BE49-2D460084072D}"/>
              </a:ext>
            </a:extLst>
          </p:cNvPr>
          <p:cNvSpPr>
            <a:spLocks noGrp="1"/>
          </p:cNvSpPr>
          <p:nvPr>
            <p:ph type="ftr" sz="quarter" idx="11"/>
          </p:nvPr>
        </p:nvSpPr>
        <p:spPr/>
        <p:txBody>
          <a:bodyPr/>
          <a:lstStyle/>
          <a:p>
            <a:endParaRPr lang="nl-NL"/>
          </a:p>
        </p:txBody>
      </p:sp>
      <p:pic>
        <p:nvPicPr>
          <p:cNvPr id="5" name="Afbeelding 4">
            <a:extLst>
              <a:ext uri="{FF2B5EF4-FFF2-40B4-BE49-F238E27FC236}">
                <a16:creationId xmlns:a16="http://schemas.microsoft.com/office/drawing/2014/main" xmlns="" id="{E44E116B-BEEC-4691-892B-E7E3B979BCDC}"/>
              </a:ext>
            </a:extLst>
          </p:cNvPr>
          <p:cNvPicPr>
            <a:picLocks noChangeAspect="1"/>
          </p:cNvPicPr>
          <p:nvPr/>
        </p:nvPicPr>
        <p:blipFill>
          <a:blip r:embed="rId2"/>
          <a:stretch>
            <a:fillRect/>
          </a:stretch>
        </p:blipFill>
        <p:spPr>
          <a:xfrm>
            <a:off x="9758548" y="187370"/>
            <a:ext cx="2310584" cy="951058"/>
          </a:xfrm>
          <a:prstGeom prst="rect">
            <a:avLst/>
          </a:prstGeom>
        </p:spPr>
      </p:pic>
    </p:spTree>
    <p:extLst>
      <p:ext uri="{BB962C8B-B14F-4D97-AF65-F5344CB8AC3E}">
        <p14:creationId xmlns:p14="http://schemas.microsoft.com/office/powerpoint/2010/main" val="3443931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E562C04-02E2-451C-B599-583E0CA63A06}"/>
              </a:ext>
            </a:extLst>
          </p:cNvPr>
          <p:cNvSpPr>
            <a:spLocks noGrp="1"/>
          </p:cNvSpPr>
          <p:nvPr>
            <p:ph type="title"/>
          </p:nvPr>
        </p:nvSpPr>
        <p:spPr/>
        <p:txBody>
          <a:bodyPr/>
          <a:lstStyle/>
          <a:p>
            <a:r>
              <a:rPr lang="nl-NL" dirty="0"/>
              <a:t>CT-beelden SAB</a:t>
            </a:r>
          </a:p>
        </p:txBody>
      </p:sp>
      <p:pic>
        <p:nvPicPr>
          <p:cNvPr id="5" name="Tijdelijke aanduiding voor inhoud 4">
            <a:extLst>
              <a:ext uri="{FF2B5EF4-FFF2-40B4-BE49-F238E27FC236}">
                <a16:creationId xmlns:a16="http://schemas.microsoft.com/office/drawing/2014/main" xmlns="" id="{4F582EBE-6867-497E-B11E-8B4D091763A8}"/>
              </a:ext>
            </a:extLst>
          </p:cNvPr>
          <p:cNvPicPr>
            <a:picLocks noGrp="1" noChangeAspect="1"/>
          </p:cNvPicPr>
          <p:nvPr>
            <p:ph idx="1"/>
          </p:nvPr>
        </p:nvPicPr>
        <p:blipFill>
          <a:blip r:embed="rId2"/>
          <a:stretch>
            <a:fillRect/>
          </a:stretch>
        </p:blipFill>
        <p:spPr>
          <a:xfrm>
            <a:off x="3187215" y="1868443"/>
            <a:ext cx="6178166" cy="4007459"/>
          </a:xfrm>
          <a:prstGeom prst="rect">
            <a:avLst/>
          </a:prstGeom>
        </p:spPr>
      </p:pic>
      <p:sp>
        <p:nvSpPr>
          <p:cNvPr id="4" name="Tijdelijke aanduiding voor voettekst 3">
            <a:extLst>
              <a:ext uri="{FF2B5EF4-FFF2-40B4-BE49-F238E27FC236}">
                <a16:creationId xmlns:a16="http://schemas.microsoft.com/office/drawing/2014/main" xmlns="" id="{504A9D4E-BA6C-4DED-B9A9-C17EBDCFC851}"/>
              </a:ext>
            </a:extLst>
          </p:cNvPr>
          <p:cNvSpPr>
            <a:spLocks noGrp="1"/>
          </p:cNvSpPr>
          <p:nvPr>
            <p:ph type="ftr" sz="quarter" idx="11"/>
          </p:nvPr>
        </p:nvSpPr>
        <p:spPr>
          <a:xfrm>
            <a:off x="3469710" y="6356350"/>
            <a:ext cx="4683690" cy="365125"/>
          </a:xfrm>
        </p:spPr>
        <p:txBody>
          <a:bodyPr/>
          <a:lstStyle/>
          <a:p>
            <a:r>
              <a:rPr lang="nl-NL"/>
              <a:t>Bron: </a:t>
            </a:r>
            <a:r>
              <a:rPr lang="nl-NL">
                <a:hlinkClick r:id="rId3"/>
              </a:rPr>
              <a:t>https://www.uza.be/behandeling/ct-scan-van-de-hersenen</a:t>
            </a:r>
            <a:endParaRPr lang="nl-NL" dirty="0"/>
          </a:p>
        </p:txBody>
      </p:sp>
      <p:pic>
        <p:nvPicPr>
          <p:cNvPr id="17" name="Afbeelding 16">
            <a:extLst>
              <a:ext uri="{FF2B5EF4-FFF2-40B4-BE49-F238E27FC236}">
                <a16:creationId xmlns:a16="http://schemas.microsoft.com/office/drawing/2014/main" xmlns="" id="{D742BD89-DCAE-4AAB-8C11-2F085D50FE5F}"/>
              </a:ext>
            </a:extLst>
          </p:cNvPr>
          <p:cNvPicPr>
            <a:picLocks noChangeAspect="1"/>
          </p:cNvPicPr>
          <p:nvPr/>
        </p:nvPicPr>
        <p:blipFill>
          <a:blip r:embed="rId4"/>
          <a:stretch>
            <a:fillRect/>
          </a:stretch>
        </p:blipFill>
        <p:spPr>
          <a:xfrm>
            <a:off x="9758548" y="187370"/>
            <a:ext cx="2310584" cy="951058"/>
          </a:xfrm>
          <a:prstGeom prst="rect">
            <a:avLst/>
          </a:prstGeom>
        </p:spPr>
      </p:pic>
    </p:spTree>
    <p:extLst>
      <p:ext uri="{BB962C8B-B14F-4D97-AF65-F5344CB8AC3E}">
        <p14:creationId xmlns:p14="http://schemas.microsoft.com/office/powerpoint/2010/main" val="3537765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FA44BCD-BACA-4CC1-B556-769F1E2BE520}"/>
              </a:ext>
            </a:extLst>
          </p:cNvPr>
          <p:cNvSpPr>
            <a:spLocks noGrp="1"/>
          </p:cNvSpPr>
          <p:nvPr>
            <p:ph type="title"/>
          </p:nvPr>
        </p:nvSpPr>
        <p:spPr/>
        <p:txBody>
          <a:bodyPr/>
          <a:lstStyle/>
          <a:p>
            <a:r>
              <a:rPr lang="nl-NL" dirty="0"/>
              <a:t>Dit kan tegenwoordig gelukkig anders…</a:t>
            </a:r>
          </a:p>
        </p:txBody>
      </p:sp>
      <p:sp>
        <p:nvSpPr>
          <p:cNvPr id="3" name="Tijdelijke aanduiding voor inhoud 2">
            <a:extLst>
              <a:ext uri="{FF2B5EF4-FFF2-40B4-BE49-F238E27FC236}">
                <a16:creationId xmlns:a16="http://schemas.microsoft.com/office/drawing/2014/main" xmlns="" id="{0BDD31DF-2306-46C8-9329-6FAB409C3EE8}"/>
              </a:ext>
            </a:extLst>
          </p:cNvPr>
          <p:cNvSpPr>
            <a:spLocks noGrp="1"/>
          </p:cNvSpPr>
          <p:nvPr>
            <p:ph idx="1"/>
          </p:nvPr>
        </p:nvSpPr>
        <p:spPr/>
        <p:txBody>
          <a:bodyPr/>
          <a:lstStyle/>
          <a:p>
            <a:endParaRPr lang="nl-NL" dirty="0"/>
          </a:p>
        </p:txBody>
      </p:sp>
      <p:sp>
        <p:nvSpPr>
          <p:cNvPr id="4" name="Tijdelijke aanduiding voor voettekst 3">
            <a:extLst>
              <a:ext uri="{FF2B5EF4-FFF2-40B4-BE49-F238E27FC236}">
                <a16:creationId xmlns:a16="http://schemas.microsoft.com/office/drawing/2014/main" xmlns="" id="{14E493DD-2499-48B9-ABF0-B0EC3A9F36E6}"/>
              </a:ext>
            </a:extLst>
          </p:cNvPr>
          <p:cNvSpPr>
            <a:spLocks noGrp="1"/>
          </p:cNvSpPr>
          <p:nvPr>
            <p:ph type="ftr" sz="quarter" idx="11"/>
          </p:nvPr>
        </p:nvSpPr>
        <p:spPr/>
        <p:txBody>
          <a:bodyPr/>
          <a:lstStyle/>
          <a:p>
            <a:r>
              <a:rPr lang="nl-NL" dirty="0"/>
              <a:t>Trepanatie, Jeroen Bosch</a:t>
            </a:r>
          </a:p>
        </p:txBody>
      </p:sp>
      <p:pic>
        <p:nvPicPr>
          <p:cNvPr id="5" name="Afbeelding 4">
            <a:extLst>
              <a:ext uri="{FF2B5EF4-FFF2-40B4-BE49-F238E27FC236}">
                <a16:creationId xmlns:a16="http://schemas.microsoft.com/office/drawing/2014/main" xmlns="" id="{32D03C39-7ECA-4FB9-8156-A34E740E2A0C}"/>
              </a:ext>
            </a:extLst>
          </p:cNvPr>
          <p:cNvPicPr>
            <a:picLocks noChangeAspect="1"/>
          </p:cNvPicPr>
          <p:nvPr/>
        </p:nvPicPr>
        <p:blipFill>
          <a:blip r:embed="rId2"/>
          <a:stretch>
            <a:fillRect/>
          </a:stretch>
        </p:blipFill>
        <p:spPr>
          <a:xfrm>
            <a:off x="3544556" y="2338564"/>
            <a:ext cx="4876800" cy="2743200"/>
          </a:xfrm>
          <a:prstGeom prst="rect">
            <a:avLst/>
          </a:prstGeom>
        </p:spPr>
      </p:pic>
      <p:pic>
        <p:nvPicPr>
          <p:cNvPr id="6" name="Afbeelding 5">
            <a:extLst>
              <a:ext uri="{FF2B5EF4-FFF2-40B4-BE49-F238E27FC236}">
                <a16:creationId xmlns:a16="http://schemas.microsoft.com/office/drawing/2014/main" xmlns="" id="{90082349-67B7-4074-96D5-B65207F9509F}"/>
              </a:ext>
            </a:extLst>
          </p:cNvPr>
          <p:cNvPicPr>
            <a:picLocks noChangeAspect="1"/>
          </p:cNvPicPr>
          <p:nvPr/>
        </p:nvPicPr>
        <p:blipFill>
          <a:blip r:embed="rId3"/>
          <a:stretch>
            <a:fillRect/>
          </a:stretch>
        </p:blipFill>
        <p:spPr>
          <a:xfrm>
            <a:off x="2411081" y="1604963"/>
            <a:ext cx="7143750" cy="4572000"/>
          </a:xfrm>
          <a:prstGeom prst="rect">
            <a:avLst/>
          </a:prstGeom>
        </p:spPr>
      </p:pic>
      <p:pic>
        <p:nvPicPr>
          <p:cNvPr id="7" name="Afbeelding 6">
            <a:extLst>
              <a:ext uri="{FF2B5EF4-FFF2-40B4-BE49-F238E27FC236}">
                <a16:creationId xmlns:a16="http://schemas.microsoft.com/office/drawing/2014/main" xmlns="" id="{CDDE5D3D-864C-4B67-89BE-21AA581FFB1F}"/>
              </a:ext>
            </a:extLst>
          </p:cNvPr>
          <p:cNvPicPr>
            <a:picLocks noChangeAspect="1"/>
          </p:cNvPicPr>
          <p:nvPr/>
        </p:nvPicPr>
        <p:blipFill>
          <a:blip r:embed="rId4"/>
          <a:stretch>
            <a:fillRect/>
          </a:stretch>
        </p:blipFill>
        <p:spPr>
          <a:xfrm>
            <a:off x="9758548" y="187370"/>
            <a:ext cx="2310584" cy="951058"/>
          </a:xfrm>
          <a:prstGeom prst="rect">
            <a:avLst/>
          </a:prstGeom>
        </p:spPr>
      </p:pic>
    </p:spTree>
    <p:extLst>
      <p:ext uri="{BB962C8B-B14F-4D97-AF65-F5344CB8AC3E}">
        <p14:creationId xmlns:p14="http://schemas.microsoft.com/office/powerpoint/2010/main" val="870775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012C12E-BB82-4536-A82B-F92A7F6600C5}"/>
              </a:ext>
            </a:extLst>
          </p:cNvPr>
          <p:cNvSpPr>
            <a:spLocks noGrp="1"/>
          </p:cNvSpPr>
          <p:nvPr>
            <p:ph type="title"/>
          </p:nvPr>
        </p:nvSpPr>
        <p:spPr/>
        <p:txBody>
          <a:bodyPr/>
          <a:lstStyle/>
          <a:p>
            <a:r>
              <a:rPr lang="nl-NL" dirty="0"/>
              <a:t>Casus: geen klassiek verhaal</a:t>
            </a:r>
          </a:p>
        </p:txBody>
      </p:sp>
      <p:sp>
        <p:nvSpPr>
          <p:cNvPr id="3" name="Tijdelijke aanduiding voor inhoud 2">
            <a:extLst>
              <a:ext uri="{FF2B5EF4-FFF2-40B4-BE49-F238E27FC236}">
                <a16:creationId xmlns:a16="http://schemas.microsoft.com/office/drawing/2014/main" xmlns="" id="{45C5E3CE-13AB-4275-B130-D22892743D89}"/>
              </a:ext>
            </a:extLst>
          </p:cNvPr>
          <p:cNvSpPr>
            <a:spLocks noGrp="1"/>
          </p:cNvSpPr>
          <p:nvPr>
            <p:ph idx="1"/>
          </p:nvPr>
        </p:nvSpPr>
        <p:spPr/>
        <p:txBody>
          <a:bodyPr/>
          <a:lstStyle/>
          <a:p>
            <a:pPr marL="0" indent="0">
              <a:buNone/>
            </a:pPr>
            <a:r>
              <a:rPr lang="nl-NL" dirty="0"/>
              <a:t>Vrouw, 43 </a:t>
            </a:r>
            <a:r>
              <a:rPr lang="nl-NL" dirty="0" err="1"/>
              <a:t>jr</a:t>
            </a:r>
            <a:r>
              <a:rPr lang="nl-NL" dirty="0"/>
              <a:t>, blanco VG, belt op zondag</a:t>
            </a:r>
          </a:p>
          <a:p>
            <a:r>
              <a:rPr lang="nl-NL" dirty="0"/>
              <a:t>5 </a:t>
            </a:r>
            <a:r>
              <a:rPr lang="nl-NL" dirty="0" err="1"/>
              <a:t>dgn</a:t>
            </a:r>
            <a:r>
              <a:rPr lang="nl-NL" dirty="0"/>
              <a:t> durende, continue aanwezige, heftige hoofdpijn.</a:t>
            </a:r>
          </a:p>
          <a:p>
            <a:r>
              <a:rPr lang="nl-NL" dirty="0"/>
              <a:t>N-V-, voelt zich niet lekker, ligt veel in bed</a:t>
            </a:r>
          </a:p>
          <a:p>
            <a:r>
              <a:rPr lang="nl-NL" dirty="0"/>
              <a:t>Echtgenoot ongerust, zelf bagatelliseert ze</a:t>
            </a:r>
          </a:p>
          <a:p>
            <a:endParaRPr lang="nl-NL" dirty="0"/>
          </a:p>
          <a:p>
            <a:r>
              <a:rPr lang="nl-NL" dirty="0"/>
              <a:t>Wat wil je weten? </a:t>
            </a:r>
          </a:p>
        </p:txBody>
      </p:sp>
      <p:sp>
        <p:nvSpPr>
          <p:cNvPr id="4" name="Tijdelijke aanduiding voor voettekst 3">
            <a:extLst>
              <a:ext uri="{FF2B5EF4-FFF2-40B4-BE49-F238E27FC236}">
                <a16:creationId xmlns:a16="http://schemas.microsoft.com/office/drawing/2014/main" xmlns="" id="{9009DA23-29B2-465D-8D58-C0811E68A5F7}"/>
              </a:ext>
            </a:extLst>
          </p:cNvPr>
          <p:cNvSpPr>
            <a:spLocks noGrp="1"/>
          </p:cNvSpPr>
          <p:nvPr>
            <p:ph type="ftr" sz="quarter" idx="11"/>
          </p:nvPr>
        </p:nvSpPr>
        <p:spPr/>
        <p:txBody>
          <a:bodyPr/>
          <a:lstStyle/>
          <a:p>
            <a:endParaRPr lang="nl-NL"/>
          </a:p>
        </p:txBody>
      </p:sp>
      <p:pic>
        <p:nvPicPr>
          <p:cNvPr id="5" name="Afbeelding 4">
            <a:extLst>
              <a:ext uri="{FF2B5EF4-FFF2-40B4-BE49-F238E27FC236}">
                <a16:creationId xmlns:a16="http://schemas.microsoft.com/office/drawing/2014/main" xmlns="" id="{61C0FA17-C0B7-4BEF-B0F3-537BA5EF3EDC}"/>
              </a:ext>
            </a:extLst>
          </p:cNvPr>
          <p:cNvPicPr>
            <a:picLocks noChangeAspect="1"/>
          </p:cNvPicPr>
          <p:nvPr/>
        </p:nvPicPr>
        <p:blipFill>
          <a:blip r:embed="rId2"/>
          <a:stretch>
            <a:fillRect/>
          </a:stretch>
        </p:blipFill>
        <p:spPr>
          <a:xfrm>
            <a:off x="9758548" y="187370"/>
            <a:ext cx="2310584" cy="951058"/>
          </a:xfrm>
          <a:prstGeom prst="rect">
            <a:avLst/>
          </a:prstGeom>
        </p:spPr>
      </p:pic>
    </p:spTree>
    <p:extLst>
      <p:ext uri="{BB962C8B-B14F-4D97-AF65-F5344CB8AC3E}">
        <p14:creationId xmlns:p14="http://schemas.microsoft.com/office/powerpoint/2010/main" val="1069715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ED1A4B7-E612-4CEB-A44D-99638C651943}"/>
              </a:ext>
            </a:extLst>
          </p:cNvPr>
          <p:cNvSpPr>
            <a:spLocks noGrp="1"/>
          </p:cNvSpPr>
          <p:nvPr>
            <p:ph type="title"/>
          </p:nvPr>
        </p:nvSpPr>
        <p:spPr/>
        <p:txBody>
          <a:bodyPr/>
          <a:lstStyle/>
          <a:p>
            <a:r>
              <a:rPr lang="nl-NL" dirty="0"/>
              <a:t>Vervolg</a:t>
            </a:r>
          </a:p>
        </p:txBody>
      </p:sp>
      <p:sp>
        <p:nvSpPr>
          <p:cNvPr id="3" name="Tijdelijke aanduiding voor inhoud 2">
            <a:extLst>
              <a:ext uri="{FF2B5EF4-FFF2-40B4-BE49-F238E27FC236}">
                <a16:creationId xmlns:a16="http://schemas.microsoft.com/office/drawing/2014/main" xmlns="" id="{EDB1986C-140B-4088-B39D-6383EAC3EAA7}"/>
              </a:ext>
            </a:extLst>
          </p:cNvPr>
          <p:cNvSpPr>
            <a:spLocks noGrp="1"/>
          </p:cNvSpPr>
          <p:nvPr>
            <p:ph idx="1"/>
          </p:nvPr>
        </p:nvSpPr>
        <p:spPr/>
        <p:txBody>
          <a:bodyPr/>
          <a:lstStyle/>
          <a:p>
            <a:r>
              <a:rPr lang="nl-NL" dirty="0"/>
              <a:t>S/ 3 dagen geleden bij eigen huisarts geweest &gt; verdenking spanningshoofdpijn </a:t>
            </a:r>
            <a:r>
              <a:rPr lang="nl-NL" dirty="0" err="1"/>
              <a:t>wv</a:t>
            </a:r>
            <a:r>
              <a:rPr lang="nl-NL" dirty="0"/>
              <a:t> </a:t>
            </a:r>
            <a:r>
              <a:rPr lang="nl-NL" dirty="0" err="1"/>
              <a:t>Diclofenac</a:t>
            </a:r>
            <a:endParaRPr lang="nl-NL" dirty="0"/>
          </a:p>
          <a:p>
            <a:endParaRPr lang="nl-NL" dirty="0"/>
          </a:p>
          <a:p>
            <a:r>
              <a:rPr lang="nl-NL" dirty="0"/>
              <a:t>O/ neurologisch onderzoek </a:t>
            </a:r>
            <a:r>
              <a:rPr lang="nl-NL" dirty="0" err="1"/>
              <a:t>gb</a:t>
            </a:r>
            <a:r>
              <a:rPr lang="nl-NL" dirty="0"/>
              <a:t>. Houdt ogen tijdens consult soms gesloten</a:t>
            </a:r>
          </a:p>
          <a:p>
            <a:r>
              <a:rPr lang="nl-NL" dirty="0"/>
              <a:t>E/ verdenking migraine</a:t>
            </a:r>
          </a:p>
          <a:p>
            <a:r>
              <a:rPr lang="nl-NL" dirty="0"/>
              <a:t>P/ </a:t>
            </a:r>
            <a:r>
              <a:rPr lang="nl-NL" dirty="0" err="1"/>
              <a:t>Sumatriptan</a:t>
            </a:r>
            <a:r>
              <a:rPr lang="nl-NL" dirty="0"/>
              <a:t> en Diazepam, </a:t>
            </a:r>
            <a:r>
              <a:rPr lang="nl-NL" dirty="0" err="1"/>
              <a:t>ivm</a:t>
            </a:r>
            <a:r>
              <a:rPr lang="nl-NL" dirty="0"/>
              <a:t> niet-pluis gevoel advies: morgen eigen huisarts bij aanhoudende klachten</a:t>
            </a:r>
          </a:p>
          <a:p>
            <a:endParaRPr lang="nl-NL" dirty="0"/>
          </a:p>
          <a:p>
            <a:endParaRPr lang="nl-NL" dirty="0"/>
          </a:p>
        </p:txBody>
      </p:sp>
      <p:sp>
        <p:nvSpPr>
          <p:cNvPr id="4" name="Tijdelijke aanduiding voor voettekst 3">
            <a:extLst>
              <a:ext uri="{FF2B5EF4-FFF2-40B4-BE49-F238E27FC236}">
                <a16:creationId xmlns:a16="http://schemas.microsoft.com/office/drawing/2014/main" xmlns="" id="{65A94AA9-4987-4BB3-9E47-BC1DF623E6CF}"/>
              </a:ext>
            </a:extLst>
          </p:cNvPr>
          <p:cNvSpPr>
            <a:spLocks noGrp="1"/>
          </p:cNvSpPr>
          <p:nvPr>
            <p:ph type="ftr" sz="quarter" idx="11"/>
          </p:nvPr>
        </p:nvSpPr>
        <p:spPr/>
        <p:txBody>
          <a:bodyPr/>
          <a:lstStyle/>
          <a:p>
            <a:endParaRPr lang="nl-NL"/>
          </a:p>
        </p:txBody>
      </p:sp>
      <p:pic>
        <p:nvPicPr>
          <p:cNvPr id="5" name="Afbeelding 4">
            <a:extLst>
              <a:ext uri="{FF2B5EF4-FFF2-40B4-BE49-F238E27FC236}">
                <a16:creationId xmlns:a16="http://schemas.microsoft.com/office/drawing/2014/main" xmlns="" id="{6E0767DC-7CE8-41A2-B82E-7B01A6AC93BC}"/>
              </a:ext>
            </a:extLst>
          </p:cNvPr>
          <p:cNvPicPr>
            <a:picLocks noChangeAspect="1"/>
          </p:cNvPicPr>
          <p:nvPr/>
        </p:nvPicPr>
        <p:blipFill>
          <a:blip r:embed="rId2"/>
          <a:stretch>
            <a:fillRect/>
          </a:stretch>
        </p:blipFill>
        <p:spPr>
          <a:xfrm>
            <a:off x="9758548" y="187370"/>
            <a:ext cx="2310584" cy="951058"/>
          </a:xfrm>
          <a:prstGeom prst="rect">
            <a:avLst/>
          </a:prstGeom>
        </p:spPr>
      </p:pic>
    </p:spTree>
    <p:extLst>
      <p:ext uri="{BB962C8B-B14F-4D97-AF65-F5344CB8AC3E}">
        <p14:creationId xmlns:p14="http://schemas.microsoft.com/office/powerpoint/2010/main" val="3872698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A1C4A1B-23DB-43BD-834F-0BD8204A546E}"/>
              </a:ext>
            </a:extLst>
          </p:cNvPr>
          <p:cNvSpPr>
            <a:spLocks noGrp="1"/>
          </p:cNvSpPr>
          <p:nvPr>
            <p:ph type="title"/>
          </p:nvPr>
        </p:nvSpPr>
        <p:spPr/>
        <p:txBody>
          <a:bodyPr/>
          <a:lstStyle/>
          <a:p>
            <a:r>
              <a:rPr lang="nl-NL" dirty="0"/>
              <a:t>Vervolg</a:t>
            </a:r>
          </a:p>
        </p:txBody>
      </p:sp>
      <p:sp>
        <p:nvSpPr>
          <p:cNvPr id="3" name="Tijdelijke aanduiding voor inhoud 2">
            <a:extLst>
              <a:ext uri="{FF2B5EF4-FFF2-40B4-BE49-F238E27FC236}">
                <a16:creationId xmlns:a16="http://schemas.microsoft.com/office/drawing/2014/main" xmlns="" id="{579A1430-7649-42C8-BB95-22FB41C730AB}"/>
              </a:ext>
            </a:extLst>
          </p:cNvPr>
          <p:cNvSpPr>
            <a:spLocks noGrp="1"/>
          </p:cNvSpPr>
          <p:nvPr>
            <p:ph idx="1"/>
          </p:nvPr>
        </p:nvSpPr>
        <p:spPr/>
        <p:txBody>
          <a:bodyPr/>
          <a:lstStyle/>
          <a:p>
            <a:r>
              <a:rPr lang="nl-NL" dirty="0"/>
              <a:t>Volgende dag is patiënt rond het middaguur niet wakker te krijgen</a:t>
            </a:r>
          </a:p>
          <a:p>
            <a:endParaRPr lang="nl-NL" dirty="0"/>
          </a:p>
          <a:p>
            <a:r>
              <a:rPr lang="nl-NL" dirty="0"/>
              <a:t>Ambulance: EMV 3</a:t>
            </a:r>
          </a:p>
          <a:p>
            <a:endParaRPr lang="nl-NL" dirty="0"/>
          </a:p>
          <a:p>
            <a:r>
              <a:rPr lang="nl-NL" dirty="0"/>
              <a:t>Ziekenhuis: Doorgebroken SAB met inklemming. Geen therapeutische opties meer, overlijdt een dag later.</a:t>
            </a:r>
          </a:p>
        </p:txBody>
      </p:sp>
      <p:sp>
        <p:nvSpPr>
          <p:cNvPr id="4" name="Tijdelijke aanduiding voor voettekst 3">
            <a:extLst>
              <a:ext uri="{FF2B5EF4-FFF2-40B4-BE49-F238E27FC236}">
                <a16:creationId xmlns:a16="http://schemas.microsoft.com/office/drawing/2014/main" xmlns="" id="{420F66DB-6620-429A-B35D-EA39EE9AF361}"/>
              </a:ext>
            </a:extLst>
          </p:cNvPr>
          <p:cNvSpPr>
            <a:spLocks noGrp="1"/>
          </p:cNvSpPr>
          <p:nvPr>
            <p:ph type="ftr" sz="quarter" idx="11"/>
          </p:nvPr>
        </p:nvSpPr>
        <p:spPr/>
        <p:txBody>
          <a:bodyPr/>
          <a:lstStyle/>
          <a:p>
            <a:endParaRPr lang="nl-NL"/>
          </a:p>
        </p:txBody>
      </p:sp>
      <p:pic>
        <p:nvPicPr>
          <p:cNvPr id="5" name="Afbeelding 4">
            <a:extLst>
              <a:ext uri="{FF2B5EF4-FFF2-40B4-BE49-F238E27FC236}">
                <a16:creationId xmlns:a16="http://schemas.microsoft.com/office/drawing/2014/main" xmlns="" id="{DD0B5C7B-47B7-4CBE-92AF-7D9A26E1B12E}"/>
              </a:ext>
            </a:extLst>
          </p:cNvPr>
          <p:cNvPicPr>
            <a:picLocks noChangeAspect="1"/>
          </p:cNvPicPr>
          <p:nvPr/>
        </p:nvPicPr>
        <p:blipFill>
          <a:blip r:embed="rId2"/>
          <a:stretch>
            <a:fillRect/>
          </a:stretch>
        </p:blipFill>
        <p:spPr>
          <a:xfrm>
            <a:off x="9758548" y="187370"/>
            <a:ext cx="2310584" cy="951058"/>
          </a:xfrm>
          <a:prstGeom prst="rect">
            <a:avLst/>
          </a:prstGeom>
        </p:spPr>
      </p:pic>
    </p:spTree>
    <p:extLst>
      <p:ext uri="{BB962C8B-B14F-4D97-AF65-F5344CB8AC3E}">
        <p14:creationId xmlns:p14="http://schemas.microsoft.com/office/powerpoint/2010/main" val="777574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7C8AFAA-208E-4025-82BF-C14A902E013B}"/>
              </a:ext>
            </a:extLst>
          </p:cNvPr>
          <p:cNvSpPr>
            <a:spLocks noGrp="1"/>
          </p:cNvSpPr>
          <p:nvPr>
            <p:ph type="title"/>
          </p:nvPr>
        </p:nvSpPr>
        <p:spPr/>
        <p:txBody>
          <a:bodyPr/>
          <a:lstStyle/>
          <a:p>
            <a:r>
              <a:rPr lang="nl-NL" dirty="0"/>
              <a:t>Hoofdpijn bij SAB: de uitzonderingen</a:t>
            </a:r>
          </a:p>
        </p:txBody>
      </p:sp>
      <p:sp>
        <p:nvSpPr>
          <p:cNvPr id="3" name="Tijdelijke aanduiding voor inhoud 2">
            <a:extLst>
              <a:ext uri="{FF2B5EF4-FFF2-40B4-BE49-F238E27FC236}">
                <a16:creationId xmlns:a16="http://schemas.microsoft.com/office/drawing/2014/main" xmlns="" id="{3D7A259D-F53B-400F-8214-C464E35FB090}"/>
              </a:ext>
            </a:extLst>
          </p:cNvPr>
          <p:cNvSpPr>
            <a:spLocks noGrp="1"/>
          </p:cNvSpPr>
          <p:nvPr>
            <p:ph idx="1"/>
          </p:nvPr>
        </p:nvSpPr>
        <p:spPr/>
        <p:txBody>
          <a:bodyPr>
            <a:normAutofit/>
          </a:bodyPr>
          <a:lstStyle/>
          <a:p>
            <a:r>
              <a:rPr lang="nl-NL" dirty="0"/>
              <a:t>Ergste hoofdpijn ooit &gt; 80%</a:t>
            </a:r>
          </a:p>
          <a:p>
            <a:r>
              <a:rPr lang="nl-NL" dirty="0"/>
              <a:t>Eerder heftige hoofdpijn gehad &gt; 20%!!</a:t>
            </a:r>
          </a:p>
          <a:p>
            <a:r>
              <a:rPr lang="nl-NL" dirty="0"/>
              <a:t>‘</a:t>
            </a:r>
            <a:r>
              <a:rPr lang="nl-NL" dirty="0" err="1"/>
              <a:t>Sentinel</a:t>
            </a:r>
            <a:r>
              <a:rPr lang="nl-NL" dirty="0"/>
              <a:t> </a:t>
            </a:r>
            <a:r>
              <a:rPr lang="nl-NL" dirty="0" err="1"/>
              <a:t>headache</a:t>
            </a:r>
            <a:r>
              <a:rPr lang="nl-NL" dirty="0"/>
              <a:t>’ bij 10-43% van de patiënten voorafgaand aan SAB</a:t>
            </a:r>
          </a:p>
          <a:p>
            <a:endParaRPr lang="nl-NL" dirty="0"/>
          </a:p>
          <a:p>
            <a:r>
              <a:rPr lang="nl-NL" dirty="0"/>
              <a:t>12 % v/d patiënten met een SAB heeft minder hevige hoofdpijn</a:t>
            </a:r>
          </a:p>
          <a:p>
            <a:r>
              <a:rPr lang="nl-NL" dirty="0"/>
              <a:t>Ongeveer 4% van de patiënten heeft bij presentatie géén hoofdpijn!</a:t>
            </a:r>
          </a:p>
          <a:p>
            <a:r>
              <a:rPr lang="nl-NL" dirty="0"/>
              <a:t>Gemiddeld duurt de hoofdpijn 1-2 weken</a:t>
            </a:r>
          </a:p>
          <a:p>
            <a:endParaRPr lang="nl-NL" dirty="0"/>
          </a:p>
          <a:p>
            <a:endParaRPr lang="nl-NL" dirty="0"/>
          </a:p>
        </p:txBody>
      </p:sp>
      <p:sp>
        <p:nvSpPr>
          <p:cNvPr id="4" name="Tijdelijke aanduiding voor voettekst 3">
            <a:extLst>
              <a:ext uri="{FF2B5EF4-FFF2-40B4-BE49-F238E27FC236}">
                <a16:creationId xmlns:a16="http://schemas.microsoft.com/office/drawing/2014/main" xmlns="" id="{EAF74371-E584-406E-A680-7C16ABFE0925}"/>
              </a:ext>
            </a:extLst>
          </p:cNvPr>
          <p:cNvSpPr>
            <a:spLocks noGrp="1"/>
          </p:cNvSpPr>
          <p:nvPr>
            <p:ph type="ftr" sz="quarter" idx="11"/>
          </p:nvPr>
        </p:nvSpPr>
        <p:spPr/>
        <p:txBody>
          <a:bodyPr/>
          <a:lstStyle/>
          <a:p>
            <a:endParaRPr lang="nl-NL"/>
          </a:p>
        </p:txBody>
      </p:sp>
      <p:pic>
        <p:nvPicPr>
          <p:cNvPr id="5" name="Afbeelding 4">
            <a:extLst>
              <a:ext uri="{FF2B5EF4-FFF2-40B4-BE49-F238E27FC236}">
                <a16:creationId xmlns:a16="http://schemas.microsoft.com/office/drawing/2014/main" xmlns="" id="{5F02B282-A9C5-487C-A50C-EA77CC4EA001}"/>
              </a:ext>
            </a:extLst>
          </p:cNvPr>
          <p:cNvPicPr>
            <a:picLocks noChangeAspect="1"/>
          </p:cNvPicPr>
          <p:nvPr/>
        </p:nvPicPr>
        <p:blipFill>
          <a:blip r:embed="rId2"/>
          <a:stretch>
            <a:fillRect/>
          </a:stretch>
        </p:blipFill>
        <p:spPr>
          <a:xfrm>
            <a:off x="9758548" y="187370"/>
            <a:ext cx="2310584" cy="951058"/>
          </a:xfrm>
          <a:prstGeom prst="rect">
            <a:avLst/>
          </a:prstGeom>
        </p:spPr>
      </p:pic>
    </p:spTree>
    <p:extLst>
      <p:ext uri="{BB962C8B-B14F-4D97-AF65-F5344CB8AC3E}">
        <p14:creationId xmlns:p14="http://schemas.microsoft.com/office/powerpoint/2010/main" val="981031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3F59970-3282-442C-8C11-81532BA7BC4F}"/>
              </a:ext>
            </a:extLst>
          </p:cNvPr>
          <p:cNvSpPr>
            <a:spLocks noGrp="1"/>
          </p:cNvSpPr>
          <p:nvPr>
            <p:ph type="title"/>
          </p:nvPr>
        </p:nvSpPr>
        <p:spPr/>
        <p:txBody>
          <a:bodyPr/>
          <a:lstStyle/>
          <a:p>
            <a:r>
              <a:rPr lang="nl-NL" dirty="0"/>
              <a:t>Take Home </a:t>
            </a:r>
            <a:r>
              <a:rPr lang="nl-NL" dirty="0" err="1"/>
              <a:t>message</a:t>
            </a:r>
            <a:endParaRPr lang="nl-NL" dirty="0"/>
          </a:p>
        </p:txBody>
      </p:sp>
      <p:sp>
        <p:nvSpPr>
          <p:cNvPr id="3" name="Tijdelijke aanduiding voor inhoud 2">
            <a:extLst>
              <a:ext uri="{FF2B5EF4-FFF2-40B4-BE49-F238E27FC236}">
                <a16:creationId xmlns:a16="http://schemas.microsoft.com/office/drawing/2014/main" xmlns="" id="{5044E026-7D8F-4BF9-A265-50D215BAF568}"/>
              </a:ext>
            </a:extLst>
          </p:cNvPr>
          <p:cNvSpPr>
            <a:spLocks noGrp="1"/>
          </p:cNvSpPr>
          <p:nvPr>
            <p:ph idx="1"/>
          </p:nvPr>
        </p:nvSpPr>
        <p:spPr/>
        <p:txBody>
          <a:bodyPr/>
          <a:lstStyle/>
          <a:p>
            <a:r>
              <a:rPr lang="nl-NL" dirty="0"/>
              <a:t>Vraag bij heftige hoofdpijn, ook als deze al langer bestaat, altijd de ontstaanswijze uit.</a:t>
            </a:r>
          </a:p>
          <a:p>
            <a:endParaRPr lang="nl-NL" dirty="0"/>
          </a:p>
          <a:p>
            <a:r>
              <a:rPr lang="nl-NL" dirty="0"/>
              <a:t>Iedere patiënt met acuut ontstane, zeer heftige hoofdpijn, is verdacht van een SAB totdat in het ziekenhuis het tegendeel bewezen is. </a:t>
            </a:r>
          </a:p>
          <a:p>
            <a:endParaRPr lang="nl-NL" dirty="0"/>
          </a:p>
          <a:p>
            <a:r>
              <a:rPr lang="nl-NL" dirty="0"/>
              <a:t>Soms wordt een SAB enkele dagen ervoor voorafgegaan door acuut ontstane hoofdpijn (</a:t>
            </a:r>
            <a:r>
              <a:rPr lang="nl-NL" dirty="0" err="1"/>
              <a:t>desentinel</a:t>
            </a:r>
            <a:r>
              <a:rPr lang="nl-NL" dirty="0"/>
              <a:t> </a:t>
            </a:r>
            <a:r>
              <a:rPr lang="nl-NL" dirty="0" err="1"/>
              <a:t>headache</a:t>
            </a:r>
            <a:r>
              <a:rPr lang="nl-NL" dirty="0"/>
              <a:t>)</a:t>
            </a:r>
          </a:p>
          <a:p>
            <a:endParaRPr lang="nl-NL" dirty="0"/>
          </a:p>
          <a:p>
            <a:endParaRPr lang="nl-NL" dirty="0"/>
          </a:p>
          <a:p>
            <a:endParaRPr lang="nl-NL" dirty="0"/>
          </a:p>
          <a:p>
            <a:endParaRPr lang="nl-NL" dirty="0"/>
          </a:p>
        </p:txBody>
      </p:sp>
      <p:sp>
        <p:nvSpPr>
          <p:cNvPr id="4" name="Tijdelijke aanduiding voor voettekst 3">
            <a:extLst>
              <a:ext uri="{FF2B5EF4-FFF2-40B4-BE49-F238E27FC236}">
                <a16:creationId xmlns:a16="http://schemas.microsoft.com/office/drawing/2014/main" xmlns="" id="{0A130976-8E2D-4D5F-9057-4F01DC11D337}"/>
              </a:ext>
            </a:extLst>
          </p:cNvPr>
          <p:cNvSpPr>
            <a:spLocks noGrp="1"/>
          </p:cNvSpPr>
          <p:nvPr>
            <p:ph type="ftr" sz="quarter" idx="11"/>
          </p:nvPr>
        </p:nvSpPr>
        <p:spPr/>
        <p:txBody>
          <a:bodyPr/>
          <a:lstStyle/>
          <a:p>
            <a:endParaRPr lang="nl-NL"/>
          </a:p>
        </p:txBody>
      </p:sp>
      <p:pic>
        <p:nvPicPr>
          <p:cNvPr id="5" name="Afbeelding 4">
            <a:extLst>
              <a:ext uri="{FF2B5EF4-FFF2-40B4-BE49-F238E27FC236}">
                <a16:creationId xmlns:a16="http://schemas.microsoft.com/office/drawing/2014/main" xmlns="" id="{0BB19DFF-8BCC-40D6-9462-28A64125859C}"/>
              </a:ext>
            </a:extLst>
          </p:cNvPr>
          <p:cNvPicPr>
            <a:picLocks noChangeAspect="1"/>
          </p:cNvPicPr>
          <p:nvPr/>
        </p:nvPicPr>
        <p:blipFill>
          <a:blip r:embed="rId2"/>
          <a:stretch>
            <a:fillRect/>
          </a:stretch>
        </p:blipFill>
        <p:spPr>
          <a:xfrm>
            <a:off x="9758548" y="187370"/>
            <a:ext cx="2310584" cy="951058"/>
          </a:xfrm>
          <a:prstGeom prst="rect">
            <a:avLst/>
          </a:prstGeom>
        </p:spPr>
      </p:pic>
    </p:spTree>
    <p:extLst>
      <p:ext uri="{BB962C8B-B14F-4D97-AF65-F5344CB8AC3E}">
        <p14:creationId xmlns:p14="http://schemas.microsoft.com/office/powerpoint/2010/main" val="4021708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6870673-8DF2-40A7-8CDF-9D96A8DD161D}"/>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xmlns="" id="{D4EBE336-4B55-47D6-B7C7-4178E4D9B169}"/>
              </a:ext>
            </a:extLst>
          </p:cNvPr>
          <p:cNvSpPr>
            <a:spLocks noGrp="1"/>
          </p:cNvSpPr>
          <p:nvPr>
            <p:ph idx="1"/>
          </p:nvPr>
        </p:nvSpPr>
        <p:spPr/>
        <p:txBody>
          <a:bodyPr/>
          <a:lstStyle/>
          <a:p>
            <a:endParaRPr lang="nl-NL"/>
          </a:p>
        </p:txBody>
      </p:sp>
      <p:sp>
        <p:nvSpPr>
          <p:cNvPr id="4" name="Tijdelijke aanduiding voor voettekst 3">
            <a:extLst>
              <a:ext uri="{FF2B5EF4-FFF2-40B4-BE49-F238E27FC236}">
                <a16:creationId xmlns:a16="http://schemas.microsoft.com/office/drawing/2014/main" xmlns="" id="{B7D21714-CB7A-4239-9EF6-B8396A4A63A8}"/>
              </a:ext>
            </a:extLst>
          </p:cNvPr>
          <p:cNvSpPr>
            <a:spLocks noGrp="1"/>
          </p:cNvSpPr>
          <p:nvPr>
            <p:ph type="ftr" sz="quarter" idx="11"/>
          </p:nvPr>
        </p:nvSpPr>
        <p:spPr/>
        <p:txBody>
          <a:bodyPr/>
          <a:lstStyle/>
          <a:p>
            <a:endParaRPr lang="nl-NL"/>
          </a:p>
        </p:txBody>
      </p:sp>
      <p:pic>
        <p:nvPicPr>
          <p:cNvPr id="5" name="Afbeelding 4">
            <a:extLst>
              <a:ext uri="{FF2B5EF4-FFF2-40B4-BE49-F238E27FC236}">
                <a16:creationId xmlns:a16="http://schemas.microsoft.com/office/drawing/2014/main" xmlns="" id="{EC20CD40-F157-4E1B-998F-A90132989D60}"/>
              </a:ext>
            </a:extLst>
          </p:cNvPr>
          <p:cNvPicPr>
            <a:picLocks noChangeAspect="1"/>
          </p:cNvPicPr>
          <p:nvPr/>
        </p:nvPicPr>
        <p:blipFill>
          <a:blip r:embed="rId2"/>
          <a:stretch>
            <a:fillRect/>
          </a:stretch>
        </p:blipFill>
        <p:spPr>
          <a:xfrm>
            <a:off x="2679533" y="1988408"/>
            <a:ext cx="6832934" cy="4263284"/>
          </a:xfrm>
          <a:prstGeom prst="rect">
            <a:avLst/>
          </a:prstGeom>
        </p:spPr>
      </p:pic>
      <p:pic>
        <p:nvPicPr>
          <p:cNvPr id="6" name="Afbeelding 5">
            <a:extLst>
              <a:ext uri="{FF2B5EF4-FFF2-40B4-BE49-F238E27FC236}">
                <a16:creationId xmlns:a16="http://schemas.microsoft.com/office/drawing/2014/main" xmlns="" id="{7AC38E27-25FE-4ABE-9870-141B16C256F0}"/>
              </a:ext>
            </a:extLst>
          </p:cNvPr>
          <p:cNvPicPr>
            <a:picLocks noChangeAspect="1"/>
          </p:cNvPicPr>
          <p:nvPr/>
        </p:nvPicPr>
        <p:blipFill>
          <a:blip r:embed="rId3"/>
          <a:stretch>
            <a:fillRect/>
          </a:stretch>
        </p:blipFill>
        <p:spPr>
          <a:xfrm>
            <a:off x="9758548" y="187370"/>
            <a:ext cx="2310584" cy="951058"/>
          </a:xfrm>
          <a:prstGeom prst="rect">
            <a:avLst/>
          </a:prstGeom>
        </p:spPr>
      </p:pic>
    </p:spTree>
    <p:extLst>
      <p:ext uri="{BB962C8B-B14F-4D97-AF65-F5344CB8AC3E}">
        <p14:creationId xmlns:p14="http://schemas.microsoft.com/office/powerpoint/2010/main" val="3196769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xmlns="" id="{91F32EBA-ED97-466E-8CFA-8382584155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88A55446-F6C4-43FC-A825-EA2086F4883C}"/>
              </a:ext>
            </a:extLst>
          </p:cNvPr>
          <p:cNvSpPr>
            <a:spLocks noGrp="1"/>
          </p:cNvSpPr>
          <p:nvPr>
            <p:ph type="title"/>
          </p:nvPr>
        </p:nvSpPr>
        <p:spPr>
          <a:xfrm>
            <a:off x="965199" y="851517"/>
            <a:ext cx="5130795" cy="1461778"/>
          </a:xfrm>
        </p:spPr>
        <p:txBody>
          <a:bodyPr>
            <a:normAutofit/>
          </a:bodyPr>
          <a:lstStyle/>
          <a:p>
            <a:r>
              <a:rPr lang="nl-NL" sz="4000"/>
              <a:t>Leerdoelen 		</a:t>
            </a:r>
          </a:p>
        </p:txBody>
      </p:sp>
      <p:sp>
        <p:nvSpPr>
          <p:cNvPr id="4" name="Tijdelijke aanduiding voor voettekst 3">
            <a:extLst>
              <a:ext uri="{FF2B5EF4-FFF2-40B4-BE49-F238E27FC236}">
                <a16:creationId xmlns:a16="http://schemas.microsoft.com/office/drawing/2014/main" xmlns="" id="{1F537497-6D08-4586-BDB1-616FB4102D4D}"/>
              </a:ext>
            </a:extLst>
          </p:cNvPr>
          <p:cNvSpPr>
            <a:spLocks noGrp="1"/>
          </p:cNvSpPr>
          <p:nvPr>
            <p:ph type="ftr" sz="quarter" idx="11"/>
          </p:nvPr>
        </p:nvSpPr>
        <p:spPr>
          <a:xfrm>
            <a:off x="7872984" y="384048"/>
            <a:ext cx="3877056" cy="365125"/>
          </a:xfrm>
        </p:spPr>
        <p:txBody>
          <a:bodyPr>
            <a:normAutofit/>
          </a:bodyPr>
          <a:lstStyle/>
          <a:p>
            <a:pPr algn="r"/>
            <a:endParaRPr lang="nl-NL" sz="1100">
              <a:solidFill>
                <a:schemeClr val="tx1">
                  <a:alpha val="80000"/>
                </a:schemeClr>
              </a:solidFill>
            </a:endParaRPr>
          </a:p>
        </p:txBody>
      </p:sp>
      <p:sp>
        <p:nvSpPr>
          <p:cNvPr id="3" name="Tijdelijke aanduiding voor inhoud 2">
            <a:extLst>
              <a:ext uri="{FF2B5EF4-FFF2-40B4-BE49-F238E27FC236}">
                <a16:creationId xmlns:a16="http://schemas.microsoft.com/office/drawing/2014/main" xmlns="" id="{CA09A230-2EB0-454E-A2A5-BC5BF324A4B2}"/>
              </a:ext>
            </a:extLst>
          </p:cNvPr>
          <p:cNvSpPr>
            <a:spLocks noGrp="1"/>
          </p:cNvSpPr>
          <p:nvPr>
            <p:ph idx="1"/>
          </p:nvPr>
        </p:nvSpPr>
        <p:spPr>
          <a:xfrm>
            <a:off x="965200" y="2470248"/>
            <a:ext cx="4048344" cy="3536236"/>
          </a:xfrm>
        </p:spPr>
        <p:txBody>
          <a:bodyPr>
            <a:normAutofit/>
          </a:bodyPr>
          <a:lstStyle/>
          <a:p>
            <a:r>
              <a:rPr lang="nl-NL" sz="2400"/>
              <a:t>Je kunt de alarmsymptomen bij hoofdpijn uitvragen en weet waarom je hier naar vraagt</a:t>
            </a:r>
          </a:p>
          <a:p>
            <a:r>
              <a:rPr lang="nl-NL" sz="2400"/>
              <a:t>Je weet welke symptomen kunnen duiden op een SAB en kunt daarop actie ondernemen</a:t>
            </a:r>
          </a:p>
        </p:txBody>
      </p:sp>
      <p:sp>
        <p:nvSpPr>
          <p:cNvPr id="45" name="Freeform: Shape 44">
            <a:extLst>
              <a:ext uri="{FF2B5EF4-FFF2-40B4-BE49-F238E27FC236}">
                <a16:creationId xmlns:a16="http://schemas.microsoft.com/office/drawing/2014/main" xmlns="" id="{62A38935-BB53-4DF7-A56E-48DD25B685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a:extLst>
              <a:ext uri="{FF2B5EF4-FFF2-40B4-BE49-F238E27FC236}">
                <a16:creationId xmlns:a16="http://schemas.microsoft.com/office/drawing/2014/main" xmlns="" id="{FD958C73-8AB7-4EFC-9233-F72D25AD3C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535330" y="2105470"/>
            <a:ext cx="3217333" cy="3217333"/>
          </a:xfrm>
          <a:prstGeom prst="rect">
            <a:avLst/>
          </a:prstGeom>
        </p:spPr>
      </p:pic>
      <p:pic>
        <p:nvPicPr>
          <p:cNvPr id="5" name="Afbeelding 4">
            <a:extLst>
              <a:ext uri="{FF2B5EF4-FFF2-40B4-BE49-F238E27FC236}">
                <a16:creationId xmlns:a16="http://schemas.microsoft.com/office/drawing/2014/main" xmlns="" id="{F92823B2-2BD1-498C-BB8E-101DF5CEB1A1}"/>
              </a:ext>
            </a:extLst>
          </p:cNvPr>
          <p:cNvPicPr>
            <a:picLocks noChangeAspect="1"/>
          </p:cNvPicPr>
          <p:nvPr/>
        </p:nvPicPr>
        <p:blipFill>
          <a:blip r:embed="rId4"/>
          <a:stretch>
            <a:fillRect/>
          </a:stretch>
        </p:blipFill>
        <p:spPr>
          <a:xfrm>
            <a:off x="9758548" y="187370"/>
            <a:ext cx="2310584" cy="951058"/>
          </a:xfrm>
          <a:prstGeom prst="rect">
            <a:avLst/>
          </a:prstGeom>
        </p:spPr>
      </p:pic>
    </p:spTree>
    <p:extLst>
      <p:ext uri="{BB962C8B-B14F-4D97-AF65-F5344CB8AC3E}">
        <p14:creationId xmlns:p14="http://schemas.microsoft.com/office/powerpoint/2010/main" val="2484078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CB634A8-5D26-48DA-A212-7EE3670F451D}"/>
              </a:ext>
            </a:extLst>
          </p:cNvPr>
          <p:cNvSpPr>
            <a:spLocks noGrp="1"/>
          </p:cNvSpPr>
          <p:nvPr>
            <p:ph type="title"/>
          </p:nvPr>
        </p:nvSpPr>
        <p:spPr/>
        <p:txBody>
          <a:bodyPr/>
          <a:lstStyle/>
          <a:p>
            <a:r>
              <a:rPr lang="nl-NL" dirty="0"/>
              <a:t>Bronvermelding</a:t>
            </a:r>
          </a:p>
        </p:txBody>
      </p:sp>
      <p:sp>
        <p:nvSpPr>
          <p:cNvPr id="3" name="Tijdelijke aanduiding voor inhoud 2">
            <a:extLst>
              <a:ext uri="{FF2B5EF4-FFF2-40B4-BE49-F238E27FC236}">
                <a16:creationId xmlns:a16="http://schemas.microsoft.com/office/drawing/2014/main" xmlns="" id="{BB4D006E-B027-4EDC-BBFA-4352597660A5}"/>
              </a:ext>
            </a:extLst>
          </p:cNvPr>
          <p:cNvSpPr>
            <a:spLocks noGrp="1"/>
          </p:cNvSpPr>
          <p:nvPr>
            <p:ph idx="1"/>
          </p:nvPr>
        </p:nvSpPr>
        <p:spPr/>
        <p:txBody>
          <a:bodyPr>
            <a:normAutofit lnSpcReduction="10000"/>
          </a:bodyPr>
          <a:lstStyle/>
          <a:p>
            <a:r>
              <a:rPr lang="nl-NL" dirty="0"/>
              <a:t>NHG-standaard ‘hoofdpijn’</a:t>
            </a:r>
          </a:p>
          <a:p>
            <a:r>
              <a:rPr lang="nl-NL" dirty="0"/>
              <a:t>De Hoog RW, </a:t>
            </a:r>
            <a:r>
              <a:rPr lang="nl-NL" dirty="0" err="1"/>
              <a:t>Sprij</a:t>
            </a:r>
            <a:r>
              <a:rPr lang="nl-NL" dirty="0"/>
              <a:t> B. Subarachnoïdale bloeding bij meerdere dagen hoofdpijn. Huisarts Wet 2018;61:DOI: 10.1007/s12445-018-0244-7</a:t>
            </a:r>
          </a:p>
          <a:p>
            <a:r>
              <a:rPr lang="nl-NL" dirty="0"/>
              <a:t>Uptodate.com </a:t>
            </a:r>
          </a:p>
          <a:p>
            <a:r>
              <a:rPr lang="nl-NL" dirty="0"/>
              <a:t>Richtlijn ‘subarachnoïdale bloeding’ Neurologie 2013</a:t>
            </a:r>
          </a:p>
          <a:p>
            <a:r>
              <a:rPr lang="nl-NL" dirty="0"/>
              <a:t>NHG-triagewijzer 2019</a:t>
            </a:r>
          </a:p>
          <a:p>
            <a:r>
              <a:rPr lang="nl-NL" dirty="0" err="1"/>
              <a:t>Ned</a:t>
            </a:r>
            <a:r>
              <a:rPr lang="nl-NL" dirty="0"/>
              <a:t> </a:t>
            </a:r>
            <a:r>
              <a:rPr lang="nl-NL" dirty="0" err="1"/>
              <a:t>Tijdschr</a:t>
            </a:r>
            <a:r>
              <a:rPr lang="nl-NL" dirty="0"/>
              <a:t> </a:t>
            </a:r>
            <a:r>
              <a:rPr lang="nl-NL" dirty="0" err="1"/>
              <a:t>Geneeskd</a:t>
            </a:r>
            <a:r>
              <a:rPr lang="nl-NL" dirty="0"/>
              <a:t>. 2011;155:A3145</a:t>
            </a:r>
          </a:p>
          <a:p>
            <a:r>
              <a:rPr lang="nl-NL" dirty="0"/>
              <a:t>Van Gijn J, Kerr RS, Rinkel GJE. </a:t>
            </a:r>
            <a:r>
              <a:rPr lang="nl-NL" dirty="0" err="1"/>
              <a:t>Subarachnoid</a:t>
            </a:r>
            <a:r>
              <a:rPr lang="nl-NL" dirty="0"/>
              <a:t> </a:t>
            </a:r>
            <a:r>
              <a:rPr lang="nl-NL" dirty="0" err="1"/>
              <a:t>haemorrhage</a:t>
            </a:r>
            <a:r>
              <a:rPr lang="nl-NL" dirty="0"/>
              <a:t>. Lancet.</a:t>
            </a:r>
          </a:p>
          <a:p>
            <a:r>
              <a:rPr lang="nl-NL" dirty="0"/>
              <a:t>2007; 369:306-18.</a:t>
            </a:r>
          </a:p>
          <a:p>
            <a:endParaRPr lang="nl-NL" dirty="0"/>
          </a:p>
          <a:p>
            <a:endParaRPr lang="nl-NL" dirty="0"/>
          </a:p>
        </p:txBody>
      </p:sp>
      <p:sp>
        <p:nvSpPr>
          <p:cNvPr id="4" name="Tijdelijke aanduiding voor voettekst 3">
            <a:extLst>
              <a:ext uri="{FF2B5EF4-FFF2-40B4-BE49-F238E27FC236}">
                <a16:creationId xmlns:a16="http://schemas.microsoft.com/office/drawing/2014/main" xmlns="" id="{C549EEFC-99B0-47AE-BC71-C2E77BEAC3ED}"/>
              </a:ext>
            </a:extLst>
          </p:cNvPr>
          <p:cNvSpPr>
            <a:spLocks noGrp="1"/>
          </p:cNvSpPr>
          <p:nvPr>
            <p:ph type="ftr" sz="quarter" idx="11"/>
          </p:nvPr>
        </p:nvSpPr>
        <p:spPr/>
        <p:txBody>
          <a:bodyPr/>
          <a:lstStyle/>
          <a:p>
            <a:endParaRPr lang="nl-NL"/>
          </a:p>
        </p:txBody>
      </p:sp>
      <p:pic>
        <p:nvPicPr>
          <p:cNvPr id="5" name="Afbeelding 4">
            <a:extLst>
              <a:ext uri="{FF2B5EF4-FFF2-40B4-BE49-F238E27FC236}">
                <a16:creationId xmlns:a16="http://schemas.microsoft.com/office/drawing/2014/main" xmlns="" id="{0F62AC68-7F42-4E53-8E2A-1286191BDC43}"/>
              </a:ext>
            </a:extLst>
          </p:cNvPr>
          <p:cNvPicPr>
            <a:picLocks noChangeAspect="1"/>
          </p:cNvPicPr>
          <p:nvPr/>
        </p:nvPicPr>
        <p:blipFill>
          <a:blip r:embed="rId2"/>
          <a:stretch>
            <a:fillRect/>
          </a:stretch>
        </p:blipFill>
        <p:spPr>
          <a:xfrm>
            <a:off x="9758548" y="187370"/>
            <a:ext cx="2310584" cy="951058"/>
          </a:xfrm>
          <a:prstGeom prst="rect">
            <a:avLst/>
          </a:prstGeom>
        </p:spPr>
      </p:pic>
    </p:spTree>
    <p:extLst>
      <p:ext uri="{BB962C8B-B14F-4D97-AF65-F5344CB8AC3E}">
        <p14:creationId xmlns:p14="http://schemas.microsoft.com/office/powerpoint/2010/main" val="1650966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96EEDB1-F73D-4224-84F9-84B54D6B9B6C}"/>
              </a:ext>
            </a:extLst>
          </p:cNvPr>
          <p:cNvSpPr>
            <a:spLocks noGrp="1"/>
          </p:cNvSpPr>
          <p:nvPr>
            <p:ph type="title"/>
          </p:nvPr>
        </p:nvSpPr>
        <p:spPr>
          <a:xfrm>
            <a:off x="1288064" y="707016"/>
            <a:ext cx="9637776" cy="1430696"/>
          </a:xfrm>
        </p:spPr>
        <p:txBody>
          <a:bodyPr>
            <a:normAutofit/>
          </a:bodyPr>
          <a:lstStyle/>
          <a:p>
            <a:r>
              <a:rPr lang="nl-NL" dirty="0"/>
              <a:t>Inhoud</a:t>
            </a:r>
          </a:p>
        </p:txBody>
      </p:sp>
      <p:sp>
        <p:nvSpPr>
          <p:cNvPr id="3" name="Tijdelijke aanduiding voor inhoud 2">
            <a:extLst>
              <a:ext uri="{FF2B5EF4-FFF2-40B4-BE49-F238E27FC236}">
                <a16:creationId xmlns:a16="http://schemas.microsoft.com/office/drawing/2014/main" xmlns="" id="{E4615CE2-6B1F-45ED-A242-4E93CE6CC20A}"/>
              </a:ext>
            </a:extLst>
          </p:cNvPr>
          <p:cNvSpPr>
            <a:spLocks noGrp="1"/>
          </p:cNvSpPr>
          <p:nvPr>
            <p:ph idx="1"/>
          </p:nvPr>
        </p:nvSpPr>
        <p:spPr>
          <a:xfrm>
            <a:off x="1288064" y="2321316"/>
            <a:ext cx="9637776" cy="2934600"/>
          </a:xfrm>
        </p:spPr>
        <p:txBody>
          <a:bodyPr>
            <a:normAutofit/>
          </a:bodyPr>
          <a:lstStyle/>
          <a:p>
            <a:r>
              <a:rPr lang="nl-NL" sz="2400" dirty="0" err="1"/>
              <a:t>Mindmap</a:t>
            </a:r>
            <a:endParaRPr lang="nl-NL" sz="2400" dirty="0"/>
          </a:p>
          <a:p>
            <a:r>
              <a:rPr lang="nl-NL" sz="2400" dirty="0"/>
              <a:t>Casus</a:t>
            </a:r>
          </a:p>
          <a:p>
            <a:r>
              <a:rPr lang="nl-NL" sz="2400" dirty="0"/>
              <a:t>Wat is een SAB?</a:t>
            </a:r>
          </a:p>
          <a:p>
            <a:r>
              <a:rPr lang="nl-NL" sz="2400" dirty="0"/>
              <a:t>Epidemiologie</a:t>
            </a:r>
          </a:p>
          <a:p>
            <a:r>
              <a:rPr lang="nl-NL" sz="2400" dirty="0"/>
              <a:t>Andere oorzaken hoofdpijn</a:t>
            </a:r>
          </a:p>
          <a:p>
            <a:r>
              <a:rPr lang="nl-NL" sz="2400" dirty="0"/>
              <a:t>Triage hoofdpijn</a:t>
            </a:r>
          </a:p>
          <a:p>
            <a:endParaRPr lang="nl-NL" sz="2400" dirty="0"/>
          </a:p>
        </p:txBody>
      </p:sp>
      <p:sp>
        <p:nvSpPr>
          <p:cNvPr id="4" name="Tijdelijke aanduiding voor voettekst 3">
            <a:extLst>
              <a:ext uri="{FF2B5EF4-FFF2-40B4-BE49-F238E27FC236}">
                <a16:creationId xmlns:a16="http://schemas.microsoft.com/office/drawing/2014/main" xmlns="" id="{B5E03F22-BD75-4EDA-A11B-85CE494DBAC3}"/>
              </a:ext>
            </a:extLst>
          </p:cNvPr>
          <p:cNvSpPr>
            <a:spLocks noGrp="1"/>
          </p:cNvSpPr>
          <p:nvPr>
            <p:ph type="ftr" sz="quarter" idx="11"/>
          </p:nvPr>
        </p:nvSpPr>
        <p:spPr>
          <a:xfrm>
            <a:off x="4038600" y="6356350"/>
            <a:ext cx="4114800" cy="365125"/>
          </a:xfrm>
        </p:spPr>
        <p:txBody>
          <a:bodyPr>
            <a:normAutofit/>
          </a:bodyPr>
          <a:lstStyle/>
          <a:p>
            <a:endParaRPr lang="nl-NL"/>
          </a:p>
        </p:txBody>
      </p:sp>
      <p:pic>
        <p:nvPicPr>
          <p:cNvPr id="5" name="Afbeelding 4">
            <a:extLst>
              <a:ext uri="{FF2B5EF4-FFF2-40B4-BE49-F238E27FC236}">
                <a16:creationId xmlns:a16="http://schemas.microsoft.com/office/drawing/2014/main" xmlns="" id="{0AAB9BEF-3DEF-4200-AF9D-E772B1B8AE32}"/>
              </a:ext>
            </a:extLst>
          </p:cNvPr>
          <p:cNvPicPr>
            <a:picLocks noChangeAspect="1"/>
          </p:cNvPicPr>
          <p:nvPr/>
        </p:nvPicPr>
        <p:blipFill>
          <a:blip r:embed="rId2"/>
          <a:stretch>
            <a:fillRect/>
          </a:stretch>
        </p:blipFill>
        <p:spPr>
          <a:xfrm>
            <a:off x="9758548" y="187370"/>
            <a:ext cx="2310584" cy="951058"/>
          </a:xfrm>
          <a:prstGeom prst="rect">
            <a:avLst/>
          </a:prstGeom>
        </p:spPr>
      </p:pic>
    </p:spTree>
    <p:extLst>
      <p:ext uri="{BB962C8B-B14F-4D97-AF65-F5344CB8AC3E}">
        <p14:creationId xmlns:p14="http://schemas.microsoft.com/office/powerpoint/2010/main" val="757940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BD98503-745F-4338-99F1-14DFC2C8522A}"/>
              </a:ext>
            </a:extLst>
          </p:cNvPr>
          <p:cNvSpPr>
            <a:spLocks noGrp="1"/>
          </p:cNvSpPr>
          <p:nvPr>
            <p:ph type="title"/>
          </p:nvPr>
        </p:nvSpPr>
        <p:spPr/>
        <p:txBody>
          <a:bodyPr/>
          <a:lstStyle/>
          <a:p>
            <a:r>
              <a:rPr lang="nl-NL" dirty="0"/>
              <a:t>Ervaring met SAB?</a:t>
            </a:r>
          </a:p>
        </p:txBody>
      </p:sp>
      <p:graphicFrame>
        <p:nvGraphicFramePr>
          <p:cNvPr id="5" name="Tijdelijke aanduiding voor inhoud 4">
            <a:extLst>
              <a:ext uri="{FF2B5EF4-FFF2-40B4-BE49-F238E27FC236}">
                <a16:creationId xmlns:a16="http://schemas.microsoft.com/office/drawing/2014/main" xmlns="" id="{600928FC-E5F4-4A0A-90F4-273418792EB6}"/>
              </a:ext>
            </a:extLst>
          </p:cNvPr>
          <p:cNvGraphicFramePr>
            <a:graphicFrameLocks noGrp="1"/>
          </p:cNvGraphicFramePr>
          <p:nvPr>
            <p:ph idx="1"/>
            <p:extLst>
              <p:ext uri="{D42A27DB-BD31-4B8C-83A1-F6EECF244321}">
                <p14:modId xmlns:p14="http://schemas.microsoft.com/office/powerpoint/2010/main" val="5589949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jdelijke aanduiding voor voettekst 3">
            <a:extLst>
              <a:ext uri="{FF2B5EF4-FFF2-40B4-BE49-F238E27FC236}">
                <a16:creationId xmlns:a16="http://schemas.microsoft.com/office/drawing/2014/main" xmlns="" id="{335C8C57-E07E-446D-9E63-E93E9CD5406E}"/>
              </a:ext>
            </a:extLst>
          </p:cNvPr>
          <p:cNvSpPr>
            <a:spLocks noGrp="1"/>
          </p:cNvSpPr>
          <p:nvPr>
            <p:ph type="ftr" sz="quarter" idx="11"/>
          </p:nvPr>
        </p:nvSpPr>
        <p:spPr/>
        <p:txBody>
          <a:bodyPr/>
          <a:lstStyle/>
          <a:p>
            <a:endParaRPr lang="nl-NL"/>
          </a:p>
        </p:txBody>
      </p:sp>
      <p:pic>
        <p:nvPicPr>
          <p:cNvPr id="6" name="Afbeelding 5">
            <a:extLst>
              <a:ext uri="{FF2B5EF4-FFF2-40B4-BE49-F238E27FC236}">
                <a16:creationId xmlns:a16="http://schemas.microsoft.com/office/drawing/2014/main" xmlns="" id="{9354ECCA-255A-46BD-A0F5-39528D5E7026}"/>
              </a:ext>
            </a:extLst>
          </p:cNvPr>
          <p:cNvPicPr>
            <a:picLocks noChangeAspect="1"/>
          </p:cNvPicPr>
          <p:nvPr/>
        </p:nvPicPr>
        <p:blipFill rotWithShape="1">
          <a:blip r:embed="rId7"/>
          <a:srcRect l="24863" t="24652" r="25925" b="17443"/>
          <a:stretch/>
        </p:blipFill>
        <p:spPr>
          <a:xfrm>
            <a:off x="1863763" y="1418851"/>
            <a:ext cx="8011827" cy="5302624"/>
          </a:xfrm>
          <a:prstGeom prst="rect">
            <a:avLst/>
          </a:prstGeom>
        </p:spPr>
      </p:pic>
      <p:sp>
        <p:nvSpPr>
          <p:cNvPr id="7" name="Tekstvak 6">
            <a:extLst>
              <a:ext uri="{FF2B5EF4-FFF2-40B4-BE49-F238E27FC236}">
                <a16:creationId xmlns:a16="http://schemas.microsoft.com/office/drawing/2014/main" xmlns="" id="{2440DFAC-3BF7-48A2-8A6C-37A502484F44}"/>
              </a:ext>
            </a:extLst>
          </p:cNvPr>
          <p:cNvSpPr txBox="1"/>
          <p:nvPr/>
        </p:nvSpPr>
        <p:spPr>
          <a:xfrm>
            <a:off x="5395297" y="3815160"/>
            <a:ext cx="1206467" cy="646331"/>
          </a:xfrm>
          <a:prstGeom prst="rect">
            <a:avLst/>
          </a:prstGeom>
          <a:noFill/>
        </p:spPr>
        <p:txBody>
          <a:bodyPr wrap="square" rtlCol="0">
            <a:spAutoFit/>
          </a:bodyPr>
          <a:lstStyle/>
          <a:p>
            <a:r>
              <a:rPr lang="nl-NL" sz="3600" dirty="0">
                <a:solidFill>
                  <a:schemeClr val="bg1"/>
                </a:solidFill>
              </a:rPr>
              <a:t>SAB</a:t>
            </a:r>
          </a:p>
        </p:txBody>
      </p:sp>
      <p:sp>
        <p:nvSpPr>
          <p:cNvPr id="8" name="Tekstvak 7">
            <a:extLst>
              <a:ext uri="{FF2B5EF4-FFF2-40B4-BE49-F238E27FC236}">
                <a16:creationId xmlns:a16="http://schemas.microsoft.com/office/drawing/2014/main" xmlns="" id="{B9BCA0A5-F5DF-4C26-8A7A-4F924B73BAC6}"/>
              </a:ext>
            </a:extLst>
          </p:cNvPr>
          <p:cNvSpPr txBox="1"/>
          <p:nvPr/>
        </p:nvSpPr>
        <p:spPr>
          <a:xfrm rot="1877151">
            <a:off x="4209192" y="3134685"/>
            <a:ext cx="1356697" cy="369332"/>
          </a:xfrm>
          <a:prstGeom prst="rect">
            <a:avLst/>
          </a:prstGeom>
          <a:noFill/>
        </p:spPr>
        <p:txBody>
          <a:bodyPr wrap="square" rtlCol="0">
            <a:spAutoFit/>
          </a:bodyPr>
          <a:lstStyle/>
          <a:p>
            <a:r>
              <a:rPr lang="nl-NL" dirty="0">
                <a:solidFill>
                  <a:schemeClr val="bg1"/>
                </a:solidFill>
              </a:rPr>
              <a:t>symptomen</a:t>
            </a:r>
          </a:p>
        </p:txBody>
      </p:sp>
      <p:sp>
        <p:nvSpPr>
          <p:cNvPr id="10" name="Tekstvak 9">
            <a:extLst>
              <a:ext uri="{FF2B5EF4-FFF2-40B4-BE49-F238E27FC236}">
                <a16:creationId xmlns:a16="http://schemas.microsoft.com/office/drawing/2014/main" xmlns="" id="{52E7EE7B-B7F7-4DFC-A10C-0CD8508D4935}"/>
              </a:ext>
            </a:extLst>
          </p:cNvPr>
          <p:cNvSpPr txBox="1"/>
          <p:nvPr/>
        </p:nvSpPr>
        <p:spPr>
          <a:xfrm rot="19802417">
            <a:off x="3732654" y="4352811"/>
            <a:ext cx="1788606" cy="646331"/>
          </a:xfrm>
          <a:prstGeom prst="rect">
            <a:avLst/>
          </a:prstGeom>
          <a:noFill/>
        </p:spPr>
        <p:txBody>
          <a:bodyPr wrap="square" rtlCol="0">
            <a:spAutoFit/>
          </a:bodyPr>
          <a:lstStyle/>
          <a:p>
            <a:r>
              <a:rPr lang="nl-NL" dirty="0">
                <a:solidFill>
                  <a:schemeClr val="bg1"/>
                </a:solidFill>
              </a:rPr>
              <a:t>Uitlokkende factoren</a:t>
            </a:r>
          </a:p>
        </p:txBody>
      </p:sp>
      <p:sp>
        <p:nvSpPr>
          <p:cNvPr id="11" name="Tekstvak 10">
            <a:extLst>
              <a:ext uri="{FF2B5EF4-FFF2-40B4-BE49-F238E27FC236}">
                <a16:creationId xmlns:a16="http://schemas.microsoft.com/office/drawing/2014/main" xmlns="" id="{D625DED9-EFD0-45A4-BBA9-43054FCDB921}"/>
              </a:ext>
            </a:extLst>
          </p:cNvPr>
          <p:cNvSpPr txBox="1"/>
          <p:nvPr/>
        </p:nvSpPr>
        <p:spPr>
          <a:xfrm rot="19876914">
            <a:off x="6450631" y="3156104"/>
            <a:ext cx="1879042" cy="646331"/>
          </a:xfrm>
          <a:prstGeom prst="rect">
            <a:avLst/>
          </a:prstGeom>
          <a:noFill/>
        </p:spPr>
        <p:txBody>
          <a:bodyPr wrap="square" rtlCol="0">
            <a:spAutoFit/>
          </a:bodyPr>
          <a:lstStyle/>
          <a:p>
            <a:r>
              <a:rPr lang="nl-NL" dirty="0">
                <a:solidFill>
                  <a:schemeClr val="bg1"/>
                </a:solidFill>
              </a:rPr>
              <a:t>Differentiaal diagnose</a:t>
            </a:r>
          </a:p>
        </p:txBody>
      </p:sp>
      <p:sp>
        <p:nvSpPr>
          <p:cNvPr id="12" name="Tekstvak 11">
            <a:extLst>
              <a:ext uri="{FF2B5EF4-FFF2-40B4-BE49-F238E27FC236}">
                <a16:creationId xmlns:a16="http://schemas.microsoft.com/office/drawing/2014/main" xmlns="" id="{9E2325E7-488E-484B-A5E3-8EB5C16128DB}"/>
              </a:ext>
            </a:extLst>
          </p:cNvPr>
          <p:cNvSpPr txBox="1"/>
          <p:nvPr/>
        </p:nvSpPr>
        <p:spPr>
          <a:xfrm rot="2146990">
            <a:off x="6539004" y="4673178"/>
            <a:ext cx="1457347" cy="646331"/>
          </a:xfrm>
          <a:prstGeom prst="rect">
            <a:avLst/>
          </a:prstGeom>
          <a:noFill/>
        </p:spPr>
        <p:txBody>
          <a:bodyPr wrap="square" rtlCol="0">
            <a:spAutoFit/>
          </a:bodyPr>
          <a:lstStyle/>
          <a:p>
            <a:r>
              <a:rPr lang="nl-NL" dirty="0">
                <a:solidFill>
                  <a:schemeClr val="bg1"/>
                </a:solidFill>
              </a:rPr>
              <a:t>Belangrijkste triage vragen</a:t>
            </a:r>
          </a:p>
        </p:txBody>
      </p:sp>
      <p:pic>
        <p:nvPicPr>
          <p:cNvPr id="13" name="Afbeelding 12">
            <a:extLst>
              <a:ext uri="{FF2B5EF4-FFF2-40B4-BE49-F238E27FC236}">
                <a16:creationId xmlns:a16="http://schemas.microsoft.com/office/drawing/2014/main" xmlns="" id="{B742D2B7-8BC1-439B-94CC-FD79DCC860AA}"/>
              </a:ext>
            </a:extLst>
          </p:cNvPr>
          <p:cNvPicPr>
            <a:picLocks noChangeAspect="1"/>
          </p:cNvPicPr>
          <p:nvPr/>
        </p:nvPicPr>
        <p:blipFill>
          <a:blip r:embed="rId8"/>
          <a:stretch>
            <a:fillRect/>
          </a:stretch>
        </p:blipFill>
        <p:spPr>
          <a:xfrm>
            <a:off x="9758548" y="187370"/>
            <a:ext cx="2310584" cy="951058"/>
          </a:xfrm>
          <a:prstGeom prst="rect">
            <a:avLst/>
          </a:prstGeom>
        </p:spPr>
      </p:pic>
    </p:spTree>
    <p:extLst>
      <p:ext uri="{BB962C8B-B14F-4D97-AF65-F5344CB8AC3E}">
        <p14:creationId xmlns:p14="http://schemas.microsoft.com/office/powerpoint/2010/main" val="3780221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29395CF-65D9-4BBB-B9A7-D45BB8F34EAB}"/>
              </a:ext>
            </a:extLst>
          </p:cNvPr>
          <p:cNvSpPr>
            <a:spLocks noGrp="1"/>
          </p:cNvSpPr>
          <p:nvPr>
            <p:ph type="title"/>
          </p:nvPr>
        </p:nvSpPr>
        <p:spPr>
          <a:xfrm>
            <a:off x="1276064" y="423900"/>
            <a:ext cx="9637776" cy="1430696"/>
          </a:xfrm>
        </p:spPr>
        <p:txBody>
          <a:bodyPr>
            <a:normAutofit/>
          </a:bodyPr>
          <a:lstStyle/>
          <a:p>
            <a:r>
              <a:rPr lang="nl-NL" dirty="0"/>
              <a:t>Casus HAP</a:t>
            </a:r>
          </a:p>
        </p:txBody>
      </p:sp>
      <p:sp>
        <p:nvSpPr>
          <p:cNvPr id="24" name="Tijdelijke aanduiding voor inhoud 2">
            <a:extLst>
              <a:ext uri="{FF2B5EF4-FFF2-40B4-BE49-F238E27FC236}">
                <a16:creationId xmlns:a16="http://schemas.microsoft.com/office/drawing/2014/main" xmlns="" id="{17755C5C-F3BF-467D-8BF3-83BC086EE4D7}"/>
              </a:ext>
            </a:extLst>
          </p:cNvPr>
          <p:cNvSpPr>
            <a:spLocks noGrp="1"/>
          </p:cNvSpPr>
          <p:nvPr>
            <p:ph idx="1"/>
          </p:nvPr>
        </p:nvSpPr>
        <p:spPr>
          <a:xfrm>
            <a:off x="1276064" y="2250978"/>
            <a:ext cx="9637776" cy="2934600"/>
          </a:xfrm>
        </p:spPr>
        <p:txBody>
          <a:bodyPr>
            <a:normAutofit/>
          </a:bodyPr>
          <a:lstStyle/>
          <a:p>
            <a:pPr marL="0" indent="0">
              <a:buNone/>
            </a:pPr>
            <a:r>
              <a:rPr lang="nl-NL" sz="2400" dirty="0"/>
              <a:t>Partner van patiënt, 78 jaar oud, belt op zondagavond 22 uur:</a:t>
            </a:r>
          </a:p>
          <a:p>
            <a:endParaRPr lang="nl-NL" sz="2400" dirty="0"/>
          </a:p>
          <a:p>
            <a:pPr marL="0" indent="0">
              <a:buNone/>
            </a:pPr>
            <a:r>
              <a:rPr lang="nl-NL" sz="2400" dirty="0"/>
              <a:t>Na gemeenschap plotseling hoofdpijn. </a:t>
            </a:r>
          </a:p>
          <a:p>
            <a:pPr marL="0" indent="0">
              <a:buNone/>
            </a:pPr>
            <a:r>
              <a:rPr lang="nl-NL" sz="2400" dirty="0"/>
              <a:t>Hulpvraag: Wat te doen?</a:t>
            </a:r>
          </a:p>
          <a:p>
            <a:endParaRPr lang="nl-NL" sz="2400" dirty="0"/>
          </a:p>
          <a:p>
            <a:r>
              <a:rPr lang="nl-NL" sz="2400" dirty="0"/>
              <a:t>Wat wil je verder weten en waarom?</a:t>
            </a:r>
          </a:p>
        </p:txBody>
      </p:sp>
      <p:sp>
        <p:nvSpPr>
          <p:cNvPr id="4" name="Tijdelijke aanduiding voor voettekst 3">
            <a:extLst>
              <a:ext uri="{FF2B5EF4-FFF2-40B4-BE49-F238E27FC236}">
                <a16:creationId xmlns:a16="http://schemas.microsoft.com/office/drawing/2014/main" xmlns="" id="{5FFCBB3B-B8A1-4A8E-AC21-1C9DD6BFB47B}"/>
              </a:ext>
            </a:extLst>
          </p:cNvPr>
          <p:cNvSpPr>
            <a:spLocks noGrp="1"/>
          </p:cNvSpPr>
          <p:nvPr>
            <p:ph type="ftr" sz="quarter" idx="11"/>
          </p:nvPr>
        </p:nvSpPr>
        <p:spPr>
          <a:xfrm>
            <a:off x="4038600" y="6356350"/>
            <a:ext cx="4114800" cy="365125"/>
          </a:xfrm>
        </p:spPr>
        <p:txBody>
          <a:bodyPr>
            <a:normAutofit/>
          </a:bodyPr>
          <a:lstStyle/>
          <a:p>
            <a:endParaRPr lang="nl-NL"/>
          </a:p>
        </p:txBody>
      </p:sp>
      <p:pic>
        <p:nvPicPr>
          <p:cNvPr id="5" name="Afbeelding 4">
            <a:extLst>
              <a:ext uri="{FF2B5EF4-FFF2-40B4-BE49-F238E27FC236}">
                <a16:creationId xmlns:a16="http://schemas.microsoft.com/office/drawing/2014/main" xmlns="" id="{87ABA9F3-734F-4BB1-BD3A-3EE3E2D35286}"/>
              </a:ext>
            </a:extLst>
          </p:cNvPr>
          <p:cNvPicPr>
            <a:picLocks noChangeAspect="1"/>
          </p:cNvPicPr>
          <p:nvPr/>
        </p:nvPicPr>
        <p:blipFill>
          <a:blip r:embed="rId2"/>
          <a:stretch>
            <a:fillRect/>
          </a:stretch>
        </p:blipFill>
        <p:spPr>
          <a:xfrm>
            <a:off x="9758548" y="187370"/>
            <a:ext cx="2310584" cy="951058"/>
          </a:xfrm>
          <a:prstGeom prst="rect">
            <a:avLst/>
          </a:prstGeom>
        </p:spPr>
      </p:pic>
    </p:spTree>
    <p:extLst>
      <p:ext uri="{BB962C8B-B14F-4D97-AF65-F5344CB8AC3E}">
        <p14:creationId xmlns:p14="http://schemas.microsoft.com/office/powerpoint/2010/main" val="650185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C44633B-14FA-4FFE-88A1-30DC4DB1E614}"/>
              </a:ext>
            </a:extLst>
          </p:cNvPr>
          <p:cNvSpPr>
            <a:spLocks noGrp="1"/>
          </p:cNvSpPr>
          <p:nvPr>
            <p:ph type="title"/>
          </p:nvPr>
        </p:nvSpPr>
        <p:spPr>
          <a:xfrm>
            <a:off x="9093496" y="618681"/>
            <a:ext cx="2613872" cy="4794567"/>
          </a:xfrm>
        </p:spPr>
        <p:txBody>
          <a:bodyPr vert="horz" lIns="91440" tIns="45720" rIns="91440" bIns="45720" rtlCol="0" anchor="ctr">
            <a:normAutofit/>
          </a:bodyPr>
          <a:lstStyle/>
          <a:p>
            <a:endParaRPr lang="en-US" sz="3600" dirty="0">
              <a:solidFill>
                <a:srgbClr val="FFFFFF"/>
              </a:solidFill>
            </a:endParaRPr>
          </a:p>
        </p:txBody>
      </p:sp>
      <p:pic>
        <p:nvPicPr>
          <p:cNvPr id="5" name="Tijdelijke aanduiding voor inhoud 4">
            <a:extLst>
              <a:ext uri="{FF2B5EF4-FFF2-40B4-BE49-F238E27FC236}">
                <a16:creationId xmlns:a16="http://schemas.microsoft.com/office/drawing/2014/main" xmlns="" id="{0116429A-CEC4-4A43-8F63-A297C20B74A3}"/>
              </a:ext>
            </a:extLst>
          </p:cNvPr>
          <p:cNvPicPr>
            <a:picLocks noGrp="1" noChangeAspect="1"/>
          </p:cNvPicPr>
          <p:nvPr>
            <p:ph idx="1"/>
          </p:nvPr>
        </p:nvPicPr>
        <p:blipFill rotWithShape="1">
          <a:blip r:embed="rId2"/>
          <a:srcRect l="1914" t="23904" r="57935" b="24775"/>
          <a:stretch/>
        </p:blipFill>
        <p:spPr>
          <a:xfrm>
            <a:off x="671033" y="484632"/>
            <a:ext cx="7937831" cy="5707126"/>
          </a:xfrm>
          <a:prstGeom prst="rect">
            <a:avLst/>
          </a:prstGeom>
          <a:effectLst/>
        </p:spPr>
      </p:pic>
      <p:sp>
        <p:nvSpPr>
          <p:cNvPr id="4" name="Tijdelijke aanduiding voor voettekst 3">
            <a:extLst>
              <a:ext uri="{FF2B5EF4-FFF2-40B4-BE49-F238E27FC236}">
                <a16:creationId xmlns:a16="http://schemas.microsoft.com/office/drawing/2014/main" xmlns="" id="{70558FE2-36D2-460A-8C6B-54B5C2A182D3}"/>
              </a:ext>
            </a:extLst>
          </p:cNvPr>
          <p:cNvSpPr>
            <a:spLocks noGrp="1"/>
          </p:cNvSpPr>
          <p:nvPr>
            <p:ph type="ftr" sz="quarter" idx="11"/>
          </p:nvPr>
        </p:nvSpPr>
        <p:spPr/>
        <p:txBody>
          <a:bodyPr vert="horz" lIns="91440" tIns="45720" rIns="91440" bIns="45720" rtlCol="0" anchor="ctr">
            <a:normAutofit/>
          </a:bodyPr>
          <a:lstStyle/>
          <a:p>
            <a:endParaRPr lang="en-US" sz="1200" kern="1200">
              <a:solidFill>
                <a:srgbClr val="FFFFFF"/>
              </a:solidFill>
              <a:latin typeface="+mn-lt"/>
              <a:ea typeface="+mn-ea"/>
              <a:cs typeface="+mn-cs"/>
            </a:endParaRPr>
          </a:p>
        </p:txBody>
      </p:sp>
      <p:pic>
        <p:nvPicPr>
          <p:cNvPr id="11" name="Afbeelding 10">
            <a:extLst>
              <a:ext uri="{FF2B5EF4-FFF2-40B4-BE49-F238E27FC236}">
                <a16:creationId xmlns:a16="http://schemas.microsoft.com/office/drawing/2014/main" xmlns="" id="{FF4A574E-6B59-4230-B57F-24FA0556AEB4}"/>
              </a:ext>
            </a:extLst>
          </p:cNvPr>
          <p:cNvPicPr>
            <a:picLocks noChangeAspect="1"/>
          </p:cNvPicPr>
          <p:nvPr/>
        </p:nvPicPr>
        <p:blipFill>
          <a:blip r:embed="rId3"/>
          <a:stretch>
            <a:fillRect/>
          </a:stretch>
        </p:blipFill>
        <p:spPr>
          <a:xfrm>
            <a:off x="9758548" y="187370"/>
            <a:ext cx="2310584" cy="951058"/>
          </a:xfrm>
          <a:prstGeom prst="rect">
            <a:avLst/>
          </a:prstGeom>
        </p:spPr>
      </p:pic>
    </p:spTree>
    <p:extLst>
      <p:ext uri="{BB962C8B-B14F-4D97-AF65-F5344CB8AC3E}">
        <p14:creationId xmlns:p14="http://schemas.microsoft.com/office/powerpoint/2010/main" val="49549926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6B2B250-CD98-42D2-9A50-16B3D7DC1969}"/>
              </a:ext>
            </a:extLst>
          </p:cNvPr>
          <p:cNvSpPr>
            <a:spLocks noGrp="1"/>
          </p:cNvSpPr>
          <p:nvPr>
            <p:ph type="title"/>
          </p:nvPr>
        </p:nvSpPr>
        <p:spPr>
          <a:xfrm>
            <a:off x="838200" y="365125"/>
            <a:ext cx="10515600" cy="1325563"/>
          </a:xfrm>
        </p:spPr>
        <p:txBody>
          <a:bodyPr>
            <a:normAutofit/>
          </a:bodyPr>
          <a:lstStyle/>
          <a:p>
            <a:r>
              <a:rPr lang="nl-NL" dirty="0"/>
              <a:t>Patiënt zelf aan de lijn, DABC-stabiel:</a:t>
            </a:r>
          </a:p>
        </p:txBody>
      </p:sp>
      <p:sp>
        <p:nvSpPr>
          <p:cNvPr id="3" name="Tijdelijke aanduiding voor inhoud 2">
            <a:extLst>
              <a:ext uri="{FF2B5EF4-FFF2-40B4-BE49-F238E27FC236}">
                <a16:creationId xmlns:a16="http://schemas.microsoft.com/office/drawing/2014/main" xmlns="" id="{2CBCA733-7B57-4435-84FD-6DC195B7E1BC}"/>
              </a:ext>
            </a:extLst>
          </p:cNvPr>
          <p:cNvSpPr>
            <a:spLocks noGrp="1"/>
          </p:cNvSpPr>
          <p:nvPr>
            <p:ph idx="1"/>
          </p:nvPr>
        </p:nvSpPr>
        <p:spPr>
          <a:xfrm>
            <a:off x="838200" y="1825625"/>
            <a:ext cx="10515600" cy="4351338"/>
          </a:xfrm>
        </p:spPr>
        <p:txBody>
          <a:bodyPr>
            <a:normAutofit/>
          </a:bodyPr>
          <a:lstStyle/>
          <a:p>
            <a:r>
              <a:rPr lang="nl-NL" sz="2000"/>
              <a:t>Plotseling zeer heftige hoofdpijn, VAS 9-10, ontstond binnen enkele seconden. Nooit eerder gehad. Neiging om met hoofd tegen muur te bonken van de pijn. </a:t>
            </a:r>
          </a:p>
          <a:p>
            <a:r>
              <a:rPr lang="nl-NL" sz="2000"/>
              <a:t>Misselijk er bij, niet gebraakt.</a:t>
            </a:r>
          </a:p>
          <a:p>
            <a:r>
              <a:rPr lang="nl-NL" sz="2000"/>
              <a:t>Nek buigen lukt en is niet heel pijnlijk. </a:t>
            </a:r>
          </a:p>
          <a:p>
            <a:r>
              <a:rPr lang="nl-NL" sz="2000"/>
              <a:t>Geen uitvalsverschijnselen, komt helder en alert over.</a:t>
            </a:r>
          </a:p>
          <a:p>
            <a:r>
              <a:rPr lang="nl-NL" sz="2000"/>
              <a:t>Nog geen pijnstilling genomen.</a:t>
            </a:r>
          </a:p>
          <a:p>
            <a:r>
              <a:rPr lang="nl-NL" sz="2000"/>
              <a:t>Geen trauma, geen gebruik bloedverdunners. </a:t>
            </a:r>
          </a:p>
          <a:p>
            <a:r>
              <a:rPr lang="nl-NL" sz="2000"/>
              <a:t>Geen koorts, geen vlekjes</a:t>
            </a:r>
          </a:p>
          <a:p>
            <a:r>
              <a:rPr lang="nl-NL" sz="2000"/>
              <a:t>Voorgeschiedenis: hypertensie</a:t>
            </a:r>
          </a:p>
          <a:p>
            <a:endParaRPr lang="nl-NL" sz="2000"/>
          </a:p>
          <a:p>
            <a:r>
              <a:rPr lang="nl-NL" sz="2000"/>
              <a:t>En nu?</a:t>
            </a:r>
          </a:p>
        </p:txBody>
      </p:sp>
      <p:sp>
        <p:nvSpPr>
          <p:cNvPr id="4" name="Tijdelijke aanduiding voor voettekst 3">
            <a:extLst>
              <a:ext uri="{FF2B5EF4-FFF2-40B4-BE49-F238E27FC236}">
                <a16:creationId xmlns:a16="http://schemas.microsoft.com/office/drawing/2014/main" xmlns="" id="{ABAAE1D0-831F-4FFC-ABE1-036C5E48CF50}"/>
              </a:ext>
            </a:extLst>
          </p:cNvPr>
          <p:cNvSpPr>
            <a:spLocks noGrp="1"/>
          </p:cNvSpPr>
          <p:nvPr>
            <p:ph type="ftr" sz="quarter" idx="11"/>
          </p:nvPr>
        </p:nvSpPr>
        <p:spPr>
          <a:xfrm>
            <a:off x="4038600" y="6356350"/>
            <a:ext cx="4114800" cy="365125"/>
          </a:xfrm>
        </p:spPr>
        <p:txBody>
          <a:bodyPr>
            <a:normAutofit/>
          </a:bodyPr>
          <a:lstStyle/>
          <a:p>
            <a:endParaRPr lang="nl-NL"/>
          </a:p>
        </p:txBody>
      </p:sp>
      <p:pic>
        <p:nvPicPr>
          <p:cNvPr id="9" name="Afbeelding 8">
            <a:extLst>
              <a:ext uri="{FF2B5EF4-FFF2-40B4-BE49-F238E27FC236}">
                <a16:creationId xmlns:a16="http://schemas.microsoft.com/office/drawing/2014/main" xmlns="" id="{89888FED-CA20-47FC-9699-8353B9DEBB7D}"/>
              </a:ext>
            </a:extLst>
          </p:cNvPr>
          <p:cNvPicPr>
            <a:picLocks noChangeAspect="1"/>
          </p:cNvPicPr>
          <p:nvPr/>
        </p:nvPicPr>
        <p:blipFill>
          <a:blip r:embed="rId2"/>
          <a:stretch>
            <a:fillRect/>
          </a:stretch>
        </p:blipFill>
        <p:spPr>
          <a:xfrm>
            <a:off x="9768174" y="185738"/>
            <a:ext cx="2310584" cy="951058"/>
          </a:xfrm>
          <a:prstGeom prst="rect">
            <a:avLst/>
          </a:prstGeom>
        </p:spPr>
      </p:pic>
    </p:spTree>
    <p:extLst>
      <p:ext uri="{BB962C8B-B14F-4D97-AF65-F5344CB8AC3E}">
        <p14:creationId xmlns:p14="http://schemas.microsoft.com/office/powerpoint/2010/main" val="2508943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F430BEF-C4E1-4894-A085-6844BD8AA7C5}"/>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xmlns="" id="{9B96F472-A3A6-45A1-92DF-ABD875056AC5}"/>
              </a:ext>
            </a:extLst>
          </p:cNvPr>
          <p:cNvSpPr>
            <a:spLocks noGrp="1"/>
          </p:cNvSpPr>
          <p:nvPr>
            <p:ph idx="1"/>
          </p:nvPr>
        </p:nvSpPr>
        <p:spPr>
          <a:xfrm>
            <a:off x="8426518" y="1608842"/>
            <a:ext cx="3018321" cy="5790529"/>
          </a:xfrm>
        </p:spPr>
        <p:txBody>
          <a:bodyPr/>
          <a:lstStyle/>
          <a:p>
            <a:r>
              <a:rPr lang="nl-NL" dirty="0"/>
              <a:t>Urgentie?</a:t>
            </a:r>
          </a:p>
          <a:p>
            <a:r>
              <a:rPr lang="nl-NL" dirty="0"/>
              <a:t>Beleid?</a:t>
            </a:r>
          </a:p>
        </p:txBody>
      </p:sp>
      <p:sp>
        <p:nvSpPr>
          <p:cNvPr id="4" name="Tijdelijke aanduiding voor voettekst 3">
            <a:extLst>
              <a:ext uri="{FF2B5EF4-FFF2-40B4-BE49-F238E27FC236}">
                <a16:creationId xmlns:a16="http://schemas.microsoft.com/office/drawing/2014/main" xmlns="" id="{72938A96-BD3D-4627-AF67-E9BF5F4711FD}"/>
              </a:ext>
            </a:extLst>
          </p:cNvPr>
          <p:cNvSpPr>
            <a:spLocks noGrp="1"/>
          </p:cNvSpPr>
          <p:nvPr>
            <p:ph type="ftr" sz="quarter" idx="11"/>
          </p:nvPr>
        </p:nvSpPr>
        <p:spPr/>
        <p:txBody>
          <a:bodyPr/>
          <a:lstStyle/>
          <a:p>
            <a:endParaRPr lang="nl-NL"/>
          </a:p>
        </p:txBody>
      </p:sp>
      <p:pic>
        <p:nvPicPr>
          <p:cNvPr id="5" name="Afbeelding 4">
            <a:extLst>
              <a:ext uri="{FF2B5EF4-FFF2-40B4-BE49-F238E27FC236}">
                <a16:creationId xmlns:a16="http://schemas.microsoft.com/office/drawing/2014/main" xmlns="" id="{BC0760CB-2251-4616-BAEF-474F26A28ED4}"/>
              </a:ext>
            </a:extLst>
          </p:cNvPr>
          <p:cNvPicPr>
            <a:picLocks noChangeAspect="1"/>
          </p:cNvPicPr>
          <p:nvPr/>
        </p:nvPicPr>
        <p:blipFill rotWithShape="1">
          <a:blip r:embed="rId2"/>
          <a:srcRect l="49026" t="25392" r="5342" b="11158"/>
          <a:stretch/>
        </p:blipFill>
        <p:spPr>
          <a:xfrm>
            <a:off x="629174" y="386434"/>
            <a:ext cx="7706305" cy="6027380"/>
          </a:xfrm>
          <a:prstGeom prst="rect">
            <a:avLst/>
          </a:prstGeom>
        </p:spPr>
      </p:pic>
      <p:pic>
        <p:nvPicPr>
          <p:cNvPr id="6" name="Afbeelding 5">
            <a:extLst>
              <a:ext uri="{FF2B5EF4-FFF2-40B4-BE49-F238E27FC236}">
                <a16:creationId xmlns:a16="http://schemas.microsoft.com/office/drawing/2014/main" xmlns="" id="{8B76BB44-A36A-4E01-BADE-3F799BFAF1EE}"/>
              </a:ext>
            </a:extLst>
          </p:cNvPr>
          <p:cNvPicPr>
            <a:picLocks noChangeAspect="1"/>
          </p:cNvPicPr>
          <p:nvPr/>
        </p:nvPicPr>
        <p:blipFill>
          <a:blip r:embed="rId3"/>
          <a:stretch>
            <a:fillRect/>
          </a:stretch>
        </p:blipFill>
        <p:spPr>
          <a:xfrm>
            <a:off x="9758548" y="187370"/>
            <a:ext cx="2310584" cy="951058"/>
          </a:xfrm>
          <a:prstGeom prst="rect">
            <a:avLst/>
          </a:prstGeom>
        </p:spPr>
      </p:pic>
    </p:spTree>
    <p:extLst>
      <p:ext uri="{BB962C8B-B14F-4D97-AF65-F5344CB8AC3E}">
        <p14:creationId xmlns:p14="http://schemas.microsoft.com/office/powerpoint/2010/main" val="3830206659"/>
      </p:ext>
    </p:extLst>
  </p:cSld>
  <p:clrMapOvr>
    <a:masterClrMapping/>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F46216B-77A9-411A-B9D3-5023FCB7020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886</Words>
  <Application>Microsoft Office PowerPoint</Application>
  <PresentationFormat>Aangepast</PresentationFormat>
  <Paragraphs>166</Paragraphs>
  <Slides>30</Slides>
  <Notes>0</Notes>
  <HiddenSlides>0</HiddenSlides>
  <MMClips>0</MMClips>
  <ScaleCrop>false</ScaleCrop>
  <HeadingPairs>
    <vt:vector size="4" baseType="variant">
      <vt:variant>
        <vt:lpstr>Thema</vt:lpstr>
      </vt:variant>
      <vt:variant>
        <vt:i4>1</vt:i4>
      </vt:variant>
      <vt:variant>
        <vt:lpstr>Diatitels</vt:lpstr>
      </vt:variant>
      <vt:variant>
        <vt:i4>30</vt:i4>
      </vt:variant>
    </vt:vector>
  </HeadingPairs>
  <TitlesOfParts>
    <vt:vector size="31" baseType="lpstr">
      <vt:lpstr>Office Theme</vt:lpstr>
      <vt:lpstr>Hoofdpijn bij donderslag</vt:lpstr>
      <vt:lpstr>PowerPoint-presentatie</vt:lpstr>
      <vt:lpstr>Leerdoelen   </vt:lpstr>
      <vt:lpstr>Inhoud</vt:lpstr>
      <vt:lpstr>Ervaring met SAB?</vt:lpstr>
      <vt:lpstr>Casus HAP</vt:lpstr>
      <vt:lpstr>PowerPoint-presentatie</vt:lpstr>
      <vt:lpstr>Patiënt zelf aan de lijn, DABC-stabiel:</vt:lpstr>
      <vt:lpstr>PowerPoint-presentatie</vt:lpstr>
      <vt:lpstr>Waarom deze klinische les?</vt:lpstr>
      <vt:lpstr>Cerebro Vasculair Accident</vt:lpstr>
      <vt:lpstr>Subarachnoïdale bloeding — NTS</vt:lpstr>
      <vt:lpstr>Analyse calamiteiten SAB </vt:lpstr>
      <vt:lpstr>Epidemiologie</vt:lpstr>
      <vt:lpstr>Hoofdpijn bij SAB: het klassieke beeld </vt:lpstr>
      <vt:lpstr>Thunder clap headache </vt:lpstr>
      <vt:lpstr>Thunder clap headache </vt:lpstr>
      <vt:lpstr>Mogelijke andere symptomen bij SAB</vt:lpstr>
      <vt:lpstr>Risicofactoren SAB </vt:lpstr>
      <vt:lpstr>Uitlokkende factoren SAB</vt:lpstr>
      <vt:lpstr>Diagnose</vt:lpstr>
      <vt:lpstr>CT-beelden SAB</vt:lpstr>
      <vt:lpstr>Dit kan tegenwoordig gelukkig anders…</vt:lpstr>
      <vt:lpstr>Casus: geen klassiek verhaal</vt:lpstr>
      <vt:lpstr>Vervolg</vt:lpstr>
      <vt:lpstr>Vervolg</vt:lpstr>
      <vt:lpstr>Hoofdpijn bij SAB: de uitzonderingen</vt:lpstr>
      <vt:lpstr>Take Home message</vt:lpstr>
      <vt:lpstr>Vragen?</vt:lpstr>
      <vt:lpstr>Bronvermelding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Hoofdpijn bij donderslag</dc:title>
  <dc:creator>esther kuiperi</dc:creator>
  <cp:lastModifiedBy>Nathalie van Rijn</cp:lastModifiedBy>
  <cp:revision>3</cp:revision>
  <dcterms:created xsi:type="dcterms:W3CDTF">2020-06-04T12:11:03Z</dcterms:created>
  <dcterms:modified xsi:type="dcterms:W3CDTF">2020-06-05T07:18:59Z</dcterms:modified>
</cp:coreProperties>
</file>