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81" r:id="rId2"/>
    <p:sldId id="282" r:id="rId3"/>
    <p:sldId id="283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sz="3500" b="1" kern="1200">
        <a:solidFill>
          <a:srgbClr val="E02D8A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D8A"/>
    <a:srgbClr val="4D4D4D"/>
    <a:srgbClr val="000000"/>
    <a:srgbClr val="AEC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38B122-EC34-4C45-B375-6E694646A1FE}" type="datetimeFigureOut">
              <a:rPr lang="nl-NL"/>
              <a:pPr>
                <a:defRPr/>
              </a:pPr>
              <a:t>8-10-2015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26D170-DD07-4214-823F-70E94DDC0D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614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633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nl-NL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nl-NL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 sz="1800" b="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 sz="1800" b="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CA93FF9-6EFD-44E4-B5F3-1453A333DE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E2640-5805-4434-8208-F7AC26F8D08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AC1DD-4C2D-41D0-AC9D-2DE0A027E4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B248-97D3-47D6-968F-723F2EB524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A518-FD92-4639-902B-61CEA4E0F1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688D-9637-4E87-B833-F15789E97D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5C2D-AEC2-4E50-B9B8-6F8FDDBCCF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F6EA-B5E3-47CA-BFB3-4E09E91C91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0560B-701D-41D7-B1B9-E1CED5EA5B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5215-3A3C-46D9-B220-5FA07661B6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8A8D-595E-4EEC-BEE4-9635B255E0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C062-FDDD-446C-9E4C-56A644AD1A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B112A-6CE9-48B5-8676-3919534BBD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C9CD5-95EC-4F80-9899-74FE3D5720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 sz="1800" b="0">
                  <a:solidFill>
                    <a:schemeClr val="tx1"/>
                  </a:solidFill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600" b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004EFD0-BB40-431F-99F2-AEA5CF2F95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zg.nl/" TargetMode="External"/><Relationship Id="rId2" Type="http://schemas.openxmlformats.org/officeDocument/2006/relationships/hyperlink" Target="http://www.couveuseouders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iligheid.nl/" TargetMode="External"/><Relationship Id="rId4" Type="http://schemas.openxmlformats.org/officeDocument/2006/relationships/hyperlink" Target="http://www.infonu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Programma scholingsavond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430462"/>
            <a:ext cx="7332985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Voorstellen</a:t>
            </a:r>
            <a:r>
              <a:rPr lang="de-DE" sz="2400" dirty="0" smtClean="0"/>
              <a:t>		19:00 </a:t>
            </a:r>
            <a:r>
              <a:rPr lang="de-DE" sz="2400" dirty="0" err="1" smtClean="0"/>
              <a:t>uur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Start </a:t>
            </a:r>
            <a:r>
              <a:rPr lang="de-DE" sz="2400" dirty="0" err="1" smtClean="0"/>
              <a:t>scholing</a:t>
            </a:r>
            <a:r>
              <a:rPr lang="de-DE" sz="2400" dirty="0" smtClean="0"/>
              <a:t>		19:10 </a:t>
            </a:r>
            <a:r>
              <a:rPr lang="de-DE" sz="2400" dirty="0" err="1" smtClean="0"/>
              <a:t>uur</a:t>
            </a:r>
            <a:r>
              <a:rPr lang="de-DE" sz="2400" dirty="0" smtClean="0"/>
              <a:t>		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Pauze</a:t>
            </a:r>
            <a:r>
              <a:rPr lang="de-DE" sz="2400" dirty="0" smtClean="0"/>
              <a:t>			20:15 </a:t>
            </a:r>
            <a:r>
              <a:rPr lang="de-DE" sz="2400" dirty="0" err="1" smtClean="0"/>
              <a:t>uur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/>
              <a:t>Vervolg</a:t>
            </a:r>
            <a:r>
              <a:rPr lang="de-DE" sz="2400" dirty="0"/>
              <a:t> </a:t>
            </a:r>
            <a:r>
              <a:rPr lang="de-DE" sz="2400" dirty="0" err="1" smtClean="0"/>
              <a:t>scholing</a:t>
            </a:r>
            <a:r>
              <a:rPr lang="de-DE" sz="2400" dirty="0" smtClean="0"/>
              <a:t>		20:30 </a:t>
            </a:r>
            <a:r>
              <a:rPr lang="de-DE" sz="2400" dirty="0" err="1" smtClean="0"/>
              <a:t>uur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/>
              <a:t>Vragen</a:t>
            </a:r>
            <a:r>
              <a:rPr lang="de-DE" sz="2400" dirty="0"/>
              <a:t> en </a:t>
            </a:r>
            <a:r>
              <a:rPr lang="de-DE" sz="2400" dirty="0" err="1" smtClean="0"/>
              <a:t>afsluiting</a:t>
            </a:r>
            <a:r>
              <a:rPr lang="de-DE" sz="2400" dirty="0" smtClean="0"/>
              <a:t>	21:45 </a:t>
            </a:r>
            <a:r>
              <a:rPr lang="de-DE" sz="2400" dirty="0" err="1" smtClean="0"/>
              <a:t>uur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endParaRPr lang="de-DE" sz="2400" dirty="0" smtClean="0"/>
          </a:p>
        </p:txBody>
      </p:sp>
      <p:pic>
        <p:nvPicPr>
          <p:cNvPr id="17411" name="Picture 4" descr="Logo OZ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248" y="4797152"/>
            <a:ext cx="2123256" cy="175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Bronvermelding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Perinatologie, </a:t>
            </a:r>
            <a:r>
              <a:rPr lang="nl-NL" sz="1600" dirty="0" smtClean="0"/>
              <a:t>M.L. Moore</a:t>
            </a:r>
          </a:p>
          <a:p>
            <a:r>
              <a:rPr lang="nl-NL" sz="2000" dirty="0" smtClean="0"/>
              <a:t>Kindergeneeskunde,</a:t>
            </a:r>
            <a:r>
              <a:rPr lang="nl-NL" sz="1800" dirty="0" smtClean="0"/>
              <a:t> </a:t>
            </a:r>
            <a:r>
              <a:rPr lang="nl-NL" sz="1600" dirty="0" smtClean="0"/>
              <a:t>Van </a:t>
            </a:r>
            <a:r>
              <a:rPr lang="nl-NL" sz="1600" dirty="0"/>
              <a:t>den </a:t>
            </a:r>
            <a:r>
              <a:rPr lang="nl-NL" sz="1600" dirty="0" err="1"/>
              <a:t>Brande</a:t>
            </a:r>
            <a:endParaRPr lang="nl-NL" sz="1600" dirty="0" smtClean="0"/>
          </a:p>
          <a:p>
            <a:r>
              <a:rPr lang="nl-NL" sz="2000" dirty="0" smtClean="0"/>
              <a:t>Kindergeneeskunde,</a:t>
            </a:r>
            <a:r>
              <a:rPr lang="nl-NL" sz="1600" dirty="0" smtClean="0"/>
              <a:t> D. Mul, A. </a:t>
            </a:r>
            <a:r>
              <a:rPr lang="nl-NL" sz="1600" dirty="0" err="1" smtClean="0"/>
              <a:t>Sprij</a:t>
            </a:r>
            <a:endParaRPr lang="nl-NL" sz="1600" dirty="0" smtClean="0"/>
          </a:p>
          <a:p>
            <a:r>
              <a:rPr lang="nl-NL" sz="2000" dirty="0" smtClean="0"/>
              <a:t>Kindergeneeskunde,</a:t>
            </a:r>
            <a:r>
              <a:rPr lang="nl-NL" sz="1600" dirty="0" smtClean="0"/>
              <a:t> Van </a:t>
            </a:r>
            <a:r>
              <a:rPr lang="nl-NL" sz="1600" dirty="0"/>
              <a:t>den </a:t>
            </a:r>
            <a:r>
              <a:rPr lang="nl-NL" sz="1600" dirty="0" err="1" smtClean="0"/>
              <a:t>Brande</a:t>
            </a:r>
            <a:endParaRPr lang="nl-NL" sz="1600" dirty="0" smtClean="0"/>
          </a:p>
          <a:p>
            <a:r>
              <a:rPr lang="nl-NL" sz="2000" dirty="0"/>
              <a:t>Verloskunde, gynaecologie en </a:t>
            </a:r>
            <a:r>
              <a:rPr lang="nl-NL" sz="2000" dirty="0" smtClean="0"/>
              <a:t>kindergeneeskunde, </a:t>
            </a:r>
            <a:r>
              <a:rPr lang="nl-NL" sz="1600" dirty="0" smtClean="0"/>
              <a:t>M. Schutte</a:t>
            </a:r>
            <a:endParaRPr lang="nl-NL" sz="2000" dirty="0" smtClean="0"/>
          </a:p>
          <a:p>
            <a:r>
              <a:rPr lang="nl-NL" sz="2000" dirty="0" smtClean="0"/>
              <a:t>Anatomie en </a:t>
            </a:r>
            <a:r>
              <a:rPr lang="nl-NL" sz="2000" dirty="0" smtClean="0"/>
              <a:t>Fysiologie</a:t>
            </a:r>
            <a:r>
              <a:rPr lang="nl-NL" sz="2000" dirty="0" smtClean="0"/>
              <a:t>, </a:t>
            </a:r>
            <a:r>
              <a:rPr lang="nl-NL" sz="1600" dirty="0" smtClean="0"/>
              <a:t>Drs. C.A. </a:t>
            </a:r>
            <a:r>
              <a:rPr lang="nl-NL" sz="1600" dirty="0" err="1" smtClean="0"/>
              <a:t>Bastiaanssen</a:t>
            </a:r>
            <a:r>
              <a:rPr lang="nl-NL" sz="1600" dirty="0" smtClean="0"/>
              <a:t>, Drs. A.A.F. </a:t>
            </a:r>
            <a:r>
              <a:rPr lang="nl-NL" sz="1600" dirty="0" err="1" smtClean="0"/>
              <a:t>Jochems</a:t>
            </a:r>
            <a:r>
              <a:rPr lang="nl-NL" sz="1600" dirty="0" smtClean="0"/>
              <a:t>, Drs. I.J.D. </a:t>
            </a:r>
            <a:r>
              <a:rPr lang="nl-NL" sz="1600" dirty="0" err="1" smtClean="0"/>
              <a:t>Jungen</a:t>
            </a:r>
            <a:r>
              <a:rPr lang="nl-NL" sz="1600" dirty="0" smtClean="0"/>
              <a:t>, Dr. M.J. </a:t>
            </a:r>
            <a:r>
              <a:rPr lang="nl-NL" sz="1600" dirty="0" err="1" smtClean="0"/>
              <a:t>Tervoort</a:t>
            </a:r>
            <a:endParaRPr lang="nl-NL" sz="1600" dirty="0"/>
          </a:p>
          <a:p>
            <a:r>
              <a:rPr lang="nl-NL" sz="2000" dirty="0" smtClean="0"/>
              <a:t>JGZ richtlijnen website, </a:t>
            </a:r>
            <a:endParaRPr lang="nl-NL" sz="1800" u="sng" dirty="0" smtClean="0"/>
          </a:p>
          <a:p>
            <a:pPr marL="0" indent="0">
              <a:buNone/>
            </a:pPr>
            <a:r>
              <a:rPr lang="nl-NL" sz="1800" dirty="0"/>
              <a:t>	</a:t>
            </a:r>
            <a:endParaRPr 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192344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Bronvermelding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>
                <a:hlinkClick r:id="rId2"/>
              </a:rPr>
              <a:t>www.couveuseouders.nl</a:t>
            </a:r>
            <a:endParaRPr lang="nl-NL" sz="2000" dirty="0" smtClean="0"/>
          </a:p>
          <a:p>
            <a:pPr>
              <a:buFontTx/>
              <a:buChar char="-"/>
            </a:pPr>
            <a:r>
              <a:rPr lang="nl-NL" sz="1600" dirty="0" smtClean="0"/>
              <a:t>Voor ouders</a:t>
            </a:r>
          </a:p>
          <a:p>
            <a:pPr>
              <a:buFontTx/>
              <a:buChar char="-"/>
            </a:pPr>
            <a:r>
              <a:rPr lang="nl-NL" sz="1600" dirty="0" smtClean="0"/>
              <a:t>Voor professionals</a:t>
            </a:r>
          </a:p>
          <a:p>
            <a:r>
              <a:rPr lang="nl-NL" sz="2000" dirty="0" smtClean="0">
                <a:hlinkClick r:id="rId3"/>
              </a:rPr>
              <a:t>www.ozg.nl</a:t>
            </a:r>
            <a:endParaRPr lang="nl-NL" sz="2000" dirty="0"/>
          </a:p>
          <a:p>
            <a:pPr>
              <a:buFontTx/>
              <a:buChar char="-"/>
            </a:pPr>
            <a:r>
              <a:rPr lang="nl-NL" sz="1600" dirty="0"/>
              <a:t>leren drinken bij te vroeg geboren baby’s</a:t>
            </a:r>
          </a:p>
          <a:p>
            <a:pPr>
              <a:buFontTx/>
              <a:buChar char="-"/>
            </a:pPr>
            <a:r>
              <a:rPr lang="nl-NL" sz="1600" dirty="0"/>
              <a:t>Voorkeurshouding en overstrekken bij baby’s</a:t>
            </a:r>
          </a:p>
          <a:p>
            <a:pPr>
              <a:buFontTx/>
              <a:buChar char="-"/>
            </a:pPr>
            <a:r>
              <a:rPr lang="nl-NL" sz="1600" dirty="0"/>
              <a:t>Ontwikkelingsgerichte zorg</a:t>
            </a:r>
          </a:p>
          <a:p>
            <a:r>
              <a:rPr lang="nl-NL" sz="2000" dirty="0" smtClean="0">
                <a:hlinkClick r:id="rId4"/>
              </a:rPr>
              <a:t>www.infoNu.nl</a:t>
            </a:r>
            <a:endParaRPr lang="nl-NL" sz="2000" dirty="0" smtClean="0"/>
          </a:p>
          <a:p>
            <a:pPr>
              <a:buFontTx/>
              <a:buChar char="-"/>
            </a:pPr>
            <a:r>
              <a:rPr lang="nl-NL" sz="1600" dirty="0" smtClean="0"/>
              <a:t>Hormonen en hun onschatbare invloed</a:t>
            </a:r>
          </a:p>
          <a:p>
            <a:r>
              <a:rPr lang="nl-NL" sz="2000" dirty="0" smtClean="0">
                <a:hlinkClick r:id="rId5"/>
              </a:rPr>
              <a:t>www.veiligheid.nl</a:t>
            </a:r>
            <a:r>
              <a:rPr lang="nl-NL" sz="2000" dirty="0" smtClean="0"/>
              <a:t>, </a:t>
            </a:r>
            <a:r>
              <a:rPr lang="nl-NL" sz="1600" dirty="0" smtClean="0"/>
              <a:t>veilig slapen</a:t>
            </a:r>
          </a:p>
          <a:p>
            <a:r>
              <a:rPr lang="nl-NL" sz="2000" dirty="0" smtClean="0"/>
              <a:t>Documenten </a:t>
            </a:r>
          </a:p>
          <a:p>
            <a:pPr>
              <a:buFontTx/>
              <a:buChar char="-"/>
            </a:pPr>
            <a:r>
              <a:rPr lang="nl-NL" sz="1600" dirty="0" smtClean="0"/>
              <a:t>PDF Development of </a:t>
            </a:r>
            <a:r>
              <a:rPr lang="nl-NL" sz="1600" dirty="0" err="1" smtClean="0"/>
              <a:t>sucking</a:t>
            </a:r>
            <a:r>
              <a:rPr lang="nl-NL" sz="1600" dirty="0" smtClean="0"/>
              <a:t> </a:t>
            </a:r>
            <a:r>
              <a:rPr lang="nl-NL" sz="1600" dirty="0" err="1" smtClean="0"/>
              <a:t>patterns</a:t>
            </a:r>
            <a:r>
              <a:rPr lang="nl-NL" sz="1600" dirty="0" smtClean="0"/>
              <a:t> in </a:t>
            </a:r>
            <a:r>
              <a:rPr lang="nl-NL" sz="1600" dirty="0" err="1" smtClean="0"/>
              <a:t>preterm</a:t>
            </a:r>
            <a:r>
              <a:rPr lang="nl-NL" sz="1600" dirty="0" smtClean="0"/>
              <a:t> </a:t>
            </a:r>
            <a:r>
              <a:rPr lang="nl-NL" sz="1600" dirty="0" err="1" smtClean="0"/>
              <a:t>infants</a:t>
            </a:r>
            <a:r>
              <a:rPr lang="nl-NL" sz="1600" dirty="0" smtClean="0"/>
              <a:t>, </a:t>
            </a:r>
            <a:r>
              <a:rPr lang="nl-NL" sz="1600" dirty="0" err="1" smtClean="0"/>
              <a:t>Saakje</a:t>
            </a:r>
            <a:r>
              <a:rPr lang="nl-NL" sz="1600" dirty="0" smtClean="0"/>
              <a:t> P. da Costa</a:t>
            </a:r>
          </a:p>
          <a:p>
            <a:pPr>
              <a:buFontTx/>
              <a:buChar char="-"/>
            </a:pPr>
            <a:endParaRPr lang="nl-NL" sz="2000" u="sng" dirty="0" smtClean="0"/>
          </a:p>
          <a:p>
            <a:pPr marL="0" indent="0">
              <a:buNone/>
            </a:pPr>
            <a:r>
              <a:rPr lang="nl-NL" sz="2000" dirty="0"/>
              <a:t>	</a:t>
            </a: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112801104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">
      <a:dk1>
        <a:srgbClr val="E10098"/>
      </a:dk1>
      <a:lt1>
        <a:srgbClr val="FFFFFF"/>
      </a:lt1>
      <a:dk2>
        <a:srgbClr val="E10098"/>
      </a:dk2>
      <a:lt2>
        <a:srgbClr val="E10098"/>
      </a:lt2>
      <a:accent1>
        <a:srgbClr val="E10098"/>
      </a:accent1>
      <a:accent2>
        <a:srgbClr val="A4D65E"/>
      </a:accent2>
      <a:accent3>
        <a:srgbClr val="FFFFFF"/>
      </a:accent3>
      <a:accent4>
        <a:srgbClr val="C00081"/>
      </a:accent4>
      <a:accent5>
        <a:srgbClr val="EEAACA"/>
      </a:accent5>
      <a:accent6>
        <a:srgbClr val="94C254"/>
      </a:accent6>
      <a:hlink>
        <a:srgbClr val="E10098"/>
      </a:hlink>
      <a:folHlink>
        <a:srgbClr val="99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E02D8A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EDADC4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AECC52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E02D8A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EDADC4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AECC52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AECC52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9DB949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E02D8A"/>
        </a:dk1>
        <a:lt1>
          <a:srgbClr val="FFFFFF"/>
        </a:lt1>
        <a:dk2>
          <a:srgbClr val="E02D8A"/>
        </a:dk2>
        <a:lt2>
          <a:srgbClr val="E02D8A"/>
        </a:lt2>
        <a:accent1>
          <a:srgbClr val="E02D8A"/>
        </a:accent1>
        <a:accent2>
          <a:srgbClr val="BFD885"/>
        </a:accent2>
        <a:accent3>
          <a:srgbClr val="FFFFFF"/>
        </a:accent3>
        <a:accent4>
          <a:srgbClr val="BF2575"/>
        </a:accent4>
        <a:accent5>
          <a:srgbClr val="EDADC4"/>
        </a:accent5>
        <a:accent6>
          <a:srgbClr val="ADC478"/>
        </a:accent6>
        <a:hlink>
          <a:srgbClr val="E02D8A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E7318C"/>
    </a:dk1>
    <a:lt1>
      <a:srgbClr val="FFFFFF"/>
    </a:lt1>
    <a:dk2>
      <a:srgbClr val="E7318C"/>
    </a:dk2>
    <a:lt2>
      <a:srgbClr val="E7318C"/>
    </a:lt2>
    <a:accent1>
      <a:srgbClr val="E7318C"/>
    </a:accent1>
    <a:accent2>
      <a:srgbClr val="A4D65E"/>
    </a:accent2>
    <a:accent3>
      <a:srgbClr val="FFFFFF"/>
    </a:accent3>
    <a:accent4>
      <a:srgbClr val="C52877"/>
    </a:accent4>
    <a:accent5>
      <a:srgbClr val="F1ADC5"/>
    </a:accent5>
    <a:accent6>
      <a:srgbClr val="94C254"/>
    </a:accent6>
    <a:hlink>
      <a:srgbClr val="E7318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114</Words>
  <Application>Microsoft Office PowerPoint</Application>
  <PresentationFormat>Diavoorstelling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Capsules</vt:lpstr>
      <vt:lpstr>Programma scholingsavond</vt:lpstr>
      <vt:lpstr>Bronvermelding</vt:lpstr>
      <vt:lpstr>Bronvermelding</vt:lpstr>
    </vt:vector>
  </TitlesOfParts>
  <Company>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KRAAMZORG</dc:title>
  <dc:creator>adm-stberg</dc:creator>
  <cp:lastModifiedBy>Geesje Fokkens</cp:lastModifiedBy>
  <cp:revision>39</cp:revision>
  <dcterms:created xsi:type="dcterms:W3CDTF">2011-12-08T14:27:06Z</dcterms:created>
  <dcterms:modified xsi:type="dcterms:W3CDTF">2015-10-08T08:24:59Z</dcterms:modified>
</cp:coreProperties>
</file>