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61" r:id="rId15"/>
    <p:sldId id="270" r:id="rId16"/>
    <p:sldId id="271" r:id="rId17"/>
    <p:sldId id="272" r:id="rId18"/>
    <p:sldId id="273" r:id="rId19"/>
    <p:sldId id="275" r:id="rId20"/>
    <p:sldId id="276" r:id="rId21"/>
    <p:sldId id="314" r:id="rId22"/>
    <p:sldId id="316" r:id="rId23"/>
    <p:sldId id="279" r:id="rId24"/>
    <p:sldId id="280" r:id="rId25"/>
    <p:sldId id="281" r:id="rId26"/>
    <p:sldId id="282" r:id="rId27"/>
    <p:sldId id="283" r:id="rId28"/>
    <p:sldId id="284" r:id="rId29"/>
    <p:sldId id="285" r:id="rId30"/>
    <p:sldId id="286" r:id="rId31"/>
    <p:sldId id="287" r:id="rId32"/>
    <p:sldId id="288" r:id="rId33"/>
    <p:sldId id="292" r:id="rId34"/>
    <p:sldId id="274" r:id="rId35"/>
    <p:sldId id="293" r:id="rId36"/>
    <p:sldId id="302" r:id="rId37"/>
    <p:sldId id="294" r:id="rId38"/>
    <p:sldId id="295" r:id="rId39"/>
    <p:sldId id="296" r:id="rId40"/>
    <p:sldId id="297" r:id="rId41"/>
    <p:sldId id="317" r:id="rId42"/>
    <p:sldId id="298" r:id="rId43"/>
    <p:sldId id="299" r:id="rId44"/>
    <p:sldId id="300" r:id="rId45"/>
    <p:sldId id="301" r:id="rId46"/>
    <p:sldId id="303" r:id="rId47"/>
    <p:sldId id="305" r:id="rId48"/>
    <p:sldId id="306" r:id="rId49"/>
    <p:sldId id="307" r:id="rId50"/>
    <p:sldId id="308" r:id="rId51"/>
    <p:sldId id="278" r:id="rId52"/>
    <p:sldId id="309" r:id="rId53"/>
    <p:sldId id="318" r:id="rId54"/>
    <p:sldId id="311" r:id="rId55"/>
    <p:sldId id="312" r:id="rId5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12" name="Hoofdtekst - niveau één…"/>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92" name="Titeltekst"/>
          <p:cNvSpPr txBox="1">
            <a:spLocks noGrp="1"/>
          </p:cNvSpPr>
          <p:nvPr>
            <p:ph type="title"/>
          </p:nvPr>
        </p:nvSpPr>
        <p:spPr>
          <a:prstGeom prst="rect">
            <a:avLst/>
          </a:prstGeom>
        </p:spPr>
        <p:txBody>
          <a:bodyPr/>
          <a:lstStyle/>
          <a:p>
            <a:r>
              <a:t>Titeltekst</a:t>
            </a:r>
          </a:p>
        </p:txBody>
      </p:sp>
      <p:sp>
        <p:nvSpPr>
          <p:cNvPr id="93"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101" name="Titeltekst"/>
          <p:cNvSpPr txBox="1">
            <a:spLocks noGrp="1"/>
          </p:cNvSpPr>
          <p:nvPr>
            <p:ph type="title"/>
          </p:nvPr>
        </p:nvSpPr>
        <p:spPr>
          <a:xfrm>
            <a:off x="8724900" y="365125"/>
            <a:ext cx="2628900" cy="5811838"/>
          </a:xfrm>
          <a:prstGeom prst="rect">
            <a:avLst/>
          </a:prstGeom>
        </p:spPr>
        <p:txBody>
          <a:bodyPr/>
          <a:lstStyle/>
          <a:p>
            <a:r>
              <a:t>Titeltekst</a:t>
            </a:r>
          </a:p>
        </p:txBody>
      </p:sp>
      <p:sp>
        <p:nvSpPr>
          <p:cNvPr id="102" name="Hoofdtekst - niveau één…"/>
          <p:cNvSpPr txBox="1">
            <a:spLocks noGrp="1"/>
          </p:cNvSpPr>
          <p:nvPr>
            <p:ph type="body" idx="1"/>
          </p:nvPr>
        </p:nvSpPr>
        <p:spPr>
          <a:xfrm>
            <a:off x="838200" y="365125"/>
            <a:ext cx="7734300" cy="58118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20" name="Titeltekst"/>
          <p:cNvSpPr txBox="1">
            <a:spLocks noGrp="1"/>
          </p:cNvSpPr>
          <p:nvPr>
            <p:ph type="title"/>
          </p:nvPr>
        </p:nvSpPr>
        <p:spPr>
          <a:prstGeom prst="rect">
            <a:avLst/>
          </a:prstGeom>
        </p:spPr>
        <p:txBody>
          <a:bodyPr/>
          <a:lstStyle/>
          <a:p>
            <a:r>
              <a:t>Titeltekst</a:t>
            </a:r>
          </a:p>
        </p:txBody>
      </p:sp>
      <p:sp>
        <p:nvSpPr>
          <p:cNvPr id="21"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29" name="Titeltekst"/>
          <p:cNvSpPr txBox="1">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30" name="Hoofdtekst - niveau één…"/>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38" name="Titeltekst"/>
          <p:cNvSpPr txBox="1">
            <a:spLocks noGrp="1"/>
          </p:cNvSpPr>
          <p:nvPr>
            <p:ph type="title"/>
          </p:nvPr>
        </p:nvSpPr>
        <p:spPr>
          <a:prstGeom prst="rect">
            <a:avLst/>
          </a:prstGeom>
        </p:spPr>
        <p:txBody>
          <a:bodyPr/>
          <a:lstStyle/>
          <a:p>
            <a:r>
              <a:t>Titeltekst</a:t>
            </a:r>
          </a:p>
        </p:txBody>
      </p:sp>
      <p:sp>
        <p:nvSpPr>
          <p:cNvPr id="39"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47" name="Titeltekst"/>
          <p:cNvSpPr txBox="1">
            <a:spLocks noGrp="1"/>
          </p:cNvSpPr>
          <p:nvPr>
            <p:ph type="title"/>
          </p:nvPr>
        </p:nvSpPr>
        <p:spPr>
          <a:xfrm>
            <a:off x="839787" y="365125"/>
            <a:ext cx="10515601" cy="1325563"/>
          </a:xfrm>
          <a:prstGeom prst="rect">
            <a:avLst/>
          </a:prstGeom>
        </p:spPr>
        <p:txBody>
          <a:bodyPr/>
          <a:lstStyle/>
          <a:p>
            <a:r>
              <a:t>Titeltekst</a:t>
            </a:r>
          </a:p>
        </p:txBody>
      </p:sp>
      <p:sp>
        <p:nvSpPr>
          <p:cNvPr id="48" name="Hoofdtekst - niveau één…"/>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a:spLocks noGrp="1"/>
          </p:cNvSpPr>
          <p:nvPr>
            <p:ph type="body" sz="quarter" idx="13"/>
          </p:nvPr>
        </p:nvSpPr>
        <p:spPr>
          <a:xfrm>
            <a:off x="6172200" y="1681163"/>
            <a:ext cx="5183188" cy="823914"/>
          </a:xfrm>
          <a:prstGeom prst="rect">
            <a:avLst/>
          </a:prstGeom>
        </p:spPr>
        <p:txBody>
          <a:bodyPr anchor="b"/>
          <a:lstStyle/>
          <a:p>
            <a:endParaRPr/>
          </a:p>
        </p:txBody>
      </p:sp>
      <p:sp>
        <p:nvSpPr>
          <p:cNvPr id="5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57" name="Titeltekst"/>
          <p:cNvSpPr txBox="1">
            <a:spLocks noGrp="1"/>
          </p:cNvSpPr>
          <p:nvPr>
            <p:ph type="title"/>
          </p:nvPr>
        </p:nvSpPr>
        <p:spPr>
          <a:prstGeom prst="rect">
            <a:avLst/>
          </a:prstGeom>
        </p:spPr>
        <p:txBody>
          <a:bodyPr/>
          <a:lstStyle/>
          <a:p>
            <a:r>
              <a:t>Titeltekst</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6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72" name="Titeltekst"/>
          <p:cNvSpPr txBox="1">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73" name="Hoofdtekst - niveau één…"/>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a:spLocks noGrp="1"/>
          </p:cNvSpPr>
          <p:nvPr>
            <p:ph type="body" sz="quarter" idx="13"/>
          </p:nvPr>
        </p:nvSpPr>
        <p:spPr>
          <a:xfrm>
            <a:off x="839786" y="2057400"/>
            <a:ext cx="3932241" cy="3811588"/>
          </a:xfrm>
          <a:prstGeom prst="rect">
            <a:avLst/>
          </a:prstGeom>
        </p:spPr>
        <p:txBody>
          <a:bodyPr/>
          <a:lstStyle/>
          <a:p>
            <a:endParaRPr/>
          </a:p>
        </p:txBody>
      </p:sp>
      <p:sp>
        <p:nvSpPr>
          <p:cNvPr id="7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82" name="Titeltekst"/>
          <p:cNvSpPr txBox="1">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83" name="Tijdelijke aanduiding voor afbeelding 2"/>
          <p:cNvSpPr>
            <a:spLocks noGrp="1"/>
          </p:cNvSpPr>
          <p:nvPr>
            <p:ph type="pic" sz="half" idx="13"/>
          </p:nvPr>
        </p:nvSpPr>
        <p:spPr>
          <a:xfrm>
            <a:off x="5183187" y="987425"/>
            <a:ext cx="6172202" cy="4873625"/>
          </a:xfrm>
          <a:prstGeom prst="rect">
            <a:avLst/>
          </a:prstGeom>
        </p:spPr>
        <p:txBody>
          <a:bodyPr lIns="91439" tIns="45719" rIns="91439" bIns="45719">
            <a:noAutofit/>
          </a:bodyPr>
          <a:lstStyle/>
          <a:p>
            <a:endParaRPr/>
          </a:p>
        </p:txBody>
      </p:sp>
      <p:sp>
        <p:nvSpPr>
          <p:cNvPr id="84" name="Hoofdtekst - niveau één…"/>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Titeltekst</a:t>
            </a:r>
          </a:p>
        </p:txBody>
      </p:sp>
      <p:sp>
        <p:nvSpPr>
          <p:cNvPr id="3" name="Hoofdtekst - niveau één…"/>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089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el 1"/>
          <p:cNvSpPr txBox="1">
            <a:spLocks noGrp="1"/>
          </p:cNvSpPr>
          <p:nvPr>
            <p:ph type="ctrTitle"/>
          </p:nvPr>
        </p:nvSpPr>
        <p:spPr>
          <a:xfrm>
            <a:off x="1524000" y="1122362"/>
            <a:ext cx="9144000" cy="1529400"/>
          </a:xfrm>
          <a:prstGeom prst="rect">
            <a:avLst/>
          </a:prstGeom>
        </p:spPr>
        <p:txBody>
          <a:bodyPr/>
          <a:lstStyle/>
          <a:p>
            <a:r>
              <a:t>Burn-outpreventie</a:t>
            </a:r>
          </a:p>
        </p:txBody>
      </p:sp>
      <p:sp>
        <p:nvSpPr>
          <p:cNvPr id="113" name="Ondertitel 2"/>
          <p:cNvSpPr txBox="1">
            <a:spLocks noGrp="1"/>
          </p:cNvSpPr>
          <p:nvPr>
            <p:ph type="subTitle" sz="quarter" idx="1"/>
          </p:nvPr>
        </p:nvSpPr>
        <p:spPr>
          <a:xfrm>
            <a:off x="1524000" y="3602037"/>
            <a:ext cx="9144000" cy="1655762"/>
          </a:xfrm>
          <a:prstGeom prst="rect">
            <a:avLst/>
          </a:prstGeom>
        </p:spPr>
        <p:txBody>
          <a:bodyPr/>
          <a:lstStyle/>
          <a:p>
            <a:pPr defTabSz="868680">
              <a:spcBef>
                <a:spcPts val="900"/>
              </a:spcBef>
              <a:defRPr sz="3000"/>
            </a:pPr>
            <a:r>
              <a:t>Nascholing Huisartsen </a:t>
            </a:r>
          </a:p>
          <a:p>
            <a:pPr defTabSz="868680">
              <a:spcBef>
                <a:spcPts val="900"/>
              </a:spcBef>
              <a:defRPr sz="3000"/>
            </a:pPr>
            <a:r>
              <a:t>Door Martijnse, Huisarts  Cees Stegenga, Psycholoog</a:t>
            </a:r>
          </a:p>
          <a:p>
            <a:pPr defTabSz="868680">
              <a:spcBef>
                <a:spcPts val="900"/>
              </a:spcBef>
              <a:defRPr sz="1900"/>
            </a:pPr>
            <a:r>
              <a:t>Malaga, 27-31 maart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Dag 1 : bewustwording…"/>
          <p:cNvSpPr txBox="1">
            <a:spLocks noGrp="1"/>
          </p:cNvSpPr>
          <p:nvPr>
            <p:ph type="body" idx="1"/>
          </p:nvPr>
        </p:nvSpPr>
        <p:spPr>
          <a:xfrm>
            <a:off x="838200" y="944880"/>
            <a:ext cx="10515600" cy="5232083"/>
          </a:xfrm>
          <a:prstGeom prst="rect">
            <a:avLst/>
          </a:prstGeom>
        </p:spPr>
        <p:txBody>
          <a:bodyPr>
            <a:normAutofit fontScale="92500" lnSpcReduction="20000"/>
          </a:bodyPr>
          <a:lstStyle/>
          <a:p>
            <a:pPr marL="0" indent="0">
              <a:buNone/>
            </a:pPr>
            <a:r>
              <a:rPr lang="nl-NL" sz="3900" dirty="0"/>
              <a:t>Overzicht programma</a:t>
            </a:r>
          </a:p>
          <a:p>
            <a:pPr marL="0" indent="0">
              <a:buNone/>
            </a:pPr>
            <a:endParaRPr lang="nl-NL" sz="3200" dirty="0"/>
          </a:p>
          <a:p>
            <a:pPr marL="0" indent="0">
              <a:buNone/>
            </a:pPr>
            <a:r>
              <a:rPr sz="3200" dirty="0"/>
              <a:t>Dag 1 : </a:t>
            </a:r>
            <a:r>
              <a:rPr lang="nl-NL" sz="3200" dirty="0"/>
              <a:t>B</a:t>
            </a:r>
            <a:r>
              <a:rPr sz="3200" dirty="0" err="1"/>
              <a:t>ewustwording</a:t>
            </a:r>
            <a:endParaRPr lang="nl-NL" sz="3200" dirty="0"/>
          </a:p>
          <a:p>
            <a:pPr marL="0" indent="0">
              <a:buNone/>
            </a:pPr>
            <a:endParaRPr dirty="0"/>
          </a:p>
          <a:p>
            <a:pPr marL="0" indent="0">
              <a:buNone/>
            </a:pPr>
            <a:r>
              <a:rPr sz="3200" dirty="0"/>
              <a:t>Dag 2 : </a:t>
            </a:r>
            <a:r>
              <a:rPr lang="nl-NL" sz="3200" dirty="0"/>
              <a:t>A</a:t>
            </a:r>
            <a:r>
              <a:rPr sz="3200" dirty="0" err="1"/>
              <a:t>anzet</a:t>
            </a:r>
            <a:r>
              <a:rPr sz="3200" dirty="0"/>
              <a:t> tot </a:t>
            </a:r>
            <a:r>
              <a:rPr sz="3200" dirty="0" err="1"/>
              <a:t>verandering</a:t>
            </a:r>
            <a:endParaRPr lang="nl-NL" sz="3200" dirty="0"/>
          </a:p>
          <a:p>
            <a:pPr marL="0" indent="0">
              <a:buNone/>
            </a:pPr>
            <a:endParaRPr sz="3200" dirty="0"/>
          </a:p>
          <a:p>
            <a:pPr marL="0" indent="0">
              <a:buNone/>
            </a:pPr>
            <a:r>
              <a:rPr sz="3200" dirty="0"/>
              <a:t>Dag 3 : </a:t>
            </a:r>
            <a:r>
              <a:rPr lang="nl-NL" sz="3200" dirty="0"/>
              <a:t>C</a:t>
            </a:r>
            <a:r>
              <a:rPr sz="3200" dirty="0" err="1"/>
              <a:t>oncrete</a:t>
            </a:r>
            <a:r>
              <a:rPr sz="3200" dirty="0"/>
              <a:t> </a:t>
            </a:r>
            <a:r>
              <a:rPr sz="3200" dirty="0" err="1"/>
              <a:t>plannen</a:t>
            </a:r>
            <a:r>
              <a:rPr sz="3200" dirty="0"/>
              <a:t> </a:t>
            </a:r>
            <a:r>
              <a:rPr sz="3200" dirty="0" err="1"/>
              <a:t>maken</a:t>
            </a:r>
            <a:r>
              <a:rPr sz="3200" dirty="0"/>
              <a:t> </a:t>
            </a:r>
            <a:r>
              <a:rPr sz="3200" dirty="0" err="1"/>
              <a:t>en</a:t>
            </a:r>
            <a:r>
              <a:rPr sz="3200" dirty="0"/>
              <a:t> </a:t>
            </a:r>
            <a:r>
              <a:rPr sz="3200" dirty="0" err="1"/>
              <a:t>borgen</a:t>
            </a:r>
            <a:r>
              <a:rPr sz="3200" dirty="0"/>
              <a:t> </a:t>
            </a:r>
            <a:r>
              <a:rPr sz="3200" dirty="0" err="1"/>
              <a:t>voor</a:t>
            </a:r>
            <a:r>
              <a:rPr sz="3200" dirty="0"/>
              <a:t> de </a:t>
            </a:r>
            <a:r>
              <a:rPr sz="3200" dirty="0" err="1"/>
              <a:t>toekomst</a:t>
            </a:r>
            <a:endParaRPr sz="3200" dirty="0"/>
          </a:p>
          <a:p>
            <a:endParaRPr dirty="0"/>
          </a:p>
          <a:p>
            <a:r>
              <a:rPr dirty="0"/>
              <a:t>Elke </a:t>
            </a:r>
            <a:r>
              <a:rPr dirty="0" err="1"/>
              <a:t>deelnemer</a:t>
            </a:r>
            <a:r>
              <a:rPr dirty="0"/>
              <a:t> </a:t>
            </a:r>
            <a:r>
              <a:rPr dirty="0" err="1"/>
              <a:t>krijgt</a:t>
            </a:r>
            <a:r>
              <a:rPr dirty="0"/>
              <a:t> de </a:t>
            </a:r>
            <a:r>
              <a:rPr dirty="0" err="1"/>
              <a:t>kans</a:t>
            </a:r>
            <a:r>
              <a:rPr dirty="0"/>
              <a:t> om in </a:t>
            </a:r>
            <a:r>
              <a:rPr dirty="0" err="1"/>
              <a:t>een</a:t>
            </a:r>
            <a:r>
              <a:rPr dirty="0"/>
              <a:t> </a:t>
            </a:r>
            <a:r>
              <a:rPr dirty="0" err="1"/>
              <a:t>uur</a:t>
            </a:r>
            <a:r>
              <a:rPr dirty="0"/>
              <a:t> </a:t>
            </a:r>
            <a:r>
              <a:rPr dirty="0" err="1"/>
              <a:t>zijn</a:t>
            </a:r>
            <a:r>
              <a:rPr dirty="0"/>
              <a:t> </a:t>
            </a:r>
            <a:r>
              <a:rPr dirty="0" err="1"/>
              <a:t>specifieke</a:t>
            </a:r>
            <a:r>
              <a:rPr dirty="0"/>
              <a:t> </a:t>
            </a:r>
            <a:r>
              <a:rPr dirty="0" err="1"/>
              <a:t>aandachtspunten</a:t>
            </a:r>
            <a:r>
              <a:rPr dirty="0"/>
              <a:t>/ </a:t>
            </a:r>
            <a:r>
              <a:rPr dirty="0" err="1"/>
              <a:t>problemen</a:t>
            </a:r>
            <a:r>
              <a:rPr dirty="0"/>
              <a:t> </a:t>
            </a:r>
            <a:r>
              <a:rPr dirty="0" err="1"/>
              <a:t>te</a:t>
            </a:r>
            <a:r>
              <a:rPr dirty="0"/>
              <a:t> </a:t>
            </a:r>
            <a:r>
              <a:rPr dirty="0" err="1"/>
              <a:t>bespreken</a:t>
            </a:r>
            <a:r>
              <a:rPr lang="nl-NL" dirty="0"/>
              <a:t> (coachsessie)</a:t>
            </a:r>
            <a:endParaRPr dirty="0"/>
          </a:p>
          <a:p>
            <a:r>
              <a:rPr dirty="0" err="1"/>
              <a:t>Middag</a:t>
            </a:r>
            <a:r>
              <a:rPr lang="nl-NL" dirty="0"/>
              <a:t> </a:t>
            </a:r>
            <a:r>
              <a:rPr dirty="0" err="1"/>
              <a:t>opdracht</a:t>
            </a:r>
            <a:r>
              <a:rPr dirty="0"/>
              <a:t>, </a:t>
            </a:r>
            <a:r>
              <a:rPr dirty="0" err="1"/>
              <a:t>meestal</a:t>
            </a:r>
            <a:r>
              <a:rPr dirty="0"/>
              <a:t> </a:t>
            </a:r>
            <a:r>
              <a:rPr dirty="0" err="1"/>
              <a:t>buiten</a:t>
            </a:r>
            <a:r>
              <a:rPr dirty="0"/>
              <a:t> in de </a:t>
            </a:r>
            <a:r>
              <a:rPr dirty="0" err="1"/>
              <a:t>natuur</a:t>
            </a:r>
            <a:r>
              <a:rPr dirty="0"/>
              <a:t>, </a:t>
            </a:r>
            <a:r>
              <a:rPr dirty="0" err="1"/>
              <a:t>wordt</a:t>
            </a:r>
            <a:r>
              <a:rPr dirty="0"/>
              <a:t> </a:t>
            </a:r>
            <a:r>
              <a:rPr lang="nl-NL" dirty="0"/>
              <a:t>na</a:t>
            </a:r>
            <a:r>
              <a:rPr dirty="0" err="1"/>
              <a:t>besproken</a:t>
            </a:r>
            <a:r>
              <a:rPr dirty="0"/>
              <a:t> </a:t>
            </a:r>
            <a:r>
              <a:rPr dirty="0" err="1"/>
              <a:t>tijdens</a:t>
            </a:r>
            <a:r>
              <a:rPr dirty="0"/>
              <a:t> het diner</a:t>
            </a:r>
            <a:r>
              <a:rPr lang="nl-NL" dirty="0"/>
              <a:t> (een uur)</a:t>
            </a:r>
            <a:endParaRPr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el 1"/>
          <p:cNvSpPr txBox="1">
            <a:spLocks noGrp="1"/>
          </p:cNvSpPr>
          <p:nvPr>
            <p:ph type="title"/>
          </p:nvPr>
        </p:nvSpPr>
        <p:spPr>
          <a:xfrm>
            <a:off x="838200" y="365125"/>
            <a:ext cx="10515600" cy="926464"/>
          </a:xfrm>
          <a:prstGeom prst="rect">
            <a:avLst/>
          </a:prstGeom>
        </p:spPr>
        <p:txBody>
          <a:bodyPr/>
          <a:lstStyle/>
          <a:p>
            <a:r>
              <a:rPr dirty="0">
                <a:latin typeface="+mn-lt"/>
              </a:rPr>
              <a:t>Dag 1 </a:t>
            </a:r>
            <a:r>
              <a:rPr dirty="0" err="1">
                <a:latin typeface="+mn-lt"/>
              </a:rPr>
              <a:t>Bewustwording</a:t>
            </a:r>
            <a:endParaRPr dirty="0">
              <a:latin typeface="+mn-lt"/>
            </a:endParaRPr>
          </a:p>
        </p:txBody>
      </p:sp>
      <p:sp>
        <p:nvSpPr>
          <p:cNvPr id="146" name="Tijdelijke aanduiding voor inhoud 2"/>
          <p:cNvSpPr txBox="1">
            <a:spLocks noGrp="1"/>
          </p:cNvSpPr>
          <p:nvPr>
            <p:ph type="body" idx="1"/>
          </p:nvPr>
        </p:nvSpPr>
        <p:spPr>
          <a:xfrm>
            <a:off x="838200" y="1557336"/>
            <a:ext cx="10515600" cy="5072066"/>
          </a:xfrm>
          <a:prstGeom prst="rect">
            <a:avLst/>
          </a:prstGeom>
        </p:spPr>
        <p:txBody>
          <a:bodyPr/>
          <a:lstStyle/>
          <a:p>
            <a:pPr marL="0" indent="0" defTabSz="905255">
              <a:lnSpc>
                <a:spcPct val="72900"/>
              </a:lnSpc>
              <a:spcBef>
                <a:spcPts val="900"/>
              </a:spcBef>
              <a:buSzTx/>
              <a:buNone/>
              <a:defRPr sz="2475"/>
            </a:pPr>
            <a:r>
              <a:t>9.00 – 13.00 uur</a:t>
            </a:r>
          </a:p>
          <a:p>
            <a:pPr marL="226313" indent="-226313" defTabSz="905255">
              <a:lnSpc>
                <a:spcPct val="72900"/>
              </a:lnSpc>
              <a:spcBef>
                <a:spcPts val="900"/>
              </a:spcBef>
              <a:defRPr sz="2475"/>
            </a:pPr>
            <a:r>
              <a:t>Introductie coaches en programma</a:t>
            </a:r>
          </a:p>
          <a:p>
            <a:pPr marL="226313" indent="-226313" defTabSz="905255">
              <a:lnSpc>
                <a:spcPct val="72900"/>
              </a:lnSpc>
              <a:spcBef>
                <a:spcPts val="900"/>
              </a:spcBef>
              <a:defRPr sz="2475"/>
            </a:pPr>
            <a:r>
              <a:t>Coachkaarten: wie ben je en wat brengt je hier?</a:t>
            </a:r>
          </a:p>
          <a:p>
            <a:pPr marL="0" indent="0" defTabSz="905255">
              <a:lnSpc>
                <a:spcPct val="72900"/>
              </a:lnSpc>
              <a:spcBef>
                <a:spcPts val="900"/>
              </a:spcBef>
              <a:buSzTx/>
              <a:buNone/>
              <a:defRPr sz="1485"/>
            </a:pPr>
            <a:r>
              <a:t>Doel: kennismaking en individuele leerdoelen formuleren</a:t>
            </a:r>
          </a:p>
          <a:p>
            <a:pPr marL="226313" indent="-226313" defTabSz="905255">
              <a:lnSpc>
                <a:spcPct val="72900"/>
              </a:lnSpc>
              <a:spcBef>
                <a:spcPts val="900"/>
              </a:spcBef>
              <a:defRPr sz="2475"/>
            </a:pPr>
            <a:r>
              <a:t>Uitleg Actie-Controle model met oefening</a:t>
            </a:r>
            <a:endParaRPr sz="1485"/>
          </a:p>
          <a:p>
            <a:pPr marL="0" indent="0" defTabSz="905255">
              <a:lnSpc>
                <a:spcPct val="72900"/>
              </a:lnSpc>
              <a:spcBef>
                <a:spcPts val="900"/>
              </a:spcBef>
              <a:buSzTx/>
              <a:buNone/>
              <a:defRPr sz="1386"/>
            </a:pPr>
            <a:r>
              <a:t>Doel: uitleg didactische aanpak en inzicht sterkte en zwakte van de eigen cognitieve systemen</a:t>
            </a:r>
          </a:p>
          <a:p>
            <a:pPr marL="226313" indent="-226313" defTabSz="905255">
              <a:lnSpc>
                <a:spcPct val="72900"/>
              </a:lnSpc>
              <a:spcBef>
                <a:spcPts val="900"/>
              </a:spcBef>
              <a:defRPr sz="2475"/>
            </a:pPr>
            <a:r>
              <a:t>Vitaliteits-piramide</a:t>
            </a:r>
          </a:p>
          <a:p>
            <a:pPr marL="0" indent="0" defTabSz="905255">
              <a:lnSpc>
                <a:spcPct val="72900"/>
              </a:lnSpc>
              <a:spcBef>
                <a:spcPts val="900"/>
              </a:spcBef>
              <a:buSzTx/>
              <a:buNone/>
              <a:defRPr sz="1485"/>
            </a:pPr>
            <a:r>
              <a:t>Doel: inzicht krijgen in de huidige situatie</a:t>
            </a:r>
            <a:endParaRPr sz="2475"/>
          </a:p>
          <a:p>
            <a:pPr marL="226313" indent="-226313" defTabSz="905255">
              <a:lnSpc>
                <a:spcPct val="72900"/>
              </a:lnSpc>
              <a:spcBef>
                <a:spcPts val="900"/>
              </a:spcBef>
              <a:defRPr sz="2475"/>
            </a:pPr>
            <a:r>
              <a:t>Burn-outrecept</a:t>
            </a:r>
          </a:p>
          <a:p>
            <a:pPr marL="226313" indent="-226313" defTabSz="905255">
              <a:lnSpc>
                <a:spcPct val="72900"/>
              </a:lnSpc>
              <a:spcBef>
                <a:spcPts val="900"/>
              </a:spcBef>
              <a:defRPr sz="2475"/>
            </a:pPr>
            <a:r>
              <a:t>Wat zijn energiebronnen en wat zijn energielekken?! Oefening energieniveau en monitoring ervan 1. werk 2. privé 3. balans werk en privé </a:t>
            </a:r>
          </a:p>
          <a:p>
            <a:pPr marL="0" indent="0" defTabSz="905255">
              <a:lnSpc>
                <a:spcPct val="72900"/>
              </a:lnSpc>
              <a:spcBef>
                <a:spcPts val="900"/>
              </a:spcBef>
              <a:buSzTx/>
              <a:buNone/>
              <a:defRPr sz="1485"/>
            </a:pPr>
            <a:r>
              <a:t>Doel: bewustwording energiebalans in het werk en privé en de interactie daar tussen</a:t>
            </a:r>
            <a:endParaRPr sz="2475"/>
          </a:p>
          <a:p>
            <a:pPr marL="226313" indent="-226313" defTabSz="905255">
              <a:lnSpc>
                <a:spcPct val="72900"/>
              </a:lnSpc>
              <a:spcBef>
                <a:spcPts val="900"/>
              </a:spcBef>
              <a:defRPr sz="2475"/>
            </a:pPr>
            <a:r>
              <a:t>Hiërarchie van waarden (levensgebieden), uitleg en oefening</a:t>
            </a:r>
          </a:p>
          <a:p>
            <a:pPr marL="0" indent="0" defTabSz="905255">
              <a:lnSpc>
                <a:spcPct val="72900"/>
              </a:lnSpc>
              <a:spcBef>
                <a:spcPts val="900"/>
              </a:spcBef>
              <a:buSzTx/>
              <a:buNone/>
              <a:defRPr sz="1485"/>
            </a:pPr>
            <a:r>
              <a:t>Doel: bewustwording prioriteiten en de huidige invulling daarvan en mogelijke consequenties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itel 1"/>
          <p:cNvSpPr txBox="1">
            <a:spLocks noGrp="1"/>
          </p:cNvSpPr>
          <p:nvPr>
            <p:ph type="title"/>
          </p:nvPr>
        </p:nvSpPr>
        <p:spPr>
          <a:xfrm>
            <a:off x="838200" y="365125"/>
            <a:ext cx="10515600" cy="1325563"/>
          </a:xfrm>
          <a:prstGeom prst="rect">
            <a:avLst/>
          </a:prstGeom>
        </p:spPr>
        <p:txBody>
          <a:bodyPr/>
          <a:lstStyle/>
          <a:p>
            <a:r>
              <a:rPr dirty="0" err="1">
                <a:latin typeface="+mn-lt"/>
              </a:rPr>
              <a:t>Vervolg</a:t>
            </a:r>
            <a:r>
              <a:rPr dirty="0">
                <a:latin typeface="+mn-lt"/>
              </a:rPr>
              <a:t> </a:t>
            </a:r>
            <a:r>
              <a:rPr dirty="0" err="1">
                <a:latin typeface="+mn-lt"/>
              </a:rPr>
              <a:t>dag</a:t>
            </a:r>
            <a:r>
              <a:rPr dirty="0">
                <a:latin typeface="+mn-lt"/>
              </a:rPr>
              <a:t> 1 </a:t>
            </a:r>
            <a:r>
              <a:rPr dirty="0" err="1">
                <a:latin typeface="+mn-lt"/>
              </a:rPr>
              <a:t>Bewustwording</a:t>
            </a:r>
            <a:endParaRPr dirty="0">
              <a:latin typeface="+mn-lt"/>
            </a:endParaRPr>
          </a:p>
        </p:txBody>
      </p:sp>
      <p:sp>
        <p:nvSpPr>
          <p:cNvPr id="149" name="Tijdelijke aanduiding voor inhoud 2"/>
          <p:cNvSpPr txBox="1">
            <a:spLocks noGrp="1"/>
          </p:cNvSpPr>
          <p:nvPr>
            <p:ph type="body" idx="1"/>
          </p:nvPr>
        </p:nvSpPr>
        <p:spPr>
          <a:xfrm>
            <a:off x="838200" y="2014535"/>
            <a:ext cx="10515600" cy="4162428"/>
          </a:xfrm>
          <a:prstGeom prst="rect">
            <a:avLst/>
          </a:prstGeom>
        </p:spPr>
        <p:txBody>
          <a:bodyPr/>
          <a:lstStyle/>
          <a:p>
            <a:pPr marL="214884" indent="-214884" defTabSz="859536">
              <a:spcBef>
                <a:spcPts val="900"/>
              </a:spcBef>
              <a:defRPr sz="2632"/>
            </a:pPr>
            <a:r>
              <a:rPr dirty="0" err="1"/>
              <a:t>Effecten</a:t>
            </a:r>
            <a:r>
              <a:rPr dirty="0"/>
              <a:t> van </a:t>
            </a:r>
            <a:r>
              <a:rPr dirty="0" err="1"/>
              <a:t>chronische</a:t>
            </a:r>
            <a:r>
              <a:rPr dirty="0"/>
              <a:t> stress op het DNA</a:t>
            </a:r>
          </a:p>
          <a:p>
            <a:pPr marL="0" indent="0" defTabSz="859536">
              <a:spcBef>
                <a:spcPts val="900"/>
              </a:spcBef>
              <a:buSzTx/>
              <a:buNone/>
              <a:defRPr sz="1410"/>
            </a:pPr>
            <a:r>
              <a:rPr dirty="0"/>
              <a:t>Doel: update </a:t>
            </a:r>
            <a:r>
              <a:rPr dirty="0" err="1"/>
              <a:t>wetenschappelijke</a:t>
            </a:r>
            <a:r>
              <a:rPr dirty="0"/>
              <a:t> </a:t>
            </a:r>
            <a:r>
              <a:rPr dirty="0" err="1"/>
              <a:t>kennis</a:t>
            </a:r>
            <a:r>
              <a:rPr dirty="0"/>
              <a:t> </a:t>
            </a:r>
            <a:r>
              <a:rPr dirty="0" err="1"/>
              <a:t>en</a:t>
            </a:r>
            <a:r>
              <a:rPr dirty="0"/>
              <a:t> </a:t>
            </a:r>
            <a:r>
              <a:rPr dirty="0" err="1"/>
              <a:t>concreet</a:t>
            </a:r>
            <a:r>
              <a:rPr dirty="0"/>
              <a:t> </a:t>
            </a:r>
            <a:r>
              <a:rPr dirty="0" err="1"/>
              <a:t>maken</a:t>
            </a:r>
            <a:r>
              <a:rPr dirty="0"/>
              <a:t> </a:t>
            </a:r>
            <a:r>
              <a:rPr dirty="0" err="1"/>
              <a:t>gevolgen</a:t>
            </a:r>
            <a:r>
              <a:rPr dirty="0"/>
              <a:t> </a:t>
            </a:r>
            <a:r>
              <a:rPr dirty="0" err="1"/>
              <a:t>hiervan</a:t>
            </a:r>
            <a:r>
              <a:rPr dirty="0"/>
              <a:t> </a:t>
            </a:r>
            <a:r>
              <a:rPr dirty="0" err="1"/>
              <a:t>en</a:t>
            </a:r>
            <a:r>
              <a:rPr dirty="0"/>
              <a:t> </a:t>
            </a:r>
            <a:r>
              <a:rPr dirty="0" err="1"/>
              <a:t>mogelijke</a:t>
            </a:r>
            <a:r>
              <a:rPr dirty="0"/>
              <a:t> </a:t>
            </a:r>
            <a:r>
              <a:rPr dirty="0" err="1"/>
              <a:t>oplossingen</a:t>
            </a:r>
            <a:endParaRPr dirty="0"/>
          </a:p>
          <a:p>
            <a:pPr marL="214884" indent="-214884" defTabSz="859536">
              <a:spcBef>
                <a:spcPts val="900"/>
              </a:spcBef>
              <a:defRPr sz="2632"/>
            </a:pPr>
            <a:r>
              <a:rPr dirty="0" err="1"/>
              <a:t>Instructie</a:t>
            </a:r>
            <a:r>
              <a:rPr dirty="0"/>
              <a:t> </a:t>
            </a:r>
            <a:r>
              <a:rPr dirty="0" err="1"/>
              <a:t>middagopdracht</a:t>
            </a:r>
            <a:endParaRPr dirty="0"/>
          </a:p>
          <a:p>
            <a:pPr marL="0" indent="0" defTabSz="859536">
              <a:spcBef>
                <a:spcPts val="900"/>
              </a:spcBef>
              <a:buSzTx/>
              <a:buNone/>
              <a:defRPr sz="1316"/>
            </a:pPr>
            <a:r>
              <a:rPr dirty="0"/>
              <a:t>Doel: </a:t>
            </a:r>
            <a:r>
              <a:rPr dirty="0" err="1"/>
              <a:t>stilstaan</a:t>
            </a:r>
            <a:r>
              <a:rPr dirty="0"/>
              <a:t> </a:t>
            </a:r>
            <a:r>
              <a:rPr dirty="0" err="1"/>
              <a:t>bij</a:t>
            </a:r>
            <a:r>
              <a:rPr dirty="0"/>
              <a:t> </a:t>
            </a:r>
            <a:r>
              <a:rPr dirty="0" err="1"/>
              <a:t>energiegevers</a:t>
            </a:r>
            <a:r>
              <a:rPr dirty="0"/>
              <a:t> </a:t>
            </a:r>
            <a:r>
              <a:rPr dirty="0" err="1"/>
              <a:t>en</a:t>
            </a:r>
            <a:r>
              <a:rPr dirty="0"/>
              <a:t> </a:t>
            </a:r>
            <a:r>
              <a:rPr dirty="0" err="1"/>
              <a:t>energielekken</a:t>
            </a:r>
            <a:r>
              <a:rPr dirty="0"/>
              <a:t> in de </a:t>
            </a:r>
            <a:r>
              <a:rPr dirty="0" err="1"/>
              <a:t>huisartsenpraktijk</a:t>
            </a:r>
            <a:r>
              <a:rPr dirty="0"/>
              <a:t> </a:t>
            </a:r>
            <a:r>
              <a:rPr dirty="0" err="1"/>
              <a:t>en</a:t>
            </a:r>
            <a:r>
              <a:rPr dirty="0"/>
              <a:t> </a:t>
            </a:r>
            <a:r>
              <a:rPr dirty="0" err="1"/>
              <a:t>ook</a:t>
            </a:r>
            <a:r>
              <a:rPr dirty="0"/>
              <a:t> </a:t>
            </a:r>
            <a:r>
              <a:rPr dirty="0" err="1"/>
              <a:t>privé</a:t>
            </a:r>
            <a:endParaRPr dirty="0"/>
          </a:p>
          <a:p>
            <a:pPr marL="214884" indent="-214884" defTabSz="859536">
              <a:spcBef>
                <a:spcPts val="900"/>
              </a:spcBef>
              <a:defRPr sz="2632"/>
            </a:pPr>
            <a:r>
              <a:rPr dirty="0" err="1"/>
              <a:t>Tijdens</a:t>
            </a:r>
            <a:r>
              <a:rPr dirty="0"/>
              <a:t> het diner </a:t>
            </a:r>
            <a:r>
              <a:rPr dirty="0" err="1"/>
              <a:t>bespreken</a:t>
            </a:r>
            <a:r>
              <a:rPr dirty="0"/>
              <a:t> van de </a:t>
            </a:r>
            <a:r>
              <a:rPr dirty="0" err="1"/>
              <a:t>middagopdracht</a:t>
            </a:r>
            <a:r>
              <a:rPr dirty="0"/>
              <a:t> </a:t>
            </a:r>
          </a:p>
          <a:p>
            <a:pPr marL="214884" indent="-214884" defTabSz="859536">
              <a:spcBef>
                <a:spcPts val="900"/>
              </a:spcBef>
              <a:defRPr sz="2632"/>
            </a:pPr>
            <a:r>
              <a:rPr dirty="0"/>
              <a:t>In de </a:t>
            </a:r>
            <a:r>
              <a:rPr dirty="0" err="1"/>
              <a:t>middag</a:t>
            </a:r>
            <a:r>
              <a:rPr dirty="0"/>
              <a:t> 1 </a:t>
            </a:r>
            <a:r>
              <a:rPr dirty="0" err="1"/>
              <a:t>uur</a:t>
            </a:r>
            <a:r>
              <a:rPr dirty="0"/>
              <a:t> </a:t>
            </a:r>
            <a:r>
              <a:rPr dirty="0" err="1"/>
              <a:t>individuele</a:t>
            </a:r>
            <a:r>
              <a:rPr dirty="0"/>
              <a:t> </a:t>
            </a:r>
            <a:r>
              <a:rPr dirty="0" err="1"/>
              <a:t>aandacht</a:t>
            </a:r>
            <a:r>
              <a:rPr dirty="0"/>
              <a:t> </a:t>
            </a:r>
            <a:r>
              <a:rPr dirty="0" err="1"/>
              <a:t>voor</a:t>
            </a:r>
            <a:r>
              <a:rPr dirty="0"/>
              <a:t> 4 </a:t>
            </a:r>
            <a:r>
              <a:rPr dirty="0" err="1"/>
              <a:t>deelnemers</a:t>
            </a:r>
            <a:r>
              <a:rPr dirty="0"/>
              <a:t>, </a:t>
            </a:r>
            <a:r>
              <a:rPr dirty="0" err="1"/>
              <a:t>mogelijkheid</a:t>
            </a:r>
            <a:r>
              <a:rPr dirty="0"/>
              <a:t> om </a:t>
            </a:r>
            <a:r>
              <a:rPr dirty="0" err="1"/>
              <a:t>aandachtspunten</a:t>
            </a:r>
            <a:r>
              <a:rPr dirty="0"/>
              <a:t>/ </a:t>
            </a:r>
            <a:r>
              <a:rPr dirty="0" err="1"/>
              <a:t>problemen</a:t>
            </a:r>
            <a:r>
              <a:rPr dirty="0"/>
              <a:t> </a:t>
            </a:r>
            <a:r>
              <a:rPr dirty="0" err="1"/>
              <a:t>te</a:t>
            </a:r>
            <a:r>
              <a:rPr dirty="0"/>
              <a:t> </a:t>
            </a:r>
            <a:r>
              <a:rPr dirty="0" err="1"/>
              <a:t>bespreken</a:t>
            </a: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oach kaarten"/>
          <p:cNvSpPr txBox="1">
            <a:spLocks noGrp="1"/>
          </p:cNvSpPr>
          <p:nvPr>
            <p:ph type="title"/>
          </p:nvPr>
        </p:nvSpPr>
        <p:spPr>
          <a:xfrm>
            <a:off x="838200" y="365125"/>
            <a:ext cx="10515600" cy="1325563"/>
          </a:xfrm>
          <a:prstGeom prst="rect">
            <a:avLst/>
          </a:prstGeom>
        </p:spPr>
        <p:txBody>
          <a:bodyPr/>
          <a:lstStyle/>
          <a:p>
            <a:r>
              <a:rPr dirty="0">
                <a:latin typeface="+mn-lt"/>
              </a:rPr>
              <a:t>Coach </a:t>
            </a:r>
            <a:r>
              <a:rPr dirty="0" err="1">
                <a:latin typeface="+mn-lt"/>
              </a:rPr>
              <a:t>kaarten</a:t>
            </a:r>
            <a:endParaRPr dirty="0">
              <a:latin typeface="+mn-lt"/>
            </a:endParaRPr>
          </a:p>
        </p:txBody>
      </p:sp>
      <p:sp>
        <p:nvSpPr>
          <p:cNvPr id="152" name="Doel van de oefening: op een persoonlijke manier elkaar leren kennen, leerdoelen formuleren…"/>
          <p:cNvSpPr txBox="1">
            <a:spLocks noGrp="1"/>
          </p:cNvSpPr>
          <p:nvPr>
            <p:ph type="body" idx="1"/>
          </p:nvPr>
        </p:nvSpPr>
        <p:spPr>
          <a:xfrm>
            <a:off x="838200" y="1825625"/>
            <a:ext cx="10515600" cy="4351338"/>
          </a:xfrm>
          <a:prstGeom prst="rect">
            <a:avLst/>
          </a:prstGeom>
        </p:spPr>
        <p:txBody>
          <a:bodyPr/>
          <a:lstStyle/>
          <a:p>
            <a:r>
              <a:t>Doel van de oefening: op een persoonlijke manier elkaar leren kennen, leerdoelen formuleren</a:t>
            </a:r>
          </a:p>
          <a:p>
            <a:r>
              <a:t>100 foto’s waaruit iedere deelnemer er 2 kiest. Aan de hand van de gekozen foto’s in tweetallen elkaar vertellen wat de gekozen foto over hen zegt en wat deze foto’s voor hen betekenen in het kader van het onderwerp burn-out</a:t>
            </a:r>
          </a:p>
          <a:p>
            <a:r>
              <a:t>De luisteraar vertelt aan de groep wat de verteller over zichzelf heeft gezegd. Deze laatste kan eventueel nog aanvullen/ verduidelijken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Oefening Actie Control Model"/>
          <p:cNvSpPr txBox="1">
            <a:spLocks noGrp="1"/>
          </p:cNvSpPr>
          <p:nvPr>
            <p:ph type="title"/>
          </p:nvPr>
        </p:nvSpPr>
        <p:spPr>
          <a:xfrm>
            <a:off x="838200" y="365125"/>
            <a:ext cx="10515600" cy="1325563"/>
          </a:xfrm>
          <a:prstGeom prst="rect">
            <a:avLst/>
          </a:prstGeom>
        </p:spPr>
        <p:txBody>
          <a:bodyPr/>
          <a:lstStyle/>
          <a:p>
            <a:r>
              <a:rPr dirty="0" err="1">
                <a:latin typeface="+mn-lt"/>
              </a:rPr>
              <a:t>Actie-Controle</a:t>
            </a:r>
            <a:r>
              <a:rPr dirty="0">
                <a:latin typeface="+mn-lt"/>
              </a:rPr>
              <a:t> Model </a:t>
            </a:r>
            <a:br>
              <a:rPr dirty="0">
                <a:latin typeface="+mn-lt"/>
              </a:rPr>
            </a:br>
            <a:r>
              <a:rPr sz="2800" dirty="0" err="1">
                <a:latin typeface="+mn-lt"/>
              </a:rPr>
              <a:t>uitleg</a:t>
            </a:r>
            <a:r>
              <a:rPr sz="2800" dirty="0">
                <a:latin typeface="+mn-lt"/>
              </a:rPr>
              <a:t> </a:t>
            </a:r>
            <a:r>
              <a:rPr sz="2800" dirty="0" err="1">
                <a:latin typeface="+mn-lt"/>
              </a:rPr>
              <a:t>en</a:t>
            </a:r>
            <a:r>
              <a:rPr sz="2800" dirty="0">
                <a:latin typeface="+mn-lt"/>
              </a:rPr>
              <a:t> </a:t>
            </a:r>
            <a:r>
              <a:rPr sz="2800" dirty="0" err="1">
                <a:latin typeface="+mn-lt"/>
              </a:rPr>
              <a:t>oefening</a:t>
            </a:r>
            <a:endParaRPr sz="2800" dirty="0">
              <a:latin typeface="+mn-lt"/>
            </a:endParaRPr>
          </a:p>
        </p:txBody>
      </p:sp>
      <p:sp>
        <p:nvSpPr>
          <p:cNvPr id="128" name="Kies een klein probleem uit de praktijk, waarmee geoefend mag worden…"/>
          <p:cNvSpPr txBox="1">
            <a:spLocks noGrp="1"/>
          </p:cNvSpPr>
          <p:nvPr>
            <p:ph type="body" idx="1"/>
          </p:nvPr>
        </p:nvSpPr>
        <p:spPr>
          <a:xfrm>
            <a:off x="838200" y="1825625"/>
            <a:ext cx="10515600" cy="4351338"/>
          </a:xfrm>
          <a:prstGeom prst="rect">
            <a:avLst/>
          </a:prstGeom>
        </p:spPr>
        <p:txBody>
          <a:bodyPr/>
          <a:lstStyle/>
          <a:p>
            <a:pPr marL="0" indent="0" defTabSz="813816">
              <a:spcBef>
                <a:spcPts val="800"/>
              </a:spcBef>
              <a:buSzTx/>
              <a:buNone/>
              <a:defRPr sz="2492"/>
            </a:pPr>
            <a:r>
              <a:t>Oefening</a:t>
            </a:r>
          </a:p>
          <a:p>
            <a:pPr marL="203454" indent="-203454" defTabSz="813816">
              <a:spcBef>
                <a:spcPts val="800"/>
              </a:spcBef>
              <a:defRPr sz="2492"/>
            </a:pPr>
            <a:r>
              <a:t>Individueel.</a:t>
            </a:r>
          </a:p>
          <a:p>
            <a:pPr marL="203454" indent="-203454" defTabSz="813816">
              <a:spcBef>
                <a:spcPts val="800"/>
              </a:spcBef>
              <a:defRPr sz="2492"/>
            </a:pPr>
            <a:r>
              <a:t>Denk aan een probleemsituatie in de praktijk, neem een relatief klein probleem en schrijf eens op hoe je zo’n probleem aanpakt. Gebruik de hierboven genoemde volgorde: Managing Director, Planner, Doener, Controler.</a:t>
            </a:r>
          </a:p>
          <a:p>
            <a:pPr marL="203454" indent="-203454" defTabSz="813816">
              <a:spcBef>
                <a:spcPts val="800"/>
              </a:spcBef>
              <a:defRPr sz="2492"/>
            </a:pPr>
            <a:r>
              <a:t>Reflecteer nu op het proces zoals je het hebt doorlopen</a:t>
            </a:r>
          </a:p>
          <a:p>
            <a:pPr marL="203454" indent="-203454" defTabSz="813816">
              <a:spcBef>
                <a:spcPts val="800"/>
              </a:spcBef>
              <a:defRPr sz="2492"/>
            </a:pPr>
            <a:r>
              <a:t>welke van de 4 cognitieve systemen is goed ontwikkeld en welke minder? Wat heb je nog te leren en wat betekent dat voor het realiseren van je doelstelling? Schrijf op en licht toe.</a:t>
            </a:r>
          </a:p>
          <a:p>
            <a:pPr marL="203454" indent="-203454" defTabSz="813816">
              <a:spcBef>
                <a:spcPts val="800"/>
              </a:spcBef>
              <a:defRPr sz="2492"/>
            </a:pPr>
            <a:r>
              <a:t>Bespreek de uitkomsten in drietallen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el 1"/>
          <p:cNvSpPr txBox="1">
            <a:spLocks noGrp="1"/>
          </p:cNvSpPr>
          <p:nvPr>
            <p:ph type="title"/>
          </p:nvPr>
        </p:nvSpPr>
        <p:spPr>
          <a:xfrm>
            <a:off x="838200" y="365125"/>
            <a:ext cx="10515600" cy="1325563"/>
          </a:xfrm>
          <a:prstGeom prst="rect">
            <a:avLst/>
          </a:prstGeom>
        </p:spPr>
        <p:txBody>
          <a:bodyPr/>
          <a:lstStyle/>
          <a:p>
            <a:pPr>
              <a:defRPr sz="3900"/>
            </a:pPr>
            <a:r>
              <a:rPr dirty="0" err="1">
                <a:latin typeface="+mn-lt"/>
              </a:rPr>
              <a:t>Vitaliteitspiramide</a:t>
            </a:r>
            <a:br>
              <a:rPr dirty="0"/>
            </a:br>
            <a:r>
              <a:rPr sz="1800" dirty="0"/>
              <a:t>O</a:t>
            </a:r>
            <a:r>
              <a:rPr lang="nl-NL" sz="1800" dirty="0" err="1"/>
              <a:t>efening</a:t>
            </a:r>
            <a:r>
              <a:rPr sz="1800" dirty="0"/>
              <a:t>: </a:t>
            </a:r>
            <a:r>
              <a:rPr sz="1800" dirty="0" err="1"/>
              <a:t>geef</a:t>
            </a:r>
            <a:r>
              <a:rPr sz="1800" dirty="0"/>
              <a:t> </a:t>
            </a:r>
            <a:r>
              <a:rPr sz="1800" dirty="0" err="1"/>
              <a:t>jezelf</a:t>
            </a:r>
            <a:r>
              <a:rPr sz="1800" dirty="0"/>
              <a:t> </a:t>
            </a:r>
            <a:r>
              <a:rPr sz="1800" dirty="0" err="1"/>
              <a:t>een</a:t>
            </a:r>
            <a:r>
              <a:rPr sz="1800" dirty="0"/>
              <a:t> </a:t>
            </a:r>
            <a:r>
              <a:rPr sz="1800" dirty="0" err="1"/>
              <a:t>cijfer</a:t>
            </a:r>
            <a:r>
              <a:rPr sz="1800" dirty="0"/>
              <a:t> van 0--10 </a:t>
            </a:r>
            <a:r>
              <a:rPr sz="1800" dirty="0" err="1"/>
              <a:t>voor</a:t>
            </a:r>
            <a:r>
              <a:rPr sz="1800" dirty="0"/>
              <a:t> </a:t>
            </a:r>
            <a:r>
              <a:rPr sz="1800" dirty="0" err="1"/>
              <a:t>ieder</a:t>
            </a:r>
            <a:r>
              <a:rPr sz="1800" dirty="0"/>
              <a:t> </a:t>
            </a:r>
            <a:r>
              <a:rPr sz="1800" dirty="0" err="1"/>
              <a:t>onderdeel</a:t>
            </a:r>
            <a:r>
              <a:rPr sz="1800" dirty="0"/>
              <a:t> </a:t>
            </a:r>
            <a:r>
              <a:rPr sz="1800" dirty="0" err="1"/>
              <a:t>en</a:t>
            </a:r>
            <a:r>
              <a:rPr sz="1800" dirty="0"/>
              <a:t> </a:t>
            </a:r>
            <a:r>
              <a:rPr sz="1800" dirty="0" err="1"/>
              <a:t>bespreek</a:t>
            </a:r>
            <a:r>
              <a:rPr sz="1800" dirty="0"/>
              <a:t> het </a:t>
            </a:r>
            <a:r>
              <a:rPr sz="1800" dirty="0" err="1"/>
              <a:t>resultaat</a:t>
            </a:r>
            <a:r>
              <a:rPr sz="1800" dirty="0"/>
              <a:t> in </a:t>
            </a:r>
            <a:r>
              <a:rPr sz="1800" dirty="0" err="1"/>
              <a:t>tweetallen</a:t>
            </a:r>
            <a:br>
              <a:rPr sz="1800" dirty="0"/>
            </a:br>
            <a:r>
              <a:rPr sz="1800" dirty="0"/>
              <a:t> </a:t>
            </a:r>
          </a:p>
        </p:txBody>
      </p:sp>
      <p:pic>
        <p:nvPicPr>
          <p:cNvPr id="155" name="Tijdelijke aanduiding voor inhoud 9" descr="Tijdelijke aanduiding voor inhoud 9"/>
          <p:cNvPicPr>
            <a:picLocks noChangeAspect="1"/>
          </p:cNvPicPr>
          <p:nvPr/>
        </p:nvPicPr>
        <p:blipFill>
          <a:blip r:embed="rId2">
            <a:extLst/>
          </a:blip>
          <a:stretch>
            <a:fillRect/>
          </a:stretch>
        </p:blipFill>
        <p:spPr>
          <a:xfrm>
            <a:off x="3564101" y="1928814"/>
            <a:ext cx="4894099" cy="4006056"/>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itel 1"/>
          <p:cNvSpPr txBox="1">
            <a:spLocks noGrp="1"/>
          </p:cNvSpPr>
          <p:nvPr>
            <p:ph type="title"/>
          </p:nvPr>
        </p:nvSpPr>
        <p:spPr>
          <a:xfrm>
            <a:off x="838200" y="365125"/>
            <a:ext cx="10515600" cy="1325563"/>
          </a:xfrm>
          <a:prstGeom prst="rect">
            <a:avLst/>
          </a:prstGeom>
        </p:spPr>
        <p:txBody>
          <a:bodyPr/>
          <a:lstStyle/>
          <a:p>
            <a:r>
              <a:rPr dirty="0">
                <a:latin typeface="+mn-lt"/>
              </a:rPr>
              <a:t>Burn-out </a:t>
            </a:r>
            <a:r>
              <a:rPr dirty="0" err="1">
                <a:latin typeface="+mn-lt"/>
              </a:rPr>
              <a:t>recept</a:t>
            </a:r>
            <a:br>
              <a:rPr dirty="0"/>
            </a:br>
            <a:r>
              <a:rPr sz="1800" dirty="0" err="1"/>
              <a:t>Oefening</a:t>
            </a:r>
            <a:r>
              <a:rPr sz="1800" dirty="0"/>
              <a:t>: wat is </a:t>
            </a:r>
            <a:r>
              <a:rPr sz="1800" dirty="0" err="1"/>
              <a:t>jouw</a:t>
            </a:r>
            <a:r>
              <a:rPr sz="1800" dirty="0"/>
              <a:t> </a:t>
            </a:r>
            <a:r>
              <a:rPr sz="1800" dirty="0" err="1"/>
              <a:t>recept</a:t>
            </a:r>
            <a:r>
              <a:rPr sz="1800" dirty="0"/>
              <a:t> om burn-out </a:t>
            </a:r>
            <a:r>
              <a:rPr sz="1800" dirty="0" err="1"/>
              <a:t>te</a:t>
            </a:r>
            <a:r>
              <a:rPr sz="1800" dirty="0"/>
              <a:t> </a:t>
            </a:r>
            <a:r>
              <a:rPr sz="1800" dirty="0" err="1"/>
              <a:t>raken</a:t>
            </a:r>
            <a:r>
              <a:rPr sz="1800" dirty="0"/>
              <a:t>? </a:t>
            </a:r>
            <a:r>
              <a:rPr sz="1800" dirty="0" err="1"/>
              <a:t>Bespreken</a:t>
            </a:r>
            <a:r>
              <a:rPr sz="1800" dirty="0"/>
              <a:t> in </a:t>
            </a:r>
            <a:r>
              <a:rPr sz="1800" dirty="0" err="1"/>
              <a:t>tweetallen</a:t>
            </a:r>
            <a:r>
              <a:rPr sz="1800" dirty="0"/>
              <a:t>.</a:t>
            </a:r>
            <a:br>
              <a:rPr sz="1800" dirty="0"/>
            </a:br>
            <a:endParaRPr sz="1800" dirty="0"/>
          </a:p>
        </p:txBody>
      </p:sp>
      <p:sp>
        <p:nvSpPr>
          <p:cNvPr id="158" name="Tijdelijke aanduiding voor inhoud 2"/>
          <p:cNvSpPr txBox="1">
            <a:spLocks noGrp="1"/>
          </p:cNvSpPr>
          <p:nvPr>
            <p:ph type="body" idx="1"/>
          </p:nvPr>
        </p:nvSpPr>
        <p:spPr>
          <a:xfrm>
            <a:off x="838200" y="1825625"/>
            <a:ext cx="10515600" cy="4351338"/>
          </a:xfrm>
          <a:prstGeom prst="rect">
            <a:avLst/>
          </a:prstGeom>
        </p:spPr>
        <p:txBody>
          <a:bodyPr/>
          <a:lstStyle/>
          <a:p>
            <a:pPr marL="205739" indent="-205739" defTabSz="822959">
              <a:spcBef>
                <a:spcPts val="900"/>
              </a:spcBef>
              <a:defRPr sz="2520"/>
            </a:pPr>
            <a:r>
              <a:t>In hoeverre ken je de volgende items:</a:t>
            </a:r>
          </a:p>
          <a:p>
            <a:pPr marL="205739" indent="-205739" defTabSz="822959">
              <a:spcBef>
                <a:spcPts val="900"/>
              </a:spcBef>
              <a:defRPr sz="2520"/>
            </a:pPr>
            <a:r>
              <a:t>Hoge eisen – perfectionisme</a:t>
            </a:r>
          </a:p>
          <a:p>
            <a:pPr marL="205739" indent="-205739" defTabSz="822959">
              <a:spcBef>
                <a:spcPts val="900"/>
              </a:spcBef>
              <a:defRPr sz="2520"/>
            </a:pPr>
            <a:r>
              <a:t>Groot verantwoordelijkheidsgevoel als huisarts/ partner/ kind / ouder</a:t>
            </a:r>
          </a:p>
          <a:p>
            <a:pPr marL="205739" indent="-205739" defTabSz="822959">
              <a:spcBef>
                <a:spcPts val="900"/>
              </a:spcBef>
              <a:defRPr sz="2520"/>
            </a:pPr>
            <a:r>
              <a:t>Jezelf willen bewijzen</a:t>
            </a:r>
          </a:p>
          <a:p>
            <a:pPr marL="205739" indent="-205739" defTabSz="822959">
              <a:spcBef>
                <a:spcPts val="900"/>
              </a:spcBef>
              <a:defRPr sz="2520"/>
            </a:pPr>
            <a:r>
              <a:t>Loyaal aan de ‘ander’</a:t>
            </a:r>
          </a:p>
          <a:p>
            <a:pPr marL="205739" indent="-205739" defTabSz="822959">
              <a:spcBef>
                <a:spcPts val="900"/>
              </a:spcBef>
              <a:defRPr sz="2520"/>
            </a:pPr>
            <a:r>
              <a:t>Onvoldoende zicht op de eigen behoeftes</a:t>
            </a:r>
          </a:p>
          <a:p>
            <a:pPr marL="205739" indent="-205739" defTabSz="822959">
              <a:spcBef>
                <a:spcPts val="900"/>
              </a:spcBef>
              <a:defRPr sz="2520"/>
            </a:pPr>
            <a:r>
              <a:t>Do it yourself -geen hulp vragen</a:t>
            </a:r>
          </a:p>
          <a:p>
            <a:pPr marL="205739" indent="-205739" defTabSz="822959">
              <a:spcBef>
                <a:spcPts val="900"/>
              </a:spcBef>
              <a:defRPr sz="2520"/>
            </a:pPr>
            <a:r>
              <a:t>Altijd ‘ja’ zeggen / moeilijk nee kunnen zeggen</a:t>
            </a:r>
          </a:p>
          <a:p>
            <a:pPr marL="205739" indent="-205739" defTabSz="822959">
              <a:spcBef>
                <a:spcPts val="900"/>
              </a:spcBef>
              <a:defRPr sz="2520"/>
            </a:pPr>
            <a:r>
              <a:t>Wat speelt er bij jou , wat hierboven nog niet is genoemd?</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el 1"/>
          <p:cNvSpPr txBox="1">
            <a:spLocks noGrp="1"/>
          </p:cNvSpPr>
          <p:nvPr>
            <p:ph type="title"/>
          </p:nvPr>
        </p:nvSpPr>
        <p:spPr>
          <a:xfrm>
            <a:off x="838200" y="365125"/>
            <a:ext cx="10515600" cy="1325563"/>
          </a:xfrm>
          <a:prstGeom prst="rect">
            <a:avLst/>
          </a:prstGeom>
        </p:spPr>
        <p:txBody>
          <a:bodyPr/>
          <a:lstStyle/>
          <a:p>
            <a:r>
              <a:rPr dirty="0" err="1">
                <a:latin typeface="+mn-lt"/>
              </a:rPr>
              <a:t>Voorbeelden</a:t>
            </a:r>
            <a:r>
              <a:rPr dirty="0">
                <a:latin typeface="+mn-lt"/>
              </a:rPr>
              <a:t> van </a:t>
            </a:r>
            <a:r>
              <a:rPr dirty="0" err="1">
                <a:latin typeface="+mn-lt"/>
              </a:rPr>
              <a:t>energievreters</a:t>
            </a:r>
            <a:r>
              <a:rPr dirty="0">
                <a:latin typeface="+mn-lt"/>
              </a:rPr>
              <a:t> </a:t>
            </a:r>
            <a:r>
              <a:rPr dirty="0" err="1">
                <a:latin typeface="+mn-lt"/>
              </a:rPr>
              <a:t>huisarts</a:t>
            </a:r>
            <a:br>
              <a:rPr lang="nl-NL" dirty="0">
                <a:latin typeface="+mn-lt"/>
              </a:rPr>
            </a:br>
            <a:r>
              <a:rPr lang="nl-NL" sz="2800" dirty="0">
                <a:latin typeface="+mn-lt"/>
              </a:rPr>
              <a:t>eerst plenair inventariseren</a:t>
            </a:r>
            <a:endParaRPr sz="2800" dirty="0">
              <a:latin typeface="+mn-lt"/>
            </a:endParaRPr>
          </a:p>
        </p:txBody>
      </p:sp>
      <p:sp>
        <p:nvSpPr>
          <p:cNvPr id="161" name="Tijdelijke aanduiding voor inhoud 2"/>
          <p:cNvSpPr txBox="1">
            <a:spLocks noGrp="1"/>
          </p:cNvSpPr>
          <p:nvPr>
            <p:ph type="body" idx="1"/>
          </p:nvPr>
        </p:nvSpPr>
        <p:spPr>
          <a:xfrm>
            <a:off x="838199" y="1844869"/>
            <a:ext cx="10515601" cy="4351340"/>
          </a:xfrm>
          <a:prstGeom prst="rect">
            <a:avLst/>
          </a:prstGeom>
        </p:spPr>
        <p:txBody>
          <a:bodyPr/>
          <a:lstStyle/>
          <a:p>
            <a:pPr marL="178306" indent="-178306" defTabSz="713230">
              <a:lnSpc>
                <a:spcPct val="72000"/>
              </a:lnSpc>
              <a:spcBef>
                <a:spcPts val="700"/>
              </a:spcBef>
              <a:defRPr sz="1900"/>
            </a:pPr>
            <a:r>
              <a:rPr dirty="0" err="1"/>
              <a:t>Diensten</a:t>
            </a:r>
            <a:endParaRPr dirty="0"/>
          </a:p>
          <a:p>
            <a:pPr marL="178306" indent="-178306" defTabSz="713230">
              <a:lnSpc>
                <a:spcPct val="72000"/>
              </a:lnSpc>
              <a:spcBef>
                <a:spcPts val="700"/>
              </a:spcBef>
              <a:defRPr sz="1900"/>
            </a:pPr>
            <a:r>
              <a:rPr dirty="0" err="1"/>
              <a:t>Administratie</a:t>
            </a:r>
            <a:r>
              <a:rPr dirty="0"/>
              <a:t> </a:t>
            </a:r>
          </a:p>
          <a:p>
            <a:pPr marL="178306" indent="-178306" defTabSz="713230">
              <a:lnSpc>
                <a:spcPct val="72000"/>
              </a:lnSpc>
              <a:spcBef>
                <a:spcPts val="700"/>
              </a:spcBef>
              <a:defRPr sz="1900"/>
            </a:pPr>
            <a:r>
              <a:rPr dirty="0" err="1"/>
              <a:t>Personeel</a:t>
            </a:r>
            <a:r>
              <a:rPr dirty="0"/>
              <a:t> </a:t>
            </a:r>
          </a:p>
          <a:p>
            <a:pPr marL="178306" indent="-178306" defTabSz="713230">
              <a:lnSpc>
                <a:spcPct val="72000"/>
              </a:lnSpc>
              <a:spcBef>
                <a:spcPts val="700"/>
              </a:spcBef>
              <a:defRPr sz="1900"/>
            </a:pPr>
            <a:r>
              <a:rPr dirty="0" err="1"/>
              <a:t>Hagro</a:t>
            </a:r>
            <a:r>
              <a:rPr dirty="0"/>
              <a:t> - </a:t>
            </a:r>
            <a:r>
              <a:rPr dirty="0" err="1"/>
              <a:t>samenwerking</a:t>
            </a:r>
            <a:r>
              <a:rPr dirty="0"/>
              <a:t> </a:t>
            </a:r>
            <a:r>
              <a:rPr dirty="0" err="1"/>
              <a:t>collega’s</a:t>
            </a:r>
            <a:r>
              <a:rPr dirty="0"/>
              <a:t> </a:t>
            </a:r>
          </a:p>
          <a:p>
            <a:pPr marL="178306" indent="-178306" defTabSz="713230">
              <a:lnSpc>
                <a:spcPct val="72000"/>
              </a:lnSpc>
              <a:spcBef>
                <a:spcPts val="700"/>
              </a:spcBef>
              <a:defRPr sz="1900"/>
            </a:pPr>
            <a:r>
              <a:rPr dirty="0"/>
              <a:t>Time management - </a:t>
            </a:r>
            <a:r>
              <a:rPr dirty="0" err="1"/>
              <a:t>uitlopende</a:t>
            </a:r>
            <a:r>
              <a:rPr dirty="0"/>
              <a:t> </a:t>
            </a:r>
            <a:r>
              <a:rPr dirty="0" err="1"/>
              <a:t>spreekuren</a:t>
            </a:r>
            <a:r>
              <a:rPr dirty="0"/>
              <a:t> - </a:t>
            </a:r>
            <a:r>
              <a:rPr dirty="0" err="1"/>
              <a:t>afschuiven</a:t>
            </a:r>
            <a:r>
              <a:rPr dirty="0"/>
              <a:t> van </a:t>
            </a:r>
            <a:r>
              <a:rPr dirty="0" err="1"/>
              <a:t>werk</a:t>
            </a:r>
            <a:r>
              <a:rPr dirty="0"/>
              <a:t> </a:t>
            </a:r>
          </a:p>
          <a:p>
            <a:pPr marL="178306" indent="-178306" defTabSz="713230">
              <a:lnSpc>
                <a:spcPct val="72000"/>
              </a:lnSpc>
              <a:spcBef>
                <a:spcPts val="700"/>
              </a:spcBef>
              <a:defRPr sz="1900"/>
            </a:pPr>
            <a:r>
              <a:rPr dirty="0"/>
              <a:t>‘</a:t>
            </a:r>
            <a:r>
              <a:rPr dirty="0" err="1"/>
              <a:t>Lastige</a:t>
            </a:r>
            <a:r>
              <a:rPr dirty="0"/>
              <a:t>’ </a:t>
            </a:r>
            <a:r>
              <a:rPr dirty="0" err="1"/>
              <a:t>patiënten</a:t>
            </a:r>
            <a:endParaRPr dirty="0"/>
          </a:p>
          <a:p>
            <a:pPr marL="178306" indent="-178306" defTabSz="713230">
              <a:lnSpc>
                <a:spcPct val="72000"/>
              </a:lnSpc>
              <a:spcBef>
                <a:spcPts val="700"/>
              </a:spcBef>
              <a:defRPr sz="1900"/>
            </a:pPr>
            <a:r>
              <a:rPr dirty="0" err="1"/>
              <a:t>Bijhouden</a:t>
            </a:r>
            <a:r>
              <a:rPr dirty="0"/>
              <a:t> </a:t>
            </a:r>
            <a:r>
              <a:rPr dirty="0" err="1"/>
              <a:t>literatuur</a:t>
            </a:r>
            <a:r>
              <a:rPr dirty="0"/>
              <a:t> </a:t>
            </a:r>
          </a:p>
          <a:p>
            <a:pPr marL="178306" indent="-178306" defTabSz="713230">
              <a:lnSpc>
                <a:spcPct val="72000"/>
              </a:lnSpc>
              <a:spcBef>
                <a:spcPts val="700"/>
              </a:spcBef>
              <a:defRPr sz="1900"/>
            </a:pPr>
            <a:r>
              <a:rPr dirty="0" err="1"/>
              <a:t>Perfectionisme</a:t>
            </a:r>
            <a:endParaRPr dirty="0"/>
          </a:p>
          <a:p>
            <a:pPr marL="178306" indent="-178306" defTabSz="713230">
              <a:lnSpc>
                <a:spcPct val="72000"/>
              </a:lnSpc>
              <a:spcBef>
                <a:spcPts val="700"/>
              </a:spcBef>
              <a:defRPr sz="1900"/>
            </a:pPr>
            <a:r>
              <a:rPr dirty="0"/>
              <a:t>Angst om </a:t>
            </a:r>
            <a:r>
              <a:rPr dirty="0" err="1"/>
              <a:t>fouten</a:t>
            </a:r>
            <a:r>
              <a:rPr dirty="0"/>
              <a:t> </a:t>
            </a:r>
            <a:r>
              <a:rPr dirty="0" err="1"/>
              <a:t>te</a:t>
            </a:r>
            <a:r>
              <a:rPr dirty="0"/>
              <a:t> </a:t>
            </a:r>
            <a:r>
              <a:rPr dirty="0" err="1"/>
              <a:t>maken</a:t>
            </a:r>
            <a:endParaRPr dirty="0"/>
          </a:p>
          <a:p>
            <a:pPr marL="178306" indent="-178306" defTabSz="713230">
              <a:lnSpc>
                <a:spcPct val="72000"/>
              </a:lnSpc>
              <a:spcBef>
                <a:spcPts val="700"/>
              </a:spcBef>
              <a:defRPr sz="1900"/>
            </a:pPr>
            <a:r>
              <a:rPr dirty="0" err="1"/>
              <a:t>Superviseren</a:t>
            </a:r>
            <a:r>
              <a:rPr dirty="0"/>
              <a:t> van </a:t>
            </a:r>
            <a:r>
              <a:rPr dirty="0" err="1"/>
              <a:t>medewerkers</a:t>
            </a:r>
            <a:endParaRPr dirty="0"/>
          </a:p>
          <a:p>
            <a:pPr marL="178306" indent="-178306" defTabSz="713230">
              <a:lnSpc>
                <a:spcPct val="72000"/>
              </a:lnSpc>
              <a:spcBef>
                <a:spcPts val="700"/>
              </a:spcBef>
              <a:defRPr sz="1900"/>
            </a:pPr>
            <a:r>
              <a:rPr dirty="0" err="1"/>
              <a:t>Ernstig</a:t>
            </a:r>
            <a:r>
              <a:rPr dirty="0"/>
              <a:t> </a:t>
            </a:r>
            <a:r>
              <a:rPr dirty="0" err="1"/>
              <a:t>zieke</a:t>
            </a:r>
            <a:r>
              <a:rPr dirty="0"/>
              <a:t> </a:t>
            </a:r>
            <a:r>
              <a:rPr dirty="0" err="1"/>
              <a:t>patiënten</a:t>
            </a:r>
            <a:endParaRPr dirty="0"/>
          </a:p>
          <a:p>
            <a:pPr marL="178306" indent="-178306" defTabSz="713230">
              <a:lnSpc>
                <a:spcPct val="72000"/>
              </a:lnSpc>
              <a:spcBef>
                <a:spcPts val="700"/>
              </a:spcBef>
              <a:defRPr sz="1900"/>
            </a:pPr>
            <a:r>
              <a:rPr dirty="0" err="1"/>
              <a:t>Euthanasie</a:t>
            </a:r>
            <a:r>
              <a:rPr dirty="0"/>
              <a:t> (</a:t>
            </a:r>
            <a:r>
              <a:rPr dirty="0" err="1"/>
              <a:t>verzoek</a:t>
            </a:r>
            <a:r>
              <a:rPr dirty="0"/>
              <a:t>)</a:t>
            </a:r>
          </a:p>
          <a:p>
            <a:pPr marL="178306" indent="-178306" defTabSz="713230">
              <a:lnSpc>
                <a:spcPct val="72000"/>
              </a:lnSpc>
              <a:spcBef>
                <a:spcPts val="700"/>
              </a:spcBef>
              <a:defRPr sz="1900"/>
            </a:pPr>
            <a:r>
              <a:rPr dirty="0" err="1"/>
              <a:t>Agerende</a:t>
            </a:r>
            <a:r>
              <a:rPr dirty="0"/>
              <a:t> </a:t>
            </a:r>
            <a:r>
              <a:rPr dirty="0" err="1"/>
              <a:t>familieleden</a:t>
            </a:r>
            <a:r>
              <a:rPr dirty="0"/>
              <a:t> van </a:t>
            </a:r>
            <a:r>
              <a:rPr dirty="0" err="1"/>
              <a:t>een</a:t>
            </a:r>
            <a:r>
              <a:rPr dirty="0"/>
              <a:t> </a:t>
            </a:r>
            <a:r>
              <a:rPr dirty="0" err="1"/>
              <a:t>patiënt</a:t>
            </a:r>
            <a:endParaRPr dirty="0"/>
          </a:p>
          <a:p>
            <a:pPr marL="178306" indent="-178306" defTabSz="713230">
              <a:lnSpc>
                <a:spcPct val="72000"/>
              </a:lnSpc>
              <a:spcBef>
                <a:spcPts val="700"/>
              </a:spcBef>
              <a:defRPr sz="1900"/>
            </a:pPr>
            <a:r>
              <a:rPr dirty="0"/>
              <a:t>Wat </a:t>
            </a:r>
            <a:r>
              <a:rPr dirty="0" err="1"/>
              <a:t>nog</a:t>
            </a:r>
            <a:r>
              <a:rPr dirty="0"/>
              <a:t> </a:t>
            </a:r>
            <a:r>
              <a:rPr dirty="0" err="1"/>
              <a:t>meer</a:t>
            </a:r>
            <a:r>
              <a:rPr dirty="0"/>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el 1"/>
          <p:cNvSpPr txBox="1">
            <a:spLocks noGrp="1"/>
          </p:cNvSpPr>
          <p:nvPr>
            <p:ph type="title"/>
          </p:nvPr>
        </p:nvSpPr>
        <p:spPr>
          <a:xfrm>
            <a:off x="838200" y="365125"/>
            <a:ext cx="10515600" cy="1325563"/>
          </a:xfrm>
          <a:prstGeom prst="rect">
            <a:avLst/>
          </a:prstGeom>
        </p:spPr>
        <p:txBody>
          <a:bodyPr/>
          <a:lstStyle/>
          <a:p>
            <a:r>
              <a:rPr dirty="0" err="1">
                <a:latin typeface="+mn-lt"/>
              </a:rPr>
              <a:t>Energievreters</a:t>
            </a:r>
            <a:r>
              <a:rPr dirty="0">
                <a:latin typeface="+mn-lt"/>
              </a:rPr>
              <a:t> </a:t>
            </a:r>
            <a:r>
              <a:rPr dirty="0" err="1">
                <a:latin typeface="+mn-lt"/>
              </a:rPr>
              <a:t>privé</a:t>
            </a:r>
            <a:br>
              <a:rPr lang="nl-NL" dirty="0">
                <a:latin typeface="+mn-lt"/>
              </a:rPr>
            </a:br>
            <a:r>
              <a:rPr lang="nl-NL" sz="2800" dirty="0">
                <a:latin typeface="+mn-lt"/>
              </a:rPr>
              <a:t>eerst plenair inventariseren</a:t>
            </a:r>
            <a:endParaRPr sz="2800" dirty="0">
              <a:latin typeface="+mn-lt"/>
            </a:endParaRPr>
          </a:p>
        </p:txBody>
      </p:sp>
      <p:sp>
        <p:nvSpPr>
          <p:cNvPr id="164" name="Tijdelijke aanduiding voor inhoud 2"/>
          <p:cNvSpPr txBox="1">
            <a:spLocks noGrp="1"/>
          </p:cNvSpPr>
          <p:nvPr>
            <p:ph type="body" idx="1"/>
          </p:nvPr>
        </p:nvSpPr>
        <p:spPr>
          <a:xfrm>
            <a:off x="838200" y="1825625"/>
            <a:ext cx="10515600" cy="4351338"/>
          </a:xfrm>
          <a:prstGeom prst="rect">
            <a:avLst/>
          </a:prstGeom>
        </p:spPr>
        <p:txBody>
          <a:bodyPr/>
          <a:lstStyle/>
          <a:p>
            <a:r>
              <a:t>Perfectionisme</a:t>
            </a:r>
          </a:p>
          <a:p>
            <a:r>
              <a:t>Huishouden/ boodschappen/ schoonmaken </a:t>
            </a:r>
          </a:p>
          <a:p>
            <a:r>
              <a:t>Kinderen - school van de kinderen</a:t>
            </a:r>
          </a:p>
          <a:p>
            <a:r>
              <a:t>Partner - familie/ ouders/ vrienden </a:t>
            </a:r>
          </a:p>
          <a:p>
            <a:r>
              <a:t>Onvoldoende hulp</a:t>
            </a:r>
          </a:p>
          <a:p>
            <a:r>
              <a:t>Wat nog meer?</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el 1"/>
          <p:cNvSpPr txBox="1">
            <a:spLocks noGrp="1"/>
          </p:cNvSpPr>
          <p:nvPr>
            <p:ph type="title"/>
          </p:nvPr>
        </p:nvSpPr>
        <p:spPr>
          <a:xfrm>
            <a:off x="838200" y="365125"/>
            <a:ext cx="10515600" cy="1325563"/>
          </a:xfrm>
          <a:prstGeom prst="rect">
            <a:avLst/>
          </a:prstGeom>
        </p:spPr>
        <p:txBody>
          <a:bodyPr>
            <a:normAutofit fontScale="90000"/>
          </a:bodyPr>
          <a:lstStyle/>
          <a:p>
            <a:r>
              <a:rPr dirty="0">
                <a:latin typeface="+mn-lt"/>
              </a:rPr>
              <a:t>Coping </a:t>
            </a:r>
            <a:r>
              <a:rPr dirty="0" err="1">
                <a:latin typeface="+mn-lt"/>
              </a:rPr>
              <a:t>strategieën</a:t>
            </a:r>
            <a:r>
              <a:rPr dirty="0">
                <a:latin typeface="+mn-lt"/>
              </a:rPr>
              <a:t> stress</a:t>
            </a:r>
            <a:br>
              <a:rPr dirty="0"/>
            </a:br>
            <a:r>
              <a:rPr lang="nl-NL" sz="1600" dirty="0"/>
              <a:t>kort uitleg en aansluitend o</a:t>
            </a:r>
            <a:r>
              <a:rPr sz="1800" dirty="0" err="1"/>
              <a:t>efening</a:t>
            </a:r>
            <a:r>
              <a:rPr sz="1800" dirty="0"/>
              <a:t>: </a:t>
            </a:r>
            <a:r>
              <a:rPr lang="nl-NL" sz="1800" dirty="0"/>
              <a:t>plenair inventariseren. Vervolgens </a:t>
            </a:r>
            <a:r>
              <a:rPr sz="1800" dirty="0"/>
              <a:t>in </a:t>
            </a:r>
            <a:r>
              <a:rPr sz="1800" dirty="0" err="1"/>
              <a:t>tweetallen</a:t>
            </a:r>
            <a:r>
              <a:rPr lang="nl-NL" sz="1800" dirty="0"/>
              <a:t> bespreken </a:t>
            </a:r>
            <a:r>
              <a:rPr sz="1800" dirty="0"/>
              <a:t>wat </a:t>
            </a:r>
            <a:r>
              <a:rPr lang="nl-NL" sz="1800" dirty="0"/>
              <a:t> zijn </a:t>
            </a:r>
            <a:r>
              <a:rPr sz="1800" dirty="0" err="1"/>
              <a:t>jouw</a:t>
            </a:r>
            <a:r>
              <a:rPr sz="1800" dirty="0"/>
              <a:t> coping </a:t>
            </a:r>
            <a:r>
              <a:rPr sz="1800" dirty="0" err="1"/>
              <a:t>strategieën</a:t>
            </a:r>
            <a:r>
              <a:rPr sz="1800" dirty="0"/>
              <a:t>? </a:t>
            </a:r>
            <a:r>
              <a:rPr sz="1800" dirty="0" err="1"/>
              <a:t>Welke</a:t>
            </a:r>
            <a:r>
              <a:rPr sz="1800" dirty="0"/>
              <a:t> </a:t>
            </a:r>
            <a:r>
              <a:rPr sz="1800" dirty="0" err="1"/>
              <a:t>zijn</a:t>
            </a:r>
            <a:r>
              <a:rPr sz="1800" dirty="0"/>
              <a:t> </a:t>
            </a:r>
            <a:r>
              <a:rPr sz="1800" dirty="0" err="1"/>
              <a:t>effectief</a:t>
            </a:r>
            <a:r>
              <a:rPr sz="1800" dirty="0"/>
              <a:t> </a:t>
            </a:r>
            <a:r>
              <a:rPr sz="1800" dirty="0" err="1"/>
              <a:t>en</a:t>
            </a:r>
            <a:r>
              <a:rPr sz="1800" dirty="0"/>
              <a:t> </a:t>
            </a:r>
            <a:r>
              <a:rPr sz="1800" dirty="0" err="1"/>
              <a:t>welke</a:t>
            </a:r>
            <a:r>
              <a:rPr sz="1800" dirty="0"/>
              <a:t> </a:t>
            </a:r>
            <a:r>
              <a:rPr sz="1800" dirty="0" err="1"/>
              <a:t>ineffectief</a:t>
            </a:r>
            <a:r>
              <a:rPr sz="1800" dirty="0"/>
              <a:t>?</a:t>
            </a:r>
            <a:br>
              <a:rPr sz="1800" dirty="0"/>
            </a:br>
            <a:r>
              <a:rPr sz="1800" dirty="0"/>
              <a:t>Let op: </a:t>
            </a:r>
            <a:r>
              <a:rPr sz="1800" dirty="0" err="1"/>
              <a:t>geen</a:t>
            </a:r>
            <a:r>
              <a:rPr sz="1800" dirty="0"/>
              <a:t> </a:t>
            </a:r>
            <a:r>
              <a:rPr sz="1800" dirty="0" err="1"/>
              <a:t>enkele</a:t>
            </a:r>
            <a:r>
              <a:rPr sz="1800" dirty="0"/>
              <a:t> </a:t>
            </a:r>
            <a:r>
              <a:rPr sz="1800" dirty="0" err="1"/>
              <a:t>stijl</a:t>
            </a:r>
            <a:r>
              <a:rPr sz="1800" dirty="0"/>
              <a:t> is </a:t>
            </a:r>
            <a:r>
              <a:rPr sz="1800" dirty="0" err="1"/>
              <a:t>altijd</a:t>
            </a:r>
            <a:r>
              <a:rPr sz="1800" dirty="0"/>
              <a:t> </a:t>
            </a:r>
            <a:r>
              <a:rPr sz="1800" dirty="0" err="1"/>
              <a:t>effectief</a:t>
            </a:r>
            <a:r>
              <a:rPr sz="1800" dirty="0"/>
              <a:t>!</a:t>
            </a:r>
          </a:p>
        </p:txBody>
      </p:sp>
      <p:sp>
        <p:nvSpPr>
          <p:cNvPr id="170" name="Tijdelijke aanduiding voor inhoud 2"/>
          <p:cNvSpPr txBox="1">
            <a:spLocks noGrp="1"/>
          </p:cNvSpPr>
          <p:nvPr>
            <p:ph type="body" idx="1"/>
          </p:nvPr>
        </p:nvSpPr>
        <p:spPr>
          <a:xfrm>
            <a:off x="838200" y="1825625"/>
            <a:ext cx="10515600" cy="4351338"/>
          </a:xfrm>
          <a:prstGeom prst="rect">
            <a:avLst/>
          </a:prstGeom>
        </p:spPr>
        <p:txBody>
          <a:bodyPr/>
          <a:lstStyle/>
          <a:p>
            <a:pPr marL="201168" indent="-201168" defTabSz="804672">
              <a:lnSpc>
                <a:spcPct val="81000"/>
              </a:lnSpc>
              <a:spcBef>
                <a:spcPts val="800"/>
              </a:spcBef>
              <a:defRPr sz="2400"/>
            </a:pPr>
            <a:r>
              <a:rPr dirty="0" err="1"/>
              <a:t>Ontkennen</a:t>
            </a:r>
            <a:endParaRPr dirty="0"/>
          </a:p>
          <a:p>
            <a:pPr marL="201168" indent="-201168" defTabSz="804672">
              <a:lnSpc>
                <a:spcPct val="81000"/>
              </a:lnSpc>
              <a:spcBef>
                <a:spcPts val="800"/>
              </a:spcBef>
              <a:defRPr sz="2400"/>
            </a:pPr>
            <a:r>
              <a:rPr dirty="0" err="1"/>
              <a:t>Vermijden</a:t>
            </a:r>
            <a:r>
              <a:rPr dirty="0"/>
              <a:t> of </a:t>
            </a:r>
            <a:r>
              <a:rPr dirty="0" err="1"/>
              <a:t>uitstellen</a:t>
            </a:r>
            <a:endParaRPr dirty="0"/>
          </a:p>
          <a:p>
            <a:pPr marL="201168" indent="-201168" defTabSz="804672">
              <a:lnSpc>
                <a:spcPct val="81000"/>
              </a:lnSpc>
              <a:spcBef>
                <a:spcPts val="800"/>
              </a:spcBef>
              <a:defRPr sz="2400"/>
            </a:pPr>
            <a:r>
              <a:rPr dirty="0" err="1"/>
              <a:t>Machteloze</a:t>
            </a:r>
            <a:r>
              <a:rPr dirty="0"/>
              <a:t> </a:t>
            </a:r>
            <a:r>
              <a:rPr dirty="0" err="1"/>
              <a:t>passiviteit</a:t>
            </a:r>
            <a:r>
              <a:rPr dirty="0"/>
              <a:t> / </a:t>
            </a:r>
            <a:r>
              <a:rPr dirty="0" err="1"/>
              <a:t>piekeren</a:t>
            </a:r>
            <a:endParaRPr dirty="0"/>
          </a:p>
          <a:p>
            <a:pPr marL="201168" indent="-201168" defTabSz="804672">
              <a:lnSpc>
                <a:spcPct val="81000"/>
              </a:lnSpc>
              <a:spcBef>
                <a:spcPts val="800"/>
              </a:spcBef>
              <a:defRPr sz="2400"/>
            </a:pPr>
            <a:r>
              <a:rPr dirty="0"/>
              <a:t>Vechten </a:t>
            </a:r>
          </a:p>
          <a:p>
            <a:pPr marL="201168" indent="-201168" defTabSz="804672">
              <a:lnSpc>
                <a:spcPct val="81000"/>
              </a:lnSpc>
              <a:spcBef>
                <a:spcPts val="800"/>
              </a:spcBef>
              <a:defRPr sz="2400"/>
            </a:pPr>
            <a:r>
              <a:rPr dirty="0" err="1"/>
              <a:t>Actieve</a:t>
            </a:r>
            <a:r>
              <a:rPr dirty="0"/>
              <a:t> </a:t>
            </a:r>
            <a:r>
              <a:rPr dirty="0" err="1"/>
              <a:t>aanpak</a:t>
            </a:r>
            <a:endParaRPr dirty="0"/>
          </a:p>
          <a:p>
            <a:pPr marL="201168" indent="-201168" defTabSz="804672">
              <a:lnSpc>
                <a:spcPct val="81000"/>
              </a:lnSpc>
              <a:spcBef>
                <a:spcPts val="800"/>
              </a:spcBef>
              <a:defRPr sz="2400"/>
            </a:pPr>
            <a:r>
              <a:rPr dirty="0" err="1"/>
              <a:t>Sociale</a:t>
            </a:r>
            <a:r>
              <a:rPr dirty="0"/>
              <a:t> </a:t>
            </a:r>
            <a:r>
              <a:rPr dirty="0" err="1"/>
              <a:t>steun</a:t>
            </a:r>
            <a:r>
              <a:rPr dirty="0"/>
              <a:t> </a:t>
            </a:r>
            <a:r>
              <a:rPr dirty="0" err="1"/>
              <a:t>zoeken</a:t>
            </a:r>
            <a:endParaRPr dirty="0"/>
          </a:p>
          <a:p>
            <a:pPr marL="201168" indent="-201168" defTabSz="804672">
              <a:lnSpc>
                <a:spcPct val="81000"/>
              </a:lnSpc>
              <a:spcBef>
                <a:spcPts val="800"/>
              </a:spcBef>
              <a:defRPr sz="2400"/>
            </a:pPr>
            <a:r>
              <a:rPr dirty="0" err="1"/>
              <a:t>Afleiding</a:t>
            </a:r>
            <a:endParaRPr dirty="0"/>
          </a:p>
          <a:p>
            <a:pPr marL="201168" indent="-201168" defTabSz="804672">
              <a:lnSpc>
                <a:spcPct val="81000"/>
              </a:lnSpc>
              <a:spcBef>
                <a:spcPts val="800"/>
              </a:spcBef>
              <a:defRPr sz="2400"/>
            </a:pPr>
            <a:r>
              <a:rPr dirty="0" err="1"/>
              <a:t>Relativering</a:t>
            </a:r>
            <a:r>
              <a:rPr dirty="0"/>
              <a:t> van het </a:t>
            </a:r>
            <a:r>
              <a:rPr dirty="0" err="1"/>
              <a:t>probleem</a:t>
            </a:r>
            <a:endParaRPr dirty="0"/>
          </a:p>
          <a:p>
            <a:pPr marL="201168" indent="-201168" defTabSz="804672">
              <a:lnSpc>
                <a:spcPct val="81000"/>
              </a:lnSpc>
              <a:spcBef>
                <a:spcPts val="800"/>
              </a:spcBef>
              <a:defRPr sz="2400"/>
            </a:pPr>
            <a:r>
              <a:rPr dirty="0"/>
              <a:t>Alcohol, drugs</a:t>
            </a:r>
          </a:p>
          <a:p>
            <a:pPr marL="201168" indent="-201168" defTabSz="804672">
              <a:lnSpc>
                <a:spcPct val="81000"/>
              </a:lnSpc>
              <a:spcBef>
                <a:spcPts val="800"/>
              </a:spcBef>
              <a:defRPr sz="2400"/>
            </a:pPr>
            <a:r>
              <a:rPr dirty="0"/>
              <a:t>Wat doe </a:t>
            </a:r>
            <a:r>
              <a:rPr dirty="0" err="1"/>
              <a:t>jij</a:t>
            </a:r>
            <a:r>
              <a:rPr dirty="0"/>
              <a:t> </a:t>
            </a:r>
            <a:r>
              <a:rPr dirty="0" err="1"/>
              <a:t>nog</a:t>
            </a:r>
            <a:r>
              <a:rPr dirty="0"/>
              <a:t> </a:t>
            </a:r>
            <a:r>
              <a:rPr dirty="0" err="1"/>
              <a:t>meer</a:t>
            </a:r>
            <a:r>
              <a:rPr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el 1"/>
          <p:cNvSpPr txBox="1">
            <a:spLocks noGrp="1"/>
          </p:cNvSpPr>
          <p:nvPr>
            <p:ph type="title"/>
          </p:nvPr>
        </p:nvSpPr>
        <p:spPr>
          <a:xfrm>
            <a:off x="838200" y="365125"/>
            <a:ext cx="10515600" cy="1325563"/>
          </a:xfrm>
          <a:prstGeom prst="rect">
            <a:avLst/>
          </a:prstGeom>
        </p:spPr>
        <p:txBody>
          <a:bodyPr/>
          <a:lstStyle/>
          <a:p>
            <a:endParaRPr/>
          </a:p>
        </p:txBody>
      </p:sp>
      <p:pic>
        <p:nvPicPr>
          <p:cNvPr id="116" name="Picture 2" descr="Picture 2"/>
          <p:cNvPicPr>
            <a:picLocks noChangeAspect="1"/>
          </p:cNvPicPr>
          <p:nvPr/>
        </p:nvPicPr>
        <p:blipFill>
          <a:blip r:embed="rId2">
            <a:extLst/>
          </a:blip>
          <a:stretch>
            <a:fillRect/>
          </a:stretch>
        </p:blipFill>
        <p:spPr>
          <a:xfrm>
            <a:off x="838200" y="500761"/>
            <a:ext cx="10515600" cy="599211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el 1"/>
          <p:cNvSpPr txBox="1">
            <a:spLocks noGrp="1"/>
          </p:cNvSpPr>
          <p:nvPr>
            <p:ph type="title"/>
          </p:nvPr>
        </p:nvSpPr>
        <p:spPr>
          <a:xfrm>
            <a:off x="838200" y="365125"/>
            <a:ext cx="10515600" cy="1325563"/>
          </a:xfrm>
          <a:prstGeom prst="rect">
            <a:avLst/>
          </a:prstGeom>
        </p:spPr>
        <p:txBody>
          <a:bodyPr/>
          <a:lstStyle/>
          <a:p>
            <a:r>
              <a:rPr dirty="0">
                <a:latin typeface="+mn-lt"/>
              </a:rPr>
              <a:t>Wat </a:t>
            </a:r>
            <a:r>
              <a:rPr dirty="0" err="1">
                <a:latin typeface="+mn-lt"/>
              </a:rPr>
              <a:t>zijn</a:t>
            </a:r>
            <a:r>
              <a:rPr dirty="0">
                <a:latin typeface="+mn-lt"/>
              </a:rPr>
              <a:t> </a:t>
            </a:r>
            <a:r>
              <a:rPr dirty="0" err="1">
                <a:latin typeface="+mn-lt"/>
              </a:rPr>
              <a:t>jouw</a:t>
            </a:r>
            <a:r>
              <a:rPr dirty="0">
                <a:latin typeface="+mn-lt"/>
              </a:rPr>
              <a:t> </a:t>
            </a:r>
            <a:r>
              <a:rPr dirty="0" err="1">
                <a:latin typeface="+mn-lt"/>
              </a:rPr>
              <a:t>signalen</a:t>
            </a:r>
            <a:r>
              <a:rPr dirty="0">
                <a:latin typeface="+mn-lt"/>
              </a:rPr>
              <a:t> van </a:t>
            </a:r>
            <a:r>
              <a:rPr dirty="0" err="1">
                <a:latin typeface="+mn-lt"/>
              </a:rPr>
              <a:t>overbelasting</a:t>
            </a:r>
            <a:r>
              <a:rPr dirty="0">
                <a:latin typeface="+mn-lt"/>
              </a:rPr>
              <a:t>? </a:t>
            </a:r>
            <a:br>
              <a:rPr dirty="0"/>
            </a:br>
            <a:r>
              <a:rPr sz="1800" dirty="0" err="1"/>
              <a:t>Oefening</a:t>
            </a:r>
            <a:r>
              <a:rPr sz="1800" dirty="0"/>
              <a:t>: </a:t>
            </a:r>
            <a:r>
              <a:rPr sz="1800" dirty="0" err="1"/>
              <a:t>schrijf</a:t>
            </a:r>
            <a:r>
              <a:rPr sz="1800" dirty="0"/>
              <a:t> </a:t>
            </a:r>
            <a:r>
              <a:rPr sz="1800" dirty="0" err="1"/>
              <a:t>voor</a:t>
            </a:r>
            <a:r>
              <a:rPr sz="1800" dirty="0"/>
              <a:t> </a:t>
            </a:r>
            <a:r>
              <a:rPr sz="1800" dirty="0" err="1"/>
              <a:t>jezelf</a:t>
            </a:r>
            <a:r>
              <a:rPr sz="1800" dirty="0"/>
              <a:t> op wat </a:t>
            </a:r>
            <a:r>
              <a:rPr sz="1800" dirty="0" err="1"/>
              <a:t>jouw</a:t>
            </a:r>
            <a:r>
              <a:rPr sz="1800" dirty="0"/>
              <a:t> </a:t>
            </a:r>
            <a:r>
              <a:rPr sz="1800" dirty="0" err="1"/>
              <a:t>signalen</a:t>
            </a:r>
            <a:r>
              <a:rPr sz="1800" dirty="0"/>
              <a:t> van </a:t>
            </a:r>
            <a:r>
              <a:rPr sz="1800" dirty="0" err="1"/>
              <a:t>overbelasting</a:t>
            </a:r>
            <a:r>
              <a:rPr sz="1800" dirty="0"/>
              <a:t> </a:t>
            </a:r>
            <a:r>
              <a:rPr sz="1800" dirty="0" err="1"/>
              <a:t>zijn</a:t>
            </a:r>
            <a:r>
              <a:rPr sz="1800" dirty="0"/>
              <a:t> </a:t>
            </a:r>
            <a:r>
              <a:rPr sz="1800" dirty="0" err="1"/>
              <a:t>en</a:t>
            </a:r>
            <a:r>
              <a:rPr sz="1800" dirty="0"/>
              <a:t> hoe je </a:t>
            </a:r>
            <a:r>
              <a:rPr sz="1800" dirty="0" err="1"/>
              <a:t>daar</a:t>
            </a:r>
            <a:r>
              <a:rPr sz="1800" dirty="0"/>
              <a:t> op </a:t>
            </a:r>
            <a:r>
              <a:rPr sz="1800" dirty="0" err="1"/>
              <a:t>reageert</a:t>
            </a:r>
            <a:r>
              <a:rPr sz="1800" dirty="0"/>
              <a:t>? </a:t>
            </a:r>
            <a:br>
              <a:rPr sz="1800" dirty="0"/>
            </a:br>
            <a:r>
              <a:rPr sz="1800" dirty="0"/>
              <a:t>10 </a:t>
            </a:r>
            <a:r>
              <a:rPr sz="1800" dirty="0" err="1"/>
              <a:t>minuten</a:t>
            </a:r>
            <a:r>
              <a:rPr sz="1800" dirty="0"/>
              <a:t>, </a:t>
            </a:r>
            <a:r>
              <a:rPr sz="1800" dirty="0" err="1"/>
              <a:t>nabespreken</a:t>
            </a:r>
            <a:r>
              <a:rPr sz="1800" dirty="0"/>
              <a:t> in </a:t>
            </a:r>
            <a:r>
              <a:rPr sz="1800" dirty="0" err="1"/>
              <a:t>drietallen</a:t>
            </a:r>
            <a:endParaRPr sz="1800" dirty="0"/>
          </a:p>
        </p:txBody>
      </p:sp>
      <p:sp>
        <p:nvSpPr>
          <p:cNvPr id="173" name="Tijdelijke aanduiding voor inhoud 2"/>
          <p:cNvSpPr txBox="1">
            <a:spLocks noGrp="1"/>
          </p:cNvSpPr>
          <p:nvPr>
            <p:ph type="body" idx="1"/>
          </p:nvPr>
        </p:nvSpPr>
        <p:spPr>
          <a:xfrm>
            <a:off x="838200" y="1825625"/>
            <a:ext cx="10515600" cy="4351338"/>
          </a:xfrm>
          <a:prstGeom prst="rect">
            <a:avLst/>
          </a:prstGeom>
        </p:spPr>
        <p:txBody>
          <a:bodyPr/>
          <a:lstStyle/>
          <a:p>
            <a:pPr marL="0" indent="0" defTabSz="841247">
              <a:lnSpc>
                <a:spcPct val="81000"/>
              </a:lnSpc>
              <a:spcBef>
                <a:spcPts val="900"/>
              </a:spcBef>
              <a:buSzTx/>
              <a:buNone/>
              <a:defRPr sz="2500"/>
            </a:pPr>
            <a:r>
              <a:t>Bijvoorbeeld:</a:t>
            </a:r>
          </a:p>
          <a:p>
            <a:pPr marL="210311" indent="-210311" defTabSz="841247">
              <a:lnSpc>
                <a:spcPct val="81000"/>
              </a:lnSpc>
              <a:spcBef>
                <a:spcPts val="900"/>
              </a:spcBef>
              <a:defRPr sz="2500"/>
            </a:pPr>
            <a:r>
              <a:t>Slecht slapen </a:t>
            </a:r>
          </a:p>
          <a:p>
            <a:pPr marL="210311" indent="-210311" defTabSz="841247">
              <a:lnSpc>
                <a:spcPct val="81000"/>
              </a:lnSpc>
              <a:spcBef>
                <a:spcPts val="900"/>
              </a:spcBef>
              <a:defRPr sz="2500"/>
            </a:pPr>
            <a:r>
              <a:t>Minder energie</a:t>
            </a:r>
          </a:p>
          <a:p>
            <a:pPr marL="210311" indent="-210311" defTabSz="841247">
              <a:lnSpc>
                <a:spcPct val="81000"/>
              </a:lnSpc>
              <a:spcBef>
                <a:spcPts val="900"/>
              </a:spcBef>
              <a:defRPr sz="2500"/>
            </a:pPr>
            <a:r>
              <a:t>Piekeren</a:t>
            </a:r>
          </a:p>
          <a:p>
            <a:pPr marL="210311" indent="-210311" defTabSz="841247">
              <a:lnSpc>
                <a:spcPct val="81000"/>
              </a:lnSpc>
              <a:spcBef>
                <a:spcPts val="900"/>
              </a:spcBef>
              <a:defRPr sz="2500"/>
            </a:pPr>
            <a:r>
              <a:t>Humeurig worden / prikkelbaarheid / emotioneel labiel / gespannen</a:t>
            </a:r>
          </a:p>
          <a:p>
            <a:pPr marL="210311" indent="-210311" defTabSz="841247">
              <a:lnSpc>
                <a:spcPct val="81000"/>
              </a:lnSpc>
              <a:spcBef>
                <a:spcPts val="900"/>
              </a:spcBef>
              <a:defRPr sz="2500"/>
            </a:pPr>
            <a:r>
              <a:t>Overal tegenop zien</a:t>
            </a:r>
          </a:p>
          <a:p>
            <a:pPr marL="210311" indent="-210311" defTabSz="841247">
              <a:lnSpc>
                <a:spcPct val="81000"/>
              </a:lnSpc>
              <a:spcBef>
                <a:spcPts val="900"/>
              </a:spcBef>
              <a:defRPr sz="2500"/>
            </a:pPr>
            <a:r>
              <a:t>Angstig worden </a:t>
            </a:r>
          </a:p>
          <a:p>
            <a:pPr marL="210311" indent="-210311" defTabSz="841247">
              <a:lnSpc>
                <a:spcPct val="81000"/>
              </a:lnSpc>
              <a:spcBef>
                <a:spcPts val="900"/>
              </a:spcBef>
              <a:defRPr sz="2500"/>
            </a:pPr>
            <a:r>
              <a:t>Depressieve verschijnselen </a:t>
            </a:r>
          </a:p>
          <a:p>
            <a:pPr marL="210311" indent="-210311" defTabSz="841247">
              <a:lnSpc>
                <a:spcPct val="81000"/>
              </a:lnSpc>
              <a:spcBef>
                <a:spcPts val="900"/>
              </a:spcBef>
              <a:defRPr sz="2500"/>
            </a:pPr>
            <a:r>
              <a:t>Steeds ziek worden/ verkouden etc. </a:t>
            </a:r>
          </a:p>
          <a:p>
            <a:pPr marL="210311" indent="-210311" defTabSz="841247">
              <a:lnSpc>
                <a:spcPct val="81000"/>
              </a:lnSpc>
              <a:spcBef>
                <a:spcPts val="900"/>
              </a:spcBef>
              <a:defRPr sz="2500"/>
            </a:pPr>
            <a:r>
              <a:t>Wat nog meer?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Hiërarchie van waarden"/>
          <p:cNvSpPr txBox="1">
            <a:spLocks noGrp="1"/>
          </p:cNvSpPr>
          <p:nvPr>
            <p:ph type="title"/>
          </p:nvPr>
        </p:nvSpPr>
        <p:spPr>
          <a:prstGeom prst="rect">
            <a:avLst/>
          </a:prstGeom>
        </p:spPr>
        <p:txBody>
          <a:bodyPr/>
          <a:lstStyle/>
          <a:p>
            <a:r>
              <a:rPr dirty="0" err="1">
                <a:latin typeface="+mn-lt"/>
              </a:rPr>
              <a:t>Hiërarchie</a:t>
            </a:r>
            <a:r>
              <a:rPr dirty="0">
                <a:latin typeface="+mn-lt"/>
              </a:rPr>
              <a:t> van </a:t>
            </a:r>
            <a:r>
              <a:rPr dirty="0" err="1">
                <a:latin typeface="+mn-lt"/>
              </a:rPr>
              <a:t>waarden</a:t>
            </a:r>
            <a:r>
              <a:rPr lang="nl-NL" dirty="0">
                <a:latin typeface="+mn-lt"/>
              </a:rPr>
              <a:t>  </a:t>
            </a:r>
            <a:br>
              <a:rPr lang="nl-NL" dirty="0"/>
            </a:br>
            <a:r>
              <a:rPr lang="nl-NL" sz="2000" dirty="0"/>
              <a:t>kort uitleg waarden en aansluitend oefening</a:t>
            </a:r>
            <a:endParaRPr sz="2000" dirty="0"/>
          </a:p>
        </p:txBody>
      </p:sp>
      <p:sp>
        <p:nvSpPr>
          <p:cNvPr id="159" name="Schrijf op een geel plakbriefje de waarden die voor jou belangrijk zijn in je leven. Bijvoorbeeld: partner , kinderen, werk in praktijk, hardlopen, familie, hobby’s, vrienden enz. Gebruik minstens 10 briefjes. Een waarde per briefje.…"/>
          <p:cNvSpPr txBox="1">
            <a:spLocks noGrp="1"/>
          </p:cNvSpPr>
          <p:nvPr>
            <p:ph type="body" idx="1"/>
          </p:nvPr>
        </p:nvSpPr>
        <p:spPr>
          <a:prstGeom prst="rect">
            <a:avLst/>
          </a:prstGeom>
        </p:spPr>
        <p:txBody>
          <a:bodyPr/>
          <a:lstStyle/>
          <a:p>
            <a:r>
              <a:rPr dirty="0" err="1"/>
              <a:t>Schrijf</a:t>
            </a:r>
            <a:r>
              <a:rPr dirty="0"/>
              <a:t> op </a:t>
            </a:r>
            <a:r>
              <a:rPr dirty="0" err="1"/>
              <a:t>een</a:t>
            </a:r>
            <a:r>
              <a:rPr dirty="0"/>
              <a:t> </a:t>
            </a:r>
            <a:r>
              <a:rPr dirty="0" err="1"/>
              <a:t>geel</a:t>
            </a:r>
            <a:r>
              <a:rPr dirty="0"/>
              <a:t> </a:t>
            </a:r>
            <a:r>
              <a:rPr dirty="0" err="1"/>
              <a:t>plakbriefje</a:t>
            </a:r>
            <a:r>
              <a:rPr dirty="0"/>
              <a:t> de </a:t>
            </a:r>
            <a:r>
              <a:rPr dirty="0" err="1"/>
              <a:t>waarden</a:t>
            </a:r>
            <a:r>
              <a:rPr dirty="0"/>
              <a:t> die </a:t>
            </a:r>
            <a:r>
              <a:rPr dirty="0" err="1"/>
              <a:t>voor</a:t>
            </a:r>
            <a:r>
              <a:rPr dirty="0"/>
              <a:t> </a:t>
            </a:r>
            <a:r>
              <a:rPr dirty="0" err="1"/>
              <a:t>jou</a:t>
            </a:r>
            <a:r>
              <a:rPr dirty="0"/>
              <a:t> </a:t>
            </a:r>
            <a:r>
              <a:rPr dirty="0" err="1"/>
              <a:t>belangrijk</a:t>
            </a:r>
            <a:r>
              <a:rPr dirty="0"/>
              <a:t> </a:t>
            </a:r>
            <a:r>
              <a:rPr dirty="0" err="1"/>
              <a:t>zijn</a:t>
            </a:r>
            <a:r>
              <a:rPr dirty="0"/>
              <a:t> in je </a:t>
            </a:r>
            <a:r>
              <a:rPr dirty="0" err="1"/>
              <a:t>leven</a:t>
            </a:r>
            <a:r>
              <a:rPr dirty="0"/>
              <a:t>. </a:t>
            </a:r>
            <a:r>
              <a:rPr dirty="0" err="1"/>
              <a:t>Bijvoorbeeld</a:t>
            </a:r>
            <a:r>
              <a:rPr dirty="0"/>
              <a:t>: partner , </a:t>
            </a:r>
            <a:r>
              <a:rPr dirty="0" err="1"/>
              <a:t>kinderen</a:t>
            </a:r>
            <a:r>
              <a:rPr dirty="0"/>
              <a:t>, </a:t>
            </a:r>
            <a:r>
              <a:rPr dirty="0" err="1"/>
              <a:t>werk</a:t>
            </a:r>
            <a:r>
              <a:rPr dirty="0"/>
              <a:t> in </a:t>
            </a:r>
            <a:r>
              <a:rPr dirty="0" err="1"/>
              <a:t>praktijk</a:t>
            </a:r>
            <a:r>
              <a:rPr dirty="0"/>
              <a:t>, </a:t>
            </a:r>
            <a:r>
              <a:rPr dirty="0" err="1"/>
              <a:t>hardlopen</a:t>
            </a:r>
            <a:r>
              <a:rPr dirty="0"/>
              <a:t>, </a:t>
            </a:r>
            <a:r>
              <a:rPr dirty="0" err="1"/>
              <a:t>familie</a:t>
            </a:r>
            <a:r>
              <a:rPr dirty="0"/>
              <a:t>, hobby’s, </a:t>
            </a:r>
            <a:r>
              <a:rPr dirty="0" err="1"/>
              <a:t>vrienden</a:t>
            </a:r>
            <a:r>
              <a:rPr dirty="0"/>
              <a:t> </a:t>
            </a:r>
            <a:r>
              <a:rPr dirty="0" err="1"/>
              <a:t>enz</a:t>
            </a:r>
            <a:r>
              <a:rPr dirty="0"/>
              <a:t>. </a:t>
            </a:r>
            <a:r>
              <a:rPr dirty="0" err="1"/>
              <a:t>Gebruik</a:t>
            </a:r>
            <a:r>
              <a:rPr dirty="0"/>
              <a:t> </a:t>
            </a:r>
            <a:r>
              <a:rPr dirty="0" err="1"/>
              <a:t>minstens</a:t>
            </a:r>
            <a:r>
              <a:rPr dirty="0"/>
              <a:t> 10 </a:t>
            </a:r>
            <a:r>
              <a:rPr dirty="0" err="1"/>
              <a:t>briefjes</a:t>
            </a:r>
            <a:r>
              <a:rPr dirty="0"/>
              <a:t>. </a:t>
            </a:r>
            <a:r>
              <a:rPr dirty="0" err="1"/>
              <a:t>Een</a:t>
            </a:r>
            <a:r>
              <a:rPr dirty="0"/>
              <a:t> </a:t>
            </a:r>
            <a:r>
              <a:rPr dirty="0" err="1"/>
              <a:t>waarde</a:t>
            </a:r>
            <a:r>
              <a:rPr dirty="0"/>
              <a:t> per </a:t>
            </a:r>
            <a:r>
              <a:rPr dirty="0" err="1"/>
              <a:t>briefje</a:t>
            </a:r>
            <a:r>
              <a:rPr dirty="0"/>
              <a:t>.</a:t>
            </a:r>
          </a:p>
          <a:p>
            <a:endParaRPr lang="nl-NL" dirty="0"/>
          </a:p>
          <a:p>
            <a:r>
              <a:rPr dirty="0" err="1"/>
              <a:t>Rangschik</a:t>
            </a:r>
            <a:r>
              <a:rPr dirty="0"/>
              <a:t> nu de </a:t>
            </a:r>
            <a:r>
              <a:rPr dirty="0" err="1"/>
              <a:t>briefjes</a:t>
            </a:r>
            <a:r>
              <a:rPr dirty="0"/>
              <a:t> op </a:t>
            </a:r>
            <a:r>
              <a:rPr dirty="0" err="1"/>
              <a:t>volgorde</a:t>
            </a:r>
            <a:r>
              <a:rPr dirty="0"/>
              <a:t> van </a:t>
            </a:r>
            <a:r>
              <a:rPr dirty="0" err="1"/>
              <a:t>belangrijkheid</a:t>
            </a:r>
            <a:endParaRPr lang="nl-NL" dirty="0"/>
          </a:p>
          <a:p>
            <a:endParaRPr lang="nl-NL" dirty="0"/>
          </a:p>
          <a:p>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Hoeveel procent  van je tijd besteed je aan elke waarde?…"/>
          <p:cNvSpPr txBox="1">
            <a:spLocks noGrp="1"/>
          </p:cNvSpPr>
          <p:nvPr>
            <p:ph type="body" idx="1"/>
          </p:nvPr>
        </p:nvSpPr>
        <p:spPr>
          <a:xfrm>
            <a:off x="975360" y="609600"/>
            <a:ext cx="10378440" cy="5567363"/>
          </a:xfrm>
          <a:prstGeom prst="rect">
            <a:avLst/>
          </a:prstGeom>
        </p:spPr>
        <p:txBody>
          <a:bodyPr/>
          <a:lstStyle/>
          <a:p>
            <a:endParaRPr lang="nl-NL" dirty="0"/>
          </a:p>
          <a:p>
            <a:pPr marL="0" indent="0">
              <a:buNone/>
            </a:pPr>
            <a:r>
              <a:rPr lang="nl-NL" sz="4400" dirty="0">
                <a:cs typeface="Calibri Light" panose="020F0302020204030204" pitchFamily="34" charset="0"/>
              </a:rPr>
              <a:t>Vervolg hiërarchie van waarden – oefening</a:t>
            </a:r>
          </a:p>
          <a:p>
            <a:pPr marL="0" indent="0">
              <a:buNone/>
            </a:pPr>
            <a:endParaRPr lang="nl-NL" dirty="0"/>
          </a:p>
          <a:p>
            <a:r>
              <a:rPr dirty="0" err="1"/>
              <a:t>Hoeveel</a:t>
            </a:r>
            <a:r>
              <a:rPr dirty="0"/>
              <a:t> </a:t>
            </a:r>
            <a:r>
              <a:rPr dirty="0" err="1"/>
              <a:t>procent</a:t>
            </a:r>
            <a:r>
              <a:rPr dirty="0"/>
              <a:t>  van je </a:t>
            </a:r>
            <a:r>
              <a:rPr dirty="0" err="1"/>
              <a:t>tijd</a:t>
            </a:r>
            <a:r>
              <a:rPr dirty="0"/>
              <a:t> </a:t>
            </a:r>
            <a:r>
              <a:rPr dirty="0" err="1"/>
              <a:t>besteed</a:t>
            </a:r>
            <a:r>
              <a:rPr dirty="0"/>
              <a:t> je </a:t>
            </a:r>
            <a:r>
              <a:rPr dirty="0" err="1"/>
              <a:t>aan</a:t>
            </a:r>
            <a:r>
              <a:rPr dirty="0"/>
              <a:t> </a:t>
            </a:r>
            <a:r>
              <a:rPr dirty="0" err="1"/>
              <a:t>elke</a:t>
            </a:r>
            <a:r>
              <a:rPr dirty="0"/>
              <a:t> </a:t>
            </a:r>
            <a:r>
              <a:rPr dirty="0" err="1"/>
              <a:t>waarde</a:t>
            </a:r>
            <a:r>
              <a:rPr dirty="0"/>
              <a:t>? </a:t>
            </a:r>
          </a:p>
          <a:p>
            <a:pPr marL="0" indent="0">
              <a:buNone/>
            </a:pPr>
            <a:r>
              <a:rPr lang="nl-NL" dirty="0"/>
              <a:t>   </a:t>
            </a:r>
            <a:r>
              <a:rPr dirty="0" err="1"/>
              <a:t>Schrijf</a:t>
            </a:r>
            <a:r>
              <a:rPr dirty="0"/>
              <a:t> de percentages </a:t>
            </a:r>
            <a:r>
              <a:rPr dirty="0" err="1"/>
              <a:t>er</a:t>
            </a:r>
            <a:r>
              <a:rPr dirty="0"/>
              <a:t> </a:t>
            </a:r>
            <a:r>
              <a:rPr dirty="0" err="1"/>
              <a:t>naast</a:t>
            </a:r>
            <a:endParaRPr lang="nl-NL" dirty="0"/>
          </a:p>
          <a:p>
            <a:pPr marL="0" indent="0">
              <a:buNone/>
            </a:pPr>
            <a:endParaRPr dirty="0"/>
          </a:p>
          <a:p>
            <a:r>
              <a:rPr dirty="0" err="1"/>
              <a:t>Bekijk</a:t>
            </a:r>
            <a:r>
              <a:rPr dirty="0"/>
              <a:t> nu </a:t>
            </a:r>
            <a:r>
              <a:rPr dirty="0" err="1"/>
              <a:t>hetgeen</a:t>
            </a:r>
            <a:r>
              <a:rPr dirty="0"/>
              <a:t> je </a:t>
            </a:r>
            <a:r>
              <a:rPr dirty="0" err="1"/>
              <a:t>hebt</a:t>
            </a:r>
            <a:r>
              <a:rPr dirty="0"/>
              <a:t> </a:t>
            </a:r>
            <a:r>
              <a:rPr dirty="0" err="1"/>
              <a:t>opgeschreven</a:t>
            </a:r>
            <a:endParaRPr dirty="0"/>
          </a:p>
          <a:p>
            <a:pPr marL="0" indent="0">
              <a:buNone/>
            </a:pPr>
            <a:r>
              <a:rPr lang="nl-NL" dirty="0"/>
              <a:t>  </a:t>
            </a:r>
            <a:r>
              <a:rPr dirty="0"/>
              <a:t>Zou je </a:t>
            </a:r>
            <a:r>
              <a:rPr dirty="0" err="1"/>
              <a:t>iets</a:t>
            </a:r>
            <a:r>
              <a:rPr dirty="0"/>
              <a:t> </a:t>
            </a:r>
            <a:r>
              <a:rPr dirty="0" err="1"/>
              <a:t>willen</a:t>
            </a:r>
            <a:r>
              <a:rPr dirty="0"/>
              <a:t> </a:t>
            </a:r>
            <a:r>
              <a:rPr dirty="0" err="1"/>
              <a:t>veranderen</a:t>
            </a:r>
            <a:r>
              <a:rPr dirty="0"/>
              <a:t>?</a:t>
            </a:r>
            <a:endParaRPr lang="nl-NL" dirty="0"/>
          </a:p>
          <a:p>
            <a:pPr marL="0" indent="0">
              <a:buNone/>
            </a:pPr>
            <a:endParaRPr dirty="0"/>
          </a:p>
          <a:p>
            <a:r>
              <a:rPr dirty="0" err="1"/>
              <a:t>Wissel</a:t>
            </a:r>
            <a:r>
              <a:rPr dirty="0"/>
              <a:t> </a:t>
            </a:r>
            <a:r>
              <a:rPr dirty="0" err="1"/>
              <a:t>uit</a:t>
            </a:r>
            <a:r>
              <a:rPr dirty="0"/>
              <a:t> met </a:t>
            </a:r>
            <a:r>
              <a:rPr dirty="0" err="1"/>
              <a:t>buurman</a:t>
            </a:r>
            <a:r>
              <a:rPr dirty="0"/>
              <a:t>/vrouw</a:t>
            </a:r>
          </a:p>
        </p:txBody>
      </p:sp>
    </p:spTree>
    <p:extLst>
      <p:ext uri="{BB962C8B-B14F-4D97-AF65-F5344CB8AC3E}">
        <p14:creationId xmlns:p14="http://schemas.microsoft.com/office/powerpoint/2010/main" val="6074186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el 1"/>
          <p:cNvSpPr txBox="1">
            <a:spLocks noGrp="1"/>
          </p:cNvSpPr>
          <p:nvPr>
            <p:ph type="title"/>
          </p:nvPr>
        </p:nvSpPr>
        <p:spPr>
          <a:xfrm>
            <a:off x="838200" y="365125"/>
            <a:ext cx="10515600" cy="1325563"/>
          </a:xfrm>
          <a:prstGeom prst="rect">
            <a:avLst/>
          </a:prstGeom>
        </p:spPr>
        <p:txBody>
          <a:bodyPr/>
          <a:lstStyle>
            <a:lvl1pPr defTabSz="868680">
              <a:defRPr sz="4100"/>
            </a:lvl1pPr>
          </a:lstStyle>
          <a:p>
            <a:r>
              <a:rPr dirty="0">
                <a:latin typeface="+mn-lt"/>
              </a:rPr>
              <a:t>Het effect van </a:t>
            </a:r>
            <a:r>
              <a:rPr dirty="0" err="1">
                <a:latin typeface="+mn-lt"/>
              </a:rPr>
              <a:t>chronische</a:t>
            </a:r>
            <a:r>
              <a:rPr dirty="0">
                <a:latin typeface="+mn-lt"/>
              </a:rPr>
              <a:t> stress op het DNA</a:t>
            </a:r>
          </a:p>
        </p:txBody>
      </p:sp>
      <p:sp>
        <p:nvSpPr>
          <p:cNvPr id="182" name="Tijdelijke aanduiding voor inhoud 2"/>
          <p:cNvSpPr txBox="1">
            <a:spLocks noGrp="1"/>
          </p:cNvSpPr>
          <p:nvPr>
            <p:ph type="body" idx="1"/>
          </p:nvPr>
        </p:nvSpPr>
        <p:spPr>
          <a:xfrm>
            <a:off x="838200" y="1825625"/>
            <a:ext cx="10515600" cy="4351338"/>
          </a:xfrm>
          <a:prstGeom prst="rect">
            <a:avLst/>
          </a:prstGeom>
        </p:spPr>
        <p:txBody>
          <a:bodyPr/>
          <a:lstStyle/>
          <a:p>
            <a:r>
              <a:rPr dirty="0" err="1"/>
              <a:t>Relatie</a:t>
            </a:r>
            <a:r>
              <a:rPr dirty="0"/>
              <a:t> </a:t>
            </a:r>
            <a:r>
              <a:rPr dirty="0" err="1"/>
              <a:t>tussen</a:t>
            </a:r>
            <a:r>
              <a:rPr dirty="0"/>
              <a:t> DNA </a:t>
            </a:r>
            <a:r>
              <a:rPr dirty="0" err="1"/>
              <a:t>en</a:t>
            </a:r>
            <a:r>
              <a:rPr dirty="0"/>
              <a:t> het </a:t>
            </a:r>
            <a:r>
              <a:rPr dirty="0" err="1"/>
              <a:t>gevoel</a:t>
            </a:r>
            <a:endParaRPr dirty="0"/>
          </a:p>
          <a:p>
            <a:r>
              <a:rPr dirty="0"/>
              <a:t>De </a:t>
            </a:r>
            <a:r>
              <a:rPr dirty="0" err="1"/>
              <a:t>invloed</a:t>
            </a:r>
            <a:r>
              <a:rPr dirty="0"/>
              <a:t> van de psyche op </a:t>
            </a:r>
            <a:r>
              <a:rPr dirty="0" err="1"/>
              <a:t>onze</a:t>
            </a:r>
            <a:r>
              <a:rPr dirty="0"/>
              <a:t> </a:t>
            </a:r>
            <a:r>
              <a:rPr dirty="0" err="1"/>
              <a:t>genetische</a:t>
            </a:r>
            <a:r>
              <a:rPr dirty="0"/>
              <a:t> </a:t>
            </a:r>
            <a:r>
              <a:rPr dirty="0" err="1"/>
              <a:t>huishouding</a:t>
            </a:r>
            <a:endParaRPr dirty="0"/>
          </a:p>
          <a:p>
            <a:r>
              <a:rPr dirty="0" err="1"/>
              <a:t>Chronische</a:t>
            </a:r>
            <a:r>
              <a:rPr dirty="0"/>
              <a:t> stress </a:t>
            </a:r>
            <a:r>
              <a:rPr dirty="0" err="1"/>
              <a:t>en</a:t>
            </a:r>
            <a:r>
              <a:rPr dirty="0"/>
              <a:t> de </a:t>
            </a:r>
            <a:r>
              <a:rPr dirty="0" err="1"/>
              <a:t>effecten</a:t>
            </a:r>
            <a:r>
              <a:rPr dirty="0"/>
              <a:t> op </a:t>
            </a:r>
            <a:r>
              <a:rPr dirty="0" err="1"/>
              <a:t>transcriptiefactoren</a:t>
            </a:r>
            <a:r>
              <a:rPr dirty="0"/>
              <a:t> </a:t>
            </a:r>
          </a:p>
          <a:p>
            <a:r>
              <a:rPr dirty="0"/>
              <a:t>De </a:t>
            </a:r>
            <a:r>
              <a:rPr dirty="0" err="1"/>
              <a:t>stressrespons</a:t>
            </a:r>
            <a:r>
              <a:rPr dirty="0"/>
              <a:t> </a:t>
            </a:r>
            <a:r>
              <a:rPr dirty="0" err="1"/>
              <a:t>en</a:t>
            </a:r>
            <a:r>
              <a:rPr dirty="0"/>
              <a:t> de feel good </a:t>
            </a:r>
            <a:r>
              <a:rPr dirty="0" err="1"/>
              <a:t>respons</a:t>
            </a:r>
            <a:endParaRPr dirty="0"/>
          </a:p>
          <a:p>
            <a:r>
              <a:rPr lang="nl-NL" dirty="0"/>
              <a:t>Effect van yoga, sport, meditatie op het DNA </a:t>
            </a:r>
          </a:p>
          <a:p>
            <a:r>
              <a:rPr lang="nl-NL" dirty="0"/>
              <a:t>Welke parameters zijn meetbaar in het bloed.</a:t>
            </a:r>
          </a:p>
          <a:p>
            <a:r>
              <a:rPr lang="nl-NL" dirty="0"/>
              <a:t>Relevante literatuur ter inzage klaarleggen/ uitdelen</a:t>
            </a:r>
          </a:p>
          <a:p>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el 1"/>
          <p:cNvSpPr txBox="1">
            <a:spLocks noGrp="1"/>
          </p:cNvSpPr>
          <p:nvPr>
            <p:ph type="title"/>
          </p:nvPr>
        </p:nvSpPr>
        <p:spPr>
          <a:xfrm>
            <a:off x="838200" y="365125"/>
            <a:ext cx="10515600" cy="1325563"/>
          </a:xfrm>
          <a:prstGeom prst="rect">
            <a:avLst/>
          </a:prstGeom>
        </p:spPr>
        <p:txBody>
          <a:bodyPr/>
          <a:lstStyle/>
          <a:p>
            <a:endParaRPr/>
          </a:p>
        </p:txBody>
      </p:sp>
      <p:pic>
        <p:nvPicPr>
          <p:cNvPr id="185" name="Picture 2" descr="Picture 2"/>
          <p:cNvPicPr>
            <a:picLocks noChangeAspect="1"/>
          </p:cNvPicPr>
          <p:nvPr/>
        </p:nvPicPr>
        <p:blipFill>
          <a:blip r:embed="rId2">
            <a:extLst/>
          </a:blip>
          <a:stretch>
            <a:fillRect/>
          </a:stretch>
        </p:blipFill>
        <p:spPr>
          <a:xfrm>
            <a:off x="0" y="11813"/>
            <a:ext cx="12170996" cy="6846188"/>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el 1"/>
          <p:cNvSpPr txBox="1">
            <a:spLocks noGrp="1"/>
          </p:cNvSpPr>
          <p:nvPr>
            <p:ph type="title"/>
          </p:nvPr>
        </p:nvSpPr>
        <p:spPr>
          <a:xfrm>
            <a:off x="838200" y="365125"/>
            <a:ext cx="10515600" cy="1325563"/>
          </a:xfrm>
          <a:prstGeom prst="rect">
            <a:avLst/>
          </a:prstGeom>
        </p:spPr>
        <p:txBody>
          <a:bodyPr/>
          <a:lstStyle/>
          <a:p>
            <a:endParaRPr/>
          </a:p>
        </p:txBody>
      </p:sp>
      <p:pic>
        <p:nvPicPr>
          <p:cNvPr id="188" name="Picture 2" descr="Picture 2"/>
          <p:cNvPicPr>
            <a:picLocks noChangeAspect="1"/>
          </p:cNvPicPr>
          <p:nvPr/>
        </p:nvPicPr>
        <p:blipFill>
          <a:blip r:embed="rId2">
            <a:extLst/>
          </a:blip>
          <a:stretch>
            <a:fillRect/>
          </a:stretch>
        </p:blipFill>
        <p:spPr>
          <a:xfrm>
            <a:off x="308848" y="0"/>
            <a:ext cx="11883153" cy="668427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el 1"/>
          <p:cNvSpPr txBox="1">
            <a:spLocks noGrp="1"/>
          </p:cNvSpPr>
          <p:nvPr>
            <p:ph type="title"/>
          </p:nvPr>
        </p:nvSpPr>
        <p:spPr>
          <a:xfrm>
            <a:off x="838200" y="365125"/>
            <a:ext cx="10515600" cy="1325563"/>
          </a:xfrm>
          <a:prstGeom prst="rect">
            <a:avLst/>
          </a:prstGeom>
        </p:spPr>
        <p:txBody>
          <a:bodyPr/>
          <a:lstStyle/>
          <a:p>
            <a:endParaRPr/>
          </a:p>
        </p:txBody>
      </p:sp>
      <p:pic>
        <p:nvPicPr>
          <p:cNvPr id="191" name="Picture 2" descr="Picture 2"/>
          <p:cNvPicPr>
            <a:picLocks noChangeAspect="1"/>
          </p:cNvPicPr>
          <p:nvPr/>
        </p:nvPicPr>
        <p:blipFill>
          <a:blip r:embed="rId2">
            <a:extLst/>
          </a:blip>
          <a:stretch>
            <a:fillRect/>
          </a:stretch>
        </p:blipFill>
        <p:spPr>
          <a:xfrm>
            <a:off x="0" y="0"/>
            <a:ext cx="12283865" cy="6909673"/>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itel 1"/>
          <p:cNvSpPr txBox="1">
            <a:spLocks noGrp="1"/>
          </p:cNvSpPr>
          <p:nvPr>
            <p:ph type="title"/>
          </p:nvPr>
        </p:nvSpPr>
        <p:spPr>
          <a:xfrm>
            <a:off x="838200" y="365125"/>
            <a:ext cx="10515600" cy="1325563"/>
          </a:xfrm>
          <a:prstGeom prst="rect">
            <a:avLst/>
          </a:prstGeom>
        </p:spPr>
        <p:txBody>
          <a:bodyPr/>
          <a:lstStyle/>
          <a:p>
            <a:endParaRPr/>
          </a:p>
        </p:txBody>
      </p:sp>
      <p:pic>
        <p:nvPicPr>
          <p:cNvPr id="194" name="Picture 2" descr="Picture 2"/>
          <p:cNvPicPr>
            <a:picLocks noChangeAspect="1"/>
          </p:cNvPicPr>
          <p:nvPr/>
        </p:nvPicPr>
        <p:blipFill>
          <a:blip r:embed="rId2">
            <a:extLst/>
          </a:blip>
          <a:stretch>
            <a:fillRect/>
          </a:stretch>
        </p:blipFill>
        <p:spPr>
          <a:xfrm>
            <a:off x="0" y="-169169"/>
            <a:ext cx="12492743" cy="7027169"/>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el 1"/>
          <p:cNvSpPr txBox="1">
            <a:spLocks noGrp="1"/>
          </p:cNvSpPr>
          <p:nvPr>
            <p:ph type="title"/>
          </p:nvPr>
        </p:nvSpPr>
        <p:spPr>
          <a:xfrm>
            <a:off x="838200" y="365125"/>
            <a:ext cx="10515600" cy="1325563"/>
          </a:xfrm>
          <a:prstGeom prst="rect">
            <a:avLst/>
          </a:prstGeom>
        </p:spPr>
        <p:txBody>
          <a:bodyPr/>
          <a:lstStyle/>
          <a:p>
            <a:endParaRPr/>
          </a:p>
        </p:txBody>
      </p:sp>
      <p:pic>
        <p:nvPicPr>
          <p:cNvPr id="197"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el 1"/>
          <p:cNvSpPr txBox="1">
            <a:spLocks noGrp="1"/>
          </p:cNvSpPr>
          <p:nvPr>
            <p:ph type="title"/>
          </p:nvPr>
        </p:nvSpPr>
        <p:spPr>
          <a:xfrm>
            <a:off x="838200" y="365125"/>
            <a:ext cx="10515600" cy="1325563"/>
          </a:xfrm>
          <a:prstGeom prst="rect">
            <a:avLst/>
          </a:prstGeom>
        </p:spPr>
        <p:txBody>
          <a:bodyPr/>
          <a:lstStyle/>
          <a:p>
            <a:endParaRPr/>
          </a:p>
        </p:txBody>
      </p:sp>
      <p:pic>
        <p:nvPicPr>
          <p:cNvPr id="200" name="Picture 2" descr="Picture 2"/>
          <p:cNvPicPr>
            <a:picLocks noChangeAspect="1"/>
          </p:cNvPicPr>
          <p:nvPr/>
        </p:nvPicPr>
        <p:blipFill>
          <a:blip r:embed="rId2">
            <a:extLst/>
          </a:blip>
          <a:stretch>
            <a:fillRect/>
          </a:stretch>
        </p:blipFill>
        <p:spPr>
          <a:xfrm>
            <a:off x="0" y="-173684"/>
            <a:ext cx="12500769" cy="703168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el 1"/>
          <p:cNvSpPr txBox="1">
            <a:spLocks noGrp="1"/>
          </p:cNvSpPr>
          <p:nvPr>
            <p:ph type="title"/>
          </p:nvPr>
        </p:nvSpPr>
        <p:spPr>
          <a:xfrm>
            <a:off x="838200" y="365125"/>
            <a:ext cx="10515600" cy="1325563"/>
          </a:xfrm>
          <a:prstGeom prst="rect">
            <a:avLst/>
          </a:prstGeom>
        </p:spPr>
        <p:txBody>
          <a:bodyPr/>
          <a:lstStyle/>
          <a:p>
            <a:r>
              <a:rPr dirty="0" err="1">
                <a:latin typeface="+mn-lt"/>
              </a:rPr>
              <a:t>Doelstellingen</a:t>
            </a:r>
            <a:r>
              <a:rPr dirty="0">
                <a:latin typeface="+mn-lt"/>
              </a:rPr>
              <a:t> </a:t>
            </a:r>
            <a:r>
              <a:rPr dirty="0" err="1">
                <a:latin typeface="+mn-lt"/>
              </a:rPr>
              <a:t>nascholing</a:t>
            </a:r>
            <a:endParaRPr dirty="0">
              <a:latin typeface="+mn-lt"/>
            </a:endParaRPr>
          </a:p>
        </p:txBody>
      </p:sp>
      <p:sp>
        <p:nvSpPr>
          <p:cNvPr id="119" name="Tijdelijke aanduiding voor inhoud 2"/>
          <p:cNvSpPr txBox="1">
            <a:spLocks noGrp="1"/>
          </p:cNvSpPr>
          <p:nvPr>
            <p:ph type="body" idx="1"/>
          </p:nvPr>
        </p:nvSpPr>
        <p:spPr>
          <a:xfrm>
            <a:off x="838200" y="1825625"/>
            <a:ext cx="10515600" cy="4351338"/>
          </a:xfrm>
          <a:prstGeom prst="rect">
            <a:avLst/>
          </a:prstGeom>
        </p:spPr>
        <p:txBody>
          <a:bodyPr/>
          <a:lstStyle/>
          <a:p>
            <a:r>
              <a:t>Zicht krijgen op de balans tussen werk en privéleven</a:t>
            </a:r>
          </a:p>
          <a:p>
            <a:r>
              <a:t>Het herkennen van de symptomen van overbelasting, de valkuilen, de ‘energievreters’ en de risico’s van het huisartsenvak</a:t>
            </a:r>
          </a:p>
          <a:p>
            <a:r>
              <a:t>Het ontwikkelen van strategieën om gezond en fit te worden en te blijven</a:t>
            </a:r>
          </a:p>
          <a:p>
            <a:r>
              <a:t>Tools krijgen om met plezier in de praktijk te kunnen werken, zonder overbelast te raken</a:t>
            </a:r>
          </a:p>
          <a:p>
            <a:r>
              <a:t>Presentatie van recente wetenschappelijke inzichten van de effecten van chronische stress op het lichamelijk functioneren</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itel 1"/>
          <p:cNvSpPr txBox="1">
            <a:spLocks noGrp="1"/>
          </p:cNvSpPr>
          <p:nvPr>
            <p:ph type="title"/>
          </p:nvPr>
        </p:nvSpPr>
        <p:spPr>
          <a:xfrm>
            <a:off x="838200" y="365125"/>
            <a:ext cx="10515600" cy="1325563"/>
          </a:xfrm>
          <a:prstGeom prst="rect">
            <a:avLst/>
          </a:prstGeom>
        </p:spPr>
        <p:txBody>
          <a:bodyPr/>
          <a:lstStyle/>
          <a:p>
            <a:endParaRPr/>
          </a:p>
        </p:txBody>
      </p:sp>
      <p:pic>
        <p:nvPicPr>
          <p:cNvPr id="203" name="Picture 2" descr="Picture 2"/>
          <p:cNvPicPr>
            <a:picLocks noChangeAspect="1"/>
          </p:cNvPicPr>
          <p:nvPr/>
        </p:nvPicPr>
        <p:blipFill>
          <a:blip r:embed="rId2">
            <a:extLst/>
          </a:blip>
          <a:stretch>
            <a:fillRect/>
          </a:stretch>
        </p:blipFill>
        <p:spPr>
          <a:xfrm>
            <a:off x="0" y="1"/>
            <a:ext cx="12192000" cy="685800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Titel 1"/>
          <p:cNvSpPr txBox="1">
            <a:spLocks noGrp="1"/>
          </p:cNvSpPr>
          <p:nvPr>
            <p:ph type="title"/>
          </p:nvPr>
        </p:nvSpPr>
        <p:spPr>
          <a:xfrm>
            <a:off x="838200" y="365125"/>
            <a:ext cx="10515600" cy="1325563"/>
          </a:xfrm>
          <a:prstGeom prst="rect">
            <a:avLst/>
          </a:prstGeom>
        </p:spPr>
        <p:txBody>
          <a:bodyPr/>
          <a:lstStyle/>
          <a:p>
            <a:endParaRPr/>
          </a:p>
        </p:txBody>
      </p:sp>
      <p:pic>
        <p:nvPicPr>
          <p:cNvPr id="206" name="Picture 2" descr="Picture 2"/>
          <p:cNvPicPr>
            <a:picLocks noChangeAspect="1"/>
          </p:cNvPicPr>
          <p:nvPr/>
        </p:nvPicPr>
        <p:blipFill>
          <a:blip r:embed="rId2">
            <a:extLst/>
          </a:blip>
          <a:stretch>
            <a:fillRect/>
          </a:stretch>
        </p:blipFill>
        <p:spPr>
          <a:xfrm>
            <a:off x="-360627" y="-202854"/>
            <a:ext cx="12552627" cy="706085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el 1"/>
          <p:cNvSpPr txBox="1">
            <a:spLocks noGrp="1"/>
          </p:cNvSpPr>
          <p:nvPr>
            <p:ph type="title"/>
          </p:nvPr>
        </p:nvSpPr>
        <p:spPr>
          <a:xfrm>
            <a:off x="838200" y="365125"/>
            <a:ext cx="10515600" cy="1325563"/>
          </a:xfrm>
          <a:prstGeom prst="rect">
            <a:avLst/>
          </a:prstGeom>
        </p:spPr>
        <p:txBody>
          <a:bodyPr/>
          <a:lstStyle/>
          <a:p>
            <a:endParaRPr/>
          </a:p>
        </p:txBody>
      </p:sp>
      <p:pic>
        <p:nvPicPr>
          <p:cNvPr id="209" name="Picture 3" descr="Picture 3"/>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Middag opdracht"/>
          <p:cNvSpPr txBox="1">
            <a:spLocks noGrp="1"/>
          </p:cNvSpPr>
          <p:nvPr>
            <p:ph type="title"/>
          </p:nvPr>
        </p:nvSpPr>
        <p:spPr>
          <a:prstGeom prst="rect">
            <a:avLst/>
          </a:prstGeom>
        </p:spPr>
        <p:txBody>
          <a:bodyPr/>
          <a:lstStyle/>
          <a:p>
            <a:r>
              <a:rPr dirty="0" err="1">
                <a:latin typeface="+mn-lt"/>
              </a:rPr>
              <a:t>Middag</a:t>
            </a:r>
            <a:r>
              <a:rPr dirty="0">
                <a:latin typeface="+mn-lt"/>
              </a:rPr>
              <a:t> </a:t>
            </a:r>
            <a:r>
              <a:rPr dirty="0" err="1">
                <a:latin typeface="+mn-lt"/>
              </a:rPr>
              <a:t>opdracht</a:t>
            </a:r>
            <a:r>
              <a:rPr lang="nl-NL" dirty="0">
                <a:latin typeface="+mn-lt"/>
              </a:rPr>
              <a:t> (zie volgende slide</a:t>
            </a:r>
            <a:r>
              <a:rPr lang="nl-NL" dirty="0"/>
              <a:t>)</a:t>
            </a:r>
            <a:endParaRPr dirty="0"/>
          </a:p>
        </p:txBody>
      </p:sp>
      <p:sp>
        <p:nvSpPr>
          <p:cNvPr id="220" name="Wordt ’s avonds tijdens het diner nabesproken"/>
          <p:cNvSpPr txBox="1">
            <a:spLocks noGrp="1"/>
          </p:cNvSpPr>
          <p:nvPr>
            <p:ph type="body" idx="1"/>
          </p:nvPr>
        </p:nvSpPr>
        <p:spPr>
          <a:prstGeom prst="rect">
            <a:avLst/>
          </a:prstGeom>
        </p:spPr>
        <p:txBody>
          <a:bodyPr/>
          <a:lstStyle/>
          <a:p>
            <a:r>
              <a:rPr dirty="0" err="1"/>
              <a:t>Wordt</a:t>
            </a:r>
            <a:r>
              <a:rPr dirty="0"/>
              <a:t> ’s </a:t>
            </a:r>
            <a:r>
              <a:rPr dirty="0" err="1"/>
              <a:t>avonds</a:t>
            </a:r>
            <a:r>
              <a:rPr dirty="0"/>
              <a:t> </a:t>
            </a:r>
            <a:r>
              <a:rPr dirty="0" err="1"/>
              <a:t>tijdens</a:t>
            </a:r>
            <a:r>
              <a:rPr dirty="0"/>
              <a:t> het diner </a:t>
            </a:r>
            <a:r>
              <a:rPr lang="nl-NL" dirty="0"/>
              <a:t>plenair </a:t>
            </a:r>
            <a:r>
              <a:rPr dirty="0" err="1"/>
              <a:t>nabesproken</a:t>
            </a:r>
            <a:r>
              <a:rPr lang="nl-NL" dirty="0"/>
              <a:t> (een uur)</a:t>
            </a:r>
            <a:endParaRPr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el 1"/>
          <p:cNvSpPr txBox="1">
            <a:spLocks noGrp="1"/>
          </p:cNvSpPr>
          <p:nvPr>
            <p:ph type="title"/>
          </p:nvPr>
        </p:nvSpPr>
        <p:spPr>
          <a:xfrm>
            <a:off x="838200" y="365125"/>
            <a:ext cx="10515600" cy="1325563"/>
          </a:xfrm>
          <a:prstGeom prst="rect">
            <a:avLst/>
          </a:prstGeom>
        </p:spPr>
        <p:txBody>
          <a:bodyPr/>
          <a:lstStyle/>
          <a:p>
            <a:pPr defTabSz="851306">
              <a:defRPr sz="4018"/>
            </a:pPr>
            <a:r>
              <a:rPr dirty="0" err="1">
                <a:latin typeface="+mn-lt"/>
              </a:rPr>
              <a:t>Energiemanagement</a:t>
            </a:r>
            <a:br>
              <a:rPr dirty="0"/>
            </a:br>
            <a:r>
              <a:rPr sz="1666" dirty="0" err="1"/>
              <a:t>oefening</a:t>
            </a:r>
            <a:r>
              <a:rPr sz="1666" dirty="0"/>
              <a:t> </a:t>
            </a:r>
            <a:r>
              <a:rPr sz="1666" dirty="0" err="1"/>
              <a:t>middagopdracht</a:t>
            </a:r>
            <a:r>
              <a:rPr sz="1666" dirty="0"/>
              <a:t>: </a:t>
            </a:r>
            <a:r>
              <a:rPr sz="1666" dirty="0" err="1"/>
              <a:t>iedere</a:t>
            </a:r>
            <a:r>
              <a:rPr sz="1666" dirty="0"/>
              <a:t> </a:t>
            </a:r>
            <a:r>
              <a:rPr sz="1666" dirty="0" err="1"/>
              <a:t>deelnemer</a:t>
            </a:r>
            <a:r>
              <a:rPr sz="1666" dirty="0"/>
              <a:t> </a:t>
            </a:r>
            <a:r>
              <a:rPr sz="1666" dirty="0" err="1"/>
              <a:t>individueel</a:t>
            </a:r>
            <a:r>
              <a:rPr sz="1666" dirty="0"/>
              <a:t> </a:t>
            </a:r>
            <a:r>
              <a:rPr sz="1666" dirty="0" err="1"/>
              <a:t>inventariseren</a:t>
            </a:r>
            <a:r>
              <a:rPr sz="1666" dirty="0"/>
              <a:t> wat </a:t>
            </a:r>
            <a:r>
              <a:rPr sz="1666" dirty="0" err="1"/>
              <a:t>geeft</a:t>
            </a:r>
            <a:r>
              <a:rPr sz="1666" dirty="0"/>
              <a:t> </a:t>
            </a:r>
            <a:r>
              <a:rPr sz="1666" dirty="0" err="1"/>
              <a:t>energie</a:t>
            </a:r>
            <a:r>
              <a:rPr sz="1666" dirty="0"/>
              <a:t> </a:t>
            </a:r>
            <a:r>
              <a:rPr sz="1666" dirty="0" err="1"/>
              <a:t>en</a:t>
            </a:r>
            <a:r>
              <a:rPr sz="1666" dirty="0"/>
              <a:t> wat </a:t>
            </a:r>
            <a:r>
              <a:rPr sz="1666" dirty="0" err="1"/>
              <a:t>kost</a:t>
            </a:r>
            <a:r>
              <a:rPr sz="1666" dirty="0"/>
              <a:t> </a:t>
            </a:r>
            <a:r>
              <a:rPr sz="1666" dirty="0" err="1"/>
              <a:t>energie</a:t>
            </a:r>
            <a:r>
              <a:rPr sz="1666" dirty="0"/>
              <a:t>.</a:t>
            </a:r>
            <a:br>
              <a:rPr sz="1666" dirty="0"/>
            </a:br>
            <a:r>
              <a:rPr sz="1666" dirty="0" err="1"/>
              <a:t>Uitkomsten</a:t>
            </a:r>
            <a:r>
              <a:rPr sz="1666" dirty="0"/>
              <a:t> </a:t>
            </a:r>
            <a:r>
              <a:rPr sz="1666" dirty="0" err="1"/>
              <a:t>tijdens</a:t>
            </a:r>
            <a:r>
              <a:rPr sz="1666" dirty="0"/>
              <a:t> het diner </a:t>
            </a:r>
            <a:r>
              <a:rPr sz="1666" dirty="0" err="1"/>
              <a:t>bespreken</a:t>
            </a:r>
            <a:r>
              <a:rPr lang="nl-NL" sz="1666" dirty="0"/>
              <a:t>. Uitprinten en uitdelen.</a:t>
            </a:r>
            <a:endParaRPr sz="1666" dirty="0"/>
          </a:p>
        </p:txBody>
      </p:sp>
      <p:sp>
        <p:nvSpPr>
          <p:cNvPr id="167" name="Tijdelijke aanduiding voor inhoud 2"/>
          <p:cNvSpPr txBox="1">
            <a:spLocks noGrp="1"/>
          </p:cNvSpPr>
          <p:nvPr>
            <p:ph type="body" idx="1"/>
          </p:nvPr>
        </p:nvSpPr>
        <p:spPr>
          <a:xfrm>
            <a:off x="838200" y="1825625"/>
            <a:ext cx="10515600" cy="4351338"/>
          </a:xfrm>
          <a:prstGeom prst="rect">
            <a:avLst/>
          </a:prstGeom>
        </p:spPr>
        <p:txBody>
          <a:bodyPr/>
          <a:lstStyle/>
          <a:p>
            <a:pPr marL="0" indent="0" defTabSz="877822">
              <a:spcBef>
                <a:spcPts val="900"/>
              </a:spcBef>
              <a:buSzTx/>
              <a:buNone/>
              <a:defRPr sz="2600"/>
            </a:pPr>
            <a:r>
              <a:rPr dirty="0"/>
              <a:t>Wat </a:t>
            </a:r>
            <a:r>
              <a:rPr dirty="0" err="1"/>
              <a:t>geeft</a:t>
            </a:r>
            <a:r>
              <a:rPr dirty="0"/>
              <a:t> </a:t>
            </a:r>
            <a:r>
              <a:rPr dirty="0" err="1"/>
              <a:t>energie</a:t>
            </a:r>
            <a:r>
              <a:rPr dirty="0"/>
              <a:t>  +			Wat </a:t>
            </a:r>
            <a:r>
              <a:rPr dirty="0" err="1"/>
              <a:t>kost</a:t>
            </a:r>
            <a:r>
              <a:rPr dirty="0"/>
              <a:t> </a:t>
            </a:r>
            <a:r>
              <a:rPr dirty="0" err="1"/>
              <a:t>energie</a:t>
            </a:r>
            <a:r>
              <a:rPr dirty="0"/>
              <a:t>  –</a:t>
            </a:r>
          </a:p>
          <a:p>
            <a:pPr marL="0" indent="0" defTabSz="877822">
              <a:spcBef>
                <a:spcPts val="900"/>
              </a:spcBef>
              <a:buSzTx/>
              <a:buNone/>
              <a:defRPr sz="2600"/>
            </a:pPr>
            <a:r>
              <a:rPr dirty="0"/>
              <a:t>-------------------------	-----			-------------------------------</a:t>
            </a:r>
          </a:p>
          <a:p>
            <a:pPr marL="0" indent="0" defTabSz="877822">
              <a:spcBef>
                <a:spcPts val="900"/>
              </a:spcBef>
              <a:buSzTx/>
              <a:buNone/>
              <a:defRPr sz="2600"/>
            </a:pPr>
            <a:r>
              <a:rPr dirty="0"/>
              <a:t>-------------------------	-----			--------------------------------</a:t>
            </a:r>
          </a:p>
          <a:p>
            <a:pPr marL="0" indent="0" defTabSz="877822">
              <a:spcBef>
                <a:spcPts val="900"/>
              </a:spcBef>
              <a:buSzTx/>
              <a:buNone/>
              <a:defRPr sz="2600"/>
            </a:pPr>
            <a:r>
              <a:rPr dirty="0"/>
              <a:t>------------------------------			--------------------------------</a:t>
            </a:r>
          </a:p>
          <a:p>
            <a:pPr marL="0" indent="0" defTabSz="877822">
              <a:spcBef>
                <a:spcPts val="900"/>
              </a:spcBef>
              <a:buSzTx/>
              <a:buNone/>
              <a:defRPr sz="2600"/>
            </a:pPr>
            <a:r>
              <a:rPr dirty="0"/>
              <a:t>------------------------------			--------------------------------</a:t>
            </a:r>
          </a:p>
          <a:p>
            <a:pPr marL="0" indent="0" defTabSz="877822">
              <a:spcBef>
                <a:spcPts val="900"/>
              </a:spcBef>
              <a:buSzTx/>
              <a:buNone/>
              <a:defRPr sz="2600"/>
            </a:pPr>
            <a:r>
              <a:rPr dirty="0"/>
              <a:t>------------------------------			--------------------------------</a:t>
            </a:r>
          </a:p>
          <a:p>
            <a:pPr marL="0" indent="0" defTabSz="877822">
              <a:spcBef>
                <a:spcPts val="900"/>
              </a:spcBef>
              <a:buSzTx/>
              <a:buNone/>
              <a:defRPr sz="2600"/>
            </a:pPr>
            <a:endParaRPr dirty="0"/>
          </a:p>
          <a:p>
            <a:pPr marL="0" indent="0" defTabSz="877822">
              <a:spcBef>
                <a:spcPts val="900"/>
              </a:spcBef>
              <a:buSzTx/>
              <a:buNone/>
              <a:defRPr sz="2600"/>
            </a:pPr>
            <a:r>
              <a:rPr lang="nl-NL" dirty="0"/>
              <a:t>Percentage positief</a:t>
            </a:r>
            <a:r>
              <a:rPr dirty="0"/>
              <a:t>	 			</a:t>
            </a:r>
            <a:r>
              <a:rPr lang="nl-NL" dirty="0"/>
              <a:t>Percentage negatief</a:t>
            </a:r>
            <a:r>
              <a:rPr dirty="0"/>
              <a:t>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el 1"/>
          <p:cNvSpPr txBox="1">
            <a:spLocks noGrp="1"/>
          </p:cNvSpPr>
          <p:nvPr>
            <p:ph type="title"/>
          </p:nvPr>
        </p:nvSpPr>
        <p:spPr>
          <a:xfrm>
            <a:off x="838200" y="365125"/>
            <a:ext cx="10515600" cy="937895"/>
          </a:xfrm>
          <a:prstGeom prst="rect">
            <a:avLst/>
          </a:prstGeom>
        </p:spPr>
        <p:txBody>
          <a:bodyPr/>
          <a:lstStyle>
            <a:lvl1pPr>
              <a:defRPr sz="3900"/>
            </a:lvl1pPr>
          </a:lstStyle>
          <a:p>
            <a:r>
              <a:t>Dag 2 Aanzet tot verandering</a:t>
            </a:r>
          </a:p>
        </p:txBody>
      </p:sp>
      <p:sp>
        <p:nvSpPr>
          <p:cNvPr id="223" name="Tijdelijke aanduiding voor inhoud 2"/>
          <p:cNvSpPr txBox="1">
            <a:spLocks noGrp="1"/>
          </p:cNvSpPr>
          <p:nvPr>
            <p:ph type="body" idx="1"/>
          </p:nvPr>
        </p:nvSpPr>
        <p:spPr>
          <a:xfrm>
            <a:off x="838200" y="1428748"/>
            <a:ext cx="10515600" cy="4892044"/>
          </a:xfrm>
          <a:prstGeom prst="rect">
            <a:avLst/>
          </a:prstGeom>
        </p:spPr>
        <p:txBody>
          <a:bodyPr/>
          <a:lstStyle/>
          <a:p>
            <a:r>
              <a:rPr dirty="0" err="1"/>
              <a:t>Nabespreking</a:t>
            </a:r>
            <a:r>
              <a:rPr dirty="0"/>
              <a:t> </a:t>
            </a:r>
            <a:r>
              <a:rPr dirty="0" err="1"/>
              <a:t>dag</a:t>
            </a:r>
            <a:r>
              <a:rPr dirty="0"/>
              <a:t> 1</a:t>
            </a:r>
          </a:p>
          <a:p>
            <a:pPr marL="0" indent="0">
              <a:buSzTx/>
              <a:buNone/>
              <a:defRPr sz="1400"/>
            </a:pPr>
            <a:r>
              <a:rPr dirty="0"/>
              <a:t>Doel: </a:t>
            </a:r>
            <a:r>
              <a:rPr lang="nl-NL" dirty="0"/>
              <a:t>na</a:t>
            </a:r>
            <a:r>
              <a:rPr dirty="0" err="1"/>
              <a:t>bespreken</a:t>
            </a:r>
            <a:r>
              <a:rPr dirty="0"/>
              <a:t> </a:t>
            </a:r>
            <a:r>
              <a:rPr dirty="0" err="1"/>
              <a:t>dag</a:t>
            </a:r>
            <a:r>
              <a:rPr dirty="0"/>
              <a:t> 1, </a:t>
            </a:r>
            <a:r>
              <a:rPr dirty="0" err="1"/>
              <a:t>vragen</a:t>
            </a:r>
            <a:r>
              <a:rPr dirty="0"/>
              <a:t>, </a:t>
            </a:r>
            <a:r>
              <a:rPr dirty="0" err="1"/>
              <a:t>opmerkingen</a:t>
            </a:r>
            <a:r>
              <a:rPr dirty="0"/>
              <a:t>, </a:t>
            </a:r>
            <a:r>
              <a:rPr dirty="0" err="1"/>
              <a:t>casuïstiek</a:t>
            </a:r>
            <a:r>
              <a:rPr dirty="0"/>
              <a:t>, </a:t>
            </a:r>
            <a:r>
              <a:rPr dirty="0" err="1"/>
              <a:t>inzichten</a:t>
            </a:r>
            <a:r>
              <a:rPr dirty="0"/>
              <a:t>.</a:t>
            </a:r>
            <a:r>
              <a:rPr lang="nl-NL" dirty="0"/>
              <a:t>, wat zijn specifieke huisartsen problemen?</a:t>
            </a:r>
            <a:r>
              <a:rPr dirty="0"/>
              <a:t> </a:t>
            </a:r>
          </a:p>
          <a:p>
            <a:r>
              <a:rPr dirty="0" err="1"/>
              <a:t>Bodyscan</a:t>
            </a:r>
            <a:r>
              <a:rPr dirty="0"/>
              <a:t> – mindfulness </a:t>
            </a:r>
            <a:r>
              <a:rPr dirty="0" err="1"/>
              <a:t>oefening</a:t>
            </a:r>
            <a:endParaRPr dirty="0"/>
          </a:p>
          <a:p>
            <a:pPr marL="0" indent="0">
              <a:buSzTx/>
              <a:buNone/>
              <a:defRPr sz="1400"/>
            </a:pPr>
            <a:r>
              <a:rPr dirty="0"/>
              <a:t>Doel: </a:t>
            </a:r>
            <a:r>
              <a:rPr dirty="0" err="1"/>
              <a:t>bewustwording</a:t>
            </a:r>
            <a:r>
              <a:rPr dirty="0"/>
              <a:t> </a:t>
            </a:r>
            <a:r>
              <a:rPr dirty="0" err="1"/>
              <a:t>lichamelijke</a:t>
            </a:r>
            <a:r>
              <a:rPr dirty="0"/>
              <a:t> </a:t>
            </a:r>
            <a:r>
              <a:rPr dirty="0" err="1"/>
              <a:t>signalen</a:t>
            </a:r>
            <a:r>
              <a:rPr dirty="0"/>
              <a:t> van spanning </a:t>
            </a:r>
            <a:r>
              <a:rPr dirty="0" err="1"/>
              <a:t>en</a:t>
            </a:r>
            <a:r>
              <a:rPr dirty="0"/>
              <a:t> </a:t>
            </a:r>
            <a:r>
              <a:rPr dirty="0" err="1"/>
              <a:t>ontspanning</a:t>
            </a:r>
            <a:r>
              <a:rPr lang="nl-NL" dirty="0"/>
              <a:t>. Wordt later digitaal aan de deelnemers gestuurd.</a:t>
            </a:r>
            <a:endParaRPr dirty="0"/>
          </a:p>
          <a:p>
            <a:r>
              <a:rPr dirty="0" err="1"/>
              <a:t>Casuïstiek</a:t>
            </a:r>
            <a:r>
              <a:rPr dirty="0"/>
              <a:t> – </a:t>
            </a:r>
            <a:r>
              <a:rPr sz="1500" dirty="0" err="1"/>
              <a:t>welke</a:t>
            </a:r>
            <a:r>
              <a:rPr sz="1500" dirty="0"/>
              <a:t> </a:t>
            </a:r>
            <a:r>
              <a:rPr lang="nl-NL" sz="1500" dirty="0" err="1"/>
              <a:t>specifiejke</a:t>
            </a:r>
            <a:r>
              <a:rPr lang="nl-NL" sz="1500" dirty="0"/>
              <a:t> </a:t>
            </a:r>
            <a:r>
              <a:rPr sz="1500" dirty="0" err="1"/>
              <a:t>situaties</a:t>
            </a:r>
            <a:r>
              <a:rPr sz="1500" dirty="0"/>
              <a:t> in je </a:t>
            </a:r>
            <a:r>
              <a:rPr sz="1500" dirty="0" err="1"/>
              <a:t>werk</a:t>
            </a:r>
            <a:r>
              <a:rPr sz="1500" dirty="0"/>
              <a:t> </a:t>
            </a:r>
            <a:r>
              <a:rPr sz="1500" dirty="0" err="1"/>
              <a:t>als</a:t>
            </a:r>
            <a:r>
              <a:rPr sz="1500" dirty="0"/>
              <a:t> </a:t>
            </a:r>
            <a:r>
              <a:rPr sz="1500" dirty="0" err="1"/>
              <a:t>huisarts</a:t>
            </a:r>
            <a:r>
              <a:rPr sz="1500" dirty="0"/>
              <a:t> </a:t>
            </a:r>
            <a:r>
              <a:rPr sz="1500" dirty="0" err="1"/>
              <a:t>kosten</a:t>
            </a:r>
            <a:r>
              <a:rPr sz="1500" dirty="0"/>
              <a:t> je heel </a:t>
            </a:r>
            <a:r>
              <a:rPr sz="1500" dirty="0" err="1"/>
              <a:t>veel</a:t>
            </a:r>
            <a:r>
              <a:rPr sz="1500" dirty="0"/>
              <a:t> </a:t>
            </a:r>
            <a:r>
              <a:rPr sz="1500" dirty="0" err="1"/>
              <a:t>energie</a:t>
            </a:r>
            <a:r>
              <a:rPr sz="1500" dirty="0"/>
              <a:t>?</a:t>
            </a:r>
          </a:p>
          <a:p>
            <a:r>
              <a:rPr dirty="0" err="1"/>
              <a:t>Kernwaarden</a:t>
            </a:r>
            <a:r>
              <a:rPr dirty="0"/>
              <a:t> </a:t>
            </a:r>
            <a:r>
              <a:rPr dirty="0" err="1"/>
              <a:t>aan</a:t>
            </a:r>
            <a:r>
              <a:rPr dirty="0"/>
              <a:t> de hand van </a:t>
            </a:r>
            <a:r>
              <a:rPr dirty="0" err="1"/>
              <a:t>rolmodellen</a:t>
            </a:r>
            <a:r>
              <a:rPr dirty="0"/>
              <a:t> </a:t>
            </a:r>
            <a:r>
              <a:rPr dirty="0" err="1"/>
              <a:t>en</a:t>
            </a:r>
            <a:r>
              <a:rPr dirty="0"/>
              <a:t> </a:t>
            </a:r>
            <a:r>
              <a:rPr lang="nl-NL" dirty="0"/>
              <a:t>aansluitend </a:t>
            </a:r>
            <a:r>
              <a:rPr dirty="0" err="1"/>
              <a:t>oefening</a:t>
            </a:r>
            <a:endParaRPr dirty="0"/>
          </a:p>
          <a:p>
            <a:pPr marL="0" indent="0">
              <a:buSzTx/>
              <a:buNone/>
              <a:defRPr sz="1500"/>
            </a:pPr>
            <a:r>
              <a:rPr dirty="0"/>
              <a:t>Doel: </a:t>
            </a:r>
            <a:r>
              <a:rPr dirty="0" err="1"/>
              <a:t>bewustwording</a:t>
            </a:r>
            <a:r>
              <a:rPr dirty="0"/>
              <a:t> </a:t>
            </a:r>
            <a:r>
              <a:rPr dirty="0" err="1"/>
              <a:t>en</a:t>
            </a:r>
            <a:r>
              <a:rPr dirty="0"/>
              <a:t> </a:t>
            </a:r>
            <a:r>
              <a:rPr dirty="0" err="1"/>
              <a:t>aanzet</a:t>
            </a:r>
            <a:r>
              <a:rPr dirty="0"/>
              <a:t> tot </a:t>
            </a:r>
            <a:r>
              <a:rPr dirty="0" err="1"/>
              <a:t>verandering</a:t>
            </a:r>
            <a:endParaRPr dirty="0"/>
          </a:p>
          <a:p>
            <a:r>
              <a:rPr dirty="0" err="1"/>
              <a:t>Timemanagement</a:t>
            </a:r>
            <a:r>
              <a:rPr dirty="0"/>
              <a:t> / </a:t>
            </a:r>
            <a:r>
              <a:rPr dirty="0" err="1"/>
              <a:t>keuzemanagement</a:t>
            </a:r>
            <a:endParaRPr dirty="0"/>
          </a:p>
          <a:p>
            <a:pPr marL="0" indent="0">
              <a:buSzTx/>
              <a:buNone/>
              <a:defRPr sz="1500"/>
            </a:pPr>
            <a:r>
              <a:rPr dirty="0"/>
              <a:t>Doel: </a:t>
            </a:r>
            <a:r>
              <a:rPr dirty="0" err="1"/>
              <a:t>bewustwording</a:t>
            </a:r>
            <a:r>
              <a:rPr dirty="0"/>
              <a:t> </a:t>
            </a:r>
            <a:r>
              <a:rPr dirty="0" err="1"/>
              <a:t>en</a:t>
            </a:r>
            <a:r>
              <a:rPr dirty="0"/>
              <a:t> tool om </a:t>
            </a:r>
            <a:r>
              <a:rPr dirty="0" err="1"/>
              <a:t>gedragsverandering</a:t>
            </a:r>
            <a:r>
              <a:rPr dirty="0"/>
              <a:t> </a:t>
            </a:r>
            <a:r>
              <a:rPr dirty="0" err="1"/>
              <a:t>te</a:t>
            </a:r>
            <a:r>
              <a:rPr dirty="0"/>
              <a:t> </a:t>
            </a:r>
            <a:r>
              <a:rPr dirty="0" err="1"/>
              <a:t>realiseren</a:t>
            </a:r>
            <a:endParaRPr dirty="0"/>
          </a:p>
          <a:p>
            <a:r>
              <a:rPr dirty="0" err="1"/>
              <a:t>Communicatie</a:t>
            </a:r>
            <a:r>
              <a:rPr dirty="0"/>
              <a:t> – </a:t>
            </a:r>
            <a:r>
              <a:rPr dirty="0" err="1"/>
              <a:t>empatisch</a:t>
            </a:r>
            <a:r>
              <a:rPr dirty="0"/>
              <a:t> </a:t>
            </a:r>
            <a:r>
              <a:rPr dirty="0" err="1"/>
              <a:t>assertief</a:t>
            </a:r>
            <a:endParaRPr dirty="0"/>
          </a:p>
          <a:p>
            <a:pPr marL="0" indent="0">
              <a:buSzTx/>
              <a:buNone/>
              <a:defRPr sz="1500"/>
            </a:pPr>
            <a:r>
              <a:rPr dirty="0"/>
              <a:t>Doel: </a:t>
            </a:r>
            <a:r>
              <a:rPr dirty="0" err="1"/>
              <a:t>leren</a:t>
            </a:r>
            <a:r>
              <a:rPr dirty="0"/>
              <a:t> </a:t>
            </a:r>
            <a:r>
              <a:rPr dirty="0" err="1"/>
              <a:t>effectief</a:t>
            </a:r>
            <a:r>
              <a:rPr dirty="0"/>
              <a:t> </a:t>
            </a:r>
            <a:r>
              <a:rPr dirty="0" err="1"/>
              <a:t>grenzen</a:t>
            </a:r>
            <a:r>
              <a:rPr dirty="0"/>
              <a:t> </a:t>
            </a:r>
            <a:r>
              <a:rPr dirty="0" err="1"/>
              <a:t>aan</a:t>
            </a:r>
            <a:r>
              <a:rPr dirty="0"/>
              <a:t> </a:t>
            </a:r>
            <a:r>
              <a:rPr dirty="0" err="1"/>
              <a:t>te</a:t>
            </a:r>
            <a:r>
              <a:rPr dirty="0"/>
              <a:t> </a:t>
            </a:r>
            <a:r>
              <a:rPr dirty="0" err="1"/>
              <a:t>geven</a:t>
            </a:r>
            <a:endParaRPr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itel 1"/>
          <p:cNvSpPr txBox="1">
            <a:spLocks noGrp="1"/>
          </p:cNvSpPr>
          <p:nvPr>
            <p:ph type="title"/>
          </p:nvPr>
        </p:nvSpPr>
        <p:spPr>
          <a:xfrm>
            <a:off x="838200" y="365125"/>
            <a:ext cx="10515600" cy="1325563"/>
          </a:xfrm>
          <a:prstGeom prst="rect">
            <a:avLst/>
          </a:prstGeom>
        </p:spPr>
        <p:txBody>
          <a:bodyPr/>
          <a:lstStyle/>
          <a:p>
            <a:r>
              <a:t>Vervolg dag 2</a:t>
            </a:r>
          </a:p>
        </p:txBody>
      </p:sp>
      <p:sp>
        <p:nvSpPr>
          <p:cNvPr id="250" name="Tijdelijke aanduiding voor inhoud 2"/>
          <p:cNvSpPr txBox="1">
            <a:spLocks noGrp="1"/>
          </p:cNvSpPr>
          <p:nvPr>
            <p:ph type="body" idx="1"/>
          </p:nvPr>
        </p:nvSpPr>
        <p:spPr>
          <a:xfrm>
            <a:off x="838200" y="1825625"/>
            <a:ext cx="10515600" cy="4351338"/>
          </a:xfrm>
          <a:prstGeom prst="rect">
            <a:avLst/>
          </a:prstGeom>
        </p:spPr>
        <p:txBody>
          <a:bodyPr/>
          <a:lstStyle/>
          <a:p>
            <a:pPr>
              <a:lnSpc>
                <a:spcPct val="81000"/>
              </a:lnSpc>
            </a:pPr>
            <a:r>
              <a:rPr dirty="0" err="1"/>
              <a:t>Zelfmanagement</a:t>
            </a:r>
            <a:r>
              <a:rPr dirty="0"/>
              <a:t> – tools om </a:t>
            </a:r>
            <a:r>
              <a:rPr dirty="0" err="1"/>
              <a:t>energiebalans</a:t>
            </a:r>
            <a:r>
              <a:rPr dirty="0"/>
              <a:t> </a:t>
            </a:r>
            <a:r>
              <a:rPr dirty="0" err="1"/>
              <a:t>te</a:t>
            </a:r>
            <a:r>
              <a:rPr dirty="0"/>
              <a:t> </a:t>
            </a:r>
            <a:r>
              <a:rPr dirty="0" err="1"/>
              <a:t>herstellen</a:t>
            </a:r>
            <a:endParaRPr dirty="0"/>
          </a:p>
          <a:p>
            <a:pPr marL="0" indent="0">
              <a:lnSpc>
                <a:spcPct val="81000"/>
              </a:lnSpc>
              <a:buSzTx/>
              <a:buNone/>
              <a:defRPr sz="1600"/>
            </a:pPr>
            <a:r>
              <a:rPr dirty="0"/>
              <a:t>Doel: </a:t>
            </a:r>
            <a:r>
              <a:rPr dirty="0" err="1"/>
              <a:t>inzicht</a:t>
            </a:r>
            <a:r>
              <a:rPr dirty="0"/>
              <a:t> in </a:t>
            </a:r>
            <a:r>
              <a:rPr dirty="0" err="1"/>
              <a:t>energiegevers</a:t>
            </a:r>
            <a:r>
              <a:rPr dirty="0"/>
              <a:t> </a:t>
            </a:r>
            <a:r>
              <a:rPr dirty="0" err="1"/>
              <a:t>en</a:t>
            </a:r>
            <a:r>
              <a:rPr dirty="0"/>
              <a:t> </a:t>
            </a:r>
            <a:r>
              <a:rPr dirty="0" err="1"/>
              <a:t>concreet</a:t>
            </a:r>
            <a:r>
              <a:rPr dirty="0"/>
              <a:t> </a:t>
            </a:r>
            <a:r>
              <a:rPr dirty="0" err="1"/>
              <a:t>maken</a:t>
            </a:r>
            <a:r>
              <a:rPr dirty="0"/>
              <a:t> </a:t>
            </a:r>
            <a:r>
              <a:rPr dirty="0" err="1"/>
              <a:t>individuele</a:t>
            </a:r>
            <a:r>
              <a:rPr dirty="0"/>
              <a:t> </a:t>
            </a:r>
            <a:r>
              <a:rPr dirty="0" err="1"/>
              <a:t>acties</a:t>
            </a:r>
            <a:r>
              <a:rPr dirty="0"/>
              <a:t> om </a:t>
            </a:r>
            <a:r>
              <a:rPr dirty="0" err="1"/>
              <a:t>energiebalans</a:t>
            </a:r>
            <a:r>
              <a:rPr dirty="0"/>
              <a:t> </a:t>
            </a:r>
            <a:r>
              <a:rPr dirty="0" err="1"/>
              <a:t>te</a:t>
            </a:r>
            <a:r>
              <a:rPr dirty="0"/>
              <a:t> </a:t>
            </a:r>
            <a:r>
              <a:rPr dirty="0" err="1"/>
              <a:t>herstellen</a:t>
            </a:r>
            <a:endParaRPr dirty="0"/>
          </a:p>
          <a:p>
            <a:pPr>
              <a:lnSpc>
                <a:spcPct val="81000"/>
              </a:lnSpc>
            </a:pPr>
            <a:r>
              <a:rPr dirty="0" err="1"/>
              <a:t>Instructie</a:t>
            </a:r>
            <a:r>
              <a:rPr dirty="0"/>
              <a:t> </a:t>
            </a:r>
            <a:r>
              <a:rPr dirty="0" err="1"/>
              <a:t>middagopdracht</a:t>
            </a:r>
            <a:endParaRPr dirty="0"/>
          </a:p>
          <a:p>
            <a:pPr marL="0" indent="0">
              <a:lnSpc>
                <a:spcPct val="81000"/>
              </a:lnSpc>
              <a:buSzTx/>
              <a:buNone/>
              <a:defRPr sz="1900"/>
            </a:pPr>
            <a:r>
              <a:rPr dirty="0"/>
              <a:t>Doel: </a:t>
            </a:r>
            <a:r>
              <a:rPr dirty="0" err="1"/>
              <a:t>stilstaan</a:t>
            </a:r>
            <a:r>
              <a:rPr dirty="0"/>
              <a:t> </a:t>
            </a:r>
            <a:r>
              <a:rPr dirty="0" err="1"/>
              <a:t>bij</a:t>
            </a:r>
            <a:r>
              <a:rPr dirty="0"/>
              <a:t> </a:t>
            </a:r>
            <a:r>
              <a:rPr dirty="0" err="1"/>
              <a:t>fysieke</a:t>
            </a:r>
            <a:r>
              <a:rPr dirty="0"/>
              <a:t> </a:t>
            </a:r>
            <a:r>
              <a:rPr dirty="0" err="1"/>
              <a:t>signalen</a:t>
            </a:r>
            <a:endParaRPr dirty="0"/>
          </a:p>
          <a:p>
            <a:pPr>
              <a:lnSpc>
                <a:spcPct val="81000"/>
              </a:lnSpc>
            </a:pPr>
            <a:r>
              <a:rPr dirty="0" err="1"/>
              <a:t>Tijdens</a:t>
            </a:r>
            <a:r>
              <a:rPr dirty="0"/>
              <a:t> het diner </a:t>
            </a:r>
            <a:r>
              <a:rPr dirty="0" err="1"/>
              <a:t>bespreken</a:t>
            </a:r>
            <a:r>
              <a:rPr dirty="0"/>
              <a:t> van de </a:t>
            </a:r>
            <a:r>
              <a:rPr dirty="0" err="1"/>
              <a:t>middagopdracht</a:t>
            </a:r>
            <a:r>
              <a:rPr dirty="0"/>
              <a:t> </a:t>
            </a:r>
          </a:p>
          <a:p>
            <a:pPr>
              <a:lnSpc>
                <a:spcPct val="81000"/>
              </a:lnSpc>
            </a:pPr>
            <a:r>
              <a:rPr dirty="0"/>
              <a:t>In de </a:t>
            </a:r>
            <a:r>
              <a:rPr dirty="0" err="1"/>
              <a:t>middag</a:t>
            </a:r>
            <a:r>
              <a:rPr dirty="0"/>
              <a:t> 1 </a:t>
            </a:r>
            <a:r>
              <a:rPr dirty="0" err="1"/>
              <a:t>uur</a:t>
            </a:r>
            <a:r>
              <a:rPr dirty="0"/>
              <a:t> </a:t>
            </a:r>
            <a:r>
              <a:rPr dirty="0" err="1"/>
              <a:t>individuele</a:t>
            </a:r>
            <a:r>
              <a:rPr dirty="0"/>
              <a:t> </a:t>
            </a:r>
            <a:r>
              <a:rPr dirty="0" err="1"/>
              <a:t>gesprekken</a:t>
            </a:r>
            <a:r>
              <a:rPr dirty="0"/>
              <a:t> </a:t>
            </a:r>
            <a:r>
              <a:rPr dirty="0" err="1"/>
              <a:t>voor</a:t>
            </a:r>
            <a:r>
              <a:rPr dirty="0"/>
              <a:t> 4 </a:t>
            </a:r>
            <a:r>
              <a:rPr dirty="0" err="1"/>
              <a:t>deelnemers</a:t>
            </a:r>
            <a:endParaRPr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Bodyscan"/>
          <p:cNvSpPr txBox="1">
            <a:spLocks noGrp="1"/>
          </p:cNvSpPr>
          <p:nvPr>
            <p:ph type="title"/>
          </p:nvPr>
        </p:nvSpPr>
        <p:spPr>
          <a:xfrm>
            <a:off x="838200" y="365125"/>
            <a:ext cx="10515600" cy="1325563"/>
          </a:xfrm>
          <a:prstGeom prst="rect">
            <a:avLst/>
          </a:prstGeom>
        </p:spPr>
        <p:txBody>
          <a:bodyPr/>
          <a:lstStyle/>
          <a:p>
            <a:r>
              <a:t>Bodyscan</a:t>
            </a:r>
          </a:p>
        </p:txBody>
      </p:sp>
      <p:sp>
        <p:nvSpPr>
          <p:cNvPr id="226" name="Een geleide mindfulness oefening met als doel het lichaam te “scannen” op gevoelens van stress en spanning , en deze vervolgens los te laten.…"/>
          <p:cNvSpPr txBox="1">
            <a:spLocks noGrp="1"/>
          </p:cNvSpPr>
          <p:nvPr>
            <p:ph type="body" idx="1"/>
          </p:nvPr>
        </p:nvSpPr>
        <p:spPr>
          <a:xfrm>
            <a:off x="838200" y="1825625"/>
            <a:ext cx="10515600" cy="4351338"/>
          </a:xfrm>
          <a:prstGeom prst="rect">
            <a:avLst/>
          </a:prstGeom>
        </p:spPr>
        <p:txBody>
          <a:bodyPr/>
          <a:lstStyle/>
          <a:p>
            <a:r>
              <a:t>Een geleide mindfulness oefening met als doel het lichaam te “scannen” op gevoelens van stress en spanning , en deze vervolgens los te laten.</a:t>
            </a:r>
          </a:p>
          <a:p>
            <a:r>
              <a:t>Doel: ieder mens heeft voorkeurslokalisaties in het lichaam voor stress en spanning. Deelnemers kunnen leren met welke signalen hun lichaam als eerste reageert op stressvolle situaties/ overbelasting. Ze leren deze oefening zelf toe te passen. We zullen zorgen voor een digitale versie van de mindfulness oefening.</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el 1"/>
          <p:cNvSpPr txBox="1">
            <a:spLocks noGrp="1"/>
          </p:cNvSpPr>
          <p:nvPr>
            <p:ph type="title"/>
          </p:nvPr>
        </p:nvSpPr>
        <p:spPr>
          <a:xfrm>
            <a:off x="838200" y="365125"/>
            <a:ext cx="10515600" cy="1325563"/>
          </a:xfrm>
          <a:prstGeom prst="rect">
            <a:avLst/>
          </a:prstGeom>
        </p:spPr>
        <p:txBody>
          <a:bodyPr/>
          <a:lstStyle/>
          <a:p>
            <a:r>
              <a:t>Casuistiek </a:t>
            </a:r>
          </a:p>
        </p:txBody>
      </p:sp>
      <p:sp>
        <p:nvSpPr>
          <p:cNvPr id="229" name="Tijdelijke aanduiding voor inhoud 2"/>
          <p:cNvSpPr txBox="1">
            <a:spLocks noGrp="1"/>
          </p:cNvSpPr>
          <p:nvPr>
            <p:ph type="body" idx="1"/>
          </p:nvPr>
        </p:nvSpPr>
        <p:spPr>
          <a:xfrm>
            <a:off x="838200" y="1825625"/>
            <a:ext cx="10515600" cy="4351338"/>
          </a:xfrm>
          <a:prstGeom prst="rect">
            <a:avLst/>
          </a:prstGeom>
        </p:spPr>
        <p:txBody>
          <a:bodyPr/>
          <a:lstStyle/>
          <a:p>
            <a:pPr marL="180594" indent="-180594" defTabSz="722376">
              <a:spcBef>
                <a:spcPts val="700"/>
              </a:spcBef>
              <a:defRPr sz="1900"/>
            </a:pPr>
            <a:r>
              <a:t>In tweetallen</a:t>
            </a:r>
          </a:p>
          <a:p>
            <a:pPr marL="0" indent="0" defTabSz="722376">
              <a:spcBef>
                <a:spcPts val="700"/>
              </a:spcBef>
              <a:buSzTx/>
              <a:buNone/>
              <a:defRPr sz="1900"/>
            </a:pPr>
            <a:r>
              <a:t>1</a:t>
            </a:r>
            <a:r>
              <a:rPr baseline="29467"/>
              <a:t>e</a:t>
            </a:r>
            <a:r>
              <a:t>. Deelnemer A: beschrijf een concreet voorbeeld van een patiëntencontact dat veel stress opleverde. Deelnemer B: luistert, stelt verdiepende vragen en geeft eventueel feedback</a:t>
            </a:r>
          </a:p>
          <a:p>
            <a:pPr marL="0" indent="0" defTabSz="722376">
              <a:spcBef>
                <a:spcPts val="700"/>
              </a:spcBef>
              <a:buSzTx/>
              <a:buNone/>
              <a:defRPr sz="1900"/>
            </a:pPr>
            <a:r>
              <a:t>2</a:t>
            </a:r>
            <a:r>
              <a:rPr baseline="29467"/>
              <a:t>e</a:t>
            </a:r>
            <a:r>
              <a:t>. Deelnemer B: beschrijf een concreet voorbeeld van een patiëntencontact dat veel stress opleverde. Deelnemer A: luistert, stelt verdiepende vragen en geeft eventueel feedback</a:t>
            </a:r>
          </a:p>
          <a:p>
            <a:pPr marL="0" indent="0" defTabSz="722376">
              <a:spcBef>
                <a:spcPts val="700"/>
              </a:spcBef>
              <a:buSzTx/>
              <a:buNone/>
              <a:defRPr sz="1900"/>
            </a:pPr>
            <a:r>
              <a:t>3</a:t>
            </a:r>
            <a:r>
              <a:rPr baseline="29467"/>
              <a:t>e</a:t>
            </a:r>
            <a:r>
              <a:t>. Wat leer je van het luisteren, het mogen uitspreken en van deze feedback. Deel met elkaar wat je in toekomstige (vergelijkbare) situaties concreet anders gaat doen. En wat gaat dat opleveren?! </a:t>
            </a:r>
          </a:p>
          <a:p>
            <a:pPr marL="0" indent="0" defTabSz="722376">
              <a:spcBef>
                <a:spcPts val="700"/>
              </a:spcBef>
              <a:buSzTx/>
              <a:buNone/>
              <a:defRPr sz="1900"/>
            </a:pPr>
            <a:endParaRPr/>
          </a:p>
          <a:p>
            <a:pPr marL="0" indent="0" defTabSz="722376">
              <a:spcBef>
                <a:spcPts val="700"/>
              </a:spcBef>
              <a:buSzTx/>
              <a:buNone/>
              <a:defRPr sz="1900"/>
            </a:pPr>
            <a:r>
              <a:t>Valkuil: -je hebt zelf iets dergelijks meegemaakt en gaat dat vertellen</a:t>
            </a:r>
          </a:p>
          <a:p>
            <a:pPr marL="0" indent="0" defTabSz="722376">
              <a:spcBef>
                <a:spcPts val="700"/>
              </a:spcBef>
              <a:buSzTx/>
              <a:buNone/>
              <a:defRPr sz="1900"/>
            </a:pPr>
            <a:r>
              <a:t>            - je bent te snel met je feedback, stel eerst voldoende verdiepende vragen ( wat            </a:t>
            </a:r>
          </a:p>
          <a:p>
            <a:pPr marL="0" indent="0" defTabSz="722376">
              <a:spcBef>
                <a:spcPts val="700"/>
              </a:spcBef>
              <a:buSzTx/>
              <a:buNone/>
              <a:defRPr sz="1900"/>
            </a:pPr>
            <a:r>
              <a:t>              precies maakt dat je hiervan gestresst raakte, heb je zoiets eerder meegemaakt)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el 1"/>
          <p:cNvSpPr txBox="1">
            <a:spLocks noGrp="1"/>
          </p:cNvSpPr>
          <p:nvPr>
            <p:ph type="title"/>
          </p:nvPr>
        </p:nvSpPr>
        <p:spPr>
          <a:xfrm>
            <a:off x="838200" y="365125"/>
            <a:ext cx="10515600" cy="1325563"/>
          </a:xfrm>
          <a:prstGeom prst="rect">
            <a:avLst/>
          </a:prstGeom>
        </p:spPr>
        <p:txBody>
          <a:bodyPr/>
          <a:lstStyle/>
          <a:p>
            <a:r>
              <a:t>Kernwaarden: richtinggevend als huisarts</a:t>
            </a:r>
            <a:br/>
            <a:r>
              <a:rPr sz="2400"/>
              <a:t>oefening om aan de hand van rolmodellen kernwaarden te bepalen </a:t>
            </a:r>
          </a:p>
        </p:txBody>
      </p:sp>
      <p:pic>
        <p:nvPicPr>
          <p:cNvPr id="232" name="Picture 2" descr="Picture 2"/>
          <p:cNvPicPr>
            <a:picLocks noChangeAspect="1"/>
          </p:cNvPicPr>
          <p:nvPr/>
        </p:nvPicPr>
        <p:blipFill>
          <a:blip r:embed="rId2">
            <a:extLst/>
          </a:blip>
          <a:stretch>
            <a:fillRect/>
          </a:stretch>
        </p:blipFill>
        <p:spPr>
          <a:xfrm>
            <a:off x="3195108" y="1825625"/>
            <a:ext cx="5801784" cy="435133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el 1"/>
          <p:cNvSpPr txBox="1">
            <a:spLocks noGrp="1"/>
          </p:cNvSpPr>
          <p:nvPr>
            <p:ph type="title"/>
          </p:nvPr>
        </p:nvSpPr>
        <p:spPr>
          <a:xfrm>
            <a:off x="838200" y="365125"/>
            <a:ext cx="10515600" cy="1325563"/>
          </a:xfrm>
          <a:prstGeom prst="rect">
            <a:avLst/>
          </a:prstGeom>
        </p:spPr>
        <p:txBody>
          <a:bodyPr/>
          <a:lstStyle/>
          <a:p>
            <a:pPr algn="ctr" defTabSz="667512">
              <a:defRPr sz="3504"/>
            </a:pPr>
            <a:r>
              <a:rPr dirty="0" err="1">
                <a:latin typeface="+mn-lt"/>
              </a:rPr>
              <a:t>Didactische</a:t>
            </a:r>
            <a:r>
              <a:rPr dirty="0">
                <a:latin typeface="+mn-lt"/>
              </a:rPr>
              <a:t> </a:t>
            </a:r>
            <a:r>
              <a:rPr dirty="0" err="1">
                <a:latin typeface="+mn-lt"/>
              </a:rPr>
              <a:t>aanpak</a:t>
            </a:r>
            <a:r>
              <a:rPr dirty="0">
                <a:latin typeface="+mn-lt"/>
              </a:rPr>
              <a:t> </a:t>
            </a:r>
            <a:br>
              <a:rPr dirty="0">
                <a:latin typeface="+mn-lt"/>
              </a:rPr>
            </a:br>
            <a:r>
              <a:rPr sz="2628" dirty="0">
                <a:latin typeface="+mn-lt"/>
              </a:rPr>
              <a:t>1. Het </a:t>
            </a:r>
            <a:r>
              <a:rPr sz="2628" dirty="0" err="1">
                <a:latin typeface="+mn-lt"/>
              </a:rPr>
              <a:t>Actie-Controle</a:t>
            </a:r>
            <a:r>
              <a:rPr sz="2628" dirty="0">
                <a:latin typeface="+mn-lt"/>
              </a:rPr>
              <a:t> model (ACM)</a:t>
            </a:r>
          </a:p>
          <a:p>
            <a:pPr algn="ctr" defTabSz="667512">
              <a:defRPr sz="3504"/>
            </a:pPr>
            <a:r>
              <a:rPr sz="2628" dirty="0" err="1">
                <a:latin typeface="+mn-lt"/>
              </a:rPr>
              <a:t>Zie</a:t>
            </a:r>
            <a:r>
              <a:rPr sz="2628" dirty="0">
                <a:latin typeface="+mn-lt"/>
              </a:rPr>
              <a:t> </a:t>
            </a:r>
            <a:r>
              <a:rPr sz="2628" dirty="0" err="1">
                <a:latin typeface="+mn-lt"/>
              </a:rPr>
              <a:t>bijlage</a:t>
            </a:r>
            <a:r>
              <a:rPr sz="2628" dirty="0">
                <a:latin typeface="+mn-lt"/>
              </a:rPr>
              <a:t> over de </a:t>
            </a:r>
            <a:r>
              <a:rPr sz="2628" dirty="0" err="1">
                <a:latin typeface="+mn-lt"/>
              </a:rPr>
              <a:t>wetenschappelijke</a:t>
            </a:r>
            <a:r>
              <a:rPr sz="2628" dirty="0">
                <a:latin typeface="+mn-lt"/>
              </a:rPr>
              <a:t> </a:t>
            </a:r>
            <a:r>
              <a:rPr sz="2628" dirty="0" err="1">
                <a:latin typeface="+mn-lt"/>
              </a:rPr>
              <a:t>achtergrond</a:t>
            </a:r>
            <a:endParaRPr sz="2628" dirty="0">
              <a:latin typeface="+mn-lt"/>
            </a:endParaRPr>
          </a:p>
        </p:txBody>
      </p:sp>
      <p:pic>
        <p:nvPicPr>
          <p:cNvPr id="122" name="Tijdelijke aanduiding voor inhoud 3" descr="Tijdelijke aanduiding voor inhoud 3"/>
          <p:cNvPicPr>
            <a:picLocks noChangeAspect="1"/>
          </p:cNvPicPr>
          <p:nvPr/>
        </p:nvPicPr>
        <p:blipFill>
          <a:blip r:embed="rId2">
            <a:extLst/>
          </a:blip>
          <a:stretch>
            <a:fillRect/>
          </a:stretch>
        </p:blipFill>
        <p:spPr>
          <a:xfrm>
            <a:off x="2801533" y="1825625"/>
            <a:ext cx="6588933" cy="4351338"/>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itel 1"/>
          <p:cNvSpPr txBox="1">
            <a:spLocks noGrp="1"/>
          </p:cNvSpPr>
          <p:nvPr>
            <p:ph type="title"/>
          </p:nvPr>
        </p:nvSpPr>
        <p:spPr>
          <a:xfrm>
            <a:off x="838200" y="365125"/>
            <a:ext cx="10515600" cy="1325563"/>
          </a:xfrm>
          <a:prstGeom prst="rect">
            <a:avLst/>
          </a:prstGeom>
        </p:spPr>
        <p:txBody>
          <a:bodyPr/>
          <a:lstStyle/>
          <a:p>
            <a:r>
              <a:rPr dirty="0" err="1">
                <a:latin typeface="+mn-lt"/>
              </a:rPr>
              <a:t>Oefening</a:t>
            </a:r>
            <a:r>
              <a:rPr dirty="0">
                <a:latin typeface="+mn-lt"/>
              </a:rPr>
              <a:t> </a:t>
            </a:r>
            <a:r>
              <a:rPr dirty="0" err="1">
                <a:latin typeface="+mn-lt"/>
              </a:rPr>
              <a:t>bepalen</a:t>
            </a:r>
            <a:r>
              <a:rPr dirty="0">
                <a:latin typeface="+mn-lt"/>
              </a:rPr>
              <a:t> </a:t>
            </a:r>
            <a:r>
              <a:rPr dirty="0" err="1">
                <a:latin typeface="+mn-lt"/>
              </a:rPr>
              <a:t>kernwaarden</a:t>
            </a:r>
            <a:endParaRPr dirty="0">
              <a:latin typeface="+mn-lt"/>
            </a:endParaRPr>
          </a:p>
        </p:txBody>
      </p:sp>
      <p:sp>
        <p:nvSpPr>
          <p:cNvPr id="235" name="Tijdelijke aanduiding voor tekst 2"/>
          <p:cNvSpPr txBox="1">
            <a:spLocks noGrp="1"/>
          </p:cNvSpPr>
          <p:nvPr>
            <p:ph type="body" idx="1"/>
          </p:nvPr>
        </p:nvSpPr>
        <p:spPr>
          <a:xfrm>
            <a:off x="838200" y="1825625"/>
            <a:ext cx="10515600" cy="4351338"/>
          </a:xfrm>
          <a:prstGeom prst="rect">
            <a:avLst/>
          </a:prstGeom>
        </p:spPr>
        <p:txBody>
          <a:bodyPr>
            <a:normAutofit/>
          </a:bodyPr>
          <a:lstStyle/>
          <a:p>
            <a:pPr marL="0" indent="0" defTabSz="813816">
              <a:lnSpc>
                <a:spcPct val="72000"/>
              </a:lnSpc>
              <a:spcBef>
                <a:spcPts val="800"/>
              </a:spcBef>
              <a:buSzTx/>
              <a:buNone/>
              <a:defRPr sz="1513">
                <a:latin typeface="Calibri Light"/>
                <a:ea typeface="Calibri Light"/>
                <a:cs typeface="Calibri Light"/>
                <a:sym typeface="Calibri Light"/>
              </a:defRPr>
            </a:pPr>
            <a:r>
              <a:rPr dirty="0" err="1"/>
              <a:t>Individueel</a:t>
            </a:r>
            <a:r>
              <a:rPr dirty="0"/>
              <a:t> </a:t>
            </a:r>
          </a:p>
          <a:p>
            <a:pPr marL="0" indent="0" defTabSz="813816">
              <a:lnSpc>
                <a:spcPct val="72000"/>
              </a:lnSpc>
              <a:spcBef>
                <a:spcPts val="800"/>
              </a:spcBef>
              <a:buSzTx/>
              <a:buNone/>
              <a:defRPr sz="2314">
                <a:latin typeface="Calibri Light"/>
                <a:ea typeface="Calibri Light"/>
                <a:cs typeface="Calibri Light"/>
                <a:sym typeface="Calibri Light"/>
              </a:defRPr>
            </a:pPr>
            <a:r>
              <a:rPr dirty="0" err="1"/>
              <a:t>Helden</a:t>
            </a:r>
            <a:r>
              <a:rPr dirty="0"/>
              <a:t> </a:t>
            </a:r>
            <a:r>
              <a:rPr dirty="0" err="1"/>
              <a:t>en</a:t>
            </a:r>
            <a:r>
              <a:rPr dirty="0"/>
              <a:t> </a:t>
            </a:r>
            <a:r>
              <a:rPr dirty="0" err="1"/>
              <a:t>heldinnen</a:t>
            </a:r>
            <a:endParaRPr dirty="0"/>
          </a:p>
          <a:p>
            <a:pPr marL="0" indent="0" defTabSz="813816">
              <a:lnSpc>
                <a:spcPct val="72000"/>
              </a:lnSpc>
              <a:spcBef>
                <a:spcPts val="800"/>
              </a:spcBef>
              <a:buSzTx/>
              <a:buNone/>
              <a:defRPr sz="1779">
                <a:latin typeface="Calibri Light"/>
                <a:ea typeface="Calibri Light"/>
                <a:cs typeface="Calibri Light"/>
                <a:sym typeface="Calibri Light"/>
              </a:defRPr>
            </a:pPr>
            <a:r>
              <a:rPr dirty="0" err="1"/>
              <a:t>Noteer</a:t>
            </a:r>
            <a:r>
              <a:rPr dirty="0"/>
              <a:t> </a:t>
            </a:r>
            <a:r>
              <a:rPr dirty="0" err="1"/>
              <a:t>drie</a:t>
            </a:r>
            <a:r>
              <a:rPr dirty="0"/>
              <a:t> </a:t>
            </a:r>
            <a:r>
              <a:rPr dirty="0" err="1">
                <a:latin typeface="Calibri" panose="020F0502020204030204" pitchFamily="34" charset="0"/>
                <a:cs typeface="Calibri" panose="020F0502020204030204" pitchFamily="34" charset="0"/>
              </a:rPr>
              <a:t>helden</a:t>
            </a:r>
            <a:r>
              <a:rPr dirty="0"/>
              <a:t> of </a:t>
            </a:r>
            <a:r>
              <a:rPr dirty="0" err="1"/>
              <a:t>heldinnen</a:t>
            </a:r>
            <a:r>
              <a:rPr dirty="0"/>
              <a:t> </a:t>
            </a:r>
            <a:r>
              <a:rPr dirty="0" err="1"/>
              <a:t>uit</a:t>
            </a:r>
            <a:r>
              <a:rPr dirty="0"/>
              <a:t> </a:t>
            </a:r>
            <a:r>
              <a:rPr dirty="0" err="1"/>
              <a:t>boeken</a:t>
            </a:r>
            <a:r>
              <a:rPr dirty="0"/>
              <a:t>, films, </a:t>
            </a:r>
            <a:r>
              <a:rPr dirty="0" err="1"/>
              <a:t>verhalen</a:t>
            </a:r>
            <a:r>
              <a:rPr dirty="0"/>
              <a:t>, eigen </a:t>
            </a:r>
            <a:r>
              <a:rPr dirty="0" err="1"/>
              <a:t>omgeving</a:t>
            </a:r>
            <a:r>
              <a:rPr dirty="0"/>
              <a:t> </a:t>
            </a:r>
            <a:r>
              <a:rPr dirty="0" err="1"/>
              <a:t>e.d.</a:t>
            </a:r>
            <a:r>
              <a:rPr dirty="0"/>
              <a:t> </a:t>
            </a:r>
            <a:r>
              <a:rPr lang="nl-NL" dirty="0"/>
              <a:t>die jij bewondert</a:t>
            </a:r>
          </a:p>
          <a:p>
            <a:pPr marL="0" indent="0" defTabSz="813816">
              <a:lnSpc>
                <a:spcPct val="72000"/>
              </a:lnSpc>
              <a:spcBef>
                <a:spcPts val="800"/>
              </a:spcBef>
              <a:buSzTx/>
              <a:buNone/>
              <a:defRPr sz="1779">
                <a:latin typeface="Calibri Light"/>
                <a:ea typeface="Calibri Light"/>
                <a:cs typeface="Calibri Light"/>
                <a:sym typeface="Calibri Light"/>
              </a:defRPr>
            </a:pPr>
            <a:endParaRPr dirty="0"/>
          </a:p>
          <a:p>
            <a:pPr marL="0" indent="0" defTabSz="813816">
              <a:lnSpc>
                <a:spcPct val="72000"/>
              </a:lnSpc>
              <a:spcBef>
                <a:spcPts val="800"/>
              </a:spcBef>
              <a:buSzTx/>
              <a:buNone/>
              <a:defRPr sz="2314">
                <a:latin typeface="Calibri Light"/>
                <a:ea typeface="Calibri Light"/>
                <a:cs typeface="Calibri Light"/>
                <a:sym typeface="Calibri Light"/>
              </a:defRPr>
            </a:pPr>
            <a:r>
              <a:rPr dirty="0" err="1"/>
              <a:t>Waarden</a:t>
            </a:r>
            <a:r>
              <a:rPr dirty="0"/>
              <a:t> </a:t>
            </a:r>
            <a:r>
              <a:rPr dirty="0" err="1"/>
              <a:t>helden</a:t>
            </a:r>
            <a:r>
              <a:rPr dirty="0"/>
              <a:t> / </a:t>
            </a:r>
            <a:r>
              <a:rPr dirty="0" err="1"/>
              <a:t>heldinnen</a:t>
            </a:r>
            <a:endParaRPr dirty="0"/>
          </a:p>
          <a:p>
            <a:pPr marL="0" indent="0" defTabSz="813816">
              <a:lnSpc>
                <a:spcPct val="72000"/>
              </a:lnSpc>
              <a:spcBef>
                <a:spcPts val="800"/>
              </a:spcBef>
              <a:buSzTx/>
              <a:buNone/>
              <a:defRPr sz="1779">
                <a:latin typeface="Calibri Light"/>
                <a:ea typeface="Calibri Light"/>
                <a:cs typeface="Calibri Light"/>
                <a:sym typeface="Calibri Light"/>
              </a:defRPr>
            </a:pPr>
            <a:r>
              <a:rPr dirty="0" err="1"/>
              <a:t>Noteer</a:t>
            </a:r>
            <a:r>
              <a:rPr dirty="0"/>
              <a:t>: </a:t>
            </a:r>
            <a:r>
              <a:rPr dirty="0" err="1"/>
              <a:t>Welke</a:t>
            </a:r>
            <a:r>
              <a:rPr dirty="0"/>
              <a:t> </a:t>
            </a:r>
            <a:r>
              <a:rPr dirty="0" err="1"/>
              <a:t>waarden</a:t>
            </a:r>
            <a:r>
              <a:rPr dirty="0"/>
              <a:t> (criteria) </a:t>
            </a:r>
            <a:r>
              <a:rPr dirty="0" err="1"/>
              <a:t>vertegenwoordigen</a:t>
            </a:r>
            <a:r>
              <a:rPr dirty="0"/>
              <a:t> </a:t>
            </a:r>
            <a:r>
              <a:rPr dirty="0" err="1"/>
              <a:t>deze</a:t>
            </a:r>
            <a:r>
              <a:rPr dirty="0"/>
              <a:t> </a:t>
            </a:r>
            <a:r>
              <a:rPr dirty="0" err="1"/>
              <a:t>drie</a:t>
            </a:r>
            <a:r>
              <a:rPr dirty="0"/>
              <a:t> </a:t>
            </a:r>
            <a:r>
              <a:rPr dirty="0" err="1"/>
              <a:t>helden</a:t>
            </a:r>
            <a:r>
              <a:rPr dirty="0"/>
              <a:t> / </a:t>
            </a:r>
            <a:r>
              <a:rPr dirty="0" err="1"/>
              <a:t>heldinnen</a:t>
            </a:r>
            <a:r>
              <a:rPr dirty="0"/>
              <a:t>?</a:t>
            </a:r>
          </a:p>
          <a:p>
            <a:pPr marL="0" indent="0" defTabSz="813816">
              <a:lnSpc>
                <a:spcPct val="72000"/>
              </a:lnSpc>
              <a:spcBef>
                <a:spcPts val="800"/>
              </a:spcBef>
              <a:buSzTx/>
              <a:buNone/>
              <a:defRPr sz="1157"/>
            </a:pPr>
            <a:r>
              <a:rPr dirty="0" err="1"/>
              <a:t>En</a:t>
            </a:r>
            <a:r>
              <a:rPr dirty="0"/>
              <a:t> </a:t>
            </a:r>
            <a:r>
              <a:rPr dirty="0" err="1"/>
              <a:t>geef</a:t>
            </a:r>
            <a:r>
              <a:rPr dirty="0"/>
              <a:t> </a:t>
            </a:r>
            <a:r>
              <a:rPr dirty="0" err="1"/>
              <a:t>aan</a:t>
            </a:r>
            <a:r>
              <a:rPr dirty="0"/>
              <a:t> in percentages van 0-100% in </a:t>
            </a:r>
            <a:r>
              <a:rPr dirty="0" err="1"/>
              <a:t>welke</a:t>
            </a:r>
            <a:r>
              <a:rPr dirty="0"/>
              <a:t> mate </a:t>
            </a:r>
            <a:r>
              <a:rPr dirty="0" err="1"/>
              <a:t>deze</a:t>
            </a:r>
            <a:r>
              <a:rPr dirty="0"/>
              <a:t> </a:t>
            </a:r>
            <a:r>
              <a:rPr dirty="0" err="1"/>
              <a:t>kernwaarden</a:t>
            </a:r>
            <a:r>
              <a:rPr dirty="0"/>
              <a:t> </a:t>
            </a:r>
            <a:r>
              <a:rPr lang="nl-NL" dirty="0"/>
              <a:t> richtinggevend</a:t>
            </a:r>
            <a:r>
              <a:rPr dirty="0"/>
              <a:t> </a:t>
            </a:r>
            <a:r>
              <a:rPr dirty="0" err="1"/>
              <a:t>zijn</a:t>
            </a:r>
            <a:r>
              <a:rPr dirty="0"/>
              <a:t> in het </a:t>
            </a:r>
            <a:r>
              <a:rPr dirty="0" err="1"/>
              <a:t>werk</a:t>
            </a:r>
            <a:r>
              <a:rPr dirty="0"/>
              <a:t> </a:t>
            </a:r>
            <a:r>
              <a:rPr dirty="0" err="1"/>
              <a:t>en</a:t>
            </a:r>
            <a:r>
              <a:rPr dirty="0"/>
              <a:t> </a:t>
            </a:r>
            <a:r>
              <a:rPr dirty="0" err="1"/>
              <a:t>privé</a:t>
            </a:r>
            <a:r>
              <a:rPr dirty="0"/>
              <a:t> </a:t>
            </a:r>
            <a:r>
              <a:rPr dirty="0" err="1"/>
              <a:t>leven</a:t>
            </a:r>
            <a:r>
              <a:rPr dirty="0"/>
              <a:t> </a:t>
            </a:r>
          </a:p>
          <a:p>
            <a:pPr marL="0" indent="0" defTabSz="813816">
              <a:lnSpc>
                <a:spcPct val="72000"/>
              </a:lnSpc>
              <a:spcBef>
                <a:spcPts val="800"/>
              </a:spcBef>
              <a:buSzTx/>
              <a:buNone/>
              <a:defRPr sz="3382"/>
            </a:pPr>
            <a:endParaRPr dirty="0"/>
          </a:p>
          <a:p>
            <a:pPr marL="0" indent="0" defTabSz="813816">
              <a:lnSpc>
                <a:spcPct val="72000"/>
              </a:lnSpc>
              <a:spcBef>
                <a:spcPts val="800"/>
              </a:spcBef>
              <a:buSzTx/>
              <a:buNone/>
              <a:defRPr sz="1691">
                <a:latin typeface="Calibri Light"/>
                <a:ea typeface="Calibri Light"/>
                <a:cs typeface="Calibri Light"/>
                <a:sym typeface="Calibri Light"/>
              </a:defRPr>
            </a:pPr>
            <a:r>
              <a:rPr dirty="0" err="1"/>
              <a:t>Bespreek</a:t>
            </a:r>
            <a:r>
              <a:rPr dirty="0"/>
              <a:t> de </a:t>
            </a:r>
            <a:r>
              <a:rPr dirty="0" err="1"/>
              <a:t>uitkomsten</a:t>
            </a:r>
            <a:r>
              <a:rPr dirty="0"/>
              <a:t> in twee-</a:t>
            </a:r>
            <a:r>
              <a:rPr dirty="0" err="1"/>
              <a:t>tallen</a:t>
            </a:r>
            <a:r>
              <a:rPr lang="nl-NL" dirty="0"/>
              <a:t>: hoe zijn de percentages nu en wat zou je willen veranderen?</a:t>
            </a:r>
            <a:r>
              <a:rPr dirty="0"/>
              <a:t> </a:t>
            </a:r>
          </a:p>
          <a:p>
            <a:pPr marL="0" indent="0" defTabSz="813816">
              <a:lnSpc>
                <a:spcPct val="72000"/>
              </a:lnSpc>
              <a:spcBef>
                <a:spcPts val="800"/>
              </a:spcBef>
              <a:buSzTx/>
              <a:buNone/>
              <a:defRPr sz="3382"/>
            </a:pPr>
            <a:endParaRPr b="1" dirty="0"/>
          </a:p>
          <a:p>
            <a:pPr marL="0" indent="0" defTabSz="813816">
              <a:lnSpc>
                <a:spcPct val="72000"/>
              </a:lnSpc>
              <a:spcBef>
                <a:spcPts val="800"/>
              </a:spcBef>
              <a:buSzTx/>
              <a:buNone/>
              <a:defRPr sz="1157"/>
            </a:pPr>
            <a:r>
              <a:rPr b="1" dirty="0"/>
              <a: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B16C9-12E2-45B0-9975-E2E1741AAB58}"/>
              </a:ext>
            </a:extLst>
          </p:cNvPr>
          <p:cNvSpPr>
            <a:spLocks noGrp="1"/>
          </p:cNvSpPr>
          <p:nvPr>
            <p:ph type="title"/>
          </p:nvPr>
        </p:nvSpPr>
        <p:spPr/>
        <p:txBody>
          <a:bodyPr>
            <a:normAutofit fontScale="90000"/>
          </a:bodyPr>
          <a:lstStyle/>
          <a:p>
            <a:r>
              <a:rPr lang="nl-NL" dirty="0">
                <a:latin typeface="+mn-lt"/>
              </a:rPr>
              <a:t>Timemanagement / keuzemanagement</a:t>
            </a:r>
            <a:br>
              <a:rPr lang="nl-NL" dirty="0"/>
            </a:br>
            <a:r>
              <a:rPr lang="nl-NL" sz="2800" dirty="0"/>
              <a:t>Uitleg theorie timemanagement/keuzemanagement. Aansluitend oefening.</a:t>
            </a:r>
          </a:p>
        </p:txBody>
      </p:sp>
      <p:sp>
        <p:nvSpPr>
          <p:cNvPr id="3" name="Tijdelijke aanduiding voor tekst 2">
            <a:extLst>
              <a:ext uri="{FF2B5EF4-FFF2-40B4-BE49-F238E27FC236}">
                <a16:creationId xmlns:a16="http://schemas.microsoft.com/office/drawing/2014/main" id="{B3CA73FD-9C1D-4BD8-894E-CB4129B31D70}"/>
              </a:ext>
            </a:extLst>
          </p:cNvPr>
          <p:cNvSpPr>
            <a:spLocks noGrp="1"/>
          </p:cNvSpPr>
          <p:nvPr>
            <p:ph type="body" idx="1"/>
          </p:nvPr>
        </p:nvSpPr>
        <p:spPr/>
        <p:txBody>
          <a:bodyPr>
            <a:normAutofit lnSpcReduction="10000"/>
          </a:bodyPr>
          <a:lstStyle/>
          <a:p>
            <a:pPr marL="0" indent="0">
              <a:buNone/>
            </a:pPr>
            <a:r>
              <a:rPr lang="nl-NL" dirty="0"/>
              <a:t>Individueel:</a:t>
            </a:r>
          </a:p>
          <a:p>
            <a:r>
              <a:rPr lang="nl-NL" dirty="0"/>
              <a:t>Wat heeft nu echt prioriteit. Je tijd is beperkt. Het gaat vooral om prioriteiten stellen en keuzes maken/plannen. Link met de </a:t>
            </a:r>
            <a:r>
              <a:rPr lang="nl-NL" dirty="0" err="1"/>
              <a:t>Logician</a:t>
            </a:r>
            <a:r>
              <a:rPr lang="nl-NL" dirty="0"/>
              <a:t>/Planner en hiërarchie van waarden.</a:t>
            </a:r>
          </a:p>
          <a:p>
            <a:r>
              <a:rPr lang="nl-NL" dirty="0"/>
              <a:t>In de praktijk: welke zaken moet je dezelfde dag afhandelen en welke zaken binnen enkele dagen, binnen enkele weken enz.</a:t>
            </a:r>
          </a:p>
          <a:p>
            <a:r>
              <a:rPr lang="nl-NL" dirty="0"/>
              <a:t>En welke zaken kom je niet aan toe en blijven op de stapel bijv. bijhouden literatuur.</a:t>
            </a:r>
          </a:p>
          <a:p>
            <a:r>
              <a:rPr lang="nl-NL" dirty="0"/>
              <a:t>Uitwisselen in drietallen en bespreek wat je evt. zou willen veranderen. </a:t>
            </a:r>
          </a:p>
        </p:txBody>
      </p:sp>
    </p:spTree>
    <p:extLst>
      <p:ext uri="{BB962C8B-B14F-4D97-AF65-F5344CB8AC3E}">
        <p14:creationId xmlns:p14="http://schemas.microsoft.com/office/powerpoint/2010/main" val="161183418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itel 1"/>
          <p:cNvSpPr txBox="1">
            <a:spLocks noGrp="1"/>
          </p:cNvSpPr>
          <p:nvPr>
            <p:ph type="ctrTitle"/>
          </p:nvPr>
        </p:nvSpPr>
        <p:spPr>
          <a:xfrm>
            <a:off x="1524000" y="728662"/>
            <a:ext cx="9144000" cy="1528764"/>
          </a:xfrm>
          <a:prstGeom prst="rect">
            <a:avLst/>
          </a:prstGeom>
        </p:spPr>
        <p:txBody>
          <a:bodyPr/>
          <a:lstStyle/>
          <a:p>
            <a:pPr defTabSz="841247">
              <a:defRPr sz="4900"/>
            </a:pPr>
            <a:r>
              <a:t>Empatisch Assertief</a:t>
            </a:r>
            <a:br/>
            <a:endParaRPr/>
          </a:p>
        </p:txBody>
      </p:sp>
      <p:sp>
        <p:nvSpPr>
          <p:cNvPr id="238" name="Ondertitel 2"/>
          <p:cNvSpPr txBox="1">
            <a:spLocks noGrp="1"/>
          </p:cNvSpPr>
          <p:nvPr>
            <p:ph type="subTitle" idx="1"/>
          </p:nvPr>
        </p:nvSpPr>
        <p:spPr>
          <a:xfrm>
            <a:off x="1524000" y="1400175"/>
            <a:ext cx="9144000" cy="3857625"/>
          </a:xfrm>
          <a:prstGeom prst="rect">
            <a:avLst/>
          </a:prstGeom>
        </p:spPr>
        <p:txBody>
          <a:bodyPr/>
          <a:lstStyle/>
          <a:p>
            <a:r>
              <a:t>Onderdeel van de winnaars driehoek</a:t>
            </a:r>
          </a:p>
          <a:p>
            <a:r>
              <a:t>Omgaan met een veeleisende patiënt- lastige collega-verwijzer</a:t>
            </a:r>
          </a:p>
          <a:p>
            <a:endParaRPr/>
          </a:p>
          <a:p>
            <a:r>
              <a:t>Oefening</a:t>
            </a:r>
          </a:p>
          <a:p>
            <a:pPr marL="342900" indent="-342900">
              <a:buSzPct val="100000"/>
              <a:buFont typeface="Arial"/>
              <a:buChar char="•"/>
            </a:pPr>
            <a:r>
              <a:t>Eerst demonstratie</a:t>
            </a:r>
          </a:p>
          <a:p>
            <a:pPr marL="342900" indent="-342900">
              <a:buSzPct val="100000"/>
              <a:buFont typeface="Arial"/>
              <a:buChar char="•"/>
            </a:pPr>
            <a:r>
              <a:t>Vervolgens oefenen in carrousselvorm </a:t>
            </a:r>
          </a:p>
          <a:p>
            <a:pPr marL="342900" indent="-342900">
              <a:buSzPct val="100000"/>
              <a:buFont typeface="Arial"/>
              <a:buChar char="•"/>
            </a:pPr>
            <a:r>
              <a:t>terugkoppeling</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itel 1"/>
          <p:cNvSpPr txBox="1">
            <a:spLocks noGrp="1"/>
          </p:cNvSpPr>
          <p:nvPr>
            <p:ph type="title"/>
          </p:nvPr>
        </p:nvSpPr>
        <p:spPr>
          <a:xfrm>
            <a:off x="838200" y="365125"/>
            <a:ext cx="10515600" cy="1325563"/>
          </a:xfrm>
          <a:prstGeom prst="rect">
            <a:avLst/>
          </a:prstGeom>
        </p:spPr>
        <p:txBody>
          <a:bodyPr/>
          <a:lstStyle>
            <a:lvl1pPr defTabSz="868680">
              <a:defRPr sz="4100"/>
            </a:lvl1pPr>
          </a:lstStyle>
          <a:p>
            <a:r>
              <a:t>STAPPENPLAN EMOTIES IN GESPREKKEN</a:t>
            </a:r>
          </a:p>
        </p:txBody>
      </p:sp>
      <p:sp>
        <p:nvSpPr>
          <p:cNvPr id="241" name="Tijdelijke aanduiding voor inhoud 2"/>
          <p:cNvSpPr txBox="1">
            <a:spLocks noGrp="1"/>
          </p:cNvSpPr>
          <p:nvPr>
            <p:ph type="body" idx="1"/>
          </p:nvPr>
        </p:nvSpPr>
        <p:spPr>
          <a:xfrm>
            <a:off x="838200" y="1825625"/>
            <a:ext cx="10515600" cy="4351338"/>
          </a:xfrm>
          <a:prstGeom prst="rect">
            <a:avLst/>
          </a:prstGeom>
        </p:spPr>
        <p:txBody>
          <a:bodyPr/>
          <a:lstStyle/>
          <a:p>
            <a:pPr>
              <a:buSzTx/>
              <a:buNone/>
              <a:defRPr sz="2400"/>
            </a:pPr>
            <a:r>
              <a:t>Geëmotioneerde</a:t>
            </a:r>
            <a:r>
              <a:rPr sz="2800"/>
              <a:t> </a:t>
            </a:r>
            <a:r>
              <a:t>gesprekspartner              Huisarts</a:t>
            </a:r>
          </a:p>
          <a:p>
            <a:pPr>
              <a:buSzTx/>
              <a:buNone/>
              <a:defRPr sz="2400"/>
            </a:pPr>
            <a:endParaRPr/>
          </a:p>
          <a:p>
            <a:pPr>
              <a:buSzTx/>
              <a:buNone/>
              <a:defRPr sz="2400"/>
            </a:pPr>
            <a:r>
              <a:t>Emotie              ---------</a:t>
            </a:r>
            <a:r>
              <a:rPr>
                <a:latin typeface="Wingdings"/>
                <a:ea typeface="Wingdings"/>
                <a:cs typeface="Wingdings"/>
                <a:sym typeface="Wingdings"/>
              </a:rPr>
              <a:t></a:t>
            </a:r>
            <a:r>
              <a:t>                          Empathie. Luister aandachtig</a:t>
            </a:r>
          </a:p>
          <a:p>
            <a:pPr>
              <a:buSzTx/>
              <a:buNone/>
              <a:defRPr sz="2400"/>
            </a:pPr>
            <a:r>
              <a:t>                                                                  Vraag door, vat samen</a:t>
            </a:r>
          </a:p>
          <a:p>
            <a:pPr>
              <a:buSzTx/>
              <a:buNone/>
              <a:defRPr sz="2400"/>
            </a:pPr>
            <a:r>
              <a:t>Argument         -------</a:t>
            </a:r>
            <a:r>
              <a:rPr>
                <a:latin typeface="Wingdings"/>
                <a:ea typeface="Wingdings"/>
                <a:cs typeface="Wingdings"/>
                <a:sym typeface="Wingdings"/>
              </a:rPr>
              <a:t>      </a:t>
            </a:r>
            <a:r>
              <a:t>           Rationele analyse</a:t>
            </a:r>
          </a:p>
          <a:p>
            <a:pPr>
              <a:buSzTx/>
              <a:buNone/>
              <a:defRPr sz="2400"/>
            </a:pPr>
            <a:endParaRPr/>
          </a:p>
          <a:p>
            <a:pPr>
              <a:buSzTx/>
              <a:buNone/>
              <a:defRPr sz="2400"/>
            </a:pPr>
            <a:r>
              <a:t>Actie                  -------</a:t>
            </a:r>
            <a:r>
              <a:rPr>
                <a:latin typeface="Wingdings"/>
                <a:ea typeface="Wingdings"/>
                <a:cs typeface="Wingdings"/>
                <a:sym typeface="Wingdings"/>
              </a:rPr>
              <a:t></a:t>
            </a:r>
            <a:r>
              <a:t>                            Actieplan</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Oefening Assertief en Empatisch zijn"/>
          <p:cNvSpPr txBox="1">
            <a:spLocks noGrp="1"/>
          </p:cNvSpPr>
          <p:nvPr>
            <p:ph type="title"/>
          </p:nvPr>
        </p:nvSpPr>
        <p:spPr>
          <a:xfrm>
            <a:off x="838200" y="365125"/>
            <a:ext cx="10515600" cy="940429"/>
          </a:xfrm>
          <a:prstGeom prst="rect">
            <a:avLst/>
          </a:prstGeom>
        </p:spPr>
        <p:txBody>
          <a:bodyPr/>
          <a:lstStyle/>
          <a:p>
            <a:r>
              <a:t>Oefening Assertief en Empatisch zijn</a:t>
            </a:r>
          </a:p>
        </p:txBody>
      </p:sp>
      <p:sp>
        <p:nvSpPr>
          <p:cNvPr id="244" name="Rollenspel:…"/>
          <p:cNvSpPr txBox="1">
            <a:spLocks noGrp="1"/>
          </p:cNvSpPr>
          <p:nvPr>
            <p:ph type="body" idx="1"/>
          </p:nvPr>
        </p:nvSpPr>
        <p:spPr>
          <a:xfrm>
            <a:off x="838200" y="1825625"/>
            <a:ext cx="10515600" cy="4351338"/>
          </a:xfrm>
          <a:prstGeom prst="rect">
            <a:avLst/>
          </a:prstGeom>
        </p:spPr>
        <p:txBody>
          <a:bodyPr>
            <a:normAutofit fontScale="92500" lnSpcReduction="10000"/>
          </a:bodyPr>
          <a:lstStyle/>
          <a:p>
            <a:r>
              <a:rPr dirty="0" err="1"/>
              <a:t>Rollenspel</a:t>
            </a:r>
            <a:r>
              <a:rPr dirty="0"/>
              <a:t>: </a:t>
            </a:r>
            <a:r>
              <a:rPr lang="nl-NL" dirty="0"/>
              <a:t>vorm drietallen A,B,C en wissel zodat ieder elke rol een keer speelt</a:t>
            </a:r>
            <a:endParaRPr dirty="0"/>
          </a:p>
          <a:p>
            <a:r>
              <a:rPr dirty="0"/>
              <a:t>A </a:t>
            </a:r>
            <a:r>
              <a:rPr dirty="0" err="1"/>
              <a:t>moet</a:t>
            </a:r>
            <a:r>
              <a:rPr dirty="0"/>
              <a:t> </a:t>
            </a:r>
            <a:r>
              <a:rPr dirty="0" err="1"/>
              <a:t>morgenmiddag</a:t>
            </a:r>
            <a:r>
              <a:rPr dirty="0"/>
              <a:t> </a:t>
            </a:r>
            <a:r>
              <a:rPr dirty="0" err="1"/>
              <a:t>onverwachts</a:t>
            </a:r>
            <a:r>
              <a:rPr dirty="0"/>
              <a:t> met </a:t>
            </a:r>
            <a:r>
              <a:rPr dirty="0" err="1"/>
              <a:t>haar</a:t>
            </a:r>
            <a:r>
              <a:rPr dirty="0"/>
              <a:t> </a:t>
            </a:r>
            <a:r>
              <a:rPr dirty="0" err="1"/>
              <a:t>moeder</a:t>
            </a:r>
            <a:r>
              <a:rPr dirty="0"/>
              <a:t> </a:t>
            </a:r>
            <a:r>
              <a:rPr dirty="0" err="1"/>
              <a:t>naar</a:t>
            </a:r>
            <a:r>
              <a:rPr dirty="0"/>
              <a:t> het </a:t>
            </a:r>
            <a:r>
              <a:rPr dirty="0" err="1"/>
              <a:t>ziekenhuis</a:t>
            </a:r>
            <a:r>
              <a:rPr dirty="0"/>
              <a:t>. Ze </a:t>
            </a:r>
            <a:r>
              <a:rPr dirty="0" err="1"/>
              <a:t>heeft</a:t>
            </a:r>
            <a:r>
              <a:rPr dirty="0"/>
              <a:t> </a:t>
            </a:r>
            <a:r>
              <a:rPr dirty="0" err="1"/>
              <a:t>echter</a:t>
            </a:r>
            <a:r>
              <a:rPr dirty="0"/>
              <a:t> </a:t>
            </a:r>
            <a:r>
              <a:rPr dirty="0" err="1"/>
              <a:t>avonddienst</a:t>
            </a:r>
            <a:r>
              <a:rPr dirty="0"/>
              <a:t> </a:t>
            </a:r>
            <a:r>
              <a:rPr dirty="0" err="1"/>
              <a:t>en</a:t>
            </a:r>
            <a:r>
              <a:rPr dirty="0"/>
              <a:t> </a:t>
            </a:r>
            <a:r>
              <a:rPr dirty="0" err="1"/>
              <a:t>zal</a:t>
            </a:r>
            <a:r>
              <a:rPr dirty="0"/>
              <a:t> </a:t>
            </a:r>
            <a:r>
              <a:rPr dirty="0" err="1"/>
              <a:t>vermoedelijk</a:t>
            </a:r>
            <a:r>
              <a:rPr dirty="0"/>
              <a:t> </a:t>
            </a:r>
            <a:r>
              <a:rPr dirty="0" err="1"/>
              <a:t>niet</a:t>
            </a:r>
            <a:r>
              <a:rPr dirty="0"/>
              <a:t> op </a:t>
            </a:r>
            <a:r>
              <a:rPr dirty="0" err="1"/>
              <a:t>tijd</a:t>
            </a:r>
            <a:r>
              <a:rPr dirty="0"/>
              <a:t> </a:t>
            </a:r>
            <a:r>
              <a:rPr dirty="0" err="1"/>
              <a:t>terug</a:t>
            </a:r>
            <a:r>
              <a:rPr dirty="0"/>
              <a:t> </a:t>
            </a:r>
            <a:r>
              <a:rPr dirty="0" err="1"/>
              <a:t>zijn</a:t>
            </a:r>
            <a:r>
              <a:rPr dirty="0"/>
              <a:t>. Ze </a:t>
            </a:r>
            <a:r>
              <a:rPr dirty="0" err="1"/>
              <a:t>vraagt</a:t>
            </a:r>
            <a:r>
              <a:rPr dirty="0"/>
              <a:t> </a:t>
            </a:r>
            <a:r>
              <a:rPr dirty="0" err="1"/>
              <a:t>collega</a:t>
            </a:r>
            <a:r>
              <a:rPr dirty="0"/>
              <a:t> B de </a:t>
            </a:r>
            <a:r>
              <a:rPr dirty="0" err="1"/>
              <a:t>dienst</a:t>
            </a:r>
            <a:r>
              <a:rPr dirty="0"/>
              <a:t> met </a:t>
            </a:r>
            <a:r>
              <a:rPr dirty="0" err="1"/>
              <a:t>haar</a:t>
            </a:r>
            <a:r>
              <a:rPr dirty="0"/>
              <a:t> </a:t>
            </a:r>
            <a:r>
              <a:rPr dirty="0" err="1"/>
              <a:t>te</a:t>
            </a:r>
            <a:r>
              <a:rPr dirty="0"/>
              <a:t> </a:t>
            </a:r>
            <a:r>
              <a:rPr dirty="0" err="1"/>
              <a:t>ruilen</a:t>
            </a:r>
            <a:r>
              <a:rPr dirty="0"/>
              <a:t>.</a:t>
            </a:r>
          </a:p>
          <a:p>
            <a:r>
              <a:rPr dirty="0"/>
              <a:t>B </a:t>
            </a:r>
            <a:r>
              <a:rPr dirty="0" err="1"/>
              <a:t>heeft</a:t>
            </a:r>
            <a:r>
              <a:rPr dirty="0"/>
              <a:t> </a:t>
            </a:r>
            <a:r>
              <a:rPr dirty="0" err="1"/>
              <a:t>morgenmiddag</a:t>
            </a:r>
            <a:r>
              <a:rPr dirty="0"/>
              <a:t> </a:t>
            </a:r>
            <a:r>
              <a:rPr dirty="0" err="1"/>
              <a:t>vrij</a:t>
            </a:r>
            <a:r>
              <a:rPr dirty="0"/>
              <a:t> maar </a:t>
            </a:r>
            <a:r>
              <a:rPr dirty="0" err="1"/>
              <a:t>zou</a:t>
            </a:r>
            <a:r>
              <a:rPr dirty="0"/>
              <a:t> op de </a:t>
            </a:r>
            <a:r>
              <a:rPr dirty="0" err="1"/>
              <a:t>kinderen</a:t>
            </a:r>
            <a:r>
              <a:rPr dirty="0"/>
              <a:t> </a:t>
            </a:r>
            <a:r>
              <a:rPr dirty="0" err="1"/>
              <a:t>passen</a:t>
            </a:r>
            <a:r>
              <a:rPr dirty="0"/>
              <a:t>. </a:t>
            </a:r>
            <a:r>
              <a:rPr dirty="0" err="1"/>
              <a:t>Haar</a:t>
            </a:r>
            <a:r>
              <a:rPr dirty="0"/>
              <a:t> partner </a:t>
            </a:r>
            <a:r>
              <a:rPr dirty="0" err="1"/>
              <a:t>gaat</a:t>
            </a:r>
            <a:r>
              <a:rPr dirty="0"/>
              <a:t> met </a:t>
            </a:r>
            <a:r>
              <a:rPr dirty="0" err="1"/>
              <a:t>zijn</a:t>
            </a:r>
            <a:r>
              <a:rPr dirty="0"/>
              <a:t> </a:t>
            </a:r>
            <a:r>
              <a:rPr dirty="0" err="1"/>
              <a:t>vrienden</a:t>
            </a:r>
            <a:r>
              <a:rPr dirty="0"/>
              <a:t> </a:t>
            </a:r>
            <a:r>
              <a:rPr dirty="0" err="1"/>
              <a:t>naar</a:t>
            </a:r>
            <a:r>
              <a:rPr dirty="0"/>
              <a:t> </a:t>
            </a:r>
            <a:r>
              <a:rPr dirty="0" err="1"/>
              <a:t>een</a:t>
            </a:r>
            <a:r>
              <a:rPr dirty="0"/>
              <a:t> </a:t>
            </a:r>
            <a:r>
              <a:rPr dirty="0" err="1"/>
              <a:t>sportwedstrijd</a:t>
            </a:r>
            <a:r>
              <a:rPr dirty="0"/>
              <a:t>. B </a:t>
            </a:r>
            <a:r>
              <a:rPr dirty="0" err="1"/>
              <a:t>overlegt</a:t>
            </a:r>
            <a:r>
              <a:rPr dirty="0"/>
              <a:t> met </a:t>
            </a:r>
            <a:r>
              <a:rPr dirty="0" err="1"/>
              <a:t>haar</a:t>
            </a:r>
            <a:r>
              <a:rPr dirty="0"/>
              <a:t> partner, maar </a:t>
            </a:r>
            <a:r>
              <a:rPr dirty="0" err="1"/>
              <a:t>hij</a:t>
            </a:r>
            <a:r>
              <a:rPr dirty="0"/>
              <a:t> </a:t>
            </a:r>
            <a:r>
              <a:rPr dirty="0" err="1"/>
              <a:t>wil</a:t>
            </a:r>
            <a:r>
              <a:rPr dirty="0"/>
              <a:t> </a:t>
            </a:r>
            <a:r>
              <a:rPr dirty="0" err="1"/>
              <a:t>zijn</a:t>
            </a:r>
            <a:r>
              <a:rPr dirty="0"/>
              <a:t> </a:t>
            </a:r>
            <a:r>
              <a:rPr dirty="0" err="1"/>
              <a:t>sportuitje</a:t>
            </a:r>
            <a:r>
              <a:rPr dirty="0"/>
              <a:t> </a:t>
            </a:r>
            <a:r>
              <a:rPr dirty="0" err="1"/>
              <a:t>niet</a:t>
            </a:r>
            <a:r>
              <a:rPr dirty="0"/>
              <a:t> </a:t>
            </a:r>
            <a:r>
              <a:rPr dirty="0" err="1"/>
              <a:t>afzeggen</a:t>
            </a:r>
            <a:r>
              <a:rPr dirty="0"/>
              <a:t>. </a:t>
            </a:r>
            <a:r>
              <a:rPr dirty="0" err="1"/>
              <a:t>Er</a:t>
            </a:r>
            <a:r>
              <a:rPr dirty="0"/>
              <a:t> is zo </a:t>
            </a:r>
            <a:r>
              <a:rPr dirty="0" err="1"/>
              <a:t>gauw</a:t>
            </a:r>
            <a:r>
              <a:rPr dirty="0"/>
              <a:t> </a:t>
            </a:r>
            <a:r>
              <a:rPr dirty="0" err="1"/>
              <a:t>geen</a:t>
            </a:r>
            <a:r>
              <a:rPr dirty="0"/>
              <a:t> </a:t>
            </a:r>
            <a:r>
              <a:rPr dirty="0" err="1"/>
              <a:t>andere</a:t>
            </a:r>
            <a:r>
              <a:rPr dirty="0"/>
              <a:t> </a:t>
            </a:r>
            <a:r>
              <a:rPr dirty="0" err="1"/>
              <a:t>oppas</a:t>
            </a:r>
            <a:r>
              <a:rPr dirty="0"/>
              <a:t> </a:t>
            </a:r>
            <a:r>
              <a:rPr dirty="0" err="1"/>
              <a:t>te</a:t>
            </a:r>
            <a:r>
              <a:rPr dirty="0"/>
              <a:t> </a:t>
            </a:r>
            <a:r>
              <a:rPr dirty="0" err="1"/>
              <a:t>vinden</a:t>
            </a:r>
            <a:endParaRPr dirty="0"/>
          </a:p>
          <a:p>
            <a:r>
              <a:rPr dirty="0"/>
              <a:t>B </a:t>
            </a:r>
            <a:r>
              <a:rPr dirty="0" err="1"/>
              <a:t>moet</a:t>
            </a:r>
            <a:r>
              <a:rPr dirty="0"/>
              <a:t> nu </a:t>
            </a:r>
            <a:r>
              <a:rPr dirty="0" err="1"/>
              <a:t>tegen</a:t>
            </a:r>
            <a:r>
              <a:rPr dirty="0"/>
              <a:t> A </a:t>
            </a:r>
            <a:r>
              <a:rPr dirty="0" err="1"/>
              <a:t>zeggen</a:t>
            </a:r>
            <a:r>
              <a:rPr dirty="0"/>
              <a:t> </a:t>
            </a:r>
            <a:r>
              <a:rPr dirty="0" err="1"/>
              <a:t>dat</a:t>
            </a:r>
            <a:r>
              <a:rPr dirty="0"/>
              <a:t> de </a:t>
            </a:r>
            <a:r>
              <a:rPr dirty="0" err="1"/>
              <a:t>ruiling</a:t>
            </a:r>
            <a:r>
              <a:rPr dirty="0"/>
              <a:t> </a:t>
            </a:r>
            <a:r>
              <a:rPr dirty="0" err="1"/>
              <a:t>niet</a:t>
            </a:r>
            <a:r>
              <a:rPr dirty="0"/>
              <a:t> </a:t>
            </a:r>
            <a:r>
              <a:rPr dirty="0" err="1"/>
              <a:t>gaat</a:t>
            </a:r>
            <a:r>
              <a:rPr dirty="0"/>
              <a:t> </a:t>
            </a:r>
            <a:r>
              <a:rPr dirty="0" err="1"/>
              <a:t>lukken</a:t>
            </a:r>
            <a:endParaRPr lang="nl-NL" dirty="0"/>
          </a:p>
          <a:p>
            <a:r>
              <a:rPr lang="nl-NL" dirty="0"/>
              <a:t>C observeert</a:t>
            </a:r>
            <a:endParaRPr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el 1"/>
          <p:cNvSpPr txBox="1">
            <a:spLocks noGrp="1"/>
          </p:cNvSpPr>
          <p:nvPr>
            <p:ph type="title"/>
          </p:nvPr>
        </p:nvSpPr>
        <p:spPr>
          <a:xfrm>
            <a:off x="838200" y="365124"/>
            <a:ext cx="10515600" cy="749303"/>
          </a:xfrm>
          <a:prstGeom prst="rect">
            <a:avLst/>
          </a:prstGeom>
        </p:spPr>
        <p:txBody>
          <a:bodyPr/>
          <a:lstStyle>
            <a:lvl1pPr defTabSz="896111">
              <a:defRPr sz="4300"/>
            </a:lvl1pPr>
          </a:lstStyle>
          <a:p>
            <a:r>
              <a:t>Empatisch en Assertief ´NEE` zeggen</a:t>
            </a:r>
          </a:p>
        </p:txBody>
      </p:sp>
      <p:sp>
        <p:nvSpPr>
          <p:cNvPr id="247" name="Tijdelijke aanduiding voor inhoud 2"/>
          <p:cNvSpPr txBox="1">
            <a:spLocks noGrp="1"/>
          </p:cNvSpPr>
          <p:nvPr>
            <p:ph type="body" idx="1"/>
          </p:nvPr>
        </p:nvSpPr>
        <p:spPr>
          <a:xfrm>
            <a:off x="1828800" y="1243011"/>
            <a:ext cx="8382000" cy="4883153"/>
          </a:xfrm>
          <a:prstGeom prst="rect">
            <a:avLst/>
          </a:prstGeom>
        </p:spPr>
        <p:txBody>
          <a:bodyPr/>
          <a:lstStyle/>
          <a:p>
            <a:pPr marL="457200" indent="-457200">
              <a:buFontTx/>
              <a:buAutoNum type="arabicPeriod"/>
              <a:defRPr sz="2400"/>
            </a:pPr>
            <a:r>
              <a:t>Luister aandachtig, vraag door en vat samen</a:t>
            </a:r>
          </a:p>
          <a:p>
            <a:pPr marL="457200" indent="-457200">
              <a:buFontTx/>
              <a:buAutoNum type="arabicPeriod"/>
              <a:defRPr sz="2400"/>
            </a:pPr>
            <a:r>
              <a:t>Vraag je af : moet ik dit nu doen</a:t>
            </a:r>
          </a:p>
          <a:p>
            <a:pPr marL="457200" indent="-457200">
              <a:buFontTx/>
              <a:buAutoNum type="arabicPeriod"/>
              <a:defRPr sz="2400"/>
            </a:pPr>
            <a:r>
              <a:t>“Ik begrijp dat” : belang van de ander ……”Helaas…”</a:t>
            </a:r>
          </a:p>
          <a:p>
            <a:pPr marL="457200" indent="-457200">
              <a:buFontTx/>
              <a:buAutoNum type="arabicPeriod"/>
              <a:defRPr sz="2400"/>
            </a:pPr>
            <a:r>
              <a:t>Zo nodig , toon respect voor de teleurstelling</a:t>
            </a:r>
          </a:p>
          <a:p>
            <a:pPr marL="457200" indent="-457200">
              <a:buFontTx/>
              <a:buAutoNum type="arabicPeriod"/>
              <a:defRPr sz="2400"/>
            </a:pPr>
            <a:r>
              <a:t>Zo effectief, leg uit WAAROM je nee zegt</a:t>
            </a:r>
          </a:p>
          <a:p>
            <a:pPr marL="457200" indent="-457200">
              <a:buFontTx/>
              <a:buAutoNum type="arabicPeriod"/>
              <a:defRPr sz="2400"/>
            </a:pPr>
            <a:r>
              <a:t>Zo zinvol, geef alternatieven</a:t>
            </a:r>
          </a:p>
          <a:p>
            <a:pPr marL="457200" indent="-457200">
              <a:buFontTx/>
              <a:buAutoNum type="arabicPeriod"/>
              <a:defRPr sz="2400"/>
            </a:pPr>
            <a:r>
              <a:t>Zo nodig herhaal je NEEN een keer</a:t>
            </a:r>
          </a:p>
          <a:p>
            <a:pPr marL="457200" indent="-457200">
              <a:buFontTx/>
              <a:buAutoNum type="arabicPeriod"/>
              <a:defRPr sz="2400"/>
            </a:pPr>
            <a:r>
              <a:t>Bij doordrammen, zeg dat je dat vervelend vindt</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ools om energiebalans te herstellen"/>
          <p:cNvSpPr txBox="1">
            <a:spLocks noGrp="1"/>
          </p:cNvSpPr>
          <p:nvPr>
            <p:ph type="title"/>
          </p:nvPr>
        </p:nvSpPr>
        <p:spPr>
          <a:xfrm>
            <a:off x="838200" y="365124"/>
            <a:ext cx="10515600" cy="720837"/>
          </a:xfrm>
          <a:prstGeom prst="rect">
            <a:avLst/>
          </a:prstGeom>
        </p:spPr>
        <p:txBody>
          <a:bodyPr/>
          <a:lstStyle>
            <a:lvl1pPr defTabSz="868680">
              <a:defRPr sz="4100"/>
            </a:lvl1pPr>
          </a:lstStyle>
          <a:p>
            <a:r>
              <a:t>Tools om energiebalans te herstellen</a:t>
            </a:r>
          </a:p>
        </p:txBody>
      </p:sp>
      <p:sp>
        <p:nvSpPr>
          <p:cNvPr id="253" name="Schrijf op “geeltjes” alle zaken die jou energie geven. Sorteer ze.…"/>
          <p:cNvSpPr txBox="1">
            <a:spLocks noGrp="1"/>
          </p:cNvSpPr>
          <p:nvPr>
            <p:ph type="body" idx="1"/>
          </p:nvPr>
        </p:nvSpPr>
        <p:spPr>
          <a:xfrm>
            <a:off x="656156" y="1347796"/>
            <a:ext cx="10997002" cy="4944641"/>
          </a:xfrm>
          <a:prstGeom prst="rect">
            <a:avLst/>
          </a:prstGeom>
        </p:spPr>
        <p:txBody>
          <a:bodyPr/>
          <a:lstStyle/>
          <a:p>
            <a:pPr>
              <a:lnSpc>
                <a:spcPct val="81000"/>
              </a:lnSpc>
            </a:pPr>
            <a:r>
              <a:rPr dirty="0" err="1"/>
              <a:t>Schrijf</a:t>
            </a:r>
            <a:r>
              <a:rPr dirty="0"/>
              <a:t> op “</a:t>
            </a:r>
            <a:r>
              <a:rPr dirty="0" err="1"/>
              <a:t>geeltjes</a:t>
            </a:r>
            <a:r>
              <a:rPr dirty="0"/>
              <a:t>” </a:t>
            </a:r>
            <a:r>
              <a:rPr dirty="0" err="1"/>
              <a:t>alle</a:t>
            </a:r>
            <a:r>
              <a:rPr dirty="0"/>
              <a:t> </a:t>
            </a:r>
            <a:r>
              <a:rPr dirty="0" err="1"/>
              <a:t>zaken</a:t>
            </a:r>
            <a:r>
              <a:rPr dirty="0"/>
              <a:t> die </a:t>
            </a:r>
            <a:r>
              <a:rPr dirty="0" err="1"/>
              <a:t>jou</a:t>
            </a:r>
            <a:r>
              <a:rPr dirty="0"/>
              <a:t> </a:t>
            </a:r>
            <a:r>
              <a:rPr dirty="0" err="1"/>
              <a:t>energie</a:t>
            </a:r>
            <a:r>
              <a:rPr dirty="0"/>
              <a:t> </a:t>
            </a:r>
            <a:r>
              <a:rPr dirty="0" err="1"/>
              <a:t>geven</a:t>
            </a:r>
            <a:r>
              <a:rPr dirty="0"/>
              <a:t>. </a:t>
            </a:r>
            <a:r>
              <a:rPr dirty="0" err="1"/>
              <a:t>Sorteer</a:t>
            </a:r>
            <a:r>
              <a:rPr dirty="0"/>
              <a:t> ze.</a:t>
            </a:r>
          </a:p>
          <a:p>
            <a:pPr>
              <a:lnSpc>
                <a:spcPct val="81000"/>
              </a:lnSpc>
            </a:pPr>
            <a:r>
              <a:rPr dirty="0"/>
              <a:t>Wat </a:t>
            </a:r>
            <a:r>
              <a:rPr dirty="0" err="1"/>
              <a:t>kost</a:t>
            </a:r>
            <a:r>
              <a:rPr dirty="0"/>
              <a:t> </a:t>
            </a:r>
            <a:r>
              <a:rPr dirty="0" err="1"/>
              <a:t>weinig</a:t>
            </a:r>
            <a:r>
              <a:rPr dirty="0"/>
              <a:t> </a:t>
            </a:r>
            <a:r>
              <a:rPr dirty="0" err="1"/>
              <a:t>tijd</a:t>
            </a:r>
            <a:r>
              <a:rPr dirty="0"/>
              <a:t> </a:t>
            </a:r>
            <a:r>
              <a:rPr dirty="0" err="1"/>
              <a:t>en</a:t>
            </a:r>
            <a:r>
              <a:rPr dirty="0"/>
              <a:t> </a:t>
            </a:r>
            <a:r>
              <a:rPr dirty="0" err="1"/>
              <a:t>kan</a:t>
            </a:r>
            <a:r>
              <a:rPr dirty="0"/>
              <a:t> je </a:t>
            </a:r>
            <a:r>
              <a:rPr dirty="0" err="1"/>
              <a:t>tijdens</a:t>
            </a:r>
            <a:r>
              <a:rPr dirty="0"/>
              <a:t> het </a:t>
            </a:r>
            <a:r>
              <a:rPr dirty="0" err="1"/>
              <a:t>spreekuur</a:t>
            </a:r>
            <a:r>
              <a:rPr dirty="0"/>
              <a:t> even </a:t>
            </a:r>
            <a:r>
              <a:rPr dirty="0" err="1"/>
              <a:t>doen</a:t>
            </a:r>
            <a:r>
              <a:rPr dirty="0"/>
              <a:t> in 5-10 </a:t>
            </a:r>
            <a:r>
              <a:rPr dirty="0" err="1"/>
              <a:t>minuten</a:t>
            </a:r>
            <a:endParaRPr dirty="0"/>
          </a:p>
          <a:p>
            <a:pPr>
              <a:lnSpc>
                <a:spcPct val="81000"/>
              </a:lnSpc>
            </a:pPr>
            <a:r>
              <a:rPr dirty="0" err="1"/>
              <a:t>Een</a:t>
            </a:r>
            <a:r>
              <a:rPr dirty="0"/>
              <a:t> half </a:t>
            </a:r>
            <a:r>
              <a:rPr dirty="0" err="1"/>
              <a:t>uur</a:t>
            </a:r>
            <a:endParaRPr dirty="0"/>
          </a:p>
          <a:p>
            <a:pPr>
              <a:lnSpc>
                <a:spcPct val="81000"/>
              </a:lnSpc>
            </a:pPr>
            <a:r>
              <a:rPr dirty="0" err="1"/>
              <a:t>Een</a:t>
            </a:r>
            <a:r>
              <a:rPr dirty="0"/>
              <a:t> </a:t>
            </a:r>
            <a:r>
              <a:rPr dirty="0" err="1"/>
              <a:t>dagdeel</a:t>
            </a:r>
            <a:endParaRPr dirty="0"/>
          </a:p>
          <a:p>
            <a:pPr>
              <a:lnSpc>
                <a:spcPct val="81000"/>
              </a:lnSpc>
            </a:pPr>
            <a:r>
              <a:rPr dirty="0" err="1"/>
              <a:t>Een</a:t>
            </a:r>
            <a:r>
              <a:rPr dirty="0"/>
              <a:t> weekend</a:t>
            </a:r>
          </a:p>
          <a:p>
            <a:pPr>
              <a:lnSpc>
                <a:spcPct val="81000"/>
              </a:lnSpc>
            </a:pPr>
            <a:r>
              <a:rPr dirty="0"/>
              <a:t>Van </a:t>
            </a:r>
            <a:r>
              <a:rPr dirty="0" err="1"/>
              <a:t>ieder</a:t>
            </a:r>
            <a:r>
              <a:rPr dirty="0"/>
              <a:t> </a:t>
            </a:r>
            <a:r>
              <a:rPr dirty="0" err="1"/>
              <a:t>categorie</a:t>
            </a:r>
            <a:r>
              <a:rPr dirty="0"/>
              <a:t> </a:t>
            </a:r>
            <a:r>
              <a:rPr dirty="0" err="1"/>
              <a:t>minimaal</a:t>
            </a:r>
            <a:r>
              <a:rPr dirty="0"/>
              <a:t> </a:t>
            </a:r>
            <a:r>
              <a:rPr dirty="0" err="1"/>
              <a:t>drie</a:t>
            </a:r>
            <a:r>
              <a:rPr dirty="0"/>
              <a:t> </a:t>
            </a:r>
            <a:r>
              <a:rPr dirty="0" err="1"/>
              <a:t>voorbeelden</a:t>
            </a:r>
            <a:r>
              <a:rPr dirty="0"/>
              <a:t>. Hoe </a:t>
            </a:r>
            <a:r>
              <a:rPr dirty="0" err="1"/>
              <a:t>organiseer</a:t>
            </a:r>
            <a:r>
              <a:rPr dirty="0"/>
              <a:t> je </a:t>
            </a:r>
            <a:r>
              <a:rPr dirty="0" err="1"/>
              <a:t>een</a:t>
            </a:r>
            <a:r>
              <a:rPr dirty="0"/>
              <a:t> </a:t>
            </a:r>
            <a:r>
              <a:rPr dirty="0" err="1"/>
              <a:t>dagdeel</a:t>
            </a:r>
            <a:r>
              <a:rPr dirty="0"/>
              <a:t> </a:t>
            </a:r>
            <a:r>
              <a:rPr dirty="0" err="1"/>
              <a:t>vrij</a:t>
            </a:r>
            <a:r>
              <a:rPr dirty="0"/>
              <a:t> of </a:t>
            </a:r>
            <a:r>
              <a:rPr dirty="0" err="1"/>
              <a:t>een</a:t>
            </a:r>
            <a:r>
              <a:rPr dirty="0"/>
              <a:t> weekend? Of 10 </a:t>
            </a:r>
            <a:r>
              <a:rPr dirty="0" err="1"/>
              <a:t>minuten</a:t>
            </a:r>
            <a:r>
              <a:rPr dirty="0"/>
              <a:t>?</a:t>
            </a:r>
          </a:p>
          <a:p>
            <a:pPr>
              <a:lnSpc>
                <a:spcPct val="81000"/>
              </a:lnSpc>
            </a:pPr>
            <a:r>
              <a:rPr dirty="0" err="1"/>
              <a:t>Cruciaal</a:t>
            </a:r>
            <a:r>
              <a:rPr dirty="0"/>
              <a:t> is BEWUST de </a:t>
            </a:r>
            <a:r>
              <a:rPr dirty="0" err="1"/>
              <a:t>tijd</a:t>
            </a:r>
            <a:r>
              <a:rPr dirty="0"/>
              <a:t> </a:t>
            </a:r>
            <a:r>
              <a:rPr dirty="0" err="1"/>
              <a:t>nemen</a:t>
            </a:r>
            <a:r>
              <a:rPr dirty="0"/>
              <a:t> </a:t>
            </a:r>
            <a:r>
              <a:rPr dirty="0" err="1"/>
              <a:t>voor</a:t>
            </a:r>
            <a:r>
              <a:rPr dirty="0"/>
              <a:t> </a:t>
            </a:r>
            <a:r>
              <a:rPr dirty="0" err="1"/>
              <a:t>energie</a:t>
            </a:r>
            <a:r>
              <a:rPr dirty="0"/>
              <a:t> </a:t>
            </a:r>
            <a:r>
              <a:rPr dirty="0" err="1"/>
              <a:t>balans</a:t>
            </a:r>
            <a:r>
              <a:rPr dirty="0"/>
              <a:t>/ </a:t>
            </a:r>
            <a:r>
              <a:rPr dirty="0" err="1"/>
              <a:t>herstel</a:t>
            </a:r>
            <a:r>
              <a:rPr dirty="0"/>
              <a:t>. </a:t>
            </a:r>
            <a:r>
              <a:rPr dirty="0" err="1"/>
              <a:t>Dus</a:t>
            </a:r>
            <a:r>
              <a:rPr dirty="0"/>
              <a:t> </a:t>
            </a:r>
            <a:r>
              <a:rPr dirty="0" err="1"/>
              <a:t>niet</a:t>
            </a:r>
            <a:r>
              <a:rPr dirty="0"/>
              <a:t> </a:t>
            </a:r>
            <a:r>
              <a:rPr dirty="0" err="1"/>
              <a:t>tijdens</a:t>
            </a:r>
            <a:r>
              <a:rPr dirty="0"/>
              <a:t> </a:t>
            </a:r>
            <a:r>
              <a:rPr lang="nl-NL" dirty="0"/>
              <a:t>j</a:t>
            </a:r>
            <a:r>
              <a:rPr dirty="0"/>
              <a:t>e </a:t>
            </a:r>
            <a:r>
              <a:rPr dirty="0" err="1"/>
              <a:t>koffiepauze</a:t>
            </a:r>
            <a:r>
              <a:rPr dirty="0"/>
              <a:t> </a:t>
            </a:r>
            <a:r>
              <a:rPr dirty="0" err="1"/>
              <a:t>een</a:t>
            </a:r>
            <a:r>
              <a:rPr dirty="0"/>
              <a:t> </a:t>
            </a:r>
            <a:r>
              <a:rPr dirty="0" err="1"/>
              <a:t>paar</a:t>
            </a:r>
            <a:r>
              <a:rPr dirty="0"/>
              <a:t> </a:t>
            </a:r>
            <a:r>
              <a:rPr dirty="0" err="1"/>
              <a:t>telefoontjes</a:t>
            </a:r>
            <a:r>
              <a:rPr dirty="0"/>
              <a:t> </a:t>
            </a:r>
            <a:r>
              <a:rPr dirty="0" err="1"/>
              <a:t>plegen</a:t>
            </a:r>
            <a:r>
              <a:rPr dirty="0"/>
              <a:t> </a:t>
            </a:r>
            <a:r>
              <a:rPr dirty="0" err="1"/>
              <a:t>en</a:t>
            </a:r>
            <a:r>
              <a:rPr dirty="0"/>
              <a:t> wat </a:t>
            </a:r>
            <a:r>
              <a:rPr dirty="0" err="1"/>
              <a:t>recepten</a:t>
            </a:r>
            <a:r>
              <a:rPr dirty="0"/>
              <a:t> </a:t>
            </a:r>
            <a:r>
              <a:rPr dirty="0" err="1"/>
              <a:t>tekenen</a:t>
            </a:r>
            <a:r>
              <a:rPr dirty="0"/>
              <a:t>, </a:t>
            </a:r>
            <a:r>
              <a:rPr dirty="0" err="1"/>
              <a:t>tenzij</a:t>
            </a:r>
            <a:r>
              <a:rPr dirty="0"/>
              <a:t> </a:t>
            </a:r>
            <a:r>
              <a:rPr dirty="0" err="1"/>
              <a:t>dat</a:t>
            </a:r>
            <a:r>
              <a:rPr dirty="0"/>
              <a:t> </a:t>
            </a:r>
            <a:r>
              <a:rPr dirty="0" err="1"/>
              <a:t>echt</a:t>
            </a:r>
            <a:r>
              <a:rPr dirty="0"/>
              <a:t> </a:t>
            </a:r>
            <a:r>
              <a:rPr dirty="0" err="1"/>
              <a:t>niet</a:t>
            </a:r>
            <a:r>
              <a:rPr dirty="0"/>
              <a:t> </a:t>
            </a:r>
            <a:r>
              <a:rPr dirty="0" err="1"/>
              <a:t>anders</a:t>
            </a:r>
            <a:r>
              <a:rPr dirty="0"/>
              <a:t> </a:t>
            </a:r>
            <a:r>
              <a:rPr dirty="0" err="1"/>
              <a:t>kan</a:t>
            </a:r>
            <a:r>
              <a:rPr dirty="0"/>
              <a:t> (dan </a:t>
            </a:r>
            <a:r>
              <a:rPr dirty="0" err="1"/>
              <a:t>een</a:t>
            </a:r>
            <a:r>
              <a:rPr dirty="0"/>
              <a:t> </a:t>
            </a:r>
            <a:r>
              <a:rPr dirty="0" err="1"/>
              <a:t>ander</a:t>
            </a:r>
            <a:r>
              <a:rPr dirty="0"/>
              <a:t> moment </a:t>
            </a:r>
            <a:r>
              <a:rPr dirty="0" err="1"/>
              <a:t>nemen</a:t>
            </a:r>
            <a:r>
              <a:rPr dirty="0"/>
              <a:t>!)</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tilstaan bij fysieke signalen van ontspanning en stress/ overbelasting"/>
          <p:cNvSpPr txBox="1">
            <a:spLocks noGrp="1"/>
          </p:cNvSpPr>
          <p:nvPr>
            <p:ph type="title"/>
          </p:nvPr>
        </p:nvSpPr>
        <p:spPr>
          <a:xfrm>
            <a:off x="838200" y="365125"/>
            <a:ext cx="10515600" cy="1325563"/>
          </a:xfrm>
          <a:prstGeom prst="rect">
            <a:avLst/>
          </a:prstGeom>
        </p:spPr>
        <p:txBody>
          <a:bodyPr>
            <a:normAutofit fontScale="90000"/>
          </a:bodyPr>
          <a:lstStyle>
            <a:lvl1pPr defTabSz="868680">
              <a:defRPr sz="4100"/>
            </a:lvl1pPr>
          </a:lstStyle>
          <a:p>
            <a:r>
              <a:rPr lang="nl-NL" dirty="0"/>
              <a:t>Middagopdracht</a:t>
            </a:r>
            <a:br>
              <a:rPr lang="nl-NL" dirty="0"/>
            </a:br>
            <a:r>
              <a:rPr dirty="0" err="1"/>
              <a:t>Stilstaan</a:t>
            </a:r>
            <a:r>
              <a:rPr dirty="0"/>
              <a:t> </a:t>
            </a:r>
            <a:r>
              <a:rPr dirty="0" err="1"/>
              <a:t>bij</a:t>
            </a:r>
            <a:r>
              <a:rPr dirty="0"/>
              <a:t> </a:t>
            </a:r>
            <a:r>
              <a:rPr dirty="0" err="1"/>
              <a:t>fysieke</a:t>
            </a:r>
            <a:r>
              <a:rPr dirty="0"/>
              <a:t> </a:t>
            </a:r>
            <a:r>
              <a:rPr dirty="0" err="1"/>
              <a:t>signalen</a:t>
            </a:r>
            <a:r>
              <a:rPr dirty="0"/>
              <a:t> van </a:t>
            </a:r>
            <a:r>
              <a:rPr dirty="0" err="1"/>
              <a:t>ontspanning</a:t>
            </a:r>
            <a:r>
              <a:rPr dirty="0"/>
              <a:t> </a:t>
            </a:r>
            <a:r>
              <a:rPr dirty="0" err="1"/>
              <a:t>en</a:t>
            </a:r>
            <a:r>
              <a:rPr dirty="0"/>
              <a:t> stress/ </a:t>
            </a:r>
            <a:r>
              <a:rPr dirty="0" err="1"/>
              <a:t>overbelasting</a:t>
            </a:r>
            <a:endParaRPr dirty="0"/>
          </a:p>
        </p:txBody>
      </p:sp>
      <p:sp>
        <p:nvSpPr>
          <p:cNvPr id="259" name="Sta vanmiddag eens stil bij de fysieke signalen die je lichaam geeft wanneer je je goed en ontspannen voelt…"/>
          <p:cNvSpPr txBox="1">
            <a:spLocks noGrp="1"/>
          </p:cNvSpPr>
          <p:nvPr>
            <p:ph type="body" idx="1"/>
          </p:nvPr>
        </p:nvSpPr>
        <p:spPr>
          <a:xfrm>
            <a:off x="838200" y="1825625"/>
            <a:ext cx="10515600" cy="4351338"/>
          </a:xfrm>
          <a:prstGeom prst="rect">
            <a:avLst/>
          </a:prstGeom>
        </p:spPr>
        <p:txBody>
          <a:bodyPr/>
          <a:lstStyle/>
          <a:p>
            <a:r>
              <a:t>Sta vanmiddag eens stil bij de fysieke signalen die je lichaam geeft wanneer je je goed en ontspannen voelt</a:t>
            </a:r>
          </a:p>
          <a:p>
            <a:r>
              <a:t>Welke fysieke signalen zijn er bij beginnende gespannenheid, en welke bij toenemende spanning, stress</a:t>
            </a:r>
          </a:p>
          <a:p>
            <a:r>
              <a:t>Maak een lijstje voor jezelf</a:t>
            </a:r>
          </a:p>
          <a:p>
            <a:r>
              <a:t>Vanavond tijdens het diner plenair nabespreken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itel 1"/>
          <p:cNvSpPr txBox="1">
            <a:spLocks noGrp="1"/>
          </p:cNvSpPr>
          <p:nvPr>
            <p:ph type="title"/>
          </p:nvPr>
        </p:nvSpPr>
        <p:spPr>
          <a:xfrm>
            <a:off x="566737" y="471487"/>
            <a:ext cx="10515601" cy="1119189"/>
          </a:xfrm>
          <a:prstGeom prst="rect">
            <a:avLst/>
          </a:prstGeom>
        </p:spPr>
        <p:txBody>
          <a:bodyPr/>
          <a:lstStyle/>
          <a:p>
            <a:pPr defTabSz="832103">
              <a:defRPr sz="3500"/>
            </a:pPr>
            <a:r>
              <a:rPr dirty="0">
                <a:latin typeface="+mn-lt"/>
              </a:rPr>
              <a:t>Dag 3 </a:t>
            </a:r>
            <a:r>
              <a:rPr dirty="0" err="1">
                <a:latin typeface="+mn-lt"/>
              </a:rPr>
              <a:t>Concretiseren</a:t>
            </a:r>
            <a:r>
              <a:rPr dirty="0">
                <a:latin typeface="+mn-lt"/>
              </a:rPr>
              <a:t> </a:t>
            </a:r>
            <a:r>
              <a:rPr dirty="0" err="1">
                <a:latin typeface="+mn-lt"/>
              </a:rPr>
              <a:t>gewenste</a:t>
            </a:r>
            <a:r>
              <a:rPr dirty="0">
                <a:latin typeface="+mn-lt"/>
              </a:rPr>
              <a:t> </a:t>
            </a:r>
            <a:r>
              <a:rPr dirty="0" err="1">
                <a:latin typeface="+mn-lt"/>
              </a:rPr>
              <a:t>verandering</a:t>
            </a:r>
            <a:br>
              <a:rPr dirty="0"/>
            </a:br>
            <a:endParaRPr dirty="0"/>
          </a:p>
        </p:txBody>
      </p:sp>
      <p:sp>
        <p:nvSpPr>
          <p:cNvPr id="262" name="Tijdelijke aanduiding voor inhoud 2"/>
          <p:cNvSpPr txBox="1">
            <a:spLocks noGrp="1"/>
          </p:cNvSpPr>
          <p:nvPr>
            <p:ph type="body" idx="1"/>
          </p:nvPr>
        </p:nvSpPr>
        <p:spPr>
          <a:xfrm>
            <a:off x="838200" y="1590675"/>
            <a:ext cx="10515600" cy="4586288"/>
          </a:xfrm>
          <a:prstGeom prst="rect">
            <a:avLst/>
          </a:prstGeom>
        </p:spPr>
        <p:txBody>
          <a:bodyPr>
            <a:normAutofit lnSpcReduction="10000"/>
          </a:bodyPr>
          <a:lstStyle/>
          <a:p>
            <a:r>
              <a:rPr sz="2400" dirty="0" err="1"/>
              <a:t>Terugblik</a:t>
            </a:r>
            <a:r>
              <a:rPr sz="2400" dirty="0"/>
              <a:t> </a:t>
            </a:r>
            <a:r>
              <a:rPr sz="2400" dirty="0" err="1"/>
              <a:t>dag</a:t>
            </a:r>
            <a:r>
              <a:rPr sz="2400" dirty="0"/>
              <a:t> 2</a:t>
            </a:r>
          </a:p>
          <a:p>
            <a:pPr marL="0" indent="0">
              <a:buSzTx/>
              <a:buNone/>
              <a:defRPr sz="1400"/>
            </a:pPr>
            <a:r>
              <a:rPr sz="1600" dirty="0"/>
              <a:t>Doel: </a:t>
            </a:r>
            <a:r>
              <a:rPr sz="1600" dirty="0" err="1"/>
              <a:t>bespreken</a:t>
            </a:r>
            <a:r>
              <a:rPr sz="1600" dirty="0"/>
              <a:t> </a:t>
            </a:r>
            <a:r>
              <a:rPr sz="1600" dirty="0" err="1"/>
              <a:t>dag</a:t>
            </a:r>
            <a:r>
              <a:rPr sz="1600" dirty="0"/>
              <a:t> 2, </a:t>
            </a:r>
            <a:r>
              <a:rPr sz="1600" dirty="0" err="1"/>
              <a:t>vragen</a:t>
            </a:r>
            <a:r>
              <a:rPr sz="1600" dirty="0"/>
              <a:t>, </a:t>
            </a:r>
            <a:r>
              <a:rPr sz="1600" dirty="0" err="1"/>
              <a:t>opmerkingen</a:t>
            </a:r>
            <a:r>
              <a:rPr sz="1600" dirty="0"/>
              <a:t>, </a:t>
            </a:r>
            <a:r>
              <a:rPr sz="1600" dirty="0" err="1"/>
              <a:t>leerpunten</a:t>
            </a:r>
            <a:r>
              <a:rPr sz="1600" dirty="0"/>
              <a:t> , </a:t>
            </a:r>
            <a:r>
              <a:rPr sz="1600" dirty="0" err="1"/>
              <a:t>casuïstiek</a:t>
            </a:r>
            <a:endParaRPr sz="1600" dirty="0"/>
          </a:p>
          <a:p>
            <a:r>
              <a:rPr lang="nl-NL" sz="2400" dirty="0"/>
              <a:t>Stressmonitor</a:t>
            </a:r>
            <a:endParaRPr sz="2400" dirty="0"/>
          </a:p>
          <a:p>
            <a:pPr marL="0" indent="0">
              <a:buSzTx/>
              <a:buNone/>
              <a:defRPr sz="1400"/>
            </a:pPr>
            <a:r>
              <a:rPr sz="1600" dirty="0"/>
              <a:t>Doel: </a:t>
            </a:r>
            <a:r>
              <a:rPr sz="1600" dirty="0" err="1"/>
              <a:t>monitoren</a:t>
            </a:r>
            <a:r>
              <a:rPr sz="1600" dirty="0"/>
              <a:t> eigen </a:t>
            </a:r>
            <a:r>
              <a:rPr sz="1600" dirty="0" err="1"/>
              <a:t>stressniveau</a:t>
            </a:r>
            <a:r>
              <a:rPr sz="1600" dirty="0"/>
              <a:t> </a:t>
            </a:r>
            <a:r>
              <a:rPr sz="1600" dirty="0" err="1"/>
              <a:t>en</a:t>
            </a:r>
            <a:r>
              <a:rPr sz="1600" dirty="0"/>
              <a:t> zo </a:t>
            </a:r>
            <a:r>
              <a:rPr sz="1600" dirty="0" err="1"/>
              <a:t>nodig</a:t>
            </a:r>
            <a:r>
              <a:rPr sz="1600" dirty="0"/>
              <a:t> </a:t>
            </a:r>
            <a:r>
              <a:rPr sz="1600" dirty="0" err="1"/>
              <a:t>actie</a:t>
            </a:r>
            <a:r>
              <a:rPr sz="1600" dirty="0"/>
              <a:t> </a:t>
            </a:r>
            <a:r>
              <a:rPr sz="1600" dirty="0" err="1"/>
              <a:t>onderneme</a:t>
            </a:r>
            <a:r>
              <a:rPr lang="nl-NL" sz="1600" dirty="0"/>
              <a:t>n</a:t>
            </a:r>
          </a:p>
          <a:p>
            <a:pPr>
              <a:buSzTx/>
              <a:defRPr sz="1400"/>
            </a:pPr>
            <a:r>
              <a:rPr lang="nl-NL" sz="2400" dirty="0"/>
              <a:t>Mindfulness</a:t>
            </a:r>
          </a:p>
          <a:p>
            <a:pPr marL="0" indent="0">
              <a:buSzTx/>
              <a:buNone/>
              <a:defRPr sz="1400"/>
            </a:pPr>
            <a:r>
              <a:rPr lang="nl-NL" sz="1600" dirty="0"/>
              <a:t>Doel: contact lichaam/ontspanning</a:t>
            </a:r>
          </a:p>
          <a:p>
            <a:pPr>
              <a:buSzTx/>
              <a:defRPr sz="1400"/>
            </a:pPr>
            <a:r>
              <a:rPr lang="nl-NL" sz="2400" dirty="0"/>
              <a:t>Oudere zelf oefening</a:t>
            </a:r>
          </a:p>
          <a:p>
            <a:pPr marL="0" indent="0">
              <a:buSzTx/>
              <a:buNone/>
              <a:defRPr sz="1400"/>
            </a:pPr>
            <a:r>
              <a:rPr lang="nl-NL" sz="1600" dirty="0"/>
              <a:t>Doel: inschakelen mentor als resource, helderheid concreet welke stappen te zetten richting doel</a:t>
            </a:r>
            <a:endParaRPr sz="1600" dirty="0"/>
          </a:p>
          <a:p>
            <a:r>
              <a:rPr sz="2400" dirty="0" err="1"/>
              <a:t>Doelen</a:t>
            </a:r>
            <a:r>
              <a:rPr sz="2400" dirty="0"/>
              <a:t> </a:t>
            </a:r>
            <a:r>
              <a:rPr sz="2400" dirty="0" err="1"/>
              <a:t>stellen</a:t>
            </a:r>
            <a:r>
              <a:rPr sz="2400" dirty="0"/>
              <a:t> om </a:t>
            </a:r>
            <a:r>
              <a:rPr sz="2400" dirty="0" err="1"/>
              <a:t>vitaal</a:t>
            </a:r>
            <a:r>
              <a:rPr sz="2400" dirty="0"/>
              <a:t> </a:t>
            </a:r>
            <a:r>
              <a:rPr sz="2400" dirty="0" err="1"/>
              <a:t>te</a:t>
            </a:r>
            <a:r>
              <a:rPr sz="2400" dirty="0"/>
              <a:t> </a:t>
            </a:r>
            <a:r>
              <a:rPr sz="2400" dirty="0" err="1"/>
              <a:t>worden</a:t>
            </a:r>
            <a:r>
              <a:rPr sz="2400" dirty="0"/>
              <a:t>/</a:t>
            </a:r>
            <a:r>
              <a:rPr sz="2400" dirty="0" err="1"/>
              <a:t>blijven</a:t>
            </a:r>
            <a:r>
              <a:rPr sz="2400" dirty="0"/>
              <a:t> </a:t>
            </a:r>
            <a:r>
              <a:rPr sz="2400" dirty="0" err="1"/>
              <a:t>en</a:t>
            </a:r>
            <a:r>
              <a:rPr sz="2400" dirty="0"/>
              <a:t> </a:t>
            </a:r>
            <a:r>
              <a:rPr sz="2400" dirty="0" err="1"/>
              <a:t>concreet</a:t>
            </a:r>
            <a:r>
              <a:rPr sz="2400" dirty="0"/>
              <a:t> plan van </a:t>
            </a:r>
            <a:r>
              <a:rPr sz="2400" dirty="0" err="1"/>
              <a:t>aanpak</a:t>
            </a:r>
            <a:r>
              <a:rPr sz="2400" dirty="0"/>
              <a:t> /buddy+ </a:t>
            </a:r>
            <a:r>
              <a:rPr sz="2400" dirty="0" err="1"/>
              <a:t>organiseren</a:t>
            </a:r>
            <a:r>
              <a:rPr sz="2400" dirty="0"/>
              <a:t> support</a:t>
            </a:r>
          </a:p>
          <a:p>
            <a:pPr marL="0" indent="0">
              <a:buSzTx/>
              <a:buNone/>
              <a:defRPr sz="1400"/>
            </a:pPr>
            <a:r>
              <a:rPr sz="1600" dirty="0"/>
              <a:t>Doel: </a:t>
            </a:r>
            <a:r>
              <a:rPr sz="1600" dirty="0" err="1"/>
              <a:t>concreet</a:t>
            </a:r>
            <a:r>
              <a:rPr sz="1600" dirty="0"/>
              <a:t> </a:t>
            </a:r>
            <a:r>
              <a:rPr sz="1600" dirty="0" err="1"/>
              <a:t>maken</a:t>
            </a:r>
            <a:r>
              <a:rPr sz="1600" dirty="0"/>
              <a:t> van de </a:t>
            </a:r>
            <a:r>
              <a:rPr sz="1600" dirty="0" err="1"/>
              <a:t>gewenste</a:t>
            </a:r>
            <a:r>
              <a:rPr sz="1600" dirty="0"/>
              <a:t> </a:t>
            </a:r>
            <a:r>
              <a:rPr sz="1600" dirty="0" err="1"/>
              <a:t>gedragsverandering</a:t>
            </a:r>
            <a:r>
              <a:rPr sz="1600" dirty="0"/>
              <a:t> </a:t>
            </a:r>
            <a:r>
              <a:rPr sz="1600" dirty="0" err="1"/>
              <a:t>en</a:t>
            </a:r>
            <a:r>
              <a:rPr sz="1600" dirty="0"/>
              <a:t> </a:t>
            </a:r>
            <a:r>
              <a:rPr sz="1600" dirty="0" err="1"/>
              <a:t>borging</a:t>
            </a:r>
            <a:endParaRPr sz="1600" dirty="0"/>
          </a:p>
          <a:p>
            <a:pPr marL="0" indent="0">
              <a:buSzTx/>
              <a:buNone/>
              <a:defRPr sz="1400"/>
            </a:pPr>
            <a:r>
              <a:rPr sz="1600" dirty="0"/>
              <a:t>Doel: </a:t>
            </a:r>
            <a:r>
              <a:rPr sz="1600" dirty="0" err="1"/>
              <a:t>ontspanning</a:t>
            </a:r>
            <a:r>
              <a:rPr sz="1600" dirty="0"/>
              <a:t> </a:t>
            </a:r>
            <a:r>
              <a:rPr sz="1600" dirty="0" err="1"/>
              <a:t>en</a:t>
            </a:r>
            <a:r>
              <a:rPr sz="1600" dirty="0"/>
              <a:t> </a:t>
            </a:r>
            <a:r>
              <a:rPr sz="1600" dirty="0" err="1"/>
              <a:t>activeren</a:t>
            </a:r>
            <a:r>
              <a:rPr sz="1600" dirty="0"/>
              <a:t> </a:t>
            </a:r>
            <a:r>
              <a:rPr sz="1600" dirty="0" err="1"/>
              <a:t>veerkracht</a:t>
            </a:r>
            <a:r>
              <a:rPr sz="1600" dirty="0"/>
              <a:t>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itel 1"/>
          <p:cNvSpPr txBox="1">
            <a:spLocks noGrp="1"/>
          </p:cNvSpPr>
          <p:nvPr>
            <p:ph type="title"/>
          </p:nvPr>
        </p:nvSpPr>
        <p:spPr>
          <a:xfrm>
            <a:off x="838200" y="365125"/>
            <a:ext cx="10515600" cy="1325563"/>
          </a:xfrm>
          <a:prstGeom prst="rect">
            <a:avLst/>
          </a:prstGeom>
        </p:spPr>
        <p:txBody>
          <a:bodyPr/>
          <a:lstStyle/>
          <a:p>
            <a:r>
              <a:t>Vervolg dag 3</a:t>
            </a:r>
          </a:p>
        </p:txBody>
      </p:sp>
      <p:sp>
        <p:nvSpPr>
          <p:cNvPr id="265" name="Tijdelijke aanduiding voor inhoud 2"/>
          <p:cNvSpPr txBox="1">
            <a:spLocks noGrp="1"/>
          </p:cNvSpPr>
          <p:nvPr>
            <p:ph type="body" idx="1"/>
          </p:nvPr>
        </p:nvSpPr>
        <p:spPr>
          <a:xfrm>
            <a:off x="838200" y="1825625"/>
            <a:ext cx="10515600" cy="4351338"/>
          </a:xfrm>
          <a:prstGeom prst="rect">
            <a:avLst/>
          </a:prstGeom>
        </p:spPr>
        <p:txBody>
          <a:bodyPr/>
          <a:lstStyle/>
          <a:p>
            <a:r>
              <a:rPr dirty="0" err="1"/>
              <a:t>Instructie</a:t>
            </a:r>
            <a:r>
              <a:rPr dirty="0"/>
              <a:t> </a:t>
            </a:r>
            <a:r>
              <a:rPr dirty="0" err="1"/>
              <a:t>middagopdracht</a:t>
            </a:r>
            <a:endParaRPr dirty="0"/>
          </a:p>
          <a:p>
            <a:pPr marL="0" indent="0">
              <a:buSzTx/>
              <a:buNone/>
              <a:defRPr sz="1900"/>
            </a:pPr>
            <a:r>
              <a:rPr dirty="0"/>
              <a:t>Doel: </a:t>
            </a:r>
            <a:r>
              <a:rPr dirty="0" err="1"/>
              <a:t>stilstaan</a:t>
            </a:r>
            <a:r>
              <a:rPr dirty="0"/>
              <a:t> </a:t>
            </a:r>
            <a:r>
              <a:rPr dirty="0" err="1"/>
              <a:t>bij</a:t>
            </a:r>
            <a:r>
              <a:rPr dirty="0"/>
              <a:t> </a:t>
            </a:r>
            <a:r>
              <a:rPr dirty="0" err="1"/>
              <a:t>wensen</a:t>
            </a:r>
            <a:r>
              <a:rPr dirty="0"/>
              <a:t> </a:t>
            </a:r>
            <a:r>
              <a:rPr dirty="0" err="1"/>
              <a:t>en</a:t>
            </a:r>
            <a:r>
              <a:rPr dirty="0"/>
              <a:t> </a:t>
            </a:r>
            <a:r>
              <a:rPr dirty="0" err="1"/>
              <a:t>verlangens</a:t>
            </a:r>
            <a:r>
              <a:rPr dirty="0"/>
              <a:t> </a:t>
            </a:r>
            <a:r>
              <a:rPr dirty="0" err="1"/>
              <a:t>en</a:t>
            </a:r>
            <a:r>
              <a:rPr dirty="0"/>
              <a:t> </a:t>
            </a:r>
            <a:r>
              <a:rPr dirty="0" err="1"/>
              <a:t>mogelijke</a:t>
            </a:r>
            <a:r>
              <a:rPr dirty="0"/>
              <a:t> </a:t>
            </a:r>
            <a:r>
              <a:rPr dirty="0" err="1"/>
              <a:t>obstakels</a:t>
            </a:r>
            <a:endParaRPr dirty="0"/>
          </a:p>
          <a:p>
            <a:r>
              <a:rPr dirty="0" err="1"/>
              <a:t>Tijdens</a:t>
            </a:r>
            <a:r>
              <a:rPr dirty="0"/>
              <a:t> het diner </a:t>
            </a:r>
            <a:r>
              <a:rPr dirty="0" err="1"/>
              <a:t>bespreken</a:t>
            </a:r>
            <a:r>
              <a:rPr dirty="0"/>
              <a:t> van de </a:t>
            </a:r>
            <a:r>
              <a:rPr dirty="0" err="1"/>
              <a:t>middagopdracht</a:t>
            </a:r>
            <a:r>
              <a:rPr dirty="0"/>
              <a:t> </a:t>
            </a:r>
          </a:p>
          <a:p>
            <a:r>
              <a:rPr dirty="0"/>
              <a:t>In de </a:t>
            </a:r>
            <a:r>
              <a:rPr dirty="0" err="1"/>
              <a:t>middag</a:t>
            </a:r>
            <a:r>
              <a:rPr dirty="0"/>
              <a:t> 1 </a:t>
            </a:r>
            <a:r>
              <a:rPr dirty="0" err="1"/>
              <a:t>uur</a:t>
            </a:r>
            <a:r>
              <a:rPr dirty="0"/>
              <a:t> </a:t>
            </a:r>
            <a:r>
              <a:rPr dirty="0" err="1"/>
              <a:t>individuele</a:t>
            </a:r>
            <a:r>
              <a:rPr dirty="0"/>
              <a:t> </a:t>
            </a:r>
            <a:r>
              <a:rPr dirty="0" err="1"/>
              <a:t>gesprekstijd</a:t>
            </a:r>
            <a:r>
              <a:rPr dirty="0"/>
              <a:t> </a:t>
            </a:r>
            <a:r>
              <a:rPr dirty="0" err="1"/>
              <a:t>voor</a:t>
            </a:r>
            <a:r>
              <a:rPr dirty="0"/>
              <a:t> 4 </a:t>
            </a:r>
            <a:r>
              <a:rPr dirty="0" err="1"/>
              <a:t>deelnemers</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el 1"/>
          <p:cNvSpPr txBox="1">
            <a:spLocks noGrp="1"/>
          </p:cNvSpPr>
          <p:nvPr>
            <p:ph type="title"/>
          </p:nvPr>
        </p:nvSpPr>
        <p:spPr>
          <a:xfrm>
            <a:off x="838200" y="365125"/>
            <a:ext cx="10515600" cy="1325563"/>
          </a:xfrm>
          <a:prstGeom prst="rect">
            <a:avLst/>
          </a:prstGeom>
        </p:spPr>
        <p:txBody>
          <a:bodyPr/>
          <a:lstStyle/>
          <a:p>
            <a:r>
              <a:rPr dirty="0">
                <a:latin typeface="+mn-lt"/>
              </a:rPr>
              <a:t>ACM - </a:t>
            </a:r>
            <a:r>
              <a:rPr dirty="0" err="1">
                <a:latin typeface="+mn-lt"/>
              </a:rPr>
              <a:t>veranderingsgerichte</a:t>
            </a:r>
            <a:r>
              <a:rPr dirty="0">
                <a:latin typeface="+mn-lt"/>
              </a:rPr>
              <a:t> </a:t>
            </a:r>
            <a:r>
              <a:rPr dirty="0" err="1">
                <a:latin typeface="+mn-lt"/>
              </a:rPr>
              <a:t>aanpak</a:t>
            </a:r>
            <a:br>
              <a:rPr dirty="0"/>
            </a:br>
            <a:r>
              <a:rPr sz="1800" dirty="0"/>
              <a:t>   </a:t>
            </a:r>
          </a:p>
        </p:txBody>
      </p:sp>
      <p:sp>
        <p:nvSpPr>
          <p:cNvPr id="125" name="Tijdelijke aanduiding voor inhoud 2"/>
          <p:cNvSpPr txBox="1">
            <a:spLocks noGrp="1"/>
          </p:cNvSpPr>
          <p:nvPr>
            <p:ph type="body" idx="1"/>
          </p:nvPr>
        </p:nvSpPr>
        <p:spPr>
          <a:xfrm>
            <a:off x="838200" y="1825625"/>
            <a:ext cx="10515600" cy="4351338"/>
          </a:xfrm>
          <a:prstGeom prst="rect">
            <a:avLst/>
          </a:prstGeom>
        </p:spPr>
        <p:txBody>
          <a:bodyPr/>
          <a:lstStyle/>
          <a:p>
            <a:pPr marL="514350" indent="-514350">
              <a:buFontTx/>
              <a:buAutoNum type="arabicPeriod"/>
            </a:pPr>
            <a:r>
              <a:t>Managing Director (geel) – bepalen doelen/richting</a:t>
            </a:r>
          </a:p>
          <a:p>
            <a:pPr marL="514350" indent="-514350">
              <a:buFontTx/>
              <a:buAutoNum type="arabicPeriod"/>
            </a:pPr>
            <a:r>
              <a:t>Logicus of Planner (rood) – welke concrete stappen dan te zetten</a:t>
            </a:r>
          </a:p>
          <a:p>
            <a:pPr marL="514350" indent="-514350">
              <a:buFontTx/>
              <a:buAutoNum type="arabicPeriod"/>
            </a:pPr>
            <a:r>
              <a:t>Doener (groen) – implementeert acties</a:t>
            </a:r>
          </a:p>
          <a:p>
            <a:pPr marL="514350" indent="-514350">
              <a:buFontTx/>
              <a:buAutoNum type="arabicPeriod"/>
            </a:pPr>
            <a:r>
              <a:t>Controler (blauw) – evalueert resultaten en van daaruit naar MD voor aanpassing doelen</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toplichten kaart"/>
          <p:cNvSpPr txBox="1">
            <a:spLocks noGrp="1"/>
          </p:cNvSpPr>
          <p:nvPr>
            <p:ph type="title"/>
          </p:nvPr>
        </p:nvSpPr>
        <p:spPr>
          <a:xfrm>
            <a:off x="838200" y="365125"/>
            <a:ext cx="10515600" cy="1325563"/>
          </a:xfrm>
          <a:prstGeom prst="rect">
            <a:avLst/>
          </a:prstGeom>
        </p:spPr>
        <p:txBody>
          <a:bodyPr/>
          <a:lstStyle/>
          <a:p>
            <a:r>
              <a:rPr dirty="0"/>
              <a:t>St</a:t>
            </a:r>
            <a:r>
              <a:rPr lang="nl-NL" dirty="0" err="1"/>
              <a:t>ressmonitor</a:t>
            </a:r>
            <a:endParaRPr dirty="0"/>
          </a:p>
        </p:txBody>
      </p:sp>
      <p:sp>
        <p:nvSpPr>
          <p:cNvPr id="268" name="Gebruik de lichaamssignalen die je gisteren hebt genoteerd…"/>
          <p:cNvSpPr txBox="1">
            <a:spLocks noGrp="1"/>
          </p:cNvSpPr>
          <p:nvPr>
            <p:ph type="body" idx="1"/>
          </p:nvPr>
        </p:nvSpPr>
        <p:spPr>
          <a:xfrm>
            <a:off x="838200" y="1825625"/>
            <a:ext cx="10515600" cy="4351338"/>
          </a:xfrm>
          <a:prstGeom prst="rect">
            <a:avLst/>
          </a:prstGeom>
        </p:spPr>
        <p:txBody>
          <a:bodyPr/>
          <a:lstStyle/>
          <a:p>
            <a:pPr marL="201168" indent="-201168" defTabSz="804672">
              <a:lnSpc>
                <a:spcPct val="81000"/>
              </a:lnSpc>
              <a:spcBef>
                <a:spcPts val="800"/>
              </a:spcBef>
              <a:defRPr sz="2400"/>
            </a:pPr>
            <a:r>
              <a:rPr dirty="0" err="1"/>
              <a:t>Gebruik</a:t>
            </a:r>
            <a:r>
              <a:rPr dirty="0"/>
              <a:t> de </a:t>
            </a:r>
            <a:r>
              <a:rPr dirty="0" err="1"/>
              <a:t>lichaamssignalen</a:t>
            </a:r>
            <a:r>
              <a:rPr dirty="0"/>
              <a:t> die je </a:t>
            </a:r>
            <a:r>
              <a:rPr dirty="0" err="1"/>
              <a:t>gisteren</a:t>
            </a:r>
            <a:r>
              <a:rPr dirty="0"/>
              <a:t> </a:t>
            </a:r>
            <a:r>
              <a:rPr dirty="0" err="1"/>
              <a:t>hebt</a:t>
            </a:r>
            <a:r>
              <a:rPr dirty="0"/>
              <a:t> </a:t>
            </a:r>
            <a:r>
              <a:rPr dirty="0" err="1"/>
              <a:t>genoteerd</a:t>
            </a:r>
            <a:endParaRPr dirty="0"/>
          </a:p>
          <a:p>
            <a:pPr marL="201168" indent="-201168" defTabSz="804672">
              <a:lnSpc>
                <a:spcPct val="81000"/>
              </a:lnSpc>
              <a:spcBef>
                <a:spcPts val="800"/>
              </a:spcBef>
              <a:defRPr sz="2400"/>
            </a:pPr>
            <a:r>
              <a:rPr dirty="0"/>
              <a:t>We </a:t>
            </a:r>
            <a:r>
              <a:rPr dirty="0" err="1"/>
              <a:t>maken</a:t>
            </a:r>
            <a:r>
              <a:rPr dirty="0"/>
              <a:t> </a:t>
            </a:r>
            <a:r>
              <a:rPr dirty="0" err="1"/>
              <a:t>een</a:t>
            </a:r>
            <a:r>
              <a:rPr dirty="0"/>
              <a:t> </a:t>
            </a:r>
            <a:r>
              <a:rPr lang="nl-NL" dirty="0"/>
              <a:t>overzicht</a:t>
            </a:r>
            <a:endParaRPr dirty="0"/>
          </a:p>
          <a:p>
            <a:pPr marL="201168" indent="-201168" defTabSz="804672">
              <a:lnSpc>
                <a:spcPct val="81000"/>
              </a:lnSpc>
              <a:spcBef>
                <a:spcPts val="800"/>
              </a:spcBef>
              <a:defRPr sz="2400"/>
            </a:pPr>
            <a:r>
              <a:rPr dirty="0"/>
              <a:t>Groen : je </a:t>
            </a:r>
            <a:r>
              <a:rPr dirty="0" err="1"/>
              <a:t>voelt</a:t>
            </a:r>
            <a:r>
              <a:rPr dirty="0"/>
              <a:t> je </a:t>
            </a:r>
            <a:r>
              <a:rPr dirty="0" err="1"/>
              <a:t>ontspannen</a:t>
            </a:r>
            <a:r>
              <a:rPr dirty="0"/>
              <a:t> </a:t>
            </a:r>
            <a:r>
              <a:rPr dirty="0" err="1"/>
              <a:t>en</a:t>
            </a:r>
            <a:r>
              <a:rPr dirty="0"/>
              <a:t> fit, hoe </a:t>
            </a:r>
            <a:r>
              <a:rPr dirty="0" err="1"/>
              <a:t>weet</a:t>
            </a:r>
            <a:r>
              <a:rPr dirty="0"/>
              <a:t> je </a:t>
            </a:r>
            <a:r>
              <a:rPr dirty="0" err="1"/>
              <a:t>dat</a:t>
            </a:r>
            <a:r>
              <a:rPr dirty="0"/>
              <a:t>? Hoe is je </a:t>
            </a:r>
            <a:r>
              <a:rPr dirty="0" err="1"/>
              <a:t>ademhaling</a:t>
            </a:r>
            <a:r>
              <a:rPr dirty="0"/>
              <a:t>, je </a:t>
            </a:r>
            <a:r>
              <a:rPr dirty="0" err="1"/>
              <a:t>spierspanning</a:t>
            </a:r>
            <a:r>
              <a:rPr dirty="0"/>
              <a:t>, je stemming. Hoe </a:t>
            </a:r>
            <a:r>
              <a:rPr dirty="0" err="1"/>
              <a:t>slaap</a:t>
            </a:r>
            <a:r>
              <a:rPr dirty="0"/>
              <a:t> je?</a:t>
            </a:r>
          </a:p>
          <a:p>
            <a:pPr marL="201168" indent="-201168" defTabSz="804672">
              <a:lnSpc>
                <a:spcPct val="81000"/>
              </a:lnSpc>
              <a:spcBef>
                <a:spcPts val="800"/>
              </a:spcBef>
              <a:defRPr sz="2400"/>
            </a:pPr>
            <a:r>
              <a:rPr dirty="0" err="1"/>
              <a:t>Oranje</a:t>
            </a:r>
            <a:r>
              <a:rPr dirty="0"/>
              <a:t>: wat </a:t>
            </a:r>
            <a:r>
              <a:rPr dirty="0" err="1"/>
              <a:t>zijn</a:t>
            </a:r>
            <a:r>
              <a:rPr dirty="0"/>
              <a:t> de </a:t>
            </a:r>
            <a:r>
              <a:rPr dirty="0" err="1"/>
              <a:t>eerste</a:t>
            </a:r>
            <a:r>
              <a:rPr dirty="0"/>
              <a:t> </a:t>
            </a:r>
            <a:r>
              <a:rPr dirty="0" err="1"/>
              <a:t>fysieke</a:t>
            </a:r>
            <a:r>
              <a:rPr dirty="0"/>
              <a:t> </a:t>
            </a:r>
            <a:r>
              <a:rPr dirty="0" err="1"/>
              <a:t>signalen</a:t>
            </a:r>
            <a:r>
              <a:rPr dirty="0"/>
              <a:t> van spanning </a:t>
            </a:r>
            <a:r>
              <a:rPr dirty="0" err="1"/>
              <a:t>en</a:t>
            </a:r>
            <a:r>
              <a:rPr dirty="0"/>
              <a:t> stress. </a:t>
            </a:r>
            <a:r>
              <a:rPr dirty="0" err="1"/>
              <a:t>Welke</a:t>
            </a:r>
            <a:r>
              <a:rPr dirty="0"/>
              <a:t> </a:t>
            </a:r>
            <a:r>
              <a:rPr dirty="0" err="1"/>
              <a:t>plekken</a:t>
            </a:r>
            <a:r>
              <a:rPr dirty="0"/>
              <a:t> </a:t>
            </a:r>
            <a:r>
              <a:rPr dirty="0" err="1"/>
              <a:t>waarschuwen</a:t>
            </a:r>
            <a:r>
              <a:rPr dirty="0"/>
              <a:t> </a:t>
            </a:r>
            <a:r>
              <a:rPr dirty="0" err="1"/>
              <a:t>als</a:t>
            </a:r>
            <a:r>
              <a:rPr dirty="0"/>
              <a:t> </a:t>
            </a:r>
            <a:r>
              <a:rPr dirty="0" err="1"/>
              <a:t>eerste</a:t>
            </a:r>
            <a:r>
              <a:rPr dirty="0"/>
              <a:t>. Hoe is je </a:t>
            </a:r>
            <a:r>
              <a:rPr dirty="0" err="1"/>
              <a:t>ademhaling</a:t>
            </a:r>
            <a:r>
              <a:rPr dirty="0"/>
              <a:t>, </a:t>
            </a:r>
            <a:r>
              <a:rPr dirty="0" err="1"/>
              <a:t>spierspanning</a:t>
            </a:r>
            <a:r>
              <a:rPr dirty="0"/>
              <a:t>, stemming, je </a:t>
            </a:r>
            <a:r>
              <a:rPr dirty="0" err="1"/>
              <a:t>slaap</a:t>
            </a:r>
            <a:endParaRPr dirty="0"/>
          </a:p>
          <a:p>
            <a:pPr marL="201168" indent="-201168" defTabSz="804672">
              <a:lnSpc>
                <a:spcPct val="81000"/>
              </a:lnSpc>
              <a:spcBef>
                <a:spcPts val="800"/>
              </a:spcBef>
              <a:defRPr sz="2400"/>
            </a:pPr>
            <a:r>
              <a:rPr dirty="0"/>
              <a:t>Rood: wat </a:t>
            </a:r>
            <a:r>
              <a:rPr dirty="0" err="1"/>
              <a:t>geeft</a:t>
            </a:r>
            <a:r>
              <a:rPr dirty="0"/>
              <a:t> je </a:t>
            </a:r>
            <a:r>
              <a:rPr dirty="0" err="1"/>
              <a:t>lichaam</a:t>
            </a:r>
            <a:r>
              <a:rPr dirty="0"/>
              <a:t> </a:t>
            </a:r>
            <a:r>
              <a:rPr dirty="0" err="1"/>
              <a:t>aan</a:t>
            </a:r>
            <a:r>
              <a:rPr dirty="0"/>
              <a:t> </a:t>
            </a:r>
            <a:r>
              <a:rPr dirty="0" err="1"/>
              <a:t>wanneer</a:t>
            </a:r>
            <a:r>
              <a:rPr dirty="0"/>
              <a:t> je </a:t>
            </a:r>
            <a:r>
              <a:rPr dirty="0" err="1"/>
              <a:t>echt</a:t>
            </a:r>
            <a:r>
              <a:rPr dirty="0"/>
              <a:t> over de </a:t>
            </a:r>
            <a:r>
              <a:rPr dirty="0" err="1"/>
              <a:t>grens</a:t>
            </a:r>
            <a:r>
              <a:rPr dirty="0"/>
              <a:t> bent </a:t>
            </a:r>
            <a:r>
              <a:rPr dirty="0" err="1"/>
              <a:t>gegaan</a:t>
            </a:r>
            <a:r>
              <a:rPr dirty="0"/>
              <a:t> </a:t>
            </a:r>
            <a:r>
              <a:rPr dirty="0" err="1"/>
              <a:t>Ademhaling</a:t>
            </a:r>
            <a:r>
              <a:rPr dirty="0"/>
              <a:t>, </a:t>
            </a:r>
            <a:r>
              <a:rPr dirty="0" err="1"/>
              <a:t>spierspanning</a:t>
            </a:r>
            <a:r>
              <a:rPr dirty="0"/>
              <a:t> </a:t>
            </a:r>
            <a:r>
              <a:rPr dirty="0" err="1"/>
              <a:t>enz</a:t>
            </a:r>
            <a:r>
              <a:rPr dirty="0"/>
              <a:t>. </a:t>
            </a:r>
          </a:p>
          <a:p>
            <a:pPr marL="201168" indent="-201168" defTabSz="804672">
              <a:lnSpc>
                <a:spcPct val="81000"/>
              </a:lnSpc>
              <a:spcBef>
                <a:spcPts val="800"/>
              </a:spcBef>
              <a:defRPr sz="2400"/>
            </a:pPr>
            <a:r>
              <a:rPr dirty="0"/>
              <a:t>Wat nu </a:t>
            </a:r>
            <a:r>
              <a:rPr dirty="0" err="1"/>
              <a:t>te</a:t>
            </a:r>
            <a:r>
              <a:rPr dirty="0"/>
              <a:t> </a:t>
            </a:r>
            <a:r>
              <a:rPr dirty="0" err="1"/>
              <a:t>doen</a:t>
            </a:r>
            <a:r>
              <a:rPr dirty="0"/>
              <a:t>, </a:t>
            </a:r>
            <a:r>
              <a:rPr dirty="0" err="1"/>
              <a:t>wanneer</a:t>
            </a:r>
            <a:r>
              <a:rPr dirty="0"/>
              <a:t> je </a:t>
            </a:r>
            <a:r>
              <a:rPr dirty="0" err="1"/>
              <a:t>merkt</a:t>
            </a:r>
            <a:r>
              <a:rPr dirty="0"/>
              <a:t> </a:t>
            </a:r>
            <a:r>
              <a:rPr dirty="0" err="1"/>
              <a:t>dat</a:t>
            </a:r>
            <a:r>
              <a:rPr dirty="0"/>
              <a:t> je in </a:t>
            </a:r>
            <a:r>
              <a:rPr dirty="0" err="1"/>
              <a:t>oranje</a:t>
            </a:r>
            <a:r>
              <a:rPr dirty="0"/>
              <a:t> zit. </a:t>
            </a:r>
            <a:r>
              <a:rPr dirty="0" err="1"/>
              <a:t>Bedenk</a:t>
            </a:r>
            <a:r>
              <a:rPr dirty="0"/>
              <a:t> </a:t>
            </a:r>
            <a:r>
              <a:rPr dirty="0" err="1"/>
              <a:t>meerdere</a:t>
            </a:r>
            <a:r>
              <a:rPr dirty="0"/>
              <a:t> </a:t>
            </a:r>
            <a:r>
              <a:rPr dirty="0" err="1"/>
              <a:t>opties</a:t>
            </a:r>
            <a:r>
              <a:rPr dirty="0"/>
              <a:t>!</a:t>
            </a:r>
          </a:p>
          <a:p>
            <a:pPr marL="201168" indent="-201168" defTabSz="804672">
              <a:lnSpc>
                <a:spcPct val="81000"/>
              </a:lnSpc>
              <a:spcBef>
                <a:spcPts val="800"/>
              </a:spcBef>
              <a:defRPr sz="2400"/>
            </a:pPr>
            <a:r>
              <a:rPr dirty="0" err="1"/>
              <a:t>En</a:t>
            </a:r>
            <a:r>
              <a:rPr dirty="0"/>
              <a:t> wat </a:t>
            </a:r>
            <a:r>
              <a:rPr dirty="0" err="1"/>
              <a:t>als</a:t>
            </a:r>
            <a:r>
              <a:rPr dirty="0"/>
              <a:t> je in rood zit?  </a:t>
            </a:r>
            <a:r>
              <a:rPr dirty="0" err="1"/>
              <a:t>Maak</a:t>
            </a:r>
            <a:r>
              <a:rPr dirty="0"/>
              <a:t> </a:t>
            </a:r>
            <a:r>
              <a:rPr dirty="0" err="1"/>
              <a:t>een</a:t>
            </a:r>
            <a:r>
              <a:rPr dirty="0"/>
              <a:t> </a:t>
            </a:r>
            <a:r>
              <a:rPr dirty="0" err="1"/>
              <a:t>concreet</a:t>
            </a:r>
            <a:r>
              <a:rPr dirty="0"/>
              <a:t> plan!</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efening oudere zelf"/>
          <p:cNvSpPr txBox="1">
            <a:spLocks noGrp="1"/>
          </p:cNvSpPr>
          <p:nvPr>
            <p:ph type="title"/>
          </p:nvPr>
        </p:nvSpPr>
        <p:spPr>
          <a:prstGeom prst="rect">
            <a:avLst/>
          </a:prstGeom>
        </p:spPr>
        <p:txBody>
          <a:bodyPr/>
          <a:lstStyle/>
          <a:p>
            <a:r>
              <a:rPr dirty="0" err="1">
                <a:latin typeface="+mn-lt"/>
              </a:rPr>
              <a:t>Oefening</a:t>
            </a:r>
            <a:r>
              <a:rPr dirty="0">
                <a:latin typeface="+mn-lt"/>
              </a:rPr>
              <a:t> </a:t>
            </a:r>
            <a:r>
              <a:rPr dirty="0" err="1">
                <a:latin typeface="+mn-lt"/>
              </a:rPr>
              <a:t>oudere</a:t>
            </a:r>
            <a:r>
              <a:rPr dirty="0">
                <a:latin typeface="+mn-lt"/>
              </a:rPr>
              <a:t> </a:t>
            </a:r>
            <a:r>
              <a:rPr dirty="0" err="1">
                <a:latin typeface="+mn-lt"/>
              </a:rPr>
              <a:t>zelf</a:t>
            </a:r>
            <a:endParaRPr dirty="0">
              <a:latin typeface="+mn-lt"/>
            </a:endParaRPr>
          </a:p>
        </p:txBody>
      </p:sp>
      <p:sp>
        <p:nvSpPr>
          <p:cNvPr id="179" name="Stel je voor dat je je levenslijn op de grond neerlegt…"/>
          <p:cNvSpPr txBox="1">
            <a:spLocks noGrp="1"/>
          </p:cNvSpPr>
          <p:nvPr>
            <p:ph type="body" idx="1"/>
          </p:nvPr>
        </p:nvSpPr>
        <p:spPr>
          <a:prstGeom prst="rect">
            <a:avLst/>
          </a:prstGeom>
        </p:spPr>
        <p:txBody>
          <a:bodyPr/>
          <a:lstStyle/>
          <a:p>
            <a:pPr marL="219455" indent="-219455" defTabSz="877823">
              <a:spcBef>
                <a:spcPts val="900"/>
              </a:spcBef>
              <a:defRPr sz="2688"/>
            </a:pPr>
            <a:r>
              <a:t>Stel je voor dat je je levenslijn op de grond neerlegt</a:t>
            </a:r>
          </a:p>
          <a:p>
            <a:pPr marL="219455" indent="-219455" defTabSz="877823">
              <a:spcBef>
                <a:spcPts val="900"/>
              </a:spcBef>
              <a:defRPr sz="2688"/>
            </a:pPr>
            <a:r>
              <a:t>Kies waar je geboorte is en waar je bent als je gezond en vitaal oud geworden bent</a:t>
            </a:r>
          </a:p>
          <a:p>
            <a:pPr marL="219455" indent="-219455" defTabSz="877823">
              <a:spcBef>
                <a:spcPts val="900"/>
              </a:spcBef>
              <a:defRPr sz="2688"/>
            </a:pPr>
            <a:r>
              <a:t>Bepaal dan waar het heden is</a:t>
            </a:r>
          </a:p>
          <a:p>
            <a:pPr marL="219455" indent="-219455" defTabSz="877823">
              <a:spcBef>
                <a:spcPts val="900"/>
              </a:spcBef>
              <a:defRPr sz="2688"/>
            </a:pPr>
            <a:r>
              <a:t>Ga nu op de plek staan van de bejaarde volwassen “jij” en kijk als het ware naar je huidige “jij”. Geef vanuit deze positie een advies aan je huidige “jij”. Spreek het advies hardop uit.</a:t>
            </a:r>
          </a:p>
          <a:p>
            <a:pPr marL="219455" indent="-219455" defTabSz="877823">
              <a:spcBef>
                <a:spcPts val="900"/>
              </a:spcBef>
              <a:defRPr sz="2688"/>
            </a:pPr>
            <a:r>
              <a:t>Ga vervolgens weer op de plek van je huidige “jij” staan en ontvang het advies</a:t>
            </a:r>
          </a:p>
          <a:p>
            <a:pPr marL="219455" indent="-219455" defTabSz="877823">
              <a:spcBef>
                <a:spcPts val="900"/>
              </a:spcBef>
              <a:defRPr sz="2688"/>
            </a:pPr>
            <a:r>
              <a:t>Neem even tijd om het advies werkelijk te laten binnenkomen</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Doelen stellen om fysiek en mentaal vitaal te worden en te blijven"/>
          <p:cNvSpPr txBox="1">
            <a:spLocks noGrp="1"/>
          </p:cNvSpPr>
          <p:nvPr>
            <p:ph type="title"/>
          </p:nvPr>
        </p:nvSpPr>
        <p:spPr>
          <a:xfrm>
            <a:off x="838200" y="365124"/>
            <a:ext cx="10515600" cy="808720"/>
          </a:xfrm>
          <a:prstGeom prst="rect">
            <a:avLst/>
          </a:prstGeom>
        </p:spPr>
        <p:txBody>
          <a:bodyPr>
            <a:normAutofit/>
          </a:bodyPr>
          <a:lstStyle>
            <a:lvl1pPr defTabSz="585215">
              <a:defRPr sz="2800"/>
            </a:lvl1pPr>
          </a:lstStyle>
          <a:p>
            <a:r>
              <a:rPr dirty="0" err="1">
                <a:latin typeface="+mn-lt"/>
              </a:rPr>
              <a:t>Doelen</a:t>
            </a:r>
            <a:r>
              <a:rPr dirty="0">
                <a:latin typeface="+mn-lt"/>
              </a:rPr>
              <a:t> </a:t>
            </a:r>
            <a:r>
              <a:rPr dirty="0" err="1">
                <a:latin typeface="+mn-lt"/>
              </a:rPr>
              <a:t>stellen</a:t>
            </a:r>
            <a:r>
              <a:rPr dirty="0">
                <a:latin typeface="+mn-lt"/>
              </a:rPr>
              <a:t> om </a:t>
            </a:r>
            <a:r>
              <a:rPr dirty="0" err="1">
                <a:latin typeface="+mn-lt"/>
              </a:rPr>
              <a:t>fysiek</a:t>
            </a:r>
            <a:r>
              <a:rPr dirty="0">
                <a:latin typeface="+mn-lt"/>
              </a:rPr>
              <a:t> </a:t>
            </a:r>
            <a:r>
              <a:rPr dirty="0" err="1">
                <a:latin typeface="+mn-lt"/>
              </a:rPr>
              <a:t>en</a:t>
            </a:r>
            <a:r>
              <a:rPr dirty="0">
                <a:latin typeface="+mn-lt"/>
              </a:rPr>
              <a:t> </a:t>
            </a:r>
            <a:r>
              <a:rPr dirty="0" err="1">
                <a:latin typeface="+mn-lt"/>
              </a:rPr>
              <a:t>mentaal</a:t>
            </a:r>
            <a:r>
              <a:rPr dirty="0">
                <a:latin typeface="+mn-lt"/>
              </a:rPr>
              <a:t> </a:t>
            </a:r>
            <a:r>
              <a:rPr dirty="0" err="1">
                <a:latin typeface="+mn-lt"/>
              </a:rPr>
              <a:t>vitaal</a:t>
            </a:r>
            <a:r>
              <a:rPr dirty="0">
                <a:latin typeface="+mn-lt"/>
              </a:rPr>
              <a:t> </a:t>
            </a:r>
            <a:r>
              <a:rPr dirty="0" err="1">
                <a:latin typeface="+mn-lt"/>
              </a:rPr>
              <a:t>te</a:t>
            </a:r>
            <a:r>
              <a:rPr dirty="0">
                <a:latin typeface="+mn-lt"/>
              </a:rPr>
              <a:t> </a:t>
            </a:r>
            <a:r>
              <a:rPr dirty="0" err="1">
                <a:latin typeface="+mn-lt"/>
              </a:rPr>
              <a:t>worden</a:t>
            </a:r>
            <a:r>
              <a:rPr dirty="0">
                <a:latin typeface="+mn-lt"/>
              </a:rPr>
              <a:t> </a:t>
            </a:r>
            <a:r>
              <a:rPr dirty="0" err="1">
                <a:latin typeface="+mn-lt"/>
              </a:rPr>
              <a:t>en</a:t>
            </a:r>
            <a:r>
              <a:rPr dirty="0">
                <a:latin typeface="+mn-lt"/>
              </a:rPr>
              <a:t> </a:t>
            </a:r>
            <a:r>
              <a:rPr dirty="0" err="1">
                <a:latin typeface="+mn-lt"/>
              </a:rPr>
              <a:t>te</a:t>
            </a:r>
            <a:r>
              <a:rPr dirty="0">
                <a:latin typeface="+mn-lt"/>
              </a:rPr>
              <a:t> </a:t>
            </a:r>
            <a:r>
              <a:rPr dirty="0" err="1">
                <a:latin typeface="+mn-lt"/>
              </a:rPr>
              <a:t>blijven</a:t>
            </a:r>
            <a:endParaRPr dirty="0">
              <a:latin typeface="+mn-lt"/>
            </a:endParaRPr>
          </a:p>
        </p:txBody>
      </p:sp>
      <p:sp>
        <p:nvSpPr>
          <p:cNvPr id="271" name="Wat wil je bereiken in de komende twee weken. Beschrijf voor jezelf, zo concreet mogelijk…"/>
          <p:cNvSpPr txBox="1">
            <a:spLocks noGrp="1"/>
          </p:cNvSpPr>
          <p:nvPr>
            <p:ph type="body" idx="1"/>
          </p:nvPr>
        </p:nvSpPr>
        <p:spPr>
          <a:xfrm>
            <a:off x="838200" y="1825625"/>
            <a:ext cx="10515600" cy="4351338"/>
          </a:xfrm>
          <a:prstGeom prst="rect">
            <a:avLst/>
          </a:prstGeom>
        </p:spPr>
        <p:txBody>
          <a:bodyPr/>
          <a:lstStyle/>
          <a:p>
            <a:pPr marL="210311" indent="-210311" defTabSz="841247">
              <a:spcBef>
                <a:spcPts val="900"/>
              </a:spcBef>
              <a:defRPr sz="2500"/>
            </a:pPr>
            <a:r>
              <a:rPr dirty="0"/>
              <a:t>Wat </a:t>
            </a:r>
            <a:r>
              <a:rPr dirty="0" err="1"/>
              <a:t>wil</a:t>
            </a:r>
            <a:r>
              <a:rPr dirty="0"/>
              <a:t> je </a:t>
            </a:r>
            <a:r>
              <a:rPr dirty="0" err="1"/>
              <a:t>bereiken</a:t>
            </a:r>
            <a:r>
              <a:rPr lang="nl-NL" dirty="0"/>
              <a:t>/veranderen</a:t>
            </a:r>
            <a:r>
              <a:rPr dirty="0"/>
              <a:t> in de </a:t>
            </a:r>
            <a:r>
              <a:rPr dirty="0" err="1"/>
              <a:t>komende</a:t>
            </a:r>
            <a:r>
              <a:rPr dirty="0"/>
              <a:t> twee </a:t>
            </a:r>
            <a:r>
              <a:rPr dirty="0" err="1"/>
              <a:t>weken</a:t>
            </a:r>
            <a:r>
              <a:rPr dirty="0"/>
              <a:t>. </a:t>
            </a:r>
            <a:r>
              <a:rPr dirty="0" err="1"/>
              <a:t>Beschrijf</a:t>
            </a:r>
            <a:r>
              <a:rPr dirty="0"/>
              <a:t> </a:t>
            </a:r>
            <a:r>
              <a:rPr dirty="0" err="1"/>
              <a:t>voor</a:t>
            </a:r>
            <a:r>
              <a:rPr dirty="0"/>
              <a:t> </a:t>
            </a:r>
            <a:r>
              <a:rPr dirty="0" err="1"/>
              <a:t>jezelf</a:t>
            </a:r>
            <a:r>
              <a:rPr dirty="0"/>
              <a:t>, zo </a:t>
            </a:r>
            <a:r>
              <a:rPr dirty="0" err="1"/>
              <a:t>concreet</a:t>
            </a:r>
            <a:r>
              <a:rPr dirty="0"/>
              <a:t> </a:t>
            </a:r>
            <a:r>
              <a:rPr dirty="0" err="1"/>
              <a:t>mogelijk</a:t>
            </a:r>
            <a:endParaRPr dirty="0"/>
          </a:p>
          <a:p>
            <a:pPr marL="210311" indent="-210311" defTabSz="841247">
              <a:spcBef>
                <a:spcPts val="900"/>
              </a:spcBef>
              <a:defRPr sz="2500"/>
            </a:pPr>
            <a:r>
              <a:rPr dirty="0" err="1"/>
              <a:t>En</a:t>
            </a:r>
            <a:r>
              <a:rPr dirty="0"/>
              <a:t> over </a:t>
            </a:r>
            <a:r>
              <a:rPr dirty="0" err="1"/>
              <a:t>een</a:t>
            </a:r>
            <a:r>
              <a:rPr dirty="0"/>
              <a:t> </a:t>
            </a:r>
            <a:r>
              <a:rPr dirty="0" err="1"/>
              <a:t>maand</a:t>
            </a:r>
            <a:endParaRPr dirty="0"/>
          </a:p>
          <a:p>
            <a:pPr marL="210311" indent="-210311" defTabSz="841247">
              <a:spcBef>
                <a:spcPts val="900"/>
              </a:spcBef>
              <a:defRPr sz="2500"/>
            </a:pPr>
            <a:r>
              <a:rPr dirty="0" err="1"/>
              <a:t>Een</a:t>
            </a:r>
            <a:r>
              <a:rPr dirty="0"/>
              <a:t> </a:t>
            </a:r>
            <a:r>
              <a:rPr dirty="0" err="1"/>
              <a:t>kwartaal</a:t>
            </a:r>
            <a:endParaRPr dirty="0"/>
          </a:p>
          <a:p>
            <a:pPr marL="210311" indent="-210311" defTabSz="841247">
              <a:spcBef>
                <a:spcPts val="900"/>
              </a:spcBef>
              <a:defRPr sz="2500"/>
            </a:pPr>
            <a:r>
              <a:rPr dirty="0" err="1"/>
              <a:t>Een</a:t>
            </a:r>
            <a:r>
              <a:rPr dirty="0"/>
              <a:t> </a:t>
            </a:r>
            <a:r>
              <a:rPr dirty="0" err="1"/>
              <a:t>jaar</a:t>
            </a:r>
            <a:endParaRPr dirty="0"/>
          </a:p>
          <a:p>
            <a:pPr marL="210311" indent="-210311" defTabSz="841247">
              <a:spcBef>
                <a:spcPts val="900"/>
              </a:spcBef>
              <a:defRPr sz="2500"/>
            </a:pPr>
            <a:r>
              <a:rPr dirty="0"/>
              <a:t>Wat is </a:t>
            </a:r>
            <a:r>
              <a:rPr dirty="0" err="1"/>
              <a:t>daarvoor</a:t>
            </a:r>
            <a:r>
              <a:rPr dirty="0"/>
              <a:t> </a:t>
            </a:r>
            <a:r>
              <a:rPr dirty="0" err="1"/>
              <a:t>nodig</a:t>
            </a:r>
            <a:r>
              <a:rPr dirty="0"/>
              <a:t>. Neem de </a:t>
            </a:r>
            <a:r>
              <a:rPr dirty="0" err="1"/>
              <a:t>tijd</a:t>
            </a:r>
            <a:r>
              <a:rPr dirty="0"/>
              <a:t> om </a:t>
            </a:r>
            <a:r>
              <a:rPr dirty="0" err="1"/>
              <a:t>dit</a:t>
            </a:r>
            <a:r>
              <a:rPr dirty="0"/>
              <a:t> </a:t>
            </a:r>
            <a:r>
              <a:rPr dirty="0" err="1"/>
              <a:t>uitgebreid</a:t>
            </a:r>
            <a:r>
              <a:rPr dirty="0"/>
              <a:t> </a:t>
            </a:r>
            <a:r>
              <a:rPr dirty="0" err="1"/>
              <a:t>te</a:t>
            </a:r>
            <a:r>
              <a:rPr dirty="0"/>
              <a:t> </a:t>
            </a:r>
            <a:r>
              <a:rPr dirty="0" err="1"/>
              <a:t>beschrijven</a:t>
            </a:r>
            <a:endParaRPr dirty="0"/>
          </a:p>
          <a:p>
            <a:pPr marL="210311" indent="-210311" defTabSz="841247">
              <a:spcBef>
                <a:spcPts val="900"/>
              </a:spcBef>
              <a:defRPr sz="2500"/>
            </a:pPr>
            <a:r>
              <a:rPr dirty="0"/>
              <a:t>Wie </a:t>
            </a:r>
            <a:r>
              <a:rPr dirty="0" err="1"/>
              <a:t>kan</a:t>
            </a:r>
            <a:r>
              <a:rPr dirty="0"/>
              <a:t> je </a:t>
            </a:r>
            <a:r>
              <a:rPr dirty="0" err="1"/>
              <a:t>daarbij</a:t>
            </a:r>
            <a:r>
              <a:rPr dirty="0"/>
              <a:t> </a:t>
            </a:r>
            <a:r>
              <a:rPr dirty="0" err="1"/>
              <a:t>helpen</a:t>
            </a:r>
            <a:r>
              <a:rPr dirty="0"/>
              <a:t>. </a:t>
            </a:r>
            <a:r>
              <a:rPr dirty="0" err="1"/>
              <a:t>Voorstel</a:t>
            </a:r>
            <a:r>
              <a:rPr dirty="0"/>
              <a:t>: </a:t>
            </a:r>
            <a:r>
              <a:rPr dirty="0" err="1"/>
              <a:t>vraag</a:t>
            </a:r>
            <a:r>
              <a:rPr dirty="0"/>
              <a:t> </a:t>
            </a:r>
            <a:r>
              <a:rPr dirty="0" err="1"/>
              <a:t>een</a:t>
            </a:r>
            <a:r>
              <a:rPr dirty="0"/>
              <a:t> van de </a:t>
            </a:r>
            <a:r>
              <a:rPr dirty="0" err="1"/>
              <a:t>andere</a:t>
            </a:r>
            <a:r>
              <a:rPr dirty="0"/>
              <a:t> </a:t>
            </a:r>
            <a:r>
              <a:rPr dirty="0" err="1"/>
              <a:t>deelnemers</a:t>
            </a:r>
            <a:r>
              <a:rPr dirty="0"/>
              <a:t> </a:t>
            </a:r>
            <a:r>
              <a:rPr dirty="0" err="1"/>
              <a:t>als</a:t>
            </a:r>
            <a:r>
              <a:rPr dirty="0"/>
              <a:t> buddy. </a:t>
            </a:r>
            <a:r>
              <a:rPr dirty="0" err="1"/>
              <a:t>Misschien</a:t>
            </a:r>
            <a:r>
              <a:rPr dirty="0"/>
              <a:t> is </a:t>
            </a:r>
            <a:r>
              <a:rPr dirty="0" err="1"/>
              <a:t>er</a:t>
            </a:r>
            <a:r>
              <a:rPr dirty="0"/>
              <a:t> </a:t>
            </a:r>
            <a:r>
              <a:rPr dirty="0" err="1"/>
              <a:t>thuis</a:t>
            </a:r>
            <a:r>
              <a:rPr dirty="0"/>
              <a:t> </a:t>
            </a:r>
            <a:r>
              <a:rPr dirty="0" err="1"/>
              <a:t>ook</a:t>
            </a:r>
            <a:r>
              <a:rPr dirty="0"/>
              <a:t> </a:t>
            </a:r>
            <a:r>
              <a:rPr dirty="0" err="1"/>
              <a:t>nog</a:t>
            </a:r>
            <a:r>
              <a:rPr dirty="0"/>
              <a:t> </a:t>
            </a:r>
            <a:r>
              <a:rPr dirty="0" err="1"/>
              <a:t>iemand</a:t>
            </a:r>
            <a:r>
              <a:rPr dirty="0"/>
              <a:t> die je </a:t>
            </a:r>
            <a:r>
              <a:rPr dirty="0" err="1"/>
              <a:t>kan</a:t>
            </a:r>
            <a:r>
              <a:rPr dirty="0"/>
              <a:t> </a:t>
            </a:r>
            <a:r>
              <a:rPr dirty="0" err="1"/>
              <a:t>steunen</a:t>
            </a:r>
            <a:r>
              <a:rPr dirty="0"/>
              <a:t>. </a:t>
            </a:r>
            <a:r>
              <a:rPr dirty="0" err="1"/>
              <a:t>Maak</a:t>
            </a:r>
            <a:r>
              <a:rPr dirty="0"/>
              <a:t> </a:t>
            </a:r>
            <a:r>
              <a:rPr dirty="0" err="1"/>
              <a:t>heldere</a:t>
            </a:r>
            <a:r>
              <a:rPr dirty="0"/>
              <a:t> </a:t>
            </a:r>
            <a:r>
              <a:rPr dirty="0" err="1"/>
              <a:t>afspraken</a:t>
            </a:r>
            <a:r>
              <a:rPr dirty="0"/>
              <a:t> over het </a:t>
            </a:r>
            <a:r>
              <a:rPr dirty="0" err="1"/>
              <a:t>soort</a:t>
            </a:r>
            <a:r>
              <a:rPr dirty="0"/>
              <a:t> </a:t>
            </a:r>
            <a:r>
              <a:rPr dirty="0" err="1"/>
              <a:t>hulp</a:t>
            </a:r>
            <a:r>
              <a:rPr dirty="0"/>
              <a:t> wat je </a:t>
            </a:r>
            <a:r>
              <a:rPr dirty="0" err="1"/>
              <a:t>nodig</a:t>
            </a:r>
            <a:r>
              <a:rPr dirty="0"/>
              <a:t> </a:t>
            </a:r>
            <a:r>
              <a:rPr dirty="0" err="1"/>
              <a:t>hebt</a:t>
            </a:r>
            <a:r>
              <a:rPr dirty="0"/>
              <a:t>! Hoe </a:t>
            </a:r>
            <a:r>
              <a:rPr dirty="0" err="1"/>
              <a:t>vaak</a:t>
            </a:r>
            <a:r>
              <a:rPr dirty="0"/>
              <a:t> </a:t>
            </a:r>
            <a:r>
              <a:rPr dirty="0" err="1"/>
              <a:t>gaan</a:t>
            </a:r>
            <a:r>
              <a:rPr dirty="0"/>
              <a:t> </a:t>
            </a:r>
            <a:r>
              <a:rPr dirty="0" err="1"/>
              <a:t>jullie</a:t>
            </a:r>
            <a:r>
              <a:rPr dirty="0"/>
              <a:t> </a:t>
            </a:r>
            <a:r>
              <a:rPr dirty="0" err="1"/>
              <a:t>elkaar</a:t>
            </a:r>
            <a:r>
              <a:rPr dirty="0"/>
              <a:t> </a:t>
            </a:r>
            <a:r>
              <a:rPr dirty="0" err="1"/>
              <a:t>zien</a:t>
            </a:r>
            <a:r>
              <a:rPr dirty="0"/>
              <a:t>/ </a:t>
            </a:r>
            <a:r>
              <a:rPr dirty="0" err="1"/>
              <a:t>bellen</a:t>
            </a:r>
            <a:r>
              <a:rPr dirty="0"/>
              <a:t>? Wie </a:t>
            </a:r>
            <a:r>
              <a:rPr dirty="0" err="1"/>
              <a:t>neemt</a:t>
            </a:r>
            <a:r>
              <a:rPr dirty="0"/>
              <a:t> het </a:t>
            </a:r>
            <a:r>
              <a:rPr dirty="0" err="1"/>
              <a:t>initiatief</a:t>
            </a:r>
            <a:r>
              <a:rPr dirty="0"/>
              <a:t>?</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2B6BB-E837-4E6B-A1A2-3A4D247A3D86}"/>
              </a:ext>
            </a:extLst>
          </p:cNvPr>
          <p:cNvSpPr>
            <a:spLocks noGrp="1"/>
          </p:cNvSpPr>
          <p:nvPr>
            <p:ph type="title"/>
          </p:nvPr>
        </p:nvSpPr>
        <p:spPr/>
        <p:txBody>
          <a:bodyPr/>
          <a:lstStyle/>
          <a:p>
            <a:r>
              <a:rPr lang="nl-NL" dirty="0">
                <a:latin typeface="+mn-lt"/>
              </a:rPr>
              <a:t>Middagopdracht dag 3</a:t>
            </a:r>
          </a:p>
        </p:txBody>
      </p:sp>
      <p:sp>
        <p:nvSpPr>
          <p:cNvPr id="3" name="Tijdelijke aanduiding voor tekst 2">
            <a:extLst>
              <a:ext uri="{FF2B5EF4-FFF2-40B4-BE49-F238E27FC236}">
                <a16:creationId xmlns:a16="http://schemas.microsoft.com/office/drawing/2014/main" id="{BB8BC72B-E3C3-4BBE-BD97-40D55757032A}"/>
              </a:ext>
            </a:extLst>
          </p:cNvPr>
          <p:cNvSpPr>
            <a:spLocks noGrp="1"/>
          </p:cNvSpPr>
          <p:nvPr>
            <p:ph type="body" idx="1"/>
          </p:nvPr>
        </p:nvSpPr>
        <p:spPr/>
        <p:txBody>
          <a:bodyPr/>
          <a:lstStyle/>
          <a:p>
            <a:r>
              <a:rPr lang="nl-NL" dirty="0"/>
              <a:t>Stilstaan bij de plannen die je hebt gemaakt voor de komende periode</a:t>
            </a:r>
          </a:p>
          <a:p>
            <a:r>
              <a:rPr lang="nl-NL" dirty="0"/>
              <a:t>Zijn er nog obstakels of bezwaren die nog niet aan de orde zijn geweest?</a:t>
            </a:r>
          </a:p>
        </p:txBody>
      </p:sp>
    </p:spTree>
    <p:extLst>
      <p:ext uri="{BB962C8B-B14F-4D97-AF65-F5344CB8AC3E}">
        <p14:creationId xmlns:p14="http://schemas.microsoft.com/office/powerpoint/2010/main" val="313008164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itel 1"/>
          <p:cNvSpPr txBox="1">
            <a:spLocks noGrp="1"/>
          </p:cNvSpPr>
          <p:nvPr>
            <p:ph type="title"/>
          </p:nvPr>
        </p:nvSpPr>
        <p:spPr>
          <a:xfrm>
            <a:off x="838200" y="365125"/>
            <a:ext cx="10515600" cy="1325563"/>
          </a:xfrm>
          <a:prstGeom prst="rect">
            <a:avLst/>
          </a:prstGeom>
        </p:spPr>
        <p:txBody>
          <a:bodyPr/>
          <a:lstStyle/>
          <a:p>
            <a:r>
              <a:rPr dirty="0" err="1">
                <a:latin typeface="+mn-lt"/>
              </a:rPr>
              <a:t>Terugkomdag</a:t>
            </a:r>
            <a:endParaRPr dirty="0">
              <a:latin typeface="+mn-lt"/>
            </a:endParaRPr>
          </a:p>
        </p:txBody>
      </p:sp>
      <p:sp>
        <p:nvSpPr>
          <p:cNvPr id="277" name="Tijdelijke aanduiding voor inhoud 2"/>
          <p:cNvSpPr txBox="1">
            <a:spLocks noGrp="1"/>
          </p:cNvSpPr>
          <p:nvPr>
            <p:ph type="body" idx="1"/>
          </p:nvPr>
        </p:nvSpPr>
        <p:spPr>
          <a:xfrm>
            <a:off x="838200" y="1825625"/>
            <a:ext cx="10515600" cy="4351338"/>
          </a:xfrm>
          <a:prstGeom prst="rect">
            <a:avLst/>
          </a:prstGeom>
        </p:spPr>
        <p:txBody>
          <a:bodyPr/>
          <a:lstStyle/>
          <a:p>
            <a:pPr marL="182880" indent="-182880" defTabSz="731520">
              <a:lnSpc>
                <a:spcPct val="81000"/>
              </a:lnSpc>
              <a:spcBef>
                <a:spcPts val="800"/>
              </a:spcBef>
              <a:defRPr sz="2240"/>
            </a:pPr>
            <a:r>
              <a:rPr dirty="0" err="1"/>
              <a:t>Plenair</a:t>
            </a:r>
            <a:r>
              <a:rPr dirty="0"/>
              <a:t> </a:t>
            </a:r>
            <a:r>
              <a:rPr dirty="0" err="1"/>
              <a:t>bespreken</a:t>
            </a:r>
            <a:r>
              <a:rPr dirty="0"/>
              <a:t> hoe het de </a:t>
            </a:r>
            <a:r>
              <a:rPr dirty="0" err="1"/>
              <a:t>deelnemers</a:t>
            </a:r>
            <a:r>
              <a:rPr dirty="0"/>
              <a:t> is </a:t>
            </a:r>
            <a:r>
              <a:rPr dirty="0" err="1"/>
              <a:t>vergaan</a:t>
            </a:r>
            <a:endParaRPr dirty="0"/>
          </a:p>
          <a:p>
            <a:pPr marL="0" indent="0" defTabSz="731520">
              <a:lnSpc>
                <a:spcPct val="81000"/>
              </a:lnSpc>
              <a:spcBef>
                <a:spcPts val="800"/>
              </a:spcBef>
              <a:buSzTx/>
              <a:buNone/>
              <a:defRPr sz="1120"/>
            </a:pPr>
            <a:r>
              <a:rPr sz="1400" dirty="0"/>
              <a:t>Doel: </a:t>
            </a:r>
            <a:r>
              <a:rPr sz="1400" dirty="0" err="1"/>
              <a:t>delen</a:t>
            </a:r>
            <a:r>
              <a:rPr sz="1400" dirty="0"/>
              <a:t> </a:t>
            </a:r>
            <a:r>
              <a:rPr sz="1400" dirty="0" err="1"/>
              <a:t>ervaringen</a:t>
            </a:r>
            <a:r>
              <a:rPr sz="1400" dirty="0"/>
              <a:t> </a:t>
            </a:r>
            <a:r>
              <a:rPr sz="1400" dirty="0" err="1"/>
              <a:t>en</a:t>
            </a:r>
            <a:r>
              <a:rPr sz="1400" dirty="0"/>
              <a:t> </a:t>
            </a:r>
            <a:r>
              <a:rPr sz="1400" dirty="0" err="1"/>
              <a:t>inventariseren</a:t>
            </a:r>
            <a:r>
              <a:rPr sz="1400" dirty="0"/>
              <a:t> </a:t>
            </a:r>
            <a:r>
              <a:rPr sz="1400" dirty="0" err="1"/>
              <a:t>knelpunten</a:t>
            </a:r>
            <a:r>
              <a:rPr sz="1400" dirty="0"/>
              <a:t> </a:t>
            </a:r>
            <a:r>
              <a:rPr sz="1400" dirty="0" err="1"/>
              <a:t>en</a:t>
            </a:r>
            <a:r>
              <a:rPr sz="1400" dirty="0"/>
              <a:t> </a:t>
            </a:r>
            <a:r>
              <a:rPr sz="1400" dirty="0" err="1"/>
              <a:t>functioneren</a:t>
            </a:r>
            <a:r>
              <a:rPr sz="1400" dirty="0"/>
              <a:t> buddy </a:t>
            </a:r>
            <a:r>
              <a:rPr sz="1400" dirty="0" err="1"/>
              <a:t>koppels</a:t>
            </a:r>
            <a:r>
              <a:rPr sz="1400" dirty="0"/>
              <a:t>. </a:t>
            </a:r>
            <a:r>
              <a:rPr lang="nl-NL" sz="1400" dirty="0" err="1"/>
              <a:t>Casuistiek</a:t>
            </a:r>
            <a:r>
              <a:rPr lang="nl-NL" sz="1400" dirty="0"/>
              <a:t>, v</a:t>
            </a:r>
            <a:r>
              <a:rPr sz="1400" dirty="0" err="1"/>
              <a:t>ragen</a:t>
            </a:r>
            <a:r>
              <a:rPr sz="1400" dirty="0"/>
              <a:t>, </a:t>
            </a:r>
            <a:r>
              <a:rPr sz="1400" dirty="0" err="1"/>
              <a:t>wensen</a:t>
            </a:r>
            <a:endParaRPr sz="1400" dirty="0"/>
          </a:p>
          <a:p>
            <a:pPr marL="0" indent="0" defTabSz="731520">
              <a:lnSpc>
                <a:spcPct val="81000"/>
              </a:lnSpc>
              <a:spcBef>
                <a:spcPts val="800"/>
              </a:spcBef>
              <a:buSzTx/>
              <a:buNone/>
              <a:defRPr sz="1120"/>
            </a:pPr>
            <a:endParaRPr sz="1400" dirty="0"/>
          </a:p>
          <a:p>
            <a:pPr marL="182880" indent="-182880" defTabSz="731520">
              <a:lnSpc>
                <a:spcPct val="81000"/>
              </a:lnSpc>
              <a:spcBef>
                <a:spcPts val="800"/>
              </a:spcBef>
              <a:defRPr sz="2240"/>
            </a:pPr>
            <a:r>
              <a:rPr dirty="0" err="1"/>
              <a:t>Stressmonitor</a:t>
            </a:r>
            <a:endParaRPr dirty="0"/>
          </a:p>
          <a:p>
            <a:pPr marL="0" indent="0" defTabSz="731520">
              <a:lnSpc>
                <a:spcPct val="81000"/>
              </a:lnSpc>
              <a:spcBef>
                <a:spcPts val="800"/>
              </a:spcBef>
              <a:buSzTx/>
              <a:buNone/>
              <a:defRPr sz="1120"/>
            </a:pPr>
            <a:r>
              <a:rPr sz="1400" dirty="0"/>
              <a:t>Doel: in </a:t>
            </a:r>
            <a:r>
              <a:rPr sz="1400" dirty="0" err="1"/>
              <a:t>beeld</a:t>
            </a:r>
            <a:r>
              <a:rPr sz="1400" dirty="0"/>
              <a:t> </a:t>
            </a:r>
            <a:r>
              <a:rPr sz="1400" dirty="0" err="1"/>
              <a:t>hebben</a:t>
            </a:r>
            <a:r>
              <a:rPr sz="1400" dirty="0"/>
              <a:t> </a:t>
            </a:r>
            <a:r>
              <a:rPr sz="1400" dirty="0" err="1"/>
              <a:t>en</a:t>
            </a:r>
            <a:r>
              <a:rPr sz="1400" dirty="0"/>
              <a:t> </a:t>
            </a:r>
            <a:r>
              <a:rPr sz="1400" dirty="0" err="1"/>
              <a:t>houden</a:t>
            </a:r>
            <a:r>
              <a:rPr sz="1400" dirty="0"/>
              <a:t> van het eigen </a:t>
            </a:r>
            <a:r>
              <a:rPr sz="1400" dirty="0" err="1"/>
              <a:t>stressniveau</a:t>
            </a:r>
            <a:r>
              <a:rPr sz="1400" dirty="0"/>
              <a:t>. </a:t>
            </a:r>
            <a:r>
              <a:rPr sz="1400" dirty="0" err="1"/>
              <a:t>Wordt</a:t>
            </a:r>
            <a:r>
              <a:rPr sz="1400" dirty="0"/>
              <a:t> de </a:t>
            </a:r>
            <a:r>
              <a:rPr lang="nl-NL" sz="1400" dirty="0"/>
              <a:t>stressmonitor</a:t>
            </a:r>
            <a:r>
              <a:rPr sz="1400" dirty="0"/>
              <a:t> </a:t>
            </a:r>
            <a:r>
              <a:rPr sz="1400" dirty="0" err="1"/>
              <a:t>gebruikt</a:t>
            </a:r>
            <a:r>
              <a:rPr sz="1400" dirty="0"/>
              <a:t>? Is </a:t>
            </a:r>
            <a:r>
              <a:rPr sz="1400" dirty="0" err="1"/>
              <a:t>deze</a:t>
            </a:r>
            <a:r>
              <a:rPr sz="1400" dirty="0"/>
              <a:t> </a:t>
            </a:r>
            <a:r>
              <a:rPr sz="1400" dirty="0" err="1"/>
              <a:t>nog</a:t>
            </a:r>
            <a:r>
              <a:rPr sz="1400" dirty="0"/>
              <a:t> </a:t>
            </a:r>
            <a:r>
              <a:rPr sz="1400" dirty="0" err="1"/>
              <a:t>actueel</a:t>
            </a:r>
            <a:r>
              <a:rPr sz="1400" dirty="0"/>
              <a:t> of </a:t>
            </a:r>
            <a:r>
              <a:rPr sz="1400" dirty="0" err="1"/>
              <a:t>moet</a:t>
            </a:r>
            <a:r>
              <a:rPr sz="1400" dirty="0"/>
              <a:t> </a:t>
            </a:r>
            <a:r>
              <a:rPr sz="1400" dirty="0" err="1"/>
              <a:t>hij</a:t>
            </a:r>
            <a:r>
              <a:rPr sz="1400" dirty="0"/>
              <a:t> </a:t>
            </a:r>
            <a:r>
              <a:rPr sz="1400" dirty="0" err="1"/>
              <a:t>worden</a:t>
            </a:r>
            <a:r>
              <a:rPr sz="1400" dirty="0"/>
              <a:t> </a:t>
            </a:r>
            <a:r>
              <a:rPr sz="1400" dirty="0" err="1"/>
              <a:t>bijgesteld</a:t>
            </a:r>
            <a:r>
              <a:rPr lang="nl-NL" sz="1400" dirty="0"/>
              <a:t>?</a:t>
            </a:r>
            <a:endParaRPr sz="1400" dirty="0"/>
          </a:p>
          <a:p>
            <a:pPr marL="0" indent="0" defTabSz="731520">
              <a:lnSpc>
                <a:spcPct val="81000"/>
              </a:lnSpc>
              <a:spcBef>
                <a:spcPts val="800"/>
              </a:spcBef>
              <a:buSzTx/>
              <a:buNone/>
              <a:defRPr sz="1120"/>
            </a:pPr>
            <a:endParaRPr dirty="0"/>
          </a:p>
          <a:p>
            <a:pPr marL="182880" indent="-182880" defTabSz="731520">
              <a:lnSpc>
                <a:spcPct val="81000"/>
              </a:lnSpc>
              <a:spcBef>
                <a:spcPts val="800"/>
              </a:spcBef>
              <a:defRPr sz="1920"/>
            </a:pPr>
            <a:r>
              <a:rPr dirty="0" err="1"/>
              <a:t>Oplossingsgerichte</a:t>
            </a:r>
            <a:r>
              <a:rPr dirty="0"/>
              <a:t> Score </a:t>
            </a:r>
            <a:r>
              <a:rPr dirty="0" err="1"/>
              <a:t>oefening</a:t>
            </a:r>
            <a:endParaRPr dirty="0"/>
          </a:p>
          <a:p>
            <a:pPr marL="0" indent="0" defTabSz="731520">
              <a:lnSpc>
                <a:spcPct val="81000"/>
              </a:lnSpc>
              <a:spcBef>
                <a:spcPts val="800"/>
              </a:spcBef>
              <a:buSzTx/>
              <a:buNone/>
              <a:defRPr sz="1120"/>
            </a:pPr>
            <a:r>
              <a:rPr sz="1400" dirty="0"/>
              <a:t>Doel: </a:t>
            </a:r>
            <a:r>
              <a:rPr sz="1400" dirty="0" err="1"/>
              <a:t>concreet</a:t>
            </a:r>
            <a:r>
              <a:rPr sz="1400" dirty="0"/>
              <a:t> </a:t>
            </a:r>
            <a:r>
              <a:rPr sz="1400" dirty="0" err="1"/>
              <a:t>ervaren</a:t>
            </a:r>
            <a:r>
              <a:rPr sz="1400" dirty="0"/>
              <a:t> van </a:t>
            </a:r>
            <a:r>
              <a:rPr sz="1400" dirty="0" err="1"/>
              <a:t>te</a:t>
            </a:r>
            <a:r>
              <a:rPr sz="1400" dirty="0"/>
              <a:t> </a:t>
            </a:r>
            <a:r>
              <a:rPr sz="1400" dirty="0" err="1"/>
              <a:t>zetten</a:t>
            </a:r>
            <a:r>
              <a:rPr sz="1400" dirty="0"/>
              <a:t> </a:t>
            </a:r>
            <a:r>
              <a:rPr sz="1400" dirty="0" err="1"/>
              <a:t>stappen</a:t>
            </a:r>
            <a:r>
              <a:rPr sz="1400" dirty="0"/>
              <a:t> </a:t>
            </a:r>
            <a:r>
              <a:rPr sz="1400" dirty="0" err="1"/>
              <a:t>richting</a:t>
            </a:r>
            <a:r>
              <a:rPr sz="1400" dirty="0"/>
              <a:t> </a:t>
            </a:r>
            <a:r>
              <a:rPr sz="1400" dirty="0" err="1"/>
              <a:t>doel</a:t>
            </a:r>
            <a:endParaRPr sz="1400" dirty="0"/>
          </a:p>
          <a:p>
            <a:pPr marL="0" indent="0" defTabSz="731520">
              <a:lnSpc>
                <a:spcPct val="81000"/>
              </a:lnSpc>
              <a:spcBef>
                <a:spcPts val="800"/>
              </a:spcBef>
              <a:buSzTx/>
              <a:buNone/>
              <a:defRPr sz="1120"/>
            </a:pPr>
            <a:endParaRPr dirty="0"/>
          </a:p>
          <a:p>
            <a:pPr marL="182880" indent="-182880" defTabSz="731520">
              <a:lnSpc>
                <a:spcPct val="81000"/>
              </a:lnSpc>
              <a:spcBef>
                <a:spcPts val="800"/>
              </a:spcBef>
              <a:defRPr sz="1920"/>
            </a:pPr>
            <a:r>
              <a:rPr dirty="0" err="1"/>
              <a:t>Geleide</a:t>
            </a:r>
            <a:r>
              <a:rPr dirty="0"/>
              <a:t> </a:t>
            </a:r>
            <a:r>
              <a:rPr dirty="0" err="1"/>
              <a:t>meditatie</a:t>
            </a:r>
            <a:r>
              <a:rPr dirty="0"/>
              <a:t>   Doel: </a:t>
            </a:r>
            <a:r>
              <a:rPr dirty="0" err="1"/>
              <a:t>Ontspannen</a:t>
            </a:r>
            <a:r>
              <a:rPr dirty="0"/>
              <a:t>, </a:t>
            </a:r>
            <a:r>
              <a:rPr dirty="0" err="1"/>
              <a:t>activeren</a:t>
            </a:r>
            <a:r>
              <a:rPr dirty="0"/>
              <a:t> </a:t>
            </a:r>
            <a:r>
              <a:rPr dirty="0" err="1"/>
              <a:t>veerkracht</a:t>
            </a:r>
            <a:endParaRPr dirty="0"/>
          </a:p>
          <a:p>
            <a:pPr marL="182880" indent="-182880" defTabSz="731520">
              <a:lnSpc>
                <a:spcPct val="81000"/>
              </a:lnSpc>
              <a:spcBef>
                <a:spcPts val="800"/>
              </a:spcBef>
              <a:defRPr sz="1920"/>
            </a:pPr>
            <a:r>
              <a:rPr dirty="0"/>
              <a:t>Buddy’s, </a:t>
            </a:r>
            <a:r>
              <a:rPr dirty="0" err="1"/>
              <a:t>afspraken</a:t>
            </a:r>
            <a:r>
              <a:rPr dirty="0"/>
              <a:t> over </a:t>
            </a:r>
            <a:r>
              <a:rPr dirty="0" err="1"/>
              <a:t>onderlinge</a:t>
            </a:r>
            <a:r>
              <a:rPr dirty="0"/>
              <a:t> </a:t>
            </a:r>
            <a:r>
              <a:rPr dirty="0" err="1"/>
              <a:t>steun</a:t>
            </a:r>
            <a:r>
              <a:rPr dirty="0"/>
              <a:t>, </a:t>
            </a:r>
            <a:r>
              <a:rPr dirty="0" err="1"/>
              <a:t>consultatie</a:t>
            </a:r>
            <a:endParaRPr dirty="0"/>
          </a:p>
          <a:p>
            <a:pPr marL="182880" indent="-182880" defTabSz="731520">
              <a:lnSpc>
                <a:spcPct val="81000"/>
              </a:lnSpc>
              <a:spcBef>
                <a:spcPts val="800"/>
              </a:spcBef>
              <a:defRPr sz="1920"/>
            </a:pPr>
            <a:r>
              <a:rPr dirty="0"/>
              <a:t>Hoe nu </a:t>
            </a:r>
            <a:r>
              <a:rPr dirty="0" err="1"/>
              <a:t>verder</a:t>
            </a:r>
            <a:r>
              <a:rPr dirty="0"/>
              <a:t> met de </a:t>
            </a:r>
            <a:r>
              <a:rPr dirty="0" err="1"/>
              <a:t>verbeterde</a:t>
            </a:r>
            <a:r>
              <a:rPr dirty="0"/>
              <a:t> </a:t>
            </a:r>
            <a:r>
              <a:rPr dirty="0" err="1"/>
              <a:t>zelfzorg</a:t>
            </a:r>
            <a:r>
              <a:rPr dirty="0"/>
              <a:t>?  Planning </a:t>
            </a:r>
            <a:r>
              <a:rPr dirty="0" err="1"/>
              <a:t>maken</a:t>
            </a:r>
            <a:r>
              <a:rPr dirty="0"/>
              <a:t> </a:t>
            </a:r>
            <a:r>
              <a:rPr dirty="0" err="1"/>
              <a:t>komende</a:t>
            </a:r>
            <a:r>
              <a:rPr dirty="0"/>
              <a:t> </a:t>
            </a:r>
            <a:r>
              <a:rPr dirty="0" err="1"/>
              <a:t>weken</a:t>
            </a:r>
            <a:r>
              <a:rPr dirty="0"/>
              <a:t>, </a:t>
            </a:r>
            <a:r>
              <a:rPr dirty="0" err="1"/>
              <a:t>maanden</a:t>
            </a:r>
            <a:r>
              <a:rPr dirty="0"/>
              <a:t>, </a:t>
            </a:r>
            <a:r>
              <a:rPr dirty="0" err="1"/>
              <a:t>jaar</a:t>
            </a:r>
            <a:endParaRPr dirty="0"/>
          </a:p>
          <a:p>
            <a:pPr marL="0" indent="0" defTabSz="731520">
              <a:lnSpc>
                <a:spcPct val="81000"/>
              </a:lnSpc>
              <a:spcBef>
                <a:spcPts val="800"/>
              </a:spcBef>
              <a:buSzTx/>
              <a:buNone/>
              <a:defRPr sz="1120"/>
            </a:pPr>
            <a:r>
              <a:rPr dirty="0"/>
              <a:t> </a:t>
            </a:r>
          </a:p>
          <a:p>
            <a:pPr marL="0" indent="0" defTabSz="731520">
              <a:lnSpc>
                <a:spcPct val="81000"/>
              </a:lnSpc>
              <a:spcBef>
                <a:spcPts val="800"/>
              </a:spcBef>
              <a:buSzTx/>
              <a:buNone/>
              <a:defRPr sz="1120"/>
            </a:pPr>
            <a:endParaRPr dirty="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CORE oefening"/>
          <p:cNvSpPr txBox="1">
            <a:spLocks noGrp="1"/>
          </p:cNvSpPr>
          <p:nvPr>
            <p:ph type="title"/>
          </p:nvPr>
        </p:nvSpPr>
        <p:spPr>
          <a:prstGeom prst="rect">
            <a:avLst/>
          </a:prstGeom>
        </p:spPr>
        <p:txBody>
          <a:bodyPr/>
          <a:lstStyle/>
          <a:p>
            <a:r>
              <a:rPr dirty="0">
                <a:latin typeface="+mn-lt"/>
              </a:rPr>
              <a:t>SCORE </a:t>
            </a:r>
            <a:r>
              <a:rPr dirty="0" err="1">
                <a:latin typeface="+mn-lt"/>
              </a:rPr>
              <a:t>oefening</a:t>
            </a:r>
            <a:endParaRPr dirty="0">
              <a:latin typeface="+mn-lt"/>
            </a:endParaRPr>
          </a:p>
        </p:txBody>
      </p:sp>
      <p:sp>
        <p:nvSpPr>
          <p:cNvPr id="280" name="SCORE staat voor Symptom, Cause, Outcome, Resource en Effect…"/>
          <p:cNvSpPr txBox="1">
            <a:spLocks noGrp="1"/>
          </p:cNvSpPr>
          <p:nvPr>
            <p:ph type="body" idx="1"/>
          </p:nvPr>
        </p:nvSpPr>
        <p:spPr>
          <a:prstGeom prst="rect">
            <a:avLst/>
          </a:prstGeom>
        </p:spPr>
        <p:txBody>
          <a:bodyPr/>
          <a:lstStyle/>
          <a:p>
            <a:r>
              <a:rPr dirty="0"/>
              <a:t>SCORE </a:t>
            </a:r>
            <a:r>
              <a:rPr dirty="0" err="1"/>
              <a:t>staat</a:t>
            </a:r>
            <a:r>
              <a:rPr dirty="0"/>
              <a:t> </a:t>
            </a:r>
            <a:r>
              <a:rPr dirty="0" err="1"/>
              <a:t>voor</a:t>
            </a:r>
            <a:r>
              <a:rPr dirty="0"/>
              <a:t> Symptom, Cause, Outcome, Resource </a:t>
            </a:r>
            <a:r>
              <a:rPr dirty="0" err="1"/>
              <a:t>en</a:t>
            </a:r>
            <a:r>
              <a:rPr dirty="0"/>
              <a:t> Effect</a:t>
            </a:r>
          </a:p>
          <a:p>
            <a:r>
              <a:rPr dirty="0"/>
              <a:t>In </a:t>
            </a:r>
            <a:r>
              <a:rPr dirty="0" err="1"/>
              <a:t>deze</a:t>
            </a:r>
            <a:r>
              <a:rPr dirty="0"/>
              <a:t> </a:t>
            </a:r>
            <a:r>
              <a:rPr dirty="0" err="1"/>
              <a:t>oefening</a:t>
            </a:r>
            <a:r>
              <a:rPr dirty="0"/>
              <a:t> </a:t>
            </a:r>
            <a:r>
              <a:rPr dirty="0" err="1"/>
              <a:t>krijg</a:t>
            </a:r>
            <a:r>
              <a:rPr dirty="0"/>
              <a:t> je </a:t>
            </a:r>
            <a:r>
              <a:rPr dirty="0" err="1"/>
              <a:t>zicht</a:t>
            </a:r>
            <a:r>
              <a:rPr dirty="0"/>
              <a:t> op </a:t>
            </a:r>
            <a:r>
              <a:rPr dirty="0" err="1"/>
              <a:t>ieder</a:t>
            </a:r>
            <a:r>
              <a:rPr dirty="0"/>
              <a:t> van </a:t>
            </a:r>
            <a:r>
              <a:rPr dirty="0" err="1"/>
              <a:t>deze</a:t>
            </a:r>
            <a:r>
              <a:rPr dirty="0"/>
              <a:t> </a:t>
            </a:r>
            <a:r>
              <a:rPr dirty="0" err="1"/>
              <a:t>onderdelen</a:t>
            </a:r>
            <a:r>
              <a:rPr dirty="0"/>
              <a:t> van </a:t>
            </a:r>
            <a:r>
              <a:rPr dirty="0" err="1"/>
              <a:t>een</a:t>
            </a:r>
            <a:r>
              <a:rPr dirty="0"/>
              <a:t> </a:t>
            </a:r>
            <a:r>
              <a:rPr dirty="0" err="1"/>
              <a:t>probleem</a:t>
            </a:r>
            <a:r>
              <a:rPr dirty="0"/>
              <a:t>.</a:t>
            </a:r>
          </a:p>
          <a:p>
            <a:r>
              <a:rPr dirty="0" err="1"/>
              <a:t>Deelnemers</a:t>
            </a:r>
            <a:r>
              <a:rPr dirty="0"/>
              <a:t> </a:t>
            </a:r>
            <a:r>
              <a:rPr dirty="0" err="1"/>
              <a:t>doen</a:t>
            </a:r>
            <a:r>
              <a:rPr dirty="0"/>
              <a:t> de </a:t>
            </a:r>
            <a:r>
              <a:rPr dirty="0" err="1"/>
              <a:t>oefening</a:t>
            </a:r>
            <a:r>
              <a:rPr dirty="0"/>
              <a:t> </a:t>
            </a:r>
            <a:r>
              <a:rPr dirty="0" err="1"/>
              <a:t>individueel</a:t>
            </a:r>
            <a:endParaRPr dirty="0"/>
          </a:p>
          <a:p>
            <a:r>
              <a:rPr dirty="0" err="1"/>
              <a:t>Vaak</a:t>
            </a:r>
            <a:r>
              <a:rPr dirty="0"/>
              <a:t> </a:t>
            </a:r>
            <a:r>
              <a:rPr dirty="0" err="1"/>
              <a:t>wordt</a:t>
            </a:r>
            <a:r>
              <a:rPr dirty="0"/>
              <a:t> </a:t>
            </a:r>
            <a:r>
              <a:rPr dirty="0" err="1"/>
              <a:t>een</a:t>
            </a:r>
            <a:r>
              <a:rPr dirty="0"/>
              <a:t> </a:t>
            </a:r>
            <a:r>
              <a:rPr dirty="0" err="1"/>
              <a:t>onverwachte</a:t>
            </a:r>
            <a:r>
              <a:rPr dirty="0"/>
              <a:t> </a:t>
            </a:r>
            <a:r>
              <a:rPr dirty="0" err="1"/>
              <a:t>hulpbron</a:t>
            </a:r>
            <a:r>
              <a:rPr dirty="0"/>
              <a:t> </a:t>
            </a:r>
            <a:r>
              <a:rPr dirty="0" err="1"/>
              <a:t>gevonden</a:t>
            </a:r>
            <a:r>
              <a:rPr dirty="0"/>
              <a:t>, </a:t>
            </a:r>
            <a:r>
              <a:rPr lang="nl-NL" dirty="0"/>
              <a:t>die</a:t>
            </a:r>
            <a:r>
              <a:rPr dirty="0"/>
              <a:t> </a:t>
            </a:r>
            <a:r>
              <a:rPr dirty="0" err="1"/>
              <a:t>ook</a:t>
            </a:r>
            <a:r>
              <a:rPr dirty="0"/>
              <a:t> </a:t>
            </a:r>
            <a:r>
              <a:rPr dirty="0" err="1"/>
              <a:t>bij</a:t>
            </a:r>
            <a:r>
              <a:rPr dirty="0"/>
              <a:t> </a:t>
            </a:r>
            <a:r>
              <a:rPr dirty="0" err="1"/>
              <a:t>andere</a:t>
            </a:r>
            <a:r>
              <a:rPr dirty="0"/>
              <a:t> </a:t>
            </a:r>
            <a:r>
              <a:rPr dirty="0" err="1"/>
              <a:t>problemen</a:t>
            </a:r>
            <a:r>
              <a:rPr dirty="0"/>
              <a:t> </a:t>
            </a:r>
            <a:r>
              <a:rPr dirty="0" err="1"/>
              <a:t>goed</a:t>
            </a:r>
            <a:r>
              <a:rPr dirty="0"/>
              <a:t> </a:t>
            </a:r>
            <a:r>
              <a:rPr dirty="0" err="1"/>
              <a:t>bruikbaar</a:t>
            </a:r>
            <a:r>
              <a:rPr dirty="0"/>
              <a:t> </a:t>
            </a:r>
            <a:r>
              <a:rPr dirty="0" err="1"/>
              <a:t>kan</a:t>
            </a:r>
            <a:r>
              <a:rPr dirty="0"/>
              <a:t> </a:t>
            </a:r>
            <a:r>
              <a:rPr dirty="0" err="1"/>
              <a:t>zijn</a:t>
            </a:r>
            <a:r>
              <a:rPr dirty="0"/>
              <a:t>. </a:t>
            </a:r>
            <a:r>
              <a:rPr dirty="0" err="1"/>
              <a:t>Bijvoorbeeld</a:t>
            </a:r>
            <a:r>
              <a:rPr dirty="0"/>
              <a:t> </a:t>
            </a:r>
            <a:r>
              <a:rPr dirty="0" err="1"/>
              <a:t>relativeringsvermogen</a:t>
            </a:r>
            <a:r>
              <a:rPr dirty="0"/>
              <a:t>, humor, </a:t>
            </a:r>
            <a:r>
              <a:rPr dirty="0" err="1"/>
              <a:t>kennis</a:t>
            </a:r>
            <a:r>
              <a:rPr dirty="0"/>
              <a:t>, </a:t>
            </a:r>
            <a:r>
              <a:rPr dirty="0" err="1"/>
              <a:t>goede</a:t>
            </a:r>
            <a:r>
              <a:rPr dirty="0"/>
              <a:t> </a:t>
            </a:r>
            <a:r>
              <a:rPr dirty="0" err="1"/>
              <a:t>voorbereiding</a:t>
            </a:r>
            <a:r>
              <a:rPr dirty="0"/>
              <a:t> etc.</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el 1"/>
          <p:cNvSpPr txBox="1">
            <a:spLocks noGrp="1"/>
          </p:cNvSpPr>
          <p:nvPr>
            <p:ph type="title"/>
          </p:nvPr>
        </p:nvSpPr>
        <p:spPr>
          <a:xfrm>
            <a:off x="838200" y="365125"/>
            <a:ext cx="10515600" cy="1325563"/>
          </a:xfrm>
          <a:prstGeom prst="rect">
            <a:avLst/>
          </a:prstGeom>
        </p:spPr>
        <p:txBody>
          <a:bodyPr/>
          <a:lstStyle/>
          <a:p>
            <a:pPr algn="ctr">
              <a:defRPr sz="4800"/>
            </a:pPr>
            <a:r>
              <a:rPr dirty="0" err="1">
                <a:latin typeface="+mn-lt"/>
              </a:rPr>
              <a:t>Didactische</a:t>
            </a:r>
            <a:r>
              <a:rPr dirty="0">
                <a:latin typeface="+mn-lt"/>
              </a:rPr>
              <a:t> </a:t>
            </a:r>
            <a:r>
              <a:rPr dirty="0" err="1">
                <a:latin typeface="+mn-lt"/>
              </a:rPr>
              <a:t>aanpak</a:t>
            </a:r>
            <a:br>
              <a:rPr dirty="0">
                <a:latin typeface="+mn-lt"/>
              </a:rPr>
            </a:br>
            <a:r>
              <a:rPr sz="3600" dirty="0">
                <a:latin typeface="+mn-lt"/>
              </a:rPr>
              <a:t>2. </a:t>
            </a:r>
            <a:r>
              <a:rPr sz="3600" dirty="0" err="1">
                <a:latin typeface="+mn-lt"/>
              </a:rPr>
              <a:t>Leerstijlen</a:t>
            </a:r>
            <a:r>
              <a:rPr sz="3600" dirty="0">
                <a:latin typeface="+mn-lt"/>
              </a:rPr>
              <a:t> </a:t>
            </a:r>
            <a:r>
              <a:rPr sz="3600" dirty="0" err="1">
                <a:latin typeface="+mn-lt"/>
              </a:rPr>
              <a:t>volgens</a:t>
            </a:r>
            <a:r>
              <a:rPr sz="3600" dirty="0">
                <a:latin typeface="+mn-lt"/>
              </a:rPr>
              <a:t> Kolb</a:t>
            </a:r>
          </a:p>
        </p:txBody>
      </p:sp>
      <p:sp>
        <p:nvSpPr>
          <p:cNvPr id="131" name="Tijdelijke aanduiding voor inhoud 2"/>
          <p:cNvSpPr txBox="1">
            <a:spLocks noGrp="1"/>
          </p:cNvSpPr>
          <p:nvPr>
            <p:ph type="body" idx="1"/>
          </p:nvPr>
        </p:nvSpPr>
        <p:spPr>
          <a:xfrm>
            <a:off x="728661" y="2070099"/>
            <a:ext cx="11463341" cy="4351338"/>
          </a:xfrm>
          <a:prstGeom prst="rect">
            <a:avLst/>
          </a:prstGeom>
        </p:spPr>
        <p:txBody>
          <a:bodyPr/>
          <a:lstStyle/>
          <a:p>
            <a:pPr marL="0" indent="0">
              <a:buSzTx/>
              <a:buNone/>
            </a:pPr>
            <a:endParaRPr/>
          </a:p>
          <a:p>
            <a:pPr marL="0" indent="0">
              <a:buSzTx/>
              <a:buNone/>
            </a:pPr>
            <a:r>
              <a:t>Kolb onderscheid 4 fasen in het leerproces:</a:t>
            </a:r>
          </a:p>
          <a:p>
            <a:pPr marL="514350" indent="-514350">
              <a:buFontTx/>
              <a:buAutoNum type="arabicPeriod"/>
            </a:pPr>
            <a:r>
              <a:t>Concreet ervaren </a:t>
            </a:r>
          </a:p>
          <a:p>
            <a:pPr marL="514350" indent="-514350">
              <a:buFontTx/>
              <a:buAutoNum type="arabicPeriod"/>
            </a:pPr>
            <a:r>
              <a:t>Waarnemen en overdenken</a:t>
            </a:r>
          </a:p>
          <a:p>
            <a:pPr marL="514350" indent="-514350">
              <a:buFontTx/>
              <a:buAutoNum type="arabicPeriod"/>
            </a:pPr>
            <a:r>
              <a:t>Analyseren en abstract denken</a:t>
            </a:r>
          </a:p>
          <a:p>
            <a:pPr marL="514350" indent="-514350">
              <a:buFontTx/>
              <a:buAutoNum type="arabicPeriod"/>
            </a:pPr>
            <a:r>
              <a:t>Actief experimenteren </a:t>
            </a:r>
          </a:p>
        </p:txBody>
      </p:sp>
      <p:pic>
        <p:nvPicPr>
          <p:cNvPr id="132" name="Picture 2" descr="Picture 2"/>
          <p:cNvPicPr>
            <a:picLocks noChangeAspect="1"/>
          </p:cNvPicPr>
          <p:nvPr/>
        </p:nvPicPr>
        <p:blipFill>
          <a:blip r:embed="rId2">
            <a:extLst/>
          </a:blip>
          <a:stretch>
            <a:fillRect/>
          </a:stretch>
        </p:blipFill>
        <p:spPr>
          <a:xfrm>
            <a:off x="7500380" y="2184400"/>
            <a:ext cx="3610859" cy="298859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el 1"/>
          <p:cNvSpPr txBox="1">
            <a:spLocks noGrp="1"/>
          </p:cNvSpPr>
          <p:nvPr>
            <p:ph type="title"/>
          </p:nvPr>
        </p:nvSpPr>
        <p:spPr>
          <a:xfrm>
            <a:off x="838200" y="365125"/>
            <a:ext cx="10515600" cy="1325563"/>
          </a:xfrm>
          <a:prstGeom prst="rect">
            <a:avLst/>
          </a:prstGeom>
        </p:spPr>
        <p:txBody>
          <a:bodyPr/>
          <a:lstStyle/>
          <a:p>
            <a:pPr algn="ctr"/>
            <a:r>
              <a:rPr dirty="0" err="1">
                <a:latin typeface="+mn-lt"/>
              </a:rPr>
              <a:t>Didactische</a:t>
            </a:r>
            <a:r>
              <a:rPr dirty="0">
                <a:latin typeface="+mn-lt"/>
              </a:rPr>
              <a:t> </a:t>
            </a:r>
            <a:r>
              <a:rPr dirty="0" err="1">
                <a:latin typeface="+mn-lt"/>
              </a:rPr>
              <a:t>aanpak</a:t>
            </a:r>
            <a:br>
              <a:rPr dirty="0">
                <a:latin typeface="+mn-lt"/>
              </a:rPr>
            </a:br>
            <a:r>
              <a:rPr sz="3600" dirty="0">
                <a:latin typeface="+mn-lt"/>
              </a:rPr>
              <a:t>3. </a:t>
            </a:r>
            <a:r>
              <a:rPr sz="3600" dirty="0" err="1">
                <a:latin typeface="+mn-lt"/>
              </a:rPr>
              <a:t>Leerfasen</a:t>
            </a:r>
            <a:r>
              <a:rPr sz="3600" dirty="0">
                <a:latin typeface="+mn-lt"/>
              </a:rPr>
              <a:t> van Maslow</a:t>
            </a:r>
          </a:p>
        </p:txBody>
      </p:sp>
      <p:pic>
        <p:nvPicPr>
          <p:cNvPr id="135" name="Picture 2" descr="Picture 2"/>
          <p:cNvPicPr>
            <a:picLocks noChangeAspect="1"/>
          </p:cNvPicPr>
          <p:nvPr/>
        </p:nvPicPr>
        <p:blipFill>
          <a:blip r:embed="rId2">
            <a:extLst/>
          </a:blip>
          <a:stretch>
            <a:fillRect/>
          </a:stretch>
        </p:blipFill>
        <p:spPr>
          <a:xfrm>
            <a:off x="1795975" y="1825625"/>
            <a:ext cx="8600049" cy="43513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el 1"/>
          <p:cNvSpPr txBox="1">
            <a:spLocks noGrp="1"/>
          </p:cNvSpPr>
          <p:nvPr>
            <p:ph type="title"/>
          </p:nvPr>
        </p:nvSpPr>
        <p:spPr>
          <a:xfrm>
            <a:off x="838200" y="365125"/>
            <a:ext cx="10515600" cy="1325563"/>
          </a:xfrm>
          <a:prstGeom prst="rect">
            <a:avLst/>
          </a:prstGeom>
        </p:spPr>
        <p:txBody>
          <a:bodyPr/>
          <a:lstStyle/>
          <a:p>
            <a:pPr algn="ctr" defTabSz="887149">
              <a:defRPr sz="4214"/>
            </a:pPr>
            <a:r>
              <a:rPr dirty="0" err="1">
                <a:latin typeface="+mn-lt"/>
              </a:rPr>
              <a:t>Didactische</a:t>
            </a:r>
            <a:r>
              <a:rPr dirty="0">
                <a:latin typeface="+mn-lt"/>
              </a:rPr>
              <a:t> </a:t>
            </a:r>
            <a:r>
              <a:rPr dirty="0" err="1">
                <a:latin typeface="+mn-lt"/>
              </a:rPr>
              <a:t>aanpak</a:t>
            </a:r>
            <a:r>
              <a:rPr dirty="0">
                <a:latin typeface="+mn-lt"/>
              </a:rPr>
              <a:t> 4</a:t>
            </a:r>
          </a:p>
          <a:p>
            <a:pPr defTabSz="887149">
              <a:defRPr sz="4214"/>
            </a:pPr>
            <a:r>
              <a:rPr dirty="0" err="1">
                <a:latin typeface="+mn-lt"/>
              </a:rPr>
              <a:t>Te</a:t>
            </a:r>
            <a:r>
              <a:rPr dirty="0">
                <a:latin typeface="+mn-lt"/>
              </a:rPr>
              <a:t> </a:t>
            </a:r>
            <a:r>
              <a:rPr dirty="0" err="1">
                <a:latin typeface="+mn-lt"/>
              </a:rPr>
              <a:t>gebruiken</a:t>
            </a:r>
            <a:r>
              <a:rPr dirty="0">
                <a:latin typeface="+mn-lt"/>
              </a:rPr>
              <a:t> model – De Drama </a:t>
            </a:r>
            <a:r>
              <a:rPr dirty="0" err="1">
                <a:latin typeface="+mn-lt"/>
              </a:rPr>
              <a:t>Driehoek</a:t>
            </a:r>
            <a:endParaRPr dirty="0">
              <a:latin typeface="+mn-lt"/>
            </a:endParaRPr>
          </a:p>
        </p:txBody>
      </p:sp>
      <p:pic>
        <p:nvPicPr>
          <p:cNvPr id="138" name="Picture 2" descr="Picture 2"/>
          <p:cNvPicPr>
            <a:picLocks noChangeAspect="1"/>
          </p:cNvPicPr>
          <p:nvPr/>
        </p:nvPicPr>
        <p:blipFill>
          <a:blip r:embed="rId2">
            <a:extLst/>
          </a:blip>
          <a:stretch>
            <a:fillRect/>
          </a:stretch>
        </p:blipFill>
        <p:spPr>
          <a:xfrm>
            <a:off x="3091287" y="2483765"/>
            <a:ext cx="5390101" cy="376229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el 1"/>
          <p:cNvSpPr txBox="1">
            <a:spLocks noGrp="1"/>
          </p:cNvSpPr>
          <p:nvPr>
            <p:ph type="title"/>
          </p:nvPr>
        </p:nvSpPr>
        <p:spPr>
          <a:xfrm>
            <a:off x="838200" y="365125"/>
            <a:ext cx="10515600" cy="1325563"/>
          </a:xfrm>
          <a:prstGeom prst="rect">
            <a:avLst/>
          </a:prstGeom>
        </p:spPr>
        <p:txBody>
          <a:bodyPr/>
          <a:lstStyle/>
          <a:p>
            <a:pPr algn="ctr" defTabSz="868680">
              <a:defRPr sz="4180"/>
            </a:pPr>
            <a:r>
              <a:rPr dirty="0" err="1">
                <a:latin typeface="+mn-lt"/>
              </a:rPr>
              <a:t>Didactische</a:t>
            </a:r>
            <a:r>
              <a:rPr dirty="0">
                <a:latin typeface="+mn-lt"/>
              </a:rPr>
              <a:t> </a:t>
            </a:r>
            <a:r>
              <a:rPr dirty="0" err="1">
                <a:latin typeface="+mn-lt"/>
              </a:rPr>
              <a:t>aanpak</a:t>
            </a:r>
            <a:r>
              <a:rPr dirty="0">
                <a:latin typeface="+mn-lt"/>
              </a:rPr>
              <a:t> 4 , </a:t>
            </a:r>
            <a:r>
              <a:rPr dirty="0" err="1">
                <a:latin typeface="+mn-lt"/>
              </a:rPr>
              <a:t>vervolg</a:t>
            </a:r>
            <a:endParaRPr dirty="0">
              <a:latin typeface="+mn-lt"/>
            </a:endParaRPr>
          </a:p>
          <a:p>
            <a:pPr defTabSz="868680">
              <a:defRPr sz="4180"/>
            </a:pPr>
            <a:r>
              <a:rPr dirty="0" err="1">
                <a:latin typeface="+mn-lt"/>
              </a:rPr>
              <a:t>Winnaars</a:t>
            </a:r>
            <a:r>
              <a:rPr dirty="0">
                <a:latin typeface="+mn-lt"/>
              </a:rPr>
              <a:t> </a:t>
            </a:r>
            <a:r>
              <a:rPr dirty="0" err="1">
                <a:latin typeface="+mn-lt"/>
              </a:rPr>
              <a:t>Driehoek</a:t>
            </a:r>
            <a:r>
              <a:rPr dirty="0">
                <a:latin typeface="+mn-lt"/>
              </a:rPr>
              <a:t> – de </a:t>
            </a:r>
            <a:r>
              <a:rPr dirty="0" err="1">
                <a:latin typeface="+mn-lt"/>
              </a:rPr>
              <a:t>regie</a:t>
            </a:r>
            <a:r>
              <a:rPr dirty="0">
                <a:latin typeface="+mn-lt"/>
              </a:rPr>
              <a:t> </a:t>
            </a:r>
            <a:r>
              <a:rPr dirty="0" err="1">
                <a:latin typeface="+mn-lt"/>
              </a:rPr>
              <a:t>nemen</a:t>
            </a:r>
            <a:endParaRPr dirty="0">
              <a:latin typeface="+mn-lt"/>
            </a:endParaRPr>
          </a:p>
        </p:txBody>
      </p:sp>
      <p:pic>
        <p:nvPicPr>
          <p:cNvPr id="141" name="Picture 2" descr="Picture 2"/>
          <p:cNvPicPr>
            <a:picLocks noChangeAspect="1"/>
          </p:cNvPicPr>
          <p:nvPr/>
        </p:nvPicPr>
        <p:blipFill>
          <a:blip r:embed="rId2">
            <a:extLst/>
          </a:blip>
          <a:stretch>
            <a:fillRect/>
          </a:stretch>
        </p:blipFill>
        <p:spPr>
          <a:xfrm>
            <a:off x="2757266" y="1969477"/>
            <a:ext cx="6513343" cy="450166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Kantoorthema">
      <a:majorFont>
        <a:latin typeface="Helvetica"/>
        <a:ea typeface="Helvetica"/>
        <a:cs typeface="Helvetica"/>
      </a:majorFont>
      <a:minorFont>
        <a:latin typeface="Calibri"/>
        <a:ea typeface="Calibri"/>
        <a:cs typeface="Calibri"/>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613</TotalTime>
  <Words>2623</Words>
  <Application>Microsoft Office PowerPoint</Application>
  <PresentationFormat>Breedbeeld</PresentationFormat>
  <Paragraphs>314</Paragraphs>
  <Slides>55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55</vt:i4>
      </vt:variant>
    </vt:vector>
  </HeadingPairs>
  <TitlesOfParts>
    <vt:vector size="60" baseType="lpstr">
      <vt:lpstr>Arial</vt:lpstr>
      <vt:lpstr>Calibri</vt:lpstr>
      <vt:lpstr>Calibri Light</vt:lpstr>
      <vt:lpstr>Wingdings</vt:lpstr>
      <vt:lpstr>Kantoorthema</vt:lpstr>
      <vt:lpstr>Burn-outpreventie</vt:lpstr>
      <vt:lpstr>PowerPoint-presentatie</vt:lpstr>
      <vt:lpstr>Doelstellingen nascholing</vt:lpstr>
      <vt:lpstr>Didactische aanpak  1. Het Actie-Controle model (ACM) Zie bijlage over de wetenschappelijke achtergrond</vt:lpstr>
      <vt:lpstr>ACM - veranderingsgerichte aanpak    </vt:lpstr>
      <vt:lpstr>Didactische aanpak 2. Leerstijlen volgens Kolb</vt:lpstr>
      <vt:lpstr>Didactische aanpak 3. Leerfasen van Maslow</vt:lpstr>
      <vt:lpstr>Didactische aanpak 4 Te gebruiken model – De Drama Driehoek</vt:lpstr>
      <vt:lpstr>Didactische aanpak 4 , vervolg Winnaars Driehoek – de regie nemen</vt:lpstr>
      <vt:lpstr>PowerPoint-presentatie</vt:lpstr>
      <vt:lpstr>Dag 1 Bewustwording</vt:lpstr>
      <vt:lpstr>Vervolg dag 1 Bewustwording</vt:lpstr>
      <vt:lpstr>Coach kaarten</vt:lpstr>
      <vt:lpstr>Actie-Controle Model  uitleg en oefening</vt:lpstr>
      <vt:lpstr>Vitaliteitspiramide Oefening: geef jezelf een cijfer van 0--10 voor ieder onderdeel en bespreek het resultaat in tweetallen  </vt:lpstr>
      <vt:lpstr>Burn-out recept Oefening: wat is jouw recept om burn-out te raken? Bespreken in tweetallen. </vt:lpstr>
      <vt:lpstr>Voorbeelden van energievreters huisarts eerst plenair inventariseren</vt:lpstr>
      <vt:lpstr>Energievreters privé eerst plenair inventariseren</vt:lpstr>
      <vt:lpstr>Coping strategieën stress kort uitleg en aansluitend oefening: plenair inventariseren. Vervolgens in tweetallen bespreken wat  zijn jouw coping strategieën? Welke zijn effectief en welke ineffectief? Let op: geen enkele stijl is altijd effectief!</vt:lpstr>
      <vt:lpstr>Wat zijn jouw signalen van overbelasting?  Oefening: schrijf voor jezelf op wat jouw signalen van overbelasting zijn en hoe je daar op reageert?  10 minuten, nabespreken in drietallen</vt:lpstr>
      <vt:lpstr>Hiërarchie van waarden   kort uitleg waarden en aansluitend oefening</vt:lpstr>
      <vt:lpstr>PowerPoint-presentatie</vt:lpstr>
      <vt:lpstr>Het effect van chronische stress op het DNA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Middag opdracht (zie volgende slide)</vt:lpstr>
      <vt:lpstr>Energiemanagement oefening middagopdracht: iedere deelnemer individueel inventariseren wat geeft energie en wat kost energie. Uitkomsten tijdens het diner bespreken. Uitprinten en uitdelen.</vt:lpstr>
      <vt:lpstr>Dag 2 Aanzet tot verandering</vt:lpstr>
      <vt:lpstr>Vervolg dag 2</vt:lpstr>
      <vt:lpstr>Bodyscan</vt:lpstr>
      <vt:lpstr>Casuistiek </vt:lpstr>
      <vt:lpstr>Kernwaarden: richtinggevend als huisarts oefening om aan de hand van rolmodellen kernwaarden te bepalen </vt:lpstr>
      <vt:lpstr>Oefening bepalen kernwaarden</vt:lpstr>
      <vt:lpstr>Timemanagement / keuzemanagement Uitleg theorie timemanagement/keuzemanagement. Aansluitend oefening.</vt:lpstr>
      <vt:lpstr>Empatisch Assertief </vt:lpstr>
      <vt:lpstr>STAPPENPLAN EMOTIES IN GESPREKKEN</vt:lpstr>
      <vt:lpstr>Oefening Assertief en Empatisch zijn</vt:lpstr>
      <vt:lpstr>Empatisch en Assertief ´NEE` zeggen</vt:lpstr>
      <vt:lpstr>Tools om energiebalans te herstellen</vt:lpstr>
      <vt:lpstr>Middagopdracht Stilstaan bij fysieke signalen van ontspanning en stress/ overbelasting</vt:lpstr>
      <vt:lpstr>Dag 3 Concretiseren gewenste verandering </vt:lpstr>
      <vt:lpstr>Vervolg dag 3</vt:lpstr>
      <vt:lpstr>Stressmonitor</vt:lpstr>
      <vt:lpstr>Oefening oudere zelf</vt:lpstr>
      <vt:lpstr>Doelen stellen om fysiek en mentaal vitaal te worden en te blijven</vt:lpstr>
      <vt:lpstr>Middagopdracht dag 3</vt:lpstr>
      <vt:lpstr>Terugkomdag</vt:lpstr>
      <vt:lpstr>SCORE oefening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Burn-outpreventie</dc:title>
  <dc:creator>Cees Stegenga</dc:creator>
  <cp:lastModifiedBy>Cees Stegenga</cp:lastModifiedBy>
  <cp:revision>34</cp:revision>
  <dcterms:modified xsi:type="dcterms:W3CDTF">2018-11-26T12:56:24Z</dcterms:modified>
</cp:coreProperties>
</file>