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73" r:id="rId5"/>
    <p:sldId id="274" r:id="rId6"/>
    <p:sldId id="275" r:id="rId7"/>
    <p:sldId id="276" r:id="rId8"/>
    <p:sldId id="280" r:id="rId9"/>
    <p:sldId id="277" r:id="rId10"/>
    <p:sldId id="278" r:id="rId11"/>
    <p:sldId id="292" r:id="rId12"/>
    <p:sldId id="294" r:id="rId13"/>
    <p:sldId id="298" r:id="rId14"/>
    <p:sldId id="295" r:id="rId15"/>
    <p:sldId id="297" r:id="rId16"/>
    <p:sldId id="282" r:id="rId17"/>
    <p:sldId id="301" r:id="rId18"/>
    <p:sldId id="296" r:id="rId19"/>
    <p:sldId id="299" r:id="rId20"/>
    <p:sldId id="300" r:id="rId21"/>
    <p:sldId id="279" r:id="rId22"/>
    <p:sldId id="281" r:id="rId23"/>
  </p:sldIdLst>
  <p:sldSz cx="9144000" cy="6858000" type="screen4x3"/>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39B"/>
    <a:srgbClr val="C0E4DA"/>
    <a:srgbClr val="2A4C6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67" autoAdjust="0"/>
    <p:restoredTop sz="94660"/>
  </p:normalViewPr>
  <p:slideViewPr>
    <p:cSldViewPr>
      <p:cViewPr>
        <p:scale>
          <a:sx n="113" d="100"/>
          <a:sy n="113" d="100"/>
        </p:scale>
        <p:origin x="-87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3230CF8-FD04-400A-93DB-42FA4E7EE7C7}" type="datetimeFigureOut">
              <a:rPr lang="nl-NL" smtClean="0"/>
              <a:t>15-3-2017</a:t>
            </a:fld>
            <a:endParaRPr lang="nl-NL"/>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B0BECA6-836C-42CD-A3F3-4AE8B1936D42}" type="slidenum">
              <a:rPr lang="nl-NL" smtClean="0"/>
              <a:t>‹nr.›</a:t>
            </a:fld>
            <a:endParaRPr lang="nl-NL"/>
          </a:p>
        </p:txBody>
      </p:sp>
    </p:spTree>
    <p:extLst>
      <p:ext uri="{BB962C8B-B14F-4D97-AF65-F5344CB8AC3E}">
        <p14:creationId xmlns:p14="http://schemas.microsoft.com/office/powerpoint/2010/main" val="628821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FFF4771-E0AD-4984-9B55-D45837DE850F}" type="datetimeFigureOut">
              <a:rPr lang="nl-NL" smtClean="0"/>
              <a:t>15-3-2017</a:t>
            </a:fld>
            <a:endParaRPr lang="nl-NL"/>
          </a:p>
        </p:txBody>
      </p:sp>
      <p:sp>
        <p:nvSpPr>
          <p:cNvPr id="4" name="Tijdelijke aanduiding voor dia-afbeelding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505FB7F2-B2EC-4418-BE7F-B9F43B444A6C}" type="slidenum">
              <a:rPr lang="nl-NL" smtClean="0"/>
              <a:t>‹nr.›</a:t>
            </a:fld>
            <a:endParaRPr lang="nl-NL"/>
          </a:p>
        </p:txBody>
      </p:sp>
    </p:spTree>
    <p:extLst>
      <p:ext uri="{BB962C8B-B14F-4D97-AF65-F5344CB8AC3E}">
        <p14:creationId xmlns:p14="http://schemas.microsoft.com/office/powerpoint/2010/main" val="363994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Opzet bijscholing</a:t>
            </a:r>
          </a:p>
          <a:p>
            <a:endParaRPr lang="nl-NL" dirty="0"/>
          </a:p>
          <a:p>
            <a:r>
              <a:rPr lang="nl-NL" b="1" dirty="0">
                <a:solidFill>
                  <a:srgbClr val="FF0000"/>
                </a:solidFill>
              </a:rPr>
              <a:t>Het doel van de bijscholing is niet om een opsomming  te geven van gebruiken in gezinnen. </a:t>
            </a:r>
            <a:r>
              <a:rPr lang="nl-NL" dirty="0"/>
              <a:t>Dus geen informatie als: bij Turken gaat het altijd zo en zo, of Marokkanen willen altijd dat je dit of dat doet. Ten eerste is dit niet zo simpel. Binnen dezelfde cultuur zijn oneindig veel verschillen waar te nemen.</a:t>
            </a:r>
          </a:p>
          <a:p>
            <a:endParaRPr lang="nl-NL" dirty="0"/>
          </a:p>
          <a:p>
            <a:r>
              <a:rPr lang="nl-NL" dirty="0"/>
              <a:t>Daarnaast zijn wij van mening dat deze kennis handig kan zijn, maar door te werken bij de Geboortekliniek en/of Kraamzorg Wereld Wonder doe je vanzelf een hele hoop kennis op van verschillende gebruiken in verschillende gezinnen. </a:t>
            </a:r>
          </a:p>
          <a:p>
            <a:r>
              <a:rPr lang="nl-NL" dirty="0"/>
              <a:t> </a:t>
            </a:r>
          </a:p>
          <a:p>
            <a:r>
              <a:rPr lang="nl-NL" dirty="0"/>
              <a:t>Wij vinden het veel belangrijker om jou voor te bereiden op de uitvoering van jouw taak en rol als kraamverzorgende in gezinnen met een andere achtergrond en in een omgeving die misschien voor jou onbekend is. </a:t>
            </a:r>
          </a:p>
          <a:p>
            <a:endParaRPr lang="nl-NL" dirty="0"/>
          </a:p>
          <a:p>
            <a:r>
              <a:rPr lang="nl-NL" dirty="0"/>
              <a:t>Om dit te bereiken geven wij je vandaag handvatten om optimale zorg in een diversiteit van gezinnen te kunnen bieden. </a:t>
            </a:r>
          </a:p>
          <a:p>
            <a:r>
              <a:rPr lang="nl-NL" dirty="0"/>
              <a:t>We bespreken hoe jij jezelf en je beroep aan het gezin en de omgeving kunt presenteren, welke problemen er kunnen ontstaan in communicatie en hoe je die kunt oplossen, op welke gebieden er culturele verschillen kunnen bestaan en we bespreken tot slot enkele gezondheidsrisico’s waarop je extra alert dient te zijn.</a:t>
            </a:r>
          </a:p>
          <a:p>
            <a:endParaRPr lang="nl-NL" dirty="0"/>
          </a:p>
          <a:p>
            <a:r>
              <a:rPr lang="nl-NL" dirty="0"/>
              <a:t>Bespreek met de groep de volgende gedragsregels:</a:t>
            </a:r>
          </a:p>
          <a:p>
            <a:pPr lvl="0"/>
            <a:r>
              <a:rPr lang="nl-NL" dirty="0"/>
              <a:t>Graag alle telefoons uit of in ieder geval op stil.</a:t>
            </a:r>
          </a:p>
          <a:p>
            <a:pPr lvl="0"/>
            <a:r>
              <a:rPr lang="nl-NL" dirty="0"/>
              <a:t>Ga respectvol met elkaar om, dit kan een gevoelig onderwerp zijn waar mensen heftig op kunnen reageren. </a:t>
            </a:r>
          </a:p>
          <a:p>
            <a:pPr lvl="0"/>
            <a:r>
              <a:rPr lang="nl-NL" dirty="0"/>
              <a:t>Bespreek de casussen met respect en respecteer mensen uit de groep die een andere mening hebben.</a:t>
            </a:r>
          </a:p>
          <a:p>
            <a:r>
              <a:rPr lang="nl-NL" dirty="0"/>
              <a:t> </a:t>
            </a:r>
          </a:p>
          <a:p>
            <a:r>
              <a:rPr lang="nl-NL" dirty="0"/>
              <a:t>Toets de kennis vooraf in Quizvorm. Stel de quizvragen om te achterhalen of de groep inderdaad al veel kennis heeft opgedaan over gebruiken in andere culturen. </a:t>
            </a:r>
          </a:p>
          <a:p>
            <a:endParaRPr lang="nl-NL" dirty="0"/>
          </a:p>
        </p:txBody>
      </p:sp>
      <p:sp>
        <p:nvSpPr>
          <p:cNvPr id="4" name="Tijdelijke aanduiding voor dianummer 3"/>
          <p:cNvSpPr>
            <a:spLocks noGrp="1"/>
          </p:cNvSpPr>
          <p:nvPr>
            <p:ph type="sldNum" sz="quarter" idx="10"/>
          </p:nvPr>
        </p:nvSpPr>
        <p:spPr/>
        <p:txBody>
          <a:bodyPr/>
          <a:lstStyle/>
          <a:p>
            <a:fld id="{505FB7F2-B2EC-4418-BE7F-B9F43B444A6C}" type="slidenum">
              <a:rPr lang="nl-NL" smtClean="0"/>
              <a:t>3</a:t>
            </a:fld>
            <a:endParaRPr lang="nl-NL"/>
          </a:p>
        </p:txBody>
      </p:sp>
    </p:spTree>
    <p:extLst>
      <p:ext uri="{BB962C8B-B14F-4D97-AF65-F5344CB8AC3E}">
        <p14:creationId xmlns:p14="http://schemas.microsoft.com/office/powerpoint/2010/main" val="2995161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Oefening 1 TOPOI:</a:t>
            </a:r>
            <a:endParaRPr lang="nl-NL" dirty="0"/>
          </a:p>
          <a:p>
            <a:r>
              <a:rPr lang="nl-NL" dirty="0"/>
              <a:t>Deel de kaartjes met misverstanden en het overzichtsblad uit aan groepjes van 2 of 3 kraamverzorgenden. Ieder groepje krijgt 15 minuten om de kaartjes met misverstanden in het juiste gebied in te delen. </a:t>
            </a:r>
          </a:p>
          <a:p>
            <a:r>
              <a:rPr lang="nl-NL" dirty="0"/>
              <a:t> </a:t>
            </a:r>
          </a:p>
          <a:p>
            <a:r>
              <a:rPr lang="nl-NL" b="1" dirty="0"/>
              <a:t>Nabespreken:</a:t>
            </a:r>
            <a:endParaRPr lang="nl-NL" dirty="0"/>
          </a:p>
          <a:p>
            <a:r>
              <a:rPr lang="nl-NL" dirty="0"/>
              <a:t>Bespreek na 15 minuten de juiste indeling en bekijk wie de minste fouten had.</a:t>
            </a:r>
          </a:p>
          <a:p>
            <a:pPr marL="171655" indent="-171655">
              <a:buFont typeface="Arial" panose="020B0604020202020204" pitchFamily="34" charset="0"/>
              <a:buChar char="•"/>
            </a:pPr>
            <a:r>
              <a:rPr lang="nl-NL" dirty="0"/>
              <a:t>Belangrijk om bij deze oefening te benadrukken is dat vaak het misverstand pas duidelijk wordt bij doorvragen. Wees daarom niet bang om gedrag van de ander en van jezelf bespreekbaar te maken. Zonder vragen stellen ontstaat er nooit onderling begrip. </a:t>
            </a:r>
            <a:r>
              <a:rPr lang="nl-NL" b="1" dirty="0"/>
              <a:t>Echt respect voor andermans achtergrond ontstaat pas wanneer je er over in gesprek durft te gaan!</a:t>
            </a:r>
          </a:p>
          <a:p>
            <a:pPr marL="171655" indent="-171655">
              <a:buFont typeface="Arial" panose="020B0604020202020204" pitchFamily="34" charset="0"/>
              <a:buChar char="•"/>
            </a:pPr>
            <a:r>
              <a:rPr lang="nl-NL" dirty="0"/>
              <a:t>Belangrijk bij (interculturele)communicatie is dat je de volgende vraag te stellen: Wat doe ik …. Dat die ander doet zoals hij/zij doet. Het gaat er dan niet om wie de schuld heeft in het misverstand maar wat jouw aandeel hierin is, en wat het aandeel is van de ander.</a:t>
            </a:r>
          </a:p>
          <a:p>
            <a:r>
              <a:rPr lang="nl-NL" dirty="0"/>
              <a:t> </a:t>
            </a:r>
          </a:p>
          <a:p>
            <a:r>
              <a:rPr lang="nl-NL" b="1" dirty="0"/>
              <a:t>Oefening 2 TOPOI: </a:t>
            </a:r>
            <a:endParaRPr lang="nl-NL" dirty="0"/>
          </a:p>
          <a:p>
            <a:r>
              <a:rPr lang="nl-NL" dirty="0"/>
              <a:t>Bespreek misverstanden waar je zelf wel eens mee te maken hebt gehad in de zorg.</a:t>
            </a:r>
          </a:p>
          <a:p>
            <a:r>
              <a:rPr lang="nl-NL" dirty="0"/>
              <a:t>Probeer deze met je groepje (4 personen) in te delen in het TOPOI model.</a:t>
            </a:r>
          </a:p>
          <a:p>
            <a:r>
              <a:rPr lang="nl-NL" dirty="0"/>
              <a:t> </a:t>
            </a:r>
          </a:p>
          <a:p>
            <a:r>
              <a:rPr lang="nl-NL" b="1" dirty="0"/>
              <a:t>Nabespreken:</a:t>
            </a:r>
            <a:endParaRPr lang="nl-NL" dirty="0"/>
          </a:p>
          <a:p>
            <a:r>
              <a:rPr lang="nl-NL" dirty="0"/>
              <a:t>Op welk gebied ontstaan de meeste misverstanden?</a:t>
            </a:r>
          </a:p>
          <a:p>
            <a:r>
              <a:rPr lang="nl-NL" dirty="0"/>
              <a:t>Als je het gebied direct had geweten/herkent: had je dit kunnen helpen in de oplossing van het misverstand?</a:t>
            </a:r>
          </a:p>
          <a:p>
            <a:endParaRPr lang="nl-NL" dirty="0"/>
          </a:p>
        </p:txBody>
      </p:sp>
      <p:sp>
        <p:nvSpPr>
          <p:cNvPr id="4" name="Tijdelijke aanduiding voor dianummer 3"/>
          <p:cNvSpPr>
            <a:spLocks noGrp="1"/>
          </p:cNvSpPr>
          <p:nvPr>
            <p:ph type="sldNum" sz="quarter" idx="10"/>
          </p:nvPr>
        </p:nvSpPr>
        <p:spPr/>
        <p:txBody>
          <a:bodyPr/>
          <a:lstStyle/>
          <a:p>
            <a:fld id="{505FB7F2-B2EC-4418-BE7F-B9F43B444A6C}" type="slidenum">
              <a:rPr lang="nl-NL" smtClean="0"/>
              <a:t>13</a:t>
            </a:fld>
            <a:endParaRPr lang="nl-NL"/>
          </a:p>
        </p:txBody>
      </p:sp>
    </p:spTree>
    <p:extLst>
      <p:ext uri="{BB962C8B-B14F-4D97-AF65-F5344CB8AC3E}">
        <p14:creationId xmlns:p14="http://schemas.microsoft.com/office/powerpoint/2010/main" val="3928056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van jouw taken als kraamverzorgende is het geven van advies en instructie op het gebied van de verzorging van de pasgeborene en de kraamvrouw, waardoor zijzelf, haar partner en eventuele naasten optimaal ondersteunt worden in het verzorgen  van de kraamvrouw en de pasgeborene. </a:t>
            </a:r>
          </a:p>
          <a:p>
            <a:r>
              <a:rPr lang="nl-NL" dirty="0"/>
              <a:t> </a:t>
            </a:r>
          </a:p>
          <a:p>
            <a:r>
              <a:rPr lang="nl-NL" dirty="0"/>
              <a:t>Het kan zijn dat je instructies niet goed begrepen worden, of dat de kraamvrouw/partner zich er niet in kunnen vinden en toch iets anders doen. Bijvoorbeeld ondanks jouw instructie over preventie van wiegendood de baby te warm aankleden in bed of een dekbed gebruiken. </a:t>
            </a:r>
          </a:p>
          <a:p>
            <a:r>
              <a:rPr lang="nl-NL" dirty="0"/>
              <a:t>In sommige gevallen is het niet erg als het gezin de instructie niet overneemt en het toch liever anders doet, bijvoorbeeld zoals het door oma is aangeleerd. Hiervoor zal je altijd een afweging moeten maken tussen de veiligheid en gezondheid van het kind/de kraamvrouw en de voorkeuren en gebruiken van het gezin. Je kunt dit voor je zien als een weegschaal:</a:t>
            </a:r>
          </a:p>
          <a:p>
            <a:endParaRPr lang="nl-NL" dirty="0"/>
          </a:p>
          <a:p>
            <a:pPr defTabSz="915491"/>
            <a:r>
              <a:rPr lang="nl-NL" b="1" dirty="0"/>
              <a:t>Bedenk je bij gebruiken die voor jou misschien vreemd zijn of het noodzakelijk is om ze te veranderen. Brengt dit de veiligheid van het kind in het gedrang? (helt de weegschaal over?) Of kan het gebruik blijven bestaan omdat dit geen risico oplevert.</a:t>
            </a:r>
          </a:p>
          <a:p>
            <a:r>
              <a:rPr lang="nl-NL" dirty="0"/>
              <a:t>Voorbeeld van kraamzorg in een Ghanees gezin:</a:t>
            </a:r>
          </a:p>
          <a:p>
            <a:r>
              <a:rPr lang="nl-NL" i="1" dirty="0"/>
              <a:t>Sommige Ghanese vrouwen zien de eerste moedermelk als onrein en zullen daarom dan ook niet meteen borstvoeding willen geven. In plaats daarvan wordt vaak een symbolische eerste voeding gegeven in de vorm van een beetje gin of rum (een druppel).</a:t>
            </a:r>
            <a:endParaRPr lang="nl-NL" dirty="0"/>
          </a:p>
          <a:p>
            <a:r>
              <a:rPr lang="nl-NL" dirty="0"/>
              <a:t>Jij weet dat de eerste borstvoeding juist heel gezond en belangrijk is voor de baby, en dat alcohol dat natuurlijk niet is! Maar je weet ook dat het niet geven van BV niet schadelijk is voor de baby, en een druppeltje alcohol ook niet. De gezondheid- en veiligheid van de baby komt niet in het gedrang. Je kunt daarom voor jezelf besluiten dat er ook geen gedragsverandering hoeft plaats te vinden. Je kunt het gezin het eigen gebruik met een gerust hart laten uitvoeren.</a:t>
            </a:r>
          </a:p>
          <a:p>
            <a:pPr defTabSz="915491"/>
            <a:endParaRPr lang="nl-NL" b="1" dirty="0"/>
          </a:p>
          <a:p>
            <a:endParaRPr lang="nl-NL" dirty="0"/>
          </a:p>
        </p:txBody>
      </p:sp>
      <p:sp>
        <p:nvSpPr>
          <p:cNvPr id="4" name="Tijdelijke aanduiding voor dianummer 3"/>
          <p:cNvSpPr>
            <a:spLocks noGrp="1"/>
          </p:cNvSpPr>
          <p:nvPr>
            <p:ph type="sldNum" sz="quarter" idx="10"/>
          </p:nvPr>
        </p:nvSpPr>
        <p:spPr/>
        <p:txBody>
          <a:bodyPr/>
          <a:lstStyle/>
          <a:p>
            <a:fld id="{505FB7F2-B2EC-4418-BE7F-B9F43B444A6C}" type="slidenum">
              <a:rPr lang="nl-NL" smtClean="0"/>
              <a:t>14</a:t>
            </a:fld>
            <a:endParaRPr lang="nl-NL"/>
          </a:p>
        </p:txBody>
      </p:sp>
    </p:spTree>
    <p:extLst>
      <p:ext uri="{BB962C8B-B14F-4D97-AF65-F5344CB8AC3E}">
        <p14:creationId xmlns:p14="http://schemas.microsoft.com/office/powerpoint/2010/main" val="2961684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5491"/>
            <a:r>
              <a:rPr lang="nl-NL" b="1" dirty="0"/>
              <a:t>In sommige gevallen is het wel noodzakelijk voor de veiligheid van de baby om een gedragsverandering door te voeren. </a:t>
            </a:r>
            <a:r>
              <a:rPr lang="nl-NL" dirty="0"/>
              <a:t>Zoals bij het genoemde voorbeeld van onveilig slapen. </a:t>
            </a:r>
          </a:p>
          <a:p>
            <a:pPr defTabSz="915491"/>
            <a:endParaRPr lang="nl-NL" dirty="0"/>
          </a:p>
          <a:p>
            <a:pPr defTabSz="915491"/>
            <a:r>
              <a:rPr lang="nl-NL" dirty="0"/>
              <a:t>In dat geval wil je proberen het gezin te overtuigen om op een andere manier te handelen omdat zij anders de baby in gevaar brengen. </a:t>
            </a:r>
          </a:p>
          <a:p>
            <a:pPr defTabSz="915491"/>
            <a:r>
              <a:rPr lang="nl-NL" dirty="0"/>
              <a:t>De voorlichtingspijl laat zien hoe je dit kunt proberen te realiseren.</a:t>
            </a:r>
          </a:p>
          <a:p>
            <a:endParaRPr lang="nl-NL" dirty="0"/>
          </a:p>
          <a:p>
            <a:r>
              <a:rPr lang="nl-NL" dirty="0"/>
              <a:t>Tekst en tips</a:t>
            </a:r>
            <a:r>
              <a:rPr lang="nl-NL" baseline="0" dirty="0"/>
              <a:t> staan ook in de reader voor kraamverzorgenden.</a:t>
            </a:r>
            <a:endParaRPr lang="nl-NL" dirty="0"/>
          </a:p>
          <a:p>
            <a:endParaRPr lang="nl-NL" dirty="0"/>
          </a:p>
        </p:txBody>
      </p:sp>
      <p:sp>
        <p:nvSpPr>
          <p:cNvPr id="4" name="Tijdelijke aanduiding voor dianummer 3"/>
          <p:cNvSpPr>
            <a:spLocks noGrp="1"/>
          </p:cNvSpPr>
          <p:nvPr>
            <p:ph type="sldNum" sz="quarter" idx="10"/>
          </p:nvPr>
        </p:nvSpPr>
        <p:spPr/>
        <p:txBody>
          <a:bodyPr/>
          <a:lstStyle/>
          <a:p>
            <a:fld id="{505FB7F2-B2EC-4418-BE7F-B9F43B444A6C}" type="slidenum">
              <a:rPr lang="nl-NL" smtClean="0"/>
              <a:t>15</a:t>
            </a:fld>
            <a:endParaRPr lang="nl-NL"/>
          </a:p>
        </p:txBody>
      </p:sp>
    </p:spTree>
    <p:extLst>
      <p:ext uri="{BB962C8B-B14F-4D97-AF65-F5344CB8AC3E}">
        <p14:creationId xmlns:p14="http://schemas.microsoft.com/office/powerpoint/2010/main" val="3182382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05FB7F2-B2EC-4418-BE7F-B9F43B444A6C}" type="slidenum">
              <a:rPr lang="nl-NL" smtClean="0"/>
              <a:t>16</a:t>
            </a:fld>
            <a:endParaRPr lang="nl-NL"/>
          </a:p>
        </p:txBody>
      </p:sp>
    </p:spTree>
    <p:extLst>
      <p:ext uri="{BB962C8B-B14F-4D97-AF65-F5344CB8AC3E}">
        <p14:creationId xmlns:p14="http://schemas.microsoft.com/office/powerpoint/2010/main" val="1892470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willen in deze bijscholing geen uitgebreide informatie per cultuur geven. Dit vooral omdat cultuur onderling zo verschillend kan zijn. Niet alle Turkse mensen geloven in het boze oog bijvoorbeeld.</a:t>
            </a:r>
          </a:p>
          <a:p>
            <a:r>
              <a:rPr lang="nl-NL" dirty="0"/>
              <a:t>Daarnaast zijn jullie in de praktijk al veel met verschillende culturen in aanraking gekomen, dus wij gaan uit van een bepaalde basiskennis over verschillende gebruiken die je in verschillende gezinnen tegen kunt komen. </a:t>
            </a:r>
          </a:p>
          <a:p>
            <a:endParaRPr lang="nl-NL" dirty="0"/>
          </a:p>
          <a:p>
            <a:pPr defTabSz="915491">
              <a:defRPr/>
            </a:pPr>
            <a:r>
              <a:rPr lang="nl-NL" dirty="0"/>
              <a:t>Wel gaan we wat verder in op verschillen in normen en waarden. Juist op dit gebied (dat verder gaat dan alleen uiterlijke kenmerken of gedrag maar echt iets zegt over de manier waarop wensen denken, wat hun ideeën zijn en hoe zij naar de werkelijkheid kijken) komen verschillen vaak voor en ontstaan vaak conflicten. Dit kan ook in de kraamzorg soms voor problemen of discussie zorgen.</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505FB7F2-B2EC-4418-BE7F-B9F43B444A6C}" type="slidenum">
              <a:rPr lang="nl-NL" smtClean="0"/>
              <a:t>5</a:t>
            </a:fld>
            <a:endParaRPr lang="nl-NL"/>
          </a:p>
        </p:txBody>
      </p:sp>
    </p:spTree>
    <p:extLst>
      <p:ext uri="{BB962C8B-B14F-4D97-AF65-F5344CB8AC3E}">
        <p14:creationId xmlns:p14="http://schemas.microsoft.com/office/powerpoint/2010/main" val="1903853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Benadruk:</a:t>
            </a:r>
          </a:p>
          <a:p>
            <a:endParaRPr lang="nl-NL" dirty="0"/>
          </a:p>
          <a:p>
            <a:pPr defTabSz="915491"/>
            <a:r>
              <a:rPr lang="nl-NL" b="1" i="1" dirty="0"/>
              <a:t>Om goed te zijn in je vak is het van belang dat je jouw eigen waarden en normen kent. </a:t>
            </a:r>
          </a:p>
          <a:p>
            <a:pPr defTabSz="915491"/>
            <a:r>
              <a:rPr lang="nl-NL" b="1" i="1" dirty="0"/>
              <a:t>Je gaat daar flexibel mee om en je verdiept je in de denkbeelden van de cliënten, zodat je hen beter begrijpt. </a:t>
            </a:r>
            <a:endParaRPr lang="nl-NL" dirty="0"/>
          </a:p>
          <a:p>
            <a:endParaRPr lang="nl-NL" dirty="0"/>
          </a:p>
        </p:txBody>
      </p:sp>
      <p:sp>
        <p:nvSpPr>
          <p:cNvPr id="4" name="Tijdelijke aanduiding voor dianummer 3"/>
          <p:cNvSpPr>
            <a:spLocks noGrp="1"/>
          </p:cNvSpPr>
          <p:nvPr>
            <p:ph type="sldNum" sz="quarter" idx="10"/>
          </p:nvPr>
        </p:nvSpPr>
        <p:spPr/>
        <p:txBody>
          <a:bodyPr/>
          <a:lstStyle/>
          <a:p>
            <a:fld id="{505FB7F2-B2EC-4418-BE7F-B9F43B444A6C}" type="slidenum">
              <a:rPr lang="nl-NL" smtClean="0"/>
              <a:t>6</a:t>
            </a:fld>
            <a:endParaRPr lang="nl-NL"/>
          </a:p>
        </p:txBody>
      </p:sp>
    </p:spTree>
    <p:extLst>
      <p:ext uri="{BB962C8B-B14F-4D97-AF65-F5344CB8AC3E}">
        <p14:creationId xmlns:p14="http://schemas.microsoft.com/office/powerpoint/2010/main" val="2843904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Bespreek</a:t>
            </a:r>
            <a:r>
              <a:rPr lang="nl-NL" baseline="0" dirty="0"/>
              <a:t> de uitkomsten centraal. </a:t>
            </a:r>
          </a:p>
          <a:p>
            <a:r>
              <a:rPr lang="nl-NL" baseline="0" dirty="0"/>
              <a:t>Bekijk of groepjes onderling veel overeenkomsten of juist verschillen hadden. </a:t>
            </a:r>
          </a:p>
          <a:p>
            <a:r>
              <a:rPr lang="nl-NL" baseline="0" dirty="0"/>
              <a:t>Vraag door over eigen ervaringen met deze onderwerpen of soortgelijk.</a:t>
            </a:r>
          </a:p>
          <a:p>
            <a:r>
              <a:rPr lang="nl-NL" baseline="0" dirty="0"/>
              <a:t>WAT VINDT DE GROEP BELANGRIJK WAT BETREFT DE VAARDIGHEDEN DIE JE ALS KVZ MOET HEBBEN OM HIER FLEXIBEL MEE OM TE GAAN.</a:t>
            </a:r>
            <a:endParaRPr lang="nl-NL" dirty="0"/>
          </a:p>
          <a:p>
            <a:endParaRPr lang="nl-NL" dirty="0"/>
          </a:p>
        </p:txBody>
      </p:sp>
      <p:sp>
        <p:nvSpPr>
          <p:cNvPr id="4" name="Tijdelijke aanduiding voor dianummer 3"/>
          <p:cNvSpPr>
            <a:spLocks noGrp="1"/>
          </p:cNvSpPr>
          <p:nvPr>
            <p:ph type="sldNum" sz="quarter" idx="10"/>
          </p:nvPr>
        </p:nvSpPr>
        <p:spPr/>
        <p:txBody>
          <a:bodyPr/>
          <a:lstStyle/>
          <a:p>
            <a:fld id="{505FB7F2-B2EC-4418-BE7F-B9F43B444A6C}" type="slidenum">
              <a:rPr lang="nl-NL" smtClean="0"/>
              <a:t>7</a:t>
            </a:fld>
            <a:endParaRPr lang="nl-NL"/>
          </a:p>
        </p:txBody>
      </p:sp>
    </p:spTree>
    <p:extLst>
      <p:ext uri="{BB962C8B-B14F-4D97-AF65-F5344CB8AC3E}">
        <p14:creationId xmlns:p14="http://schemas.microsoft.com/office/powerpoint/2010/main" val="2923656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eerste is het van belang om even stil te staan bij jouw rol als kraamverzorgende. In de beroepscompetenties wordt de kern van jullie werk als volgt weergegeven:</a:t>
            </a:r>
          </a:p>
          <a:p>
            <a:r>
              <a:rPr lang="nl-NL" i="1" dirty="0"/>
              <a:t>“Uitgangspunt in de kraamzorg is dat ieder mens, ieder gezin in principe zelf verantwoordelijk is voor de eigen gezondheid en het functioneren in het eigen gezin. De kraamverzorgende wil de moeder, de partner en het gezin ondersteunen in het nemen van die verantwoordelijkheid.”</a:t>
            </a:r>
          </a:p>
          <a:p>
            <a:endParaRPr lang="nl-NL" i="1" dirty="0"/>
          </a:p>
          <a:p>
            <a:pPr defTabSz="915491"/>
            <a:r>
              <a:rPr lang="nl-NL" dirty="0"/>
              <a:t>In de kraamweek draag je zorg voor de gezondheid en verzorging van moeder en kind. Daarnaast is het jouw taak het gezin te voorzien van alle benodigde informatie en om hen vaardigheden aan te leren zodat zij na de kraamweek goed voor het kind kunnen zorgen. Je begeleidt het gezin in de zorg voor hun baby en zorgt ervoor dat zij na de kraamweek met vertrouwen de zorg zelfstandig uit kunnen voeren </a:t>
            </a:r>
            <a:r>
              <a:rPr lang="nl-NL" u="sng" dirty="0"/>
              <a:t>op een manier die bij het gezin past</a:t>
            </a:r>
            <a:r>
              <a:rPr lang="nl-NL" dirty="0"/>
              <a:t>. Hierbij is het van groot belang dat je je als kraamverzorgende inleeft in de beleefwereld van de cliënt zodat je de zorg hierop kan aanpassen. Dit vergroot namelijk de kans dat zij de informatie en vaardigheden ook na jouw vertrek toe zullen passen. Het gaat dus niet om het doordrukken van jouw ideeën, maar om de toepassing van belangrijke instructies en informatie op een manier die voor het gezin goed bruikbaar is.</a:t>
            </a:r>
          </a:p>
          <a:p>
            <a:endParaRPr lang="nl-NL" dirty="0"/>
          </a:p>
        </p:txBody>
      </p:sp>
      <p:sp>
        <p:nvSpPr>
          <p:cNvPr id="4" name="Tijdelijke aanduiding voor dianummer 3"/>
          <p:cNvSpPr>
            <a:spLocks noGrp="1"/>
          </p:cNvSpPr>
          <p:nvPr>
            <p:ph type="sldNum" sz="quarter" idx="10"/>
          </p:nvPr>
        </p:nvSpPr>
        <p:spPr/>
        <p:txBody>
          <a:bodyPr/>
          <a:lstStyle/>
          <a:p>
            <a:fld id="{505FB7F2-B2EC-4418-BE7F-B9F43B444A6C}" type="slidenum">
              <a:rPr lang="nl-NL" smtClean="0"/>
              <a:t>8</a:t>
            </a:fld>
            <a:endParaRPr lang="nl-NL"/>
          </a:p>
        </p:txBody>
      </p:sp>
    </p:spTree>
    <p:extLst>
      <p:ext uri="{BB962C8B-B14F-4D97-AF65-F5344CB8AC3E}">
        <p14:creationId xmlns:p14="http://schemas.microsoft.com/office/powerpoint/2010/main" val="336827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belangrijk in de presentatie van jezelf en je beroep aan het gezin?</a:t>
            </a:r>
          </a:p>
          <a:p>
            <a:endParaRPr lang="nl-NL" dirty="0"/>
          </a:p>
          <a:p>
            <a:pPr lvl="0"/>
            <a:r>
              <a:rPr lang="nl-NL" dirty="0"/>
              <a:t>Voor veel gezinnen is het onduidelijk wat de rol is van de kraamverzorgende tijdens de kraamweek. Je bent een vreemde in huis en dit kan bij de ouders achterdocht opwekken. Wat komt die mevrouw nou precies doen? Komt ze mij controleren? Leg dus op je eerste dag heel goed uit aan het gezin wat kraamzorg in Nederland inhoudt, wat je precies komt doen en wat jouw taken zijn voor de komende dagen. Geef het gezin daarna uitgebreid de mogelijkheid om vragen te stellen en vraag na of je uitleg duidelijk is geweest.</a:t>
            </a:r>
          </a:p>
          <a:p>
            <a:pPr lvl="0"/>
            <a:endParaRPr lang="nl-NL" dirty="0"/>
          </a:p>
          <a:p>
            <a:r>
              <a:rPr lang="nl-NL" dirty="0"/>
              <a:t>Als er in het gezin ook veel andere familieleden aanwezig zijn die tijdens de kraamweek zullen helpen is het belangrijk dat je ook hen uitleg geeft over wat jouw taken zijn. Betrek ze bij het gesprek of ga apart met de familieleden het gesprek aan.</a:t>
            </a:r>
          </a:p>
          <a:p>
            <a:endParaRPr lang="nl-NL" dirty="0"/>
          </a:p>
          <a:p>
            <a:pPr lvl="0"/>
            <a:r>
              <a:rPr lang="nl-NL" dirty="0"/>
              <a:t>Na je uitleg is het ook van belang om goed door te spreken wat het gezin van jou verwacht. Zijn er bepaalde dingen waar ze veel hulp bij willen, of juist helemaal niet? Hebben zij een dagritme waaraan ze zich graag willen houden? Vinden zij sommige taken belangrijker dan anderen? Vraag dit goed uit, hoe meer je doorvraagt hoe duidelijker je aanpak tijdens de kraamweek wordt. Je kunt de afspraken noteren in de kraamzorgwijzer. </a:t>
            </a:r>
          </a:p>
          <a:p>
            <a:pPr lvl="0"/>
            <a:endParaRPr lang="nl-NL" dirty="0"/>
          </a:p>
          <a:p>
            <a:pPr lvl="0"/>
            <a:r>
              <a:rPr lang="nl-NL" dirty="0"/>
              <a:t>Ook hier geldt dat als andere familieleden aanwezig zijn in het gezin, je ook met hen in gesprek gaat over hun verwachtingen.</a:t>
            </a:r>
          </a:p>
          <a:p>
            <a:endParaRPr lang="nl-NL" dirty="0"/>
          </a:p>
        </p:txBody>
      </p:sp>
      <p:sp>
        <p:nvSpPr>
          <p:cNvPr id="4" name="Tijdelijke aanduiding voor dianummer 3"/>
          <p:cNvSpPr>
            <a:spLocks noGrp="1"/>
          </p:cNvSpPr>
          <p:nvPr>
            <p:ph type="sldNum" sz="quarter" idx="10"/>
          </p:nvPr>
        </p:nvSpPr>
        <p:spPr/>
        <p:txBody>
          <a:bodyPr/>
          <a:lstStyle/>
          <a:p>
            <a:fld id="{505FB7F2-B2EC-4418-BE7F-B9F43B444A6C}" type="slidenum">
              <a:rPr lang="nl-NL" smtClean="0"/>
              <a:t>9</a:t>
            </a:fld>
            <a:endParaRPr lang="nl-NL"/>
          </a:p>
        </p:txBody>
      </p:sp>
    </p:spTree>
    <p:extLst>
      <p:ext uri="{BB962C8B-B14F-4D97-AF65-F5344CB8AC3E}">
        <p14:creationId xmlns:p14="http://schemas.microsoft.com/office/powerpoint/2010/main" val="2781452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05FB7F2-B2EC-4418-BE7F-B9F43B444A6C}" type="slidenum">
              <a:rPr lang="nl-NL" smtClean="0"/>
              <a:t>10</a:t>
            </a:fld>
            <a:endParaRPr lang="nl-NL"/>
          </a:p>
        </p:txBody>
      </p:sp>
    </p:spTree>
    <p:extLst>
      <p:ext uri="{BB962C8B-B14F-4D97-AF65-F5344CB8AC3E}">
        <p14:creationId xmlns:p14="http://schemas.microsoft.com/office/powerpoint/2010/main" val="1989267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Informatiebron:  </a:t>
            </a:r>
            <a:r>
              <a:rPr lang="nl-NL" dirty="0"/>
              <a:t>hier begint communicatie, je hebt iets te zeggen/of iets te vertellen/een mening etc. en dit is bestemd voor iemand.</a:t>
            </a:r>
          </a:p>
          <a:p>
            <a:endParaRPr lang="nl-NL" dirty="0"/>
          </a:p>
          <a:p>
            <a:r>
              <a:rPr lang="nl-NL" dirty="0"/>
              <a:t>De eerste stap is het omzetten van een </a:t>
            </a:r>
            <a:r>
              <a:rPr lang="nl-NL" b="1" dirty="0"/>
              <a:t>bericht</a:t>
            </a:r>
            <a:r>
              <a:rPr lang="nl-NL" dirty="0"/>
              <a:t> in een </a:t>
            </a:r>
            <a:r>
              <a:rPr lang="nl-NL" b="1" dirty="0"/>
              <a:t>signaal</a:t>
            </a:r>
            <a:r>
              <a:rPr lang="nl-NL" dirty="0"/>
              <a:t> dat via een zender verstuurd wordt (bijvoorbeeld woorden of een gebaar </a:t>
            </a:r>
            <a:r>
              <a:rPr lang="nl-NL" dirty="0">
                <a:sym typeface="Wingdings"/>
              </a:rPr>
              <a:t></a:t>
            </a:r>
            <a:r>
              <a:rPr lang="nl-NL" dirty="0"/>
              <a:t> dat is je signaal). </a:t>
            </a:r>
          </a:p>
          <a:p>
            <a:r>
              <a:rPr lang="nl-NL" dirty="0"/>
              <a:t>De </a:t>
            </a:r>
            <a:r>
              <a:rPr lang="nl-NL" b="1" dirty="0"/>
              <a:t>zender</a:t>
            </a:r>
            <a:r>
              <a:rPr lang="nl-NL" dirty="0"/>
              <a:t> ben jij zelf.</a:t>
            </a:r>
          </a:p>
          <a:p>
            <a:r>
              <a:rPr lang="nl-NL" dirty="0"/>
              <a:t>Het signaal wordt vervolgens door de ander (de </a:t>
            </a:r>
            <a:r>
              <a:rPr lang="nl-NL" b="1" dirty="0"/>
              <a:t>ontvanger</a:t>
            </a:r>
            <a:r>
              <a:rPr lang="nl-NL" dirty="0"/>
              <a:t>) weer omgezet in een bericht dat vervolgens de plaats van</a:t>
            </a:r>
            <a:r>
              <a:rPr lang="nl-NL" b="1" dirty="0"/>
              <a:t> bestemming</a:t>
            </a:r>
            <a:r>
              <a:rPr lang="nl-NL" dirty="0"/>
              <a:t> bereikt, de bestemming is de persoon voor wie het bericht is bedoeld.</a:t>
            </a:r>
          </a:p>
          <a:p>
            <a:r>
              <a:rPr lang="nl-NL" b="1" u="sng" dirty="0"/>
              <a:t>(NB: signaal is nog geen bericht, eerst signaal ontvangen, daaruit het bericht begrijpen, dan pas is de bestemming bereikt).</a:t>
            </a:r>
          </a:p>
          <a:p>
            <a:r>
              <a:rPr lang="nl-NL" b="1" dirty="0"/>
              <a:t>Ruis </a:t>
            </a:r>
            <a:r>
              <a:rPr lang="nl-NL" dirty="0"/>
              <a:t>is alles wat de communicatie verstoort (bijvoorbeeld een taalbarrière).</a:t>
            </a:r>
          </a:p>
          <a:p>
            <a:endParaRPr lang="nl-NL" dirty="0"/>
          </a:p>
        </p:txBody>
      </p:sp>
      <p:sp>
        <p:nvSpPr>
          <p:cNvPr id="4" name="Tijdelijke aanduiding voor dianummer 3"/>
          <p:cNvSpPr>
            <a:spLocks noGrp="1"/>
          </p:cNvSpPr>
          <p:nvPr>
            <p:ph type="sldNum" sz="quarter" idx="10"/>
          </p:nvPr>
        </p:nvSpPr>
        <p:spPr/>
        <p:txBody>
          <a:bodyPr/>
          <a:lstStyle/>
          <a:p>
            <a:fld id="{505FB7F2-B2EC-4418-BE7F-B9F43B444A6C}" type="slidenum">
              <a:rPr lang="nl-NL" smtClean="0"/>
              <a:t>11</a:t>
            </a:fld>
            <a:endParaRPr lang="nl-NL"/>
          </a:p>
        </p:txBody>
      </p:sp>
    </p:spTree>
    <p:extLst>
      <p:ext uri="{BB962C8B-B14F-4D97-AF65-F5344CB8AC3E}">
        <p14:creationId xmlns:p14="http://schemas.microsoft.com/office/powerpoint/2010/main" val="1173085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a:t>
            </a:r>
            <a:r>
              <a:rPr lang="nl-NL" dirty="0"/>
              <a:t>aal= Voorbeeld van een verbaal misverstand: de cliënte spreekt weinig Nederlands en begrijpt jouw uitleg over de verzorging van de baby niet.</a:t>
            </a:r>
          </a:p>
          <a:p>
            <a:r>
              <a:rPr lang="nl-NL" dirty="0"/>
              <a:t>Voorbeeld van een non-verbaal misverstand: de cliënte kijkt je niet aan tijdens je uitleg. Voor jou is dit heel onbeleefd, zij ziet dit juist als beleefd.</a:t>
            </a:r>
          </a:p>
          <a:p>
            <a:r>
              <a:rPr lang="nl-NL" b="1" dirty="0"/>
              <a:t> </a:t>
            </a:r>
            <a:endParaRPr lang="nl-NL" dirty="0"/>
          </a:p>
          <a:p>
            <a:r>
              <a:rPr lang="nl-NL" b="1" dirty="0"/>
              <a:t>O</a:t>
            </a:r>
            <a:r>
              <a:rPr lang="nl-NL" dirty="0"/>
              <a:t>rdening= Voorbeeld van een ordening misverstand: De cliënte wil haar baby direct na de bevalling heel goed schoonboenen omdat zij de </a:t>
            </a:r>
            <a:r>
              <a:rPr lang="nl-NL" dirty="0" err="1"/>
              <a:t>Vernix</a:t>
            </a:r>
            <a:r>
              <a:rPr lang="nl-NL" dirty="0"/>
              <a:t> </a:t>
            </a:r>
            <a:r>
              <a:rPr lang="nl-NL" dirty="0" err="1"/>
              <a:t>Caseosa</a:t>
            </a:r>
            <a:r>
              <a:rPr lang="nl-NL" baseline="30000" dirty="0"/>
              <a:t> </a:t>
            </a:r>
            <a:r>
              <a:rPr lang="nl-NL" dirty="0"/>
              <a:t> onrein vindt. Jij vindt het goed voor de huid van de baby om dit juist te zaten zitten, het is in jouw ogen gezond.</a:t>
            </a:r>
          </a:p>
          <a:p>
            <a:r>
              <a:rPr lang="nl-NL" b="1" dirty="0"/>
              <a:t> </a:t>
            </a:r>
            <a:endParaRPr lang="nl-NL" dirty="0"/>
          </a:p>
          <a:p>
            <a:r>
              <a:rPr lang="nl-NL" b="1" dirty="0"/>
              <a:t>P</a:t>
            </a:r>
            <a:r>
              <a:rPr lang="nl-NL" dirty="0"/>
              <a:t>ersonen= Voorbeeld van een misverstand: De cliënte ziet jou als een professional en durft je niet goed tegen te spreken of te zeggen dat ze eigenlijk liever iets anders wil doen. Jij wil juist dat de kraamvrouw al haar wensen en ideeën open en eerlijk aan  jou vertelt zodat jij hierop kunt inspelen.</a:t>
            </a:r>
          </a:p>
          <a:p>
            <a:r>
              <a:rPr lang="nl-NL" dirty="0"/>
              <a:t> </a:t>
            </a:r>
          </a:p>
          <a:p>
            <a:r>
              <a:rPr lang="nl-NL" b="1" dirty="0"/>
              <a:t>O</a:t>
            </a:r>
            <a:r>
              <a:rPr lang="nl-NL" dirty="0"/>
              <a:t>rganisatie= Voorbeeld van een misverstand: de cliënt denkt dat medewerkers van de Geboortekliniek allemaal zusters of dokters zijn. Zij werken tenslotte in een ziekenhuis.</a:t>
            </a:r>
          </a:p>
          <a:p>
            <a:r>
              <a:rPr lang="nl-NL" dirty="0"/>
              <a:t> </a:t>
            </a:r>
          </a:p>
          <a:p>
            <a:r>
              <a:rPr lang="nl-NL" b="1" dirty="0"/>
              <a:t>I</a:t>
            </a:r>
            <a:r>
              <a:rPr lang="nl-NL" dirty="0"/>
              <a:t>nzet= Voorbeeld van een misverstand: jij wilt het gezin zo veel mogelijk informatie geven en zo goed mogelijk verzorgen (zo voer je je vak goed uit en dat is voor jou belangrijk), het gezin wil soms juist dat je zo snel mogelijk weg gaat zodat ze weer alleen thuis zijn en niet langer het gevoel hebben dat er op hun vingers gekeken wordt.</a:t>
            </a:r>
          </a:p>
          <a:p>
            <a:endParaRPr lang="nl-NL" dirty="0"/>
          </a:p>
          <a:p>
            <a:endParaRPr lang="nl-NL" dirty="0"/>
          </a:p>
          <a:p>
            <a:pPr lvl="0"/>
            <a:r>
              <a:rPr lang="nl-NL" b="1" dirty="0"/>
              <a:t>Als je merkt dat je in een gezin tegen miscommunicatie aanloopt, dan kan het TOPOI model je helpen om te bekijken op welke gebieden misverstanden bestaan. </a:t>
            </a:r>
          </a:p>
          <a:p>
            <a:pPr lvl="0"/>
            <a:r>
              <a:rPr lang="nl-NL" dirty="0"/>
              <a:t>Snappen jullie elkaar wel qua taal? Is de relatie onderling onduidelijk of lastig voor de cliënte? Zijn er onderliggende motieven die sterk verschillen? etc. </a:t>
            </a:r>
          </a:p>
          <a:p>
            <a:pPr lvl="0"/>
            <a:r>
              <a:rPr lang="nl-NL" dirty="0"/>
              <a:t>Bespreek dit vervolgens ook met het gezin zodat jullie elkaar beter kunnen begrijpen.</a:t>
            </a:r>
          </a:p>
          <a:p>
            <a:pPr lvl="0"/>
            <a:r>
              <a:rPr lang="nl-NL" b="1" dirty="0"/>
              <a:t>Een voordeel van het gebruik van dit model is dat je, als je het gebied hebt gevonden waar het misverstand is ontstaan, weet waar je je op moet richten om het misverstand uit te weg te ruimen.</a:t>
            </a:r>
            <a:endParaRPr lang="nl-NL" dirty="0"/>
          </a:p>
        </p:txBody>
      </p:sp>
      <p:sp>
        <p:nvSpPr>
          <p:cNvPr id="4" name="Tijdelijke aanduiding voor dianummer 3"/>
          <p:cNvSpPr>
            <a:spLocks noGrp="1"/>
          </p:cNvSpPr>
          <p:nvPr>
            <p:ph type="sldNum" sz="quarter" idx="10"/>
          </p:nvPr>
        </p:nvSpPr>
        <p:spPr/>
        <p:txBody>
          <a:bodyPr/>
          <a:lstStyle/>
          <a:p>
            <a:fld id="{505FB7F2-B2EC-4418-BE7F-B9F43B444A6C}" type="slidenum">
              <a:rPr lang="nl-NL" smtClean="0"/>
              <a:t>12</a:t>
            </a:fld>
            <a:endParaRPr lang="nl-NL"/>
          </a:p>
        </p:txBody>
      </p:sp>
    </p:spTree>
    <p:extLst>
      <p:ext uri="{BB962C8B-B14F-4D97-AF65-F5344CB8AC3E}">
        <p14:creationId xmlns:p14="http://schemas.microsoft.com/office/powerpoint/2010/main" val="4020040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959C9F5-D8BF-4A69-98E5-CA1102A63A4C}" type="datetimeFigureOut">
              <a:rPr lang="nl-NL" smtClean="0"/>
              <a:t>15-3-2017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2445463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959C9F5-D8BF-4A69-98E5-CA1102A63A4C}" type="datetimeFigureOut">
              <a:rPr lang="nl-NL" smtClean="0"/>
              <a:t>15-3-2017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4039962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959C9F5-D8BF-4A69-98E5-CA1102A63A4C}" type="datetimeFigureOut">
              <a:rPr lang="nl-NL" smtClean="0"/>
              <a:t>15-3-2017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426913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959C9F5-D8BF-4A69-98E5-CA1102A63A4C}" type="datetimeFigureOut">
              <a:rPr lang="nl-NL" smtClean="0"/>
              <a:t>15-3-2017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280694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959C9F5-D8BF-4A69-98E5-CA1102A63A4C}" type="datetimeFigureOut">
              <a:rPr lang="nl-NL" smtClean="0"/>
              <a:t>15-3-2017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71712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959C9F5-D8BF-4A69-98E5-CA1102A63A4C}" type="datetimeFigureOut">
              <a:rPr lang="nl-NL" smtClean="0"/>
              <a:t>15-3-2017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3046209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959C9F5-D8BF-4A69-98E5-CA1102A63A4C}" type="datetimeFigureOut">
              <a:rPr lang="nl-NL" smtClean="0"/>
              <a:t>15-3-2017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2724956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959C9F5-D8BF-4A69-98E5-CA1102A63A4C}" type="datetimeFigureOut">
              <a:rPr lang="nl-NL" smtClean="0"/>
              <a:t>15-3-2017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4286778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959C9F5-D8BF-4A69-98E5-CA1102A63A4C}" type="datetimeFigureOut">
              <a:rPr lang="nl-NL" smtClean="0"/>
              <a:t>15-3-2017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3234523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959C9F5-D8BF-4A69-98E5-CA1102A63A4C}" type="datetimeFigureOut">
              <a:rPr lang="nl-NL" smtClean="0"/>
              <a:t>15-3-2017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146326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959C9F5-D8BF-4A69-98E5-CA1102A63A4C}" type="datetimeFigureOut">
              <a:rPr lang="nl-NL" smtClean="0"/>
              <a:t>15-3-2017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576728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9C9F5-D8BF-4A69-98E5-CA1102A63A4C}" type="datetimeFigureOut">
              <a:rPr lang="nl-NL" smtClean="0"/>
              <a:t>15-3-2017</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A021B-9F39-4097-875F-8EDBB0A0094A}" type="slidenum">
              <a:rPr lang="nl-NL" smtClean="0"/>
              <a:t>‹nr.›</a:t>
            </a:fld>
            <a:endParaRPr lang="nl-NL"/>
          </a:p>
        </p:txBody>
      </p:sp>
    </p:spTree>
    <p:extLst>
      <p:ext uri="{BB962C8B-B14F-4D97-AF65-F5344CB8AC3E}">
        <p14:creationId xmlns:p14="http://schemas.microsoft.com/office/powerpoint/2010/main" val="3301185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wmf"/><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2320" y="5330893"/>
            <a:ext cx="1402333" cy="1402333"/>
          </a:xfrm>
          <a:prstGeom prst="rect">
            <a:avLst/>
          </a:prstGeom>
        </p:spPr>
      </p:pic>
      <p:sp>
        <p:nvSpPr>
          <p:cNvPr id="4" name="Titel 3"/>
          <p:cNvSpPr>
            <a:spLocks noGrp="1"/>
          </p:cNvSpPr>
          <p:nvPr>
            <p:ph type="title"/>
          </p:nvPr>
        </p:nvSpPr>
        <p:spPr>
          <a:xfrm>
            <a:off x="467544" y="338866"/>
            <a:ext cx="8229600" cy="1651048"/>
          </a:xfrm>
        </p:spPr>
        <p:txBody>
          <a:bodyPr>
            <a:normAutofit fontScale="90000"/>
          </a:bodyPr>
          <a:lstStyle/>
          <a:p>
            <a:pPr algn="l"/>
            <a:r>
              <a:rPr lang="nl-NL" sz="5400" dirty="0">
                <a:solidFill>
                  <a:srgbClr val="F1B39B"/>
                </a:solidFill>
                <a:latin typeface="olivier" pitchFamily="2" charset="0"/>
              </a:rPr>
              <a:t>Bijscholing zorgverlening in allochtone gezinnen</a:t>
            </a:r>
          </a:p>
        </p:txBody>
      </p:sp>
      <p:pic>
        <p:nvPicPr>
          <p:cNvPr id="10"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79916" y="6093296"/>
            <a:ext cx="2078713" cy="639930"/>
          </a:xfrm>
        </p:spPr>
      </p:pic>
      <p:pic>
        <p:nvPicPr>
          <p:cNvPr id="11" name="Afbeelding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6664" y="6093296"/>
            <a:ext cx="1820174" cy="639930"/>
          </a:xfrm>
          <a:prstGeom prst="rect">
            <a:avLst/>
          </a:prstGeom>
        </p:spPr>
      </p:pic>
      <p:sp>
        <p:nvSpPr>
          <p:cNvPr id="16" name="Rechthoek 15"/>
          <p:cNvSpPr/>
          <p:nvPr/>
        </p:nvSpPr>
        <p:spPr>
          <a:xfrm>
            <a:off x="985243" y="2668202"/>
            <a:ext cx="8172400" cy="2068518"/>
          </a:xfrm>
          <a:prstGeom prst="rect">
            <a:avLst/>
          </a:prstGeom>
          <a:solidFill>
            <a:srgbClr val="C0E4D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dirty="0"/>
          </a:p>
        </p:txBody>
      </p:sp>
      <p:pic>
        <p:nvPicPr>
          <p:cNvPr id="1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8566"/>
          <a:stretch/>
        </p:blipFill>
        <p:spPr bwMode="auto">
          <a:xfrm>
            <a:off x="3844594" y="2765912"/>
            <a:ext cx="5210157" cy="1909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63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8878"/>
            <a:ext cx="8229600" cy="1143000"/>
          </a:xfrm>
        </p:spPr>
        <p:txBody>
          <a:bodyPr>
            <a:normAutofit/>
          </a:bodyPr>
          <a:lstStyle/>
          <a:p>
            <a:pPr algn="l"/>
            <a:r>
              <a:rPr lang="nl-NL" sz="5400" dirty="0">
                <a:solidFill>
                  <a:srgbClr val="C0E4DA"/>
                </a:solidFill>
                <a:latin typeface="olivier" pitchFamily="2" charset="0"/>
              </a:rPr>
              <a:t>(Interculturele) communicatie</a:t>
            </a:r>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15" name="Tekstvak 14"/>
          <p:cNvSpPr txBox="1"/>
          <p:nvPr/>
        </p:nvSpPr>
        <p:spPr>
          <a:xfrm>
            <a:off x="512419" y="1136336"/>
            <a:ext cx="8064896" cy="3477875"/>
          </a:xfrm>
          <a:prstGeom prst="rect">
            <a:avLst/>
          </a:prstGeom>
          <a:noFill/>
        </p:spPr>
        <p:txBody>
          <a:bodyPr wrap="square" rtlCol="0">
            <a:spAutoFit/>
          </a:bodyPr>
          <a:lstStyle/>
          <a:p>
            <a:pPr marL="342900" indent="-342900" algn="just">
              <a:buFont typeface="Arial" charset="0"/>
              <a:buChar char="•"/>
            </a:pPr>
            <a:r>
              <a:rPr lang="nl-NL" sz="2000" dirty="0">
                <a:solidFill>
                  <a:srgbClr val="2A4C60"/>
                </a:solidFill>
                <a:latin typeface="Montserrat Light" panose="00000400000000000000" pitchFamily="50" charset="0"/>
                <a:cs typeface="Aparajita" panose="020B0604020202020204" pitchFamily="34" charset="0"/>
              </a:rPr>
              <a:t>Communicatie is de uitwisseling van boodschappen tussen mensen. Die uitwisseling gebeurt op verschillende manieren (bijv. mondeling in een gesprek met het gezin, of schriftelijk in een opgeschreven boodschap in de kraamzorgwijzer).</a:t>
            </a:r>
          </a:p>
          <a:p>
            <a:pPr algn="just"/>
            <a:endParaRPr lang="nl-NL" sz="2000" dirty="0">
              <a:solidFill>
                <a:srgbClr val="2A4C60"/>
              </a:solidFill>
              <a:latin typeface="Montserrat Light" panose="00000400000000000000" pitchFamily="50" charset="0"/>
              <a:cs typeface="Aparajita" panose="020B0604020202020204" pitchFamily="34" charset="0"/>
            </a:endParaRPr>
          </a:p>
          <a:p>
            <a:pPr marL="342900" indent="-342900">
              <a:buFont typeface="Arial" charset="0"/>
              <a:buChar char="•"/>
            </a:pPr>
            <a:r>
              <a:rPr lang="nl-NL" sz="2000" dirty="0">
                <a:solidFill>
                  <a:srgbClr val="2A4C60"/>
                </a:solidFill>
                <a:latin typeface="Montserrat Light" panose="00000400000000000000" pitchFamily="50" charset="0"/>
              </a:rPr>
              <a:t>Interculturele communicatie betekent letterlijk communicatie tussen personen met verschillende culturele achtergronden. Hierbij gaat het er vooral om dat mensen met verschillende achtergronden elkaar goed (proberen te) begrijpen.</a:t>
            </a:r>
          </a:p>
          <a:p>
            <a:pPr marL="342900" indent="-342900" algn="just">
              <a:buFont typeface="Arial" charset="0"/>
              <a:buChar char="•"/>
            </a:pPr>
            <a:endParaRPr lang="nl-NL" sz="2000" dirty="0">
              <a:cs typeface="Aparajita" panose="020B0604020202020204" pitchFamily="34" charset="0"/>
            </a:endParaRPr>
          </a:p>
        </p:txBody>
      </p:sp>
      <p:pic>
        <p:nvPicPr>
          <p:cNvPr id="10242" name="Picture 2" descr="http://www.creativecorridor.nl/wp-content/uploads/2014/06/stellwerk-logo-communicati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449" y="4509120"/>
            <a:ext cx="2078829" cy="2105143"/>
          </a:xfrm>
          <a:prstGeom prst="rect">
            <a:avLst/>
          </a:prstGeom>
          <a:noFill/>
          <a:ln w="57150">
            <a:solidFill>
              <a:srgbClr val="F1B39B"/>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32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15" name="Titel 3"/>
          <p:cNvSpPr>
            <a:spLocks noGrp="1"/>
          </p:cNvSpPr>
          <p:nvPr>
            <p:ph type="title"/>
          </p:nvPr>
        </p:nvSpPr>
        <p:spPr>
          <a:xfrm>
            <a:off x="457200" y="8878"/>
            <a:ext cx="8229600" cy="1143000"/>
          </a:xfrm>
        </p:spPr>
        <p:txBody>
          <a:bodyPr>
            <a:normAutofit/>
          </a:bodyPr>
          <a:lstStyle/>
          <a:p>
            <a:pPr algn="l"/>
            <a:r>
              <a:rPr lang="nl-NL" sz="5400" dirty="0">
                <a:solidFill>
                  <a:srgbClr val="C0E4DA"/>
                </a:solidFill>
                <a:latin typeface="olivier" pitchFamily="2" charset="0"/>
              </a:rPr>
              <a:t>(Interculturele) communicatie</a:t>
            </a:r>
          </a:p>
        </p:txBody>
      </p:sp>
      <p:sp>
        <p:nvSpPr>
          <p:cNvPr id="16" name="Rechthoek 15"/>
          <p:cNvSpPr/>
          <p:nvPr/>
        </p:nvSpPr>
        <p:spPr>
          <a:xfrm>
            <a:off x="701824" y="3551493"/>
            <a:ext cx="8262664" cy="2554545"/>
          </a:xfrm>
          <a:prstGeom prst="rect">
            <a:avLst/>
          </a:prstGeom>
        </p:spPr>
        <p:txBody>
          <a:bodyPr wrap="square">
            <a:spAutoFit/>
          </a:bodyPr>
          <a:lstStyle/>
          <a:p>
            <a:r>
              <a:rPr lang="nl-NL" sz="2000" dirty="0">
                <a:solidFill>
                  <a:srgbClr val="2A4C60"/>
                </a:solidFill>
                <a:latin typeface="Montserrat Light" panose="00000400000000000000" pitchFamily="50" charset="0"/>
              </a:rPr>
              <a:t>Gevaar voor miscommunicatie bestaat op drie momenten:</a:t>
            </a:r>
          </a:p>
          <a:p>
            <a:r>
              <a:rPr lang="nl-NL" sz="2000" dirty="0">
                <a:solidFill>
                  <a:srgbClr val="2A4C60"/>
                </a:solidFill>
                <a:latin typeface="Montserrat Light" panose="00000400000000000000" pitchFamily="50" charset="0"/>
              </a:rPr>
              <a:t>1.	Op het moment van omzetten van het bericht naar een     	signaal</a:t>
            </a:r>
          </a:p>
          <a:p>
            <a:r>
              <a:rPr lang="nl-NL" sz="2000" dirty="0">
                <a:solidFill>
                  <a:srgbClr val="2A4C60"/>
                </a:solidFill>
                <a:latin typeface="Montserrat Light" panose="00000400000000000000" pitchFamily="50" charset="0"/>
              </a:rPr>
              <a:t>2.	Storing op het signaal</a:t>
            </a:r>
          </a:p>
          <a:p>
            <a:r>
              <a:rPr lang="nl-NL" sz="2000" dirty="0">
                <a:solidFill>
                  <a:srgbClr val="2A4C60"/>
                </a:solidFill>
                <a:latin typeface="Montserrat Light" panose="00000400000000000000" pitchFamily="50" charset="0"/>
              </a:rPr>
              <a:t>3.	Op het moment van omzetten van het signaal naar een 	bericht. Als het om intercultureel communiceren gaat 	dan zijn de risico’s op miscommunicatie nog hoger. </a:t>
            </a:r>
          </a:p>
          <a:p>
            <a:endParaRPr lang="nl-NL" sz="2000" dirty="0"/>
          </a:p>
        </p:txBody>
      </p:sp>
      <p:pic>
        <p:nvPicPr>
          <p:cNvPr id="17" name="Picture 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741" y="1342565"/>
            <a:ext cx="8432829" cy="229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5187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15" name="Titel 3"/>
          <p:cNvSpPr>
            <a:spLocks noGrp="1"/>
          </p:cNvSpPr>
          <p:nvPr>
            <p:ph type="title"/>
          </p:nvPr>
        </p:nvSpPr>
        <p:spPr>
          <a:xfrm>
            <a:off x="457200" y="8878"/>
            <a:ext cx="8229600" cy="1143000"/>
          </a:xfrm>
        </p:spPr>
        <p:txBody>
          <a:bodyPr>
            <a:normAutofit/>
          </a:bodyPr>
          <a:lstStyle/>
          <a:p>
            <a:pPr algn="l"/>
            <a:r>
              <a:rPr lang="nl-NL" sz="5400" dirty="0">
                <a:solidFill>
                  <a:srgbClr val="C0E4DA"/>
                </a:solidFill>
                <a:latin typeface="olivier" pitchFamily="2" charset="0"/>
              </a:rPr>
              <a:t>(Interculturele) communicatie</a:t>
            </a:r>
          </a:p>
        </p:txBody>
      </p:sp>
      <p:sp>
        <p:nvSpPr>
          <p:cNvPr id="16" name="Tekstvak 15"/>
          <p:cNvSpPr txBox="1"/>
          <p:nvPr/>
        </p:nvSpPr>
        <p:spPr>
          <a:xfrm>
            <a:off x="353081" y="1017479"/>
            <a:ext cx="8342584" cy="5386090"/>
          </a:xfrm>
          <a:prstGeom prst="rect">
            <a:avLst/>
          </a:prstGeom>
          <a:noFill/>
        </p:spPr>
        <p:txBody>
          <a:bodyPr wrap="square" rtlCol="0">
            <a:spAutoFit/>
          </a:bodyPr>
          <a:lstStyle/>
          <a:p>
            <a:pPr marL="342900" indent="-342900" algn="just">
              <a:buFont typeface="Arial" charset="0"/>
              <a:buChar char="•"/>
            </a:pPr>
            <a:r>
              <a:rPr lang="nl-NL" sz="2000" dirty="0">
                <a:solidFill>
                  <a:srgbClr val="2A4C60"/>
                </a:solidFill>
                <a:latin typeface="Montserrat Light" panose="00000400000000000000" pitchFamily="50" charset="0"/>
                <a:cs typeface="Aparajita" panose="020B0604020202020204" pitchFamily="34" charset="0"/>
              </a:rPr>
              <a:t>Een model om miscommunicatie op te sporen is het </a:t>
            </a:r>
            <a:r>
              <a:rPr lang="nl-NL" sz="2000" b="1" dirty="0">
                <a:solidFill>
                  <a:srgbClr val="F1B39B"/>
                </a:solidFill>
                <a:latin typeface="Montserrat Light" panose="00000400000000000000" pitchFamily="50" charset="0"/>
                <a:cs typeface="Aparajita" panose="020B0604020202020204" pitchFamily="34" charset="0"/>
              </a:rPr>
              <a:t>TOPOI</a:t>
            </a:r>
            <a:r>
              <a:rPr lang="nl-NL" sz="2000" dirty="0">
                <a:solidFill>
                  <a:srgbClr val="2A4C60"/>
                </a:solidFill>
                <a:latin typeface="Montserrat Light" panose="00000400000000000000" pitchFamily="50" charset="0"/>
                <a:cs typeface="Aparajita" panose="020B0604020202020204" pitchFamily="34" charset="0"/>
              </a:rPr>
              <a:t> model.</a:t>
            </a:r>
          </a:p>
          <a:p>
            <a:endParaRPr lang="nl-NL" sz="2000" b="1" u="sng" dirty="0">
              <a:solidFill>
                <a:srgbClr val="F1B39B"/>
              </a:solidFill>
              <a:latin typeface="Montserrat Light" panose="00000400000000000000" pitchFamily="50" charset="0"/>
              <a:cs typeface="Aparajita" panose="020B0604020202020204" pitchFamily="34" charset="0"/>
            </a:endParaRPr>
          </a:p>
          <a:p>
            <a:r>
              <a:rPr lang="nl-NL" sz="2400" b="1" u="sng" dirty="0">
                <a:solidFill>
                  <a:srgbClr val="F1B39B"/>
                </a:solidFill>
                <a:latin typeface="Montserrat Light" panose="00000400000000000000" pitchFamily="50" charset="0"/>
                <a:cs typeface="Aparajita" panose="020B0604020202020204" pitchFamily="34" charset="0"/>
              </a:rPr>
              <a:t>T</a:t>
            </a:r>
            <a:r>
              <a:rPr lang="nl-NL" sz="2000" u="sng" dirty="0">
                <a:solidFill>
                  <a:srgbClr val="F1B39B"/>
                </a:solidFill>
                <a:latin typeface="Montserrat Light" panose="00000400000000000000" pitchFamily="50" charset="0"/>
                <a:cs typeface="Aparajita" panose="020B0604020202020204" pitchFamily="34" charset="0"/>
              </a:rPr>
              <a:t>aal</a:t>
            </a:r>
            <a:r>
              <a:rPr lang="nl-NL" sz="2000" dirty="0">
                <a:solidFill>
                  <a:srgbClr val="2A4C60"/>
                </a:solidFill>
                <a:latin typeface="Montserrat Light" panose="00000400000000000000" pitchFamily="50" charset="0"/>
                <a:cs typeface="Aparajita" panose="020B0604020202020204" pitchFamily="34" charset="0"/>
              </a:rPr>
              <a:t>		= de verbale en non verbale taal in een gesprek.</a:t>
            </a:r>
          </a:p>
          <a:p>
            <a:endParaRPr lang="nl-NL" sz="600" b="1" u="sng" dirty="0">
              <a:solidFill>
                <a:srgbClr val="F1B39B"/>
              </a:solidFill>
              <a:latin typeface="Montserrat Light" panose="00000400000000000000" pitchFamily="50" charset="0"/>
              <a:cs typeface="Aparajita" panose="020B0604020202020204" pitchFamily="34" charset="0"/>
            </a:endParaRPr>
          </a:p>
          <a:p>
            <a:r>
              <a:rPr lang="nl-NL" sz="2400" b="1" u="sng" dirty="0">
                <a:solidFill>
                  <a:srgbClr val="F1B39B"/>
                </a:solidFill>
                <a:latin typeface="Montserrat Light" panose="00000400000000000000" pitchFamily="50" charset="0"/>
                <a:cs typeface="Aparajita" panose="020B0604020202020204" pitchFamily="34" charset="0"/>
              </a:rPr>
              <a:t>O</a:t>
            </a:r>
            <a:r>
              <a:rPr lang="nl-NL" sz="2000" u="sng" dirty="0">
                <a:solidFill>
                  <a:srgbClr val="F1B39B"/>
                </a:solidFill>
                <a:latin typeface="Montserrat Light" panose="00000400000000000000" pitchFamily="50" charset="0"/>
                <a:cs typeface="Aparajita" panose="020B0604020202020204" pitchFamily="34" charset="0"/>
              </a:rPr>
              <a:t>rdening</a:t>
            </a:r>
            <a:r>
              <a:rPr lang="nl-NL" sz="2000" dirty="0">
                <a:solidFill>
                  <a:srgbClr val="2A4C60"/>
                </a:solidFill>
                <a:latin typeface="Montserrat Light" panose="00000400000000000000" pitchFamily="50" charset="0"/>
                <a:cs typeface="Aparajita" panose="020B0604020202020204" pitchFamily="34" charset="0"/>
              </a:rPr>
              <a:t>	= de zienswijze van de mensen die deelnemen 		aan het gesprek (hoe mensen kijken naar de 		werkelijkheid/een gebeurtenis).</a:t>
            </a:r>
          </a:p>
          <a:p>
            <a:endParaRPr lang="nl-NL" sz="600" dirty="0">
              <a:solidFill>
                <a:srgbClr val="2A4C60"/>
              </a:solidFill>
              <a:latin typeface="Montserrat Light" panose="00000400000000000000" pitchFamily="50" charset="0"/>
              <a:cs typeface="Aparajita" panose="020B0604020202020204" pitchFamily="34" charset="0"/>
            </a:endParaRPr>
          </a:p>
          <a:p>
            <a:r>
              <a:rPr lang="nl-NL" sz="2400" b="1" u="sng" dirty="0">
                <a:solidFill>
                  <a:srgbClr val="F1B39B"/>
                </a:solidFill>
                <a:latin typeface="Montserrat Light" panose="00000400000000000000" pitchFamily="50" charset="0"/>
                <a:cs typeface="Aparajita" panose="020B0604020202020204" pitchFamily="34" charset="0"/>
              </a:rPr>
              <a:t>P</a:t>
            </a:r>
            <a:r>
              <a:rPr lang="nl-NL" sz="2000" u="sng" dirty="0">
                <a:solidFill>
                  <a:srgbClr val="F1B39B"/>
                </a:solidFill>
                <a:latin typeface="Montserrat Light" panose="00000400000000000000" pitchFamily="50" charset="0"/>
                <a:cs typeface="Aparajita" panose="020B0604020202020204" pitchFamily="34" charset="0"/>
              </a:rPr>
              <a:t>ersonen</a:t>
            </a:r>
            <a:r>
              <a:rPr lang="nl-NL" sz="2000" dirty="0">
                <a:solidFill>
                  <a:srgbClr val="2A4C60"/>
                </a:solidFill>
                <a:latin typeface="Montserrat Light" panose="00000400000000000000" pitchFamily="50" charset="0"/>
                <a:cs typeface="Aparajita" panose="020B0604020202020204" pitchFamily="34" charset="0"/>
              </a:rPr>
              <a:t>	= de personen die deelnemen aan het gesprek en 		hun onderlinge relatie. </a:t>
            </a:r>
          </a:p>
          <a:p>
            <a:endParaRPr lang="nl-NL" sz="600" dirty="0">
              <a:solidFill>
                <a:srgbClr val="F1B39B"/>
              </a:solidFill>
              <a:latin typeface="Montserrat Light" panose="00000400000000000000" pitchFamily="50" charset="0"/>
              <a:cs typeface="Aparajita" panose="020B0604020202020204" pitchFamily="34" charset="0"/>
            </a:endParaRPr>
          </a:p>
          <a:p>
            <a:r>
              <a:rPr lang="nl-NL" sz="2400" b="1" u="sng" dirty="0">
                <a:solidFill>
                  <a:srgbClr val="F1B39B"/>
                </a:solidFill>
                <a:latin typeface="Montserrat Light" panose="00000400000000000000" pitchFamily="50" charset="0"/>
                <a:cs typeface="Aparajita" panose="020B0604020202020204" pitchFamily="34" charset="0"/>
              </a:rPr>
              <a:t>O</a:t>
            </a:r>
            <a:r>
              <a:rPr lang="nl-NL" sz="2000" u="sng" dirty="0">
                <a:solidFill>
                  <a:srgbClr val="F1B39B"/>
                </a:solidFill>
                <a:latin typeface="Montserrat Light" panose="00000400000000000000" pitchFamily="50" charset="0"/>
                <a:cs typeface="Aparajita" panose="020B0604020202020204" pitchFamily="34" charset="0"/>
              </a:rPr>
              <a:t>rganisatie</a:t>
            </a:r>
            <a:r>
              <a:rPr lang="nl-NL" sz="2000" dirty="0">
                <a:solidFill>
                  <a:srgbClr val="2A4C60"/>
                </a:solidFill>
                <a:latin typeface="Montserrat Light" panose="00000400000000000000" pitchFamily="50" charset="0"/>
                <a:cs typeface="Aparajita" panose="020B0604020202020204" pitchFamily="34" charset="0"/>
              </a:rPr>
              <a:t>	= de maatschappelijke en professionele omgeving 		waarin een gesprek plaatsvindt.</a:t>
            </a:r>
          </a:p>
          <a:p>
            <a:endParaRPr lang="nl-NL" sz="600" u="sng" dirty="0">
              <a:solidFill>
                <a:srgbClr val="F1B39B"/>
              </a:solidFill>
              <a:latin typeface="Montserrat Light" panose="00000400000000000000" pitchFamily="50" charset="0"/>
              <a:cs typeface="Aparajita" panose="020B0604020202020204" pitchFamily="34" charset="0"/>
            </a:endParaRPr>
          </a:p>
          <a:p>
            <a:r>
              <a:rPr lang="nl-NL" sz="2400" b="1" u="sng" dirty="0">
                <a:solidFill>
                  <a:srgbClr val="F1B39B"/>
                </a:solidFill>
                <a:latin typeface="Montserrat Light" panose="00000400000000000000" pitchFamily="50" charset="0"/>
                <a:cs typeface="Aparajita" panose="020B0604020202020204" pitchFamily="34" charset="0"/>
              </a:rPr>
              <a:t>I</a:t>
            </a:r>
            <a:r>
              <a:rPr lang="nl-NL" sz="2000" u="sng" dirty="0">
                <a:solidFill>
                  <a:srgbClr val="F1B39B"/>
                </a:solidFill>
                <a:latin typeface="Montserrat Light" panose="00000400000000000000" pitchFamily="50" charset="0"/>
                <a:cs typeface="Aparajita" panose="020B0604020202020204" pitchFamily="34" charset="0"/>
              </a:rPr>
              <a:t>nzet	</a:t>
            </a:r>
            <a:r>
              <a:rPr lang="nl-NL" sz="2000" dirty="0">
                <a:solidFill>
                  <a:srgbClr val="2A4C60"/>
                </a:solidFill>
                <a:latin typeface="Montserrat Light" panose="00000400000000000000" pitchFamily="50" charset="0"/>
                <a:cs typeface="Aparajita" panose="020B0604020202020204" pitchFamily="34" charset="0"/>
              </a:rPr>
              <a:t>	= de onderliggende motieven, behoeften, 			verlangens en drijfveren van de mensen die 		deelnemen aan het gesprek.</a:t>
            </a:r>
            <a:endParaRPr lang="nl-NL" sz="2000" dirty="0">
              <a:solidFill>
                <a:srgbClr val="2A4C60"/>
              </a:solidFill>
              <a:latin typeface="Montserrat Light" panose="00000400000000000000" pitchFamily="50" charset="0"/>
            </a:endParaRPr>
          </a:p>
          <a:p>
            <a:pPr marL="342900" indent="-342900" algn="just">
              <a:buFont typeface="Arial" charset="0"/>
              <a:buChar char="•"/>
            </a:pPr>
            <a:endParaRPr lang="nl-NL" sz="2000" dirty="0">
              <a:cs typeface="Aparajita" panose="020B0604020202020204" pitchFamily="34" charset="0"/>
            </a:endParaRPr>
          </a:p>
        </p:txBody>
      </p:sp>
    </p:spTree>
    <p:extLst>
      <p:ext uri="{BB962C8B-B14F-4D97-AF65-F5344CB8AC3E}">
        <p14:creationId xmlns:p14="http://schemas.microsoft.com/office/powerpoint/2010/main" val="1894572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15" name="Titel 3"/>
          <p:cNvSpPr>
            <a:spLocks noGrp="1"/>
          </p:cNvSpPr>
          <p:nvPr>
            <p:ph type="title"/>
          </p:nvPr>
        </p:nvSpPr>
        <p:spPr>
          <a:xfrm>
            <a:off x="457200" y="8878"/>
            <a:ext cx="8229600" cy="1143000"/>
          </a:xfrm>
        </p:spPr>
        <p:txBody>
          <a:bodyPr>
            <a:normAutofit/>
          </a:bodyPr>
          <a:lstStyle/>
          <a:p>
            <a:pPr algn="l"/>
            <a:r>
              <a:rPr lang="nl-NL" sz="5400" dirty="0">
                <a:solidFill>
                  <a:srgbClr val="C0E4DA"/>
                </a:solidFill>
                <a:latin typeface="olivier" pitchFamily="2" charset="0"/>
              </a:rPr>
              <a:t>(Interculturele) communicatie</a:t>
            </a:r>
          </a:p>
        </p:txBody>
      </p:sp>
      <p:sp>
        <p:nvSpPr>
          <p:cNvPr id="16" name="Tekstvak 15"/>
          <p:cNvSpPr txBox="1"/>
          <p:nvPr/>
        </p:nvSpPr>
        <p:spPr>
          <a:xfrm>
            <a:off x="539552" y="1483037"/>
            <a:ext cx="8064896" cy="3477875"/>
          </a:xfrm>
          <a:prstGeom prst="rect">
            <a:avLst/>
          </a:prstGeom>
          <a:noFill/>
        </p:spPr>
        <p:txBody>
          <a:bodyPr wrap="square" rtlCol="0">
            <a:spAutoFit/>
          </a:bodyPr>
          <a:lstStyle/>
          <a:p>
            <a:pPr algn="just"/>
            <a:r>
              <a:rPr lang="nl-NL" sz="2000" b="1" dirty="0">
                <a:solidFill>
                  <a:srgbClr val="F1B39B"/>
                </a:solidFill>
                <a:latin typeface="Montserrat Light" panose="00000400000000000000" pitchFamily="50" charset="0"/>
                <a:cs typeface="Aparajita" panose="020B0604020202020204" pitchFamily="34" charset="0"/>
              </a:rPr>
              <a:t>TOPOI</a:t>
            </a:r>
            <a:r>
              <a:rPr lang="nl-NL" sz="2000" dirty="0">
                <a:solidFill>
                  <a:srgbClr val="2A4C60"/>
                </a:solidFill>
                <a:latin typeface="Montserrat Light" panose="00000400000000000000" pitchFamily="50" charset="0"/>
                <a:cs typeface="Aparajita" panose="020B0604020202020204" pitchFamily="34" charset="0"/>
              </a:rPr>
              <a:t> model oefeningen:</a:t>
            </a:r>
          </a:p>
          <a:p>
            <a:pPr algn="just"/>
            <a:endParaRPr lang="nl-NL" sz="2000" dirty="0">
              <a:solidFill>
                <a:srgbClr val="2A4C60"/>
              </a:solidFill>
              <a:latin typeface="Montserrat Light" panose="00000400000000000000" pitchFamily="50" charset="0"/>
              <a:cs typeface="Aparajita" panose="020B0604020202020204" pitchFamily="34" charset="0"/>
            </a:endParaRPr>
          </a:p>
          <a:p>
            <a:pPr marL="457200" indent="-457200" algn="just">
              <a:buAutoNum type="arabicPeriod"/>
            </a:pPr>
            <a:r>
              <a:rPr lang="nl-NL" sz="2000" dirty="0">
                <a:solidFill>
                  <a:srgbClr val="2A4C60"/>
                </a:solidFill>
                <a:latin typeface="Montserrat Light" panose="00000400000000000000" pitchFamily="50" charset="0"/>
                <a:cs typeface="Aparajita" panose="020B0604020202020204" pitchFamily="34" charset="0"/>
              </a:rPr>
              <a:t>Leg in tweetallen binnen 15 minuten alle kaartjes met misverstanden op het juiste gebied. Wie de meeste kaartjes goed heeft ingedeeld krijgt oneindige roem!</a:t>
            </a:r>
          </a:p>
          <a:p>
            <a:pPr marL="457200" indent="-457200" algn="just">
              <a:buAutoNum type="arabicPeriod"/>
            </a:pPr>
            <a:endParaRPr lang="nl-NL" sz="2000" dirty="0">
              <a:solidFill>
                <a:srgbClr val="2A4C60"/>
              </a:solidFill>
              <a:latin typeface="Montserrat Light" panose="00000400000000000000" pitchFamily="50" charset="0"/>
            </a:endParaRPr>
          </a:p>
          <a:p>
            <a:pPr marL="457200" indent="-457200" algn="just">
              <a:buAutoNum type="arabicPeriod"/>
            </a:pPr>
            <a:r>
              <a:rPr lang="nl-NL" sz="2000" dirty="0">
                <a:solidFill>
                  <a:srgbClr val="2A4C60"/>
                </a:solidFill>
                <a:latin typeface="Montserrat Light" panose="00000400000000000000" pitchFamily="50" charset="0"/>
              </a:rPr>
              <a:t>Bespreek daarna in dezelfde groepjes van vier misverstanden uit de praktijk. Wat is jou wel eens overkomen in het gezin? In welk gebied denk je dat dit misverstand is in te delen?</a:t>
            </a:r>
          </a:p>
          <a:p>
            <a:pPr marL="342900" indent="-342900" algn="just">
              <a:buFont typeface="Arial" charset="0"/>
              <a:buChar char="•"/>
            </a:pPr>
            <a:endParaRPr lang="nl-NL" sz="2000" dirty="0">
              <a:cs typeface="Aparajita" panose="020B0604020202020204" pitchFamily="34" charset="0"/>
            </a:endParaRPr>
          </a:p>
        </p:txBody>
      </p:sp>
    </p:spTree>
    <p:extLst>
      <p:ext uri="{BB962C8B-B14F-4D97-AF65-F5344CB8AC3E}">
        <p14:creationId xmlns:p14="http://schemas.microsoft.com/office/powerpoint/2010/main" val="687510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1560" y="-12692"/>
            <a:ext cx="8229600" cy="1143000"/>
          </a:xfrm>
        </p:spPr>
        <p:txBody>
          <a:bodyPr>
            <a:normAutofit/>
          </a:bodyPr>
          <a:lstStyle/>
          <a:p>
            <a:pPr algn="l"/>
            <a:r>
              <a:rPr lang="nl-NL" dirty="0">
                <a:solidFill>
                  <a:srgbClr val="F1B39B"/>
                </a:solidFill>
                <a:latin typeface="olivier" pitchFamily="2" charset="0"/>
              </a:rPr>
              <a:t>Succesvol adviseren en informeren</a:t>
            </a:r>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15" name="Tekstvak 14"/>
          <p:cNvSpPr txBox="1"/>
          <p:nvPr/>
        </p:nvSpPr>
        <p:spPr>
          <a:xfrm>
            <a:off x="611560" y="1378991"/>
            <a:ext cx="8064896" cy="2554545"/>
          </a:xfrm>
          <a:prstGeom prst="rect">
            <a:avLst/>
          </a:prstGeom>
          <a:noFill/>
        </p:spPr>
        <p:txBody>
          <a:bodyPr wrap="square" rtlCol="0">
            <a:spAutoFit/>
          </a:bodyPr>
          <a:lstStyle/>
          <a:p>
            <a:pPr marL="342900" indent="-342900" algn="just">
              <a:buFont typeface="Arial" charset="0"/>
              <a:buChar char="•"/>
            </a:pPr>
            <a:r>
              <a:rPr lang="nl-NL" sz="2000" dirty="0">
                <a:solidFill>
                  <a:srgbClr val="2A4C60"/>
                </a:solidFill>
                <a:latin typeface="Montserrat Light" panose="00000400000000000000" pitchFamily="50" charset="0"/>
                <a:cs typeface="Aparajita" panose="020B0604020202020204" pitchFamily="34" charset="0"/>
              </a:rPr>
              <a:t>Advies en informatie moet aansluiten bij de wensen en gebruiken van het gezin. Dan heb je de grootste kans dat het ook daadwerkelijk wordt overgenomen.</a:t>
            </a:r>
          </a:p>
          <a:p>
            <a:pPr marL="342900" indent="-342900" algn="just">
              <a:buFont typeface="Arial" charset="0"/>
              <a:buChar char="•"/>
            </a:pPr>
            <a:endParaRPr lang="nl-NL" sz="2000" dirty="0">
              <a:solidFill>
                <a:srgbClr val="2A4C60"/>
              </a:solidFill>
              <a:latin typeface="Montserrat Light" panose="00000400000000000000" pitchFamily="50" charset="0"/>
              <a:cs typeface="Aparajita" panose="020B0604020202020204" pitchFamily="34" charset="0"/>
            </a:endParaRPr>
          </a:p>
          <a:p>
            <a:pPr marL="342900" indent="-342900" algn="just">
              <a:buFont typeface="Arial" charset="0"/>
              <a:buChar char="•"/>
            </a:pPr>
            <a:r>
              <a:rPr lang="nl-NL" sz="2000" dirty="0">
                <a:solidFill>
                  <a:srgbClr val="2A4C60"/>
                </a:solidFill>
                <a:latin typeface="Montserrat Light" panose="00000400000000000000" pitchFamily="50" charset="0"/>
                <a:cs typeface="Aparajita" panose="020B0604020202020204" pitchFamily="34" charset="0"/>
              </a:rPr>
              <a:t>De kraamverzorgende maakt de afweging tussen de voorkeuren van het gezin en de veiligheid van moeder en kind. Dit is voor te stellen als een weegschaal:</a:t>
            </a:r>
            <a:endParaRPr lang="nl-NL" sz="2000" dirty="0">
              <a:solidFill>
                <a:srgbClr val="2A4C60"/>
              </a:solidFill>
              <a:latin typeface="Montserrat Light" panose="00000400000000000000" pitchFamily="50" charset="0"/>
            </a:endParaRPr>
          </a:p>
          <a:p>
            <a:pPr marL="342900" indent="-342900" algn="just">
              <a:buFont typeface="Arial" charset="0"/>
              <a:buChar char="•"/>
            </a:pPr>
            <a:endParaRPr lang="nl-NL" sz="2000" dirty="0">
              <a:cs typeface="Aparajita" panose="020B0604020202020204" pitchFamily="34" charset="0"/>
            </a:endParaRPr>
          </a:p>
        </p:txBody>
      </p:sp>
      <p:pic>
        <p:nvPicPr>
          <p:cNvPr id="16" name="Afbeelding 27" descr="MC90038976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3990" y="3933536"/>
            <a:ext cx="1819275" cy="1790700"/>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24"/>
          <p:cNvSpPr txBox="1">
            <a:spLocks noChangeArrowheads="1"/>
          </p:cNvSpPr>
          <p:nvPr/>
        </p:nvSpPr>
        <p:spPr bwMode="auto">
          <a:xfrm>
            <a:off x="3539854" y="4279742"/>
            <a:ext cx="137922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a:lnSpc>
                <a:spcPct val="115000"/>
              </a:lnSpc>
              <a:spcAft>
                <a:spcPts val="0"/>
              </a:spcAft>
            </a:pPr>
            <a:r>
              <a:rPr lang="nl-NL" sz="1000" b="1" dirty="0">
                <a:solidFill>
                  <a:srgbClr val="2A4C60"/>
                </a:solidFill>
                <a:effectLst/>
                <a:latin typeface="Calibri"/>
                <a:ea typeface="Calibri"/>
                <a:cs typeface="Times New Roman"/>
              </a:rPr>
              <a:t>gebruiken, wensen </a:t>
            </a:r>
            <a:endParaRPr lang="nl-NL" sz="1100" dirty="0">
              <a:solidFill>
                <a:srgbClr val="2A4C60"/>
              </a:solidFill>
              <a:effectLst/>
              <a:latin typeface="Calibri"/>
              <a:ea typeface="Calibri"/>
              <a:cs typeface="Times New Roman"/>
            </a:endParaRPr>
          </a:p>
          <a:p>
            <a:pPr>
              <a:lnSpc>
                <a:spcPct val="115000"/>
              </a:lnSpc>
              <a:spcAft>
                <a:spcPts val="0"/>
              </a:spcAft>
            </a:pPr>
            <a:r>
              <a:rPr lang="nl-NL" sz="1000" b="1" dirty="0">
                <a:solidFill>
                  <a:srgbClr val="2A4C60"/>
                </a:solidFill>
                <a:effectLst/>
                <a:latin typeface="Calibri"/>
                <a:ea typeface="Calibri"/>
                <a:cs typeface="Times New Roman"/>
              </a:rPr>
              <a:t>en voorkeuren gezin</a:t>
            </a:r>
            <a:endParaRPr lang="nl-NL" sz="1100" dirty="0">
              <a:solidFill>
                <a:srgbClr val="2A4C60"/>
              </a:solidFill>
              <a:effectLst/>
              <a:latin typeface="Calibri"/>
              <a:ea typeface="Calibri"/>
              <a:cs typeface="Times New Roman"/>
            </a:endParaRPr>
          </a:p>
        </p:txBody>
      </p:sp>
      <p:sp>
        <p:nvSpPr>
          <p:cNvPr id="18" name="Tekstvak 23"/>
          <p:cNvSpPr txBox="1">
            <a:spLocks noChangeArrowheads="1"/>
          </p:cNvSpPr>
          <p:nvPr/>
        </p:nvSpPr>
        <p:spPr bwMode="auto">
          <a:xfrm>
            <a:off x="6636198" y="4640291"/>
            <a:ext cx="1512570" cy="43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a:lnSpc>
                <a:spcPct val="115000"/>
              </a:lnSpc>
              <a:spcAft>
                <a:spcPts val="0"/>
              </a:spcAft>
            </a:pPr>
            <a:r>
              <a:rPr lang="nl-NL" sz="1000" b="1" dirty="0">
                <a:solidFill>
                  <a:srgbClr val="2A4C60"/>
                </a:solidFill>
                <a:effectLst/>
                <a:latin typeface="Calibri"/>
                <a:ea typeface="Calibri"/>
                <a:cs typeface="Times New Roman"/>
              </a:rPr>
              <a:t>gezondheid en veiligheid moeder en kind</a:t>
            </a:r>
            <a:endParaRPr lang="nl-NL" sz="1100" dirty="0">
              <a:solidFill>
                <a:srgbClr val="2A4C60"/>
              </a:solidFill>
              <a:effectLst/>
              <a:latin typeface="Calibri"/>
              <a:ea typeface="Calibri"/>
              <a:cs typeface="Times New Roman"/>
            </a:endParaRPr>
          </a:p>
        </p:txBody>
      </p:sp>
    </p:spTree>
    <p:extLst>
      <p:ext uri="{BB962C8B-B14F-4D97-AF65-F5344CB8AC3E}">
        <p14:creationId xmlns:p14="http://schemas.microsoft.com/office/powerpoint/2010/main" val="86041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6219293"/>
            <a:ext cx="1810544" cy="557375"/>
          </a:xfrm>
          <a:prstGeom prst="rect">
            <a:avLst/>
          </a:prstGeom>
        </p:spPr>
      </p:pic>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15" name="Titel 3"/>
          <p:cNvSpPr>
            <a:spLocks noGrp="1"/>
          </p:cNvSpPr>
          <p:nvPr>
            <p:ph type="title"/>
          </p:nvPr>
        </p:nvSpPr>
        <p:spPr>
          <a:xfrm>
            <a:off x="611560" y="-12692"/>
            <a:ext cx="8229600" cy="1143000"/>
          </a:xfrm>
        </p:spPr>
        <p:txBody>
          <a:bodyPr>
            <a:normAutofit/>
          </a:bodyPr>
          <a:lstStyle/>
          <a:p>
            <a:pPr algn="l"/>
            <a:r>
              <a:rPr lang="nl-NL" dirty="0">
                <a:solidFill>
                  <a:srgbClr val="F1B39B"/>
                </a:solidFill>
                <a:latin typeface="olivier" pitchFamily="2" charset="0"/>
              </a:rPr>
              <a:t>Succesvol adviseren en informeren</a:t>
            </a:r>
          </a:p>
        </p:txBody>
      </p:sp>
      <p:sp>
        <p:nvSpPr>
          <p:cNvPr id="16" name="Tekstvak 15"/>
          <p:cNvSpPr txBox="1"/>
          <p:nvPr/>
        </p:nvSpPr>
        <p:spPr>
          <a:xfrm>
            <a:off x="611552" y="1130308"/>
            <a:ext cx="8064896" cy="2246769"/>
          </a:xfrm>
          <a:prstGeom prst="rect">
            <a:avLst/>
          </a:prstGeom>
          <a:noFill/>
        </p:spPr>
        <p:txBody>
          <a:bodyPr wrap="square" rtlCol="0">
            <a:spAutoFit/>
          </a:bodyPr>
          <a:lstStyle/>
          <a:p>
            <a:pPr marL="342900" indent="-342900" algn="just">
              <a:buFont typeface="Arial" charset="0"/>
              <a:buChar char="•"/>
            </a:pPr>
            <a:r>
              <a:rPr lang="nl-NL" sz="2000" dirty="0">
                <a:solidFill>
                  <a:srgbClr val="2A4C60"/>
                </a:solidFill>
                <a:latin typeface="Montserrat Light" panose="00000400000000000000" pitchFamily="50" charset="0"/>
                <a:cs typeface="Aparajita" panose="020B0604020202020204" pitchFamily="34" charset="0"/>
              </a:rPr>
              <a:t>Als de veiligheid van moeder en/of kind in het gedrang komt, moet de kraamverzorgende WEL overtuigend zijn en proberen het gedrag te veranderen.</a:t>
            </a:r>
          </a:p>
          <a:p>
            <a:pPr marL="342900" indent="-342900" algn="just">
              <a:buFont typeface="Arial" charset="0"/>
              <a:buChar char="•"/>
            </a:pPr>
            <a:endParaRPr lang="nl-NL" sz="2000" dirty="0">
              <a:solidFill>
                <a:srgbClr val="2A4C60"/>
              </a:solidFill>
              <a:latin typeface="Montserrat Light" panose="00000400000000000000" pitchFamily="50" charset="0"/>
              <a:cs typeface="Aparajita" panose="020B0604020202020204" pitchFamily="34" charset="0"/>
            </a:endParaRPr>
          </a:p>
          <a:p>
            <a:pPr marL="342900" indent="-342900" algn="just">
              <a:buFont typeface="Arial" charset="0"/>
              <a:buChar char="•"/>
            </a:pPr>
            <a:r>
              <a:rPr lang="nl-NL" sz="2000" dirty="0">
                <a:solidFill>
                  <a:srgbClr val="2A4C60"/>
                </a:solidFill>
                <a:latin typeface="Montserrat Light" panose="00000400000000000000" pitchFamily="50" charset="0"/>
                <a:cs typeface="Aparajita" panose="020B0604020202020204" pitchFamily="34" charset="0"/>
              </a:rPr>
              <a:t>De voorlichtingspijl kan je</a:t>
            </a:r>
          </a:p>
          <a:p>
            <a:pPr algn="just"/>
            <a:r>
              <a:rPr lang="nl-NL" sz="2000" dirty="0">
                <a:solidFill>
                  <a:srgbClr val="2A4C60"/>
                </a:solidFill>
                <a:latin typeface="Montserrat Light" panose="00000400000000000000" pitchFamily="50" charset="0"/>
                <a:cs typeface="Aparajita" panose="020B0604020202020204" pitchFamily="34" charset="0"/>
              </a:rPr>
              <a:t>     hierbij ondersteunen: </a:t>
            </a:r>
            <a:endParaRPr lang="nl-NL" sz="2000" dirty="0">
              <a:solidFill>
                <a:srgbClr val="2A4C60"/>
              </a:solidFill>
              <a:latin typeface="Montserrat Light" panose="00000400000000000000" pitchFamily="50" charset="0"/>
            </a:endParaRPr>
          </a:p>
          <a:p>
            <a:pPr marL="342900" indent="-342900" algn="just">
              <a:buFont typeface="Arial" charset="0"/>
              <a:buChar char="•"/>
            </a:pPr>
            <a:endParaRPr lang="nl-NL" sz="2000" dirty="0">
              <a:cs typeface="Aparajita" panose="020B0604020202020204" pitchFamily="34" charset="0"/>
            </a:endParaRPr>
          </a:p>
        </p:txBody>
      </p:sp>
      <p:sp>
        <p:nvSpPr>
          <p:cNvPr id="17" name="PIJL-OMLAAG 8"/>
          <p:cNvSpPr>
            <a:spLocks noChangeArrowheads="1"/>
          </p:cNvSpPr>
          <p:nvPr/>
        </p:nvSpPr>
        <p:spPr bwMode="auto">
          <a:xfrm>
            <a:off x="5374432" y="1932803"/>
            <a:ext cx="2937777" cy="4286490"/>
          </a:xfrm>
          <a:prstGeom prst="downArrow">
            <a:avLst>
              <a:gd name="adj1" fmla="val 50000"/>
              <a:gd name="adj2" fmla="val 46978"/>
            </a:avLst>
          </a:prstGeom>
          <a:solidFill>
            <a:srgbClr val="C0E4DA"/>
          </a:solidFill>
          <a:ln w="19050">
            <a:solidFill>
              <a:srgbClr val="F1B39B"/>
            </a:solidFill>
            <a:miter lim="800000"/>
            <a:headEnd/>
            <a:tailEnd/>
          </a:ln>
        </p:spPr>
        <p:txBody>
          <a:bodyPr rot="0" vert="horz" wrap="square" lIns="91440" tIns="45720" rIns="91440" bIns="45720" anchor="t" anchorCtr="0" upright="1">
            <a:noAutofit/>
          </a:bodyPr>
          <a:lstStyle/>
          <a:p>
            <a:pPr algn="ctr">
              <a:lnSpc>
                <a:spcPct val="115000"/>
              </a:lnSpc>
              <a:spcAft>
                <a:spcPts val="0"/>
              </a:spcAft>
            </a:pPr>
            <a:endParaRPr lang="nl-NL" sz="900" dirty="0">
              <a:solidFill>
                <a:srgbClr val="C0E4DA"/>
              </a:solidFill>
              <a:effectLst/>
              <a:latin typeface="Calibri"/>
              <a:ea typeface="Calibri"/>
              <a:cs typeface="Times New Roman"/>
            </a:endParaRPr>
          </a:p>
          <a:p>
            <a:pPr algn="ctr">
              <a:lnSpc>
                <a:spcPct val="115000"/>
              </a:lnSpc>
              <a:spcAft>
                <a:spcPts val="0"/>
              </a:spcAft>
            </a:pPr>
            <a:endParaRPr lang="nl-NL" sz="1100" dirty="0">
              <a:effectLst/>
              <a:latin typeface="Calibri"/>
              <a:ea typeface="Calibri"/>
              <a:cs typeface="Times New Roman"/>
            </a:endParaRPr>
          </a:p>
          <a:p>
            <a:pPr algn="ctr">
              <a:lnSpc>
                <a:spcPct val="115000"/>
              </a:lnSpc>
              <a:spcAft>
                <a:spcPts val="0"/>
              </a:spcAft>
            </a:pPr>
            <a:endParaRPr lang="nl-NL" sz="1100" dirty="0">
              <a:effectLst/>
              <a:latin typeface="Calibri"/>
              <a:ea typeface="Calibri"/>
              <a:cs typeface="Times New Roman"/>
            </a:endParaRPr>
          </a:p>
          <a:p>
            <a:pPr algn="ctr">
              <a:lnSpc>
                <a:spcPct val="115000"/>
              </a:lnSpc>
              <a:spcAft>
                <a:spcPts val="0"/>
              </a:spcAft>
            </a:pPr>
            <a:r>
              <a:rPr lang="nl-NL" sz="1100" dirty="0">
                <a:solidFill>
                  <a:srgbClr val="2A4C60"/>
                </a:solidFill>
                <a:effectLst/>
                <a:latin typeface="Montserrat Light" panose="00000400000000000000" pitchFamily="50" charset="0"/>
                <a:ea typeface="Calibri"/>
                <a:cs typeface="Times New Roman"/>
              </a:rPr>
              <a:t>OPENSTAAN</a:t>
            </a:r>
          </a:p>
          <a:p>
            <a:pPr algn="ctr">
              <a:lnSpc>
                <a:spcPct val="115000"/>
              </a:lnSpc>
              <a:spcAft>
                <a:spcPts val="0"/>
              </a:spcAft>
            </a:pPr>
            <a:r>
              <a:rPr lang="nl-NL" sz="900" dirty="0">
                <a:solidFill>
                  <a:srgbClr val="2A4C60"/>
                </a:solidFill>
                <a:effectLst/>
                <a:latin typeface="Montserrat Light" panose="00000400000000000000" pitchFamily="50" charset="0"/>
                <a:ea typeface="Calibri"/>
                <a:cs typeface="Times New Roman"/>
              </a:rPr>
              <a:t>  </a:t>
            </a:r>
          </a:p>
          <a:p>
            <a:pPr algn="ctr">
              <a:lnSpc>
                <a:spcPct val="115000"/>
              </a:lnSpc>
              <a:spcAft>
                <a:spcPts val="0"/>
              </a:spcAft>
            </a:pPr>
            <a:r>
              <a:rPr lang="nl-NL" sz="1100" dirty="0">
                <a:solidFill>
                  <a:srgbClr val="2A4C60"/>
                </a:solidFill>
                <a:effectLst/>
                <a:latin typeface="Montserrat Light" panose="00000400000000000000" pitchFamily="50" charset="0"/>
                <a:ea typeface="Calibri"/>
                <a:cs typeface="Times New Roman"/>
              </a:rPr>
              <a:t>BEGRIJPEN</a:t>
            </a:r>
          </a:p>
          <a:p>
            <a:pPr algn="ctr">
              <a:lnSpc>
                <a:spcPct val="115000"/>
              </a:lnSpc>
              <a:spcAft>
                <a:spcPts val="0"/>
              </a:spcAft>
            </a:pPr>
            <a:r>
              <a:rPr lang="nl-NL" sz="1100" dirty="0">
                <a:solidFill>
                  <a:srgbClr val="2A4C60"/>
                </a:solidFill>
                <a:effectLst/>
                <a:latin typeface="Montserrat Light" panose="00000400000000000000" pitchFamily="50" charset="0"/>
                <a:ea typeface="Calibri"/>
                <a:cs typeface="Times New Roman"/>
              </a:rPr>
              <a:t> </a:t>
            </a:r>
            <a:r>
              <a:rPr lang="nl-NL" sz="900" dirty="0">
                <a:solidFill>
                  <a:srgbClr val="2A4C60"/>
                </a:solidFill>
                <a:effectLst/>
                <a:latin typeface="Montserrat Light" panose="00000400000000000000" pitchFamily="50" charset="0"/>
                <a:ea typeface="Calibri"/>
                <a:cs typeface="Times New Roman"/>
              </a:rPr>
              <a:t> </a:t>
            </a:r>
          </a:p>
          <a:p>
            <a:pPr algn="ctr">
              <a:lnSpc>
                <a:spcPct val="115000"/>
              </a:lnSpc>
              <a:spcAft>
                <a:spcPts val="0"/>
              </a:spcAft>
            </a:pPr>
            <a:r>
              <a:rPr lang="nl-NL" sz="1100" dirty="0">
                <a:solidFill>
                  <a:srgbClr val="2A4C60"/>
                </a:solidFill>
                <a:effectLst/>
                <a:latin typeface="Montserrat Light" panose="00000400000000000000" pitchFamily="50" charset="0"/>
                <a:ea typeface="Calibri"/>
                <a:cs typeface="Times New Roman"/>
              </a:rPr>
              <a:t>WILLEN</a:t>
            </a:r>
          </a:p>
          <a:p>
            <a:pPr algn="ctr">
              <a:lnSpc>
                <a:spcPct val="115000"/>
              </a:lnSpc>
              <a:spcAft>
                <a:spcPts val="0"/>
              </a:spcAft>
            </a:pPr>
            <a:r>
              <a:rPr lang="nl-NL" sz="1100" dirty="0">
                <a:solidFill>
                  <a:srgbClr val="2A4C60"/>
                </a:solidFill>
                <a:effectLst/>
                <a:latin typeface="Montserrat Light" panose="00000400000000000000" pitchFamily="50" charset="0"/>
                <a:ea typeface="Calibri"/>
                <a:cs typeface="Times New Roman"/>
              </a:rPr>
              <a:t> </a:t>
            </a:r>
            <a:r>
              <a:rPr lang="nl-NL" sz="900" dirty="0">
                <a:solidFill>
                  <a:srgbClr val="2A4C60"/>
                </a:solidFill>
                <a:effectLst/>
                <a:latin typeface="Montserrat Light" panose="00000400000000000000" pitchFamily="50" charset="0"/>
                <a:ea typeface="Calibri"/>
                <a:cs typeface="Times New Roman"/>
              </a:rPr>
              <a:t> </a:t>
            </a:r>
          </a:p>
          <a:p>
            <a:pPr algn="ctr">
              <a:lnSpc>
                <a:spcPct val="115000"/>
              </a:lnSpc>
              <a:spcAft>
                <a:spcPts val="0"/>
              </a:spcAft>
            </a:pPr>
            <a:r>
              <a:rPr lang="nl-NL" sz="1100" dirty="0">
                <a:solidFill>
                  <a:srgbClr val="2A4C60"/>
                </a:solidFill>
                <a:effectLst/>
                <a:latin typeface="Montserrat Light" panose="00000400000000000000" pitchFamily="50" charset="0"/>
                <a:ea typeface="Calibri"/>
                <a:cs typeface="Times New Roman"/>
              </a:rPr>
              <a:t>KUNNEN</a:t>
            </a:r>
          </a:p>
          <a:p>
            <a:pPr algn="ctr">
              <a:lnSpc>
                <a:spcPct val="115000"/>
              </a:lnSpc>
              <a:spcAft>
                <a:spcPts val="0"/>
              </a:spcAft>
            </a:pPr>
            <a:r>
              <a:rPr lang="nl-NL" sz="1100" dirty="0">
                <a:solidFill>
                  <a:srgbClr val="2A4C60"/>
                </a:solidFill>
                <a:effectLst/>
                <a:latin typeface="Montserrat Light" panose="00000400000000000000" pitchFamily="50" charset="0"/>
                <a:ea typeface="Calibri"/>
                <a:cs typeface="Times New Roman"/>
              </a:rPr>
              <a:t>  </a:t>
            </a:r>
          </a:p>
          <a:p>
            <a:pPr algn="ctr">
              <a:lnSpc>
                <a:spcPct val="115000"/>
              </a:lnSpc>
              <a:spcAft>
                <a:spcPts val="0"/>
              </a:spcAft>
            </a:pPr>
            <a:r>
              <a:rPr lang="nl-NL" sz="1100" dirty="0">
                <a:solidFill>
                  <a:srgbClr val="2A4C60"/>
                </a:solidFill>
                <a:effectLst/>
                <a:latin typeface="Montserrat Light" panose="00000400000000000000" pitchFamily="50" charset="0"/>
                <a:ea typeface="Calibri"/>
                <a:cs typeface="Times New Roman"/>
              </a:rPr>
              <a:t>DOEN</a:t>
            </a:r>
          </a:p>
          <a:p>
            <a:pPr algn="ctr">
              <a:lnSpc>
                <a:spcPct val="115000"/>
              </a:lnSpc>
              <a:spcAft>
                <a:spcPts val="0"/>
              </a:spcAft>
            </a:pPr>
            <a:r>
              <a:rPr lang="nl-NL" sz="1100" dirty="0">
                <a:solidFill>
                  <a:srgbClr val="2A4C60"/>
                </a:solidFill>
                <a:effectLst/>
                <a:latin typeface="Montserrat Light" panose="00000400000000000000" pitchFamily="50" charset="0"/>
                <a:ea typeface="Calibri"/>
                <a:cs typeface="Times New Roman"/>
              </a:rPr>
              <a:t>  </a:t>
            </a:r>
          </a:p>
          <a:p>
            <a:pPr algn="ctr">
              <a:lnSpc>
                <a:spcPct val="115000"/>
              </a:lnSpc>
              <a:spcAft>
                <a:spcPts val="0"/>
              </a:spcAft>
            </a:pPr>
            <a:r>
              <a:rPr lang="nl-NL" sz="1100" dirty="0">
                <a:solidFill>
                  <a:srgbClr val="2A4C60"/>
                </a:solidFill>
                <a:effectLst/>
                <a:latin typeface="Montserrat Light" panose="00000400000000000000" pitchFamily="50" charset="0"/>
                <a:ea typeface="Calibri"/>
                <a:cs typeface="Times New Roman"/>
              </a:rPr>
              <a:t>BLIJVEN DOEN</a:t>
            </a:r>
          </a:p>
          <a:p>
            <a:pPr algn="ctr">
              <a:lnSpc>
                <a:spcPct val="115000"/>
              </a:lnSpc>
              <a:spcAft>
                <a:spcPts val="0"/>
              </a:spcAft>
            </a:pPr>
            <a:r>
              <a:rPr lang="nl-NL" sz="1100" dirty="0">
                <a:solidFill>
                  <a:srgbClr val="2A4C60"/>
                </a:solidFill>
                <a:effectLst/>
                <a:latin typeface="Montserrat Light" panose="00000400000000000000" pitchFamily="50" charset="0"/>
                <a:ea typeface="Calibri"/>
                <a:cs typeface="Times New Roman"/>
              </a:rPr>
              <a:t> </a:t>
            </a:r>
          </a:p>
          <a:p>
            <a:pPr algn="ctr">
              <a:lnSpc>
                <a:spcPct val="115000"/>
              </a:lnSpc>
              <a:spcAft>
                <a:spcPts val="0"/>
              </a:spcAft>
            </a:pPr>
            <a:r>
              <a:rPr lang="nl-NL" sz="1100" dirty="0">
                <a:solidFill>
                  <a:srgbClr val="2A4C60"/>
                </a:solidFill>
                <a:effectLst/>
                <a:latin typeface="Montserrat Light" panose="00000400000000000000" pitchFamily="50" charset="0"/>
                <a:ea typeface="Calibri"/>
                <a:cs typeface="Times New Roman"/>
              </a:rPr>
              <a:t> </a:t>
            </a:r>
          </a:p>
          <a:p>
            <a:pPr algn="ctr">
              <a:lnSpc>
                <a:spcPct val="115000"/>
              </a:lnSpc>
              <a:spcAft>
                <a:spcPts val="0"/>
              </a:spcAft>
            </a:pPr>
            <a:r>
              <a:rPr lang="nl-NL" sz="1100" b="1" dirty="0">
                <a:solidFill>
                  <a:srgbClr val="2A4C60"/>
                </a:solidFill>
                <a:effectLst/>
                <a:latin typeface="Montserrat Light" panose="00000400000000000000" pitchFamily="50" charset="0"/>
                <a:ea typeface="Calibri"/>
                <a:cs typeface="Times New Roman"/>
              </a:rPr>
              <a:t>DOEL</a:t>
            </a:r>
            <a:endParaRPr lang="nl-NL" sz="1100" b="1" dirty="0">
              <a:solidFill>
                <a:srgbClr val="2A4C60"/>
              </a:solidFill>
              <a:latin typeface="Montserrat Light" panose="00000400000000000000" pitchFamily="50" charset="0"/>
              <a:ea typeface="Calibri"/>
              <a:cs typeface="Times New Roman"/>
            </a:endParaRPr>
          </a:p>
          <a:p>
            <a:pPr algn="ctr">
              <a:lnSpc>
                <a:spcPct val="115000"/>
              </a:lnSpc>
              <a:spcAft>
                <a:spcPts val="0"/>
              </a:spcAft>
            </a:pPr>
            <a:r>
              <a:rPr lang="nl-NL" sz="1000" dirty="0">
                <a:solidFill>
                  <a:srgbClr val="2A4C60"/>
                </a:solidFill>
                <a:effectLst/>
                <a:latin typeface="Montserrat Light" panose="00000400000000000000" pitchFamily="50" charset="0"/>
                <a:ea typeface="Calibri"/>
                <a:cs typeface="Times New Roman"/>
              </a:rPr>
              <a:t>gedragsverandering</a:t>
            </a:r>
          </a:p>
          <a:p>
            <a:pPr>
              <a:lnSpc>
                <a:spcPct val="115000"/>
              </a:lnSpc>
              <a:spcAft>
                <a:spcPts val="0"/>
              </a:spcAft>
            </a:pPr>
            <a:r>
              <a:rPr lang="nl-NL" sz="1100" dirty="0">
                <a:effectLst/>
                <a:latin typeface="Calibri"/>
                <a:ea typeface="Calibri"/>
                <a:cs typeface="Times New Roman"/>
              </a:rPr>
              <a:t> </a:t>
            </a:r>
          </a:p>
        </p:txBody>
      </p:sp>
    </p:spTree>
    <p:extLst>
      <p:ext uri="{BB962C8B-B14F-4D97-AF65-F5344CB8AC3E}">
        <p14:creationId xmlns:p14="http://schemas.microsoft.com/office/powerpoint/2010/main" val="517174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pic>
        <p:nvPicPr>
          <p:cNvPr id="2050" name="Picture 2" descr="http://www.wikihow.com/images/0/0a/Stay-Calm-in-an-Argument-Step-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9963" y="4680540"/>
            <a:ext cx="2423253" cy="1817440"/>
          </a:xfrm>
          <a:prstGeom prst="rect">
            <a:avLst/>
          </a:prstGeom>
          <a:noFill/>
          <a:ln w="57150">
            <a:solidFill>
              <a:srgbClr val="C0E4DA"/>
            </a:solidFill>
          </a:ln>
          <a:extLst>
            <a:ext uri="{909E8E84-426E-40DD-AFC4-6F175D3DCCD1}">
              <a14:hiddenFill xmlns:a14="http://schemas.microsoft.com/office/drawing/2010/main">
                <a:solidFill>
                  <a:srgbClr val="FFFFFF"/>
                </a:solidFill>
              </a14:hiddenFill>
            </a:ext>
          </a:extLst>
        </p:spPr>
      </p:pic>
      <p:sp>
        <p:nvSpPr>
          <p:cNvPr id="15" name="Titel 3"/>
          <p:cNvSpPr>
            <a:spLocks noGrp="1"/>
          </p:cNvSpPr>
          <p:nvPr>
            <p:ph type="title"/>
          </p:nvPr>
        </p:nvSpPr>
        <p:spPr>
          <a:xfrm>
            <a:off x="611560" y="-12692"/>
            <a:ext cx="8229600" cy="1143000"/>
          </a:xfrm>
        </p:spPr>
        <p:txBody>
          <a:bodyPr>
            <a:normAutofit/>
          </a:bodyPr>
          <a:lstStyle/>
          <a:p>
            <a:pPr algn="l"/>
            <a:r>
              <a:rPr lang="nl-NL" dirty="0">
                <a:solidFill>
                  <a:srgbClr val="F1B39B"/>
                </a:solidFill>
                <a:latin typeface="olivier" pitchFamily="2" charset="0"/>
              </a:rPr>
              <a:t>Succesvol adviseren en informeren</a:t>
            </a:r>
          </a:p>
        </p:txBody>
      </p:sp>
      <p:sp>
        <p:nvSpPr>
          <p:cNvPr id="16" name="Tekstvak 15"/>
          <p:cNvSpPr txBox="1"/>
          <p:nvPr/>
        </p:nvSpPr>
        <p:spPr>
          <a:xfrm>
            <a:off x="539552" y="1196752"/>
            <a:ext cx="8064896" cy="5570756"/>
          </a:xfrm>
          <a:prstGeom prst="rect">
            <a:avLst/>
          </a:prstGeom>
          <a:noFill/>
        </p:spPr>
        <p:txBody>
          <a:bodyPr wrap="square" rtlCol="0">
            <a:spAutoFit/>
          </a:bodyPr>
          <a:lstStyle/>
          <a:p>
            <a:pPr marL="342900" indent="-342900" algn="just">
              <a:buFont typeface="Arial" charset="0"/>
              <a:buChar char="•"/>
            </a:pPr>
            <a:r>
              <a:rPr lang="nl-NL" sz="2000" dirty="0">
                <a:solidFill>
                  <a:srgbClr val="2A4C60"/>
                </a:solidFill>
                <a:latin typeface="Montserrat Light" panose="00000400000000000000" pitchFamily="50" charset="0"/>
                <a:cs typeface="Aparajita" panose="020B0604020202020204" pitchFamily="34" charset="0"/>
              </a:rPr>
              <a:t>Stap 1 openstaan:</a:t>
            </a:r>
          </a:p>
          <a:p>
            <a:pPr algn="just"/>
            <a:r>
              <a:rPr lang="nl-NL" sz="2000" dirty="0">
                <a:solidFill>
                  <a:srgbClr val="2A4C60"/>
                </a:solidFill>
                <a:latin typeface="Montserrat Light" panose="00000400000000000000" pitchFamily="50" charset="0"/>
                <a:cs typeface="Aparajita" panose="020B0604020202020204" pitchFamily="34" charset="0"/>
              </a:rPr>
              <a:t>	- kies een rustig moment en zorg voor een goede sfeer</a:t>
            </a:r>
          </a:p>
          <a:p>
            <a:pPr algn="just"/>
            <a:r>
              <a:rPr lang="nl-NL" sz="2000" dirty="0">
                <a:solidFill>
                  <a:srgbClr val="2A4C60"/>
                </a:solidFill>
                <a:latin typeface="Montserrat Light" panose="00000400000000000000" pitchFamily="50" charset="0"/>
                <a:cs typeface="Aparajita" panose="020B0604020202020204" pitchFamily="34" charset="0"/>
              </a:rPr>
              <a:t>	- sluit aan bij de behoeften van de cliënt/familie</a:t>
            </a:r>
          </a:p>
          <a:p>
            <a:pPr algn="just"/>
            <a:r>
              <a:rPr lang="nl-NL" sz="2000" dirty="0">
                <a:solidFill>
                  <a:srgbClr val="2A4C60"/>
                </a:solidFill>
                <a:latin typeface="Montserrat Light" panose="00000400000000000000" pitchFamily="50" charset="0"/>
                <a:cs typeface="Aparajita" panose="020B0604020202020204" pitchFamily="34" charset="0"/>
              </a:rPr>
              <a:t>	- biedt ruimte voor emoties</a:t>
            </a:r>
          </a:p>
          <a:p>
            <a:pPr algn="just"/>
            <a:endParaRPr lang="nl-NL" sz="2000" dirty="0">
              <a:solidFill>
                <a:srgbClr val="2A4C60"/>
              </a:solidFill>
              <a:latin typeface="Montserrat Light" panose="00000400000000000000" pitchFamily="50" charset="0"/>
              <a:cs typeface="Aparajita" panose="020B0604020202020204" pitchFamily="34" charset="0"/>
            </a:endParaRPr>
          </a:p>
          <a:p>
            <a:pPr marL="342900" indent="-342900" algn="just">
              <a:buFont typeface="Arial" charset="0"/>
              <a:buChar char="•"/>
            </a:pPr>
            <a:endParaRPr lang="nl-NL" sz="400" dirty="0">
              <a:solidFill>
                <a:srgbClr val="2A4C60"/>
              </a:solidFill>
              <a:latin typeface="Montserrat Light" panose="00000400000000000000" pitchFamily="50" charset="0"/>
              <a:cs typeface="Aparajita" panose="020B0604020202020204" pitchFamily="34" charset="0"/>
            </a:endParaRPr>
          </a:p>
          <a:p>
            <a:pPr marL="342900" indent="-342900" algn="just">
              <a:buFont typeface="Arial" charset="0"/>
              <a:buChar char="•"/>
            </a:pPr>
            <a:endParaRPr lang="nl-NL" sz="400" dirty="0">
              <a:solidFill>
                <a:srgbClr val="2A4C60"/>
              </a:solidFill>
              <a:latin typeface="Montserrat Light" panose="00000400000000000000" pitchFamily="50" charset="0"/>
              <a:cs typeface="Aparajita" panose="020B0604020202020204" pitchFamily="34" charset="0"/>
            </a:endParaRPr>
          </a:p>
          <a:p>
            <a:pPr marL="342900" indent="-342900" algn="just">
              <a:buFont typeface="Arial" charset="0"/>
              <a:buChar char="•"/>
            </a:pPr>
            <a:r>
              <a:rPr lang="nl-NL" sz="2000" dirty="0">
                <a:solidFill>
                  <a:srgbClr val="2A4C60"/>
                </a:solidFill>
                <a:latin typeface="Montserrat Light" panose="00000400000000000000" pitchFamily="50" charset="0"/>
                <a:cs typeface="Aparajita" panose="020B0604020202020204" pitchFamily="34" charset="0"/>
              </a:rPr>
              <a:t>Stap 2 begrijpen:</a:t>
            </a:r>
          </a:p>
          <a:p>
            <a:pPr algn="just"/>
            <a:r>
              <a:rPr lang="nl-NL" sz="2000" dirty="0">
                <a:solidFill>
                  <a:srgbClr val="2A4C60"/>
                </a:solidFill>
                <a:latin typeface="Montserrat Light" panose="00000400000000000000" pitchFamily="50" charset="0"/>
                <a:cs typeface="Aparajita" panose="020B0604020202020204" pitchFamily="34" charset="0"/>
              </a:rPr>
              <a:t>	Gebruik hiervoor de vijf B’s: belangrijk, bruikbaar, 	begrijpelijk, boeiend, beklijvend.</a:t>
            </a:r>
          </a:p>
          <a:p>
            <a:pPr algn="just"/>
            <a:endParaRPr lang="nl-NL" sz="2000" dirty="0">
              <a:solidFill>
                <a:srgbClr val="2A4C60"/>
              </a:solidFill>
              <a:latin typeface="Montserrat Light" panose="00000400000000000000" pitchFamily="50" charset="0"/>
              <a:cs typeface="Aparajita" panose="020B0604020202020204" pitchFamily="34" charset="0"/>
            </a:endParaRPr>
          </a:p>
          <a:p>
            <a:pPr algn="just"/>
            <a:endParaRPr lang="nl-NL" sz="400" dirty="0">
              <a:solidFill>
                <a:srgbClr val="2A4C60"/>
              </a:solidFill>
              <a:latin typeface="Montserrat Light" panose="00000400000000000000" pitchFamily="50" charset="0"/>
              <a:cs typeface="Aparajita" panose="020B0604020202020204" pitchFamily="34" charset="0"/>
            </a:endParaRPr>
          </a:p>
          <a:p>
            <a:pPr algn="just"/>
            <a:endParaRPr lang="nl-NL" sz="400" dirty="0">
              <a:solidFill>
                <a:srgbClr val="2A4C60"/>
              </a:solidFill>
              <a:latin typeface="Montserrat Light" panose="00000400000000000000" pitchFamily="50" charset="0"/>
              <a:cs typeface="Aparajita" panose="020B0604020202020204" pitchFamily="34" charset="0"/>
            </a:endParaRPr>
          </a:p>
          <a:p>
            <a:pPr marL="342900" indent="-342900" algn="just">
              <a:buFont typeface="Arial" pitchFamily="34" charset="0"/>
              <a:buChar char="•"/>
            </a:pPr>
            <a:r>
              <a:rPr lang="nl-NL" sz="2000" dirty="0">
                <a:solidFill>
                  <a:srgbClr val="2A4C60"/>
                </a:solidFill>
                <a:latin typeface="Montserrat Light" panose="00000400000000000000" pitchFamily="50" charset="0"/>
                <a:cs typeface="Aparajita" panose="020B0604020202020204" pitchFamily="34" charset="0"/>
              </a:rPr>
              <a:t>Stap 3 willen:</a:t>
            </a:r>
          </a:p>
          <a:p>
            <a:pPr marL="1257300" lvl="2" indent="-342900" algn="just">
              <a:buFontTx/>
              <a:buChar char="-"/>
            </a:pPr>
            <a:r>
              <a:rPr lang="nl-NL" sz="2000" dirty="0">
                <a:solidFill>
                  <a:srgbClr val="2A4C60"/>
                </a:solidFill>
                <a:latin typeface="Montserrat Light" panose="00000400000000000000" pitchFamily="50" charset="0"/>
                <a:cs typeface="Aparajita" panose="020B0604020202020204" pitchFamily="34" charset="0"/>
              </a:rPr>
              <a:t>Waarom stel je het voor?</a:t>
            </a:r>
          </a:p>
          <a:p>
            <a:pPr marL="1257300" lvl="2" indent="-342900" algn="just">
              <a:buFontTx/>
              <a:buChar char="-"/>
            </a:pPr>
            <a:r>
              <a:rPr lang="nl-NL" sz="2000" dirty="0">
                <a:solidFill>
                  <a:srgbClr val="2A4C60"/>
                </a:solidFill>
                <a:latin typeface="Montserrat Light" panose="00000400000000000000" pitchFamily="50" charset="0"/>
                <a:cs typeface="Aparajita" panose="020B0604020202020204" pitchFamily="34" charset="0"/>
              </a:rPr>
              <a:t>Wat zijn voor en nadelen?</a:t>
            </a:r>
          </a:p>
          <a:p>
            <a:pPr marL="1257300" lvl="2" indent="-342900" algn="just">
              <a:buFontTx/>
              <a:buChar char="-"/>
            </a:pPr>
            <a:r>
              <a:rPr lang="nl-NL" sz="2000" dirty="0">
                <a:solidFill>
                  <a:srgbClr val="2A4C60"/>
                </a:solidFill>
                <a:latin typeface="Montserrat Light" panose="00000400000000000000" pitchFamily="50" charset="0"/>
                <a:cs typeface="Aparajita" panose="020B0604020202020204" pitchFamily="34" charset="0"/>
              </a:rPr>
              <a:t>Wat is de mening van de ouder?</a:t>
            </a:r>
          </a:p>
          <a:p>
            <a:pPr marL="1257300" lvl="2" indent="-342900" algn="just">
              <a:buFontTx/>
              <a:buChar char="-"/>
            </a:pPr>
            <a:r>
              <a:rPr lang="nl-NL" sz="2000" dirty="0">
                <a:solidFill>
                  <a:srgbClr val="2A4C60"/>
                </a:solidFill>
                <a:latin typeface="Montserrat Light" panose="00000400000000000000" pitchFamily="50" charset="0"/>
                <a:cs typeface="Aparajita" panose="020B0604020202020204" pitchFamily="34" charset="0"/>
              </a:rPr>
              <a:t>Welke invloed en steun is er aanwezig van anderen?</a:t>
            </a:r>
          </a:p>
          <a:p>
            <a:pPr marL="1257300" lvl="2" indent="-342900" algn="just">
              <a:buFontTx/>
              <a:buChar char="-"/>
            </a:pPr>
            <a:endParaRPr lang="nl-NL" sz="2000" dirty="0">
              <a:cs typeface="Aparajita" panose="020B0604020202020204" pitchFamily="34" charset="0"/>
            </a:endParaRPr>
          </a:p>
          <a:p>
            <a:pPr marL="342900" indent="-342900" algn="just">
              <a:buFont typeface="Arial" pitchFamily="34" charset="0"/>
              <a:buChar char="•"/>
            </a:pPr>
            <a:endParaRPr lang="nl-NL" sz="2000" dirty="0"/>
          </a:p>
          <a:p>
            <a:pPr marL="342900" indent="-342900" algn="just">
              <a:buFont typeface="Arial" charset="0"/>
              <a:buChar char="•"/>
            </a:pPr>
            <a:endParaRPr lang="nl-NL" sz="2000" dirty="0">
              <a:cs typeface="Aparajita" panose="020B0604020202020204" pitchFamily="34" charset="0"/>
            </a:endParaRPr>
          </a:p>
        </p:txBody>
      </p:sp>
    </p:spTree>
    <p:extLst>
      <p:ext uri="{BB962C8B-B14F-4D97-AF65-F5344CB8AC3E}">
        <p14:creationId xmlns:p14="http://schemas.microsoft.com/office/powerpoint/2010/main" val="710198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15" name="Tekstvak 14"/>
          <p:cNvSpPr txBox="1"/>
          <p:nvPr/>
        </p:nvSpPr>
        <p:spPr>
          <a:xfrm>
            <a:off x="611560" y="836712"/>
            <a:ext cx="8424936" cy="5570756"/>
          </a:xfrm>
          <a:prstGeom prst="rect">
            <a:avLst/>
          </a:prstGeom>
          <a:noFill/>
        </p:spPr>
        <p:txBody>
          <a:bodyPr wrap="square" rtlCol="0">
            <a:spAutoFit/>
          </a:bodyPr>
          <a:lstStyle/>
          <a:p>
            <a:pPr marL="342900" indent="-342900">
              <a:buFont typeface="Arial" charset="0"/>
              <a:buChar char="•"/>
            </a:pPr>
            <a:r>
              <a:rPr lang="nl-NL" dirty="0">
                <a:solidFill>
                  <a:srgbClr val="2A4C60"/>
                </a:solidFill>
                <a:latin typeface="Montserrat Light" panose="00000400000000000000" pitchFamily="50" charset="0"/>
                <a:cs typeface="Aparajita" panose="020B0604020202020204" pitchFamily="34" charset="0"/>
              </a:rPr>
              <a:t>Stap 4 kunnen:</a:t>
            </a:r>
          </a:p>
          <a:p>
            <a:r>
              <a:rPr lang="nl-NL" dirty="0">
                <a:solidFill>
                  <a:srgbClr val="2A4C60"/>
                </a:solidFill>
                <a:latin typeface="Montserrat Light" panose="00000400000000000000" pitchFamily="50" charset="0"/>
                <a:cs typeface="Aparajita" panose="020B0604020202020204" pitchFamily="34" charset="0"/>
              </a:rPr>
              <a:t>	- Welke vaardigheden zijn nodig om het advies uit te voeren?</a:t>
            </a:r>
          </a:p>
          <a:p>
            <a:r>
              <a:rPr lang="nl-NL" dirty="0">
                <a:solidFill>
                  <a:srgbClr val="2A4C60"/>
                </a:solidFill>
                <a:latin typeface="Montserrat Light" panose="00000400000000000000" pitchFamily="50" charset="0"/>
                <a:cs typeface="Aparajita" panose="020B0604020202020204" pitchFamily="34" charset="0"/>
              </a:rPr>
              <a:t>	- Leer de handeling aan met een instructie die de   	  	   	kraamvrouw begrijpt.</a:t>
            </a:r>
          </a:p>
          <a:p>
            <a:r>
              <a:rPr lang="nl-NL" dirty="0">
                <a:solidFill>
                  <a:srgbClr val="2A4C60"/>
                </a:solidFill>
                <a:latin typeface="Montserrat Light" panose="00000400000000000000" pitchFamily="50" charset="0"/>
                <a:cs typeface="Aparajita" panose="020B0604020202020204" pitchFamily="34" charset="0"/>
              </a:rPr>
              <a:t>	- Welke problemen kunnen ontstaan in de uitvoering &amp; welke    	   	oplossingen kunnen daarvoor gevonden worden?</a:t>
            </a:r>
          </a:p>
          <a:p>
            <a:endParaRPr lang="nl-NL" dirty="0">
              <a:solidFill>
                <a:srgbClr val="2A4C60"/>
              </a:solidFill>
              <a:latin typeface="Montserrat Light" panose="00000400000000000000" pitchFamily="50" charset="0"/>
              <a:cs typeface="Aparajita" panose="020B0604020202020204" pitchFamily="34" charset="0"/>
            </a:endParaRPr>
          </a:p>
          <a:p>
            <a:pPr marL="342900" indent="-342900">
              <a:buFont typeface="Arial" charset="0"/>
              <a:buChar char="•"/>
            </a:pPr>
            <a:endParaRPr lang="nl-NL" sz="300" dirty="0">
              <a:solidFill>
                <a:srgbClr val="2A4C60"/>
              </a:solidFill>
              <a:latin typeface="Montserrat Light" panose="00000400000000000000" pitchFamily="50" charset="0"/>
              <a:cs typeface="Aparajita" panose="020B0604020202020204" pitchFamily="34" charset="0"/>
            </a:endParaRPr>
          </a:p>
          <a:p>
            <a:pPr marL="342900" indent="-342900">
              <a:buFont typeface="Arial" charset="0"/>
              <a:buChar char="•"/>
            </a:pPr>
            <a:endParaRPr lang="nl-NL" sz="300" dirty="0">
              <a:solidFill>
                <a:srgbClr val="2A4C60"/>
              </a:solidFill>
              <a:latin typeface="Montserrat Light" panose="00000400000000000000" pitchFamily="50" charset="0"/>
              <a:cs typeface="Aparajita" panose="020B0604020202020204" pitchFamily="34" charset="0"/>
            </a:endParaRPr>
          </a:p>
          <a:p>
            <a:pPr marL="342900" indent="-342900">
              <a:buFont typeface="Arial" charset="0"/>
              <a:buChar char="•"/>
            </a:pPr>
            <a:r>
              <a:rPr lang="nl-NL" dirty="0">
                <a:solidFill>
                  <a:srgbClr val="2A4C60"/>
                </a:solidFill>
                <a:latin typeface="Montserrat Light" panose="00000400000000000000" pitchFamily="50" charset="0"/>
                <a:cs typeface="Aparajita" panose="020B0604020202020204" pitchFamily="34" charset="0"/>
              </a:rPr>
              <a:t>Stap 5 doen:</a:t>
            </a:r>
          </a:p>
          <a:p>
            <a:r>
              <a:rPr lang="nl-NL" dirty="0">
                <a:solidFill>
                  <a:srgbClr val="2A4C60"/>
                </a:solidFill>
                <a:latin typeface="Montserrat Light" panose="00000400000000000000" pitchFamily="50" charset="0"/>
                <a:cs typeface="Aparajita" panose="020B0604020202020204" pitchFamily="34" charset="0"/>
              </a:rPr>
              <a:t>	Maak afspraken, geef heldere instructies en bespreek 	nogmaals het doel.</a:t>
            </a:r>
          </a:p>
          <a:p>
            <a:endParaRPr lang="nl-NL" dirty="0">
              <a:solidFill>
                <a:srgbClr val="2A4C60"/>
              </a:solidFill>
              <a:latin typeface="Montserrat Light" panose="00000400000000000000" pitchFamily="50" charset="0"/>
              <a:cs typeface="Aparajita" panose="020B0604020202020204" pitchFamily="34" charset="0"/>
            </a:endParaRPr>
          </a:p>
          <a:p>
            <a:endParaRPr lang="nl-NL" sz="300" dirty="0">
              <a:solidFill>
                <a:srgbClr val="2A4C60"/>
              </a:solidFill>
              <a:latin typeface="Montserrat Light" panose="00000400000000000000" pitchFamily="50" charset="0"/>
              <a:cs typeface="Aparajita" panose="020B0604020202020204" pitchFamily="34" charset="0"/>
            </a:endParaRPr>
          </a:p>
          <a:p>
            <a:endParaRPr lang="nl-NL" sz="300" dirty="0">
              <a:solidFill>
                <a:srgbClr val="2A4C60"/>
              </a:solidFill>
              <a:latin typeface="Montserrat Light" panose="00000400000000000000" pitchFamily="50" charset="0"/>
              <a:cs typeface="Aparajita" panose="020B0604020202020204" pitchFamily="34" charset="0"/>
            </a:endParaRPr>
          </a:p>
          <a:p>
            <a:pPr marL="342900" indent="-342900">
              <a:buFont typeface="Arial" pitchFamily="34" charset="0"/>
              <a:buChar char="•"/>
            </a:pPr>
            <a:r>
              <a:rPr lang="nl-NL" dirty="0">
                <a:solidFill>
                  <a:srgbClr val="2A4C60"/>
                </a:solidFill>
                <a:latin typeface="Montserrat Light" panose="00000400000000000000" pitchFamily="50" charset="0"/>
                <a:cs typeface="Aparajita" panose="020B0604020202020204" pitchFamily="34" charset="0"/>
              </a:rPr>
              <a:t>Stap 6 blijven doen:</a:t>
            </a:r>
          </a:p>
          <a:p>
            <a:pPr marL="1257300" lvl="2" indent="-342900">
              <a:buFontTx/>
              <a:buChar char="-"/>
            </a:pPr>
            <a:r>
              <a:rPr lang="nl-NL" dirty="0">
                <a:solidFill>
                  <a:srgbClr val="2A4C60"/>
                </a:solidFill>
                <a:latin typeface="Montserrat Light" panose="00000400000000000000" pitchFamily="50" charset="0"/>
                <a:cs typeface="Aparajita" panose="020B0604020202020204" pitchFamily="34" charset="0"/>
              </a:rPr>
              <a:t>Geef positieve feedback.</a:t>
            </a:r>
          </a:p>
          <a:p>
            <a:pPr marL="1257300" lvl="2" indent="-342900">
              <a:buFontTx/>
              <a:buChar char="-"/>
            </a:pPr>
            <a:r>
              <a:rPr lang="nl-NL" dirty="0">
                <a:solidFill>
                  <a:srgbClr val="2A4C60"/>
                </a:solidFill>
                <a:latin typeface="Montserrat Light" panose="00000400000000000000" pitchFamily="50" charset="0"/>
                <a:cs typeface="Aparajita" panose="020B0604020202020204" pitchFamily="34" charset="0"/>
              </a:rPr>
              <a:t>Zorg dat de handeling wordt opgenomen in het dagelijks leven.</a:t>
            </a:r>
          </a:p>
          <a:p>
            <a:pPr marL="1257300" lvl="2" indent="-342900">
              <a:buFontTx/>
              <a:buChar char="-"/>
            </a:pPr>
            <a:r>
              <a:rPr lang="nl-NL" dirty="0">
                <a:solidFill>
                  <a:srgbClr val="2A4C60"/>
                </a:solidFill>
                <a:latin typeface="Montserrat Light" panose="00000400000000000000" pitchFamily="50" charset="0"/>
                <a:cs typeface="Aparajita" panose="020B0604020202020204" pitchFamily="34" charset="0"/>
              </a:rPr>
              <a:t>Speel in op terugval.</a:t>
            </a:r>
          </a:p>
          <a:p>
            <a:pPr marL="1257300" lvl="2" indent="-342900">
              <a:buFontTx/>
              <a:buChar char="-"/>
            </a:pPr>
            <a:r>
              <a:rPr lang="nl-NL" dirty="0">
                <a:solidFill>
                  <a:srgbClr val="2A4C60"/>
                </a:solidFill>
                <a:latin typeface="Montserrat Light" panose="00000400000000000000" pitchFamily="50" charset="0"/>
                <a:cs typeface="Aparajita" panose="020B0604020202020204" pitchFamily="34" charset="0"/>
              </a:rPr>
              <a:t>Bespreek dat de cliënt het consultatiebureau in kan zetten voor hulp bij vergelijkbare problemen/handelingen.</a:t>
            </a:r>
            <a:endParaRPr lang="nl-NL" dirty="0">
              <a:solidFill>
                <a:srgbClr val="2A4C60"/>
              </a:solidFill>
              <a:latin typeface="Montserrat Light" panose="00000400000000000000" pitchFamily="50" charset="0"/>
            </a:endParaRPr>
          </a:p>
          <a:p>
            <a:pPr marL="342900" indent="-342900" algn="just">
              <a:buFont typeface="Arial" charset="0"/>
              <a:buChar char="•"/>
            </a:pPr>
            <a:endParaRPr lang="nl-NL" sz="2000" dirty="0">
              <a:cs typeface="Aparajita" panose="020B0604020202020204" pitchFamily="34" charset="0"/>
            </a:endParaRPr>
          </a:p>
        </p:txBody>
      </p:sp>
      <p:sp>
        <p:nvSpPr>
          <p:cNvPr id="16" name="Titel 3"/>
          <p:cNvSpPr>
            <a:spLocks noGrp="1"/>
          </p:cNvSpPr>
          <p:nvPr>
            <p:ph type="title"/>
          </p:nvPr>
        </p:nvSpPr>
        <p:spPr>
          <a:xfrm>
            <a:off x="611560" y="-12692"/>
            <a:ext cx="8229600" cy="1143000"/>
          </a:xfrm>
        </p:spPr>
        <p:txBody>
          <a:bodyPr>
            <a:normAutofit/>
          </a:bodyPr>
          <a:lstStyle/>
          <a:p>
            <a:pPr algn="l"/>
            <a:r>
              <a:rPr lang="nl-NL" dirty="0">
                <a:solidFill>
                  <a:srgbClr val="F1B39B"/>
                </a:solidFill>
                <a:latin typeface="olivier" pitchFamily="2" charset="0"/>
              </a:rPr>
              <a:t>Succesvol adviseren en informeren</a:t>
            </a:r>
          </a:p>
        </p:txBody>
      </p:sp>
    </p:spTree>
    <p:extLst>
      <p:ext uri="{BB962C8B-B14F-4D97-AF65-F5344CB8AC3E}">
        <p14:creationId xmlns:p14="http://schemas.microsoft.com/office/powerpoint/2010/main" val="503133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79512" y="-12692"/>
            <a:ext cx="8856984" cy="1143000"/>
          </a:xfrm>
        </p:spPr>
        <p:txBody>
          <a:bodyPr>
            <a:normAutofit/>
          </a:bodyPr>
          <a:lstStyle/>
          <a:p>
            <a:r>
              <a:rPr lang="nl-NL" sz="3600" dirty="0">
                <a:solidFill>
                  <a:srgbClr val="C0E4DA"/>
                </a:solidFill>
                <a:latin typeface="olivier" pitchFamily="2" charset="0"/>
              </a:rPr>
              <a:t>Gezondheidsrisico’s in allochtone gezinnen</a:t>
            </a:r>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15" name="Tekstvak 14"/>
          <p:cNvSpPr txBox="1"/>
          <p:nvPr/>
        </p:nvSpPr>
        <p:spPr>
          <a:xfrm>
            <a:off x="1079104" y="836712"/>
            <a:ext cx="8064896" cy="4493538"/>
          </a:xfrm>
          <a:prstGeom prst="rect">
            <a:avLst/>
          </a:prstGeom>
          <a:noFill/>
        </p:spPr>
        <p:txBody>
          <a:bodyPr wrap="square" rtlCol="0">
            <a:spAutoFit/>
          </a:bodyPr>
          <a:lstStyle/>
          <a:p>
            <a:pPr marL="342900" indent="-342900" algn="just">
              <a:buFont typeface="Arial" charset="0"/>
              <a:buChar char="•"/>
            </a:pPr>
            <a:endParaRPr lang="nl-NL" sz="600" dirty="0">
              <a:solidFill>
                <a:srgbClr val="2A4C60"/>
              </a:solidFill>
              <a:latin typeface="Montserrat Light" panose="00000400000000000000" pitchFamily="50" charset="0"/>
              <a:cs typeface="Aparajita" panose="020B0604020202020204" pitchFamily="34" charset="0"/>
            </a:endParaRPr>
          </a:p>
          <a:p>
            <a:pPr marL="342900" indent="-342900">
              <a:buFont typeface="Arial" charset="0"/>
              <a:buChar char="•"/>
            </a:pPr>
            <a:r>
              <a:rPr lang="nl-NL" sz="2000" b="1" u="sng" dirty="0">
                <a:solidFill>
                  <a:srgbClr val="F1B39B"/>
                </a:solidFill>
                <a:latin typeface="Montserrat Light" panose="00000400000000000000" pitchFamily="50" charset="0"/>
                <a:cs typeface="Aparajita" panose="020B0604020202020204" pitchFamily="34" charset="0"/>
              </a:rPr>
              <a:t>Depressie </a:t>
            </a:r>
          </a:p>
          <a:p>
            <a:r>
              <a:rPr lang="nl-NL" sz="2000" dirty="0">
                <a:solidFill>
                  <a:srgbClr val="2A4C60"/>
                </a:solidFill>
                <a:latin typeface="Montserrat Light" panose="00000400000000000000" pitchFamily="50" charset="0"/>
                <a:cs typeface="Aparajita" panose="020B0604020202020204" pitchFamily="34" charset="0"/>
              </a:rPr>
              <a:t>	Vaker depressieve gevoelens, grotere kans op post 	partum depressie, depressie uit zich in fysieke klachten.</a:t>
            </a:r>
          </a:p>
          <a:p>
            <a:pPr lvl="1"/>
            <a:endParaRPr lang="nl-NL" sz="2000" dirty="0">
              <a:solidFill>
                <a:srgbClr val="2A4C60"/>
              </a:solidFill>
              <a:latin typeface="Montserrat Light" panose="00000400000000000000" pitchFamily="50" charset="0"/>
              <a:cs typeface="Aparajita" panose="020B0604020202020204" pitchFamily="34" charset="0"/>
            </a:endParaRPr>
          </a:p>
          <a:p>
            <a:pPr marL="342900" indent="-342900">
              <a:buFont typeface="Arial" charset="0"/>
              <a:buChar char="•"/>
            </a:pPr>
            <a:r>
              <a:rPr lang="nl-NL" sz="2000" b="1" u="sng" dirty="0">
                <a:solidFill>
                  <a:srgbClr val="F1B39B"/>
                </a:solidFill>
                <a:latin typeface="Montserrat Light" panose="00000400000000000000" pitchFamily="50" charset="0"/>
                <a:cs typeface="Aparajita" panose="020B0604020202020204" pitchFamily="34" charset="0"/>
              </a:rPr>
              <a:t>Wiegendood </a:t>
            </a:r>
          </a:p>
          <a:p>
            <a:r>
              <a:rPr lang="nl-NL" sz="2000" dirty="0">
                <a:solidFill>
                  <a:srgbClr val="2A4C60"/>
                </a:solidFill>
                <a:latin typeface="Montserrat Light" panose="00000400000000000000" pitchFamily="50" charset="0"/>
                <a:cs typeface="Aparajita" panose="020B0604020202020204" pitchFamily="34" charset="0"/>
              </a:rPr>
              <a:t>	Grotere kans op wiegendood in sommige gezinnen, 	minder bekend over veilig slapen.</a:t>
            </a:r>
          </a:p>
          <a:p>
            <a:endParaRPr lang="nl-NL" sz="2000" dirty="0">
              <a:solidFill>
                <a:srgbClr val="2A4C60"/>
              </a:solidFill>
              <a:latin typeface="Montserrat Light" panose="00000400000000000000" pitchFamily="50" charset="0"/>
              <a:cs typeface="Aparajita" panose="020B0604020202020204" pitchFamily="34" charset="0"/>
            </a:endParaRPr>
          </a:p>
          <a:p>
            <a:pPr marL="342900" indent="-342900">
              <a:buFont typeface="Arial" charset="0"/>
              <a:buChar char="•"/>
            </a:pPr>
            <a:r>
              <a:rPr lang="nl-NL" sz="2000" b="1" u="sng" dirty="0">
                <a:solidFill>
                  <a:srgbClr val="F1B39B"/>
                </a:solidFill>
                <a:latin typeface="Montserrat Light" panose="00000400000000000000" pitchFamily="50" charset="0"/>
                <a:cs typeface="Aparajita" panose="020B0604020202020204" pitchFamily="34" charset="0"/>
              </a:rPr>
              <a:t>Beperkte gezondheidsvaardigheden</a:t>
            </a:r>
          </a:p>
          <a:p>
            <a:r>
              <a:rPr lang="nl-NL" sz="2000" dirty="0">
                <a:solidFill>
                  <a:srgbClr val="2A4C60"/>
                </a:solidFill>
                <a:latin typeface="Montserrat Light" panose="00000400000000000000" pitchFamily="50" charset="0"/>
                <a:cs typeface="Aparajita" panose="020B0604020202020204" pitchFamily="34" charset="0"/>
              </a:rPr>
              <a:t>	Zijn minder goed geïnformeerd over zorg en 		zorgvoorzieningen, kunnen moeite hebben om 		vaardigheden met betrekking tot verzorging 		over te nemen.</a:t>
            </a:r>
          </a:p>
          <a:p>
            <a:pPr marL="342900" indent="-342900" algn="just">
              <a:buFont typeface="Arial" charset="0"/>
              <a:buChar char="•"/>
            </a:pPr>
            <a:endParaRPr lang="nl-NL" sz="2000" dirty="0">
              <a:cs typeface="Aparajita" panose="020B0604020202020204" pitchFamily="34" charset="0"/>
            </a:endParaRPr>
          </a:p>
        </p:txBody>
      </p:sp>
      <p:pic>
        <p:nvPicPr>
          <p:cNvPr id="4098" name="Picture 2" descr="Baby fotografie met grote zus: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601"/>
          <a:stretch/>
        </p:blipFill>
        <p:spPr bwMode="auto">
          <a:xfrm>
            <a:off x="157975" y="4303485"/>
            <a:ext cx="1745093" cy="2418665"/>
          </a:xfrm>
          <a:prstGeom prst="rect">
            <a:avLst/>
          </a:prstGeom>
          <a:noFill/>
          <a:ln w="57150">
            <a:solidFill>
              <a:srgbClr val="C0E4D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63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539552" y="1124744"/>
            <a:ext cx="8064896" cy="4924425"/>
          </a:xfrm>
          <a:prstGeom prst="rect">
            <a:avLst/>
          </a:prstGeom>
          <a:noFill/>
        </p:spPr>
        <p:txBody>
          <a:bodyPr wrap="square" rtlCol="0">
            <a:spAutoFit/>
          </a:bodyPr>
          <a:lstStyle/>
          <a:p>
            <a:pPr marL="342900" indent="-342900" algn="just">
              <a:buFont typeface="Arial" charset="0"/>
              <a:buChar char="•"/>
            </a:pPr>
            <a:endParaRPr lang="nl-NL" sz="600" dirty="0">
              <a:cs typeface="Aparajita" panose="020B0604020202020204" pitchFamily="34" charset="0"/>
            </a:endParaRPr>
          </a:p>
          <a:p>
            <a:r>
              <a:rPr lang="nl-NL" dirty="0">
                <a:solidFill>
                  <a:srgbClr val="2A4C60"/>
                </a:solidFill>
                <a:latin typeface="Montserrat Light" panose="00000400000000000000" pitchFamily="50" charset="0"/>
              </a:rPr>
              <a:t>Tips voor cliënten met beperkte gezondheidsvaardigheden:</a:t>
            </a:r>
          </a:p>
          <a:p>
            <a:endParaRPr lang="nl-NL" dirty="0">
              <a:solidFill>
                <a:srgbClr val="2A4C60"/>
              </a:solidFill>
              <a:latin typeface="Montserrat Light" panose="00000400000000000000" pitchFamily="50" charset="0"/>
            </a:endParaRPr>
          </a:p>
          <a:p>
            <a:pPr marL="228600" indent="-228600">
              <a:buFontTx/>
              <a:buAutoNum type="arabicPeriod"/>
              <a:defRPr/>
            </a:pPr>
            <a:r>
              <a:rPr lang="nl-NL" b="1" dirty="0">
                <a:solidFill>
                  <a:srgbClr val="2A4C60"/>
                </a:solidFill>
                <a:latin typeface="Montserrat Light" panose="00000400000000000000" pitchFamily="50" charset="0"/>
                <a:cs typeface="Aparajita" panose="020B0604020202020204" pitchFamily="34" charset="0"/>
              </a:rPr>
              <a:t>Praat langzaam en neem de tijd </a:t>
            </a:r>
            <a:r>
              <a:rPr lang="nl-NL" dirty="0">
                <a:solidFill>
                  <a:srgbClr val="2A4C60"/>
                </a:solidFill>
                <a:latin typeface="Montserrat Light" panose="00000400000000000000" pitchFamily="50" charset="0"/>
                <a:cs typeface="Aparajita" panose="020B0604020202020204" pitchFamily="34" charset="0"/>
              </a:rPr>
              <a:t>voor gesprekken. </a:t>
            </a:r>
          </a:p>
          <a:p>
            <a:pPr marL="228600" indent="-228600">
              <a:buFontTx/>
              <a:buAutoNum type="arabicPeriod"/>
              <a:defRPr/>
            </a:pPr>
            <a:endParaRPr lang="nl-NL" dirty="0">
              <a:solidFill>
                <a:srgbClr val="2A4C60"/>
              </a:solidFill>
              <a:latin typeface="Montserrat Light" panose="00000400000000000000" pitchFamily="50" charset="0"/>
              <a:cs typeface="Aparajita" panose="020B0604020202020204" pitchFamily="34" charset="0"/>
            </a:endParaRPr>
          </a:p>
          <a:p>
            <a:pPr marL="228600" indent="-228600">
              <a:buFontTx/>
              <a:buAutoNum type="arabicPeriod"/>
              <a:defRPr/>
            </a:pPr>
            <a:r>
              <a:rPr lang="nl-NL" b="1" dirty="0">
                <a:solidFill>
                  <a:srgbClr val="2A4C60"/>
                </a:solidFill>
                <a:latin typeface="Montserrat Light" panose="00000400000000000000" pitchFamily="50" charset="0"/>
                <a:cs typeface="Aparajita" panose="020B0604020202020204" pitchFamily="34" charset="0"/>
              </a:rPr>
              <a:t>Geef niet te veel informatie in een keer</a:t>
            </a:r>
            <a:r>
              <a:rPr lang="nl-NL" dirty="0">
                <a:solidFill>
                  <a:srgbClr val="2A4C60"/>
                </a:solidFill>
                <a:latin typeface="Montserrat Light" panose="00000400000000000000" pitchFamily="50" charset="0"/>
                <a:cs typeface="Aparajita" panose="020B0604020202020204" pitchFamily="34" charset="0"/>
              </a:rPr>
              <a:t>: beperk je tot één onderwerp en vertel alleen wat voor dat moment noodzakelijk is. </a:t>
            </a:r>
          </a:p>
          <a:p>
            <a:pPr marL="228600" indent="-228600">
              <a:buFontTx/>
              <a:buAutoNum type="arabicPeriod"/>
              <a:defRPr/>
            </a:pPr>
            <a:endParaRPr lang="nl-NL" dirty="0">
              <a:solidFill>
                <a:srgbClr val="2A4C60"/>
              </a:solidFill>
              <a:latin typeface="Montserrat Light" panose="00000400000000000000" pitchFamily="50" charset="0"/>
              <a:cs typeface="Aparajita" panose="020B0604020202020204" pitchFamily="34" charset="0"/>
            </a:endParaRPr>
          </a:p>
          <a:p>
            <a:pPr marL="228600" indent="-228600">
              <a:buFontTx/>
              <a:buAutoNum type="arabicPeriod"/>
              <a:defRPr/>
            </a:pPr>
            <a:r>
              <a:rPr lang="nl-NL" b="1" dirty="0">
                <a:solidFill>
                  <a:srgbClr val="2A4C60"/>
                </a:solidFill>
                <a:latin typeface="Montserrat Light" panose="00000400000000000000" pitchFamily="50" charset="0"/>
                <a:cs typeface="Aparajita" panose="020B0604020202020204" pitchFamily="34" charset="0"/>
              </a:rPr>
              <a:t>Gebruik eenvoudige woorden </a:t>
            </a:r>
            <a:r>
              <a:rPr lang="nl-NL" dirty="0">
                <a:solidFill>
                  <a:srgbClr val="2A4C60"/>
                </a:solidFill>
                <a:latin typeface="Montserrat Light" panose="00000400000000000000" pitchFamily="50" charset="0"/>
                <a:cs typeface="Aparajita" panose="020B0604020202020204" pitchFamily="34" charset="0"/>
              </a:rPr>
              <a:t>en vermijd medische terminologie.</a:t>
            </a:r>
          </a:p>
          <a:p>
            <a:pPr marL="228600" indent="-228600">
              <a:buFontTx/>
              <a:buAutoNum type="arabicPeriod"/>
              <a:defRPr/>
            </a:pPr>
            <a:endParaRPr lang="nl-NL" dirty="0">
              <a:solidFill>
                <a:srgbClr val="2A4C60"/>
              </a:solidFill>
              <a:latin typeface="Montserrat Light" panose="00000400000000000000" pitchFamily="50" charset="0"/>
              <a:cs typeface="Aparajita" panose="020B0604020202020204" pitchFamily="34" charset="0"/>
            </a:endParaRPr>
          </a:p>
          <a:p>
            <a:pPr marL="228600" indent="-228600">
              <a:buFontTx/>
              <a:buAutoNum type="arabicPeriod"/>
              <a:defRPr/>
            </a:pPr>
            <a:r>
              <a:rPr lang="nl-NL" b="1" dirty="0">
                <a:solidFill>
                  <a:srgbClr val="2A4C60"/>
                </a:solidFill>
                <a:latin typeface="Montserrat Light" panose="00000400000000000000" pitchFamily="50" charset="0"/>
                <a:cs typeface="Aparajita" panose="020B0604020202020204" pitchFamily="34" charset="0"/>
              </a:rPr>
              <a:t>Ondersteun het gesprek met visuele middelen</a:t>
            </a:r>
            <a:r>
              <a:rPr lang="nl-NL" dirty="0">
                <a:solidFill>
                  <a:srgbClr val="2A4C60"/>
                </a:solidFill>
                <a:latin typeface="Montserrat Light" panose="00000400000000000000" pitchFamily="50" charset="0"/>
                <a:cs typeface="Aparajita" panose="020B0604020202020204" pitchFamily="34" charset="0"/>
              </a:rPr>
              <a:t>, zoals beeldfolders of filmpjes. </a:t>
            </a:r>
          </a:p>
          <a:p>
            <a:pPr marL="228600" indent="-228600">
              <a:buFontTx/>
              <a:buAutoNum type="arabicPeriod"/>
              <a:defRPr/>
            </a:pPr>
            <a:endParaRPr lang="nl-NL" dirty="0">
              <a:solidFill>
                <a:srgbClr val="2A4C60"/>
              </a:solidFill>
              <a:latin typeface="Montserrat Light" panose="00000400000000000000" pitchFamily="50" charset="0"/>
              <a:cs typeface="Aparajita" panose="020B0604020202020204" pitchFamily="34" charset="0"/>
            </a:endParaRPr>
          </a:p>
          <a:p>
            <a:pPr marL="228600" indent="-228600">
              <a:buFontTx/>
              <a:buAutoNum type="arabicPeriod"/>
              <a:defRPr/>
            </a:pPr>
            <a:r>
              <a:rPr lang="nl-NL" b="1" dirty="0">
                <a:solidFill>
                  <a:srgbClr val="2A4C60"/>
                </a:solidFill>
                <a:latin typeface="Montserrat Light" panose="00000400000000000000" pitchFamily="50" charset="0"/>
                <a:cs typeface="Aparajita" panose="020B0604020202020204" pitchFamily="34" charset="0"/>
              </a:rPr>
              <a:t>Check altijd of je boodschap is overgekomen</a:t>
            </a:r>
            <a:r>
              <a:rPr lang="nl-NL" dirty="0">
                <a:solidFill>
                  <a:srgbClr val="2A4C60"/>
                </a:solidFill>
                <a:latin typeface="Montserrat Light" panose="00000400000000000000" pitchFamily="50" charset="0"/>
                <a:cs typeface="Aparajita" panose="020B0604020202020204" pitchFamily="34" charset="0"/>
              </a:rPr>
              <a:t>. Vraag de ouders om in eigen woorden na te vertellen wat je hebt gezegd. </a:t>
            </a:r>
          </a:p>
          <a:p>
            <a:pPr marL="228600" indent="-228600">
              <a:buFontTx/>
              <a:buAutoNum type="arabicPeriod"/>
              <a:defRPr/>
            </a:pPr>
            <a:endParaRPr lang="nl-NL" dirty="0">
              <a:solidFill>
                <a:srgbClr val="2A4C60"/>
              </a:solidFill>
              <a:latin typeface="Montserrat Light" panose="00000400000000000000" pitchFamily="50" charset="0"/>
              <a:cs typeface="Aparajita" panose="020B0604020202020204" pitchFamily="34" charset="0"/>
            </a:endParaRPr>
          </a:p>
          <a:p>
            <a:pPr marL="228600" indent="-228600">
              <a:buFontTx/>
              <a:buAutoNum type="arabicPeriod"/>
              <a:defRPr/>
            </a:pPr>
            <a:r>
              <a:rPr lang="nl-NL" b="1" dirty="0">
                <a:solidFill>
                  <a:srgbClr val="2A4C60"/>
                </a:solidFill>
                <a:latin typeface="Montserrat Light" panose="00000400000000000000" pitchFamily="50" charset="0"/>
                <a:cs typeface="Aparajita" panose="020B0604020202020204" pitchFamily="34" charset="0"/>
              </a:rPr>
              <a:t>Leg handelingen niet uit, maar doe ze voor. </a:t>
            </a:r>
            <a:endParaRPr lang="nl-NL" b="1" dirty="0">
              <a:solidFill>
                <a:srgbClr val="2A4C60"/>
              </a:solidFill>
              <a:latin typeface="Montserrat Light" panose="00000400000000000000" pitchFamily="50" charset="0"/>
            </a:endParaRPr>
          </a:p>
          <a:p>
            <a:pPr algn="just"/>
            <a:endParaRPr lang="nl-NL" sz="2000" dirty="0">
              <a:cs typeface="Aparajita" panose="020B0604020202020204" pitchFamily="34" charset="0"/>
            </a:endParaRPr>
          </a:p>
        </p:txBody>
      </p:sp>
      <p:sp>
        <p:nvSpPr>
          <p:cNvPr id="8" name="Titel 3"/>
          <p:cNvSpPr>
            <a:spLocks noGrp="1"/>
          </p:cNvSpPr>
          <p:nvPr>
            <p:ph type="title"/>
          </p:nvPr>
        </p:nvSpPr>
        <p:spPr>
          <a:xfrm>
            <a:off x="179512" y="-12692"/>
            <a:ext cx="8856984" cy="1143000"/>
          </a:xfrm>
        </p:spPr>
        <p:txBody>
          <a:bodyPr>
            <a:normAutofit/>
          </a:bodyPr>
          <a:lstStyle/>
          <a:p>
            <a:r>
              <a:rPr lang="nl-NL" sz="3600" dirty="0">
                <a:solidFill>
                  <a:srgbClr val="C0E4DA"/>
                </a:solidFill>
                <a:latin typeface="olivier" pitchFamily="2" charset="0"/>
              </a:rPr>
              <a:t>Gezondheidsrisico’s in allochtone gezinnen</a:t>
            </a:r>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0"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1" name="Afbeelding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Tree>
    <p:extLst>
      <p:ext uri="{BB962C8B-B14F-4D97-AF65-F5344CB8AC3E}">
        <p14:creationId xmlns:p14="http://schemas.microsoft.com/office/powerpoint/2010/main" val="658697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0"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sp>
        <p:nvSpPr>
          <p:cNvPr id="4" name="Titel 3"/>
          <p:cNvSpPr>
            <a:spLocks noGrp="1"/>
          </p:cNvSpPr>
          <p:nvPr>
            <p:ph type="title"/>
          </p:nvPr>
        </p:nvSpPr>
        <p:spPr>
          <a:xfrm>
            <a:off x="611560" y="163412"/>
            <a:ext cx="8229600" cy="1143000"/>
          </a:xfrm>
        </p:spPr>
        <p:txBody>
          <a:bodyPr>
            <a:normAutofit/>
          </a:bodyPr>
          <a:lstStyle/>
          <a:p>
            <a:pPr algn="l"/>
            <a:r>
              <a:rPr lang="nl-NL" sz="5400" dirty="0">
                <a:solidFill>
                  <a:srgbClr val="F1B39B"/>
                </a:solidFill>
                <a:latin typeface="olivier" pitchFamily="2" charset="0"/>
              </a:rPr>
              <a:t>Opzet bijscholing</a:t>
            </a:r>
          </a:p>
        </p:txBody>
      </p:sp>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12" name="Tijdelijke aanduiding voor inhoud 2"/>
          <p:cNvSpPr txBox="1">
            <a:spLocks/>
          </p:cNvSpPr>
          <p:nvPr/>
        </p:nvSpPr>
        <p:spPr>
          <a:xfrm>
            <a:off x="611560" y="135714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dirty="0">
                <a:solidFill>
                  <a:srgbClr val="2A4C60"/>
                </a:solidFill>
                <a:latin typeface="Montserrat Light" panose="00000400000000000000" pitchFamily="50" charset="0"/>
              </a:rPr>
              <a:t>Introductie</a:t>
            </a:r>
          </a:p>
          <a:p>
            <a:r>
              <a:rPr lang="nl-NL" dirty="0">
                <a:solidFill>
                  <a:srgbClr val="2A4C60"/>
                </a:solidFill>
                <a:latin typeface="Montserrat Light" panose="00000400000000000000" pitchFamily="50" charset="0"/>
              </a:rPr>
              <a:t>Cultuur(verschillen)</a:t>
            </a:r>
          </a:p>
          <a:p>
            <a:r>
              <a:rPr lang="nl-NL" dirty="0">
                <a:solidFill>
                  <a:srgbClr val="2A4C60"/>
                </a:solidFill>
                <a:latin typeface="Montserrat Light" panose="00000400000000000000" pitchFamily="50" charset="0"/>
              </a:rPr>
              <a:t>Presentatie van jezelf en je vakgebied in het gezin</a:t>
            </a:r>
          </a:p>
          <a:p>
            <a:r>
              <a:rPr lang="nl-NL" dirty="0">
                <a:solidFill>
                  <a:srgbClr val="2A4C60"/>
                </a:solidFill>
                <a:latin typeface="Montserrat Light" panose="00000400000000000000" pitchFamily="50" charset="0"/>
              </a:rPr>
              <a:t>(Interculturele) communicatie &amp; succesvol adviseren en informeren</a:t>
            </a:r>
          </a:p>
          <a:p>
            <a:r>
              <a:rPr lang="nl-NL" dirty="0">
                <a:solidFill>
                  <a:srgbClr val="2A4C60"/>
                </a:solidFill>
                <a:latin typeface="Montserrat Light" panose="00000400000000000000" pitchFamily="50" charset="0"/>
              </a:rPr>
              <a:t>Gezondheidsrisico’s in allochtone gezinnen</a:t>
            </a:r>
          </a:p>
        </p:txBody>
      </p:sp>
    </p:spTree>
    <p:extLst>
      <p:ext uri="{BB962C8B-B14F-4D97-AF65-F5344CB8AC3E}">
        <p14:creationId xmlns:p14="http://schemas.microsoft.com/office/powerpoint/2010/main" val="173063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0" name="Tijdelijke aanduiding voor inhoud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63888" y="6219293"/>
            <a:ext cx="1810544" cy="557375"/>
          </a:xfrm>
        </p:spPr>
      </p:pic>
      <p:sp>
        <p:nvSpPr>
          <p:cNvPr id="4" name="Titel 3"/>
          <p:cNvSpPr>
            <a:spLocks noGrp="1"/>
          </p:cNvSpPr>
          <p:nvPr>
            <p:ph type="title"/>
          </p:nvPr>
        </p:nvSpPr>
        <p:spPr>
          <a:xfrm>
            <a:off x="611560" y="-12692"/>
            <a:ext cx="8229600" cy="1143000"/>
          </a:xfrm>
        </p:spPr>
        <p:txBody>
          <a:bodyPr>
            <a:normAutofit/>
          </a:bodyPr>
          <a:lstStyle/>
          <a:p>
            <a:r>
              <a:rPr lang="nl-NL" sz="5400" dirty="0">
                <a:solidFill>
                  <a:srgbClr val="F1B39B"/>
                </a:solidFill>
                <a:latin typeface="olivier" pitchFamily="2" charset="0"/>
              </a:rPr>
              <a:t>Introductie</a:t>
            </a:r>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pic>
        <p:nvPicPr>
          <p:cNvPr id="8" name="Picture 2" descr="W:\Beleids-kwaliteitsmedewerker\05 Scholing en bijscholing bureau (KCKZ)\Scholing\Training zorgverlening allochtone gezinnen\marokkaans moeder en bab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0459" y="1965683"/>
            <a:ext cx="4758331" cy="3166258"/>
          </a:xfrm>
          <a:prstGeom prst="rect">
            <a:avLst/>
          </a:prstGeom>
          <a:noFill/>
          <a:ln w="76200">
            <a:solidFill>
              <a:srgbClr val="C0E4D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63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1560" y="-12692"/>
            <a:ext cx="8229600" cy="1143000"/>
          </a:xfrm>
        </p:spPr>
        <p:txBody>
          <a:bodyPr>
            <a:normAutofit/>
          </a:bodyPr>
          <a:lstStyle/>
          <a:p>
            <a:pPr algn="l"/>
            <a:r>
              <a:rPr lang="nl-NL" sz="5400" dirty="0">
                <a:solidFill>
                  <a:srgbClr val="C0E4DA"/>
                </a:solidFill>
                <a:latin typeface="olivier" pitchFamily="2" charset="0"/>
              </a:rPr>
              <a:t>Cultuur (verschillen)</a:t>
            </a:r>
          </a:p>
        </p:txBody>
      </p:sp>
      <p:pic>
        <p:nvPicPr>
          <p:cNvPr id="12" name="Afbeelding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4" name="Tijdelijke aanduiding voor inhoud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a:prstGeom prst="rect">
            <a:avLst/>
          </a:prstGeom>
        </p:spPr>
      </p:pic>
      <p:pic>
        <p:nvPicPr>
          <p:cNvPr id="15" name="Afbeelding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17" name="Tekstvak 16"/>
          <p:cNvSpPr txBox="1"/>
          <p:nvPr/>
        </p:nvSpPr>
        <p:spPr>
          <a:xfrm>
            <a:off x="484798" y="976002"/>
            <a:ext cx="8064896" cy="5632311"/>
          </a:xfrm>
          <a:prstGeom prst="rect">
            <a:avLst/>
          </a:prstGeom>
          <a:noFill/>
        </p:spPr>
        <p:txBody>
          <a:bodyPr wrap="square" rtlCol="0">
            <a:spAutoFit/>
          </a:bodyPr>
          <a:lstStyle/>
          <a:p>
            <a:pPr algn="just"/>
            <a:r>
              <a:rPr lang="nl-NL" sz="2000" b="1" u="sng" dirty="0">
                <a:solidFill>
                  <a:srgbClr val="F1B39B"/>
                </a:solidFill>
                <a:latin typeface="Montserrat Light" panose="00000400000000000000" pitchFamily="50" charset="0"/>
                <a:cs typeface="Aparajita" panose="020B0604020202020204" pitchFamily="34" charset="0"/>
              </a:rPr>
              <a:t>Wat is cultuur?</a:t>
            </a:r>
          </a:p>
          <a:p>
            <a:pPr marL="342900" indent="-342900" algn="just">
              <a:buFont typeface="Arial" pitchFamily="34" charset="0"/>
              <a:buChar char="•"/>
            </a:pPr>
            <a:endParaRPr lang="nl-NL" sz="2000" dirty="0">
              <a:solidFill>
                <a:srgbClr val="2A4C60"/>
              </a:solidFill>
              <a:latin typeface="Montserrat Light" panose="00000400000000000000" pitchFamily="50" charset="0"/>
              <a:cs typeface="Aparajita" panose="020B0604020202020204" pitchFamily="34" charset="0"/>
            </a:endParaRPr>
          </a:p>
          <a:p>
            <a:pPr marL="342900" indent="-342900" algn="just">
              <a:buFont typeface="Arial" pitchFamily="34" charset="0"/>
              <a:buChar char="•"/>
            </a:pPr>
            <a:r>
              <a:rPr lang="nl-NL" sz="2000" dirty="0">
                <a:solidFill>
                  <a:srgbClr val="2A4C60"/>
                </a:solidFill>
                <a:latin typeface="Montserrat Light" panose="00000400000000000000" pitchFamily="50" charset="0"/>
              </a:rPr>
              <a:t>Het begrip cultuur wordt in verschillende betekenissen gebruikt. In brede zin wordt het gebruikt voor alles wat door de samenleving wordt voortgebracht; 'cultuur' wordt dan tegenover 'natuur' gesteld.</a:t>
            </a:r>
          </a:p>
          <a:p>
            <a:pPr marL="342900" indent="-342900" algn="just">
              <a:buFont typeface="Arial" pitchFamily="34" charset="0"/>
              <a:buChar char="•"/>
            </a:pPr>
            <a:endParaRPr lang="nl-NL" sz="2000" dirty="0">
              <a:solidFill>
                <a:srgbClr val="2A4C60"/>
              </a:solidFill>
              <a:latin typeface="Montserrat Light" panose="00000400000000000000" pitchFamily="50" charset="0"/>
              <a:cs typeface="Aparajita" panose="020B0604020202020204" pitchFamily="34" charset="0"/>
            </a:endParaRPr>
          </a:p>
          <a:p>
            <a:pPr marL="342900" indent="-342900" algn="just">
              <a:buFont typeface="Arial" pitchFamily="34" charset="0"/>
              <a:buChar char="•"/>
            </a:pPr>
            <a:r>
              <a:rPr lang="nl-NL" sz="2000" dirty="0">
                <a:solidFill>
                  <a:srgbClr val="2A4C60"/>
                </a:solidFill>
                <a:latin typeface="Montserrat Light" panose="00000400000000000000" pitchFamily="50" charset="0"/>
                <a:cs typeface="Aparajita" panose="020B0604020202020204" pitchFamily="34" charset="0"/>
              </a:rPr>
              <a:t>Het geheel van geestelijke verworvenheden van een land, volk enz.; beschaving: eetcultuur, wooncultuur (Van Dale)</a:t>
            </a:r>
          </a:p>
          <a:p>
            <a:pPr algn="just"/>
            <a:endParaRPr lang="nl-NL" sz="2000" dirty="0">
              <a:solidFill>
                <a:srgbClr val="2A4C60"/>
              </a:solidFill>
              <a:latin typeface="Montserrat Light" panose="00000400000000000000" pitchFamily="50" charset="0"/>
              <a:cs typeface="Aparajita" panose="020B0604020202020204" pitchFamily="34" charset="0"/>
            </a:endParaRPr>
          </a:p>
          <a:p>
            <a:pPr marL="342900" indent="-342900" algn="just">
              <a:buFont typeface="Arial" charset="0"/>
              <a:buChar char="•"/>
            </a:pPr>
            <a:r>
              <a:rPr lang="nl-NL" sz="2000" dirty="0">
                <a:solidFill>
                  <a:srgbClr val="2A4C60"/>
                </a:solidFill>
                <a:latin typeface="Montserrat Light" panose="00000400000000000000" pitchFamily="50" charset="0"/>
                <a:cs typeface="Aparajita" panose="020B0604020202020204" pitchFamily="34" charset="0"/>
              </a:rPr>
              <a:t>Cultuur of beschaving is het geheel aan gewoonten en (</a:t>
            </a:r>
            <a:r>
              <a:rPr lang="nl-NL" sz="2000" dirty="0" err="1">
                <a:solidFill>
                  <a:srgbClr val="2A4C60"/>
                </a:solidFill>
                <a:latin typeface="Montserrat Light" panose="00000400000000000000" pitchFamily="50" charset="0"/>
                <a:cs typeface="Aparajita" panose="020B0604020202020204" pitchFamily="34" charset="0"/>
              </a:rPr>
              <a:t>gedrags</a:t>
            </a:r>
            <a:r>
              <a:rPr lang="nl-NL" sz="2000" dirty="0">
                <a:solidFill>
                  <a:srgbClr val="2A4C60"/>
                </a:solidFill>
                <a:latin typeface="Montserrat Light" panose="00000400000000000000" pitchFamily="50" charset="0"/>
                <a:cs typeface="Aparajita" panose="020B0604020202020204" pitchFamily="34" charset="0"/>
              </a:rPr>
              <a:t>)regels dat bij een volk of stam hoort. Cultuur omvat de gewoonten en gebruiken waarover een volk in het land zelf beschikt of die een volk meeneemt uit het land van herkomst. Hieronder vallen onder andere het geheel van normen en waarden, de voeding, eetgewoonten, kleding, godsdienst en muziek en dans. </a:t>
            </a:r>
          </a:p>
          <a:p>
            <a:pPr marL="342900" indent="-342900" algn="just">
              <a:buFont typeface="Arial" charset="0"/>
              <a:buChar char="•"/>
            </a:pPr>
            <a:endParaRPr lang="nl-NL" sz="2000" dirty="0">
              <a:cs typeface="Aparajita" panose="020B0604020202020204" pitchFamily="34" charset="0"/>
            </a:endParaRPr>
          </a:p>
        </p:txBody>
      </p:sp>
    </p:spTree>
    <p:extLst>
      <p:ext uri="{BB962C8B-B14F-4D97-AF65-F5344CB8AC3E}">
        <p14:creationId xmlns:p14="http://schemas.microsoft.com/office/powerpoint/2010/main" val="173063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1560" y="-12692"/>
            <a:ext cx="8229600" cy="1143000"/>
          </a:xfrm>
        </p:spPr>
        <p:txBody>
          <a:bodyPr>
            <a:normAutofit/>
          </a:bodyPr>
          <a:lstStyle/>
          <a:p>
            <a:pPr algn="l"/>
            <a:r>
              <a:rPr lang="nl-NL" sz="5400" dirty="0">
                <a:solidFill>
                  <a:srgbClr val="C0E4DA"/>
                </a:solidFill>
                <a:latin typeface="olivier" pitchFamily="2" charset="0"/>
              </a:rPr>
              <a:t>Cultuur (verschillen)</a:t>
            </a:r>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16" name="Tekstvak 15"/>
          <p:cNvSpPr txBox="1"/>
          <p:nvPr/>
        </p:nvSpPr>
        <p:spPr>
          <a:xfrm>
            <a:off x="539552" y="1124744"/>
            <a:ext cx="8064896" cy="5109091"/>
          </a:xfrm>
          <a:prstGeom prst="rect">
            <a:avLst/>
          </a:prstGeom>
          <a:noFill/>
        </p:spPr>
        <p:txBody>
          <a:bodyPr wrap="square" rtlCol="0">
            <a:spAutoFit/>
          </a:bodyPr>
          <a:lstStyle/>
          <a:p>
            <a:pPr algn="just"/>
            <a:r>
              <a:rPr lang="nl-NL" dirty="0">
                <a:solidFill>
                  <a:srgbClr val="2A4C60"/>
                </a:solidFill>
                <a:latin typeface="Montserrat Light" panose="00000400000000000000" pitchFamily="50" charset="0"/>
                <a:cs typeface="Aparajita" panose="020B0604020202020204" pitchFamily="34" charset="0"/>
              </a:rPr>
              <a:t>Verschillen tussen culturen onderling kunnen zich dus op diverse gebieden voordoen: eetgewoontes, manier van wonen, kleding etc. Maar ook op het dieper liggende gebied van normen en waarden. Dit kan in de zorg soms voor problemen of discussie zorgen omdat jij heel anders over een situatie denkt dan de cliënt. Of omdat jullie een gebeurtenis heel anders uitleggen.</a:t>
            </a:r>
          </a:p>
          <a:p>
            <a:pPr algn="just"/>
            <a:endParaRPr lang="nl-NL" dirty="0">
              <a:solidFill>
                <a:srgbClr val="2A4C60"/>
              </a:solidFill>
              <a:latin typeface="Montserrat Light" panose="00000400000000000000" pitchFamily="50" charset="0"/>
              <a:cs typeface="Aparajita" panose="020B0604020202020204" pitchFamily="34" charset="0"/>
            </a:endParaRPr>
          </a:p>
          <a:p>
            <a:pPr marL="342900" lvl="0" indent="-342900" algn="just">
              <a:buFont typeface="Arial" pitchFamily="34" charset="0"/>
              <a:buChar char="•"/>
            </a:pPr>
            <a:r>
              <a:rPr lang="nl-NL" dirty="0">
                <a:solidFill>
                  <a:srgbClr val="2A4C60"/>
                </a:solidFill>
                <a:latin typeface="Montserrat Light" panose="00000400000000000000" pitchFamily="50" charset="0"/>
              </a:rPr>
              <a:t>Waarden: </a:t>
            </a:r>
            <a:r>
              <a:rPr lang="nl-NL" sz="1600" i="1" u="sng" dirty="0">
                <a:solidFill>
                  <a:srgbClr val="2A4C60"/>
                </a:solidFill>
                <a:latin typeface="Montserrat Light" panose="00000400000000000000" pitchFamily="50" charset="0"/>
              </a:rPr>
              <a:t>Een waarde is iets dat je belangrijk, goed en zinvol vindt. </a:t>
            </a:r>
            <a:r>
              <a:rPr lang="nl-NL" sz="1600" i="1" dirty="0">
                <a:solidFill>
                  <a:srgbClr val="2A4C60"/>
                </a:solidFill>
                <a:latin typeface="Montserrat Light" panose="00000400000000000000" pitchFamily="50" charset="0"/>
              </a:rPr>
              <a:t>Waarden geven richting aan wat je wel of juist niet wilt doen. Vaak heb je die waarden van huis uit meegekregen. Voorbeelden van waarden zijn vertrouwen, beleefdheid, verantwoordelijkheid, zorgen voor je naasten, gastvrijheid of dankbaarheid. </a:t>
            </a:r>
          </a:p>
          <a:p>
            <a:pPr lvl="0" algn="just"/>
            <a:endParaRPr lang="nl-NL" sz="1600" i="1" dirty="0">
              <a:solidFill>
                <a:srgbClr val="2A4C60"/>
              </a:solidFill>
              <a:latin typeface="Montserrat Light" panose="00000400000000000000" pitchFamily="50" charset="0"/>
            </a:endParaRPr>
          </a:p>
          <a:p>
            <a:pPr marL="342900" lvl="0" indent="-342900" algn="just">
              <a:buFont typeface="Arial" pitchFamily="34" charset="0"/>
              <a:buChar char="•"/>
            </a:pPr>
            <a:r>
              <a:rPr lang="nl-NL" dirty="0">
                <a:solidFill>
                  <a:srgbClr val="2A4C60"/>
                </a:solidFill>
                <a:latin typeface="Montserrat Light" panose="00000400000000000000" pitchFamily="50" charset="0"/>
                <a:cs typeface="Aparajita" panose="020B0604020202020204" pitchFamily="34" charset="0"/>
              </a:rPr>
              <a:t>Normen: </a:t>
            </a:r>
            <a:r>
              <a:rPr lang="nl-NL" sz="1600" i="1" u="sng" dirty="0">
                <a:solidFill>
                  <a:srgbClr val="2A4C60"/>
                </a:solidFill>
                <a:latin typeface="Montserrat Light" panose="00000400000000000000" pitchFamily="50" charset="0"/>
              </a:rPr>
              <a:t>Normen gaan over wat gevoelsmatig goed en fout is. </a:t>
            </a:r>
            <a:r>
              <a:rPr lang="nl-NL" sz="1600" i="1" dirty="0">
                <a:solidFill>
                  <a:srgbClr val="2A4C60"/>
                </a:solidFill>
                <a:latin typeface="Montserrat Light" panose="00000400000000000000" pitchFamily="50" charset="0"/>
              </a:rPr>
              <a:t>Bijvoorbeeld: je moet op tijd zijn, je moet iedere dag douchen, je moet met mes en vork eten, je doet je schoenen uit als je van buiten komt, je mag ouderen niet in de rede vallen, je zorgt zelf voor je oude vader of moeder, enzovoort. </a:t>
            </a:r>
            <a:endParaRPr lang="nl-NL" dirty="0">
              <a:solidFill>
                <a:srgbClr val="2A4C60"/>
              </a:solidFill>
              <a:latin typeface="Montserrat Light" panose="00000400000000000000" pitchFamily="50" charset="0"/>
              <a:cs typeface="Aparajita" panose="020B0604020202020204" pitchFamily="34" charset="0"/>
            </a:endParaRPr>
          </a:p>
          <a:p>
            <a:pPr algn="just"/>
            <a:endParaRPr lang="nl-NL" sz="2000" dirty="0">
              <a:cs typeface="Aparajita" panose="020B0604020202020204" pitchFamily="34" charset="0"/>
            </a:endParaRPr>
          </a:p>
        </p:txBody>
      </p:sp>
    </p:spTree>
    <p:extLst>
      <p:ext uri="{BB962C8B-B14F-4D97-AF65-F5344CB8AC3E}">
        <p14:creationId xmlns:p14="http://schemas.microsoft.com/office/powerpoint/2010/main" val="4042133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23528" y="6158"/>
            <a:ext cx="8532440" cy="1143000"/>
          </a:xfrm>
        </p:spPr>
        <p:txBody>
          <a:bodyPr>
            <a:noAutofit/>
          </a:bodyPr>
          <a:lstStyle/>
          <a:p>
            <a:pPr algn="l"/>
            <a:r>
              <a:rPr lang="nl-NL" sz="5400" dirty="0">
                <a:solidFill>
                  <a:srgbClr val="C0E4DA"/>
                </a:solidFill>
                <a:latin typeface="olivier" pitchFamily="2" charset="0"/>
              </a:rPr>
              <a:t>Cultuur (verschillen)</a:t>
            </a:r>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15" name="Tekstvak 14"/>
          <p:cNvSpPr txBox="1"/>
          <p:nvPr/>
        </p:nvSpPr>
        <p:spPr>
          <a:xfrm>
            <a:off x="436712" y="903388"/>
            <a:ext cx="8064896" cy="5386090"/>
          </a:xfrm>
          <a:prstGeom prst="rect">
            <a:avLst/>
          </a:prstGeom>
          <a:noFill/>
        </p:spPr>
        <p:txBody>
          <a:bodyPr wrap="square" rtlCol="0">
            <a:spAutoFit/>
          </a:bodyPr>
          <a:lstStyle/>
          <a:p>
            <a:pPr algn="just"/>
            <a:r>
              <a:rPr lang="nl-NL" dirty="0">
                <a:solidFill>
                  <a:srgbClr val="2A4C60"/>
                </a:solidFill>
                <a:latin typeface="Montserrat Light" panose="00000400000000000000" pitchFamily="50" charset="0"/>
              </a:rPr>
              <a:t>Om goed te zijn in je vak is het van belang dat je jouw eigen waarden en normen kent. Je gaat daar flexibel mee om en je verdiept je in de denkbeelden van de cliënten, zodat je hen beter begrijpt. </a:t>
            </a:r>
          </a:p>
          <a:p>
            <a:pPr algn="just"/>
            <a:endParaRPr lang="nl-NL" dirty="0">
              <a:solidFill>
                <a:srgbClr val="2A4C60"/>
              </a:solidFill>
              <a:latin typeface="Montserrat Light" panose="00000400000000000000" pitchFamily="50" charset="0"/>
            </a:endParaRPr>
          </a:p>
          <a:p>
            <a:r>
              <a:rPr lang="nl-NL" dirty="0">
                <a:solidFill>
                  <a:srgbClr val="2A4C60"/>
                </a:solidFill>
                <a:latin typeface="Montserrat Light" panose="00000400000000000000" pitchFamily="50" charset="0"/>
              </a:rPr>
              <a:t>Voorbeelden van belangrijke waarden t.a.v. de verzorging van cliënten:</a:t>
            </a:r>
          </a:p>
          <a:p>
            <a:endParaRPr lang="nl-NL" dirty="0">
              <a:solidFill>
                <a:srgbClr val="2A4C60"/>
              </a:solidFill>
              <a:latin typeface="Montserrat Light" panose="00000400000000000000" pitchFamily="50" charset="0"/>
              <a:cs typeface="Aparajita" panose="020B0604020202020204" pitchFamily="34" charset="0"/>
            </a:endParaRPr>
          </a:p>
          <a:p>
            <a:endParaRPr lang="nl-NL" dirty="0">
              <a:solidFill>
                <a:srgbClr val="2A4C60"/>
              </a:solidFill>
              <a:latin typeface="Montserrat Light" panose="00000400000000000000" pitchFamily="50" charset="0"/>
              <a:cs typeface="Aparajita" panose="020B0604020202020204" pitchFamily="34" charset="0"/>
            </a:endParaRPr>
          </a:p>
          <a:p>
            <a:endParaRPr lang="nl-NL" dirty="0">
              <a:solidFill>
                <a:srgbClr val="2A4C60"/>
              </a:solidFill>
              <a:latin typeface="Montserrat Light" panose="00000400000000000000" pitchFamily="50" charset="0"/>
              <a:cs typeface="Aparajita" panose="020B0604020202020204" pitchFamily="34" charset="0"/>
            </a:endParaRPr>
          </a:p>
          <a:p>
            <a:endParaRPr lang="nl-NL" dirty="0">
              <a:solidFill>
                <a:srgbClr val="2A4C60"/>
              </a:solidFill>
              <a:latin typeface="Montserrat Light" panose="00000400000000000000" pitchFamily="50" charset="0"/>
              <a:cs typeface="Aparajita" panose="020B0604020202020204" pitchFamily="34" charset="0"/>
            </a:endParaRPr>
          </a:p>
          <a:p>
            <a:endParaRPr lang="nl-NL" dirty="0">
              <a:solidFill>
                <a:srgbClr val="2A4C60"/>
              </a:solidFill>
              <a:latin typeface="Montserrat Light" panose="00000400000000000000" pitchFamily="50" charset="0"/>
              <a:cs typeface="Aparajita" panose="020B0604020202020204" pitchFamily="34" charset="0"/>
            </a:endParaRPr>
          </a:p>
          <a:p>
            <a:endParaRPr lang="nl-NL" dirty="0">
              <a:solidFill>
                <a:srgbClr val="2A4C60"/>
              </a:solidFill>
              <a:latin typeface="Montserrat Light" panose="00000400000000000000" pitchFamily="50" charset="0"/>
              <a:cs typeface="Aparajita" panose="020B0604020202020204" pitchFamily="34" charset="0"/>
            </a:endParaRPr>
          </a:p>
          <a:p>
            <a:endParaRPr lang="nl-NL" dirty="0">
              <a:solidFill>
                <a:srgbClr val="2A4C60"/>
              </a:solidFill>
              <a:latin typeface="Montserrat Light" panose="00000400000000000000" pitchFamily="50" charset="0"/>
              <a:cs typeface="Aparajita" panose="020B0604020202020204" pitchFamily="34" charset="0"/>
            </a:endParaRPr>
          </a:p>
          <a:p>
            <a:endParaRPr lang="nl-NL" dirty="0">
              <a:solidFill>
                <a:srgbClr val="2A4C60"/>
              </a:solidFill>
              <a:latin typeface="Montserrat Light" panose="00000400000000000000" pitchFamily="50" charset="0"/>
              <a:cs typeface="Aparajita" panose="020B0604020202020204" pitchFamily="34" charset="0"/>
            </a:endParaRPr>
          </a:p>
          <a:p>
            <a:endParaRPr lang="nl-NL" dirty="0">
              <a:solidFill>
                <a:srgbClr val="2A4C60"/>
              </a:solidFill>
              <a:latin typeface="Montserrat Light" panose="00000400000000000000" pitchFamily="50" charset="0"/>
              <a:cs typeface="Aparajita" panose="020B0604020202020204" pitchFamily="34" charset="0"/>
            </a:endParaRPr>
          </a:p>
          <a:p>
            <a:endParaRPr lang="nl-NL" dirty="0">
              <a:solidFill>
                <a:srgbClr val="2A4C60"/>
              </a:solidFill>
              <a:latin typeface="Montserrat Light" panose="00000400000000000000" pitchFamily="50" charset="0"/>
              <a:cs typeface="Aparajita" panose="020B0604020202020204" pitchFamily="34" charset="0"/>
            </a:endParaRPr>
          </a:p>
          <a:p>
            <a:r>
              <a:rPr lang="nl-NL" dirty="0">
                <a:solidFill>
                  <a:srgbClr val="2A4C60"/>
                </a:solidFill>
                <a:latin typeface="Montserrat Light" panose="00000400000000000000" pitchFamily="50" charset="0"/>
                <a:cs typeface="Aparajita" panose="020B0604020202020204" pitchFamily="34" charset="0"/>
              </a:rPr>
              <a:t>Welke waarden zijn voor jullie van belang bij de verzorging van een gezin?</a:t>
            </a:r>
          </a:p>
          <a:p>
            <a:r>
              <a:rPr lang="nl-NL" dirty="0">
                <a:solidFill>
                  <a:srgbClr val="2A4C60"/>
                </a:solidFill>
                <a:latin typeface="Montserrat Light" panose="00000400000000000000" pitchFamily="50" charset="0"/>
                <a:cs typeface="Aparajita" panose="020B0604020202020204" pitchFamily="34" charset="0"/>
              </a:rPr>
              <a:t>Wat is voor jullie belangrijk, goed en zinvol? </a:t>
            </a:r>
          </a:p>
          <a:p>
            <a:endParaRPr lang="nl-NL" sz="2000" dirty="0">
              <a:cs typeface="Aparajita" panose="020B0604020202020204" pitchFamily="34" charset="0"/>
            </a:endParaRPr>
          </a:p>
        </p:txBody>
      </p:sp>
      <p:pic>
        <p:nvPicPr>
          <p:cNvPr id="16" name="Afbeelding 15"/>
          <p:cNvPicPr/>
          <p:nvPr/>
        </p:nvPicPr>
        <p:blipFill rotWithShape="1">
          <a:blip r:embed="rId6">
            <a:duotone>
              <a:schemeClr val="accent6">
                <a:shade val="45000"/>
                <a:satMod val="135000"/>
              </a:schemeClr>
              <a:prstClr val="white"/>
            </a:duotone>
          </a:blip>
          <a:srcRect l="28239" t="16026" r="50830" b="7896"/>
          <a:stretch/>
        </p:blipFill>
        <p:spPr bwMode="auto">
          <a:xfrm rot="16200000">
            <a:off x="4521798" y="1091937"/>
            <a:ext cx="2548676" cy="5184576"/>
          </a:xfrm>
          <a:prstGeom prst="rect">
            <a:avLst/>
          </a:prstGeom>
          <a:ln w="38100">
            <a:solidFill>
              <a:srgbClr val="C0E4DA"/>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063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67544" y="0"/>
            <a:ext cx="8229600" cy="1143000"/>
          </a:xfrm>
        </p:spPr>
        <p:txBody>
          <a:bodyPr>
            <a:normAutofit/>
          </a:bodyPr>
          <a:lstStyle/>
          <a:p>
            <a:pPr algn="l"/>
            <a:r>
              <a:rPr lang="nl-NL" dirty="0">
                <a:solidFill>
                  <a:srgbClr val="C0E4DA"/>
                </a:solidFill>
                <a:latin typeface="olivier" pitchFamily="2" charset="0"/>
              </a:rPr>
              <a:t>Cultuur (verschillen)</a:t>
            </a:r>
          </a:p>
        </p:txBody>
      </p:sp>
      <p:sp>
        <p:nvSpPr>
          <p:cNvPr id="13" name="Tekstvak 12"/>
          <p:cNvSpPr txBox="1"/>
          <p:nvPr/>
        </p:nvSpPr>
        <p:spPr>
          <a:xfrm>
            <a:off x="755576" y="1148171"/>
            <a:ext cx="7941568" cy="461665"/>
          </a:xfrm>
          <a:prstGeom prst="rect">
            <a:avLst/>
          </a:prstGeom>
          <a:noFill/>
        </p:spPr>
        <p:txBody>
          <a:bodyPr wrap="square" rtlCol="0">
            <a:spAutoFit/>
          </a:bodyPr>
          <a:lstStyle/>
          <a:p>
            <a:pPr marL="342900" indent="-342900">
              <a:buFont typeface="Arial" charset="0"/>
              <a:buChar char="•"/>
            </a:pPr>
            <a:endParaRPr lang="nl-NL" sz="2400" dirty="0">
              <a:solidFill>
                <a:srgbClr val="2A4C60"/>
              </a:solidFill>
              <a:latin typeface="Montserrat Light" panose="00000400000000000000" pitchFamily="50" charset="0"/>
            </a:endParaRPr>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15" name="Tekstvak 14"/>
          <p:cNvSpPr txBox="1"/>
          <p:nvPr/>
        </p:nvSpPr>
        <p:spPr>
          <a:xfrm>
            <a:off x="503548" y="500986"/>
            <a:ext cx="8064896" cy="5016758"/>
          </a:xfrm>
          <a:prstGeom prst="rect">
            <a:avLst/>
          </a:prstGeom>
          <a:noFill/>
        </p:spPr>
        <p:txBody>
          <a:bodyPr wrap="square" rtlCol="0">
            <a:spAutoFit/>
          </a:bodyPr>
          <a:lstStyle/>
          <a:p>
            <a:endParaRPr lang="nl-NL" sz="2000" dirty="0">
              <a:solidFill>
                <a:srgbClr val="2A4C60"/>
              </a:solidFill>
              <a:latin typeface="Montserrat Light" panose="00000400000000000000" pitchFamily="50" charset="0"/>
            </a:endParaRPr>
          </a:p>
          <a:p>
            <a:r>
              <a:rPr lang="nl-NL" sz="2000" b="1" dirty="0">
                <a:solidFill>
                  <a:srgbClr val="F1B39B"/>
                </a:solidFill>
                <a:latin typeface="Montserrat Light" panose="00000400000000000000" pitchFamily="50" charset="0"/>
              </a:rPr>
              <a:t>Oefening: </a:t>
            </a:r>
            <a:r>
              <a:rPr lang="nl-NL" sz="2000" dirty="0">
                <a:solidFill>
                  <a:srgbClr val="F1B39B"/>
                </a:solidFill>
                <a:latin typeface="Montserrat Light" panose="00000400000000000000" pitchFamily="50" charset="0"/>
              </a:rPr>
              <a:t>Wensen van cliënten, waar kijk jij van op?</a:t>
            </a:r>
          </a:p>
          <a:p>
            <a:endParaRPr lang="nl-NL" sz="2000" dirty="0">
              <a:solidFill>
                <a:srgbClr val="2A4C60"/>
              </a:solidFill>
              <a:latin typeface="Montserrat Light" panose="00000400000000000000" pitchFamily="50" charset="0"/>
            </a:endParaRPr>
          </a:p>
          <a:p>
            <a:r>
              <a:rPr lang="nl-NL" sz="2000" dirty="0">
                <a:solidFill>
                  <a:srgbClr val="2A4C60"/>
                </a:solidFill>
                <a:latin typeface="Montserrat Light" panose="00000400000000000000" pitchFamily="50" charset="0"/>
              </a:rPr>
              <a:t>Bespreek in een groepje de gegeven voorbeelden:</a:t>
            </a:r>
          </a:p>
          <a:p>
            <a:pPr marL="342900" indent="-342900">
              <a:buFont typeface="Arial" charset="0"/>
              <a:buChar char="•"/>
            </a:pPr>
            <a:endParaRPr lang="nl-NL" sz="2000" i="1" dirty="0">
              <a:solidFill>
                <a:srgbClr val="2A4C60"/>
              </a:solidFill>
              <a:latin typeface="Montserrat Light" panose="00000400000000000000" pitchFamily="50" charset="0"/>
            </a:endParaRPr>
          </a:p>
          <a:p>
            <a:pPr marL="342900" indent="-342900">
              <a:buFont typeface="Arial" charset="0"/>
              <a:buChar char="•"/>
            </a:pPr>
            <a:r>
              <a:rPr lang="nl-NL" sz="2000" i="1" dirty="0">
                <a:solidFill>
                  <a:srgbClr val="2A4C60"/>
                </a:solidFill>
                <a:latin typeface="Montserrat Light" panose="00000400000000000000" pitchFamily="50" charset="0"/>
              </a:rPr>
              <a:t>Wat roept het voorbeeld bij je op?</a:t>
            </a:r>
          </a:p>
          <a:p>
            <a:pPr marL="342900" indent="-342900">
              <a:buFont typeface="Arial" charset="0"/>
              <a:buChar char="•"/>
            </a:pPr>
            <a:endParaRPr lang="nl-NL" sz="2000" i="1" dirty="0">
              <a:solidFill>
                <a:srgbClr val="2A4C60"/>
              </a:solidFill>
              <a:latin typeface="Montserrat Light" panose="00000400000000000000" pitchFamily="50" charset="0"/>
            </a:endParaRPr>
          </a:p>
          <a:p>
            <a:pPr marL="342900" indent="-342900">
              <a:buFont typeface="Arial" charset="0"/>
              <a:buChar char="•"/>
            </a:pPr>
            <a:r>
              <a:rPr lang="nl-NL" sz="2000" i="1" dirty="0">
                <a:solidFill>
                  <a:srgbClr val="2A4C60"/>
                </a:solidFill>
                <a:latin typeface="Montserrat Light" panose="00000400000000000000" pitchFamily="50" charset="0"/>
              </a:rPr>
              <a:t>Hoe zou je het oplossen?</a:t>
            </a:r>
          </a:p>
          <a:p>
            <a:pPr marL="342900" indent="-342900">
              <a:buFont typeface="Arial" charset="0"/>
              <a:buChar char="•"/>
            </a:pPr>
            <a:endParaRPr lang="nl-NL" sz="2000" i="1" dirty="0">
              <a:solidFill>
                <a:srgbClr val="2A4C60"/>
              </a:solidFill>
              <a:latin typeface="Montserrat Light" panose="00000400000000000000" pitchFamily="50" charset="0"/>
            </a:endParaRPr>
          </a:p>
          <a:p>
            <a:pPr marL="342900" indent="-342900">
              <a:buFont typeface="Arial" charset="0"/>
              <a:buChar char="•"/>
            </a:pPr>
            <a:r>
              <a:rPr lang="nl-NL" sz="2000" i="1" dirty="0">
                <a:solidFill>
                  <a:srgbClr val="2A4C60"/>
                </a:solidFill>
                <a:latin typeface="Montserrat Light" panose="00000400000000000000" pitchFamily="50" charset="0"/>
              </a:rPr>
              <a:t>Is dit jullie wel eens overkomen en wisten jullie toen welke wensen van cliënten er bij meespeelden?</a:t>
            </a:r>
          </a:p>
          <a:p>
            <a:pPr marL="342900" indent="-342900">
              <a:buFont typeface="Arial" charset="0"/>
              <a:buChar char="•"/>
            </a:pPr>
            <a:endParaRPr lang="nl-NL" sz="2000" i="1" dirty="0">
              <a:solidFill>
                <a:srgbClr val="2A4C60"/>
              </a:solidFill>
              <a:latin typeface="Montserrat Light" panose="00000400000000000000" pitchFamily="50" charset="0"/>
            </a:endParaRPr>
          </a:p>
          <a:p>
            <a:pPr marL="342900" indent="-342900">
              <a:buFont typeface="Arial" charset="0"/>
              <a:buChar char="•"/>
            </a:pPr>
            <a:r>
              <a:rPr lang="nl-NL" sz="2000" i="1" dirty="0">
                <a:solidFill>
                  <a:srgbClr val="2A4C60"/>
                </a:solidFill>
                <a:latin typeface="Montserrat Light" panose="00000400000000000000" pitchFamily="50" charset="0"/>
              </a:rPr>
              <a:t>Wat moet je als kraamverzorgende in huis hebben om hier flexibel mee om te gaan?</a:t>
            </a:r>
          </a:p>
          <a:p>
            <a:endParaRPr lang="nl-NL" sz="2000" dirty="0"/>
          </a:p>
          <a:p>
            <a:endParaRPr lang="nl-NL" sz="2000" dirty="0">
              <a:cs typeface="Aparajita" panose="020B0604020202020204" pitchFamily="34" charset="0"/>
            </a:endParaRPr>
          </a:p>
        </p:txBody>
      </p:sp>
      <p:pic>
        <p:nvPicPr>
          <p:cNvPr id="9220" name="Picture 4" descr="Co-sleeping: samen slapen met je bab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4962027"/>
            <a:ext cx="2590209" cy="1778610"/>
          </a:xfrm>
          <a:prstGeom prst="rect">
            <a:avLst/>
          </a:prstGeom>
          <a:solidFill>
            <a:srgbClr val="C0E4DA"/>
          </a:solidFill>
          <a:ln w="57150">
            <a:solidFill>
              <a:srgbClr val="C0E4DA"/>
            </a:solidFill>
          </a:ln>
        </p:spPr>
      </p:pic>
    </p:spTree>
    <p:extLst>
      <p:ext uri="{BB962C8B-B14F-4D97-AF65-F5344CB8AC3E}">
        <p14:creationId xmlns:p14="http://schemas.microsoft.com/office/powerpoint/2010/main" val="173063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0" y="8878"/>
            <a:ext cx="9144000" cy="1143000"/>
          </a:xfrm>
        </p:spPr>
        <p:txBody>
          <a:bodyPr>
            <a:noAutofit/>
          </a:bodyPr>
          <a:lstStyle/>
          <a:p>
            <a:r>
              <a:rPr lang="nl-NL" sz="3600" dirty="0">
                <a:solidFill>
                  <a:srgbClr val="F1B39B"/>
                </a:solidFill>
                <a:latin typeface="olivier" pitchFamily="2" charset="0"/>
              </a:rPr>
              <a:t>Presentatie van jezelf en je beroep in het gezin</a:t>
            </a:r>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15" name="Tekstvak 14"/>
          <p:cNvSpPr txBox="1"/>
          <p:nvPr/>
        </p:nvSpPr>
        <p:spPr>
          <a:xfrm>
            <a:off x="539552" y="1151878"/>
            <a:ext cx="8064896" cy="4708981"/>
          </a:xfrm>
          <a:prstGeom prst="rect">
            <a:avLst/>
          </a:prstGeom>
          <a:noFill/>
        </p:spPr>
        <p:txBody>
          <a:bodyPr wrap="square" rtlCol="0">
            <a:spAutoFit/>
          </a:bodyPr>
          <a:lstStyle/>
          <a:p>
            <a:pPr algn="just"/>
            <a:r>
              <a:rPr lang="nl-NL" sz="2000" dirty="0">
                <a:solidFill>
                  <a:srgbClr val="2A4C60"/>
                </a:solidFill>
                <a:latin typeface="Montserrat Light" panose="00000400000000000000" pitchFamily="50" charset="0"/>
              </a:rPr>
              <a:t>Tekst uit de Beroepshouding voor Kraamverzorgenden:</a:t>
            </a:r>
          </a:p>
          <a:p>
            <a:pPr algn="just"/>
            <a:endParaRPr lang="nl-NL" sz="2000" i="1" dirty="0">
              <a:solidFill>
                <a:srgbClr val="2A4C60"/>
              </a:solidFill>
              <a:latin typeface="Montserrat Light" panose="00000400000000000000" pitchFamily="50" charset="0"/>
            </a:endParaRPr>
          </a:p>
          <a:p>
            <a:r>
              <a:rPr lang="nl-NL" sz="2000" i="1" dirty="0">
                <a:solidFill>
                  <a:srgbClr val="2A4C60"/>
                </a:solidFill>
                <a:latin typeface="Montserrat Light" panose="00000400000000000000" pitchFamily="50" charset="0"/>
              </a:rPr>
              <a:t>“Uitgangspunt in de kraamzorg is dat ieder mens, ieder gezin in principe zelf verantwoordelijk is voor de eigen gezondheid en het functioneren in het eigen gezin. De kraamverzorgende wil de moeder, de partner en het gezin ondersteunen in het nemen van die verantwoordelijkheid.”</a:t>
            </a:r>
          </a:p>
          <a:p>
            <a:pPr algn="just"/>
            <a:endParaRPr lang="nl-NL" sz="2000" i="1" dirty="0">
              <a:solidFill>
                <a:srgbClr val="2A4C60"/>
              </a:solidFill>
              <a:latin typeface="Montserrat Light" panose="00000400000000000000" pitchFamily="50" charset="0"/>
            </a:endParaRPr>
          </a:p>
          <a:p>
            <a:r>
              <a:rPr lang="nl-NL" sz="2000" i="1" dirty="0">
                <a:solidFill>
                  <a:srgbClr val="2A4C60"/>
                </a:solidFill>
                <a:latin typeface="Montserrat Light" panose="00000400000000000000" pitchFamily="50" charset="0"/>
              </a:rPr>
              <a:t>“Zij (de kraamverzorgende) houdt bij haar werkzaamheden rekening met de wensen en gewoonten, normen en waarden, seksuele voorkeur, culturele achtergrond en levensbeschouwing van kraamvrouw, partner en andere gezinsleden en naasten, verloskundige en collega’s.” </a:t>
            </a:r>
            <a:endParaRPr lang="nl-NL" sz="2000" dirty="0">
              <a:solidFill>
                <a:srgbClr val="2A4C60"/>
              </a:solidFill>
              <a:latin typeface="Montserrat Light" panose="00000400000000000000" pitchFamily="50" charset="0"/>
            </a:endParaRPr>
          </a:p>
          <a:p>
            <a:pPr algn="just"/>
            <a:endParaRPr lang="nl-NL" sz="2000" dirty="0"/>
          </a:p>
          <a:p>
            <a:endParaRPr lang="nl-NL" sz="2000" dirty="0"/>
          </a:p>
        </p:txBody>
      </p:sp>
    </p:spTree>
    <p:extLst>
      <p:ext uri="{BB962C8B-B14F-4D97-AF65-F5344CB8AC3E}">
        <p14:creationId xmlns:p14="http://schemas.microsoft.com/office/powerpoint/2010/main" val="3383187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15" name="Tekstvak 14"/>
          <p:cNvSpPr txBox="1"/>
          <p:nvPr/>
        </p:nvSpPr>
        <p:spPr>
          <a:xfrm>
            <a:off x="539552" y="1268760"/>
            <a:ext cx="8064896" cy="3785652"/>
          </a:xfrm>
          <a:prstGeom prst="rect">
            <a:avLst/>
          </a:prstGeom>
          <a:noFill/>
        </p:spPr>
        <p:txBody>
          <a:bodyPr wrap="square" rtlCol="0">
            <a:spAutoFit/>
          </a:bodyPr>
          <a:lstStyle/>
          <a:p>
            <a:pPr marL="342900" indent="-342900" algn="just">
              <a:buFont typeface="Arial" charset="0"/>
              <a:buChar char="•"/>
            </a:pPr>
            <a:r>
              <a:rPr lang="nl-NL" sz="2000" dirty="0">
                <a:solidFill>
                  <a:srgbClr val="2A4C60"/>
                </a:solidFill>
                <a:latin typeface="Montserrat Light" panose="00000400000000000000" pitchFamily="50" charset="0"/>
                <a:cs typeface="Aparajita" panose="020B0604020202020204" pitchFamily="34" charset="0"/>
              </a:rPr>
              <a:t>Onbekend maakt onbemind: Ligt duidelijk toe wat kraamzorg in Nederland inhoudt en wat jij de komende dagen in het gezin zal doen. Geef het gezin de ruimte om vragen te stellen. Betrek eventuele andere familieleden hier ook bij.</a:t>
            </a:r>
          </a:p>
          <a:p>
            <a:pPr marL="342900" indent="-342900" algn="just">
              <a:buFont typeface="Arial" charset="0"/>
              <a:buChar char="•"/>
            </a:pPr>
            <a:endParaRPr lang="nl-NL" sz="2000" dirty="0">
              <a:solidFill>
                <a:srgbClr val="2A4C60"/>
              </a:solidFill>
              <a:latin typeface="Montserrat Light" panose="00000400000000000000" pitchFamily="50" charset="0"/>
              <a:cs typeface="Aparajita" panose="020B0604020202020204" pitchFamily="34" charset="0"/>
            </a:endParaRPr>
          </a:p>
          <a:p>
            <a:pPr marL="342900" indent="-342900" algn="just">
              <a:buFont typeface="Arial" charset="0"/>
              <a:buChar char="•"/>
            </a:pPr>
            <a:r>
              <a:rPr lang="nl-NL" sz="2000" dirty="0">
                <a:solidFill>
                  <a:srgbClr val="2A4C60"/>
                </a:solidFill>
                <a:latin typeface="Montserrat Light" panose="00000400000000000000" pitchFamily="50" charset="0"/>
                <a:cs typeface="Aparajita" panose="020B0604020202020204" pitchFamily="34" charset="0"/>
              </a:rPr>
              <a:t>Vraag aan het gezin wat hun wensen en behoeften zijn tijdens de kraamweek. Hoe verder je doorvraagt, hoe beter je afspraken kunt maken en hoe beter je de aanpak voor de kraamweek kunt bepalen.</a:t>
            </a:r>
          </a:p>
          <a:p>
            <a:pPr marL="342900" indent="-342900" algn="just">
              <a:buFont typeface="Arial" charset="0"/>
              <a:buChar char="•"/>
            </a:pPr>
            <a:endParaRPr lang="nl-NL" sz="2000" dirty="0">
              <a:solidFill>
                <a:srgbClr val="2A4C60"/>
              </a:solidFill>
              <a:latin typeface="Montserrat Light" panose="00000400000000000000" pitchFamily="50" charset="0"/>
              <a:cs typeface="Aparajita" panose="020B0604020202020204" pitchFamily="34" charset="0"/>
            </a:endParaRPr>
          </a:p>
          <a:p>
            <a:pPr marL="342900" indent="-342900" algn="just">
              <a:buFont typeface="Arial" charset="0"/>
              <a:buChar char="•"/>
            </a:pPr>
            <a:r>
              <a:rPr lang="nl-NL" sz="2000" dirty="0">
                <a:solidFill>
                  <a:srgbClr val="2A4C60"/>
                </a:solidFill>
                <a:latin typeface="Montserrat Light" panose="00000400000000000000" pitchFamily="50" charset="0"/>
                <a:cs typeface="Aparajita" panose="020B0604020202020204" pitchFamily="34" charset="0"/>
              </a:rPr>
              <a:t>Leg gemaakte afspraken vast in de kraamzorgwijzer.</a:t>
            </a:r>
          </a:p>
        </p:txBody>
      </p:sp>
      <p:sp>
        <p:nvSpPr>
          <p:cNvPr id="16" name="Titel 3"/>
          <p:cNvSpPr>
            <a:spLocks noGrp="1"/>
          </p:cNvSpPr>
          <p:nvPr>
            <p:ph type="title"/>
          </p:nvPr>
        </p:nvSpPr>
        <p:spPr>
          <a:xfrm>
            <a:off x="0" y="8878"/>
            <a:ext cx="9144000" cy="1143000"/>
          </a:xfrm>
        </p:spPr>
        <p:txBody>
          <a:bodyPr>
            <a:noAutofit/>
          </a:bodyPr>
          <a:lstStyle/>
          <a:p>
            <a:r>
              <a:rPr lang="nl-NL" sz="3600" dirty="0">
                <a:solidFill>
                  <a:srgbClr val="F1B39B"/>
                </a:solidFill>
                <a:latin typeface="olivier" pitchFamily="2" charset="0"/>
              </a:rPr>
              <a:t>Presentatie van jezelf en je beroep in het gezin</a:t>
            </a:r>
          </a:p>
        </p:txBody>
      </p:sp>
    </p:spTree>
    <p:extLst>
      <p:ext uri="{BB962C8B-B14F-4D97-AF65-F5344CB8AC3E}">
        <p14:creationId xmlns:p14="http://schemas.microsoft.com/office/powerpoint/2010/main" val="1740664220"/>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AE137A8779AB488F868641FEFA3B09" ma:contentTypeVersion="0" ma:contentTypeDescription="Een nieuw document maken." ma:contentTypeScope="" ma:versionID="3fa2c6b96aee4b48b8c698d3ea7ac47d">
  <xsd:schema xmlns:xsd="http://www.w3.org/2001/XMLSchema" xmlns:xs="http://www.w3.org/2001/XMLSchema" xmlns:p="http://schemas.microsoft.com/office/2006/metadata/properties" targetNamespace="http://schemas.microsoft.com/office/2006/metadata/properties" ma:root="true" ma:fieldsID="1b10c9f0b038841e31f927b16ccaa7c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34C882-771B-48B2-BF6B-62792E1B50C8}">
  <ds:schemaRefs>
    <ds:schemaRef ds:uri="http://purl.org/dc/dcmitype/"/>
    <ds:schemaRef ds:uri="http://purl.org/dc/term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47C9D45-4CCB-4841-A434-502D58D93F32}">
  <ds:schemaRefs>
    <ds:schemaRef ds:uri="http://schemas.microsoft.com/sharepoint/v3/contenttype/forms"/>
  </ds:schemaRefs>
</ds:datastoreItem>
</file>

<file path=customXml/itemProps3.xml><?xml version="1.0" encoding="utf-8"?>
<ds:datastoreItem xmlns:ds="http://schemas.openxmlformats.org/officeDocument/2006/customXml" ds:itemID="{89087BEA-FC4E-444F-BA02-6EA8D6F6D5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1133</TotalTime>
  <Words>2314</Words>
  <Application>Microsoft Office PowerPoint</Application>
  <PresentationFormat>Diavoorstelling (4:3)</PresentationFormat>
  <Paragraphs>291</Paragraphs>
  <Slides>19</Slides>
  <Notes>13</Notes>
  <HiddenSlides>0</HiddenSlides>
  <MMClips>0</MMClips>
  <ScaleCrop>false</ScaleCrop>
  <HeadingPairs>
    <vt:vector size="4" baseType="variant">
      <vt:variant>
        <vt:lpstr>Thema</vt:lpstr>
      </vt:variant>
      <vt:variant>
        <vt:i4>1</vt:i4>
      </vt:variant>
      <vt:variant>
        <vt:lpstr>Diatitels</vt:lpstr>
      </vt:variant>
      <vt:variant>
        <vt:i4>19</vt:i4>
      </vt:variant>
    </vt:vector>
  </HeadingPairs>
  <TitlesOfParts>
    <vt:vector size="20" baseType="lpstr">
      <vt:lpstr>Kantoorthema</vt:lpstr>
      <vt:lpstr>Bijscholing zorgverlening in allochtone gezinnen</vt:lpstr>
      <vt:lpstr>Opzet bijscholing</vt:lpstr>
      <vt:lpstr>Introductie</vt:lpstr>
      <vt:lpstr>Cultuur (verschillen)</vt:lpstr>
      <vt:lpstr>Cultuur (verschillen)</vt:lpstr>
      <vt:lpstr>Cultuur (verschillen)</vt:lpstr>
      <vt:lpstr>Cultuur (verschillen)</vt:lpstr>
      <vt:lpstr>Presentatie van jezelf en je beroep in het gezin</vt:lpstr>
      <vt:lpstr>Presentatie van jezelf en je beroep in het gezin</vt:lpstr>
      <vt:lpstr>(Interculturele) communicatie</vt:lpstr>
      <vt:lpstr>(Interculturele) communicatie</vt:lpstr>
      <vt:lpstr>(Interculturele) communicatie</vt:lpstr>
      <vt:lpstr>(Interculturele) communicatie</vt:lpstr>
      <vt:lpstr>Succesvol adviseren en informeren</vt:lpstr>
      <vt:lpstr>Succesvol adviseren en informeren</vt:lpstr>
      <vt:lpstr>Succesvol adviseren en informeren</vt:lpstr>
      <vt:lpstr>Succesvol adviseren en informeren</vt:lpstr>
      <vt:lpstr>Gezondheidsrisico’s in allochtone gezinnen</vt:lpstr>
      <vt:lpstr>Gezondheidsrisico’s in allochtone gezinnen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Sabine Kraemer</dc:creator>
  <cp:lastModifiedBy>Chantal Meere</cp:lastModifiedBy>
  <cp:revision>50</cp:revision>
  <cp:lastPrinted>2014-05-16T12:45:33Z</cp:lastPrinted>
  <dcterms:created xsi:type="dcterms:W3CDTF">2014-05-15T08:12:55Z</dcterms:created>
  <dcterms:modified xsi:type="dcterms:W3CDTF">2017-03-15T14:14:23Z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0x010100EBAE137A8779AB488F868641FEFA3B09</vt:lpwstr>
  </property>
</Properties>
</file>