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0" r:id="rId3"/>
    <p:sldMasterId id="2147483703" r:id="rId4"/>
  </p:sldMasterIdLst>
  <p:notesMasterIdLst>
    <p:notesMasterId r:id="rId37"/>
  </p:notesMasterIdLst>
  <p:sldIdLst>
    <p:sldId id="414" r:id="rId5"/>
    <p:sldId id="415" r:id="rId6"/>
    <p:sldId id="416" r:id="rId7"/>
    <p:sldId id="419" r:id="rId8"/>
    <p:sldId id="420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321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04" r:id="rId31"/>
    <p:sldId id="437" r:id="rId32"/>
    <p:sldId id="430" r:id="rId33"/>
    <p:sldId id="431" r:id="rId34"/>
    <p:sldId id="433" r:id="rId35"/>
    <p:sldId id="436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1CC"/>
    <a:srgbClr val="007587"/>
    <a:srgbClr val="003A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F466F-33FC-4AA3-BCE6-5CA86B466CF1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0FC4C-36F9-4FDB-9E24-EE99F1502B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83490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BB1BD-36A2-4003-8BF5-C88F92ABAA07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dirty="0" smtClean="0"/>
              <a:t>Genetische </a:t>
            </a:r>
            <a:r>
              <a:rPr lang="nl-NL" dirty="0" err="1" smtClean="0"/>
              <a:t>imbalans</a:t>
            </a:r>
            <a:r>
              <a:rPr lang="nl-NL" dirty="0" smtClean="0"/>
              <a:t> van </a:t>
            </a:r>
            <a:r>
              <a:rPr lang="nl-NL" dirty="0" err="1" smtClean="0"/>
              <a:t>catecholamine</a:t>
            </a:r>
            <a:r>
              <a:rPr lang="nl-NL" dirty="0" smtClean="0"/>
              <a:t> metabolisme in cerebrale cortex</a:t>
            </a:r>
          </a:p>
          <a:p>
            <a:pPr>
              <a:spcBef>
                <a:spcPct val="0"/>
              </a:spcBef>
            </a:pPr>
            <a:r>
              <a:rPr lang="nl-NL" dirty="0" err="1" smtClean="0"/>
              <a:t>Noeradrenerge</a:t>
            </a:r>
            <a:r>
              <a:rPr lang="nl-NL" dirty="0" smtClean="0"/>
              <a:t> systeem nodig voor hogere </a:t>
            </a:r>
            <a:r>
              <a:rPr lang="nl-NL" dirty="0" err="1" smtClean="0"/>
              <a:t>corticale</a:t>
            </a:r>
            <a:r>
              <a:rPr lang="nl-NL" dirty="0" smtClean="0"/>
              <a:t> functies, zoals aandacht, alert zijn. Plannen. Werkgeheugen etc..</a:t>
            </a:r>
          </a:p>
          <a:p>
            <a:pPr>
              <a:spcBef>
                <a:spcPct val="0"/>
              </a:spcBef>
            </a:pPr>
            <a:r>
              <a:rPr lang="nl-NL" dirty="0" err="1" smtClean="0"/>
              <a:t>Metylfenidaat</a:t>
            </a:r>
            <a:r>
              <a:rPr lang="nl-NL" dirty="0" smtClean="0"/>
              <a:t> zorgt voor hogere </a:t>
            </a:r>
            <a:r>
              <a:rPr lang="nl-NL" dirty="0" err="1" smtClean="0"/>
              <a:t>dopamine</a:t>
            </a:r>
            <a:r>
              <a:rPr lang="nl-NL" dirty="0" smtClean="0"/>
              <a:t> en noradrenaline spiegels extracellulair</a:t>
            </a:r>
          </a:p>
          <a:p>
            <a:pPr>
              <a:spcBef>
                <a:spcPct val="0"/>
              </a:spcBef>
            </a:pPr>
            <a:r>
              <a:rPr lang="nl-NL" dirty="0" smtClean="0"/>
              <a:t>92% </a:t>
            </a:r>
            <a:r>
              <a:rPr lang="nl-NL" dirty="0" err="1" smtClean="0"/>
              <a:t>monozygote</a:t>
            </a:r>
            <a:r>
              <a:rPr lang="nl-NL" dirty="0" smtClean="0"/>
              <a:t> en 33% in </a:t>
            </a:r>
            <a:r>
              <a:rPr lang="nl-NL" dirty="0" err="1" smtClean="0"/>
              <a:t>dizygote</a:t>
            </a:r>
            <a:r>
              <a:rPr lang="nl-NL" dirty="0" smtClean="0"/>
              <a:t> tweelingen</a:t>
            </a:r>
          </a:p>
          <a:p>
            <a:pPr>
              <a:spcBef>
                <a:spcPct val="0"/>
              </a:spcBef>
            </a:pPr>
            <a:endParaRPr lang="nl-NL" dirty="0" smtClean="0"/>
          </a:p>
          <a:p>
            <a:pPr>
              <a:spcBef>
                <a:spcPct val="0"/>
              </a:spcBef>
            </a:pPr>
            <a:r>
              <a:rPr lang="nl-NL" dirty="0" smtClean="0"/>
              <a:t>Genetisch: associatie met markers op chromosoom 4.5.6.8.11.16 en 17</a:t>
            </a:r>
          </a:p>
          <a:p>
            <a:pPr>
              <a:spcBef>
                <a:spcPct val="0"/>
              </a:spcBef>
            </a:pPr>
            <a:r>
              <a:rPr lang="nl-NL" dirty="0" smtClean="0"/>
              <a:t>8 genen statisch significant bij ADHD: </a:t>
            </a:r>
            <a:r>
              <a:rPr lang="nl-NL" dirty="0" err="1" smtClean="0"/>
              <a:t>oa</a:t>
            </a:r>
            <a:r>
              <a:rPr lang="nl-NL" dirty="0" smtClean="0"/>
              <a:t> </a:t>
            </a:r>
            <a:r>
              <a:rPr lang="nl-NL" dirty="0" err="1" smtClean="0"/>
              <a:t>dopamine</a:t>
            </a:r>
            <a:r>
              <a:rPr lang="nl-NL" dirty="0" smtClean="0"/>
              <a:t> 4 en 5 receptoren, </a:t>
            </a:r>
            <a:r>
              <a:rPr lang="nl-NL" dirty="0" err="1" smtClean="0"/>
              <a:t>dopamine</a:t>
            </a:r>
            <a:r>
              <a:rPr lang="nl-NL" dirty="0" smtClean="0"/>
              <a:t> </a:t>
            </a:r>
            <a:r>
              <a:rPr lang="nl-NL" dirty="0" err="1" smtClean="0"/>
              <a:t>transporter</a:t>
            </a:r>
            <a:r>
              <a:rPr lang="nl-NL" dirty="0" smtClean="0"/>
              <a:t>, enzym </a:t>
            </a:r>
            <a:r>
              <a:rPr lang="nl-NL" dirty="0" err="1" smtClean="0"/>
              <a:t>dopamine</a:t>
            </a:r>
            <a:r>
              <a:rPr lang="nl-NL" dirty="0" smtClean="0"/>
              <a:t> </a:t>
            </a:r>
            <a:r>
              <a:rPr lang="nl-NL" dirty="0" err="1" smtClean="0"/>
              <a:t>B-hydroxylaase</a:t>
            </a:r>
            <a:r>
              <a:rPr lang="nl-NL" dirty="0" smtClean="0"/>
              <a:t>, serotonine </a:t>
            </a:r>
            <a:r>
              <a:rPr lang="nl-NL" dirty="0" err="1" smtClean="0"/>
              <a:t>transporter</a:t>
            </a:r>
            <a:endParaRPr lang="nl-NL" dirty="0" smtClean="0"/>
          </a:p>
          <a:p>
            <a:pPr>
              <a:spcBef>
                <a:spcPct val="0"/>
              </a:spcBef>
            </a:pPr>
            <a:endParaRPr lang="nl-NL" dirty="0" smtClean="0"/>
          </a:p>
          <a:p>
            <a:pPr>
              <a:spcBef>
                <a:spcPct val="0"/>
              </a:spcBef>
            </a:pPr>
            <a:r>
              <a:rPr lang="nl-NL" dirty="0" smtClean="0"/>
              <a:t>Niet genetisch: perinatale stress, IUDR, </a:t>
            </a:r>
            <a:r>
              <a:rPr lang="nl-NL" dirty="0" err="1" smtClean="0"/>
              <a:t>maternaal</a:t>
            </a:r>
            <a:r>
              <a:rPr lang="nl-NL" dirty="0" smtClean="0"/>
              <a:t> roken, ernstige vroege deprivatie</a:t>
            </a:r>
          </a:p>
          <a:p>
            <a:pPr>
              <a:spcBef>
                <a:spcPct val="0"/>
              </a:spcBef>
            </a:pPr>
            <a:endParaRPr lang="nl-NL" dirty="0" smtClean="0"/>
          </a:p>
          <a:p>
            <a:pPr>
              <a:spcBef>
                <a:spcPct val="0"/>
              </a:spcBef>
            </a:pPr>
            <a:endParaRPr lang="nl-NL" dirty="0" smtClean="0"/>
          </a:p>
          <a:p>
            <a:pPr>
              <a:spcBef>
                <a:spcPct val="0"/>
              </a:spcBef>
            </a:pPr>
            <a:r>
              <a:rPr lang="nl-NL" dirty="0" smtClean="0"/>
              <a:t>Minder volume </a:t>
            </a:r>
            <a:r>
              <a:rPr lang="nl-NL" dirty="0" err="1" smtClean="0"/>
              <a:t>mn</a:t>
            </a:r>
            <a:r>
              <a:rPr lang="nl-NL" dirty="0" smtClean="0"/>
              <a:t> frontaal</a:t>
            </a:r>
          </a:p>
        </p:txBody>
      </p:sp>
    </p:spTree>
    <p:extLst>
      <p:ext uri="{BB962C8B-B14F-4D97-AF65-F5344CB8AC3E}">
        <p14:creationId xmlns="" xmlns:p14="http://schemas.microsoft.com/office/powerpoint/2010/main" val="400691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Caffeine in red bull</a:t>
            </a:r>
          </a:p>
          <a:p>
            <a:pPr>
              <a:spcBef>
                <a:spcPct val="0"/>
              </a:spcBef>
            </a:pPr>
            <a:r>
              <a:rPr lang="nl-NL" smtClean="0"/>
              <a:t>Cannabis wel minder onrust echter slechtere concentratie</a:t>
            </a:r>
          </a:p>
          <a:p>
            <a:pPr>
              <a:spcBef>
                <a:spcPct val="0"/>
              </a:spcBef>
            </a:pPr>
            <a:r>
              <a:rPr lang="nl-NL" smtClean="0"/>
              <a:t>Alcohol maakt depressie erger</a:t>
            </a:r>
          </a:p>
        </p:txBody>
      </p:sp>
      <p:sp>
        <p:nvSpPr>
          <p:cNvPr id="665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CDECA6-5199-4BAE-AD70-B7521791B0E9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41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508A9-AB80-4677-96DA-8069867E1E2A}" type="slidenum">
              <a:rPr lang="nl-NL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1248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508A9-AB80-4677-96DA-8069867E1E2A}" type="slidenum">
              <a:rPr lang="nl-NL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890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508A9-AB80-4677-96DA-8069867E1E2A}" type="slidenum">
              <a:rPr lang="nl-NL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6615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508A9-AB80-4677-96DA-8069867E1E2A}" type="slidenum">
              <a:rPr lang="nl-NL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80816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508A9-AB80-4677-96DA-8069867E1E2A}" type="slidenum">
              <a:rPr lang="nl-NL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4261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508A9-AB80-4677-96DA-8069867E1E2A}" type="slidenum">
              <a:rPr lang="nl-NL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986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424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2473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0944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69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8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24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88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35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24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55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07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96990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963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8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2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667000"/>
            <a:ext cx="82073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n>
                  <a:solidFill>
                    <a:srgbClr val="112C5F"/>
                  </a:solidFill>
                </a:ln>
                <a:solidFill>
                  <a:srgbClr val="112C5F"/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 dirty="0" smtClean="0">
              <a:ln>
                <a:solidFill>
                  <a:srgbClr val="EDEDED"/>
                </a:solidFill>
              </a:ln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67000"/>
            <a:ext cx="8294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Aft>
                <a:spcPts val="17400"/>
              </a:spcAft>
              <a:defRPr sz="3700" b="1" cap="all" baseline="0">
                <a:ln>
                  <a:solidFill>
                    <a:srgbClr val="EDEDED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74379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072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456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026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5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095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5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6429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636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758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210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315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59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667000"/>
            <a:ext cx="82073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n>
                  <a:solidFill>
                    <a:srgbClr val="112C5F"/>
                  </a:solidFill>
                </a:ln>
                <a:solidFill>
                  <a:srgbClr val="112C5F"/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 dirty="0" smtClean="0">
              <a:ln>
                <a:solidFill>
                  <a:srgbClr val="EDEDED"/>
                </a:solidFill>
              </a:ln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67000"/>
            <a:ext cx="8294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Aft>
                <a:spcPts val="17400"/>
              </a:spcAft>
              <a:defRPr sz="3700" b="1" cap="all" baseline="0">
                <a:ln>
                  <a:solidFill>
                    <a:srgbClr val="EDEDED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35067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60000" y="2700000"/>
            <a:ext cx="7560000" cy="1296000"/>
          </a:xfrm>
        </p:spPr>
        <p:txBody>
          <a:bodyPr>
            <a:noAutofit/>
          </a:bodyPr>
          <a:lstStyle>
            <a:lvl1pPr>
              <a:defRPr sz="4400" b="0" baseline="0"/>
            </a:lvl1pPr>
          </a:lstStyle>
          <a:p>
            <a:r>
              <a:rPr lang="nl-NL" dirty="0" smtClean="0"/>
              <a:t>Klik om een titel te plaatsen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260000" y="4140000"/>
            <a:ext cx="7560000" cy="360000"/>
          </a:xfrm>
        </p:spPr>
        <p:txBody>
          <a:bodyPr>
            <a:noAutofit/>
          </a:bodyPr>
          <a:lstStyle>
            <a:lvl1pPr marL="0" indent="0" algn="l">
              <a:buNone/>
              <a:defRPr sz="2000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z="2000" dirty="0" smtClean="0"/>
              <a:t>Klik om je naam in te voegen  l  en de datum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9" y="427302"/>
            <a:ext cx="3418027" cy="1726021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 userDrawn="1"/>
        </p:nvCxnSpPr>
        <p:spPr>
          <a:xfrm>
            <a:off x="0" y="2358427"/>
            <a:ext cx="9144000" cy="0"/>
          </a:xfrm>
          <a:prstGeom prst="line">
            <a:avLst/>
          </a:prstGeom>
          <a:ln w="12700">
            <a:solidFill>
              <a:srgbClr val="003F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9" y="2929187"/>
            <a:ext cx="360091" cy="357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5964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2340000"/>
            <a:ext cx="7920000" cy="3780000"/>
          </a:xfr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0000" y="1440000"/>
            <a:ext cx="7920000" cy="720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5850"/>
            <a:ext cx="1614068" cy="81506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0" y="1135200"/>
            <a:ext cx="9144000" cy="0"/>
          </a:xfrm>
          <a:prstGeom prst="line">
            <a:avLst/>
          </a:prstGeom>
          <a:ln w="12700">
            <a:solidFill>
              <a:srgbClr val="003F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6" y="858458"/>
            <a:ext cx="163678" cy="162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251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7545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8020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9878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6583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53602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1529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868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407D-946F-4158-8C10-83798BB06315}" type="datetimeFigureOut">
              <a:rPr lang="nl-NL" smtClean="0"/>
              <a:pPr/>
              <a:t>27-2-2018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68E9-7A30-467D-AE5A-30B5831897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3585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23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06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792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2520000"/>
            <a:ext cx="79200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58714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blausen.com/en/video/adhd/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4.jpeg"/><Relationship Id="rId7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35.jpe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jmouders.nl/images/uploads/article_images/eigenwijs-voordel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57" b="24507"/>
          <a:stretch/>
        </p:blipFill>
        <p:spPr bwMode="auto">
          <a:xfrm>
            <a:off x="-33764" y="2354832"/>
            <a:ext cx="9214276" cy="4242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428243"/>
            <a:ext cx="9119496" cy="1152129"/>
          </a:xfrm>
        </p:spPr>
        <p:txBody>
          <a:bodyPr>
            <a:normAutofit/>
          </a:bodyPr>
          <a:lstStyle/>
          <a:p>
            <a:r>
              <a:rPr lang="nl-NL" sz="3500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bij Jeugd </a:t>
            </a:r>
            <a:r>
              <a:rPr lang="nl-NL" sz="3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nl-NL" sz="3500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Pilot Midden-Brabant</a:t>
            </a:r>
            <a:endParaRPr lang="nl-NL" sz="3500" b="1" dirty="0">
              <a:solidFill>
                <a:srgbClr val="007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471069"/>
            <a:ext cx="9214277" cy="41431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2204864"/>
            <a:ext cx="9177764" cy="144016"/>
          </a:xfrm>
          <a:prstGeom prst="rect">
            <a:avLst/>
          </a:prstGeom>
          <a:solidFill>
            <a:srgbClr val="079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" y="1412776"/>
            <a:ext cx="914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april 2018: </a:t>
            </a:r>
            <a:r>
              <a:rPr lang="nl-NL" sz="1600" i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Vervolgbijeenkomst “Pilot ADHD bij Jeugd Midden-Brabant”</a:t>
            </a:r>
            <a:endParaRPr lang="nl-NL" sz="1600" i="1" dirty="0">
              <a:solidFill>
                <a:srgbClr val="007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Etiologie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492375"/>
            <a:ext cx="8540750" cy="2257425"/>
          </a:xfrm>
        </p:spPr>
        <p:txBody>
          <a:bodyPr/>
          <a:lstStyle/>
          <a:p>
            <a:r>
              <a:rPr lang="nl-NL" smtClean="0"/>
              <a:t>Genetisch</a:t>
            </a:r>
          </a:p>
          <a:p>
            <a:endParaRPr lang="nl-NL" smtClean="0"/>
          </a:p>
          <a:p>
            <a:r>
              <a:rPr lang="nl-NL" smtClean="0"/>
              <a:t>Niet genetisch</a:t>
            </a:r>
          </a:p>
          <a:p>
            <a:endParaRPr lang="nl-NL" smtClean="0"/>
          </a:p>
        </p:txBody>
      </p:sp>
      <p:pic>
        <p:nvPicPr>
          <p:cNvPr id="34820" name="Picture 4" descr="prefro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349500"/>
            <a:ext cx="47799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4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nl-NL" dirty="0" smtClean="0">
                <a:hlinkClick r:id="rId2"/>
              </a:rPr>
              <a:t>http://blausen.com/en/video/adhd/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1506" name="Picture 2" descr="https://d14rmgtrwzf5a.cloudfront.net/sites/default/files/uslide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3139733"/>
            <a:ext cx="4470400" cy="2980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26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20000" y="1952625"/>
            <a:ext cx="7920000" cy="3780000"/>
          </a:xfrm>
        </p:spPr>
        <p:txBody>
          <a:bodyPr>
            <a:normAutofit fontScale="85000" lnSpcReduction="20000"/>
          </a:bodyPr>
          <a:lstStyle/>
          <a:p>
            <a:r>
              <a:rPr lang="nl-NL" sz="2400" dirty="0" smtClean="0"/>
              <a:t>4uur: 	</a:t>
            </a:r>
          </a:p>
          <a:p>
            <a:pPr lvl="1"/>
            <a:r>
              <a:rPr lang="nl-NL" sz="2400" dirty="0" smtClean="0"/>
              <a:t>Methylfenidaat </a:t>
            </a:r>
            <a:r>
              <a:rPr lang="nl-NL" sz="2400" dirty="0" err="1" smtClean="0"/>
              <a:t>tabl</a:t>
            </a:r>
            <a:r>
              <a:rPr lang="nl-NL" sz="2400" dirty="0" smtClean="0"/>
              <a:t>.</a:t>
            </a:r>
          </a:p>
          <a:p>
            <a:pPr lvl="1"/>
            <a:r>
              <a:rPr lang="nl-NL" sz="2400" dirty="0" err="1" smtClean="0"/>
              <a:t>Medikinet</a:t>
            </a:r>
            <a:r>
              <a:rPr lang="nl-NL" sz="2400" dirty="0" smtClean="0"/>
              <a:t> met breukrand </a:t>
            </a:r>
            <a:r>
              <a:rPr lang="nl-NL" sz="2400" dirty="0" err="1" smtClean="0"/>
              <a:t>tabl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8 uur</a:t>
            </a:r>
          </a:p>
          <a:p>
            <a:pPr lvl="1"/>
            <a:r>
              <a:rPr lang="nl-NL" sz="2400" dirty="0" err="1" smtClean="0"/>
              <a:t>Medikinet</a:t>
            </a:r>
            <a:r>
              <a:rPr lang="nl-NL" sz="2400" dirty="0" smtClean="0"/>
              <a:t> CR capsule</a:t>
            </a:r>
          </a:p>
          <a:p>
            <a:pPr lvl="1"/>
            <a:r>
              <a:rPr lang="nl-NL" sz="2400" dirty="0" err="1" smtClean="0"/>
              <a:t>Equasym</a:t>
            </a:r>
            <a:r>
              <a:rPr lang="nl-NL" sz="2400" dirty="0" smtClean="0"/>
              <a:t> XL capsule</a:t>
            </a:r>
          </a:p>
          <a:p>
            <a:r>
              <a:rPr lang="nl-NL" sz="2400" dirty="0" smtClean="0"/>
              <a:t>12 uur</a:t>
            </a:r>
          </a:p>
          <a:p>
            <a:pPr lvl="1"/>
            <a:r>
              <a:rPr lang="nl-NL" sz="2400" dirty="0" err="1" smtClean="0"/>
              <a:t>Concerta</a:t>
            </a:r>
            <a:r>
              <a:rPr lang="nl-NL" sz="2400" dirty="0" smtClean="0"/>
              <a:t> capsule</a:t>
            </a:r>
          </a:p>
          <a:p>
            <a:pPr lvl="1"/>
            <a:r>
              <a:rPr lang="nl-NL" sz="2400" dirty="0" smtClean="0"/>
              <a:t>Methylfenidaat </a:t>
            </a:r>
            <a:r>
              <a:rPr lang="nl-NL" sz="2400" dirty="0" err="1" smtClean="0"/>
              <a:t>retard</a:t>
            </a:r>
            <a:r>
              <a:rPr lang="nl-NL" sz="2400" dirty="0" smtClean="0"/>
              <a:t> </a:t>
            </a:r>
            <a:r>
              <a:rPr lang="nl-NL" sz="2400" dirty="0" err="1" smtClean="0"/>
              <a:t>tabl</a:t>
            </a:r>
            <a:endParaRPr lang="nl-NL" sz="2400" dirty="0" smtClean="0"/>
          </a:p>
          <a:p>
            <a:pPr lvl="1"/>
            <a:endParaRPr lang="nl-NL" sz="2400" dirty="0" smtClean="0"/>
          </a:p>
          <a:p>
            <a:pPr lvl="1">
              <a:buNone/>
            </a:pPr>
            <a:r>
              <a:rPr lang="nl-NL" sz="3500" b="1" dirty="0" err="1" smtClean="0"/>
              <a:t>www.medicijnkosten.nl</a:t>
            </a:r>
            <a:endParaRPr lang="nl-NL" sz="3500" b="1" dirty="0" smtClean="0"/>
          </a:p>
          <a:p>
            <a:endParaRPr lang="nl-NL" dirty="0" smtClean="0"/>
          </a:p>
          <a:p>
            <a:pPr lvl="3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920000" cy="720000"/>
          </a:xfrm>
        </p:spPr>
        <p:txBody>
          <a:bodyPr/>
          <a:lstStyle/>
          <a:p>
            <a:pPr algn="ctr"/>
            <a:r>
              <a:rPr lang="nl-NL" dirty="0" smtClean="0"/>
              <a:t>Methylfenidaat</a:t>
            </a:r>
            <a:endParaRPr lang="nl-NL" dirty="0"/>
          </a:p>
        </p:txBody>
      </p:sp>
      <p:pic>
        <p:nvPicPr>
          <p:cNvPr id="4" name="Picture 2" descr="http://www.discura.nl/594x0/discura/images/columns/594x324/11907111111101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399" y="5032527"/>
            <a:ext cx="2567025" cy="1400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75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850" y="10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nl-NL" altLang="nl-NL" dirty="0"/>
              <a:t>M</a:t>
            </a:r>
            <a:r>
              <a:rPr lang="nl-NL" altLang="nl-NL" dirty="0" smtClean="0"/>
              <a:t>edicatie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850" y="1800000"/>
            <a:ext cx="7920000" cy="3780000"/>
          </a:xfrm>
        </p:spPr>
        <p:txBody>
          <a:bodyPr>
            <a:normAutofit lnSpcReduction="10000"/>
          </a:bodyPr>
          <a:lstStyle/>
          <a:p>
            <a:pPr lvl="1"/>
            <a:r>
              <a:rPr lang="nl-NL" altLang="nl-NL" dirty="0" smtClean="0"/>
              <a:t>Welke soort, frequentie en werkingsduur?</a:t>
            </a:r>
          </a:p>
          <a:p>
            <a:pPr lvl="1"/>
            <a:r>
              <a:rPr lang="nl-NL" altLang="nl-NL" dirty="0" smtClean="0"/>
              <a:t>Goede overlap?</a:t>
            </a:r>
          </a:p>
          <a:p>
            <a:pPr lvl="1"/>
            <a:r>
              <a:rPr lang="nl-NL" altLang="nl-NL" dirty="0" smtClean="0"/>
              <a:t>Wanneer? Welke dagen?</a:t>
            </a:r>
          </a:p>
          <a:p>
            <a:pPr lvl="1"/>
            <a:r>
              <a:rPr lang="nl-NL" altLang="nl-NL" dirty="0" smtClean="0"/>
              <a:t>Werking &gt;&gt;is er meerwaarde? </a:t>
            </a:r>
          </a:p>
          <a:p>
            <a:pPr lvl="2"/>
            <a:r>
              <a:rPr lang="nl-NL" altLang="nl-NL" dirty="0" smtClean="0"/>
              <a:t>Ervaren door patiënt, ouders en school</a:t>
            </a:r>
          </a:p>
          <a:p>
            <a:pPr lvl="2"/>
            <a:r>
              <a:rPr lang="nl-NL" altLang="nl-NL" dirty="0" smtClean="0"/>
              <a:t>Wat </a:t>
            </a:r>
            <a:r>
              <a:rPr lang="nl-NL" altLang="nl-NL" dirty="0" smtClean="0"/>
              <a:t>gebeurt </a:t>
            </a:r>
            <a:r>
              <a:rPr lang="nl-NL" altLang="nl-NL" dirty="0" smtClean="0"/>
              <a:t>er bij het vergeten van de medicatie?</a:t>
            </a:r>
          </a:p>
          <a:p>
            <a:pPr lvl="1"/>
            <a:r>
              <a:rPr lang="nl-NL" altLang="nl-NL" dirty="0" smtClean="0"/>
              <a:t>Goede dosering? </a:t>
            </a:r>
          </a:p>
        </p:txBody>
      </p:sp>
      <p:pic>
        <p:nvPicPr>
          <p:cNvPr id="6" name="Picture 2" descr="http://www.discura.nl/594x0/discura/images/columns/594x324/11907111111101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25" y="5324475"/>
            <a:ext cx="2567025" cy="1400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52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Rebound</a:t>
            </a:r>
          </a:p>
          <a:p>
            <a:r>
              <a:rPr lang="nl-NL" dirty="0" smtClean="0"/>
              <a:t>Emotionele instabiliteit</a:t>
            </a:r>
          </a:p>
          <a:p>
            <a:r>
              <a:rPr lang="nl-NL" dirty="0" smtClean="0"/>
              <a:t>Eetlustremming</a:t>
            </a:r>
          </a:p>
          <a:p>
            <a:r>
              <a:rPr lang="nl-NL" dirty="0" smtClean="0"/>
              <a:t>Inslaapproblematiek</a:t>
            </a:r>
          </a:p>
          <a:p>
            <a:r>
              <a:rPr lang="nl-NL" dirty="0" smtClean="0"/>
              <a:t>Vervlakking van emotie</a:t>
            </a:r>
          </a:p>
          <a:p>
            <a:r>
              <a:rPr lang="nl-NL" dirty="0" smtClean="0"/>
              <a:t>Hypertensie</a:t>
            </a:r>
          </a:p>
          <a:p>
            <a:r>
              <a:rPr lang="nl-NL" dirty="0" smtClean="0"/>
              <a:t>Groei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Bijwerkingen</a:t>
            </a:r>
            <a:endParaRPr lang="nl-NL" dirty="0"/>
          </a:p>
        </p:txBody>
      </p:sp>
      <p:pic>
        <p:nvPicPr>
          <p:cNvPr id="7170" name="Picture 2" descr="http://www.cetirizine.nl/bijwerki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800" y="3694112"/>
            <a:ext cx="1905000" cy="220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18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altLang="nl-NL" dirty="0" smtClean="0"/>
              <a:t>co-morbiditeit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mtClean="0"/>
              <a:t>Leerstoornis (b.v. dyslexie)?</a:t>
            </a:r>
          </a:p>
          <a:p>
            <a:r>
              <a:rPr lang="nl-NL" altLang="nl-NL" smtClean="0"/>
              <a:t>(laag) IQ; opbouw IQ? (NLD)</a:t>
            </a:r>
          </a:p>
          <a:p>
            <a:r>
              <a:rPr lang="nl-NL" altLang="nl-NL" smtClean="0"/>
              <a:t>ASS?</a:t>
            </a:r>
          </a:p>
          <a:p>
            <a:r>
              <a:rPr lang="nl-NL" altLang="nl-NL" smtClean="0"/>
              <a:t>Angstigheid?</a:t>
            </a:r>
          </a:p>
          <a:p>
            <a:r>
              <a:rPr lang="nl-NL" altLang="nl-NL" smtClean="0"/>
              <a:t>ODD?</a:t>
            </a:r>
          </a:p>
          <a:p>
            <a:r>
              <a:rPr lang="nl-NL" altLang="nl-NL" smtClean="0"/>
              <a:t>Schade tgv onbehandelde AD(H)D &gt;&gt; laag zelfbeeld, faalangst,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577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LET OP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sz="3600" dirty="0" smtClean="0"/>
              <a:t>Red </a:t>
            </a:r>
            <a:r>
              <a:rPr lang="nl-NL" sz="3600" dirty="0" err="1" smtClean="0"/>
              <a:t>bull</a:t>
            </a:r>
            <a:endParaRPr lang="nl-NL" sz="3600" dirty="0" smtClean="0"/>
          </a:p>
          <a:p>
            <a:pPr lvl="1"/>
            <a:endParaRPr lang="nl-NL" sz="3600" dirty="0" smtClean="0"/>
          </a:p>
          <a:p>
            <a:pPr lvl="1"/>
            <a:r>
              <a:rPr lang="nl-NL" sz="3600" dirty="0" smtClean="0"/>
              <a:t>Cannabis</a:t>
            </a:r>
          </a:p>
          <a:p>
            <a:pPr lvl="1"/>
            <a:endParaRPr lang="nl-NL" sz="3600" dirty="0" smtClean="0"/>
          </a:p>
          <a:p>
            <a:pPr lvl="1"/>
            <a:r>
              <a:rPr lang="nl-NL" sz="3600" dirty="0" smtClean="0"/>
              <a:t>Alcohol</a:t>
            </a:r>
          </a:p>
        </p:txBody>
      </p:sp>
      <p:pic>
        <p:nvPicPr>
          <p:cNvPr id="18434" name="Picture 2" descr="http://image.redbull.com/rbx00264/0100/0/406/related-content/en_US/8canNe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225" y="1988550"/>
            <a:ext cx="2191575" cy="1607520"/>
          </a:xfrm>
          <a:prstGeom prst="rect">
            <a:avLst/>
          </a:prstGeom>
          <a:noFill/>
        </p:spPr>
      </p:pic>
      <p:pic>
        <p:nvPicPr>
          <p:cNvPr id="18436" name="Picture 4" descr="http://www.apexx.nl/assets/images/3/foto_artikel/6_nieuws_blow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424" y="3740151"/>
            <a:ext cx="2270125" cy="1515858"/>
          </a:xfrm>
          <a:prstGeom prst="rect">
            <a:avLst/>
          </a:prstGeom>
          <a:noFill/>
        </p:spPr>
      </p:pic>
      <p:pic>
        <p:nvPicPr>
          <p:cNvPr id="18438" name="Picture 6" descr="https://www.skinrenew.nl/wp-content/uploads/2015/09/alcohol-weight-los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2384" y="4834320"/>
            <a:ext cx="1687616" cy="1518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5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altLang="nl-NL" sz="3200" smtClean="0"/>
              <a:t>VISIE </a:t>
            </a:r>
            <a:r>
              <a:rPr lang="nl-NL" altLang="nl-NL" sz="3200" dirty="0" smtClean="0"/>
              <a:t>&gt;&gt; BELEID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 smtClean="0"/>
              <a:t>Juistheid diagnose AD(H)D</a:t>
            </a:r>
          </a:p>
          <a:p>
            <a:r>
              <a:rPr lang="nl-NL" altLang="nl-NL" dirty="0" smtClean="0"/>
              <a:t>Medicatie: effectief? Dosering?  Verdeling/dag</a:t>
            </a:r>
          </a:p>
          <a:p>
            <a:r>
              <a:rPr lang="nl-NL" altLang="nl-NL" dirty="0" smtClean="0"/>
              <a:t>Stopperiode?</a:t>
            </a:r>
          </a:p>
          <a:p>
            <a:r>
              <a:rPr lang="nl-NL" altLang="nl-NL" dirty="0" smtClean="0"/>
              <a:t>Vermoeden comorbiditeit &gt;&gt; analyse &gt;&gt; begeleiding</a:t>
            </a:r>
          </a:p>
          <a:p>
            <a:r>
              <a:rPr lang="nl-NL" altLang="nl-NL" dirty="0" smtClean="0"/>
              <a:t>Sociale problemen &gt;&gt; begeleiding</a:t>
            </a:r>
          </a:p>
        </p:txBody>
      </p:sp>
    </p:spTree>
    <p:extLst>
      <p:ext uri="{BB962C8B-B14F-4D97-AF65-F5344CB8AC3E}">
        <p14:creationId xmlns="" xmlns:p14="http://schemas.microsoft.com/office/powerpoint/2010/main" val="15345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67919" y="971146"/>
            <a:ext cx="3859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Vragen?</a:t>
            </a:r>
            <a:endParaRPr kumimoji="0" lang="nl-NL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21" y="2330222"/>
            <a:ext cx="3072755" cy="2537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1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GGZ Breburg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Kennismaking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567333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170" name="Picture 2" descr="https://www.fabmama.nl/images/made/80c0a9536ce6d91b/ADHDMedicijnen_1100_734_84_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44" y="1727656"/>
            <a:ext cx="6429724" cy="4091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fabmama.nl/images/made/80c0a9536ce6d91b/ADHDMedicijnen_1100_734_84_c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352"/>
          <a:stretch/>
        </p:blipFill>
        <p:spPr bwMode="auto">
          <a:xfrm>
            <a:off x="-144876" y="1714185"/>
            <a:ext cx="4644868" cy="4091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fabmama.nl/images/made/80c0a9536ce6d91b/ADHDMedicijnen_1100_734_84_c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34"/>
          <a:stretch/>
        </p:blipFill>
        <p:spPr bwMode="auto">
          <a:xfrm>
            <a:off x="6821633" y="1714185"/>
            <a:ext cx="2502895" cy="4091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Afbeeldin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4" descr="Afbeeldingsresultaat voor ggz brebur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37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Welkom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Programma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567333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Introductie en logistiek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Verdieping kennis ADHD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GGZ Breburg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Pauze?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Forum | Expertpanel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Rondvraag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Afsluiting | Borrel</a:t>
            </a: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63" name="Afbeeldin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Afbeeld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Afbeelding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Afbeelding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Afbeelding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Afbeelding 4" descr="Afbeeldingsresultaat voor ggz brebur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3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de-DE" dirty="0"/>
              <a:t>ADHD-</a:t>
            </a:r>
            <a:r>
              <a:rPr lang="de-DE" dirty="0" err="1"/>
              <a:t>zorg</a:t>
            </a:r>
            <a:r>
              <a:rPr lang="de-DE" dirty="0"/>
              <a:t> GGZ </a:t>
            </a:r>
            <a:r>
              <a:rPr lang="de-DE" dirty="0" err="1"/>
              <a:t>Breburg</a:t>
            </a:r>
            <a:endParaRPr lang="de-D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endParaRPr lang="nl-NL" i="1" dirty="0"/>
          </a:p>
          <a:p>
            <a:r>
              <a:rPr lang="de-DE" sz="6000" i="1" dirty="0"/>
              <a:t>Annelies Biemans, </a:t>
            </a:r>
            <a:r>
              <a:rPr lang="de-DE" sz="6000" i="1" dirty="0" err="1"/>
              <a:t>Verpleegkundig</a:t>
            </a:r>
            <a:r>
              <a:rPr lang="de-DE" sz="6000" i="1" dirty="0"/>
              <a:t> </a:t>
            </a:r>
            <a:r>
              <a:rPr lang="de-DE" sz="6000" i="1" dirty="0" err="1"/>
              <a:t>Specialist</a:t>
            </a:r>
            <a:r>
              <a:rPr lang="de-DE" sz="6000" i="1" dirty="0"/>
              <a:t> GGZ</a:t>
            </a:r>
          </a:p>
          <a:p>
            <a:r>
              <a:rPr lang="de-DE" sz="6000" i="1" dirty="0"/>
              <a:t>Manon van </a:t>
            </a:r>
            <a:r>
              <a:rPr lang="de-DE" sz="6000" i="1" dirty="0" err="1"/>
              <a:t>Kasteren</a:t>
            </a:r>
            <a:r>
              <a:rPr lang="de-DE" sz="6000" i="1" dirty="0"/>
              <a:t>- van Iersel, </a:t>
            </a:r>
            <a:r>
              <a:rPr lang="de-DE" sz="6000" i="1" dirty="0" err="1"/>
              <a:t>Verpleegkundig</a:t>
            </a:r>
            <a:r>
              <a:rPr lang="de-DE" sz="6000" i="1" dirty="0"/>
              <a:t> </a:t>
            </a:r>
            <a:r>
              <a:rPr lang="de-DE" sz="6000" i="1" dirty="0" err="1"/>
              <a:t>Specialist</a:t>
            </a:r>
            <a:r>
              <a:rPr lang="de-DE" sz="6000" i="1" dirty="0"/>
              <a:t> GGZ</a:t>
            </a:r>
          </a:p>
          <a:p>
            <a:endParaRPr lang="de-DE" sz="6000" i="1" dirty="0"/>
          </a:p>
          <a:p>
            <a:r>
              <a:rPr lang="de-DE" sz="6000" i="1" smtClean="0"/>
              <a:t>1, </a:t>
            </a:r>
            <a:r>
              <a:rPr lang="de-DE" sz="6000" i="1" dirty="0"/>
              <a:t>Tilburg</a:t>
            </a:r>
          </a:p>
        </p:txBody>
      </p:sp>
      <p:pic>
        <p:nvPicPr>
          <p:cNvPr id="4" name="Afbeelding 4" descr="Afbeeldingsresultaat voor ggz bre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143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 presentatie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Huidige situatie</a:t>
            </a:r>
          </a:p>
          <a:p>
            <a:r>
              <a:rPr lang="nl-NL"/>
              <a:t>Wanneer verwijzing naar specialistische GGZ? </a:t>
            </a:r>
          </a:p>
          <a:p>
            <a:r>
              <a:rPr lang="nl-NL"/>
              <a:t>Aanbod SGGZ</a:t>
            </a:r>
          </a:p>
          <a:p>
            <a:r>
              <a:rPr lang="nl-NL"/>
              <a:t>Casus 1</a:t>
            </a:r>
          </a:p>
          <a:p>
            <a:r>
              <a:rPr lang="nl-NL"/>
              <a:t>Casus 2</a:t>
            </a:r>
          </a:p>
          <a:p>
            <a:endParaRPr lang="nl-NL"/>
          </a:p>
        </p:txBody>
      </p:sp>
      <p:pic>
        <p:nvPicPr>
          <p:cNvPr id="4" name="Afbeelding 4" descr="Afbeeldingsresultaat voor ggz bre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221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Huidige situatie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Verwijzing 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</a:t>
            </a:r>
            <a:r>
              <a:rPr lang="nl-NL" dirty="0" smtClean="0"/>
              <a:t>orgbemiddeling 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</a:t>
            </a:r>
            <a:r>
              <a:rPr lang="nl-NL" dirty="0" smtClean="0"/>
              <a:t>elefonische </a:t>
            </a:r>
            <a:r>
              <a:rPr lang="nl-NL" dirty="0"/>
              <a:t>screening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</a:t>
            </a:r>
            <a:r>
              <a:rPr lang="nl-NL" dirty="0" smtClean="0"/>
              <a:t>ntake 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irect </a:t>
            </a:r>
            <a:r>
              <a:rPr lang="nl-NL" dirty="0"/>
              <a:t>adviesgesprek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</a:t>
            </a:r>
            <a:r>
              <a:rPr lang="nl-NL" dirty="0" smtClean="0"/>
              <a:t>tart </a:t>
            </a:r>
            <a:r>
              <a:rPr lang="nl-NL" dirty="0"/>
              <a:t>zorg</a:t>
            </a:r>
          </a:p>
          <a:p>
            <a:endParaRPr lang="nl-NL" dirty="0"/>
          </a:p>
        </p:txBody>
      </p:sp>
      <p:pic>
        <p:nvPicPr>
          <p:cNvPr id="4" name="Afbeelding 4" descr="Afbeeldingsresultaat voor ggz bre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702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Wanneer verwijzing SGGZ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l-NL" dirty="0" smtClean="0"/>
              <a:t>Complexe </a:t>
            </a:r>
            <a:r>
              <a:rPr lang="nl-NL" dirty="0"/>
              <a:t>ADHD: vermoeden </a:t>
            </a:r>
            <a:r>
              <a:rPr lang="nl-NL" dirty="0" smtClean="0"/>
              <a:t>co-morbide </a:t>
            </a:r>
            <a:r>
              <a:rPr lang="nl-NL" dirty="0"/>
              <a:t>stoornissen (denk aan: persoonlijkheidsproblematiek, depressie, onderliggende schizofrene ontwikkeling, autisme/ leerstoornissen, verslavingsproblematiek, trauma en </a:t>
            </a:r>
            <a:r>
              <a:rPr lang="nl-NL" dirty="0" smtClean="0"/>
              <a:t>gedragsproblematiek</a:t>
            </a:r>
            <a:r>
              <a:rPr lang="nl-NL" dirty="0"/>
              <a:t>) </a:t>
            </a:r>
          </a:p>
          <a:p>
            <a:r>
              <a:rPr lang="nl-NL" dirty="0"/>
              <a:t>Systeemproblematiek</a:t>
            </a:r>
          </a:p>
          <a:p>
            <a:r>
              <a:rPr lang="nl-NL" dirty="0"/>
              <a:t>Schoolproblematiek (verzuim/ </a:t>
            </a:r>
            <a:r>
              <a:rPr lang="nl-NL" dirty="0" smtClean="0"/>
              <a:t>dalende schoolresultaten</a:t>
            </a:r>
            <a:r>
              <a:rPr lang="nl-NL" dirty="0"/>
              <a:t>)</a:t>
            </a:r>
          </a:p>
          <a:p>
            <a:r>
              <a:rPr lang="nl-NL" dirty="0"/>
              <a:t>Wanneer cliënten op 1 of meerdere levensgebieden uitvallen (denk aan werk/ school/ sociale betrekkingen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4" descr="Afbeeldingsresultaat voor ggz bre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586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Aanbod ADHD zorg GGZ </a:t>
            </a:r>
            <a:r>
              <a:rPr lang="nl-NL" dirty="0" err="1"/>
              <a:t>Breburg</a:t>
            </a:r>
            <a:r>
              <a:rPr lang="nl-NL" dirty="0"/>
              <a:t/>
            </a:r>
            <a:br>
              <a:rPr lang="nl-NL" dirty="0"/>
            </a:br>
            <a:r>
              <a:rPr lang="nl-NL" sz="2000" i="1" dirty="0">
                <a:solidFill>
                  <a:srgbClr val="000000"/>
                </a:solidFill>
                <a:latin typeface="Calibri Light"/>
              </a:rPr>
              <a:t>Geen </a:t>
            </a:r>
            <a:r>
              <a:rPr lang="nl-NL" sz="2000" i="1" dirty="0" smtClean="0">
                <a:solidFill>
                  <a:srgbClr val="000000"/>
                </a:solidFill>
                <a:latin typeface="Calibri Light"/>
              </a:rPr>
              <a:t>hard omlijnde </a:t>
            </a:r>
            <a:r>
              <a:rPr lang="nl-NL" sz="2000" i="1" dirty="0">
                <a:solidFill>
                  <a:srgbClr val="000000"/>
                </a:solidFill>
                <a:latin typeface="Calibri Light"/>
              </a:rPr>
              <a:t>kaders!</a:t>
            </a:r>
            <a:r>
              <a:rPr lang="nl-NL" sz="2000" i="1" dirty="0">
                <a:latin typeface="Calibri Light"/>
              </a:rPr>
              <a:t/>
            </a:r>
            <a:br>
              <a:rPr lang="nl-NL" sz="2000" i="1" dirty="0">
                <a:latin typeface="Calibri Light"/>
              </a:rPr>
            </a:br>
            <a:r>
              <a:rPr lang="nl-NL" sz="2000" i="1" dirty="0">
                <a:solidFill>
                  <a:srgbClr val="000000"/>
                </a:solidFill>
                <a:latin typeface="Calibri Light"/>
              </a:rPr>
              <a:t>Zorg op basis van vrijwilligheid!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nl-NL" dirty="0"/>
              <a:t>Psychologisch onderzoek (IQ, sociaal- emotioneel onderzoek, neuropsychologisch onderzoek, eventueel aanvullend onderzoek gericht op </a:t>
            </a:r>
            <a:r>
              <a:rPr lang="nl-NL" dirty="0" smtClean="0"/>
              <a:t>co-morbide </a:t>
            </a:r>
            <a:r>
              <a:rPr lang="nl-NL" dirty="0"/>
              <a:t>psychiatrische stoornissen)</a:t>
            </a:r>
          </a:p>
          <a:p>
            <a:r>
              <a:rPr lang="nl-NL" dirty="0"/>
              <a:t>Verdere diagnostiek (kind-psychiatrisch onderzoek, ontwikkelingsonderzoek, contact met school, schoolobservatie, spelobservatie, observatie </a:t>
            </a:r>
            <a:r>
              <a:rPr lang="nl-NL" dirty="0" err="1"/>
              <a:t>vaktherapie</a:t>
            </a:r>
            <a:r>
              <a:rPr lang="nl-NL" dirty="0"/>
              <a:t>, observatie thuisbehandeling)</a:t>
            </a:r>
          </a:p>
          <a:p>
            <a:r>
              <a:rPr lang="nl-NL" dirty="0"/>
              <a:t>Individuele behandeling (cognitieve gedragstherapie, EMDR, kortdurend oplossingsgerichte therapie, </a:t>
            </a:r>
            <a:r>
              <a:rPr lang="nl-NL" dirty="0" err="1"/>
              <a:t>psycho</a:t>
            </a:r>
            <a:r>
              <a:rPr lang="nl-NL" dirty="0"/>
              <a:t>-educatie, </a:t>
            </a:r>
            <a:r>
              <a:rPr lang="nl-NL" dirty="0" err="1"/>
              <a:t>vaktherapie</a:t>
            </a:r>
            <a:r>
              <a:rPr lang="nl-NL" dirty="0"/>
              <a:t>)</a:t>
            </a:r>
          </a:p>
          <a:p>
            <a:r>
              <a:rPr lang="nl-NL" dirty="0"/>
              <a:t>Groepsbehandeling: ADHD de Baas, </a:t>
            </a:r>
            <a:r>
              <a:rPr lang="nl-NL" dirty="0" err="1"/>
              <a:t>psycho</a:t>
            </a:r>
            <a:r>
              <a:rPr lang="nl-NL" dirty="0"/>
              <a:t>-educatiegroep voor ouders (PE </a:t>
            </a:r>
            <a:r>
              <a:rPr lang="nl-NL" dirty="0" err="1"/>
              <a:t>advanced</a:t>
            </a:r>
            <a:r>
              <a:rPr lang="nl-NL" dirty="0"/>
              <a:t>)</a:t>
            </a:r>
          </a:p>
          <a:p>
            <a:r>
              <a:rPr lang="nl-NL" dirty="0"/>
              <a:t>Ouderbegeleiding/ systeemtherapie</a:t>
            </a:r>
          </a:p>
          <a:p>
            <a:r>
              <a:rPr lang="nl-NL" dirty="0"/>
              <a:t>Thuisbehandeling</a:t>
            </a:r>
          </a:p>
          <a:p>
            <a:r>
              <a:rPr lang="nl-NL" dirty="0"/>
              <a:t>FACT, IHT </a:t>
            </a:r>
          </a:p>
          <a:p>
            <a:r>
              <a:rPr lang="nl-NL" dirty="0"/>
              <a:t>Medicamenteuze behandeling</a:t>
            </a:r>
          </a:p>
          <a:p>
            <a:r>
              <a:rPr lang="nl-NL" dirty="0"/>
              <a:t>Medicatiepoli </a:t>
            </a:r>
            <a:endParaRPr lang="nl-NL" dirty="0" smtClean="0"/>
          </a:p>
          <a:p>
            <a:r>
              <a:rPr lang="nl-NL" dirty="0" smtClean="0"/>
              <a:t>Consultatie</a:t>
            </a:r>
            <a:endParaRPr lang="nl-NL" dirty="0"/>
          </a:p>
        </p:txBody>
      </p:sp>
      <p:pic>
        <p:nvPicPr>
          <p:cNvPr id="4" name="Afbeelding 4" descr="Afbeeldingsresultaat voor ggz bre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3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Casus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l-NL" dirty="0" smtClean="0"/>
              <a:t>Aangemeld via het ADHD centrum na triage</a:t>
            </a:r>
          </a:p>
          <a:p>
            <a:r>
              <a:rPr lang="nl-NL" dirty="0"/>
              <a:t>Jongen van 13 jaar. Bekend met </a:t>
            </a:r>
            <a:r>
              <a:rPr lang="nl-NL" dirty="0" smtClean="0"/>
              <a:t>ADHD, die nu gedragsproblemen vertoont. </a:t>
            </a:r>
          </a:p>
          <a:p>
            <a:r>
              <a:rPr lang="nl-NL" dirty="0" smtClean="0"/>
              <a:t>Hij </a:t>
            </a:r>
            <a:r>
              <a:rPr lang="nl-NL" dirty="0"/>
              <a:t>is zeer prikkelgevoelig en sluit zich af in contact. </a:t>
            </a:r>
            <a:endParaRPr lang="nl-NL" dirty="0" smtClean="0"/>
          </a:p>
          <a:p>
            <a:r>
              <a:rPr lang="nl-NL" dirty="0" smtClean="0"/>
              <a:t>Client </a:t>
            </a:r>
            <a:r>
              <a:rPr lang="nl-NL" dirty="0"/>
              <a:t>wordt via de huisarts aangemeld bij het </a:t>
            </a:r>
            <a:r>
              <a:rPr lang="nl-NL" dirty="0" smtClean="0"/>
              <a:t>ADHD </a:t>
            </a:r>
            <a:r>
              <a:rPr lang="nl-NL" dirty="0"/>
              <a:t>centrum. Mogelijk is er </a:t>
            </a:r>
            <a:r>
              <a:rPr lang="nl-NL" dirty="0" smtClean="0"/>
              <a:t>co-morbide sprake van </a:t>
            </a:r>
            <a:r>
              <a:rPr lang="nl-NL" dirty="0"/>
              <a:t>a</a:t>
            </a:r>
            <a:r>
              <a:rPr lang="nl-NL" dirty="0" smtClean="0"/>
              <a:t>utisme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 smtClean="0"/>
              <a:t>Eenmaal </a:t>
            </a:r>
            <a:r>
              <a:rPr lang="nl-NL" dirty="0"/>
              <a:t>in de triage blijkt dat er systeemproblemen spelen. Ouders staan op het punt </a:t>
            </a:r>
            <a:r>
              <a:rPr lang="nl-NL" dirty="0" smtClean="0"/>
              <a:t>te scheiden </a:t>
            </a:r>
            <a:r>
              <a:rPr lang="nl-NL" dirty="0"/>
              <a:t>en hebben geen energie meer om </a:t>
            </a:r>
            <a:r>
              <a:rPr lang="nl-NL" dirty="0" smtClean="0"/>
              <a:t>zoon goed </a:t>
            </a:r>
            <a:r>
              <a:rPr lang="nl-NL" dirty="0"/>
              <a:t>te begeleiden/op te voeden.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4" descr="Afbeeldingsresultaat voor ggz bre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5664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Casus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l-NL" dirty="0"/>
              <a:t>Direct verwezen naar de SGGZ via de </a:t>
            </a:r>
            <a:r>
              <a:rPr lang="nl-NL" dirty="0" smtClean="0"/>
              <a:t>huisarts</a:t>
            </a:r>
          </a:p>
          <a:p>
            <a:r>
              <a:rPr lang="nl-NL" dirty="0" smtClean="0"/>
              <a:t>17 jarig meisje, verwezen </a:t>
            </a:r>
            <a:r>
              <a:rPr lang="nl-NL" dirty="0" err="1" smtClean="0"/>
              <a:t>ivm</a:t>
            </a:r>
            <a:r>
              <a:rPr lang="nl-NL" dirty="0" smtClean="0"/>
              <a:t> vermoeden PTSS en ADHD. Is in loverboy circuit terechtgekomen. Nu last van nachtmerries, stemmingswisselingen . Al langer </a:t>
            </a:r>
            <a:r>
              <a:rPr lang="nl-NL" smtClean="0"/>
              <a:t>bestaande slaap- </a:t>
            </a:r>
            <a:r>
              <a:rPr lang="nl-NL" dirty="0" smtClean="0"/>
              <a:t>en aandacht en concentratieproblemen. Impulsief en moeite met plannen en organiseren.</a:t>
            </a:r>
          </a:p>
          <a:p>
            <a:r>
              <a:rPr lang="nl-NL" dirty="0" smtClean="0"/>
              <a:t>Bureau jeugdzorg betrokken. Ook MST via de Viersprong in het gezin voor zusje </a:t>
            </a:r>
            <a:r>
              <a:rPr lang="nl-NL" dirty="0" err="1" smtClean="0"/>
              <a:t>ivm</a:t>
            </a:r>
            <a:r>
              <a:rPr lang="nl-NL" dirty="0" smtClean="0"/>
              <a:t> schoolverzuim wat al anderhalf jaar duurt.</a:t>
            </a:r>
          </a:p>
          <a:p>
            <a:r>
              <a:rPr lang="nl-NL" dirty="0" smtClean="0"/>
              <a:t>Inadequate coping; eetbuien, vermijding, blowen, zelfbeschadiging.</a:t>
            </a:r>
          </a:p>
          <a:p>
            <a:r>
              <a:rPr lang="nl-NL" dirty="0" smtClean="0"/>
              <a:t>Hulpvraag: verwerken trauma’s, diagnostiek naar ADHD</a:t>
            </a:r>
          </a:p>
          <a:p>
            <a:r>
              <a:rPr lang="nl-NL" dirty="0" smtClean="0"/>
              <a:t>DD: ADHD, PTSS, Persoonlijkheidsproblematiek</a:t>
            </a:r>
            <a:endParaRPr lang="nl-NL" dirty="0"/>
          </a:p>
        </p:txBody>
      </p:sp>
      <p:pic>
        <p:nvPicPr>
          <p:cNvPr id="4" name="Afbeelding 4" descr="Afbeeldingsresultaat voor ggz bre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9572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Pauze?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8" name="Picture 4" descr="http://maccollaborations.org/wp-content/uploads/2012/12/mac_newsletter_winter_2012_AD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9094"/>
            <a:ext cx="7124449" cy="447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accollaborations.org/wp-content/uploads/2012/12/mac_newsletter_winter_2012_ADH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689"/>
          <a:stretch/>
        </p:blipFill>
        <p:spPr bwMode="auto">
          <a:xfrm>
            <a:off x="-108520" y="1529093"/>
            <a:ext cx="3672408" cy="447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maccollaborations.org/wp-content/uploads/2012/12/mac_newsletter_winter_2012_ADH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251"/>
          <a:stretch/>
        </p:blipFill>
        <p:spPr bwMode="auto">
          <a:xfrm>
            <a:off x="8267603" y="1529094"/>
            <a:ext cx="984917" cy="4475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Afbeelding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4" descr="Afbeeldingsresultaat voor ggz brebur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02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Expertpanel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 descr="http://workitacademy.com/wp-content/uploads/2014/04/teacher-worksho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2" t="15152" r="1" b="16536"/>
          <a:stretch/>
        </p:blipFill>
        <p:spPr bwMode="auto">
          <a:xfrm>
            <a:off x="-57197" y="1542033"/>
            <a:ext cx="9233892" cy="4479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Afbeeldin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4" descr="Afbeeldingsresultaat voor ggz brebur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50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Rondvraag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Afsluiting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://jeugdhulpfriesland.nl/media/news/jeugdhulp-friesland-mag-specialisten-opleid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93" b="8258"/>
          <a:stretch/>
        </p:blipFill>
        <p:spPr bwMode="auto">
          <a:xfrm>
            <a:off x="-36512" y="1556792"/>
            <a:ext cx="9214277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4" descr="Afbeeldingsresultaat voor ggz brebur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86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Introductie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Logistiek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567333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Terugblikken aftrap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 september 2017</a:t>
            </a:r>
            <a:endParaRPr lang="nl-N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per oktober 2016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Rondje langs praktijken 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Dossieronderzoek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Oproepen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Begeleiden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Excel-document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AVL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Vragenlijst en sleutel </a:t>
            </a:r>
          </a:p>
          <a:p>
            <a:pPr marL="1428750" lvl="3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(vragenlijst kan worden nabesteld, sleutel alleen bij start (€ 40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p.s.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))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2" name="Afbeeldin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4" descr="Afbeeldingsresultaat voor ggz brebur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86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Afsluiting | </a:t>
            </a:r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Hoe verder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51520" y="1567333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Huisartsen</a:t>
            </a:r>
          </a:p>
          <a:p>
            <a:pPr marL="514350" lvl="1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AVL meenemen (of wordt ‘thuisgestuurd’)</a:t>
            </a:r>
          </a:p>
          <a:p>
            <a:pPr marL="514350" lvl="1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Aan de slag: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Dossieronderzoek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Opstartebn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excel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-lijst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Succesvolle pilot: uitrol in de regio vanaf 2017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4" descr="Afbeeldingsresultaat voor ggz brebur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61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Afsluiting | </a:t>
            </a:r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Scholing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51520" y="1567333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Vervolg over 4 - 6 maanden; hoe gaat het?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Tips en tricks uitwisselen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Waarin faciliteren, ook naar nieuwe praktijken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4" descr="Afbeeldingsresultaat voor ggz brebur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42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Bedankt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 </a:t>
            </a:r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ziens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opvoeddesk.nl/wp-content/uploads/Opvoeddesk_ADH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72" b="8261"/>
          <a:stretch/>
        </p:blipFill>
        <p:spPr bwMode="auto">
          <a:xfrm>
            <a:off x="-36512" y="1556792"/>
            <a:ext cx="9211944" cy="4530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145991"/>
            <a:ext cx="1885891" cy="52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41" y="6150874"/>
            <a:ext cx="931970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3" y="6167607"/>
            <a:ext cx="1604505" cy="55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122726"/>
            <a:ext cx="1209365" cy="64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4343"/>
            <a:ext cx="1169454" cy="574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4" descr="Afbeeldingsresultaat voor ggz brebur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05" y="6161093"/>
            <a:ext cx="2199208" cy="45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22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2" b="11507"/>
          <a:stretch/>
        </p:blipFill>
        <p:spPr bwMode="auto">
          <a:xfrm>
            <a:off x="1455643" y="5982760"/>
            <a:ext cx="1133001" cy="614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221163" y="1485386"/>
            <a:ext cx="8092694" cy="4424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15483" y="1452519"/>
            <a:ext cx="8497211" cy="4424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Flowchart</a:t>
            </a: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235" t="8213" r="6814" b="3947"/>
          <a:stretch/>
        </p:blipFill>
        <p:spPr bwMode="auto">
          <a:xfrm>
            <a:off x="0" y="295252"/>
            <a:ext cx="4457905" cy="630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137" t="8366" r="6667" b="3965"/>
          <a:stretch/>
        </p:blipFill>
        <p:spPr bwMode="auto">
          <a:xfrm>
            <a:off x="4623996" y="295778"/>
            <a:ext cx="4520004" cy="63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971600" y="2636912"/>
            <a:ext cx="1872208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55462" y="3897052"/>
            <a:ext cx="2140274" cy="13321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6300192" y="2060848"/>
            <a:ext cx="1584176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5008011" y="4563126"/>
            <a:ext cx="3884469" cy="1419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788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Centrum ETZ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|Verdieping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6146" name="Picture 2" descr="https://www.jmouders.nl/images/uploads/article_images/adhd-bestaat-schreeuwen-jonge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08"/>
          <a:stretch/>
        </p:blipFill>
        <p:spPr bwMode="auto">
          <a:xfrm>
            <a:off x="1847167" y="1628800"/>
            <a:ext cx="7549369" cy="4328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jmouders.nl/images/uploads/article_images/adhd-bestaat-schreeuwen-jonge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08" r="52269"/>
          <a:stretch/>
        </p:blipFill>
        <p:spPr bwMode="auto">
          <a:xfrm>
            <a:off x="-108520" y="1629844"/>
            <a:ext cx="5544616" cy="4327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38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60000" y="4140000"/>
            <a:ext cx="7560000" cy="1079700"/>
          </a:xfrm>
        </p:spPr>
        <p:txBody>
          <a:bodyPr/>
          <a:lstStyle/>
          <a:p>
            <a:pPr eaLnBrk="1" hangingPunct="1"/>
            <a:r>
              <a:rPr lang="nl-NL" sz="4000" dirty="0" err="1" smtClean="0"/>
              <a:t>ADHD-centrum</a:t>
            </a:r>
            <a:r>
              <a:rPr lang="nl-NL" sz="4000" dirty="0" smtClean="0"/>
              <a:t> ETZ</a:t>
            </a:r>
          </a:p>
          <a:p>
            <a:pPr eaLnBrk="1" hangingPunct="1"/>
            <a:r>
              <a:rPr lang="nl-NL" sz="4000" dirty="0" smtClean="0"/>
              <a:t>12 april 2018</a:t>
            </a:r>
            <a:endParaRPr lang="nl-NL" sz="4000" dirty="0" smtClean="0"/>
          </a:p>
        </p:txBody>
      </p:sp>
      <p:pic>
        <p:nvPicPr>
          <p:cNvPr id="3076" name="Picture 4" descr="PPT_gezamenlijk"/>
          <p:cNvPicPr>
            <a:picLocks noChangeAspect="1" noChangeArrowheads="1"/>
          </p:cNvPicPr>
          <p:nvPr/>
        </p:nvPicPr>
        <p:blipFill>
          <a:blip r:embed="rId2" cstate="print"/>
          <a:srcRect t="86623"/>
          <a:stretch>
            <a:fillRect/>
          </a:stretch>
        </p:blipFill>
        <p:spPr bwMode="auto">
          <a:xfrm>
            <a:off x="0" y="5992813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90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dirty="0" smtClean="0"/>
              <a:t>Praktische follow-up in de spreekkamer</a:t>
            </a:r>
          </a:p>
        </p:txBody>
      </p:sp>
      <p:sp>
        <p:nvSpPr>
          <p:cNvPr id="10242" name="AutoShape 2" descr="Afbeeldingsresultaat voor follow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244" name="AutoShape 4" descr="Afbeeldingsresultaat voor follow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248" name="Picture 8" descr="http://fiitfu.com/uploads/default/files/success_slide_jpe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376" y="3996000"/>
            <a:ext cx="3603624" cy="2801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95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Schoolsituatie (rapport, oudergesprek, verslag)</a:t>
            </a:r>
          </a:p>
          <a:p>
            <a:pPr lvl="1"/>
            <a:r>
              <a:rPr lang="nl-NL" dirty="0" smtClean="0"/>
              <a:t>Situatie veranderd? (klas, leerkracht)</a:t>
            </a:r>
          </a:p>
          <a:p>
            <a:pPr lvl="1"/>
            <a:r>
              <a:rPr lang="nl-NL" dirty="0" smtClean="0"/>
              <a:t>Huiswerk 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Thuissituatie</a:t>
            </a:r>
          </a:p>
          <a:p>
            <a:pPr lvl="1"/>
            <a:r>
              <a:rPr lang="nl-NL" dirty="0" smtClean="0"/>
              <a:t>Moeilijke momenten op de dag?</a:t>
            </a:r>
          </a:p>
          <a:p>
            <a:pPr lvl="1"/>
            <a:r>
              <a:rPr lang="nl-NL" dirty="0" smtClean="0"/>
              <a:t>Ingrijpende gebeurtenissen?</a:t>
            </a:r>
          </a:p>
          <a:p>
            <a:pPr lvl="2">
              <a:buNone/>
            </a:pPr>
            <a:r>
              <a:rPr lang="nl-NL" dirty="0" smtClean="0"/>
              <a:t>(</a:t>
            </a:r>
            <a:r>
              <a:rPr lang="nl-NL" dirty="0"/>
              <a:t>scheiding, ziektes </a:t>
            </a:r>
            <a:r>
              <a:rPr lang="nl-NL" dirty="0" err="1"/>
              <a:t>etc</a:t>
            </a:r>
            <a:r>
              <a:rPr lang="nl-NL" dirty="0" smtClean="0"/>
              <a:t>)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Hoe gaat het?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1038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altLang="nl-NL" dirty="0" smtClean="0"/>
              <a:t>Sociale situatie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475" y="2160000"/>
            <a:ext cx="7920000" cy="3780000"/>
          </a:xfrm>
        </p:spPr>
        <p:txBody>
          <a:bodyPr/>
          <a:lstStyle/>
          <a:p>
            <a:r>
              <a:rPr lang="nl-NL" altLang="nl-NL" dirty="0" smtClean="0"/>
              <a:t>Omgang met leeftijdsgenootjes</a:t>
            </a:r>
          </a:p>
          <a:p>
            <a:pPr lvl="1"/>
            <a:r>
              <a:rPr lang="nl-NL" altLang="nl-NL" dirty="0" smtClean="0"/>
              <a:t>Pauzemomenten</a:t>
            </a:r>
          </a:p>
          <a:p>
            <a:pPr lvl="1"/>
            <a:r>
              <a:rPr lang="nl-NL" altLang="nl-NL" dirty="0" smtClean="0"/>
              <a:t>Sportmomenten</a:t>
            </a:r>
          </a:p>
          <a:p>
            <a:pPr lvl="1"/>
            <a:endParaRPr lang="nl-NL" altLang="nl-NL" dirty="0" smtClean="0"/>
          </a:p>
          <a:p>
            <a:r>
              <a:rPr lang="nl-NL" altLang="nl-NL" dirty="0" smtClean="0"/>
              <a:t>Omgang in het gezin</a:t>
            </a:r>
          </a:p>
          <a:p>
            <a:pPr lvl="1"/>
            <a:r>
              <a:rPr lang="nl-NL" altLang="nl-NL" dirty="0" smtClean="0"/>
              <a:t>broertjes en zusjes</a:t>
            </a:r>
          </a:p>
          <a:p>
            <a:pPr lvl="1"/>
            <a:r>
              <a:rPr lang="nl-NL" altLang="nl-NL" dirty="0" smtClean="0"/>
              <a:t>ouders</a:t>
            </a:r>
          </a:p>
        </p:txBody>
      </p:sp>
      <p:pic>
        <p:nvPicPr>
          <p:cNvPr id="6148" name="Picture 4" descr="http://data1.whicdn.com/images/101122691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71" y="3886200"/>
            <a:ext cx="3300629" cy="275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70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TZ_PPT_template (2)">
  <a:themeElements>
    <a:clrScheme name="ETZ kleurenpalet">
      <a:dk1>
        <a:srgbClr val="000000"/>
      </a:dk1>
      <a:lt1>
        <a:sysClr val="window" lastClr="FFFFFF"/>
      </a:lt1>
      <a:dk2>
        <a:srgbClr val="003F54"/>
      </a:dk2>
      <a:lt2>
        <a:srgbClr val="FFFFFF"/>
      </a:lt2>
      <a:accent1>
        <a:srgbClr val="EF3340"/>
      </a:accent1>
      <a:accent2>
        <a:srgbClr val="8CD600"/>
      </a:accent2>
      <a:accent3>
        <a:srgbClr val="51B5E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ETZ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848</Words>
  <Application>Microsoft Office PowerPoint</Application>
  <PresentationFormat>Diavoorstelling (4:3)</PresentationFormat>
  <Paragraphs>198</Paragraphs>
  <Slides>32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Kantoorthema</vt:lpstr>
      <vt:lpstr>1_Kantoorthema</vt:lpstr>
      <vt:lpstr>2_Kantoorthema</vt:lpstr>
      <vt:lpstr>ETZ_PPT_template (2)</vt:lpstr>
      <vt:lpstr>ADHD bij Jeugd | Pilot Midden-Brabant</vt:lpstr>
      <vt:lpstr>Dia 2</vt:lpstr>
      <vt:lpstr>Dia 3</vt:lpstr>
      <vt:lpstr>Dia 4</vt:lpstr>
      <vt:lpstr>Dia 5</vt:lpstr>
      <vt:lpstr>Dia 6</vt:lpstr>
      <vt:lpstr>Praktische follow-up in de spreekkamer</vt:lpstr>
      <vt:lpstr>Hoe gaat het?</vt:lpstr>
      <vt:lpstr>Sociale situatie</vt:lpstr>
      <vt:lpstr>Etiologie</vt:lpstr>
      <vt:lpstr>Dia 11</vt:lpstr>
      <vt:lpstr>Methylfenidaat</vt:lpstr>
      <vt:lpstr>Medicatie</vt:lpstr>
      <vt:lpstr>Bijwerkingen</vt:lpstr>
      <vt:lpstr>co-morbiditeit</vt:lpstr>
      <vt:lpstr>LET OP</vt:lpstr>
      <vt:lpstr>VISIE &gt;&gt; BELEID</vt:lpstr>
      <vt:lpstr>Dia 18</vt:lpstr>
      <vt:lpstr>Dia 19</vt:lpstr>
      <vt:lpstr>ADHD-zorg GGZ Breburg</vt:lpstr>
      <vt:lpstr>Inhoud presentatie</vt:lpstr>
      <vt:lpstr>Huidige situatie</vt:lpstr>
      <vt:lpstr>Wanneer verwijzing SGGZ</vt:lpstr>
      <vt:lpstr>Aanbod ADHD zorg GGZ Breburg Geen hard omlijnde kaders! Zorg op basis van vrijwilligheid!</vt:lpstr>
      <vt:lpstr>Casus 1</vt:lpstr>
      <vt:lpstr>Casus 2</vt:lpstr>
      <vt:lpstr>Dia 27</vt:lpstr>
      <vt:lpstr>Dia 28</vt:lpstr>
      <vt:lpstr>Dia 29</vt:lpstr>
      <vt:lpstr>Dia 30</vt:lpstr>
      <vt:lpstr>Dia 31</vt:lpstr>
      <vt:lpstr>Dia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Angela van Liempd;Rudolf Keijzer;Ine Anthonissen;Carien Smeets</dc:creator>
  <cp:lastModifiedBy>Corina</cp:lastModifiedBy>
  <cp:revision>60</cp:revision>
  <dcterms:created xsi:type="dcterms:W3CDTF">2015-10-12T09:34:51Z</dcterms:created>
  <dcterms:modified xsi:type="dcterms:W3CDTF">2018-02-27T17:01:36Z</dcterms:modified>
</cp:coreProperties>
</file>