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83" r:id="rId2"/>
    <p:sldId id="261" r:id="rId3"/>
    <p:sldId id="263" r:id="rId4"/>
    <p:sldId id="285" r:id="rId5"/>
    <p:sldId id="262" r:id="rId6"/>
    <p:sldId id="266" r:id="rId7"/>
    <p:sldId id="267" r:id="rId8"/>
    <p:sldId id="270" r:id="rId9"/>
    <p:sldId id="271" r:id="rId10"/>
    <p:sldId id="272" r:id="rId11"/>
    <p:sldId id="273" r:id="rId12"/>
    <p:sldId id="268" r:id="rId13"/>
    <p:sldId id="269" r:id="rId14"/>
    <p:sldId id="280" r:id="rId15"/>
    <p:sldId id="274" r:id="rId16"/>
    <p:sldId id="284" r:id="rId17"/>
    <p:sldId id="282" r:id="rId18"/>
    <p:sldId id="281" r:id="rId19"/>
    <p:sldId id="264" r:id="rId20"/>
    <p:sldId id="279" r:id="rId2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2924" autoAdjust="0"/>
  </p:normalViewPr>
  <p:slideViewPr>
    <p:cSldViewPr snapToGrid="0">
      <p:cViewPr varScale="1">
        <p:scale>
          <a:sx n="83" d="100"/>
          <a:sy n="83" d="100"/>
        </p:scale>
        <p:origin x="595"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 xmlns:a16="http://schemas.microsoft.com/office/drawing/2014/main" id="{F7AD1929-1C7B-4F32-8042-70457BEAA2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 xmlns:a16="http://schemas.microsoft.com/office/drawing/2014/main" id="{E6ED8174-8C8B-4BF5-A191-9658984D4C3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9B448B-54FB-4C05-AF65-66E4B9A0B0D8}" type="datetimeFigureOut">
              <a:rPr lang="nl-NL" smtClean="0"/>
              <a:t>30-3-2020</a:t>
            </a:fld>
            <a:endParaRPr lang="nl-NL"/>
          </a:p>
        </p:txBody>
      </p:sp>
      <p:sp>
        <p:nvSpPr>
          <p:cNvPr id="4" name="Tijdelijke aanduiding voor voettekst 3">
            <a:extLst>
              <a:ext uri="{FF2B5EF4-FFF2-40B4-BE49-F238E27FC236}">
                <a16:creationId xmlns="" xmlns:a16="http://schemas.microsoft.com/office/drawing/2014/main" id="{D0959294-19D6-4430-ACD9-F246F2BEC15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 xmlns:a16="http://schemas.microsoft.com/office/drawing/2014/main" id="{A4347FE7-AEAD-4F32-B6A8-A25E363E90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330FE60-F4B4-4E69-A082-BEC3C0987CE6}" type="slidenum">
              <a:rPr lang="nl-NL" smtClean="0"/>
              <a:t>‹nr.›</a:t>
            </a:fld>
            <a:endParaRPr lang="nl-NL"/>
          </a:p>
        </p:txBody>
      </p:sp>
    </p:spTree>
    <p:extLst>
      <p:ext uri="{BB962C8B-B14F-4D97-AF65-F5344CB8AC3E}">
        <p14:creationId xmlns:p14="http://schemas.microsoft.com/office/powerpoint/2010/main" val="114799015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2095BF-C3AF-4834-9B42-E5F55140CDAC}" type="datetimeFigureOut">
              <a:rPr lang="nl-NL" smtClean="0"/>
              <a:t>30-3-2020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06F502-3D44-4BAF-AF15-B5CFE41CDF9F}" type="slidenum">
              <a:rPr lang="nl-NL" smtClean="0"/>
              <a:t>‹nr.›</a:t>
            </a:fld>
            <a:endParaRPr lang="nl-NL"/>
          </a:p>
        </p:txBody>
      </p:sp>
    </p:spTree>
    <p:extLst>
      <p:ext uri="{BB962C8B-B14F-4D97-AF65-F5344CB8AC3E}">
        <p14:creationId xmlns:p14="http://schemas.microsoft.com/office/powerpoint/2010/main" val="98314460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nnovatiekringdementie.nl/vrijheidsbeperking-en-wet-zorg-en-dwang-wat-mag-er-wel-en-niet"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mn-lt"/>
                <a:ea typeface="+mn-ea"/>
                <a:cs typeface="+mn-cs"/>
              </a:rPr>
              <a:t>Aan alle deelnemers wordt gevraagd:</a:t>
            </a:r>
          </a:p>
          <a:p>
            <a:pPr lvl="0"/>
            <a:r>
              <a:rPr lang="en-US" sz="1200" kern="1200" dirty="0" smtClean="0">
                <a:solidFill>
                  <a:schemeClr val="tx1"/>
                </a:solidFill>
                <a:effectLst/>
                <a:latin typeface="+mn-lt"/>
                <a:ea typeface="+mn-ea"/>
                <a:cs typeface="+mn-cs"/>
              </a:rPr>
              <a:t>Hoe </a:t>
            </a:r>
            <a:r>
              <a:rPr lang="en-US" sz="1200" kern="1200" dirty="0" err="1" smtClean="0">
                <a:solidFill>
                  <a:schemeClr val="tx1"/>
                </a:solidFill>
                <a:effectLst/>
                <a:latin typeface="+mn-lt"/>
                <a:ea typeface="+mn-ea"/>
                <a:cs typeface="+mn-cs"/>
              </a:rPr>
              <a:t>heet</a:t>
            </a:r>
            <a:r>
              <a:rPr lang="en-US" sz="1200" kern="1200" dirty="0" smtClean="0">
                <a:solidFill>
                  <a:schemeClr val="tx1"/>
                </a:solidFill>
                <a:effectLst/>
                <a:latin typeface="+mn-lt"/>
                <a:ea typeface="+mn-ea"/>
                <a:cs typeface="+mn-cs"/>
              </a:rPr>
              <a:t> je?</a:t>
            </a:r>
            <a:endParaRPr lang="nl-NL" sz="1200" kern="1200" dirty="0" smtClean="0">
              <a:solidFill>
                <a:schemeClr val="tx1"/>
              </a:solidFill>
              <a:effectLst/>
              <a:latin typeface="+mn-lt"/>
              <a:ea typeface="+mn-ea"/>
              <a:cs typeface="+mn-cs"/>
            </a:endParaRPr>
          </a:p>
          <a:p>
            <a:pPr lvl="0"/>
            <a:r>
              <a:rPr lang="en-US" sz="1200" kern="1200" dirty="0" err="1" smtClean="0">
                <a:solidFill>
                  <a:schemeClr val="tx1"/>
                </a:solidFill>
                <a:effectLst/>
                <a:latin typeface="+mn-lt"/>
                <a:ea typeface="+mn-ea"/>
                <a:cs typeface="+mn-cs"/>
              </a:rPr>
              <a:t>Waar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werk</a:t>
            </a:r>
            <a:r>
              <a:rPr lang="en-US" sz="1200" kern="1200" dirty="0" smtClean="0">
                <a:solidFill>
                  <a:schemeClr val="tx1"/>
                </a:solidFill>
                <a:effectLst/>
                <a:latin typeface="+mn-lt"/>
                <a:ea typeface="+mn-ea"/>
                <a:cs typeface="+mn-cs"/>
              </a:rPr>
              <a:t> je en wat doe je?</a:t>
            </a:r>
            <a:endParaRPr lang="nl-NL" sz="1200" kern="1200" dirty="0" smtClean="0">
              <a:solidFill>
                <a:schemeClr val="tx1"/>
              </a:solidFill>
              <a:effectLst/>
              <a:latin typeface="+mn-lt"/>
              <a:ea typeface="+mn-ea"/>
              <a:cs typeface="+mn-cs"/>
            </a:endParaRPr>
          </a:p>
          <a:p>
            <a:pPr lvl="0"/>
            <a:r>
              <a:rPr lang="en-US" sz="1200" kern="1200" dirty="0" err="1" smtClean="0">
                <a:solidFill>
                  <a:schemeClr val="tx1"/>
                </a:solidFill>
                <a:effectLst/>
                <a:latin typeface="+mn-lt"/>
                <a:ea typeface="+mn-ea"/>
                <a:cs typeface="+mn-cs"/>
              </a:rPr>
              <a:t>Vertel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eens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iets</a:t>
            </a:r>
            <a:r>
              <a:rPr lang="en-US" sz="1200" kern="1200" dirty="0" smtClean="0">
                <a:solidFill>
                  <a:schemeClr val="tx1"/>
                </a:solidFill>
                <a:effectLst/>
                <a:latin typeface="+mn-lt"/>
                <a:ea typeface="+mn-ea"/>
                <a:cs typeface="+mn-cs"/>
              </a:rPr>
              <a:t> over </a:t>
            </a:r>
            <a:r>
              <a:rPr lang="en-US" sz="1200" kern="1200" dirty="0" err="1" smtClean="0">
                <a:solidFill>
                  <a:schemeClr val="tx1"/>
                </a:solidFill>
                <a:effectLst/>
                <a:latin typeface="+mn-lt"/>
                <a:ea typeface="+mn-ea"/>
                <a:cs typeface="+mn-cs"/>
              </a:rPr>
              <a:t>een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oudere</a:t>
            </a:r>
            <a:r>
              <a:rPr lang="en-US" sz="1200" kern="1200" dirty="0" smtClean="0">
                <a:solidFill>
                  <a:schemeClr val="tx1"/>
                </a:solidFill>
                <a:effectLst/>
                <a:latin typeface="+mn-lt"/>
                <a:ea typeface="+mn-ea"/>
                <a:cs typeface="+mn-cs"/>
              </a:rPr>
              <a:t> (65+) die </a:t>
            </a:r>
            <a:r>
              <a:rPr lang="en-US" sz="1200" kern="1200" dirty="0" err="1" smtClean="0">
                <a:solidFill>
                  <a:schemeClr val="tx1"/>
                </a:solidFill>
                <a:effectLst/>
                <a:latin typeface="+mn-lt"/>
                <a:ea typeface="+mn-ea"/>
                <a:cs typeface="+mn-cs"/>
              </a:rPr>
              <a:t>jou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inspireert</a:t>
            </a:r>
            <a:r>
              <a:rPr lang="en-US" sz="1200" kern="1200" dirty="0" smtClean="0">
                <a:solidFill>
                  <a:schemeClr val="tx1"/>
                </a:solidFill>
                <a:effectLst/>
                <a:latin typeface="+mn-lt"/>
                <a:ea typeface="+mn-ea"/>
                <a:cs typeface="+mn-cs"/>
              </a:rPr>
              <a:t> of </a:t>
            </a:r>
            <a:r>
              <a:rPr lang="en-US" sz="1200" kern="1200" dirty="0" err="1" smtClean="0">
                <a:solidFill>
                  <a:schemeClr val="tx1"/>
                </a:solidFill>
                <a:effectLst/>
                <a:latin typeface="+mn-lt"/>
                <a:ea typeface="+mn-ea"/>
                <a:cs typeface="+mn-cs"/>
              </a:rPr>
              <a:t>raakt</a:t>
            </a:r>
            <a:r>
              <a:rPr lang="en-US" sz="1200" kern="1200" dirty="0" smtClean="0">
                <a:solidFill>
                  <a:schemeClr val="tx1"/>
                </a:solidFill>
                <a:effectLst/>
                <a:latin typeface="+mn-lt"/>
                <a:ea typeface="+mn-ea"/>
                <a:cs typeface="+mn-cs"/>
              </a:rPr>
              <a:t> en </a:t>
            </a:r>
            <a:r>
              <a:rPr lang="en-US" sz="1200" kern="1200" dirty="0" err="1" smtClean="0">
                <a:solidFill>
                  <a:schemeClr val="tx1"/>
                </a:solidFill>
                <a:effectLst/>
                <a:latin typeface="+mn-lt"/>
                <a:ea typeface="+mn-ea"/>
                <a:cs typeface="+mn-cs"/>
              </a:rPr>
              <a:t>waarom</a:t>
            </a:r>
            <a:endParaRPr lang="nl-N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Wat hoop je </a:t>
            </a:r>
            <a:r>
              <a:rPr lang="en-US" sz="1200" kern="1200" dirty="0" err="1" smtClean="0">
                <a:solidFill>
                  <a:schemeClr val="tx1"/>
                </a:solidFill>
                <a:effectLst/>
                <a:latin typeface="+mn-lt"/>
                <a:ea typeface="+mn-ea"/>
                <a:cs typeface="+mn-cs"/>
              </a:rPr>
              <a:t>aan</a:t>
            </a:r>
            <a:r>
              <a:rPr lang="en-US" sz="1200" kern="1200" dirty="0" smtClean="0">
                <a:solidFill>
                  <a:schemeClr val="tx1"/>
                </a:solidFill>
                <a:effectLst/>
                <a:latin typeface="+mn-lt"/>
                <a:ea typeface="+mn-ea"/>
                <a:cs typeface="+mn-cs"/>
              </a:rPr>
              <a:t> het </a:t>
            </a:r>
            <a:r>
              <a:rPr lang="en-US" sz="1200" kern="1200" dirty="0" err="1" smtClean="0">
                <a:solidFill>
                  <a:schemeClr val="tx1"/>
                </a:solidFill>
                <a:effectLst/>
                <a:latin typeface="+mn-lt"/>
                <a:ea typeface="+mn-ea"/>
                <a:cs typeface="+mn-cs"/>
              </a:rPr>
              <a:t>eind</a:t>
            </a:r>
            <a:r>
              <a:rPr lang="en-US" sz="1200" kern="1200" dirty="0" smtClean="0">
                <a:solidFill>
                  <a:schemeClr val="tx1"/>
                </a:solidFill>
                <a:effectLst/>
                <a:latin typeface="+mn-lt"/>
                <a:ea typeface="+mn-ea"/>
                <a:cs typeface="+mn-cs"/>
              </a:rPr>
              <a:t> van </a:t>
            </a:r>
            <a:r>
              <a:rPr lang="en-US" sz="1200" kern="1200" dirty="0" err="1" smtClean="0">
                <a:solidFill>
                  <a:schemeClr val="tx1"/>
                </a:solidFill>
                <a:effectLst/>
                <a:latin typeface="+mn-lt"/>
                <a:ea typeface="+mn-ea"/>
                <a:cs typeface="+mn-cs"/>
              </a:rPr>
              <a:t>deze</a:t>
            </a:r>
            <a:r>
              <a:rPr lang="en-US" sz="1200" kern="1200" dirty="0" smtClean="0">
                <a:solidFill>
                  <a:schemeClr val="tx1"/>
                </a:solidFill>
                <a:effectLst/>
                <a:latin typeface="+mn-lt"/>
                <a:ea typeface="+mn-ea"/>
                <a:cs typeface="+mn-cs"/>
              </a:rPr>
              <a:t> training te </a:t>
            </a:r>
            <a:r>
              <a:rPr lang="en-US" sz="1200" kern="1200" dirty="0" err="1" smtClean="0">
                <a:solidFill>
                  <a:schemeClr val="tx1"/>
                </a:solidFill>
                <a:effectLst/>
                <a:latin typeface="+mn-lt"/>
                <a:ea typeface="+mn-ea"/>
                <a:cs typeface="+mn-cs"/>
              </a:rPr>
              <a:t>kunnen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meenemen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kennis</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inzichten</a:t>
            </a:r>
            <a:r>
              <a:rPr lang="en-US" sz="1200" kern="1200" dirty="0" smtClean="0">
                <a:solidFill>
                  <a:schemeClr val="tx1"/>
                </a:solidFill>
                <a:effectLst/>
                <a:latin typeface="+mn-lt"/>
                <a:ea typeface="+mn-ea"/>
                <a:cs typeface="+mn-cs"/>
              </a:rPr>
              <a:t>?</a:t>
            </a:r>
            <a:endParaRPr lang="nl-NL"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Trainer begint zelf met zich voorstellen op deze manier om de drempel voor anderen te verlagen en deelnemers tijd te geven na te denken over hun eigen antwoorden</a:t>
            </a:r>
          </a:p>
          <a:p>
            <a:endParaRPr lang="nl-NL" dirty="0"/>
          </a:p>
        </p:txBody>
      </p:sp>
      <p:sp>
        <p:nvSpPr>
          <p:cNvPr id="4" name="Tijdelijke aanduiding voor dianummer 3"/>
          <p:cNvSpPr>
            <a:spLocks noGrp="1"/>
          </p:cNvSpPr>
          <p:nvPr>
            <p:ph type="sldNum" sz="quarter" idx="10"/>
          </p:nvPr>
        </p:nvSpPr>
        <p:spPr/>
        <p:txBody>
          <a:bodyPr/>
          <a:lstStyle/>
          <a:p>
            <a:fld id="{AF06F502-3D44-4BAF-AF15-B5CFE41CDF9F}" type="slidenum">
              <a:rPr lang="nl-NL" smtClean="0"/>
              <a:t>2</a:t>
            </a:fld>
            <a:endParaRPr lang="nl-NL"/>
          </a:p>
        </p:txBody>
      </p:sp>
    </p:spTree>
    <p:extLst>
      <p:ext uri="{BB962C8B-B14F-4D97-AF65-F5344CB8AC3E}">
        <p14:creationId xmlns:p14="http://schemas.microsoft.com/office/powerpoint/2010/main" val="4276777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We gaan eerst plenair een woordwolk maken met als centraal woord: oudere. Wat roept dit bij een ieder op. Waar denk je aan? Zo breed mogelijk. Want: over wie hebben we het nou eigenlijk?</a:t>
            </a:r>
          </a:p>
          <a:p>
            <a:endParaRPr lang="nl-NL" dirty="0"/>
          </a:p>
        </p:txBody>
      </p:sp>
      <p:sp>
        <p:nvSpPr>
          <p:cNvPr id="4" name="Tijdelijke aanduiding voor dianummer 3"/>
          <p:cNvSpPr>
            <a:spLocks noGrp="1"/>
          </p:cNvSpPr>
          <p:nvPr>
            <p:ph type="sldNum" sz="quarter" idx="10"/>
          </p:nvPr>
        </p:nvSpPr>
        <p:spPr/>
        <p:txBody>
          <a:bodyPr/>
          <a:lstStyle/>
          <a:p>
            <a:fld id="{AF06F502-3D44-4BAF-AF15-B5CFE41CDF9F}" type="slidenum">
              <a:rPr lang="nl-NL" smtClean="0"/>
              <a:t>3</a:t>
            </a:fld>
            <a:endParaRPr lang="nl-NL"/>
          </a:p>
        </p:txBody>
      </p:sp>
    </p:spTree>
    <p:extLst>
      <p:ext uri="{BB962C8B-B14F-4D97-AF65-F5344CB8AC3E}">
        <p14:creationId xmlns:p14="http://schemas.microsoft.com/office/powerpoint/2010/main" val="3741887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mn-lt"/>
                <a:ea typeface="+mn-ea"/>
                <a:cs typeface="+mn-cs"/>
              </a:rPr>
              <a:t>Dan zoomen we in op de manieren waarop ouderen kwetsbaarder kúnnen worden. Er zijn 4 domeinen te onderscheiden waarop ouderen kwetsbaar kunnen zijn. De 4 domeinen zijn: fysiek, cognitief, sociaal en psychisch </a:t>
            </a:r>
          </a:p>
          <a:p>
            <a:r>
              <a:rPr lang="nl-NL" sz="1200" kern="1200" dirty="0" smtClean="0">
                <a:solidFill>
                  <a:schemeClr val="tx1"/>
                </a:solidFill>
                <a:effectLst/>
                <a:latin typeface="+mn-lt"/>
                <a:ea typeface="+mn-ea"/>
                <a:cs typeface="+mn-cs"/>
              </a:rPr>
              <a:t>Ieder domein wordt op 1 flap geschreven door de trainer en in de ruimte opgehangen. Cursisten verspreiden zich in de ruimte over deze </a:t>
            </a:r>
            <a:r>
              <a:rPr lang="nl-NL" sz="1200" kern="1200" dirty="0" err="1" smtClean="0">
                <a:solidFill>
                  <a:schemeClr val="tx1"/>
                </a:solidFill>
                <a:effectLst/>
                <a:latin typeface="+mn-lt"/>
                <a:ea typeface="+mn-ea"/>
                <a:cs typeface="+mn-cs"/>
              </a:rPr>
              <a:t>flaps</a:t>
            </a:r>
            <a:r>
              <a:rPr lang="nl-NL" sz="1200" kern="1200" dirty="0" smtClean="0">
                <a:solidFill>
                  <a:schemeClr val="tx1"/>
                </a:solidFill>
                <a:effectLst/>
                <a:latin typeface="+mn-lt"/>
                <a:ea typeface="+mn-ea"/>
                <a:cs typeface="+mn-cs"/>
              </a:rPr>
              <a:t>. Schrijven op wat er onder het domein kan vallen (concrete voorbeelden) en na enkele minuten schuiven ze door naar de volgende flap. Iedere keer wordt een flap bekeken door de subgroep en waar mogelijk aangevuld.</a:t>
            </a:r>
          </a:p>
          <a:p>
            <a:r>
              <a:rPr lang="nl-NL" sz="1200" kern="1200" dirty="0" smtClean="0">
                <a:solidFill>
                  <a:schemeClr val="tx1"/>
                </a:solidFill>
                <a:effectLst/>
                <a:latin typeface="+mn-lt"/>
                <a:ea typeface="+mn-ea"/>
                <a:cs typeface="+mn-cs"/>
              </a:rPr>
              <a:t>Plenair gaan we de </a:t>
            </a:r>
            <a:r>
              <a:rPr lang="nl-NL" sz="1200" kern="1200" dirty="0" err="1" smtClean="0">
                <a:solidFill>
                  <a:schemeClr val="tx1"/>
                </a:solidFill>
                <a:effectLst/>
                <a:latin typeface="+mn-lt"/>
                <a:ea typeface="+mn-ea"/>
                <a:cs typeface="+mn-cs"/>
              </a:rPr>
              <a:t>flaps</a:t>
            </a:r>
            <a:r>
              <a:rPr lang="nl-NL" sz="1200" kern="1200" dirty="0" smtClean="0">
                <a:solidFill>
                  <a:schemeClr val="tx1"/>
                </a:solidFill>
                <a:effectLst/>
                <a:latin typeface="+mn-lt"/>
                <a:ea typeface="+mn-ea"/>
                <a:cs typeface="+mn-cs"/>
              </a:rPr>
              <a:t> bij langs om ze kort te bespreken</a:t>
            </a:r>
          </a:p>
          <a:p>
            <a:endParaRPr lang="nl-NL" dirty="0"/>
          </a:p>
        </p:txBody>
      </p:sp>
      <p:sp>
        <p:nvSpPr>
          <p:cNvPr id="4" name="Tijdelijke aanduiding voor dianummer 3"/>
          <p:cNvSpPr>
            <a:spLocks noGrp="1"/>
          </p:cNvSpPr>
          <p:nvPr>
            <p:ph type="sldNum" sz="quarter" idx="10"/>
          </p:nvPr>
        </p:nvSpPr>
        <p:spPr/>
        <p:txBody>
          <a:bodyPr/>
          <a:lstStyle/>
          <a:p>
            <a:fld id="{AF06F502-3D44-4BAF-AF15-B5CFE41CDF9F}" type="slidenum">
              <a:rPr lang="nl-NL" smtClean="0"/>
              <a:t>4</a:t>
            </a:fld>
            <a:endParaRPr lang="nl-NL"/>
          </a:p>
        </p:txBody>
      </p:sp>
    </p:spTree>
    <p:extLst>
      <p:ext uri="{BB962C8B-B14F-4D97-AF65-F5344CB8AC3E}">
        <p14:creationId xmlns:p14="http://schemas.microsoft.com/office/powerpoint/2010/main" val="4274128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mn-lt"/>
                <a:ea typeface="+mn-ea"/>
                <a:cs typeface="+mn-cs"/>
              </a:rPr>
              <a:t>Algemeen bekend dat veel ouderen graag met elkaar Bingo spelen. Dus dat gaan wij ook doen!</a:t>
            </a:r>
          </a:p>
          <a:p>
            <a:r>
              <a:rPr lang="nl-NL" sz="1200" kern="1200" dirty="0" smtClean="0">
                <a:solidFill>
                  <a:schemeClr val="tx1"/>
                </a:solidFill>
                <a:effectLst/>
                <a:latin typeface="+mn-lt"/>
                <a:ea typeface="+mn-ea"/>
                <a:cs typeface="+mn-cs"/>
              </a:rPr>
              <a:t>Trainer heeft bingokaarten</a:t>
            </a:r>
            <a:r>
              <a:rPr lang="nl-NL" sz="1200" kern="1200" baseline="0" dirty="0" smtClean="0">
                <a:solidFill>
                  <a:schemeClr val="tx1"/>
                </a:solidFill>
                <a:effectLst/>
                <a:latin typeface="+mn-lt"/>
                <a:ea typeface="+mn-ea"/>
                <a:cs typeface="+mn-cs"/>
              </a:rPr>
              <a:t> gemaakt. Op die kaarten </a:t>
            </a:r>
            <a:r>
              <a:rPr lang="nl-NL" sz="1200" kern="1200" dirty="0" smtClean="0">
                <a:solidFill>
                  <a:schemeClr val="tx1"/>
                </a:solidFill>
                <a:effectLst/>
                <a:latin typeface="+mn-lt"/>
                <a:ea typeface="+mn-ea"/>
                <a:cs typeface="+mn-cs"/>
              </a:rPr>
              <a:t>staan allerlei uitingsvormen van de 6 verschillende vormen van ouderenmishandeling (</a:t>
            </a:r>
            <a:r>
              <a:rPr lang="nl-NL" sz="1200" i="1" kern="1200" dirty="0" smtClean="0">
                <a:solidFill>
                  <a:schemeClr val="tx1"/>
                </a:solidFill>
                <a:effectLst/>
                <a:latin typeface="+mn-lt"/>
                <a:ea typeface="+mn-ea"/>
                <a:cs typeface="+mn-cs"/>
              </a:rPr>
              <a:t>seksueel misbruik, psychische mishandeling, verwaarlozing, financiële uitbuiting, schending van rechten</a:t>
            </a:r>
            <a:r>
              <a:rPr lang="nl-NL" sz="1200" kern="1200" dirty="0" smtClean="0">
                <a:solidFill>
                  <a:schemeClr val="tx1"/>
                </a:solidFill>
                <a:effectLst/>
                <a:latin typeface="+mn-lt"/>
                <a:ea typeface="+mn-ea"/>
                <a:cs typeface="+mn-cs"/>
              </a:rPr>
              <a:t>)</a:t>
            </a:r>
          </a:p>
          <a:p>
            <a:r>
              <a:rPr lang="nl-NL" sz="1200" kern="1200" dirty="0" smtClean="0">
                <a:solidFill>
                  <a:schemeClr val="tx1"/>
                </a:solidFill>
                <a:effectLst/>
                <a:latin typeface="+mn-lt"/>
                <a:ea typeface="+mn-ea"/>
                <a:cs typeface="+mn-cs"/>
              </a:rPr>
              <a:t>Deelnemers krijgen een eigen bingo-kaart en trainer trekt 1 voor 1 een bal. De eerste deelnemer met een volle kaart heeft Bingo en krijgt een prijsje.</a:t>
            </a:r>
          </a:p>
          <a:p>
            <a:r>
              <a:rPr lang="nl-NL" sz="1200" kern="1200" dirty="0" smtClean="0">
                <a:solidFill>
                  <a:schemeClr val="tx1"/>
                </a:solidFill>
                <a:effectLst/>
                <a:latin typeface="+mn-lt"/>
                <a:ea typeface="+mn-ea"/>
                <a:cs typeface="+mn-cs"/>
              </a:rPr>
              <a:t> </a:t>
            </a:r>
          </a:p>
          <a:p>
            <a:r>
              <a:rPr lang="nl-NL" sz="1200" kern="1200" dirty="0" smtClean="0">
                <a:solidFill>
                  <a:schemeClr val="tx1"/>
                </a:solidFill>
                <a:effectLst/>
                <a:latin typeface="+mn-lt"/>
                <a:ea typeface="+mn-ea"/>
                <a:cs typeface="+mn-cs"/>
              </a:rPr>
              <a:t>Als er een winnaar is stopt de Bingo. Trainer vertelt dat er 6 verschillende vormen zijn van ouderenmishandeling en benoemt deze.</a:t>
            </a:r>
          </a:p>
          <a:p>
            <a:r>
              <a:rPr lang="nl-NL" sz="1200" kern="1200" dirty="0" smtClean="0">
                <a:solidFill>
                  <a:schemeClr val="tx1"/>
                </a:solidFill>
                <a:effectLst/>
                <a:latin typeface="+mn-lt"/>
                <a:ea typeface="+mn-ea"/>
                <a:cs typeface="+mn-cs"/>
              </a:rPr>
              <a:t>Aan subgroepen wordt gevraagd om de verschillende uitingsvormen van hun bingo-kaart te plaatsen bij de juiste vorm van ouderenmishandeling. Groepjes krijgen een stencil met de zes vormen en schrijven de uitingsvormen eronder</a:t>
            </a:r>
          </a:p>
          <a:p>
            <a:endParaRPr lang="nl-NL" dirty="0"/>
          </a:p>
        </p:txBody>
      </p:sp>
      <p:sp>
        <p:nvSpPr>
          <p:cNvPr id="4" name="Tijdelijke aanduiding voor dianummer 3"/>
          <p:cNvSpPr>
            <a:spLocks noGrp="1"/>
          </p:cNvSpPr>
          <p:nvPr>
            <p:ph type="sldNum" sz="quarter" idx="10"/>
          </p:nvPr>
        </p:nvSpPr>
        <p:spPr/>
        <p:txBody>
          <a:bodyPr/>
          <a:lstStyle/>
          <a:p>
            <a:fld id="{AF06F502-3D44-4BAF-AF15-B5CFE41CDF9F}" type="slidenum">
              <a:rPr lang="nl-NL" smtClean="0"/>
              <a:t>5</a:t>
            </a:fld>
            <a:endParaRPr lang="nl-NL"/>
          </a:p>
        </p:txBody>
      </p:sp>
    </p:spTree>
    <p:extLst>
      <p:ext uri="{BB962C8B-B14F-4D97-AF65-F5344CB8AC3E}">
        <p14:creationId xmlns:p14="http://schemas.microsoft.com/office/powerpoint/2010/main" val="3718645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smtClean="0">
                <a:solidFill>
                  <a:schemeClr val="tx1"/>
                </a:solidFill>
                <a:effectLst/>
                <a:latin typeface="+mn-lt"/>
                <a:ea typeface="+mn-ea"/>
                <a:cs typeface="+mn-cs"/>
              </a:rPr>
              <a:t>Wet</a:t>
            </a:r>
          </a:p>
          <a:p>
            <a:r>
              <a:rPr lang="nl-NL" sz="1200" b="0" i="0" kern="1200" dirty="0" smtClean="0">
                <a:solidFill>
                  <a:schemeClr val="tx1"/>
                </a:solidFill>
                <a:effectLst/>
                <a:latin typeface="+mn-lt"/>
                <a:ea typeface="+mn-ea"/>
                <a:cs typeface="+mn-cs"/>
              </a:rPr>
              <a:t>Voor vrijheidsbeperking, gedrag beïnvloedende medicijnen en onvrijwillige zorg voor mensen met dementie zijn er met ingang van 2020 nieuwe wettelijke regels: de </a:t>
            </a:r>
            <a:r>
              <a:rPr lang="nl-NL" sz="1200" b="0" i="0" u="none" strike="noStrike" kern="1200" dirty="0" smtClean="0">
                <a:solidFill>
                  <a:schemeClr val="tx1"/>
                </a:solidFill>
                <a:effectLst/>
                <a:latin typeface="+mn-lt"/>
                <a:ea typeface="+mn-ea"/>
                <a:cs typeface="+mn-cs"/>
                <a:hlinkClick r:id="rId3" tooltip="Over de Wet zorg en dwang"/>
              </a:rPr>
              <a:t>Wet zorg en dwang</a:t>
            </a:r>
            <a:r>
              <a:rPr lang="nl-NL" sz="1200" b="0" i="0" kern="1200" dirty="0" smtClean="0">
                <a:solidFill>
                  <a:schemeClr val="tx1"/>
                </a:solidFill>
                <a:effectLst/>
                <a:latin typeface="+mn-lt"/>
                <a:ea typeface="+mn-ea"/>
                <a:cs typeface="+mn-cs"/>
              </a:rPr>
              <a:t>. Deze nieuwe wet vervangt de Wet BOPZ. Uitgangspunt van de nieuwe wet is: geen onvrijwillige zorg, vrijheidsbeperking en gedrag beïnvloedende medicatie, tenzij er - na zorgvuldig zoeken en wikken en wegen - geen andere mogelijkheden blijken te zijn. Deze wet geldt voor verpleeghuizen waar gedwongen opname mogelijk is, maar ook voor andere woonzorgcentra, de thuiszorg en dagbesteding. 2020 is voor zorginstellingen een overgangsjaar om met de nieuwe wet te leren werken en alles goed in te regelen.</a:t>
            </a:r>
          </a:p>
          <a:p>
            <a:endParaRPr lang="nl-NL" dirty="0"/>
          </a:p>
        </p:txBody>
      </p:sp>
      <p:sp>
        <p:nvSpPr>
          <p:cNvPr id="4" name="Tijdelijke aanduiding voor dianummer 3"/>
          <p:cNvSpPr>
            <a:spLocks noGrp="1"/>
          </p:cNvSpPr>
          <p:nvPr>
            <p:ph type="sldNum" sz="quarter" idx="10"/>
          </p:nvPr>
        </p:nvSpPr>
        <p:spPr/>
        <p:txBody>
          <a:bodyPr/>
          <a:lstStyle/>
          <a:p>
            <a:fld id="{AF06F502-3D44-4BAF-AF15-B5CFE41CDF9F}" type="slidenum">
              <a:rPr lang="nl-NL" smtClean="0"/>
              <a:t>8</a:t>
            </a:fld>
            <a:endParaRPr lang="nl-NL"/>
          </a:p>
        </p:txBody>
      </p:sp>
    </p:spTree>
    <p:extLst>
      <p:ext uri="{BB962C8B-B14F-4D97-AF65-F5344CB8AC3E}">
        <p14:creationId xmlns:p14="http://schemas.microsoft.com/office/powerpoint/2010/main" val="2566845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AF06F502-3D44-4BAF-AF15-B5CFE41CDF9F}" type="slidenum">
              <a:rPr lang="nl-NL" smtClean="0"/>
              <a:t>10</a:t>
            </a:fld>
            <a:endParaRPr lang="nl-NL"/>
          </a:p>
        </p:txBody>
      </p:sp>
    </p:spTree>
    <p:extLst>
      <p:ext uri="{BB962C8B-B14F-4D97-AF65-F5344CB8AC3E}">
        <p14:creationId xmlns:p14="http://schemas.microsoft.com/office/powerpoint/2010/main" val="859042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Oefening om te</a:t>
            </a:r>
            <a:r>
              <a:rPr lang="nl-NL" baseline="0" dirty="0" smtClean="0"/>
              <a:t> begrijpen hoe ouderenmishandeling werkt. Wat oorzaken zijn voor betrokkenen en dillema’s om het bespreekbaar te maken.</a:t>
            </a:r>
          </a:p>
          <a:p>
            <a:r>
              <a:rPr lang="nl-NL" baseline="0" dirty="0" smtClean="0"/>
              <a:t>Eerst oefening in twee tallen.</a:t>
            </a:r>
          </a:p>
          <a:p>
            <a:r>
              <a:rPr lang="nl-NL" baseline="0" dirty="0" smtClean="0"/>
              <a:t>Dan komen groepen A+B samen en wisselen antwoorden uit</a:t>
            </a:r>
          </a:p>
          <a:p>
            <a:r>
              <a:rPr lang="nl-NL" baseline="0" dirty="0" smtClean="0"/>
              <a:t>Dan plenair nabespreken.</a:t>
            </a:r>
          </a:p>
          <a:p>
            <a:r>
              <a:rPr lang="nl-NL" baseline="0" dirty="0" smtClean="0"/>
              <a:t>Wijzen op belang van </a:t>
            </a:r>
            <a:r>
              <a:rPr lang="nl-NL" baseline="0" dirty="0" err="1" smtClean="0"/>
              <a:t>psycho</a:t>
            </a:r>
            <a:r>
              <a:rPr lang="nl-NL" baseline="0" dirty="0" smtClean="0"/>
              <a:t>-educatie als groep hier niet al zelf mee komt</a:t>
            </a:r>
            <a:endParaRPr lang="nl-NL" dirty="0"/>
          </a:p>
        </p:txBody>
      </p:sp>
      <p:sp>
        <p:nvSpPr>
          <p:cNvPr id="4" name="Tijdelijke aanduiding voor dianummer 3"/>
          <p:cNvSpPr>
            <a:spLocks noGrp="1"/>
          </p:cNvSpPr>
          <p:nvPr>
            <p:ph type="sldNum" sz="quarter" idx="10"/>
          </p:nvPr>
        </p:nvSpPr>
        <p:spPr/>
        <p:txBody>
          <a:bodyPr/>
          <a:lstStyle/>
          <a:p>
            <a:fld id="{AF06F502-3D44-4BAF-AF15-B5CFE41CDF9F}" type="slidenum">
              <a:rPr lang="nl-NL" smtClean="0"/>
              <a:t>13</a:t>
            </a:fld>
            <a:endParaRPr lang="nl-NL"/>
          </a:p>
        </p:txBody>
      </p:sp>
    </p:spTree>
    <p:extLst>
      <p:ext uri="{BB962C8B-B14F-4D97-AF65-F5344CB8AC3E}">
        <p14:creationId xmlns:p14="http://schemas.microsoft.com/office/powerpoint/2010/main" val="2258337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Trainer heeft een quiz gemaakt. Veelal met vragen over theorie die is behandeld.</a:t>
            </a:r>
          </a:p>
          <a:p>
            <a:r>
              <a:rPr lang="nl-NL" dirty="0" smtClean="0"/>
              <a:t>Deels ook inzichtvragen.</a:t>
            </a:r>
            <a:endParaRPr lang="nl-NL" dirty="0"/>
          </a:p>
        </p:txBody>
      </p:sp>
      <p:sp>
        <p:nvSpPr>
          <p:cNvPr id="4" name="Tijdelijke aanduiding voor dianummer 3"/>
          <p:cNvSpPr>
            <a:spLocks noGrp="1"/>
          </p:cNvSpPr>
          <p:nvPr>
            <p:ph type="sldNum" sz="quarter" idx="10"/>
          </p:nvPr>
        </p:nvSpPr>
        <p:spPr/>
        <p:txBody>
          <a:bodyPr/>
          <a:lstStyle/>
          <a:p>
            <a:fld id="{AF06F502-3D44-4BAF-AF15-B5CFE41CDF9F}" type="slidenum">
              <a:rPr lang="nl-NL" smtClean="0"/>
              <a:t>18</a:t>
            </a:fld>
            <a:endParaRPr lang="nl-NL"/>
          </a:p>
        </p:txBody>
      </p:sp>
    </p:spTree>
    <p:extLst>
      <p:ext uri="{BB962C8B-B14F-4D97-AF65-F5344CB8AC3E}">
        <p14:creationId xmlns:p14="http://schemas.microsoft.com/office/powerpoint/2010/main" val="3170166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ts val="1400"/>
              </a:lnSpc>
              <a:spcAft>
                <a:spcPts val="1000"/>
              </a:spcAft>
            </a:pPr>
            <a:r>
              <a:rPr lang="nl-NL" sz="1000" dirty="0" smtClean="0">
                <a:effectLst/>
                <a:latin typeface="Calibri" panose="020F0502020204030204" pitchFamily="34" charset="0"/>
                <a:ea typeface="Arial" panose="020B0604020202020204" pitchFamily="34" charset="0"/>
                <a:cs typeface="Times New Roman" panose="02020603050405020304" pitchFamily="18" charset="0"/>
              </a:rPr>
              <a:t>Trainer heeft diverse ansichtkaarten meegenomen en verspreid over de tafel. Iedereen mag er een uitkiezen voor zichzelf, terugblikkend op de dag en kijkend naar hoe hij/zij de training verlaat. Een ieder mag de kaart laten zien en uitleggen waarom voor deze kaart is gekozen..</a:t>
            </a:r>
            <a:endParaRPr lang="nl-NL" sz="1000" dirty="0" smtClean="0">
              <a:effectLst/>
              <a:latin typeface="Arial" panose="020B0604020202020204" pitchFamily="34" charset="0"/>
              <a:ea typeface="Arial" panose="020B0604020202020204" pitchFamily="34" charset="0"/>
              <a:cs typeface="Times New Roman" panose="02020603050405020304" pitchFamily="18" charset="0"/>
            </a:endParaRPr>
          </a:p>
          <a:p>
            <a:pPr>
              <a:lnSpc>
                <a:spcPts val="1400"/>
              </a:lnSpc>
              <a:spcAft>
                <a:spcPts val="1000"/>
              </a:spcAft>
            </a:pPr>
            <a:r>
              <a:rPr lang="nl-NL" sz="1000" dirty="0" smtClean="0">
                <a:effectLst/>
                <a:latin typeface="Calibri" panose="020F0502020204030204" pitchFamily="34" charset="0"/>
                <a:ea typeface="Arial" panose="020B0604020202020204" pitchFamily="34" charset="0"/>
                <a:cs typeface="Times New Roman" panose="02020603050405020304" pitchFamily="18" charset="0"/>
              </a:rPr>
              <a:t>Vervolgens krijgt iedereen de opdracht om op het kaartje 3 dingen te schrijven:</a:t>
            </a:r>
            <a:endParaRPr lang="nl-NL" sz="1000" dirty="0" smtClean="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ts val="1400"/>
              </a:lnSpc>
              <a:spcAft>
                <a:spcPts val="0"/>
              </a:spcAft>
              <a:buFont typeface="Calibri" panose="020F0502020204030204" pitchFamily="34" charset="0"/>
              <a:buChar char="-"/>
            </a:pPr>
            <a:r>
              <a:rPr lang="en-US" sz="1000" dirty="0" smtClean="0">
                <a:effectLst/>
                <a:latin typeface="Calibri" panose="020F0502020204030204" pitchFamily="34" charset="0"/>
                <a:ea typeface="Arial" panose="020B0604020202020204" pitchFamily="34" charset="0"/>
                <a:cs typeface="Times New Roman" panose="02020603050405020304" pitchFamily="18" charset="0"/>
              </a:rPr>
              <a:t>Wat neem je </a:t>
            </a:r>
            <a:r>
              <a:rPr lang="en-US" sz="1000" dirty="0" err="1" smtClean="0">
                <a:effectLst/>
                <a:latin typeface="Calibri" panose="020F0502020204030204" pitchFamily="34" charset="0"/>
                <a:ea typeface="Arial" panose="020B0604020202020204" pitchFamily="34" charset="0"/>
                <a:cs typeface="Times New Roman" panose="02020603050405020304" pitchFamily="18" charset="0"/>
              </a:rPr>
              <a:t>mee</a:t>
            </a:r>
            <a:r>
              <a:rPr lang="en-US" sz="1000" dirty="0" smtClean="0">
                <a:effectLst/>
                <a:latin typeface="Calibri" panose="020F0502020204030204" pitchFamily="34" charset="0"/>
                <a:ea typeface="Arial" panose="020B0604020202020204" pitchFamily="34" charset="0"/>
                <a:cs typeface="Times New Roman" panose="02020603050405020304" pitchFamily="18" charset="0"/>
              </a:rPr>
              <a:t> van </a:t>
            </a:r>
            <a:r>
              <a:rPr lang="nl-NL" sz="1000" dirty="0" smtClean="0">
                <a:effectLst/>
                <a:latin typeface="Calibri" panose="020F0502020204030204" pitchFamily="34" charset="0"/>
                <a:ea typeface="Arial" panose="020B0604020202020204" pitchFamily="34" charset="0"/>
                <a:cs typeface="Times New Roman" panose="02020603050405020304" pitchFamily="18" charset="0"/>
              </a:rPr>
              <a:t>deze</a:t>
            </a:r>
            <a:r>
              <a:rPr lang="nl-NL" sz="1000" baseline="0" dirty="0" smtClean="0">
                <a:effectLst/>
                <a:latin typeface="Calibri" panose="020F0502020204030204" pitchFamily="34" charset="0"/>
                <a:ea typeface="Arial" panose="020B0604020202020204" pitchFamily="34" charset="0"/>
                <a:cs typeface="Times New Roman" panose="02020603050405020304" pitchFamily="18" charset="0"/>
              </a:rPr>
              <a:t> training?</a:t>
            </a:r>
            <a:endParaRPr lang="nl-NL" sz="1000" dirty="0" smtClean="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ts val="1400"/>
              </a:lnSpc>
              <a:spcAft>
                <a:spcPts val="1000"/>
              </a:spcAft>
              <a:buFont typeface="Calibri" panose="020F0502020204030204" pitchFamily="34" charset="0"/>
              <a:buChar char="-"/>
            </a:pPr>
            <a:r>
              <a:rPr lang="en-US" sz="1000" dirty="0" smtClean="0">
                <a:effectLst/>
                <a:latin typeface="Calibri" panose="020F0502020204030204" pitchFamily="34" charset="0"/>
                <a:ea typeface="Arial" panose="020B0604020202020204" pitchFamily="34" charset="0"/>
                <a:cs typeface="Times New Roman" panose="02020603050405020304" pitchFamily="18" charset="0"/>
              </a:rPr>
              <a:t>Wat neem je </a:t>
            </a:r>
            <a:r>
              <a:rPr lang="en-US" sz="1000" dirty="0" err="1" smtClean="0">
                <a:effectLst/>
                <a:latin typeface="Calibri" panose="020F0502020204030204" pitchFamily="34" charset="0"/>
                <a:ea typeface="Arial" panose="020B0604020202020204" pitchFamily="34" charset="0"/>
                <a:cs typeface="Times New Roman" panose="02020603050405020304" pitchFamily="18" charset="0"/>
              </a:rPr>
              <a:t>je</a:t>
            </a:r>
            <a:r>
              <a:rPr lang="en-US" sz="1000" dirty="0" smtClean="0">
                <a:effectLst/>
                <a:latin typeface="Calibri" panose="020F0502020204030204" pitchFamily="34" charset="0"/>
                <a:ea typeface="Arial" panose="020B0604020202020204" pitchFamily="34" charset="0"/>
                <a:cs typeface="Times New Roman" panose="02020603050405020304" pitchFamily="18" charset="0"/>
              </a:rPr>
              <a:t> voor, </a:t>
            </a:r>
            <a:r>
              <a:rPr lang="en-US" sz="1000" dirty="0" err="1" smtClean="0">
                <a:effectLst/>
                <a:latin typeface="Calibri" panose="020F0502020204030204" pitchFamily="34" charset="0"/>
                <a:ea typeface="Arial" panose="020B0604020202020204" pitchFamily="34" charset="0"/>
                <a:cs typeface="Times New Roman" panose="02020603050405020304" pitchFamily="18" charset="0"/>
              </a:rPr>
              <a:t>naar</a:t>
            </a:r>
            <a:r>
              <a:rPr lang="en-US" sz="1000" dirty="0" smtClean="0">
                <a:effectLst/>
                <a:latin typeface="Calibri" panose="020F0502020204030204" pitchFamily="34" charset="0"/>
                <a:ea typeface="Arial" panose="020B0604020202020204" pitchFamily="34" charset="0"/>
                <a:cs typeface="Times New Roman" panose="02020603050405020304" pitchFamily="18" charset="0"/>
              </a:rPr>
              <a:t> </a:t>
            </a:r>
            <a:r>
              <a:rPr lang="en-US" sz="1000" dirty="0" err="1" smtClean="0">
                <a:effectLst/>
                <a:latin typeface="Calibri" panose="020F0502020204030204" pitchFamily="34" charset="0"/>
                <a:ea typeface="Arial" panose="020B0604020202020204" pitchFamily="34" charset="0"/>
                <a:cs typeface="Times New Roman" panose="02020603050405020304" pitchFamily="18" charset="0"/>
              </a:rPr>
              <a:t>aanleiding</a:t>
            </a:r>
            <a:r>
              <a:rPr lang="en-US" sz="1000" dirty="0" smtClean="0">
                <a:effectLst/>
                <a:latin typeface="Calibri" panose="020F0502020204030204" pitchFamily="34" charset="0"/>
                <a:ea typeface="Arial" panose="020B0604020202020204" pitchFamily="34" charset="0"/>
                <a:cs typeface="Times New Roman" panose="02020603050405020304" pitchFamily="18" charset="0"/>
              </a:rPr>
              <a:t> van </a:t>
            </a:r>
            <a:r>
              <a:rPr lang="en-US" sz="1000" dirty="0" err="1" smtClean="0">
                <a:effectLst/>
                <a:latin typeface="Calibri" panose="020F0502020204030204" pitchFamily="34" charset="0"/>
                <a:ea typeface="Arial" panose="020B0604020202020204" pitchFamily="34" charset="0"/>
                <a:cs typeface="Times New Roman" panose="02020603050405020304" pitchFamily="18" charset="0"/>
              </a:rPr>
              <a:t>deze</a:t>
            </a:r>
            <a:r>
              <a:rPr lang="en-US" sz="1000" dirty="0" smtClean="0">
                <a:effectLst/>
                <a:latin typeface="Calibri" panose="020F0502020204030204" pitchFamily="34" charset="0"/>
                <a:ea typeface="Arial" panose="020B0604020202020204" pitchFamily="34" charset="0"/>
                <a:cs typeface="Times New Roman" panose="02020603050405020304" pitchFamily="18" charset="0"/>
              </a:rPr>
              <a:t> training.</a:t>
            </a:r>
            <a:endParaRPr lang="nl-NL" sz="1000" dirty="0" smtClean="0">
              <a:effectLst/>
              <a:latin typeface="Arial" panose="020B0604020202020204" pitchFamily="34" charset="0"/>
              <a:ea typeface="Arial" panose="020B0604020202020204" pitchFamily="34" charset="0"/>
              <a:cs typeface="Times New Roman" panose="02020603050405020304" pitchFamily="18" charset="0"/>
            </a:endParaRPr>
          </a:p>
          <a:p>
            <a:pPr>
              <a:lnSpc>
                <a:spcPts val="1400"/>
              </a:lnSpc>
              <a:spcAft>
                <a:spcPts val="1000"/>
              </a:spcAft>
            </a:pPr>
            <a:r>
              <a:rPr lang="nl-NL" sz="1000" dirty="0" smtClean="0">
                <a:effectLst/>
                <a:latin typeface="Calibri" panose="020F0502020204030204" pitchFamily="34" charset="0"/>
                <a:ea typeface="Arial" panose="020B0604020202020204" pitchFamily="34" charset="0"/>
                <a:cs typeface="Times New Roman" panose="02020603050405020304" pitchFamily="18" charset="0"/>
              </a:rPr>
              <a:t>De kaartjes mogen deelnemers aan zichzelf adresseren en inleveren bij de trainer. Over enkele weken zal trainer de kaarten versturen</a:t>
            </a:r>
            <a:endParaRPr lang="nl-NL" sz="1000" dirty="0" smtClean="0">
              <a:effectLst/>
              <a:latin typeface="Arial" panose="020B0604020202020204" pitchFamily="34" charset="0"/>
              <a:ea typeface="Arial" panose="020B0604020202020204" pitchFamily="34" charset="0"/>
              <a:cs typeface="Times New Roman" panose="02020603050405020304" pitchFamily="18" charset="0"/>
            </a:endParaRPr>
          </a:p>
          <a:p>
            <a:pPr>
              <a:lnSpc>
                <a:spcPts val="1400"/>
              </a:lnSpc>
              <a:spcAft>
                <a:spcPts val="1000"/>
              </a:spcAft>
            </a:pPr>
            <a:r>
              <a:rPr lang="nl-NL" sz="1000" dirty="0" smtClean="0">
                <a:effectLst/>
                <a:latin typeface="Calibri" panose="020F0502020204030204" pitchFamily="34" charset="0"/>
                <a:ea typeface="Arial" panose="020B0604020202020204" pitchFamily="34" charset="0"/>
                <a:cs typeface="Times New Roman" panose="02020603050405020304" pitchFamily="18" charset="0"/>
              </a:rPr>
              <a:t>Tot slot vullen deelnemers een evaluatieformulier in.</a:t>
            </a:r>
            <a:endParaRPr lang="nl-NL" sz="1000" dirty="0" smtClean="0">
              <a:effectLst/>
              <a:latin typeface="Arial" panose="020B0604020202020204" pitchFamily="34" charset="0"/>
              <a:ea typeface="Arial" panose="020B0604020202020204" pitchFamily="34" charset="0"/>
              <a:cs typeface="Times New Roman" panose="02020603050405020304" pitchFamily="18" charset="0"/>
            </a:endParaRPr>
          </a:p>
          <a:p>
            <a:pPr>
              <a:lnSpc>
                <a:spcPts val="1400"/>
              </a:lnSpc>
              <a:spcAft>
                <a:spcPts val="0"/>
              </a:spcAft>
            </a:pPr>
            <a:r>
              <a:rPr lang="nl-NL" sz="1000" i="1" dirty="0" smtClean="0">
                <a:effectLst/>
                <a:latin typeface="Calibri" panose="020F0502020204030204" pitchFamily="34" charset="0"/>
                <a:ea typeface="Arial" panose="020B0604020202020204" pitchFamily="34" charset="0"/>
                <a:cs typeface="Times New Roman" panose="02020603050405020304" pitchFamily="18" charset="0"/>
              </a:rPr>
              <a:t>Didactische onderbouwing</a:t>
            </a:r>
            <a:endParaRPr lang="nl-NL" sz="1000" dirty="0" smtClean="0">
              <a:effectLst/>
              <a:latin typeface="Arial" panose="020B0604020202020204" pitchFamily="34" charset="0"/>
              <a:ea typeface="Arial" panose="020B0604020202020204" pitchFamily="34" charset="0"/>
              <a:cs typeface="Times New Roman" panose="02020603050405020304" pitchFamily="18" charset="0"/>
            </a:endParaRPr>
          </a:p>
          <a:p>
            <a:r>
              <a:rPr lang="nl-NL" sz="1000" dirty="0" smtClean="0">
                <a:effectLst/>
                <a:latin typeface="Calibri" panose="020F0502020204030204" pitchFamily="34" charset="0"/>
                <a:ea typeface="Arial" panose="020B0604020202020204" pitchFamily="34" charset="0"/>
                <a:cs typeface="Times New Roman" panose="02020603050405020304" pitchFamily="18" charset="0"/>
              </a:rPr>
              <a:t>Mooie manier om terug te blikken en te evalueren. Door voornemens op te schrijven is de kans groter dat cursisten dit ook daadwerkelijk zullen gaan doen. Zéker als ze er middels hun eigen kaartje over ca 2 maanden aan herinnerd worden.</a:t>
            </a:r>
            <a:endParaRPr lang="nl-NL" sz="1000" dirty="0"/>
          </a:p>
        </p:txBody>
      </p:sp>
      <p:sp>
        <p:nvSpPr>
          <p:cNvPr id="4" name="Tijdelijke aanduiding voor dianummer 3"/>
          <p:cNvSpPr>
            <a:spLocks noGrp="1"/>
          </p:cNvSpPr>
          <p:nvPr>
            <p:ph type="sldNum" sz="quarter" idx="10"/>
          </p:nvPr>
        </p:nvSpPr>
        <p:spPr/>
        <p:txBody>
          <a:bodyPr/>
          <a:lstStyle/>
          <a:p>
            <a:fld id="{AF06F502-3D44-4BAF-AF15-B5CFE41CDF9F}" type="slidenum">
              <a:rPr lang="nl-NL" smtClean="0"/>
              <a:t>19</a:t>
            </a:fld>
            <a:endParaRPr lang="nl-NL"/>
          </a:p>
        </p:txBody>
      </p:sp>
    </p:spTree>
    <p:extLst>
      <p:ext uri="{BB962C8B-B14F-4D97-AF65-F5344CB8AC3E}">
        <p14:creationId xmlns:p14="http://schemas.microsoft.com/office/powerpoint/2010/main" val="2851181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D9891FF6-1932-4922-B795-DE54EE58B19F}"/>
              </a:ext>
            </a:extLst>
          </p:cNvPr>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NL"/>
          </a:p>
        </p:txBody>
      </p:sp>
      <p:sp>
        <p:nvSpPr>
          <p:cNvPr id="3" name="Ondertitel 2">
            <a:extLst>
              <a:ext uri="{FF2B5EF4-FFF2-40B4-BE49-F238E27FC236}">
                <a16:creationId xmlns="" xmlns:a16="http://schemas.microsoft.com/office/drawing/2014/main" id="{4B5A9AA9-A3FD-4BC9-86DF-5BB0A686BC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NL"/>
          </a:p>
        </p:txBody>
      </p:sp>
      <p:sp>
        <p:nvSpPr>
          <p:cNvPr id="4" name="Tijdelijke aanduiding voor datum 3">
            <a:extLst>
              <a:ext uri="{FF2B5EF4-FFF2-40B4-BE49-F238E27FC236}">
                <a16:creationId xmlns="" xmlns:a16="http://schemas.microsoft.com/office/drawing/2014/main" id="{F99EC0D6-B30C-4957-8877-5B299DC356C6}"/>
              </a:ext>
            </a:extLst>
          </p:cNvPr>
          <p:cNvSpPr>
            <a:spLocks noGrp="1"/>
          </p:cNvSpPr>
          <p:nvPr>
            <p:ph type="dt" sz="half" idx="10"/>
          </p:nvPr>
        </p:nvSpPr>
        <p:spPr/>
        <p:txBody>
          <a:bodyPr/>
          <a:lstStyle/>
          <a:p>
            <a:fld id="{C61AF413-F322-42E6-BC3D-F8F6CA57FCDE}" type="datetime1">
              <a:rPr lang="nl-NL" smtClean="0"/>
              <a:t>30-3-2020</a:t>
            </a:fld>
            <a:endParaRPr lang="nl-NL"/>
          </a:p>
        </p:txBody>
      </p:sp>
      <p:sp>
        <p:nvSpPr>
          <p:cNvPr id="5" name="Tijdelijke aanduiding voor voettekst 4">
            <a:extLst>
              <a:ext uri="{FF2B5EF4-FFF2-40B4-BE49-F238E27FC236}">
                <a16:creationId xmlns="" xmlns:a16="http://schemas.microsoft.com/office/drawing/2014/main" id="{333302AC-D899-4952-BA3D-5C2CDC85BE3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 xmlns:a16="http://schemas.microsoft.com/office/drawing/2014/main" id="{7A62D178-2C55-4D85-9EA7-9C5DB647515E}"/>
              </a:ext>
            </a:extLst>
          </p:cNvPr>
          <p:cNvSpPr>
            <a:spLocks noGrp="1"/>
          </p:cNvSpPr>
          <p:nvPr>
            <p:ph type="sldNum" sz="quarter" idx="12"/>
          </p:nvPr>
        </p:nvSpPr>
        <p:spPr/>
        <p:txBody>
          <a:bodyPr/>
          <a:lstStyle/>
          <a:p>
            <a:fld id="{1F7CDF7F-7DC1-4C39-A7EA-ACC556103369}" type="slidenum">
              <a:rPr lang="nl-NL" smtClean="0"/>
              <a:t>‹nr.›</a:t>
            </a:fld>
            <a:endParaRPr lang="nl-NL"/>
          </a:p>
        </p:txBody>
      </p:sp>
    </p:spTree>
    <p:extLst>
      <p:ext uri="{BB962C8B-B14F-4D97-AF65-F5344CB8AC3E}">
        <p14:creationId xmlns:p14="http://schemas.microsoft.com/office/powerpoint/2010/main" val="1202932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BE35C14B-2BBE-460C-89A2-B143DE9397C0}"/>
              </a:ext>
            </a:extLst>
          </p:cNvPr>
          <p:cNvSpPr>
            <a:spLocks noGrp="1"/>
          </p:cNvSpPr>
          <p:nvPr>
            <p:ph type="title"/>
          </p:nvPr>
        </p:nvSpPr>
        <p:spPr/>
        <p:txBody>
          <a:bodyPr/>
          <a:lstStyle/>
          <a:p>
            <a:r>
              <a:rPr lang="nl-NL" smtClean="0"/>
              <a:t>Klik om de stijl te bewerken</a:t>
            </a:r>
            <a:endParaRPr lang="nl-NL"/>
          </a:p>
        </p:txBody>
      </p:sp>
      <p:sp>
        <p:nvSpPr>
          <p:cNvPr id="3" name="Tijdelijke aanduiding voor verticale tekst 2">
            <a:extLst>
              <a:ext uri="{FF2B5EF4-FFF2-40B4-BE49-F238E27FC236}">
                <a16:creationId xmlns="" xmlns:a16="http://schemas.microsoft.com/office/drawing/2014/main" id="{20D2614D-5292-462C-93B0-C525EECEA0B9}"/>
              </a:ext>
            </a:extLst>
          </p:cNvPr>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a:extLst>
              <a:ext uri="{FF2B5EF4-FFF2-40B4-BE49-F238E27FC236}">
                <a16:creationId xmlns="" xmlns:a16="http://schemas.microsoft.com/office/drawing/2014/main" id="{7D754FDA-BD8D-4928-A078-3D3F3535CEAD}"/>
              </a:ext>
            </a:extLst>
          </p:cNvPr>
          <p:cNvSpPr>
            <a:spLocks noGrp="1"/>
          </p:cNvSpPr>
          <p:nvPr>
            <p:ph type="dt" sz="half" idx="10"/>
          </p:nvPr>
        </p:nvSpPr>
        <p:spPr/>
        <p:txBody>
          <a:bodyPr/>
          <a:lstStyle/>
          <a:p>
            <a:fld id="{AE55EC1B-8071-4A6A-B174-D5E6A27410A6}" type="datetime1">
              <a:rPr lang="nl-NL" smtClean="0"/>
              <a:t>30-3-2020</a:t>
            </a:fld>
            <a:endParaRPr lang="nl-NL"/>
          </a:p>
        </p:txBody>
      </p:sp>
      <p:sp>
        <p:nvSpPr>
          <p:cNvPr id="5" name="Tijdelijke aanduiding voor voettekst 4">
            <a:extLst>
              <a:ext uri="{FF2B5EF4-FFF2-40B4-BE49-F238E27FC236}">
                <a16:creationId xmlns="" xmlns:a16="http://schemas.microsoft.com/office/drawing/2014/main" id="{16C7733F-453B-442E-945E-300AA66807A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 xmlns:a16="http://schemas.microsoft.com/office/drawing/2014/main" id="{C4C07271-7AAB-4171-AB31-43BDEC45C876}"/>
              </a:ext>
            </a:extLst>
          </p:cNvPr>
          <p:cNvSpPr>
            <a:spLocks noGrp="1"/>
          </p:cNvSpPr>
          <p:nvPr>
            <p:ph type="sldNum" sz="quarter" idx="12"/>
          </p:nvPr>
        </p:nvSpPr>
        <p:spPr/>
        <p:txBody>
          <a:bodyPr/>
          <a:lstStyle/>
          <a:p>
            <a:fld id="{1F7CDF7F-7DC1-4C39-A7EA-ACC556103369}" type="slidenum">
              <a:rPr lang="nl-NL" smtClean="0"/>
              <a:t>‹nr.›</a:t>
            </a:fld>
            <a:endParaRPr lang="nl-NL"/>
          </a:p>
        </p:txBody>
      </p:sp>
    </p:spTree>
    <p:extLst>
      <p:ext uri="{BB962C8B-B14F-4D97-AF65-F5344CB8AC3E}">
        <p14:creationId xmlns:p14="http://schemas.microsoft.com/office/powerpoint/2010/main" val="1288993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 xmlns:a16="http://schemas.microsoft.com/office/drawing/2014/main" id="{DB1B7577-F225-4143-96D8-BE7A73CAC941}"/>
              </a:ext>
            </a:extLst>
          </p:cNvPr>
          <p:cNvSpPr>
            <a:spLocks noGrp="1"/>
          </p:cNvSpPr>
          <p:nvPr>
            <p:ph type="title" orient="vert"/>
          </p:nvPr>
        </p:nvSpPr>
        <p:spPr>
          <a:xfrm>
            <a:off x="8724900" y="365125"/>
            <a:ext cx="2628900" cy="5811838"/>
          </a:xfrm>
        </p:spPr>
        <p:txBody>
          <a:bodyPr vert="eaVert"/>
          <a:lstStyle/>
          <a:p>
            <a:r>
              <a:rPr lang="nl-NL" smtClean="0"/>
              <a:t>Klik om de stijl te bewerken</a:t>
            </a:r>
            <a:endParaRPr lang="nl-NL"/>
          </a:p>
        </p:txBody>
      </p:sp>
      <p:sp>
        <p:nvSpPr>
          <p:cNvPr id="3" name="Tijdelijke aanduiding voor verticale tekst 2">
            <a:extLst>
              <a:ext uri="{FF2B5EF4-FFF2-40B4-BE49-F238E27FC236}">
                <a16:creationId xmlns="" xmlns:a16="http://schemas.microsoft.com/office/drawing/2014/main" id="{D1230BE5-8997-41CB-B424-2BC724425C9B}"/>
              </a:ext>
            </a:extLst>
          </p:cNvPr>
          <p:cNvSpPr>
            <a:spLocks noGrp="1"/>
          </p:cNvSpPr>
          <p:nvPr>
            <p:ph type="body" orient="vert" idx="1"/>
          </p:nvPr>
        </p:nvSpPr>
        <p:spPr>
          <a:xfrm>
            <a:off x="838200" y="365125"/>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a:extLst>
              <a:ext uri="{FF2B5EF4-FFF2-40B4-BE49-F238E27FC236}">
                <a16:creationId xmlns="" xmlns:a16="http://schemas.microsoft.com/office/drawing/2014/main" id="{E3367A33-447F-489E-A064-8302E6C98054}"/>
              </a:ext>
            </a:extLst>
          </p:cNvPr>
          <p:cNvSpPr>
            <a:spLocks noGrp="1"/>
          </p:cNvSpPr>
          <p:nvPr>
            <p:ph type="dt" sz="half" idx="10"/>
          </p:nvPr>
        </p:nvSpPr>
        <p:spPr/>
        <p:txBody>
          <a:bodyPr/>
          <a:lstStyle/>
          <a:p>
            <a:fld id="{6F76CF98-191C-4C86-A8E6-9DA5B729484C}" type="datetime1">
              <a:rPr lang="nl-NL" smtClean="0"/>
              <a:t>30-3-2020</a:t>
            </a:fld>
            <a:endParaRPr lang="nl-NL"/>
          </a:p>
        </p:txBody>
      </p:sp>
      <p:sp>
        <p:nvSpPr>
          <p:cNvPr id="5" name="Tijdelijke aanduiding voor voettekst 4">
            <a:extLst>
              <a:ext uri="{FF2B5EF4-FFF2-40B4-BE49-F238E27FC236}">
                <a16:creationId xmlns="" xmlns:a16="http://schemas.microsoft.com/office/drawing/2014/main" id="{A012AC8F-7A77-4048-81DC-D9EF31A29D3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 xmlns:a16="http://schemas.microsoft.com/office/drawing/2014/main" id="{C31A6641-E156-4E12-A599-D8DC21550311}"/>
              </a:ext>
            </a:extLst>
          </p:cNvPr>
          <p:cNvSpPr>
            <a:spLocks noGrp="1"/>
          </p:cNvSpPr>
          <p:nvPr>
            <p:ph type="sldNum" sz="quarter" idx="12"/>
          </p:nvPr>
        </p:nvSpPr>
        <p:spPr/>
        <p:txBody>
          <a:bodyPr/>
          <a:lstStyle/>
          <a:p>
            <a:fld id="{1F7CDF7F-7DC1-4C39-A7EA-ACC556103369}" type="slidenum">
              <a:rPr lang="nl-NL" smtClean="0"/>
              <a:t>‹nr.›</a:t>
            </a:fld>
            <a:endParaRPr lang="nl-NL"/>
          </a:p>
        </p:txBody>
      </p:sp>
    </p:spTree>
    <p:extLst>
      <p:ext uri="{BB962C8B-B14F-4D97-AF65-F5344CB8AC3E}">
        <p14:creationId xmlns:p14="http://schemas.microsoft.com/office/powerpoint/2010/main" val="229808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2D9E77F2-196B-4208-A9B6-0E81B84EFF3F}"/>
              </a:ext>
            </a:extLst>
          </p:cNvPr>
          <p:cNvSpPr>
            <a:spLocks noGrp="1"/>
          </p:cNvSpPr>
          <p:nvPr>
            <p:ph type="title"/>
          </p:nvPr>
        </p:nvSpPr>
        <p:spPr/>
        <p:txBody>
          <a:bodyPr/>
          <a:lstStyle/>
          <a:p>
            <a:r>
              <a:rPr lang="nl-NL" smtClean="0"/>
              <a:t>Klik om de stijl te bewerken</a:t>
            </a:r>
            <a:endParaRPr lang="nl-NL"/>
          </a:p>
        </p:txBody>
      </p:sp>
      <p:sp>
        <p:nvSpPr>
          <p:cNvPr id="3" name="Tijdelijke aanduiding voor inhoud 2">
            <a:extLst>
              <a:ext uri="{FF2B5EF4-FFF2-40B4-BE49-F238E27FC236}">
                <a16:creationId xmlns="" xmlns:a16="http://schemas.microsoft.com/office/drawing/2014/main" id="{D390A6BD-3E6D-41DF-B79C-BEB9BD98E020}"/>
              </a:ext>
            </a:extLst>
          </p:cNvPr>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a:extLst>
              <a:ext uri="{FF2B5EF4-FFF2-40B4-BE49-F238E27FC236}">
                <a16:creationId xmlns="" xmlns:a16="http://schemas.microsoft.com/office/drawing/2014/main" id="{2EE6940E-B207-45CA-B67D-7E2ACF55E0E6}"/>
              </a:ext>
            </a:extLst>
          </p:cNvPr>
          <p:cNvSpPr>
            <a:spLocks noGrp="1"/>
          </p:cNvSpPr>
          <p:nvPr>
            <p:ph type="dt" sz="half" idx="10"/>
          </p:nvPr>
        </p:nvSpPr>
        <p:spPr/>
        <p:txBody>
          <a:bodyPr/>
          <a:lstStyle/>
          <a:p>
            <a:fld id="{70314477-EB45-4232-93A4-31A3C9D8A9FA}" type="datetime1">
              <a:rPr lang="nl-NL" smtClean="0"/>
              <a:t>30-3-2020</a:t>
            </a:fld>
            <a:endParaRPr lang="nl-NL"/>
          </a:p>
        </p:txBody>
      </p:sp>
      <p:sp>
        <p:nvSpPr>
          <p:cNvPr id="5" name="Tijdelijke aanduiding voor voettekst 4">
            <a:extLst>
              <a:ext uri="{FF2B5EF4-FFF2-40B4-BE49-F238E27FC236}">
                <a16:creationId xmlns="" xmlns:a16="http://schemas.microsoft.com/office/drawing/2014/main" id="{F6197DB9-4582-42D8-9DA9-5AECC52B8C9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 xmlns:a16="http://schemas.microsoft.com/office/drawing/2014/main" id="{7A0B023A-AAB4-45FF-B89E-2E47BA1C7B0C}"/>
              </a:ext>
            </a:extLst>
          </p:cNvPr>
          <p:cNvSpPr>
            <a:spLocks noGrp="1"/>
          </p:cNvSpPr>
          <p:nvPr>
            <p:ph type="sldNum" sz="quarter" idx="12"/>
          </p:nvPr>
        </p:nvSpPr>
        <p:spPr/>
        <p:txBody>
          <a:bodyPr/>
          <a:lstStyle/>
          <a:p>
            <a:fld id="{1F7CDF7F-7DC1-4C39-A7EA-ACC556103369}" type="slidenum">
              <a:rPr lang="nl-NL" smtClean="0"/>
              <a:t>‹nr.›</a:t>
            </a:fld>
            <a:endParaRPr lang="nl-NL"/>
          </a:p>
        </p:txBody>
      </p:sp>
    </p:spTree>
    <p:extLst>
      <p:ext uri="{BB962C8B-B14F-4D97-AF65-F5344CB8AC3E}">
        <p14:creationId xmlns:p14="http://schemas.microsoft.com/office/powerpoint/2010/main" val="2182874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569F906-04BE-44F0-868D-0EF486BA7F1F}"/>
              </a:ext>
            </a:extLst>
          </p:cNvPr>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NL"/>
          </a:p>
        </p:txBody>
      </p:sp>
      <p:sp>
        <p:nvSpPr>
          <p:cNvPr id="3" name="Tijdelijke aanduiding voor tekst 2">
            <a:extLst>
              <a:ext uri="{FF2B5EF4-FFF2-40B4-BE49-F238E27FC236}">
                <a16:creationId xmlns="" xmlns:a16="http://schemas.microsoft.com/office/drawing/2014/main" id="{F84B5814-328A-43BD-BF71-4E26EBA284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Tijdelijke aanduiding voor datum 3">
            <a:extLst>
              <a:ext uri="{FF2B5EF4-FFF2-40B4-BE49-F238E27FC236}">
                <a16:creationId xmlns="" xmlns:a16="http://schemas.microsoft.com/office/drawing/2014/main" id="{560D7351-DE9A-4ECD-B2EB-B702C6327534}"/>
              </a:ext>
            </a:extLst>
          </p:cNvPr>
          <p:cNvSpPr>
            <a:spLocks noGrp="1"/>
          </p:cNvSpPr>
          <p:nvPr>
            <p:ph type="dt" sz="half" idx="10"/>
          </p:nvPr>
        </p:nvSpPr>
        <p:spPr/>
        <p:txBody>
          <a:bodyPr/>
          <a:lstStyle/>
          <a:p>
            <a:fld id="{D14AF86F-B188-4B4E-B828-DBBAADF44108}" type="datetime1">
              <a:rPr lang="nl-NL" smtClean="0"/>
              <a:t>30-3-2020</a:t>
            </a:fld>
            <a:endParaRPr lang="nl-NL"/>
          </a:p>
        </p:txBody>
      </p:sp>
      <p:sp>
        <p:nvSpPr>
          <p:cNvPr id="5" name="Tijdelijke aanduiding voor voettekst 4">
            <a:extLst>
              <a:ext uri="{FF2B5EF4-FFF2-40B4-BE49-F238E27FC236}">
                <a16:creationId xmlns="" xmlns:a16="http://schemas.microsoft.com/office/drawing/2014/main" id="{8915ED5A-4B7F-4446-9E37-1762510291F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 xmlns:a16="http://schemas.microsoft.com/office/drawing/2014/main" id="{09FD544B-8ABD-46FB-96F5-F2F0938C7B3A}"/>
              </a:ext>
            </a:extLst>
          </p:cNvPr>
          <p:cNvSpPr>
            <a:spLocks noGrp="1"/>
          </p:cNvSpPr>
          <p:nvPr>
            <p:ph type="sldNum" sz="quarter" idx="12"/>
          </p:nvPr>
        </p:nvSpPr>
        <p:spPr/>
        <p:txBody>
          <a:bodyPr/>
          <a:lstStyle/>
          <a:p>
            <a:fld id="{1F7CDF7F-7DC1-4C39-A7EA-ACC556103369}" type="slidenum">
              <a:rPr lang="nl-NL" smtClean="0"/>
              <a:t>‹nr.›</a:t>
            </a:fld>
            <a:endParaRPr lang="nl-NL"/>
          </a:p>
        </p:txBody>
      </p:sp>
    </p:spTree>
    <p:extLst>
      <p:ext uri="{BB962C8B-B14F-4D97-AF65-F5344CB8AC3E}">
        <p14:creationId xmlns:p14="http://schemas.microsoft.com/office/powerpoint/2010/main" val="2942763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80C33EE3-4679-4985-AE6C-A0417E572E87}"/>
              </a:ext>
            </a:extLst>
          </p:cNvPr>
          <p:cNvSpPr>
            <a:spLocks noGrp="1"/>
          </p:cNvSpPr>
          <p:nvPr>
            <p:ph type="title"/>
          </p:nvPr>
        </p:nvSpPr>
        <p:spPr/>
        <p:txBody>
          <a:bodyPr/>
          <a:lstStyle/>
          <a:p>
            <a:r>
              <a:rPr lang="nl-NL" smtClean="0"/>
              <a:t>Klik om de stijl te bewerken</a:t>
            </a:r>
            <a:endParaRPr lang="nl-NL"/>
          </a:p>
        </p:txBody>
      </p:sp>
      <p:sp>
        <p:nvSpPr>
          <p:cNvPr id="3" name="Tijdelijke aanduiding voor inhoud 2">
            <a:extLst>
              <a:ext uri="{FF2B5EF4-FFF2-40B4-BE49-F238E27FC236}">
                <a16:creationId xmlns="" xmlns:a16="http://schemas.microsoft.com/office/drawing/2014/main" id="{193D5EC8-AA6E-43EC-9CD9-5D662F12FB2E}"/>
              </a:ext>
            </a:extLst>
          </p:cNvPr>
          <p:cNvSpPr>
            <a:spLocks noGrp="1"/>
          </p:cNvSpPr>
          <p:nvPr>
            <p:ph sz="half" idx="1"/>
          </p:nvPr>
        </p:nvSpPr>
        <p:spPr>
          <a:xfrm>
            <a:off x="838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a:extLst>
              <a:ext uri="{FF2B5EF4-FFF2-40B4-BE49-F238E27FC236}">
                <a16:creationId xmlns="" xmlns:a16="http://schemas.microsoft.com/office/drawing/2014/main" id="{E8B44F22-05F3-4548-BBF5-43846E8EF423}"/>
              </a:ext>
            </a:extLst>
          </p:cNvPr>
          <p:cNvSpPr>
            <a:spLocks noGrp="1"/>
          </p:cNvSpPr>
          <p:nvPr>
            <p:ph sz="half" idx="2"/>
          </p:nvPr>
        </p:nvSpPr>
        <p:spPr>
          <a:xfrm>
            <a:off x="6172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a:extLst>
              <a:ext uri="{FF2B5EF4-FFF2-40B4-BE49-F238E27FC236}">
                <a16:creationId xmlns="" xmlns:a16="http://schemas.microsoft.com/office/drawing/2014/main" id="{5B64780C-2312-49D6-AB5E-4A7E87597E8D}"/>
              </a:ext>
            </a:extLst>
          </p:cNvPr>
          <p:cNvSpPr>
            <a:spLocks noGrp="1"/>
          </p:cNvSpPr>
          <p:nvPr>
            <p:ph type="dt" sz="half" idx="10"/>
          </p:nvPr>
        </p:nvSpPr>
        <p:spPr/>
        <p:txBody>
          <a:bodyPr/>
          <a:lstStyle/>
          <a:p>
            <a:fld id="{22F9E8FF-6443-4BE1-808C-F175F23D7A7E}" type="datetime1">
              <a:rPr lang="nl-NL" smtClean="0"/>
              <a:t>30-3-2020</a:t>
            </a:fld>
            <a:endParaRPr lang="nl-NL"/>
          </a:p>
        </p:txBody>
      </p:sp>
      <p:sp>
        <p:nvSpPr>
          <p:cNvPr id="6" name="Tijdelijke aanduiding voor voettekst 5">
            <a:extLst>
              <a:ext uri="{FF2B5EF4-FFF2-40B4-BE49-F238E27FC236}">
                <a16:creationId xmlns="" xmlns:a16="http://schemas.microsoft.com/office/drawing/2014/main" id="{E7C53971-35C6-44F9-BAFC-03509877B8A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 xmlns:a16="http://schemas.microsoft.com/office/drawing/2014/main" id="{04710ED8-C519-44DB-A73B-CFE5DEBE169D}"/>
              </a:ext>
            </a:extLst>
          </p:cNvPr>
          <p:cNvSpPr>
            <a:spLocks noGrp="1"/>
          </p:cNvSpPr>
          <p:nvPr>
            <p:ph type="sldNum" sz="quarter" idx="12"/>
          </p:nvPr>
        </p:nvSpPr>
        <p:spPr/>
        <p:txBody>
          <a:bodyPr/>
          <a:lstStyle/>
          <a:p>
            <a:fld id="{1F7CDF7F-7DC1-4C39-A7EA-ACC556103369}" type="slidenum">
              <a:rPr lang="nl-NL" smtClean="0"/>
              <a:t>‹nr.›</a:t>
            </a:fld>
            <a:endParaRPr lang="nl-NL"/>
          </a:p>
        </p:txBody>
      </p:sp>
    </p:spTree>
    <p:extLst>
      <p:ext uri="{BB962C8B-B14F-4D97-AF65-F5344CB8AC3E}">
        <p14:creationId xmlns:p14="http://schemas.microsoft.com/office/powerpoint/2010/main" val="2820244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1B5DE78B-F5BD-4C16-ABD1-DCC448EB74B4}"/>
              </a:ext>
            </a:extLst>
          </p:cNvPr>
          <p:cNvSpPr>
            <a:spLocks noGrp="1"/>
          </p:cNvSpPr>
          <p:nvPr>
            <p:ph type="title"/>
          </p:nvPr>
        </p:nvSpPr>
        <p:spPr>
          <a:xfrm>
            <a:off x="839788" y="365125"/>
            <a:ext cx="10515600" cy="1325563"/>
          </a:xfrm>
        </p:spPr>
        <p:txBody>
          <a:bodyPr/>
          <a:lstStyle/>
          <a:p>
            <a:r>
              <a:rPr lang="nl-NL" smtClean="0"/>
              <a:t>Klik om de stijl te bewerken</a:t>
            </a:r>
            <a:endParaRPr lang="nl-NL"/>
          </a:p>
        </p:txBody>
      </p:sp>
      <p:sp>
        <p:nvSpPr>
          <p:cNvPr id="3" name="Tijdelijke aanduiding voor tekst 2">
            <a:extLst>
              <a:ext uri="{FF2B5EF4-FFF2-40B4-BE49-F238E27FC236}">
                <a16:creationId xmlns="" xmlns:a16="http://schemas.microsoft.com/office/drawing/2014/main" id="{547BE9C5-DFCC-4F12-B44F-F5F90BFF17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a:extLst>
              <a:ext uri="{FF2B5EF4-FFF2-40B4-BE49-F238E27FC236}">
                <a16:creationId xmlns="" xmlns:a16="http://schemas.microsoft.com/office/drawing/2014/main" id="{2ED473A3-C27A-4DD6-815A-668C530F63BD}"/>
              </a:ext>
            </a:extLst>
          </p:cNvPr>
          <p:cNvSpPr>
            <a:spLocks noGrp="1"/>
          </p:cNvSpPr>
          <p:nvPr>
            <p:ph sz="half" idx="2"/>
          </p:nvPr>
        </p:nvSpPr>
        <p:spPr>
          <a:xfrm>
            <a:off x="839788" y="2505075"/>
            <a:ext cx="5157787"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a:extLst>
              <a:ext uri="{FF2B5EF4-FFF2-40B4-BE49-F238E27FC236}">
                <a16:creationId xmlns="" xmlns:a16="http://schemas.microsoft.com/office/drawing/2014/main" id="{FA602AA5-3EF2-4FB1-9617-7F112848C7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a:extLst>
              <a:ext uri="{FF2B5EF4-FFF2-40B4-BE49-F238E27FC236}">
                <a16:creationId xmlns="" xmlns:a16="http://schemas.microsoft.com/office/drawing/2014/main" id="{B847F1B8-76D0-4895-9052-28F579F1D42A}"/>
              </a:ext>
            </a:extLst>
          </p:cNvPr>
          <p:cNvSpPr>
            <a:spLocks noGrp="1"/>
          </p:cNvSpPr>
          <p:nvPr>
            <p:ph sz="quarter" idx="4"/>
          </p:nvPr>
        </p:nvSpPr>
        <p:spPr>
          <a:xfrm>
            <a:off x="6172200" y="2505075"/>
            <a:ext cx="518318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a:extLst>
              <a:ext uri="{FF2B5EF4-FFF2-40B4-BE49-F238E27FC236}">
                <a16:creationId xmlns="" xmlns:a16="http://schemas.microsoft.com/office/drawing/2014/main" id="{A56EFF84-0402-4792-B4F4-69D5E9A69020}"/>
              </a:ext>
            </a:extLst>
          </p:cNvPr>
          <p:cNvSpPr>
            <a:spLocks noGrp="1"/>
          </p:cNvSpPr>
          <p:nvPr>
            <p:ph type="dt" sz="half" idx="10"/>
          </p:nvPr>
        </p:nvSpPr>
        <p:spPr/>
        <p:txBody>
          <a:bodyPr/>
          <a:lstStyle/>
          <a:p>
            <a:fld id="{3E2D3CB0-D9BB-48E0-BDE8-702DCF378D68}" type="datetime1">
              <a:rPr lang="nl-NL" smtClean="0"/>
              <a:t>30-3-2020</a:t>
            </a:fld>
            <a:endParaRPr lang="nl-NL"/>
          </a:p>
        </p:txBody>
      </p:sp>
      <p:sp>
        <p:nvSpPr>
          <p:cNvPr id="8" name="Tijdelijke aanduiding voor voettekst 7">
            <a:extLst>
              <a:ext uri="{FF2B5EF4-FFF2-40B4-BE49-F238E27FC236}">
                <a16:creationId xmlns="" xmlns:a16="http://schemas.microsoft.com/office/drawing/2014/main" id="{D06A9965-DF62-45B0-BCC0-52BFAC6CFE52}"/>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 xmlns:a16="http://schemas.microsoft.com/office/drawing/2014/main" id="{9A57C1A8-05A0-4F9B-889F-0682BFE4F986}"/>
              </a:ext>
            </a:extLst>
          </p:cNvPr>
          <p:cNvSpPr>
            <a:spLocks noGrp="1"/>
          </p:cNvSpPr>
          <p:nvPr>
            <p:ph type="sldNum" sz="quarter" idx="12"/>
          </p:nvPr>
        </p:nvSpPr>
        <p:spPr/>
        <p:txBody>
          <a:bodyPr/>
          <a:lstStyle/>
          <a:p>
            <a:fld id="{1F7CDF7F-7DC1-4C39-A7EA-ACC556103369}" type="slidenum">
              <a:rPr lang="nl-NL" smtClean="0"/>
              <a:t>‹nr.›</a:t>
            </a:fld>
            <a:endParaRPr lang="nl-NL"/>
          </a:p>
        </p:txBody>
      </p:sp>
    </p:spTree>
    <p:extLst>
      <p:ext uri="{BB962C8B-B14F-4D97-AF65-F5344CB8AC3E}">
        <p14:creationId xmlns:p14="http://schemas.microsoft.com/office/powerpoint/2010/main" val="610260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8FC0F7A9-4476-49CD-B1D4-5F34730D42B1}"/>
              </a:ext>
            </a:extLst>
          </p:cNvPr>
          <p:cNvSpPr>
            <a:spLocks noGrp="1"/>
          </p:cNvSpPr>
          <p:nvPr>
            <p:ph type="title"/>
          </p:nvPr>
        </p:nvSpPr>
        <p:spPr/>
        <p:txBody>
          <a:bodyPr/>
          <a:lstStyle/>
          <a:p>
            <a:r>
              <a:rPr lang="nl-NL" smtClean="0"/>
              <a:t>Klik om de stijl te bewerken</a:t>
            </a:r>
            <a:endParaRPr lang="nl-NL"/>
          </a:p>
        </p:txBody>
      </p:sp>
      <p:sp>
        <p:nvSpPr>
          <p:cNvPr id="3" name="Tijdelijke aanduiding voor datum 2">
            <a:extLst>
              <a:ext uri="{FF2B5EF4-FFF2-40B4-BE49-F238E27FC236}">
                <a16:creationId xmlns="" xmlns:a16="http://schemas.microsoft.com/office/drawing/2014/main" id="{BEF060F6-FF77-44CA-8D6F-30A0C89A7EA5}"/>
              </a:ext>
            </a:extLst>
          </p:cNvPr>
          <p:cNvSpPr>
            <a:spLocks noGrp="1"/>
          </p:cNvSpPr>
          <p:nvPr>
            <p:ph type="dt" sz="half" idx="10"/>
          </p:nvPr>
        </p:nvSpPr>
        <p:spPr/>
        <p:txBody>
          <a:bodyPr/>
          <a:lstStyle/>
          <a:p>
            <a:fld id="{D102A4F6-CF72-448D-98DF-941C6FA0170B}" type="datetime1">
              <a:rPr lang="nl-NL" smtClean="0"/>
              <a:t>30-3-2020</a:t>
            </a:fld>
            <a:endParaRPr lang="nl-NL"/>
          </a:p>
        </p:txBody>
      </p:sp>
      <p:sp>
        <p:nvSpPr>
          <p:cNvPr id="4" name="Tijdelijke aanduiding voor voettekst 3">
            <a:extLst>
              <a:ext uri="{FF2B5EF4-FFF2-40B4-BE49-F238E27FC236}">
                <a16:creationId xmlns="" xmlns:a16="http://schemas.microsoft.com/office/drawing/2014/main" id="{B8E8EB5C-C3C9-4E95-840E-AD925AAA7EDB}"/>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 xmlns:a16="http://schemas.microsoft.com/office/drawing/2014/main" id="{71BB2159-590C-4AC4-8447-49080FB860E9}"/>
              </a:ext>
            </a:extLst>
          </p:cNvPr>
          <p:cNvSpPr>
            <a:spLocks noGrp="1"/>
          </p:cNvSpPr>
          <p:nvPr>
            <p:ph type="sldNum" sz="quarter" idx="12"/>
          </p:nvPr>
        </p:nvSpPr>
        <p:spPr/>
        <p:txBody>
          <a:bodyPr/>
          <a:lstStyle/>
          <a:p>
            <a:fld id="{1F7CDF7F-7DC1-4C39-A7EA-ACC556103369}" type="slidenum">
              <a:rPr lang="nl-NL" smtClean="0"/>
              <a:t>‹nr.›</a:t>
            </a:fld>
            <a:endParaRPr lang="nl-NL"/>
          </a:p>
        </p:txBody>
      </p:sp>
    </p:spTree>
    <p:extLst>
      <p:ext uri="{BB962C8B-B14F-4D97-AF65-F5344CB8AC3E}">
        <p14:creationId xmlns:p14="http://schemas.microsoft.com/office/powerpoint/2010/main" val="3541543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 xmlns:a16="http://schemas.microsoft.com/office/drawing/2014/main" id="{044AF2C4-0FAE-41B1-A794-0FC594912DA7}"/>
              </a:ext>
            </a:extLst>
          </p:cNvPr>
          <p:cNvSpPr>
            <a:spLocks noGrp="1"/>
          </p:cNvSpPr>
          <p:nvPr>
            <p:ph type="dt" sz="half" idx="10"/>
          </p:nvPr>
        </p:nvSpPr>
        <p:spPr/>
        <p:txBody>
          <a:bodyPr/>
          <a:lstStyle/>
          <a:p>
            <a:fld id="{1614D252-A13D-4D15-ADDB-71186D4BD40D}" type="datetime1">
              <a:rPr lang="nl-NL" smtClean="0"/>
              <a:t>30-3-2020</a:t>
            </a:fld>
            <a:endParaRPr lang="nl-NL"/>
          </a:p>
        </p:txBody>
      </p:sp>
      <p:sp>
        <p:nvSpPr>
          <p:cNvPr id="3" name="Tijdelijke aanduiding voor voettekst 2">
            <a:extLst>
              <a:ext uri="{FF2B5EF4-FFF2-40B4-BE49-F238E27FC236}">
                <a16:creationId xmlns="" xmlns:a16="http://schemas.microsoft.com/office/drawing/2014/main" id="{285C852C-E557-4EFE-AB07-E0A4BD30BD95}"/>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 xmlns:a16="http://schemas.microsoft.com/office/drawing/2014/main" id="{1EB00BE0-8F9E-4ED3-8368-370EB4FC64FB}"/>
              </a:ext>
            </a:extLst>
          </p:cNvPr>
          <p:cNvSpPr>
            <a:spLocks noGrp="1"/>
          </p:cNvSpPr>
          <p:nvPr>
            <p:ph type="sldNum" sz="quarter" idx="12"/>
          </p:nvPr>
        </p:nvSpPr>
        <p:spPr/>
        <p:txBody>
          <a:bodyPr/>
          <a:lstStyle/>
          <a:p>
            <a:fld id="{1F7CDF7F-7DC1-4C39-A7EA-ACC556103369}" type="slidenum">
              <a:rPr lang="nl-NL" smtClean="0"/>
              <a:t>‹nr.›</a:t>
            </a:fld>
            <a:endParaRPr lang="nl-NL"/>
          </a:p>
        </p:txBody>
      </p:sp>
    </p:spTree>
    <p:extLst>
      <p:ext uri="{BB962C8B-B14F-4D97-AF65-F5344CB8AC3E}">
        <p14:creationId xmlns:p14="http://schemas.microsoft.com/office/powerpoint/2010/main" val="549901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44768A1A-EF1E-4894-847A-A8D3AB324DBB}"/>
              </a:ext>
            </a:extLst>
          </p:cNvPr>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inhoud 2">
            <a:extLst>
              <a:ext uri="{FF2B5EF4-FFF2-40B4-BE49-F238E27FC236}">
                <a16:creationId xmlns="" xmlns:a16="http://schemas.microsoft.com/office/drawing/2014/main" id="{F7271F4C-CBF9-4001-88E5-F7585358FD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a:extLst>
              <a:ext uri="{FF2B5EF4-FFF2-40B4-BE49-F238E27FC236}">
                <a16:creationId xmlns="" xmlns:a16="http://schemas.microsoft.com/office/drawing/2014/main" id="{D7E0E2EF-D3B8-496C-A0AD-D56EA10FB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a:extLst>
              <a:ext uri="{FF2B5EF4-FFF2-40B4-BE49-F238E27FC236}">
                <a16:creationId xmlns="" xmlns:a16="http://schemas.microsoft.com/office/drawing/2014/main" id="{7588F27A-72C0-4985-9014-8770E01AE656}"/>
              </a:ext>
            </a:extLst>
          </p:cNvPr>
          <p:cNvSpPr>
            <a:spLocks noGrp="1"/>
          </p:cNvSpPr>
          <p:nvPr>
            <p:ph type="dt" sz="half" idx="10"/>
          </p:nvPr>
        </p:nvSpPr>
        <p:spPr/>
        <p:txBody>
          <a:bodyPr/>
          <a:lstStyle/>
          <a:p>
            <a:fld id="{190103CA-0F41-427A-9553-0B64269B2613}" type="datetime1">
              <a:rPr lang="nl-NL" smtClean="0"/>
              <a:t>30-3-2020</a:t>
            </a:fld>
            <a:endParaRPr lang="nl-NL"/>
          </a:p>
        </p:txBody>
      </p:sp>
      <p:sp>
        <p:nvSpPr>
          <p:cNvPr id="6" name="Tijdelijke aanduiding voor voettekst 5">
            <a:extLst>
              <a:ext uri="{FF2B5EF4-FFF2-40B4-BE49-F238E27FC236}">
                <a16:creationId xmlns="" xmlns:a16="http://schemas.microsoft.com/office/drawing/2014/main" id="{89207659-7600-431B-BF22-B776934E9B0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 xmlns:a16="http://schemas.microsoft.com/office/drawing/2014/main" id="{A6C4C8D2-A8F3-48B1-B408-EA8A34AAE645}"/>
              </a:ext>
            </a:extLst>
          </p:cNvPr>
          <p:cNvSpPr>
            <a:spLocks noGrp="1"/>
          </p:cNvSpPr>
          <p:nvPr>
            <p:ph type="sldNum" sz="quarter" idx="12"/>
          </p:nvPr>
        </p:nvSpPr>
        <p:spPr/>
        <p:txBody>
          <a:bodyPr/>
          <a:lstStyle/>
          <a:p>
            <a:fld id="{1F7CDF7F-7DC1-4C39-A7EA-ACC556103369}" type="slidenum">
              <a:rPr lang="nl-NL" smtClean="0"/>
              <a:t>‹nr.›</a:t>
            </a:fld>
            <a:endParaRPr lang="nl-NL"/>
          </a:p>
        </p:txBody>
      </p:sp>
    </p:spTree>
    <p:extLst>
      <p:ext uri="{BB962C8B-B14F-4D97-AF65-F5344CB8AC3E}">
        <p14:creationId xmlns:p14="http://schemas.microsoft.com/office/powerpoint/2010/main" val="499611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D73ED869-E70A-4A5D-9D9A-D4B76EF7D7D5}"/>
              </a:ext>
            </a:extLst>
          </p:cNvPr>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afbeelding 2">
            <a:extLst>
              <a:ext uri="{FF2B5EF4-FFF2-40B4-BE49-F238E27FC236}">
                <a16:creationId xmlns="" xmlns:a16="http://schemas.microsoft.com/office/drawing/2014/main" id="{DB428EEB-6D1F-4754-BE98-7EF93CD783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nl-NL"/>
          </a:p>
        </p:txBody>
      </p:sp>
      <p:sp>
        <p:nvSpPr>
          <p:cNvPr id="4" name="Tijdelijke aanduiding voor tekst 3">
            <a:extLst>
              <a:ext uri="{FF2B5EF4-FFF2-40B4-BE49-F238E27FC236}">
                <a16:creationId xmlns="" xmlns:a16="http://schemas.microsoft.com/office/drawing/2014/main" id="{4184AFD1-F579-448B-9308-39D4406AF9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a:extLst>
              <a:ext uri="{FF2B5EF4-FFF2-40B4-BE49-F238E27FC236}">
                <a16:creationId xmlns="" xmlns:a16="http://schemas.microsoft.com/office/drawing/2014/main" id="{DE462D61-D2C3-466F-8A3D-A3C228180950}"/>
              </a:ext>
            </a:extLst>
          </p:cNvPr>
          <p:cNvSpPr>
            <a:spLocks noGrp="1"/>
          </p:cNvSpPr>
          <p:nvPr>
            <p:ph type="dt" sz="half" idx="10"/>
          </p:nvPr>
        </p:nvSpPr>
        <p:spPr/>
        <p:txBody>
          <a:bodyPr/>
          <a:lstStyle/>
          <a:p>
            <a:fld id="{05A61F51-038C-4FB9-8115-A7A08AE0F5E5}" type="datetime1">
              <a:rPr lang="nl-NL" smtClean="0"/>
              <a:t>30-3-2020</a:t>
            </a:fld>
            <a:endParaRPr lang="nl-NL"/>
          </a:p>
        </p:txBody>
      </p:sp>
      <p:sp>
        <p:nvSpPr>
          <p:cNvPr id="6" name="Tijdelijke aanduiding voor voettekst 5">
            <a:extLst>
              <a:ext uri="{FF2B5EF4-FFF2-40B4-BE49-F238E27FC236}">
                <a16:creationId xmlns="" xmlns:a16="http://schemas.microsoft.com/office/drawing/2014/main" id="{3F584155-E66F-4273-90BD-9D6C481DAE6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 xmlns:a16="http://schemas.microsoft.com/office/drawing/2014/main" id="{4F75ED9C-42C4-483A-8DC3-ED3812027D2C}"/>
              </a:ext>
            </a:extLst>
          </p:cNvPr>
          <p:cNvSpPr>
            <a:spLocks noGrp="1"/>
          </p:cNvSpPr>
          <p:nvPr>
            <p:ph type="sldNum" sz="quarter" idx="12"/>
          </p:nvPr>
        </p:nvSpPr>
        <p:spPr/>
        <p:txBody>
          <a:bodyPr/>
          <a:lstStyle/>
          <a:p>
            <a:fld id="{1F7CDF7F-7DC1-4C39-A7EA-ACC556103369}" type="slidenum">
              <a:rPr lang="nl-NL" smtClean="0"/>
              <a:t>‹nr.›</a:t>
            </a:fld>
            <a:endParaRPr lang="nl-NL"/>
          </a:p>
        </p:txBody>
      </p:sp>
    </p:spTree>
    <p:extLst>
      <p:ext uri="{BB962C8B-B14F-4D97-AF65-F5344CB8AC3E}">
        <p14:creationId xmlns:p14="http://schemas.microsoft.com/office/powerpoint/2010/main" val="429706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 xmlns:a16="http://schemas.microsoft.com/office/drawing/2014/main" id="{B797B78E-50BC-40BF-BEF1-2E14A80326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 xmlns:a16="http://schemas.microsoft.com/office/drawing/2014/main" id="{1E0C21B4-7AA5-47C3-97BB-DD9632CE46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 xmlns:a16="http://schemas.microsoft.com/office/drawing/2014/main" id="{FFD618E8-1713-4395-A34D-99FD2D974B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B49D2C-F1BE-45AC-85E4-68669C811457}" type="datetime1">
              <a:rPr lang="nl-NL" smtClean="0"/>
              <a:t>30-3-2020</a:t>
            </a:fld>
            <a:endParaRPr lang="nl-NL"/>
          </a:p>
        </p:txBody>
      </p:sp>
      <p:sp>
        <p:nvSpPr>
          <p:cNvPr id="5" name="Tijdelijke aanduiding voor voettekst 4">
            <a:extLst>
              <a:ext uri="{FF2B5EF4-FFF2-40B4-BE49-F238E27FC236}">
                <a16:creationId xmlns="" xmlns:a16="http://schemas.microsoft.com/office/drawing/2014/main" id="{73182E8F-EEED-4159-B7CB-6C8FDAD0F1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 xmlns:a16="http://schemas.microsoft.com/office/drawing/2014/main" id="{896DCCE3-47C3-47A4-85BA-A8437C2FCE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7CDF7F-7DC1-4C39-A7EA-ACC556103369}" type="slidenum">
              <a:rPr lang="nl-NL" smtClean="0"/>
              <a:t>‹nr.›</a:t>
            </a:fld>
            <a:endParaRPr lang="nl-NL"/>
          </a:p>
        </p:txBody>
      </p:sp>
    </p:spTree>
    <p:extLst>
      <p:ext uri="{BB962C8B-B14F-4D97-AF65-F5344CB8AC3E}">
        <p14:creationId xmlns:p14="http://schemas.microsoft.com/office/powerpoint/2010/main" val="3724801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ideo" Target="https://www.youtube.com/embed/WUEOUlCEgTo" TargetMode="Externa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ideo" Target="https://www.youtube.com/embed/jmZ-jQMZL8U" TargetMode="External"/><Relationship Id="rId5" Type="http://schemas.openxmlformats.org/officeDocument/2006/relationships/image" Target="../media/image1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0630"/>
            <a:ext cx="3088117" cy="4366130"/>
          </a:xfrm>
          <a:prstGeom prst="rect">
            <a:avLst/>
          </a:prstGeom>
        </p:spPr>
      </p:pic>
      <p:sp>
        <p:nvSpPr>
          <p:cNvPr id="6" name="Tekstvak 5"/>
          <p:cNvSpPr txBox="1"/>
          <p:nvPr/>
        </p:nvSpPr>
        <p:spPr>
          <a:xfrm>
            <a:off x="1850571" y="4659421"/>
            <a:ext cx="7837828" cy="1815882"/>
          </a:xfrm>
          <a:prstGeom prst="rect">
            <a:avLst/>
          </a:prstGeom>
          <a:noFill/>
        </p:spPr>
        <p:txBody>
          <a:bodyPr wrap="square" rtlCol="0">
            <a:spAutoFit/>
          </a:bodyPr>
          <a:lstStyle/>
          <a:p>
            <a:r>
              <a:rPr lang="nl-NL" sz="4000" b="1" dirty="0" smtClean="0">
                <a:solidFill>
                  <a:prstClr val="black"/>
                </a:solidFill>
                <a:latin typeface="Arial" panose="020B0604020202020204" pitchFamily="34" charset="0"/>
                <a:cs typeface="Arial" panose="020B0604020202020204" pitchFamily="34" charset="0"/>
              </a:rPr>
              <a:t>   </a:t>
            </a:r>
            <a:r>
              <a:rPr lang="nl-NL" sz="4000" dirty="0" smtClean="0">
                <a:solidFill>
                  <a:prstClr val="black"/>
                </a:solidFill>
                <a:latin typeface="Arial" panose="020B0604020202020204" pitchFamily="34" charset="0"/>
                <a:cs typeface="Arial" panose="020B0604020202020204" pitchFamily="34" charset="0"/>
              </a:rPr>
              <a:t>Training Ouderenmishandeling</a:t>
            </a:r>
          </a:p>
          <a:p>
            <a:endParaRPr lang="nl-NL" sz="4000" dirty="0">
              <a:solidFill>
                <a:prstClr val="black"/>
              </a:solidFill>
              <a:latin typeface="Arial" panose="020B0604020202020204" pitchFamily="34" charset="0"/>
              <a:cs typeface="Arial" panose="020B0604020202020204" pitchFamily="34" charset="0"/>
            </a:endParaRPr>
          </a:p>
          <a:p>
            <a:r>
              <a:rPr lang="nl-NL" sz="3200" dirty="0" smtClean="0">
                <a:solidFill>
                  <a:prstClr val="black"/>
                </a:solidFill>
                <a:latin typeface="Arial" panose="020B0604020202020204" pitchFamily="34" charset="0"/>
                <a:cs typeface="Arial" panose="020B0604020202020204" pitchFamily="34" charset="0"/>
              </a:rPr>
              <a:t>      Jeroen Trenning &amp; Karin de Jong</a:t>
            </a:r>
            <a:endParaRPr lang="nl-NL" sz="3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05665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2EE0821-CF14-4B30-BAAE-064D08666448}"/>
              </a:ext>
            </a:extLst>
          </p:cNvPr>
          <p:cNvSpPr>
            <a:spLocks noGrp="1"/>
          </p:cNvSpPr>
          <p:nvPr>
            <p:ph type="title"/>
          </p:nvPr>
        </p:nvSpPr>
        <p:spPr>
          <a:xfrm>
            <a:off x="1955408" y="365125"/>
            <a:ext cx="10236592" cy="1325563"/>
          </a:xfrm>
        </p:spPr>
        <p:txBody>
          <a:bodyPr>
            <a:normAutofit/>
          </a:bodyPr>
          <a:lstStyle/>
          <a:p>
            <a:pPr algn="ctr"/>
            <a:r>
              <a:rPr lang="nl-NL" sz="4000" b="1" dirty="0">
                <a:latin typeface="Arial" panose="020B0604020202020204" pitchFamily="34" charset="0"/>
                <a:cs typeface="Arial" panose="020B0604020202020204" pitchFamily="34" charset="0"/>
              </a:rPr>
              <a:t>Vormen ouderenmishandeling:</a:t>
            </a:r>
            <a:r>
              <a:rPr lang="nl-NL" sz="3200" dirty="0">
                <a:latin typeface="Arial" panose="020B0604020202020204" pitchFamily="34" charset="0"/>
                <a:cs typeface="Arial" panose="020B0604020202020204" pitchFamily="34" charset="0"/>
              </a:rPr>
              <a:t/>
            </a:r>
            <a:br>
              <a:rPr lang="nl-NL" sz="3200" dirty="0">
                <a:latin typeface="Arial" panose="020B0604020202020204" pitchFamily="34" charset="0"/>
                <a:cs typeface="Arial" panose="020B0604020202020204" pitchFamily="34" charset="0"/>
              </a:rPr>
            </a:br>
            <a:r>
              <a:rPr lang="nl-NL" sz="3600" dirty="0" smtClean="0">
                <a:latin typeface="Arial" panose="020B0604020202020204" pitchFamily="34" charset="0"/>
                <a:cs typeface="Arial" panose="020B0604020202020204" pitchFamily="34" charset="0"/>
              </a:rPr>
              <a:t>Psychisch geweld</a:t>
            </a:r>
            <a:endParaRPr lang="nl-NL" sz="3600" dirty="0">
              <a:latin typeface="Arial" panose="020B0604020202020204" pitchFamily="34" charset="0"/>
              <a:cs typeface="Arial" panose="020B0604020202020204" pitchFamily="34" charset="0"/>
            </a:endParaRPr>
          </a:p>
        </p:txBody>
      </p:sp>
      <p:pic>
        <p:nvPicPr>
          <p:cNvPr id="4" name="Afbeelding 3"/>
          <p:cNvPicPr/>
          <p:nvPr/>
        </p:nvPicPr>
        <p:blipFill>
          <a:blip r:embed="rId4">
            <a:extLst>
              <a:ext uri="{28A0092B-C50C-407E-A947-70E740481C1C}">
                <a14:useLocalDpi xmlns:a14="http://schemas.microsoft.com/office/drawing/2010/main" val="0"/>
              </a:ext>
            </a:extLst>
          </a:blip>
          <a:srcRect/>
          <a:stretch>
            <a:fillRect/>
          </a:stretch>
        </p:blipFill>
        <p:spPr bwMode="auto">
          <a:xfrm>
            <a:off x="6803571" y="1760583"/>
            <a:ext cx="4181733" cy="4778329"/>
          </a:xfrm>
          <a:prstGeom prst="rect">
            <a:avLst/>
          </a:prstGeom>
          <a:noFill/>
          <a:ln>
            <a:noFill/>
          </a:ln>
        </p:spPr>
      </p:pic>
      <p:pic>
        <p:nvPicPr>
          <p:cNvPr id="3" name="Afbeelding 2"/>
          <p:cNvPicPr>
            <a:picLocks noChangeAspect="1"/>
          </p:cNvPicPr>
          <p:nvPr/>
        </p:nvPicPr>
        <p:blipFill>
          <a:blip r:embed="rId5"/>
          <a:stretch>
            <a:fillRect/>
          </a:stretch>
        </p:blipFill>
        <p:spPr>
          <a:xfrm>
            <a:off x="2115126" y="2576946"/>
            <a:ext cx="4416387" cy="2484217"/>
          </a:xfrm>
          <a:prstGeom prst="rect">
            <a:avLst/>
          </a:prstGeom>
        </p:spPr>
      </p:pic>
    </p:spTree>
    <p:extLst>
      <p:ext uri="{BB962C8B-B14F-4D97-AF65-F5344CB8AC3E}">
        <p14:creationId xmlns:p14="http://schemas.microsoft.com/office/powerpoint/2010/main" val="4145355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2EE0821-CF14-4B30-BAAE-064D08666448}"/>
              </a:ext>
            </a:extLst>
          </p:cNvPr>
          <p:cNvSpPr>
            <a:spLocks noGrp="1"/>
          </p:cNvSpPr>
          <p:nvPr>
            <p:ph type="title"/>
          </p:nvPr>
        </p:nvSpPr>
        <p:spPr>
          <a:xfrm>
            <a:off x="1955408" y="365125"/>
            <a:ext cx="10236592" cy="1325563"/>
          </a:xfrm>
        </p:spPr>
        <p:txBody>
          <a:bodyPr>
            <a:normAutofit/>
          </a:bodyPr>
          <a:lstStyle/>
          <a:p>
            <a:pPr algn="ctr"/>
            <a:r>
              <a:rPr lang="nl-NL" sz="4000" b="1" dirty="0">
                <a:latin typeface="Arial" panose="020B0604020202020204" pitchFamily="34" charset="0"/>
                <a:cs typeface="Arial" panose="020B0604020202020204" pitchFamily="34" charset="0"/>
              </a:rPr>
              <a:t>Vormen ouderenmishandeling:</a:t>
            </a:r>
            <a:r>
              <a:rPr lang="nl-NL" sz="3200" dirty="0">
                <a:latin typeface="Arial" panose="020B0604020202020204" pitchFamily="34" charset="0"/>
                <a:cs typeface="Arial" panose="020B0604020202020204" pitchFamily="34" charset="0"/>
              </a:rPr>
              <a:t/>
            </a:r>
            <a:br>
              <a:rPr lang="nl-NL" sz="3200" dirty="0">
                <a:latin typeface="Arial" panose="020B0604020202020204" pitchFamily="34" charset="0"/>
                <a:cs typeface="Arial" panose="020B0604020202020204" pitchFamily="34" charset="0"/>
              </a:rPr>
            </a:br>
            <a:r>
              <a:rPr lang="nl-NL" sz="3600" dirty="0" smtClean="0">
                <a:latin typeface="Arial" panose="020B0604020202020204" pitchFamily="34" charset="0"/>
                <a:cs typeface="Arial" panose="020B0604020202020204" pitchFamily="34" charset="0"/>
              </a:rPr>
              <a:t>Fysiek geweld</a:t>
            </a:r>
            <a:endParaRPr lang="nl-NL" sz="3600" dirty="0">
              <a:latin typeface="Arial" panose="020B0604020202020204" pitchFamily="34" charset="0"/>
              <a:cs typeface="Arial" panose="020B0604020202020204" pitchFamily="34" charset="0"/>
            </a:endParaRPr>
          </a:p>
        </p:txBody>
      </p:sp>
      <p:pic>
        <p:nvPicPr>
          <p:cNvPr id="5" name="Afbeelding 4"/>
          <p:cNvPicPr/>
          <p:nvPr/>
        </p:nvPicPr>
        <p:blipFill>
          <a:blip r:embed="rId3">
            <a:extLst>
              <a:ext uri="{28A0092B-C50C-407E-A947-70E740481C1C}">
                <a14:useLocalDpi xmlns:a14="http://schemas.microsoft.com/office/drawing/2010/main" val="0"/>
              </a:ext>
            </a:extLst>
          </a:blip>
          <a:srcRect/>
          <a:stretch>
            <a:fillRect/>
          </a:stretch>
        </p:blipFill>
        <p:spPr bwMode="auto">
          <a:xfrm>
            <a:off x="6849754" y="1928478"/>
            <a:ext cx="4114809" cy="4610434"/>
          </a:xfrm>
          <a:prstGeom prst="rect">
            <a:avLst/>
          </a:prstGeom>
          <a:noFill/>
          <a:ln>
            <a:noFill/>
          </a:ln>
        </p:spPr>
      </p:pic>
      <p:sp>
        <p:nvSpPr>
          <p:cNvPr id="4" name="Tekstvak 3"/>
          <p:cNvSpPr txBox="1"/>
          <p:nvPr/>
        </p:nvSpPr>
        <p:spPr>
          <a:xfrm>
            <a:off x="2619632" y="5799438"/>
            <a:ext cx="3476368" cy="369332"/>
          </a:xfrm>
          <a:prstGeom prst="rect">
            <a:avLst/>
          </a:prstGeom>
          <a:noFill/>
        </p:spPr>
        <p:txBody>
          <a:bodyPr wrap="square" rtlCol="0">
            <a:spAutoFit/>
          </a:bodyPr>
          <a:lstStyle/>
          <a:p>
            <a:r>
              <a:rPr lang="nl-NL" dirty="0"/>
              <a:t>https://youtu.be/0YUVx4Xdqps</a:t>
            </a:r>
          </a:p>
        </p:txBody>
      </p:sp>
      <p:pic>
        <p:nvPicPr>
          <p:cNvPr id="7" name="Afbeelding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82928" y="1849827"/>
            <a:ext cx="4549775" cy="348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6588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2EE0821-CF14-4B30-BAAE-064D08666448}"/>
              </a:ext>
            </a:extLst>
          </p:cNvPr>
          <p:cNvSpPr>
            <a:spLocks noGrp="1"/>
          </p:cNvSpPr>
          <p:nvPr>
            <p:ph type="title"/>
          </p:nvPr>
        </p:nvSpPr>
        <p:spPr>
          <a:xfrm>
            <a:off x="1955408" y="365125"/>
            <a:ext cx="10236592" cy="1325563"/>
          </a:xfrm>
        </p:spPr>
        <p:txBody>
          <a:bodyPr/>
          <a:lstStyle/>
          <a:p>
            <a:pPr algn="ctr"/>
            <a:r>
              <a:rPr lang="nl-NL" sz="4000" b="1" dirty="0" smtClean="0">
                <a:latin typeface="Arial" panose="020B0604020202020204" pitchFamily="34" charset="0"/>
                <a:cs typeface="Arial" panose="020B0604020202020204" pitchFamily="34" charset="0"/>
              </a:rPr>
              <a:t>Hulpmiddelen</a:t>
            </a:r>
            <a:endParaRPr lang="nl-NL" sz="4000" b="1" dirty="0">
              <a:latin typeface="Arial" panose="020B0604020202020204" pitchFamily="34" charset="0"/>
              <a:cs typeface="Arial" panose="020B0604020202020204" pitchFamily="34" charset="0"/>
            </a:endParaRPr>
          </a:p>
        </p:txBody>
      </p:sp>
      <p:pic>
        <p:nvPicPr>
          <p:cNvPr id="4" name="Tijdelijke aanduiding voor inhoud 3"/>
          <p:cNvPicPr>
            <a:picLocks noGrp="1" noChangeAspect="1"/>
          </p:cNvPicPr>
          <p:nvPr>
            <p:ph idx="1"/>
          </p:nvPr>
        </p:nvPicPr>
        <p:blipFill>
          <a:blip r:embed="rId3"/>
          <a:stretch>
            <a:fillRect/>
          </a:stretch>
        </p:blipFill>
        <p:spPr>
          <a:xfrm>
            <a:off x="1954493" y="1876020"/>
            <a:ext cx="4645503" cy="2670562"/>
          </a:xfrm>
          <a:prstGeom prst="rect">
            <a:avLst/>
          </a:prstGeom>
        </p:spPr>
      </p:pic>
      <p:pic>
        <p:nvPicPr>
          <p:cNvPr id="5" name="Afbeelding 4"/>
          <p:cNvPicPr>
            <a:picLocks noChangeAspect="1"/>
          </p:cNvPicPr>
          <p:nvPr/>
        </p:nvPicPr>
        <p:blipFill>
          <a:blip r:embed="rId4"/>
          <a:stretch>
            <a:fillRect/>
          </a:stretch>
        </p:blipFill>
        <p:spPr>
          <a:xfrm>
            <a:off x="6721161" y="1876020"/>
            <a:ext cx="5148648" cy="2670562"/>
          </a:xfrm>
          <a:prstGeom prst="rect">
            <a:avLst/>
          </a:prstGeom>
        </p:spPr>
      </p:pic>
      <p:sp>
        <p:nvSpPr>
          <p:cNvPr id="8" name="Tekstvak 7"/>
          <p:cNvSpPr txBox="1"/>
          <p:nvPr/>
        </p:nvSpPr>
        <p:spPr>
          <a:xfrm>
            <a:off x="1954494" y="4646141"/>
            <a:ext cx="4446306" cy="307777"/>
          </a:xfrm>
          <a:prstGeom prst="rect">
            <a:avLst/>
          </a:prstGeom>
          <a:noFill/>
        </p:spPr>
        <p:txBody>
          <a:bodyPr wrap="square" rtlCol="0">
            <a:spAutoFit/>
          </a:bodyPr>
          <a:lstStyle/>
          <a:p>
            <a:r>
              <a:rPr lang="nl-NL" sz="1400" dirty="0" smtClean="0"/>
              <a:t>www.ikvermoedhuiselijkgeweld.nl/ouderenmishandeling</a:t>
            </a:r>
            <a:endParaRPr lang="nl-NL" sz="1400" dirty="0"/>
          </a:p>
        </p:txBody>
      </p:sp>
      <p:sp>
        <p:nvSpPr>
          <p:cNvPr id="9" name="Tekstvak 8"/>
          <p:cNvSpPr txBox="1"/>
          <p:nvPr/>
        </p:nvSpPr>
        <p:spPr>
          <a:xfrm>
            <a:off x="8410833" y="4646141"/>
            <a:ext cx="1902940" cy="307777"/>
          </a:xfrm>
          <a:prstGeom prst="rect">
            <a:avLst/>
          </a:prstGeom>
          <a:noFill/>
        </p:spPr>
        <p:txBody>
          <a:bodyPr wrap="square" rtlCol="0">
            <a:spAutoFit/>
          </a:bodyPr>
          <a:lstStyle/>
          <a:p>
            <a:r>
              <a:rPr lang="nl-NL" sz="1400" dirty="0" smtClean="0"/>
              <a:t>www.signalenkaart.nl</a:t>
            </a:r>
            <a:endParaRPr lang="nl-NL" sz="1400" dirty="0"/>
          </a:p>
        </p:txBody>
      </p:sp>
    </p:spTree>
    <p:extLst>
      <p:ext uri="{BB962C8B-B14F-4D97-AF65-F5344CB8AC3E}">
        <p14:creationId xmlns:p14="http://schemas.microsoft.com/office/powerpoint/2010/main" val="4213208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Afbeelding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4997" y="457200"/>
            <a:ext cx="7078203" cy="5161189"/>
          </a:xfrm>
          <a:prstGeom prst="rect">
            <a:avLst/>
          </a:prstGeom>
        </p:spPr>
      </p:pic>
    </p:spTree>
    <p:extLst>
      <p:ext uri="{BB962C8B-B14F-4D97-AF65-F5344CB8AC3E}">
        <p14:creationId xmlns:p14="http://schemas.microsoft.com/office/powerpoint/2010/main" val="3563100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2EE0821-CF14-4B30-BAAE-064D08666448}"/>
              </a:ext>
            </a:extLst>
          </p:cNvPr>
          <p:cNvSpPr>
            <a:spLocks noGrp="1"/>
          </p:cNvSpPr>
          <p:nvPr>
            <p:ph type="title"/>
          </p:nvPr>
        </p:nvSpPr>
        <p:spPr>
          <a:xfrm>
            <a:off x="1955408" y="365125"/>
            <a:ext cx="10236592" cy="1325563"/>
          </a:xfrm>
        </p:spPr>
        <p:txBody>
          <a:bodyPr>
            <a:normAutofit/>
          </a:bodyPr>
          <a:lstStyle/>
          <a:p>
            <a:pPr algn="ctr"/>
            <a:r>
              <a:rPr lang="nl-NL" sz="4000" b="1" dirty="0" smtClean="0">
                <a:latin typeface="Arial" panose="020B0604020202020204" pitchFamily="34" charset="0"/>
                <a:cs typeface="Arial" panose="020B0604020202020204" pitchFamily="34" charset="0"/>
              </a:rPr>
              <a:t>Meldcode</a:t>
            </a:r>
            <a:endParaRPr lang="nl-NL" sz="4000" b="1" dirty="0">
              <a:latin typeface="Arial" panose="020B0604020202020204" pitchFamily="34" charset="0"/>
              <a:cs typeface="Arial" panose="020B0604020202020204" pitchFamily="34" charset="0"/>
            </a:endParaRPr>
          </a:p>
        </p:txBody>
      </p:sp>
      <p:pic>
        <p:nvPicPr>
          <p:cNvPr id="5" name="WUEOUlCEgTo"/>
          <p:cNvPicPr>
            <a:picLocks noGrp="1" noRot="1" noChangeAspect="1"/>
          </p:cNvPicPr>
          <p:nvPr>
            <p:ph idx="1"/>
            <a:videoFile r:link="rId1"/>
          </p:nvPr>
        </p:nvPicPr>
        <p:blipFill>
          <a:blip r:embed="rId4">
            <a:extLst>
              <a:ext uri="{28A0092B-C50C-407E-A947-70E740481C1C}">
                <a14:useLocalDpi xmlns:a14="http://schemas.microsoft.com/office/drawing/2010/main" val="0"/>
              </a:ext>
            </a:extLst>
          </a:blip>
          <a:srcRect/>
          <a:stretch>
            <a:fillRect/>
          </a:stretch>
        </p:blipFill>
        <p:spPr>
          <a:xfrm>
            <a:off x="3384550" y="1981427"/>
            <a:ext cx="7256740" cy="4081916"/>
          </a:xfrm>
        </p:spPr>
      </p:pic>
    </p:spTree>
    <p:extLst>
      <p:ext uri="{BB962C8B-B14F-4D97-AF65-F5344CB8AC3E}">
        <p14:creationId xmlns:p14="http://schemas.microsoft.com/office/powerpoint/2010/main" val="21471059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Tijdelijke aanduiding voor inhoud 5" descr="https://www.rijksoverheid.nl/binaries/content/gallery/rijksoverheid/content-afbeeldingen/onderwerpen/huiselijk-geweld/stappenplan-meldcode-png.png"/>
          <p:cNvPicPr>
            <a:picLocks noGrp="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4388303" y="0"/>
            <a:ext cx="4505325" cy="6934199"/>
          </a:xfrm>
        </p:spPr>
      </p:pic>
    </p:spTree>
    <p:extLst>
      <p:ext uri="{BB962C8B-B14F-4D97-AF65-F5344CB8AC3E}">
        <p14:creationId xmlns:p14="http://schemas.microsoft.com/office/powerpoint/2010/main" val="1938911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https://thuiscomfort.nl/nieuws/21-leuke-en-handige-apps-voor-senioren/_jcr_content/hero-figure-par/image.img.jpg/15004685476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954545">
            <a:off x="2577407" y="827315"/>
            <a:ext cx="3593484" cy="2394857"/>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7049" y="2296886"/>
            <a:ext cx="4954710" cy="4436014"/>
          </a:xfrm>
          <a:prstGeom prst="rect">
            <a:avLst/>
          </a:prstGeom>
        </p:spPr>
      </p:pic>
      <p:pic>
        <p:nvPicPr>
          <p:cNvPr id="6" name="Afbeelding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85478" y="4368573"/>
            <a:ext cx="2841171" cy="2071687"/>
          </a:xfrm>
          <a:prstGeom prst="rect">
            <a:avLst/>
          </a:prstGeom>
        </p:spPr>
      </p:pic>
    </p:spTree>
    <p:extLst>
      <p:ext uri="{BB962C8B-B14F-4D97-AF65-F5344CB8AC3E}">
        <p14:creationId xmlns:p14="http://schemas.microsoft.com/office/powerpoint/2010/main" val="417927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9932" y="-444829"/>
            <a:ext cx="6292181" cy="3318658"/>
          </a:xfrm>
          <a:prstGeom prst="rect">
            <a:avLst/>
          </a:prstGeom>
        </p:spPr>
      </p:pic>
      <p:sp>
        <p:nvSpPr>
          <p:cNvPr id="3" name="Tijdelijke aanduiding voor inhoud 2"/>
          <p:cNvSpPr>
            <a:spLocks noGrp="1"/>
          </p:cNvSpPr>
          <p:nvPr>
            <p:ph idx="1"/>
          </p:nvPr>
        </p:nvSpPr>
        <p:spPr>
          <a:xfrm>
            <a:off x="2188121" y="1880507"/>
            <a:ext cx="9688097" cy="4824186"/>
          </a:xfrm>
        </p:spPr>
        <p:txBody>
          <a:bodyPr>
            <a:normAutofit/>
          </a:bodyPr>
          <a:lstStyle/>
          <a:p>
            <a:pPr marL="0" indent="0">
              <a:buNone/>
            </a:pPr>
            <a:r>
              <a:rPr lang="nl-NL" sz="1800" b="1" dirty="0">
                <a:latin typeface="Arial" panose="020B0604020202020204" pitchFamily="34" charset="0"/>
                <a:cs typeface="Arial" panose="020B0604020202020204" pitchFamily="34" charset="0"/>
              </a:rPr>
              <a:t>Wet maatschappelijke ondersteuning 2015</a:t>
            </a:r>
            <a:br>
              <a:rPr lang="nl-NL" sz="1800" b="1" dirty="0">
                <a:latin typeface="Arial" panose="020B0604020202020204" pitchFamily="34" charset="0"/>
                <a:cs typeface="Arial" panose="020B0604020202020204" pitchFamily="34" charset="0"/>
              </a:rPr>
            </a:br>
            <a:r>
              <a:rPr lang="nl-NL" sz="1800" b="1" dirty="0">
                <a:latin typeface="Arial" panose="020B0604020202020204" pitchFamily="34" charset="0"/>
                <a:cs typeface="Arial" panose="020B0604020202020204" pitchFamily="34" charset="0"/>
              </a:rPr>
              <a:t>Geldend van 01-07-2019 t/m heden</a:t>
            </a:r>
            <a:endParaRPr lang="nl-NL" sz="1800" dirty="0">
              <a:latin typeface="Arial" panose="020B0604020202020204" pitchFamily="34" charset="0"/>
              <a:cs typeface="Arial" panose="020B0604020202020204" pitchFamily="34" charset="0"/>
            </a:endParaRPr>
          </a:p>
          <a:p>
            <a:pPr marL="0" indent="0">
              <a:buNone/>
            </a:pPr>
            <a:r>
              <a:rPr lang="nl-NL" sz="1800" b="1" dirty="0">
                <a:latin typeface="Arial" panose="020B0604020202020204" pitchFamily="34" charset="0"/>
                <a:cs typeface="Arial" panose="020B0604020202020204" pitchFamily="34" charset="0"/>
              </a:rPr>
              <a:t>Artikel </a:t>
            </a:r>
            <a:r>
              <a:rPr lang="nl-NL" sz="1800" b="1" dirty="0" smtClean="0">
                <a:latin typeface="Arial" panose="020B0604020202020204" pitchFamily="34" charset="0"/>
                <a:cs typeface="Arial" panose="020B0604020202020204" pitchFamily="34" charset="0"/>
              </a:rPr>
              <a:t>5.2.6</a:t>
            </a:r>
          </a:p>
          <a:p>
            <a:pPr marL="0" indent="0">
              <a:buNone/>
            </a:pPr>
            <a:endParaRPr lang="nl-NL" sz="1800" dirty="0">
              <a:latin typeface="Arial" panose="020B0604020202020204" pitchFamily="34" charset="0"/>
              <a:cs typeface="Arial" panose="020B0604020202020204" pitchFamily="34" charset="0"/>
            </a:endParaRPr>
          </a:p>
          <a:p>
            <a:pPr marL="457200" lvl="1" indent="0">
              <a:buNone/>
            </a:pPr>
            <a:r>
              <a:rPr lang="nl-NL" sz="1800" dirty="0">
                <a:latin typeface="Arial" panose="020B0604020202020204" pitchFamily="34" charset="0"/>
                <a:cs typeface="Arial" panose="020B0604020202020204" pitchFamily="34" charset="0"/>
              </a:rPr>
              <a:t>Derden die beroepshalve beschikken over inlichtingen die noodzakelijk kunnen worden geacht om een situatie van huiselijk geweld of kindermishandeling te beëindigen of een redelijk vermoeden daarvan te onderzoeken, </a:t>
            </a:r>
            <a:endParaRPr lang="nl-NL" sz="1800" dirty="0" smtClean="0">
              <a:latin typeface="Arial" panose="020B0604020202020204" pitchFamily="34" charset="0"/>
              <a:cs typeface="Arial" panose="020B0604020202020204" pitchFamily="34" charset="0"/>
            </a:endParaRPr>
          </a:p>
          <a:p>
            <a:pPr marL="457200" lvl="1" indent="0">
              <a:buNone/>
            </a:pPr>
            <a:r>
              <a:rPr lang="nl-NL" sz="1800" smtClean="0">
                <a:latin typeface="Arial" panose="020B0604020202020204" pitchFamily="34" charset="0"/>
                <a:cs typeface="Arial" panose="020B0604020202020204" pitchFamily="34" charset="0"/>
              </a:rPr>
              <a:t>kunnen </a:t>
            </a:r>
            <a:r>
              <a:rPr lang="nl-NL" sz="1800" dirty="0">
                <a:latin typeface="Arial" panose="020B0604020202020204" pitchFamily="34" charset="0"/>
                <a:cs typeface="Arial" panose="020B0604020202020204" pitchFamily="34" charset="0"/>
              </a:rPr>
              <a:t>aan een AMHK deze </a:t>
            </a:r>
            <a:r>
              <a:rPr lang="nl-NL" sz="1800">
                <a:latin typeface="Arial" panose="020B0604020202020204" pitchFamily="34" charset="0"/>
                <a:cs typeface="Arial" panose="020B0604020202020204" pitchFamily="34" charset="0"/>
              </a:rPr>
              <a:t>inlichtingen </a:t>
            </a:r>
            <a:r>
              <a:rPr lang="nl-NL" sz="1800" smtClean="0">
                <a:latin typeface="Arial" panose="020B0604020202020204" pitchFamily="34" charset="0"/>
                <a:cs typeface="Arial" panose="020B0604020202020204" pitchFamily="34" charset="0"/>
              </a:rPr>
              <a:t>desgevraagd, </a:t>
            </a:r>
            <a:r>
              <a:rPr lang="nl-NL" sz="1800" dirty="0">
                <a:latin typeface="Arial" panose="020B0604020202020204" pitchFamily="34" charset="0"/>
                <a:cs typeface="Arial" panose="020B0604020202020204" pitchFamily="34" charset="0"/>
              </a:rPr>
              <a:t>of uit eigen beweging verstrekken zonder toestemming van degene die het </a:t>
            </a:r>
            <a:r>
              <a:rPr lang="nl-NL" sz="1800">
                <a:latin typeface="Arial" panose="020B0604020202020204" pitchFamily="34" charset="0"/>
                <a:cs typeface="Arial" panose="020B0604020202020204" pitchFamily="34" charset="0"/>
              </a:rPr>
              <a:t>betreft </a:t>
            </a:r>
            <a:endParaRPr lang="nl-NL" sz="1800" smtClean="0">
              <a:latin typeface="Arial" panose="020B0604020202020204" pitchFamily="34" charset="0"/>
              <a:cs typeface="Arial" panose="020B0604020202020204" pitchFamily="34" charset="0"/>
            </a:endParaRPr>
          </a:p>
          <a:p>
            <a:pPr marL="457200" lvl="1" indent="0">
              <a:buNone/>
            </a:pPr>
            <a:r>
              <a:rPr lang="nl-NL" sz="1800" dirty="0" smtClean="0">
                <a:latin typeface="Arial" panose="020B0604020202020204" pitchFamily="34" charset="0"/>
                <a:cs typeface="Arial" panose="020B0604020202020204" pitchFamily="34" charset="0"/>
              </a:rPr>
              <a:t>en </a:t>
            </a:r>
            <a:r>
              <a:rPr lang="nl-NL" sz="1800" dirty="0">
                <a:latin typeface="Arial" panose="020B0604020202020204" pitchFamily="34" charset="0"/>
                <a:cs typeface="Arial" panose="020B0604020202020204" pitchFamily="34" charset="0"/>
              </a:rPr>
              <a:t>indien nodig met doorbreking van de plicht tot geheimhouding op grond van een wettelijk voorschrift of op grond van hun ambt of beroep.</a:t>
            </a:r>
          </a:p>
          <a:p>
            <a:pPr marL="0" indent="0">
              <a:buNone/>
            </a:pPr>
            <a:endParaRPr lang="nl-NL" dirty="0"/>
          </a:p>
        </p:txBody>
      </p:sp>
    </p:spTree>
    <p:extLst>
      <p:ext uri="{BB962C8B-B14F-4D97-AF65-F5344CB8AC3E}">
        <p14:creationId xmlns:p14="http://schemas.microsoft.com/office/powerpoint/2010/main" val="8487283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074" name="Picture 2" descr="Afbeeldingsresultaat voor qui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486" y="773566"/>
            <a:ext cx="8958941" cy="5448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551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Afbeelding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4646" y="554853"/>
            <a:ext cx="8813800" cy="5880100"/>
          </a:xfrm>
          <a:prstGeom prst="rect">
            <a:avLst/>
          </a:prstGeom>
        </p:spPr>
      </p:pic>
    </p:spTree>
    <p:extLst>
      <p:ext uri="{BB962C8B-B14F-4D97-AF65-F5344CB8AC3E}">
        <p14:creationId xmlns:p14="http://schemas.microsoft.com/office/powerpoint/2010/main" val="2580369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kstvak 6"/>
          <p:cNvSpPr txBox="1"/>
          <p:nvPr/>
        </p:nvSpPr>
        <p:spPr>
          <a:xfrm>
            <a:off x="3316697" y="1437123"/>
            <a:ext cx="7609398" cy="646331"/>
          </a:xfrm>
          <a:prstGeom prst="rect">
            <a:avLst/>
          </a:prstGeom>
          <a:noFill/>
        </p:spPr>
        <p:txBody>
          <a:bodyPr wrap="square" rtlCol="0">
            <a:spAutoFit/>
          </a:bodyPr>
          <a:lstStyle/>
          <a:p>
            <a:r>
              <a:rPr lang="nl-NL" sz="3600" dirty="0" smtClean="0">
                <a:latin typeface="Arial" panose="020B0604020202020204" pitchFamily="34" charset="0"/>
                <a:cs typeface="Arial" panose="020B0604020202020204" pitchFamily="34" charset="0"/>
              </a:rPr>
              <a:t>Welke oudere (65+) inspireert jou?</a:t>
            </a:r>
            <a:endParaRPr lang="nl-NL" sz="3600" dirty="0">
              <a:latin typeface="Arial" panose="020B0604020202020204" pitchFamily="34" charset="0"/>
              <a:cs typeface="Arial" panose="020B0604020202020204" pitchFamily="34" charset="0"/>
            </a:endParaRPr>
          </a:p>
        </p:txBody>
      </p:sp>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3283" y="2506478"/>
            <a:ext cx="2303603" cy="3821735"/>
          </a:xfrm>
          <a:prstGeom prst="rect">
            <a:avLst/>
          </a:prstGeom>
        </p:spPr>
      </p:pic>
      <p:sp>
        <p:nvSpPr>
          <p:cNvPr id="9" name="Tekstvak 8"/>
          <p:cNvSpPr txBox="1"/>
          <p:nvPr/>
        </p:nvSpPr>
        <p:spPr>
          <a:xfrm rot="20337146">
            <a:off x="4707272" y="5612802"/>
            <a:ext cx="1237402" cy="584775"/>
          </a:xfrm>
          <a:prstGeom prst="rect">
            <a:avLst/>
          </a:prstGeom>
          <a:solidFill>
            <a:schemeClr val="accent6">
              <a:lumMod val="75000"/>
            </a:schemeClr>
          </a:solidFill>
        </p:spPr>
        <p:txBody>
          <a:bodyPr wrap="square" rtlCol="0">
            <a:spAutoFit/>
          </a:bodyPr>
          <a:lstStyle/>
          <a:p>
            <a:r>
              <a:rPr lang="nl-NL" sz="3200" dirty="0" smtClean="0">
                <a:solidFill>
                  <a:schemeClr val="bg1"/>
                </a:solidFill>
              </a:rPr>
              <a:t> Karin</a:t>
            </a:r>
            <a:endParaRPr lang="nl-NL" sz="3200" dirty="0">
              <a:solidFill>
                <a:schemeClr val="bg1"/>
              </a:solidFill>
            </a:endParaRPr>
          </a:p>
        </p:txBody>
      </p:sp>
      <p:sp>
        <p:nvSpPr>
          <p:cNvPr id="10" name="Tekstvak 9"/>
          <p:cNvSpPr txBox="1"/>
          <p:nvPr/>
        </p:nvSpPr>
        <p:spPr>
          <a:xfrm>
            <a:off x="4723630" y="306213"/>
            <a:ext cx="4150581" cy="707886"/>
          </a:xfrm>
          <a:prstGeom prst="rect">
            <a:avLst/>
          </a:prstGeom>
          <a:noFill/>
        </p:spPr>
        <p:txBody>
          <a:bodyPr wrap="square" rtlCol="0">
            <a:spAutoFit/>
          </a:bodyPr>
          <a:lstStyle/>
          <a:p>
            <a:r>
              <a:rPr lang="nl-NL" sz="4000" b="1" dirty="0" smtClean="0">
                <a:latin typeface="Arial" panose="020B0604020202020204" pitchFamily="34" charset="0"/>
                <a:cs typeface="Arial" panose="020B0604020202020204" pitchFamily="34" charset="0"/>
              </a:rPr>
              <a:t>Kennismaken</a:t>
            </a:r>
            <a:endParaRPr lang="nl-NL" sz="4000" b="1" dirty="0">
              <a:latin typeface="Arial" panose="020B0604020202020204" pitchFamily="34" charset="0"/>
              <a:cs typeface="Arial" panose="020B0604020202020204" pitchFamily="34" charset="0"/>
            </a:endParaRPr>
          </a:p>
        </p:txBody>
      </p:sp>
      <p:pic>
        <p:nvPicPr>
          <p:cNvPr id="2" name="Afbeelding 1"/>
          <p:cNvPicPr>
            <a:picLocks noChangeAspect="1"/>
          </p:cNvPicPr>
          <p:nvPr/>
        </p:nvPicPr>
        <p:blipFill>
          <a:blip r:embed="rId5"/>
          <a:stretch>
            <a:fillRect/>
          </a:stretch>
        </p:blipFill>
        <p:spPr>
          <a:xfrm>
            <a:off x="6670623" y="2506478"/>
            <a:ext cx="3593049" cy="3313790"/>
          </a:xfrm>
          <a:prstGeom prst="rect">
            <a:avLst/>
          </a:prstGeom>
        </p:spPr>
      </p:pic>
      <p:sp>
        <p:nvSpPr>
          <p:cNvPr id="11" name="Tekstvak 10"/>
          <p:cNvSpPr txBox="1"/>
          <p:nvPr/>
        </p:nvSpPr>
        <p:spPr>
          <a:xfrm rot="20337146">
            <a:off x="9116652" y="5496991"/>
            <a:ext cx="1481048" cy="584775"/>
          </a:xfrm>
          <a:prstGeom prst="rect">
            <a:avLst/>
          </a:prstGeom>
          <a:solidFill>
            <a:schemeClr val="accent6">
              <a:lumMod val="75000"/>
            </a:schemeClr>
          </a:solidFill>
        </p:spPr>
        <p:txBody>
          <a:bodyPr wrap="square" rtlCol="0">
            <a:spAutoFit/>
          </a:bodyPr>
          <a:lstStyle/>
          <a:p>
            <a:r>
              <a:rPr lang="nl-NL" sz="3200" dirty="0" smtClean="0">
                <a:solidFill>
                  <a:schemeClr val="bg1"/>
                </a:solidFill>
              </a:rPr>
              <a:t> Jeroen</a:t>
            </a:r>
            <a:endParaRPr lang="nl-NL" sz="3200" dirty="0">
              <a:solidFill>
                <a:schemeClr val="bg1"/>
              </a:solidFill>
            </a:endParaRPr>
          </a:p>
        </p:txBody>
      </p:sp>
    </p:spTree>
    <p:extLst>
      <p:ext uri="{BB962C8B-B14F-4D97-AF65-F5344CB8AC3E}">
        <p14:creationId xmlns:p14="http://schemas.microsoft.com/office/powerpoint/2010/main" val="15938845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2EE0821-CF14-4B30-BAAE-064D08666448}"/>
              </a:ext>
            </a:extLst>
          </p:cNvPr>
          <p:cNvSpPr>
            <a:spLocks noGrp="1"/>
          </p:cNvSpPr>
          <p:nvPr>
            <p:ph type="title"/>
          </p:nvPr>
        </p:nvSpPr>
        <p:spPr>
          <a:xfrm>
            <a:off x="855951" y="256268"/>
            <a:ext cx="10236592" cy="1325563"/>
          </a:xfrm>
        </p:spPr>
        <p:txBody>
          <a:bodyPr>
            <a:normAutofit/>
          </a:bodyPr>
          <a:lstStyle/>
          <a:p>
            <a:pPr algn="ctr"/>
            <a:r>
              <a:rPr lang="nl-NL" sz="4000" b="1" dirty="0" smtClean="0">
                <a:latin typeface="Arial" panose="020B0604020202020204" pitchFamily="34" charset="0"/>
                <a:cs typeface="Arial" panose="020B0604020202020204" pitchFamily="34" charset="0"/>
              </a:rPr>
              <a:t>Evaluatie</a:t>
            </a:r>
            <a:endParaRPr lang="nl-NL" sz="4000" b="1" dirty="0">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0" y="1822450"/>
            <a:ext cx="5715000" cy="3213100"/>
          </a:xfrm>
          <a:prstGeom prst="rect">
            <a:avLst/>
          </a:prstGeom>
        </p:spPr>
      </p:pic>
    </p:spTree>
    <p:extLst>
      <p:ext uri="{BB962C8B-B14F-4D97-AF65-F5344CB8AC3E}">
        <p14:creationId xmlns:p14="http://schemas.microsoft.com/office/powerpoint/2010/main" val="2035374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kstvak 1"/>
          <p:cNvSpPr txBox="1"/>
          <p:nvPr/>
        </p:nvSpPr>
        <p:spPr>
          <a:xfrm>
            <a:off x="4092315" y="2926080"/>
            <a:ext cx="5501389" cy="646331"/>
          </a:xfrm>
          <a:prstGeom prst="rect">
            <a:avLst/>
          </a:prstGeom>
          <a:noFill/>
        </p:spPr>
        <p:txBody>
          <a:bodyPr wrap="square" rtlCol="0">
            <a:spAutoFit/>
          </a:bodyPr>
          <a:lstStyle/>
          <a:p>
            <a:r>
              <a:rPr lang="nl-NL" sz="3600" dirty="0" smtClean="0">
                <a:latin typeface="Arial" panose="020B0604020202020204" pitchFamily="34" charset="0"/>
                <a:cs typeface="Arial" panose="020B0604020202020204" pitchFamily="34" charset="0"/>
              </a:rPr>
              <a:t>De Oudere. Wie is dat? </a:t>
            </a:r>
            <a:endParaRPr lang="nl-NL" sz="3600" dirty="0">
              <a:latin typeface="Arial" panose="020B0604020202020204" pitchFamily="34" charset="0"/>
              <a:cs typeface="Arial" panose="020B0604020202020204" pitchFamily="34" charset="0"/>
            </a:endParaRPr>
          </a:p>
        </p:txBody>
      </p:sp>
      <p:pic>
        <p:nvPicPr>
          <p:cNvPr id="1026" name="Picture 2" descr="https://media.nu.nl/m/770xvfua6cai_wd640.jpg/britt-dekker-organiseert-activiteiten-voor-ouderen-in-nieuw-programm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4481" y="567111"/>
            <a:ext cx="3707765" cy="20856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d2vry01uvf8h31.cloudfront.net/_processed_/e/e/csm_Ouderen_67d301c1a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46231" y="567111"/>
            <a:ext cx="4002769" cy="20856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doneeractie.nl/upload/1770/95e64cad-c4fa-4024-8ae2-eed717f16c8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9204" y="3579356"/>
            <a:ext cx="7234692" cy="3079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1335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2EE0821-CF14-4B30-BAAE-064D08666448}"/>
              </a:ext>
            </a:extLst>
          </p:cNvPr>
          <p:cNvSpPr>
            <a:spLocks noGrp="1"/>
          </p:cNvSpPr>
          <p:nvPr>
            <p:ph type="title"/>
          </p:nvPr>
        </p:nvSpPr>
        <p:spPr>
          <a:xfrm>
            <a:off x="1955408" y="365125"/>
            <a:ext cx="10236592" cy="1325563"/>
          </a:xfrm>
        </p:spPr>
        <p:txBody>
          <a:bodyPr>
            <a:normAutofit/>
          </a:bodyPr>
          <a:lstStyle/>
          <a:p>
            <a:pPr algn="ctr"/>
            <a:r>
              <a:rPr lang="nl-NL" sz="4000" b="1" dirty="0" smtClean="0">
                <a:latin typeface="Arial" panose="020B0604020202020204" pitchFamily="34" charset="0"/>
                <a:cs typeface="Arial" panose="020B0604020202020204" pitchFamily="34" charset="0"/>
              </a:rPr>
              <a:t>Kwetsbaarheid door ouder worden </a:t>
            </a:r>
            <a:endParaRPr lang="nl-NL" sz="4000" b="1" dirty="0">
              <a:latin typeface="Arial" panose="020B0604020202020204" pitchFamily="34" charset="0"/>
              <a:cs typeface="Arial" panose="020B0604020202020204" pitchFamily="34" charset="0"/>
            </a:endParaRPr>
          </a:p>
        </p:txBody>
      </p:sp>
      <p:sp>
        <p:nvSpPr>
          <p:cNvPr id="14" name="Ovaal 13"/>
          <p:cNvSpPr/>
          <p:nvPr/>
        </p:nvSpPr>
        <p:spPr>
          <a:xfrm>
            <a:off x="3280032" y="1814172"/>
            <a:ext cx="2699657" cy="1973717"/>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smtClean="0">
                <a:solidFill>
                  <a:schemeClr val="tx1"/>
                </a:solidFill>
              </a:rPr>
              <a:t>Psychische kwetsbaarheid</a:t>
            </a:r>
            <a:endParaRPr lang="nl-NL" dirty="0">
              <a:solidFill>
                <a:schemeClr val="tx1"/>
              </a:solidFill>
            </a:endParaRPr>
          </a:p>
        </p:txBody>
      </p:sp>
      <p:sp>
        <p:nvSpPr>
          <p:cNvPr id="18" name="Ovaal 17"/>
          <p:cNvSpPr/>
          <p:nvPr/>
        </p:nvSpPr>
        <p:spPr>
          <a:xfrm>
            <a:off x="3280032" y="4263974"/>
            <a:ext cx="2699657" cy="1981200"/>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smtClean="0">
                <a:solidFill>
                  <a:schemeClr val="tx1"/>
                </a:solidFill>
              </a:rPr>
              <a:t>Fysieke kwetsbaarheid</a:t>
            </a:r>
            <a:endParaRPr lang="nl-NL" dirty="0">
              <a:solidFill>
                <a:schemeClr val="tx1"/>
              </a:solidFill>
            </a:endParaRPr>
          </a:p>
        </p:txBody>
      </p:sp>
      <p:sp>
        <p:nvSpPr>
          <p:cNvPr id="21" name="Ovaal 20"/>
          <p:cNvSpPr/>
          <p:nvPr/>
        </p:nvSpPr>
        <p:spPr>
          <a:xfrm>
            <a:off x="7282543" y="1814172"/>
            <a:ext cx="2732314" cy="1894114"/>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smtClean="0">
                <a:solidFill>
                  <a:schemeClr val="tx1"/>
                </a:solidFill>
              </a:rPr>
              <a:t>Sociale Kwetsbaarheid</a:t>
            </a:r>
            <a:endParaRPr lang="nl-NL" dirty="0">
              <a:solidFill>
                <a:schemeClr val="tx1"/>
              </a:solidFill>
            </a:endParaRPr>
          </a:p>
        </p:txBody>
      </p:sp>
      <p:sp>
        <p:nvSpPr>
          <p:cNvPr id="22" name="Ovaal 21"/>
          <p:cNvSpPr/>
          <p:nvPr/>
        </p:nvSpPr>
        <p:spPr>
          <a:xfrm>
            <a:off x="7424057" y="4263974"/>
            <a:ext cx="2590800" cy="1981200"/>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smtClean="0">
                <a:solidFill>
                  <a:schemeClr val="tx1"/>
                </a:solidFill>
              </a:rPr>
              <a:t>Cognitieve kwetsbaarheid</a:t>
            </a:r>
            <a:endParaRPr lang="nl-NL" dirty="0">
              <a:solidFill>
                <a:schemeClr val="tx1"/>
              </a:solidFill>
            </a:endParaRPr>
          </a:p>
        </p:txBody>
      </p:sp>
    </p:spTree>
    <p:extLst>
      <p:ext uri="{BB962C8B-B14F-4D97-AF65-F5344CB8AC3E}">
        <p14:creationId xmlns:p14="http://schemas.microsoft.com/office/powerpoint/2010/main" val="344606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6632" y="634314"/>
            <a:ext cx="10235367" cy="5722036"/>
          </a:xfrm>
          <a:prstGeom prst="rect">
            <a:avLst/>
          </a:prstGeom>
        </p:spPr>
      </p:pic>
    </p:spTree>
    <p:extLst>
      <p:ext uri="{BB962C8B-B14F-4D97-AF65-F5344CB8AC3E}">
        <p14:creationId xmlns:p14="http://schemas.microsoft.com/office/powerpoint/2010/main" val="2333268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2EE0821-CF14-4B30-BAAE-064D08666448}"/>
              </a:ext>
            </a:extLst>
          </p:cNvPr>
          <p:cNvSpPr>
            <a:spLocks noGrp="1"/>
          </p:cNvSpPr>
          <p:nvPr>
            <p:ph type="title"/>
          </p:nvPr>
        </p:nvSpPr>
        <p:spPr>
          <a:xfrm>
            <a:off x="1955408" y="365125"/>
            <a:ext cx="10236592" cy="1325563"/>
          </a:xfrm>
        </p:spPr>
        <p:txBody>
          <a:bodyPr>
            <a:normAutofit/>
          </a:bodyPr>
          <a:lstStyle/>
          <a:p>
            <a:pPr algn="ctr"/>
            <a:r>
              <a:rPr lang="nl-NL" sz="4000" b="1" dirty="0" smtClean="0">
                <a:latin typeface="Arial" panose="020B0604020202020204" pitchFamily="34" charset="0"/>
                <a:cs typeface="Arial" panose="020B0604020202020204" pitchFamily="34" charset="0"/>
              </a:rPr>
              <a:t>Vormen ouderenmishandeling:</a:t>
            </a:r>
            <a:r>
              <a:rPr lang="nl-NL" sz="3200" dirty="0" smtClean="0">
                <a:latin typeface="Arial" panose="020B0604020202020204" pitchFamily="34" charset="0"/>
                <a:cs typeface="Arial" panose="020B0604020202020204" pitchFamily="34" charset="0"/>
              </a:rPr>
              <a:t/>
            </a:r>
            <a:br>
              <a:rPr lang="nl-NL" sz="3200" dirty="0" smtClean="0">
                <a:latin typeface="Arial" panose="020B0604020202020204" pitchFamily="34" charset="0"/>
                <a:cs typeface="Arial" panose="020B0604020202020204" pitchFamily="34" charset="0"/>
              </a:rPr>
            </a:br>
            <a:r>
              <a:rPr lang="nl-NL" sz="3600" dirty="0" smtClean="0">
                <a:latin typeface="Arial" panose="020B0604020202020204" pitchFamily="34" charset="0"/>
                <a:cs typeface="Arial" panose="020B0604020202020204" pitchFamily="34" charset="0"/>
              </a:rPr>
              <a:t>Seksueel geweld</a:t>
            </a:r>
            <a:endParaRPr lang="nl-NL" sz="3600" dirty="0">
              <a:latin typeface="Arial" panose="020B0604020202020204" pitchFamily="34" charset="0"/>
              <a:cs typeface="Arial" panose="020B0604020202020204" pitchFamily="34" charset="0"/>
            </a:endParaRPr>
          </a:p>
        </p:txBody>
      </p:sp>
      <p:pic>
        <p:nvPicPr>
          <p:cNvPr id="5" name="Tijdelijke aanduiding voor inhoud 4"/>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20124" y="2274148"/>
            <a:ext cx="3580952" cy="3894157"/>
          </a:xfrm>
          <a:prstGeom prst="rect">
            <a:avLst/>
          </a:prstGeom>
          <a:noFill/>
          <a:ln>
            <a:noFill/>
          </a:ln>
        </p:spPr>
      </p:pic>
      <p:pic>
        <p:nvPicPr>
          <p:cNvPr id="4" name="Afbeelding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5663" y="2903451"/>
            <a:ext cx="3386309" cy="2253435"/>
          </a:xfrm>
          <a:prstGeom prst="rect">
            <a:avLst/>
          </a:prstGeom>
        </p:spPr>
      </p:pic>
    </p:spTree>
    <p:extLst>
      <p:ext uri="{BB962C8B-B14F-4D97-AF65-F5344CB8AC3E}">
        <p14:creationId xmlns:p14="http://schemas.microsoft.com/office/powerpoint/2010/main" val="632378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2EE0821-CF14-4B30-BAAE-064D08666448}"/>
              </a:ext>
            </a:extLst>
          </p:cNvPr>
          <p:cNvSpPr>
            <a:spLocks noGrp="1"/>
          </p:cNvSpPr>
          <p:nvPr>
            <p:ph type="title"/>
          </p:nvPr>
        </p:nvSpPr>
        <p:spPr>
          <a:xfrm>
            <a:off x="1955408" y="365125"/>
            <a:ext cx="10236592" cy="1325563"/>
          </a:xfrm>
        </p:spPr>
        <p:txBody>
          <a:bodyPr>
            <a:normAutofit/>
          </a:bodyPr>
          <a:lstStyle/>
          <a:p>
            <a:pPr algn="ctr"/>
            <a:r>
              <a:rPr lang="nl-NL" sz="4000" b="1" dirty="0">
                <a:latin typeface="Arial" panose="020B0604020202020204" pitchFamily="34" charset="0"/>
                <a:cs typeface="Arial" panose="020B0604020202020204" pitchFamily="34" charset="0"/>
              </a:rPr>
              <a:t>Vormen ouderenmishandeling:</a:t>
            </a:r>
            <a:r>
              <a:rPr lang="nl-NL" sz="3200" dirty="0">
                <a:latin typeface="Arial" panose="020B0604020202020204" pitchFamily="34" charset="0"/>
                <a:cs typeface="Arial" panose="020B0604020202020204" pitchFamily="34" charset="0"/>
              </a:rPr>
              <a:t/>
            </a:r>
            <a:br>
              <a:rPr lang="nl-NL" sz="3200" dirty="0">
                <a:latin typeface="Arial" panose="020B0604020202020204" pitchFamily="34" charset="0"/>
                <a:cs typeface="Arial" panose="020B0604020202020204" pitchFamily="34" charset="0"/>
              </a:rPr>
            </a:br>
            <a:r>
              <a:rPr lang="nl-NL" sz="3600" dirty="0" smtClean="0">
                <a:latin typeface="Arial" panose="020B0604020202020204" pitchFamily="34" charset="0"/>
                <a:cs typeface="Arial" panose="020B0604020202020204" pitchFamily="34" charset="0"/>
              </a:rPr>
              <a:t>Financiële uitbuiting</a:t>
            </a:r>
            <a:endParaRPr lang="nl-NL" sz="3600" dirty="0">
              <a:latin typeface="Arial" panose="020B0604020202020204" pitchFamily="34" charset="0"/>
              <a:cs typeface="Arial" panose="020B0604020202020204" pitchFamily="34" charset="0"/>
            </a:endParaRPr>
          </a:p>
        </p:txBody>
      </p:sp>
      <p:pic>
        <p:nvPicPr>
          <p:cNvPr id="4" name="jmZ-jQMZL8U"/>
          <p:cNvPicPr>
            <a:picLocks noGrp="1" noRot="1" noChangeAspect="1"/>
          </p:cNvPicPr>
          <p:nvPr>
            <p:ph idx="1"/>
            <a:videoFile r:link="rId1"/>
          </p:nvPr>
        </p:nvPicPr>
        <p:blipFill>
          <a:blip r:embed="rId4"/>
          <a:stretch>
            <a:fillRect/>
          </a:stretch>
        </p:blipFill>
        <p:spPr>
          <a:xfrm>
            <a:off x="2635249" y="2631989"/>
            <a:ext cx="3657600" cy="2057400"/>
          </a:xfrm>
          <a:prstGeom prst="rect">
            <a:avLst/>
          </a:prstGeom>
        </p:spPr>
      </p:pic>
      <p:pic>
        <p:nvPicPr>
          <p:cNvPr id="7" name="Afbeelding 6"/>
          <p:cNvPicPr/>
          <p:nvPr/>
        </p:nvPicPr>
        <p:blipFill>
          <a:blip r:embed="rId5">
            <a:extLst>
              <a:ext uri="{28A0092B-C50C-407E-A947-70E740481C1C}">
                <a14:useLocalDpi xmlns:a14="http://schemas.microsoft.com/office/drawing/2010/main" val="0"/>
              </a:ext>
            </a:extLst>
          </a:blip>
          <a:srcRect/>
          <a:stretch>
            <a:fillRect/>
          </a:stretch>
        </p:blipFill>
        <p:spPr bwMode="auto">
          <a:xfrm>
            <a:off x="7203654" y="1996654"/>
            <a:ext cx="3979545" cy="4182745"/>
          </a:xfrm>
          <a:prstGeom prst="rect">
            <a:avLst/>
          </a:prstGeom>
          <a:noFill/>
          <a:ln>
            <a:noFill/>
          </a:ln>
        </p:spPr>
      </p:pic>
    </p:spTree>
    <p:extLst>
      <p:ext uri="{BB962C8B-B14F-4D97-AF65-F5344CB8AC3E}">
        <p14:creationId xmlns:p14="http://schemas.microsoft.com/office/powerpoint/2010/main" val="2577810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2EE0821-CF14-4B30-BAAE-064D08666448}"/>
              </a:ext>
            </a:extLst>
          </p:cNvPr>
          <p:cNvSpPr>
            <a:spLocks noGrp="1"/>
          </p:cNvSpPr>
          <p:nvPr>
            <p:ph type="title"/>
          </p:nvPr>
        </p:nvSpPr>
        <p:spPr>
          <a:xfrm>
            <a:off x="1955408" y="365125"/>
            <a:ext cx="10236592" cy="1325563"/>
          </a:xfrm>
        </p:spPr>
        <p:txBody>
          <a:bodyPr>
            <a:normAutofit/>
          </a:bodyPr>
          <a:lstStyle/>
          <a:p>
            <a:pPr algn="ctr"/>
            <a:r>
              <a:rPr lang="nl-NL" sz="4000" b="1" dirty="0">
                <a:latin typeface="Arial" panose="020B0604020202020204" pitchFamily="34" charset="0"/>
                <a:cs typeface="Arial" panose="020B0604020202020204" pitchFamily="34" charset="0"/>
              </a:rPr>
              <a:t>Vormen ouderenmishandeling:</a:t>
            </a:r>
            <a:r>
              <a:rPr lang="nl-NL" sz="3200" dirty="0">
                <a:latin typeface="Arial" panose="020B0604020202020204" pitchFamily="34" charset="0"/>
                <a:cs typeface="Arial" panose="020B0604020202020204" pitchFamily="34" charset="0"/>
              </a:rPr>
              <a:t/>
            </a:r>
            <a:br>
              <a:rPr lang="nl-NL" sz="3200" dirty="0">
                <a:latin typeface="Arial" panose="020B0604020202020204" pitchFamily="34" charset="0"/>
                <a:cs typeface="Arial" panose="020B0604020202020204" pitchFamily="34" charset="0"/>
              </a:rPr>
            </a:br>
            <a:r>
              <a:rPr lang="nl-NL" sz="3600" dirty="0" smtClean="0">
                <a:latin typeface="Arial" panose="020B0604020202020204" pitchFamily="34" charset="0"/>
                <a:cs typeface="Arial" panose="020B0604020202020204" pitchFamily="34" charset="0"/>
              </a:rPr>
              <a:t>Schending van Rechten</a:t>
            </a:r>
            <a:endParaRPr lang="nl-NL" sz="3600" dirty="0">
              <a:latin typeface="Arial" panose="020B0604020202020204" pitchFamily="34" charset="0"/>
              <a:cs typeface="Arial" panose="020B0604020202020204" pitchFamily="34" charset="0"/>
            </a:endParaRPr>
          </a:p>
        </p:txBody>
      </p:sp>
      <p:pic>
        <p:nvPicPr>
          <p:cNvPr id="5" name="Tijdelijke aanduiding voor inhoud 4"/>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342571" y="2303907"/>
            <a:ext cx="3535238" cy="3917019"/>
          </a:xfrm>
          <a:prstGeom prst="rect">
            <a:avLst/>
          </a:prstGeom>
          <a:noFill/>
          <a:ln>
            <a:noFill/>
          </a:ln>
        </p:spPr>
      </p:pic>
      <p:pic>
        <p:nvPicPr>
          <p:cNvPr id="3" name="Afbeelding 2"/>
          <p:cNvPicPr>
            <a:picLocks noChangeAspect="1"/>
          </p:cNvPicPr>
          <p:nvPr/>
        </p:nvPicPr>
        <p:blipFill>
          <a:blip r:embed="rId5"/>
          <a:stretch>
            <a:fillRect/>
          </a:stretch>
        </p:blipFill>
        <p:spPr>
          <a:xfrm>
            <a:off x="2665556" y="2530331"/>
            <a:ext cx="3769428" cy="2392651"/>
          </a:xfrm>
          <a:prstGeom prst="rect">
            <a:avLst/>
          </a:prstGeom>
        </p:spPr>
      </p:pic>
      <p:sp>
        <p:nvSpPr>
          <p:cNvPr id="4" name="Tekstvak 3"/>
          <p:cNvSpPr txBox="1"/>
          <p:nvPr/>
        </p:nvSpPr>
        <p:spPr>
          <a:xfrm>
            <a:off x="2665556" y="5541818"/>
            <a:ext cx="3836844" cy="369332"/>
          </a:xfrm>
          <a:prstGeom prst="rect">
            <a:avLst/>
          </a:prstGeom>
          <a:noFill/>
        </p:spPr>
        <p:txBody>
          <a:bodyPr wrap="square" rtlCol="0">
            <a:spAutoFit/>
          </a:bodyPr>
          <a:lstStyle/>
          <a:p>
            <a:r>
              <a:rPr lang="nl-NL" dirty="0" smtClean="0"/>
              <a:t>NB. Wet zorg en dwang</a:t>
            </a:r>
            <a:endParaRPr lang="nl-NL" dirty="0"/>
          </a:p>
        </p:txBody>
      </p:sp>
    </p:spTree>
    <p:extLst>
      <p:ext uri="{BB962C8B-B14F-4D97-AF65-F5344CB8AC3E}">
        <p14:creationId xmlns:p14="http://schemas.microsoft.com/office/powerpoint/2010/main" val="2352757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2EE0821-CF14-4B30-BAAE-064D08666448}"/>
              </a:ext>
            </a:extLst>
          </p:cNvPr>
          <p:cNvSpPr>
            <a:spLocks noGrp="1"/>
          </p:cNvSpPr>
          <p:nvPr>
            <p:ph type="title"/>
          </p:nvPr>
        </p:nvSpPr>
        <p:spPr>
          <a:xfrm>
            <a:off x="1955408" y="365125"/>
            <a:ext cx="10236592" cy="1325563"/>
          </a:xfrm>
        </p:spPr>
        <p:txBody>
          <a:bodyPr>
            <a:normAutofit/>
          </a:bodyPr>
          <a:lstStyle/>
          <a:p>
            <a:pPr algn="ctr"/>
            <a:r>
              <a:rPr lang="nl-NL" sz="4000" b="1" dirty="0">
                <a:latin typeface="Arial" panose="020B0604020202020204" pitchFamily="34" charset="0"/>
                <a:cs typeface="Arial" panose="020B0604020202020204" pitchFamily="34" charset="0"/>
              </a:rPr>
              <a:t>Vormen ouderenmishandeling:</a:t>
            </a:r>
            <a:r>
              <a:rPr lang="nl-NL" sz="3200" dirty="0">
                <a:latin typeface="Arial" panose="020B0604020202020204" pitchFamily="34" charset="0"/>
                <a:cs typeface="Arial" panose="020B0604020202020204" pitchFamily="34" charset="0"/>
              </a:rPr>
              <a:t/>
            </a:r>
            <a:br>
              <a:rPr lang="nl-NL" sz="3200" dirty="0">
                <a:latin typeface="Arial" panose="020B0604020202020204" pitchFamily="34" charset="0"/>
                <a:cs typeface="Arial" panose="020B0604020202020204" pitchFamily="34" charset="0"/>
              </a:rPr>
            </a:br>
            <a:r>
              <a:rPr lang="nl-NL" sz="3600" dirty="0" smtClean="0">
                <a:latin typeface="Arial" panose="020B0604020202020204" pitchFamily="34" charset="0"/>
                <a:cs typeface="Arial" panose="020B0604020202020204" pitchFamily="34" charset="0"/>
              </a:rPr>
              <a:t>Verwaarlozing</a:t>
            </a:r>
            <a:endParaRPr lang="nl-NL" sz="3600" dirty="0">
              <a:latin typeface="Arial" panose="020B0604020202020204" pitchFamily="34" charset="0"/>
              <a:cs typeface="Arial" panose="020B0604020202020204" pitchFamily="34" charset="0"/>
            </a:endParaRPr>
          </a:p>
        </p:txBody>
      </p:sp>
      <p:pic>
        <p:nvPicPr>
          <p:cNvPr id="5" name="Tijdelijke aanduiding voor inhoud 4"/>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073704" y="1789542"/>
            <a:ext cx="4217772" cy="4665662"/>
          </a:xfrm>
          <a:prstGeom prst="rect">
            <a:avLst/>
          </a:prstGeom>
          <a:noFill/>
          <a:ln>
            <a:noFill/>
          </a:ln>
        </p:spPr>
      </p:pic>
      <p:pic>
        <p:nvPicPr>
          <p:cNvPr id="3" name="Afbeelding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3644" y="2702010"/>
            <a:ext cx="4273476" cy="2243575"/>
          </a:xfrm>
          <a:prstGeom prst="rect">
            <a:avLst/>
          </a:prstGeom>
        </p:spPr>
      </p:pic>
    </p:spTree>
    <p:extLst>
      <p:ext uri="{BB962C8B-B14F-4D97-AF65-F5344CB8AC3E}">
        <p14:creationId xmlns:p14="http://schemas.microsoft.com/office/powerpoint/2010/main" val="2476564960"/>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sjaloon 1.pptx [Alleen-lezen]" id="{6FE9BF9E-DDDE-4A90-A830-99D8A164AC92}" vid="{F4904656-D74F-423D-9349-4CD32C247ADE}"/>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Presentatie VTG 1</Template>
  <TotalTime>516</TotalTime>
  <Words>652</Words>
  <Application>Microsoft Office PowerPoint</Application>
  <PresentationFormat>Breedbeeld</PresentationFormat>
  <Paragraphs>74</Paragraphs>
  <Slides>20</Slides>
  <Notes>9</Notes>
  <HiddenSlides>0</HiddenSlides>
  <MMClips>2</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20</vt:i4>
      </vt:variant>
    </vt:vector>
  </HeadingPairs>
  <TitlesOfParts>
    <vt:vector size="25" baseType="lpstr">
      <vt:lpstr>Arial</vt:lpstr>
      <vt:lpstr>Calibri</vt:lpstr>
      <vt:lpstr>Calibri Light</vt:lpstr>
      <vt:lpstr>Times New Roman</vt:lpstr>
      <vt:lpstr>Kantoorthema</vt:lpstr>
      <vt:lpstr>PowerPoint-presentatie</vt:lpstr>
      <vt:lpstr>PowerPoint-presentatie</vt:lpstr>
      <vt:lpstr>PowerPoint-presentatie</vt:lpstr>
      <vt:lpstr>Kwetsbaarheid door ouder worden </vt:lpstr>
      <vt:lpstr>PowerPoint-presentatie</vt:lpstr>
      <vt:lpstr>Vormen ouderenmishandeling: Seksueel geweld</vt:lpstr>
      <vt:lpstr>Vormen ouderenmishandeling: Financiële uitbuiting</vt:lpstr>
      <vt:lpstr>Vormen ouderenmishandeling: Schending van Rechten</vt:lpstr>
      <vt:lpstr>Vormen ouderenmishandeling: Verwaarlozing</vt:lpstr>
      <vt:lpstr>Vormen ouderenmishandeling: Psychisch geweld</vt:lpstr>
      <vt:lpstr>Vormen ouderenmishandeling: Fysiek geweld</vt:lpstr>
      <vt:lpstr>Hulpmiddelen</vt:lpstr>
      <vt:lpstr>PowerPoint-presentatie</vt:lpstr>
      <vt:lpstr>Meldcode</vt:lpstr>
      <vt:lpstr>PowerPoint-presentatie</vt:lpstr>
      <vt:lpstr>PowerPoint-presentatie</vt:lpstr>
      <vt:lpstr>PowerPoint-presentatie</vt:lpstr>
      <vt:lpstr>PowerPoint-presentatie</vt:lpstr>
      <vt:lpstr>PowerPoint-presentatie</vt:lpstr>
      <vt:lpstr>Evaluatie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Karin Jong, de</dc:creator>
  <cp:lastModifiedBy>Karin Jong, de</cp:lastModifiedBy>
  <cp:revision>28</cp:revision>
  <dcterms:created xsi:type="dcterms:W3CDTF">2020-03-23T13:45:38Z</dcterms:created>
  <dcterms:modified xsi:type="dcterms:W3CDTF">2020-03-30T13:11:49Z</dcterms:modified>
</cp:coreProperties>
</file>