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73" r:id="rId5"/>
    <p:sldId id="274" r:id="rId6"/>
    <p:sldId id="275" r:id="rId7"/>
    <p:sldId id="276" r:id="rId8"/>
    <p:sldId id="280" r:id="rId9"/>
    <p:sldId id="277" r:id="rId10"/>
    <p:sldId id="278" r:id="rId11"/>
    <p:sldId id="292" r:id="rId12"/>
    <p:sldId id="293" r:id="rId13"/>
    <p:sldId id="294" r:id="rId14"/>
    <p:sldId id="298" r:id="rId15"/>
    <p:sldId id="282" r:id="rId16"/>
    <p:sldId id="301" r:id="rId17"/>
    <p:sldId id="296" r:id="rId18"/>
    <p:sldId id="299" r:id="rId19"/>
    <p:sldId id="300" r:id="rId20"/>
    <p:sldId id="279" r:id="rId21"/>
    <p:sldId id="281" r:id="rId22"/>
    <p:sldId id="302" r:id="rId23"/>
    <p:sldId id="283" r:id="rId24"/>
    <p:sldId id="303" r:id="rId25"/>
    <p:sldId id="284" r:id="rId26"/>
  </p:sldIdLst>
  <p:sldSz cx="9144000" cy="6858000" type="screen4x3"/>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4DA"/>
    <a:srgbClr val="F1B39B"/>
    <a:srgbClr val="2A4C6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67" autoAdjust="0"/>
    <p:restoredTop sz="94660"/>
  </p:normalViewPr>
  <p:slideViewPr>
    <p:cSldViewPr>
      <p:cViewPr>
        <p:scale>
          <a:sx n="111" d="100"/>
          <a:sy n="111" d="100"/>
        </p:scale>
        <p:origin x="-894" y="-2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3230CF8-FD04-400A-93DB-42FA4E7EE7C7}" type="datetimeFigureOut">
              <a:rPr lang="nl-NL" smtClean="0"/>
              <a:t>17-3-2017</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B0BECA6-836C-42CD-A3F3-4AE8B1936D42}" type="slidenum">
              <a:rPr lang="nl-NL" smtClean="0"/>
              <a:t>‹nr.›</a:t>
            </a:fld>
            <a:endParaRPr lang="nl-NL"/>
          </a:p>
        </p:txBody>
      </p:sp>
    </p:spTree>
    <p:extLst>
      <p:ext uri="{BB962C8B-B14F-4D97-AF65-F5344CB8AC3E}">
        <p14:creationId xmlns:p14="http://schemas.microsoft.com/office/powerpoint/2010/main" val="628821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FFF4771-E0AD-4984-9B55-D45837DE850F}" type="datetimeFigureOut">
              <a:rPr lang="nl-NL" smtClean="0"/>
              <a:t>17-3-2017</a:t>
            </a:fld>
            <a:endParaRPr lang="nl-NL"/>
          </a:p>
        </p:txBody>
      </p:sp>
      <p:sp>
        <p:nvSpPr>
          <p:cNvPr id="4" name="Tijdelijke aanduiding voor dia-afbeelding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05FB7F2-B2EC-4418-BE7F-B9F43B444A6C}" type="slidenum">
              <a:rPr lang="nl-NL" smtClean="0"/>
              <a:t>‹nr.›</a:t>
            </a:fld>
            <a:endParaRPr lang="nl-NL"/>
          </a:p>
        </p:txBody>
      </p:sp>
    </p:spTree>
    <p:extLst>
      <p:ext uri="{BB962C8B-B14F-4D97-AF65-F5344CB8AC3E}">
        <p14:creationId xmlns:p14="http://schemas.microsoft.com/office/powerpoint/2010/main" val="363994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05FB7F2-B2EC-4418-BE7F-B9F43B444A6C}" type="slidenum">
              <a:rPr lang="nl-NL" smtClean="0"/>
              <a:t>6</a:t>
            </a:fld>
            <a:endParaRPr lang="nl-NL"/>
          </a:p>
        </p:txBody>
      </p:sp>
    </p:spTree>
    <p:extLst>
      <p:ext uri="{BB962C8B-B14F-4D97-AF65-F5344CB8AC3E}">
        <p14:creationId xmlns:p14="http://schemas.microsoft.com/office/powerpoint/2010/main" val="2843904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959C9F5-D8BF-4A69-98E5-CA1102A63A4C}" type="datetimeFigureOut">
              <a:rPr lang="nl-NL" smtClean="0"/>
              <a:t>17-3-2017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2445463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959C9F5-D8BF-4A69-98E5-CA1102A63A4C}" type="datetimeFigureOut">
              <a:rPr lang="nl-NL" smtClean="0"/>
              <a:t>17-3-2017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4039962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959C9F5-D8BF-4A69-98E5-CA1102A63A4C}" type="datetimeFigureOut">
              <a:rPr lang="nl-NL" smtClean="0"/>
              <a:t>17-3-2017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426913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959C9F5-D8BF-4A69-98E5-CA1102A63A4C}" type="datetimeFigureOut">
              <a:rPr lang="nl-NL" smtClean="0"/>
              <a:t>17-3-2017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280694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959C9F5-D8BF-4A69-98E5-CA1102A63A4C}" type="datetimeFigureOut">
              <a:rPr lang="nl-NL" smtClean="0"/>
              <a:t>17-3-2017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71712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959C9F5-D8BF-4A69-98E5-CA1102A63A4C}" type="datetimeFigureOut">
              <a:rPr lang="nl-NL" smtClean="0"/>
              <a:t>17-3-2017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304620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959C9F5-D8BF-4A69-98E5-CA1102A63A4C}" type="datetimeFigureOut">
              <a:rPr lang="nl-NL" smtClean="0"/>
              <a:t>17-3-2017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272495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959C9F5-D8BF-4A69-98E5-CA1102A63A4C}" type="datetimeFigureOut">
              <a:rPr lang="nl-NL" smtClean="0"/>
              <a:t>17-3-2017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4286778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959C9F5-D8BF-4A69-98E5-CA1102A63A4C}" type="datetimeFigureOut">
              <a:rPr lang="nl-NL" smtClean="0"/>
              <a:t>17-3-2017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3234523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959C9F5-D8BF-4A69-98E5-CA1102A63A4C}" type="datetimeFigureOut">
              <a:rPr lang="nl-NL" smtClean="0"/>
              <a:t>17-3-2017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146326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959C9F5-D8BF-4A69-98E5-CA1102A63A4C}" type="datetimeFigureOut">
              <a:rPr lang="nl-NL" smtClean="0"/>
              <a:t>17-3-2017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30A021B-9F39-4097-875F-8EDBB0A0094A}" type="slidenum">
              <a:rPr lang="nl-NL" smtClean="0"/>
              <a:t>‹nr.›</a:t>
            </a:fld>
            <a:endParaRPr lang="nl-NL"/>
          </a:p>
        </p:txBody>
      </p:sp>
    </p:spTree>
    <p:extLst>
      <p:ext uri="{BB962C8B-B14F-4D97-AF65-F5344CB8AC3E}">
        <p14:creationId xmlns:p14="http://schemas.microsoft.com/office/powerpoint/2010/main" val="576728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9C9F5-D8BF-4A69-98E5-CA1102A63A4C}" type="datetimeFigureOut">
              <a:rPr lang="nl-NL" smtClean="0"/>
              <a:t>17-3-2017</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A021B-9F39-4097-875F-8EDBB0A0094A}" type="slidenum">
              <a:rPr lang="nl-NL" smtClean="0"/>
              <a:t>‹nr.›</a:t>
            </a:fld>
            <a:endParaRPr lang="nl-NL"/>
          </a:p>
        </p:txBody>
      </p:sp>
    </p:spTree>
    <p:extLst>
      <p:ext uri="{BB962C8B-B14F-4D97-AF65-F5344CB8AC3E}">
        <p14:creationId xmlns:p14="http://schemas.microsoft.com/office/powerpoint/2010/main" val="3301185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youtube.com/watch?v=kGk1GLioPGo"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fbeelding 2"/>
          <p:cNvPicPr>
            <a:picLocks noChangeAspect="1"/>
          </p:cNvPicPr>
          <p:nvPr/>
        </p:nvPicPr>
        <p:blipFill rotWithShape="1">
          <a:blip r:embed="rId3" cstate="print">
            <a:extLst>
              <a:ext uri="{28A0092B-C50C-407E-A947-70E740481C1C}">
                <a14:useLocalDpi xmlns:a14="http://schemas.microsoft.com/office/drawing/2010/main" val="0"/>
              </a:ext>
            </a:extLst>
          </a:blip>
          <a:srcRect r="13357"/>
          <a:stretch/>
        </p:blipFill>
        <p:spPr>
          <a:xfrm>
            <a:off x="-18648" y="0"/>
            <a:ext cx="9162648" cy="6858000"/>
          </a:xfrm>
          <a:prstGeom prst="rect">
            <a:avLst/>
          </a:prstGeom>
        </p:spPr>
      </p:pic>
      <p:sp>
        <p:nvSpPr>
          <p:cNvPr id="14" name="Rechthoek 13"/>
          <p:cNvSpPr/>
          <p:nvPr/>
        </p:nvSpPr>
        <p:spPr>
          <a:xfrm>
            <a:off x="-13956" y="0"/>
            <a:ext cx="9157956" cy="68580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474" y="5074731"/>
            <a:ext cx="1655172" cy="1655172"/>
          </a:xfrm>
          <a:prstGeom prst="rect">
            <a:avLst/>
          </a:prstGeom>
        </p:spPr>
      </p:pic>
      <p:sp>
        <p:nvSpPr>
          <p:cNvPr id="13" name="Tekstvak 12"/>
          <p:cNvSpPr txBox="1"/>
          <p:nvPr/>
        </p:nvSpPr>
        <p:spPr>
          <a:xfrm>
            <a:off x="251520" y="1255745"/>
            <a:ext cx="7128792" cy="4524315"/>
          </a:xfrm>
          <a:prstGeom prst="rect">
            <a:avLst/>
          </a:prstGeom>
          <a:noFill/>
        </p:spPr>
        <p:txBody>
          <a:bodyPr wrap="square" rtlCol="0">
            <a:spAutoFit/>
          </a:bodyPr>
          <a:lstStyle/>
          <a:p>
            <a:r>
              <a:rPr lang="nl-NL" sz="2400" dirty="0">
                <a:solidFill>
                  <a:srgbClr val="2A4C60"/>
                </a:solidFill>
                <a:latin typeface="Montserrat Light" panose="00000400000000000000" pitchFamily="50" charset="0"/>
              </a:rPr>
              <a:t>Programma eerste bijeenkomst:</a:t>
            </a:r>
          </a:p>
          <a:p>
            <a:endParaRPr lang="nl-NL" sz="2400" dirty="0">
              <a:solidFill>
                <a:srgbClr val="2A4C60"/>
              </a:solidFill>
              <a:latin typeface="Montserrat Light" panose="00000400000000000000" pitchFamily="50" charset="0"/>
            </a:endParaRPr>
          </a:p>
          <a:p>
            <a:endParaRPr lang="nl-NL" sz="2400" dirty="0">
              <a:solidFill>
                <a:srgbClr val="2A4C60"/>
              </a:solidFill>
              <a:latin typeface="Montserrat Light" panose="00000400000000000000" pitchFamily="50" charset="0"/>
            </a:endParaRPr>
          </a:p>
          <a:p>
            <a:pPr marL="342900" indent="-342900">
              <a:buAutoNum type="arabicParenR"/>
            </a:pPr>
            <a:r>
              <a:rPr lang="nl-NL" sz="2400" dirty="0">
                <a:solidFill>
                  <a:srgbClr val="2A4C60"/>
                </a:solidFill>
                <a:latin typeface="Montserrat Light" panose="00000400000000000000" pitchFamily="50" charset="0"/>
              </a:rPr>
              <a:t>Introductie, wat is vroegsignalering en waarom is het voor ons zo belangrijk?</a:t>
            </a:r>
          </a:p>
          <a:p>
            <a:pPr marL="342900" indent="-342900">
              <a:buAutoNum type="arabicParenR"/>
            </a:pPr>
            <a:endParaRPr lang="nl-NL" sz="2400" dirty="0">
              <a:solidFill>
                <a:srgbClr val="2A4C60"/>
              </a:solidFill>
              <a:latin typeface="Montserrat Light" panose="00000400000000000000" pitchFamily="50" charset="0"/>
            </a:endParaRPr>
          </a:p>
          <a:p>
            <a:pPr marL="342900" indent="-342900">
              <a:buAutoNum type="arabicParenR"/>
            </a:pPr>
            <a:r>
              <a:rPr lang="nl-NL" sz="2400" dirty="0">
                <a:solidFill>
                  <a:srgbClr val="2A4C60"/>
                </a:solidFill>
                <a:latin typeface="Montserrat Light" panose="00000400000000000000" pitchFamily="50" charset="0"/>
              </a:rPr>
              <a:t>Workshop “risicofactoren,                           waar praten we over?”</a:t>
            </a:r>
          </a:p>
          <a:p>
            <a:pPr marL="342900" indent="-342900">
              <a:buAutoNum type="arabicParenR"/>
            </a:pPr>
            <a:endParaRPr lang="nl-NL" sz="2400" dirty="0">
              <a:solidFill>
                <a:srgbClr val="2A4C60"/>
              </a:solidFill>
              <a:latin typeface="Montserrat Light" panose="00000400000000000000" pitchFamily="50" charset="0"/>
            </a:endParaRPr>
          </a:p>
          <a:p>
            <a:pPr marL="342900" indent="-342900">
              <a:buAutoNum type="arabicParenR"/>
            </a:pPr>
            <a:r>
              <a:rPr lang="nl-NL" sz="2400" dirty="0">
                <a:solidFill>
                  <a:srgbClr val="2A4C60"/>
                </a:solidFill>
                <a:latin typeface="Montserrat Light" panose="00000400000000000000" pitchFamily="50" charset="0"/>
              </a:rPr>
              <a:t>Pauze</a:t>
            </a:r>
          </a:p>
          <a:p>
            <a:pPr marL="342900" indent="-342900">
              <a:buAutoNum type="arabicParenR"/>
            </a:pPr>
            <a:endParaRPr lang="nl-NL" sz="2400" dirty="0">
              <a:solidFill>
                <a:srgbClr val="2A4C60"/>
              </a:solidFill>
              <a:latin typeface="Montserrat Light" panose="00000400000000000000" pitchFamily="50" charset="0"/>
            </a:endParaRPr>
          </a:p>
          <a:p>
            <a:pPr marL="342900" indent="-342900">
              <a:buAutoNum type="arabicParenR"/>
            </a:pPr>
            <a:r>
              <a:rPr lang="nl-NL" sz="2400" dirty="0">
                <a:solidFill>
                  <a:srgbClr val="2A4C60"/>
                </a:solidFill>
                <a:latin typeface="Montserrat Light" panose="00000400000000000000" pitchFamily="50" charset="0"/>
              </a:rPr>
              <a:t>Workshop “de keten in beeld”</a:t>
            </a:r>
          </a:p>
        </p:txBody>
      </p:sp>
      <p:sp>
        <p:nvSpPr>
          <p:cNvPr id="4" name="Titel 3"/>
          <p:cNvSpPr>
            <a:spLocks noGrp="1"/>
          </p:cNvSpPr>
          <p:nvPr>
            <p:ph type="title"/>
          </p:nvPr>
        </p:nvSpPr>
        <p:spPr>
          <a:xfrm>
            <a:off x="179512" y="72690"/>
            <a:ext cx="8229600" cy="1143000"/>
          </a:xfrm>
        </p:spPr>
        <p:txBody>
          <a:bodyPr>
            <a:normAutofit/>
          </a:bodyPr>
          <a:lstStyle/>
          <a:p>
            <a:pPr algn="l"/>
            <a:r>
              <a:rPr lang="nl-NL" sz="5400" dirty="0">
                <a:solidFill>
                  <a:srgbClr val="F1B39B"/>
                </a:solidFill>
                <a:latin typeface="olivier" pitchFamily="2" charset="0"/>
              </a:rPr>
              <a:t>Training vroegsignalering</a:t>
            </a:r>
          </a:p>
        </p:txBody>
      </p:sp>
      <p:pic>
        <p:nvPicPr>
          <p:cNvPr id="10" name="Tijdelijke aanduiding voor inhoud 9"/>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702991" y="6085223"/>
            <a:ext cx="2078713" cy="639930"/>
          </a:xfrm>
        </p:spPr>
      </p:pic>
      <p:pic>
        <p:nvPicPr>
          <p:cNvPr id="11" name="Afbeelding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6056" y="6085223"/>
            <a:ext cx="1820174" cy="639930"/>
          </a:xfrm>
          <a:prstGeom prst="rect">
            <a:avLst/>
          </a:prstGeom>
        </p:spPr>
      </p:pic>
    </p:spTree>
    <p:extLst>
      <p:ext uri="{BB962C8B-B14F-4D97-AF65-F5344CB8AC3E}">
        <p14:creationId xmlns:p14="http://schemas.microsoft.com/office/powerpoint/2010/main" val="173063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38844" y="0"/>
            <a:ext cx="8229600" cy="1143000"/>
          </a:xfrm>
        </p:spPr>
        <p:txBody>
          <a:bodyPr>
            <a:normAutofit/>
          </a:bodyPr>
          <a:lstStyle/>
          <a:p>
            <a:pPr algn="l"/>
            <a:r>
              <a:rPr lang="nl-NL" sz="5400" dirty="0">
                <a:solidFill>
                  <a:srgbClr val="F1B39B"/>
                </a:solidFill>
                <a:latin typeface="olivier" pitchFamily="2" charset="0"/>
              </a:rPr>
              <a:t>Workshop ‘De keten in beeld’</a:t>
            </a:r>
          </a:p>
        </p:txBody>
      </p:sp>
      <p:sp>
        <p:nvSpPr>
          <p:cNvPr id="13" name="Tekstvak 12"/>
          <p:cNvSpPr txBox="1"/>
          <p:nvPr/>
        </p:nvSpPr>
        <p:spPr>
          <a:xfrm>
            <a:off x="446802" y="982211"/>
            <a:ext cx="8445677" cy="5139869"/>
          </a:xfrm>
          <a:prstGeom prst="rect">
            <a:avLst/>
          </a:prstGeom>
          <a:noFill/>
        </p:spPr>
        <p:txBody>
          <a:bodyPr wrap="square" rtlCol="0">
            <a:spAutoFit/>
          </a:bodyPr>
          <a:lstStyle/>
          <a:p>
            <a:r>
              <a:rPr lang="nl-NL" sz="2400" b="1" u="sng" dirty="0">
                <a:solidFill>
                  <a:srgbClr val="C0E4DA"/>
                </a:solidFill>
                <a:latin typeface="Montserrat Light" panose="00000400000000000000" pitchFamily="50" charset="0"/>
              </a:rPr>
              <a:t>Vragen vooraf:</a:t>
            </a:r>
          </a:p>
          <a:p>
            <a:pPr marL="342900" indent="-342900">
              <a:buFont typeface="Arial" panose="020B0604020202020204" pitchFamily="34" charset="0"/>
              <a:buChar char="•"/>
            </a:pPr>
            <a:r>
              <a:rPr lang="nl-NL" sz="2400" dirty="0">
                <a:solidFill>
                  <a:srgbClr val="2A4C60"/>
                </a:solidFill>
                <a:latin typeface="Montserrat Light" panose="00000400000000000000" pitchFamily="50" charset="0"/>
              </a:rPr>
              <a:t>Zie je het, als kraamverzorgende, als jouw taak om te signaleren en daarop actie te ondernemen?</a:t>
            </a:r>
          </a:p>
          <a:p>
            <a:pPr marL="342900" indent="-342900">
              <a:buFont typeface="Arial" panose="020B0604020202020204" pitchFamily="34" charset="0"/>
              <a:buChar char="•"/>
            </a:pPr>
            <a:endParaRPr lang="nl-NL" sz="800" dirty="0">
              <a:solidFill>
                <a:srgbClr val="2A4C60"/>
              </a:solidFill>
              <a:latin typeface="Montserrat Light" panose="00000400000000000000" pitchFamily="50" charset="0"/>
            </a:endParaRPr>
          </a:p>
          <a:p>
            <a:pPr marL="342900" indent="-342900">
              <a:buFont typeface="Arial" panose="020B0604020202020204" pitchFamily="34" charset="0"/>
              <a:buChar char="•"/>
            </a:pPr>
            <a:r>
              <a:rPr lang="nl-NL" sz="2400" dirty="0">
                <a:solidFill>
                  <a:srgbClr val="2A4C60"/>
                </a:solidFill>
                <a:latin typeface="Montserrat Light" panose="00000400000000000000" pitchFamily="50" charset="0"/>
              </a:rPr>
              <a:t>Wat is volgens jou de taak van de verloskundige bij risicozorg/vroegsignalering?</a:t>
            </a:r>
          </a:p>
          <a:p>
            <a:pPr marL="342900" indent="-342900">
              <a:buFont typeface="Arial" panose="020B0604020202020204" pitchFamily="34" charset="0"/>
              <a:buChar char="•"/>
            </a:pPr>
            <a:endParaRPr lang="nl-NL" sz="800" dirty="0">
              <a:solidFill>
                <a:srgbClr val="2A4C60"/>
              </a:solidFill>
              <a:latin typeface="Montserrat Light" panose="00000400000000000000" pitchFamily="50" charset="0"/>
            </a:endParaRPr>
          </a:p>
          <a:p>
            <a:pPr marL="342900" indent="-342900">
              <a:buFont typeface="Arial" panose="020B0604020202020204" pitchFamily="34" charset="0"/>
              <a:buChar char="•"/>
            </a:pPr>
            <a:r>
              <a:rPr lang="nl-NL" sz="2400" dirty="0">
                <a:solidFill>
                  <a:srgbClr val="2A4C60"/>
                </a:solidFill>
                <a:latin typeface="Montserrat Light" panose="00000400000000000000" pitchFamily="50" charset="0"/>
              </a:rPr>
              <a:t>Wat is de taakverdeling tussen kraamverzorgende en verloskundige volgens jou wanneer het gaat om risicozorg?</a:t>
            </a:r>
          </a:p>
          <a:p>
            <a:endParaRPr lang="nl-NL" sz="2400" dirty="0">
              <a:solidFill>
                <a:srgbClr val="2A4C60"/>
              </a:solidFill>
              <a:latin typeface="Montserrat Light" panose="00000400000000000000" pitchFamily="50" charset="0"/>
            </a:endParaRPr>
          </a:p>
          <a:p>
            <a:r>
              <a:rPr lang="nl-NL" sz="2400" b="1" u="sng" dirty="0">
                <a:solidFill>
                  <a:srgbClr val="C0E4DA"/>
                </a:solidFill>
                <a:latin typeface="Montserrat Light" panose="00000400000000000000" pitchFamily="50" charset="0"/>
              </a:rPr>
              <a:t>Spel: </a:t>
            </a:r>
          </a:p>
          <a:p>
            <a:r>
              <a:rPr lang="nl-NL" sz="2400" dirty="0">
                <a:solidFill>
                  <a:srgbClr val="2A4C60"/>
                </a:solidFill>
                <a:latin typeface="Montserrat Light" panose="00000400000000000000" pitchFamily="50" charset="0"/>
              </a:rPr>
              <a:t>Kijk goed naar de voorwerpen op tafel en probeer er zo veel mogelijk te onthouden!</a:t>
            </a:r>
          </a:p>
          <a:p>
            <a:r>
              <a:rPr lang="nl-NL" sz="2400" dirty="0">
                <a:solidFill>
                  <a:srgbClr val="2A4C60"/>
                </a:solidFill>
                <a:latin typeface="Montserrat Light" panose="00000400000000000000" pitchFamily="50" charset="0"/>
              </a:rPr>
              <a:t>Noteer vervolgens de voorwerpen die je hebt gezien.</a:t>
            </a: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1740664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1560" y="-12692"/>
            <a:ext cx="8229600" cy="1143000"/>
          </a:xfrm>
        </p:spPr>
        <p:txBody>
          <a:bodyPr>
            <a:normAutofit/>
          </a:bodyPr>
          <a:lstStyle/>
          <a:p>
            <a:pPr algn="l"/>
            <a:r>
              <a:rPr lang="nl-NL" sz="5400" dirty="0">
                <a:solidFill>
                  <a:srgbClr val="F1B39B"/>
                </a:solidFill>
                <a:latin typeface="olivier" pitchFamily="2" charset="0"/>
              </a:rPr>
              <a:t>Workshop ‘De keten in beeld’</a:t>
            </a:r>
          </a:p>
        </p:txBody>
      </p:sp>
      <p:sp>
        <p:nvSpPr>
          <p:cNvPr id="13" name="Tekstvak 12"/>
          <p:cNvSpPr txBox="1"/>
          <p:nvPr/>
        </p:nvSpPr>
        <p:spPr>
          <a:xfrm>
            <a:off x="1161964" y="1098982"/>
            <a:ext cx="7128792" cy="4154984"/>
          </a:xfrm>
          <a:prstGeom prst="rect">
            <a:avLst/>
          </a:prstGeom>
          <a:noFill/>
        </p:spPr>
        <p:txBody>
          <a:bodyPr wrap="square" rtlCol="0">
            <a:spAutoFit/>
          </a:bodyPr>
          <a:lstStyle/>
          <a:p>
            <a:r>
              <a:rPr lang="nl-NL" sz="2400" dirty="0">
                <a:solidFill>
                  <a:srgbClr val="2A4C60"/>
                </a:solidFill>
                <a:latin typeface="Montserrat Light" panose="00000400000000000000" pitchFamily="50" charset="0"/>
              </a:rPr>
              <a:t>Normen en waarden</a:t>
            </a:r>
          </a:p>
          <a:p>
            <a:endParaRPr lang="nl-NL" sz="2400" dirty="0">
              <a:solidFill>
                <a:srgbClr val="2A4C60"/>
              </a:solidFill>
              <a:latin typeface="Montserrat Light" panose="00000400000000000000" pitchFamily="50" charset="0"/>
            </a:endParaRPr>
          </a:p>
          <a:p>
            <a:pPr marL="342900" indent="-342900">
              <a:buFont typeface="Arial" pitchFamily="34" charset="0"/>
              <a:buChar char="•"/>
            </a:pPr>
            <a:r>
              <a:rPr lang="nl-NL" sz="2400" dirty="0">
                <a:solidFill>
                  <a:srgbClr val="2A4C60"/>
                </a:solidFill>
                <a:latin typeface="Montserrat Light" panose="00000400000000000000" pitchFamily="50" charset="0"/>
              </a:rPr>
              <a:t>Bespreek in tweetallen de stellingen </a:t>
            </a:r>
          </a:p>
          <a:p>
            <a:pPr marL="342900" indent="-342900">
              <a:buFont typeface="Arial" pitchFamily="34" charset="0"/>
              <a:buChar char="•"/>
            </a:pPr>
            <a:r>
              <a:rPr lang="nl-NL" sz="2400" dirty="0">
                <a:solidFill>
                  <a:srgbClr val="2A4C60"/>
                </a:solidFill>
                <a:latin typeface="Montserrat Light" panose="00000400000000000000" pitchFamily="50" charset="0"/>
              </a:rPr>
              <a:t>(5 minuten). Zijn jullie het met de stellingen eens of oneens? En waarom? Wanneer is er sprake van een risico?</a:t>
            </a:r>
          </a:p>
          <a:p>
            <a:pPr marL="342900" indent="-342900">
              <a:buFont typeface="Arial" pitchFamily="34" charset="0"/>
              <a:buChar char="•"/>
            </a:pPr>
            <a:endParaRPr lang="nl-NL" sz="2400" dirty="0">
              <a:solidFill>
                <a:srgbClr val="2A4C60"/>
              </a:solidFill>
              <a:latin typeface="Montserrat Light" panose="00000400000000000000" pitchFamily="50" charset="0"/>
            </a:endParaRPr>
          </a:p>
          <a:p>
            <a:pPr marL="342900" indent="-342900">
              <a:buFont typeface="Arial" pitchFamily="34" charset="0"/>
              <a:buChar char="•"/>
            </a:pPr>
            <a:r>
              <a:rPr lang="nl-NL" sz="2400" dirty="0">
                <a:solidFill>
                  <a:srgbClr val="2A4C60"/>
                </a:solidFill>
                <a:latin typeface="Montserrat Light" panose="00000400000000000000" pitchFamily="50" charset="0"/>
              </a:rPr>
              <a:t>Hierna worden alle stellingen en jullie argumenten daarbij, met de groep besproken.</a:t>
            </a:r>
          </a:p>
          <a:p>
            <a:pPr marL="342900" indent="-342900">
              <a:buFont typeface="Arial" pitchFamily="34" charset="0"/>
              <a:buChar char="•"/>
            </a:pPr>
            <a:endParaRPr lang="nl-NL" sz="2400" dirty="0"/>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311032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1560" y="-12692"/>
            <a:ext cx="8229600" cy="1143000"/>
          </a:xfrm>
        </p:spPr>
        <p:txBody>
          <a:bodyPr>
            <a:normAutofit fontScale="90000"/>
          </a:bodyPr>
          <a:lstStyle/>
          <a:p>
            <a:pPr algn="l"/>
            <a:r>
              <a:rPr lang="nl-NL" dirty="0">
                <a:solidFill>
                  <a:srgbClr val="C0E4DA"/>
                </a:solidFill>
                <a:latin typeface="olivier" pitchFamily="2" charset="0"/>
              </a:rPr>
              <a:t>Workshop “Hoe spreek ik mijn zorg uit?”</a:t>
            </a:r>
          </a:p>
        </p:txBody>
      </p:sp>
      <p:sp>
        <p:nvSpPr>
          <p:cNvPr id="13" name="Tekstvak 12"/>
          <p:cNvSpPr txBox="1"/>
          <p:nvPr/>
        </p:nvSpPr>
        <p:spPr>
          <a:xfrm>
            <a:off x="1835696" y="1034284"/>
            <a:ext cx="7128792" cy="5216813"/>
          </a:xfrm>
          <a:prstGeom prst="rect">
            <a:avLst/>
          </a:prstGeom>
          <a:noFill/>
        </p:spPr>
        <p:txBody>
          <a:bodyPr wrap="square" rtlCol="0">
            <a:spAutoFit/>
          </a:bodyPr>
          <a:lstStyle/>
          <a:p>
            <a:r>
              <a:rPr lang="nl-NL" sz="2300" b="1" dirty="0">
                <a:solidFill>
                  <a:srgbClr val="2A4C60"/>
                </a:solidFill>
                <a:latin typeface="Montserrat Light" panose="00000400000000000000" pitchFamily="50" charset="0"/>
              </a:rPr>
              <a:t>TIPS voor het gesprek met de ouder(s): </a:t>
            </a:r>
          </a:p>
          <a:p>
            <a:endParaRPr lang="nl-NL" sz="1100" dirty="0">
              <a:solidFill>
                <a:srgbClr val="2A4C60"/>
              </a:solidFill>
              <a:latin typeface="Montserrat Light" panose="00000400000000000000" pitchFamily="50" charset="0"/>
            </a:endParaRPr>
          </a:p>
          <a:p>
            <a:pPr marL="342900" lvl="0" indent="-342900">
              <a:buFont typeface="Arial" panose="020B0604020202020204" pitchFamily="34" charset="0"/>
              <a:buChar char="•"/>
            </a:pPr>
            <a:r>
              <a:rPr lang="nl-NL" sz="2300" dirty="0">
                <a:solidFill>
                  <a:srgbClr val="2A4C60"/>
                </a:solidFill>
                <a:latin typeface="Montserrat Light" panose="00000400000000000000" pitchFamily="50" charset="0"/>
              </a:rPr>
              <a:t>Kies een geschikt en rustig moment. </a:t>
            </a:r>
          </a:p>
          <a:p>
            <a:pPr marL="342900" lvl="0" indent="-342900">
              <a:buFont typeface="Arial" panose="020B0604020202020204" pitchFamily="34" charset="0"/>
              <a:buChar char="•"/>
            </a:pPr>
            <a:r>
              <a:rPr lang="nl-NL" sz="2300" dirty="0">
                <a:solidFill>
                  <a:srgbClr val="2A4C60"/>
                </a:solidFill>
                <a:latin typeface="Montserrat Light" panose="00000400000000000000" pitchFamily="50" charset="0"/>
              </a:rPr>
              <a:t>Houd het simpel en concreet. </a:t>
            </a:r>
          </a:p>
          <a:p>
            <a:pPr marL="342900" lvl="0" indent="-342900">
              <a:buFont typeface="Arial" panose="020B0604020202020204" pitchFamily="34" charset="0"/>
              <a:buChar char="•"/>
            </a:pPr>
            <a:r>
              <a:rPr lang="nl-NL" sz="2300" dirty="0">
                <a:solidFill>
                  <a:srgbClr val="2A4C60"/>
                </a:solidFill>
                <a:latin typeface="Montserrat Light" panose="00000400000000000000" pitchFamily="50" charset="0"/>
              </a:rPr>
              <a:t>Formuleer zo helder en duidelijk mogelijk. </a:t>
            </a:r>
          </a:p>
          <a:p>
            <a:pPr marL="342900" lvl="0" indent="-342900">
              <a:buFont typeface="Arial" panose="020B0604020202020204" pitchFamily="34" charset="0"/>
              <a:buChar char="•"/>
            </a:pPr>
            <a:r>
              <a:rPr lang="nl-NL" sz="2300" dirty="0">
                <a:solidFill>
                  <a:srgbClr val="2A4C60"/>
                </a:solidFill>
                <a:latin typeface="Montserrat Light" panose="00000400000000000000" pitchFamily="50" charset="0"/>
              </a:rPr>
              <a:t>Veroordeel of beoordeel niet. </a:t>
            </a:r>
          </a:p>
          <a:p>
            <a:pPr marL="342900" lvl="0" indent="-342900">
              <a:buFont typeface="Arial" panose="020B0604020202020204" pitchFamily="34" charset="0"/>
              <a:buChar char="•"/>
            </a:pPr>
            <a:r>
              <a:rPr lang="nl-NL" sz="2300" dirty="0">
                <a:solidFill>
                  <a:srgbClr val="2A4C60"/>
                </a:solidFill>
                <a:latin typeface="Montserrat Light" panose="00000400000000000000" pitchFamily="50" charset="0"/>
              </a:rPr>
              <a:t>Geef ruimte aan de eigen opvattingen en het verhaal van het gezin </a:t>
            </a:r>
          </a:p>
          <a:p>
            <a:pPr marL="342900" lvl="0" indent="-342900">
              <a:buFont typeface="Arial" panose="020B0604020202020204" pitchFamily="34" charset="0"/>
              <a:buChar char="•"/>
            </a:pPr>
            <a:r>
              <a:rPr lang="nl-NL" sz="2300" dirty="0">
                <a:solidFill>
                  <a:srgbClr val="2A4C60"/>
                </a:solidFill>
                <a:latin typeface="Montserrat Light" panose="00000400000000000000" pitchFamily="50" charset="0"/>
              </a:rPr>
              <a:t>Ga niet in discussie: geen welles – nietes. </a:t>
            </a:r>
          </a:p>
          <a:p>
            <a:pPr marL="342900" lvl="0" indent="-342900">
              <a:buFont typeface="Arial" panose="020B0604020202020204" pitchFamily="34" charset="0"/>
              <a:buChar char="•"/>
            </a:pPr>
            <a:r>
              <a:rPr lang="nl-NL" sz="2300" dirty="0">
                <a:solidFill>
                  <a:srgbClr val="2A4C60"/>
                </a:solidFill>
                <a:latin typeface="Montserrat Light" panose="00000400000000000000" pitchFamily="50" charset="0"/>
              </a:rPr>
              <a:t>Focus niet op wat er allemaal mis is, maar geef vooral aan welke ondersteuning mogelijk is, bijvoorbeeld een huisbezoek, aandacht en tips. </a:t>
            </a:r>
          </a:p>
          <a:p>
            <a:pPr marL="342900" lvl="0" indent="-342900">
              <a:buFont typeface="Arial" panose="020B0604020202020204" pitchFamily="34" charset="0"/>
              <a:buChar char="•"/>
            </a:pPr>
            <a:r>
              <a:rPr lang="nl-NL" sz="2300" dirty="0">
                <a:solidFill>
                  <a:srgbClr val="2A4C60"/>
                </a:solidFill>
                <a:latin typeface="Montserrat Light" panose="00000400000000000000" pitchFamily="50" charset="0"/>
              </a:rPr>
              <a:t>Straal een accepterende en geen confronterende houding uit. </a:t>
            </a: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687510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1560" y="-12692"/>
            <a:ext cx="8229600" cy="1143000"/>
          </a:xfrm>
        </p:spPr>
        <p:txBody>
          <a:bodyPr>
            <a:normAutofit/>
          </a:bodyPr>
          <a:lstStyle/>
          <a:p>
            <a:pPr algn="l"/>
            <a:r>
              <a:rPr lang="nl-NL" sz="4000" dirty="0">
                <a:solidFill>
                  <a:srgbClr val="C0E4DA"/>
                </a:solidFill>
                <a:latin typeface="olivier" pitchFamily="2" charset="0"/>
              </a:rPr>
              <a:t>Workshop “Hoe spreek ik mijn zorg uit?”</a:t>
            </a:r>
          </a:p>
        </p:txBody>
      </p:sp>
      <p:sp>
        <p:nvSpPr>
          <p:cNvPr id="13" name="Tekstvak 12"/>
          <p:cNvSpPr txBox="1"/>
          <p:nvPr/>
        </p:nvSpPr>
        <p:spPr>
          <a:xfrm>
            <a:off x="1043608" y="885915"/>
            <a:ext cx="7128792" cy="5509200"/>
          </a:xfrm>
          <a:prstGeom prst="rect">
            <a:avLst/>
          </a:prstGeom>
          <a:noFill/>
        </p:spPr>
        <p:txBody>
          <a:bodyPr wrap="square" rtlCol="0">
            <a:spAutoFit/>
          </a:bodyPr>
          <a:lstStyle/>
          <a:p>
            <a:r>
              <a:rPr lang="nl-NL" sz="2400" b="1" u="sng" dirty="0">
                <a:solidFill>
                  <a:srgbClr val="F1B39B"/>
                </a:solidFill>
                <a:latin typeface="Montserrat Light" panose="00000400000000000000" pitchFamily="50" charset="0"/>
              </a:rPr>
              <a:t>Tips vooraf:</a:t>
            </a:r>
          </a:p>
          <a:p>
            <a:endParaRPr lang="nl-NL" sz="800" dirty="0">
              <a:solidFill>
                <a:srgbClr val="2A4C60"/>
              </a:solidFill>
              <a:latin typeface="Montserrat Light" panose="00000400000000000000" pitchFamily="50" charset="0"/>
            </a:endParaRPr>
          </a:p>
          <a:p>
            <a:r>
              <a:rPr lang="nl-NL" sz="2400" dirty="0">
                <a:solidFill>
                  <a:srgbClr val="2A4C60"/>
                </a:solidFill>
                <a:latin typeface="Montserrat Light" panose="00000400000000000000" pitchFamily="50" charset="0"/>
              </a:rPr>
              <a:t>Ga uit van</a:t>
            </a:r>
          </a:p>
          <a:p>
            <a:pPr marL="342900" lvl="0" indent="-342900">
              <a:buFont typeface="Arial" panose="020B0604020202020204" pitchFamily="34" charset="0"/>
              <a:buChar char="•"/>
            </a:pPr>
            <a:r>
              <a:rPr lang="nl-NL" sz="2400" dirty="0">
                <a:solidFill>
                  <a:srgbClr val="2A4C60"/>
                </a:solidFill>
                <a:latin typeface="Montserrat Light" panose="00000400000000000000" pitchFamily="50" charset="0"/>
              </a:rPr>
              <a:t>Zorgen uiten in plaats van beschuldigen. </a:t>
            </a:r>
          </a:p>
          <a:p>
            <a:pPr marL="342900" lvl="0" indent="-342900">
              <a:buFont typeface="Arial" panose="020B0604020202020204" pitchFamily="34" charset="0"/>
              <a:buChar char="•"/>
            </a:pPr>
            <a:r>
              <a:rPr lang="nl-NL" sz="2400" dirty="0">
                <a:solidFill>
                  <a:srgbClr val="2A4C60"/>
                </a:solidFill>
                <a:latin typeface="Montserrat Light" panose="00000400000000000000" pitchFamily="50" charset="0"/>
              </a:rPr>
              <a:t>Zien en benoemen in plaats van oplossen. </a:t>
            </a:r>
          </a:p>
          <a:p>
            <a:pPr marL="342900" lvl="0" indent="-342900">
              <a:buFont typeface="Arial" panose="020B0604020202020204" pitchFamily="34" charset="0"/>
              <a:buChar char="•"/>
            </a:pPr>
            <a:r>
              <a:rPr lang="nl-NL" sz="2400" dirty="0">
                <a:solidFill>
                  <a:srgbClr val="2A4C60"/>
                </a:solidFill>
                <a:latin typeface="Montserrat Light" panose="00000400000000000000" pitchFamily="50" charset="0"/>
              </a:rPr>
              <a:t>Niet denken voor maar met de ouders. </a:t>
            </a:r>
          </a:p>
          <a:p>
            <a:r>
              <a:rPr lang="nl-NL" sz="2400" dirty="0">
                <a:solidFill>
                  <a:srgbClr val="2A4C60"/>
                </a:solidFill>
                <a:latin typeface="Montserrat Light" panose="00000400000000000000" pitchFamily="50" charset="0"/>
              </a:rPr>
              <a:t> </a:t>
            </a:r>
          </a:p>
          <a:p>
            <a:r>
              <a:rPr lang="nl-NL" sz="2400" dirty="0">
                <a:solidFill>
                  <a:srgbClr val="2A4C60"/>
                </a:solidFill>
                <a:latin typeface="Montserrat Light" panose="00000400000000000000" pitchFamily="50" charset="0"/>
              </a:rPr>
              <a:t>Een goede voorbereiding is het halve werk. Welke gegevens heb je, wat heb je waargenomen, welke vragen heb je? Schrijf dit voor jezelf eerst op; dat kan helpen. </a:t>
            </a:r>
          </a:p>
          <a:p>
            <a:r>
              <a:rPr lang="nl-NL" sz="800" dirty="0">
                <a:solidFill>
                  <a:srgbClr val="2A4C60"/>
                </a:solidFill>
                <a:latin typeface="Montserrat Light" panose="00000400000000000000" pitchFamily="50" charset="0"/>
              </a:rPr>
              <a:t> </a:t>
            </a:r>
          </a:p>
          <a:p>
            <a:r>
              <a:rPr lang="nl-NL" sz="2400" dirty="0">
                <a:solidFill>
                  <a:srgbClr val="2A4C60"/>
                </a:solidFill>
                <a:latin typeface="Montserrat Light" panose="00000400000000000000" pitchFamily="50" charset="0"/>
              </a:rPr>
              <a:t>Denk ook na over de start van het gesprek. Wat is je eerste zin…? </a:t>
            </a:r>
          </a:p>
          <a:p>
            <a:endParaRPr lang="nl-NL" sz="2400" dirty="0"/>
          </a:p>
          <a:p>
            <a:endParaRPr lang="nl-NL" sz="2400" dirty="0"/>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86041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1560" y="-12692"/>
            <a:ext cx="8229600" cy="1143000"/>
          </a:xfrm>
        </p:spPr>
        <p:txBody>
          <a:bodyPr>
            <a:normAutofit fontScale="90000"/>
          </a:bodyPr>
          <a:lstStyle/>
          <a:p>
            <a:pPr algn="l"/>
            <a:r>
              <a:rPr lang="nl-NL" dirty="0">
                <a:solidFill>
                  <a:srgbClr val="C0E4DA"/>
                </a:solidFill>
                <a:latin typeface="olivier" pitchFamily="2" charset="0"/>
              </a:rPr>
              <a:t>Workshop “Hoe spreek ik mijn zorg uit?”</a:t>
            </a:r>
          </a:p>
        </p:txBody>
      </p:sp>
      <p:sp>
        <p:nvSpPr>
          <p:cNvPr id="13" name="Tekstvak 12"/>
          <p:cNvSpPr txBox="1"/>
          <p:nvPr/>
        </p:nvSpPr>
        <p:spPr>
          <a:xfrm>
            <a:off x="1043608" y="956314"/>
            <a:ext cx="7128792" cy="5262979"/>
          </a:xfrm>
          <a:prstGeom prst="rect">
            <a:avLst/>
          </a:prstGeom>
          <a:noFill/>
        </p:spPr>
        <p:txBody>
          <a:bodyPr wrap="square" rtlCol="0">
            <a:spAutoFit/>
          </a:bodyPr>
          <a:lstStyle/>
          <a:p>
            <a:r>
              <a:rPr lang="nl-NL" sz="2400" b="1" u="sng" dirty="0">
                <a:solidFill>
                  <a:srgbClr val="F1B39B"/>
                </a:solidFill>
                <a:latin typeface="Montserrat Light" panose="00000400000000000000" pitchFamily="50" charset="0"/>
              </a:rPr>
              <a:t>Spelsituatie 1:	</a:t>
            </a:r>
            <a:r>
              <a:rPr lang="nl-NL" sz="2400" b="1" i="1" u="sng" dirty="0">
                <a:solidFill>
                  <a:srgbClr val="F1B39B"/>
                </a:solidFill>
                <a:latin typeface="Montserrat Light" panose="00000400000000000000" pitchFamily="50" charset="0"/>
              </a:rPr>
              <a:t>Een kleine baas </a:t>
            </a:r>
          </a:p>
          <a:p>
            <a:endParaRPr lang="nl-NL" sz="2400" dirty="0">
              <a:solidFill>
                <a:srgbClr val="2A4C60"/>
              </a:solidFill>
              <a:latin typeface="Montserrat Light" panose="00000400000000000000" pitchFamily="50" charset="0"/>
            </a:endParaRPr>
          </a:p>
          <a:p>
            <a:r>
              <a:rPr lang="nl-NL" sz="2400" dirty="0">
                <a:solidFill>
                  <a:srgbClr val="2A4C60"/>
                </a:solidFill>
                <a:latin typeface="Montserrat Light" panose="00000400000000000000" pitchFamily="50" charset="0"/>
              </a:rPr>
              <a:t>De vierjarige jongen in het gezin luistert nergens naar. Moeder geeft hem veel zijn zin en vooral tijdens de borstvoeding is deze jongen duidelijk aanwezig. Ook jij hebt niet veel overwicht op hem. Vanmorgen schopte hij je. </a:t>
            </a:r>
          </a:p>
          <a:p>
            <a:endParaRPr lang="nl-NL" sz="2400" b="1" u="sng" dirty="0">
              <a:solidFill>
                <a:srgbClr val="F1B39B"/>
              </a:solidFill>
              <a:latin typeface="Montserrat Light" panose="00000400000000000000" pitchFamily="50" charset="0"/>
            </a:endParaRPr>
          </a:p>
          <a:p>
            <a:r>
              <a:rPr lang="nl-NL" sz="2400" b="1" u="sng" dirty="0">
                <a:solidFill>
                  <a:srgbClr val="F1B39B"/>
                </a:solidFill>
                <a:latin typeface="Montserrat Light" panose="00000400000000000000" pitchFamily="50" charset="0"/>
              </a:rPr>
              <a:t>Instructie:</a:t>
            </a:r>
          </a:p>
          <a:p>
            <a:r>
              <a:rPr lang="nl-NL" sz="2400" dirty="0">
                <a:solidFill>
                  <a:srgbClr val="2A4C60"/>
                </a:solidFill>
                <a:latin typeface="Montserrat Light" panose="00000400000000000000" pitchFamily="50" charset="0"/>
              </a:rPr>
              <a:t>Ga als kraamverzorgende het gesprek aan met de moeder op een manier die je nooit zou doen. Doe het zo fout mogelijk! </a:t>
            </a:r>
          </a:p>
          <a:p>
            <a:endParaRPr lang="nl-NL" sz="2400" dirty="0"/>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517174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1560" y="-12692"/>
            <a:ext cx="8229600" cy="1143000"/>
          </a:xfrm>
        </p:spPr>
        <p:txBody>
          <a:bodyPr>
            <a:normAutofit/>
          </a:bodyPr>
          <a:lstStyle/>
          <a:p>
            <a:pPr algn="l"/>
            <a:r>
              <a:rPr lang="nl-NL" sz="4000" dirty="0">
                <a:solidFill>
                  <a:srgbClr val="C0E4DA"/>
                </a:solidFill>
                <a:latin typeface="olivier" pitchFamily="2" charset="0"/>
              </a:rPr>
              <a:t>Workshop “Hoe spreek ik mijn zorg uit?”</a:t>
            </a:r>
          </a:p>
        </p:txBody>
      </p:sp>
      <p:sp>
        <p:nvSpPr>
          <p:cNvPr id="13" name="Tekstvak 12"/>
          <p:cNvSpPr txBox="1"/>
          <p:nvPr/>
        </p:nvSpPr>
        <p:spPr>
          <a:xfrm>
            <a:off x="1259632" y="1119697"/>
            <a:ext cx="7128792" cy="3785652"/>
          </a:xfrm>
          <a:prstGeom prst="rect">
            <a:avLst/>
          </a:prstGeom>
          <a:noFill/>
        </p:spPr>
        <p:txBody>
          <a:bodyPr wrap="square" rtlCol="0">
            <a:spAutoFit/>
          </a:bodyPr>
          <a:lstStyle/>
          <a:p>
            <a:r>
              <a:rPr lang="nl-NL" sz="2400" b="1" u="sng" dirty="0">
                <a:solidFill>
                  <a:srgbClr val="F1B39B"/>
                </a:solidFill>
                <a:latin typeface="Montserrat Light" panose="00000400000000000000" pitchFamily="50" charset="0"/>
              </a:rPr>
              <a:t>Spelsituatie 2:	</a:t>
            </a:r>
            <a:r>
              <a:rPr lang="nl-NL" sz="2400" b="1" i="1" u="sng" dirty="0">
                <a:solidFill>
                  <a:srgbClr val="F1B39B"/>
                </a:solidFill>
                <a:latin typeface="Montserrat Light" panose="00000400000000000000" pitchFamily="50" charset="0"/>
              </a:rPr>
              <a:t>De onzekere moeder </a:t>
            </a:r>
          </a:p>
          <a:p>
            <a:endParaRPr lang="nl-NL" sz="2400" i="1" dirty="0">
              <a:solidFill>
                <a:srgbClr val="2A4C60"/>
              </a:solidFill>
              <a:latin typeface="Montserrat Light" panose="00000400000000000000" pitchFamily="50" charset="0"/>
            </a:endParaRPr>
          </a:p>
          <a:p>
            <a:r>
              <a:rPr lang="nl-NL" sz="2400" dirty="0">
                <a:solidFill>
                  <a:srgbClr val="2A4C60"/>
                </a:solidFill>
                <a:latin typeface="Montserrat Light" panose="00000400000000000000" pitchFamily="50" charset="0"/>
              </a:rPr>
              <a:t>Je werkt in een gezin waar het tweede kind is geboren. Je merkt dat de moeder heel onzeker is. Het is de vijfde dag en je vraagt je af hoe dat moet gaan als jij weg bent </a:t>
            </a:r>
          </a:p>
          <a:p>
            <a:r>
              <a:rPr lang="nl-NL" sz="2400" dirty="0">
                <a:solidFill>
                  <a:srgbClr val="2A4C60"/>
                </a:solidFill>
                <a:latin typeface="Montserrat Light" panose="00000400000000000000" pitchFamily="50" charset="0"/>
              </a:rPr>
              <a:t> </a:t>
            </a:r>
          </a:p>
          <a:p>
            <a:r>
              <a:rPr lang="nl-NL" sz="2400" b="1" u="sng" dirty="0">
                <a:solidFill>
                  <a:srgbClr val="F1B39B"/>
                </a:solidFill>
                <a:latin typeface="Montserrat Light" panose="00000400000000000000" pitchFamily="50" charset="0"/>
              </a:rPr>
              <a:t>Instructie: </a:t>
            </a:r>
          </a:p>
          <a:p>
            <a:r>
              <a:rPr lang="nl-NL" sz="2400" dirty="0">
                <a:solidFill>
                  <a:srgbClr val="2A4C60"/>
                </a:solidFill>
                <a:latin typeface="Montserrat Light" panose="00000400000000000000" pitchFamily="50" charset="0"/>
              </a:rPr>
              <a:t>Ga het gesprek aan met de moeder. Je wil haar onzekerheid bespreken. </a:t>
            </a: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pic>
        <p:nvPicPr>
          <p:cNvPr id="2050" name="Picture 2" descr="http://www.wikihow.com/images/0/0a/Stay-Calm-in-an-Argument-Step-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4905349"/>
            <a:ext cx="2423253" cy="1817440"/>
          </a:xfrm>
          <a:prstGeom prst="rect">
            <a:avLst/>
          </a:prstGeom>
          <a:noFill/>
          <a:ln w="57150">
            <a:solidFill>
              <a:srgbClr val="C0E4D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198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1560" y="-12692"/>
            <a:ext cx="8229600" cy="1143000"/>
          </a:xfrm>
        </p:spPr>
        <p:txBody>
          <a:bodyPr>
            <a:normAutofit/>
          </a:bodyPr>
          <a:lstStyle/>
          <a:p>
            <a:pPr algn="l"/>
            <a:r>
              <a:rPr lang="nl-NL" sz="4000" dirty="0">
                <a:solidFill>
                  <a:srgbClr val="C0E4DA"/>
                </a:solidFill>
                <a:latin typeface="olivier" pitchFamily="2" charset="0"/>
              </a:rPr>
              <a:t>Workshop “Hoe spreek ik mijn zorg uit?”</a:t>
            </a:r>
          </a:p>
        </p:txBody>
      </p:sp>
      <p:sp>
        <p:nvSpPr>
          <p:cNvPr id="13" name="Tekstvak 12"/>
          <p:cNvSpPr txBox="1"/>
          <p:nvPr/>
        </p:nvSpPr>
        <p:spPr>
          <a:xfrm>
            <a:off x="688740" y="1054358"/>
            <a:ext cx="7560840" cy="4708981"/>
          </a:xfrm>
          <a:prstGeom prst="rect">
            <a:avLst/>
          </a:prstGeom>
          <a:noFill/>
        </p:spPr>
        <p:txBody>
          <a:bodyPr wrap="square" rtlCol="0">
            <a:spAutoFit/>
          </a:bodyPr>
          <a:lstStyle/>
          <a:p>
            <a:r>
              <a:rPr lang="nl-NL" sz="2000" b="1" u="sng" dirty="0">
                <a:solidFill>
                  <a:srgbClr val="F1B39B"/>
                </a:solidFill>
                <a:latin typeface="Montserrat Light" panose="00000400000000000000" pitchFamily="50" charset="0"/>
              </a:rPr>
              <a:t>Spelsituatie 3:	</a:t>
            </a:r>
            <a:r>
              <a:rPr lang="nl-NL" sz="2000" b="1" i="1" u="sng" dirty="0">
                <a:solidFill>
                  <a:srgbClr val="F1B39B"/>
                </a:solidFill>
                <a:latin typeface="Montserrat Light" panose="00000400000000000000" pitchFamily="50" charset="0"/>
              </a:rPr>
              <a:t>Drank in het spel</a:t>
            </a:r>
          </a:p>
          <a:p>
            <a:endParaRPr lang="nl-NL" sz="2000" i="1" dirty="0">
              <a:latin typeface="Montserrat Light" panose="00000400000000000000" pitchFamily="50" charset="0"/>
            </a:endParaRPr>
          </a:p>
          <a:p>
            <a:r>
              <a:rPr lang="nl-NL" sz="2000" dirty="0">
                <a:latin typeface="Montserrat Light" panose="00000400000000000000" pitchFamily="50" charset="0"/>
              </a:rPr>
              <a:t>Je werkt in een gezin waar vader ’s morgens al aan de alcohol begint. Een groot deel van de middag ligt hij daarna op de bank te slapen. Er zijn twee kinderen in dit gezin. Je merkt aan de oudste van drie dat hij bang is voor zijn vader; hij trekt zich stilletjes terug en zoekt vader niet uit zichzelf op. Meestal reageert vader kortaf of boos op zijn zoontje. Ook tegen jou is hij niet vriendelijk. Je hebt hem nog geen werkelijke interesse zien tonen voor de baby die geboren is. </a:t>
            </a:r>
          </a:p>
          <a:p>
            <a:r>
              <a:rPr lang="nl-NL" sz="2000" dirty="0">
                <a:latin typeface="Montserrat Light" panose="00000400000000000000" pitchFamily="50" charset="0"/>
              </a:rPr>
              <a:t> </a:t>
            </a:r>
            <a:endParaRPr lang="nl-NL" sz="2000" b="1" u="sng" dirty="0">
              <a:solidFill>
                <a:srgbClr val="F1B39B"/>
              </a:solidFill>
              <a:latin typeface="Montserrat Light" panose="00000400000000000000" pitchFamily="50" charset="0"/>
            </a:endParaRPr>
          </a:p>
          <a:p>
            <a:r>
              <a:rPr lang="nl-NL" sz="2000" b="1" u="sng" dirty="0">
                <a:solidFill>
                  <a:srgbClr val="F1B39B"/>
                </a:solidFill>
                <a:latin typeface="Montserrat Light" panose="00000400000000000000" pitchFamily="50" charset="0"/>
              </a:rPr>
              <a:t>Instructie: </a:t>
            </a:r>
          </a:p>
          <a:p>
            <a:r>
              <a:rPr lang="nl-NL" sz="2000" dirty="0">
                <a:latin typeface="Montserrat Light" panose="00000400000000000000" pitchFamily="50" charset="0"/>
              </a:rPr>
              <a:t>Ga een gesprek aan met de moeder (vierde dag) en spreek je zorg uit over de situatie. </a:t>
            </a: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503133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79512" y="-12692"/>
            <a:ext cx="8856984" cy="1143000"/>
          </a:xfrm>
        </p:spPr>
        <p:txBody>
          <a:bodyPr>
            <a:normAutofit/>
          </a:bodyPr>
          <a:lstStyle/>
          <a:p>
            <a:pPr algn="l"/>
            <a:r>
              <a:rPr lang="nl-NL" sz="3600" dirty="0">
                <a:solidFill>
                  <a:srgbClr val="F1B39B"/>
                </a:solidFill>
                <a:latin typeface="olivier" pitchFamily="2" charset="0"/>
              </a:rPr>
              <a:t>Workshop “Rapporteren van zorgelijke situaties”</a:t>
            </a:r>
          </a:p>
        </p:txBody>
      </p:sp>
      <p:sp>
        <p:nvSpPr>
          <p:cNvPr id="13" name="Tekstvak 12"/>
          <p:cNvSpPr txBox="1"/>
          <p:nvPr/>
        </p:nvSpPr>
        <p:spPr>
          <a:xfrm>
            <a:off x="611560" y="980728"/>
            <a:ext cx="8280920" cy="4439677"/>
          </a:xfrm>
          <a:prstGeom prst="rect">
            <a:avLst/>
          </a:prstGeom>
          <a:noFill/>
        </p:spPr>
        <p:txBody>
          <a:bodyPr wrap="square" rtlCol="0">
            <a:spAutoFit/>
          </a:bodyPr>
          <a:lstStyle/>
          <a:p>
            <a:r>
              <a:rPr lang="nl-NL" sz="2000" b="1" u="sng" dirty="0">
                <a:solidFill>
                  <a:srgbClr val="C0E4DA"/>
                </a:solidFill>
                <a:latin typeface="Montserrat Light" panose="00000400000000000000" pitchFamily="50" charset="0"/>
              </a:rPr>
              <a:t>Wat zijn jullie ervaringen met de overdracht aan JGZ?</a:t>
            </a:r>
          </a:p>
          <a:p>
            <a:endParaRPr lang="nl-NL" sz="1050" dirty="0">
              <a:solidFill>
                <a:srgbClr val="2A4C60"/>
              </a:solidFill>
              <a:latin typeface="Montserrat Light" panose="00000400000000000000" pitchFamily="50" charset="0"/>
            </a:endParaRPr>
          </a:p>
          <a:p>
            <a:pPr marL="342900" lvl="0" indent="-342900">
              <a:buFont typeface="Arial" pitchFamily="34" charset="0"/>
              <a:buChar char="•"/>
            </a:pPr>
            <a:r>
              <a:rPr lang="nl-NL" dirty="0">
                <a:solidFill>
                  <a:srgbClr val="2A4C60"/>
                </a:solidFill>
                <a:latin typeface="Montserrat Light" panose="00000400000000000000" pitchFamily="50" charset="0"/>
              </a:rPr>
              <a:t>Wat draag je over? Alleen informatie moeder en kind?</a:t>
            </a:r>
          </a:p>
          <a:p>
            <a:pPr lvl="0"/>
            <a:endParaRPr lang="nl-NL" dirty="0">
              <a:solidFill>
                <a:srgbClr val="2A4C60"/>
              </a:solidFill>
              <a:latin typeface="Montserrat Light" panose="00000400000000000000" pitchFamily="50" charset="0"/>
            </a:endParaRPr>
          </a:p>
          <a:p>
            <a:pPr marL="342900" lvl="0" indent="-342900">
              <a:buFont typeface="Arial" pitchFamily="34" charset="0"/>
              <a:buChar char="•"/>
            </a:pPr>
            <a:r>
              <a:rPr lang="nl-NL" dirty="0">
                <a:solidFill>
                  <a:srgbClr val="2A4C60"/>
                </a:solidFill>
                <a:latin typeface="Montserrat Light" panose="00000400000000000000" pitchFamily="50" charset="0"/>
              </a:rPr>
              <a:t>Mondeling of schriftelijk overgedragen? Wat was de reden daarvoor? </a:t>
            </a:r>
          </a:p>
          <a:p>
            <a:pPr lvl="0"/>
            <a:endParaRPr lang="nl-NL" dirty="0">
              <a:solidFill>
                <a:srgbClr val="2A4C60"/>
              </a:solidFill>
              <a:latin typeface="Montserrat Light" panose="00000400000000000000" pitchFamily="50" charset="0"/>
            </a:endParaRPr>
          </a:p>
          <a:p>
            <a:pPr marL="342900" lvl="0" indent="-342900">
              <a:buFont typeface="Arial" pitchFamily="34" charset="0"/>
              <a:buChar char="•"/>
            </a:pPr>
            <a:r>
              <a:rPr lang="nl-NL" dirty="0">
                <a:solidFill>
                  <a:srgbClr val="2A4C60"/>
                </a:solidFill>
                <a:latin typeface="Montserrat Light" panose="00000400000000000000" pitchFamily="50" charset="0"/>
              </a:rPr>
              <a:t>Wat heb je vooraf wel of niet besproken met de ouder(s)? </a:t>
            </a:r>
          </a:p>
          <a:p>
            <a:pPr lvl="0"/>
            <a:endParaRPr lang="nl-NL" dirty="0">
              <a:solidFill>
                <a:srgbClr val="2A4C60"/>
              </a:solidFill>
              <a:latin typeface="Montserrat Light" panose="00000400000000000000" pitchFamily="50" charset="0"/>
            </a:endParaRPr>
          </a:p>
          <a:p>
            <a:pPr marL="342900" lvl="0" indent="-342900">
              <a:buFont typeface="Arial" pitchFamily="34" charset="0"/>
              <a:buChar char="•"/>
            </a:pPr>
            <a:r>
              <a:rPr lang="nl-NL" dirty="0">
                <a:solidFill>
                  <a:srgbClr val="2A4C60"/>
                </a:solidFill>
                <a:latin typeface="Montserrat Light" panose="00000400000000000000" pitchFamily="50" charset="0"/>
              </a:rPr>
              <a:t>Wat zijn redenen om zorgen met de ouders te bespreken: welke voordelen heeft dat boven het achter de rug van de ouders om doorgeven naar de JGZ? </a:t>
            </a:r>
          </a:p>
          <a:p>
            <a:pPr lvl="0"/>
            <a:endParaRPr lang="nl-NL" dirty="0">
              <a:solidFill>
                <a:srgbClr val="2A4C60"/>
              </a:solidFill>
              <a:latin typeface="Montserrat Light" panose="00000400000000000000" pitchFamily="50" charset="0"/>
            </a:endParaRPr>
          </a:p>
          <a:p>
            <a:pPr marL="342900" lvl="0" indent="-342900">
              <a:buFont typeface="Arial" pitchFamily="34" charset="0"/>
              <a:buChar char="•"/>
            </a:pPr>
            <a:r>
              <a:rPr lang="nl-NL" dirty="0">
                <a:solidFill>
                  <a:srgbClr val="2A4C60"/>
                </a:solidFill>
                <a:latin typeface="Montserrat Light" panose="00000400000000000000" pitchFamily="50" charset="0"/>
              </a:rPr>
              <a:t>In welke situaties neem je contact op met bijvoorbeeld je teammanager of praktijkopleider? </a:t>
            </a:r>
          </a:p>
          <a:p>
            <a:pPr lvl="0"/>
            <a:endParaRPr lang="nl-NL" dirty="0">
              <a:solidFill>
                <a:srgbClr val="2A4C60"/>
              </a:solidFill>
              <a:latin typeface="Montserrat Light" panose="00000400000000000000" pitchFamily="50" charset="0"/>
            </a:endParaRPr>
          </a:p>
          <a:p>
            <a:pPr marL="342900" lvl="0" indent="-342900">
              <a:buFont typeface="Arial" pitchFamily="34" charset="0"/>
              <a:buChar char="•"/>
            </a:pPr>
            <a:r>
              <a:rPr lang="nl-NL" dirty="0">
                <a:solidFill>
                  <a:srgbClr val="2A4C60"/>
                </a:solidFill>
                <a:latin typeface="Montserrat Light" panose="00000400000000000000" pitchFamily="50" charset="0"/>
              </a:rPr>
              <a:t>Wat wordt er vanuit het LIP Kraamzorg aangegeven als jouw taak? </a:t>
            </a: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173063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51520" y="-12692"/>
            <a:ext cx="8784976" cy="1143000"/>
          </a:xfrm>
        </p:spPr>
        <p:txBody>
          <a:bodyPr>
            <a:noAutofit/>
          </a:bodyPr>
          <a:lstStyle/>
          <a:p>
            <a:pPr algn="l"/>
            <a:r>
              <a:rPr lang="nl-NL" sz="3600" dirty="0">
                <a:solidFill>
                  <a:srgbClr val="C0E4DA"/>
                </a:solidFill>
                <a:latin typeface="olivier" pitchFamily="2" charset="0"/>
              </a:rPr>
              <a:t>Workshop “Rapporteren van zorgelijke situaties”</a:t>
            </a:r>
          </a:p>
        </p:txBody>
      </p:sp>
      <p:sp>
        <p:nvSpPr>
          <p:cNvPr id="13" name="Tekstvak 12"/>
          <p:cNvSpPr txBox="1"/>
          <p:nvPr/>
        </p:nvSpPr>
        <p:spPr>
          <a:xfrm>
            <a:off x="539552" y="871566"/>
            <a:ext cx="8496944" cy="5170646"/>
          </a:xfrm>
          <a:prstGeom prst="rect">
            <a:avLst/>
          </a:prstGeom>
          <a:noFill/>
        </p:spPr>
        <p:txBody>
          <a:bodyPr wrap="square" rtlCol="0">
            <a:spAutoFit/>
          </a:bodyPr>
          <a:lstStyle/>
          <a:p>
            <a:r>
              <a:rPr lang="nl-NL" sz="2000" b="1" u="sng" dirty="0">
                <a:solidFill>
                  <a:srgbClr val="F1B39B"/>
                </a:solidFill>
                <a:latin typeface="Montserrat Light" panose="00000400000000000000" pitchFamily="50" charset="0"/>
              </a:rPr>
              <a:t>Rapportage tips:</a:t>
            </a:r>
          </a:p>
          <a:p>
            <a:endParaRPr lang="nl-NL" sz="1050" dirty="0">
              <a:solidFill>
                <a:srgbClr val="2A4C60"/>
              </a:solidFill>
              <a:latin typeface="Montserrat Light" panose="00000400000000000000" pitchFamily="50" charset="0"/>
            </a:endParaRPr>
          </a:p>
          <a:p>
            <a:r>
              <a:rPr lang="nl-NL" sz="2000" dirty="0">
                <a:solidFill>
                  <a:srgbClr val="2A4C60"/>
                </a:solidFill>
                <a:latin typeface="Montserrat Light" panose="00000400000000000000" pitchFamily="50" charset="0"/>
              </a:rPr>
              <a:t>Laat </a:t>
            </a:r>
            <a:r>
              <a:rPr lang="nl-NL" sz="2000" b="1" dirty="0">
                <a:solidFill>
                  <a:srgbClr val="2A4C60"/>
                </a:solidFill>
                <a:latin typeface="Montserrat Light" panose="00000400000000000000" pitchFamily="50" charset="0"/>
              </a:rPr>
              <a:t>OMA</a:t>
            </a:r>
            <a:r>
              <a:rPr lang="nl-NL" sz="2000" dirty="0">
                <a:solidFill>
                  <a:srgbClr val="2A4C60"/>
                </a:solidFill>
                <a:latin typeface="Montserrat Light" panose="00000400000000000000" pitchFamily="50" charset="0"/>
              </a:rPr>
              <a:t> thuis!</a:t>
            </a:r>
          </a:p>
          <a:p>
            <a:r>
              <a:rPr lang="nl-NL" sz="2000" dirty="0">
                <a:solidFill>
                  <a:srgbClr val="2A4C60"/>
                </a:solidFill>
                <a:latin typeface="Montserrat Light" panose="00000400000000000000" pitchFamily="50" charset="0"/>
              </a:rPr>
              <a:t>Zowel bij het bespreekbaar maken van je zorgen als bij het rapporteren.</a:t>
            </a:r>
          </a:p>
          <a:p>
            <a:r>
              <a:rPr lang="nl-NL" sz="2000" dirty="0">
                <a:solidFill>
                  <a:srgbClr val="2A4C60"/>
                </a:solidFill>
                <a:latin typeface="Montserrat Light" panose="00000400000000000000" pitchFamily="50" charset="0"/>
              </a:rPr>
              <a:t>Geen	</a:t>
            </a:r>
            <a:r>
              <a:rPr lang="nl-NL" sz="2000" b="1" dirty="0">
                <a:solidFill>
                  <a:srgbClr val="2A4C60"/>
                </a:solidFill>
                <a:latin typeface="Montserrat Light" panose="00000400000000000000" pitchFamily="50" charset="0"/>
              </a:rPr>
              <a:t>O</a:t>
            </a:r>
            <a:r>
              <a:rPr lang="nl-NL" sz="2000" dirty="0">
                <a:solidFill>
                  <a:srgbClr val="2A4C60"/>
                </a:solidFill>
                <a:latin typeface="Montserrat Light" panose="00000400000000000000" pitchFamily="50" charset="0"/>
              </a:rPr>
              <a:t> 	= oordeel</a:t>
            </a:r>
          </a:p>
          <a:p>
            <a:r>
              <a:rPr lang="nl-NL" sz="2000" dirty="0">
                <a:solidFill>
                  <a:srgbClr val="2A4C60"/>
                </a:solidFill>
                <a:latin typeface="Montserrat Light" panose="00000400000000000000" pitchFamily="50" charset="0"/>
              </a:rPr>
              <a:t>	</a:t>
            </a:r>
            <a:r>
              <a:rPr lang="nl-NL" sz="2000" b="1" dirty="0">
                <a:solidFill>
                  <a:srgbClr val="2A4C60"/>
                </a:solidFill>
                <a:latin typeface="Montserrat Light" panose="00000400000000000000" pitchFamily="50" charset="0"/>
              </a:rPr>
              <a:t>M</a:t>
            </a:r>
            <a:r>
              <a:rPr lang="nl-NL" sz="2000" dirty="0">
                <a:solidFill>
                  <a:srgbClr val="2A4C60"/>
                </a:solidFill>
                <a:latin typeface="Montserrat Light" panose="00000400000000000000" pitchFamily="50" charset="0"/>
              </a:rPr>
              <a:t> 	= mening</a:t>
            </a:r>
          </a:p>
          <a:p>
            <a:r>
              <a:rPr lang="nl-NL" sz="2000" dirty="0">
                <a:solidFill>
                  <a:srgbClr val="2A4C60"/>
                </a:solidFill>
                <a:latin typeface="Montserrat Light" panose="00000400000000000000" pitchFamily="50" charset="0"/>
              </a:rPr>
              <a:t>	</a:t>
            </a:r>
            <a:r>
              <a:rPr lang="nl-NL" sz="2000" b="1" dirty="0">
                <a:solidFill>
                  <a:srgbClr val="2A4C60"/>
                </a:solidFill>
                <a:latin typeface="Montserrat Light" panose="00000400000000000000" pitchFamily="50" charset="0"/>
              </a:rPr>
              <a:t>A</a:t>
            </a:r>
            <a:r>
              <a:rPr lang="nl-NL" sz="2000" dirty="0">
                <a:solidFill>
                  <a:srgbClr val="2A4C60"/>
                </a:solidFill>
                <a:latin typeface="Montserrat Light" panose="00000400000000000000" pitchFamily="50" charset="0"/>
              </a:rPr>
              <a:t> 	= advies</a:t>
            </a:r>
          </a:p>
          <a:p>
            <a:r>
              <a:rPr lang="nl-NL" sz="1050" dirty="0">
                <a:solidFill>
                  <a:srgbClr val="2A4C60"/>
                </a:solidFill>
                <a:latin typeface="Montserrat Light" panose="00000400000000000000" pitchFamily="50" charset="0"/>
              </a:rPr>
              <a:t> </a:t>
            </a:r>
          </a:p>
          <a:p>
            <a:r>
              <a:rPr lang="nl-NL" sz="2000" u="sng" dirty="0">
                <a:solidFill>
                  <a:srgbClr val="F1B39B"/>
                </a:solidFill>
                <a:latin typeface="Montserrat Light" panose="00000400000000000000" pitchFamily="50" charset="0"/>
              </a:rPr>
              <a:t>Waar het kan </a:t>
            </a:r>
            <a:r>
              <a:rPr lang="nl-NL" sz="2000" b="1" u="sng" dirty="0">
                <a:solidFill>
                  <a:srgbClr val="F1B39B"/>
                </a:solidFill>
                <a:latin typeface="Montserrat Light" panose="00000400000000000000" pitchFamily="50" charset="0"/>
              </a:rPr>
              <a:t>formuleren vanuit de ouders</a:t>
            </a:r>
            <a:r>
              <a:rPr lang="nl-NL" sz="2000" u="sng" dirty="0">
                <a:solidFill>
                  <a:srgbClr val="F1B39B"/>
                </a:solidFill>
                <a:latin typeface="Montserrat Light" panose="00000400000000000000" pitchFamily="50" charset="0"/>
              </a:rPr>
              <a:t>, dus:</a:t>
            </a:r>
          </a:p>
          <a:p>
            <a:r>
              <a:rPr lang="nl-NL" sz="2000" i="1" dirty="0">
                <a:solidFill>
                  <a:srgbClr val="2A4C60"/>
                </a:solidFill>
                <a:latin typeface="Montserrat Light" panose="00000400000000000000" pitchFamily="50" charset="0"/>
              </a:rPr>
              <a:t>Moeder geeft aan dat ze zich nog erg onzeker voelt</a:t>
            </a:r>
          </a:p>
          <a:p>
            <a:r>
              <a:rPr lang="nl-NL" sz="2000" i="1" dirty="0">
                <a:solidFill>
                  <a:srgbClr val="2A4C60"/>
                </a:solidFill>
                <a:latin typeface="Montserrat Light" panose="00000400000000000000" pitchFamily="50" charset="0"/>
              </a:rPr>
              <a:t>Volgens de ouders vraagt Bas van 3 erg veel aandacht</a:t>
            </a:r>
          </a:p>
          <a:p>
            <a:endParaRPr lang="nl-NL" sz="900" dirty="0">
              <a:solidFill>
                <a:srgbClr val="2A4C60"/>
              </a:solidFill>
              <a:latin typeface="Montserrat Light" panose="00000400000000000000" pitchFamily="50" charset="0"/>
            </a:endParaRPr>
          </a:p>
          <a:p>
            <a:r>
              <a:rPr lang="nl-NL" sz="2000" dirty="0">
                <a:solidFill>
                  <a:srgbClr val="2A4C60"/>
                </a:solidFill>
                <a:latin typeface="Montserrat Light" panose="00000400000000000000" pitchFamily="50" charset="0"/>
              </a:rPr>
              <a:t>Vermeld de </a:t>
            </a:r>
            <a:r>
              <a:rPr lang="nl-NL" sz="2000" b="1" dirty="0">
                <a:solidFill>
                  <a:srgbClr val="2A4C60"/>
                </a:solidFill>
                <a:latin typeface="Montserrat Light" panose="00000400000000000000" pitchFamily="50" charset="0"/>
              </a:rPr>
              <a:t>extra geïndiceerde</a:t>
            </a:r>
            <a:r>
              <a:rPr lang="nl-NL" sz="2000" dirty="0">
                <a:solidFill>
                  <a:srgbClr val="2A4C60"/>
                </a:solidFill>
                <a:latin typeface="Montserrat Light" panose="00000400000000000000" pitchFamily="50" charset="0"/>
              </a:rPr>
              <a:t> en gegeven uren zorg, bijvoorbeeld:</a:t>
            </a:r>
          </a:p>
          <a:p>
            <a:endParaRPr lang="nl-NL" sz="2000" dirty="0">
              <a:solidFill>
                <a:srgbClr val="2A4C60"/>
              </a:solidFill>
              <a:latin typeface="Montserrat Light" panose="00000400000000000000" pitchFamily="50" charset="0"/>
            </a:endParaRPr>
          </a:p>
          <a:p>
            <a:r>
              <a:rPr lang="nl-NL" sz="2000" i="1" dirty="0">
                <a:solidFill>
                  <a:srgbClr val="2A4C60"/>
                </a:solidFill>
                <a:latin typeface="Montserrat Light" panose="00000400000000000000" pitchFamily="50" charset="0"/>
              </a:rPr>
              <a:t>8 uur extra zorg gegeven i.v.m. extra aandacht voor kinderen</a:t>
            </a:r>
          </a:p>
          <a:p>
            <a:r>
              <a:rPr lang="nl-NL" sz="2000" i="1" dirty="0">
                <a:solidFill>
                  <a:srgbClr val="2A4C60"/>
                </a:solidFill>
                <a:latin typeface="Montserrat Light" panose="00000400000000000000" pitchFamily="50" charset="0"/>
              </a:rPr>
              <a:t>Indicatie 49 uur, gezin heeft zelf voor 24 uur gekozen</a:t>
            </a:r>
          </a:p>
        </p:txBody>
      </p:sp>
    </p:spTree>
    <p:extLst>
      <p:ext uri="{BB962C8B-B14F-4D97-AF65-F5344CB8AC3E}">
        <p14:creationId xmlns:p14="http://schemas.microsoft.com/office/powerpoint/2010/main" val="658697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79512" y="-12692"/>
            <a:ext cx="8784976" cy="1143000"/>
          </a:xfrm>
        </p:spPr>
        <p:txBody>
          <a:bodyPr>
            <a:normAutofit/>
          </a:bodyPr>
          <a:lstStyle/>
          <a:p>
            <a:pPr algn="l"/>
            <a:r>
              <a:rPr lang="nl-NL" sz="3600" dirty="0">
                <a:solidFill>
                  <a:srgbClr val="C0E4DA"/>
                </a:solidFill>
                <a:latin typeface="olivier" pitchFamily="2" charset="0"/>
              </a:rPr>
              <a:t>Workshop “Rapporteren van zorgelijke situaties”</a:t>
            </a:r>
          </a:p>
        </p:txBody>
      </p:sp>
      <p:sp>
        <p:nvSpPr>
          <p:cNvPr id="13" name="Tekstvak 12"/>
          <p:cNvSpPr txBox="1"/>
          <p:nvPr/>
        </p:nvSpPr>
        <p:spPr>
          <a:xfrm>
            <a:off x="251520" y="836712"/>
            <a:ext cx="8795458" cy="4870564"/>
          </a:xfrm>
          <a:prstGeom prst="rect">
            <a:avLst/>
          </a:prstGeom>
          <a:noFill/>
        </p:spPr>
        <p:txBody>
          <a:bodyPr wrap="square" rtlCol="0">
            <a:spAutoFit/>
          </a:bodyPr>
          <a:lstStyle/>
          <a:p>
            <a:r>
              <a:rPr lang="nl-NL" sz="2000" b="1" u="sng" dirty="0">
                <a:solidFill>
                  <a:srgbClr val="F1B39B"/>
                </a:solidFill>
                <a:latin typeface="Montserrat Light" panose="00000400000000000000" pitchFamily="50" charset="0"/>
              </a:rPr>
              <a:t>TIPS voor het rapporteren, voorbeelden:</a:t>
            </a:r>
          </a:p>
          <a:p>
            <a:endParaRPr lang="nl-NL" sz="1050" dirty="0">
              <a:solidFill>
                <a:srgbClr val="2A4C60"/>
              </a:solidFill>
              <a:latin typeface="Montserrat Light" panose="00000400000000000000" pitchFamily="50" charset="0"/>
            </a:endParaRPr>
          </a:p>
          <a:p>
            <a:r>
              <a:rPr lang="nl-NL" sz="2000" dirty="0">
                <a:solidFill>
                  <a:srgbClr val="F1B39B"/>
                </a:solidFill>
                <a:latin typeface="Montserrat Light" panose="00000400000000000000" pitchFamily="50" charset="0"/>
              </a:rPr>
              <a:t>Voorbeelden moeder: </a:t>
            </a:r>
          </a:p>
          <a:p>
            <a:pPr marL="342900" lvl="0" indent="-342900">
              <a:buFont typeface="Arial" pitchFamily="34" charset="0"/>
              <a:buChar char="•"/>
            </a:pPr>
            <a:r>
              <a:rPr lang="nl-NL" sz="2000" dirty="0">
                <a:solidFill>
                  <a:srgbClr val="2A4C60"/>
                </a:solidFill>
                <a:latin typeface="Montserrat Light" panose="00000400000000000000" pitchFamily="50" charset="0"/>
              </a:rPr>
              <a:t>Mevrouw voelt zich nog niet uitgerust na de bevalling. </a:t>
            </a:r>
          </a:p>
          <a:p>
            <a:pPr marL="342900" lvl="0" indent="-342900">
              <a:buFont typeface="Arial" pitchFamily="34" charset="0"/>
              <a:buChar char="•"/>
            </a:pPr>
            <a:r>
              <a:rPr lang="nl-NL" sz="2000" dirty="0">
                <a:solidFill>
                  <a:srgbClr val="2A4C60"/>
                </a:solidFill>
                <a:latin typeface="Montserrat Light" panose="00000400000000000000" pitchFamily="50" charset="0"/>
              </a:rPr>
              <a:t>Mevrouw geeft aan dat ze zich nog niet zeker voelt in de omgang met en verzorging van de baby. </a:t>
            </a:r>
          </a:p>
          <a:p>
            <a:endParaRPr lang="nl-NL" sz="2000" dirty="0">
              <a:solidFill>
                <a:srgbClr val="F1B39B"/>
              </a:solidFill>
              <a:latin typeface="Montserrat Light" panose="00000400000000000000" pitchFamily="50" charset="0"/>
            </a:endParaRPr>
          </a:p>
          <a:p>
            <a:r>
              <a:rPr lang="nl-NL" sz="2000" dirty="0">
                <a:solidFill>
                  <a:srgbClr val="F1B39B"/>
                </a:solidFill>
                <a:latin typeface="Montserrat Light" panose="00000400000000000000" pitchFamily="50" charset="0"/>
              </a:rPr>
              <a:t>Voorbeelden baby: </a:t>
            </a:r>
          </a:p>
          <a:p>
            <a:pPr marL="342900" lvl="0" indent="-342900">
              <a:buFont typeface="Arial" pitchFamily="34" charset="0"/>
              <a:buChar char="•"/>
            </a:pPr>
            <a:r>
              <a:rPr lang="nl-NL" sz="2000" dirty="0">
                <a:solidFill>
                  <a:srgbClr val="2A4C60"/>
                </a:solidFill>
                <a:latin typeface="Montserrat Light" panose="00000400000000000000" pitchFamily="50" charset="0"/>
              </a:rPr>
              <a:t>De baby heeft nog een erg wisselend slaap-waakritme. </a:t>
            </a:r>
          </a:p>
          <a:p>
            <a:pPr marL="342900" lvl="0" indent="-342900">
              <a:buFont typeface="Arial" pitchFamily="34" charset="0"/>
              <a:buChar char="•"/>
            </a:pPr>
            <a:r>
              <a:rPr lang="nl-NL" sz="2000" dirty="0">
                <a:solidFill>
                  <a:srgbClr val="2A4C60"/>
                </a:solidFill>
                <a:latin typeface="Montserrat Light" panose="00000400000000000000" pitchFamily="50" charset="0"/>
              </a:rPr>
              <a:t>De ouders volgen een eigen werkwijze bijvoorbeeld met betrekking tot het advies over…roken, voorkeurshouding, rust en regelmaat, enzovoort. </a:t>
            </a:r>
          </a:p>
          <a:p>
            <a:r>
              <a:rPr lang="nl-NL" sz="2000" dirty="0">
                <a:solidFill>
                  <a:srgbClr val="2A4C60"/>
                </a:solidFill>
                <a:latin typeface="Montserrat Light" panose="00000400000000000000" pitchFamily="50" charset="0"/>
              </a:rPr>
              <a:t> </a:t>
            </a:r>
          </a:p>
          <a:p>
            <a:r>
              <a:rPr lang="nl-NL" sz="2000" dirty="0">
                <a:solidFill>
                  <a:srgbClr val="F1B39B"/>
                </a:solidFill>
                <a:latin typeface="Montserrat Light" panose="00000400000000000000" pitchFamily="50" charset="0"/>
              </a:rPr>
              <a:t>Voorbeelden woonleefsituatie: </a:t>
            </a:r>
          </a:p>
          <a:p>
            <a:pPr marL="342900" indent="-342900">
              <a:buFont typeface="Arial" panose="020B0604020202020204" pitchFamily="34" charset="0"/>
              <a:buChar char="•"/>
            </a:pPr>
            <a:r>
              <a:rPr lang="nl-NL" sz="2000" dirty="0">
                <a:solidFill>
                  <a:srgbClr val="2A4C60"/>
                </a:solidFill>
                <a:latin typeface="Montserrat Light" panose="00000400000000000000" pitchFamily="50" charset="0"/>
              </a:rPr>
              <a:t>Moeder ziet tegen de zorg en opvoeding op, omdat ze weinig familie heeft waar ze op terug kan vallen. </a:t>
            </a: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1262110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0"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sp>
        <p:nvSpPr>
          <p:cNvPr id="4" name="Titel 3"/>
          <p:cNvSpPr>
            <a:spLocks noGrp="1"/>
          </p:cNvSpPr>
          <p:nvPr>
            <p:ph type="title"/>
          </p:nvPr>
        </p:nvSpPr>
        <p:spPr>
          <a:xfrm>
            <a:off x="611560" y="-12692"/>
            <a:ext cx="8229600" cy="1143000"/>
          </a:xfrm>
        </p:spPr>
        <p:txBody>
          <a:bodyPr>
            <a:normAutofit/>
          </a:bodyPr>
          <a:lstStyle/>
          <a:p>
            <a:pPr algn="l"/>
            <a:r>
              <a:rPr lang="nl-NL" sz="5400" dirty="0">
                <a:solidFill>
                  <a:srgbClr val="F1B39B"/>
                </a:solidFill>
                <a:latin typeface="olivier" pitchFamily="2" charset="0"/>
              </a:rPr>
              <a:t>Wat is vroegsignalering?</a:t>
            </a:r>
          </a:p>
        </p:txBody>
      </p:sp>
      <p:sp>
        <p:nvSpPr>
          <p:cNvPr id="13" name="Tekstvak 12"/>
          <p:cNvSpPr txBox="1"/>
          <p:nvPr/>
        </p:nvSpPr>
        <p:spPr>
          <a:xfrm>
            <a:off x="904764" y="1277672"/>
            <a:ext cx="7128792" cy="4801314"/>
          </a:xfrm>
          <a:prstGeom prst="rect">
            <a:avLst/>
          </a:prstGeom>
          <a:noFill/>
        </p:spPr>
        <p:txBody>
          <a:bodyPr wrap="square" rtlCol="0">
            <a:spAutoFit/>
          </a:bodyPr>
          <a:lstStyle/>
          <a:p>
            <a:pPr marL="285750" indent="-285750">
              <a:buFont typeface="Arial" charset="0"/>
              <a:buChar char="•"/>
            </a:pPr>
            <a:r>
              <a:rPr lang="nl-NL" sz="2400" b="1" dirty="0">
                <a:solidFill>
                  <a:srgbClr val="2A4C60"/>
                </a:solidFill>
                <a:latin typeface="Montserrat Light" panose="00000400000000000000" pitchFamily="50" charset="0"/>
              </a:rPr>
              <a:t>Het tijdig signaleren van risico’s die kunnen leiden tot een zorgwekkende opvoedingssituatie voor het kind.</a:t>
            </a:r>
          </a:p>
          <a:p>
            <a:pPr marL="285750" indent="-285750">
              <a:buFont typeface="Arial" charset="0"/>
              <a:buChar char="•"/>
            </a:pPr>
            <a:endParaRPr lang="nl-NL" sz="2400" dirty="0">
              <a:solidFill>
                <a:srgbClr val="2A4C60"/>
              </a:solidFill>
              <a:latin typeface="Montserrat Light" panose="00000400000000000000" pitchFamily="50" charset="0"/>
            </a:endParaRPr>
          </a:p>
          <a:p>
            <a:pPr marL="285750" indent="-285750">
              <a:buFont typeface="Arial" charset="0"/>
              <a:buChar char="•"/>
            </a:pPr>
            <a:r>
              <a:rPr lang="nl-NL" sz="2400" dirty="0">
                <a:solidFill>
                  <a:srgbClr val="2A4C60"/>
                </a:solidFill>
                <a:latin typeface="Montserrat Light" panose="00000400000000000000" pitchFamily="50" charset="0"/>
              </a:rPr>
              <a:t>Vroegsignalering is naar aanleiding van een onderzoek van TNO onderdeel geworden van het Landelijk Indicatieprotocol Kraamzorg (LIP). Er is in het LIP hiervoor een uitbreiding van kraamzorguren toegekend. Dit is speciaal voor </a:t>
            </a:r>
            <a:r>
              <a:rPr lang="nl-NL" sz="2400" b="1" dirty="0">
                <a:solidFill>
                  <a:srgbClr val="2A4C60"/>
                </a:solidFill>
                <a:latin typeface="Montserrat Light" panose="00000400000000000000" pitchFamily="50" charset="0"/>
              </a:rPr>
              <a:t>observeren, signaleren en rapporteren.</a:t>
            </a:r>
          </a:p>
          <a:p>
            <a:pPr marL="285750" indent="-285750">
              <a:buFont typeface="Arial" charset="0"/>
              <a:buChar char="•"/>
            </a:pPr>
            <a:endParaRPr lang="nl-NL" sz="2400" dirty="0"/>
          </a:p>
          <a:p>
            <a:pPr marL="285750" indent="-285750">
              <a:buFont typeface="Arial" charset="0"/>
              <a:buChar char="•"/>
            </a:pPr>
            <a:endParaRPr lang="nl-NL" dirty="0"/>
          </a:p>
        </p:txBody>
      </p:sp>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173063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79512" y="-12692"/>
            <a:ext cx="8784976" cy="1143000"/>
          </a:xfrm>
        </p:spPr>
        <p:txBody>
          <a:bodyPr>
            <a:normAutofit fontScale="90000"/>
          </a:bodyPr>
          <a:lstStyle/>
          <a:p>
            <a:pPr algn="l"/>
            <a:r>
              <a:rPr lang="nl-NL" sz="4000" dirty="0">
                <a:solidFill>
                  <a:srgbClr val="C0E4DA"/>
                </a:solidFill>
                <a:latin typeface="olivier" pitchFamily="2" charset="0"/>
              </a:rPr>
              <a:t>Workshop “Rapporteren van zorgelijke situaties”</a:t>
            </a:r>
          </a:p>
        </p:txBody>
      </p:sp>
      <p:sp>
        <p:nvSpPr>
          <p:cNvPr id="13" name="Tekstvak 12"/>
          <p:cNvSpPr txBox="1"/>
          <p:nvPr/>
        </p:nvSpPr>
        <p:spPr>
          <a:xfrm>
            <a:off x="539552" y="1052736"/>
            <a:ext cx="7128792" cy="4524315"/>
          </a:xfrm>
          <a:prstGeom prst="rect">
            <a:avLst/>
          </a:prstGeom>
          <a:noFill/>
        </p:spPr>
        <p:txBody>
          <a:bodyPr wrap="square" rtlCol="0">
            <a:spAutoFit/>
          </a:bodyPr>
          <a:lstStyle/>
          <a:p>
            <a:r>
              <a:rPr lang="nl-NL" sz="2400" b="1" u="sng" dirty="0">
                <a:solidFill>
                  <a:srgbClr val="F1B39B"/>
                </a:solidFill>
                <a:latin typeface="Montserrat Light" panose="00000400000000000000" pitchFamily="50" charset="0"/>
              </a:rPr>
              <a:t>Opdracht:</a:t>
            </a:r>
          </a:p>
          <a:p>
            <a:endParaRPr lang="nl-NL" sz="2400" dirty="0">
              <a:solidFill>
                <a:srgbClr val="2A4C60"/>
              </a:solidFill>
              <a:latin typeface="Montserrat Light" panose="00000400000000000000" pitchFamily="50" charset="0"/>
            </a:endParaRPr>
          </a:p>
          <a:p>
            <a:pPr marL="342900" indent="-342900">
              <a:buFont typeface="Arial" pitchFamily="34" charset="0"/>
              <a:buChar char="•"/>
            </a:pPr>
            <a:r>
              <a:rPr lang="nl-NL" sz="2400" dirty="0">
                <a:solidFill>
                  <a:srgbClr val="2A4C60"/>
                </a:solidFill>
                <a:latin typeface="Montserrat Light" panose="00000400000000000000" pitchFamily="50" charset="0"/>
              </a:rPr>
              <a:t>Lees de casus door met je groep.</a:t>
            </a:r>
          </a:p>
          <a:p>
            <a:pPr marL="342900" indent="-342900">
              <a:buFont typeface="Arial" pitchFamily="34" charset="0"/>
              <a:buChar char="•"/>
            </a:pPr>
            <a:endParaRPr lang="nl-NL" sz="2400" dirty="0">
              <a:solidFill>
                <a:srgbClr val="2A4C60"/>
              </a:solidFill>
              <a:latin typeface="Montserrat Light" panose="00000400000000000000" pitchFamily="50" charset="0"/>
            </a:endParaRPr>
          </a:p>
          <a:p>
            <a:pPr marL="342900" indent="-342900">
              <a:buFont typeface="Arial" pitchFamily="34" charset="0"/>
              <a:buChar char="•"/>
            </a:pPr>
            <a:r>
              <a:rPr lang="nl-NL" sz="2400" dirty="0">
                <a:solidFill>
                  <a:srgbClr val="2A4C60"/>
                </a:solidFill>
                <a:latin typeface="Montserrat Light" panose="00000400000000000000" pitchFamily="50" charset="0"/>
              </a:rPr>
              <a:t>Het uitganspunt is dat je de situatie al hebt besproken met de ouders</a:t>
            </a:r>
          </a:p>
          <a:p>
            <a:pPr marL="342900" indent="-342900">
              <a:buFont typeface="Arial" pitchFamily="34" charset="0"/>
              <a:buChar char="•"/>
            </a:pPr>
            <a:endParaRPr lang="nl-NL" sz="2400" dirty="0">
              <a:solidFill>
                <a:srgbClr val="2A4C60"/>
              </a:solidFill>
              <a:latin typeface="Montserrat Light" panose="00000400000000000000" pitchFamily="50" charset="0"/>
            </a:endParaRPr>
          </a:p>
          <a:p>
            <a:pPr marL="342900" indent="-342900">
              <a:buFont typeface="Arial" pitchFamily="34" charset="0"/>
              <a:buChar char="•"/>
            </a:pPr>
            <a:r>
              <a:rPr lang="nl-NL" sz="2400" u="sng" dirty="0">
                <a:solidFill>
                  <a:srgbClr val="2A4C60"/>
                </a:solidFill>
                <a:latin typeface="Montserrat Light" panose="00000400000000000000" pitchFamily="50" charset="0"/>
              </a:rPr>
              <a:t>Wat draag je vervolgens over aan JGZ?</a:t>
            </a:r>
          </a:p>
          <a:p>
            <a:pPr marL="342900" indent="-342900">
              <a:buFont typeface="Arial" pitchFamily="34" charset="0"/>
              <a:buChar char="•"/>
            </a:pPr>
            <a:endParaRPr lang="nl-NL" sz="2400" u="sng" dirty="0">
              <a:solidFill>
                <a:srgbClr val="2A4C60"/>
              </a:solidFill>
              <a:latin typeface="Montserrat Light" panose="00000400000000000000" pitchFamily="50" charset="0"/>
            </a:endParaRPr>
          </a:p>
          <a:p>
            <a:pPr marL="342900" indent="-342900">
              <a:buFont typeface="Arial" pitchFamily="34" charset="0"/>
              <a:buChar char="•"/>
            </a:pPr>
            <a:r>
              <a:rPr lang="nl-NL" sz="2400" dirty="0">
                <a:solidFill>
                  <a:srgbClr val="2A4C60"/>
                </a:solidFill>
                <a:latin typeface="Montserrat Light" panose="00000400000000000000" pitchFamily="50" charset="0"/>
              </a:rPr>
              <a:t>En hoe zou je dit noteren op ons eigen </a:t>
            </a:r>
            <a:r>
              <a:rPr lang="nl-NL" sz="2400" dirty="0" err="1">
                <a:solidFill>
                  <a:srgbClr val="2A4C60"/>
                </a:solidFill>
                <a:latin typeface="Montserrat Light" panose="00000400000000000000" pitchFamily="50" charset="0"/>
              </a:rPr>
              <a:t>vroegsignaleringsformulier</a:t>
            </a:r>
            <a:r>
              <a:rPr lang="nl-NL" sz="2400" dirty="0">
                <a:solidFill>
                  <a:srgbClr val="2A4C60"/>
                </a:solidFill>
                <a:latin typeface="Montserrat Light" panose="00000400000000000000" pitchFamily="50" charset="0"/>
              </a:rPr>
              <a:t>?</a:t>
            </a:r>
            <a:endParaRPr lang="nl-NL" sz="2400" u="sng" dirty="0">
              <a:solidFill>
                <a:srgbClr val="2A4C60"/>
              </a:solidFill>
              <a:latin typeface="Montserrat Light" panose="00000400000000000000" pitchFamily="50" charset="0"/>
            </a:endParaRPr>
          </a:p>
          <a:p>
            <a:endParaRPr lang="nl-NL" sz="2400" u="sng" dirty="0"/>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547331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35599" y="17755"/>
            <a:ext cx="8229600" cy="1143000"/>
          </a:xfrm>
        </p:spPr>
        <p:txBody>
          <a:bodyPr>
            <a:normAutofit/>
          </a:bodyPr>
          <a:lstStyle/>
          <a:p>
            <a:pPr algn="l"/>
            <a:r>
              <a:rPr lang="nl-NL" sz="5400" dirty="0">
                <a:solidFill>
                  <a:srgbClr val="F1B39B"/>
                </a:solidFill>
                <a:latin typeface="olivier" pitchFamily="2" charset="0"/>
              </a:rPr>
              <a:t>Informatie van JGZ</a:t>
            </a:r>
          </a:p>
        </p:txBody>
      </p:sp>
      <p:sp>
        <p:nvSpPr>
          <p:cNvPr id="13" name="Tekstvak 12"/>
          <p:cNvSpPr txBox="1"/>
          <p:nvPr/>
        </p:nvSpPr>
        <p:spPr>
          <a:xfrm>
            <a:off x="539552" y="1036454"/>
            <a:ext cx="8496944" cy="5262979"/>
          </a:xfrm>
          <a:prstGeom prst="rect">
            <a:avLst/>
          </a:prstGeom>
          <a:noFill/>
        </p:spPr>
        <p:txBody>
          <a:bodyPr wrap="square" rtlCol="0">
            <a:spAutoFit/>
          </a:bodyPr>
          <a:lstStyle/>
          <a:p>
            <a:r>
              <a:rPr lang="nl-NL" sz="2400" dirty="0">
                <a:solidFill>
                  <a:srgbClr val="2A4C60"/>
                </a:solidFill>
                <a:latin typeface="Montserrat Light" panose="00000400000000000000" pitchFamily="50" charset="0"/>
              </a:rPr>
              <a:t>Wat kan JGZ betekenen voor gezinnen waarbij sprake is van risicozorg?</a:t>
            </a:r>
          </a:p>
          <a:p>
            <a:endParaRPr lang="nl-NL" sz="2400" dirty="0">
              <a:solidFill>
                <a:srgbClr val="2A4C60"/>
              </a:solidFill>
              <a:latin typeface="Montserrat Light" panose="00000400000000000000" pitchFamily="50" charset="0"/>
            </a:endParaRPr>
          </a:p>
          <a:p>
            <a:pPr marL="342900" indent="-342900">
              <a:buFont typeface="Arial" panose="020B0604020202020204" pitchFamily="34" charset="0"/>
              <a:buChar char="•"/>
            </a:pPr>
            <a:r>
              <a:rPr lang="nl-NL" sz="2400" dirty="0">
                <a:solidFill>
                  <a:srgbClr val="2A4C60"/>
                </a:solidFill>
                <a:latin typeface="Montserrat Light" panose="00000400000000000000" pitchFamily="50" charset="0"/>
              </a:rPr>
              <a:t>Prenataal huisbezoek</a:t>
            </a:r>
          </a:p>
          <a:p>
            <a:pPr marL="342900" indent="-342900">
              <a:buFont typeface="Arial" panose="020B0604020202020204" pitchFamily="34" charset="0"/>
              <a:buChar char="•"/>
            </a:pPr>
            <a:endParaRPr lang="nl-NL" sz="2400" dirty="0">
              <a:solidFill>
                <a:srgbClr val="2A4C60"/>
              </a:solidFill>
              <a:latin typeface="Montserrat Light" panose="00000400000000000000" pitchFamily="50" charset="0"/>
            </a:endParaRPr>
          </a:p>
          <a:p>
            <a:pPr marL="342900" indent="-342900">
              <a:buFont typeface="Arial" panose="020B0604020202020204" pitchFamily="34" charset="0"/>
              <a:buChar char="•"/>
            </a:pPr>
            <a:r>
              <a:rPr lang="nl-NL" sz="2400" dirty="0">
                <a:solidFill>
                  <a:srgbClr val="2A4C60"/>
                </a:solidFill>
                <a:latin typeface="Montserrat Light" panose="00000400000000000000" pitchFamily="50" charset="0"/>
              </a:rPr>
              <a:t>Eerste huisbezoek van de jeugdverpleegkundige</a:t>
            </a:r>
          </a:p>
          <a:p>
            <a:pPr marL="342900" indent="-342900">
              <a:buFont typeface="Arial" panose="020B0604020202020204" pitchFamily="34" charset="0"/>
              <a:buChar char="•"/>
            </a:pPr>
            <a:endParaRPr lang="nl-NL" sz="2400" dirty="0">
              <a:solidFill>
                <a:srgbClr val="2A4C60"/>
              </a:solidFill>
              <a:latin typeface="Montserrat Light" panose="00000400000000000000" pitchFamily="50" charset="0"/>
            </a:endParaRPr>
          </a:p>
          <a:p>
            <a:pPr marL="342900" indent="-342900">
              <a:buFont typeface="Arial" panose="020B0604020202020204" pitchFamily="34" charset="0"/>
              <a:buChar char="•"/>
            </a:pPr>
            <a:r>
              <a:rPr lang="nl-NL" sz="2400" dirty="0">
                <a:solidFill>
                  <a:srgbClr val="2A4C60"/>
                </a:solidFill>
                <a:latin typeface="Montserrat Light" panose="00000400000000000000" pitchFamily="50" charset="0"/>
              </a:rPr>
              <a:t>Stevig ouderschap</a:t>
            </a:r>
          </a:p>
          <a:p>
            <a:endParaRPr lang="nl-NL" sz="2400" dirty="0">
              <a:solidFill>
                <a:srgbClr val="2A4C60"/>
              </a:solidFill>
              <a:latin typeface="Montserrat Light" panose="00000400000000000000" pitchFamily="50" charset="0"/>
            </a:endParaRPr>
          </a:p>
          <a:p>
            <a:pPr marL="449263"/>
            <a:r>
              <a:rPr lang="nl-NL" sz="2400" dirty="0">
                <a:solidFill>
                  <a:srgbClr val="2A4C60"/>
                </a:solidFill>
                <a:latin typeface="Montserrat Light" panose="00000400000000000000" pitchFamily="50" charset="0"/>
              </a:rPr>
              <a:t>Dit filmpje geeft een duidelijk beeld van wat Stevig Ouderschap is en hoe het bij de opvoeding van een kind kan helpen:</a:t>
            </a:r>
          </a:p>
          <a:p>
            <a:pPr marL="449263"/>
            <a:r>
              <a:rPr lang="nl-NL" sz="2400" dirty="0">
                <a:solidFill>
                  <a:srgbClr val="2A4C60"/>
                </a:solidFill>
                <a:latin typeface="Montserrat Light" panose="00000400000000000000" pitchFamily="50" charset="0"/>
                <a:hlinkClick r:id="rId2"/>
              </a:rPr>
              <a:t>http://www.youtube.com/watch?v=kGk1GLioPGo</a:t>
            </a:r>
            <a:r>
              <a:rPr lang="nl-NL" sz="2400" dirty="0">
                <a:solidFill>
                  <a:srgbClr val="2A4C60"/>
                </a:solidFill>
                <a:latin typeface="Montserrat Light" panose="00000400000000000000" pitchFamily="50" charset="0"/>
              </a:rPr>
              <a:t> </a:t>
            </a:r>
          </a:p>
          <a:p>
            <a:endParaRPr lang="nl-NL" sz="2400" u="sng" dirty="0"/>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1767370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57575" y="188640"/>
            <a:ext cx="8229600" cy="1143000"/>
          </a:xfrm>
        </p:spPr>
        <p:txBody>
          <a:bodyPr>
            <a:normAutofit/>
          </a:bodyPr>
          <a:lstStyle/>
          <a:p>
            <a:pPr algn="l"/>
            <a:r>
              <a:rPr lang="nl-NL" sz="5400" dirty="0">
                <a:solidFill>
                  <a:srgbClr val="C0E4DA"/>
                </a:solidFill>
                <a:latin typeface="olivier" pitchFamily="2" charset="0"/>
              </a:rPr>
              <a:t>Afsluiting en evaluatie</a:t>
            </a:r>
          </a:p>
        </p:txBody>
      </p:sp>
      <p:sp>
        <p:nvSpPr>
          <p:cNvPr id="13" name="Tekstvak 12"/>
          <p:cNvSpPr txBox="1"/>
          <p:nvPr/>
        </p:nvSpPr>
        <p:spPr>
          <a:xfrm>
            <a:off x="381248" y="1268760"/>
            <a:ext cx="7359104" cy="1938992"/>
          </a:xfrm>
          <a:prstGeom prst="rect">
            <a:avLst/>
          </a:prstGeom>
          <a:noFill/>
        </p:spPr>
        <p:txBody>
          <a:bodyPr wrap="square" rtlCol="0">
            <a:spAutoFit/>
          </a:bodyPr>
          <a:lstStyle/>
          <a:p>
            <a:endParaRPr lang="nl-NL" sz="2400" dirty="0"/>
          </a:p>
          <a:p>
            <a:r>
              <a:rPr lang="nl-NL" sz="2400" dirty="0">
                <a:solidFill>
                  <a:srgbClr val="2A4C60"/>
                </a:solidFill>
                <a:latin typeface="Montserrat Light" panose="00000400000000000000" pitchFamily="50" charset="0"/>
              </a:rPr>
              <a:t>Wat heb je van de scholing geleerd?</a:t>
            </a:r>
          </a:p>
          <a:p>
            <a:endParaRPr lang="nl-NL" sz="2400" dirty="0">
              <a:solidFill>
                <a:srgbClr val="2A4C60"/>
              </a:solidFill>
              <a:latin typeface="Montserrat Light" panose="00000400000000000000" pitchFamily="50" charset="0"/>
            </a:endParaRPr>
          </a:p>
          <a:p>
            <a:r>
              <a:rPr lang="nl-NL" sz="2400" dirty="0">
                <a:solidFill>
                  <a:srgbClr val="2A4C60"/>
                </a:solidFill>
                <a:latin typeface="Montserrat Light" panose="00000400000000000000" pitchFamily="50" charset="0"/>
              </a:rPr>
              <a:t>Vul a.u.b. ook het evaluatieformulier in. Dit wordt gebruikt om de training te verbeteren.</a:t>
            </a: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pic>
        <p:nvPicPr>
          <p:cNvPr id="15" name="Picture 2" descr="http://3gejiantou.com/data/upload/c/c04913b3573c6be7d986a5727da168c4.jpg"/>
          <p:cNvPicPr>
            <a:picLocks noChangeAspect="1" noChangeArrowheads="1"/>
          </p:cNvPicPr>
          <p:nvPr/>
        </p:nvPicPr>
        <p:blipFill rotWithShape="1">
          <a:blip r:embed="rId5">
            <a:extLst>
              <a:ext uri="{28A0092B-C50C-407E-A947-70E740481C1C}">
                <a14:useLocalDpi xmlns:a14="http://schemas.microsoft.com/office/drawing/2010/main" val="0"/>
              </a:ext>
            </a:extLst>
          </a:blip>
          <a:srcRect r="13655"/>
          <a:stretch/>
        </p:blipFill>
        <p:spPr bwMode="auto">
          <a:xfrm>
            <a:off x="5673628" y="3284984"/>
            <a:ext cx="2982712" cy="2590790"/>
          </a:xfrm>
          <a:prstGeom prst="rect">
            <a:avLst/>
          </a:prstGeom>
          <a:noFill/>
          <a:ln w="38100">
            <a:solidFill>
              <a:srgbClr val="C0E4D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751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0"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sp>
        <p:nvSpPr>
          <p:cNvPr id="4" name="Titel 3"/>
          <p:cNvSpPr>
            <a:spLocks noGrp="1"/>
          </p:cNvSpPr>
          <p:nvPr>
            <p:ph type="title"/>
          </p:nvPr>
        </p:nvSpPr>
        <p:spPr>
          <a:xfrm>
            <a:off x="611560" y="-12692"/>
            <a:ext cx="8229600" cy="1143000"/>
          </a:xfrm>
        </p:spPr>
        <p:txBody>
          <a:bodyPr>
            <a:normAutofit/>
          </a:bodyPr>
          <a:lstStyle/>
          <a:p>
            <a:pPr algn="l"/>
            <a:r>
              <a:rPr lang="nl-NL" sz="5400" dirty="0">
                <a:solidFill>
                  <a:srgbClr val="F1B39B"/>
                </a:solidFill>
                <a:latin typeface="olivier" pitchFamily="2" charset="0"/>
              </a:rPr>
              <a:t>Waarom vroegsignalering?</a:t>
            </a:r>
          </a:p>
        </p:txBody>
      </p:sp>
      <p:sp>
        <p:nvSpPr>
          <p:cNvPr id="13" name="Tekstvak 12"/>
          <p:cNvSpPr txBox="1"/>
          <p:nvPr/>
        </p:nvSpPr>
        <p:spPr>
          <a:xfrm>
            <a:off x="1161964" y="1104405"/>
            <a:ext cx="7128792" cy="5078313"/>
          </a:xfrm>
          <a:prstGeom prst="rect">
            <a:avLst/>
          </a:prstGeom>
          <a:noFill/>
        </p:spPr>
        <p:txBody>
          <a:bodyPr wrap="square" rtlCol="0">
            <a:spAutoFit/>
          </a:bodyPr>
          <a:lstStyle/>
          <a:p>
            <a:pPr marL="342900" indent="-342900">
              <a:buFont typeface="Arial" charset="0"/>
              <a:buChar char="•"/>
            </a:pPr>
            <a:r>
              <a:rPr lang="nl-NL" sz="2400" dirty="0">
                <a:solidFill>
                  <a:srgbClr val="2A4C60"/>
                </a:solidFill>
                <a:latin typeface="Montserrat Light" panose="00000400000000000000" pitchFamily="50" charset="0"/>
              </a:rPr>
              <a:t>Hoe eerder gesignaleerd wordt, </a:t>
            </a:r>
          </a:p>
          <a:p>
            <a:pPr marL="342900" indent="-342900">
              <a:buFont typeface="Arial" charset="0"/>
              <a:buChar char="•"/>
            </a:pPr>
            <a:r>
              <a:rPr lang="nl-NL" sz="2400" dirty="0">
                <a:solidFill>
                  <a:srgbClr val="2A4C60"/>
                </a:solidFill>
                <a:latin typeface="Montserrat Light" panose="00000400000000000000" pitchFamily="50" charset="0"/>
              </a:rPr>
              <a:t>des te eerder maatregelen, </a:t>
            </a:r>
          </a:p>
          <a:p>
            <a:pPr marL="342900" indent="-342900">
              <a:buFont typeface="Arial" charset="0"/>
              <a:buChar char="•"/>
            </a:pPr>
            <a:r>
              <a:rPr lang="nl-NL" sz="2400" dirty="0">
                <a:solidFill>
                  <a:srgbClr val="2A4C60"/>
                </a:solidFill>
                <a:latin typeface="Montserrat Light" panose="00000400000000000000" pitchFamily="50" charset="0"/>
              </a:rPr>
              <a:t>des te minder schade het kind oploopt.</a:t>
            </a:r>
          </a:p>
          <a:p>
            <a:pPr marL="342900" indent="-342900">
              <a:buFont typeface="Arial" charset="0"/>
              <a:buChar char="•"/>
            </a:pPr>
            <a:endParaRPr lang="nl-NL" sz="1200" dirty="0">
              <a:solidFill>
                <a:srgbClr val="2A4C60"/>
              </a:solidFill>
              <a:latin typeface="Montserrat Light" panose="00000400000000000000" pitchFamily="50" charset="0"/>
            </a:endParaRPr>
          </a:p>
          <a:p>
            <a:r>
              <a:rPr lang="nl-NL" sz="2400" b="1" dirty="0">
                <a:solidFill>
                  <a:srgbClr val="2A4C60"/>
                </a:solidFill>
                <a:latin typeface="Montserrat Light" panose="00000400000000000000" pitchFamily="50" charset="0"/>
              </a:rPr>
              <a:t>Maatregelen in de eerste drie levensjaren kosten het minst en zijn het meest effectief.</a:t>
            </a:r>
          </a:p>
          <a:p>
            <a:endParaRPr lang="nl-NL" sz="1200" dirty="0">
              <a:solidFill>
                <a:srgbClr val="2A4C60"/>
              </a:solidFill>
              <a:latin typeface="Montserrat Light" panose="00000400000000000000" pitchFamily="50" charset="0"/>
            </a:endParaRPr>
          </a:p>
          <a:p>
            <a:r>
              <a:rPr lang="nl-NL" sz="2400" dirty="0">
                <a:solidFill>
                  <a:srgbClr val="2A4C60"/>
                </a:solidFill>
                <a:latin typeface="Montserrat Light" panose="00000400000000000000" pitchFamily="50" charset="0"/>
              </a:rPr>
              <a:t>Enkele cijfers:</a:t>
            </a:r>
          </a:p>
          <a:p>
            <a:r>
              <a:rPr lang="nl-NL" sz="2400" dirty="0">
                <a:solidFill>
                  <a:srgbClr val="2A4C60"/>
                </a:solidFill>
                <a:latin typeface="Montserrat Light" panose="00000400000000000000" pitchFamily="50" charset="0"/>
              </a:rPr>
              <a:t>Jaarlijks:	100.000 kinderen mishandeld, 		dat is 30 op de 1000 kinderen.</a:t>
            </a:r>
          </a:p>
          <a:p>
            <a:r>
              <a:rPr lang="nl-NL" sz="2400" dirty="0">
                <a:solidFill>
                  <a:srgbClr val="2A4C60"/>
                </a:solidFill>
                <a:latin typeface="Montserrat Light" panose="00000400000000000000" pitchFamily="50" charset="0"/>
              </a:rPr>
              <a:t>Wekelijks:	1 kind overlijdt aan gevolgen van 		mishandeling.</a:t>
            </a:r>
          </a:p>
          <a:p>
            <a:r>
              <a:rPr lang="nl-NL" sz="2400" dirty="0">
                <a:solidFill>
                  <a:srgbClr val="2A4C60"/>
                </a:solidFill>
                <a:latin typeface="Montserrat Light" panose="00000400000000000000" pitchFamily="50" charset="0"/>
              </a:rPr>
              <a:t>Dagelijks:	Elk uur een serieuze melding bij 		het AMK</a:t>
            </a:r>
            <a:r>
              <a:rPr lang="nl-NL" sz="1200" dirty="0">
                <a:solidFill>
                  <a:srgbClr val="2A4C60"/>
                </a:solidFill>
                <a:latin typeface="Montserrat Light" panose="00000400000000000000" pitchFamily="50" charset="0"/>
              </a:rPr>
              <a:t>(Advies en Meldpunt Kindermishandeling)</a:t>
            </a:r>
          </a:p>
        </p:txBody>
      </p:sp>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173063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1560" y="-12692"/>
            <a:ext cx="8229600" cy="1143000"/>
          </a:xfrm>
        </p:spPr>
        <p:txBody>
          <a:bodyPr>
            <a:normAutofit/>
          </a:bodyPr>
          <a:lstStyle/>
          <a:p>
            <a:pPr algn="l"/>
            <a:r>
              <a:rPr lang="nl-NL" sz="5400" dirty="0">
                <a:solidFill>
                  <a:srgbClr val="F1B39B"/>
                </a:solidFill>
                <a:latin typeface="olivier" pitchFamily="2" charset="0"/>
              </a:rPr>
              <a:t>Nog meer cijfers en feiten…</a:t>
            </a:r>
          </a:p>
        </p:txBody>
      </p:sp>
      <p:pic>
        <p:nvPicPr>
          <p:cNvPr id="12" name="Afbeelding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4" name="Tijdelijke aanduiding voor inhoud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a:prstGeom prst="rect">
            <a:avLst/>
          </a:prstGeom>
        </p:spPr>
      </p:pic>
      <p:pic>
        <p:nvPicPr>
          <p:cNvPr id="15" name="Afbeelding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13" name="Tekstvak 12"/>
          <p:cNvSpPr txBox="1"/>
          <p:nvPr/>
        </p:nvSpPr>
        <p:spPr>
          <a:xfrm>
            <a:off x="1472199" y="1153234"/>
            <a:ext cx="7128792" cy="4524315"/>
          </a:xfrm>
          <a:prstGeom prst="rect">
            <a:avLst/>
          </a:prstGeom>
          <a:noFill/>
        </p:spPr>
        <p:txBody>
          <a:bodyPr wrap="square" rtlCol="0">
            <a:spAutoFit/>
          </a:bodyPr>
          <a:lstStyle/>
          <a:p>
            <a:r>
              <a:rPr lang="nl-NL" sz="2400" dirty="0">
                <a:solidFill>
                  <a:srgbClr val="2A4C60"/>
                </a:solidFill>
                <a:latin typeface="Montserrat Light" panose="00000400000000000000" pitchFamily="50" charset="0"/>
              </a:rPr>
              <a:t>Bij kindermishandeling komt </a:t>
            </a:r>
            <a:r>
              <a:rPr lang="nl-NL" sz="2400" u="sng" dirty="0">
                <a:solidFill>
                  <a:srgbClr val="2A4C60"/>
                </a:solidFill>
                <a:latin typeface="Montserrat Light" panose="00000400000000000000" pitchFamily="50" charset="0"/>
              </a:rPr>
              <a:t>verwaarlozing</a:t>
            </a:r>
            <a:r>
              <a:rPr lang="nl-NL" sz="2400" dirty="0">
                <a:solidFill>
                  <a:srgbClr val="2A4C60"/>
                </a:solidFill>
                <a:latin typeface="Montserrat Light" panose="00000400000000000000" pitchFamily="50" charset="0"/>
              </a:rPr>
              <a:t> het meest voor. Vooral in de vorm van:</a:t>
            </a:r>
          </a:p>
          <a:p>
            <a:pPr marL="285750" indent="-285750">
              <a:buFont typeface="Arial" charset="0"/>
              <a:buChar char="•"/>
            </a:pPr>
            <a:r>
              <a:rPr lang="nl-NL" sz="2400" dirty="0">
                <a:solidFill>
                  <a:srgbClr val="2A4C60"/>
                </a:solidFill>
                <a:latin typeface="Montserrat Light" panose="00000400000000000000" pitchFamily="50" charset="0"/>
              </a:rPr>
              <a:t>Fysieke verwaarlozing </a:t>
            </a:r>
            <a:r>
              <a:rPr lang="nl-NL" sz="1200" dirty="0">
                <a:solidFill>
                  <a:srgbClr val="2A4C60"/>
                </a:solidFill>
                <a:latin typeface="Montserrat Light" panose="00000400000000000000" pitchFamily="50" charset="0"/>
              </a:rPr>
              <a:t>(bijvoorbeeld onvoldoende te eten krijgen)</a:t>
            </a:r>
          </a:p>
          <a:p>
            <a:pPr marL="285750" indent="-285750">
              <a:buFont typeface="Arial" charset="0"/>
              <a:buChar char="•"/>
            </a:pPr>
            <a:r>
              <a:rPr lang="nl-NL" sz="2400" dirty="0">
                <a:solidFill>
                  <a:srgbClr val="2A4C60"/>
                </a:solidFill>
                <a:latin typeface="Montserrat Light" panose="00000400000000000000" pitchFamily="50" charset="0"/>
              </a:rPr>
              <a:t>Emotionele verwaarlozing </a:t>
            </a:r>
            <a:r>
              <a:rPr lang="nl-NL" sz="1200" dirty="0">
                <a:solidFill>
                  <a:srgbClr val="2A4C60"/>
                </a:solidFill>
                <a:latin typeface="Montserrat Light" panose="00000400000000000000" pitchFamily="50" charset="0"/>
              </a:rPr>
              <a:t>(bijvoorbeeld geen/weinig aandacht  of krijgen)</a:t>
            </a:r>
          </a:p>
          <a:p>
            <a:pPr marL="285750" indent="-285750">
              <a:buFont typeface="Arial" charset="0"/>
              <a:buChar char="•"/>
            </a:pPr>
            <a:r>
              <a:rPr lang="nl-NL" sz="2400" dirty="0">
                <a:solidFill>
                  <a:srgbClr val="2A4C60"/>
                </a:solidFill>
                <a:latin typeface="Montserrat Light" panose="00000400000000000000" pitchFamily="50" charset="0"/>
              </a:rPr>
              <a:t>Onderwijs </a:t>
            </a:r>
            <a:r>
              <a:rPr lang="nl-NL" sz="1200" dirty="0">
                <a:solidFill>
                  <a:srgbClr val="2A4C60"/>
                </a:solidFill>
                <a:latin typeface="Montserrat Light" panose="00000400000000000000" pitchFamily="50" charset="0"/>
              </a:rPr>
              <a:t>(bijvoorbeeld niet naar school brengen)</a:t>
            </a:r>
          </a:p>
          <a:p>
            <a:endParaRPr lang="nl-NL" sz="1200" dirty="0">
              <a:solidFill>
                <a:srgbClr val="2A4C60"/>
              </a:solidFill>
              <a:latin typeface="Montserrat Light" panose="00000400000000000000" pitchFamily="50" charset="0"/>
            </a:endParaRPr>
          </a:p>
          <a:p>
            <a:r>
              <a:rPr lang="nl-NL" sz="2400" dirty="0">
                <a:solidFill>
                  <a:srgbClr val="2A4C60"/>
                </a:solidFill>
                <a:latin typeface="Montserrat Light" panose="00000400000000000000" pitchFamily="50" charset="0"/>
              </a:rPr>
              <a:t>Seksueel misbruik:</a:t>
            </a:r>
          </a:p>
          <a:p>
            <a:pPr marL="342900" indent="-342900">
              <a:buFont typeface="Arial" charset="0"/>
              <a:buChar char="•"/>
            </a:pPr>
            <a:r>
              <a:rPr lang="nl-NL" sz="2400" dirty="0">
                <a:solidFill>
                  <a:srgbClr val="2A4C60"/>
                </a:solidFill>
                <a:latin typeface="Montserrat Light" panose="00000400000000000000" pitchFamily="50" charset="0"/>
              </a:rPr>
              <a:t>Van alle 16-jarige meisjes is 8% seksueel misbruikt door een familielid.</a:t>
            </a:r>
          </a:p>
          <a:p>
            <a:pPr marL="342900" indent="-342900">
              <a:buFont typeface="Arial" charset="0"/>
              <a:buChar char="•"/>
            </a:pPr>
            <a:r>
              <a:rPr lang="nl-NL" sz="2400" dirty="0">
                <a:solidFill>
                  <a:srgbClr val="2A4C60"/>
                </a:solidFill>
                <a:latin typeface="Montserrat Light" panose="00000400000000000000" pitchFamily="50" charset="0"/>
              </a:rPr>
              <a:t>De helft langer dan een jaar.</a:t>
            </a:r>
          </a:p>
          <a:p>
            <a:pPr marL="342900" indent="-342900">
              <a:buFont typeface="Arial" charset="0"/>
              <a:buChar char="•"/>
            </a:pPr>
            <a:r>
              <a:rPr lang="nl-NL" sz="2400" dirty="0">
                <a:solidFill>
                  <a:srgbClr val="2A4C60"/>
                </a:solidFill>
                <a:latin typeface="Montserrat Light" panose="00000400000000000000" pitchFamily="50" charset="0"/>
              </a:rPr>
              <a:t>De meeste meisjes waren tussen de 8 en 12 jaar.</a:t>
            </a:r>
          </a:p>
        </p:txBody>
      </p:sp>
    </p:spTree>
    <p:extLst>
      <p:ext uri="{BB962C8B-B14F-4D97-AF65-F5344CB8AC3E}">
        <p14:creationId xmlns:p14="http://schemas.microsoft.com/office/powerpoint/2010/main" val="173063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1560" y="-12692"/>
            <a:ext cx="8229600" cy="1143000"/>
          </a:xfrm>
        </p:spPr>
        <p:txBody>
          <a:bodyPr>
            <a:normAutofit/>
          </a:bodyPr>
          <a:lstStyle/>
          <a:p>
            <a:pPr algn="l"/>
            <a:r>
              <a:rPr lang="nl-NL" sz="5400" dirty="0">
                <a:solidFill>
                  <a:srgbClr val="F1B39B"/>
                </a:solidFill>
                <a:latin typeface="olivier" pitchFamily="2" charset="0"/>
              </a:rPr>
              <a:t>Nog meer cijfers en feiten…</a:t>
            </a: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101" y="3993479"/>
            <a:ext cx="1823715" cy="2735573"/>
          </a:xfrm>
          <a:prstGeom prst="rect">
            <a:avLst/>
          </a:prstGeom>
          <a:ln w="57150">
            <a:solidFill>
              <a:srgbClr val="C0E4DA"/>
            </a:solidFill>
          </a:ln>
        </p:spPr>
      </p:pic>
      <p:sp>
        <p:nvSpPr>
          <p:cNvPr id="13" name="Tekstvak 12"/>
          <p:cNvSpPr txBox="1"/>
          <p:nvPr/>
        </p:nvSpPr>
        <p:spPr>
          <a:xfrm>
            <a:off x="1987582" y="1065198"/>
            <a:ext cx="7128792" cy="4893647"/>
          </a:xfrm>
          <a:prstGeom prst="rect">
            <a:avLst/>
          </a:prstGeom>
          <a:noFill/>
        </p:spPr>
        <p:txBody>
          <a:bodyPr wrap="square" rtlCol="0">
            <a:spAutoFit/>
          </a:bodyPr>
          <a:lstStyle/>
          <a:p>
            <a:pPr marL="342900" indent="-342900">
              <a:buFont typeface="Arial" charset="0"/>
              <a:buChar char="•"/>
            </a:pPr>
            <a:r>
              <a:rPr lang="nl-NL" sz="2400" dirty="0">
                <a:solidFill>
                  <a:srgbClr val="2A4C60"/>
                </a:solidFill>
                <a:latin typeface="Montserrat Light" panose="00000400000000000000" pitchFamily="50" charset="0"/>
              </a:rPr>
              <a:t>Per jaar zijn meer dan 100.000 kinderen getuige van huiselijk geweld. Ze voelen de spanning. Horen de kreten, zien de verwondingen.</a:t>
            </a:r>
          </a:p>
          <a:p>
            <a:endParaRPr lang="nl-NL" sz="2400" dirty="0">
              <a:solidFill>
                <a:srgbClr val="2A4C60"/>
              </a:solidFill>
              <a:latin typeface="Montserrat Light" panose="00000400000000000000" pitchFamily="50" charset="0"/>
            </a:endParaRPr>
          </a:p>
          <a:p>
            <a:pPr marL="342900" indent="-342900">
              <a:buFont typeface="Arial" charset="0"/>
              <a:buChar char="•"/>
            </a:pPr>
            <a:r>
              <a:rPr lang="nl-NL" sz="2400" dirty="0">
                <a:solidFill>
                  <a:srgbClr val="2A4C60"/>
                </a:solidFill>
                <a:latin typeface="Montserrat Light" panose="00000400000000000000" pitchFamily="50" charset="0"/>
              </a:rPr>
              <a:t>Kinderen die getuige zijn van huiselijk geweld lopen ernstige psychische schade op.</a:t>
            </a:r>
          </a:p>
          <a:p>
            <a:endParaRPr lang="nl-NL" sz="2400" dirty="0">
              <a:solidFill>
                <a:srgbClr val="2A4C60"/>
              </a:solidFill>
              <a:latin typeface="Montserrat Light" panose="00000400000000000000" pitchFamily="50" charset="0"/>
            </a:endParaRPr>
          </a:p>
          <a:p>
            <a:pPr marL="342900" indent="-342900">
              <a:buFont typeface="Arial" charset="0"/>
              <a:buChar char="•"/>
            </a:pPr>
            <a:r>
              <a:rPr lang="nl-NL" sz="2400" dirty="0">
                <a:solidFill>
                  <a:srgbClr val="2A4C60"/>
                </a:solidFill>
                <a:latin typeface="Montserrat Light" panose="00000400000000000000" pitchFamily="50" charset="0"/>
              </a:rPr>
              <a:t>Uit Scandinavisch onderzoek is een toename gebleken van huiselijk geweld tijdens de zwangerschap en in de eerste levensjaren van kind(eren).</a:t>
            </a:r>
          </a:p>
        </p:txBody>
      </p:sp>
    </p:spTree>
    <p:extLst>
      <p:ext uri="{BB962C8B-B14F-4D97-AF65-F5344CB8AC3E}">
        <p14:creationId xmlns:p14="http://schemas.microsoft.com/office/powerpoint/2010/main" val="4042133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23528" y="6158"/>
            <a:ext cx="8532440" cy="1143000"/>
          </a:xfrm>
        </p:spPr>
        <p:txBody>
          <a:bodyPr>
            <a:noAutofit/>
          </a:bodyPr>
          <a:lstStyle/>
          <a:p>
            <a:pPr algn="l"/>
            <a:r>
              <a:rPr lang="nl-NL" sz="5400" dirty="0">
                <a:solidFill>
                  <a:srgbClr val="C0E4DA"/>
                </a:solidFill>
                <a:latin typeface="olivier" pitchFamily="2" charset="0"/>
              </a:rPr>
              <a:t>Rol kraamzorg en verloskunde</a:t>
            </a:r>
          </a:p>
        </p:txBody>
      </p:sp>
      <p:sp>
        <p:nvSpPr>
          <p:cNvPr id="13" name="Tekstvak 12"/>
          <p:cNvSpPr txBox="1"/>
          <p:nvPr/>
        </p:nvSpPr>
        <p:spPr>
          <a:xfrm>
            <a:off x="224398" y="1149158"/>
            <a:ext cx="8740089" cy="4339650"/>
          </a:xfrm>
          <a:prstGeom prst="rect">
            <a:avLst/>
          </a:prstGeom>
          <a:noFill/>
        </p:spPr>
        <p:txBody>
          <a:bodyPr wrap="square" rtlCol="0">
            <a:spAutoFit/>
          </a:bodyPr>
          <a:lstStyle/>
          <a:p>
            <a:pPr marL="342900" indent="-342900">
              <a:buFont typeface="Arial" charset="0"/>
              <a:buChar char="•"/>
            </a:pPr>
            <a:r>
              <a:rPr lang="nl-NL" sz="2400" dirty="0">
                <a:latin typeface="Montserrat Light" panose="00000400000000000000" pitchFamily="50" charset="0"/>
              </a:rPr>
              <a:t>Signalen gaan niet verloren en een gezin kan tijdig ondersteuning krijgen als het nodig is.</a:t>
            </a:r>
          </a:p>
          <a:p>
            <a:pPr marL="342900" indent="-342900">
              <a:buFont typeface="Arial" charset="0"/>
              <a:buChar char="•"/>
            </a:pPr>
            <a:endParaRPr lang="nl-NL" sz="2400" dirty="0">
              <a:latin typeface="Montserrat Light" panose="00000400000000000000" pitchFamily="50" charset="0"/>
            </a:endParaRPr>
          </a:p>
          <a:p>
            <a:pPr marL="342900" indent="-342900">
              <a:buFont typeface="Arial" charset="0"/>
              <a:buChar char="•"/>
            </a:pPr>
            <a:r>
              <a:rPr lang="nl-NL" sz="2400" dirty="0">
                <a:latin typeface="Montserrat Light" panose="00000400000000000000" pitchFamily="50" charset="0"/>
              </a:rPr>
              <a:t>Rol in de praktijk:</a:t>
            </a:r>
          </a:p>
          <a:p>
            <a:pPr marL="800100" lvl="1" indent="-342900">
              <a:buFont typeface="Calibri" panose="020F0502020204030204" pitchFamily="34" charset="0"/>
              <a:buChar char="‐"/>
            </a:pPr>
            <a:r>
              <a:rPr lang="nl-NL" sz="2400" dirty="0">
                <a:latin typeface="Montserrat Light" panose="00000400000000000000" pitchFamily="50" charset="0"/>
              </a:rPr>
              <a:t>Observeren, signaleren, bespreken en rapporteren.</a:t>
            </a:r>
          </a:p>
          <a:p>
            <a:pPr marL="800100" lvl="1" indent="-342900">
              <a:buFont typeface="Calibri" panose="020F0502020204030204" pitchFamily="34" charset="0"/>
              <a:buChar char="‐"/>
            </a:pPr>
            <a:r>
              <a:rPr lang="nl-NL" sz="2400" dirty="0">
                <a:latin typeface="Montserrat Light" panose="00000400000000000000" pitchFamily="50" charset="0"/>
              </a:rPr>
              <a:t>Bevorderen van hechting en gezond gedrag.</a:t>
            </a:r>
          </a:p>
          <a:p>
            <a:pPr marL="800100" lvl="1" indent="-342900">
              <a:buFont typeface="Calibri" panose="020F0502020204030204" pitchFamily="34" charset="0"/>
              <a:buChar char="‐"/>
            </a:pPr>
            <a:r>
              <a:rPr lang="nl-NL" sz="2400" dirty="0">
                <a:latin typeface="Montserrat Light" panose="00000400000000000000" pitchFamily="50" charset="0"/>
              </a:rPr>
              <a:t>Voorbeeldfunctie.</a:t>
            </a:r>
          </a:p>
          <a:p>
            <a:pPr marL="800100" lvl="1" indent="-342900">
              <a:buFont typeface="Calibri" panose="020F0502020204030204" pitchFamily="34" charset="0"/>
              <a:buChar char="‐"/>
            </a:pPr>
            <a:r>
              <a:rPr lang="nl-NL" sz="2400" dirty="0">
                <a:latin typeface="Montserrat Light" panose="00000400000000000000" pitchFamily="50" charset="0"/>
              </a:rPr>
              <a:t>Indicatie zorgelijke gezinssituatie.</a:t>
            </a:r>
          </a:p>
          <a:p>
            <a:endParaRPr lang="nl-NL" sz="2000" dirty="0">
              <a:latin typeface="Montserrat Light" panose="00000400000000000000" pitchFamily="50" charset="0"/>
            </a:endParaRPr>
          </a:p>
          <a:p>
            <a:r>
              <a:rPr lang="nl-NL" sz="2000" b="1" dirty="0">
                <a:latin typeface="Montserrat Light" panose="00000400000000000000" pitchFamily="50" charset="0"/>
              </a:rPr>
              <a:t>Je kunt het niet alleen</a:t>
            </a:r>
            <a:r>
              <a:rPr lang="nl-NL" sz="2000" dirty="0">
                <a:latin typeface="Montserrat Light" panose="00000400000000000000" pitchFamily="50" charset="0"/>
              </a:rPr>
              <a:t>, en je moet het ook niet alleen willen.</a:t>
            </a:r>
          </a:p>
          <a:p>
            <a:r>
              <a:rPr lang="nl-NL" sz="2000" b="1" dirty="0">
                <a:latin typeface="Montserrat Light" panose="00000400000000000000" pitchFamily="50" charset="0"/>
              </a:rPr>
              <a:t>Ketenzorg: </a:t>
            </a:r>
            <a:r>
              <a:rPr lang="nl-NL" sz="2000" dirty="0">
                <a:latin typeface="Montserrat Light" panose="00000400000000000000" pitchFamily="50" charset="0"/>
              </a:rPr>
              <a:t>Verloskunde, kraamzorg en Jeugdgezondheidszorg.</a:t>
            </a:r>
          </a:p>
          <a:p>
            <a:endParaRPr lang="nl-NL" sz="2400" dirty="0"/>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173063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67544" y="0"/>
            <a:ext cx="8229600" cy="1143000"/>
          </a:xfrm>
        </p:spPr>
        <p:txBody>
          <a:bodyPr>
            <a:normAutofit/>
          </a:bodyPr>
          <a:lstStyle/>
          <a:p>
            <a:pPr algn="l"/>
            <a:r>
              <a:rPr lang="nl-NL" dirty="0">
                <a:solidFill>
                  <a:srgbClr val="F1B39B"/>
                </a:solidFill>
                <a:latin typeface="olivier" pitchFamily="2" charset="0"/>
              </a:rPr>
              <a:t>Vroegsignaleringsinstrument van TNO</a:t>
            </a:r>
          </a:p>
        </p:txBody>
      </p:sp>
      <p:sp>
        <p:nvSpPr>
          <p:cNvPr id="13" name="Tekstvak 12"/>
          <p:cNvSpPr txBox="1"/>
          <p:nvPr/>
        </p:nvSpPr>
        <p:spPr>
          <a:xfrm>
            <a:off x="755576" y="1148171"/>
            <a:ext cx="7941568" cy="461665"/>
          </a:xfrm>
          <a:prstGeom prst="rect">
            <a:avLst/>
          </a:prstGeom>
          <a:noFill/>
        </p:spPr>
        <p:txBody>
          <a:bodyPr wrap="square" rtlCol="0">
            <a:spAutoFit/>
          </a:bodyPr>
          <a:lstStyle/>
          <a:p>
            <a:pPr marL="342900" indent="-342900">
              <a:buFont typeface="Arial" charset="0"/>
              <a:buChar char="•"/>
            </a:pPr>
            <a:endParaRPr lang="nl-NL" sz="2400" dirty="0">
              <a:solidFill>
                <a:srgbClr val="2A4C60"/>
              </a:solidFill>
              <a:latin typeface="Montserrat Light" panose="00000400000000000000" pitchFamily="50" charset="0"/>
            </a:endParaRP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
        <p:nvSpPr>
          <p:cNvPr id="5" name="Rechthoek 4"/>
          <p:cNvSpPr/>
          <p:nvPr/>
        </p:nvSpPr>
        <p:spPr>
          <a:xfrm>
            <a:off x="344216" y="1143000"/>
            <a:ext cx="8352928" cy="4031873"/>
          </a:xfrm>
          <a:prstGeom prst="rect">
            <a:avLst/>
          </a:prstGeom>
        </p:spPr>
        <p:txBody>
          <a:bodyPr wrap="square">
            <a:spAutoFit/>
          </a:bodyPr>
          <a:lstStyle/>
          <a:p>
            <a:pPr marL="342900" indent="-342900">
              <a:buFont typeface="Arial" charset="0"/>
              <a:buChar char="•"/>
            </a:pPr>
            <a:r>
              <a:rPr lang="nl-NL" sz="2000" dirty="0">
                <a:solidFill>
                  <a:srgbClr val="2A4C60"/>
                </a:solidFill>
                <a:latin typeface="Montserrat Light" panose="00000400000000000000" pitchFamily="50" charset="0"/>
              </a:rPr>
              <a:t>TNO (onderzoeksbureau) heeft gekeken naar risicofactoren die gerelateerd zijn aan het optreden van kindermishandeling, gedragingen die kunnen leiden tot kindermishandeling of een verstoorde ouder-kindrelatie. </a:t>
            </a:r>
          </a:p>
          <a:p>
            <a:pPr marL="342900" indent="-342900">
              <a:buFont typeface="Arial" charset="0"/>
              <a:buChar char="•"/>
            </a:pPr>
            <a:endParaRPr lang="nl-NL" sz="900" dirty="0">
              <a:solidFill>
                <a:srgbClr val="2A4C60"/>
              </a:solidFill>
              <a:latin typeface="Montserrat Light" panose="00000400000000000000" pitchFamily="50" charset="0"/>
            </a:endParaRPr>
          </a:p>
          <a:p>
            <a:pPr marL="342900" indent="-342900">
              <a:buFont typeface="Arial" charset="0"/>
              <a:buChar char="•"/>
            </a:pPr>
            <a:r>
              <a:rPr lang="nl-NL" sz="2000" dirty="0">
                <a:solidFill>
                  <a:srgbClr val="2A4C60"/>
                </a:solidFill>
                <a:latin typeface="Montserrat Light" panose="00000400000000000000" pitchFamily="50" charset="0"/>
              </a:rPr>
              <a:t>Dit heeft geleid tot een lijst met risicosignalen die kraamverzorgenden kunnen waarnemen als zij in gezinnen werken. </a:t>
            </a:r>
          </a:p>
          <a:p>
            <a:pPr marL="342900" indent="-342900">
              <a:buFont typeface="Arial" charset="0"/>
              <a:buChar char="•"/>
            </a:pPr>
            <a:endParaRPr lang="nl-NL" sz="700" dirty="0">
              <a:solidFill>
                <a:srgbClr val="2A4C60"/>
              </a:solidFill>
              <a:latin typeface="Montserrat Light" panose="00000400000000000000" pitchFamily="50" charset="0"/>
            </a:endParaRPr>
          </a:p>
          <a:p>
            <a:pPr marL="342900" indent="-342900">
              <a:buFont typeface="Arial" charset="0"/>
              <a:buChar char="•"/>
            </a:pPr>
            <a:r>
              <a:rPr lang="nl-NL" sz="2000" dirty="0">
                <a:solidFill>
                  <a:srgbClr val="2A4C60"/>
                </a:solidFill>
                <a:latin typeface="Montserrat Light" panose="00000400000000000000" pitchFamily="50" charset="0"/>
              </a:rPr>
              <a:t>In het </a:t>
            </a:r>
            <a:r>
              <a:rPr lang="nl-NL" sz="2000" dirty="0" err="1">
                <a:solidFill>
                  <a:srgbClr val="2A4C60"/>
                </a:solidFill>
                <a:latin typeface="Montserrat Light" panose="00000400000000000000" pitchFamily="50" charset="0"/>
              </a:rPr>
              <a:t>vroegsignaleringsinstrument</a:t>
            </a:r>
            <a:r>
              <a:rPr lang="nl-NL" sz="2000" dirty="0">
                <a:solidFill>
                  <a:srgbClr val="2A4C60"/>
                </a:solidFill>
                <a:latin typeface="Montserrat Light" panose="00000400000000000000" pitchFamily="50" charset="0"/>
              </a:rPr>
              <a:t> is een onderverdeling gemaakt in </a:t>
            </a:r>
            <a:r>
              <a:rPr lang="nl-NL" sz="2000" b="1" dirty="0">
                <a:solidFill>
                  <a:srgbClr val="2A4C60"/>
                </a:solidFill>
                <a:latin typeface="Montserrat Light" panose="00000400000000000000" pitchFamily="50" charset="0"/>
              </a:rPr>
              <a:t>baby, moeder, andere (eigen) kinderen, gezinssituatie, woon/leefsituatie</a:t>
            </a:r>
            <a:r>
              <a:rPr lang="nl-NL" sz="2000" dirty="0">
                <a:solidFill>
                  <a:srgbClr val="2A4C60"/>
                </a:solidFill>
                <a:latin typeface="Montserrat Light" panose="00000400000000000000" pitchFamily="50" charset="0"/>
              </a:rPr>
              <a:t> en </a:t>
            </a:r>
            <a:r>
              <a:rPr lang="nl-NL" sz="2000" b="1" dirty="0">
                <a:solidFill>
                  <a:srgbClr val="2A4C60"/>
                </a:solidFill>
                <a:latin typeface="Montserrat Light" panose="00000400000000000000" pitchFamily="50" charset="0"/>
              </a:rPr>
              <a:t>overige</a:t>
            </a:r>
            <a:r>
              <a:rPr lang="nl-NL" sz="2000" dirty="0">
                <a:solidFill>
                  <a:srgbClr val="2A4C60"/>
                </a:solidFill>
                <a:latin typeface="Montserrat Light" panose="00000400000000000000" pitchFamily="50" charset="0"/>
              </a:rPr>
              <a:t> categorieën. Bij iedere categorie worden voorbeelden gegeven van risicofactoren. </a:t>
            </a:r>
          </a:p>
        </p:txBody>
      </p:sp>
    </p:spTree>
    <p:extLst>
      <p:ext uri="{BB962C8B-B14F-4D97-AF65-F5344CB8AC3E}">
        <p14:creationId xmlns:p14="http://schemas.microsoft.com/office/powerpoint/2010/main" val="173063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79512" y="8878"/>
            <a:ext cx="8784976" cy="1143000"/>
          </a:xfrm>
        </p:spPr>
        <p:txBody>
          <a:bodyPr>
            <a:noAutofit/>
          </a:bodyPr>
          <a:lstStyle/>
          <a:p>
            <a:pPr algn="l"/>
            <a:r>
              <a:rPr lang="nl-NL" sz="3600" dirty="0">
                <a:solidFill>
                  <a:srgbClr val="C0E4DA"/>
                </a:solidFill>
                <a:latin typeface="olivier" pitchFamily="2" charset="0"/>
              </a:rPr>
              <a:t>Workshop ‘Risicofactoren, waar praten we over?’</a:t>
            </a:r>
          </a:p>
        </p:txBody>
      </p:sp>
      <p:sp>
        <p:nvSpPr>
          <p:cNvPr id="13" name="Tekstvak 12"/>
          <p:cNvSpPr txBox="1"/>
          <p:nvPr/>
        </p:nvSpPr>
        <p:spPr>
          <a:xfrm>
            <a:off x="611560" y="1018793"/>
            <a:ext cx="8532440" cy="4955203"/>
          </a:xfrm>
          <a:prstGeom prst="rect">
            <a:avLst/>
          </a:prstGeom>
          <a:noFill/>
        </p:spPr>
        <p:txBody>
          <a:bodyPr wrap="square" rtlCol="0">
            <a:spAutoFit/>
          </a:bodyPr>
          <a:lstStyle/>
          <a:p>
            <a:pPr marL="342900" indent="-342900">
              <a:buFont typeface="Arial" pitchFamily="34" charset="0"/>
              <a:buChar char="•"/>
            </a:pPr>
            <a:r>
              <a:rPr lang="nl-NL" sz="2400" dirty="0">
                <a:solidFill>
                  <a:srgbClr val="2A4C60"/>
                </a:solidFill>
                <a:latin typeface="Montserrat Light" panose="00000400000000000000" pitchFamily="50" charset="0"/>
              </a:rPr>
              <a:t>Er gaan drie flap-over bladen rond, één voor ouderfactoren, één voor </a:t>
            </a:r>
            <a:r>
              <a:rPr lang="nl-NL" sz="2400" dirty="0" err="1">
                <a:solidFill>
                  <a:srgbClr val="2A4C60"/>
                </a:solidFill>
                <a:latin typeface="Montserrat Light" panose="00000400000000000000" pitchFamily="50" charset="0"/>
              </a:rPr>
              <a:t>kindfactoren</a:t>
            </a:r>
            <a:r>
              <a:rPr lang="nl-NL" sz="2400" dirty="0">
                <a:solidFill>
                  <a:srgbClr val="2A4C60"/>
                </a:solidFill>
                <a:latin typeface="Montserrat Light" panose="00000400000000000000" pitchFamily="50" charset="0"/>
              </a:rPr>
              <a:t> en één voor omgevingsfactoren. Deze rouleren onder drie groepen.</a:t>
            </a:r>
          </a:p>
          <a:p>
            <a:endParaRPr lang="nl-NL" sz="2400" dirty="0">
              <a:solidFill>
                <a:srgbClr val="2A4C60"/>
              </a:solidFill>
              <a:latin typeface="Montserrat Light" panose="00000400000000000000" pitchFamily="50" charset="0"/>
            </a:endParaRPr>
          </a:p>
          <a:p>
            <a:pPr marL="342900" indent="-342900">
              <a:buFont typeface="Arial" pitchFamily="34" charset="0"/>
              <a:buChar char="•"/>
            </a:pPr>
            <a:r>
              <a:rPr lang="nl-NL" sz="2400" dirty="0">
                <a:solidFill>
                  <a:srgbClr val="2A4C60"/>
                </a:solidFill>
                <a:latin typeface="Montserrat Light" panose="00000400000000000000" pitchFamily="50" charset="0"/>
              </a:rPr>
              <a:t>Bespreek steeds 10 minuten lang: </a:t>
            </a:r>
          </a:p>
          <a:p>
            <a:pPr marL="914400" lvl="1" indent="-457200">
              <a:buFont typeface="+mj-lt"/>
              <a:buAutoNum type="arabicPeriod"/>
            </a:pPr>
            <a:r>
              <a:rPr lang="nl-NL" sz="2000" dirty="0">
                <a:solidFill>
                  <a:srgbClr val="2A4C60"/>
                </a:solidFill>
                <a:latin typeface="Montserrat Light" panose="00000400000000000000" pitchFamily="50" charset="0"/>
              </a:rPr>
              <a:t>Voorbeelden van situaties die een risico vormen (m.b.t. ouder- kind- omgevingsfactoren).</a:t>
            </a:r>
          </a:p>
          <a:p>
            <a:pPr marL="914400" lvl="1" indent="-457200">
              <a:buFont typeface="+mj-lt"/>
              <a:buAutoNum type="arabicPeriod"/>
            </a:pPr>
            <a:r>
              <a:rPr lang="nl-NL" sz="2000" dirty="0">
                <a:solidFill>
                  <a:srgbClr val="2A4C60"/>
                </a:solidFill>
                <a:latin typeface="Montserrat Light" panose="00000400000000000000" pitchFamily="50" charset="0"/>
              </a:rPr>
              <a:t>Welke situaties je zelf hebt meegemaakt (m.b.t. de genoemde factoren) en wat je ermee gedaan hebt.</a:t>
            </a:r>
          </a:p>
          <a:p>
            <a:pPr marL="914400" lvl="1" indent="-457200">
              <a:buFont typeface="+mj-lt"/>
              <a:buAutoNum type="arabicPeriod"/>
            </a:pPr>
            <a:r>
              <a:rPr lang="nl-NL" sz="2000" dirty="0">
                <a:solidFill>
                  <a:srgbClr val="2A4C60"/>
                </a:solidFill>
                <a:latin typeface="Montserrat Light" panose="00000400000000000000" pitchFamily="50" charset="0"/>
              </a:rPr>
              <a:t>Hoe je dit met de verloskundige hebt opgepakt.</a:t>
            </a:r>
          </a:p>
          <a:p>
            <a:endParaRPr lang="nl-NL" sz="2400" dirty="0">
              <a:solidFill>
                <a:srgbClr val="2A4C60"/>
              </a:solidFill>
              <a:latin typeface="Montserrat Light" panose="00000400000000000000" pitchFamily="50" charset="0"/>
            </a:endParaRPr>
          </a:p>
          <a:p>
            <a:pPr marL="342900" indent="-342900">
              <a:buFont typeface="Arial" pitchFamily="34" charset="0"/>
              <a:buChar char="•"/>
            </a:pPr>
            <a:r>
              <a:rPr lang="nl-NL" sz="2400" dirty="0">
                <a:solidFill>
                  <a:srgbClr val="2A4C60"/>
                </a:solidFill>
                <a:latin typeface="Montserrat Light" panose="00000400000000000000" pitchFamily="50" charset="0"/>
              </a:rPr>
              <a:t>Vouw daarna de flap-over om, zodat de tekst niet zichtbaar is voor de andere groepen.</a:t>
            </a: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3628" y="6281772"/>
            <a:ext cx="1305162" cy="458865"/>
          </a:xfrm>
          <a:prstGeom prst="rect">
            <a:avLst/>
          </a:prstGeom>
        </p:spPr>
      </p:pic>
      <p:pic>
        <p:nvPicPr>
          <p:cNvPr id="12"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219293"/>
            <a:ext cx="1810544" cy="557375"/>
          </a:xfr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984580"/>
            <a:ext cx="792088" cy="792088"/>
          </a:xfrm>
          <a:prstGeom prst="rect">
            <a:avLst/>
          </a:prstGeom>
        </p:spPr>
      </p:pic>
    </p:spTree>
    <p:extLst>
      <p:ext uri="{BB962C8B-B14F-4D97-AF65-F5344CB8AC3E}">
        <p14:creationId xmlns:p14="http://schemas.microsoft.com/office/powerpoint/2010/main" val="3383187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0138" y="6281772"/>
            <a:ext cx="1532142" cy="458865"/>
          </a:xfrm>
          <a:prstGeom prst="rect">
            <a:avLst/>
          </a:prstGeom>
        </p:spPr>
      </p:pic>
      <p:pic>
        <p:nvPicPr>
          <p:cNvPr id="10"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6158575"/>
            <a:ext cx="1810544" cy="678811"/>
          </a:xfrm>
        </p:spPr>
      </p:pic>
      <p:sp>
        <p:nvSpPr>
          <p:cNvPr id="4" name="Titel 3"/>
          <p:cNvSpPr>
            <a:spLocks noGrp="1"/>
          </p:cNvSpPr>
          <p:nvPr>
            <p:ph type="title"/>
          </p:nvPr>
        </p:nvSpPr>
        <p:spPr>
          <a:xfrm rot="16200000">
            <a:off x="-3491846" y="2054337"/>
            <a:ext cx="8229600" cy="1143000"/>
          </a:xfrm>
        </p:spPr>
        <p:txBody>
          <a:bodyPr>
            <a:normAutofit/>
          </a:bodyPr>
          <a:lstStyle/>
          <a:p>
            <a:pPr algn="l"/>
            <a:r>
              <a:rPr lang="nl-NL" dirty="0">
                <a:solidFill>
                  <a:srgbClr val="2A4C60"/>
                </a:solidFill>
                <a:latin typeface="olivier" pitchFamily="2" charset="0"/>
              </a:rPr>
              <a:t>Balansmodel van Bakker e.a.</a:t>
            </a:r>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13942"/>
            <a:ext cx="7628735" cy="6871942"/>
          </a:xfrm>
          <a:prstGeom prst="rect">
            <a:avLst/>
          </a:prstGeom>
        </p:spPr>
      </p:pic>
    </p:spTree>
    <p:extLst>
      <p:ext uri="{BB962C8B-B14F-4D97-AF65-F5344CB8AC3E}">
        <p14:creationId xmlns:p14="http://schemas.microsoft.com/office/powerpoint/2010/main" val="326976366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E137A8779AB488F868641FEFA3B09" ma:contentTypeVersion="0" ma:contentTypeDescription="Een nieuw document maken." ma:contentTypeScope="" ma:versionID="3fa2c6b96aee4b48b8c698d3ea7ac47d">
  <xsd:schema xmlns:xsd="http://www.w3.org/2001/XMLSchema" xmlns:xs="http://www.w3.org/2001/XMLSchema" xmlns:p="http://schemas.microsoft.com/office/2006/metadata/properties" targetNamespace="http://schemas.microsoft.com/office/2006/metadata/properties" ma:root="true" ma:fieldsID="1b10c9f0b038841e31f927b16ccaa7c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087BEA-FC4E-444F-BA02-6EA8D6F6D5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47C9D45-4CCB-4841-A434-502D58D93F32}">
  <ds:schemaRefs>
    <ds:schemaRef ds:uri="http://schemas.microsoft.com/sharepoint/v3/contenttype/forms"/>
  </ds:schemaRefs>
</ds:datastoreItem>
</file>

<file path=customXml/itemProps3.xml><?xml version="1.0" encoding="utf-8"?>
<ds:datastoreItem xmlns:ds="http://schemas.openxmlformats.org/officeDocument/2006/customXml" ds:itemID="{7334C882-771B-48B2-BF6B-62792E1B50C8}">
  <ds:schemaRefs>
    <ds:schemaRef ds:uri="http://purl.org/dc/dcmitype/"/>
    <ds:schemaRef ds:uri="http://schemas.openxmlformats.org/package/2006/metadata/core-properties"/>
    <ds:schemaRef ds:uri="http://schemas.microsoft.com/office/2006/documentManagement/types"/>
    <ds:schemaRef ds:uri="http://purl.org/dc/terms/"/>
    <ds:schemaRef ds:uri="http://schemas.microsoft.com/office/2006/metadata/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1064</TotalTime>
  <Words>1195</Words>
  <Application>Microsoft Office PowerPoint</Application>
  <PresentationFormat>Diavoorstelling (4:3)</PresentationFormat>
  <Paragraphs>201</Paragraphs>
  <Slides>22</Slides>
  <Notes>1</Notes>
  <HiddenSlides>0</HiddenSlides>
  <MMClips>0</MMClips>
  <ScaleCrop>false</ScaleCrop>
  <HeadingPairs>
    <vt:vector size="4" baseType="variant">
      <vt:variant>
        <vt:lpstr>Thema</vt:lpstr>
      </vt:variant>
      <vt:variant>
        <vt:i4>1</vt:i4>
      </vt:variant>
      <vt:variant>
        <vt:lpstr>Diatitels</vt:lpstr>
      </vt:variant>
      <vt:variant>
        <vt:i4>22</vt:i4>
      </vt:variant>
    </vt:vector>
  </HeadingPairs>
  <TitlesOfParts>
    <vt:vector size="23" baseType="lpstr">
      <vt:lpstr>Kantoorthema</vt:lpstr>
      <vt:lpstr>Training vroegsignalering</vt:lpstr>
      <vt:lpstr>Wat is vroegsignalering?</vt:lpstr>
      <vt:lpstr>Waarom vroegsignalering?</vt:lpstr>
      <vt:lpstr>Nog meer cijfers en feiten…</vt:lpstr>
      <vt:lpstr>Nog meer cijfers en feiten…</vt:lpstr>
      <vt:lpstr>Rol kraamzorg en verloskunde</vt:lpstr>
      <vt:lpstr>Vroegsignaleringsinstrument van TNO</vt:lpstr>
      <vt:lpstr>Workshop ‘Risicofactoren, waar praten we over?’</vt:lpstr>
      <vt:lpstr>Balansmodel van Bakker e.a.</vt:lpstr>
      <vt:lpstr>Workshop ‘De keten in beeld’</vt:lpstr>
      <vt:lpstr>Workshop ‘De keten in beeld’</vt:lpstr>
      <vt:lpstr>Workshop “Hoe spreek ik mijn zorg uit?”</vt:lpstr>
      <vt:lpstr>Workshop “Hoe spreek ik mijn zorg uit?”</vt:lpstr>
      <vt:lpstr>Workshop “Hoe spreek ik mijn zorg uit?”</vt:lpstr>
      <vt:lpstr>Workshop “Hoe spreek ik mijn zorg uit?”</vt:lpstr>
      <vt:lpstr>Workshop “Hoe spreek ik mijn zorg uit?”</vt:lpstr>
      <vt:lpstr>Workshop “Rapporteren van zorgelijke situaties”</vt:lpstr>
      <vt:lpstr>Workshop “Rapporteren van zorgelijke situaties”</vt:lpstr>
      <vt:lpstr>Workshop “Rapporteren van zorgelijke situaties”</vt:lpstr>
      <vt:lpstr>Workshop “Rapporteren van zorgelijke situaties”</vt:lpstr>
      <vt:lpstr>Informatie van JGZ</vt:lpstr>
      <vt:lpstr>Afsluiting en evaluatie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Sabine Kraemer</dc:creator>
  <cp:lastModifiedBy>bereikbaredienst</cp:lastModifiedBy>
  <cp:revision>43</cp:revision>
  <cp:lastPrinted>2014-05-16T12:45:33Z</cp:lastPrinted>
  <dcterms:created xsi:type="dcterms:W3CDTF">2014-05-15T08:12:55Z</dcterms:created>
  <dcterms:modified xsi:type="dcterms:W3CDTF">2017-03-17T14:11:00Z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0x010100EBAE137A8779AB488F868641FEFA3B09</vt:lpwstr>
  </property>
</Properties>
</file>