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4" r:id="rId3"/>
    <p:sldId id="256" r:id="rId4"/>
    <p:sldId id="263" r:id="rId5"/>
    <p:sldId id="271" r:id="rId6"/>
    <p:sldId id="27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72" r:id="rId15"/>
    <p:sldId id="273" r:id="rId16"/>
  </p:sldIdLst>
  <p:sldSz cx="9144000" cy="6858000" type="screen4x3"/>
  <p:notesSz cx="6858000" cy="9144000"/>
  <p:defaultTextStyle>
    <a:defPPr>
      <a:defRPr lang="nl-NL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1CBB-A42A-489A-B225-71C1169CD3AE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C900D-8A22-4A1C-B8FC-DDB0EAA813F9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B8C0-ECAF-4B36-BE79-ADA5F99C7198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F8C14-9D53-4AE2-90D0-5B5EC16FA74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B333F-EC92-4092-BA4B-C60E64E591F1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C2DC8-03E8-4CAB-A0E3-3C8B05D2FD7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4B38-3B9B-4FCA-B5A9-75AEEC5E2C7A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8B35B-6FF6-4623-9BD2-5C7AFA2FE625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AD47-F328-47DB-96A8-6214DAE2B221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2055F-7B4F-41A6-A20F-2F00B639085F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5765-A853-4609-8D37-F077C9E2D9E0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BF99C-8B3F-4FDD-9EBB-79672B2E975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E23E-80AC-46C7-B8CA-FD308074C84F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6763-778F-4F57-9EBA-AFD78D2AD649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3A6EB-A276-47C3-B598-02164B985A1A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41185-F25A-420B-A129-157866EB00F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5C87-9690-4323-8396-991C6D6D10C0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10C31-61B8-45D6-A802-D0761D3696D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27C1-19A5-4D27-BBD3-59AFB0B462D2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B6031-070D-44EC-9C63-BE7AE252228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9AFC8-B15B-4D67-9DE7-E221A34764E6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D2660-0BCA-4ECC-9A70-1F56DBC3FB2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tekststijl van het model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3871521-5A0B-406D-9C87-193CAEC7A9E5}" type="datetime1">
              <a:rPr lang="nl-NL" altLang="nl-NL"/>
              <a:pPr>
                <a:defRPr/>
              </a:pPr>
              <a:t>22-11-2016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-107" charset="0"/>
              </a:defRPr>
            </a:lvl1pPr>
          </a:lstStyle>
          <a:p>
            <a:fld id="{8E221FC8-E143-4924-8051-D554C46860E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nl/imgres?imgurl=http://www.sereniteit.nl/wp-content/uploads/2012/06/consult-sereniteit.png&amp;imgrefurl=http://www.sereniteit.nl/consult/&amp;h=260&amp;w=450&amp;tbnid=D-Yb2Q3Zz4PXZM:&amp;zoom=1&amp;docid=JjdtHhDsIQd7wM&amp;ei=UzWLU9aQN8u_PKSpgYgJ&amp;tbm=isch&amp;ved=0CFcQMygAMAA&amp;iact=rc&amp;uact=3&amp;dur=2763&amp;page=1&amp;start=0&amp;ndsp=2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esrc=s&amp;source=images&amp;cd=&amp;docid=mBFvTTnPmChXuM&amp;tbnid=Wg5Qu9h4iUZaiM:&amp;ved=0CAUQjRw&amp;url=http://vimeo.com/48728507&amp;ei=Dt2eU8HEM4e1PN3BgNAK&amp;bvm=bv.68911936,d.ZWU&amp;psig=AFQjCNF_O9st4Y4WFr7xQ4qSV2kjQwDqXQ&amp;ust=140300611835563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sz="2800" b="1" smtClean="0">
                <a:solidFill>
                  <a:srgbClr val="FF6600"/>
                </a:solidFill>
                <a:ea typeface="ＭＳ Ｐゴシック" pitchFamily="-107" charset="-128"/>
              </a:rPr>
              <a:t>Effectieve consultvoering</a:t>
            </a:r>
            <a:br>
              <a:rPr lang="nl-NL" altLang="nl-NL" sz="2800" b="1" smtClean="0">
                <a:solidFill>
                  <a:srgbClr val="FF6600"/>
                </a:solidFill>
                <a:ea typeface="ＭＳ Ｐゴシック" pitchFamily="-107" charset="-128"/>
              </a:rPr>
            </a:br>
            <a:r>
              <a:rPr lang="nl-NL" altLang="nl-NL" sz="2800" b="1" smtClean="0">
                <a:solidFill>
                  <a:srgbClr val="FF6600"/>
                </a:solidFill>
                <a:ea typeface="ＭＳ Ｐゴシック" pitchFamily="-107" charset="-128"/>
              </a:rPr>
              <a:t>Dag 2</a:t>
            </a:r>
            <a:r>
              <a:rPr lang="nl-NL" altLang="nl-NL" sz="4000" smtClean="0">
                <a:solidFill>
                  <a:srgbClr val="FF6600"/>
                </a:solidFill>
                <a:ea typeface="ＭＳ Ｐゴシック" pitchFamily="-107" charset="-128"/>
              </a:rPr>
              <a:t/>
            </a:r>
            <a:br>
              <a:rPr lang="nl-NL" altLang="nl-NL" sz="4000" smtClean="0">
                <a:solidFill>
                  <a:srgbClr val="FF6600"/>
                </a:solidFill>
                <a:ea typeface="ＭＳ Ｐゴシック" pitchFamily="-107" charset="-128"/>
              </a:rPr>
            </a:br>
            <a:endParaRPr lang="nl-NL" altLang="nl-NL" sz="4000" smtClean="0">
              <a:ea typeface="ＭＳ Ｐゴシック" pitchFamily="-107" charset="-128"/>
            </a:endParaRPr>
          </a:p>
        </p:txBody>
      </p:sp>
      <p:sp>
        <p:nvSpPr>
          <p:cNvPr id="2051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mtClean="0">
                <a:solidFill>
                  <a:srgbClr val="898989"/>
                </a:solidFill>
                <a:ea typeface="ＭＳ Ｐゴシック" pitchFamily="-107" charset="-128"/>
                <a:hlinkClick r:id="rId2"/>
              </a:rPr>
              <a:t> </a:t>
            </a:r>
          </a:p>
          <a:p>
            <a:endParaRPr lang="nl-NL" altLang="nl-NL" smtClean="0">
              <a:solidFill>
                <a:srgbClr val="FF6600"/>
              </a:solidFill>
              <a:ea typeface="ＭＳ Ｐゴシック" pitchFamily="-107" charset="-128"/>
            </a:endParaRPr>
          </a:p>
        </p:txBody>
      </p:sp>
      <p:pic>
        <p:nvPicPr>
          <p:cNvPr id="2052" name="Afbeelding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8563" y="3600450"/>
            <a:ext cx="35274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  <a:t>Gezichtspunt van de patiënt ontdekken</a:t>
            </a:r>
            <a:endParaRPr lang="nl-NL" altLang="nl-NL" sz="2800" b="1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77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400" b="1" dirty="0">
                <a:solidFill>
                  <a:schemeClr val="accent2"/>
                </a:solidFill>
                <a:ea typeface="ＭＳ Ｐゴシック" pitchFamily="-107" charset="-128"/>
              </a:rPr>
              <a:t> Wat zijn de ideeën en overtuigingen van de patiënt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nl-NL" sz="2400" b="1" dirty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Wat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zijn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haar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</a:t>
            </a:r>
            <a:r>
              <a:rPr lang="en-US" altLang="nl-NL" sz="2400" b="1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zorgen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 ten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aanzien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van elk problem</a:t>
            </a:r>
          </a:p>
          <a:p>
            <a:pPr eaLnBrk="1" hangingPunct="1">
              <a:buFontTx/>
              <a:buChar char="-"/>
              <a:defRPr/>
            </a:pPr>
            <a:endParaRPr lang="en-US" altLang="nl-NL" sz="2400" dirty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Wat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zijn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haar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</a:t>
            </a:r>
            <a:r>
              <a:rPr lang="en-US" altLang="nl-NL" sz="2400" b="1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verwachtingen</a:t>
            </a:r>
            <a:r>
              <a:rPr lang="en-US" altLang="nl-NL" sz="2400" b="1" dirty="0">
                <a:solidFill>
                  <a:srgbClr val="F79646"/>
                </a:solidFill>
                <a:ea typeface="ＭＳ Ｐゴシック" pitchFamily="-107" charset="-128"/>
              </a:rPr>
              <a:t> </a:t>
            </a:r>
          </a:p>
          <a:p>
            <a:pPr eaLnBrk="1" hangingPunct="1">
              <a:buFontTx/>
              <a:buChar char="-"/>
              <a:defRPr/>
            </a:pPr>
            <a:endParaRPr lang="nl-NL" altLang="nl-NL" sz="2400" b="1" dirty="0">
              <a:solidFill>
                <a:srgbClr val="F79646"/>
              </a:solidFill>
              <a:ea typeface="ＭＳ Ｐゴシック" pitchFamily="-107" charset="-128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Wat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zijn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de </a:t>
            </a:r>
            <a:r>
              <a:rPr lang="en-US" altLang="nl-NL" sz="2400" b="1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effecten</a:t>
            </a:r>
            <a:r>
              <a:rPr lang="en-US" altLang="nl-NL" sz="2400" b="1" dirty="0">
                <a:solidFill>
                  <a:schemeClr val="accent2"/>
                </a:solidFill>
                <a:ea typeface="ＭＳ Ｐゴシック" pitchFamily="-107" charset="-128"/>
              </a:rPr>
              <a:t> 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van het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probleem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op het </a:t>
            </a:r>
            <a:r>
              <a:rPr lang="en-US" altLang="nl-NL" sz="2400" dirty="0" err="1">
                <a:solidFill>
                  <a:schemeClr val="accent2"/>
                </a:solidFill>
                <a:ea typeface="ＭＳ Ｐゴシック" pitchFamily="-107" charset="-128"/>
              </a:rPr>
              <a:t>leven</a:t>
            </a:r>
            <a:r>
              <a:rPr lang="en-US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 van de </a:t>
            </a:r>
            <a:r>
              <a:rPr lang="nl-NL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patiënt en haar omgeving</a:t>
            </a:r>
          </a:p>
          <a:p>
            <a:pPr eaLnBrk="1" hangingPunct="1">
              <a:buFontTx/>
              <a:buChar char="-"/>
              <a:defRPr/>
            </a:pPr>
            <a:endParaRPr lang="nl-NL" altLang="nl-NL" sz="2400" dirty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Tx/>
              <a:buChar char="-"/>
              <a:defRPr/>
            </a:pPr>
            <a:r>
              <a:rPr lang="nl-NL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Welke </a:t>
            </a:r>
            <a:r>
              <a:rPr lang="nl-NL" altLang="nl-NL" sz="2400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emoties</a:t>
            </a:r>
            <a:r>
              <a:rPr lang="nl-NL" altLang="nl-NL" sz="2400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</a:t>
            </a:r>
            <a:r>
              <a:rPr lang="nl-NL" altLang="nl-NL" sz="2400" dirty="0">
                <a:solidFill>
                  <a:schemeClr val="accent2"/>
                </a:solidFill>
                <a:ea typeface="ＭＳ Ｐゴシック" pitchFamily="-107" charset="-128"/>
              </a:rPr>
              <a:t>brengt het probleem met zich mee</a:t>
            </a:r>
            <a:endParaRPr lang="en-US" altLang="nl-NL" sz="2400" dirty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nl-NL" sz="2400" b="1" dirty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nl-NL" altLang="nl-NL" sz="2000" dirty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400" dirty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400" b="1" dirty="0">
              <a:solidFill>
                <a:schemeClr val="accent2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 anchor="t" anchorCtr="1"/>
          <a:lstStyle/>
          <a:p>
            <a:pPr algn="r" eaLnBrk="1" hangingPunct="1"/>
            <a: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  <a:t>Erkenning en Acceptatie</a:t>
            </a:r>
            <a:endParaRPr lang="nl-NL" altLang="nl-NL" sz="2800" b="1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400" b="1" smtClean="0">
                <a:solidFill>
                  <a:srgbClr val="F79646"/>
                </a:solidFill>
                <a:ea typeface="ＭＳ Ｐゴシック" pitchFamily="-107" charset="-128"/>
              </a:rPr>
              <a:t>Boodschap </a:t>
            </a:r>
            <a:endParaRPr lang="en-US" altLang="nl-NL" sz="2400" b="1" smtClean="0">
              <a:solidFill>
                <a:srgbClr val="F79646"/>
              </a:solidFill>
              <a:ea typeface="ＭＳ Ｐゴシック" pitchFamily="-107" charset="-128"/>
            </a:endParaRPr>
          </a:p>
          <a:p>
            <a:pPr eaLnBrk="1" hangingPunct="1"/>
            <a:r>
              <a:rPr lang="en-US" altLang="nl-NL" sz="2400" smtClean="0">
                <a:solidFill>
                  <a:schemeClr val="accent2"/>
                </a:solidFill>
                <a:ea typeface="ＭＳ Ｐゴシック" pitchFamily="-107" charset="-128"/>
              </a:rPr>
              <a:t>Recht op eigen denkbeelden en gevoelens</a:t>
            </a:r>
          </a:p>
          <a:p>
            <a:pPr eaLnBrk="1" hangingPunct="1"/>
            <a:r>
              <a:rPr lang="en-US" altLang="nl-NL" sz="2400" smtClean="0">
                <a:solidFill>
                  <a:schemeClr val="accent2"/>
                </a:solidFill>
                <a:ea typeface="ＭＳ Ｐゴシック" pitchFamily="-107" charset="-128"/>
              </a:rPr>
              <a:t>Geen direct oordeel</a:t>
            </a:r>
          </a:p>
          <a:p>
            <a:pPr eaLnBrk="1" hangingPunct="1"/>
            <a:r>
              <a:rPr lang="en-US" altLang="nl-NL" sz="2400" smtClean="0">
                <a:solidFill>
                  <a:schemeClr val="accent2"/>
                </a:solidFill>
                <a:ea typeface="ＭＳ Ｐゴシック" pitchFamily="-107" charset="-128"/>
              </a:rPr>
              <a:t>Schat de bijdrage op waarde</a:t>
            </a:r>
          </a:p>
          <a:p>
            <a:pPr eaLnBrk="1" hangingPunct="1">
              <a:buFont typeface="Arial" charset="0"/>
              <a:buNone/>
            </a:pPr>
            <a:r>
              <a:rPr lang="en-US" altLang="nl-NL" sz="2400" b="1" smtClean="0">
                <a:ea typeface="ＭＳ Ｐゴシック" pitchFamily="-107" charset="-128"/>
              </a:rPr>
              <a:t>     Erkennen is niet hetzelfde als er mee eens zijn!</a:t>
            </a:r>
            <a:endParaRPr lang="nl-NL" altLang="nl-NL" sz="2400" b="1" smtClean="0"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sz="2400" b="1" smtClean="0">
                <a:solidFill>
                  <a:srgbClr val="F79646"/>
                </a:solidFill>
                <a:ea typeface="ＭＳ Ｐゴシック" pitchFamily="-107" charset="-128"/>
              </a:rPr>
              <a:t>Hoe doe je dat?</a:t>
            </a:r>
          </a:p>
          <a:p>
            <a:pPr eaLnBrk="1" hangingPunct="1"/>
            <a:r>
              <a:rPr lang="en-US" altLang="nl-NL" sz="2400" smtClean="0">
                <a:solidFill>
                  <a:schemeClr val="accent2"/>
                </a:solidFill>
                <a:ea typeface="ＭＳ Ｐゴシック" pitchFamily="-107" charset="-128"/>
              </a:rPr>
              <a:t>Benoem gevoelens, gedachten, vat samen, herhaal</a:t>
            </a:r>
          </a:p>
          <a:p>
            <a:pPr eaLnBrk="1" hangingPunct="1"/>
            <a:r>
              <a:rPr lang="en-US" altLang="nl-NL" sz="2400" smtClean="0">
                <a:solidFill>
                  <a:schemeClr val="accent2"/>
                </a:solidFill>
                <a:ea typeface="ＭＳ Ｐゴシック" pitchFamily="-107" charset="-128"/>
              </a:rPr>
              <a:t>Neem de ander serieus</a:t>
            </a:r>
          </a:p>
          <a:p>
            <a:pPr eaLnBrk="1" hangingPunct="1"/>
            <a:r>
              <a:rPr lang="en-US" altLang="nl-NL" sz="2400" smtClean="0">
                <a:solidFill>
                  <a:schemeClr val="accent2"/>
                </a:solidFill>
                <a:ea typeface="ＭＳ Ｐゴシック" pitchFamily="-107" charset="-128"/>
              </a:rPr>
              <a:t>Kom tot silstand; wees bij de ander met je aandacht</a:t>
            </a:r>
          </a:p>
          <a:p>
            <a:pPr eaLnBrk="1" hangingPunct="1">
              <a:buFont typeface="Arial" charset="0"/>
              <a:buNone/>
            </a:pPr>
            <a:r>
              <a:rPr lang="en-US" altLang="nl-NL" sz="24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en-US" altLang="nl-NL" sz="2400" b="1" smtClean="0">
                <a:ea typeface="ＭＳ Ｐゴシック" pitchFamily="-107" charset="-128"/>
              </a:rPr>
              <a:t>Valkuil: ja….maar…..</a:t>
            </a:r>
          </a:p>
          <a:p>
            <a:pPr eaLnBrk="1" hangingPunct="1"/>
            <a:endParaRPr lang="nl-NL" altLang="nl-NL" sz="2000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endParaRPr lang="nl-NL" altLang="nl-NL" sz="2400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endParaRPr lang="nl-NL" altLang="nl-NL" sz="2400" b="1" smtClean="0">
              <a:solidFill>
                <a:schemeClr val="accent2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 anchor="t" anchorCtr="1"/>
          <a:lstStyle/>
          <a:p>
            <a:pPr algn="r" eaLnBrk="1" hangingPunct="1"/>
            <a: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  <a:t>Inlevingsvermogen</a:t>
            </a:r>
            <a:endParaRPr lang="nl-NL" altLang="nl-NL" sz="2800" b="1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nl-NL" sz="2400" b="1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/>
            <a:endParaRPr lang="en-US" altLang="nl-NL" sz="2400" b="1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/>
            <a:r>
              <a:rPr lang="en-US" altLang="nl-NL" sz="2400" b="1" smtClean="0">
                <a:solidFill>
                  <a:schemeClr val="accent2"/>
                </a:solidFill>
                <a:ea typeface="ＭＳ Ｐゴシック" pitchFamily="-107" charset="-128"/>
              </a:rPr>
              <a:t>Gevoelig zijn voor situatie en gevoelens van de ander</a:t>
            </a:r>
          </a:p>
          <a:p>
            <a:pPr eaLnBrk="1" hangingPunct="1">
              <a:buFont typeface="Arial" charset="0"/>
              <a:buNone/>
            </a:pPr>
            <a:r>
              <a:rPr lang="en-US" altLang="nl-NL" sz="24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en-US" altLang="nl-NL" sz="2400" b="1" smtClean="0">
                <a:solidFill>
                  <a:schemeClr val="accent2"/>
                </a:solidFill>
                <a:ea typeface="ＭＳ Ｐゴシック" pitchFamily="-107" charset="-128"/>
              </a:rPr>
              <a:t>      en</a:t>
            </a:r>
          </a:p>
          <a:p>
            <a:pPr eaLnBrk="1" hangingPunct="1"/>
            <a:endParaRPr lang="en-US" altLang="nl-NL" sz="2400" b="1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/>
            <a:r>
              <a:rPr lang="en-US" altLang="nl-NL" sz="2400" b="1" smtClean="0">
                <a:solidFill>
                  <a:schemeClr val="accent2"/>
                </a:solidFill>
                <a:ea typeface="ＭＳ Ｐゴシック" pitchFamily="-107" charset="-128"/>
              </a:rPr>
              <a:t>Dit ook laten weten aan de ander…….!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 anchor="t" anchorCtr="1"/>
          <a:lstStyle/>
          <a:p>
            <a:pPr algn="r" eaLnBrk="1" hangingPunct="1"/>
            <a: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  <a:t>Wat als denkbeelden botsen?</a:t>
            </a:r>
            <a:b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</a:br>
            <a:endParaRPr lang="nl-NL" altLang="nl-NL" sz="2800" b="1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400" b="1" smtClean="0">
                <a:solidFill>
                  <a:schemeClr val="accent2"/>
                </a:solidFill>
                <a:ea typeface="ＭＳ Ｐゴシック" pitchFamily="-107" charset="-128"/>
              </a:rPr>
              <a:t> </a:t>
            </a:r>
            <a:r>
              <a:rPr lang="nl-NL" altLang="nl-NL" sz="2000" b="1" smtClean="0">
                <a:solidFill>
                  <a:srgbClr val="F79646"/>
                </a:solidFill>
                <a:ea typeface="ＭＳ Ｐゴシック" pitchFamily="-107" charset="-128"/>
              </a:rPr>
              <a:t>Basishouding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1. Erken voor jezelf dat de patiënt mag zijn wie hij is met….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2. Accepteer wat hij zegt zonder vooroordelen</a:t>
            </a:r>
            <a:endParaRPr lang="nl-NL" altLang="nl-NL" sz="2000" b="1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</a:t>
            </a:r>
            <a:r>
              <a:rPr lang="nl-NL" altLang="nl-NL" sz="2000" b="1" smtClean="0">
                <a:solidFill>
                  <a:srgbClr val="F79646"/>
                </a:solidFill>
                <a:ea typeface="ＭＳ Ｐゴシック" pitchFamily="-107" charset="-128"/>
              </a:rPr>
              <a:t>Verhaal achter het verhaal helder krijgen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3. Erken/benoem gevoelens en gedachten van de patiënt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   4. Vraag door om helder te krijgen waar het om gaat (LSD)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</a:t>
            </a:r>
            <a:r>
              <a:rPr lang="nl-NL" altLang="nl-NL" sz="2000" b="1" smtClean="0">
                <a:solidFill>
                  <a:srgbClr val="F79646"/>
                </a:solidFill>
                <a:ea typeface="ＭＳ Ｐゴシック" pitchFamily="-107" charset="-128"/>
              </a:rPr>
              <a:t>Tijd voor jouw verhaal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5. Benoem de overstap</a:t>
            </a:r>
          </a:p>
          <a:p>
            <a:pPr eaLnBrk="1" hangingPunct="1">
              <a:buFont typeface="Arial" charset="0"/>
              <a:buNone/>
            </a:pPr>
            <a:r>
              <a:rPr lang="en-US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   6. Leg uit wat jouw standpunt is waarbij je rekening houdt met zowel</a:t>
            </a:r>
          </a:p>
          <a:p>
            <a:pPr eaLnBrk="1" hangingPunct="1">
              <a:buFont typeface="Arial" charset="0"/>
              <a:buNone/>
            </a:pPr>
            <a:r>
              <a:rPr lang="en-US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        jouw eigen opvatting als die van de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patiënt</a:t>
            </a:r>
          </a:p>
          <a:p>
            <a:pPr eaLnBrk="1" hangingPunct="1">
              <a:buFont typeface="Arial" charset="0"/>
              <a:buNone/>
            </a:pPr>
            <a:r>
              <a:rPr lang="en-US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   7. Vraag hoe het is om dit te horen……</a:t>
            </a:r>
            <a:endParaRPr lang="nl-NL" altLang="nl-NL" sz="2000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endParaRPr lang="nl-NL" altLang="nl-NL" sz="2400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endParaRPr lang="nl-NL" altLang="nl-NL" sz="2400" b="1" smtClean="0">
              <a:solidFill>
                <a:schemeClr val="accent2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>
                <a:solidFill>
                  <a:schemeClr val="accent6"/>
                </a:solidFill>
              </a:rPr>
              <a:t>AFRONDEN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Compliment: wat heb jij jouw collega zien doen dat jij nu ook gaat doen?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dirty="0"/>
              <a:t>De training: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srgbClr val="7030A0"/>
                </a:solidFill>
              </a:rPr>
              <a:t>1 Tip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l-NL" dirty="0">
                <a:solidFill>
                  <a:srgbClr val="C00000"/>
                </a:solidFill>
              </a:rPr>
              <a:t>1 Top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nl-NL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l-NL" dirty="0"/>
              <a:t>Evaluatieformulier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>
              <a:ea typeface="ＭＳ Ｐゴシック" pitchFamily="-107" charset="-128"/>
            </a:endParaRP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>
              <a:ea typeface="ＭＳ Ｐゴシック" pitchFamily="-107" charset="-128"/>
            </a:endParaRPr>
          </a:p>
          <a:p>
            <a:endParaRPr lang="nl-NL" altLang="nl-NL" smtClean="0">
              <a:ea typeface="ＭＳ Ｐゴシック" pitchFamily="-107" charset="-128"/>
            </a:endParaRPr>
          </a:p>
          <a:p>
            <a:r>
              <a:rPr lang="nl-NL" altLang="nl-NL" smtClean="0">
                <a:ea typeface="ＭＳ Ｐゴシック" pitchFamily="-107" charset="-128"/>
              </a:rPr>
              <a:t>AgressieTrainingNederland</a:t>
            </a:r>
          </a:p>
          <a:p>
            <a:r>
              <a:rPr lang="nl-NL" altLang="nl-NL" smtClean="0">
                <a:ea typeface="ＭＳ Ｐゴシック" pitchFamily="-107" charset="-128"/>
              </a:rPr>
              <a:t>Lucia Looijestijn</a:t>
            </a:r>
          </a:p>
          <a:p>
            <a:r>
              <a:rPr lang="nl-NL" altLang="nl-NL" smtClean="0">
                <a:ea typeface="ＭＳ Ｐゴシック" pitchFamily="-107" charset="-128"/>
              </a:rPr>
              <a:t>#LuciaLooi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smtClean="0">
                <a:solidFill>
                  <a:srgbClr val="953735"/>
                </a:solidFill>
                <a:ea typeface="ＭＳ Ｐゴシック" pitchFamily="-107" charset="-128"/>
              </a:rPr>
              <a:t>      </a:t>
            </a:r>
            <a:r>
              <a:rPr lang="en-US" altLang="nl-NL" sz="2800" smtClean="0">
                <a:solidFill>
                  <a:srgbClr val="F79646"/>
                </a:solidFill>
                <a:ea typeface="ＭＳ Ｐゴシック" pitchFamily="-107" charset="-128"/>
              </a:rPr>
              <a:t>Effectieve consultvoering</a:t>
            </a:r>
            <a:r>
              <a:rPr lang="en-US" altLang="nl-NL" smtClean="0">
                <a:solidFill>
                  <a:srgbClr val="F79646"/>
                </a:solidFill>
                <a:ea typeface="ＭＳ Ｐゴシック" pitchFamily="-107" charset="-128"/>
              </a:rPr>
              <a:t/>
            </a:r>
            <a:br>
              <a:rPr lang="en-US" altLang="nl-NL" smtClean="0">
                <a:solidFill>
                  <a:srgbClr val="F79646"/>
                </a:solidFill>
                <a:ea typeface="ＭＳ Ｐゴシック" pitchFamily="-107" charset="-128"/>
              </a:rPr>
            </a:br>
            <a: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  <a:t>De relatie centraal</a:t>
            </a:r>
            <a:endParaRPr lang="nl-NL" altLang="nl-NL" sz="2800" b="1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  <p:sp>
        <p:nvSpPr>
          <p:cNvPr id="3075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endParaRPr lang="en-US" altLang="nl-NL" smtClean="0">
              <a:ea typeface="ＭＳ Ｐゴシック" pitchFamily="-107" charset="-128"/>
            </a:endParaRPr>
          </a:p>
          <a:p>
            <a:pPr marL="514350" indent="-514350">
              <a:buFont typeface="Arial" charset="0"/>
              <a:buNone/>
            </a:pPr>
            <a:endParaRPr lang="en-US" altLang="nl-NL" smtClean="0">
              <a:ea typeface="ＭＳ Ｐゴシック" pitchFamily="-107" charset="-128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en-US" altLang="nl-NL" smtClean="0">
                <a:ea typeface="ＭＳ Ｐゴシック" pitchFamily="-107" charset="-128"/>
              </a:rPr>
              <a:t>De Roos van Leary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altLang="nl-NL" smtClean="0">
                <a:ea typeface="ＭＳ Ｐゴシック" pitchFamily="-107" charset="-128"/>
              </a:rPr>
              <a:t>Effecten van non-verbale communicatie</a:t>
            </a:r>
          </a:p>
          <a:p>
            <a:pPr marL="514350" indent="-514350">
              <a:buFont typeface="Arial" charset="0"/>
              <a:buAutoNum type="arabicPeriod" startAt="3"/>
            </a:pPr>
            <a:r>
              <a:rPr lang="en-US" altLang="nl-NL" smtClean="0">
                <a:ea typeface="ＭＳ Ｐゴシック" pitchFamily="-107" charset="-128"/>
              </a:rPr>
              <a:t>Tevreden de deur uit…..maar wat als  </a:t>
            </a:r>
          </a:p>
          <a:p>
            <a:pPr marL="514350" indent="-514350">
              <a:buFont typeface="Arial" charset="0"/>
              <a:buNone/>
            </a:pPr>
            <a:r>
              <a:rPr lang="en-US" altLang="nl-NL" smtClean="0">
                <a:ea typeface="ＭＳ Ｐゴシック" pitchFamily="-107" charset="-128"/>
              </a:rPr>
              <a:t>      denkbeelden botsen?</a:t>
            </a:r>
          </a:p>
          <a:p>
            <a:pPr marL="514350" indent="-514350"/>
            <a:endParaRPr lang="nl-NL" altLang="nl-NL" smtClean="0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ea typeface="ＭＳ Ｐゴシック" pitchFamily="-107" charset="-128"/>
              </a:rPr>
              <a:t/>
            </a:r>
            <a:br>
              <a:rPr lang="nl-NL" altLang="nl-NL" smtClean="0">
                <a:ea typeface="ＭＳ Ｐゴシック" pitchFamily="-107" charset="-128"/>
              </a:rPr>
            </a:br>
            <a:endParaRPr lang="nl-NL" altLang="nl-NL" smtClean="0">
              <a:ea typeface="ＭＳ Ｐゴシック" pitchFamily="-107" charset="-128"/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nl-NL" dirty="0">
              <a:ea typeface="+mn-ea"/>
              <a:cs typeface="+mn-cs"/>
            </a:endParaRPr>
          </a:p>
        </p:txBody>
      </p:sp>
      <p:pic>
        <p:nvPicPr>
          <p:cNvPr id="4100" name="irc_mi" descr="http://i.vimeocdn.com/video/336188126_64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5938" y="2982913"/>
            <a:ext cx="274002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200" b="1" smtClean="0">
                <a:solidFill>
                  <a:srgbClr val="F79646"/>
                </a:solidFill>
                <a:ea typeface="ＭＳ Ｐゴシック" pitchFamily="-107" charset="-128"/>
              </a:rPr>
              <a:t>Uitgangspunten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698500" y="1600200"/>
            <a:ext cx="84455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800" b="1" smtClean="0">
                <a:solidFill>
                  <a:srgbClr val="953735"/>
                </a:solidFill>
                <a:ea typeface="ＭＳ Ｐゴシック" pitchFamily="-107" charset="-128"/>
              </a:rPr>
              <a:t>Wij- gedrag</a:t>
            </a:r>
          </a:p>
          <a:p>
            <a:pPr eaLnBrk="1" hangingPunct="1"/>
            <a:r>
              <a:rPr lang="nl-NL" altLang="nl-NL" sz="2800" smtClean="0">
                <a:solidFill>
                  <a:srgbClr val="F79646"/>
                </a:solidFill>
                <a:ea typeface="ＭＳ Ｐゴシック" pitchFamily="-107" charset="-128"/>
              </a:rPr>
              <a:t>Leiden</a:t>
            </a:r>
            <a:r>
              <a:rPr lang="nl-NL" altLang="nl-NL" sz="2800" smtClean="0">
                <a:solidFill>
                  <a:srgbClr val="953735"/>
                </a:solidFill>
                <a:ea typeface="ＭＳ Ｐゴシック" pitchFamily="-107" charset="-128"/>
              </a:rPr>
              <a:t>    		is gericht op invloed en acceptatie</a:t>
            </a:r>
          </a:p>
          <a:p>
            <a:pPr eaLnBrk="1" hangingPunct="1"/>
            <a:r>
              <a:rPr lang="nl-NL" altLang="nl-NL" sz="2800" smtClean="0">
                <a:solidFill>
                  <a:srgbClr val="F79646"/>
                </a:solidFill>
                <a:ea typeface="ＭＳ Ｐゴシック" pitchFamily="-107" charset="-128"/>
              </a:rPr>
              <a:t>Volgend 		</a:t>
            </a:r>
            <a:r>
              <a:rPr lang="nl-NL" altLang="nl-NL" sz="2800" smtClean="0">
                <a:solidFill>
                  <a:srgbClr val="953735"/>
                </a:solidFill>
                <a:ea typeface="ＭＳ Ｐゴシック" pitchFamily="-107" charset="-128"/>
              </a:rPr>
              <a:t>is gericht op acceptatie maar niet op 				      invloed.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800" b="1" smtClean="0">
                <a:solidFill>
                  <a:srgbClr val="953735"/>
                </a:solidFill>
                <a:ea typeface="ＭＳ Ｐゴシック" pitchFamily="-107" charset="-128"/>
              </a:rPr>
              <a:t>Ik-  gedrag</a:t>
            </a:r>
          </a:p>
          <a:p>
            <a:pPr eaLnBrk="1" hangingPunct="1"/>
            <a:r>
              <a:rPr lang="nl-NL" altLang="nl-NL" sz="2800" smtClean="0">
                <a:solidFill>
                  <a:srgbClr val="F79646"/>
                </a:solidFill>
                <a:ea typeface="ＭＳ Ｐゴシック" pitchFamily="-107" charset="-128"/>
              </a:rPr>
              <a:t>Verdedigen   	</a:t>
            </a:r>
            <a:r>
              <a:rPr lang="nl-NL" altLang="nl-NL" sz="2800" smtClean="0">
                <a:solidFill>
                  <a:srgbClr val="953735"/>
                </a:solidFill>
                <a:ea typeface="ＭＳ Ｐゴシック" pitchFamily="-107" charset="-128"/>
              </a:rPr>
              <a:t>is niet gericht op invloed of op 				         		                 acceptatie.</a:t>
            </a:r>
          </a:p>
          <a:p>
            <a:pPr eaLnBrk="1" hangingPunct="1"/>
            <a:r>
              <a:rPr lang="nl-NL" altLang="nl-NL" sz="2800" smtClean="0">
                <a:solidFill>
                  <a:srgbClr val="F79646"/>
                </a:solidFill>
                <a:ea typeface="ＭＳ Ｐゴシック" pitchFamily="-107" charset="-128"/>
              </a:rPr>
              <a:t>Aanvallen	      </a:t>
            </a:r>
            <a:r>
              <a:rPr lang="nl-NL" altLang="nl-NL" sz="2800" smtClean="0">
                <a:solidFill>
                  <a:srgbClr val="953735"/>
                </a:solidFill>
                <a:ea typeface="ＭＳ Ｐゴシック" pitchFamily="-107" charset="-128"/>
              </a:rPr>
              <a:t>is gericht op invloed maar niet op 					acceptatie</a:t>
            </a:r>
            <a:endParaRPr lang="nl-NL" altLang="nl-NL" sz="2800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 smtClean="0">
                <a:solidFill>
                  <a:srgbClr val="F79646"/>
                </a:solidFill>
                <a:ea typeface="ＭＳ Ｐゴシック" pitchFamily="-107" charset="-128"/>
              </a:rPr>
              <a:t>Roos van Leary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>
              <a:ea typeface="ＭＳ Ｐゴシック" pitchFamily="-107" charset="-128"/>
            </a:endParaRPr>
          </a:p>
        </p:txBody>
      </p:sp>
      <p:pic>
        <p:nvPicPr>
          <p:cNvPr id="6148" name="Afbeelding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703388"/>
            <a:ext cx="56134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ea typeface="ＭＳ Ｐゴシック" pitchFamily="-107" charset="-128"/>
              </a:rPr>
              <a:t>Communicatiepatronen </a:t>
            </a:r>
          </a:p>
        </p:txBody>
      </p:sp>
      <p:pic>
        <p:nvPicPr>
          <p:cNvPr id="7171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60538"/>
            <a:ext cx="7613650" cy="45831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smtClean="0">
                <a:solidFill>
                  <a:srgbClr val="F79646"/>
                </a:solidFill>
                <a:ea typeface="ＭＳ Ｐゴシック" pitchFamily="-107" charset="-128"/>
              </a:rPr>
              <a:t>         </a:t>
            </a:r>
            <a:r>
              <a:rPr lang="nl-NL" altLang="nl-NL" sz="3200" b="1" smtClean="0">
                <a:solidFill>
                  <a:srgbClr val="F79646"/>
                </a:solidFill>
                <a:ea typeface="ＭＳ Ｐゴシック" pitchFamily="-107" charset="-128"/>
              </a:rPr>
              <a:t>Non verbale communicatie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953735"/>
                </a:solidFill>
                <a:ea typeface="ＭＳ Ｐゴシック" pitchFamily="-107" charset="-128"/>
              </a:rPr>
              <a:t>80-90% wat we communiceren is non-verbaal</a:t>
            </a:r>
          </a:p>
          <a:p>
            <a:pPr eaLnBrk="1" hangingPunct="1"/>
            <a:r>
              <a:rPr lang="nl-NL" altLang="nl-NL" smtClean="0">
                <a:solidFill>
                  <a:srgbClr val="F79646"/>
                </a:solidFill>
                <a:ea typeface="ＭＳ Ｐゴシック" pitchFamily="-107" charset="-128"/>
              </a:rPr>
              <a:t>We reageren in eerste instantie op non-verbaal</a:t>
            </a:r>
          </a:p>
          <a:p>
            <a:pPr eaLnBrk="1" hangingPunct="1"/>
            <a:r>
              <a:rPr lang="nl-NL" altLang="nl-NL" smtClean="0">
                <a:solidFill>
                  <a:srgbClr val="953735"/>
                </a:solidFill>
                <a:ea typeface="ＭＳ Ｐゴシック" pitchFamily="-107" charset="-128"/>
              </a:rPr>
              <a:t>Bewustwording van jou eigen non-verbale communicatie; wat straal jij uit?</a:t>
            </a:r>
          </a:p>
          <a:p>
            <a:pPr eaLnBrk="1" hangingPunct="1"/>
            <a:r>
              <a:rPr lang="nl-NL" altLang="nl-NL" smtClean="0">
                <a:solidFill>
                  <a:srgbClr val="F79646"/>
                </a:solidFill>
                <a:ea typeface="ＭＳ Ｐゴシック" pitchFamily="-107" charset="-128"/>
              </a:rPr>
              <a:t>Non- verbaal en verbaal: congruentie</a:t>
            </a:r>
          </a:p>
          <a:p>
            <a:pPr eaLnBrk="1" hangingPunct="1"/>
            <a:r>
              <a:rPr lang="en-US" altLang="nl-NL" smtClean="0">
                <a:solidFill>
                  <a:srgbClr val="953735"/>
                </a:solidFill>
                <a:ea typeface="ＭＳ Ｐゴシック" pitchFamily="-107" charset="-128"/>
              </a:rPr>
              <a:t>Negatief effect: non-verbaal blijft hangen</a:t>
            </a:r>
          </a:p>
          <a:p>
            <a:pPr eaLnBrk="1" hangingPunct="1"/>
            <a:r>
              <a:rPr lang="en-US" altLang="nl-NL" smtClean="0">
                <a:solidFill>
                  <a:srgbClr val="F79646"/>
                </a:solidFill>
                <a:ea typeface="ＭＳ Ｐゴシック" pitchFamily="-107" charset="-128"/>
              </a:rPr>
              <a:t>Positief effect: non-verbaal inzetten </a:t>
            </a:r>
            <a:endParaRPr lang="nl-NL" altLang="nl-NL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sz="3200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Basis principes  wij-gedrag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4400" b="1" dirty="0">
                <a:ea typeface="ＭＳ Ｐゴシック" pitchFamily="-107" charset="-128"/>
              </a:rPr>
              <a:t>   SOFTEN</a:t>
            </a:r>
            <a:r>
              <a:rPr lang="nl-NL" altLang="nl-NL" sz="4400" dirty="0">
                <a:ea typeface="ＭＳ Ｐゴシック" pitchFamily="-107" charset="-128"/>
              </a:rPr>
              <a:t>					   </a:t>
            </a:r>
            <a:r>
              <a:rPr lang="nl-NL" altLang="nl-NL" sz="4400" b="1" dirty="0">
                <a:ea typeface="ＭＳ Ｐゴシック" pitchFamily="-107" charset="-128"/>
              </a:rPr>
              <a:t>Stemgebruik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S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mile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						    </a:t>
            </a: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N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eutraal</a:t>
            </a:r>
            <a:endParaRPr lang="nl-NL" altLang="nl-NL" dirty="0">
              <a:solidFill>
                <a:schemeClr val="accent2">
                  <a:lumMod val="75000"/>
                </a:schemeClr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O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pen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Posture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				    </a:t>
            </a: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V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riendelijk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	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F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orward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lean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				    </a:t>
            </a: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M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eelevend</a:t>
            </a:r>
            <a:endParaRPr lang="nl-NL" altLang="nl-NL" dirty="0">
              <a:solidFill>
                <a:schemeClr val="accent2">
                  <a:lumMod val="75000"/>
                </a:schemeClr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T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ouch</a:t>
            </a:r>
            <a:endParaRPr lang="nl-NL" altLang="nl-NL" dirty="0">
              <a:solidFill>
                <a:schemeClr val="accent2">
                  <a:lumMod val="75000"/>
                </a:schemeClr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E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yecontact</a:t>
            </a:r>
            <a:endParaRPr lang="nl-NL" altLang="nl-NL" dirty="0">
              <a:solidFill>
                <a:schemeClr val="accent2">
                  <a:lumMod val="75000"/>
                </a:schemeClr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b="1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N</a:t>
            </a:r>
            <a:r>
              <a:rPr lang="nl-NL" altLang="nl-NL" dirty="0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  </a:t>
            </a:r>
            <a:r>
              <a:rPr lang="nl-NL" altLang="nl-NL" dirty="0" err="1">
                <a:solidFill>
                  <a:schemeClr val="accent2">
                    <a:lumMod val="75000"/>
                  </a:schemeClr>
                </a:solidFill>
                <a:ea typeface="ＭＳ Ｐゴシック" pitchFamily="-107" charset="-128"/>
              </a:rPr>
              <a:t>od</a:t>
            </a:r>
            <a:endParaRPr lang="nl-NL" altLang="nl-NL" dirty="0">
              <a:solidFill>
                <a:schemeClr val="accent2">
                  <a:lumMod val="75000"/>
                </a:schemeClr>
              </a:solidFill>
              <a:ea typeface="ＭＳ Ｐゴシック" pitchFamily="-107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nl-NL" altLang="nl-NL" dirty="0">
              <a:solidFill>
                <a:srgbClr val="F79646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  <a:t>Luisteren met oren, ogen en reageren</a:t>
            </a:r>
            <a:br>
              <a:rPr lang="en-US" altLang="nl-NL" sz="2800" b="1" smtClean="0">
                <a:solidFill>
                  <a:srgbClr val="F79646"/>
                </a:solidFill>
                <a:ea typeface="ＭＳ Ｐゴシック" pitchFamily="-107" charset="-128"/>
              </a:rPr>
            </a:br>
            <a:endParaRPr lang="nl-NL" altLang="nl-NL" sz="2800" b="1" smtClean="0">
              <a:solidFill>
                <a:srgbClr val="F79646"/>
              </a:solidFill>
              <a:ea typeface="ＭＳ Ｐゴシック" pitchFamily="-107" charset="-128"/>
            </a:endParaRP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sz="2400" b="1" smtClean="0">
                <a:solidFill>
                  <a:schemeClr val="accent2"/>
                </a:solidFill>
                <a:ea typeface="ＭＳ Ｐゴシック" pitchFamily="-107" charset="-128"/>
              </a:rPr>
              <a:t>  </a:t>
            </a:r>
            <a:r>
              <a:rPr lang="nl-NL" altLang="nl-NL" sz="2000" b="1" smtClean="0">
                <a:solidFill>
                  <a:srgbClr val="F79646"/>
                </a:solidFill>
                <a:ea typeface="ＭＳ Ｐゴシック" pitchFamily="-107" charset="-128"/>
              </a:rPr>
              <a:t>Oren en ogen gebruiken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1. Hoor wat de ander zegt, welke woorden zij gebruikt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2. Hoor wat de ander door laat klinken in haar stem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3. Wat zie je aan de houding, uitdrukking, gebaren  </a:t>
            </a:r>
            <a:endParaRPr lang="nl-NL" altLang="nl-NL" sz="2000" b="1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</a:t>
            </a:r>
            <a:r>
              <a:rPr lang="nl-NL" altLang="nl-NL" sz="2000" b="1" smtClean="0">
                <a:solidFill>
                  <a:srgbClr val="F79646"/>
                </a:solidFill>
                <a:ea typeface="ＭＳ Ｐゴシック" pitchFamily="-107" charset="-128"/>
              </a:rPr>
              <a:t>Checken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4. Benoem wat je hoort, ziet of ervaart bij de ander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   5. Check of dit klopt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</a:t>
            </a:r>
            <a:r>
              <a:rPr lang="nl-NL" altLang="nl-NL" sz="2000" b="1" smtClean="0">
                <a:solidFill>
                  <a:srgbClr val="F79646"/>
                </a:solidFill>
                <a:ea typeface="ＭＳ Ｐゴシック" pitchFamily="-107" charset="-128"/>
              </a:rPr>
              <a:t>Bespreekbaar maken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6. Vraag door om helder te krijgen waarover het gaat (LSD)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  </a:t>
            </a:r>
            <a:r>
              <a:rPr lang="nl-NL" altLang="nl-NL" sz="2000" b="1" smtClean="0">
                <a:solidFill>
                  <a:srgbClr val="F79646"/>
                </a:solidFill>
                <a:ea typeface="ＭＳ Ｐゴシック" pitchFamily="-107" charset="-128"/>
              </a:rPr>
              <a:t>Rond af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b="1" smtClean="0">
                <a:solidFill>
                  <a:schemeClr val="accent2"/>
                </a:solidFill>
                <a:ea typeface="ＭＳ Ｐゴシック" pitchFamily="-107" charset="-128"/>
              </a:rPr>
              <a:t>      </a:t>
            </a:r>
            <a:r>
              <a:rPr lang="nl-NL" altLang="nl-NL" sz="2000" smtClean="0">
                <a:solidFill>
                  <a:schemeClr val="accent2"/>
                </a:solidFill>
                <a:ea typeface="ＭＳ Ｐゴシック" pitchFamily="-107" charset="-128"/>
              </a:rPr>
              <a:t>7. Ik begrijp beter wat je bedoeld…. Daarom gaan we nu…</a:t>
            </a:r>
          </a:p>
          <a:p>
            <a:pPr eaLnBrk="1" hangingPunct="1">
              <a:buFont typeface="Arial" charset="0"/>
              <a:buNone/>
            </a:pPr>
            <a:endParaRPr lang="nl-NL" altLang="nl-NL" sz="2400" smtClean="0">
              <a:solidFill>
                <a:schemeClr val="accent2"/>
              </a:solidFill>
              <a:ea typeface="ＭＳ Ｐゴシック" pitchFamily="-107" charset="-128"/>
            </a:endParaRPr>
          </a:p>
          <a:p>
            <a:pPr eaLnBrk="1" hangingPunct="1">
              <a:buFont typeface="Arial" charset="0"/>
              <a:buNone/>
            </a:pPr>
            <a:endParaRPr lang="nl-NL" altLang="nl-NL" sz="2400" b="1" smtClean="0">
              <a:solidFill>
                <a:schemeClr val="accent2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7972</TotalTime>
  <Words>476</Words>
  <Application>Microsoft Office PowerPoint</Application>
  <PresentationFormat>Diavoorstelling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ＭＳ Ｐゴシック</vt:lpstr>
      <vt:lpstr>Wingdings</vt:lpstr>
      <vt:lpstr>Office-thema</vt:lpstr>
      <vt:lpstr>Effectieve consultvoering Dag 2 </vt:lpstr>
      <vt:lpstr>      Effectieve consultvoering De relatie centraal</vt:lpstr>
      <vt:lpstr> </vt:lpstr>
      <vt:lpstr>Uitgangspunten</vt:lpstr>
      <vt:lpstr>Roos van Leary</vt:lpstr>
      <vt:lpstr>Communicatiepatronen </vt:lpstr>
      <vt:lpstr>         Non verbale communicatie</vt:lpstr>
      <vt:lpstr>Basis principes  wij-gedrag</vt:lpstr>
      <vt:lpstr>Luisteren met oren, ogen en reageren </vt:lpstr>
      <vt:lpstr>Gezichtspunt van de patiënt ontdekken</vt:lpstr>
      <vt:lpstr>Erkenning en Acceptatie</vt:lpstr>
      <vt:lpstr>Inlevingsvermogen</vt:lpstr>
      <vt:lpstr>Wat als denkbeelden botsen? </vt:lpstr>
      <vt:lpstr>AFRONDEN</vt:lpstr>
      <vt:lpstr>Dia 15</vt:lpstr>
    </vt:vector>
  </TitlesOfParts>
  <Company>IOManagement Consult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Effectieve consultvoering</dc:title>
  <dc:creator>Agnes Roks</dc:creator>
  <cp:lastModifiedBy>cbergsma</cp:lastModifiedBy>
  <cp:revision>37</cp:revision>
  <dcterms:created xsi:type="dcterms:W3CDTF">2015-04-16T08:55:11Z</dcterms:created>
  <dcterms:modified xsi:type="dcterms:W3CDTF">2016-11-22T08:27:49Z</dcterms:modified>
</cp:coreProperties>
</file>