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6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B7DDB96E-A2B0-4EE5-882E-52CF57025CC2}" type="datetimeFigureOut">
              <a:rPr lang="nl-NL" smtClean="0"/>
              <a:pPr/>
              <a:t>30-1-2016</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F1758AC4-DB04-43A3-BC2C-C16CC8E2C0A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758AC4-DB04-43A3-BC2C-C16CC8E2C0A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758AC4-DB04-43A3-BC2C-C16CC8E2C0A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758AC4-DB04-43A3-BC2C-C16CC8E2C0A0}" type="slidenum">
              <a:rPr lang="nl-NL" smtClean="0"/>
              <a:pPr/>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F1758AC4-DB04-43A3-BC2C-C16CC8E2C0A0}"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F1758AC4-DB04-43A3-BC2C-C16CC8E2C0A0}" type="slidenum">
              <a:rPr lang="nl-NL" smtClean="0"/>
              <a:pPr/>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F1758AC4-DB04-43A3-BC2C-C16CC8E2C0A0}"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F1758AC4-DB04-43A3-BC2C-C16CC8E2C0A0}" type="slidenum">
              <a:rPr lang="nl-NL" smtClean="0"/>
              <a:pPr/>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B7DDB96E-A2B0-4EE5-882E-52CF57025CC2}" type="datetimeFigureOut">
              <a:rPr lang="nl-NL" smtClean="0"/>
              <a:pPr/>
              <a:t>30-1-2016</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F1758AC4-DB04-43A3-BC2C-C16CC8E2C0A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B7DDB96E-A2B0-4EE5-882E-52CF57025CC2}" type="datetimeFigureOut">
              <a:rPr lang="nl-NL" smtClean="0"/>
              <a:pPr/>
              <a:t>30-1-2016</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F1758AC4-DB04-43A3-BC2C-C16CC8E2C0A0}"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B7DDB96E-A2B0-4EE5-882E-52CF57025CC2}" type="datetimeFigureOut">
              <a:rPr lang="nl-NL" smtClean="0"/>
              <a:pPr/>
              <a:t>30-1-2016</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F1758AC4-DB04-43A3-BC2C-C16CC8E2C0A0}"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DDB96E-A2B0-4EE5-882E-52CF57025CC2}" type="datetimeFigureOut">
              <a:rPr lang="nl-NL" smtClean="0"/>
              <a:pPr/>
              <a:t>30-1-2016</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758AC4-DB04-43A3-BC2C-C16CC8E2C0A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coutseeklo.scoutnet.be/Nieuws/Koude-gol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nl/url?sa=i&amp;rct=j&amp;q=&amp;esrc=s&amp;frm=1&amp;source=images&amp;cd=&amp;cad=rja&amp;uact=8&amp;ved=0CAcQjRxqFQoTCIPJ-Ir79MYCFYXAFAodhz8GtA&amp;url=http://studiobodyandbalance.nl/?page_id=172&amp;ei=rM-yVYPDL4WBU4f_mKAL&amp;bvm=bv.98717601,d.d24&amp;psig=AFQjCNEucThvKakepQlbxU7U9u56OG83Iw&amp;ust=143786830508254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nl/url?sa=i&amp;rct=j&amp;q=&amp;esrc=s&amp;frm=1&amp;source=images&amp;cd=&amp;cad=rja&amp;uact=8&amp;ved=0CAcQjRxqFQoTCLTlxNL89MYCFUbAFAodF3AKTg&amp;url=http://www.jufsamantha.nl/downloads/dagritme/ljv.php?vak&amp;ei=T9GyVfSBFsaAU5fgqfAE&amp;bvm=bv.98717601,d.d24&amp;psig=AFQjCNEutBA6GaX27QpRnB5_UsXGiwwaFQ&amp;ust=143786859681214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nl/imgres?imgurl=http://static3.ad.nl/static/photo/2012/0/12/11/20120419221223/media_xll_1183586.jpg&amp;imgrefurl=http://www.ad.nl/ad/nl/1100/Consument/article/detail/3243401/2012/04/19/Bezoekje-aan-de-zee-maakt-ons-echt-gelukkig.dhtml&amp;docid=JAPzeBc1TWuMJM&amp;tbnid=W6-NTne0CF-oCM:&amp;w=510&amp;h=288&amp;ved=0ahUKEwiWk9qhxrHJAhUHOxQKHcTFB44QxiAIAg&amp;iact=c&amp;ictx=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Complementaire Zorgvormen</a:t>
            </a:r>
            <a:endParaRPr lang="nl-NL" dirty="0"/>
          </a:p>
        </p:txBody>
      </p:sp>
      <p:sp>
        <p:nvSpPr>
          <p:cNvPr id="3" name="Ondertitel 2"/>
          <p:cNvSpPr>
            <a:spLocks noGrp="1"/>
          </p:cNvSpPr>
          <p:nvPr>
            <p:ph type="subTitle" idx="1"/>
          </p:nvPr>
        </p:nvSpPr>
        <p:spPr/>
        <p:txBody>
          <a:bodyPr>
            <a:normAutofit/>
          </a:bodyPr>
          <a:lstStyle/>
          <a:p>
            <a:r>
              <a:rPr lang="nl-NL" sz="2000" i="1" dirty="0" smtClean="0"/>
              <a:t>Diana Bouwmeester</a:t>
            </a:r>
            <a:endParaRPr lang="nl-NL" sz="2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 </a:t>
            </a:r>
          </a:p>
          <a:p>
            <a:pPr>
              <a:buNone/>
            </a:pPr>
            <a:r>
              <a:rPr lang="nl-NL" dirty="0" smtClean="0"/>
              <a:t>Complementaire zorg besteedt aandacht aan de fysieke, emotionele, mentale, sociale en </a:t>
            </a:r>
            <a:r>
              <a:rPr lang="nl-NL" dirty="0" err="1" smtClean="0"/>
              <a:t>spirituële</a:t>
            </a:r>
            <a:r>
              <a:rPr lang="nl-NL" dirty="0" smtClean="0"/>
              <a:t> behoeften van een mens en is er op gericht, het gezonde in de mens te stimuleren.</a:t>
            </a:r>
          </a:p>
          <a:p>
            <a:pPr>
              <a:buNone/>
            </a:pPr>
            <a:endParaRPr lang="nl-NL" dirty="0" smtClean="0"/>
          </a:p>
          <a:p>
            <a:pPr>
              <a:buNone/>
            </a:pPr>
            <a:r>
              <a:rPr lang="nl-NL" dirty="0" smtClean="0"/>
              <a:t>Hierbij houdt men rekening met de wensen van de zorgvrager.</a:t>
            </a:r>
            <a:endParaRPr lang="nl-NL" dirty="0"/>
          </a:p>
        </p:txBody>
      </p:sp>
      <p:sp>
        <p:nvSpPr>
          <p:cNvPr id="3" name="Titel 2"/>
          <p:cNvSpPr>
            <a:spLocks noGrp="1"/>
          </p:cNvSpPr>
          <p:nvPr>
            <p:ph type="title"/>
          </p:nvPr>
        </p:nvSpPr>
        <p:spPr/>
        <p:txBody>
          <a:bodyPr>
            <a:normAutofit fontScale="90000"/>
          </a:bodyPr>
          <a:lstStyle/>
          <a:p>
            <a:r>
              <a:rPr lang="nl-NL" dirty="0" smtClean="0"/>
              <a:t>Dit is aanvullende zorg op de reguliere behandelwijzen.</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Font typeface="Wingdings" pitchFamily="2" charset="2"/>
              <a:buChar char="Ø"/>
            </a:pPr>
            <a:r>
              <a:rPr lang="nl-NL" dirty="0" smtClean="0"/>
              <a:t>Aromatherapie</a:t>
            </a:r>
          </a:p>
          <a:p>
            <a:pPr>
              <a:buFont typeface="Wingdings" pitchFamily="2" charset="2"/>
              <a:buChar char="Ø"/>
            </a:pPr>
            <a:r>
              <a:rPr lang="nl-NL" dirty="0" smtClean="0"/>
              <a:t>Muziektherapie</a:t>
            </a:r>
          </a:p>
          <a:p>
            <a:pPr>
              <a:buFont typeface="Wingdings" pitchFamily="2" charset="2"/>
              <a:buChar char="Ø"/>
            </a:pPr>
            <a:r>
              <a:rPr lang="nl-NL" dirty="0" smtClean="0"/>
              <a:t>Ontspanningstechnieken</a:t>
            </a:r>
          </a:p>
          <a:p>
            <a:pPr>
              <a:buFont typeface="Wingdings" pitchFamily="2" charset="2"/>
              <a:buChar char="Ø"/>
            </a:pPr>
            <a:r>
              <a:rPr lang="nl-NL" dirty="0" smtClean="0"/>
              <a:t>Intuïtieve massage</a:t>
            </a:r>
          </a:p>
          <a:p>
            <a:pPr>
              <a:buFont typeface="Wingdings" pitchFamily="2" charset="2"/>
              <a:buChar char="Ø"/>
            </a:pPr>
            <a:r>
              <a:rPr lang="nl-NL" dirty="0" smtClean="0"/>
              <a:t>Warmte en koudetoepassingen</a:t>
            </a:r>
          </a:p>
          <a:p>
            <a:pPr>
              <a:buFont typeface="Wingdings" pitchFamily="2" charset="2"/>
              <a:buChar char="Ø"/>
            </a:pPr>
            <a:r>
              <a:rPr lang="nl-NL" dirty="0" smtClean="0"/>
              <a:t>Visualiseren</a:t>
            </a:r>
            <a:endParaRPr lang="nl-NL" dirty="0"/>
          </a:p>
        </p:txBody>
      </p:sp>
      <p:sp>
        <p:nvSpPr>
          <p:cNvPr id="3" name="Titel 2"/>
          <p:cNvSpPr>
            <a:spLocks noGrp="1"/>
          </p:cNvSpPr>
          <p:nvPr>
            <p:ph type="title"/>
          </p:nvPr>
        </p:nvSpPr>
        <p:spPr/>
        <p:txBody>
          <a:bodyPr/>
          <a:lstStyle/>
          <a:p>
            <a:r>
              <a:rPr lang="nl-NL" dirty="0" smtClean="0"/>
              <a:t>Voorbeelden</a:t>
            </a:r>
            <a:endParaRPr lang="nl-NL" dirty="0"/>
          </a:p>
        </p:txBody>
      </p:sp>
      <p:pic>
        <p:nvPicPr>
          <p:cNvPr id="6146" name="Picture 2" descr="http://static.flickr.com/37/76560091_5574e7c12b.jpg">
            <a:hlinkClick r:id="rId2"/>
          </p:cNvPr>
          <p:cNvPicPr>
            <a:picLocks noChangeAspect="1" noChangeArrowheads="1"/>
          </p:cNvPicPr>
          <p:nvPr/>
        </p:nvPicPr>
        <p:blipFill>
          <a:blip r:embed="rId3" cstate="print"/>
          <a:srcRect/>
          <a:stretch>
            <a:fillRect/>
          </a:stretch>
        </p:blipFill>
        <p:spPr bwMode="auto">
          <a:xfrm>
            <a:off x="4139952" y="3933056"/>
            <a:ext cx="4762500" cy="272415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Aromatische olie, ook wel etherische olie genoemd, wordt op natuurlijke wijze uit geurige planten gewonnen. De geur geeft ontspanning en rust en leidt de aandacht af van de pijn. De olie is te gebruiken bij:</a:t>
            </a:r>
          </a:p>
          <a:p>
            <a:pPr>
              <a:buNone/>
            </a:pPr>
            <a:r>
              <a:rPr lang="nl-NL" dirty="0" smtClean="0"/>
              <a:t>-massage (stimuleert de circulatie) (contact)</a:t>
            </a:r>
          </a:p>
          <a:p>
            <a:pPr>
              <a:buNone/>
            </a:pPr>
            <a:r>
              <a:rPr lang="nl-NL" dirty="0" smtClean="0"/>
              <a:t>-bad</a:t>
            </a:r>
          </a:p>
          <a:p>
            <a:pPr>
              <a:buNone/>
            </a:pPr>
            <a:r>
              <a:rPr lang="nl-NL" dirty="0" smtClean="0"/>
              <a:t>-verdamping via de lucht</a:t>
            </a:r>
            <a:endParaRPr lang="nl-NL" dirty="0"/>
          </a:p>
        </p:txBody>
      </p:sp>
      <p:sp>
        <p:nvSpPr>
          <p:cNvPr id="3" name="Titel 2"/>
          <p:cNvSpPr>
            <a:spLocks noGrp="1"/>
          </p:cNvSpPr>
          <p:nvPr>
            <p:ph type="title"/>
          </p:nvPr>
        </p:nvSpPr>
        <p:spPr/>
        <p:txBody>
          <a:bodyPr/>
          <a:lstStyle/>
          <a:p>
            <a:r>
              <a:rPr lang="nl-NL" smtClean="0"/>
              <a:t>Aromatherapie</a:t>
            </a:r>
            <a:endParaRPr lang="nl-NL" dirty="0"/>
          </a:p>
        </p:txBody>
      </p:sp>
      <p:pic>
        <p:nvPicPr>
          <p:cNvPr id="5124" name="Picture 4" descr="http://studiobodyandbalance.nl/wp-content/uploads/2014/12/massage1.jpg">
            <a:hlinkClick r:id="rId2"/>
          </p:cNvPr>
          <p:cNvPicPr>
            <a:picLocks noChangeAspect="1" noChangeArrowheads="1"/>
          </p:cNvPicPr>
          <p:nvPr/>
        </p:nvPicPr>
        <p:blipFill>
          <a:blip r:embed="rId3" cstate="print"/>
          <a:srcRect/>
          <a:stretch>
            <a:fillRect/>
          </a:stretch>
        </p:blipFill>
        <p:spPr bwMode="auto">
          <a:xfrm>
            <a:off x="5163373" y="4509120"/>
            <a:ext cx="3122073" cy="200456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jufsamantha.nl/downloads/dagritme/ljv/muziek.jpg">
            <a:hlinkClick r:id="rId2"/>
          </p:cNvPr>
          <p:cNvPicPr>
            <a:picLocks noChangeAspect="1" noChangeArrowheads="1"/>
          </p:cNvPicPr>
          <p:nvPr/>
        </p:nvPicPr>
        <p:blipFill>
          <a:blip r:embed="rId3" cstate="print"/>
          <a:srcRect/>
          <a:stretch>
            <a:fillRect/>
          </a:stretch>
        </p:blipFill>
        <p:spPr bwMode="auto">
          <a:xfrm>
            <a:off x="6876256" y="4590255"/>
            <a:ext cx="2267744" cy="2267745"/>
          </a:xfrm>
          <a:prstGeom prst="rect">
            <a:avLst/>
          </a:prstGeom>
          <a:noFill/>
        </p:spPr>
      </p:pic>
      <p:sp>
        <p:nvSpPr>
          <p:cNvPr id="2" name="Tijdelijke aanduiding voor inhoud 1"/>
          <p:cNvSpPr>
            <a:spLocks noGrp="1"/>
          </p:cNvSpPr>
          <p:nvPr>
            <p:ph idx="1"/>
          </p:nvPr>
        </p:nvSpPr>
        <p:spPr/>
        <p:txBody>
          <a:bodyPr/>
          <a:lstStyle/>
          <a:p>
            <a:pPr>
              <a:buNone/>
            </a:pPr>
            <a:r>
              <a:rPr lang="nl-NL" dirty="0" smtClean="0"/>
              <a:t>Muziek heeft invloed op hoofd, hart en ziel en kan leiden tot een gevoel van welzijn doordat er een rustige en ontspannen sfeer wordt gemaakt.</a:t>
            </a:r>
          </a:p>
          <a:p>
            <a:pPr>
              <a:buNone/>
            </a:pPr>
            <a:r>
              <a:rPr lang="nl-NL" dirty="0" smtClean="0"/>
              <a:t>Geluid is het eerste wat de embryo waarneemt en ligt heel diep opgeslagen in de hersenen.</a:t>
            </a:r>
          </a:p>
          <a:p>
            <a:pPr>
              <a:buNone/>
            </a:pPr>
            <a:r>
              <a:rPr lang="nl-NL" dirty="0" smtClean="0"/>
              <a:t>Wanneer hersenen worden aangetast blijft het waarnemen van geluid nog heel lang intact.</a:t>
            </a:r>
          </a:p>
          <a:p>
            <a:pPr>
              <a:buNone/>
            </a:pPr>
            <a:r>
              <a:rPr lang="nl-NL" dirty="0" smtClean="0"/>
              <a:t>Muziek kan afleiden en er kunnen prettige herinneringen door bovenkomen.</a:t>
            </a:r>
            <a:endParaRPr lang="nl-NL" dirty="0"/>
          </a:p>
        </p:txBody>
      </p:sp>
      <p:sp>
        <p:nvSpPr>
          <p:cNvPr id="3" name="Titel 2"/>
          <p:cNvSpPr>
            <a:spLocks noGrp="1"/>
          </p:cNvSpPr>
          <p:nvPr>
            <p:ph type="title"/>
          </p:nvPr>
        </p:nvSpPr>
        <p:spPr/>
        <p:txBody>
          <a:bodyPr/>
          <a:lstStyle/>
          <a:p>
            <a:r>
              <a:rPr lang="nl-NL" dirty="0" smtClean="0"/>
              <a:t>Muziektherapie</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pPr>
              <a:buFont typeface="Wingdings" pitchFamily="2" charset="2"/>
              <a:buChar char="Ø"/>
            </a:pPr>
            <a:r>
              <a:rPr lang="nl-NL" dirty="0" smtClean="0"/>
              <a:t>Spierontspanningsoefeningen.</a:t>
            </a:r>
          </a:p>
          <a:p>
            <a:pPr>
              <a:buNone/>
            </a:pPr>
            <a:r>
              <a:rPr lang="nl-NL" dirty="0" smtClean="0"/>
              <a:t>Laat spieren bewust aanspannen en loslaten</a:t>
            </a:r>
          </a:p>
          <a:p>
            <a:pPr>
              <a:buFont typeface="Wingdings" pitchFamily="2" charset="2"/>
              <a:buChar char="Ø"/>
            </a:pPr>
            <a:r>
              <a:rPr lang="nl-NL" dirty="0" smtClean="0"/>
              <a:t>Ademhalingsoefeningen</a:t>
            </a:r>
          </a:p>
          <a:p>
            <a:pPr>
              <a:buNone/>
            </a:pPr>
            <a:r>
              <a:rPr lang="nl-NL" dirty="0" smtClean="0"/>
              <a:t>Door op de ademhaling te concentreren wordt</a:t>
            </a:r>
          </a:p>
          <a:p>
            <a:pPr>
              <a:buNone/>
            </a:pPr>
            <a:r>
              <a:rPr lang="nl-NL" dirty="0" smtClean="0"/>
              <a:t>de aandacht van pijn afgeleid.</a:t>
            </a:r>
          </a:p>
          <a:p>
            <a:pPr>
              <a:buFont typeface="Wingdings" pitchFamily="2" charset="2"/>
              <a:buChar char="Ø"/>
            </a:pPr>
            <a:r>
              <a:rPr lang="nl-NL" dirty="0" smtClean="0"/>
              <a:t>Visualisatie</a:t>
            </a:r>
          </a:p>
          <a:p>
            <a:pPr>
              <a:buNone/>
            </a:pPr>
            <a:endParaRPr lang="nl-NL" dirty="0" smtClean="0"/>
          </a:p>
          <a:p>
            <a:pPr>
              <a:buNone/>
            </a:pPr>
            <a:r>
              <a:rPr lang="nl-NL" dirty="0" smtClean="0"/>
              <a:t>De oefeningen geven meer energie, een betere nachtrust en versterken de werking van pijnmedicatie.</a:t>
            </a:r>
          </a:p>
          <a:p>
            <a:pPr>
              <a:buNone/>
            </a:pPr>
            <a:r>
              <a:rPr lang="nl-NL" dirty="0" smtClean="0"/>
              <a:t>Zorg voor een prettige houding en temperatuur en een rustige omgeving.</a:t>
            </a:r>
          </a:p>
        </p:txBody>
      </p:sp>
      <p:sp>
        <p:nvSpPr>
          <p:cNvPr id="3" name="Titel 2"/>
          <p:cNvSpPr>
            <a:spLocks noGrp="1"/>
          </p:cNvSpPr>
          <p:nvPr>
            <p:ph type="title"/>
          </p:nvPr>
        </p:nvSpPr>
        <p:spPr/>
        <p:txBody>
          <a:bodyPr>
            <a:normAutofit fontScale="90000"/>
          </a:bodyPr>
          <a:lstStyle/>
          <a:p>
            <a:r>
              <a:rPr lang="nl-NL" dirty="0" smtClean="0"/>
              <a:t> ontspanningstechnieken</a:t>
            </a:r>
            <a:br>
              <a:rPr lang="nl-NL" dirty="0" smtClean="0"/>
            </a:b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Eigenlijk kan iedereen masseren. We doen het vaak onbewust. Aanrakingen kunnen een weldadig gevoel geven. Partners kunnen hierin gestimuleerd worden.</a:t>
            </a:r>
            <a:endParaRPr lang="nl-NL" dirty="0"/>
          </a:p>
        </p:txBody>
      </p:sp>
      <p:sp>
        <p:nvSpPr>
          <p:cNvPr id="3" name="Titel 2"/>
          <p:cNvSpPr>
            <a:spLocks noGrp="1"/>
          </p:cNvSpPr>
          <p:nvPr>
            <p:ph type="title"/>
          </p:nvPr>
        </p:nvSpPr>
        <p:spPr/>
        <p:txBody>
          <a:bodyPr/>
          <a:lstStyle/>
          <a:p>
            <a:r>
              <a:rPr lang="nl-NL" dirty="0" smtClean="0"/>
              <a:t>Intuïtieve massage</a:t>
            </a:r>
            <a:endParaRPr lang="nl-NL" dirty="0"/>
          </a:p>
        </p:txBody>
      </p:sp>
      <p:pic>
        <p:nvPicPr>
          <p:cNvPr id="2050" name="Picture 2" descr="Afbeeldingsresultaat voor massage"/>
          <p:cNvPicPr>
            <a:picLocks noChangeAspect="1" noChangeArrowheads="1"/>
          </p:cNvPicPr>
          <p:nvPr/>
        </p:nvPicPr>
        <p:blipFill>
          <a:blip r:embed="rId2" cstate="print"/>
          <a:srcRect/>
          <a:stretch>
            <a:fillRect/>
          </a:stretch>
        </p:blipFill>
        <p:spPr bwMode="auto">
          <a:xfrm>
            <a:off x="6228184" y="5013176"/>
            <a:ext cx="2733675" cy="1666875"/>
          </a:xfrm>
          <a:prstGeom prst="rect">
            <a:avLst/>
          </a:prstGeom>
          <a:noFill/>
        </p:spPr>
      </p:pic>
      <p:pic>
        <p:nvPicPr>
          <p:cNvPr id="2052" name="Picture 4" descr="Afbeeldingsresultaat voor massage"/>
          <p:cNvPicPr>
            <a:picLocks noChangeAspect="1" noChangeArrowheads="1"/>
          </p:cNvPicPr>
          <p:nvPr/>
        </p:nvPicPr>
        <p:blipFill>
          <a:blip r:embed="rId3" cstate="print"/>
          <a:srcRect/>
          <a:stretch>
            <a:fillRect/>
          </a:stretch>
        </p:blipFill>
        <p:spPr bwMode="auto">
          <a:xfrm>
            <a:off x="323528" y="3717032"/>
            <a:ext cx="2781300" cy="16478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Zowel warmte als koude verminderd de pijn omdat een gevoelsprikkel in de hersenen voorrang heeft op een pijnprikkel.</a:t>
            </a:r>
          </a:p>
          <a:p>
            <a:pPr>
              <a:buNone/>
            </a:pPr>
            <a:r>
              <a:rPr lang="nl-NL" dirty="0" smtClean="0"/>
              <a:t>Men geeft meestal de voorkeur aan warmte omdat dit een gevoel van behaaglijkheid en geborgenheid geeft. Maar koude is effectiever </a:t>
            </a:r>
          </a:p>
          <a:p>
            <a:pPr>
              <a:buNone/>
            </a:pPr>
            <a:r>
              <a:rPr lang="nl-NL" dirty="0" smtClean="0"/>
              <a:t>  De pijn keert langzamer terug.</a:t>
            </a:r>
          </a:p>
          <a:p>
            <a:pPr>
              <a:buNone/>
            </a:pPr>
            <a:endParaRPr lang="nl-NL" dirty="0" smtClean="0"/>
          </a:p>
          <a:p>
            <a:pPr>
              <a:buNone/>
            </a:pPr>
            <a:r>
              <a:rPr lang="nl-NL" dirty="0" smtClean="0"/>
              <a:t>                                   </a:t>
            </a:r>
            <a:r>
              <a:rPr lang="nl-NL" i="1" smtClean="0"/>
              <a:t>Diana Bouwmeester.</a:t>
            </a:r>
            <a:endParaRPr lang="nl-NL"/>
          </a:p>
        </p:txBody>
      </p:sp>
      <p:sp>
        <p:nvSpPr>
          <p:cNvPr id="3" name="Titel 2"/>
          <p:cNvSpPr>
            <a:spLocks noGrp="1"/>
          </p:cNvSpPr>
          <p:nvPr>
            <p:ph type="title"/>
          </p:nvPr>
        </p:nvSpPr>
        <p:spPr/>
        <p:txBody>
          <a:bodyPr/>
          <a:lstStyle/>
          <a:p>
            <a:r>
              <a:rPr lang="nl-NL" dirty="0" smtClean="0"/>
              <a:t>Warmte en Koude</a:t>
            </a:r>
            <a:endParaRPr lang="nl-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a:buNone/>
            </a:pPr>
            <a:r>
              <a:rPr lang="nl-NL" dirty="0" smtClean="0"/>
              <a:t>Het doel hiervan is om in een toestand van totale rust en ontspanning te komen.</a:t>
            </a:r>
          </a:p>
          <a:p>
            <a:pPr>
              <a:buNone/>
            </a:pPr>
            <a:r>
              <a:rPr lang="nl-NL" dirty="0" smtClean="0"/>
              <a:t>Bij voorkeur kiezen we een onderwerp waar de zorgvrager affiniteit mee heeft zoals: de zee of het bos.</a:t>
            </a:r>
            <a:endParaRPr lang="nl-NL" dirty="0"/>
          </a:p>
        </p:txBody>
      </p:sp>
      <p:sp>
        <p:nvSpPr>
          <p:cNvPr id="3" name="Titel 2"/>
          <p:cNvSpPr>
            <a:spLocks noGrp="1"/>
          </p:cNvSpPr>
          <p:nvPr>
            <p:ph type="title"/>
          </p:nvPr>
        </p:nvSpPr>
        <p:spPr/>
        <p:txBody>
          <a:bodyPr/>
          <a:lstStyle/>
          <a:p>
            <a:r>
              <a:rPr lang="nl-NL" dirty="0" smtClean="0"/>
              <a:t>Visualiseren</a:t>
            </a:r>
            <a:endParaRPr lang="nl-NL" dirty="0"/>
          </a:p>
        </p:txBody>
      </p:sp>
      <p:pic>
        <p:nvPicPr>
          <p:cNvPr id="1026" name="Picture 2" descr="Gerelateerde afbeelding">
            <a:hlinkClick r:id="rId2"/>
          </p:cNvPr>
          <p:cNvPicPr>
            <a:picLocks noChangeAspect="1" noChangeArrowheads="1"/>
          </p:cNvPicPr>
          <p:nvPr/>
        </p:nvPicPr>
        <p:blipFill>
          <a:blip r:embed="rId3" cstate="print"/>
          <a:srcRect/>
          <a:stretch>
            <a:fillRect/>
          </a:stretch>
        </p:blipFill>
        <p:spPr bwMode="auto">
          <a:xfrm>
            <a:off x="5004048" y="3933056"/>
            <a:ext cx="2847975" cy="160972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366</Words>
  <Application>Microsoft Office PowerPoint</Application>
  <PresentationFormat>Diavoorstelling (4:3)</PresentationFormat>
  <Paragraphs>45</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Concours</vt:lpstr>
      <vt:lpstr>Complementaire Zorgvormen</vt:lpstr>
      <vt:lpstr>Dit is aanvullende zorg op de reguliere behandelwijzen.</vt:lpstr>
      <vt:lpstr>Voorbeelden</vt:lpstr>
      <vt:lpstr>Aromatherapie</vt:lpstr>
      <vt:lpstr>Muziektherapie</vt:lpstr>
      <vt:lpstr> ontspanningstechnieken </vt:lpstr>
      <vt:lpstr>Intuïtieve massage</vt:lpstr>
      <vt:lpstr>Warmte en Koude</vt:lpstr>
      <vt:lpstr>Visualiseren</vt:lpstr>
    </vt:vector>
  </TitlesOfParts>
  <Company>Opella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Complementaire Zorgvormen</dc:title>
  <dc:creator>Administrator</dc:creator>
  <cp:lastModifiedBy>Administrator</cp:lastModifiedBy>
  <cp:revision>17</cp:revision>
  <dcterms:created xsi:type="dcterms:W3CDTF">2015-07-20T19:03:36Z</dcterms:created>
  <dcterms:modified xsi:type="dcterms:W3CDTF">2016-01-30T20:15:09Z</dcterms:modified>
</cp:coreProperties>
</file>