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62" r:id="rId7"/>
    <p:sldId id="263" r:id="rId8"/>
    <p:sldId id="264"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28F8EA3B-58BB-4FEC-A390-1EB8E882B043}" type="datetimeFigureOut">
              <a:rPr lang="nl-NL" smtClean="0"/>
              <a:t>28-6-2016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2225BEC-790B-4F20-890D-B071AEEA1F66}" type="slidenum">
              <a:rPr lang="nl-NL" smtClean="0"/>
              <a:t>‹nr.›</a:t>
            </a:fld>
            <a:endParaRPr lang="nl-NL"/>
          </a:p>
        </p:txBody>
      </p:sp>
    </p:spTree>
    <p:extLst>
      <p:ext uri="{BB962C8B-B14F-4D97-AF65-F5344CB8AC3E}">
        <p14:creationId xmlns:p14="http://schemas.microsoft.com/office/powerpoint/2010/main" val="23982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8F8EA3B-58BB-4FEC-A390-1EB8E882B043}" type="datetimeFigureOut">
              <a:rPr lang="nl-NL" smtClean="0"/>
              <a:t>28-6-2016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2225BEC-790B-4F20-890D-B071AEEA1F66}" type="slidenum">
              <a:rPr lang="nl-NL" smtClean="0"/>
              <a:t>‹nr.›</a:t>
            </a:fld>
            <a:endParaRPr lang="nl-NL"/>
          </a:p>
        </p:txBody>
      </p:sp>
    </p:spTree>
    <p:extLst>
      <p:ext uri="{BB962C8B-B14F-4D97-AF65-F5344CB8AC3E}">
        <p14:creationId xmlns:p14="http://schemas.microsoft.com/office/powerpoint/2010/main" val="292477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8F8EA3B-58BB-4FEC-A390-1EB8E882B043}" type="datetimeFigureOut">
              <a:rPr lang="nl-NL" smtClean="0"/>
              <a:t>28-6-2016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2225BEC-790B-4F20-890D-B071AEEA1F66}" type="slidenum">
              <a:rPr lang="nl-NL" smtClean="0"/>
              <a:t>‹nr.›</a:t>
            </a:fld>
            <a:endParaRPr lang="nl-NL"/>
          </a:p>
        </p:txBody>
      </p:sp>
    </p:spTree>
    <p:extLst>
      <p:ext uri="{BB962C8B-B14F-4D97-AF65-F5344CB8AC3E}">
        <p14:creationId xmlns:p14="http://schemas.microsoft.com/office/powerpoint/2010/main" val="787278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8F8EA3B-58BB-4FEC-A390-1EB8E882B043}" type="datetimeFigureOut">
              <a:rPr lang="nl-NL" smtClean="0"/>
              <a:t>28-6-2016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2225BEC-790B-4F20-890D-B071AEEA1F66}" type="slidenum">
              <a:rPr lang="nl-NL" smtClean="0"/>
              <a:t>‹nr.›</a:t>
            </a:fld>
            <a:endParaRPr lang="nl-NL"/>
          </a:p>
        </p:txBody>
      </p:sp>
    </p:spTree>
    <p:extLst>
      <p:ext uri="{BB962C8B-B14F-4D97-AF65-F5344CB8AC3E}">
        <p14:creationId xmlns:p14="http://schemas.microsoft.com/office/powerpoint/2010/main" val="270458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28F8EA3B-58BB-4FEC-A390-1EB8E882B043}" type="datetimeFigureOut">
              <a:rPr lang="nl-NL" smtClean="0"/>
              <a:t>28-6-2016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2225BEC-790B-4F20-890D-B071AEEA1F66}" type="slidenum">
              <a:rPr lang="nl-NL" smtClean="0"/>
              <a:t>‹nr.›</a:t>
            </a:fld>
            <a:endParaRPr lang="nl-NL"/>
          </a:p>
        </p:txBody>
      </p:sp>
    </p:spTree>
    <p:extLst>
      <p:ext uri="{BB962C8B-B14F-4D97-AF65-F5344CB8AC3E}">
        <p14:creationId xmlns:p14="http://schemas.microsoft.com/office/powerpoint/2010/main" val="18376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28F8EA3B-58BB-4FEC-A390-1EB8E882B043}" type="datetimeFigureOut">
              <a:rPr lang="nl-NL" smtClean="0"/>
              <a:t>28-6-2016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2225BEC-790B-4F20-890D-B071AEEA1F66}" type="slidenum">
              <a:rPr lang="nl-NL" smtClean="0"/>
              <a:t>‹nr.›</a:t>
            </a:fld>
            <a:endParaRPr lang="nl-NL"/>
          </a:p>
        </p:txBody>
      </p:sp>
    </p:spTree>
    <p:extLst>
      <p:ext uri="{BB962C8B-B14F-4D97-AF65-F5344CB8AC3E}">
        <p14:creationId xmlns:p14="http://schemas.microsoft.com/office/powerpoint/2010/main" val="3201209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28F8EA3B-58BB-4FEC-A390-1EB8E882B043}" type="datetimeFigureOut">
              <a:rPr lang="nl-NL" smtClean="0"/>
              <a:t>28-6-2016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2225BEC-790B-4F20-890D-B071AEEA1F66}" type="slidenum">
              <a:rPr lang="nl-NL" smtClean="0"/>
              <a:t>‹nr.›</a:t>
            </a:fld>
            <a:endParaRPr lang="nl-NL"/>
          </a:p>
        </p:txBody>
      </p:sp>
    </p:spTree>
    <p:extLst>
      <p:ext uri="{BB962C8B-B14F-4D97-AF65-F5344CB8AC3E}">
        <p14:creationId xmlns:p14="http://schemas.microsoft.com/office/powerpoint/2010/main" val="1456935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28F8EA3B-58BB-4FEC-A390-1EB8E882B043}" type="datetimeFigureOut">
              <a:rPr lang="nl-NL" smtClean="0"/>
              <a:t>28-6-2016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2225BEC-790B-4F20-890D-B071AEEA1F66}" type="slidenum">
              <a:rPr lang="nl-NL" smtClean="0"/>
              <a:t>‹nr.›</a:t>
            </a:fld>
            <a:endParaRPr lang="nl-NL"/>
          </a:p>
        </p:txBody>
      </p:sp>
    </p:spTree>
    <p:extLst>
      <p:ext uri="{BB962C8B-B14F-4D97-AF65-F5344CB8AC3E}">
        <p14:creationId xmlns:p14="http://schemas.microsoft.com/office/powerpoint/2010/main" val="2066125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8F8EA3B-58BB-4FEC-A390-1EB8E882B043}" type="datetimeFigureOut">
              <a:rPr lang="nl-NL" smtClean="0"/>
              <a:t>28-6-2016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2225BEC-790B-4F20-890D-B071AEEA1F66}" type="slidenum">
              <a:rPr lang="nl-NL" smtClean="0"/>
              <a:t>‹nr.›</a:t>
            </a:fld>
            <a:endParaRPr lang="nl-NL"/>
          </a:p>
        </p:txBody>
      </p:sp>
    </p:spTree>
    <p:extLst>
      <p:ext uri="{BB962C8B-B14F-4D97-AF65-F5344CB8AC3E}">
        <p14:creationId xmlns:p14="http://schemas.microsoft.com/office/powerpoint/2010/main" val="1182753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28F8EA3B-58BB-4FEC-A390-1EB8E882B043}" type="datetimeFigureOut">
              <a:rPr lang="nl-NL" smtClean="0"/>
              <a:t>28-6-2016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2225BEC-790B-4F20-890D-B071AEEA1F66}" type="slidenum">
              <a:rPr lang="nl-NL" smtClean="0"/>
              <a:t>‹nr.›</a:t>
            </a:fld>
            <a:endParaRPr lang="nl-NL"/>
          </a:p>
        </p:txBody>
      </p:sp>
    </p:spTree>
    <p:extLst>
      <p:ext uri="{BB962C8B-B14F-4D97-AF65-F5344CB8AC3E}">
        <p14:creationId xmlns:p14="http://schemas.microsoft.com/office/powerpoint/2010/main" val="2990104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28F8EA3B-58BB-4FEC-A390-1EB8E882B043}" type="datetimeFigureOut">
              <a:rPr lang="nl-NL" smtClean="0"/>
              <a:t>28-6-2016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2225BEC-790B-4F20-890D-B071AEEA1F66}" type="slidenum">
              <a:rPr lang="nl-NL" smtClean="0"/>
              <a:t>‹nr.›</a:t>
            </a:fld>
            <a:endParaRPr lang="nl-NL"/>
          </a:p>
        </p:txBody>
      </p:sp>
    </p:spTree>
    <p:extLst>
      <p:ext uri="{BB962C8B-B14F-4D97-AF65-F5344CB8AC3E}">
        <p14:creationId xmlns:p14="http://schemas.microsoft.com/office/powerpoint/2010/main" val="17854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8EA3B-58BB-4FEC-A390-1EB8E882B043}" type="datetimeFigureOut">
              <a:rPr lang="nl-NL" smtClean="0"/>
              <a:t>28-6-2016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225BEC-790B-4F20-890D-B071AEEA1F66}" type="slidenum">
              <a:rPr lang="nl-NL" smtClean="0"/>
              <a:t>‹nr.›</a:t>
            </a:fld>
            <a:endParaRPr lang="nl-NL"/>
          </a:p>
        </p:txBody>
      </p:sp>
    </p:spTree>
    <p:extLst>
      <p:ext uri="{BB962C8B-B14F-4D97-AF65-F5344CB8AC3E}">
        <p14:creationId xmlns:p14="http://schemas.microsoft.com/office/powerpoint/2010/main" val="1766653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noAutofit/>
          </a:bodyPr>
          <a:lstStyle/>
          <a:p>
            <a:r>
              <a:rPr lang="en-US" sz="8000" b="1" dirty="0" err="1"/>
              <a:t>Injecteren</a:t>
            </a:r>
            <a:endParaRPr lang="nl-NL" sz="8000" b="1" dirty="0"/>
          </a:p>
        </p:txBody>
      </p:sp>
      <p:sp>
        <p:nvSpPr>
          <p:cNvPr id="7" name="Ondertitel 6"/>
          <p:cNvSpPr>
            <a:spLocks noGrp="1"/>
          </p:cNvSpPr>
          <p:nvPr>
            <p:ph type="subTitle" idx="1"/>
          </p:nvPr>
        </p:nvSpPr>
        <p:spPr>
          <a:xfrm>
            <a:off x="1371600" y="5013176"/>
            <a:ext cx="6368752" cy="625624"/>
          </a:xfrm>
        </p:spPr>
        <p:txBody>
          <a:bodyPr>
            <a:normAutofit/>
          </a:bodyPr>
          <a:lstStyle/>
          <a:p>
            <a:pPr algn="r"/>
            <a:r>
              <a:rPr lang="en-US" sz="1200" dirty="0" err="1"/>
              <a:t>GGNet</a:t>
            </a:r>
            <a:r>
              <a:rPr lang="en-US" sz="1200" dirty="0"/>
              <a:t> 2016</a:t>
            </a:r>
          </a:p>
          <a:p>
            <a:pPr algn="r"/>
            <a:r>
              <a:rPr lang="en-US" sz="1200" dirty="0"/>
              <a:t>Rene </a:t>
            </a:r>
            <a:r>
              <a:rPr lang="en-US" sz="1200" dirty="0" err="1"/>
              <a:t>Raasing</a:t>
            </a:r>
            <a:r>
              <a:rPr lang="en-US" sz="1200" dirty="0"/>
              <a:t> &amp; Jan </a:t>
            </a:r>
            <a:r>
              <a:rPr lang="en-US" sz="1200" dirty="0" err="1"/>
              <a:t>Strik</a:t>
            </a:r>
            <a:endParaRPr lang="nl-NL" sz="1200" dirty="0"/>
          </a:p>
        </p:txBody>
      </p:sp>
    </p:spTree>
    <p:extLst>
      <p:ext uri="{BB962C8B-B14F-4D97-AF65-F5344CB8AC3E}">
        <p14:creationId xmlns:p14="http://schemas.microsoft.com/office/powerpoint/2010/main" val="465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692696"/>
            <a:ext cx="8229600" cy="5314602"/>
          </a:xfrm>
        </p:spPr>
        <p:txBody>
          <a:bodyPr>
            <a:normAutofit fontScale="90000"/>
          </a:bodyPr>
          <a:lstStyle/>
          <a:p>
            <a:pPr lvl="0" algn="l"/>
            <a:r>
              <a:rPr lang="nl-NL" dirty="0"/>
              <a:t>1. Indicaties voor injecteren</a:t>
            </a:r>
            <a:br>
              <a:rPr lang="nl-NL" dirty="0"/>
            </a:br>
            <a:r>
              <a:rPr lang="nl-NL" dirty="0"/>
              <a:t>2. Complicaties injecteren</a:t>
            </a:r>
            <a:br>
              <a:rPr lang="nl-NL" dirty="0"/>
            </a:br>
            <a:r>
              <a:rPr lang="nl-NL" dirty="0"/>
              <a:t>3. Keuze injectieplaats</a:t>
            </a:r>
            <a:br>
              <a:rPr lang="nl-NL" dirty="0"/>
            </a:br>
            <a:r>
              <a:rPr lang="nl-NL" dirty="0"/>
              <a:t>4. Klaarmaken van een injectie</a:t>
            </a:r>
            <a:br>
              <a:rPr lang="nl-NL" dirty="0"/>
            </a:br>
            <a:r>
              <a:rPr lang="nl-NL" dirty="0"/>
              <a:t>5. Toedienen van de injectie </a:t>
            </a:r>
            <a:br>
              <a:rPr lang="nl-NL" dirty="0"/>
            </a:br>
            <a:r>
              <a:rPr lang="nl-NL" dirty="0"/>
              <a:t>6. Nazorg en administratieve afhandeling</a:t>
            </a:r>
            <a:br>
              <a:rPr lang="nl-NL" dirty="0"/>
            </a:br>
            <a:endParaRPr lang="nl-NL" dirty="0"/>
          </a:p>
        </p:txBody>
      </p:sp>
    </p:spTree>
    <p:extLst>
      <p:ext uri="{BB962C8B-B14F-4D97-AF65-F5344CB8AC3E}">
        <p14:creationId xmlns:p14="http://schemas.microsoft.com/office/powerpoint/2010/main" val="1103884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extLst>
              <p:ext uri="{D42A27DB-BD31-4B8C-83A1-F6EECF244321}">
                <p14:modId xmlns:p14="http://schemas.microsoft.com/office/powerpoint/2010/main" val="4166757462"/>
              </p:ext>
            </p:extLst>
          </p:nvPr>
        </p:nvGraphicFramePr>
        <p:xfrm>
          <a:off x="971599" y="3356991"/>
          <a:ext cx="7344817" cy="3240360"/>
        </p:xfrm>
        <a:graphic>
          <a:graphicData uri="http://schemas.openxmlformats.org/drawingml/2006/table">
            <a:tbl>
              <a:tblPr firstRow="1" firstCol="1" bandRow="1">
                <a:tableStyleId>{5C22544A-7EE6-4342-B048-85BDC9FD1C3A}</a:tableStyleId>
              </a:tblPr>
              <a:tblGrid>
                <a:gridCol w="2447741">
                  <a:extLst>
                    <a:ext uri="{9D8B030D-6E8A-4147-A177-3AD203B41FA5}">
                      <a16:colId xmlns:a16="http://schemas.microsoft.com/office/drawing/2014/main" val="20000"/>
                    </a:ext>
                  </a:extLst>
                </a:gridCol>
                <a:gridCol w="2448538">
                  <a:extLst>
                    <a:ext uri="{9D8B030D-6E8A-4147-A177-3AD203B41FA5}">
                      <a16:colId xmlns:a16="http://schemas.microsoft.com/office/drawing/2014/main" val="20001"/>
                    </a:ext>
                  </a:extLst>
                </a:gridCol>
                <a:gridCol w="2448538">
                  <a:extLst>
                    <a:ext uri="{9D8B030D-6E8A-4147-A177-3AD203B41FA5}">
                      <a16:colId xmlns:a16="http://schemas.microsoft.com/office/drawing/2014/main" val="20002"/>
                    </a:ext>
                  </a:extLst>
                </a:gridCol>
              </a:tblGrid>
              <a:tr h="1080120">
                <a:tc>
                  <a:txBody>
                    <a:bodyPr/>
                    <a:lstStyle/>
                    <a:p>
                      <a:pPr>
                        <a:spcAft>
                          <a:spcPts val="0"/>
                        </a:spcAft>
                      </a:pPr>
                      <a:r>
                        <a:rPr lang="nl-NL" sz="1200" dirty="0">
                          <a:effectLst/>
                        </a:rPr>
                        <a:t>Armspier</a:t>
                      </a:r>
                      <a:endParaRPr lang="nl-NL" sz="1100" dirty="0">
                        <a:effectLst/>
                        <a:latin typeface="Calibri"/>
                        <a:ea typeface="Calibri"/>
                        <a:cs typeface="Times New Roman"/>
                      </a:endParaRPr>
                    </a:p>
                  </a:txBody>
                  <a:tcPr marL="68580" marR="68580" marT="0" marB="0"/>
                </a:tc>
                <a:tc>
                  <a:txBody>
                    <a:bodyPr/>
                    <a:lstStyle/>
                    <a:p>
                      <a:pPr>
                        <a:spcAft>
                          <a:spcPts val="0"/>
                        </a:spcAft>
                      </a:pPr>
                      <a:r>
                        <a:rPr lang="nl-NL" sz="1200">
                          <a:effectLst/>
                        </a:rPr>
                        <a:t>1 – 2 ml</a:t>
                      </a:r>
                      <a:endParaRPr lang="nl-NL" sz="1100">
                        <a:effectLst/>
                        <a:latin typeface="Calibri"/>
                        <a:ea typeface="Calibri"/>
                        <a:cs typeface="Times New Roman"/>
                      </a:endParaRPr>
                    </a:p>
                  </a:txBody>
                  <a:tcPr marL="68580" marR="68580" marT="0" marB="0"/>
                </a:tc>
                <a:tc>
                  <a:txBody>
                    <a:bodyPr/>
                    <a:lstStyle/>
                    <a:p>
                      <a:pPr>
                        <a:spcAft>
                          <a:spcPts val="0"/>
                        </a:spcAft>
                      </a:pPr>
                      <a:r>
                        <a:rPr lang="nl-NL" sz="1200">
                          <a:effectLst/>
                        </a:rPr>
                        <a:t> </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080120">
                <a:tc>
                  <a:txBody>
                    <a:bodyPr/>
                    <a:lstStyle/>
                    <a:p>
                      <a:pPr>
                        <a:spcAft>
                          <a:spcPts val="0"/>
                        </a:spcAft>
                      </a:pPr>
                      <a:r>
                        <a:rPr lang="nl-NL" sz="1200" dirty="0">
                          <a:effectLst/>
                        </a:rPr>
                        <a:t>Dijbeenspier</a:t>
                      </a:r>
                      <a:endParaRPr lang="nl-NL" sz="1100" dirty="0">
                        <a:effectLst/>
                        <a:latin typeface="Calibri"/>
                        <a:ea typeface="Calibri"/>
                        <a:cs typeface="Times New Roman"/>
                      </a:endParaRPr>
                    </a:p>
                  </a:txBody>
                  <a:tcPr marL="68580" marR="68580" marT="0" marB="0"/>
                </a:tc>
                <a:tc>
                  <a:txBody>
                    <a:bodyPr/>
                    <a:lstStyle/>
                    <a:p>
                      <a:pPr>
                        <a:spcAft>
                          <a:spcPts val="0"/>
                        </a:spcAft>
                      </a:pPr>
                      <a:r>
                        <a:rPr lang="nl-NL" sz="1200">
                          <a:effectLst/>
                        </a:rPr>
                        <a:t>1 – 5 ml</a:t>
                      </a:r>
                      <a:endParaRPr lang="nl-NL" sz="1100">
                        <a:effectLst/>
                        <a:latin typeface="Calibri"/>
                        <a:ea typeface="Calibri"/>
                        <a:cs typeface="Times New Roman"/>
                      </a:endParaRPr>
                    </a:p>
                  </a:txBody>
                  <a:tcPr marL="68580" marR="68580" marT="0" marB="0"/>
                </a:tc>
                <a:tc>
                  <a:txBody>
                    <a:bodyPr/>
                    <a:lstStyle/>
                    <a:p>
                      <a:pPr>
                        <a:spcAft>
                          <a:spcPts val="0"/>
                        </a:spcAft>
                      </a:pPr>
                      <a:r>
                        <a:rPr lang="nl-NL" sz="1200">
                          <a:effectLst/>
                        </a:rPr>
                        <a:t> </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080120">
                <a:tc>
                  <a:txBody>
                    <a:bodyPr/>
                    <a:lstStyle/>
                    <a:p>
                      <a:pPr>
                        <a:spcAft>
                          <a:spcPts val="0"/>
                        </a:spcAft>
                      </a:pPr>
                      <a:r>
                        <a:rPr lang="nl-NL" sz="1200">
                          <a:effectLst/>
                        </a:rPr>
                        <a:t>Bilspier</a:t>
                      </a:r>
                      <a:endParaRPr lang="nl-NL" sz="1100">
                        <a:effectLst/>
                        <a:latin typeface="Calibri"/>
                        <a:ea typeface="Calibri"/>
                        <a:cs typeface="Times New Roman"/>
                      </a:endParaRPr>
                    </a:p>
                  </a:txBody>
                  <a:tcPr marL="68580" marR="68580" marT="0" marB="0"/>
                </a:tc>
                <a:tc>
                  <a:txBody>
                    <a:bodyPr/>
                    <a:lstStyle/>
                    <a:p>
                      <a:pPr>
                        <a:spcAft>
                          <a:spcPts val="0"/>
                        </a:spcAft>
                      </a:pPr>
                      <a:r>
                        <a:rPr lang="nl-NL" sz="1200" dirty="0">
                          <a:effectLst/>
                        </a:rPr>
                        <a:t>Max 4 ml</a:t>
                      </a:r>
                      <a:endParaRPr lang="nl-NL" sz="1100" dirty="0">
                        <a:effectLst/>
                        <a:latin typeface="Calibri"/>
                        <a:ea typeface="Calibri"/>
                        <a:cs typeface="Times New Roman"/>
                      </a:endParaRPr>
                    </a:p>
                  </a:txBody>
                  <a:tcPr marL="68580" marR="68580" marT="0" marB="0"/>
                </a:tc>
                <a:tc>
                  <a:txBody>
                    <a:bodyPr/>
                    <a:lstStyle/>
                    <a:p>
                      <a:pPr>
                        <a:spcAft>
                          <a:spcPts val="0"/>
                        </a:spcAft>
                      </a:pPr>
                      <a:r>
                        <a:rPr lang="nl-NL" sz="1200" dirty="0">
                          <a:effectLst/>
                        </a:rPr>
                        <a:t>Aspireren!!</a:t>
                      </a:r>
                      <a:endParaRPr lang="nl-NL"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
        <p:nvSpPr>
          <p:cNvPr id="4" name="Rectangle 1"/>
          <p:cNvSpPr>
            <a:spLocks noGrp="1" noChangeArrowheads="1"/>
          </p:cNvSpPr>
          <p:nvPr>
            <p:ph type="title"/>
          </p:nvPr>
        </p:nvSpPr>
        <p:spPr bwMode="auto">
          <a:xfrm>
            <a:off x="827584" y="404664"/>
            <a:ext cx="7194918"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kumimoji="0" lang="nl-NL" altLang="nl-NL" sz="2000" b="1" i="0" u="none" strike="noStrike" cap="none" normalizeH="0" baseline="0" dirty="0">
                <a:ln>
                  <a:noFill/>
                </a:ln>
                <a:solidFill>
                  <a:schemeClr val="tx1"/>
                </a:solidFill>
                <a:effectLst/>
                <a:latin typeface="Verdana" pitchFamily="34" charset="0"/>
                <a:ea typeface="Calibri" pitchFamily="34" charset="0"/>
                <a:cs typeface="Times New Roman" pitchFamily="18" charset="0"/>
              </a:rPr>
              <a:t>IM &gt; </a:t>
            </a:r>
            <a:r>
              <a:rPr kumimoji="0" lang="nl-NL" altLang="nl-NL" sz="2000" b="1" i="0" u="none" strike="noStrike" cap="none" normalizeH="0" baseline="0" dirty="0" err="1">
                <a:ln>
                  <a:noFill/>
                </a:ln>
                <a:solidFill>
                  <a:schemeClr val="tx1"/>
                </a:solidFill>
                <a:effectLst/>
                <a:latin typeface="Verdana" pitchFamily="34" charset="0"/>
                <a:ea typeface="Calibri" pitchFamily="34" charset="0"/>
                <a:cs typeface="Times New Roman" pitchFamily="18" charset="0"/>
              </a:rPr>
              <a:t>IntraMusculair</a:t>
            </a:r>
            <a:br>
              <a:rPr kumimoji="0" lang="nl-NL" altLang="nl-NL" sz="2000" b="1" i="0" u="none" strike="noStrike" cap="none" normalizeH="0" baseline="0" dirty="0">
                <a:ln>
                  <a:noFill/>
                </a:ln>
                <a:solidFill>
                  <a:schemeClr val="tx1"/>
                </a:solidFill>
                <a:effectLst/>
                <a:latin typeface="Verdana" pitchFamily="34" charset="0"/>
                <a:ea typeface="Calibri" pitchFamily="34" charset="0"/>
                <a:cs typeface="Times New Roman" pitchFamily="18" charset="0"/>
              </a:rPr>
            </a:br>
            <a:endParaRPr kumimoji="0" lang="nl-NL" altLang="nl-NL"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2000" b="0" i="0" u="none" strike="noStrike" cap="none" normalizeH="0" baseline="0" dirty="0">
                <a:ln>
                  <a:noFill/>
                </a:ln>
                <a:solidFill>
                  <a:schemeClr val="tx1"/>
                </a:solidFill>
                <a:effectLst/>
                <a:latin typeface="Verdana" pitchFamily="34" charset="0"/>
                <a:ea typeface="Calibri" pitchFamily="34" charset="0"/>
                <a:cs typeface="Times New Roman" pitchFamily="18" charset="0"/>
              </a:rPr>
              <a:t>Bij een intramusculaire injectie worden de medicijnen </a:t>
            </a:r>
            <a:br>
              <a:rPr kumimoji="0" lang="nl-NL" altLang="nl-NL" sz="2000" b="0" i="0" u="none" strike="noStrike" cap="none" normalizeH="0" baseline="0" dirty="0">
                <a:ln>
                  <a:noFill/>
                </a:ln>
                <a:solidFill>
                  <a:schemeClr val="tx1"/>
                </a:solidFill>
                <a:effectLst/>
                <a:latin typeface="Verdana" pitchFamily="34" charset="0"/>
                <a:ea typeface="Calibri" pitchFamily="34" charset="0"/>
                <a:cs typeface="Times New Roman" pitchFamily="18" charset="0"/>
              </a:rPr>
            </a:br>
            <a:r>
              <a:rPr kumimoji="0" lang="nl-NL" altLang="nl-NL" sz="2000" b="0" i="0" u="none" strike="noStrike" cap="none" normalizeH="0" baseline="0" dirty="0">
                <a:ln>
                  <a:noFill/>
                </a:ln>
                <a:solidFill>
                  <a:schemeClr val="tx1"/>
                </a:solidFill>
                <a:effectLst/>
                <a:latin typeface="Verdana" pitchFamily="34" charset="0"/>
                <a:ea typeface="Calibri" pitchFamily="34" charset="0"/>
                <a:cs typeface="Times New Roman" pitchFamily="18" charset="0"/>
              </a:rPr>
              <a:t>in het spierweefsel gespoten. </a:t>
            </a:r>
            <a:br>
              <a:rPr kumimoji="0" lang="nl-NL" altLang="nl-NL" sz="2000" b="0" i="0" u="none" strike="noStrike" cap="none" normalizeH="0" baseline="0" dirty="0">
                <a:ln>
                  <a:noFill/>
                </a:ln>
                <a:solidFill>
                  <a:schemeClr val="tx1"/>
                </a:solidFill>
                <a:effectLst/>
                <a:latin typeface="Verdana" pitchFamily="34" charset="0"/>
                <a:ea typeface="Calibri" pitchFamily="34" charset="0"/>
                <a:cs typeface="Times New Roman" pitchFamily="18" charset="0"/>
              </a:rPr>
            </a:br>
            <a:br>
              <a:rPr kumimoji="0" lang="nl-NL" altLang="nl-NL" sz="2000" b="0" i="0" u="none" strike="noStrike" cap="none" normalizeH="0" baseline="0" dirty="0">
                <a:ln>
                  <a:noFill/>
                </a:ln>
                <a:solidFill>
                  <a:schemeClr val="tx1"/>
                </a:solidFill>
                <a:effectLst/>
                <a:latin typeface="Verdana" pitchFamily="34" charset="0"/>
                <a:ea typeface="Calibri" pitchFamily="34" charset="0"/>
                <a:cs typeface="Times New Roman" pitchFamily="18" charset="0"/>
              </a:rPr>
            </a:br>
            <a:r>
              <a:rPr kumimoji="0" lang="nl-NL" altLang="nl-NL" sz="2000" b="0" i="0" u="none" strike="noStrike" cap="none" normalizeH="0" baseline="0" dirty="0">
                <a:ln>
                  <a:noFill/>
                </a:ln>
                <a:solidFill>
                  <a:schemeClr val="tx1"/>
                </a:solidFill>
                <a:effectLst/>
                <a:latin typeface="Verdana" pitchFamily="34" charset="0"/>
                <a:ea typeface="Calibri" pitchFamily="34" charset="0"/>
                <a:cs typeface="Times New Roman" pitchFamily="18" charset="0"/>
              </a:rPr>
              <a:t>De vloeistof wordt binnen 15 </a:t>
            </a:r>
            <a:r>
              <a:rPr kumimoji="0" lang="nl-NL" altLang="nl-NL" sz="20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nl-NL" altLang="nl-NL" sz="2000" b="0" i="0" u="none" strike="noStrike" cap="none" normalizeH="0" baseline="0" dirty="0">
                <a:ln>
                  <a:noFill/>
                </a:ln>
                <a:solidFill>
                  <a:schemeClr val="tx1"/>
                </a:solidFill>
                <a:effectLst/>
                <a:latin typeface="Verdana" pitchFamily="34" charset="0"/>
                <a:ea typeface="Calibri" pitchFamily="34" charset="0"/>
                <a:cs typeface="Times New Roman" pitchFamily="18" charset="0"/>
              </a:rPr>
              <a:t> 20 min opgenomen </a:t>
            </a:r>
            <a:br>
              <a:rPr kumimoji="0" lang="nl-NL" altLang="nl-NL" sz="2000" b="0" i="0" u="none" strike="noStrike" cap="none" normalizeH="0" baseline="0" dirty="0">
                <a:ln>
                  <a:noFill/>
                </a:ln>
                <a:solidFill>
                  <a:schemeClr val="tx1"/>
                </a:solidFill>
                <a:effectLst/>
                <a:latin typeface="Verdana" pitchFamily="34" charset="0"/>
                <a:ea typeface="Calibri" pitchFamily="34" charset="0"/>
                <a:cs typeface="Times New Roman" pitchFamily="18" charset="0"/>
              </a:rPr>
            </a:br>
            <a:r>
              <a:rPr kumimoji="0" lang="nl-NL" altLang="nl-NL" sz="2000" b="0" i="0" u="none" strike="noStrike" cap="none" normalizeH="0" baseline="0" dirty="0">
                <a:ln>
                  <a:noFill/>
                </a:ln>
                <a:solidFill>
                  <a:schemeClr val="tx1"/>
                </a:solidFill>
                <a:effectLst/>
                <a:latin typeface="Verdana" pitchFamily="34" charset="0"/>
                <a:ea typeface="Calibri" pitchFamily="34" charset="0"/>
                <a:cs typeface="Times New Roman" pitchFamily="18" charset="0"/>
              </a:rPr>
              <a:t>in de bloedsomloop.</a:t>
            </a:r>
            <a:endParaRPr kumimoji="0" lang="nl-NL" altLang="nl-NL"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2000" b="1" i="0" u="none" strike="noStrike" cap="none" normalizeH="0" baseline="0" dirty="0">
                <a:ln>
                  <a:noFill/>
                </a:ln>
                <a:solidFill>
                  <a:schemeClr val="tx1"/>
                </a:solidFill>
                <a:effectLst/>
                <a:latin typeface="Verdana" pitchFamily="34" charset="0"/>
                <a:ea typeface="Calibri" pitchFamily="34" charset="0"/>
                <a:cs typeface="Times New Roman" pitchFamily="18" charset="0"/>
              </a:rPr>
            </a:br>
            <a:r>
              <a:rPr kumimoji="0" lang="nl-NL" altLang="nl-NL" sz="2000" b="1" i="0" u="none" strike="noStrike" cap="none" normalizeH="0" baseline="0" dirty="0">
                <a:ln>
                  <a:noFill/>
                </a:ln>
                <a:solidFill>
                  <a:schemeClr val="tx1"/>
                </a:solidFill>
                <a:effectLst/>
                <a:latin typeface="Verdana" pitchFamily="34" charset="0"/>
                <a:ea typeface="Calibri" pitchFamily="34" charset="0"/>
                <a:cs typeface="Times New Roman" pitchFamily="18" charset="0"/>
              </a:rPr>
              <a:t>Injectiegebieden zijn:	</a:t>
            </a:r>
            <a:endParaRPr kumimoji="0" lang="nl-NL" altLang="nl-NL"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106804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250706"/>
          </a:xfrm>
        </p:spPr>
        <p:txBody>
          <a:bodyPr>
            <a:normAutofit/>
          </a:bodyPr>
          <a:lstStyle/>
          <a:p>
            <a:pPr lvl="0" algn="l"/>
            <a:r>
              <a:rPr lang="nl-NL" sz="2400" b="1" dirty="0"/>
              <a:t>SC &gt; </a:t>
            </a:r>
            <a:r>
              <a:rPr lang="nl-NL" sz="2400" b="1" dirty="0" err="1"/>
              <a:t>SubCutaan</a:t>
            </a:r>
            <a:r>
              <a:rPr lang="nl-NL" sz="2400" b="1" dirty="0"/>
              <a:t> insuline injecteren</a:t>
            </a:r>
            <a:br>
              <a:rPr lang="nl-NL" sz="2400" b="1" dirty="0"/>
            </a:br>
            <a:br>
              <a:rPr lang="nl-NL" sz="2400" b="1" dirty="0"/>
            </a:br>
            <a:r>
              <a:rPr lang="nl-NL" sz="2400" dirty="0"/>
              <a:t>Een insuline pen is strikt voor individueel gebruik!</a:t>
            </a:r>
            <a:br>
              <a:rPr lang="nl-NL" sz="2400" dirty="0"/>
            </a:br>
            <a:br>
              <a:rPr lang="nl-NL" sz="2400" dirty="0"/>
            </a:br>
            <a:r>
              <a:rPr lang="nl-NL" sz="2400" dirty="0"/>
              <a:t>Injectie diepte is belangrijk. </a:t>
            </a:r>
            <a:br>
              <a:rPr lang="nl-NL" sz="2400" dirty="0"/>
            </a:br>
            <a:br>
              <a:rPr lang="nl-NL" sz="2400" dirty="0"/>
            </a:br>
            <a:r>
              <a:rPr lang="nl-NL" sz="2400" dirty="0"/>
              <a:t>Bij een te ondiepe injectie kan de insuline in de opperhuid terecht komen. Dit kan leiden tot ‘lekkage’, onder dosering en huidschade.</a:t>
            </a:r>
            <a:br>
              <a:rPr lang="nl-NL" sz="2400" dirty="0"/>
            </a:br>
            <a:br>
              <a:rPr lang="nl-NL" sz="2400" dirty="0"/>
            </a:br>
            <a:r>
              <a:rPr lang="nl-NL" sz="2400" dirty="0"/>
              <a:t>Bij een te diepe injectie kan de insuline intramusculair terecht komen. Dit geeft een minder goed voorspelbare werking. Soms treden er </a:t>
            </a:r>
            <a:r>
              <a:rPr lang="nl-NL" sz="2400" dirty="0" err="1"/>
              <a:t>hypo’s</a:t>
            </a:r>
            <a:r>
              <a:rPr lang="nl-NL" sz="2400" dirty="0"/>
              <a:t> op. Vooral bij magere cliënten bestaat dit risico.</a:t>
            </a:r>
            <a:br>
              <a:rPr lang="nl-NL" sz="2400" dirty="0"/>
            </a:br>
            <a:endParaRPr lang="nl-NL" sz="2400" dirty="0"/>
          </a:p>
        </p:txBody>
      </p:sp>
    </p:spTree>
    <p:extLst>
      <p:ext uri="{BB962C8B-B14F-4D97-AF65-F5344CB8AC3E}">
        <p14:creationId xmlns:p14="http://schemas.microsoft.com/office/powerpoint/2010/main" val="427428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5085184"/>
            <a:ext cx="7772400" cy="1470025"/>
          </a:xfrm>
        </p:spPr>
        <p:txBody>
          <a:bodyPr>
            <a:normAutofit/>
          </a:bodyPr>
          <a:lstStyle/>
          <a:p>
            <a:r>
              <a:rPr kumimoji="0" lang="nl-NL" altLang="nl-NL" sz="2400" b="0" i="0" u="none" strike="noStrike" cap="none" normalizeH="0" baseline="0" dirty="0">
                <a:ln>
                  <a:noFill/>
                </a:ln>
                <a:solidFill>
                  <a:schemeClr val="tx1"/>
                </a:solidFill>
                <a:effectLst/>
                <a:latin typeface="Verdana" pitchFamily="34" charset="0"/>
                <a:ea typeface="Calibri" pitchFamily="34" charset="0"/>
                <a:cs typeface="Times New Roman" pitchFamily="18" charset="0"/>
              </a:rPr>
              <a:t>NB. In de buik wordt de insuline 2x sneller opgenomen dan in het bovenbeen.</a:t>
            </a:r>
            <a:endParaRPr lang="nl-NL" sz="2400" dirty="0"/>
          </a:p>
        </p:txBody>
      </p:sp>
      <p:sp>
        <p:nvSpPr>
          <p:cNvPr id="3" name="Ondertitel 2"/>
          <p:cNvSpPr>
            <a:spLocks noGrp="1"/>
          </p:cNvSpPr>
          <p:nvPr>
            <p:ph type="subTitle" idx="1"/>
          </p:nvPr>
        </p:nvSpPr>
        <p:spPr>
          <a:xfrm>
            <a:off x="899592" y="497443"/>
            <a:ext cx="6400800" cy="987341"/>
          </a:xfrm>
        </p:spPr>
        <p:txBody>
          <a:bodyPr/>
          <a:lstStyle/>
          <a:p>
            <a:r>
              <a:rPr kumimoji="0" lang="nl-NL" altLang="nl-NL" b="1" i="0" u="none" strike="noStrike" cap="none" normalizeH="0" baseline="0" dirty="0">
                <a:ln>
                  <a:noFill/>
                </a:ln>
                <a:solidFill>
                  <a:schemeClr val="tx1"/>
                </a:solidFill>
                <a:effectLst/>
                <a:latin typeface="Verdana" pitchFamily="34" charset="0"/>
                <a:ea typeface="Calibri" pitchFamily="34" charset="0"/>
                <a:cs typeface="Times New Roman" pitchFamily="18" charset="0"/>
              </a:rPr>
              <a:t>Injectiegebieden zijn:</a:t>
            </a:r>
          </a:p>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378963982"/>
              </p:ext>
            </p:extLst>
          </p:nvPr>
        </p:nvGraphicFramePr>
        <p:xfrm>
          <a:off x="1043608" y="1556792"/>
          <a:ext cx="7317298" cy="3384376"/>
        </p:xfrm>
        <a:graphic>
          <a:graphicData uri="http://schemas.openxmlformats.org/drawingml/2006/table">
            <a:tbl>
              <a:tblPr firstRow="1" firstCol="1" bandRow="1">
                <a:tableStyleId>{5C22544A-7EE6-4342-B048-85BDC9FD1C3A}</a:tableStyleId>
              </a:tblPr>
              <a:tblGrid>
                <a:gridCol w="3658649">
                  <a:extLst>
                    <a:ext uri="{9D8B030D-6E8A-4147-A177-3AD203B41FA5}">
                      <a16:colId xmlns:a16="http://schemas.microsoft.com/office/drawing/2014/main" val="20000"/>
                    </a:ext>
                  </a:extLst>
                </a:gridCol>
                <a:gridCol w="3658649">
                  <a:extLst>
                    <a:ext uri="{9D8B030D-6E8A-4147-A177-3AD203B41FA5}">
                      <a16:colId xmlns:a16="http://schemas.microsoft.com/office/drawing/2014/main" val="20001"/>
                    </a:ext>
                  </a:extLst>
                </a:gridCol>
              </a:tblGrid>
              <a:tr h="846094">
                <a:tc>
                  <a:txBody>
                    <a:bodyPr/>
                    <a:lstStyle/>
                    <a:p>
                      <a:pPr>
                        <a:spcAft>
                          <a:spcPts val="0"/>
                        </a:spcAft>
                      </a:pPr>
                      <a:r>
                        <a:rPr lang="nl-NL" sz="1200" dirty="0">
                          <a:effectLst/>
                        </a:rPr>
                        <a:t>Gebied rondom de navel</a:t>
                      </a:r>
                      <a:endParaRPr lang="nl-NL" sz="1100" dirty="0">
                        <a:effectLst/>
                        <a:latin typeface="Calibri"/>
                        <a:ea typeface="Calibri"/>
                        <a:cs typeface="Times New Roman"/>
                      </a:endParaRPr>
                    </a:p>
                  </a:txBody>
                  <a:tcPr marL="68580" marR="68580" marT="0" marB="0"/>
                </a:tc>
                <a:tc>
                  <a:txBody>
                    <a:bodyPr/>
                    <a:lstStyle/>
                    <a:p>
                      <a:pPr>
                        <a:spcAft>
                          <a:spcPts val="0"/>
                        </a:spcAft>
                      </a:pPr>
                      <a:r>
                        <a:rPr lang="nl-NL" sz="1200">
                          <a:effectLst/>
                        </a:rPr>
                        <a:t>+/- 5 cm rondom navel vrijlaten</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846094">
                <a:tc>
                  <a:txBody>
                    <a:bodyPr/>
                    <a:lstStyle/>
                    <a:p>
                      <a:pPr>
                        <a:spcAft>
                          <a:spcPts val="0"/>
                        </a:spcAft>
                      </a:pPr>
                      <a:r>
                        <a:rPr lang="nl-NL" sz="1200" dirty="0">
                          <a:effectLst/>
                        </a:rPr>
                        <a:t>Boven/ buitenkant van bovenbeen</a:t>
                      </a:r>
                      <a:endParaRPr lang="nl-NL" sz="1100" dirty="0">
                        <a:effectLst/>
                        <a:latin typeface="Calibri"/>
                        <a:ea typeface="Calibri"/>
                        <a:cs typeface="Times New Roman"/>
                      </a:endParaRPr>
                    </a:p>
                  </a:txBody>
                  <a:tcPr marL="68580" marR="68580" marT="0" marB="0"/>
                </a:tc>
                <a:tc>
                  <a:txBody>
                    <a:bodyPr/>
                    <a:lstStyle/>
                    <a:p>
                      <a:pPr>
                        <a:spcAft>
                          <a:spcPts val="0"/>
                        </a:spcAft>
                      </a:pPr>
                      <a:r>
                        <a:rPr lang="nl-NL" sz="1200">
                          <a:effectLst/>
                        </a:rPr>
                        <a:t>Handbreedte boven knie vrijlaten</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846094">
                <a:tc>
                  <a:txBody>
                    <a:bodyPr/>
                    <a:lstStyle/>
                    <a:p>
                      <a:pPr>
                        <a:spcAft>
                          <a:spcPts val="0"/>
                        </a:spcAft>
                      </a:pPr>
                      <a:r>
                        <a:rPr lang="nl-NL" sz="1200" dirty="0">
                          <a:effectLst/>
                        </a:rPr>
                        <a:t>Billen (boven/buitenste deel)</a:t>
                      </a:r>
                      <a:endParaRPr lang="nl-NL" sz="1100" dirty="0">
                        <a:effectLst/>
                        <a:latin typeface="Calibri"/>
                        <a:ea typeface="Calibri"/>
                        <a:cs typeface="Times New Roman"/>
                      </a:endParaRPr>
                    </a:p>
                  </a:txBody>
                  <a:tcPr marL="68580" marR="68580" marT="0" marB="0"/>
                </a:tc>
                <a:tc>
                  <a:txBody>
                    <a:bodyPr/>
                    <a:lstStyle/>
                    <a:p>
                      <a:pPr>
                        <a:spcAft>
                          <a:spcPts val="0"/>
                        </a:spcAft>
                      </a:pPr>
                      <a:r>
                        <a:rPr lang="nl-NL" sz="1200">
                          <a:effectLst/>
                        </a:rPr>
                        <a:t> </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846094">
                <a:tc>
                  <a:txBody>
                    <a:bodyPr/>
                    <a:lstStyle/>
                    <a:p>
                      <a:pPr>
                        <a:spcAft>
                          <a:spcPts val="0"/>
                        </a:spcAft>
                      </a:pPr>
                      <a:r>
                        <a:rPr lang="nl-NL" sz="1200">
                          <a:effectLst/>
                        </a:rPr>
                        <a:t>Bovenarm</a:t>
                      </a:r>
                      <a:endParaRPr lang="nl-NL" sz="1100">
                        <a:effectLst/>
                        <a:latin typeface="Calibri"/>
                        <a:ea typeface="Calibri"/>
                        <a:cs typeface="Times New Roman"/>
                      </a:endParaRPr>
                    </a:p>
                  </a:txBody>
                  <a:tcPr marL="68580" marR="68580" marT="0" marB="0"/>
                </a:tc>
                <a:tc>
                  <a:txBody>
                    <a:bodyPr/>
                    <a:lstStyle/>
                    <a:p>
                      <a:pPr>
                        <a:spcAft>
                          <a:spcPts val="0"/>
                        </a:spcAft>
                      </a:pPr>
                      <a:r>
                        <a:rPr lang="nl-NL" sz="1200" dirty="0">
                          <a:effectLst/>
                        </a:rPr>
                        <a:t>Lastig voor cliënt om zelf te injecteren.</a:t>
                      </a:r>
                      <a:endParaRPr lang="nl-NL"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00705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4162474"/>
          </a:xfrm>
        </p:spPr>
        <p:txBody>
          <a:bodyPr>
            <a:normAutofit/>
          </a:bodyPr>
          <a:lstStyle/>
          <a:p>
            <a:pPr algn="l"/>
            <a:r>
              <a:rPr lang="nl-NL" sz="2400" b="1" dirty="0"/>
              <a:t>SC &gt; </a:t>
            </a:r>
            <a:r>
              <a:rPr lang="nl-NL" sz="2400" b="1" dirty="0" err="1"/>
              <a:t>SubCutaan</a:t>
            </a:r>
            <a:br>
              <a:rPr lang="nl-NL" sz="2400" dirty="0"/>
            </a:br>
            <a:br>
              <a:rPr lang="nl-NL" sz="2400" dirty="0"/>
            </a:br>
            <a:r>
              <a:rPr lang="nl-NL" sz="2400" dirty="0"/>
              <a:t>Binnen de GGZ komt het ook voor dat er </a:t>
            </a:r>
            <a:r>
              <a:rPr lang="nl-NL" sz="2400" dirty="0" err="1"/>
              <a:t>vaccinatie’s</a:t>
            </a:r>
            <a:r>
              <a:rPr lang="nl-NL" sz="2400" dirty="0"/>
              <a:t> en bloedverdunners geïnjecteerd worden. </a:t>
            </a:r>
            <a:br>
              <a:rPr lang="nl-NL" sz="2400" dirty="0"/>
            </a:br>
            <a:r>
              <a:rPr lang="nl-NL" sz="2400" dirty="0"/>
              <a:t>Dit zijn meestal kant-en-klare injectiespuiten. Hierbij wordt bij het injecteren vrijwel altijd de ‘loodrechttechniek’ gebruikt. </a:t>
            </a:r>
            <a:br>
              <a:rPr lang="nl-NL" sz="2400" dirty="0"/>
            </a:br>
            <a:br>
              <a:rPr lang="nl-NL" sz="2400" dirty="0"/>
            </a:br>
            <a:r>
              <a:rPr lang="nl-NL" sz="2400" b="1" dirty="0"/>
              <a:t>Injectiegebieden zijn:</a:t>
            </a:r>
            <a:br>
              <a:rPr lang="nl-NL" dirty="0"/>
            </a:b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2348819387"/>
              </p:ext>
            </p:extLst>
          </p:nvPr>
        </p:nvGraphicFramePr>
        <p:xfrm>
          <a:off x="611560" y="3573016"/>
          <a:ext cx="7461314" cy="2975348"/>
        </p:xfrm>
        <a:graphic>
          <a:graphicData uri="http://schemas.openxmlformats.org/drawingml/2006/table">
            <a:tbl>
              <a:tblPr firstRow="1" firstCol="1" bandRow="1">
                <a:tableStyleId>{5C22544A-7EE6-4342-B048-85BDC9FD1C3A}</a:tableStyleId>
              </a:tblPr>
              <a:tblGrid>
                <a:gridCol w="3730657">
                  <a:extLst>
                    <a:ext uri="{9D8B030D-6E8A-4147-A177-3AD203B41FA5}">
                      <a16:colId xmlns:a16="http://schemas.microsoft.com/office/drawing/2014/main" val="20000"/>
                    </a:ext>
                  </a:extLst>
                </a:gridCol>
                <a:gridCol w="3730657">
                  <a:extLst>
                    <a:ext uri="{9D8B030D-6E8A-4147-A177-3AD203B41FA5}">
                      <a16:colId xmlns:a16="http://schemas.microsoft.com/office/drawing/2014/main" val="20001"/>
                    </a:ext>
                  </a:extLst>
                </a:gridCol>
              </a:tblGrid>
              <a:tr h="743837">
                <a:tc>
                  <a:txBody>
                    <a:bodyPr/>
                    <a:lstStyle/>
                    <a:p>
                      <a:pPr>
                        <a:spcAft>
                          <a:spcPts val="0"/>
                        </a:spcAft>
                      </a:pPr>
                      <a:r>
                        <a:rPr lang="nl-NL" sz="1200">
                          <a:effectLst/>
                        </a:rPr>
                        <a:t>Gebied rondom de navel</a:t>
                      </a:r>
                      <a:endParaRPr lang="nl-NL" sz="1100">
                        <a:effectLst/>
                        <a:latin typeface="Calibri"/>
                        <a:ea typeface="Calibri"/>
                        <a:cs typeface="Times New Roman"/>
                      </a:endParaRPr>
                    </a:p>
                  </a:txBody>
                  <a:tcPr marL="68580" marR="68580" marT="0" marB="0"/>
                </a:tc>
                <a:tc>
                  <a:txBody>
                    <a:bodyPr/>
                    <a:lstStyle/>
                    <a:p>
                      <a:pPr>
                        <a:spcAft>
                          <a:spcPts val="0"/>
                        </a:spcAft>
                      </a:pPr>
                      <a:r>
                        <a:rPr lang="nl-NL" sz="1200">
                          <a:effectLst/>
                        </a:rPr>
                        <a:t>+/- 5 cm rondom navel vrijlaten</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743837">
                <a:tc>
                  <a:txBody>
                    <a:bodyPr/>
                    <a:lstStyle/>
                    <a:p>
                      <a:pPr>
                        <a:spcAft>
                          <a:spcPts val="0"/>
                        </a:spcAft>
                      </a:pPr>
                      <a:r>
                        <a:rPr lang="nl-NL" sz="1200">
                          <a:effectLst/>
                        </a:rPr>
                        <a:t>Boven/ buitenkant van bovenbeen</a:t>
                      </a:r>
                      <a:endParaRPr lang="nl-NL" sz="1100">
                        <a:effectLst/>
                        <a:latin typeface="Calibri"/>
                        <a:ea typeface="Calibri"/>
                        <a:cs typeface="Times New Roman"/>
                      </a:endParaRPr>
                    </a:p>
                  </a:txBody>
                  <a:tcPr marL="68580" marR="68580" marT="0" marB="0"/>
                </a:tc>
                <a:tc>
                  <a:txBody>
                    <a:bodyPr/>
                    <a:lstStyle/>
                    <a:p>
                      <a:pPr>
                        <a:spcAft>
                          <a:spcPts val="0"/>
                        </a:spcAft>
                      </a:pPr>
                      <a:r>
                        <a:rPr lang="nl-NL" sz="1200">
                          <a:effectLst/>
                        </a:rPr>
                        <a:t>Handbreedte boven knie vrijlaten</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743837">
                <a:tc>
                  <a:txBody>
                    <a:bodyPr/>
                    <a:lstStyle/>
                    <a:p>
                      <a:pPr>
                        <a:spcAft>
                          <a:spcPts val="0"/>
                        </a:spcAft>
                      </a:pPr>
                      <a:r>
                        <a:rPr lang="nl-NL" sz="1200">
                          <a:effectLst/>
                        </a:rPr>
                        <a:t>Billen (boven/buitenste deel)</a:t>
                      </a:r>
                      <a:endParaRPr lang="nl-NL" sz="1100">
                        <a:effectLst/>
                        <a:latin typeface="Calibri"/>
                        <a:ea typeface="Calibri"/>
                        <a:cs typeface="Times New Roman"/>
                      </a:endParaRPr>
                    </a:p>
                  </a:txBody>
                  <a:tcPr marL="68580" marR="68580" marT="0" marB="0"/>
                </a:tc>
                <a:tc>
                  <a:txBody>
                    <a:bodyPr/>
                    <a:lstStyle/>
                    <a:p>
                      <a:pPr>
                        <a:spcAft>
                          <a:spcPts val="0"/>
                        </a:spcAft>
                      </a:pPr>
                      <a:r>
                        <a:rPr lang="nl-NL" sz="1200">
                          <a:effectLst/>
                        </a:rPr>
                        <a:t> </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743837">
                <a:tc>
                  <a:txBody>
                    <a:bodyPr/>
                    <a:lstStyle/>
                    <a:p>
                      <a:pPr>
                        <a:spcAft>
                          <a:spcPts val="0"/>
                        </a:spcAft>
                      </a:pPr>
                      <a:r>
                        <a:rPr lang="nl-NL" sz="1200">
                          <a:effectLst/>
                        </a:rPr>
                        <a:t>Bovenarm</a:t>
                      </a:r>
                      <a:endParaRPr lang="nl-NL" sz="1100">
                        <a:effectLst/>
                        <a:latin typeface="Calibri"/>
                        <a:ea typeface="Calibri"/>
                        <a:cs typeface="Times New Roman"/>
                      </a:endParaRPr>
                    </a:p>
                  </a:txBody>
                  <a:tcPr marL="68580" marR="68580" marT="0" marB="0"/>
                </a:tc>
                <a:tc>
                  <a:txBody>
                    <a:bodyPr/>
                    <a:lstStyle/>
                    <a:p>
                      <a:pPr>
                        <a:spcAft>
                          <a:spcPts val="0"/>
                        </a:spcAft>
                      </a:pPr>
                      <a:r>
                        <a:rPr lang="nl-NL" sz="1200" dirty="0">
                          <a:effectLst/>
                        </a:rPr>
                        <a:t>Lastig voor cliënt om zelf te injecteren.</a:t>
                      </a:r>
                      <a:endParaRPr lang="nl-NL"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291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nl-NL" sz="2400" b="1" dirty="0"/>
              <a:t>Keuze van de naald:</a:t>
            </a:r>
            <a:br>
              <a:rPr lang="nl-NL" sz="2400" b="1" dirty="0"/>
            </a:br>
            <a:endParaRPr lang="nl-NL" sz="2400" b="1" dirty="0"/>
          </a:p>
        </p:txBody>
      </p:sp>
      <p:graphicFrame>
        <p:nvGraphicFramePr>
          <p:cNvPr id="3" name="Tabel 2"/>
          <p:cNvGraphicFramePr>
            <a:graphicFrameLocks noGrp="1"/>
          </p:cNvGraphicFramePr>
          <p:nvPr>
            <p:extLst>
              <p:ext uri="{D42A27DB-BD31-4B8C-83A1-F6EECF244321}">
                <p14:modId xmlns:p14="http://schemas.microsoft.com/office/powerpoint/2010/main" val="3647751399"/>
              </p:ext>
            </p:extLst>
          </p:nvPr>
        </p:nvGraphicFramePr>
        <p:xfrm>
          <a:off x="539552" y="1340768"/>
          <a:ext cx="7920880" cy="3744416"/>
        </p:xfrm>
        <a:graphic>
          <a:graphicData uri="http://schemas.openxmlformats.org/drawingml/2006/table">
            <a:tbl>
              <a:tblPr firstRow="1" firstCol="1" bandRow="1">
                <a:tableStyleId>{5C22544A-7EE6-4342-B048-85BDC9FD1C3A}</a:tableStyleId>
              </a:tblPr>
              <a:tblGrid>
                <a:gridCol w="1434219">
                  <a:extLst>
                    <a:ext uri="{9D8B030D-6E8A-4147-A177-3AD203B41FA5}">
                      <a16:colId xmlns:a16="http://schemas.microsoft.com/office/drawing/2014/main" val="20000"/>
                    </a:ext>
                  </a:extLst>
                </a:gridCol>
                <a:gridCol w="2071364">
                  <a:extLst>
                    <a:ext uri="{9D8B030D-6E8A-4147-A177-3AD203B41FA5}">
                      <a16:colId xmlns:a16="http://schemas.microsoft.com/office/drawing/2014/main" val="20001"/>
                    </a:ext>
                  </a:extLst>
                </a:gridCol>
                <a:gridCol w="4415297">
                  <a:extLst>
                    <a:ext uri="{9D8B030D-6E8A-4147-A177-3AD203B41FA5}">
                      <a16:colId xmlns:a16="http://schemas.microsoft.com/office/drawing/2014/main" val="20002"/>
                    </a:ext>
                  </a:extLst>
                </a:gridCol>
              </a:tblGrid>
              <a:tr h="1497766">
                <a:tc>
                  <a:txBody>
                    <a:bodyPr/>
                    <a:lstStyle/>
                    <a:p>
                      <a:pPr>
                        <a:spcAft>
                          <a:spcPts val="0"/>
                        </a:spcAft>
                      </a:pPr>
                      <a:r>
                        <a:rPr lang="nl-NL" sz="1200">
                          <a:effectLst/>
                        </a:rPr>
                        <a:t>IM</a:t>
                      </a:r>
                      <a:endParaRPr lang="nl-NL" sz="1100">
                        <a:effectLst/>
                        <a:latin typeface="Calibri"/>
                        <a:ea typeface="Calibri"/>
                        <a:cs typeface="Times New Roman"/>
                      </a:endParaRPr>
                    </a:p>
                  </a:txBody>
                  <a:tcPr marL="68580" marR="68580" marT="0" marB="0"/>
                </a:tc>
                <a:tc>
                  <a:txBody>
                    <a:bodyPr/>
                    <a:lstStyle/>
                    <a:p>
                      <a:pPr>
                        <a:spcAft>
                          <a:spcPts val="0"/>
                        </a:spcAft>
                      </a:pPr>
                      <a:r>
                        <a:rPr lang="nl-NL" sz="1200">
                          <a:effectLst/>
                        </a:rPr>
                        <a:t>25mm arm</a:t>
                      </a:r>
                      <a:endParaRPr lang="nl-NL" sz="1100">
                        <a:effectLst/>
                      </a:endParaRPr>
                    </a:p>
                    <a:p>
                      <a:pPr>
                        <a:spcAft>
                          <a:spcPts val="0"/>
                        </a:spcAft>
                      </a:pPr>
                      <a:r>
                        <a:rPr lang="nl-NL" sz="1200">
                          <a:effectLst/>
                        </a:rPr>
                        <a:t>40mm been en bil</a:t>
                      </a:r>
                      <a:endParaRPr lang="nl-NL" sz="1100">
                        <a:effectLst/>
                        <a:latin typeface="Calibri"/>
                        <a:ea typeface="Calibri"/>
                        <a:cs typeface="Times New Roman"/>
                      </a:endParaRPr>
                    </a:p>
                  </a:txBody>
                  <a:tcPr marL="68580" marR="68580" marT="0" marB="0"/>
                </a:tc>
                <a:tc>
                  <a:txBody>
                    <a:bodyPr/>
                    <a:lstStyle/>
                    <a:p>
                      <a:pPr>
                        <a:spcAft>
                          <a:spcPts val="0"/>
                        </a:spcAft>
                      </a:pPr>
                      <a:r>
                        <a:rPr lang="nl-NL" sz="1200">
                          <a:effectLst/>
                        </a:rPr>
                        <a:t>Lengte van de naald wordt bepaald door dikte van bindweefsellaag</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748884">
                <a:tc>
                  <a:txBody>
                    <a:bodyPr/>
                    <a:lstStyle/>
                    <a:p>
                      <a:pPr>
                        <a:spcAft>
                          <a:spcPts val="0"/>
                        </a:spcAft>
                      </a:pPr>
                      <a:r>
                        <a:rPr lang="nl-NL" sz="1200">
                          <a:effectLst/>
                        </a:rPr>
                        <a:t>SC insuline</a:t>
                      </a:r>
                      <a:endParaRPr lang="nl-NL" sz="1100">
                        <a:effectLst/>
                        <a:latin typeface="Calibri"/>
                        <a:ea typeface="Calibri"/>
                        <a:cs typeface="Times New Roman"/>
                      </a:endParaRPr>
                    </a:p>
                  </a:txBody>
                  <a:tcPr marL="68580" marR="68580" marT="0" marB="0"/>
                </a:tc>
                <a:tc>
                  <a:txBody>
                    <a:bodyPr/>
                    <a:lstStyle/>
                    <a:p>
                      <a:pPr>
                        <a:spcAft>
                          <a:spcPts val="0"/>
                        </a:spcAft>
                      </a:pPr>
                      <a:r>
                        <a:rPr lang="nl-NL" sz="1200">
                          <a:effectLst/>
                        </a:rPr>
                        <a:t>5mm</a:t>
                      </a:r>
                      <a:endParaRPr lang="nl-NL" sz="1100">
                        <a:effectLst/>
                        <a:latin typeface="Calibri"/>
                        <a:ea typeface="Calibri"/>
                        <a:cs typeface="Times New Roman"/>
                      </a:endParaRPr>
                    </a:p>
                  </a:txBody>
                  <a:tcPr marL="68580" marR="68580" marT="0" marB="0"/>
                </a:tc>
                <a:tc>
                  <a:txBody>
                    <a:bodyPr/>
                    <a:lstStyle/>
                    <a:p>
                      <a:pPr>
                        <a:spcAft>
                          <a:spcPts val="0"/>
                        </a:spcAft>
                      </a:pPr>
                      <a:r>
                        <a:rPr lang="nl-NL" sz="1200">
                          <a:effectLst/>
                        </a:rPr>
                        <a:t>Loodrechttechniek zonder huidplooi</a:t>
                      </a:r>
                      <a:endParaRPr lang="nl-NL"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497766">
                <a:tc>
                  <a:txBody>
                    <a:bodyPr/>
                    <a:lstStyle/>
                    <a:p>
                      <a:pPr>
                        <a:spcAft>
                          <a:spcPts val="0"/>
                        </a:spcAft>
                      </a:pPr>
                      <a:r>
                        <a:rPr lang="nl-NL" sz="1200">
                          <a:effectLst/>
                        </a:rPr>
                        <a:t>SC </a:t>
                      </a:r>
                      <a:endParaRPr lang="nl-NL" sz="1100">
                        <a:effectLst/>
                        <a:latin typeface="Calibri"/>
                        <a:ea typeface="Calibri"/>
                        <a:cs typeface="Times New Roman"/>
                      </a:endParaRPr>
                    </a:p>
                  </a:txBody>
                  <a:tcPr marL="68580" marR="68580" marT="0" marB="0"/>
                </a:tc>
                <a:tc>
                  <a:txBody>
                    <a:bodyPr/>
                    <a:lstStyle/>
                    <a:p>
                      <a:pPr>
                        <a:spcAft>
                          <a:spcPts val="0"/>
                        </a:spcAft>
                      </a:pPr>
                      <a:r>
                        <a:rPr lang="nl-NL" sz="1200" dirty="0">
                          <a:effectLst/>
                        </a:rPr>
                        <a:t>  5-12mm</a:t>
                      </a:r>
                    </a:p>
                    <a:p>
                      <a:pPr>
                        <a:spcAft>
                          <a:spcPts val="0"/>
                        </a:spcAft>
                      </a:pPr>
                      <a:endParaRPr lang="nl-NL" sz="1100" dirty="0">
                        <a:effectLst/>
                      </a:endParaRPr>
                    </a:p>
                    <a:p>
                      <a:pPr>
                        <a:spcAft>
                          <a:spcPts val="0"/>
                        </a:spcAft>
                      </a:pPr>
                      <a:r>
                        <a:rPr lang="nl-NL" sz="1200" dirty="0">
                          <a:effectLst/>
                        </a:rPr>
                        <a:t>19-32mm</a:t>
                      </a:r>
                      <a:endParaRPr lang="nl-NL" sz="1100" dirty="0">
                        <a:effectLst/>
                        <a:latin typeface="Calibri"/>
                        <a:ea typeface="Calibri"/>
                        <a:cs typeface="Times New Roman"/>
                      </a:endParaRPr>
                    </a:p>
                  </a:txBody>
                  <a:tcPr marL="68580" marR="68580" marT="0" marB="0"/>
                </a:tc>
                <a:tc>
                  <a:txBody>
                    <a:bodyPr/>
                    <a:lstStyle/>
                    <a:p>
                      <a:pPr>
                        <a:spcAft>
                          <a:spcPts val="0"/>
                        </a:spcAft>
                      </a:pPr>
                      <a:r>
                        <a:rPr lang="nl-NL" sz="1200" dirty="0">
                          <a:effectLst/>
                        </a:rPr>
                        <a:t>Loodrechttechniek</a:t>
                      </a:r>
                    </a:p>
                    <a:p>
                      <a:pPr>
                        <a:spcAft>
                          <a:spcPts val="0"/>
                        </a:spcAft>
                      </a:pPr>
                      <a:endParaRPr lang="nl-NL" sz="1100" dirty="0">
                        <a:effectLst/>
                      </a:endParaRPr>
                    </a:p>
                    <a:p>
                      <a:pPr>
                        <a:spcAft>
                          <a:spcPts val="0"/>
                        </a:spcAft>
                      </a:pPr>
                      <a:r>
                        <a:rPr lang="nl-NL" sz="1200" dirty="0">
                          <a:effectLst/>
                        </a:rPr>
                        <a:t>Huidplooitechniek</a:t>
                      </a:r>
                      <a:endParaRPr lang="nl-NL"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31741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852936"/>
            <a:ext cx="8229600" cy="1143000"/>
          </a:xfrm>
        </p:spPr>
        <p:txBody>
          <a:bodyPr>
            <a:normAutofit fontScale="90000"/>
          </a:bodyPr>
          <a:lstStyle/>
          <a:p>
            <a:r>
              <a:rPr lang="nl-NL" b="1" dirty="0"/>
              <a:t>Injectiesnelheid &gt; +/- 10 sec/ ml.</a:t>
            </a:r>
            <a:br>
              <a:rPr lang="nl-NL" b="1" dirty="0"/>
            </a:br>
            <a:endParaRPr lang="nl-NL" b="1" dirty="0"/>
          </a:p>
        </p:txBody>
      </p:sp>
    </p:spTree>
    <p:extLst>
      <p:ext uri="{BB962C8B-B14F-4D97-AF65-F5344CB8AC3E}">
        <p14:creationId xmlns:p14="http://schemas.microsoft.com/office/powerpoint/2010/main" val="412573676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167</Words>
  <Application>Microsoft Office PowerPoint</Application>
  <PresentationFormat>Diavoorstelling (4:3)</PresentationFormat>
  <Paragraphs>52</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Times New Roman</vt:lpstr>
      <vt:lpstr>Verdana</vt:lpstr>
      <vt:lpstr>Kantoorthema</vt:lpstr>
      <vt:lpstr>Injecteren</vt:lpstr>
      <vt:lpstr>1. Indicaties voor injecteren 2. Complicaties injecteren 3. Keuze injectieplaats 4. Klaarmaken van een injectie 5. Toedienen van de injectie  6. Nazorg en administratieve afhandeling </vt:lpstr>
      <vt:lpstr>IM &gt; IntraMusculair  Bij een intramusculaire injectie worden de medicijnen  in het spierweefsel gespoten.   De vloeistof wordt binnen 15 – 20 min opgenomen  in de bloedsomloop.  Injectiegebieden zijn: </vt:lpstr>
      <vt:lpstr>SC &gt; SubCutaan insuline injecteren  Een insuline pen is strikt voor individueel gebruik!  Injectie diepte is belangrijk.   Bij een te ondiepe injectie kan de insuline in de opperhuid terecht komen. Dit kan leiden tot ‘lekkage’, onder dosering en huidschade.  Bij een te diepe injectie kan de insuline intramusculair terecht komen. Dit geeft een minder goed voorspelbare werking. Soms treden er hypo’s op. Vooral bij magere cliënten bestaat dit risico. </vt:lpstr>
      <vt:lpstr>NB. In de buik wordt de insuline 2x sneller opgenomen dan in het bovenbeen.</vt:lpstr>
      <vt:lpstr>SC &gt; SubCutaan  Binnen de GGZ komt het ook voor dat er vaccinatie’s en bloedverdunners geïnjecteerd worden.  Dit zijn meestal kant-en-klare injectiespuiten. Hierbij wordt bij het injecteren vrijwel altijd de ‘loodrechttechniek’ gebruikt.   Injectiegebieden zijn: </vt:lpstr>
      <vt:lpstr>Keuze van de naald: </vt:lpstr>
      <vt:lpstr>Injectiesnelheid &gt; +/- 10 sec/ ml. </vt:lpstr>
    </vt:vector>
  </TitlesOfParts>
  <Company>Pro Persona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Injecteren</dc:title>
  <dc:creator>Strik, Jan</dc:creator>
  <cp:lastModifiedBy>Gebruiker</cp:lastModifiedBy>
  <cp:revision>4</cp:revision>
  <dcterms:created xsi:type="dcterms:W3CDTF">2016-06-08T00:36:20Z</dcterms:created>
  <dcterms:modified xsi:type="dcterms:W3CDTF">2016-06-28T17:00:54Z</dcterms:modified>
</cp:coreProperties>
</file>