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314" r:id="rId2"/>
    <p:sldId id="329" r:id="rId3"/>
    <p:sldId id="330" r:id="rId4"/>
    <p:sldId id="331" r:id="rId5"/>
    <p:sldId id="333" r:id="rId6"/>
    <p:sldId id="334" r:id="rId7"/>
    <p:sldId id="335" r:id="rId8"/>
    <p:sldId id="373" r:id="rId9"/>
    <p:sldId id="374" r:id="rId10"/>
    <p:sldId id="375" r:id="rId11"/>
    <p:sldId id="355" r:id="rId12"/>
    <p:sldId id="356" r:id="rId13"/>
    <p:sldId id="336" r:id="rId14"/>
    <p:sldId id="338" r:id="rId15"/>
    <p:sldId id="339" r:id="rId16"/>
    <p:sldId id="349" r:id="rId17"/>
    <p:sldId id="358" r:id="rId18"/>
    <p:sldId id="340" r:id="rId19"/>
    <p:sldId id="353" r:id="rId20"/>
    <p:sldId id="351" r:id="rId21"/>
    <p:sldId id="360" r:id="rId22"/>
    <p:sldId id="341" r:id="rId23"/>
    <p:sldId id="354" r:id="rId24"/>
    <p:sldId id="361" r:id="rId25"/>
    <p:sldId id="362" r:id="rId26"/>
    <p:sldId id="342" r:id="rId27"/>
    <p:sldId id="363" r:id="rId28"/>
    <p:sldId id="366" r:id="rId29"/>
    <p:sldId id="367" r:id="rId30"/>
    <p:sldId id="369" r:id="rId31"/>
    <p:sldId id="370" r:id="rId32"/>
    <p:sldId id="371" r:id="rId33"/>
    <p:sldId id="376" r:id="rId34"/>
    <p:sldId id="364" r:id="rId35"/>
    <p:sldId id="344" r:id="rId36"/>
    <p:sldId id="365" r:id="rId37"/>
    <p:sldId id="368" r:id="rId38"/>
    <p:sldId id="372" r:id="rId39"/>
    <p:sldId id="345" r:id="rId40"/>
    <p:sldId id="258" r:id="rId41"/>
    <p:sldId id="327" r:id="rId42"/>
    <p:sldId id="320" r:id="rId43"/>
    <p:sldId id="326" r:id="rId44"/>
    <p:sldId id="323" r:id="rId45"/>
    <p:sldId id="324" r:id="rId46"/>
    <p:sldId id="346" r:id="rId47"/>
    <p:sldId id="377" r:id="rId48"/>
    <p:sldId id="347" r:id="rId49"/>
    <p:sldId id="348" r:id="rId50"/>
    <p:sldId id="257" r:id="rId51"/>
    <p:sldId id="328" r:id="rId52"/>
    <p:sldId id="259" r:id="rId53"/>
    <p:sldId id="260" r:id="rId54"/>
    <p:sldId id="261" r:id="rId55"/>
    <p:sldId id="262" r:id="rId56"/>
    <p:sldId id="264" r:id="rId57"/>
    <p:sldId id="265" r:id="rId58"/>
    <p:sldId id="266" r:id="rId59"/>
    <p:sldId id="267" r:id="rId60"/>
    <p:sldId id="268" r:id="rId61"/>
    <p:sldId id="269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 van der Gaa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07"/>
    <p:restoredTop sz="91478"/>
  </p:normalViewPr>
  <p:slideViewPr>
    <p:cSldViewPr snapToGrid="0" snapToObjects="1"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98625-E2DD-3145-B491-7CA5132D5B4E}" type="datetimeFigureOut">
              <a:rPr lang="en-US" smtClean="0">
                <a:latin typeface="Arial"/>
              </a:rPr>
              <a:pPr/>
              <a:t>12/19/2018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9FA52-D2E4-8C4D-ACB3-67557BDC080F}" type="slidenum">
              <a:rPr lang="en-US" smtClean="0">
                <a:latin typeface="Arial"/>
              </a:rPr>
              <a:pPr/>
              <a:t>‹nr.›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07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B302C37F-F2E1-FE47-89E3-7F6B305BB978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7D4CA1A-4705-AB42-8529-A58910D1282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58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CA1A-4705-AB42-8529-A58910D1282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7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56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86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41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87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16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Zie</a:t>
            </a:r>
            <a:r>
              <a:rPr lang="nl-NL" baseline="0" dirty="0"/>
              <a:t> uitleg in tekst van het werkboek.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C19B-3075-9E48-A455-624EE6266956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242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CA1A-4705-AB42-8529-A58910D1282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60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CA1A-4705-AB42-8529-A58910D1282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7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losse pluis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41" y="-549695"/>
            <a:ext cx="3165259" cy="3165259"/>
          </a:xfrm>
          <a:prstGeom prst="rect">
            <a:avLst/>
          </a:prstGeom>
        </p:spPr>
      </p:pic>
      <p:pic>
        <p:nvPicPr>
          <p:cNvPr id="8" name="Picture 7" descr="Pluis2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603">
            <a:off x="-1248986" y="-1229685"/>
            <a:ext cx="3346719" cy="46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1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7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65688" y="6361538"/>
            <a:ext cx="1054410" cy="130949"/>
          </a:xfrm>
        </p:spPr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65688" y="6151408"/>
            <a:ext cx="1178312" cy="135790"/>
          </a:xfrm>
        </p:spPr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5688" y="6578212"/>
            <a:ext cx="416312" cy="106324"/>
          </a:xfrm>
        </p:spPr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1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0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9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C50670-A887-6C4E-9C06-4A76E73DEE5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5BA036"/>
            </a:gs>
            <a:gs pos="62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34" y="1599388"/>
            <a:ext cx="8222166" cy="434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5688" y="6361538"/>
            <a:ext cx="1054410" cy="130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5688" y="6145213"/>
            <a:ext cx="1178312" cy="1357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5688" y="6584407"/>
            <a:ext cx="416312" cy="106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20C50670-A887-6C4E-9C06-4A76E73DEE59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 descr="GU-Logo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305" l="2299" r="94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5" y="6126163"/>
            <a:ext cx="619886" cy="5885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73999" y="6126163"/>
            <a:ext cx="0" cy="588535"/>
          </a:xfrm>
          <a:prstGeom prst="line">
            <a:avLst/>
          </a:prstGeom>
          <a:ln w="6350" cmpd="sng">
            <a:solidFill>
              <a:schemeClr val="bg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3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2573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1717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dachtenuitpluizen.nl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3"/>
          <p:cNvSpPr>
            <a:spLocks noGrp="1"/>
          </p:cNvSpPr>
          <p:nvPr>
            <p:ph type="ctrTitle"/>
          </p:nvPr>
        </p:nvSpPr>
        <p:spPr bwMode="auto">
          <a:xfrm>
            <a:off x="685354" y="2130848"/>
            <a:ext cx="7773293" cy="1470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sz="3600" dirty="0"/>
              <a:t>Cognitieve Gedragstherapie in een virtuele omgeving bij achterdocht en sociale vermijding</a:t>
            </a:r>
            <a:endParaRPr lang="en-GB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6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" y="630313"/>
            <a:ext cx="8979269" cy="505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3FBC91-1DE7-D541-8C1B-4C6AE6DF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Oefening: werken met de VR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38FEFD4-78A4-324D-9B31-216BA273B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60 minuten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C0BB6EF-21EC-084E-8455-BB2E2F92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B752965-7C03-1146-99E7-BFDE45C1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28FCA41-89C7-EA45-B15F-4DDFBBFF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5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188F0B-BE7B-5145-8513-958AE8EA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Dagdeel 2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DD541BE-41B4-9D45-A218-D5AF95808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07D83F9-02D5-5848-B010-6B5B96E2A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E4445EB-58C5-5541-9C2F-790DC302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C45B7DC-D50F-F243-BAB5-09268FC6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5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0392A3-9DF2-3F4F-BC1E-F14A4FFE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samenzwering interview voor informatie van de veiligheidscirkel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CE705F7-365E-7044-A040-648A78FFB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28490B9-8C73-D642-96F4-71A95304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FD534CC-4311-FB4C-99B0-73854B06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EB87369-FCC2-5747-B707-FD45634F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51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BAA165-8C20-7943-8C7F-877EE1DA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Samenzweringsinterview</a:t>
            </a:r>
            <a:br>
              <a:rPr lang="nl-NL" dirty="0"/>
            </a:br>
            <a:r>
              <a:rPr lang="nl-NL" sz="1800" dirty="0"/>
              <a:t>© Gedachten Uitpluizen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D28B1D3-6D1C-074F-9205-07CE5B956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Download het interview vanaf </a:t>
            </a:r>
            <a:r>
              <a:rPr lang="nl-NL" dirty="0">
                <a:hlinkClick r:id="rId2"/>
              </a:rPr>
              <a:t>www.gedachtenuitpluizen.nl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Vragen zijn voorbeeldvragen, geen gestructureerd interview</a:t>
            </a:r>
          </a:p>
          <a:p>
            <a:r>
              <a:rPr lang="nl-NL" dirty="0"/>
              <a:t>Bij kennis van alle antwoorden kan samen de veiligheidscirkel ingevuld word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AE81853-DD18-F749-A9FD-7FA8B75F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40AA45D-BF47-B44C-86DE-0E8FDE85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E6270EA-ECDE-9C41-9968-C57FE96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27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DE5D140-DF5B-384B-9542-73601A72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veiligheidscirkel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1CE176DA-AB16-9C44-B4E2-D8E82F3EF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B4E0A07-79FB-6847-B67E-3F431D94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9A1C22B-C9A2-C341-83D6-710F0654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22582E3-2646-B341-8F48-DCF10893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562C3C8D-F22C-5A49-8EB3-984FA3B0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21D4E8AE-D920-924B-B8D8-04387066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5B0A5F1F-FC4E-5448-A1BC-4D22E761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="" id="{CFEC6C55-90DE-D348-BD58-937B79A74595}"/>
              </a:ext>
            </a:extLst>
          </p:cNvPr>
          <p:cNvGrpSpPr/>
          <p:nvPr/>
        </p:nvGrpSpPr>
        <p:grpSpPr>
          <a:xfrm>
            <a:off x="471599" y="227591"/>
            <a:ext cx="6918905" cy="6264896"/>
            <a:chOff x="-321734" y="0"/>
            <a:chExt cx="5210599" cy="4423410"/>
          </a:xfrm>
        </p:grpSpPr>
        <p:sp>
          <p:nvSpPr>
            <p:cNvPr id="6" name="Oval 46">
              <a:extLst>
                <a:ext uri="{FF2B5EF4-FFF2-40B4-BE49-F238E27FC236}">
                  <a16:creationId xmlns:a16="http://schemas.microsoft.com/office/drawing/2014/main" xmlns="" id="{98F4B65D-0C27-4F4F-8DF0-126EFB5E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500" y="1231900"/>
              <a:ext cx="2905760" cy="26720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7" name="Text Box 47">
              <a:extLst>
                <a:ext uri="{FF2B5EF4-FFF2-40B4-BE49-F238E27FC236}">
                  <a16:creationId xmlns:a16="http://schemas.microsoft.com/office/drawing/2014/main" xmlns="" id="{CBD75103-2BF1-7B43-B535-25699B141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668" y="0"/>
              <a:ext cx="3035532" cy="58356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Gebeurtenis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b.v. Naar buiten gaan voor boodschappen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48">
              <a:extLst>
                <a:ext uri="{FF2B5EF4-FFF2-40B4-BE49-F238E27FC236}">
                  <a16:creationId xmlns:a16="http://schemas.microsoft.com/office/drawing/2014/main" xmlns="" id="{475737DD-3800-5B49-9B92-988C9701A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300" y="2235200"/>
              <a:ext cx="1472565" cy="8534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Gevoelens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4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Bang en bedroefd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49">
              <a:extLst>
                <a:ext uri="{FF2B5EF4-FFF2-40B4-BE49-F238E27FC236}">
                  <a16:creationId xmlns:a16="http://schemas.microsoft.com/office/drawing/2014/main" xmlns="" id="{51C79C03-2B89-EA4E-A684-B126A4F6D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400" y="3352800"/>
              <a:ext cx="1492885" cy="107061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Gedrag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4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Niet rondkijken en snel naar huis gaan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xmlns="" id="{4AD81FE1-A50C-6841-8AA5-DC8EDD746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1734" y="3695700"/>
              <a:ext cx="1789854" cy="71310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Gevolgen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Korte termijn positief: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Opluchting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1">
              <a:extLst>
                <a:ext uri="{FF2B5EF4-FFF2-40B4-BE49-F238E27FC236}">
                  <a16:creationId xmlns:a16="http://schemas.microsoft.com/office/drawing/2014/main" xmlns="" id="{CA2BF01D-E237-E84B-8A80-656F295D0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" y="2235200"/>
              <a:ext cx="1705610" cy="8534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Gevolgen</a:t>
              </a:r>
              <a:r>
                <a:rPr lang="nl-NL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Lange termijn negatief: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Weinig buiten/contact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AutoShape 52">
              <a:extLst>
                <a:ext uri="{FF2B5EF4-FFF2-40B4-BE49-F238E27FC236}">
                  <a16:creationId xmlns:a16="http://schemas.microsoft.com/office/drawing/2014/main" xmlns="" id="{829371C5-958A-BE46-ADD6-2609AE4177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60500" y="3695700"/>
              <a:ext cx="302895" cy="31813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53">
              <a:extLst>
                <a:ext uri="{FF2B5EF4-FFF2-40B4-BE49-F238E27FC236}">
                  <a16:creationId xmlns:a16="http://schemas.microsoft.com/office/drawing/2014/main" xmlns="" id="{82DEB1B2-1F86-B844-8F5B-E30291D067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78100" y="596900"/>
              <a:ext cx="635" cy="2597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 Box 54">
              <a:extLst>
                <a:ext uri="{FF2B5EF4-FFF2-40B4-BE49-F238E27FC236}">
                  <a16:creationId xmlns:a16="http://schemas.microsoft.com/office/drawing/2014/main" xmlns="" id="{83BBB094-7169-934C-AD56-9BAB820ED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400" y="850900"/>
              <a:ext cx="1544320" cy="1012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nl-NL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Gedachten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nl-NL" sz="12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Mensen houden me in de gaten, ze willen mij kwaad doen</a:t>
              </a:r>
              <a:endParaRPr lang="nl-NL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AutoShape 55">
              <a:extLst>
                <a:ext uri="{FF2B5EF4-FFF2-40B4-BE49-F238E27FC236}">
                  <a16:creationId xmlns:a16="http://schemas.microsoft.com/office/drawing/2014/main" xmlns="" id="{47097DCD-8234-8C43-87D7-E8BE0CEA00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27200" y="2514600"/>
              <a:ext cx="1698625" cy="63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xmlns="" id="{C6308429-3B4E-D743-A380-F657C4C0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2044700"/>
              <a:ext cx="283845" cy="193040"/>
            </a:xfrm>
            <a:custGeom>
              <a:avLst/>
              <a:gdLst>
                <a:gd name="T0" fmla="*/ 0 w 304"/>
                <a:gd name="T1" fmla="*/ 32 h 217"/>
                <a:gd name="T2" fmla="*/ 224 w 304"/>
                <a:gd name="T3" fmla="*/ 217 h 217"/>
                <a:gd name="T4" fmla="*/ 304 w 304"/>
                <a:gd name="T5" fmla="*/ 0 h 217"/>
                <a:gd name="T6" fmla="*/ 0 w 304"/>
                <a:gd name="T7" fmla="*/ 3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" h="217">
                  <a:moveTo>
                    <a:pt x="0" y="32"/>
                  </a:moveTo>
                  <a:lnTo>
                    <a:pt x="224" y="217"/>
                  </a:lnTo>
                  <a:lnTo>
                    <a:pt x="30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ysClr val="windowText" lastClr="000000">
                <a:lumMod val="100000"/>
                <a:lumOff val="0"/>
              </a:sysClr>
            </a:solidFill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17" name="Freeform 57">
              <a:extLst>
                <a:ext uri="{FF2B5EF4-FFF2-40B4-BE49-F238E27FC236}">
                  <a16:creationId xmlns:a16="http://schemas.microsoft.com/office/drawing/2014/main" xmlns="" id="{11CDD2D7-32F0-BD43-B769-EAD2618DF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700" y="3517900"/>
              <a:ext cx="243205" cy="288925"/>
            </a:xfrm>
            <a:custGeom>
              <a:avLst/>
              <a:gdLst>
                <a:gd name="T0" fmla="*/ 0 w 239"/>
                <a:gd name="T1" fmla="*/ 272 h 391"/>
                <a:gd name="T2" fmla="*/ 127 w 239"/>
                <a:gd name="T3" fmla="*/ 0 h 391"/>
                <a:gd name="T4" fmla="*/ 239 w 239"/>
                <a:gd name="T5" fmla="*/ 391 h 391"/>
                <a:gd name="T6" fmla="*/ 0 w 239"/>
                <a:gd name="T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391">
                  <a:moveTo>
                    <a:pt x="0" y="272"/>
                  </a:moveTo>
                  <a:lnTo>
                    <a:pt x="127" y="0"/>
                  </a:lnTo>
                  <a:lnTo>
                    <a:pt x="239" y="391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ysClr val="windowText" lastClr="000000">
                <a:lumMod val="100000"/>
                <a:lumOff val="0"/>
              </a:sysClr>
            </a:solidFill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xmlns="" id="{86B5B6AF-1AC7-B049-9A23-CFCE6E42A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800" y="1384300"/>
              <a:ext cx="213995" cy="208915"/>
            </a:xfrm>
            <a:custGeom>
              <a:avLst/>
              <a:gdLst>
                <a:gd name="T0" fmla="*/ 0 w 257"/>
                <a:gd name="T1" fmla="*/ 0 h 304"/>
                <a:gd name="T2" fmla="*/ 257 w 257"/>
                <a:gd name="T3" fmla="*/ 32 h 304"/>
                <a:gd name="T4" fmla="*/ 144 w 257"/>
                <a:gd name="T5" fmla="*/ 304 h 304"/>
                <a:gd name="T6" fmla="*/ 0 w 257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304">
                  <a:moveTo>
                    <a:pt x="0" y="0"/>
                  </a:moveTo>
                  <a:lnTo>
                    <a:pt x="257" y="32"/>
                  </a:lnTo>
                  <a:lnTo>
                    <a:pt x="144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Text" lastClr="000000">
                <a:lumMod val="100000"/>
                <a:lumOff val="0"/>
              </a:sysClr>
            </a:solidFill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19" name="Freeform 63">
              <a:extLst>
                <a:ext uri="{FF2B5EF4-FFF2-40B4-BE49-F238E27FC236}">
                  <a16:creationId xmlns:a16="http://schemas.microsoft.com/office/drawing/2014/main" xmlns="" id="{4C33FB08-C121-8F47-BC04-408248F3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0" y="3136900"/>
              <a:ext cx="253365" cy="213360"/>
            </a:xfrm>
            <a:custGeom>
              <a:avLst/>
              <a:gdLst>
                <a:gd name="T0" fmla="*/ 111 w 399"/>
                <a:gd name="T1" fmla="*/ 0 h 336"/>
                <a:gd name="T2" fmla="*/ 399 w 399"/>
                <a:gd name="T3" fmla="*/ 80 h 336"/>
                <a:gd name="T4" fmla="*/ 0 w 399"/>
                <a:gd name="T5" fmla="*/ 336 h 336"/>
                <a:gd name="T6" fmla="*/ 111 w 399"/>
                <a:gd name="T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36">
                  <a:moveTo>
                    <a:pt x="111" y="0"/>
                  </a:moveTo>
                  <a:lnTo>
                    <a:pt x="399" y="80"/>
                  </a:lnTo>
                  <a:lnTo>
                    <a:pt x="0" y="33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ysClr val="windowText" lastClr="000000">
                <a:lumMod val="100000"/>
                <a:lumOff val="0"/>
              </a:sysClr>
            </a:solidFill>
            <a:ln w="9525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6696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5909EC0-3DFF-604A-B837-CAB9EC7D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Oefening interview en veiligheidscirkel opstellen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D99D534-C82C-1342-ACCD-69CFF600C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45 minuten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53F5DAB-CBC8-884D-AA90-685A2683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132EAD8-B001-A145-AF9B-B5524B70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7752124-7411-1444-8FB1-B4E0D5C4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0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11E4C7-39A2-E14F-B7BF-434B45FA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Probleem formulering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776FD1DB-CF0D-1A4E-AE4B-4A370A10E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9DB47F5-2E79-7649-B3CA-0C47EBB1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BA42CE9-BDA5-3240-8821-4C0C2746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00A1126-546A-FA4E-91BC-60DF7326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1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F44F13F-EAB0-9943-8FA8-BF69A795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Probleem formulering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FCDC45F-71EC-A045-90E7-3F76EFFC5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De elementen van de veiligheidscirkel komen terug in het bovenste deel van de probleemformulering</a:t>
            </a:r>
          </a:p>
          <a:p>
            <a:r>
              <a:rPr lang="nl-NL" dirty="0"/>
              <a:t>In het onderste deel komt de etiologie van het probleem aan bod</a:t>
            </a:r>
          </a:p>
          <a:p>
            <a:r>
              <a:rPr lang="nl-NL" dirty="0"/>
              <a:t>De conditionele cognities kunnen gebruikt worden om te testen in de VR</a:t>
            </a:r>
          </a:p>
          <a:p>
            <a:r>
              <a:rPr lang="nl-NL" dirty="0"/>
              <a:t>Het worst-case </a:t>
            </a:r>
            <a:r>
              <a:rPr lang="nl-NL" dirty="0" err="1"/>
              <a:t>scenatrio</a:t>
            </a:r>
            <a:r>
              <a:rPr lang="nl-NL" dirty="0"/>
              <a:t> is vaak verbonden met gebeurtenissen uit het verleden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DA043D7-7BE9-C940-A217-CA2703FA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1D2BC1A-E92C-BB41-B570-EE1E5857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5E73928-2B4C-6745-9D11-6716ED65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3BA061-0457-AD4B-AB5E-81D34597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is cognitieve gedragstherapie in virtual </a:t>
            </a:r>
            <a:r>
              <a:rPr lang="nl-NL" dirty="0" err="1"/>
              <a:t>reality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472D21B-8E21-AC4E-97C9-CEA13BD6F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AF06FE1-7389-1949-B161-D78B532C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3AFC78F-7E8B-534F-9539-D13A1655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71127BE-B424-1B4A-88AA-CB509185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32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E32471FB-D34E-2C49-978E-D87F3A26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DDEDF80E-23B6-2E41-A8B8-D758EDC0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65D481EF-0F21-E843-9A78-3C0B7365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C941DED-07F3-CF41-B14C-E13239E6CE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3373" y="276501"/>
            <a:ext cx="5152726" cy="64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82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F4F85D-C475-2B4B-BA47-281D3B47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Oefening probleemformulering opstellen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3C233D8-6163-534B-BB77-72C88C564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45 minuten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21DB099-89B5-B148-B9CB-D7F02DC4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490047B-7199-CA4E-AB84-388472E1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5B3EA17-C194-194B-BB37-7E30CB61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6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3D216AE-2C96-A948-BFA1-05E5951B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 stellen in vr-omgevingen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98ACA8D-7F1F-DA45-BDB0-C8609C6D5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C4044E1-F0D2-1B48-B0EF-5258F2D71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6C72BEC-D978-9346-8610-F2F4704B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70EC43D-8852-3D49-B4A2-7754FE67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1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F0853627-4C71-8944-A17C-0DE400CB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xmlns="" id="{0365B4CF-EC22-A24E-AECB-7B06EF35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Stel SMART geformuleerde doelen voor elke omgeving waar verwijding en veiligheidsgedrag optreedt</a:t>
            </a:r>
          </a:p>
          <a:p>
            <a:r>
              <a:rPr lang="nl-NL" dirty="0"/>
              <a:t>Specifiek</a:t>
            </a:r>
          </a:p>
          <a:p>
            <a:r>
              <a:rPr lang="nl-NL" dirty="0"/>
              <a:t>Meetbaar</a:t>
            </a:r>
          </a:p>
          <a:p>
            <a:r>
              <a:rPr lang="nl-NL" dirty="0"/>
              <a:t>Acceptabel</a:t>
            </a:r>
          </a:p>
          <a:p>
            <a:r>
              <a:rPr lang="nl-NL" dirty="0"/>
              <a:t>Realistisch</a:t>
            </a:r>
          </a:p>
          <a:p>
            <a:r>
              <a:rPr lang="nl-NL" dirty="0"/>
              <a:t>Tijdgebonden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098841A-1524-CA44-9577-44335D19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148FA01-EE64-5D42-BC12-F2548D70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A6BBCE9-D64C-B240-B512-A9AB7D25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0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ED826F-621C-6649-9E89-98B93FF2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A329E00-87EC-5A47-825A-515181728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1068CC3-C975-2045-BBBE-57D89481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03E9B1A-488B-7F4C-A1D3-954EF694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F30A303-DB60-8942-81B4-76069526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9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2266C5-86BC-4B43-9551-74552759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DOELEN 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7AB65C3-A7CA-EC47-BBB6-6D673F862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30 </a:t>
            </a:r>
            <a:r>
              <a:rPr lang="nl-NL" dirty="0"/>
              <a:t>minuten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7BC6AD4-95A2-8C44-B0E6-D28A0502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F48B925-3A1D-9041-A0C3-8830499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C4CB646-B062-1F4F-B309-3EEE21AC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68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57B717-6F77-2448-94F1-D7C4EEF6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Veiligheidsgedrag in de vr laten vallen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EEE924C-E347-F846-B3A9-070E04425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83DA7CE-F169-6F4C-9BF8-D2594A37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39C87D8-04C6-BA42-8838-A7D48C41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5033C8B-B29D-FF4C-AE1A-3EB8733B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16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Exposure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smtClean="0"/>
              <a:t>omgaan </a:t>
            </a:r>
            <a:r>
              <a:rPr lang="nl-NL" dirty="0"/>
              <a:t>met </a:t>
            </a:r>
            <a:r>
              <a:rPr lang="nl-NL" dirty="0" smtClean="0"/>
              <a:t>paranoïde </a:t>
            </a:r>
            <a:r>
              <a:rPr lang="nl-NL" dirty="0"/>
              <a:t>angst door </a:t>
            </a:r>
            <a:r>
              <a:rPr lang="nl-NL" dirty="0" smtClean="0"/>
              <a:t>blootstelling </a:t>
            </a:r>
            <a:r>
              <a:rPr lang="nl-NL" dirty="0"/>
              <a:t>aan </a:t>
            </a:r>
            <a:r>
              <a:rPr lang="nl-NL" dirty="0" err="1"/>
              <a:t>Avatars</a:t>
            </a:r>
            <a:r>
              <a:rPr lang="nl-NL" dirty="0"/>
              <a:t> in virtuele omgevingen. 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Tevoren de instellingen van programma </a:t>
            </a:r>
            <a:r>
              <a:rPr lang="nl-NL" dirty="0"/>
              <a:t>met </a:t>
            </a:r>
            <a:r>
              <a:rPr lang="nl-NL" dirty="0" smtClean="0"/>
              <a:t>patiënt vaststellen:</a:t>
            </a:r>
            <a:endParaRPr lang="nl-NL" dirty="0"/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Plaats: </a:t>
            </a:r>
            <a:r>
              <a:rPr lang="nl-NL" dirty="0"/>
              <a:t>straat, café, supermarkt;</a:t>
            </a:r>
          </a:p>
          <a:p>
            <a:pPr lvl="1"/>
            <a:r>
              <a:rPr lang="nl-NL" dirty="0"/>
              <a:t>Kenmerken </a:t>
            </a:r>
            <a:r>
              <a:rPr lang="nl-NL" dirty="0" err="1" smtClean="0"/>
              <a:t>Avatars</a:t>
            </a:r>
            <a:r>
              <a:rPr lang="nl-NL" dirty="0"/>
              <a:t>: </a:t>
            </a:r>
            <a:endParaRPr lang="nl-NL" dirty="0" smtClean="0"/>
          </a:p>
          <a:p>
            <a:pPr marL="1371600" lvl="3" indent="0">
              <a:buNone/>
            </a:pPr>
            <a:r>
              <a:rPr lang="nl-NL" dirty="0"/>
              <a:t>	</a:t>
            </a:r>
            <a:r>
              <a:rPr lang="nl-NL" sz="1900" dirty="0" smtClean="0"/>
              <a:t>aantal</a:t>
            </a:r>
            <a:r>
              <a:rPr lang="nl-NL" sz="1900" dirty="0"/>
              <a:t>, verdeling man/vrouw, etnische afkomst en </a:t>
            </a:r>
            <a:r>
              <a:rPr lang="nl-NL" sz="1900" dirty="0" smtClean="0"/>
              <a:t>	huidskleur</a:t>
            </a:r>
          </a:p>
          <a:p>
            <a:pPr lvl="1"/>
            <a:r>
              <a:rPr lang="nl-NL" dirty="0" smtClean="0"/>
              <a:t>Gedrag </a:t>
            </a:r>
            <a:r>
              <a:rPr lang="nl-NL" dirty="0" err="1" smtClean="0"/>
              <a:t>Avatars</a:t>
            </a:r>
            <a:r>
              <a:rPr lang="nl-NL" dirty="0" smtClean="0"/>
              <a:t>: </a:t>
            </a:r>
          </a:p>
          <a:p>
            <a:pPr marL="1828800" lvl="4" indent="0">
              <a:buNone/>
            </a:pPr>
            <a:r>
              <a:rPr lang="nl-NL" sz="1900" dirty="0" smtClean="0"/>
              <a:t>emoties in gezicht en bewegingen</a:t>
            </a:r>
            <a:r>
              <a:rPr lang="nl-NL" dirty="0" smtClean="0"/>
              <a:t>,</a:t>
            </a:r>
            <a:r>
              <a:rPr lang="nl-NL" sz="1900" dirty="0" smtClean="0"/>
              <a:t> uitspraken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66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Tijdelijke aanduiding voor inhoud 6" descr="ProfileGroupSelection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39" y="639823"/>
            <a:ext cx="8327254" cy="4890965"/>
          </a:xfrm>
          <a:prstGeom prst="rect">
            <a:avLst/>
          </a:prstGeom>
          <a:ln cmpd="sng">
            <a:solidFill>
              <a:srgbClr val="00B050"/>
            </a:solidFill>
          </a:ln>
        </p:spPr>
      </p:pic>
      <p:sp>
        <p:nvSpPr>
          <p:cNvPr id="8" name="Tekstvak 7"/>
          <p:cNvSpPr txBox="1"/>
          <p:nvPr/>
        </p:nvSpPr>
        <p:spPr>
          <a:xfrm>
            <a:off x="781235" y="5775881"/>
            <a:ext cx="364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Kenmerken </a:t>
            </a:r>
            <a:r>
              <a:rPr lang="nl-NL" dirty="0" err="1" smtClean="0"/>
              <a:t>Avatars</a:t>
            </a:r>
            <a:r>
              <a:rPr lang="nl-NL" dirty="0" smtClean="0"/>
              <a:t> (CleVR©)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4007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Exposure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Met veiligheidsgedrag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Zonder veiligheidsgedrag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8F7F3B-A5C5-874E-818A-CB927461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VR-CGT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5CCE503-F1A5-3745-8EFD-5D90D12C4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Moderne </a:t>
            </a:r>
            <a:r>
              <a:rPr lang="nl-NL" dirty="0" smtClean="0"/>
              <a:t>exposure therapie </a:t>
            </a:r>
            <a:r>
              <a:rPr lang="nl-NL" dirty="0"/>
              <a:t>gebaseerd op het afbreken van veiligheidsgedrag, testen van ‘</a:t>
            </a:r>
            <a:r>
              <a:rPr lang="nl-NL" dirty="0" err="1"/>
              <a:t>harm</a:t>
            </a:r>
            <a:r>
              <a:rPr lang="nl-NL" dirty="0"/>
              <a:t> </a:t>
            </a:r>
            <a:r>
              <a:rPr lang="nl-NL" dirty="0" err="1"/>
              <a:t>expectancies</a:t>
            </a:r>
            <a:r>
              <a:rPr lang="nl-NL" dirty="0"/>
              <a:t>’, oefenen met sociaal gedrag, exposure aan worst-case scenario’s met elementen van drama-therapie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67802C9-F60E-E247-8279-15AF9755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0672652-AA77-0E48-A215-0CEC75AC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BCC157B-2613-4646-9579-D867C0B5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Oefening: geef samen met </a:t>
            </a:r>
            <a:r>
              <a:rPr lang="nl-NL" dirty="0" err="1" smtClean="0"/>
              <a:t>patient</a:t>
            </a:r>
            <a:r>
              <a:rPr lang="nl-NL" dirty="0" smtClean="0"/>
              <a:t> een exposure vorm op basis van de paniekcirkel 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30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9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Oefening</a:t>
            </a:r>
            <a:r>
              <a:rPr lang="nl-NL" dirty="0" smtClean="0"/>
              <a:t>: met </a:t>
            </a:r>
            <a:r>
              <a:rPr lang="nl-NL" dirty="0" err="1" smtClean="0"/>
              <a:t>patient</a:t>
            </a:r>
            <a:r>
              <a:rPr lang="nl-NL" dirty="0" smtClean="0"/>
              <a:t> in VR situaties voor exposure vaststellen 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45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57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</a:t>
            </a:r>
            <a:r>
              <a:rPr lang="nl-NL" dirty="0" smtClean="0"/>
              <a:t>: voer exposure uit in VR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45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99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Gedragsexprimenten</a:t>
            </a:r>
            <a:r>
              <a:rPr lang="nl-NL" dirty="0" smtClean="0"/>
              <a:t> in VR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30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Toetsen </a:t>
            </a:r>
            <a:r>
              <a:rPr lang="nl-NL" dirty="0" err="1" smtClean="0"/>
              <a:t>harm</a:t>
            </a:r>
            <a:r>
              <a:rPr lang="nl-NL" dirty="0" smtClean="0"/>
              <a:t> </a:t>
            </a:r>
            <a:r>
              <a:rPr lang="nl-NL" dirty="0" err="1" smtClean="0"/>
              <a:t>expectancy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Toetsen van voorspellingen</a:t>
            </a:r>
          </a:p>
          <a:p>
            <a:endParaRPr lang="nl-NL" dirty="0" smtClean="0"/>
          </a:p>
          <a:p>
            <a:r>
              <a:rPr lang="nl-NL" dirty="0" smtClean="0"/>
              <a:t>Samen met patiënt opzetten</a:t>
            </a:r>
          </a:p>
          <a:p>
            <a:r>
              <a:rPr lang="nl-NL" dirty="0" smtClean="0"/>
              <a:t>Toetsbaar: specifiek (SMART)</a:t>
            </a:r>
          </a:p>
          <a:p>
            <a:r>
              <a:rPr lang="nl-NL" dirty="0" smtClean="0"/>
              <a:t>Altijd </a:t>
            </a:r>
            <a:r>
              <a:rPr lang="nl-NL" dirty="0"/>
              <a:t>geëvalueerd </a:t>
            </a:r>
            <a:endParaRPr lang="nl-NL" dirty="0" smtClean="0"/>
          </a:p>
          <a:p>
            <a:r>
              <a:rPr lang="nl-NL" dirty="0" smtClean="0"/>
              <a:t>Wat betekent </a:t>
            </a:r>
            <a:r>
              <a:rPr lang="nl-NL" dirty="0"/>
              <a:t>uitkomst </a:t>
            </a:r>
            <a:r>
              <a:rPr lang="nl-NL" dirty="0" smtClean="0"/>
              <a:t>voor </a:t>
            </a:r>
            <a:r>
              <a:rPr lang="nl-NL" dirty="0"/>
              <a:t>de ideeën die patiënt van tevoren </a:t>
            </a:r>
            <a:r>
              <a:rPr lang="nl-NL" dirty="0" smtClean="0"/>
              <a:t>had</a:t>
            </a: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71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1F0E376-5207-5E43-8C4D-C7CD8D41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Gedragsexperiment: leren van </a:t>
            </a:r>
            <a:r>
              <a:rPr lang="nl-NL" dirty="0" err="1"/>
              <a:t>neuw</a:t>
            </a:r>
            <a:r>
              <a:rPr lang="nl-NL" dirty="0"/>
              <a:t> gedrag en nieuwe uitkomsten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AA4A510-3B2F-3A40-AEC5-7A2525D33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BD0D284-B2AC-A54A-A641-EA90FC4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0F08C1A-1657-FF44-8242-5F4495E9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1FF74AF-568B-1246-80D4-5429AE8F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43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Nieuw gedrag in VR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Afbeelding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9" y="1338736"/>
            <a:ext cx="7645152" cy="4511647"/>
          </a:xfrm>
          <a:prstGeom prst="rect">
            <a:avLst/>
          </a:prstGeom>
          <a:ln>
            <a:solidFill>
              <a:srgbClr val="5BA036"/>
            </a:solidFill>
          </a:ln>
        </p:spPr>
      </p:pic>
      <p:sp>
        <p:nvSpPr>
          <p:cNvPr id="11" name="Tekstvak 10"/>
          <p:cNvSpPr txBox="1"/>
          <p:nvPr/>
        </p:nvSpPr>
        <p:spPr>
          <a:xfrm>
            <a:off x="736848" y="5992427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CARP Tool (CleVR©)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077644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OEFENING: Gedragsexperiment opstellen 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30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50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Voer het experiment uit in VR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60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9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CAC065-6830-724E-8910-2AA8A66D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worst-case scenario en het ervaren van ‘onkwetsbaarheid’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7136DAB-E756-B74F-AFF9-2B30F76C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9BA2500-C0C7-5D44-AE50-46FEE52E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D2A7CC5-D8C9-DB40-82CE-178AFE95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Afbeelding 6" descr="39886c94_dumpert_ios_upload.jpg">
            <a:extLst>
              <a:ext uri="{FF2B5EF4-FFF2-40B4-BE49-F238E27FC236}">
                <a16:creationId xmlns:a16="http://schemas.microsoft.com/office/drawing/2014/main" xmlns="" id="{73949298-2106-924B-B274-C8680BA5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89" y="434966"/>
            <a:ext cx="6044247" cy="39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E1E7C97-273E-2648-8A92-20DB5AD0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Evidentie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B567FCB-3FBE-C746-AC40-76694BF23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Freeman, D., Bradley, J., </a:t>
            </a:r>
            <a:r>
              <a:rPr lang="nl-NL" dirty="0" err="1"/>
              <a:t>Antley</a:t>
            </a:r>
            <a:r>
              <a:rPr lang="nl-NL" dirty="0"/>
              <a:t>, A., </a:t>
            </a:r>
            <a:r>
              <a:rPr lang="nl-NL" dirty="0" err="1"/>
              <a:t>Bourke</a:t>
            </a:r>
            <a:r>
              <a:rPr lang="nl-NL" dirty="0"/>
              <a:t>, E., </a:t>
            </a:r>
            <a:r>
              <a:rPr lang="nl-NL" dirty="0" err="1"/>
              <a:t>DeWeever</a:t>
            </a:r>
            <a:r>
              <a:rPr lang="nl-NL" dirty="0"/>
              <a:t>, N., Evans, N., . . . Clark, D. M. (2016). Virtual </a:t>
            </a:r>
            <a:r>
              <a:rPr lang="nl-NL" dirty="0" err="1"/>
              <a:t>reality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treatment of </a:t>
            </a:r>
            <a:r>
              <a:rPr lang="nl-NL" dirty="0" err="1"/>
              <a:t>persecutory</a:t>
            </a:r>
            <a:r>
              <a:rPr lang="nl-NL" dirty="0"/>
              <a:t> </a:t>
            </a:r>
            <a:r>
              <a:rPr lang="nl-NL" dirty="0" err="1"/>
              <a:t>delusions</a:t>
            </a:r>
            <a:r>
              <a:rPr lang="nl-NL" dirty="0"/>
              <a:t>: </a:t>
            </a:r>
            <a:r>
              <a:rPr lang="nl-NL" dirty="0" err="1"/>
              <a:t>randomised</a:t>
            </a:r>
            <a:r>
              <a:rPr lang="nl-NL" dirty="0"/>
              <a:t> </a:t>
            </a:r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experimental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testing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delusional</a:t>
            </a:r>
            <a:r>
              <a:rPr lang="nl-NL" dirty="0"/>
              <a:t> </a:t>
            </a:r>
            <a:r>
              <a:rPr lang="nl-NL" dirty="0" err="1"/>
              <a:t>conviction</a:t>
            </a:r>
            <a:r>
              <a:rPr lang="nl-NL" dirty="0"/>
              <a:t>. </a:t>
            </a:r>
            <a:r>
              <a:rPr lang="nl-NL" i="1" dirty="0"/>
              <a:t>Br J </a:t>
            </a:r>
            <a:r>
              <a:rPr lang="nl-NL" i="1" dirty="0" err="1"/>
              <a:t>Psychiatry</a:t>
            </a:r>
            <a:r>
              <a:rPr lang="nl-NL" dirty="0"/>
              <a:t>, </a:t>
            </a:r>
            <a:r>
              <a:rPr lang="nl-NL" i="1" dirty="0"/>
              <a:t>209</a:t>
            </a:r>
            <a:r>
              <a:rPr lang="nl-NL" dirty="0"/>
              <a:t>(1), 62-67. doi:10.1192/bjp.bp.115.176438</a:t>
            </a:r>
            <a:br>
              <a:rPr lang="nl-NL" dirty="0"/>
            </a:br>
            <a:endParaRPr lang="nl-NL" dirty="0"/>
          </a:p>
          <a:p>
            <a:r>
              <a:rPr lang="nl-NL" dirty="0"/>
              <a:t>Pot-Kolder, R. M. C. A., </a:t>
            </a:r>
            <a:r>
              <a:rPr lang="nl-NL" dirty="0" err="1"/>
              <a:t>Geraets</a:t>
            </a:r>
            <a:r>
              <a:rPr lang="nl-NL" dirty="0"/>
              <a:t>, C. N. W., Veling, W., van Beilen, M., Staring, A. B. P., </a:t>
            </a:r>
            <a:r>
              <a:rPr lang="nl-NL" dirty="0" err="1"/>
              <a:t>Gijsman</a:t>
            </a:r>
            <a:r>
              <a:rPr lang="nl-NL" dirty="0"/>
              <a:t>, H. J., . . . van der Gaag, M. (2018). Virtual-</a:t>
            </a:r>
            <a:r>
              <a:rPr lang="nl-NL" dirty="0" err="1"/>
              <a:t>reality</a:t>
            </a:r>
            <a:r>
              <a:rPr lang="nl-NL" dirty="0"/>
              <a:t>-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cognitive</a:t>
            </a:r>
            <a:r>
              <a:rPr lang="nl-NL" dirty="0"/>
              <a:t> </a:t>
            </a:r>
            <a:r>
              <a:rPr lang="nl-NL" dirty="0" err="1"/>
              <a:t>behavioural</a:t>
            </a:r>
            <a:r>
              <a:rPr lang="nl-NL" dirty="0"/>
              <a:t> therapy versus </a:t>
            </a:r>
            <a:r>
              <a:rPr lang="nl-NL" dirty="0" err="1"/>
              <a:t>waiting</a:t>
            </a:r>
            <a:r>
              <a:rPr lang="nl-NL" dirty="0"/>
              <a:t> list control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paranoid</a:t>
            </a:r>
            <a:r>
              <a:rPr lang="nl-NL" dirty="0"/>
              <a:t> </a:t>
            </a:r>
            <a:r>
              <a:rPr lang="nl-NL" dirty="0" err="1"/>
              <a:t>ideation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avoidance</a:t>
            </a:r>
            <a:r>
              <a:rPr lang="nl-NL" dirty="0"/>
              <a:t> in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psychotic</a:t>
            </a:r>
            <a:r>
              <a:rPr lang="nl-NL" dirty="0"/>
              <a:t> disorders: a single-blind </a:t>
            </a:r>
            <a:r>
              <a:rPr lang="nl-NL" dirty="0" err="1"/>
              <a:t>randomised</a:t>
            </a:r>
            <a:r>
              <a:rPr lang="nl-NL" dirty="0"/>
              <a:t> </a:t>
            </a:r>
            <a:r>
              <a:rPr lang="nl-NL" dirty="0" err="1"/>
              <a:t>controlled</a:t>
            </a:r>
            <a:r>
              <a:rPr lang="nl-NL" dirty="0"/>
              <a:t> trial. </a:t>
            </a:r>
            <a:r>
              <a:rPr lang="nl-NL" i="1" dirty="0"/>
              <a:t>The Lancet </a:t>
            </a:r>
            <a:r>
              <a:rPr lang="nl-NL" i="1" dirty="0" err="1"/>
              <a:t>Psychiatry</a:t>
            </a:r>
            <a:r>
              <a:rPr lang="nl-NL" dirty="0"/>
              <a:t>. doi:10.1016/S2215-0366(18)30053-1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66106EB-F293-504B-B907-20B55DC9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B3145BA-6E2D-6545-88C3-67D7D7EC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178C147C-412D-6143-B685-859C6FC1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14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600" b="1" dirty="0"/>
              <a:t>‘als </a:t>
            </a:r>
            <a:r>
              <a:rPr lang="mr-IN" sz="3600" b="1" dirty="0"/>
              <a:t>…</a:t>
            </a:r>
            <a:r>
              <a:rPr lang="en-US" sz="3600" b="1" dirty="0"/>
              <a:t> </a:t>
            </a:r>
            <a:r>
              <a:rPr lang="en-US" sz="3600" b="1" dirty="0" err="1"/>
              <a:t>dan</a:t>
            </a:r>
            <a:r>
              <a:rPr lang="en-US" sz="3600" b="1" dirty="0"/>
              <a:t> </a:t>
            </a:r>
            <a:r>
              <a:rPr lang="mr-IN" sz="3600" b="1" dirty="0"/>
              <a:t>…</a:t>
            </a:r>
            <a:r>
              <a:rPr lang="en-US" sz="3600" dirty="0"/>
              <a:t>’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742950" indent="-742950">
              <a:buAutoNum type="arabicParenBoth"/>
            </a:pPr>
            <a:r>
              <a:rPr lang="en-US" sz="2400" b="0" dirty="0"/>
              <a:t>De ‘</a:t>
            </a:r>
            <a:r>
              <a:rPr lang="en-US" sz="2400" b="0" dirty="0" err="1"/>
              <a:t>als</a:t>
            </a:r>
            <a:r>
              <a:rPr lang="en-US" sz="2400" b="0" dirty="0"/>
              <a:t>’ op de spits </a:t>
            </a:r>
            <a:r>
              <a:rPr lang="en-US" sz="2400" b="0" dirty="0" err="1"/>
              <a:t>drijven</a:t>
            </a:r>
            <a:r>
              <a:rPr lang="en-US" sz="2400" b="0" dirty="0"/>
              <a:t> 	</a:t>
            </a:r>
            <a:r>
              <a:rPr lang="en-US" sz="2400" b="0" i="1" dirty="0"/>
              <a:t>(exposure met 				     								CS-</a:t>
            </a:r>
            <a:r>
              <a:rPr lang="en-US" sz="2400" b="0" i="1" dirty="0" err="1"/>
              <a:t>maximalisatie</a:t>
            </a:r>
            <a:r>
              <a:rPr lang="en-US" sz="2400" b="0" i="1" dirty="0"/>
              <a:t>)</a:t>
            </a:r>
          </a:p>
          <a:p>
            <a:pPr marL="742950" indent="-742950">
              <a:buAutoNum type="arabicParenBoth"/>
            </a:pPr>
            <a:endParaRPr lang="en-US" sz="2400" b="0" i="1" dirty="0"/>
          </a:p>
          <a:p>
            <a:pPr marL="742950" indent="-742950">
              <a:buAutoNum type="arabicParenBoth"/>
            </a:pPr>
            <a:r>
              <a:rPr lang="en-US" sz="2400" b="0" dirty="0"/>
              <a:t>De ‘</a:t>
            </a:r>
            <a:r>
              <a:rPr lang="en-US" sz="2400" b="0" dirty="0" err="1"/>
              <a:t>dan</a:t>
            </a:r>
            <a:r>
              <a:rPr lang="en-US" sz="2400" b="0" dirty="0"/>
              <a:t>’ </a:t>
            </a:r>
            <a:r>
              <a:rPr lang="en-US" sz="2400" b="0" dirty="0" err="1"/>
              <a:t>nabootsen</a:t>
            </a:r>
            <a:r>
              <a:rPr lang="en-US" sz="2400" b="0" dirty="0"/>
              <a:t> 			</a:t>
            </a:r>
            <a:r>
              <a:rPr lang="en-US" sz="2400" b="0" i="1" dirty="0"/>
              <a:t>(US-</a:t>
            </a:r>
            <a:r>
              <a:rPr lang="en-US" sz="2400" b="0" i="1" dirty="0" err="1"/>
              <a:t>devaluatie</a:t>
            </a:r>
            <a:r>
              <a:rPr lang="en-US" sz="2400" b="0" i="1" dirty="0"/>
              <a:t>)</a:t>
            </a:r>
            <a:endParaRPr lang="nl-NL" sz="2400" b="0" i="1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30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/>
              <a:t>Nauwkeurig</a:t>
            </a:r>
            <a:r>
              <a:rPr lang="en-US" sz="3600" b="1" dirty="0"/>
              <a:t> script </a:t>
            </a:r>
            <a:r>
              <a:rPr lang="en-US" sz="3600" b="1" dirty="0" err="1"/>
              <a:t>maken</a:t>
            </a:r>
            <a:endParaRPr lang="en-US" sz="3600" dirty="0"/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r>
              <a:rPr lang="en-US" sz="2400" b="0" dirty="0" err="1"/>
              <a:t>doorvragen</a:t>
            </a:r>
            <a:r>
              <a:rPr lang="en-US" sz="2400" b="0" dirty="0"/>
              <a:t> op detail</a:t>
            </a:r>
          </a:p>
          <a:p>
            <a:pPr algn="ctr"/>
            <a:r>
              <a:rPr lang="en-US" sz="2400" b="0" dirty="0" err="1"/>
              <a:t>samen</a:t>
            </a:r>
            <a:r>
              <a:rPr lang="en-US" sz="2400" b="0" dirty="0"/>
              <a:t> </a:t>
            </a:r>
            <a:r>
              <a:rPr lang="en-US" sz="2400" b="0" dirty="0" err="1"/>
              <a:t>uitwerken</a:t>
            </a:r>
            <a:r>
              <a:rPr lang="en-US" sz="2400" b="0" dirty="0"/>
              <a:t> </a:t>
            </a:r>
            <a:r>
              <a:rPr lang="en-US" sz="2400" b="0" dirty="0" err="1"/>
              <a:t>inclusief</a:t>
            </a:r>
            <a:r>
              <a:rPr lang="en-US" sz="2400" b="0" dirty="0"/>
              <a:t> </a:t>
            </a:r>
            <a:r>
              <a:rPr lang="en-US" sz="2400" b="0" dirty="0" err="1"/>
              <a:t>duur</a:t>
            </a:r>
            <a:endParaRPr lang="en-US" sz="2400" b="0" dirty="0"/>
          </a:p>
          <a:p>
            <a:pPr algn="ctr"/>
            <a:r>
              <a:rPr lang="en-US" sz="2400" b="0" dirty="0" err="1"/>
              <a:t>opschrijven</a:t>
            </a:r>
            <a:endParaRPr lang="nl-NL" sz="2400" b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16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U</a:t>
            </a:r>
            <a:r>
              <a:rPr lang="en-US" sz="3600" dirty="0" err="1"/>
              <a:t>itkomsten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de </a:t>
            </a:r>
            <a:r>
              <a:rPr lang="en-US" sz="3600" dirty="0" err="1"/>
              <a:t>patiënt</a:t>
            </a:r>
            <a:endParaRPr lang="en-US" sz="3600" dirty="0"/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r>
              <a:rPr lang="en-US" sz="2400" b="0" dirty="0" err="1"/>
              <a:t>gedachten</a:t>
            </a:r>
            <a:endParaRPr lang="en-US" sz="2400" b="0" dirty="0"/>
          </a:p>
          <a:p>
            <a:pPr algn="ctr"/>
            <a:r>
              <a:rPr lang="en-US" sz="2400" b="0" dirty="0" err="1"/>
              <a:t>gevoelens</a:t>
            </a:r>
            <a:r>
              <a:rPr lang="en-US" sz="2400" b="0" dirty="0"/>
              <a:t> (+ </a:t>
            </a:r>
            <a:r>
              <a:rPr lang="en-US" sz="2400" b="0" dirty="0" err="1"/>
              <a:t>cijfer</a:t>
            </a:r>
            <a:r>
              <a:rPr lang="en-US" sz="2400" b="0" dirty="0"/>
              <a:t>)</a:t>
            </a:r>
          </a:p>
          <a:p>
            <a:pPr algn="ctr"/>
            <a:r>
              <a:rPr lang="en-US" sz="2400" b="0" dirty="0" err="1"/>
              <a:t>lichamelijke</a:t>
            </a:r>
            <a:r>
              <a:rPr lang="en-US" sz="2400" b="0" dirty="0"/>
              <a:t> </a:t>
            </a:r>
            <a:r>
              <a:rPr lang="en-US" sz="2400" b="0" dirty="0" err="1"/>
              <a:t>reacties</a:t>
            </a:r>
            <a:endParaRPr lang="en-US" sz="2400" b="0" dirty="0"/>
          </a:p>
          <a:p>
            <a:pPr algn="ctr"/>
            <a:r>
              <a:rPr lang="en-US" sz="2400" b="0" dirty="0" err="1"/>
              <a:t>gedragingen</a:t>
            </a:r>
            <a:endParaRPr lang="nl-NL" sz="2400" b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97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Uitvoeren</a:t>
            </a:r>
            <a:endParaRPr lang="en-US" sz="3600" dirty="0"/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r>
              <a:rPr lang="en-US" sz="2400" b="0" dirty="0" err="1"/>
              <a:t>stimuleer</a:t>
            </a:r>
            <a:r>
              <a:rPr lang="en-US" sz="2400" b="0" dirty="0"/>
              <a:t> de </a:t>
            </a:r>
            <a:r>
              <a:rPr lang="en-US" sz="2400" b="0" dirty="0" err="1"/>
              <a:t>patiënt</a:t>
            </a:r>
            <a:r>
              <a:rPr lang="en-US" sz="2400" b="0" dirty="0"/>
              <a:t> </a:t>
            </a:r>
            <a:r>
              <a:rPr lang="en-US" sz="2400" b="0" dirty="0" err="1"/>
              <a:t>waar</a:t>
            </a:r>
            <a:r>
              <a:rPr lang="en-US" sz="2400" b="0" dirty="0"/>
              <a:t> </a:t>
            </a:r>
            <a:r>
              <a:rPr lang="en-US" sz="2400" b="0" dirty="0" err="1"/>
              <a:t>nodig</a:t>
            </a:r>
            <a:endParaRPr lang="en-US" sz="2400" b="0" dirty="0"/>
          </a:p>
          <a:p>
            <a:pPr algn="ctr"/>
            <a:r>
              <a:rPr lang="en-US" sz="2400" b="0" dirty="0" err="1"/>
              <a:t>gebruik</a:t>
            </a:r>
            <a:r>
              <a:rPr lang="en-US" sz="2400" b="0" dirty="0"/>
              <a:t> het script</a:t>
            </a:r>
            <a:endParaRPr lang="nl-NL" sz="2400" b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2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Evaluatie</a:t>
            </a:r>
            <a:endParaRPr lang="en-US" sz="3600" dirty="0"/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r>
              <a:rPr lang="en-US" sz="2400" b="0" dirty="0" err="1"/>
              <a:t>mondeling</a:t>
            </a:r>
            <a:r>
              <a:rPr lang="en-US" sz="2400" b="0" dirty="0"/>
              <a:t> </a:t>
            </a:r>
            <a:r>
              <a:rPr lang="en-US" sz="2400" b="0" dirty="0" err="1"/>
              <a:t>globaal</a:t>
            </a:r>
            <a:endParaRPr lang="en-US" sz="2400" b="0" dirty="0"/>
          </a:p>
          <a:p>
            <a:pPr algn="ctr"/>
            <a:r>
              <a:rPr lang="en-US" sz="2400" b="0" dirty="0" err="1"/>
              <a:t>a.h.v</a:t>
            </a:r>
            <a:r>
              <a:rPr lang="en-US" sz="2400" b="0" dirty="0"/>
              <a:t>. </a:t>
            </a:r>
            <a:r>
              <a:rPr lang="en-US" sz="2400" b="0" dirty="0" err="1"/>
              <a:t>verwachtingen</a:t>
            </a:r>
            <a:endParaRPr lang="en-US" sz="2400" b="0" dirty="0"/>
          </a:p>
          <a:p>
            <a:pPr algn="ctr"/>
            <a:r>
              <a:rPr lang="en-US" sz="2400" b="0" dirty="0" err="1"/>
              <a:t>beloop</a:t>
            </a:r>
            <a:endParaRPr lang="nl-NL" sz="2400" b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7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935" y="2102593"/>
            <a:ext cx="8229600" cy="351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Zelfbekrachtiging</a:t>
            </a:r>
            <a:endParaRPr lang="en-US" sz="3600" dirty="0"/>
          </a:p>
          <a:p>
            <a:pPr marL="0" indent="0" algn="ctr">
              <a:buNone/>
            </a:pPr>
            <a:endParaRPr lang="en-US" sz="3600" b="1" dirty="0"/>
          </a:p>
          <a:p>
            <a:pPr algn="ctr"/>
            <a:r>
              <a:rPr lang="en-US" sz="2400" b="0" dirty="0" err="1"/>
              <a:t>conclusies</a:t>
            </a:r>
            <a:r>
              <a:rPr lang="en-US" sz="2400" b="0" dirty="0"/>
              <a:t> </a:t>
            </a:r>
            <a:r>
              <a:rPr lang="en-US" sz="2400" b="0" dirty="0" err="1"/>
              <a:t>trekken</a:t>
            </a:r>
            <a:endParaRPr lang="en-US" sz="2400" b="0" dirty="0"/>
          </a:p>
          <a:p>
            <a:pPr algn="ctr"/>
            <a:r>
              <a:rPr lang="en-US" sz="2400" b="0" dirty="0" err="1"/>
              <a:t>omzetten</a:t>
            </a:r>
            <a:r>
              <a:rPr lang="en-US" sz="2400" b="0" dirty="0"/>
              <a:t> in </a:t>
            </a:r>
            <a:r>
              <a:rPr lang="en-US" sz="2400" b="0" dirty="0" err="1"/>
              <a:t>nieuw</a:t>
            </a:r>
            <a:r>
              <a:rPr lang="en-US" sz="2400" b="0" dirty="0"/>
              <a:t> </a:t>
            </a:r>
            <a:r>
              <a:rPr lang="en-US" sz="2400" b="0" dirty="0" err="1"/>
              <a:t>gedrag</a:t>
            </a:r>
            <a:endParaRPr lang="en-US" sz="2400" b="0" dirty="0"/>
          </a:p>
          <a:p>
            <a:pPr algn="ctr"/>
            <a:r>
              <a:rPr lang="en-US" sz="2400" b="0" dirty="0" err="1"/>
              <a:t>eventueel</a:t>
            </a:r>
            <a:r>
              <a:rPr lang="en-US" sz="2400" b="0" dirty="0"/>
              <a:t> motto’s</a:t>
            </a:r>
            <a:endParaRPr lang="nl-NL" sz="2400" b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>
                <a:solidFill>
                  <a:schemeClr val="bg1"/>
                </a:solidFill>
              </a:rPr>
              <a:pPr/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8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Oefening: Script Worst-Case scenario</a:t>
            </a: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40 minuten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72C66B0-71C4-A745-BB30-585F1C55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59EA7A4-825E-F14D-8A51-FE45381B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10B27F3-9E7A-4149-8212-73157B4F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87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OEFENING: Worst-Case scenario uitvoeren in VR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60 minuten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62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6BC6927-E6E1-3444-8BCA-5F910831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reconstructief en constructief Rollenspel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6DB426E9-C696-E646-8CB1-902AC3996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AFF5A29-8C22-DF4C-A424-F144246F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726352E-2990-8C47-99DC-7FAEFC5B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5011661-3B29-8A4B-8AA6-4017B224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26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C9552DB-DBDC-1E4A-8EE8-8E271EA9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Obstakels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063B155-CAFA-3D49-8720-84E358CE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7F2339D-A933-5C4F-81C4-697F68B0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0C6D0F7-D045-4046-A651-2CC004C5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4D53B809-664F-BF43-90FB-7264B9EDD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26" y="121892"/>
            <a:ext cx="4923260" cy="36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0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6DC6378-E099-9A4D-A211-C8A568D6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34" y="2689412"/>
            <a:ext cx="8222166" cy="3257906"/>
          </a:xfrm>
        </p:spPr>
        <p:txBody>
          <a:bodyPr/>
          <a:lstStyle/>
          <a:p>
            <a:r>
              <a:rPr lang="nl-NL" dirty="0"/>
              <a:t>2 x 15 patiënten</a:t>
            </a:r>
          </a:p>
          <a:p>
            <a:r>
              <a:rPr lang="nl-NL" dirty="0"/>
              <a:t>Waanovertuiging 22% reductie d=1.3</a:t>
            </a:r>
          </a:p>
          <a:p>
            <a:r>
              <a:rPr lang="nl-NL" dirty="0"/>
              <a:t>Distress buiten 20% reductie d=0.8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8B414E1-7DA6-1741-B088-0F761D49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AB323AC-C191-7742-A485-CCBB4CCC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ED16D34-947C-C948-8403-34F08DB3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CDB6AFAB-1A26-E645-8CBE-DEC505A7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0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DBB73772-CECA-4F69-90CB-19BDC458F2FE}"/>
              </a:ext>
            </a:extLst>
          </p:cNvPr>
          <p:cNvSpPr/>
          <p:nvPr/>
        </p:nvSpPr>
        <p:spPr>
          <a:xfrm>
            <a:off x="0" y="11346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Diskwalificeren als niet-echt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231F26CD-59A6-42CE-B34E-AED89CE22F60}"/>
              </a:ext>
            </a:extLst>
          </p:cNvPr>
          <p:cNvSpPr txBox="1"/>
          <p:nvPr/>
        </p:nvSpPr>
        <p:spPr>
          <a:xfrm>
            <a:off x="0" y="181171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Lagere drempel starten therapie</a:t>
            </a:r>
          </a:p>
          <a:p>
            <a:pPr algn="ctr"/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Ook diskwalificatie als vermijdingsgedrag tijdens therapie</a:t>
            </a:r>
          </a:p>
          <a:p>
            <a:pPr algn="ctr"/>
            <a:endParaRPr lang="nl-NL" sz="1350" dirty="0"/>
          </a:p>
          <a:p>
            <a:pPr algn="ctr"/>
            <a:endParaRPr lang="nl-NL" sz="1350" dirty="0"/>
          </a:p>
          <a:p>
            <a:pPr algn="ctr"/>
            <a:endParaRPr lang="nl-NL" sz="1350" dirty="0"/>
          </a:p>
          <a:p>
            <a:pPr algn="ctr"/>
            <a:r>
              <a:rPr lang="nl-NL" sz="1350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3585879A-696B-405C-AB8D-B5DD9A3FA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4" y="2878472"/>
            <a:ext cx="4934933" cy="27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45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9DD3C561-DC8B-45FF-8D5F-47C708D9B772}"/>
              </a:ext>
            </a:extLst>
          </p:cNvPr>
          <p:cNvSpPr/>
          <p:nvPr/>
        </p:nvSpPr>
        <p:spPr>
          <a:xfrm>
            <a:off x="0" y="12690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 met de therapeut interfereert met opgaan in VR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31DEC4B-A9F7-4010-A262-49FDCF148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13" y="1986558"/>
            <a:ext cx="3062975" cy="20930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B9D99500-D332-4FFB-95D7-5650FD13D15F}"/>
              </a:ext>
            </a:extLst>
          </p:cNvPr>
          <p:cNvSpPr txBox="1"/>
          <p:nvPr/>
        </p:nvSpPr>
        <p:spPr>
          <a:xfrm>
            <a:off x="0" y="442131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Presence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  <a:p>
            <a:pPr algn="ctr"/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Therapeut eerst actiever =&gt; Steeds meer loslaten</a:t>
            </a:r>
          </a:p>
        </p:txBody>
      </p:sp>
    </p:spTree>
    <p:extLst>
      <p:ext uri="{BB962C8B-B14F-4D97-AF65-F5344CB8AC3E}">
        <p14:creationId xmlns:p14="http://schemas.microsoft.com/office/powerpoint/2010/main" val="4141512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45372D5B-F18D-4C51-9155-C37423F02556}"/>
              </a:ext>
            </a:extLst>
          </p:cNvPr>
          <p:cNvSpPr/>
          <p:nvPr/>
        </p:nvSpPr>
        <p:spPr>
          <a:xfrm>
            <a:off x="0" y="99158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Waanachtige opvattingen over de VR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934F9AF-1E3E-46AD-9D61-906CF518B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68" y="1734833"/>
            <a:ext cx="4926168" cy="27699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71FFB481-02F6-4A76-87B8-4944F0CCDA44}"/>
              </a:ext>
            </a:extLst>
          </p:cNvPr>
          <p:cNvSpPr txBox="1"/>
          <p:nvPr/>
        </p:nvSpPr>
        <p:spPr>
          <a:xfrm>
            <a:off x="1432874" y="4809438"/>
            <a:ext cx="663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De realiteit: VR = saai </a:t>
            </a:r>
          </a:p>
        </p:txBody>
      </p:sp>
    </p:spTree>
    <p:extLst>
      <p:ext uri="{BB962C8B-B14F-4D97-AF65-F5344CB8AC3E}">
        <p14:creationId xmlns:p14="http://schemas.microsoft.com/office/powerpoint/2010/main" val="1331146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CAAA0347-775D-49A4-9B63-F5DCF51B901F}"/>
              </a:ext>
            </a:extLst>
          </p:cNvPr>
          <p:cNvSpPr/>
          <p:nvPr/>
        </p:nvSpPr>
        <p:spPr>
          <a:xfrm>
            <a:off x="0" y="10145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 err="1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Cybersickness</a:t>
            </a:r>
            <a:endParaRPr lang="nl-NL" sz="2400" b="1" dirty="0">
              <a:solidFill>
                <a:srgbClr val="53813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F010136F-CD74-463D-B03F-799C7F4BF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76" y="1599937"/>
            <a:ext cx="4483068" cy="298871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646FB0BF-BF52-45B0-BC2A-C5ABF36C9EA9}"/>
              </a:ext>
            </a:extLst>
          </p:cNvPr>
          <p:cNvSpPr txBox="1"/>
          <p:nvPr/>
        </p:nvSpPr>
        <p:spPr>
          <a:xfrm>
            <a:off x="3452681" y="4735505"/>
            <a:ext cx="242245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350" dirty="0">
                <a:solidFill>
                  <a:schemeClr val="accent6">
                    <a:lumMod val="50000"/>
                  </a:schemeClr>
                </a:solidFill>
                <a:latin typeface="Sitka Subheading" panose="02000505000000020004" pitchFamily="2" charset="0"/>
              </a:rPr>
              <a:t>Soort wagenziekte</a:t>
            </a:r>
          </a:p>
          <a:p>
            <a:pPr algn="ctr"/>
            <a:endParaRPr lang="nl-NL" sz="1350" dirty="0">
              <a:solidFill>
                <a:schemeClr val="accent6">
                  <a:lumMod val="50000"/>
                </a:schemeClr>
              </a:solidFill>
              <a:latin typeface="Sitka Subheading" panose="02000505000000020004" pitchFamily="2" charset="0"/>
            </a:endParaRPr>
          </a:p>
          <a:p>
            <a:pPr algn="ctr"/>
            <a:r>
              <a:rPr lang="nl-NL" sz="1350" dirty="0">
                <a:solidFill>
                  <a:schemeClr val="accent6">
                    <a:lumMod val="50000"/>
                  </a:schemeClr>
                </a:solidFill>
                <a:latin typeface="Sitka Subheading" panose="02000505000000020004" pitchFamily="2" charset="0"/>
              </a:rPr>
              <a:t>Niet schadelijk, wel onprettig</a:t>
            </a:r>
          </a:p>
          <a:p>
            <a:pPr algn="ctr"/>
            <a:r>
              <a:rPr lang="nl-NL" sz="1350" dirty="0">
                <a:solidFill>
                  <a:schemeClr val="accent6">
                    <a:lumMod val="50000"/>
                  </a:schemeClr>
                </a:solidFill>
                <a:latin typeface="Sitka Subheading" panose="02000505000000020004" pitchFamily="2" charset="0"/>
              </a:rPr>
              <a:t> </a:t>
            </a:r>
          </a:p>
          <a:p>
            <a:pPr algn="ctr"/>
            <a:r>
              <a:rPr lang="nl-NL" sz="1350" dirty="0">
                <a:solidFill>
                  <a:schemeClr val="accent6">
                    <a:lumMod val="50000"/>
                  </a:schemeClr>
                </a:solidFill>
                <a:latin typeface="Sitka Subheading" panose="02000505000000020004" pitchFamily="2" charset="0"/>
              </a:rPr>
              <a:t>Angstsensaties</a:t>
            </a:r>
          </a:p>
        </p:txBody>
      </p:sp>
    </p:spTree>
    <p:extLst>
      <p:ext uri="{BB962C8B-B14F-4D97-AF65-F5344CB8AC3E}">
        <p14:creationId xmlns:p14="http://schemas.microsoft.com/office/powerpoint/2010/main" val="480110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331BC7F1-81FE-4638-BC16-33417216A07C}"/>
              </a:ext>
            </a:extLst>
          </p:cNvPr>
          <p:cNvSpPr/>
          <p:nvPr/>
        </p:nvSpPr>
        <p:spPr>
          <a:xfrm>
            <a:off x="0" y="10764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Alcohol- en drugmisbruik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6DB169B4-6197-4B01-BE9E-0A5CA9A96552}"/>
              </a:ext>
            </a:extLst>
          </p:cNvPr>
          <p:cNvSpPr txBox="1"/>
          <p:nvPr/>
        </p:nvSpPr>
        <p:spPr>
          <a:xfrm>
            <a:off x="2023228" y="4881330"/>
            <a:ext cx="5097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Per persoon</a:t>
            </a:r>
          </a:p>
          <a:p>
            <a:pPr algn="ctr"/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Eerst achterdocht of eerst middelengebruik?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A04084D-4F12-4385-A4D0-AFB00B7B7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14" y="2603754"/>
            <a:ext cx="3204972" cy="16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79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DDECCEB1-7162-42B0-AD51-8BC4697E9E89}"/>
              </a:ext>
            </a:extLst>
          </p:cNvPr>
          <p:cNvSpPr/>
          <p:nvPr/>
        </p:nvSpPr>
        <p:spPr>
          <a:xfrm>
            <a:off x="0" y="106935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Cognitieve problemen, zwakbegaafdheid en desorganisatie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F30D6CED-6F6E-4D1A-B7AC-A855642297DE}"/>
              </a:ext>
            </a:extLst>
          </p:cNvPr>
          <p:cNvSpPr txBox="1"/>
          <p:nvPr/>
        </p:nvSpPr>
        <p:spPr>
          <a:xfrm>
            <a:off x="998063" y="2645986"/>
            <a:ext cx="7147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556747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008588A4-E883-4AE0-8298-28422B5ADD61}"/>
              </a:ext>
            </a:extLst>
          </p:cNvPr>
          <p:cNvSpPr/>
          <p:nvPr/>
        </p:nvSpPr>
        <p:spPr>
          <a:xfrm>
            <a:off x="0" y="109056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therapeut wantrouwen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8335EB9C-AD35-4FC9-943A-D41D31157AA6}"/>
              </a:ext>
            </a:extLst>
          </p:cNvPr>
          <p:cNvSpPr txBox="1"/>
          <p:nvPr/>
        </p:nvSpPr>
        <p:spPr>
          <a:xfrm>
            <a:off x="0" y="1736611"/>
            <a:ext cx="90780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Betrekkingsgevoelens?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Slechte ervaringen?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Stemmen negatief over therapeut?</a:t>
            </a:r>
          </a:p>
          <a:p>
            <a:pPr algn="ctr"/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EE819B28-2908-4634-BC7A-8EFCCFD60C66}"/>
              </a:ext>
            </a:extLst>
          </p:cNvPr>
          <p:cNvSpPr txBox="1"/>
          <p:nvPr/>
        </p:nvSpPr>
        <p:spPr>
          <a:xfrm>
            <a:off x="0" y="3536819"/>
            <a:ext cx="9144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Verbeteren relatie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Gemeenschappelijk doel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Toch beter behandeling bij collega?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6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73972712-3329-4999-98CC-BD2B0AE87B07}"/>
              </a:ext>
            </a:extLst>
          </p:cNvPr>
          <p:cNvSpPr/>
          <p:nvPr/>
        </p:nvSpPr>
        <p:spPr>
          <a:xfrm>
            <a:off x="0" y="11329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 veel angst of te snel gaan met exposure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4FD111E-8DBA-4EE2-A17E-ED513625D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02" y="2106589"/>
            <a:ext cx="6153797" cy="264482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D0E71C97-2500-4E92-8F27-5515B6441788}"/>
              </a:ext>
            </a:extLst>
          </p:cNvPr>
          <p:cNvSpPr txBox="1"/>
          <p:nvPr/>
        </p:nvSpPr>
        <p:spPr>
          <a:xfrm>
            <a:off x="1435231" y="5286434"/>
            <a:ext cx="6153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100" dirty="0">
                <a:solidFill>
                  <a:schemeClr val="accent6">
                    <a:lumMod val="50000"/>
                  </a:schemeClr>
                </a:solidFill>
              </a:rPr>
              <a:t>leven in de waagschaal leggen</a:t>
            </a:r>
          </a:p>
        </p:txBody>
      </p:sp>
    </p:spTree>
    <p:extLst>
      <p:ext uri="{BB962C8B-B14F-4D97-AF65-F5344CB8AC3E}">
        <p14:creationId xmlns:p14="http://schemas.microsoft.com/office/powerpoint/2010/main" val="480329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2A32CD4B-A929-488B-9157-8DFF3E83F0C3}"/>
              </a:ext>
            </a:extLst>
          </p:cNvPr>
          <p:cNvSpPr/>
          <p:nvPr/>
        </p:nvSpPr>
        <p:spPr>
          <a:xfrm>
            <a:off x="1" y="101279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Motivationele problemen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E25D174-B300-4307-B4AF-33080AF75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74" y="1771589"/>
            <a:ext cx="2197253" cy="331482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9322774D-F654-417E-88E6-3089059A24D4}"/>
              </a:ext>
            </a:extLst>
          </p:cNvPr>
          <p:cNvSpPr txBox="1"/>
          <p:nvPr/>
        </p:nvSpPr>
        <p:spPr>
          <a:xfrm>
            <a:off x="2750271" y="5281897"/>
            <a:ext cx="375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? Behandeldoel ?</a:t>
            </a:r>
          </a:p>
        </p:txBody>
      </p:sp>
    </p:spTree>
    <p:extLst>
      <p:ext uri="{BB962C8B-B14F-4D97-AF65-F5344CB8AC3E}">
        <p14:creationId xmlns:p14="http://schemas.microsoft.com/office/powerpoint/2010/main" val="4171656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EC6C13C2-13B5-460C-9AB2-A35988AED1D3}"/>
              </a:ext>
            </a:extLst>
          </p:cNvPr>
          <p:cNvSpPr/>
          <p:nvPr/>
        </p:nvSpPr>
        <p:spPr>
          <a:xfrm>
            <a:off x="1" y="120368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Gebrekkige medicatietrouw en ongewenste medicatie-effecten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8CEA13A0-8BED-4834-A4BC-EC24AD69CFA8}"/>
              </a:ext>
            </a:extLst>
          </p:cNvPr>
          <p:cNvSpPr txBox="1"/>
          <p:nvPr/>
        </p:nvSpPr>
        <p:spPr>
          <a:xfrm>
            <a:off x="1485900" y="3826693"/>
            <a:ext cx="617220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accent6">
                    <a:lumMod val="50000"/>
                  </a:schemeClr>
                </a:solidFill>
              </a:rPr>
              <a:t>Wisselend gebruik</a:t>
            </a:r>
          </a:p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accent6">
                    <a:lumMod val="50000"/>
                  </a:schemeClr>
                </a:solidFill>
              </a:rPr>
              <a:t>Zonder overleg stoppen</a:t>
            </a:r>
          </a:p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accent6">
                    <a:lumMod val="50000"/>
                  </a:schemeClr>
                </a:solidFill>
              </a:rPr>
              <a:t>Bijwerkingen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4294FD16-8390-4DD0-BB09-EF2B9F75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25" y="1771162"/>
            <a:ext cx="3888950" cy="19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3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6DC6378-E099-9A4D-A211-C8A568D6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34" y="2689412"/>
            <a:ext cx="8222166" cy="3257906"/>
          </a:xfrm>
        </p:spPr>
        <p:txBody>
          <a:bodyPr/>
          <a:lstStyle/>
          <a:p>
            <a:r>
              <a:rPr lang="nl-NL" dirty="0"/>
              <a:t>2x58 patiënten</a:t>
            </a:r>
          </a:p>
          <a:p>
            <a:r>
              <a:rPr lang="nl-NL" dirty="0"/>
              <a:t>Tijd met anderen </a:t>
            </a:r>
            <a:r>
              <a:rPr lang="nl-NL" dirty="0" err="1"/>
              <a:t>n.s.</a:t>
            </a:r>
            <a:endParaRPr lang="nl-NL" dirty="0"/>
          </a:p>
          <a:p>
            <a:r>
              <a:rPr lang="nl-NL" dirty="0"/>
              <a:t>Paranoia (ESM) d=1.49</a:t>
            </a:r>
          </a:p>
          <a:p>
            <a:r>
              <a:rPr lang="nl-NL" dirty="0"/>
              <a:t>Angst (ESM) d=-0.75</a:t>
            </a:r>
          </a:p>
          <a:p>
            <a:r>
              <a:rPr lang="nl-NL" dirty="0"/>
              <a:t>Behoud effecten bij 6 maanden Follow-up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8B414E1-7DA6-1741-B088-0F761D49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AB323AC-C191-7742-A485-CCBB4CCC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ED16D34-947C-C948-8403-34F08DB3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A2C2AC38-B34E-B24D-8EFF-A1242E94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45"/>
            <a:ext cx="9144000" cy="2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88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E2C6C04C-6942-44F0-8FA3-2E4CCC9190C8}"/>
              </a:ext>
            </a:extLst>
          </p:cNvPr>
          <p:cNvSpPr/>
          <p:nvPr/>
        </p:nvSpPr>
        <p:spPr>
          <a:xfrm>
            <a:off x="0" y="104814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150"/>
              </a:spcBef>
            </a:pPr>
            <a:r>
              <a:rPr lang="nl-NL" sz="2400" b="1" dirty="0">
                <a:solidFill>
                  <a:srgbClr val="53813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Gebrek aan sociale steun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89C3821A-6570-4D74-AED9-2AFFA159D587}"/>
              </a:ext>
            </a:extLst>
          </p:cNvPr>
          <p:cNvSpPr txBox="1"/>
          <p:nvPr/>
        </p:nvSpPr>
        <p:spPr>
          <a:xfrm>
            <a:off x="4128940" y="2921719"/>
            <a:ext cx="4207889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Kritiek 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Klein netwerk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47988E2-BB44-40B3-870A-E4D76863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32" y="2567493"/>
            <a:ext cx="2588836" cy="1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0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5CC02FE7-A54F-45EA-A52F-B5600B21C843}"/>
              </a:ext>
            </a:extLst>
          </p:cNvPr>
          <p:cNvSpPr/>
          <p:nvPr/>
        </p:nvSpPr>
        <p:spPr>
          <a:xfrm>
            <a:off x="0" y="102693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Toename overige psychotische klachten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192F8F9-1DD4-4C04-BF22-F834C45F1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21" y="1603146"/>
            <a:ext cx="2850356" cy="21502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32290F2D-3FBE-4583-993E-65A15991AF00}"/>
              </a:ext>
            </a:extLst>
          </p:cNvPr>
          <p:cNvSpPr txBox="1"/>
          <p:nvPr/>
        </p:nvSpPr>
        <p:spPr>
          <a:xfrm>
            <a:off x="1468223" y="3951148"/>
            <a:ext cx="620755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Stressreactie 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Voorspellen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Normaliseren</a:t>
            </a:r>
          </a:p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Voorbijgaand </a:t>
            </a:r>
          </a:p>
        </p:txBody>
      </p:sp>
    </p:spTree>
    <p:extLst>
      <p:ext uri="{BB962C8B-B14F-4D97-AF65-F5344CB8AC3E}">
        <p14:creationId xmlns:p14="http://schemas.microsoft.com/office/powerpoint/2010/main" val="131905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B0090F-B625-E243-B166-1D87AE68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apparaat en de bediening daarvan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F5D148A-A644-5D49-AC10-84447B138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BB34965-2C29-8142-A2C6-19E90899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aug 2013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61411EF-75F7-DD43-BAEF-CC48DC63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GZ dag 1 van 2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6596AFE-04F6-0F44-95E1-15B5CDAA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4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Virtuele wereld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09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aug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GZ dag 1 van 2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0670-A887-6C4E-9C06-4A76E73DEE5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\\zkh\dfs\Gebruikers01\VosM01\Data\VRET2018\9 - Hoofd controle pane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1" y="311375"/>
            <a:ext cx="8262207" cy="57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29754"/>
      </p:ext>
    </p:extLst>
  </p:cSld>
  <p:clrMapOvr>
    <a:masterClrMapping/>
  </p:clrMapOvr>
</p:sld>
</file>

<file path=ppt/theme/theme1.xml><?xml version="1.0" encoding="utf-8"?>
<a:theme xmlns:a="http://schemas.openxmlformats.org/drawingml/2006/main" name="G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GU.potx</Template>
  <TotalTime>0</TotalTime>
  <Words>1086</Words>
  <Application>Microsoft Office PowerPoint</Application>
  <PresentationFormat>Diavoorstelling (4:3)</PresentationFormat>
  <Paragraphs>333</Paragraphs>
  <Slides>61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2" baseType="lpstr">
      <vt:lpstr>GU</vt:lpstr>
      <vt:lpstr>Cognitieve Gedragstherapie in een virtuele omgeving bij achterdocht en sociale vermijding</vt:lpstr>
      <vt:lpstr>Wat is cognitieve gedragstherapie in virtual reality?</vt:lpstr>
      <vt:lpstr>VR-CGT</vt:lpstr>
      <vt:lpstr>Evidentie</vt:lpstr>
      <vt:lpstr>PowerPoint-presentatie</vt:lpstr>
      <vt:lpstr>PowerPoint-presentatie</vt:lpstr>
      <vt:lpstr>Het apparaat en de bediening daarvan</vt:lpstr>
      <vt:lpstr>De Virtuele wereld</vt:lpstr>
      <vt:lpstr>PowerPoint-presentatie</vt:lpstr>
      <vt:lpstr>PowerPoint-presentatie</vt:lpstr>
      <vt:lpstr>Oefening: werken met de VR</vt:lpstr>
      <vt:lpstr>Dagdeel 2</vt:lpstr>
      <vt:lpstr>Het samenzwering interview voor informatie van de veiligheidscirkel </vt:lpstr>
      <vt:lpstr>Samenzweringsinterview © Gedachten Uitpluizen</vt:lpstr>
      <vt:lpstr>veiligheidscirkel</vt:lpstr>
      <vt:lpstr>PowerPoint-presentatie</vt:lpstr>
      <vt:lpstr>Oefening interview en veiligheidscirkel opstellen</vt:lpstr>
      <vt:lpstr>Probleem formulering</vt:lpstr>
      <vt:lpstr>Probleem formulering</vt:lpstr>
      <vt:lpstr>PowerPoint-presentatie</vt:lpstr>
      <vt:lpstr>Oefening probleemformulering opstellen</vt:lpstr>
      <vt:lpstr>Doelen stellen in vr-omgevingen</vt:lpstr>
      <vt:lpstr>Doelen</vt:lpstr>
      <vt:lpstr>PowerPoint-presentatie</vt:lpstr>
      <vt:lpstr>OEFENING DOELEN STELLEN</vt:lpstr>
      <vt:lpstr>Veiligheidsgedrag in de vr laten vallen</vt:lpstr>
      <vt:lpstr>Exposure</vt:lpstr>
      <vt:lpstr>PowerPoint-presentatie</vt:lpstr>
      <vt:lpstr>Exposure</vt:lpstr>
      <vt:lpstr>Oefening: geef samen met patient een exposure vorm op basis van de paniekcirkel </vt:lpstr>
      <vt:lpstr>Oefening: met patient in VR situaties voor exposure vaststellen </vt:lpstr>
      <vt:lpstr>Oefening: voer exposure uit in VR</vt:lpstr>
      <vt:lpstr>Gedragsexprimenten in VR</vt:lpstr>
      <vt:lpstr>Toetsen harm expectancy</vt:lpstr>
      <vt:lpstr>Gedragsexperiment: leren van neuw gedrag en nieuwe uitkomsten</vt:lpstr>
      <vt:lpstr>Nieuw gedrag in VR</vt:lpstr>
      <vt:lpstr>OEFENING: Gedragsexperiment opstellen </vt:lpstr>
      <vt:lpstr>Voer het experiment uit in VR</vt:lpstr>
      <vt:lpstr>Het worst-case scenario en het ervaren van ‘onkwetsbaarheid’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Oefening: Script Worst-Case scenario</vt:lpstr>
      <vt:lpstr>OEFENING: Worst-Case scenario uitvoeren in VR</vt:lpstr>
      <vt:lpstr>reconstructief en constructief Rollenspel</vt:lpstr>
      <vt:lpstr>Obstakels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Hagen en Baas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Joost Baas</dc:creator>
  <cp:lastModifiedBy>Vos, M (psy)</cp:lastModifiedBy>
  <cp:revision>111</cp:revision>
  <dcterms:created xsi:type="dcterms:W3CDTF">2013-12-05T19:14:58Z</dcterms:created>
  <dcterms:modified xsi:type="dcterms:W3CDTF">2018-12-19T08:30:11Z</dcterms:modified>
</cp:coreProperties>
</file>