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90" r:id="rId4"/>
    <p:sldId id="289" r:id="rId5"/>
    <p:sldId id="268" r:id="rId6"/>
    <p:sldId id="295" r:id="rId7"/>
    <p:sldId id="257" r:id="rId8"/>
    <p:sldId id="276" r:id="rId9"/>
    <p:sldId id="279" r:id="rId10"/>
    <p:sldId id="291" r:id="rId11"/>
    <p:sldId id="259" r:id="rId12"/>
    <p:sldId id="271" r:id="rId13"/>
    <p:sldId id="269" r:id="rId14"/>
    <p:sldId id="292" r:id="rId15"/>
    <p:sldId id="258" r:id="rId16"/>
    <p:sldId id="272" r:id="rId17"/>
    <p:sldId id="260" r:id="rId18"/>
    <p:sldId id="273" r:id="rId19"/>
    <p:sldId id="261" r:id="rId20"/>
    <p:sldId id="263" r:id="rId21"/>
    <p:sldId id="270" r:id="rId22"/>
    <p:sldId id="281" r:id="rId23"/>
    <p:sldId id="285" r:id="rId24"/>
    <p:sldId id="286" r:id="rId25"/>
    <p:sldId id="293" r:id="rId26"/>
    <p:sldId id="280" r:id="rId27"/>
    <p:sldId id="294" r:id="rId28"/>
  </p:sldIdLst>
  <p:sldSz cx="12192000" cy="6858000"/>
  <p:notesSz cx="6888163" cy="100187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p:scale>
          <a:sx n="114" d="100"/>
          <a:sy n="114" d="100"/>
        </p:scale>
        <p:origin x="-384"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370709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235788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139230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200648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124887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C981233-1161-42F5-9A37-BE6E94FE4E95}" type="datetimeFigureOut">
              <a:rPr lang="nl-NL" smtClean="0"/>
              <a:t>23-2-2020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38949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C981233-1161-42F5-9A37-BE6E94FE4E95}" type="datetimeFigureOut">
              <a:rPr lang="nl-NL" smtClean="0"/>
              <a:t>23-2-2020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427131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C981233-1161-42F5-9A37-BE6E94FE4E95}" type="datetimeFigureOut">
              <a:rPr lang="nl-NL" smtClean="0"/>
              <a:t>23-2-2020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428712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C981233-1161-42F5-9A37-BE6E94FE4E95}" type="datetimeFigureOut">
              <a:rPr lang="nl-NL" smtClean="0"/>
              <a:t>23-2-2020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199289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9C981233-1161-42F5-9A37-BE6E94FE4E95}" type="datetimeFigureOut">
              <a:rPr lang="nl-NL" smtClean="0"/>
              <a:t>23-2-2020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406499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9C981233-1161-42F5-9A37-BE6E94FE4E95}" type="datetimeFigureOut">
              <a:rPr lang="nl-NL" smtClean="0"/>
              <a:t>23-2-2020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2469C3A-AD7C-4F2D-9694-362FB11439D7}" type="slidenum">
              <a:rPr lang="nl-NL" smtClean="0"/>
              <a:t>‹nr.›</a:t>
            </a:fld>
            <a:endParaRPr lang="nl-NL"/>
          </a:p>
        </p:txBody>
      </p:sp>
    </p:spTree>
    <p:extLst>
      <p:ext uri="{BB962C8B-B14F-4D97-AF65-F5344CB8AC3E}">
        <p14:creationId xmlns:p14="http://schemas.microsoft.com/office/powerpoint/2010/main" val="145335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81233-1161-42F5-9A37-BE6E94FE4E95}" type="datetimeFigureOut">
              <a:rPr lang="nl-NL" smtClean="0"/>
              <a:t>23-2-2020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69C3A-AD7C-4F2D-9694-362FB11439D7}" type="slidenum">
              <a:rPr lang="nl-NL" smtClean="0"/>
              <a:t>‹nr.›</a:t>
            </a:fld>
            <a:endParaRPr lang="nl-NL"/>
          </a:p>
        </p:txBody>
      </p:sp>
    </p:spTree>
    <p:extLst>
      <p:ext uri="{BB962C8B-B14F-4D97-AF65-F5344CB8AC3E}">
        <p14:creationId xmlns:p14="http://schemas.microsoft.com/office/powerpoint/2010/main" val="352236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schemeClr val="accent5">
                    <a:lumMod val="50000"/>
                  </a:schemeClr>
                </a:solidFill>
              </a:rPr>
              <a:t>Geweldloze Communicatie</a:t>
            </a:r>
          </a:p>
        </p:txBody>
      </p:sp>
      <p:sp>
        <p:nvSpPr>
          <p:cNvPr id="3" name="Ondertitel 2"/>
          <p:cNvSpPr>
            <a:spLocks noGrp="1"/>
          </p:cNvSpPr>
          <p:nvPr>
            <p:ph type="subTitle" idx="1"/>
          </p:nvPr>
        </p:nvSpPr>
        <p:spPr/>
        <p:txBody>
          <a:bodyPr/>
          <a:lstStyle/>
          <a:p>
            <a:r>
              <a:rPr lang="nl-NL" dirty="0">
                <a:solidFill>
                  <a:srgbClr val="C00000"/>
                </a:solidFill>
              </a:rPr>
              <a:t>Hoe bewuste communicatie het leven verrijkt</a:t>
            </a:r>
          </a:p>
        </p:txBody>
      </p:sp>
    </p:spTree>
    <p:extLst>
      <p:ext uri="{BB962C8B-B14F-4D97-AF65-F5344CB8AC3E}">
        <p14:creationId xmlns:p14="http://schemas.microsoft.com/office/powerpoint/2010/main" val="360481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E7ABB8-4321-4443-9947-4F577FBDCA93}"/>
              </a:ext>
            </a:extLst>
          </p:cNvPr>
          <p:cNvSpPr>
            <a:spLocks noGrp="1"/>
          </p:cNvSpPr>
          <p:nvPr>
            <p:ph type="title"/>
          </p:nvPr>
        </p:nvSpPr>
        <p:spPr/>
        <p:txBody>
          <a:bodyPr>
            <a:normAutofit/>
          </a:bodyPr>
          <a:lstStyle/>
          <a:p>
            <a:r>
              <a:rPr lang="nl-NL" sz="3600" dirty="0"/>
              <a:t>Afkortingen die hierbij passen zijn</a:t>
            </a:r>
          </a:p>
        </p:txBody>
      </p:sp>
      <p:sp>
        <p:nvSpPr>
          <p:cNvPr id="3" name="Tijdelijke aanduiding voor inhoud 2">
            <a:extLst>
              <a:ext uri="{FF2B5EF4-FFF2-40B4-BE49-F238E27FC236}">
                <a16:creationId xmlns:a16="http://schemas.microsoft.com/office/drawing/2014/main" xmlns="" id="{917B9186-55C8-9A41-A138-3CC821DCBF1C}"/>
              </a:ext>
            </a:extLst>
          </p:cNvPr>
          <p:cNvSpPr>
            <a:spLocks noGrp="1"/>
          </p:cNvSpPr>
          <p:nvPr>
            <p:ph idx="1"/>
          </p:nvPr>
        </p:nvSpPr>
        <p:spPr/>
        <p:txBody>
          <a:bodyPr/>
          <a:lstStyle/>
          <a:p>
            <a:r>
              <a:rPr lang="nl-NL" dirty="0"/>
              <a:t>LSD:  Luisteren  Samenvatten  Doorvragen </a:t>
            </a:r>
          </a:p>
          <a:p>
            <a:r>
              <a:rPr lang="nl-NL" dirty="0"/>
              <a:t>NIVEA: Niet Invullen Voor Een Ander</a:t>
            </a:r>
          </a:p>
          <a:p>
            <a:r>
              <a:rPr lang="nl-NL" dirty="0"/>
              <a:t>ANNA: Altijd Navragen, Nooit Aannemen</a:t>
            </a:r>
          </a:p>
          <a:p>
            <a:r>
              <a:rPr lang="nl-NL" dirty="0"/>
              <a:t>Laat OMA (Oordeel Mening Advies) liever thuis</a:t>
            </a:r>
          </a:p>
          <a:p>
            <a:pPr marL="0" indent="0">
              <a:buNone/>
            </a:pPr>
            <a:r>
              <a:rPr lang="nl-NL" dirty="0"/>
              <a:t> </a:t>
            </a:r>
          </a:p>
          <a:p>
            <a:pPr marL="0" indent="0">
              <a:buNone/>
            </a:pPr>
            <a:r>
              <a:rPr lang="nl-NL" dirty="0"/>
              <a:t> </a:t>
            </a:r>
          </a:p>
          <a:p>
            <a:endParaRPr lang="nl-NL" dirty="0"/>
          </a:p>
        </p:txBody>
      </p:sp>
    </p:spTree>
    <p:extLst>
      <p:ext uri="{BB962C8B-B14F-4D97-AF65-F5344CB8AC3E}">
        <p14:creationId xmlns:p14="http://schemas.microsoft.com/office/powerpoint/2010/main" val="3245937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(ZIEN). </a:t>
            </a:r>
            <a:r>
              <a:rPr lang="nl-NL" sz="2800" dirty="0"/>
              <a:t>Wat zien we eigenlijk?? En.. zien we allemaal hetzelfde?</a:t>
            </a:r>
          </a:p>
        </p:txBody>
      </p:sp>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127706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Communicatie die mededogen blokkeert</a:t>
            </a:r>
          </a:p>
        </p:txBody>
      </p:sp>
      <p:sp>
        <p:nvSpPr>
          <p:cNvPr id="6" name="Tijdelijke aanduiding voor inhoud 5"/>
          <p:cNvSpPr>
            <a:spLocks noGrp="1"/>
          </p:cNvSpPr>
          <p:nvPr>
            <p:ph sz="half" idx="1"/>
          </p:nvPr>
        </p:nvSpPr>
        <p:spPr>
          <a:xfrm>
            <a:off x="838200" y="1622854"/>
            <a:ext cx="5181600" cy="4554109"/>
          </a:xfrm>
        </p:spPr>
        <p:txBody>
          <a:bodyPr>
            <a:normAutofit/>
          </a:bodyPr>
          <a:lstStyle/>
          <a:p>
            <a:r>
              <a:rPr lang="nl-NL" dirty="0"/>
              <a:t>Moralistisch oordelen</a:t>
            </a:r>
          </a:p>
          <a:p>
            <a:endParaRPr lang="nl-NL" dirty="0"/>
          </a:p>
          <a:p>
            <a:endParaRPr lang="nl-NL" dirty="0"/>
          </a:p>
          <a:p>
            <a:endParaRPr lang="nl-NL" dirty="0"/>
          </a:p>
          <a:p>
            <a:r>
              <a:rPr lang="nl-NL" dirty="0"/>
              <a:t>Vergelijkingen maken</a:t>
            </a:r>
          </a:p>
          <a:p>
            <a:endParaRPr lang="nl-NL" dirty="0"/>
          </a:p>
          <a:p>
            <a:r>
              <a:rPr lang="nl-NL" dirty="0"/>
              <a:t>Andere vormen:</a:t>
            </a:r>
          </a:p>
          <a:p>
            <a:endParaRPr lang="nl-NL" dirty="0"/>
          </a:p>
        </p:txBody>
      </p:sp>
      <p:sp>
        <p:nvSpPr>
          <p:cNvPr id="7" name="Tijdelijke aanduiding voor inhoud 6"/>
          <p:cNvSpPr>
            <a:spLocks noGrp="1"/>
          </p:cNvSpPr>
          <p:nvPr>
            <p:ph sz="half" idx="2"/>
          </p:nvPr>
        </p:nvSpPr>
        <p:spPr>
          <a:xfrm>
            <a:off x="6186616" y="1622854"/>
            <a:ext cx="5167184" cy="4554109"/>
          </a:xfrm>
        </p:spPr>
        <p:txBody>
          <a:bodyPr>
            <a:normAutofit/>
          </a:bodyPr>
          <a:lstStyle/>
          <a:p>
            <a:r>
              <a:rPr lang="nl-NL" sz="2000" dirty="0"/>
              <a:t>Door anderen te analyseren drukken we in wezen onze eigen behoeften en waarden uit. </a:t>
            </a:r>
          </a:p>
          <a:p>
            <a:r>
              <a:rPr lang="nl-NL" sz="2000" dirty="0"/>
              <a:t>Het classificeren en veroordelen van mensen draagt bij tot geweld.</a:t>
            </a:r>
          </a:p>
          <a:p>
            <a:r>
              <a:rPr lang="nl-NL" sz="2000" dirty="0"/>
              <a:t>Wanneer we iets ‘vinden’ is het goed om op te passen. </a:t>
            </a:r>
          </a:p>
          <a:p>
            <a:r>
              <a:rPr lang="nl-NL" sz="2000" dirty="0"/>
              <a:t>Vergelijkingen zijn een vorm van oordelen</a:t>
            </a:r>
          </a:p>
          <a:p>
            <a:r>
              <a:rPr lang="nl-NL" sz="2000" dirty="0"/>
              <a:t>How </a:t>
            </a:r>
            <a:r>
              <a:rPr lang="nl-NL" sz="2000" dirty="0" err="1"/>
              <a:t>to</a:t>
            </a:r>
            <a:r>
              <a:rPr lang="nl-NL" sz="2000" dirty="0"/>
              <a:t> make </a:t>
            </a:r>
            <a:r>
              <a:rPr lang="nl-NL" sz="2000" dirty="0" err="1"/>
              <a:t>yourself</a:t>
            </a:r>
            <a:r>
              <a:rPr lang="nl-NL" sz="2000" dirty="0"/>
              <a:t> </a:t>
            </a:r>
            <a:r>
              <a:rPr lang="nl-NL" sz="2000" dirty="0" err="1"/>
              <a:t>miserable</a:t>
            </a:r>
            <a:r>
              <a:rPr lang="nl-NL" sz="2000" dirty="0"/>
              <a:t> </a:t>
            </a:r>
          </a:p>
          <a:p>
            <a:r>
              <a:rPr lang="nl-NL" sz="2000" dirty="0"/>
              <a:t>Ontkennen van verantwoordelijkheid</a:t>
            </a:r>
          </a:p>
          <a:p>
            <a:r>
              <a:rPr lang="nl-NL" sz="2000" dirty="0"/>
              <a:t>Taalgebruik,  ‘moeten’.</a:t>
            </a:r>
          </a:p>
          <a:p>
            <a:r>
              <a:rPr lang="nl-NL" sz="2000" dirty="0"/>
              <a:t>We kunnen mensen niet naar onze hand zetten.</a:t>
            </a:r>
          </a:p>
        </p:txBody>
      </p:sp>
    </p:spTree>
    <p:extLst>
      <p:ext uri="{BB962C8B-B14F-4D97-AF65-F5344CB8AC3E}">
        <p14:creationId xmlns:p14="http://schemas.microsoft.com/office/powerpoint/2010/main" val="199662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1"/>
            <a:ext cx="10896600" cy="6277232"/>
          </a:xfrm>
        </p:spPr>
        <p:txBody>
          <a:bodyPr/>
          <a:lstStyle/>
          <a:p>
            <a:r>
              <a:rPr lang="nl-NL" sz="4800" dirty="0"/>
              <a:t>Geweldloze communicatie.  </a:t>
            </a:r>
            <a:br>
              <a:rPr lang="nl-NL" sz="4800" dirty="0"/>
            </a:br>
            <a:r>
              <a:rPr lang="nl-NL" sz="2400" dirty="0"/>
              <a:t>(naar het model van Marshall B. Rosenberg</a:t>
            </a:r>
            <a:r>
              <a:rPr lang="nl-NL" dirty="0"/>
              <a:t> </a:t>
            </a:r>
            <a:r>
              <a:rPr lang="nl-NL" sz="2400" dirty="0"/>
              <a:t>in 4 stappen)</a:t>
            </a:r>
            <a:r>
              <a:rPr lang="nl-NL" dirty="0"/>
              <a:t/>
            </a:r>
            <a:br>
              <a:rPr lang="nl-NL" dirty="0"/>
            </a:br>
            <a:r>
              <a:rPr lang="nl-NL" sz="3200" dirty="0">
                <a:solidFill>
                  <a:srgbClr val="C00000"/>
                </a:solidFill>
              </a:rPr>
              <a:t>WAARNEMING; </a:t>
            </a:r>
            <a:r>
              <a:rPr lang="nl-NL" sz="2800" dirty="0">
                <a:solidFill>
                  <a:srgbClr val="C00000"/>
                </a:solidFill>
              </a:rPr>
              <a:t>veroorzaakt</a:t>
            </a:r>
            <a:r>
              <a:rPr lang="nl-NL" sz="3200" dirty="0">
                <a:solidFill>
                  <a:srgbClr val="C00000"/>
                </a:solidFill>
              </a:rPr>
              <a:t> &gt;&gt;&gt;&gt;&gt;</a:t>
            </a:r>
            <a:br>
              <a:rPr lang="nl-NL" sz="3200" dirty="0">
                <a:solidFill>
                  <a:srgbClr val="C00000"/>
                </a:solidFill>
              </a:rPr>
            </a:br>
            <a:r>
              <a:rPr lang="nl-NL" sz="3200" dirty="0">
                <a:solidFill>
                  <a:srgbClr val="C00000"/>
                </a:solidFill>
              </a:rPr>
              <a:t/>
            </a:r>
            <a:br>
              <a:rPr lang="nl-NL" sz="3200" dirty="0">
                <a:solidFill>
                  <a:srgbClr val="C00000"/>
                </a:solidFill>
              </a:rPr>
            </a:br>
            <a:r>
              <a:rPr lang="nl-NL" sz="3200" dirty="0">
                <a:solidFill>
                  <a:srgbClr val="C00000"/>
                </a:solidFill>
              </a:rPr>
              <a:t>GEVOEL; </a:t>
            </a:r>
            <a:r>
              <a:rPr lang="nl-NL" sz="2800" dirty="0">
                <a:solidFill>
                  <a:srgbClr val="C00000"/>
                </a:solidFill>
              </a:rPr>
              <a:t>dit duidt op &gt;&gt;&gt;&gt;&gt;</a:t>
            </a:r>
            <a:r>
              <a:rPr lang="nl-NL" sz="3200" dirty="0">
                <a:solidFill>
                  <a:srgbClr val="C00000"/>
                </a:solidFill>
              </a:rPr>
              <a:t/>
            </a:r>
            <a:br>
              <a:rPr lang="nl-NL" sz="3200" dirty="0">
                <a:solidFill>
                  <a:srgbClr val="C00000"/>
                </a:solidFill>
              </a:rPr>
            </a:br>
            <a:r>
              <a:rPr lang="nl-NL" sz="3200" dirty="0">
                <a:solidFill>
                  <a:srgbClr val="C00000"/>
                </a:solidFill>
              </a:rPr>
              <a:t/>
            </a:r>
            <a:br>
              <a:rPr lang="nl-NL" sz="3200" dirty="0">
                <a:solidFill>
                  <a:srgbClr val="C00000"/>
                </a:solidFill>
              </a:rPr>
            </a:br>
            <a:r>
              <a:rPr lang="nl-NL" sz="3200" dirty="0">
                <a:solidFill>
                  <a:srgbClr val="C00000"/>
                </a:solidFill>
              </a:rPr>
              <a:t>BEHOEFTE;  </a:t>
            </a:r>
            <a:r>
              <a:rPr lang="nl-NL" sz="2800" dirty="0">
                <a:solidFill>
                  <a:srgbClr val="C00000"/>
                </a:solidFill>
              </a:rPr>
              <a:t>en daaruit ontstaat een &gt;&gt;&gt;&gt;&gt;</a:t>
            </a:r>
            <a:br>
              <a:rPr lang="nl-NL" sz="2800" dirty="0">
                <a:solidFill>
                  <a:srgbClr val="C00000"/>
                </a:solidFill>
              </a:rPr>
            </a:br>
            <a:r>
              <a:rPr lang="nl-NL" sz="2800" dirty="0">
                <a:solidFill>
                  <a:srgbClr val="C00000"/>
                </a:solidFill>
              </a:rPr>
              <a:t/>
            </a:r>
            <a:br>
              <a:rPr lang="nl-NL" sz="2800" dirty="0">
                <a:solidFill>
                  <a:srgbClr val="C00000"/>
                </a:solidFill>
              </a:rPr>
            </a:br>
            <a:r>
              <a:rPr lang="nl-NL" sz="3200" dirty="0">
                <a:solidFill>
                  <a:srgbClr val="C00000"/>
                </a:solidFill>
              </a:rPr>
              <a:t>VERZOEK!</a:t>
            </a:r>
            <a:endParaRPr lang="nl-NL" dirty="0"/>
          </a:p>
        </p:txBody>
      </p:sp>
    </p:spTree>
    <p:extLst>
      <p:ext uri="{BB962C8B-B14F-4D97-AF65-F5344CB8AC3E}">
        <p14:creationId xmlns:p14="http://schemas.microsoft.com/office/powerpoint/2010/main" val="218141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979011C-150D-E549-B7DF-E0B92AFE93C7}"/>
              </a:ext>
            </a:extLst>
          </p:cNvPr>
          <p:cNvSpPr>
            <a:spLocks noGrp="1"/>
          </p:cNvSpPr>
          <p:nvPr>
            <p:ph type="title"/>
          </p:nvPr>
        </p:nvSpPr>
        <p:spPr/>
        <p:txBody>
          <a:bodyPr/>
          <a:lstStyle/>
          <a:p>
            <a:r>
              <a:rPr lang="nl-NL" dirty="0"/>
              <a:t>lemniscaat</a:t>
            </a:r>
          </a:p>
        </p:txBody>
      </p:sp>
      <p:pic>
        <p:nvPicPr>
          <p:cNvPr id="5" name="Afbeelding 4">
            <a:extLst>
              <a:ext uri="{FF2B5EF4-FFF2-40B4-BE49-F238E27FC236}">
                <a16:creationId xmlns:a16="http://schemas.microsoft.com/office/drawing/2014/main" xmlns="" id="{BD693A64-032D-0D40-A308-0E5ABD2397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7277" y="1690688"/>
            <a:ext cx="8196549" cy="4610960"/>
          </a:xfrm>
          <a:prstGeom prst="rect">
            <a:avLst/>
          </a:prstGeom>
        </p:spPr>
      </p:pic>
    </p:spTree>
    <p:extLst>
      <p:ext uri="{BB962C8B-B14F-4D97-AF65-F5344CB8AC3E}">
        <p14:creationId xmlns:p14="http://schemas.microsoft.com/office/powerpoint/2010/main" val="99027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1: Waarnemen zonder oordeel</a:t>
            </a:r>
          </a:p>
        </p:txBody>
      </p:sp>
      <p:sp>
        <p:nvSpPr>
          <p:cNvPr id="3" name="Tijdelijke aanduiding voor inhoud 2"/>
          <p:cNvSpPr>
            <a:spLocks noGrp="1"/>
          </p:cNvSpPr>
          <p:nvPr>
            <p:ph idx="1"/>
          </p:nvPr>
        </p:nvSpPr>
        <p:spPr/>
        <p:txBody>
          <a:bodyPr/>
          <a:lstStyle/>
          <a:p>
            <a:pPr lvl="0"/>
            <a:endParaRPr lang="nl-NL" i="1" u="sng" dirty="0">
              <a:solidFill>
                <a:srgbClr val="C00000"/>
              </a:solidFill>
            </a:endParaRPr>
          </a:p>
          <a:p>
            <a:pPr lvl="0"/>
            <a:r>
              <a:rPr lang="nl-NL" i="1" u="sng" dirty="0"/>
              <a:t>Waarneming</a:t>
            </a:r>
            <a:r>
              <a:rPr lang="nl-NL" u="sng" dirty="0"/>
              <a:t>.</a:t>
            </a:r>
            <a:r>
              <a:rPr lang="nl-NL" dirty="0"/>
              <a:t> Een zintuiglijke prikkel/ beleving, dus dat wat we horen, zien, ruiken, proeven of voelen </a:t>
            </a:r>
          </a:p>
          <a:p>
            <a:pPr lvl="0"/>
            <a:r>
              <a:rPr lang="nl-NL" u="sng" dirty="0"/>
              <a:t>Waarnemen zonder oordeel </a:t>
            </a:r>
            <a:r>
              <a:rPr lang="nl-NL" dirty="0"/>
              <a:t>is de hoogste vorm van menselijke intelligentie ( </a:t>
            </a:r>
            <a:r>
              <a:rPr lang="nl-NL" dirty="0" err="1"/>
              <a:t>Krishnamurti</a:t>
            </a:r>
            <a:r>
              <a:rPr lang="nl-NL" dirty="0"/>
              <a:t> / Indiase filosoof) </a:t>
            </a:r>
          </a:p>
          <a:p>
            <a:pPr lvl="0"/>
            <a:r>
              <a:rPr lang="nl-NL" dirty="0"/>
              <a:t>Achter elk oordeel of agressiviteit ligt een onvervulde behoefte. </a:t>
            </a:r>
          </a:p>
          <a:p>
            <a:pPr lvl="0"/>
            <a:r>
              <a:rPr lang="nl-NL" i="1" dirty="0"/>
              <a:t>(valkuil): een waarneming toch vermengen met een </a:t>
            </a:r>
            <a:r>
              <a:rPr lang="nl-NL" i="1" u="sng" dirty="0"/>
              <a:t>oordeel</a:t>
            </a:r>
          </a:p>
          <a:p>
            <a:pPr marL="0" lvl="0" indent="0">
              <a:buNone/>
            </a:pPr>
            <a:r>
              <a:rPr lang="nl-NL" i="1" dirty="0"/>
              <a:t>(er iets van ‘vinden’)</a:t>
            </a:r>
          </a:p>
          <a:p>
            <a:pPr marL="0" indent="0">
              <a:buNone/>
            </a:pPr>
            <a:endParaRPr lang="nl-NL" dirty="0"/>
          </a:p>
        </p:txBody>
      </p:sp>
    </p:spTree>
    <p:extLst>
      <p:ext uri="{BB962C8B-B14F-4D97-AF65-F5344CB8AC3E}">
        <p14:creationId xmlns:p14="http://schemas.microsoft.com/office/powerpoint/2010/main" val="224047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Waarneming of oordeel? </a:t>
            </a:r>
          </a:p>
        </p:txBody>
      </p:sp>
      <p:sp>
        <p:nvSpPr>
          <p:cNvPr id="3" name="Tijdelijke aanduiding voor inhoud 2"/>
          <p:cNvSpPr>
            <a:spLocks noGrp="1"/>
          </p:cNvSpPr>
          <p:nvPr>
            <p:ph idx="1"/>
          </p:nvPr>
        </p:nvSpPr>
        <p:spPr/>
        <p:txBody>
          <a:bodyPr/>
          <a:lstStyle/>
          <a:p>
            <a:r>
              <a:rPr lang="nl-NL" dirty="0"/>
              <a:t>Hij luistert nooit naar mij </a:t>
            </a:r>
          </a:p>
          <a:p>
            <a:r>
              <a:rPr lang="nl-NL" dirty="0"/>
              <a:t>Die dokter heeft altijd commentaar wanneer hij een visite moet doen </a:t>
            </a:r>
          </a:p>
          <a:p>
            <a:r>
              <a:rPr lang="nl-NL" dirty="0"/>
              <a:t>Marianne heeft die kast mooi opgeruimd </a:t>
            </a:r>
          </a:p>
          <a:p>
            <a:r>
              <a:rPr lang="nl-NL" dirty="0"/>
              <a:t>Ik zie dat je de vuile was niet in de wasmand doet</a:t>
            </a:r>
          </a:p>
          <a:p>
            <a:endParaRPr lang="nl-NL" dirty="0"/>
          </a:p>
          <a:p>
            <a:r>
              <a:rPr lang="nl-NL" dirty="0"/>
              <a:t>Praten over iemand die er niet bij is, is meestal niet echt handig. De kans op een oordeel over die persoon is dan groot. </a:t>
            </a:r>
          </a:p>
        </p:txBody>
      </p:sp>
    </p:spTree>
    <p:extLst>
      <p:ext uri="{BB962C8B-B14F-4D97-AF65-F5344CB8AC3E}">
        <p14:creationId xmlns:p14="http://schemas.microsoft.com/office/powerpoint/2010/main" val="2967641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2: Gevoelens waarnemen.</a:t>
            </a:r>
          </a:p>
        </p:txBody>
      </p:sp>
      <p:sp>
        <p:nvSpPr>
          <p:cNvPr id="3" name="Tijdelijke aanduiding voor inhoud 2"/>
          <p:cNvSpPr>
            <a:spLocks noGrp="1"/>
          </p:cNvSpPr>
          <p:nvPr>
            <p:ph idx="1"/>
          </p:nvPr>
        </p:nvSpPr>
        <p:spPr/>
        <p:txBody>
          <a:bodyPr>
            <a:normAutofit/>
          </a:bodyPr>
          <a:lstStyle/>
          <a:p>
            <a:pPr lvl="0"/>
            <a:r>
              <a:rPr lang="nl-NL" dirty="0">
                <a:solidFill>
                  <a:srgbClr val="FF0000"/>
                </a:solidFill>
              </a:rPr>
              <a:t>HOE WE ONS VOELEN BIJ WAT WE WAARNEMEN</a:t>
            </a:r>
          </a:p>
          <a:p>
            <a:pPr lvl="0"/>
            <a:r>
              <a:rPr lang="nl-NL" dirty="0">
                <a:solidFill>
                  <a:srgbClr val="FF0000"/>
                </a:solidFill>
              </a:rPr>
              <a:t>Wat anderen doen kan wel de aanleiding zijn….maar is nooit de oorzaak van onze gevoelens! </a:t>
            </a:r>
          </a:p>
          <a:p>
            <a:pPr lvl="0"/>
            <a:r>
              <a:rPr lang="nl-NL" i="1" u="sng" dirty="0"/>
              <a:t>Gevoelens: </a:t>
            </a:r>
            <a:r>
              <a:rPr lang="nl-NL" dirty="0"/>
              <a:t> spanning of ontspanning in ons lijf die gestimuleerd wordt door iets binnen of buiten onszelf in het hier en nu. </a:t>
            </a:r>
          </a:p>
          <a:p>
            <a:pPr lvl="0"/>
            <a:r>
              <a:rPr lang="nl-NL" i="1" dirty="0"/>
              <a:t>(proces):  </a:t>
            </a:r>
            <a:r>
              <a:rPr lang="nl-NL" dirty="0"/>
              <a:t>Bewust zijn en uiten van eigen gevoelens.  Verwoorden hoe we ons voelen bij wat we waarnemen.</a:t>
            </a:r>
          </a:p>
          <a:p>
            <a:r>
              <a:rPr lang="nl-NL" i="1" dirty="0"/>
              <a:t>(valkuil):</a:t>
            </a:r>
            <a:r>
              <a:rPr lang="nl-NL" dirty="0"/>
              <a:t> (quasi)gevoelens, gedachten</a:t>
            </a:r>
            <a:endParaRPr lang="nl-NL" i="1" dirty="0"/>
          </a:p>
        </p:txBody>
      </p:sp>
    </p:spTree>
    <p:extLst>
      <p:ext uri="{BB962C8B-B14F-4D97-AF65-F5344CB8AC3E}">
        <p14:creationId xmlns:p14="http://schemas.microsoft.com/office/powerpoint/2010/main" val="97225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Gevoelens herkennen en uiten</a:t>
            </a:r>
          </a:p>
        </p:txBody>
      </p:sp>
      <p:sp>
        <p:nvSpPr>
          <p:cNvPr id="3" name="Tijdelijke aanduiding voor inhoud 2"/>
          <p:cNvSpPr>
            <a:spLocks noGrp="1"/>
          </p:cNvSpPr>
          <p:nvPr>
            <p:ph idx="1"/>
          </p:nvPr>
        </p:nvSpPr>
        <p:spPr/>
        <p:txBody>
          <a:bodyPr/>
          <a:lstStyle/>
          <a:p>
            <a:r>
              <a:rPr lang="nl-NL" sz="3600" dirty="0">
                <a:solidFill>
                  <a:srgbClr val="FF0000"/>
                </a:solidFill>
              </a:rPr>
              <a:t>Maak onderscheid tussen gevoelens en gedachten.</a:t>
            </a:r>
            <a:r>
              <a:rPr lang="nl-NL" dirty="0"/>
              <a:t> </a:t>
            </a:r>
          </a:p>
          <a:p>
            <a:r>
              <a:rPr lang="nl-NL" sz="3600" dirty="0"/>
              <a:t>Basisgevoelens zijn 4 B’s: </a:t>
            </a:r>
            <a:r>
              <a:rPr lang="nl-NL" sz="3600" i="1" dirty="0"/>
              <a:t>Boos, Bang, Blij, Bedroefd</a:t>
            </a:r>
          </a:p>
          <a:p>
            <a:endParaRPr lang="nl-NL" dirty="0"/>
          </a:p>
          <a:p>
            <a:r>
              <a:rPr lang="nl-NL" dirty="0"/>
              <a:t>Woorden als / zoals / alsof, het woord </a:t>
            </a:r>
            <a:r>
              <a:rPr lang="nl-NL" i="1" dirty="0"/>
              <a:t>dat</a:t>
            </a:r>
            <a:r>
              <a:rPr lang="nl-NL" dirty="0"/>
              <a:t> ( ik heb het gevoel </a:t>
            </a:r>
            <a:r>
              <a:rPr lang="nl-NL" i="1" dirty="0"/>
              <a:t>dat</a:t>
            </a:r>
            <a:r>
              <a:rPr lang="nl-NL" dirty="0"/>
              <a:t>) gevolgd door ik, je……, persoonsnamen (</a:t>
            </a:r>
            <a:r>
              <a:rPr lang="nl-NL" dirty="0" err="1"/>
              <a:t>Annnelies</a:t>
            </a:r>
            <a:r>
              <a:rPr lang="nl-NL" dirty="0"/>
              <a:t>) zijn </a:t>
            </a:r>
            <a:r>
              <a:rPr lang="nl-NL" i="1" dirty="0"/>
              <a:t>gedachten</a:t>
            </a:r>
            <a:r>
              <a:rPr lang="nl-NL" dirty="0"/>
              <a:t> en geen gevoelens. </a:t>
            </a:r>
          </a:p>
          <a:p>
            <a:r>
              <a:rPr lang="nl-NL" dirty="0"/>
              <a:t>Gevoelens uiten: ik ben verdrietig, bang etc.  Echter: ik voel me niet begrepen is weer een gedachte (en geen gevoel).  </a:t>
            </a:r>
          </a:p>
        </p:txBody>
      </p:sp>
    </p:spTree>
    <p:extLst>
      <p:ext uri="{BB962C8B-B14F-4D97-AF65-F5344CB8AC3E}">
        <p14:creationId xmlns:p14="http://schemas.microsoft.com/office/powerpoint/2010/main" val="391521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3: Behoeften en verlangens</a:t>
            </a:r>
          </a:p>
        </p:txBody>
      </p:sp>
      <p:sp>
        <p:nvSpPr>
          <p:cNvPr id="3" name="Tijdelijke aanduiding voor inhoud 2"/>
          <p:cNvSpPr>
            <a:spLocks noGrp="1"/>
          </p:cNvSpPr>
          <p:nvPr>
            <p:ph idx="1"/>
          </p:nvPr>
        </p:nvSpPr>
        <p:spPr/>
        <p:txBody>
          <a:bodyPr/>
          <a:lstStyle/>
          <a:p>
            <a:pPr lvl="0"/>
            <a:r>
              <a:rPr lang="nl-NL" dirty="0">
                <a:solidFill>
                  <a:srgbClr val="FF0000"/>
                </a:solidFill>
              </a:rPr>
              <a:t>ALS WIJ ONZE BEHOEFTEN NIET OP WAARDE SCHATTEN….. ZULLEN ANDEREN DAT OOK NIET DOEN. </a:t>
            </a:r>
          </a:p>
          <a:p>
            <a:pPr lvl="0"/>
            <a:r>
              <a:rPr lang="nl-NL" i="1" u="sng" dirty="0"/>
              <a:t>Behoeften en verlangens</a:t>
            </a:r>
            <a:r>
              <a:rPr lang="nl-NL" dirty="0"/>
              <a:t> die op kortere of langere termijn vervuld dienen te worden. </a:t>
            </a:r>
          </a:p>
          <a:p>
            <a:pPr lvl="0"/>
            <a:r>
              <a:rPr lang="nl-NL" i="1" dirty="0"/>
              <a:t>(proces): </a:t>
            </a:r>
            <a:r>
              <a:rPr lang="nl-NL" dirty="0"/>
              <a:t>Verantwoordelijkheid nemen voor je eigen behoeften. Het benoemen hiervan, van de waarden, verlangens etc. waardoor onze gevoelens worden opgeroepen.</a:t>
            </a:r>
          </a:p>
          <a:p>
            <a:r>
              <a:rPr lang="nl-NL" i="1" dirty="0"/>
              <a:t>(valkuil): </a:t>
            </a:r>
            <a:r>
              <a:rPr lang="nl-NL" dirty="0"/>
              <a:t>vermenging met een strategie</a:t>
            </a:r>
            <a:endParaRPr lang="nl-NL" i="1" dirty="0"/>
          </a:p>
        </p:txBody>
      </p:sp>
    </p:spTree>
    <p:extLst>
      <p:ext uri="{BB962C8B-B14F-4D97-AF65-F5344CB8AC3E}">
        <p14:creationId xmlns:p14="http://schemas.microsoft.com/office/powerpoint/2010/main" val="370530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Even voorstellen</a:t>
            </a:r>
          </a:p>
        </p:txBody>
      </p:sp>
      <p:sp>
        <p:nvSpPr>
          <p:cNvPr id="3" name="Tijdelijke aanduiding voor inhoud 2"/>
          <p:cNvSpPr>
            <a:spLocks noGrp="1"/>
          </p:cNvSpPr>
          <p:nvPr>
            <p:ph idx="1"/>
          </p:nvPr>
        </p:nvSpPr>
        <p:spPr/>
        <p:txBody>
          <a:bodyPr/>
          <a:lstStyle/>
          <a:p>
            <a:r>
              <a:rPr lang="nl-NL" dirty="0"/>
              <a:t>Joukje </a:t>
            </a:r>
            <a:r>
              <a:rPr lang="nl-NL" dirty="0" err="1"/>
              <a:t>Garretsen</a:t>
            </a:r>
            <a:endParaRPr lang="nl-NL" dirty="0"/>
          </a:p>
          <a:p>
            <a:r>
              <a:rPr lang="nl-NL" dirty="0"/>
              <a:t>Huisarts </a:t>
            </a:r>
            <a:r>
              <a:rPr lang="nl-NL" dirty="0" err="1"/>
              <a:t>n.p</a:t>
            </a:r>
            <a:r>
              <a:rPr lang="nl-NL" dirty="0"/>
              <a:t>., SCEN arts</a:t>
            </a:r>
          </a:p>
          <a:p>
            <a:r>
              <a:rPr lang="nl-NL" dirty="0"/>
              <a:t>Coach / supervisor voor Medici (</a:t>
            </a:r>
            <a:r>
              <a:rPr lang="nl-NL" dirty="0" err="1"/>
              <a:t>CvM</a:t>
            </a:r>
            <a:r>
              <a:rPr lang="nl-NL" dirty="0"/>
              <a:t>), </a:t>
            </a:r>
            <a:r>
              <a:rPr lang="nl-NL" dirty="0" err="1"/>
              <a:t>intervisor</a:t>
            </a:r>
            <a:endParaRPr lang="nl-NL" dirty="0"/>
          </a:p>
          <a:p>
            <a:r>
              <a:rPr lang="nl-NL" dirty="0"/>
              <a:t>Accreditatiemedewerker bij ZEL</a:t>
            </a:r>
          </a:p>
          <a:p>
            <a:r>
              <a:rPr lang="nl-NL" dirty="0"/>
              <a:t>Ik ben onafhankelijk en word niet beïnvloed door anderen</a:t>
            </a:r>
          </a:p>
          <a:p>
            <a:endParaRPr lang="nl-NL" dirty="0"/>
          </a:p>
        </p:txBody>
      </p:sp>
    </p:spTree>
    <p:extLst>
      <p:ext uri="{BB962C8B-B14F-4D97-AF65-F5344CB8AC3E}">
        <p14:creationId xmlns:p14="http://schemas.microsoft.com/office/powerpoint/2010/main" val="2548815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4: Verzoek / wens</a:t>
            </a:r>
          </a:p>
        </p:txBody>
      </p:sp>
      <p:sp>
        <p:nvSpPr>
          <p:cNvPr id="3" name="Tijdelijke aanduiding voor inhoud 2"/>
          <p:cNvSpPr>
            <a:spLocks noGrp="1"/>
          </p:cNvSpPr>
          <p:nvPr>
            <p:ph idx="1"/>
          </p:nvPr>
        </p:nvSpPr>
        <p:spPr/>
        <p:txBody>
          <a:bodyPr/>
          <a:lstStyle/>
          <a:p>
            <a:pPr lvl="0"/>
            <a:r>
              <a:rPr lang="nl-NL" i="1" u="sng" dirty="0"/>
              <a:t>Verzoek</a:t>
            </a:r>
            <a:r>
              <a:rPr lang="nl-NL" u="sng" dirty="0"/>
              <a:t>.</a:t>
            </a:r>
            <a:r>
              <a:rPr lang="nl-NL" dirty="0"/>
              <a:t> Een vraag naar actie waarop de ander </a:t>
            </a:r>
            <a:r>
              <a:rPr lang="nl-NL" u="sng" dirty="0">
                <a:solidFill>
                  <a:srgbClr val="FF0000"/>
                </a:solidFill>
              </a:rPr>
              <a:t>straffeloos</a:t>
            </a:r>
            <a:r>
              <a:rPr lang="nl-NL" dirty="0"/>
              <a:t> nee kan zeggen. </a:t>
            </a:r>
          </a:p>
          <a:p>
            <a:r>
              <a:rPr lang="nl-NL" i="1" dirty="0"/>
              <a:t>(proces)</a:t>
            </a:r>
            <a:r>
              <a:rPr lang="nl-NL" dirty="0"/>
              <a:t>: Verzoeken </a:t>
            </a:r>
            <a:r>
              <a:rPr lang="nl-NL" i="1" dirty="0"/>
              <a:t>eerlijk en op een authentieke manier </a:t>
            </a:r>
            <a:r>
              <a:rPr lang="nl-NL" dirty="0"/>
              <a:t>uitspreken. Gebruik hierbij </a:t>
            </a:r>
            <a:r>
              <a:rPr lang="nl-NL" i="1" dirty="0"/>
              <a:t>positieve</a:t>
            </a:r>
            <a:r>
              <a:rPr lang="nl-NL" dirty="0"/>
              <a:t> taal. Als de spreker zich </a:t>
            </a:r>
            <a:r>
              <a:rPr lang="nl-NL" dirty="0">
                <a:solidFill>
                  <a:srgbClr val="FF0000"/>
                </a:solidFill>
              </a:rPr>
              <a:t>empathisch</a:t>
            </a:r>
            <a:r>
              <a:rPr lang="nl-NL" dirty="0"/>
              <a:t> uit betreft het een verzoek.</a:t>
            </a:r>
            <a:endParaRPr lang="nl-NL" i="1" dirty="0"/>
          </a:p>
          <a:p>
            <a:pPr lvl="0"/>
            <a:endParaRPr lang="nl-NL" dirty="0"/>
          </a:p>
          <a:p>
            <a:r>
              <a:rPr lang="nl-NL" i="1" dirty="0"/>
              <a:t>(valkuil): </a:t>
            </a:r>
            <a:r>
              <a:rPr lang="nl-NL" dirty="0"/>
              <a:t>eis (als de spreker probeert de ander zich schuldig te laten voelen).  </a:t>
            </a:r>
            <a:endParaRPr lang="nl-NL" i="1" dirty="0"/>
          </a:p>
        </p:txBody>
      </p:sp>
    </p:spTree>
    <p:extLst>
      <p:ext uri="{BB962C8B-B14F-4D97-AF65-F5344CB8AC3E}">
        <p14:creationId xmlns:p14="http://schemas.microsoft.com/office/powerpoint/2010/main" val="331634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39788" y="457200"/>
            <a:ext cx="11022698" cy="1600200"/>
          </a:xfrm>
        </p:spPr>
        <p:txBody>
          <a:bodyPr>
            <a:normAutofit fontScale="90000"/>
          </a:bodyPr>
          <a:lstStyle/>
          <a:p>
            <a:r>
              <a:rPr lang="nl-NL" sz="6000" dirty="0"/>
              <a:t>Mededogen, dat is wat ons verbindt</a:t>
            </a:r>
          </a:p>
        </p:txBody>
      </p:sp>
      <p:sp>
        <p:nvSpPr>
          <p:cNvPr id="4" name="Tijdelijke aanduiding voor inhoud 3"/>
          <p:cNvSpPr>
            <a:spLocks noGrp="1"/>
          </p:cNvSpPr>
          <p:nvPr>
            <p:ph idx="1"/>
          </p:nvPr>
        </p:nvSpPr>
        <p:spPr>
          <a:xfrm>
            <a:off x="7982464" y="802074"/>
            <a:ext cx="3595345" cy="4873625"/>
          </a:xfrm>
        </p:spPr>
        <p:txBody>
          <a:bodyPr/>
          <a:lstStyle/>
          <a:p>
            <a:pPr marL="0" indent="0">
              <a:buNone/>
            </a:pPr>
            <a:endParaRPr lang="nl-NL" dirty="0"/>
          </a:p>
          <a:p>
            <a:endParaRPr lang="nl-NL" sz="5400" dirty="0"/>
          </a:p>
        </p:txBody>
      </p:sp>
      <p:sp>
        <p:nvSpPr>
          <p:cNvPr id="5" name="Tijdelijke aanduiding voor tekst 4"/>
          <p:cNvSpPr>
            <a:spLocks noGrp="1"/>
          </p:cNvSpPr>
          <p:nvPr>
            <p:ph type="body" sz="half" idx="2"/>
          </p:nvPr>
        </p:nvSpPr>
        <p:spPr>
          <a:xfrm>
            <a:off x="839787" y="2057400"/>
            <a:ext cx="10738021" cy="3811588"/>
          </a:xfrm>
        </p:spPr>
        <p:txBody>
          <a:bodyPr>
            <a:noAutofit/>
          </a:bodyPr>
          <a:lstStyle/>
          <a:p>
            <a:r>
              <a:rPr lang="nl-NL" sz="3200" dirty="0"/>
              <a:t>Heel vaak vormen we ons een mening, een oordeel op het eerste gezicht. Zijn we ons eigenlijk wel bewust van wat een eerste indruk met ons doet? En kunnen we dan nog waarnemen zonder oordeel.</a:t>
            </a:r>
          </a:p>
          <a:p>
            <a:r>
              <a:rPr lang="nl-NL" sz="3200" dirty="0"/>
              <a:t>Dan kan zijn op basis van hoe iemand eruit ziet. Bv. piercings, tattoos.  Of hoe iemand gekleed is. Het haar? Gebit? </a:t>
            </a:r>
          </a:p>
          <a:p>
            <a:r>
              <a:rPr lang="nl-NL" sz="3200" i="1" u="sng" dirty="0"/>
              <a:t>Probeer eens een voorbeeld in gedachten te nemen. Wat dacht je en wat voelde je op dat moment. </a:t>
            </a:r>
          </a:p>
        </p:txBody>
      </p:sp>
    </p:spTree>
    <p:extLst>
      <p:ext uri="{BB962C8B-B14F-4D97-AF65-F5344CB8AC3E}">
        <p14:creationId xmlns:p14="http://schemas.microsoft.com/office/powerpoint/2010/main" val="300385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Feedback geven en ontvangen</a:t>
            </a:r>
          </a:p>
        </p:txBody>
      </p:sp>
      <p:sp>
        <p:nvSpPr>
          <p:cNvPr id="3" name="Tijdelijke aanduiding voor inhoud 2"/>
          <p:cNvSpPr>
            <a:spLocks noGrp="1"/>
          </p:cNvSpPr>
          <p:nvPr>
            <p:ph idx="1"/>
          </p:nvPr>
        </p:nvSpPr>
        <p:spPr/>
        <p:txBody>
          <a:bodyPr>
            <a:normAutofit/>
          </a:bodyPr>
          <a:lstStyle/>
          <a:p>
            <a:r>
              <a:rPr lang="nl-NL" dirty="0"/>
              <a:t>Wat is eigenlijk feedback? </a:t>
            </a:r>
          </a:p>
          <a:p>
            <a:r>
              <a:rPr lang="nl-NL" dirty="0"/>
              <a:t>Hoe komt het dat het vaak gevoeld wordt als kritiek? </a:t>
            </a:r>
          </a:p>
          <a:p>
            <a:r>
              <a:rPr lang="nl-NL" dirty="0"/>
              <a:t>Is het om te buigen naar een verrijkende ervaring?</a:t>
            </a:r>
          </a:p>
          <a:p>
            <a:r>
              <a:rPr lang="nl-NL" dirty="0"/>
              <a:t>Hoe vaak komt het voor dat mensen iets niet uitspreken en je wel non verbale signalen opvangt?</a:t>
            </a:r>
          </a:p>
          <a:p>
            <a:r>
              <a:rPr lang="nl-NL" dirty="0"/>
              <a:t>Kan het op een opbouwende manier? </a:t>
            </a:r>
          </a:p>
          <a:p>
            <a:r>
              <a:rPr lang="nl-NL" dirty="0"/>
              <a:t>De feedbacktrap! </a:t>
            </a:r>
          </a:p>
        </p:txBody>
      </p:sp>
    </p:spTree>
    <p:extLst>
      <p:ext uri="{BB962C8B-B14F-4D97-AF65-F5344CB8AC3E}">
        <p14:creationId xmlns:p14="http://schemas.microsoft.com/office/powerpoint/2010/main" val="519418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Feedback oefening met ‘de trap’. </a:t>
            </a:r>
          </a:p>
        </p:txBody>
      </p:sp>
      <p:graphicFrame>
        <p:nvGraphicFramePr>
          <p:cNvPr id="3" name="Tabel 2"/>
          <p:cNvGraphicFramePr>
            <a:graphicFrameLocks noGrp="1"/>
          </p:cNvGraphicFramePr>
          <p:nvPr>
            <p:extLst>
              <p:ext uri="{D42A27DB-BD31-4B8C-83A1-F6EECF244321}">
                <p14:modId xmlns:p14="http://schemas.microsoft.com/office/powerpoint/2010/main" val="3544033641"/>
              </p:ext>
            </p:extLst>
          </p:nvPr>
        </p:nvGraphicFramePr>
        <p:xfrm>
          <a:off x="380998" y="203199"/>
          <a:ext cx="11607804" cy="7014447"/>
        </p:xfrm>
        <a:graphic>
          <a:graphicData uri="http://schemas.openxmlformats.org/drawingml/2006/table">
            <a:tbl>
              <a:tblPr>
                <a:tableStyleId>{5C22544A-7EE6-4342-B048-85BDC9FD1C3A}</a:tableStyleId>
              </a:tblPr>
              <a:tblGrid>
                <a:gridCol w="2570559">
                  <a:extLst>
                    <a:ext uri="{9D8B030D-6E8A-4147-A177-3AD203B41FA5}">
                      <a16:colId xmlns:a16="http://schemas.microsoft.com/office/drawing/2014/main" xmlns="" val="20000"/>
                    </a:ext>
                  </a:extLst>
                </a:gridCol>
                <a:gridCol w="2570559">
                  <a:extLst>
                    <a:ext uri="{9D8B030D-6E8A-4147-A177-3AD203B41FA5}">
                      <a16:colId xmlns:a16="http://schemas.microsoft.com/office/drawing/2014/main" xmlns="" val="20001"/>
                    </a:ext>
                  </a:extLst>
                </a:gridCol>
                <a:gridCol w="2570559">
                  <a:extLst>
                    <a:ext uri="{9D8B030D-6E8A-4147-A177-3AD203B41FA5}">
                      <a16:colId xmlns:a16="http://schemas.microsoft.com/office/drawing/2014/main" xmlns="" val="20002"/>
                    </a:ext>
                  </a:extLst>
                </a:gridCol>
                <a:gridCol w="2570559">
                  <a:extLst>
                    <a:ext uri="{9D8B030D-6E8A-4147-A177-3AD203B41FA5}">
                      <a16:colId xmlns:a16="http://schemas.microsoft.com/office/drawing/2014/main" xmlns="" val="20003"/>
                    </a:ext>
                  </a:extLst>
                </a:gridCol>
                <a:gridCol w="1325568">
                  <a:extLst>
                    <a:ext uri="{9D8B030D-6E8A-4147-A177-3AD203B41FA5}">
                      <a16:colId xmlns:a16="http://schemas.microsoft.com/office/drawing/2014/main" xmlns="" val="20004"/>
                    </a:ext>
                  </a:extLst>
                </a:gridCol>
              </a:tblGrid>
              <a:tr h="863601">
                <a:tc>
                  <a:txBody>
                    <a:bodyPr/>
                    <a:lstStyle/>
                    <a:p>
                      <a:pPr marL="228600">
                        <a:spcAft>
                          <a:spcPts val="0"/>
                        </a:spcAft>
                        <a:tabLst>
                          <a:tab pos="2171700" algn="l"/>
                          <a:tab pos="3886200" algn="l"/>
                        </a:tabLst>
                      </a:pPr>
                      <a:r>
                        <a:rPr lang="nl-NL" sz="2800" dirty="0">
                          <a:effectLst/>
                        </a:rPr>
                        <a:t>De feedbacktrap</a:t>
                      </a: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3886200" algn="l"/>
                        </a:tabLst>
                      </a:pPr>
                      <a:r>
                        <a:rPr lang="nl-NL" sz="1000" kern="0" spc="100">
                          <a:effectLst/>
                        </a:rPr>
                        <a:t> </a:t>
                      </a:r>
                      <a:endParaRPr lang="nl-NL" sz="1000" b="1" i="1" kern="0">
                        <a:effectLst/>
                        <a:latin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3886200" algn="l"/>
                        </a:tabLst>
                      </a:pPr>
                      <a:r>
                        <a:rPr lang="nl-NL" sz="1000" kern="0" spc="100" dirty="0">
                          <a:effectLst/>
                        </a:rPr>
                        <a:t> </a:t>
                      </a:r>
                      <a:endParaRPr lang="nl-NL" sz="1000" b="1" i="1" kern="0" dirty="0">
                        <a:effectLst/>
                        <a:latin typeface="Times New Roman" panose="02020603050405020304" pitchFamily="18" charset="0"/>
                        <a:cs typeface="Times New Roman" panose="02020603050405020304" pitchFamily="18" charset="0"/>
                      </a:endParaRPr>
                    </a:p>
                  </a:txBody>
                  <a:tcPr marL="44450" marR="44450" marT="0" marB="0"/>
                </a:tc>
                <a:tc>
                  <a:txBody>
                    <a:bodyPr/>
                    <a:lstStyle/>
                    <a:p>
                      <a:pPr marL="129540">
                        <a:spcAft>
                          <a:spcPts val="0"/>
                        </a:spcAft>
                        <a:tabLst>
                          <a:tab pos="3886200" algn="l"/>
                        </a:tabLst>
                      </a:pPr>
                      <a:r>
                        <a:rPr lang="nl-NL" sz="1800" kern="0" spc="100" dirty="0">
                          <a:effectLst/>
                        </a:rPr>
                        <a:t>Stilte</a:t>
                      </a:r>
                      <a:endParaRPr lang="nl-NL" sz="1800" kern="0" dirty="0">
                        <a:effectLst/>
                      </a:endParaRPr>
                    </a:p>
                    <a:p>
                      <a:pPr>
                        <a:spcAft>
                          <a:spcPts val="0"/>
                        </a:spcAft>
                      </a:pPr>
                      <a:r>
                        <a:rPr lang="nl-NL" sz="900" dirty="0">
                          <a:effectLst/>
                        </a:rPr>
                        <a:t> </a:t>
                      </a:r>
                      <a:endParaRPr lang="nl-NL"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xmlns="" val="10000"/>
                  </a:ext>
                </a:extLst>
              </a:tr>
              <a:tr h="1485900">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endParaRPr lang="nl-NL" dirty="0"/>
                    </a:p>
                  </a:txBody>
                  <a:tcPr marL="44450" marR="44450" marT="0" marB="0"/>
                </a:tc>
                <a:tc>
                  <a:txBody>
                    <a:bodyPr/>
                    <a:lstStyle/>
                    <a:p>
                      <a:endParaRPr lang="nl-NL" dirty="0"/>
                    </a:p>
                  </a:txBody>
                  <a:tcPr marL="44450" marR="44450" marT="0" marB="0"/>
                </a:tc>
                <a:tc>
                  <a:txBody>
                    <a:bodyPr/>
                    <a:lstStyle/>
                    <a:p>
                      <a:pPr marL="228600">
                        <a:spcAft>
                          <a:spcPts val="0"/>
                        </a:spcAft>
                        <a:tabLst>
                          <a:tab pos="3886200" algn="l"/>
                        </a:tabLst>
                      </a:pPr>
                      <a:r>
                        <a:rPr lang="nl-NL" sz="1800" kern="0" spc="100" dirty="0">
                          <a:effectLst/>
                        </a:rPr>
                        <a:t>Stap 4</a:t>
                      </a:r>
                      <a:endParaRPr lang="nl-NL" sz="1800" kern="0" dirty="0">
                        <a:effectLst/>
                      </a:endParaRPr>
                    </a:p>
                    <a:p>
                      <a:pPr marL="228600">
                        <a:spcAft>
                          <a:spcPts val="0"/>
                        </a:spcAft>
                        <a:tabLst>
                          <a:tab pos="3886200" algn="l"/>
                        </a:tabLst>
                      </a:pPr>
                      <a:r>
                        <a:rPr lang="nl-NL" sz="1800" dirty="0">
                          <a:effectLst/>
                        </a:rPr>
                        <a:t>Mijn vraag/</a:t>
                      </a:r>
                    </a:p>
                    <a:p>
                      <a:pPr marL="228600">
                        <a:spcAft>
                          <a:spcPts val="0"/>
                        </a:spcAft>
                        <a:tabLst>
                          <a:tab pos="3886200" algn="l"/>
                        </a:tabLst>
                      </a:pPr>
                      <a:r>
                        <a:rPr lang="nl-NL" sz="1800" dirty="0">
                          <a:effectLst/>
                        </a:rPr>
                        <a:t>voorstel is…</a:t>
                      </a:r>
                    </a:p>
                    <a:p>
                      <a:pPr marL="228600">
                        <a:spcAft>
                          <a:spcPts val="0"/>
                        </a:spcAft>
                        <a:tabLst>
                          <a:tab pos="3886200" algn="l"/>
                        </a:tabLst>
                      </a:pPr>
                      <a:r>
                        <a:rPr lang="nl-NL" sz="1800" dirty="0">
                          <a:effectLst/>
                        </a:rPr>
                        <a:t>Wat ik verwacht…</a:t>
                      </a:r>
                    </a:p>
                    <a:p>
                      <a:pPr marL="228600">
                        <a:spcAft>
                          <a:spcPts val="0"/>
                        </a:spcAft>
                        <a:tabLst>
                          <a:tab pos="3886200" algn="l"/>
                        </a:tabLst>
                      </a:pPr>
                      <a:r>
                        <a:rPr lang="nl-NL" sz="1800" kern="0" dirty="0">
                          <a:effectLst/>
                        </a:rPr>
                        <a:t>Ik wil je vragen…</a:t>
                      </a:r>
                      <a:endParaRPr lang="nl-NL" sz="1800" b="1" i="1" kern="0" dirty="0">
                        <a:effectLst/>
                        <a:latin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3886200" algn="l"/>
                        </a:tabLst>
                      </a:pPr>
                      <a:r>
                        <a:rPr lang="nl-NL" sz="1000" kern="0">
                          <a:effectLst/>
                        </a:rPr>
                        <a:t> </a:t>
                      </a:r>
                    </a:p>
                    <a:p>
                      <a:pPr marL="228600">
                        <a:spcAft>
                          <a:spcPts val="0"/>
                        </a:spcAft>
                        <a:tabLst>
                          <a:tab pos="3886200" algn="l"/>
                        </a:tabLst>
                      </a:pPr>
                      <a:r>
                        <a:rPr lang="nl-NL" sz="9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0001"/>
                  </a:ext>
                </a:extLst>
              </a:tr>
              <a:tr h="1117600">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endParaRPr lang="nl-NL" sz="20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44450" marR="44450" marT="0" marB="0"/>
                </a:tc>
                <a:tc>
                  <a:txBody>
                    <a:bodyPr/>
                    <a:lstStyle/>
                    <a:p>
                      <a:pPr marL="194310">
                        <a:spcAft>
                          <a:spcPts val="0"/>
                        </a:spcAft>
                        <a:tabLst>
                          <a:tab pos="3886200" algn="l"/>
                        </a:tabLst>
                      </a:pPr>
                      <a:r>
                        <a:rPr lang="nl-NL" sz="1800" kern="0" spc="100" dirty="0">
                          <a:effectLst/>
                        </a:rPr>
                        <a:t>Stap 3</a:t>
                      </a:r>
                      <a:endParaRPr lang="nl-NL" sz="1800" kern="0" spc="0" dirty="0">
                        <a:effectLst/>
                      </a:endParaRPr>
                    </a:p>
                    <a:p>
                      <a:pPr marL="194310">
                        <a:spcAft>
                          <a:spcPts val="0"/>
                        </a:spcAft>
                        <a:tabLst>
                          <a:tab pos="3886200" algn="l"/>
                        </a:tabLst>
                      </a:pPr>
                      <a:r>
                        <a:rPr lang="nl-NL" sz="1800" dirty="0">
                          <a:effectLst/>
                        </a:rPr>
                        <a:t>Herken je dit?  </a:t>
                      </a:r>
                    </a:p>
                    <a:p>
                      <a:pPr>
                        <a:spcAft>
                          <a:spcPts val="0"/>
                        </a:spcAft>
                        <a:tabLst>
                          <a:tab pos="449580" algn="l"/>
                        </a:tabLst>
                      </a:pPr>
                      <a:r>
                        <a:rPr lang="nl-NL" sz="1800" dirty="0">
                          <a:effectLst/>
                        </a:rPr>
                        <a:t>Kun je je daar iets bij voorstellen?   </a:t>
                      </a:r>
                      <a:endParaRPr lang="nl-NL" sz="18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marL="228600">
                        <a:spcAft>
                          <a:spcPts val="0"/>
                        </a:spcAft>
                        <a:tabLst>
                          <a:tab pos="3886200" algn="l"/>
                        </a:tabLst>
                      </a:pPr>
                      <a:r>
                        <a:rPr lang="nl-NL" sz="900" spc="1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0002"/>
                  </a:ext>
                </a:extLst>
              </a:tr>
              <a:tr h="1460500">
                <a:tc>
                  <a:txBody>
                    <a:bodyPr/>
                    <a:lstStyle/>
                    <a:p>
                      <a:pPr marL="228600">
                        <a:spcAft>
                          <a:spcPts val="0"/>
                        </a:spcAft>
                        <a:tabLst>
                          <a:tab pos="2171700" algn="l"/>
                          <a:tab pos="3886200" algn="l"/>
                        </a:tabLst>
                      </a:pPr>
                      <a:endParaRPr lang="nl-NL" sz="20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44450" marR="44450" marT="0" marB="0"/>
                </a:tc>
                <a:tc>
                  <a:txBody>
                    <a:bodyPr/>
                    <a:lstStyle/>
                    <a:p>
                      <a:pPr marL="228600">
                        <a:spcAft>
                          <a:spcPts val="0"/>
                        </a:spcAft>
                        <a:tabLst>
                          <a:tab pos="3886200" algn="l"/>
                        </a:tabLst>
                      </a:pPr>
                      <a:r>
                        <a:rPr lang="nl-NL" sz="1800" kern="0" spc="100" dirty="0">
                          <a:effectLst/>
                        </a:rPr>
                        <a:t>Stap 2</a:t>
                      </a:r>
                      <a:endParaRPr lang="nl-NL" sz="1800" kern="0" dirty="0">
                        <a:effectLst/>
                      </a:endParaRPr>
                    </a:p>
                    <a:p>
                      <a:pPr marL="228600">
                        <a:spcAft>
                          <a:spcPts val="0"/>
                        </a:spcAft>
                        <a:tabLst>
                          <a:tab pos="2057400" algn="l"/>
                          <a:tab pos="3886200" algn="l"/>
                        </a:tabLst>
                      </a:pPr>
                      <a:r>
                        <a:rPr lang="nl-NL" sz="1800" dirty="0">
                          <a:effectLst/>
                        </a:rPr>
                        <a:t>Het effect is dat…</a:t>
                      </a:r>
                    </a:p>
                    <a:p>
                      <a:pPr marL="228600">
                        <a:spcAft>
                          <a:spcPts val="0"/>
                        </a:spcAft>
                        <a:tabLst>
                          <a:tab pos="2057400" algn="l"/>
                          <a:tab pos="3886200" algn="l"/>
                        </a:tabLst>
                      </a:pPr>
                      <a:r>
                        <a:rPr lang="nl-NL" sz="1800" dirty="0">
                          <a:effectLst/>
                        </a:rPr>
                        <a:t>Hierdoor…</a:t>
                      </a:r>
                    </a:p>
                    <a:p>
                      <a:pPr marL="228600">
                        <a:spcAft>
                          <a:spcPts val="0"/>
                        </a:spcAft>
                        <a:tabLst>
                          <a:tab pos="2057400" algn="l"/>
                          <a:tab pos="3886200" algn="l"/>
                        </a:tabLst>
                      </a:pPr>
                      <a:r>
                        <a:rPr lang="nl-NL" sz="1800" dirty="0">
                          <a:effectLst/>
                        </a:rPr>
                        <a:t>Dat heeft tot gevolg dat…</a:t>
                      </a:r>
                      <a:endParaRPr lang="nl-NL" sz="18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0003"/>
                  </a:ext>
                </a:extLst>
              </a:tr>
              <a:tr h="2086846">
                <a:tc>
                  <a:txBody>
                    <a:bodyPr/>
                    <a:lstStyle/>
                    <a:p>
                      <a:pPr marL="228600">
                        <a:spcAft>
                          <a:spcPts val="0"/>
                        </a:spcAft>
                        <a:tabLst>
                          <a:tab pos="3886200" algn="l"/>
                        </a:tabLst>
                      </a:pPr>
                      <a:r>
                        <a:rPr lang="nl-NL" sz="1800" kern="0" spc="100" dirty="0">
                          <a:effectLst/>
                        </a:rPr>
                        <a:t>Stap 1</a:t>
                      </a:r>
                      <a:endParaRPr lang="nl-NL" sz="1800" kern="0" dirty="0">
                        <a:effectLst/>
                      </a:endParaRPr>
                    </a:p>
                    <a:p>
                      <a:pPr marL="228600">
                        <a:spcAft>
                          <a:spcPts val="0"/>
                        </a:spcAft>
                        <a:tabLst>
                          <a:tab pos="2171700" algn="l"/>
                          <a:tab pos="3886200" algn="l"/>
                        </a:tabLst>
                      </a:pPr>
                      <a:r>
                        <a:rPr lang="nl-NL" sz="1800" dirty="0">
                          <a:effectLst/>
                        </a:rPr>
                        <a:t>Ik zie dat…</a:t>
                      </a:r>
                    </a:p>
                    <a:p>
                      <a:pPr marL="228600">
                        <a:spcAft>
                          <a:spcPts val="0"/>
                        </a:spcAft>
                        <a:tabLst>
                          <a:tab pos="2171700" algn="l"/>
                          <a:tab pos="3886200" algn="l"/>
                        </a:tabLst>
                      </a:pPr>
                      <a:r>
                        <a:rPr lang="nl-NL" sz="1800" dirty="0">
                          <a:effectLst/>
                        </a:rPr>
                        <a:t>Ik hoor je zeggen dat…</a:t>
                      </a:r>
                    </a:p>
                    <a:p>
                      <a:pPr marL="228600">
                        <a:spcAft>
                          <a:spcPts val="0"/>
                        </a:spcAft>
                        <a:tabLst>
                          <a:tab pos="2171700" algn="l"/>
                          <a:tab pos="3886200" algn="l"/>
                        </a:tabLst>
                      </a:pPr>
                      <a:r>
                        <a:rPr lang="nl-NL" sz="1800" dirty="0">
                          <a:effectLst/>
                        </a:rPr>
                        <a:t>Ik merk dat…</a:t>
                      </a:r>
                    </a:p>
                    <a:p>
                      <a:pPr marL="228600">
                        <a:spcAft>
                          <a:spcPts val="0"/>
                        </a:spcAft>
                        <a:tabLst>
                          <a:tab pos="2171700" algn="l"/>
                          <a:tab pos="3886200" algn="l"/>
                        </a:tabLst>
                      </a:pPr>
                      <a:r>
                        <a:rPr lang="nl-NL" sz="1800" dirty="0">
                          <a:effectLst/>
                        </a:rPr>
                        <a:t> </a:t>
                      </a:r>
                      <a:endParaRPr lang="nl-NL" sz="18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a:effectLst/>
                        </a:rPr>
                        <a:t> </a:t>
                      </a:r>
                      <a:endParaRPr lang="nl-NL" sz="90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marL="228600">
                        <a:spcAft>
                          <a:spcPts val="0"/>
                        </a:spcAft>
                        <a:tabLst>
                          <a:tab pos="2171700" algn="l"/>
                          <a:tab pos="3886200" algn="l"/>
                        </a:tabLst>
                      </a:pPr>
                      <a:r>
                        <a:rPr lang="nl-NL" sz="900" dirty="0">
                          <a:effectLst/>
                        </a:rPr>
                        <a:t> </a:t>
                      </a:r>
                      <a:endParaRPr lang="nl-NL" sz="900" dirty="0">
                        <a:effectLst/>
                        <a:latin typeface="Lucida Sans Unicode" panose="020B0602030504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0004"/>
                  </a:ext>
                </a:extLst>
              </a:tr>
            </a:tbl>
          </a:graphicData>
        </a:graphic>
      </p:graphicFrame>
      <p:sp>
        <p:nvSpPr>
          <p:cNvPr id="4" name="AutoShape 1"/>
          <p:cNvSpPr>
            <a:spLocks noChangeArrowheads="1"/>
          </p:cNvSpPr>
          <p:nvPr/>
        </p:nvSpPr>
        <p:spPr bwMode="auto">
          <a:xfrm>
            <a:off x="3632200" y="2647950"/>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5" name="AutoShape 2"/>
          <p:cNvSpPr>
            <a:spLocks noChangeArrowheads="1"/>
          </p:cNvSpPr>
          <p:nvPr/>
        </p:nvSpPr>
        <p:spPr bwMode="auto">
          <a:xfrm>
            <a:off x="3670300" y="2689225"/>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6" name="AutoShape 3"/>
          <p:cNvSpPr>
            <a:spLocks noChangeArrowheads="1"/>
          </p:cNvSpPr>
          <p:nvPr/>
        </p:nvSpPr>
        <p:spPr bwMode="auto">
          <a:xfrm>
            <a:off x="3668713" y="2611438"/>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7" name="Rectangle 4"/>
          <p:cNvSpPr>
            <a:spLocks noChangeArrowheads="1"/>
          </p:cNvSpPr>
          <p:nvPr/>
        </p:nvSpPr>
        <p:spPr bwMode="auto">
          <a:xfrm>
            <a:off x="838200" y="2446338"/>
            <a:ext cx="1420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45720" rIns="91440" bIns="0" numCol="1" anchor="ctr" anchorCtr="0" compatLnSpc="1">
            <a:prstTxWarp prst="textNoShape">
              <a:avLst/>
            </a:prstTxWarp>
            <a:spAutoFit/>
          </a:bodyPr>
          <a:lstStyle>
            <a:lvl1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1pPr>
            <a:lvl2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2pPr>
            <a:lvl3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3pPr>
            <a:lvl4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4pPr>
            <a:lvl5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5pPr>
            <a:lvl6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6pPr>
            <a:lvl7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7pPr>
            <a:lvl8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8pPr>
            <a:lvl9pPr eaLnBrk="0" fontAlgn="base" hangingPunct="0">
              <a:spcBef>
                <a:spcPct val="0"/>
              </a:spcBef>
              <a:spcAft>
                <a:spcPct val="0"/>
              </a:spcAft>
              <a:tabLst>
                <a:tab pos="2171700" algn="l"/>
                <a:tab pos="3886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71700" algn="l"/>
                <a:tab pos="3886200" algn="l"/>
              </a:tabLst>
            </a:pPr>
            <a:r>
              <a:rPr kumimoji="0" lang="nl-NL" altLang="nl-NL" sz="9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Hieronder zijn deze stappen in schema afgebeeld.</a:t>
            </a:r>
            <a:endParaRPr kumimoji="0" lang="nl-NL" altLang="nl-NL"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171700" algn="l"/>
                <a:tab pos="3886200" algn="l"/>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588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3189" y="365125"/>
            <a:ext cx="10550611" cy="5936821"/>
          </a:xfrm>
        </p:spPr>
        <p:txBody>
          <a:bodyPr>
            <a:normAutofit/>
          </a:bodyPr>
          <a:lstStyle/>
          <a:p>
            <a:r>
              <a:rPr lang="nl-NL" dirty="0"/>
              <a:t>Oefening met ‘de trap’.</a:t>
            </a:r>
            <a:br>
              <a:rPr lang="nl-NL" dirty="0"/>
            </a:br>
            <a:r>
              <a:rPr lang="nl-NL" dirty="0"/>
              <a:t/>
            </a:r>
            <a:br>
              <a:rPr lang="nl-NL" dirty="0"/>
            </a:br>
            <a:r>
              <a:rPr lang="nl-NL" dirty="0"/>
              <a:t>Vorm drietallen</a:t>
            </a:r>
            <a:br>
              <a:rPr lang="nl-NL" dirty="0"/>
            </a:br>
            <a:r>
              <a:rPr lang="nl-NL" sz="3100" dirty="0"/>
              <a:t>1. Casusinbrenger. (mij is iets opgevallen wat me bezighoudt).</a:t>
            </a:r>
            <a:br>
              <a:rPr lang="nl-NL" sz="3100" dirty="0"/>
            </a:br>
            <a:r>
              <a:rPr lang="nl-NL" sz="3100" dirty="0"/>
              <a:t>Geeft een ander feedback volgens de trap. </a:t>
            </a:r>
            <a:br>
              <a:rPr lang="nl-NL" sz="3100" dirty="0"/>
            </a:br>
            <a:r>
              <a:rPr lang="nl-NL" sz="3100" dirty="0"/>
              <a:t>2. Ander (patiënt of arts) ontvangt deze feedback en reageert. </a:t>
            </a:r>
            <a:br>
              <a:rPr lang="nl-NL" sz="3100" dirty="0"/>
            </a:br>
            <a:r>
              <a:rPr lang="nl-NL" sz="3100" dirty="0"/>
              <a:t>3. Derde observeert wat er gebeurt en noteert wat opvalt. </a:t>
            </a:r>
            <a:br>
              <a:rPr lang="nl-NL" sz="3100" dirty="0"/>
            </a:br>
            <a:r>
              <a:rPr lang="nl-NL" sz="3100" dirty="0"/>
              <a:t>Daarna analyse in drietal. Wat viel op? Hoe ging het? Is het een manier waar mee te werken valt? </a:t>
            </a:r>
            <a:br>
              <a:rPr lang="nl-NL" sz="3100" dirty="0"/>
            </a:br>
            <a:r>
              <a:rPr lang="nl-NL" sz="3100" dirty="0"/>
              <a:t>4. Wisselen van rol</a:t>
            </a:r>
          </a:p>
        </p:txBody>
      </p:sp>
    </p:spTree>
    <p:extLst>
      <p:ext uri="{BB962C8B-B14F-4D97-AF65-F5344CB8AC3E}">
        <p14:creationId xmlns:p14="http://schemas.microsoft.com/office/powerpoint/2010/main" val="3494458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312640-41C0-3041-AA58-15241E171D67}"/>
              </a:ext>
            </a:extLst>
          </p:cNvPr>
          <p:cNvSpPr>
            <a:spLocks noGrp="1"/>
          </p:cNvSpPr>
          <p:nvPr>
            <p:ph type="title"/>
          </p:nvPr>
        </p:nvSpPr>
        <p:spPr/>
        <p:txBody>
          <a:bodyPr/>
          <a:lstStyle/>
          <a:p>
            <a:r>
              <a:rPr lang="nl-NL" dirty="0"/>
              <a:t>Plenair</a:t>
            </a:r>
          </a:p>
        </p:txBody>
      </p:sp>
      <p:sp>
        <p:nvSpPr>
          <p:cNvPr id="4" name="Tekstvak 3">
            <a:extLst>
              <a:ext uri="{FF2B5EF4-FFF2-40B4-BE49-F238E27FC236}">
                <a16:creationId xmlns:a16="http://schemas.microsoft.com/office/drawing/2014/main" xmlns="" id="{C02477C8-8641-2842-A979-51CF612F6B3F}"/>
              </a:ext>
            </a:extLst>
          </p:cNvPr>
          <p:cNvSpPr txBox="1"/>
          <p:nvPr/>
        </p:nvSpPr>
        <p:spPr>
          <a:xfrm>
            <a:off x="838200" y="1994052"/>
            <a:ext cx="8075364" cy="1569660"/>
          </a:xfrm>
          <a:prstGeom prst="rect">
            <a:avLst/>
          </a:prstGeom>
          <a:noFill/>
        </p:spPr>
        <p:txBody>
          <a:bodyPr wrap="square" rtlCol="0">
            <a:spAutoFit/>
          </a:bodyPr>
          <a:lstStyle/>
          <a:p>
            <a:r>
              <a:rPr lang="nl-NL" sz="2400" dirty="0"/>
              <a:t>Welke opvallende dingen willen jullie nog delen met de groep</a:t>
            </a:r>
          </a:p>
          <a:p>
            <a:r>
              <a:rPr lang="nl-NL" sz="2400" dirty="0"/>
              <a:t>Wat deed je al goed?</a:t>
            </a:r>
          </a:p>
          <a:p>
            <a:r>
              <a:rPr lang="nl-NL" sz="2400" dirty="0"/>
              <a:t>Wat neem je je voor om anders te gaan doen?</a:t>
            </a:r>
          </a:p>
          <a:p>
            <a:endParaRPr lang="nl-NL" sz="2400" dirty="0"/>
          </a:p>
        </p:txBody>
      </p:sp>
    </p:spTree>
    <p:extLst>
      <p:ext uri="{BB962C8B-B14F-4D97-AF65-F5344CB8AC3E}">
        <p14:creationId xmlns:p14="http://schemas.microsoft.com/office/powerpoint/2010/main" val="4214221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de leerdoelen? </a:t>
            </a:r>
          </a:p>
        </p:txBody>
      </p:sp>
      <p:sp>
        <p:nvSpPr>
          <p:cNvPr id="3" name="Tijdelijke aanduiding voor inhoud 2"/>
          <p:cNvSpPr>
            <a:spLocks noGrp="1"/>
          </p:cNvSpPr>
          <p:nvPr>
            <p:ph idx="1"/>
          </p:nvPr>
        </p:nvSpPr>
        <p:spPr/>
        <p:txBody>
          <a:bodyPr/>
          <a:lstStyle/>
          <a:p>
            <a:pPr marL="0" indent="0">
              <a:buNone/>
            </a:pPr>
            <a:endParaRPr lang="nl-NL" dirty="0"/>
          </a:p>
          <a:p>
            <a:r>
              <a:rPr lang="nl-NL" dirty="0"/>
              <a:t>Je gaat beter luisteren, omdat je ervaart dat dat een essentiële voorwaarde is voor (geweldloos) communiceren. </a:t>
            </a:r>
          </a:p>
          <a:p>
            <a:r>
              <a:rPr lang="nl-NL" dirty="0"/>
              <a:t>Je gaat op een opbouwende manier feedback geven.</a:t>
            </a:r>
          </a:p>
          <a:p>
            <a:r>
              <a:rPr lang="nl-NL" dirty="0"/>
              <a:t>Je gaat degene die jou feedback geeft bedanken, omdat het een cadeau is. (zelfs als het kritische feedback is). </a:t>
            </a:r>
          </a:p>
          <a:p>
            <a:r>
              <a:rPr lang="nl-NL" dirty="0"/>
              <a:t>Je gaat mét elkaar communiceren en niet óver elkaar. </a:t>
            </a:r>
          </a:p>
          <a:p>
            <a:r>
              <a:rPr lang="nl-NL" dirty="0"/>
              <a:t>Je kijkt kritisch naar je eigen rol en ontdekt dat dat nieuwe inzichten geeft. </a:t>
            </a:r>
          </a:p>
          <a:p>
            <a:endParaRPr lang="nl-NL" dirty="0"/>
          </a:p>
          <a:p>
            <a:endParaRPr lang="nl-NL" dirty="0"/>
          </a:p>
        </p:txBody>
      </p:sp>
    </p:spTree>
    <p:extLst>
      <p:ext uri="{BB962C8B-B14F-4D97-AF65-F5344CB8AC3E}">
        <p14:creationId xmlns:p14="http://schemas.microsoft.com/office/powerpoint/2010/main" val="415119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86F450-AD65-4341-8710-AFF7A0A5B499}"/>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xmlns="" id="{F165E7EF-01B7-F040-BE34-4BC273914B69}"/>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74701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eigenlijk                              ‘geweldloze’ communicatie? </a:t>
            </a:r>
          </a:p>
        </p:txBody>
      </p:sp>
      <p:sp>
        <p:nvSpPr>
          <p:cNvPr id="3" name="Tijdelijke aanduiding voor inhoud 2"/>
          <p:cNvSpPr>
            <a:spLocks noGrp="1"/>
          </p:cNvSpPr>
          <p:nvPr>
            <p:ph idx="1"/>
          </p:nvPr>
        </p:nvSpPr>
        <p:spPr/>
        <p:txBody>
          <a:bodyPr/>
          <a:lstStyle/>
          <a:p>
            <a:r>
              <a:rPr lang="nl-NL" dirty="0"/>
              <a:t>Om bevredigende relaties te ontwikkelen</a:t>
            </a:r>
          </a:p>
          <a:p>
            <a:r>
              <a:rPr lang="nl-NL" dirty="0"/>
              <a:t>Om onze behoeften te vervullen</a:t>
            </a:r>
          </a:p>
          <a:p>
            <a:r>
              <a:rPr lang="nl-NL" dirty="0"/>
              <a:t>Om onze manier van omgaan met conflicten te veranderen</a:t>
            </a:r>
          </a:p>
          <a:p>
            <a:r>
              <a:rPr lang="nl-NL" dirty="0"/>
              <a:t>Om kwetsende communicatie te kunnen veranderen, ombuigen of zelfs voorkomen. </a:t>
            </a:r>
          </a:p>
        </p:txBody>
      </p:sp>
    </p:spTree>
    <p:extLst>
      <p:ext uri="{BB962C8B-B14F-4D97-AF65-F5344CB8AC3E}">
        <p14:creationId xmlns:p14="http://schemas.microsoft.com/office/powerpoint/2010/main" val="196481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3422" y="0"/>
            <a:ext cx="10515600" cy="1325563"/>
          </a:xfrm>
        </p:spPr>
        <p:txBody>
          <a:bodyPr/>
          <a:lstStyle/>
          <a:p>
            <a:r>
              <a:rPr lang="nl-NL" dirty="0">
                <a:solidFill>
                  <a:schemeClr val="accent5">
                    <a:lumMod val="75000"/>
                  </a:schemeClr>
                </a:solidFill>
              </a:rPr>
              <a:t>Horen, zien en zwijgen….</a:t>
            </a:r>
          </a:p>
        </p:txBody>
      </p:sp>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337684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a:t>Wat gaan we vanavond doen? </a:t>
            </a:r>
          </a:p>
        </p:txBody>
      </p:sp>
      <p:sp>
        <p:nvSpPr>
          <p:cNvPr id="8" name="Tijdelijke aanduiding voor inhoud 7"/>
          <p:cNvSpPr>
            <a:spLocks noGrp="1"/>
          </p:cNvSpPr>
          <p:nvPr>
            <p:ph idx="1"/>
          </p:nvPr>
        </p:nvSpPr>
        <p:spPr/>
        <p:txBody>
          <a:bodyPr>
            <a:normAutofit/>
          </a:bodyPr>
          <a:lstStyle/>
          <a:p>
            <a:r>
              <a:rPr lang="nl-NL" dirty="0"/>
              <a:t>We gaan ons beseffen dat communiceren een kunst is</a:t>
            </a:r>
          </a:p>
          <a:p>
            <a:r>
              <a:rPr lang="nl-NL" dirty="0"/>
              <a:t>We gaan elkaar op een respectvolle manier (positieve) feedback     geven </a:t>
            </a:r>
          </a:p>
          <a:p>
            <a:r>
              <a:rPr lang="nl-NL" dirty="0"/>
              <a:t> We gaan onderzoeken hoe we gewoonlijk zelf </a:t>
            </a:r>
            <a:r>
              <a:rPr lang="nl-NL" dirty="0" err="1"/>
              <a:t>communice</a:t>
            </a:r>
            <a:r>
              <a:rPr lang="nl-NL" dirty="0"/>
              <a:t>(e)r(d)en.</a:t>
            </a:r>
          </a:p>
          <a:p>
            <a:r>
              <a:rPr lang="nl-NL" dirty="0"/>
              <a:t> Dan gaan we kijken naar wat al goed gaat en naar wat (nog) beter kan</a:t>
            </a:r>
          </a:p>
          <a:p>
            <a:r>
              <a:rPr lang="nl-NL" dirty="0"/>
              <a:t>Beseffen dat we allemaal mensen zijn die simpelweg gelukkig willen zijn. </a:t>
            </a:r>
          </a:p>
        </p:txBody>
      </p:sp>
    </p:spTree>
    <p:extLst>
      <p:ext uri="{BB962C8B-B14F-4D97-AF65-F5344CB8AC3E}">
        <p14:creationId xmlns:p14="http://schemas.microsoft.com/office/powerpoint/2010/main" val="2813911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1B538D8-4A1E-0745-BDC9-41142246834B}"/>
              </a:ext>
            </a:extLst>
          </p:cNvPr>
          <p:cNvSpPr>
            <a:spLocks noGrp="1"/>
          </p:cNvSpPr>
          <p:nvPr>
            <p:ph type="title"/>
          </p:nvPr>
        </p:nvSpPr>
        <p:spPr/>
        <p:txBody>
          <a:bodyPr/>
          <a:lstStyle/>
          <a:p>
            <a:r>
              <a:rPr lang="nl-NL" dirty="0"/>
              <a:t>Redenen om geen feedback te geven</a:t>
            </a:r>
          </a:p>
        </p:txBody>
      </p:sp>
      <p:sp>
        <p:nvSpPr>
          <p:cNvPr id="3" name="Tijdelijke aanduiding voor inhoud 2">
            <a:extLst>
              <a:ext uri="{FF2B5EF4-FFF2-40B4-BE49-F238E27FC236}">
                <a16:creationId xmlns:a16="http://schemas.microsoft.com/office/drawing/2014/main" xmlns="" id="{E7FF9D1F-4501-7A41-BF0E-A3E22D6A4452}"/>
              </a:ext>
            </a:extLst>
          </p:cNvPr>
          <p:cNvSpPr>
            <a:spLocks noGrp="1"/>
          </p:cNvSpPr>
          <p:nvPr>
            <p:ph idx="1"/>
          </p:nvPr>
        </p:nvSpPr>
        <p:spPr/>
        <p:txBody>
          <a:bodyPr/>
          <a:lstStyle/>
          <a:p>
            <a:r>
              <a:rPr lang="nl-NL" dirty="0"/>
              <a:t>Roept u maar……</a:t>
            </a:r>
          </a:p>
        </p:txBody>
      </p:sp>
    </p:spTree>
    <p:extLst>
      <p:ext uri="{BB962C8B-B14F-4D97-AF65-F5344CB8AC3E}">
        <p14:creationId xmlns:p14="http://schemas.microsoft.com/office/powerpoint/2010/main" val="346961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Communicatie begint met luisteren. (HOREN)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722271735"/>
              </p:ext>
            </p:extLst>
          </p:nvPr>
        </p:nvGraphicFramePr>
        <p:xfrm>
          <a:off x="838200" y="1825625"/>
          <a:ext cx="10515600" cy="380408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20000"/>
                    </a:ext>
                  </a:extLst>
                </a:gridCol>
                <a:gridCol w="2103120">
                  <a:extLst>
                    <a:ext uri="{9D8B030D-6E8A-4147-A177-3AD203B41FA5}">
                      <a16:colId xmlns:a16="http://schemas.microsoft.com/office/drawing/2014/main" xmlns="" val="20001"/>
                    </a:ext>
                  </a:extLst>
                </a:gridCol>
                <a:gridCol w="2103120">
                  <a:extLst>
                    <a:ext uri="{9D8B030D-6E8A-4147-A177-3AD203B41FA5}">
                      <a16:colId xmlns:a16="http://schemas.microsoft.com/office/drawing/2014/main" xmlns="" val="20002"/>
                    </a:ext>
                  </a:extLst>
                </a:gridCol>
                <a:gridCol w="2103120">
                  <a:extLst>
                    <a:ext uri="{9D8B030D-6E8A-4147-A177-3AD203B41FA5}">
                      <a16:colId xmlns:a16="http://schemas.microsoft.com/office/drawing/2014/main" xmlns="" val="20003"/>
                    </a:ext>
                  </a:extLst>
                </a:gridCol>
                <a:gridCol w="2103120">
                  <a:extLst>
                    <a:ext uri="{9D8B030D-6E8A-4147-A177-3AD203B41FA5}">
                      <a16:colId xmlns:a16="http://schemas.microsoft.com/office/drawing/2014/main" xmlns="" val="20004"/>
                    </a:ext>
                  </a:extLst>
                </a:gridCol>
              </a:tblGrid>
              <a:tr h="3164008">
                <a:tc>
                  <a:txBody>
                    <a:bodyPr/>
                    <a:lstStyle/>
                    <a:p>
                      <a:r>
                        <a:rPr lang="nl-NL" sz="1800" b="1" kern="1200" dirty="0">
                          <a:solidFill>
                            <a:schemeClr val="lt1"/>
                          </a:solidFill>
                          <a:effectLst/>
                          <a:latin typeface="+mn-lt"/>
                          <a:ea typeface="+mn-ea"/>
                          <a:cs typeface="+mn-cs"/>
                        </a:rPr>
                        <a:t>We kennen verschillende (4) </a:t>
                      </a:r>
                      <a:r>
                        <a:rPr lang="nl-NL" sz="1800" b="1" kern="1200" dirty="0" err="1">
                          <a:solidFill>
                            <a:schemeClr val="lt1"/>
                          </a:solidFill>
                          <a:effectLst/>
                          <a:latin typeface="+mn-lt"/>
                          <a:ea typeface="+mn-ea"/>
                          <a:cs typeface="+mn-cs"/>
                        </a:rPr>
                        <a:t>luisterniveau’s</a:t>
                      </a:r>
                      <a:r>
                        <a:rPr lang="nl-NL" sz="1800" b="1" kern="1200" dirty="0">
                          <a:solidFill>
                            <a:schemeClr val="lt1"/>
                          </a:solidFill>
                          <a:effectLst/>
                          <a:latin typeface="+mn-lt"/>
                          <a:ea typeface="+mn-ea"/>
                          <a:cs typeface="+mn-cs"/>
                        </a:rPr>
                        <a:t>:</a:t>
                      </a:r>
                    </a:p>
                    <a:p>
                      <a:pPr lvl="0"/>
                      <a:r>
                        <a:rPr lang="nl-NL" sz="1800" b="1" kern="1200" dirty="0">
                          <a:solidFill>
                            <a:schemeClr val="lt1"/>
                          </a:solidFill>
                          <a:effectLst/>
                          <a:latin typeface="+mn-lt"/>
                          <a:ea typeface="+mn-ea"/>
                          <a:cs typeface="+mn-cs"/>
                        </a:rPr>
                        <a:t> </a:t>
                      </a:r>
                    </a:p>
                    <a:p>
                      <a:endParaRPr lang="nl-NL" dirty="0"/>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b="1" u="none" kern="1200" dirty="0">
                          <a:solidFill>
                            <a:schemeClr val="lt1"/>
                          </a:solidFill>
                          <a:effectLst/>
                          <a:latin typeface="+mn-lt"/>
                          <a:ea typeface="+mn-ea"/>
                          <a:cs typeface="+mn-cs"/>
                        </a:rPr>
                        <a:t>1. </a:t>
                      </a:r>
                      <a:r>
                        <a:rPr lang="nl-NL" sz="1800" b="1" u="sng" kern="1200" dirty="0">
                          <a:solidFill>
                            <a:schemeClr val="lt1"/>
                          </a:solidFill>
                          <a:effectLst/>
                          <a:latin typeface="+mn-lt"/>
                          <a:ea typeface="+mn-ea"/>
                          <a:cs typeface="+mn-cs"/>
                        </a:rPr>
                        <a:t>Cosmetisch</a:t>
                      </a:r>
                      <a:r>
                        <a:rPr lang="nl-NL" sz="1800" b="1" kern="1200" dirty="0">
                          <a:solidFill>
                            <a:schemeClr val="lt1"/>
                          </a:solidFill>
                          <a:effectLst/>
                          <a:latin typeface="+mn-lt"/>
                          <a:ea typeface="+mn-ea"/>
                          <a:cs typeface="+mn-cs"/>
                        </a:rPr>
                        <a:t> luisteren, doen alsof,  echter met gedachten elders.</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b="1" kern="1200" dirty="0">
                          <a:solidFill>
                            <a:schemeClr val="lt1"/>
                          </a:solidFill>
                          <a:effectLst/>
                          <a:latin typeface="+mn-lt"/>
                          <a:ea typeface="+mn-ea"/>
                          <a:cs typeface="+mn-cs"/>
                        </a:rPr>
                        <a:t>2. Luisteren </a:t>
                      </a:r>
                      <a:r>
                        <a:rPr lang="nl-NL" sz="1800" b="1" u="sng" kern="1200" dirty="0">
                          <a:solidFill>
                            <a:schemeClr val="lt1"/>
                          </a:solidFill>
                          <a:effectLst/>
                          <a:latin typeface="+mn-lt"/>
                          <a:ea typeface="+mn-ea"/>
                          <a:cs typeface="+mn-cs"/>
                        </a:rPr>
                        <a:t>op gespreksniveau</a:t>
                      </a:r>
                      <a:r>
                        <a:rPr lang="nl-NL" sz="1800" b="1" kern="1200" dirty="0">
                          <a:solidFill>
                            <a:schemeClr val="lt1"/>
                          </a:solidFill>
                          <a:effectLst/>
                          <a:latin typeface="+mn-lt"/>
                          <a:ea typeface="+mn-ea"/>
                          <a:cs typeface="+mn-cs"/>
                        </a:rPr>
                        <a:t>: betrokken bij luisteren, praten en denken.</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b="1" u="none" kern="1200" dirty="0">
                          <a:solidFill>
                            <a:schemeClr val="lt1"/>
                          </a:solidFill>
                          <a:effectLst/>
                          <a:latin typeface="+mn-lt"/>
                          <a:ea typeface="+mn-ea"/>
                          <a:cs typeface="+mn-cs"/>
                        </a:rPr>
                        <a:t>3. </a:t>
                      </a:r>
                      <a:r>
                        <a:rPr lang="nl-NL" sz="1800" b="1" u="sng" kern="1200" dirty="0">
                          <a:solidFill>
                            <a:schemeClr val="lt1"/>
                          </a:solidFill>
                          <a:effectLst/>
                          <a:latin typeface="+mn-lt"/>
                          <a:ea typeface="+mn-ea"/>
                          <a:cs typeface="+mn-cs"/>
                        </a:rPr>
                        <a:t>Actief</a:t>
                      </a:r>
                      <a:r>
                        <a:rPr lang="nl-NL" sz="1800" b="1" kern="1200" dirty="0">
                          <a:solidFill>
                            <a:schemeClr val="lt1"/>
                          </a:solidFill>
                          <a:effectLst/>
                          <a:latin typeface="+mn-lt"/>
                          <a:ea typeface="+mn-ea"/>
                          <a:cs typeface="+mn-cs"/>
                        </a:rPr>
                        <a:t> luisteren: helemaal geconcentreerd zijn, feiten onthouden en aandacht erbij houden.</a:t>
                      </a:r>
                    </a:p>
                    <a:p>
                      <a:endParaRPr lang="nl-NL" dirty="0"/>
                    </a:p>
                  </a:txBody>
                  <a:tcPr/>
                </a:tc>
                <a:tc>
                  <a:txBody>
                    <a:bodyPr/>
                    <a:lstStyle/>
                    <a:p>
                      <a:r>
                        <a:rPr lang="nl-NL" sz="1800" b="1" u="none" kern="1200" dirty="0">
                          <a:solidFill>
                            <a:schemeClr val="lt1"/>
                          </a:solidFill>
                          <a:effectLst/>
                          <a:latin typeface="+mn-lt"/>
                          <a:ea typeface="+mn-ea"/>
                          <a:cs typeface="+mn-cs"/>
                        </a:rPr>
                        <a:t>4. </a:t>
                      </a:r>
                      <a:r>
                        <a:rPr lang="nl-NL" sz="1800" b="1" u="sng" kern="1200" dirty="0">
                          <a:solidFill>
                            <a:schemeClr val="lt1"/>
                          </a:solidFill>
                          <a:effectLst/>
                          <a:latin typeface="+mn-lt"/>
                          <a:ea typeface="+mn-ea"/>
                          <a:cs typeface="+mn-cs"/>
                        </a:rPr>
                        <a:t>Diep</a:t>
                      </a:r>
                      <a:r>
                        <a:rPr lang="nl-NL" sz="1800" b="1" kern="1200" dirty="0">
                          <a:solidFill>
                            <a:schemeClr val="lt1"/>
                          </a:solidFill>
                          <a:effectLst/>
                          <a:latin typeface="+mn-lt"/>
                          <a:ea typeface="+mn-ea"/>
                          <a:cs typeface="+mn-cs"/>
                        </a:rPr>
                        <a:t> luisteren: je helemaal richten op een ander, je in de ander kunnen verplaatsen.</a:t>
                      </a:r>
                      <a:endParaRPr lang="nl-NL" dirty="0"/>
                    </a:p>
                  </a:txBody>
                  <a:tcPr/>
                </a:tc>
                <a:extLst>
                  <a:ext uri="{0D108BD9-81ED-4DB2-BD59-A6C34878D82A}">
                    <a16:rowId xmlns:a16="http://schemas.microsoft.com/office/drawing/2014/main" xmlns="" val="10000"/>
                  </a:ext>
                </a:extLst>
              </a:tr>
              <a:tr h="583264">
                <a:tc>
                  <a:txBody>
                    <a:bodyPr/>
                    <a:lstStyle/>
                    <a:p>
                      <a:endParaRPr lang="nl-NL" dirty="0"/>
                    </a:p>
                  </a:txBody>
                  <a:tcPr/>
                </a:tc>
                <a:tc>
                  <a:txBody>
                    <a:bodyPr/>
                    <a:lstStyle/>
                    <a:p>
                      <a:r>
                        <a:rPr lang="nl-NL" dirty="0"/>
                        <a:t>Nauwelijks</a:t>
                      </a:r>
                      <a:r>
                        <a:rPr lang="nl-NL" baseline="0" dirty="0"/>
                        <a:t> of niet</a:t>
                      </a:r>
                      <a:r>
                        <a:rPr lang="nl-NL" dirty="0"/>
                        <a:t> waarnemen</a:t>
                      </a:r>
                    </a:p>
                  </a:txBody>
                  <a:tcPr/>
                </a:tc>
                <a:tc>
                  <a:txBody>
                    <a:bodyPr/>
                    <a:lstStyle/>
                    <a:p>
                      <a:r>
                        <a:rPr lang="nl-NL" baseline="0" dirty="0"/>
                        <a:t>Gedeelten  waarnemen</a:t>
                      </a:r>
                      <a:endParaRPr lang="nl-NL" dirty="0"/>
                    </a:p>
                  </a:txBody>
                  <a:tcPr/>
                </a:tc>
                <a:tc>
                  <a:txBody>
                    <a:bodyPr/>
                    <a:lstStyle/>
                    <a:p>
                      <a:r>
                        <a:rPr lang="nl-NL" dirty="0"/>
                        <a:t>Veel waarnemen</a:t>
                      </a:r>
                    </a:p>
                  </a:txBody>
                  <a:tcPr/>
                </a:tc>
                <a:tc>
                  <a:txBody>
                    <a:bodyPr/>
                    <a:lstStyle/>
                    <a:p>
                      <a:r>
                        <a:rPr lang="nl-NL" dirty="0"/>
                        <a:t>Maximaal waarnemen</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2480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Kennismaking met luisteren</a:t>
            </a:r>
          </a:p>
        </p:txBody>
      </p:sp>
      <p:sp>
        <p:nvSpPr>
          <p:cNvPr id="3" name="Tijdelijke aanduiding voor inhoud 2"/>
          <p:cNvSpPr>
            <a:spLocks noGrp="1"/>
          </p:cNvSpPr>
          <p:nvPr>
            <p:ph idx="1"/>
          </p:nvPr>
        </p:nvSpPr>
        <p:spPr/>
        <p:txBody>
          <a:bodyPr/>
          <a:lstStyle/>
          <a:p>
            <a:r>
              <a:rPr lang="nl-NL" dirty="0"/>
              <a:t>Oefening in tweetallen. </a:t>
            </a:r>
          </a:p>
          <a:p>
            <a:r>
              <a:rPr lang="nl-NL" dirty="0"/>
              <a:t>De een vertelt in 3 minuten wat hem / haar bezighoudt en de ander observeert / luistert. ( dus niet praten, wel non verbaal, knikken, hummen)</a:t>
            </a:r>
          </a:p>
          <a:p>
            <a:r>
              <a:rPr lang="nl-NL" dirty="0"/>
              <a:t>Wat zie en hoor je als </a:t>
            </a:r>
            <a:r>
              <a:rPr lang="nl-NL" i="1" dirty="0"/>
              <a:t>luisteraar</a:t>
            </a:r>
            <a:r>
              <a:rPr lang="nl-NL" dirty="0"/>
              <a:t>? Wat merkte je op als </a:t>
            </a:r>
            <a:r>
              <a:rPr lang="nl-NL" i="1" dirty="0"/>
              <a:t>verteller</a:t>
            </a:r>
            <a:r>
              <a:rPr lang="nl-NL" dirty="0"/>
              <a:t>?</a:t>
            </a:r>
          </a:p>
          <a:p>
            <a:r>
              <a:rPr lang="nl-NL" dirty="0"/>
              <a:t>Schrijf dat op</a:t>
            </a:r>
          </a:p>
          <a:p>
            <a:r>
              <a:rPr lang="nl-NL" dirty="0"/>
              <a:t>Wissel daarna van rol</a:t>
            </a:r>
          </a:p>
          <a:p>
            <a:r>
              <a:rPr lang="nl-NL" dirty="0"/>
              <a:t>En bespreek 3 minuten met elkaar wat je ervaren, gezien en gehoord hebt. </a:t>
            </a:r>
          </a:p>
        </p:txBody>
      </p:sp>
    </p:spTree>
    <p:extLst>
      <p:ext uri="{BB962C8B-B14F-4D97-AF65-F5344CB8AC3E}">
        <p14:creationId xmlns:p14="http://schemas.microsoft.com/office/powerpoint/2010/main" val="162013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wil je delen met de groep?</a:t>
            </a:r>
          </a:p>
        </p:txBody>
      </p:sp>
      <p:sp>
        <p:nvSpPr>
          <p:cNvPr id="3" name="Tijdelijke aanduiding voor inhoud 2"/>
          <p:cNvSpPr>
            <a:spLocks noGrp="1"/>
          </p:cNvSpPr>
          <p:nvPr>
            <p:ph idx="1"/>
          </p:nvPr>
        </p:nvSpPr>
        <p:spPr/>
        <p:txBody>
          <a:bodyPr/>
          <a:lstStyle/>
          <a:p>
            <a:r>
              <a:rPr lang="nl-NL" dirty="0"/>
              <a:t>Hoe was het om te praten en iemand tegenover je te hebben die alleen maar naar je luistert? </a:t>
            </a:r>
          </a:p>
          <a:p>
            <a:r>
              <a:rPr lang="nl-NL" dirty="0"/>
              <a:t>Hoe voelde dat? </a:t>
            </a:r>
          </a:p>
          <a:p>
            <a:r>
              <a:rPr lang="nl-NL" dirty="0"/>
              <a:t>En hoe was het om te luisteren en bij de ander te blijven? </a:t>
            </a:r>
          </a:p>
          <a:p>
            <a:r>
              <a:rPr lang="nl-NL" dirty="0"/>
              <a:t>Lukte het om je in de ander te verplaatsen? </a:t>
            </a:r>
          </a:p>
          <a:p>
            <a:r>
              <a:rPr lang="nl-NL" dirty="0" err="1"/>
              <a:t>Covey</a:t>
            </a:r>
            <a:r>
              <a:rPr lang="nl-NL" dirty="0"/>
              <a:t>: ‘Most of </a:t>
            </a:r>
            <a:r>
              <a:rPr lang="nl-NL" dirty="0" err="1"/>
              <a:t>us</a:t>
            </a:r>
            <a:r>
              <a:rPr lang="nl-NL" dirty="0"/>
              <a:t> do </a:t>
            </a:r>
            <a:r>
              <a:rPr lang="nl-NL" dirty="0" err="1"/>
              <a:t>not</a:t>
            </a:r>
            <a:r>
              <a:rPr lang="nl-NL" dirty="0"/>
              <a:t> listen </a:t>
            </a:r>
            <a:r>
              <a:rPr lang="nl-NL" dirty="0" err="1"/>
              <a:t>to</a:t>
            </a:r>
            <a:r>
              <a:rPr lang="nl-NL" dirty="0"/>
              <a:t> </a:t>
            </a:r>
            <a:r>
              <a:rPr lang="nl-NL" dirty="0" err="1"/>
              <a:t>understand</a:t>
            </a:r>
            <a:r>
              <a:rPr lang="nl-NL" dirty="0"/>
              <a:t>, but </a:t>
            </a:r>
            <a:r>
              <a:rPr lang="nl-NL" dirty="0" err="1"/>
              <a:t>to</a:t>
            </a:r>
            <a:r>
              <a:rPr lang="nl-NL" dirty="0"/>
              <a:t> </a:t>
            </a:r>
            <a:r>
              <a:rPr lang="nl-NL" dirty="0" err="1"/>
              <a:t>react</a:t>
            </a:r>
            <a:r>
              <a:rPr lang="nl-NL" dirty="0"/>
              <a:t>’</a:t>
            </a:r>
          </a:p>
        </p:txBody>
      </p:sp>
    </p:spTree>
    <p:extLst>
      <p:ext uri="{BB962C8B-B14F-4D97-AF65-F5344CB8AC3E}">
        <p14:creationId xmlns:p14="http://schemas.microsoft.com/office/powerpoint/2010/main" val="283722682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1310</Words>
  <Application>Microsoft Office PowerPoint</Application>
  <PresentationFormat>Aangepast</PresentationFormat>
  <Paragraphs>170</Paragraphs>
  <Slides>27</Slides>
  <Notes>0</Notes>
  <HiddenSlides>0</HiddenSlides>
  <MMClips>0</MMClips>
  <ScaleCrop>false</ScaleCrop>
  <HeadingPairs>
    <vt:vector size="4" baseType="variant">
      <vt:variant>
        <vt:lpstr>Thema</vt:lpstr>
      </vt:variant>
      <vt:variant>
        <vt:i4>1</vt:i4>
      </vt:variant>
      <vt:variant>
        <vt:lpstr>Diatitels</vt:lpstr>
      </vt:variant>
      <vt:variant>
        <vt:i4>27</vt:i4>
      </vt:variant>
    </vt:vector>
  </HeadingPairs>
  <TitlesOfParts>
    <vt:vector size="28" baseType="lpstr">
      <vt:lpstr>Kantoorthema</vt:lpstr>
      <vt:lpstr>Geweldloze Communicatie</vt:lpstr>
      <vt:lpstr>Even voorstellen</vt:lpstr>
      <vt:lpstr>Waarom eigenlijk                              ‘geweldloze’ communicatie? </vt:lpstr>
      <vt:lpstr>Horen, zien en zwijgen….</vt:lpstr>
      <vt:lpstr>Wat gaan we vanavond doen? </vt:lpstr>
      <vt:lpstr>Redenen om geen feedback te geven</vt:lpstr>
      <vt:lpstr>Communicatie begint met luisteren. (HOREN)</vt:lpstr>
      <vt:lpstr>Kennismaking met luisteren</vt:lpstr>
      <vt:lpstr>Wat wil je delen met de groep?</vt:lpstr>
      <vt:lpstr>Afkortingen die hierbij passen zijn</vt:lpstr>
      <vt:lpstr>(ZIEN). Wat zien we eigenlijk?? En.. zien we allemaal hetzelfde?</vt:lpstr>
      <vt:lpstr>Communicatie die mededogen blokkeert</vt:lpstr>
      <vt:lpstr>Geweldloze communicatie.   (naar het model van Marshall B. Rosenberg in 4 stappen) WAARNEMING; veroorzaakt &gt;&gt;&gt;&gt;&gt;  GEVOEL; dit duidt op &gt;&gt;&gt;&gt;&gt;  BEHOEFTE;  en daaruit ontstaat een &gt;&gt;&gt;&gt;&gt;  VERZOEK!</vt:lpstr>
      <vt:lpstr>lemniscaat</vt:lpstr>
      <vt:lpstr>Stap 1: Waarnemen zonder oordeel</vt:lpstr>
      <vt:lpstr>Waarneming of oordeel? </vt:lpstr>
      <vt:lpstr>Stap 2: Gevoelens waarnemen.</vt:lpstr>
      <vt:lpstr>Gevoelens herkennen en uiten</vt:lpstr>
      <vt:lpstr>Stap 3: Behoeften en verlangens</vt:lpstr>
      <vt:lpstr>Stap 4: Verzoek / wens</vt:lpstr>
      <vt:lpstr>Mededogen, dat is wat ons verbindt</vt:lpstr>
      <vt:lpstr>Feedback geven en ontvangen</vt:lpstr>
      <vt:lpstr>Feedback oefening met ‘de trap’. </vt:lpstr>
      <vt:lpstr>Oefening met ‘de trap’.  Vorm drietallen 1. Casusinbrenger. (mij is iets opgevallen wat me bezighoudt). Geeft een ander feedback volgens de trap.  2. Ander (patiënt of arts) ontvangt deze feedback en reageert.  3. Derde observeert wat er gebeurt en noteert wat opvalt.  Daarna analyse in drietal. Wat viel op? Hoe ging het? Is het een manier waar mee te werken valt?  4. Wisselen van rol</vt:lpstr>
      <vt:lpstr>Plenair</vt:lpstr>
      <vt:lpstr>Wat zijn de leerdoelen? </vt:lpstr>
      <vt:lpstr>afsluiting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Geweldloze Communicatie</dc:title>
  <dc:creator>joukje</dc:creator>
  <cp:lastModifiedBy>Nathalie van Rijn</cp:lastModifiedBy>
  <cp:revision>99</cp:revision>
  <cp:lastPrinted>2018-02-11T20:08:07Z</cp:lastPrinted>
  <dcterms:created xsi:type="dcterms:W3CDTF">2017-12-28T21:23:46Z</dcterms:created>
  <dcterms:modified xsi:type="dcterms:W3CDTF">2020-02-23T13:38:55Z</dcterms:modified>
</cp:coreProperties>
</file>