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1" r:id="rId5"/>
    <p:sldId id="272" r:id="rId6"/>
    <p:sldId id="257" r:id="rId7"/>
    <p:sldId id="275" r:id="rId8"/>
    <p:sldId id="273" r:id="rId9"/>
    <p:sldId id="259" r:id="rId10"/>
    <p:sldId id="260" r:id="rId11"/>
    <p:sldId id="262" r:id="rId12"/>
    <p:sldId id="304" r:id="rId13"/>
    <p:sldId id="277" r:id="rId14"/>
    <p:sldId id="278" r:id="rId15"/>
    <p:sldId id="299" r:id="rId16"/>
    <p:sldId id="279" r:id="rId17"/>
    <p:sldId id="281" r:id="rId18"/>
    <p:sldId id="300" r:id="rId19"/>
    <p:sldId id="282" r:id="rId20"/>
    <p:sldId id="280" r:id="rId21"/>
    <p:sldId id="30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4" r:id="rId33"/>
    <p:sldId id="293" r:id="rId34"/>
    <p:sldId id="295" r:id="rId35"/>
    <p:sldId id="296" r:id="rId36"/>
    <p:sldId id="297" r:id="rId37"/>
    <p:sldId id="298" r:id="rId38"/>
    <p:sldId id="302" r:id="rId39"/>
    <p:sldId id="303" r:id="rId40"/>
    <p:sldId id="30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jaane Hilligehekken" initials="SH" lastIdx="1" clrIdx="0">
    <p:extLst>
      <p:ext uri="{19B8F6BF-5375-455C-9EA6-DF929625EA0E}">
        <p15:presenceInfo xmlns:p15="http://schemas.microsoft.com/office/powerpoint/2012/main" userId="1f02ba53800736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979" autoAdjust="0"/>
  </p:normalViewPr>
  <p:slideViewPr>
    <p:cSldViewPr snapToGrid="0">
      <p:cViewPr varScale="1">
        <p:scale>
          <a:sx n="51" d="100"/>
          <a:sy n="51" d="100"/>
        </p:scale>
        <p:origin x="8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20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15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70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20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69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18.08.2021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11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18.08.2021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78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18.08.2021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12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18.08.2021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94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953BDC-9EAE-49FE-9892-958C9F845175}" type="datetimeFigureOut">
              <a:rPr lang="de-DE" smtClean="0"/>
              <a:t>18.08.2021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1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18.08.2021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97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18.08.2021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4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 descr="Afbeelding met toiletbenodigdheden, cosmetisch, ogen, sluiten&#10;&#10;Automatisch gegenereerde beschrijving">
            <a:extLst>
              <a:ext uri="{FF2B5EF4-FFF2-40B4-BE49-F238E27FC236}">
                <a16:creationId xmlns:a16="http://schemas.microsoft.com/office/drawing/2014/main" id="{F88481D6-D4A1-4C1B-8B8D-778EEAC03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776" b="9092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5834" y="234693"/>
            <a:ext cx="4407436" cy="1803112"/>
          </a:xfrm>
        </p:spPr>
        <p:txBody>
          <a:bodyPr anchor="b">
            <a:normAutofit/>
          </a:bodyPr>
          <a:lstStyle/>
          <a:p>
            <a:pPr algn="l"/>
            <a:r>
              <a:rPr lang="de-DE" sz="5400" dirty="0" err="1">
                <a:cs typeface="Calibri Light"/>
              </a:rPr>
              <a:t>Oogklachten</a:t>
            </a:r>
            <a:br>
              <a:rPr lang="de-DE" sz="5400" dirty="0">
                <a:cs typeface="Calibri Light"/>
              </a:rPr>
            </a:br>
            <a:endParaRPr lang="de-DE" sz="5400" dirty="0">
              <a:cs typeface="Calibri Ligh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75834" y="2037805"/>
            <a:ext cx="4859348" cy="9410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de-DE" b="1" i="1" dirty="0">
                <a:cs typeface="Calibri"/>
              </a:rPr>
              <a:t>DPA</a:t>
            </a:r>
            <a:r>
              <a:rPr lang="nl-NL" b="1" i="1" dirty="0">
                <a:cs typeface="Calibri"/>
              </a:rPr>
              <a:t> </a:t>
            </a:r>
          </a:p>
          <a:p>
            <a:pPr algn="l"/>
            <a:r>
              <a:rPr lang="nl-NL" b="1" i="1" dirty="0">
                <a:cs typeface="Calibri"/>
              </a:rPr>
              <a:t>doktersassistentes</a:t>
            </a:r>
          </a:p>
          <a:p>
            <a:pPr algn="l"/>
            <a:r>
              <a:rPr lang="nl-NL" b="1" i="1" dirty="0">
                <a:cs typeface="Calibri"/>
              </a:rPr>
              <a:t>Sjaane Hilligehekken  huisarts</a:t>
            </a:r>
          </a:p>
          <a:p>
            <a:pPr algn="l"/>
            <a:endParaRPr lang="de-DE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Locatie roodheid onder de loep….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r="17064" b="-1"/>
          <a:stretch/>
        </p:blipFill>
        <p:spPr>
          <a:xfrm>
            <a:off x="5073315" y="625683"/>
            <a:ext cx="6428949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3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6023" y="2083324"/>
            <a:ext cx="2988234" cy="2520810"/>
          </a:xfrm>
        </p:spPr>
        <p:txBody>
          <a:bodyPr>
            <a:normAutofit/>
          </a:bodyPr>
          <a:lstStyle/>
          <a:p>
            <a:pPr algn="r"/>
            <a:r>
              <a:rPr lang="nl-NL" sz="4600" dirty="0">
                <a:solidFill>
                  <a:srgbClr val="FF0000"/>
                </a:solidFill>
              </a:rPr>
              <a:t>Rood oog op het spreekuur?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5260" y="1648869"/>
            <a:ext cx="4944542" cy="3875237"/>
          </a:xfrm>
        </p:spPr>
        <p:txBody>
          <a:bodyPr anchor="ctr">
            <a:normAutofit fontScale="92500" lnSpcReduction="20000"/>
          </a:bodyPr>
          <a:lstStyle/>
          <a:p>
            <a:endParaRPr lang="nl-NL" sz="2000" dirty="0"/>
          </a:p>
          <a:p>
            <a:r>
              <a:rPr lang="nl-NL" sz="2800" dirty="0"/>
              <a:t>Trauma</a:t>
            </a:r>
          </a:p>
          <a:p>
            <a:r>
              <a:rPr lang="nl-NL" sz="2800" dirty="0"/>
              <a:t>Alarmsymptomen </a:t>
            </a:r>
          </a:p>
          <a:p>
            <a:pPr lvl="1"/>
            <a:r>
              <a:rPr lang="nl-NL" sz="2800" dirty="0"/>
              <a:t>Pijn</a:t>
            </a:r>
          </a:p>
          <a:p>
            <a:pPr lvl="1"/>
            <a:r>
              <a:rPr lang="nl-NL" sz="2800" dirty="0"/>
              <a:t>Visusverandering </a:t>
            </a:r>
          </a:p>
          <a:p>
            <a:pPr lvl="1"/>
            <a:r>
              <a:rPr lang="nl-NL" sz="2800" dirty="0"/>
              <a:t>Misselijkheid/ braken</a:t>
            </a:r>
          </a:p>
          <a:p>
            <a:pPr lvl="1"/>
            <a:r>
              <a:rPr lang="nl-NL" sz="2800" dirty="0"/>
              <a:t>Lichtschuwheid 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Geen verbetering na 1-2 weken</a:t>
            </a:r>
          </a:p>
          <a:p>
            <a:pPr marL="457200" lvl="1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9839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7F211-1B69-4F46-80E4-947E5B359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4054"/>
          </a:xfrm>
        </p:spPr>
        <p:txBody>
          <a:bodyPr/>
          <a:lstStyle/>
          <a:p>
            <a:pPr algn="ctr"/>
            <a:r>
              <a:rPr lang="nl-NL" dirty="0"/>
              <a:t>Een patiënt belt, wat vraag je uit?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A3C7AE-2FF7-4A5B-BFAC-0F3886906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958"/>
            <a:ext cx="10515600" cy="4748915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rgbClr val="373636"/>
                </a:solidFill>
                <a:latin typeface="alegreya-sans"/>
              </a:rPr>
              <a:t>Vraag naar </a:t>
            </a:r>
            <a:r>
              <a:rPr lang="nl-NL" b="1" dirty="0">
                <a:solidFill>
                  <a:srgbClr val="373636"/>
                </a:solidFill>
                <a:latin typeface="alegreya-sans"/>
              </a:rPr>
              <a:t>alarmsymptomen</a:t>
            </a:r>
            <a:r>
              <a:rPr lang="nl-NL" dirty="0">
                <a:solidFill>
                  <a:srgbClr val="373636"/>
                </a:solidFill>
                <a:latin typeface="alegreya-sans"/>
              </a:rPr>
              <a:t>: pijn, visusverandering, lichtschuwheid, misselijkheid of braken.</a:t>
            </a:r>
          </a:p>
          <a:p>
            <a:r>
              <a:rPr lang="nl-NL" dirty="0">
                <a:solidFill>
                  <a:srgbClr val="373636"/>
                </a:solidFill>
                <a:latin typeface="alegreya-sans"/>
              </a:rPr>
              <a:t>Vraag bij trauma naar: corpus </a:t>
            </a:r>
            <a:r>
              <a:rPr lang="nl-NL" dirty="0" err="1">
                <a:solidFill>
                  <a:srgbClr val="373636"/>
                </a:solidFill>
                <a:latin typeface="alegreya-sans"/>
              </a:rPr>
              <a:t>alienum</a:t>
            </a:r>
            <a:r>
              <a:rPr lang="nl-NL" dirty="0">
                <a:solidFill>
                  <a:srgbClr val="373636"/>
                </a:solidFill>
                <a:latin typeface="alegreya-sans"/>
              </a:rPr>
              <a:t>, fysiek geweld, </a:t>
            </a:r>
            <a:r>
              <a:rPr lang="nl-NL" dirty="0" err="1">
                <a:solidFill>
                  <a:srgbClr val="373636"/>
                </a:solidFill>
                <a:latin typeface="alegreya-sans"/>
              </a:rPr>
              <a:t>etsing</a:t>
            </a:r>
            <a:r>
              <a:rPr lang="nl-NL" dirty="0">
                <a:solidFill>
                  <a:srgbClr val="373636"/>
                </a:solidFill>
                <a:latin typeface="alegreya-sans"/>
              </a:rPr>
              <a:t>, frezen, slijpen/slaan van metaal of uv-straling.</a:t>
            </a:r>
          </a:p>
          <a:p>
            <a:r>
              <a:rPr lang="nl-NL" dirty="0">
                <a:solidFill>
                  <a:srgbClr val="373636"/>
                </a:solidFill>
                <a:latin typeface="alegreya-sans"/>
              </a:rPr>
              <a:t>Indien geen trauma, vraag naar: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73636"/>
                </a:solidFill>
                <a:latin typeface="alegreya-sans"/>
              </a:rPr>
              <a:t>duur, beloop en soort klachten: afscheiding uit het oog, dichtgeplakte ogen ('s morgens), corpus-</a:t>
            </a:r>
            <a:r>
              <a:rPr lang="nl-NL" dirty="0" err="1">
                <a:solidFill>
                  <a:srgbClr val="373636"/>
                </a:solidFill>
                <a:latin typeface="alegreya-sans"/>
              </a:rPr>
              <a:t>alienumgevoel</a:t>
            </a:r>
            <a:r>
              <a:rPr lang="nl-NL" dirty="0">
                <a:solidFill>
                  <a:srgbClr val="373636"/>
                </a:solidFill>
                <a:latin typeface="alegreya-sans"/>
              </a:rPr>
              <a:t>/afwijkend gevoel of gevoel van branderigheid, jeuk en andere klachten passend bij allergische aandoeningen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73636"/>
                </a:solidFill>
                <a:latin typeface="alegreya-sans"/>
              </a:rPr>
              <a:t>recent contact met personen met een rood oog of recente </a:t>
            </a:r>
            <a:r>
              <a:rPr lang="nl-NL" dirty="0" err="1">
                <a:solidFill>
                  <a:srgbClr val="373636"/>
                </a:solidFill>
                <a:latin typeface="alegreya-sans"/>
              </a:rPr>
              <a:t>bovensteluchtweginfectie</a:t>
            </a:r>
            <a:r>
              <a:rPr lang="nl-NL" dirty="0">
                <a:solidFill>
                  <a:srgbClr val="373636"/>
                </a:solidFill>
                <a:latin typeface="alegreya-sans"/>
              </a:rPr>
              <a:t>; blootstelling aan stof en wind, of excessief wrijven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73636"/>
                </a:solidFill>
                <a:latin typeface="alegreya-sans"/>
              </a:rPr>
              <a:t>soa-risico: bij vermoeden soa of zich zeer snel ontwikkelende, heftige klachten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73636"/>
                </a:solidFill>
                <a:latin typeface="alegreya-sans"/>
              </a:rPr>
              <a:t>voorgeschiedenis: recente laserbehandeling of oogoperatie; eerdere episode van rood oog; geneesmiddelengebruik, zelfmedicatie en cosmeticagebruik; dragen en onderhouden van contactlenzen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2530" name="Picture 2" descr="Help, mijn telefoon blijft overgaan! Ik wil graag focus op mijn werk |  Altijd Antwoord">
            <a:extLst>
              <a:ext uri="{FF2B5EF4-FFF2-40B4-BE49-F238E27FC236}">
                <a16:creationId xmlns:a16="http://schemas.microsoft.com/office/drawing/2014/main" id="{6539F68C-ED79-4A87-A9B4-74F582911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471" y="99998"/>
            <a:ext cx="1438466" cy="16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2EC42-254C-4DBA-AB4A-DBF95280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Casus 1 – Het rode oog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126F85-C9B5-496D-870F-BAC4DFDB4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Meneer Jansen, 48 jaar</a:t>
            </a:r>
          </a:p>
          <a:p>
            <a:r>
              <a:rPr lang="nl-NL" sz="2800" dirty="0"/>
              <a:t>VG: </a:t>
            </a:r>
            <a:r>
              <a:rPr lang="nl-NL" sz="2800" dirty="0" err="1"/>
              <a:t>knie-operatie</a:t>
            </a:r>
            <a:r>
              <a:rPr lang="nl-NL" sz="2800" dirty="0"/>
              <a:t>, hypertensie</a:t>
            </a:r>
          </a:p>
          <a:p>
            <a:r>
              <a:rPr lang="nl-NL" sz="2800" dirty="0"/>
              <a:t>Sinds 3 dagen een rood ooglid, oogwit niet.</a:t>
            </a:r>
          </a:p>
          <a:p>
            <a:r>
              <a:rPr lang="nl-NL" sz="2800" dirty="0"/>
              <a:t>Oog zit in de ochtend dichtgeplakt</a:t>
            </a:r>
          </a:p>
          <a:p>
            <a:r>
              <a:rPr lang="nl-NL" sz="2800" dirty="0"/>
              <a:t>Ziet verder goed, geen pijn, kan licht goed verdragen</a:t>
            </a:r>
          </a:p>
          <a:p>
            <a:r>
              <a:rPr lang="nl-NL" sz="2800" dirty="0"/>
              <a:t>Niet misselijk of braken</a:t>
            </a:r>
          </a:p>
          <a:p>
            <a:r>
              <a:rPr lang="nl-NL" sz="2800" dirty="0"/>
              <a:t>Waar denken we aan?</a:t>
            </a:r>
          </a:p>
        </p:txBody>
      </p:sp>
    </p:spTree>
    <p:extLst>
      <p:ext uri="{BB962C8B-B14F-4D97-AF65-F5344CB8AC3E}">
        <p14:creationId xmlns:p14="http://schemas.microsoft.com/office/powerpoint/2010/main" val="2879319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7623F-6A62-41C9-A56D-C6FBE356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Blefaritis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25DB2C-DB17-447D-B64B-340A2F83D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Ooglidontsteking</a:t>
            </a:r>
          </a:p>
          <a:p>
            <a:r>
              <a:rPr lang="nl-NL" sz="2800" dirty="0"/>
              <a:t>Talgklieren (chronisch) ontstoken</a:t>
            </a:r>
          </a:p>
          <a:p>
            <a:r>
              <a:rPr lang="nl-NL" sz="2800" dirty="0"/>
              <a:t>Alle leeftijden</a:t>
            </a:r>
          </a:p>
          <a:p>
            <a:r>
              <a:rPr lang="nl-NL" sz="2800" dirty="0"/>
              <a:t>Jeuk, irritatie, branderigheid, droge ogen</a:t>
            </a:r>
          </a:p>
          <a:p>
            <a:r>
              <a:rPr lang="nl-NL" sz="2800" dirty="0"/>
              <a:t>Behandeling:</a:t>
            </a:r>
          </a:p>
          <a:p>
            <a:pPr lvl="1"/>
            <a:r>
              <a:rPr lang="nl-NL" sz="2800" dirty="0"/>
              <a:t>Warme </a:t>
            </a:r>
            <a:r>
              <a:rPr lang="nl-NL" sz="2800" dirty="0" err="1"/>
              <a:t>compressen</a:t>
            </a:r>
            <a:endParaRPr lang="nl-NL" sz="2800" dirty="0"/>
          </a:p>
          <a:p>
            <a:pPr lvl="1"/>
            <a:r>
              <a:rPr lang="nl-NL" sz="2800" dirty="0"/>
              <a:t>Poetsen en massage</a:t>
            </a:r>
          </a:p>
          <a:p>
            <a:pPr lvl="1"/>
            <a:r>
              <a:rPr lang="nl-NL" sz="2800" dirty="0"/>
              <a:t>Antibioticagel </a:t>
            </a:r>
          </a:p>
        </p:txBody>
      </p:sp>
      <p:pic>
        <p:nvPicPr>
          <p:cNvPr id="4" name="Picture 18" descr="blepharitis symptomen">
            <a:extLst>
              <a:ext uri="{FF2B5EF4-FFF2-40B4-BE49-F238E27FC236}">
                <a16:creationId xmlns:a16="http://schemas.microsoft.com/office/drawing/2014/main" id="{11A750B4-B7AB-4362-AE34-096D75275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455" y="1027906"/>
            <a:ext cx="3124144" cy="184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101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8B72D-6A62-4EB1-B082-BC05D78F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F2500A-CEFF-401E-8E55-40C163EC4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/>
              <a:t>Moet deze patiënt gezien worden door de huisarts? </a:t>
            </a:r>
          </a:p>
        </p:txBody>
      </p:sp>
    </p:spTree>
    <p:extLst>
      <p:ext uri="{BB962C8B-B14F-4D97-AF65-F5344CB8AC3E}">
        <p14:creationId xmlns:p14="http://schemas.microsoft.com/office/powerpoint/2010/main" val="4015328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3DB62-5429-4F99-864E-2532C505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Casus 2 – Het rode oog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1F078B-7A80-48BE-A0B8-14C96D57B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err="1"/>
              <a:t>Mw</a:t>
            </a:r>
            <a:r>
              <a:rPr lang="nl-NL" sz="2800" dirty="0"/>
              <a:t> Klaassen, 52 jaar</a:t>
            </a:r>
          </a:p>
          <a:p>
            <a:r>
              <a:rPr lang="nl-NL" sz="2800" dirty="0"/>
              <a:t>VG: osteoporose</a:t>
            </a:r>
          </a:p>
          <a:p>
            <a:r>
              <a:rPr lang="nl-NL" sz="2800" dirty="0"/>
              <a:t>Sinds 5 dagen geïrriteerd oog en sinds gisteren ook het andere oog</a:t>
            </a:r>
          </a:p>
          <a:p>
            <a:r>
              <a:rPr lang="nl-NL" sz="2800" dirty="0"/>
              <a:t>Jeuk, pus, branderigheid, veel tranen. </a:t>
            </a:r>
          </a:p>
          <a:p>
            <a:r>
              <a:rPr lang="nl-NL" sz="2800" dirty="0"/>
              <a:t>Verkouden erbij</a:t>
            </a:r>
          </a:p>
          <a:p>
            <a:r>
              <a:rPr lang="nl-NL" sz="2800" dirty="0"/>
              <a:t>Waar denken we aan?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4577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3DB62-5429-4F99-864E-2532C505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Conjunctivitis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1F078B-7A80-48BE-A0B8-14C96D57B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800" dirty="0"/>
              <a:t>Oogwit is rood</a:t>
            </a:r>
          </a:p>
          <a:p>
            <a:r>
              <a:rPr lang="nl-NL" sz="2800" dirty="0"/>
              <a:t>1 of 2 ogen</a:t>
            </a:r>
          </a:p>
          <a:p>
            <a:r>
              <a:rPr lang="nl-NL" sz="2800" dirty="0"/>
              <a:t>Meestal virus, minder vaak bacterie</a:t>
            </a:r>
          </a:p>
          <a:p>
            <a:r>
              <a:rPr lang="nl-NL" sz="2800" dirty="0"/>
              <a:t>Verloop en behandeling hetzelfde</a:t>
            </a:r>
          </a:p>
          <a:p>
            <a:r>
              <a:rPr lang="nl-NL" sz="2800" dirty="0"/>
              <a:t>Ogen schoonmaken</a:t>
            </a:r>
          </a:p>
          <a:p>
            <a:r>
              <a:rPr lang="nl-NL" sz="2800" dirty="0"/>
              <a:t>Hygiëne!</a:t>
            </a:r>
          </a:p>
          <a:p>
            <a:r>
              <a:rPr lang="nl-NL" sz="2800" dirty="0"/>
              <a:t>Genezing 1-2 weken</a:t>
            </a:r>
          </a:p>
          <a:p>
            <a:r>
              <a:rPr lang="nl-NL" sz="2800" dirty="0"/>
              <a:t>Herpes of SOA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A4C594D-F6CC-456F-B2F8-731596212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164" y="1560930"/>
            <a:ext cx="3060164" cy="204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661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8B72D-6A62-4EB1-B082-BC05D78F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F2500A-CEFF-401E-8E55-40C163EC4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/>
              <a:t>Moet deze patiënt gezien worden door de huisarts? </a:t>
            </a:r>
          </a:p>
        </p:txBody>
      </p:sp>
    </p:spTree>
    <p:extLst>
      <p:ext uri="{BB962C8B-B14F-4D97-AF65-F5344CB8AC3E}">
        <p14:creationId xmlns:p14="http://schemas.microsoft.com/office/powerpoint/2010/main" val="1818558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2EC42-254C-4DBA-AB4A-DBF95280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Casus 3 – Het rode oog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126F85-C9B5-496D-870F-BAC4DFDB4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Meneer van Eck, 33 jaar</a:t>
            </a:r>
          </a:p>
          <a:p>
            <a:r>
              <a:rPr lang="nl-NL" sz="2800" dirty="0"/>
              <a:t>VG: hooikoorts</a:t>
            </a:r>
          </a:p>
          <a:p>
            <a:r>
              <a:rPr lang="nl-NL" sz="2800" dirty="0"/>
              <a:t>Sinds 1 dag pijnlijk rood oog</a:t>
            </a:r>
          </a:p>
          <a:p>
            <a:r>
              <a:rPr lang="nl-NL" sz="2800" dirty="0"/>
              <a:t>Kan oog bijna niet open houden</a:t>
            </a:r>
          </a:p>
          <a:p>
            <a:r>
              <a:rPr lang="nl-NL" sz="2800" dirty="0"/>
              <a:t>Draagt normaal lenzen</a:t>
            </a:r>
          </a:p>
          <a:p>
            <a:r>
              <a:rPr lang="nl-NL" sz="2800" dirty="0"/>
              <a:t>Niets in het oog gekregen dat hij weet</a:t>
            </a:r>
          </a:p>
          <a:p>
            <a:r>
              <a:rPr lang="nl-NL" sz="2800" dirty="0"/>
              <a:t>Waar denken we aan? </a:t>
            </a:r>
          </a:p>
        </p:txBody>
      </p:sp>
    </p:spTree>
    <p:extLst>
      <p:ext uri="{BB962C8B-B14F-4D97-AF65-F5344CB8AC3E}">
        <p14:creationId xmlns:p14="http://schemas.microsoft.com/office/powerpoint/2010/main" val="209763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89D85-3698-42E5-A386-74C1CD2E8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Even voorstellen…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90252C-65C2-4702-BBB2-8C403D796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Sjaane Hilligehekken</a:t>
            </a:r>
          </a:p>
          <a:p>
            <a:r>
              <a:rPr lang="nl-NL" dirty="0"/>
              <a:t>Huisarts:	Wijk en Aalburg</a:t>
            </a:r>
          </a:p>
          <a:p>
            <a:pPr marL="1828800" lvl="4" indent="0">
              <a:buNone/>
            </a:pPr>
            <a:r>
              <a:rPr lang="nl-NL" sz="2000" dirty="0"/>
              <a:t>Cello</a:t>
            </a:r>
          </a:p>
          <a:p>
            <a:pPr marL="1828800" lvl="4" indent="0">
              <a:buNone/>
            </a:pPr>
            <a:r>
              <a:rPr lang="nl-NL" sz="2000" dirty="0"/>
              <a:t>Reinier van Arkel</a:t>
            </a:r>
          </a:p>
          <a:p>
            <a:pPr marL="1828800" lvl="4" indent="0">
              <a:buNone/>
            </a:pPr>
            <a:r>
              <a:rPr lang="nl-NL" sz="2000" dirty="0"/>
              <a:t>Leercentrum triagecentrum</a:t>
            </a:r>
          </a:p>
          <a:p>
            <a:pPr marL="1828800" lvl="4" indent="0">
              <a:buNone/>
            </a:pPr>
            <a:r>
              <a:rPr lang="nl-NL" sz="2000" dirty="0"/>
              <a:t>Overig</a:t>
            </a:r>
          </a:p>
          <a:p>
            <a:pPr marL="0" indent="0">
              <a:buNone/>
            </a:pPr>
            <a:endParaRPr lang="nl-NL" sz="3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0381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0B2DE-9271-4560-A988-7A96EDD2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711" y="176589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Keratitis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7D7C9FE-1B44-45E6-A3B2-8D970DAF4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Hoornvliesontsteking</a:t>
            </a:r>
          </a:p>
          <a:p>
            <a:r>
              <a:rPr lang="nl-NL" sz="2800" dirty="0"/>
              <a:t>Tranen, pijn, pus, lichtschuw, wazig zien</a:t>
            </a:r>
          </a:p>
          <a:p>
            <a:r>
              <a:rPr lang="nl-NL" sz="2800" dirty="0"/>
              <a:t>Vaak contactlensdragers</a:t>
            </a:r>
          </a:p>
          <a:p>
            <a:r>
              <a:rPr lang="nl-NL" sz="2800" dirty="0"/>
              <a:t>Jonge leeftijd, watergebruik of oude lenzenvloeistof</a:t>
            </a:r>
          </a:p>
          <a:p>
            <a:r>
              <a:rPr lang="nl-NL" sz="2800" dirty="0"/>
              <a:t>Ulcus </a:t>
            </a:r>
          </a:p>
          <a:p>
            <a:r>
              <a:rPr lang="nl-NL" sz="2800" dirty="0"/>
              <a:t>SPOED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403B3085-2829-44E3-B951-D5074A56D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214" y="1620044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061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8B72D-6A62-4EB1-B082-BC05D78F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F2500A-CEFF-401E-8E55-40C163EC4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/>
              <a:t>Moet deze patiënt gezien worden door de huisarts? </a:t>
            </a:r>
          </a:p>
        </p:txBody>
      </p:sp>
    </p:spTree>
    <p:extLst>
      <p:ext uri="{BB962C8B-B14F-4D97-AF65-F5344CB8AC3E}">
        <p14:creationId xmlns:p14="http://schemas.microsoft.com/office/powerpoint/2010/main" val="3241956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00779-1D51-416C-9DDD-C86C2980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Pauze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851904-4746-4178-9D54-0E19722C6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436" name="Picture 4" descr="Oogarts - Studio De Garnaal">
            <a:extLst>
              <a:ext uri="{FF2B5EF4-FFF2-40B4-BE49-F238E27FC236}">
                <a16:creationId xmlns:a16="http://schemas.microsoft.com/office/drawing/2014/main" id="{AB6C03DF-7D85-4A1C-A9D4-2D3D7FC90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620044"/>
            <a:ext cx="4800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268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141AE-1150-4786-A898-2951772D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Pubquiz</a:t>
            </a:r>
            <a:r>
              <a:rPr lang="nl-NL" dirty="0"/>
              <a:t> oogziekten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FA1834-EF21-4939-973E-07DA8F801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Groepjes vormen</a:t>
            </a:r>
          </a:p>
          <a:p>
            <a:r>
              <a:rPr lang="nl-NL" sz="2800" dirty="0"/>
              <a:t>1 punt voor juiste diagnose</a:t>
            </a:r>
          </a:p>
          <a:p>
            <a:r>
              <a:rPr lang="nl-NL" sz="2800" dirty="0"/>
              <a:t>1 punt voor juiste beleid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194" name="Picture 2" descr="Het recept voor gezonde ogen">
            <a:extLst>
              <a:ext uri="{FF2B5EF4-FFF2-40B4-BE49-F238E27FC236}">
                <a16:creationId xmlns:a16="http://schemas.microsoft.com/office/drawing/2014/main" id="{EFF26CD0-AF51-40C2-914F-9F8F8CE1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02" y="2382375"/>
            <a:ext cx="5889740" cy="392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50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8ECD8-8B5F-4AFE-BCBC-2556CCE3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Oogziekte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E30115-5587-4186-B640-25E14AA7E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2943"/>
            <a:ext cx="10515600" cy="3594019"/>
          </a:xfrm>
        </p:spPr>
        <p:txBody>
          <a:bodyPr/>
          <a:lstStyle/>
          <a:p>
            <a:r>
              <a:rPr lang="nl-NL" sz="2800" dirty="0"/>
              <a:t>Mevrouw Adema, 77 jaar</a:t>
            </a:r>
          </a:p>
          <a:p>
            <a:r>
              <a:rPr lang="nl-NL" sz="2800" dirty="0"/>
              <a:t>Plots rood oog, deel van het oogwit tot de iris</a:t>
            </a:r>
          </a:p>
          <a:p>
            <a:r>
              <a:rPr lang="nl-NL" sz="2800" dirty="0"/>
              <a:t>Belt voor advies, moet ik me zorgen maken? </a:t>
            </a:r>
          </a:p>
          <a:p>
            <a:r>
              <a:rPr lang="nl-NL" sz="2800" dirty="0"/>
              <a:t>Geen pijn, geen visusklachten, geen lichtschuwheid</a:t>
            </a:r>
          </a:p>
          <a:p>
            <a:r>
              <a:rPr lang="nl-NL" sz="2800" dirty="0"/>
              <a:t>Diagnose? (=1 punt)</a:t>
            </a:r>
          </a:p>
          <a:p>
            <a:r>
              <a:rPr lang="nl-NL" sz="2800" dirty="0"/>
              <a:t>Moet </a:t>
            </a:r>
            <a:r>
              <a:rPr lang="nl-NL" sz="2800" dirty="0" err="1"/>
              <a:t>pt</a:t>
            </a:r>
            <a:r>
              <a:rPr lang="nl-NL" sz="2800" dirty="0"/>
              <a:t> vandaag, morgen of niet op </a:t>
            </a:r>
            <a:r>
              <a:rPr lang="nl-NL" sz="2800" dirty="0" err="1"/>
              <a:t>su</a:t>
            </a:r>
            <a:r>
              <a:rPr lang="nl-NL" sz="2800" dirty="0"/>
              <a:t> komen? (=1 punt)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7170" name="Picture 2" descr="▷ Wat zijn ooglekkages? - Área Oftalmológica Avanzada">
            <a:extLst>
              <a:ext uri="{FF2B5EF4-FFF2-40B4-BE49-F238E27FC236}">
                <a16:creationId xmlns:a16="http://schemas.microsoft.com/office/drawing/2014/main" id="{1CB1ACE1-1EEE-491B-9D8B-DB75A2FC8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2" y="681037"/>
            <a:ext cx="3784076" cy="26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79D25-E3B9-4C9B-AF86-5AD8B0A29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Subconjuctivale</a:t>
            </a:r>
            <a:r>
              <a:rPr lang="nl-NL" dirty="0"/>
              <a:t> bloeding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AF9864-25EC-4030-8D36-5641723AF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800" dirty="0"/>
              <a:t>Oppervlakkige bloeding</a:t>
            </a:r>
          </a:p>
          <a:p>
            <a:r>
              <a:rPr lang="nl-NL" sz="2800" dirty="0"/>
              <a:t>Geen klachten, wel geschrokken</a:t>
            </a:r>
          </a:p>
          <a:p>
            <a:r>
              <a:rPr lang="nl-NL" sz="2800" dirty="0"/>
              <a:t>Meestal 1 oog</a:t>
            </a:r>
          </a:p>
          <a:p>
            <a:r>
              <a:rPr lang="nl-NL" sz="2800" dirty="0"/>
              <a:t>Oorzaak: meestal spontaan, soms wrijven, hoesten etc.</a:t>
            </a:r>
          </a:p>
          <a:p>
            <a:r>
              <a:rPr lang="nl-NL" sz="2800" dirty="0"/>
              <a:t>Kan zich iets uitbreiden</a:t>
            </a:r>
          </a:p>
          <a:p>
            <a:r>
              <a:rPr lang="nl-NL" sz="2800" dirty="0"/>
              <a:t>Onschuldig!</a:t>
            </a:r>
          </a:p>
          <a:p>
            <a:r>
              <a:rPr lang="nl-NL" sz="2800" dirty="0"/>
              <a:t>Genezing: 2-3 weken</a:t>
            </a:r>
          </a:p>
          <a:p>
            <a:r>
              <a:rPr lang="nl-NL" sz="2800" dirty="0"/>
              <a:t>Spreekuur: nee. </a:t>
            </a:r>
          </a:p>
          <a:p>
            <a:endParaRPr lang="nl-NL" dirty="0"/>
          </a:p>
        </p:txBody>
      </p:sp>
      <p:pic>
        <p:nvPicPr>
          <p:cNvPr id="9220" name="Picture 4" descr=" ">
            <a:extLst>
              <a:ext uri="{FF2B5EF4-FFF2-40B4-BE49-F238E27FC236}">
                <a16:creationId xmlns:a16="http://schemas.microsoft.com/office/drawing/2014/main" id="{11C3D937-0FB3-4923-8466-CDB6898A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07" y="900906"/>
            <a:ext cx="3241515" cy="20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180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B7B84-3161-4BFC-8F32-8418F59B9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Oogziekte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ECF2E5-DEEB-40A9-9BBC-B89CE2826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800" dirty="0"/>
              <a:t>Meneer Dekker, 70 jaar</a:t>
            </a:r>
          </a:p>
          <a:p>
            <a:r>
              <a:rPr lang="nl-NL" sz="2800" dirty="0"/>
              <a:t>Al paar dagen last van </a:t>
            </a:r>
            <a:r>
              <a:rPr lang="nl-NL" sz="2800" dirty="0" err="1"/>
              <a:t>fliebertjes</a:t>
            </a:r>
            <a:r>
              <a:rPr lang="nl-NL" sz="2800" dirty="0"/>
              <a:t> zien. Vanochtend lichtflitsen. Later vandaag zag hij dit: </a:t>
            </a:r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Geen trauma, geen pijn, geen lichtschuwheid</a:t>
            </a:r>
          </a:p>
          <a:p>
            <a:r>
              <a:rPr lang="nl-NL" sz="2800" dirty="0"/>
              <a:t>Draagt een bril voor veraf en dichtbij</a:t>
            </a:r>
          </a:p>
          <a:p>
            <a:r>
              <a:rPr lang="nl-NL" sz="2800" dirty="0"/>
              <a:t>Diagnose? (=1 punt)</a:t>
            </a:r>
          </a:p>
          <a:p>
            <a:r>
              <a:rPr lang="nl-NL" sz="2800" dirty="0"/>
              <a:t>Moet </a:t>
            </a:r>
            <a:r>
              <a:rPr lang="nl-NL" sz="2800" dirty="0" err="1"/>
              <a:t>pt</a:t>
            </a:r>
            <a:r>
              <a:rPr lang="nl-NL" sz="2800" dirty="0"/>
              <a:t> vandaag, morgen of niet op </a:t>
            </a:r>
            <a:r>
              <a:rPr lang="nl-NL" sz="2800" dirty="0" err="1"/>
              <a:t>su</a:t>
            </a:r>
            <a:r>
              <a:rPr lang="nl-NL" sz="2800" dirty="0"/>
              <a:t> komen? (=1 punt)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42" name="Picture 2" descr=" ">
            <a:extLst>
              <a:ext uri="{FF2B5EF4-FFF2-40B4-BE49-F238E27FC236}">
                <a16:creationId xmlns:a16="http://schemas.microsoft.com/office/drawing/2014/main" id="{BDDFF068-E277-4B49-8F8C-F24747CBD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28" y="2776877"/>
            <a:ext cx="3826301" cy="244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39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F060F-3D5D-43B7-A711-40B9DA779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Netvliesloslating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C8EA7B-30CE-4713-A13C-078E7B990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2904" cy="4351338"/>
          </a:xfrm>
        </p:spPr>
        <p:txBody>
          <a:bodyPr>
            <a:normAutofit lnSpcReduction="10000"/>
          </a:bodyPr>
          <a:lstStyle/>
          <a:p>
            <a:r>
              <a:rPr lang="nl-NL" sz="2800" dirty="0"/>
              <a:t>Loslating glasvocht door veroudering </a:t>
            </a:r>
          </a:p>
          <a:p>
            <a:pPr lvl="1"/>
            <a:r>
              <a:rPr lang="nl-NL" sz="2800" dirty="0" err="1"/>
              <a:t>Mouches</a:t>
            </a:r>
            <a:r>
              <a:rPr lang="nl-NL" sz="2800" dirty="0"/>
              <a:t> </a:t>
            </a:r>
            <a:r>
              <a:rPr lang="nl-NL" sz="2800" dirty="0" err="1"/>
              <a:t>volantes</a:t>
            </a:r>
            <a:endParaRPr lang="nl-NL" sz="2800" dirty="0"/>
          </a:p>
          <a:p>
            <a:pPr lvl="1"/>
            <a:r>
              <a:rPr lang="nl-NL" sz="2800" dirty="0"/>
              <a:t>Lichtflitsen</a:t>
            </a:r>
          </a:p>
          <a:p>
            <a:pPr lvl="1"/>
            <a:r>
              <a:rPr lang="nl-NL" sz="2800" dirty="0"/>
              <a:t>Niet ernstig</a:t>
            </a:r>
          </a:p>
          <a:p>
            <a:r>
              <a:rPr lang="nl-NL" sz="2800" dirty="0"/>
              <a:t>Netvliesscheur</a:t>
            </a:r>
          </a:p>
          <a:p>
            <a:r>
              <a:rPr lang="nl-NL" sz="2800" dirty="0"/>
              <a:t>Risicofactoren: bijziendheid, netvliesloslating andere oog, staaroperatie, erfelijk, trauma</a:t>
            </a:r>
          </a:p>
          <a:p>
            <a:r>
              <a:rPr lang="nl-NL" sz="2800" dirty="0"/>
              <a:t>Oogchirurgie</a:t>
            </a:r>
          </a:p>
          <a:p>
            <a:r>
              <a:rPr lang="nl-NL" sz="2800" dirty="0"/>
              <a:t>Spreekuur: vandaag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11268" name="Picture 4" descr=" ">
            <a:extLst>
              <a:ext uri="{FF2B5EF4-FFF2-40B4-BE49-F238E27FC236}">
                <a16:creationId xmlns:a16="http://schemas.microsoft.com/office/drawing/2014/main" id="{E654ACD9-15E0-4EE2-A681-7BB1168C2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58" y="1047750"/>
            <a:ext cx="3143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 ">
            <a:extLst>
              <a:ext uri="{FF2B5EF4-FFF2-40B4-BE49-F238E27FC236}">
                <a16:creationId xmlns:a16="http://schemas.microsoft.com/office/drawing/2014/main" id="{7AEF5912-8A63-4378-9F71-FC0BBE222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104" y="3930650"/>
            <a:ext cx="3143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48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5A1C8-031E-480A-9BB8-9F441118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Oogziekte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4F851C-5B4E-4C36-BEF1-8DA0A1E2F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800" dirty="0"/>
              <a:t>Meneer </a:t>
            </a:r>
            <a:r>
              <a:rPr lang="nl-NL" sz="2800" dirty="0" err="1"/>
              <a:t>Roelofsen</a:t>
            </a:r>
            <a:r>
              <a:rPr lang="nl-NL" sz="2800" dirty="0"/>
              <a:t>, 44 jaar</a:t>
            </a:r>
          </a:p>
          <a:p>
            <a:r>
              <a:rPr lang="nl-NL" sz="2800" dirty="0"/>
              <a:t>Tranend, rood oog, fel licht is vervelend</a:t>
            </a:r>
          </a:p>
          <a:p>
            <a:r>
              <a:rPr lang="nl-NL" sz="2800" dirty="0"/>
              <a:t>Geen pijn of jeuk, meer irritant gevoel</a:t>
            </a:r>
          </a:p>
          <a:p>
            <a:r>
              <a:rPr lang="nl-NL" sz="2800" dirty="0"/>
              <a:t>Oogleden geen klachten</a:t>
            </a:r>
          </a:p>
          <a:p>
            <a:r>
              <a:rPr lang="nl-NL" sz="2800" dirty="0"/>
              <a:t>Geen lenzen of trauma</a:t>
            </a:r>
          </a:p>
          <a:p>
            <a:r>
              <a:rPr lang="nl-NL" sz="2800" dirty="0"/>
              <a:t>Gisteren wat geklust thuis</a:t>
            </a:r>
          </a:p>
          <a:p>
            <a:r>
              <a:rPr lang="nl-NL" sz="2800" dirty="0"/>
              <a:t>Diagnose? (=1 punt)</a:t>
            </a:r>
          </a:p>
          <a:p>
            <a:r>
              <a:rPr lang="nl-NL" sz="2800" dirty="0"/>
              <a:t>Moet </a:t>
            </a:r>
            <a:r>
              <a:rPr lang="nl-NL" sz="2800" dirty="0" err="1"/>
              <a:t>pt</a:t>
            </a:r>
            <a:r>
              <a:rPr lang="nl-NL" sz="2800" dirty="0"/>
              <a:t> vandaag, morgen of niet op </a:t>
            </a:r>
            <a:r>
              <a:rPr lang="nl-NL" sz="2800" dirty="0" err="1"/>
              <a:t>su</a:t>
            </a:r>
            <a:r>
              <a:rPr lang="nl-NL" sz="2800" dirty="0"/>
              <a:t> komen? (=1 punt)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6590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ADCCEE-3C53-4A52-A35F-F4709529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Corpus </a:t>
            </a:r>
            <a:r>
              <a:rPr lang="nl-NL" dirty="0" err="1"/>
              <a:t>alienum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CA6F29-B067-4CB0-83A1-445EC8369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Vuiltje in het oog: zandkorrel, verf, metaal, takje</a:t>
            </a:r>
          </a:p>
          <a:p>
            <a:r>
              <a:rPr lang="nl-NL" sz="2800" dirty="0"/>
              <a:t>Meestal spoelt het eruit</a:t>
            </a:r>
          </a:p>
          <a:p>
            <a:r>
              <a:rPr lang="nl-NL" sz="2800" dirty="0"/>
              <a:t>Wattenstaafje </a:t>
            </a:r>
          </a:p>
          <a:p>
            <a:r>
              <a:rPr lang="nl-NL" sz="2800" dirty="0"/>
              <a:t>Handboren, oogzalfverband</a:t>
            </a:r>
          </a:p>
          <a:p>
            <a:r>
              <a:rPr lang="nl-NL" sz="2800" dirty="0"/>
              <a:t>Hoornvliesbeschadiging</a:t>
            </a:r>
          </a:p>
          <a:p>
            <a:r>
              <a:rPr lang="nl-NL" sz="2800" dirty="0"/>
              <a:t>Spreekuur: vandaag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3314" name="Picture 2" descr="Corpus alienum - Wikipedia">
            <a:extLst>
              <a:ext uri="{FF2B5EF4-FFF2-40B4-BE49-F238E27FC236}">
                <a16:creationId xmlns:a16="http://schemas.microsoft.com/office/drawing/2014/main" id="{6DCE8047-3C7E-43C4-9F55-2AE1BE589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3429000"/>
            <a:ext cx="25336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70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D37C9-AE66-477A-A39E-D8A59F57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Disclosure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195FDFB0-1C92-489F-BB8D-1290F6743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379089"/>
              </p:ext>
            </p:extLst>
          </p:nvPr>
        </p:nvGraphicFramePr>
        <p:xfrm>
          <a:off x="2296126" y="1825625"/>
          <a:ext cx="7599747" cy="435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8219">
                  <a:extLst>
                    <a:ext uri="{9D8B030D-6E8A-4147-A177-3AD203B41FA5}">
                      <a16:colId xmlns:a16="http://schemas.microsoft.com/office/drawing/2014/main" val="802308197"/>
                    </a:ext>
                  </a:extLst>
                </a:gridCol>
                <a:gridCol w="3491528">
                  <a:extLst>
                    <a:ext uri="{9D8B030D-6E8A-4147-A177-3AD203B41FA5}">
                      <a16:colId xmlns:a16="http://schemas.microsoft.com/office/drawing/2014/main" val="2643035809"/>
                    </a:ext>
                  </a:extLst>
                </a:gridCol>
              </a:tblGrid>
              <a:tr h="541761">
                <a:tc gridSpan="2">
                  <a:txBody>
                    <a:bodyPr/>
                    <a:lstStyle/>
                    <a:p>
                      <a:pPr algn="ctr"/>
                      <a:r>
                        <a:rPr lang="nl-NL" sz="1900">
                          <a:effectLst/>
                        </a:rPr>
                        <a:t>Disclosure belangen spreker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9" marR="58219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525943"/>
                  </a:ext>
                </a:extLst>
              </a:tr>
              <a:tr h="762778">
                <a:tc>
                  <a:txBody>
                    <a:bodyPr/>
                    <a:lstStyle/>
                    <a:p>
                      <a:r>
                        <a:rPr lang="nl-NL" sz="1900">
                          <a:effectLst/>
                        </a:rPr>
                        <a:t>Geen (potentiële) belangenverstrengeling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9" marR="5821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9" marR="58219" marT="0" marB="0" anchor="ctr"/>
                </a:tc>
                <a:extLst>
                  <a:ext uri="{0D108BD9-81ED-4DB2-BD59-A6C34878D82A}">
                    <a16:rowId xmlns:a16="http://schemas.microsoft.com/office/drawing/2014/main" val="917590217"/>
                  </a:ext>
                </a:extLst>
              </a:tr>
              <a:tr h="689465">
                <a:tc>
                  <a:txBody>
                    <a:bodyPr/>
                    <a:lstStyle/>
                    <a:p>
                      <a:r>
                        <a:rPr lang="nl-NL" sz="1900">
                          <a:effectLst/>
                        </a:rPr>
                        <a:t>Voor bijeenkomst mogelijk relevante relaties</a:t>
                      </a:r>
                      <a:r>
                        <a:rPr lang="nl-NL" sz="1900" baseline="30000">
                          <a:effectLst/>
                        </a:rPr>
                        <a:t>1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9" marR="5821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9" marR="58219" marT="0" marB="0" anchor="ctr"/>
                </a:tc>
                <a:extLst>
                  <a:ext uri="{0D108BD9-81ED-4DB2-BD59-A6C34878D82A}">
                    <a16:rowId xmlns:a16="http://schemas.microsoft.com/office/drawing/2014/main" val="1083992048"/>
                  </a:ext>
                </a:extLst>
              </a:tr>
              <a:tr h="2357334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nl-NL" sz="1900">
                          <a:effectLst/>
                        </a:rPr>
                        <a:t>Sponsoring of onderzoeksgeld</a:t>
                      </a:r>
                      <a:r>
                        <a:rPr lang="nl-NL" sz="1900" baseline="30000">
                          <a:effectLst/>
                        </a:rPr>
                        <a:t>2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nl-NL" sz="1900">
                          <a:effectLst/>
                        </a:rPr>
                        <a:t>Honorarium of andere (financiële) vergoeding</a:t>
                      </a:r>
                      <a:r>
                        <a:rPr lang="nl-NL" sz="1900" baseline="30000">
                          <a:effectLst/>
                        </a:rPr>
                        <a:t>3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nl-NL" sz="1900">
                          <a:effectLst/>
                        </a:rPr>
                        <a:t>Aandeelhouder</a:t>
                      </a:r>
                      <a:r>
                        <a:rPr lang="nl-NL" sz="1900" baseline="30000">
                          <a:effectLst/>
                        </a:rPr>
                        <a:t>4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nl-NL" sz="1900">
                          <a:effectLst/>
                        </a:rPr>
                        <a:t>Andere relatie, namelijk …</a:t>
                      </a:r>
                      <a:r>
                        <a:rPr lang="nl-NL" sz="1900" baseline="30000">
                          <a:effectLst/>
                        </a:rPr>
                        <a:t>5</a:t>
                      </a:r>
                      <a:endParaRPr lang="nl-N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9" marR="58219" marT="0" marB="0"/>
                </a:tc>
                <a:tc>
                  <a:txBody>
                    <a:bodyPr/>
                    <a:lstStyle/>
                    <a:p>
                      <a:r>
                        <a:rPr lang="nl-NL" sz="8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</a:endParaRPr>
                    </a:p>
                    <a:p>
                      <a:r>
                        <a:rPr lang="nl-NL" sz="1900" dirty="0">
                          <a:effectLst/>
                          <a:sym typeface="Symbol" panose="05050102010706020507" pitchFamily="18" charset="2"/>
                        </a:rPr>
                        <a:t> nee</a:t>
                      </a:r>
                      <a:endParaRPr lang="nl-NL" sz="900" dirty="0">
                        <a:effectLst/>
                      </a:endParaRPr>
                    </a:p>
                    <a:p>
                      <a:r>
                        <a:rPr lang="nl-NL" sz="1900" dirty="0">
                          <a:effectLst/>
                          <a:sym typeface="Symbol" panose="05050102010706020507" pitchFamily="18" charset="2"/>
                        </a:rPr>
                        <a:t> nee</a:t>
                      </a:r>
                      <a:endParaRPr lang="nl-NL" sz="900" dirty="0">
                        <a:effectLst/>
                      </a:endParaRPr>
                    </a:p>
                    <a:p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</a:endParaRPr>
                    </a:p>
                    <a:p>
                      <a:r>
                        <a:rPr lang="nl-NL" sz="1900" dirty="0">
                          <a:effectLst/>
                          <a:sym typeface="Symbol" panose="05050102010706020507" pitchFamily="18" charset="2"/>
                        </a:rPr>
                        <a:t> nee</a:t>
                      </a:r>
                      <a:endParaRPr lang="nl-NL" sz="900" dirty="0">
                        <a:effectLst/>
                      </a:endParaRPr>
                    </a:p>
                    <a:p>
                      <a:r>
                        <a:rPr lang="nl-NL" sz="1900" dirty="0">
                          <a:effectLst/>
                          <a:sym typeface="Symbol" panose="05050102010706020507" pitchFamily="18" charset="2"/>
                        </a:rPr>
                        <a:t> </a:t>
                      </a:r>
                      <a:r>
                        <a:rPr lang="nl-NL" sz="1900" dirty="0" err="1">
                          <a:effectLst/>
                          <a:sym typeface="Symbol" panose="05050102010706020507" pitchFamily="18" charset="2"/>
                        </a:rPr>
                        <a:t>Nvt</a:t>
                      </a:r>
                      <a:endParaRPr lang="nl-N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9" marR="58219" marT="0" marB="0"/>
                </a:tc>
                <a:extLst>
                  <a:ext uri="{0D108BD9-81ED-4DB2-BD59-A6C34878D82A}">
                    <a16:rowId xmlns:a16="http://schemas.microsoft.com/office/drawing/2014/main" val="2564718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098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FA87F-E287-48C6-8219-1034DDE7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Oogziekte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C6D7E4-656F-4C3A-B7D8-FF4A8F5C5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Mevrouw Chen, 83 jaar</a:t>
            </a:r>
          </a:p>
          <a:p>
            <a:r>
              <a:rPr lang="nl-NL" sz="2800" dirty="0"/>
              <a:t>Belt op spoedlijn: heftige hoofdpijn en braken. </a:t>
            </a:r>
          </a:p>
          <a:p>
            <a:r>
              <a:rPr lang="nl-NL" sz="2800" dirty="0"/>
              <a:t>1 oog rood en ziet slecht</a:t>
            </a:r>
          </a:p>
          <a:p>
            <a:r>
              <a:rPr lang="nl-NL" sz="2800" dirty="0"/>
              <a:t>Geen trauma, geen lenzen</a:t>
            </a:r>
          </a:p>
          <a:p>
            <a:r>
              <a:rPr lang="nl-NL" sz="2800" dirty="0"/>
              <a:t>Diagnose? (=1 punt)</a:t>
            </a:r>
          </a:p>
          <a:p>
            <a:r>
              <a:rPr lang="nl-NL" sz="2800" dirty="0"/>
              <a:t>Moet </a:t>
            </a:r>
            <a:r>
              <a:rPr lang="nl-NL" sz="2800" dirty="0" err="1"/>
              <a:t>pt</a:t>
            </a:r>
            <a:r>
              <a:rPr lang="nl-NL" sz="2800" dirty="0"/>
              <a:t> vandaag, morgen of niet op </a:t>
            </a:r>
            <a:r>
              <a:rPr lang="nl-NL" sz="2800" dirty="0" err="1"/>
              <a:t>su</a:t>
            </a:r>
            <a:r>
              <a:rPr lang="nl-NL" sz="2800" dirty="0"/>
              <a:t> komen? (=1 punt)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914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0FAAF-CBB7-45FE-895C-5195DE6D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Glaucoom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B9BE84-5F5C-45B8-BC75-2B2FC25D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46145" cy="4351338"/>
          </a:xfrm>
        </p:spPr>
        <p:txBody>
          <a:bodyPr>
            <a:noAutofit/>
          </a:bodyPr>
          <a:lstStyle/>
          <a:p>
            <a:r>
              <a:rPr lang="nl-NL" sz="2400" dirty="0"/>
              <a:t>Langzame varianten </a:t>
            </a:r>
          </a:p>
          <a:p>
            <a:r>
              <a:rPr lang="nl-NL" sz="2400" dirty="0"/>
              <a:t>Acuut: in korte tijd afsluiting kamerhoek door iris. </a:t>
            </a:r>
          </a:p>
          <a:p>
            <a:r>
              <a:rPr lang="nl-NL" sz="2400" dirty="0"/>
              <a:t>Oogt pompt zich op</a:t>
            </a:r>
          </a:p>
          <a:p>
            <a:r>
              <a:rPr lang="nl-NL" sz="2400" dirty="0"/>
              <a:t>Zeer hoge oogdruk: 50-60 </a:t>
            </a:r>
            <a:r>
              <a:rPr lang="nl-NL" sz="2400" dirty="0" err="1"/>
              <a:t>mmHg</a:t>
            </a:r>
            <a:r>
              <a:rPr lang="nl-NL" sz="2400" dirty="0"/>
              <a:t> </a:t>
            </a:r>
          </a:p>
          <a:p>
            <a:r>
              <a:rPr lang="nl-NL" sz="2400" dirty="0"/>
              <a:t>Pijn, rood oog, visusdaling, misselijkheid, braken, starre pupil</a:t>
            </a:r>
          </a:p>
          <a:p>
            <a:r>
              <a:rPr lang="nl-NL" sz="2400" dirty="0"/>
              <a:t>Snelle behandeling middels ooglaser</a:t>
            </a:r>
          </a:p>
          <a:p>
            <a:r>
              <a:rPr lang="nl-NL" sz="2400" dirty="0"/>
              <a:t>Zeldzaam</a:t>
            </a:r>
          </a:p>
          <a:p>
            <a:r>
              <a:rPr lang="nl-NL" sz="2400" dirty="0"/>
              <a:t>Afspraak spreekuur: nu</a:t>
            </a:r>
          </a:p>
        </p:txBody>
      </p:sp>
      <p:pic>
        <p:nvPicPr>
          <p:cNvPr id="14338" name="Picture 2" descr="detailopname van de kamerhoek">
            <a:extLst>
              <a:ext uri="{FF2B5EF4-FFF2-40B4-BE49-F238E27FC236}">
                <a16:creationId xmlns:a16="http://schemas.microsoft.com/office/drawing/2014/main" id="{FF36F52E-9247-43C7-BE2D-F5941D05E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45" y="365125"/>
            <a:ext cx="29146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fsluiting van de kamerhoek ">
            <a:extLst>
              <a:ext uri="{FF2B5EF4-FFF2-40B4-BE49-F238E27FC236}">
                <a16:creationId xmlns:a16="http://schemas.microsoft.com/office/drawing/2014/main" id="{AE7996F3-7037-4FD6-AEC5-8BE889192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45" y="2691607"/>
            <a:ext cx="29146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99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04F4B-F04E-49A6-B811-73B19597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Oogziekte 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3702A1-69A8-452E-BC60-9F490A560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Meneer Ibrahim, 66 jaar</a:t>
            </a:r>
          </a:p>
          <a:p>
            <a:r>
              <a:rPr lang="nl-NL" sz="2400" dirty="0"/>
              <a:t>Sinds een week draadjes zien in 1 oog</a:t>
            </a:r>
          </a:p>
          <a:p>
            <a:r>
              <a:rPr lang="nl-NL" sz="2400" dirty="0"/>
              <a:t>Visus goed, geen pijn, geen lichtschuwheid, trauma –</a:t>
            </a:r>
          </a:p>
          <a:p>
            <a:r>
              <a:rPr lang="nl-NL" sz="2400" dirty="0"/>
              <a:t>Geen lichtflitsen</a:t>
            </a:r>
          </a:p>
          <a:p>
            <a:r>
              <a:rPr lang="nl-NL" sz="2400" dirty="0"/>
              <a:t>Niets aan het oog te zien</a:t>
            </a:r>
          </a:p>
          <a:p>
            <a:r>
              <a:rPr lang="nl-NL" sz="2400" dirty="0"/>
              <a:t>Erg hinderlijk</a:t>
            </a:r>
          </a:p>
          <a:p>
            <a:r>
              <a:rPr lang="nl-NL" sz="2400" dirty="0"/>
              <a:t>Diagnose? (=1 punt)</a:t>
            </a:r>
          </a:p>
          <a:p>
            <a:r>
              <a:rPr lang="nl-NL" sz="2400" dirty="0"/>
              <a:t>Moet </a:t>
            </a:r>
            <a:r>
              <a:rPr lang="nl-NL" sz="2400" dirty="0" err="1"/>
              <a:t>pt</a:t>
            </a:r>
            <a:r>
              <a:rPr lang="nl-NL" sz="2400" dirty="0"/>
              <a:t> vandaag, morgen of niet op </a:t>
            </a:r>
            <a:r>
              <a:rPr lang="nl-NL" sz="2400" dirty="0" err="1"/>
              <a:t>su</a:t>
            </a:r>
            <a:r>
              <a:rPr lang="nl-NL" sz="2400" dirty="0"/>
              <a:t> komen? (=1 punt)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6800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C95CA-538B-491E-A18A-9A727661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Mouches</a:t>
            </a:r>
            <a:r>
              <a:rPr lang="nl-NL" dirty="0"/>
              <a:t> </a:t>
            </a:r>
            <a:r>
              <a:rPr lang="nl-NL" dirty="0" err="1"/>
              <a:t>volantes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839185-417E-46CA-BD1A-011A4D44B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Vliegende vliegjes</a:t>
            </a:r>
          </a:p>
          <a:p>
            <a:r>
              <a:rPr lang="nl-NL" sz="2800" dirty="0"/>
              <a:t>Klontjes in glasvocht</a:t>
            </a:r>
          </a:p>
          <a:p>
            <a:r>
              <a:rPr lang="nl-NL" sz="2800" dirty="0"/>
              <a:t>Onschuldig!</a:t>
            </a:r>
          </a:p>
          <a:p>
            <a:r>
              <a:rPr lang="nl-NL" sz="2800" dirty="0"/>
              <a:t>Bewegen mee met </a:t>
            </a:r>
            <a:r>
              <a:rPr lang="nl-NL" sz="2800" dirty="0" err="1"/>
              <a:t>oorrichting</a:t>
            </a:r>
            <a:endParaRPr lang="nl-NL" sz="2800" dirty="0"/>
          </a:p>
          <a:p>
            <a:r>
              <a:rPr lang="nl-NL" sz="2800" dirty="0"/>
              <a:t>1 of 2 ogen</a:t>
            </a:r>
          </a:p>
          <a:p>
            <a:r>
              <a:rPr lang="nl-NL" sz="2800" dirty="0"/>
              <a:t>Verdwijnen na paar weken, ook weer terugkomen</a:t>
            </a:r>
          </a:p>
          <a:p>
            <a:r>
              <a:rPr lang="nl-NL" sz="2800" dirty="0"/>
              <a:t>Spreekuur: nee, tenzij lichtflitsen of donker beeld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96DD8CD7-7FF3-4110-AA3B-5A55D6F23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264" y="2019496"/>
            <a:ext cx="4690771" cy="183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060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A2B37-1137-4E25-A7F0-E044A9AB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Oogziekte 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086116-7017-4436-A567-810172C8B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Mevrouw Brouwer, 86 jaar</a:t>
            </a:r>
          </a:p>
          <a:p>
            <a:r>
              <a:rPr lang="nl-NL" sz="2800" dirty="0"/>
              <a:t>DM 2</a:t>
            </a:r>
          </a:p>
          <a:p>
            <a:r>
              <a:rPr lang="nl-NL" sz="2800" dirty="0"/>
              <a:t>Wazig zien beide ogen, dichtbij en veraf</a:t>
            </a:r>
          </a:p>
          <a:p>
            <a:r>
              <a:rPr lang="nl-NL" sz="2800" dirty="0"/>
              <a:t>Kleuren zijn meer vaal</a:t>
            </a:r>
          </a:p>
          <a:p>
            <a:r>
              <a:rPr lang="nl-NL" sz="2800" dirty="0"/>
              <a:t>Schittering van lantaarns ‘s avonds</a:t>
            </a:r>
          </a:p>
          <a:p>
            <a:r>
              <a:rPr lang="nl-NL" sz="2800" dirty="0"/>
              <a:t>Diagnose? (=1 punt)</a:t>
            </a:r>
          </a:p>
          <a:p>
            <a:r>
              <a:rPr lang="nl-NL" sz="2800" dirty="0"/>
              <a:t>Moet </a:t>
            </a:r>
            <a:r>
              <a:rPr lang="nl-NL" sz="2800" dirty="0" err="1"/>
              <a:t>pt</a:t>
            </a:r>
            <a:r>
              <a:rPr lang="nl-NL" sz="2800" dirty="0"/>
              <a:t> vandaag, morgen of niet op </a:t>
            </a:r>
            <a:r>
              <a:rPr lang="nl-NL" sz="2800" dirty="0" err="1"/>
              <a:t>su</a:t>
            </a:r>
            <a:r>
              <a:rPr lang="nl-NL" sz="2800" dirty="0"/>
              <a:t> komen? (=1 punt)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0332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150E9-6A80-4889-90B7-8E8E69C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Cataract (Staar)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66DE6E-0148-4B55-85BC-6392A229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85101" cy="4396066"/>
          </a:xfrm>
        </p:spPr>
        <p:txBody>
          <a:bodyPr/>
          <a:lstStyle/>
          <a:p>
            <a:r>
              <a:rPr lang="nl-NL" sz="2800" dirty="0"/>
              <a:t>Troebeling ooglens door klontering eiwitten</a:t>
            </a:r>
          </a:p>
          <a:p>
            <a:r>
              <a:rPr lang="nl-NL" sz="2800" dirty="0"/>
              <a:t>Wazig zien, minder kleur, halo’s zien</a:t>
            </a:r>
          </a:p>
          <a:p>
            <a:r>
              <a:rPr lang="nl-NL" sz="2800" dirty="0"/>
              <a:t>Dubbelzien met 1 oog</a:t>
            </a:r>
          </a:p>
          <a:p>
            <a:r>
              <a:rPr lang="nl-NL" sz="2800" dirty="0"/>
              <a:t>Ouderen, diabeten, na infectie, langdurig gebruik corticosteroïden, aangeboren</a:t>
            </a:r>
          </a:p>
          <a:p>
            <a:r>
              <a:rPr lang="nl-NL" sz="2800" dirty="0"/>
              <a:t>Operatie: nieuwe lens</a:t>
            </a:r>
          </a:p>
          <a:p>
            <a:r>
              <a:rPr lang="nl-NL" sz="2800" dirty="0"/>
              <a:t>Spreekuur: nee</a:t>
            </a:r>
          </a:p>
          <a:p>
            <a:endParaRPr lang="nl-NL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8FDD90D-2139-417D-9C8E-200A5920D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569" y="1737360"/>
            <a:ext cx="4243830" cy="282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 ">
            <a:extLst>
              <a:ext uri="{FF2B5EF4-FFF2-40B4-BE49-F238E27FC236}">
                <a16:creationId xmlns:a16="http://schemas.microsoft.com/office/drawing/2014/main" id="{E38AA521-5240-4F06-9AC3-307D810F4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95" y="4845050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 ">
            <a:extLst>
              <a:ext uri="{FF2B5EF4-FFF2-40B4-BE49-F238E27FC236}">
                <a16:creationId xmlns:a16="http://schemas.microsoft.com/office/drawing/2014/main" id="{6303980B-5B8B-48EA-84EC-BFCE1605C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51" y="4854574"/>
            <a:ext cx="8763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86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D96000-F4CF-4DD7-9471-EF7030AC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Oogziekte 7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6D5028-7587-455D-A348-74C5F17E0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Benthe, 10 jaar</a:t>
            </a:r>
          </a:p>
          <a:p>
            <a:r>
              <a:rPr lang="nl-NL" sz="2400" dirty="0"/>
              <a:t>Pijnlijk oog, ziet ook rood. </a:t>
            </a:r>
          </a:p>
          <a:p>
            <a:r>
              <a:rPr lang="nl-NL" sz="2400" dirty="0"/>
              <a:t>Bij navragen: ooglid onder ziet rood, oog zelf niet.</a:t>
            </a:r>
          </a:p>
          <a:p>
            <a:r>
              <a:rPr lang="nl-NL" sz="2400" dirty="0"/>
              <a:t>Lijkt wit puntje te zitten, puistje ofzo?</a:t>
            </a:r>
          </a:p>
          <a:p>
            <a:r>
              <a:rPr lang="nl-NL" sz="2400" dirty="0"/>
              <a:t>Beetje irritant</a:t>
            </a:r>
          </a:p>
          <a:p>
            <a:r>
              <a:rPr lang="nl-NL" sz="2400" dirty="0"/>
              <a:t>Visus goed, geen lichtschuwheid, niks in oog gekomen</a:t>
            </a:r>
          </a:p>
          <a:p>
            <a:r>
              <a:rPr lang="nl-NL" sz="2400" dirty="0"/>
              <a:t>Diagnose? (=1 punt)</a:t>
            </a:r>
          </a:p>
          <a:p>
            <a:r>
              <a:rPr lang="nl-NL" sz="2400" dirty="0"/>
              <a:t>Moet </a:t>
            </a:r>
            <a:r>
              <a:rPr lang="nl-NL" sz="2400" dirty="0" err="1"/>
              <a:t>pt</a:t>
            </a:r>
            <a:r>
              <a:rPr lang="nl-NL" sz="2400" dirty="0"/>
              <a:t> vandaag, morgen of niet op </a:t>
            </a:r>
            <a:r>
              <a:rPr lang="nl-NL" sz="2400" dirty="0" err="1"/>
              <a:t>su</a:t>
            </a:r>
            <a:r>
              <a:rPr lang="nl-NL" sz="2400" dirty="0"/>
              <a:t> komen? (=1 punt)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2156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70390-2223-4F13-AEA9-F4D4F850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Hordeolum</a:t>
            </a:r>
            <a:r>
              <a:rPr lang="nl-NL" dirty="0"/>
              <a:t> (strontje)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374739-C1B5-4C40-BC52-419A9B72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Pijnlijk bultje ooglid, ontsteking talgklier</a:t>
            </a:r>
          </a:p>
          <a:p>
            <a:r>
              <a:rPr lang="nl-NL" sz="2800" dirty="0" err="1"/>
              <a:t>Chalazion</a:t>
            </a:r>
            <a:r>
              <a:rPr lang="nl-NL" sz="2800" dirty="0"/>
              <a:t> = niet pijnlijk bultje ooglid</a:t>
            </a:r>
          </a:p>
          <a:p>
            <a:r>
              <a:rPr lang="nl-NL" sz="2800" dirty="0"/>
              <a:t>Gaat vanzelf over</a:t>
            </a:r>
          </a:p>
          <a:p>
            <a:r>
              <a:rPr lang="nl-NL" sz="2800" dirty="0"/>
              <a:t>Warme kompressen</a:t>
            </a:r>
          </a:p>
          <a:p>
            <a:r>
              <a:rPr lang="nl-NL" sz="2800" dirty="0"/>
              <a:t>Lenzen uit</a:t>
            </a:r>
          </a:p>
          <a:p>
            <a:r>
              <a:rPr lang="nl-NL" sz="2800" dirty="0" err="1"/>
              <a:t>Evt</a:t>
            </a:r>
            <a:r>
              <a:rPr lang="nl-NL" sz="2800" dirty="0"/>
              <a:t> chlooramfenicol oogzalf</a:t>
            </a:r>
          </a:p>
          <a:p>
            <a:r>
              <a:rPr lang="nl-NL" sz="2800" dirty="0"/>
              <a:t>Spreekuur: nee</a:t>
            </a:r>
          </a:p>
          <a:p>
            <a:endParaRPr lang="nl-NL" dirty="0"/>
          </a:p>
        </p:txBody>
      </p:sp>
      <p:pic>
        <p:nvPicPr>
          <p:cNvPr id="17410" name="Picture 2" descr="Hoe kan U een chalazion thuis behandelen?">
            <a:extLst>
              <a:ext uri="{FF2B5EF4-FFF2-40B4-BE49-F238E27FC236}">
                <a16:creationId xmlns:a16="http://schemas.microsoft.com/office/drawing/2014/main" id="{BA5C9090-6E95-4328-BBC4-3BC5727EE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385" y="2865770"/>
            <a:ext cx="2946415" cy="23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38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96ED0-44FE-4A16-BCC0-D8755642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Punten tellen!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EB3A44-4B0B-4CAB-9D02-91C818226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9458" name="Picture 2" descr="Winnaar Beker. Trofeeën Met Lauwerkrans En Kopie Ruimte. Gouden Awards  Geïsoleerd. Royalty Vrije Cliparts, Vectoren, En Stock Illustratie. Image  33530474.">
            <a:extLst>
              <a:ext uri="{FF2B5EF4-FFF2-40B4-BE49-F238E27FC236}">
                <a16:creationId xmlns:a16="http://schemas.microsoft.com/office/drawing/2014/main" id="{5647ACFB-BDB5-4FBD-A7D5-6053EDD1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12" y="2447041"/>
            <a:ext cx="2977176" cy="296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75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53B5F-69F5-4E14-BAC3-F653E8E9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993E6C-FB3F-472D-BB6D-0C7878F1A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482" name="Picture 2" descr="Cartoon | Lectrr">
            <a:extLst>
              <a:ext uri="{FF2B5EF4-FFF2-40B4-BE49-F238E27FC236}">
                <a16:creationId xmlns:a16="http://schemas.microsoft.com/office/drawing/2014/main" id="{E0F493DC-1F3F-4659-B076-749D03720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61" y="2181127"/>
            <a:ext cx="5490278" cy="39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4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2CBFB-DD96-49BC-A32C-6392D842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Input vanuit de zaal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B91256-778B-4CC9-A476-658D721B5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8417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C12B4-837C-40DD-AAC2-EFD9D0A2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DCA7F3-A96D-4CFD-ACEB-7ABC6C773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5042"/>
            <a:ext cx="10058400" cy="3814051"/>
          </a:xfrm>
        </p:spPr>
        <p:txBody>
          <a:bodyPr>
            <a:normAutofit/>
          </a:bodyPr>
          <a:lstStyle/>
          <a:p>
            <a:r>
              <a:rPr lang="nl-NL" sz="2800" dirty="0"/>
              <a:t>NHG-standaard</a:t>
            </a:r>
          </a:p>
          <a:p>
            <a:r>
              <a:rPr lang="nl-NL" sz="2800" dirty="0">
                <a:hlinkClick r:id="rId2"/>
              </a:rPr>
              <a:t>www.oogartsen.nl</a:t>
            </a:r>
            <a:endParaRPr lang="nl-NL" sz="2800" dirty="0"/>
          </a:p>
          <a:p>
            <a:r>
              <a:rPr lang="nl-NL" sz="2800" dirty="0"/>
              <a:t>NHG Triagewijzer</a:t>
            </a:r>
          </a:p>
        </p:txBody>
      </p:sp>
    </p:spTree>
    <p:extLst>
      <p:ext uri="{BB962C8B-B14F-4D97-AF65-F5344CB8AC3E}">
        <p14:creationId xmlns:p14="http://schemas.microsoft.com/office/powerpoint/2010/main" val="151722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88C66-7436-442A-9AB1-9E9119AED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Programma van 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0E3618-4285-4556-9F8F-08EAA3FD8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Anatomie opfrissen</a:t>
            </a:r>
          </a:p>
          <a:p>
            <a:r>
              <a:rPr lang="nl-NL" sz="2800" dirty="0"/>
              <a:t>Onderscheid tussen spoed en niet-spoed</a:t>
            </a:r>
          </a:p>
          <a:p>
            <a:r>
              <a:rPr lang="nl-NL" sz="2800" dirty="0"/>
              <a:t>Casuïstiek het rode oog</a:t>
            </a:r>
          </a:p>
          <a:p>
            <a:r>
              <a:rPr lang="nl-NL" sz="2800" dirty="0"/>
              <a:t>Pauze</a:t>
            </a:r>
          </a:p>
          <a:p>
            <a:r>
              <a:rPr lang="nl-NL" sz="2800" dirty="0" err="1"/>
              <a:t>Pubquiz</a:t>
            </a:r>
            <a:r>
              <a:rPr lang="nl-NL" sz="2800" dirty="0"/>
              <a:t> </a:t>
            </a:r>
          </a:p>
          <a:p>
            <a:endParaRPr lang="nl-NL" dirty="0"/>
          </a:p>
        </p:txBody>
      </p:sp>
      <p:pic>
        <p:nvPicPr>
          <p:cNvPr id="4" name="Picture 2" descr="Gemeente Velsen krijgt 100.000 telefoontjes per jaar | Velsen op Koers">
            <a:extLst>
              <a:ext uri="{FF2B5EF4-FFF2-40B4-BE49-F238E27FC236}">
                <a16:creationId xmlns:a16="http://schemas.microsoft.com/office/drawing/2014/main" id="{A2AD7D35-84A8-47DB-96F4-41BAA3F2B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r="3108" b="-1"/>
          <a:stretch/>
        </p:blipFill>
        <p:spPr bwMode="auto">
          <a:xfrm>
            <a:off x="7484902" y="1917635"/>
            <a:ext cx="4056674" cy="2284526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VJA-JongNVZA Pubquiz - Vereniging van Jonge Apothekers">
            <a:extLst>
              <a:ext uri="{FF2B5EF4-FFF2-40B4-BE49-F238E27FC236}">
                <a16:creationId xmlns:a16="http://schemas.microsoft.com/office/drawing/2014/main" id="{FED97C80-E130-44D8-BE09-A13D40F7B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91" y="44338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7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DCFEC-7FB7-4431-A578-AB5BD392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‘even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oog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bekijken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’ </a:t>
            </a:r>
          </a:p>
        </p:txBody>
      </p:sp>
      <p:pic>
        <p:nvPicPr>
          <p:cNvPr id="1028" name="Picture 4" descr="Eye anatomy - inner structure royalty-free 3d model - Preview no.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184"/>
          <a:stretch/>
        </p:blipFill>
        <p:spPr bwMode="auto">
          <a:xfrm>
            <a:off x="5426868" y="951914"/>
            <a:ext cx="6408836" cy="545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D2872CE-F015-49D0-9AAC-29F30D08A33A}"/>
              </a:ext>
            </a:extLst>
          </p:cNvPr>
          <p:cNvSpPr txBox="1"/>
          <p:nvPr/>
        </p:nvSpPr>
        <p:spPr>
          <a:xfrm>
            <a:off x="3544478" y="145683"/>
            <a:ext cx="5698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800" dirty="0"/>
              <a:t>Anatomie van het oog</a:t>
            </a:r>
          </a:p>
        </p:txBody>
      </p:sp>
    </p:spTree>
    <p:extLst>
      <p:ext uri="{BB962C8B-B14F-4D97-AF65-F5344CB8AC3E}">
        <p14:creationId xmlns:p14="http://schemas.microsoft.com/office/powerpoint/2010/main" val="321261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>
            <a:extLst>
              <a:ext uri="{FF2B5EF4-FFF2-40B4-BE49-F238E27FC236}">
                <a16:creationId xmlns:a16="http://schemas.microsoft.com/office/drawing/2014/main" id="{5A69B918-DDDC-47A8-A1FD-468BBD808E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90" y="620067"/>
            <a:ext cx="5610126" cy="570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2C8E0AC-C629-4373-80D0-520BB18C9E1E}"/>
              </a:ext>
            </a:extLst>
          </p:cNvPr>
          <p:cNvSpPr txBox="1"/>
          <p:nvPr/>
        </p:nvSpPr>
        <p:spPr>
          <a:xfrm>
            <a:off x="7541444" y="1791093"/>
            <a:ext cx="403048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800" dirty="0"/>
              <a:t>Oogleden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Hoornvlies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Bindvlies (Conjunctiva)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Traanfilm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8857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7AEB98E-E45A-4156-88C8-4E0F297FC0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55" y="1121309"/>
            <a:ext cx="5457138" cy="49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B30FEC1-6838-4D33-8CEE-31F1F167876D}"/>
              </a:ext>
            </a:extLst>
          </p:cNvPr>
          <p:cNvSpPr txBox="1"/>
          <p:nvPr/>
        </p:nvSpPr>
        <p:spPr>
          <a:xfrm>
            <a:off x="7107812" y="1819373"/>
            <a:ext cx="383670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800" dirty="0"/>
              <a:t>Pupil en iris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Voorste oogkamer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Achterste oogkamer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Lens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Glasvocht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Netvlies en gele vlek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Oogzenuw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628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34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Verschillende soorten oogklachten, maar alles is een rood oog…</a:t>
            </a:r>
          </a:p>
        </p:txBody>
      </p:sp>
      <p:pic>
        <p:nvPicPr>
          <p:cNvPr id="3074" name="Picture 2" descr="http://websitevolzicht.s3.amazonaws.com/afbeeldingen%20last%20van%20ogen/Rodevl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55" y="2031289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ogontsteking of conjunctivitis: wat is het en wat kan u eraan doen? |  gezondheid.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1290"/>
            <a:ext cx="3142604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et Rode Oog - Alleen-lez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84" name="Picture 12" descr="https://cdn.aerzteblatt.de/bilder/2020/02/img2074193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881" y="2029918"/>
            <a:ext cx="3759674" cy="184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www.warwareyegroup.com/wp-content/uploads/2019/09/hordeolum-300x22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68978"/>
            <a:ext cx="2469931" cy="18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www.szf.sr/media/potdnkon/episcleritis.jpg?anchor=center&amp;mode=crop&amp;width=456&amp;height=369&amp;rnd=1322642006703300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08" y="4268978"/>
            <a:ext cx="2283522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blepharitis symptom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08" y="4268978"/>
            <a:ext cx="3124144" cy="184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Bacterial Corneal Ulcer – MEDsphe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707" y="2044649"/>
            <a:ext cx="2553126" cy="18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Eczeem rondom de ogen – Huidklachten.onli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230" y="4268978"/>
            <a:ext cx="2818851" cy="18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94851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22813</TotalTime>
  <Words>1201</Words>
  <Application>Microsoft Office PowerPoint</Application>
  <PresentationFormat>Breedbeeld</PresentationFormat>
  <Paragraphs>244</Paragraphs>
  <Slides>40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6" baseType="lpstr">
      <vt:lpstr>alegreya-sans</vt:lpstr>
      <vt:lpstr>Arial</vt:lpstr>
      <vt:lpstr>Calibri</vt:lpstr>
      <vt:lpstr>Calibri Light</vt:lpstr>
      <vt:lpstr>Symbol</vt:lpstr>
      <vt:lpstr>Terugblik</vt:lpstr>
      <vt:lpstr>Oogklachten </vt:lpstr>
      <vt:lpstr>Even voorstellen…</vt:lpstr>
      <vt:lpstr>Disclosure</vt:lpstr>
      <vt:lpstr>Input vanuit de zaal</vt:lpstr>
      <vt:lpstr>Programma van leerdoelen</vt:lpstr>
      <vt:lpstr>‘even een oog bekijken’ </vt:lpstr>
      <vt:lpstr>PowerPoint-presentatie</vt:lpstr>
      <vt:lpstr>PowerPoint-presentatie</vt:lpstr>
      <vt:lpstr>Verschillende soorten oogklachten, maar alles is een rood oog…</vt:lpstr>
      <vt:lpstr>Locatie roodheid onder de loep….</vt:lpstr>
      <vt:lpstr>Rood oog op het spreekuur?</vt:lpstr>
      <vt:lpstr>Een patiënt belt, wat vraag je uit? </vt:lpstr>
      <vt:lpstr>Casus 1 – Het rode oog</vt:lpstr>
      <vt:lpstr>Blefaritis </vt:lpstr>
      <vt:lpstr>PowerPoint-presentatie</vt:lpstr>
      <vt:lpstr>Casus 2 – Het rode oog</vt:lpstr>
      <vt:lpstr>Conjunctivitis</vt:lpstr>
      <vt:lpstr>PowerPoint-presentatie</vt:lpstr>
      <vt:lpstr>Casus 3 – Het rode oog</vt:lpstr>
      <vt:lpstr>Keratitis </vt:lpstr>
      <vt:lpstr>PowerPoint-presentatie</vt:lpstr>
      <vt:lpstr>Pauze </vt:lpstr>
      <vt:lpstr>Pubquiz oogziekten</vt:lpstr>
      <vt:lpstr>Oogziekte 1</vt:lpstr>
      <vt:lpstr>Subconjuctivale bloeding</vt:lpstr>
      <vt:lpstr>Oogziekte 2</vt:lpstr>
      <vt:lpstr>Netvliesloslating </vt:lpstr>
      <vt:lpstr>Oogziekte 3</vt:lpstr>
      <vt:lpstr>Corpus alienum</vt:lpstr>
      <vt:lpstr>Oogziekte 4</vt:lpstr>
      <vt:lpstr>Glaucoom</vt:lpstr>
      <vt:lpstr>Oogziekte 5</vt:lpstr>
      <vt:lpstr>Mouches volantes</vt:lpstr>
      <vt:lpstr>Oogziekte 6</vt:lpstr>
      <vt:lpstr>Cataract (Staar)</vt:lpstr>
      <vt:lpstr>Oogziekte 7</vt:lpstr>
      <vt:lpstr>Hordeolum (strontje)</vt:lpstr>
      <vt:lpstr>Punten tellen!</vt:lpstr>
      <vt:lpstr>Vragen?</vt:lpstr>
      <vt:lpstr>Bronnen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j.zondag</dc:creator>
  <cp:lastModifiedBy>Meneer.</cp:lastModifiedBy>
  <cp:revision>83</cp:revision>
  <dcterms:created xsi:type="dcterms:W3CDTF">2021-04-19T06:29:12Z</dcterms:created>
  <dcterms:modified xsi:type="dcterms:W3CDTF">2021-08-18T13:01:10Z</dcterms:modified>
</cp:coreProperties>
</file>