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56"/>
  </p:notesMasterIdLst>
  <p:handoutMasterIdLst>
    <p:handoutMasterId r:id="rId57"/>
  </p:handoutMasterIdLst>
  <p:sldIdLst>
    <p:sldId id="350" r:id="rId3"/>
    <p:sldId id="349" r:id="rId4"/>
    <p:sldId id="262" r:id="rId5"/>
    <p:sldId id="264" r:id="rId6"/>
    <p:sldId id="367" r:id="rId7"/>
    <p:sldId id="368" r:id="rId8"/>
    <p:sldId id="378" r:id="rId9"/>
    <p:sldId id="348" r:id="rId10"/>
    <p:sldId id="306" r:id="rId11"/>
    <p:sldId id="374" r:id="rId12"/>
    <p:sldId id="375" r:id="rId13"/>
    <p:sldId id="353" r:id="rId14"/>
    <p:sldId id="352" r:id="rId15"/>
    <p:sldId id="355" r:id="rId16"/>
    <p:sldId id="356" r:id="rId17"/>
    <p:sldId id="357" r:id="rId18"/>
    <p:sldId id="358" r:id="rId19"/>
    <p:sldId id="308" r:id="rId20"/>
    <p:sldId id="344" r:id="rId21"/>
    <p:sldId id="360" r:id="rId22"/>
    <p:sldId id="361" r:id="rId23"/>
    <p:sldId id="302" r:id="rId24"/>
    <p:sldId id="372" r:id="rId25"/>
    <p:sldId id="369" r:id="rId26"/>
    <p:sldId id="370" r:id="rId27"/>
    <p:sldId id="371" r:id="rId28"/>
    <p:sldId id="347" r:id="rId29"/>
    <p:sldId id="269" r:id="rId30"/>
    <p:sldId id="270" r:id="rId31"/>
    <p:sldId id="271" r:id="rId32"/>
    <p:sldId id="272" r:id="rId33"/>
    <p:sldId id="273" r:id="rId34"/>
    <p:sldId id="278" r:id="rId35"/>
    <p:sldId id="359" r:id="rId36"/>
    <p:sldId id="279" r:id="rId37"/>
    <p:sldId id="376" r:id="rId38"/>
    <p:sldId id="377" r:id="rId39"/>
    <p:sldId id="342" r:id="rId40"/>
    <p:sldId id="364" r:id="rId41"/>
    <p:sldId id="295" r:id="rId42"/>
    <p:sldId id="379" r:id="rId43"/>
    <p:sldId id="380" r:id="rId44"/>
    <p:sldId id="340" r:id="rId45"/>
    <p:sldId id="332" r:id="rId46"/>
    <p:sldId id="333" r:id="rId47"/>
    <p:sldId id="334" r:id="rId48"/>
    <p:sldId id="381" r:id="rId49"/>
    <p:sldId id="335" r:id="rId50"/>
    <p:sldId id="336" r:id="rId51"/>
    <p:sldId id="337" r:id="rId52"/>
    <p:sldId id="338" r:id="rId53"/>
    <p:sldId id="339" r:id="rId54"/>
    <p:sldId id="366" r:id="rId55"/>
  </p:sldIdLst>
  <p:sldSz cx="9144000" cy="6858000" type="screen4x3"/>
  <p:notesSz cx="7099300" cy="10234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88555" autoAdjust="0"/>
  </p:normalViewPr>
  <p:slideViewPr>
    <p:cSldViewPr>
      <p:cViewPr>
        <p:scale>
          <a:sx n="82" d="100"/>
          <a:sy n="82" d="100"/>
        </p:scale>
        <p:origin x="-2466"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1FA345-4EE7-4A74-8675-7D6A3BD540D6}" type="datetimeFigureOut">
              <a:rPr lang="nl-NL"/>
              <a:pPr>
                <a:defRPr/>
              </a:pPr>
              <a:t>8-12-2016</a:t>
            </a:fld>
            <a:endParaRPr lang="nl-NL"/>
          </a:p>
        </p:txBody>
      </p:sp>
      <p:sp>
        <p:nvSpPr>
          <p:cNvPr id="4" name="Tijdelijke aanduiding voor voetteks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Tijdelijke aanduiding voor dia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67D5AF2-9ECF-46A8-94DE-37767BF32C4D}" type="slidenum">
              <a:rPr lang="nl-NL"/>
              <a:pPr>
                <a:defRPr/>
              </a:pPr>
              <a:t>‹nr.›</a:t>
            </a:fld>
            <a:endParaRPr lang="nl-NL"/>
          </a:p>
        </p:txBody>
      </p:sp>
    </p:spTree>
    <p:extLst>
      <p:ext uri="{BB962C8B-B14F-4D97-AF65-F5344CB8AC3E}">
        <p14:creationId xmlns:p14="http://schemas.microsoft.com/office/powerpoint/2010/main" val="390659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nl-NL"/>
          </a:p>
        </p:txBody>
      </p:sp>
      <p:sp>
        <p:nvSpPr>
          <p:cNvPr id="3" name="Tijdelijke aanduiding voor datum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09C82C1E-1CF0-4E9C-94FB-710BED870EA5}" type="datetimeFigureOut">
              <a:rPr lang="nl-NL"/>
              <a:pPr>
                <a:defRPr/>
              </a:pPr>
              <a:t>8-12-2016</a:t>
            </a:fld>
            <a:endParaRPr 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nl-NL" noProof="0"/>
          </a:p>
        </p:txBody>
      </p:sp>
      <p:sp>
        <p:nvSpPr>
          <p:cNvPr id="5" name="Tijdelijke aanduiding voor notities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nl-NL"/>
          </a:p>
        </p:txBody>
      </p:sp>
      <p:sp>
        <p:nvSpPr>
          <p:cNvPr id="7" name="Tijdelijke aanduiding voor dianumm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68DCE8B5-1216-44CD-9904-E34A4C218843}" type="slidenum">
              <a:rPr lang="nl-NL"/>
              <a:pPr>
                <a:defRPr/>
              </a:pPr>
              <a:t>‹nr.›</a:t>
            </a:fld>
            <a:endParaRPr lang="nl-NL"/>
          </a:p>
        </p:txBody>
      </p:sp>
    </p:spTree>
    <p:extLst>
      <p:ext uri="{BB962C8B-B14F-4D97-AF65-F5344CB8AC3E}">
        <p14:creationId xmlns:p14="http://schemas.microsoft.com/office/powerpoint/2010/main" val="212961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31"/>
          <p:cNvSpPr txBox="1">
            <a:spLocks noGrp="1" noChangeArrowheads="1"/>
          </p:cNvSpPr>
          <p:nvPr/>
        </p:nvSpPr>
        <p:spPr bwMode="auto">
          <a:xfrm>
            <a:off x="4022725" y="9723438"/>
            <a:ext cx="3076575" cy="511175"/>
          </a:xfrm>
          <a:prstGeom prst="rect">
            <a:avLst/>
          </a:prstGeom>
          <a:noFill/>
          <a:ln w="9525">
            <a:noFill/>
            <a:miter lim="800000"/>
            <a:headEnd/>
            <a:tailEnd/>
          </a:ln>
        </p:spPr>
        <p:txBody>
          <a:bodyPr lIns="101485" tIns="50743" rIns="101485" bIns="50743" anchor="b"/>
          <a:lstStyle/>
          <a:p>
            <a:pPr algn="r" defTabSz="936625"/>
            <a:fld id="{1D252646-7099-4EA8-8839-A48A2A37D7C5}" type="slidenum">
              <a:rPr lang="nl-NL" sz="1300">
                <a:latin typeface="Times New Roman" pitchFamily="18" charset="0"/>
              </a:rPr>
              <a:pPr algn="r" defTabSz="936625"/>
              <a:t>1</a:t>
            </a:fld>
            <a:endParaRPr lang="nl-NL" sz="1300">
              <a:latin typeface="Times New Roman" pitchFamily="18" charset="0"/>
            </a:endParaRPr>
          </a:p>
        </p:txBody>
      </p:sp>
      <p:sp>
        <p:nvSpPr>
          <p:cNvPr id="30722" name="Rectangle 2"/>
          <p:cNvSpPr>
            <a:spLocks noGrp="1" noRot="1" noChangeAspect="1" noChangeArrowheads="1" noTextEdit="1"/>
          </p:cNvSpPr>
          <p:nvPr>
            <p:ph type="sldImg"/>
          </p:nvPr>
        </p:nvSpPr>
        <p:spPr bwMode="auto">
          <a:xfrm>
            <a:off x="993775" y="768350"/>
            <a:ext cx="5113338" cy="3835400"/>
          </a:xfrm>
          <a:noFill/>
          <a:ln>
            <a:solidFill>
              <a:srgbClr val="000000"/>
            </a:solidFill>
            <a:miter lim="800000"/>
            <a:headEnd/>
            <a:tailEnd/>
          </a:ln>
        </p:spPr>
      </p:sp>
      <p:sp>
        <p:nvSpPr>
          <p:cNvPr id="30723" name="Rectangle 3"/>
          <p:cNvSpPr>
            <a:spLocks noGrp="1" noChangeArrowheads="1"/>
          </p:cNvSpPr>
          <p:nvPr>
            <p:ph type="body" idx="1"/>
          </p:nvPr>
        </p:nvSpPr>
        <p:spPr bwMode="auto">
          <a:xfrm>
            <a:off x="946150" y="4859338"/>
            <a:ext cx="5207000" cy="4606925"/>
          </a:xfrm>
          <a:noFill/>
        </p:spPr>
        <p:txBody>
          <a:bodyPr wrap="square" lIns="101485" tIns="50743" rIns="101485" bIns="50743" numCol="1" anchor="t" anchorCtr="0" compatLnSpc="1">
            <a:prstTxWarp prst="textNoShape">
              <a:avLst/>
            </a:prstTxWarp>
          </a:bodyPr>
          <a:lstStyle/>
          <a:p>
            <a:pPr eaLnBrk="1" hangingPunct="1"/>
            <a:r>
              <a:rPr lang="en-US" smtClean="0"/>
              <a:t>Introductie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01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l-NL" smtClean="0"/>
              <a:t>TOM gebruiken voor beeldvorming</a:t>
            </a:r>
          </a:p>
          <a:p>
            <a:pPr eaLnBrk="1" hangingPunct="1"/>
            <a:r>
              <a:rPr lang="nl-NL" smtClean="0"/>
              <a:t>Uitleg kunstneus/spreekklep en gevaar bij gecuffte canule</a:t>
            </a:r>
          </a:p>
        </p:txBody>
      </p:sp>
      <p:sp>
        <p:nvSpPr>
          <p:cNvPr id="4" name="Tijdelijke aanduiding voor dianummer 3"/>
          <p:cNvSpPr>
            <a:spLocks noGrp="1"/>
          </p:cNvSpPr>
          <p:nvPr>
            <p:ph type="sldNum" sz="quarter" idx="5"/>
          </p:nvPr>
        </p:nvSpPr>
        <p:spPr/>
        <p:txBody>
          <a:bodyPr/>
          <a:lstStyle/>
          <a:p>
            <a:pPr>
              <a:defRPr/>
            </a:pPr>
            <a:fld id="{8DD6D494-86A7-483B-83BC-1EAE57801AF6}"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522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47ACE-03B3-471B-A4D9-0C224780A61F}" type="slidenum">
              <a:rPr lang="nl-NL"/>
              <a:pPr fontAlgn="base">
                <a:spcBef>
                  <a:spcPct val="0"/>
                </a:spcBef>
                <a:spcAft>
                  <a:spcPct val="0"/>
                </a:spcAft>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jdelijke aanduiding voor dia-afbeelding 1"/>
          <p:cNvSpPr>
            <a:spLocks noGrp="1" noRot="1" noChangeAspect="1" noTextEdit="1"/>
          </p:cNvSpPr>
          <p:nvPr>
            <p:ph type="sldImg"/>
          </p:nvPr>
        </p:nvSpPr>
        <p:spPr bwMode="auto">
          <a:xfrm>
            <a:off x="993775" y="768350"/>
            <a:ext cx="5113338" cy="3835400"/>
          </a:xfrm>
          <a:noFill/>
          <a:ln>
            <a:solidFill>
              <a:srgbClr val="000000"/>
            </a:solidFill>
            <a:miter lim="800000"/>
            <a:headEnd/>
            <a:tailEnd/>
          </a:ln>
        </p:spPr>
      </p:sp>
      <p:sp>
        <p:nvSpPr>
          <p:cNvPr id="54274" name="Tijdelijke aanduiding voor notities 2"/>
          <p:cNvSpPr>
            <a:spLocks noGrp="1"/>
          </p:cNvSpPr>
          <p:nvPr>
            <p:ph type="body" idx="1"/>
          </p:nvPr>
        </p:nvSpPr>
        <p:spPr bwMode="auto">
          <a:xfrm>
            <a:off x="946150" y="4859338"/>
            <a:ext cx="5207000" cy="4606925"/>
          </a:xfrm>
          <a:noFill/>
        </p:spPr>
        <p:txBody>
          <a:bodyPr wrap="square" lIns="101485" tIns="50743" rIns="101485" bIns="50743" numCol="1" anchor="t" anchorCtr="0" compatLnSpc="1">
            <a:prstTxWarp prst="textNoShape">
              <a:avLst/>
            </a:prstTxWarp>
          </a:bodyPr>
          <a:lstStyle/>
          <a:p>
            <a:pPr eaLnBrk="1" hangingPunct="1"/>
            <a:endParaRPr lang="en-US" smtClean="0"/>
          </a:p>
        </p:txBody>
      </p:sp>
      <p:sp>
        <p:nvSpPr>
          <p:cNvPr id="54275" name="Tijdelijke aanduiding voor dianummer 3"/>
          <p:cNvSpPr txBox="1">
            <a:spLocks noGrp="1"/>
          </p:cNvSpPr>
          <p:nvPr/>
        </p:nvSpPr>
        <p:spPr bwMode="auto">
          <a:xfrm>
            <a:off x="4022725" y="9723438"/>
            <a:ext cx="3076575" cy="511175"/>
          </a:xfrm>
          <a:prstGeom prst="rect">
            <a:avLst/>
          </a:prstGeom>
          <a:noFill/>
          <a:ln w="9525">
            <a:noFill/>
            <a:miter lim="800000"/>
            <a:headEnd/>
            <a:tailEnd/>
          </a:ln>
        </p:spPr>
        <p:txBody>
          <a:bodyPr lIns="101485" tIns="50743" rIns="101485" bIns="50743" anchor="b"/>
          <a:lstStyle/>
          <a:p>
            <a:pPr algn="r" defTabSz="936625"/>
            <a:fld id="{13B3579F-D872-44FD-B488-57D1998548FF}" type="slidenum">
              <a:rPr lang="nl-NL" sz="1300">
                <a:latin typeface="Times New Roman" pitchFamily="18" charset="0"/>
              </a:rPr>
              <a:pPr algn="r" defTabSz="936625"/>
              <a:t>12</a:t>
            </a:fld>
            <a:endParaRPr lang="nl-NL" sz="13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8" name="Rectangle 3"/>
          <p:cNvSpPr>
            <a:spLocks noGrp="1" noChangeArrowheads="1"/>
          </p:cNvSpPr>
          <p:nvPr>
            <p:ph type="body" idx="1"/>
          </p:nvPr>
        </p:nvSpPr>
        <p:spPr bwMode="auto">
          <a:xfrm>
            <a:off x="946150" y="4860925"/>
            <a:ext cx="5207000" cy="4605338"/>
          </a:xfrm>
          <a:noFill/>
        </p:spPr>
        <p:txBody>
          <a:bodyPr wrap="square" numCol="1" anchor="t" anchorCtr="0" compatLnSpc="1">
            <a:prstTxWarp prst="textNoShape">
              <a:avLst/>
            </a:prstTxWarp>
          </a:bodyPr>
          <a:lstStyle/>
          <a:p>
            <a:pPr eaLnBrk="1" hangingPunct="1"/>
            <a:r>
              <a:rPr lang="nl-NL" smtClean="0"/>
              <a:t>In keelholte samenkomst van mondholte, li en re neusholte, li re buis van eustachius naar oren, luchtpijp, slokdarm: gevaar binnendringen microorganismen. Hiervoor is een lymfatische ring aanwezig(keel-,neus- en tongamandele, rond ingang buis van E,  </a:t>
            </a:r>
          </a:p>
          <a:p>
            <a:pPr eaLnBrk="1" hangingPunct="1"/>
            <a:r>
              <a:rPr lang="nl-NL" smtClean="0"/>
              <a:t>Lymfe=uit bloed afkomstig weefselvlst dat voedingsstoffen vervoert, afgeeft aan weefsels en daar afvalstoffen, microorg uit haalt en afgeeft aan aderlijk stelsel</a:t>
            </a:r>
          </a:p>
          <a:p>
            <a:pPr eaLnBrk="1" hangingPunct="1"/>
            <a:r>
              <a:rPr lang="nl-NL" smtClean="0"/>
              <a:t>Cricoïd=kraakbeen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24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B3528E-5117-44F5-81F7-9A126AFC50C3}" type="slidenum">
              <a:rPr lang="nl-NL"/>
              <a:pPr fontAlgn="base">
                <a:spcBef>
                  <a:spcPct val="0"/>
                </a:spcBef>
                <a:spcAft>
                  <a:spcPct val="0"/>
                </a:spcAft>
                <a:defRPr/>
              </a:pPr>
              <a:t>18</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645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1891CE-A6D4-4BD6-933A-9F52BFB834F4}" type="slidenum">
              <a:rPr lang="nl-NL"/>
              <a:pPr fontAlgn="base">
                <a:spcBef>
                  <a:spcPct val="0"/>
                </a:spcBef>
                <a:spcAft>
                  <a:spcPct val="0"/>
                </a:spcAft>
                <a:defRPr/>
              </a:pPr>
              <a:t>19</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2" name="Rectangle 3"/>
          <p:cNvSpPr>
            <a:spLocks noGrp="1" noChangeArrowheads="1"/>
          </p:cNvSpPr>
          <p:nvPr>
            <p:ph type="body" idx="1"/>
          </p:nvPr>
        </p:nvSpPr>
        <p:spPr bwMode="auto">
          <a:xfrm>
            <a:off x="946150" y="4860925"/>
            <a:ext cx="5207000" cy="4605338"/>
          </a:xfrm>
          <a:noFill/>
        </p:spPr>
        <p:txBody>
          <a:bodyPr wrap="square" numCol="1" anchor="t" anchorCtr="0" compatLnSpc="1">
            <a:prstTxWarp prst="textNoShape">
              <a:avLst/>
            </a:prstTxWarp>
          </a:bodyPr>
          <a:lstStyle/>
          <a:p>
            <a:pPr eaLnBrk="1" hangingPunct="1"/>
            <a:r>
              <a:rPr lang="nl-NL" smtClean="0"/>
              <a:t>Houding: zuigeling hoog luchtwegobstr: holle, achterovergebogen rug).Ouder kind rechtop, epiglottitis voorover. </a:t>
            </a:r>
          </a:p>
          <a:p>
            <a:pPr eaLnBrk="1" hangingPunct="1"/>
            <a:r>
              <a:rPr lang="nl-NL" smtClean="0"/>
              <a:t>Pulsus paradoxus: bij ernstige hoge luchtwegobstructie wegvallen posslag bij inspiratie door neg druk in thorax met uitstroombelemmering.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Maak ook hierbij  gebruik van voorbeelden uit onze eigen patiënten caseload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716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Indicaties bronchoscopie: diagnostisch en/of therapeutisch</a:t>
            </a:r>
          </a:p>
        </p:txBody>
      </p:sp>
      <p:sp>
        <p:nvSpPr>
          <p:cNvPr id="7168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56EE78-4747-498B-BA8D-B97A362115EE}" type="slidenum">
              <a:rPr lang="nl-NL" smtClean="0">
                <a:solidFill>
                  <a:srgbClr val="000000"/>
                </a:solidFill>
                <a:latin typeface="Times New Roman" pitchFamily="18" charset="0"/>
              </a:rPr>
              <a:pPr fontAlgn="base">
                <a:spcBef>
                  <a:spcPct val="0"/>
                </a:spcBef>
                <a:spcAft>
                  <a:spcPct val="0"/>
                </a:spcAft>
              </a:pPr>
              <a:t>23</a:t>
            </a:fld>
            <a:endParaRPr lang="nl-NL" smtClean="0">
              <a:solidFill>
                <a:srgbClr val="000000"/>
              </a:solidFill>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737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3D9EF-B0EA-4365-AB52-F49F0E16CCDB}" type="slidenum">
              <a:rPr lang="nl-NL" smtClean="0">
                <a:solidFill>
                  <a:srgbClr val="000000"/>
                </a:solidFill>
                <a:latin typeface="Times New Roman" pitchFamily="18" charset="0"/>
              </a:rPr>
              <a:pPr fontAlgn="base">
                <a:spcBef>
                  <a:spcPct val="0"/>
                </a:spcBef>
                <a:spcAft>
                  <a:spcPct val="0"/>
                </a:spcAft>
              </a:pPr>
              <a:t>24</a:t>
            </a:fld>
            <a:endParaRPr lang="nl-NL" smtClean="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27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1.Introductie van jezelf. Informeer of er cursisten in de groep zijn die ervaring hebben met chronische beademing. Hiervan kun je gebruik maken tijdens de les.</a:t>
            </a:r>
          </a:p>
          <a:p>
            <a:pPr eaLnBrk="1" hangingPunct="1">
              <a:spcBef>
                <a:spcPct val="0"/>
              </a:spcBef>
            </a:pPr>
            <a:r>
              <a:rPr lang="nl-NL" smtClean="0"/>
              <a:t>2. Benoem in grote lijnen de doelen van deze dag, zie hiervoor module en de instructie voor docenten.</a:t>
            </a:r>
          </a:p>
          <a:p>
            <a:pPr eaLnBrk="1" hangingPunct="1">
              <a:spcBef>
                <a:spcPct val="0"/>
              </a:spcBef>
            </a:pPr>
            <a:r>
              <a:rPr lang="nl-NL" smtClean="0"/>
              <a:t>3. Benoem de tijdsindeling en gebruik van de verschillende media en middelen</a:t>
            </a:r>
          </a:p>
          <a:p>
            <a:pPr eaLnBrk="1" hangingPunct="1">
              <a:spcBef>
                <a:spcPct val="0"/>
              </a:spcBef>
            </a:pPr>
            <a:endParaRPr lang="nl-NL" smtClean="0"/>
          </a:p>
        </p:txBody>
      </p:sp>
      <p:sp>
        <p:nvSpPr>
          <p:cNvPr id="327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809032-340C-4F65-A423-3C6FAC012B20}" type="slidenum">
              <a:rPr lang="nl-NL"/>
              <a:pPr fontAlgn="base">
                <a:spcBef>
                  <a:spcPct val="0"/>
                </a:spcBef>
                <a:spcAft>
                  <a:spcPct val="0"/>
                </a:spcAft>
                <a:defRPr/>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757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Cursisten eerst laten benoemen/raden wat ze zien alvorens de tekst in te laten zweven</a:t>
            </a:r>
          </a:p>
        </p:txBody>
      </p:sp>
      <p:sp>
        <p:nvSpPr>
          <p:cNvPr id="757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253DB9-9B8C-46FD-8A03-4402279CFA39}" type="slidenum">
              <a:rPr lang="nl-NL" smtClean="0">
                <a:solidFill>
                  <a:srgbClr val="000000"/>
                </a:solidFill>
                <a:latin typeface="Times New Roman" pitchFamily="18" charset="0"/>
              </a:rPr>
              <a:pPr fontAlgn="base">
                <a:spcBef>
                  <a:spcPct val="0"/>
                </a:spcBef>
                <a:spcAft>
                  <a:spcPct val="0"/>
                </a:spcAft>
              </a:pPr>
              <a:t>25</a:t>
            </a:fld>
            <a:endParaRPr lang="nl-NL" smtClean="0">
              <a:solidFill>
                <a:srgbClr val="000000"/>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7782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Cursisten eerst laten benoemen/raden wat ze zien alvorens de tekst in te laten zweven</a:t>
            </a:r>
          </a:p>
          <a:p>
            <a:pPr eaLnBrk="1" hangingPunct="1">
              <a:spcBef>
                <a:spcPct val="0"/>
              </a:spcBef>
            </a:pPr>
            <a:endParaRPr lang="nl-NL" smtClean="0"/>
          </a:p>
        </p:txBody>
      </p:sp>
      <p:sp>
        <p:nvSpPr>
          <p:cNvPr id="7782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2FA697-27C2-4E13-B745-9E3C8A7AA894}" type="slidenum">
              <a:rPr lang="nl-NL" smtClean="0">
                <a:solidFill>
                  <a:srgbClr val="000000"/>
                </a:solidFill>
                <a:latin typeface="Times New Roman" pitchFamily="18" charset="0"/>
              </a:rPr>
              <a:pPr fontAlgn="base">
                <a:spcBef>
                  <a:spcPct val="0"/>
                </a:spcBef>
                <a:spcAft>
                  <a:spcPct val="0"/>
                </a:spcAft>
              </a:pPr>
              <a:t>26</a:t>
            </a:fld>
            <a:endParaRPr lang="nl-NL" smtClean="0">
              <a:solidFill>
                <a:srgbClr val="000000"/>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798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802B8C-7A8C-417C-8523-112BA7FEA88C}" type="slidenum">
              <a:rPr lang="nl-NL"/>
              <a:pPr fontAlgn="base">
                <a:spcBef>
                  <a:spcPct val="0"/>
                </a:spcBef>
                <a:spcAft>
                  <a:spcPct val="0"/>
                </a:spcAft>
                <a:defRPr/>
              </a:pPr>
              <a:t>27</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19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O=oorzaak, s=symptomen, i = interventie, r = verwachte resultaat, e = evaluatie</a:t>
            </a:r>
          </a:p>
          <a:p>
            <a:pPr eaLnBrk="1" hangingPunct="1">
              <a:spcBef>
                <a:spcPct val="0"/>
              </a:spcBef>
            </a:pPr>
            <a:r>
              <a:rPr lang="nl-NL" smtClean="0"/>
              <a:t>De verschillende onderdelen eerst bespreken voordat je een nieuwe in laat zweven</a:t>
            </a:r>
          </a:p>
        </p:txBody>
      </p:sp>
      <p:sp>
        <p:nvSpPr>
          <p:cNvPr id="8192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E701EC-239D-495D-B8B5-D796E6CEBC6B}" type="slidenum">
              <a:rPr lang="nl-NL" smtClean="0">
                <a:solidFill>
                  <a:srgbClr val="000000"/>
                </a:solidFill>
                <a:latin typeface="Times New Roman" pitchFamily="18" charset="0"/>
              </a:rPr>
              <a:pPr fontAlgn="base">
                <a:spcBef>
                  <a:spcPct val="0"/>
                </a:spcBef>
                <a:spcAft>
                  <a:spcPct val="0"/>
                </a:spcAft>
              </a:pPr>
              <a:t>28</a:t>
            </a:fld>
            <a:endParaRPr lang="nl-NL" smtClean="0">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39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O=oorzaak, s=symptomen, i = interventie, r = verwachte resultaat, e = evaluatie</a:t>
            </a:r>
          </a:p>
          <a:p>
            <a:pPr eaLnBrk="1" hangingPunct="1">
              <a:spcBef>
                <a:spcPct val="0"/>
              </a:spcBef>
            </a:pPr>
            <a:r>
              <a:rPr lang="nl-NL" smtClean="0"/>
              <a:t>De verschillende onderdelen eerst bespreken voordat je een nieuwe in laat zweven</a:t>
            </a:r>
          </a:p>
          <a:p>
            <a:pPr eaLnBrk="1" hangingPunct="1">
              <a:spcBef>
                <a:spcPct val="0"/>
              </a:spcBef>
            </a:pPr>
            <a:endParaRPr lang="nl-NL" smtClean="0"/>
          </a:p>
        </p:txBody>
      </p:sp>
      <p:sp>
        <p:nvSpPr>
          <p:cNvPr id="8397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14EECA-5267-4A40-A421-5D39C52159E8}" type="slidenum">
              <a:rPr lang="nl-NL" smtClean="0">
                <a:solidFill>
                  <a:srgbClr val="000000"/>
                </a:solidFill>
                <a:latin typeface="Times New Roman" pitchFamily="18" charset="0"/>
              </a:rPr>
              <a:pPr fontAlgn="base">
                <a:spcBef>
                  <a:spcPct val="0"/>
                </a:spcBef>
                <a:spcAft>
                  <a:spcPct val="0"/>
                </a:spcAft>
              </a:pPr>
              <a:t>29</a:t>
            </a:fld>
            <a:endParaRPr lang="nl-NL" smtClean="0">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60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O=oorzaak, s=symptomen, i = interventie, r = verwachte resultaat, e = evaluatie</a:t>
            </a:r>
          </a:p>
          <a:p>
            <a:pPr eaLnBrk="1" hangingPunct="1">
              <a:spcBef>
                <a:spcPct val="0"/>
              </a:spcBef>
            </a:pPr>
            <a:r>
              <a:rPr lang="nl-NL" smtClean="0"/>
              <a:t>De verschillende onderdelen eerst bespreken voordat je een nieuwe in laat zweven</a:t>
            </a:r>
          </a:p>
          <a:p>
            <a:pPr eaLnBrk="1" hangingPunct="1">
              <a:spcBef>
                <a:spcPct val="0"/>
              </a:spcBef>
            </a:pPr>
            <a:endParaRPr lang="nl-NL" smtClean="0"/>
          </a:p>
        </p:txBody>
      </p:sp>
      <p:sp>
        <p:nvSpPr>
          <p:cNvPr id="8601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E6EBB5-CB35-440F-B2E5-E3D1D1C8DD88}" type="slidenum">
              <a:rPr lang="nl-NL" smtClean="0">
                <a:solidFill>
                  <a:srgbClr val="000000"/>
                </a:solidFill>
                <a:latin typeface="Times New Roman" pitchFamily="18" charset="0"/>
              </a:rPr>
              <a:pPr fontAlgn="base">
                <a:spcBef>
                  <a:spcPct val="0"/>
                </a:spcBef>
                <a:spcAft>
                  <a:spcPct val="0"/>
                </a:spcAft>
              </a:pPr>
              <a:t>30</a:t>
            </a:fld>
            <a:endParaRPr lang="nl-NL" smtClean="0">
              <a:solidFill>
                <a:srgbClr val="000000"/>
              </a:solidFill>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880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O=oorzaak, s=symptomen, i = interventie, r = verwachte resultaat, e = evaluatie</a:t>
            </a:r>
          </a:p>
          <a:p>
            <a:pPr eaLnBrk="1" hangingPunct="1">
              <a:spcBef>
                <a:spcPct val="0"/>
              </a:spcBef>
            </a:pPr>
            <a:r>
              <a:rPr lang="nl-NL" smtClean="0"/>
              <a:t>De verschillende onderdelen eerst bespreken voordat je een nieuwe in laat zweven</a:t>
            </a:r>
          </a:p>
          <a:p>
            <a:pPr eaLnBrk="1" hangingPunct="1">
              <a:spcBef>
                <a:spcPct val="0"/>
              </a:spcBef>
            </a:pPr>
            <a:endParaRPr lang="nl-NL" smtClean="0"/>
          </a:p>
        </p:txBody>
      </p:sp>
      <p:sp>
        <p:nvSpPr>
          <p:cNvPr id="8806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4185C8-D06A-4C08-A14E-FBE185273245}" type="slidenum">
              <a:rPr lang="nl-NL" smtClean="0">
                <a:solidFill>
                  <a:srgbClr val="000000"/>
                </a:solidFill>
                <a:latin typeface="Times New Roman" pitchFamily="18" charset="0"/>
              </a:rPr>
              <a:pPr fontAlgn="base">
                <a:spcBef>
                  <a:spcPct val="0"/>
                </a:spcBef>
                <a:spcAft>
                  <a:spcPct val="0"/>
                </a:spcAft>
              </a:pPr>
              <a:t>31</a:t>
            </a:fld>
            <a:endParaRPr lang="nl-NL" smtClean="0">
              <a:solidFill>
                <a:srgbClr val="000000"/>
              </a:solidFill>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01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37FACF-A71E-46E7-B6CF-8E4086CA9474}" type="slidenum">
              <a:rPr lang="nl-NL" smtClean="0">
                <a:solidFill>
                  <a:srgbClr val="000000"/>
                </a:solidFill>
                <a:latin typeface="Times New Roman" pitchFamily="18" charset="0"/>
              </a:rPr>
              <a:pPr fontAlgn="base">
                <a:spcBef>
                  <a:spcPct val="0"/>
                </a:spcBef>
                <a:spcAft>
                  <a:spcPct val="0"/>
                </a:spcAft>
              </a:pPr>
              <a:t>32</a:t>
            </a:fld>
            <a:endParaRPr lang="nl-NL" smtClean="0">
              <a:solidFill>
                <a:srgbClr val="000000"/>
              </a:solidFill>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21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Alle antwoorden bespreken</a:t>
            </a:r>
          </a:p>
        </p:txBody>
      </p:sp>
      <p:sp>
        <p:nvSpPr>
          <p:cNvPr id="921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FE6526-BC09-4CE6-8D75-CBE9D9A2EE22}" type="slidenum">
              <a:rPr lang="nl-NL" smtClean="0">
                <a:solidFill>
                  <a:srgbClr val="000000"/>
                </a:solidFill>
                <a:latin typeface="Times New Roman" pitchFamily="18" charset="0"/>
              </a:rPr>
              <a:pPr fontAlgn="base">
                <a:spcBef>
                  <a:spcPct val="0"/>
                </a:spcBef>
                <a:spcAft>
                  <a:spcPct val="0"/>
                </a:spcAft>
              </a:pPr>
              <a:t>33</a:t>
            </a:fld>
            <a:endParaRPr lang="nl-NL" smtClean="0">
              <a:solidFill>
                <a:srgbClr val="000000"/>
              </a:solidFill>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9523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Alle antwoorden bespreken</a:t>
            </a:r>
          </a:p>
        </p:txBody>
      </p:sp>
      <p:sp>
        <p:nvSpPr>
          <p:cNvPr id="9523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7DE6C4-9554-4322-B8B4-7499E1F26071}" type="slidenum">
              <a:rPr lang="nl-NL" smtClean="0">
                <a:solidFill>
                  <a:srgbClr val="000000"/>
                </a:solidFill>
                <a:latin typeface="Times New Roman" pitchFamily="18" charset="0"/>
              </a:rPr>
              <a:pPr fontAlgn="base">
                <a:spcBef>
                  <a:spcPct val="0"/>
                </a:spcBef>
                <a:spcAft>
                  <a:spcPct val="0"/>
                </a:spcAft>
              </a:pPr>
              <a:t>35</a:t>
            </a:fld>
            <a:endParaRPr lang="nl-NL"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944DB-D01B-48E0-8C93-7CCDC24FE974}" type="slidenum">
              <a:rPr lang="nl-NL" smtClean="0">
                <a:solidFill>
                  <a:srgbClr val="000000"/>
                </a:solidFill>
                <a:latin typeface="Times New Roman" pitchFamily="18" charset="0"/>
              </a:rPr>
              <a:pPr fontAlgn="base">
                <a:spcBef>
                  <a:spcPct val="0"/>
                </a:spcBef>
                <a:spcAft>
                  <a:spcPct val="0"/>
                </a:spcAft>
              </a:pPr>
              <a:t>3</a:t>
            </a:fld>
            <a:endParaRPr lang="nl-NL" smtClean="0">
              <a:solidFill>
                <a:srgbClr val="000000"/>
              </a:solidFill>
              <a:latin typeface="Times New Roman" pitchFamily="18"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latin typeface="AZGCaspariT" pitchFamily="2" charset="0"/>
              </a:rPr>
              <a:t>De eerste mensen die chronisch beademd werden, waren poliopatiënten tijdens de polio epidemie in de jaren '50. Deze mensen raakten zoda­nig verlamd dat ook de ademhalingsspieren aangetast werden en ademha­len niet meer mogelijk was. Bij een aantal van deze patiënten werd beademing gestart en zij werden daarvan volledig afhankelijk. De beademing verliep via de de 'ijzeren long'. Deze apparatuur was groot en nauwe­lijks verplaatsbaar. In eerste instantie werd chronische beademing. Later werd apparatuur ontwikkeld waarmee mensen in hun eigen woonomgeving gebruik kunnen maken van ademhalingsondersteuning: de chronische beademing thuis was geboren.</a:t>
            </a:r>
          </a:p>
          <a:p>
            <a:pPr eaLnBrk="1" hangingPunct="1">
              <a:spcBef>
                <a:spcPct val="0"/>
              </a:spcBef>
            </a:pPr>
            <a:endParaRPr lang="nl-NL" smtClean="0"/>
          </a:p>
          <a:p>
            <a:pPr eaLnBrk="1" hangingPunct="1">
              <a:spcBef>
                <a:spcPct val="0"/>
              </a:spcBef>
            </a:pPr>
            <a:endParaRPr lang="nl-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993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46454B-398C-4D37-95E6-11F6F385C373}" type="slidenum">
              <a:rPr lang="nl-NL"/>
              <a:pPr fontAlgn="base">
                <a:spcBef>
                  <a:spcPct val="0"/>
                </a:spcBef>
                <a:spcAft>
                  <a:spcPct val="0"/>
                </a:spcAft>
                <a:defRPr/>
              </a:pPr>
              <a:t>38</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024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Bespreek de verschillende alarmen en vertel welke interventies nodig zijn.</a:t>
            </a:r>
          </a:p>
        </p:txBody>
      </p:sp>
      <p:sp>
        <p:nvSpPr>
          <p:cNvPr id="1024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93B268-EFF7-4AE3-918D-5F1703D76D01}" type="slidenum">
              <a:rPr lang="nl-NL" smtClean="0">
                <a:solidFill>
                  <a:srgbClr val="000000"/>
                </a:solidFill>
                <a:latin typeface="Times New Roman" pitchFamily="18" charset="0"/>
              </a:rPr>
              <a:pPr fontAlgn="base">
                <a:spcBef>
                  <a:spcPct val="0"/>
                </a:spcBef>
                <a:spcAft>
                  <a:spcPct val="0"/>
                </a:spcAft>
              </a:pPr>
              <a:t>40</a:t>
            </a:fld>
            <a:endParaRPr lang="nl-NL" smtClean="0">
              <a:solidFill>
                <a:srgbClr val="000000"/>
              </a:solidFill>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547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smtClean="0"/>
              <a:t>1.Introductie van jezelf. Informeer of er cursisten in de groep zijn die ervaring hebben met chronische beademing. Hiervan kun je gebruik maken tijdens de les.</a:t>
            </a:r>
          </a:p>
          <a:p>
            <a:pPr eaLnBrk="1" hangingPunct="1">
              <a:spcBef>
                <a:spcPct val="0"/>
              </a:spcBef>
            </a:pPr>
            <a:r>
              <a:rPr lang="nl-NL" smtClean="0"/>
              <a:t>2. Benoem in grote lijnen de doelen van deze dag, zie hiervoor module en de instructie voor docenten.</a:t>
            </a:r>
          </a:p>
          <a:p>
            <a:pPr eaLnBrk="1" hangingPunct="1">
              <a:spcBef>
                <a:spcPct val="0"/>
              </a:spcBef>
            </a:pPr>
            <a:r>
              <a:rPr lang="nl-NL" smtClean="0"/>
              <a:t>3. Benoem de tijdsindeling en gebruik van de verschillende media en middelen</a:t>
            </a:r>
          </a:p>
          <a:p>
            <a:pPr eaLnBrk="1" hangingPunct="1">
              <a:spcBef>
                <a:spcPct val="0"/>
              </a:spcBef>
            </a:pPr>
            <a:endParaRPr lang="nl-NL" smtClean="0"/>
          </a:p>
        </p:txBody>
      </p:sp>
      <p:sp>
        <p:nvSpPr>
          <p:cNvPr id="15053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0252EC-B093-4563-B2C7-A43BC22E0E3A}" type="slidenum">
              <a:rPr lang="nl-NL"/>
              <a:pPr fontAlgn="base">
                <a:spcBef>
                  <a:spcPct val="0"/>
                </a:spcBef>
                <a:spcAft>
                  <a:spcPct val="0"/>
                </a:spcAft>
                <a:defRPr/>
              </a:pPr>
              <a:t>43</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75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7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154373-1A0E-4E57-BC7C-1A7075FC4477}" type="slidenum">
              <a:rPr lang="nl-NL"/>
              <a:pPr fontAlgn="base">
                <a:spcBef>
                  <a:spcPct val="0"/>
                </a:spcBef>
                <a:spcAft>
                  <a:spcPct val="0"/>
                </a:spcAft>
                <a:defRPr/>
              </a:pPr>
              <a:t>44</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957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E47054-F5E8-42BF-AD77-27F6B6ADFDC2}" type="slidenum">
              <a:rPr lang="nl-NL"/>
              <a:pPr fontAlgn="base">
                <a:spcBef>
                  <a:spcPct val="0"/>
                </a:spcBef>
                <a:spcAft>
                  <a:spcPct val="0"/>
                </a:spcAft>
                <a:defRPr/>
              </a:pPr>
              <a:t>45</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161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89C9B-CD18-461E-BCCE-5ADC6D634CE1}" type="slidenum">
              <a:rPr lang="nl-NL"/>
              <a:pPr fontAlgn="base">
                <a:spcBef>
                  <a:spcPct val="0"/>
                </a:spcBef>
                <a:spcAft>
                  <a:spcPct val="0"/>
                </a:spcAft>
                <a:defRPr/>
              </a:pPr>
              <a:t>46</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36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DF3FA-0FF2-4151-8828-09D0C9CC994E}" type="slidenum">
              <a:rPr lang="nl-NL"/>
              <a:pPr fontAlgn="base">
                <a:spcBef>
                  <a:spcPct val="0"/>
                </a:spcBef>
                <a:spcAft>
                  <a:spcPct val="0"/>
                </a:spcAft>
                <a:defRPr/>
              </a:pPr>
              <a:t>48</a:t>
            </a:fld>
            <a:endParaRPr 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57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07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A9DBC-2DD1-4801-8111-58E6D93316A5}" type="slidenum">
              <a:rPr lang="nl-NL"/>
              <a:pPr fontAlgn="base">
                <a:spcBef>
                  <a:spcPct val="0"/>
                </a:spcBef>
                <a:spcAft>
                  <a:spcPct val="0"/>
                </a:spcAft>
                <a:defRPr/>
              </a:pPr>
              <a:t>49</a:t>
            </a:fld>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77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1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6382B-A204-4BDF-88DB-36D249BDF2D6}" type="slidenum">
              <a:rPr lang="nl-NL"/>
              <a:pPr fontAlgn="base">
                <a:spcBef>
                  <a:spcPct val="0"/>
                </a:spcBef>
                <a:spcAft>
                  <a:spcPct val="0"/>
                </a:spcAft>
                <a:defRPr/>
              </a:pPr>
              <a:t>50</a:t>
            </a:fld>
            <a:endParaRPr 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98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486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B003B-2082-4CC4-A0BB-6C1A779E8DCD}" type="slidenum">
              <a:rPr lang="nl-NL"/>
              <a:pPr fontAlgn="base">
                <a:spcBef>
                  <a:spcPct val="0"/>
                </a:spcBef>
                <a:spcAft>
                  <a:spcPct val="0"/>
                </a:spcAft>
                <a:defRPr/>
              </a:pPr>
              <a:t>51</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t>In Nederland zijn 4 centra voor thuisbeademing. </a:t>
            </a:r>
          </a:p>
          <a:p>
            <a:pPr marL="185697" indent="-185697" eaLnBrk="1" fontAlgn="auto" hangingPunct="1">
              <a:spcBef>
                <a:spcPts val="0"/>
              </a:spcBef>
              <a:spcAft>
                <a:spcPts val="0"/>
              </a:spcAft>
              <a:buFontTx/>
              <a:buChar char="-"/>
              <a:defRPr/>
            </a:pPr>
            <a:r>
              <a:rPr lang="nl-NL" dirty="0" smtClean="0"/>
              <a:t>Een CTB stelt op jaarbasis 50 nieuwe patiënten in op chronische beademing</a:t>
            </a:r>
          </a:p>
          <a:p>
            <a:pPr marL="185697" indent="-185697" eaLnBrk="1" fontAlgn="auto" hangingPunct="1">
              <a:spcBef>
                <a:spcPts val="0"/>
              </a:spcBef>
              <a:spcAft>
                <a:spcPts val="0"/>
              </a:spcAft>
              <a:buFontTx/>
              <a:buChar char="-"/>
              <a:defRPr/>
            </a:pPr>
            <a:r>
              <a:rPr lang="nl-NL" dirty="0" smtClean="0"/>
              <a:t>CTB Groningen begeleid 700 patiënten (nov 2012)</a:t>
            </a:r>
          </a:p>
          <a:p>
            <a:pPr marL="185697" indent="-185697" eaLnBrk="1" fontAlgn="auto" hangingPunct="1">
              <a:spcBef>
                <a:spcPts val="0"/>
              </a:spcBef>
              <a:spcAft>
                <a:spcPts val="0"/>
              </a:spcAft>
              <a:buFontTx/>
              <a:buChar char="-"/>
              <a:defRPr/>
            </a:pPr>
            <a:r>
              <a:rPr lang="nl-NL" dirty="0" smtClean="0"/>
              <a:t>83% van de chronische beademende patiënten woont thuis</a:t>
            </a:r>
          </a:p>
          <a:p>
            <a:pPr marL="185697" indent="-185697" eaLnBrk="1" fontAlgn="auto" hangingPunct="1">
              <a:spcBef>
                <a:spcPts val="0"/>
              </a:spcBef>
              <a:spcAft>
                <a:spcPts val="0"/>
              </a:spcAft>
              <a:buFontTx/>
              <a:buChar char="-"/>
              <a:defRPr/>
            </a:pPr>
            <a:r>
              <a:rPr lang="nl-NL" dirty="0" smtClean="0"/>
              <a:t>17% woont in verpleeghuis of woonvorm</a:t>
            </a:r>
          </a:p>
          <a:p>
            <a:pPr marL="185697" indent="-185697" eaLnBrk="1" fontAlgn="auto" hangingPunct="1">
              <a:spcBef>
                <a:spcPts val="0"/>
              </a:spcBef>
              <a:spcAft>
                <a:spcPts val="0"/>
              </a:spcAft>
              <a:buFontTx/>
              <a:buChar char="-"/>
              <a:defRPr/>
            </a:pPr>
            <a:r>
              <a:rPr lang="nl-NL" dirty="0" smtClean="0"/>
              <a:t>Non-invasief: 83% en invasief 19% </a:t>
            </a:r>
          </a:p>
          <a:p>
            <a:pPr marL="185697" indent="-185697" eaLnBrk="1" fontAlgn="auto" hangingPunct="1">
              <a:spcBef>
                <a:spcPts val="0"/>
              </a:spcBef>
              <a:spcAft>
                <a:spcPts val="0"/>
              </a:spcAft>
              <a:buFontTx/>
              <a:buChar char="-"/>
              <a:defRPr/>
            </a:pPr>
            <a:r>
              <a:rPr lang="nl-NL" dirty="0" smtClean="0"/>
              <a:t>Landelijke Veldnormen sinds jan 2012</a:t>
            </a:r>
            <a:endParaRPr lang="nl-NL" dirty="0"/>
          </a:p>
        </p:txBody>
      </p:sp>
      <p:sp>
        <p:nvSpPr>
          <p:cNvPr id="3789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7A9F88-DA55-4D2B-B5A9-35D4E5D4475C}" type="slidenum">
              <a:rPr lang="nl-NL" smtClean="0">
                <a:solidFill>
                  <a:srgbClr val="000000"/>
                </a:solidFill>
                <a:latin typeface="Times New Roman" pitchFamily="18" charset="0"/>
              </a:rPr>
              <a:pPr fontAlgn="base">
                <a:spcBef>
                  <a:spcPct val="0"/>
                </a:spcBef>
                <a:spcAft>
                  <a:spcPct val="0"/>
                </a:spcAft>
              </a:pPr>
              <a:t>4</a:t>
            </a:fld>
            <a:endParaRPr lang="nl-NL" smtClean="0">
              <a:solidFill>
                <a:srgbClr val="000000"/>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218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EBABC-A4AD-46BF-9539-27B4839F695A}" type="slidenum">
              <a:rPr lang="nl-NL"/>
              <a:pPr fontAlgn="base">
                <a:spcBef>
                  <a:spcPct val="0"/>
                </a:spcBef>
                <a:spcAft>
                  <a:spcPct val="0"/>
                </a:spcAft>
                <a:defRPr/>
              </a:pPr>
              <a:t>52</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u="sng" dirty="0" smtClean="0"/>
              <a:t>Voorbehouden handelingen bij </a:t>
            </a:r>
            <a:r>
              <a:rPr lang="nl-NL" u="sng" dirty="0" err="1" smtClean="0"/>
              <a:t>tracheostomale</a:t>
            </a:r>
            <a:r>
              <a:rPr lang="nl-NL" u="sng" dirty="0" smtClean="0"/>
              <a:t> beademing.</a:t>
            </a:r>
          </a:p>
          <a:p>
            <a:pPr eaLnBrk="1" fontAlgn="auto" hangingPunct="1">
              <a:spcBef>
                <a:spcPts val="0"/>
              </a:spcBef>
              <a:spcAft>
                <a:spcPts val="0"/>
              </a:spcAft>
              <a:defRPr/>
            </a:pPr>
            <a:r>
              <a:rPr lang="nl-NL" dirty="0" smtClean="0"/>
              <a:t>Om chronische beademing adequaat en veilig te laten verlopen moeten er voorbehouden en risicovolle handelingen worden uitgevoerd. Overal worden voorbehouden handelingen opgedragen aan en uitgevoerd door professionele hulpverleners. Ook mensen voor wie de wet BIG geen deskundigheidsgebied en opleidingseisen omschrijft en die tuchtrechtelijk niet aansprakelijk te stellen zijn, voeren voorbehouden en risicovolle handelingen uit. </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dirty="0" smtClean="0"/>
              <a:t>Aan het uitvoeren van voorbehouden handelingen door professionele hulpverleners is een aantal regels verbonden (art 35 en 38 wet BIG): </a:t>
            </a:r>
          </a:p>
          <a:p>
            <a:pPr marL="185697" indent="-185697" eaLnBrk="1" fontAlgn="auto" hangingPunct="1">
              <a:spcBef>
                <a:spcPts val="0"/>
              </a:spcBef>
              <a:spcAft>
                <a:spcPts val="0"/>
              </a:spcAft>
              <a:buFont typeface="Arial" pitchFamily="34" charset="0"/>
              <a:buChar char="•"/>
              <a:defRPr/>
            </a:pPr>
            <a:r>
              <a:rPr lang="nl-NL" dirty="0" smtClean="0"/>
              <a:t>de opdrachtgever (arts) is deskundig en bekwaam tot het stellen van de indicatie; </a:t>
            </a:r>
          </a:p>
          <a:p>
            <a:pPr marL="185697" indent="-185697" eaLnBrk="1" fontAlgn="auto" hangingPunct="1">
              <a:spcBef>
                <a:spcPts val="0"/>
              </a:spcBef>
              <a:spcAft>
                <a:spcPts val="0"/>
              </a:spcAft>
              <a:buFont typeface="Arial" pitchFamily="34" charset="0"/>
              <a:buChar char="•"/>
              <a:defRPr/>
            </a:pPr>
            <a:r>
              <a:rPr lang="nl-NL" dirty="0" smtClean="0"/>
              <a:t>de opdrachtgever (arts) geeft aanwijzingen en zorgt ervoor dat toezicht en tussenkomst mogelijk zijn, dit voor zover dit redelijker wijs nodig is; </a:t>
            </a:r>
          </a:p>
          <a:p>
            <a:pPr marL="185697" indent="-185697" eaLnBrk="1" fontAlgn="auto" hangingPunct="1">
              <a:spcBef>
                <a:spcPts val="0"/>
              </a:spcBef>
              <a:spcAft>
                <a:spcPts val="0"/>
              </a:spcAft>
              <a:buFont typeface="Arial" pitchFamily="34" charset="0"/>
              <a:buChar char="•"/>
              <a:defRPr/>
            </a:pPr>
            <a:r>
              <a:rPr lang="nl-NL" dirty="0" smtClean="0"/>
              <a:t>de opdrachtgever (arts) stelt vast dat de opdrachtnemer bekwaam is om de voorbehouden handelingen naar behoren uit te voeren; </a:t>
            </a:r>
          </a:p>
          <a:p>
            <a:pPr marL="185697" indent="-185697" eaLnBrk="1" fontAlgn="auto" hangingPunct="1">
              <a:spcBef>
                <a:spcPts val="0"/>
              </a:spcBef>
              <a:spcAft>
                <a:spcPts val="0"/>
              </a:spcAft>
              <a:buFont typeface="Arial" pitchFamily="34" charset="0"/>
              <a:buChar char="•"/>
              <a:defRPr/>
            </a:pPr>
            <a:r>
              <a:rPr lang="nl-NL" dirty="0" smtClean="0"/>
              <a:t>de opdrachtnemer (hulpverlener) handelt in opdracht van de zelfstandig bevoegde; </a:t>
            </a:r>
          </a:p>
          <a:p>
            <a:pPr marL="185697" indent="-185697" eaLnBrk="1" fontAlgn="auto" hangingPunct="1">
              <a:spcBef>
                <a:spcPts val="0"/>
              </a:spcBef>
              <a:spcAft>
                <a:spcPts val="0"/>
              </a:spcAft>
              <a:buFont typeface="Arial" pitchFamily="34" charset="0"/>
              <a:buChar char="•"/>
              <a:defRPr/>
            </a:pPr>
            <a:r>
              <a:rPr lang="nl-NL" dirty="0" smtClean="0"/>
              <a:t>de opdrachtnemer (hulpverlener) handelt volgens de gegeven aanwijzingen; </a:t>
            </a:r>
          </a:p>
          <a:p>
            <a:pPr marL="185697" indent="-185697" eaLnBrk="1" fontAlgn="auto" hangingPunct="1">
              <a:spcBef>
                <a:spcPts val="0"/>
              </a:spcBef>
              <a:spcAft>
                <a:spcPts val="0"/>
              </a:spcAft>
              <a:buFont typeface="Arial" pitchFamily="34" charset="0"/>
              <a:buChar char="•"/>
              <a:defRPr/>
            </a:pPr>
            <a:r>
              <a:rPr lang="nl-NL" dirty="0" smtClean="0"/>
              <a:t>de opdrachtnemer (hulpverlener) stelt vast dat hij/zij bekwaam is om de voorbehouden handelingen naar behoren uit te voeren. </a:t>
            </a:r>
          </a:p>
          <a:p>
            <a:pPr eaLnBrk="1" fontAlgn="auto" hangingPunct="1">
              <a:spcBef>
                <a:spcPts val="0"/>
              </a:spcBef>
              <a:spcAft>
                <a:spcPts val="0"/>
              </a:spcAft>
              <a:defRPr/>
            </a:pPr>
            <a:endParaRPr lang="nl-NL" dirty="0"/>
          </a:p>
        </p:txBody>
      </p:sp>
      <p:sp>
        <p:nvSpPr>
          <p:cNvPr id="3993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EF2BC4-72D9-4823-BDAC-3DF9222C73E7}" type="slidenum">
              <a:rPr lang="nl-NL" smtClean="0">
                <a:solidFill>
                  <a:srgbClr val="000000"/>
                </a:solidFill>
                <a:latin typeface="Times New Roman" pitchFamily="18" charset="0"/>
              </a:rPr>
              <a:pPr fontAlgn="base">
                <a:spcBef>
                  <a:spcPct val="0"/>
                </a:spcBef>
                <a:spcAft>
                  <a:spcPct val="0"/>
                </a:spcAft>
              </a:pPr>
              <a:t>5</a:t>
            </a:fld>
            <a:endParaRPr lang="nl-NL"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u="sng" smtClean="0"/>
              <a:t>Risicovolle handelingen bij tracheostomale beademing</a:t>
            </a:r>
          </a:p>
          <a:p>
            <a:pPr eaLnBrk="1" hangingPunct="1">
              <a:spcBef>
                <a:spcPct val="0"/>
              </a:spcBef>
            </a:pPr>
            <a:r>
              <a:rPr lang="nl-NL" smtClean="0"/>
              <a:t>Handelingen die volgens de Wet Big niet als voorbehouden zijn aangemerkt, kunnen wel risicovol zijn. Met deze handelingen dient men zorgvuldig om te gaan. In de Wet BIG staat hierover alleen dat beroepsbeoefenaren bij de uitvoering van risicovolle handelingen de nodige zorgvuldigheidseisen in acht dienen te nemen. </a:t>
            </a:r>
          </a:p>
          <a:p>
            <a:pPr eaLnBrk="1" hangingPunct="1">
              <a:spcBef>
                <a:spcPct val="0"/>
              </a:spcBef>
            </a:pPr>
            <a:r>
              <a:rPr lang="nl-NL" smtClean="0"/>
              <a:t>Voor risicovolle handelingen bij invasieve beademing geldt dat deze tijdens de scholing worden behandeld, in de praktijk worden getoetst en worden uitgevoerd aan de hand van een handelingsschema. </a:t>
            </a:r>
          </a:p>
        </p:txBody>
      </p:sp>
      <p:sp>
        <p:nvSpPr>
          <p:cNvPr id="419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0333F6-4DB4-461D-84C4-3EF44B575CC9}" type="slidenum">
              <a:rPr lang="nl-NL" smtClean="0">
                <a:solidFill>
                  <a:srgbClr val="000000"/>
                </a:solidFill>
                <a:latin typeface="Times New Roman" pitchFamily="18" charset="0"/>
              </a:rPr>
              <a:pPr fontAlgn="base">
                <a:spcBef>
                  <a:spcPct val="0"/>
                </a:spcBef>
                <a:spcAft>
                  <a:spcPct val="0"/>
                </a:spcAft>
              </a:pPr>
              <a:t>6</a:t>
            </a:fld>
            <a:endParaRPr lang="nl-NL" smtClean="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txBox="1">
            <a:spLocks noGrp="1" noChangeArrowheads="1"/>
          </p:cNvSpPr>
          <p:nvPr/>
        </p:nvSpPr>
        <p:spPr bwMode="auto">
          <a:xfrm>
            <a:off x="4022725" y="9723438"/>
            <a:ext cx="3076575" cy="511175"/>
          </a:xfrm>
          <a:prstGeom prst="rect">
            <a:avLst/>
          </a:prstGeom>
          <a:noFill/>
          <a:ln w="9525">
            <a:noFill/>
            <a:miter lim="800000"/>
            <a:headEnd/>
            <a:tailEnd/>
          </a:ln>
        </p:spPr>
        <p:txBody>
          <a:bodyPr lIns="99040" tIns="49520" rIns="99040" bIns="49520" anchor="b"/>
          <a:lstStyle/>
          <a:p>
            <a:pPr algn="r"/>
            <a:fld id="{2C7DB3A4-6684-46A4-BC09-6513E4509145}" type="slidenum">
              <a:rPr lang="nl-NL" sz="1300">
                <a:solidFill>
                  <a:srgbClr val="000000"/>
                </a:solidFill>
                <a:latin typeface="Times New Roman" pitchFamily="18" charset="0"/>
              </a:rPr>
              <a:pPr algn="r"/>
              <a:t>7</a:t>
            </a:fld>
            <a:endParaRPr lang="nl-NL" sz="1300">
              <a:solidFill>
                <a:srgbClr val="000000"/>
              </a:solidFill>
              <a:latin typeface="Times New Roman" pitchFamily="18" charset="0"/>
            </a:endParaRPr>
          </a:p>
        </p:txBody>
      </p:sp>
      <p:sp>
        <p:nvSpPr>
          <p:cNvPr id="44034" name="Rectangle 2"/>
          <p:cNvSpPr>
            <a:spLocks noGrp="1" noRot="1" noChangeAspect="1" noChangeArrowheads="1" noTextEdit="1"/>
          </p:cNvSpPr>
          <p:nvPr>
            <p:ph type="sldImg"/>
          </p:nvPr>
        </p:nvSpPr>
        <p:spPr bwMode="auto">
          <a:xfrm>
            <a:off x="1222375" y="768350"/>
            <a:ext cx="4656138" cy="3836988"/>
          </a:xfrm>
          <a:noFill/>
          <a:ln>
            <a:solidFill>
              <a:srgbClr val="000000"/>
            </a:solidFill>
            <a:miter lim="800000"/>
            <a:headEnd/>
            <a:tailEnd/>
          </a:ln>
        </p:spPr>
      </p:sp>
      <p:sp>
        <p:nvSpPr>
          <p:cNvPr id="44035" name="Rectangle 3"/>
          <p:cNvSpPr>
            <a:spLocks noGrp="1" noChangeArrowheads="1"/>
          </p:cNvSpPr>
          <p:nvPr>
            <p:ph type="body" idx="1"/>
          </p:nvPr>
        </p:nvSpPr>
        <p:spPr bwMode="auto">
          <a:xfrm>
            <a:off x="0" y="4859338"/>
            <a:ext cx="7099300" cy="5375275"/>
          </a:xfrm>
          <a:noFill/>
        </p:spPr>
        <p:txBody>
          <a:bodyPr wrap="square" lIns="99040" tIns="49520" rIns="99040" bIns="49520" numCol="1" anchor="t" anchorCtr="0" compatLnSpc="1">
            <a:prstTxWarp prst="textNoShape">
              <a:avLst/>
            </a:prstTxWarp>
          </a:bodyPr>
          <a:lstStyle/>
          <a:p>
            <a:pPr marL="184150" indent="-184150" eaLnBrk="1" hangingPunct="1">
              <a:buFontTx/>
              <a:buChar char="-"/>
            </a:pPr>
            <a:r>
              <a:rPr lang="nl-NL" smtClean="0"/>
              <a:t>Volgens de Wet BIG (beroepen individuele gezondheidszorg) BIG is eigenlijk een kwaliteitswet. </a:t>
            </a:r>
            <a:r>
              <a:rPr lang="nl-NL" smtClean="0">
                <a:latin typeface="AZGCaspariTMedium" pitchFamily="2" charset="0"/>
              </a:rPr>
              <a:t>De doelstelling van deze wet is de kwaliteit van de beroepsuitoefening te bevorderen en te bewaken en de patiënt te beschermen. </a:t>
            </a:r>
          </a:p>
          <a:p>
            <a:pPr marL="184150" indent="-184150" eaLnBrk="1" hangingPunct="1">
              <a:buFontTx/>
              <a:buChar char="-"/>
            </a:pPr>
            <a:r>
              <a:rPr lang="nl-NL" smtClean="0"/>
              <a:t>Dmv bekwaamheidsverklaring kan de zorgverlener bevoegdheid krijgen. Benoem de eigen verantwoordelijkheid tav het  nog bekwaam voelen en zijn. De bekwaamheidsverklaring is 3 jaar geldig. Uitvoeringsverzoek en raamovereenkomst zijn 5 jaar geldig, geef toelichting op beide. </a:t>
            </a:r>
          </a:p>
          <a:p>
            <a:pPr marL="184150" indent="-184150" eaLnBrk="1" hangingPunct="1">
              <a:buFontTx/>
              <a:buChar char="-"/>
            </a:pPr>
            <a:r>
              <a:rPr lang="nl-NL" smtClean="0"/>
              <a:t>Scholen door CTB – oefenen in de praktijk -  toetsing door gedelegeerde toetser of CTB verpleegkundige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608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3D570-8AAB-41CC-9F67-B6B1488987FF}" type="slidenum">
              <a:rPr lang="nl-NL"/>
              <a:pPr fontAlgn="base">
                <a:spcBef>
                  <a:spcPct val="0"/>
                </a:spcBef>
                <a:spcAft>
                  <a:spcPct val="0"/>
                </a:spcAft>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4813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31A57-F659-40F8-AD01-72584C02B47F}" type="slidenum">
              <a:rPr lang="nl-NL"/>
              <a:pPr fontAlgn="base">
                <a:spcBef>
                  <a:spcPct val="0"/>
                </a:spcBef>
                <a:spcAft>
                  <a:spcPct val="0"/>
                </a:spcAft>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1031"/>
          <p:cNvSpPr>
            <a:spLocks noChangeArrowheads="1"/>
          </p:cNvSpPr>
          <p:nvPr/>
        </p:nvSpPr>
        <p:spPr bwMode="auto">
          <a:xfrm>
            <a:off x="0" y="0"/>
            <a:ext cx="1016000" cy="6858000"/>
          </a:xfrm>
          <a:prstGeom prst="rect">
            <a:avLst/>
          </a:prstGeom>
          <a:solidFill>
            <a:schemeClr val="hlink"/>
          </a:solidFill>
          <a:ln>
            <a:noFill/>
          </a:ln>
          <a:extLst/>
        </p:spPr>
        <p:txBody>
          <a:bodyPr wrap="none" anchor="ctr"/>
          <a:lstStyle/>
          <a:p>
            <a:pPr>
              <a:defRPr/>
            </a:pPr>
            <a:endParaRPr lang="nl-NL" sz="2400">
              <a:solidFill>
                <a:srgbClr val="FFFFFF"/>
              </a:solidFill>
            </a:endParaRPr>
          </a:p>
        </p:txBody>
      </p:sp>
      <p:pic>
        <p:nvPicPr>
          <p:cNvPr id="5" name="Picture 1032" descr="AZG_logo"/>
          <p:cNvPicPr>
            <a:picLocks noChangeAspect="1" noChangeArrowheads="1"/>
          </p:cNvPicPr>
          <p:nvPr/>
        </p:nvPicPr>
        <p:blipFill>
          <a:blip r:embed="rId2">
            <a:clrChange>
              <a:clrFrom>
                <a:srgbClr val="FEFEFE"/>
              </a:clrFrom>
              <a:clrTo>
                <a:srgbClr val="FEFEFE">
                  <a:alpha val="0"/>
                </a:srgbClr>
              </a:clrTo>
            </a:clrChange>
          </a:blip>
          <a:srcRect r="50000"/>
          <a:stretch>
            <a:fillRect/>
          </a:stretch>
        </p:blipFill>
        <p:spPr bwMode="auto">
          <a:xfrm>
            <a:off x="25400" y="5626100"/>
            <a:ext cx="917575" cy="1066800"/>
          </a:xfrm>
          <a:prstGeom prst="rect">
            <a:avLst/>
          </a:prstGeom>
          <a:noFill/>
          <a:ln w="9525">
            <a:noFill/>
            <a:miter lim="800000"/>
            <a:headEnd/>
            <a:tailEnd/>
          </a:ln>
        </p:spPr>
      </p:pic>
      <p:sp>
        <p:nvSpPr>
          <p:cNvPr id="4098" name="Rectangle 1026"/>
          <p:cNvSpPr>
            <a:spLocks noGrp="1" noChangeArrowheads="1"/>
          </p:cNvSpPr>
          <p:nvPr>
            <p:ph type="ctrTitle"/>
          </p:nvPr>
        </p:nvSpPr>
        <p:spPr>
          <a:xfrm>
            <a:off x="1143000" y="914400"/>
            <a:ext cx="7772400" cy="1143000"/>
          </a:xfrm>
        </p:spPr>
        <p:txBody>
          <a:bodyPr/>
          <a:lstStyle>
            <a:lvl1pPr algn="ctr">
              <a:defRPr sz="4400"/>
            </a:lvl1pPr>
          </a:lstStyle>
          <a:p>
            <a:r>
              <a:rPr lang="nl-NL"/>
              <a:t>Klik om het opmaakprofiel van de modeltitel te bewerken</a:t>
            </a:r>
          </a:p>
        </p:txBody>
      </p:sp>
      <p:sp>
        <p:nvSpPr>
          <p:cNvPr id="4099" name="Rectangle 1027"/>
          <p:cNvSpPr>
            <a:spLocks noGrp="1" noChangeArrowheads="1"/>
          </p:cNvSpPr>
          <p:nvPr>
            <p:ph type="subTitle" idx="1"/>
          </p:nvPr>
        </p:nvSpPr>
        <p:spPr>
          <a:xfrm>
            <a:off x="1828800" y="3886200"/>
            <a:ext cx="6400800" cy="1752600"/>
          </a:xfrm>
        </p:spPr>
        <p:txBody>
          <a:bodyPr/>
          <a:lstStyle>
            <a:lvl1pPr marL="0" indent="0" algn="ctr">
              <a:buFontTx/>
              <a:buNone/>
              <a:defRPr/>
            </a:lvl1pPr>
          </a:lstStyle>
          <a:p>
            <a:r>
              <a:rPr lang="nl-NL"/>
              <a:t>Klik om het opmaakprofiel van de modelondertitel te bewerken</a:t>
            </a:r>
          </a:p>
        </p:txBody>
      </p:sp>
      <p:sp>
        <p:nvSpPr>
          <p:cNvPr id="6" name="Rectangle 1028"/>
          <p:cNvSpPr>
            <a:spLocks noGrp="1" noChangeArrowheads="1"/>
          </p:cNvSpPr>
          <p:nvPr>
            <p:ph type="dt" sz="half" idx="10"/>
          </p:nvPr>
        </p:nvSpPr>
        <p:spPr>
          <a:xfrm>
            <a:off x="1143000" y="6248400"/>
            <a:ext cx="1905000" cy="457200"/>
          </a:xfrm>
        </p:spPr>
        <p:txBody>
          <a:bodyPr/>
          <a:lstStyle>
            <a:lvl1pPr fontAlgn="auto">
              <a:spcBef>
                <a:spcPts val="0"/>
              </a:spcBef>
              <a:spcAft>
                <a:spcPts val="0"/>
              </a:spcAft>
              <a:defRPr/>
            </a:lvl1pPr>
          </a:lstStyle>
          <a:p>
            <a:pPr>
              <a:defRPr/>
            </a:pPr>
            <a:endParaRPr lang="nl-NL"/>
          </a:p>
        </p:txBody>
      </p:sp>
      <p:sp>
        <p:nvSpPr>
          <p:cNvPr id="7" name="Rectangle 1029"/>
          <p:cNvSpPr>
            <a:spLocks noGrp="1" noChangeArrowheads="1"/>
          </p:cNvSpPr>
          <p:nvPr>
            <p:ph type="ftr" sz="quarter" idx="11"/>
          </p:nvPr>
        </p:nvSpPr>
        <p:spPr>
          <a:xfrm>
            <a:off x="3581400" y="6248400"/>
            <a:ext cx="2895600" cy="457200"/>
          </a:xfrm>
        </p:spPr>
        <p:txBody>
          <a:bodyPr/>
          <a:lstStyle>
            <a:lvl1pPr fontAlgn="auto">
              <a:spcBef>
                <a:spcPts val="0"/>
              </a:spcBef>
              <a:spcAft>
                <a:spcPts val="0"/>
              </a:spcAft>
              <a:defRPr/>
            </a:lvl1pPr>
          </a:lstStyle>
          <a:p>
            <a:pPr>
              <a:defRPr/>
            </a:pPr>
            <a:endParaRPr lang="nl-NL"/>
          </a:p>
        </p:txBody>
      </p:sp>
      <p:sp>
        <p:nvSpPr>
          <p:cNvPr id="8" name="Rectangle 1030"/>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F3C95F68-812C-4DEA-B664-C2BD3ADA55F6}" type="slidenum">
              <a:rPr lang="nl-NL"/>
              <a:pPr>
                <a:defRPr/>
              </a:pPr>
              <a:t>‹nr.›</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5C44E70-80DA-43E4-9F7E-23848D47D1E6}" type="slidenum">
              <a:rPr lang="nl-NL"/>
              <a:pPr>
                <a:defRPr/>
              </a:pPr>
              <a:t>‹nr.›</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485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2192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BCCCF5A-EFFF-4931-9E5A-4118495C8EC9}" type="slidenum">
              <a:rPr lang="nl-NL"/>
              <a:pPr>
                <a:defRPr/>
              </a:pPr>
              <a:t>‹nr.›</a:t>
            </a:fld>
            <a:endParaRPr lang="nl-N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1236663" y="609600"/>
            <a:ext cx="7754937" cy="1143000"/>
          </a:xfrm>
        </p:spPr>
        <p:txBody>
          <a:bodyPr/>
          <a:lstStyle/>
          <a:p>
            <a:r>
              <a:rPr lang="nl-NL" smtClean="0"/>
              <a:t>Klik om de stijl te bewerken</a:t>
            </a:r>
            <a:endParaRPr lang="nl-NL"/>
          </a:p>
        </p:txBody>
      </p:sp>
      <p:sp>
        <p:nvSpPr>
          <p:cNvPr id="3" name="Tijdelijke aanduiding voor illustratie 2"/>
          <p:cNvSpPr>
            <a:spLocks noGrp="1"/>
          </p:cNvSpPr>
          <p:nvPr>
            <p:ph type="clipArt" sz="half" idx="1"/>
          </p:nvPr>
        </p:nvSpPr>
        <p:spPr>
          <a:xfrm>
            <a:off x="1219200" y="1981200"/>
            <a:ext cx="3605213" cy="4114800"/>
          </a:xfrm>
        </p:spPr>
        <p:txBody>
          <a:bodyPr/>
          <a:lstStyle/>
          <a:p>
            <a:pPr lvl="0"/>
            <a:endParaRPr lang="nl-NL" noProof="0" smtClean="0"/>
          </a:p>
        </p:txBody>
      </p:sp>
      <p:sp>
        <p:nvSpPr>
          <p:cNvPr id="4" name="Tijdelijke aanduiding voor tekst 3"/>
          <p:cNvSpPr>
            <a:spLocks noGrp="1"/>
          </p:cNvSpPr>
          <p:nvPr>
            <p:ph type="body" sz="half" idx="2"/>
          </p:nvPr>
        </p:nvSpPr>
        <p:spPr>
          <a:xfrm>
            <a:off x="4976813" y="1981200"/>
            <a:ext cx="36068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B68E33-7680-4253-A05F-D57218595BF2}" type="slidenum">
              <a:rPr lang="nl-NL"/>
              <a:pPr>
                <a:defRPr/>
              </a:pPr>
              <a:t>‹nr.›</a:t>
            </a:fld>
            <a:endParaRPr lang="nl-NL"/>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016000" cy="6858000"/>
          </a:xfrm>
          <a:prstGeom prst="rect">
            <a:avLst/>
          </a:prstGeom>
          <a:solidFill>
            <a:schemeClr val="hlink"/>
          </a:solidFill>
          <a:ln w="9525">
            <a:noFill/>
            <a:miter lim="800000"/>
            <a:headEnd/>
            <a:tailEnd/>
          </a:ln>
          <a:effectLst/>
        </p:spPr>
        <p:txBody>
          <a:bodyPr wrap="none" anchor="ctr"/>
          <a:lstStyle/>
          <a:p>
            <a:pPr>
              <a:defRPr/>
            </a:pPr>
            <a:endParaRPr lang="nl-NL" sz="2400">
              <a:solidFill>
                <a:srgbClr val="FFFFFF"/>
              </a:solidFill>
            </a:endParaRPr>
          </a:p>
        </p:txBody>
      </p:sp>
      <p:pic>
        <p:nvPicPr>
          <p:cNvPr id="5" name="Picture 8" descr="AZG_logo"/>
          <p:cNvPicPr>
            <a:picLocks noChangeAspect="1" noChangeArrowheads="1"/>
          </p:cNvPicPr>
          <p:nvPr/>
        </p:nvPicPr>
        <p:blipFill>
          <a:blip r:embed="rId2">
            <a:clrChange>
              <a:clrFrom>
                <a:srgbClr val="FEFEFE"/>
              </a:clrFrom>
              <a:clrTo>
                <a:srgbClr val="FEFEFE">
                  <a:alpha val="0"/>
                </a:srgbClr>
              </a:clrTo>
            </a:clrChange>
          </a:blip>
          <a:srcRect r="50000"/>
          <a:stretch>
            <a:fillRect/>
          </a:stretch>
        </p:blipFill>
        <p:spPr bwMode="auto">
          <a:xfrm>
            <a:off x="25400" y="5626100"/>
            <a:ext cx="917575" cy="1066800"/>
          </a:xfrm>
          <a:prstGeom prst="rect">
            <a:avLst/>
          </a:prstGeom>
          <a:noFill/>
          <a:ln w="9525">
            <a:noFill/>
            <a:miter lim="800000"/>
            <a:headEnd/>
            <a:tailEnd/>
          </a:ln>
        </p:spPr>
      </p:pic>
      <p:sp>
        <p:nvSpPr>
          <p:cNvPr id="4098" name="Rectangle 2"/>
          <p:cNvSpPr>
            <a:spLocks noGrp="1" noChangeArrowheads="1"/>
          </p:cNvSpPr>
          <p:nvPr>
            <p:ph type="ctrTitle"/>
          </p:nvPr>
        </p:nvSpPr>
        <p:spPr>
          <a:xfrm>
            <a:off x="1143000" y="914400"/>
            <a:ext cx="7772400" cy="1143000"/>
          </a:xfrm>
        </p:spPr>
        <p:txBody>
          <a:bodyPr/>
          <a:lstStyle>
            <a:lvl1pPr algn="ctr">
              <a:defRPr sz="4400"/>
            </a:lvl1pPr>
          </a:lstStyle>
          <a:p>
            <a:r>
              <a:rPr lang="nl-NL"/>
              <a:t>Klik om het opmaakprofiel van de modeltitel te bewerken</a:t>
            </a:r>
          </a:p>
        </p:txBody>
      </p:sp>
      <p:sp>
        <p:nvSpPr>
          <p:cNvPr id="4099" name="Rectangle 3"/>
          <p:cNvSpPr>
            <a:spLocks noGrp="1" noChangeArrowheads="1"/>
          </p:cNvSpPr>
          <p:nvPr>
            <p:ph type="subTitle" idx="1"/>
          </p:nvPr>
        </p:nvSpPr>
        <p:spPr>
          <a:xfrm>
            <a:off x="1828800" y="3886200"/>
            <a:ext cx="6400800" cy="1752600"/>
          </a:xfrm>
        </p:spPr>
        <p:txBody>
          <a:bodyPr/>
          <a:lstStyle>
            <a:lvl1pPr marL="0" indent="0" algn="ctr">
              <a:buFontTx/>
              <a:buNone/>
              <a:defRPr/>
            </a:lvl1pPr>
          </a:lstStyle>
          <a:p>
            <a:r>
              <a:rPr lang="nl-NL"/>
              <a:t>Klik om het opmaakprofiel van de modelondertitel te bewerken</a:t>
            </a:r>
          </a:p>
        </p:txBody>
      </p:sp>
      <p:sp>
        <p:nvSpPr>
          <p:cNvPr id="6" name="Rectangle 4"/>
          <p:cNvSpPr>
            <a:spLocks noGrp="1" noChangeArrowheads="1"/>
          </p:cNvSpPr>
          <p:nvPr>
            <p:ph type="dt" sz="half" idx="10"/>
          </p:nvPr>
        </p:nvSpPr>
        <p:spPr bwMode="auto">
          <a:xfrm>
            <a:off x="1143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8" charset="0"/>
              </a:defRPr>
            </a:lvl1pPr>
          </a:lstStyle>
          <a:p>
            <a:pPr>
              <a:defRPr/>
            </a:pPr>
            <a:endParaRPr lang="nl-NL"/>
          </a:p>
        </p:txBody>
      </p:sp>
      <p:sp>
        <p:nvSpPr>
          <p:cNvPr id="7" name="Rectangle 5"/>
          <p:cNvSpPr>
            <a:spLocks noGrp="1" noChangeArrowheads="1"/>
          </p:cNvSpPr>
          <p:nvPr>
            <p:ph type="ftr" sz="quarter" idx="11"/>
          </p:nvPr>
        </p:nvSpPr>
        <p:spPr>
          <a:xfrm>
            <a:off x="3581400" y="6248400"/>
            <a:ext cx="2895600" cy="457200"/>
          </a:xfrm>
        </p:spPr>
        <p:txBody>
          <a:bodyPr/>
          <a:lstStyle>
            <a:lvl1pPr algn="ctr" fontAlgn="auto">
              <a:spcBef>
                <a:spcPts val="0"/>
              </a:spcBef>
              <a:spcAft>
                <a:spcPts val="0"/>
              </a:spcAft>
              <a:defRPr sz="1400"/>
            </a:lvl1pPr>
          </a:lstStyle>
          <a:p>
            <a:pPr>
              <a:defRPr/>
            </a:pPr>
            <a:endParaRPr lang="nl-NL"/>
          </a:p>
        </p:txBody>
      </p:sp>
      <p:sp>
        <p:nvSpPr>
          <p:cNvPr id="8" name="Rectangle 6"/>
          <p:cNvSpPr>
            <a:spLocks noGrp="1" noChangeArrowheads="1"/>
          </p:cNvSpPr>
          <p:nvPr>
            <p:ph type="sldNum" sz="quarter" idx="12"/>
          </p:nvPr>
        </p:nvSpPr>
        <p:spPr>
          <a:xfrm>
            <a:off x="7010400" y="6248400"/>
            <a:ext cx="1905000" cy="457200"/>
          </a:xfrm>
        </p:spPr>
        <p:txBody>
          <a:bodyPr/>
          <a:lstStyle>
            <a:lvl1pPr fontAlgn="auto">
              <a:spcBef>
                <a:spcPts val="0"/>
              </a:spcBef>
              <a:spcAft>
                <a:spcPts val="0"/>
              </a:spcAft>
              <a:defRPr/>
            </a:lvl1pPr>
          </a:lstStyle>
          <a:p>
            <a:pPr>
              <a:defRPr/>
            </a:pPr>
            <a:fld id="{7DF0F0F4-B214-4346-9386-A27D178858DB}" type="slidenum">
              <a:rPr lang="nl-NL"/>
              <a:pPr>
                <a:defRPr/>
              </a:pPr>
              <a:t>‹nr.›</a:t>
            </a:fld>
            <a:endParaRPr lang="nl-NL"/>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E8B9F9D4-F5F8-4DDD-8BA4-F2DEDAFB922D}" type="slidenum">
              <a:rPr lang="nl-NL"/>
              <a:pPr>
                <a:defRPr/>
              </a:pPr>
              <a:t>‹nr.›</a:t>
            </a:fld>
            <a:endParaRPr lang="nl-NL"/>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37EB9B7-3B98-47EE-8717-B9E33AC8D595}" type="slidenum">
              <a:rPr lang="nl-NL"/>
              <a:pPr>
                <a:defRPr/>
              </a:pPr>
              <a:t>‹nr.›</a:t>
            </a:fld>
            <a:endParaRPr lang="nl-NL"/>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19200" y="1981200"/>
            <a:ext cx="36052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76813" y="1981200"/>
            <a:ext cx="3606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9D111061-088E-409D-9EC9-1ED5859937F6}" type="slidenum">
              <a:rPr lang="nl-NL"/>
              <a:pPr>
                <a:defRPr/>
              </a:pPr>
              <a:t>‹nr.›</a:t>
            </a:fld>
            <a:endParaRPr lang="nl-NL"/>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6E5555C5-7007-44DB-8092-54A591830313}" type="slidenum">
              <a:rPr lang="nl-NL"/>
              <a:pPr>
                <a:defRPr/>
              </a:pPr>
              <a:t>‹nr.›</a:t>
            </a:fld>
            <a:endParaRPr lang="nl-NL"/>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440D0B0B-265E-43BA-B9D7-149668CB5BD6}" type="slidenum">
              <a:rPr lang="nl-NL"/>
              <a:pPr>
                <a:defRPr/>
              </a:pPr>
              <a:t>‹nr.›</a:t>
            </a:fld>
            <a:endParaRPr lang="nl-NL"/>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6B4CB0B3-2BF5-4DBB-99E4-3660632C4BA7}" type="slidenum">
              <a:rPr lang="nl-NL"/>
              <a:pPr>
                <a:defRPr/>
              </a:pPr>
              <a:t>‹nr.›</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7A25AC-BCF1-44F3-A623-3811BA641331}" type="slidenum">
              <a:rPr lang="nl-NL"/>
              <a:pPr>
                <a:defRPr/>
              </a:pPr>
              <a:t>‹nr.›</a:t>
            </a:fld>
            <a:endParaRPr lang="nl-NL"/>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7AAECEE4-5469-47CA-AF40-883E9A49BE5D}" type="slidenum">
              <a:rPr lang="nl-NL"/>
              <a:pPr>
                <a:defRPr/>
              </a:pPr>
              <a:t>‹nr.›</a:t>
            </a:fld>
            <a:endParaRPr lang="nl-NL"/>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65B51DE-C26B-4CED-9BF6-307D1B211787}" type="slidenum">
              <a:rPr lang="nl-NL"/>
              <a:pPr>
                <a:defRPr/>
              </a:pPr>
              <a:t>‹nr.›</a:t>
            </a:fld>
            <a:endParaRPr lang="nl-NL"/>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8725555D-B5A7-4B6F-82C6-133DD60E01BD}" type="slidenum">
              <a:rPr lang="nl-NL"/>
              <a:pPr>
                <a:defRPr/>
              </a:pPr>
              <a:t>‹nr.›</a:t>
            </a:fld>
            <a:endParaRPr lang="nl-NL"/>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56400" y="609600"/>
            <a:ext cx="1844675"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219200" y="609600"/>
            <a:ext cx="53848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EBAE28B-0F25-47A8-BA0C-699B2BB70F77}" type="slidenum">
              <a:rPr lang="nl-NL"/>
              <a:pPr>
                <a:defRPr/>
              </a:pPr>
              <a:t>‹nr.›</a:t>
            </a:fld>
            <a:endParaRPr lang="nl-NL"/>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1219200" y="609600"/>
            <a:ext cx="7381875" cy="5486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F6933B4E-405A-42B4-BB15-40EE0F069EA2}" type="slidenum">
              <a:rPr lang="nl-NL"/>
              <a:pPr>
                <a:defRPr/>
              </a:pPr>
              <a:t>‹nr.›</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7E5A1D-085B-4154-AF1E-CEF0E1A87741}" type="slidenum">
              <a:rPr lang="nl-NL"/>
              <a:pPr>
                <a:defRPr/>
              </a:pPr>
              <a:t>‹nr.›</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19200" y="1981200"/>
            <a:ext cx="36052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76813" y="1981200"/>
            <a:ext cx="3606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C4BF6E2-EDE9-43BD-B841-74798F88925B}" type="slidenum">
              <a:rPr lang="nl-NL"/>
              <a:pPr>
                <a:defRPr/>
              </a:pPr>
              <a:t>‹nr.›</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432427-2CE6-404C-B9A7-260D5E708CED}" type="slidenum">
              <a:rPr lang="nl-NL"/>
              <a:pPr>
                <a:defRPr/>
              </a:pPr>
              <a:t>‹nr.›</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3068C66-B3B5-46EE-894D-3C5C723D5247}" type="slidenum">
              <a:rPr lang="nl-NL"/>
              <a:pPr>
                <a:defRPr/>
              </a:pPr>
              <a:t>‹nr.›</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F6F55C-BDFF-4304-9BAD-0B18590BAD9F}" type="slidenum">
              <a:rPr lang="nl-NL"/>
              <a:pPr>
                <a:defRPr/>
              </a:pPr>
              <a:t>‹nr.›</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3A04A20-0121-4BF1-B918-553830D82B59}" type="slidenum">
              <a:rPr lang="nl-NL"/>
              <a:pPr>
                <a:defRPr/>
              </a:pPr>
              <a:t>‹nr.›</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nl-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nl-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0074F81-455F-46E2-98DA-97B64F53C36D}" type="slidenum">
              <a:rPr lang="nl-NL"/>
              <a:pPr>
                <a:defRPr/>
              </a:pPr>
              <a:t>‹nr.›</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52571"/>
            </a:gs>
            <a:gs pos="100000">
              <a:srgbClr val="3838A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6663" y="609600"/>
            <a:ext cx="7754937" cy="1143000"/>
          </a:xfrm>
          <a:prstGeom prst="rect">
            <a:avLst/>
          </a:prstGeom>
          <a:noFill/>
          <a:ln>
            <a:noFill/>
          </a:ln>
          <a:effectLst>
            <a:outerShdw dist="35921" dir="2700000" algn="ctr" rotWithShape="0">
              <a:schemeClr val="bg2"/>
            </a:outerShdw>
          </a:effectLst>
          <a:extLst/>
        </p:spPr>
        <p:txBody>
          <a:bodyPr vert="horz" wrap="square" lIns="91440" tIns="45720" rIns="91440" bIns="45720" numCol="1" anchor="ctr" anchorCtr="0" compatLnSpc="1">
            <a:prstTxWarp prst="textNoShape">
              <a:avLst/>
            </a:prstTxWarp>
          </a:bodyPr>
          <a:lstStyle/>
          <a:p>
            <a:pPr lvl="0"/>
            <a:r>
              <a:rPr lang="nl-NL" smtClean="0"/>
              <a:t>Scholing Centrum voor thuisbeademing</a:t>
            </a:r>
            <a:br>
              <a:rPr lang="nl-NL" smtClean="0"/>
            </a:br>
            <a:endParaRPr lang="nl-NL" smtClean="0"/>
          </a:p>
        </p:txBody>
      </p:sp>
      <p:sp>
        <p:nvSpPr>
          <p:cNvPr id="36867" name="Rectangle 3"/>
          <p:cNvSpPr>
            <a:spLocks noGrp="1" noChangeArrowheads="1"/>
          </p:cNvSpPr>
          <p:nvPr>
            <p:ph type="body" idx="1"/>
          </p:nvPr>
        </p:nvSpPr>
        <p:spPr bwMode="auto">
          <a:xfrm>
            <a:off x="1219200" y="1981200"/>
            <a:ext cx="736441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endParaRPr lang="nl-NL" smtClean="0"/>
          </a:p>
          <a:p>
            <a:pPr lvl="2"/>
            <a:endParaRPr lang="nl-NL" smtClean="0"/>
          </a:p>
        </p:txBody>
      </p:sp>
      <p:sp>
        <p:nvSpPr>
          <p:cNvPr id="3076"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8" charset="0"/>
              </a:defRPr>
            </a:lvl1pPr>
          </a:lstStyle>
          <a:p>
            <a:pPr>
              <a:defRPr/>
            </a:pPr>
            <a:endParaRPr lang="nl-NL"/>
          </a:p>
        </p:txBody>
      </p:sp>
      <p:sp>
        <p:nvSpPr>
          <p:cNvPr id="3077"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8" charset="0"/>
              </a:defRPr>
            </a:lvl1pPr>
          </a:lstStyle>
          <a:p>
            <a:pPr>
              <a:defRPr/>
            </a:pPr>
            <a:endParaRPr lang="nl-NL"/>
          </a:p>
        </p:txBody>
      </p:sp>
      <p:sp>
        <p:nvSpPr>
          <p:cNvPr id="3078"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New Roman" pitchFamily="18" charset="0"/>
              </a:defRPr>
            </a:lvl1pPr>
          </a:lstStyle>
          <a:p>
            <a:pPr>
              <a:defRPr/>
            </a:pPr>
            <a:fld id="{147D21E0-FDD9-433D-823E-6A34F38BD167}" type="slidenum">
              <a:rPr lang="nl-NL"/>
              <a:pPr>
                <a:defRPr/>
              </a:pPr>
              <a:t>‹nr.›</a:t>
            </a:fld>
            <a:endParaRPr lang="nl-NL"/>
          </a:p>
        </p:txBody>
      </p:sp>
      <p:sp>
        <p:nvSpPr>
          <p:cNvPr id="1031" name="Rectangle 7"/>
          <p:cNvSpPr>
            <a:spLocks noChangeArrowheads="1"/>
          </p:cNvSpPr>
          <p:nvPr/>
        </p:nvSpPr>
        <p:spPr bwMode="auto">
          <a:xfrm>
            <a:off x="0" y="0"/>
            <a:ext cx="1016000" cy="6858000"/>
          </a:xfrm>
          <a:prstGeom prst="rect">
            <a:avLst/>
          </a:prstGeom>
          <a:solidFill>
            <a:schemeClr val="hlink"/>
          </a:solidFill>
          <a:ln>
            <a:noFill/>
          </a:ln>
          <a:extLst/>
        </p:spPr>
        <p:txBody>
          <a:bodyPr wrap="none" anchor="ctr"/>
          <a:lstStyle/>
          <a:p>
            <a:pPr>
              <a:defRPr/>
            </a:pPr>
            <a:endParaRPr lang="nl-NL" sz="2400">
              <a:solidFill>
                <a:srgbClr val="FFFFFF"/>
              </a:solidFill>
            </a:endParaRPr>
          </a:p>
        </p:txBody>
      </p:sp>
      <p:pic>
        <p:nvPicPr>
          <p:cNvPr id="36872" name="Picture 8" descr="AZG_logo"/>
          <p:cNvPicPr>
            <a:picLocks noChangeAspect="1" noChangeArrowheads="1"/>
          </p:cNvPicPr>
          <p:nvPr/>
        </p:nvPicPr>
        <p:blipFill>
          <a:blip r:embed="rId14">
            <a:clrChange>
              <a:clrFrom>
                <a:srgbClr val="FEFEFE"/>
              </a:clrFrom>
              <a:clrTo>
                <a:srgbClr val="FEFEFE">
                  <a:alpha val="0"/>
                </a:srgbClr>
              </a:clrTo>
            </a:clrChange>
          </a:blip>
          <a:srcRect r="50000"/>
          <a:stretch>
            <a:fillRect/>
          </a:stretch>
        </p:blipFill>
        <p:spPr bwMode="auto">
          <a:xfrm>
            <a:off x="25400" y="5626100"/>
            <a:ext cx="917575" cy="10668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rgbClr val="FFA015"/>
          </a:solidFill>
          <a:latin typeface="+mj-lt"/>
          <a:ea typeface="+mj-ea"/>
          <a:cs typeface="+mj-cs"/>
        </a:defRPr>
      </a:lvl1pPr>
      <a:lvl2pPr algn="l" rtl="0" eaLnBrk="0" fontAlgn="base" hangingPunct="0">
        <a:spcBef>
          <a:spcPct val="0"/>
        </a:spcBef>
        <a:spcAft>
          <a:spcPct val="0"/>
        </a:spcAft>
        <a:defRPr sz="3600">
          <a:solidFill>
            <a:srgbClr val="FFA015"/>
          </a:solidFill>
          <a:latin typeface="AZGCaspariTMedium" pitchFamily="2" charset="0"/>
        </a:defRPr>
      </a:lvl2pPr>
      <a:lvl3pPr algn="l" rtl="0" eaLnBrk="0" fontAlgn="base" hangingPunct="0">
        <a:spcBef>
          <a:spcPct val="0"/>
        </a:spcBef>
        <a:spcAft>
          <a:spcPct val="0"/>
        </a:spcAft>
        <a:defRPr sz="3600">
          <a:solidFill>
            <a:srgbClr val="FFA015"/>
          </a:solidFill>
          <a:latin typeface="AZGCaspariTMedium" pitchFamily="2" charset="0"/>
        </a:defRPr>
      </a:lvl3pPr>
      <a:lvl4pPr algn="l" rtl="0" eaLnBrk="0" fontAlgn="base" hangingPunct="0">
        <a:spcBef>
          <a:spcPct val="0"/>
        </a:spcBef>
        <a:spcAft>
          <a:spcPct val="0"/>
        </a:spcAft>
        <a:defRPr sz="3600">
          <a:solidFill>
            <a:srgbClr val="FFA015"/>
          </a:solidFill>
          <a:latin typeface="AZGCaspariTMedium" pitchFamily="2" charset="0"/>
        </a:defRPr>
      </a:lvl4pPr>
      <a:lvl5pPr algn="l" rtl="0" eaLnBrk="0" fontAlgn="base" hangingPunct="0">
        <a:spcBef>
          <a:spcPct val="0"/>
        </a:spcBef>
        <a:spcAft>
          <a:spcPct val="0"/>
        </a:spcAft>
        <a:defRPr sz="3600">
          <a:solidFill>
            <a:srgbClr val="FFA015"/>
          </a:solidFill>
          <a:latin typeface="AZGCaspariTMedium" pitchFamily="2" charset="0"/>
        </a:defRPr>
      </a:lvl5pPr>
      <a:lvl6pPr marL="457200" algn="l" rtl="0" eaLnBrk="0" fontAlgn="base" hangingPunct="0">
        <a:spcBef>
          <a:spcPct val="0"/>
        </a:spcBef>
        <a:spcAft>
          <a:spcPct val="0"/>
        </a:spcAft>
        <a:defRPr sz="3600">
          <a:solidFill>
            <a:srgbClr val="FFA015"/>
          </a:solidFill>
          <a:latin typeface="AZGCaspariTMedium" pitchFamily="2" charset="0"/>
        </a:defRPr>
      </a:lvl6pPr>
      <a:lvl7pPr marL="914400" algn="l" rtl="0" eaLnBrk="0" fontAlgn="base" hangingPunct="0">
        <a:spcBef>
          <a:spcPct val="0"/>
        </a:spcBef>
        <a:spcAft>
          <a:spcPct val="0"/>
        </a:spcAft>
        <a:defRPr sz="3600">
          <a:solidFill>
            <a:srgbClr val="FFA015"/>
          </a:solidFill>
          <a:latin typeface="AZGCaspariTMedium" pitchFamily="2" charset="0"/>
        </a:defRPr>
      </a:lvl7pPr>
      <a:lvl8pPr marL="1371600" algn="l" rtl="0" eaLnBrk="0" fontAlgn="base" hangingPunct="0">
        <a:spcBef>
          <a:spcPct val="0"/>
        </a:spcBef>
        <a:spcAft>
          <a:spcPct val="0"/>
        </a:spcAft>
        <a:defRPr sz="3600">
          <a:solidFill>
            <a:srgbClr val="FFA015"/>
          </a:solidFill>
          <a:latin typeface="AZGCaspariTMedium" pitchFamily="2" charset="0"/>
        </a:defRPr>
      </a:lvl8pPr>
      <a:lvl9pPr marL="1828800" algn="l" rtl="0" eaLnBrk="0" fontAlgn="base" hangingPunct="0">
        <a:spcBef>
          <a:spcPct val="0"/>
        </a:spcBef>
        <a:spcAft>
          <a:spcPct val="0"/>
        </a:spcAft>
        <a:defRPr sz="3600">
          <a:solidFill>
            <a:srgbClr val="FFA015"/>
          </a:solidFill>
          <a:latin typeface="AZGCaspariTMedium" pitchFamily="2" charset="0"/>
        </a:defRPr>
      </a:lvl9pPr>
    </p:titleStyle>
    <p:bodyStyle>
      <a:lvl1pPr marL="385763" indent="-385763" algn="l" rtl="0" eaLnBrk="0" fontAlgn="base" hangingPunct="0">
        <a:spcBef>
          <a:spcPct val="20000"/>
        </a:spcBef>
        <a:spcAft>
          <a:spcPct val="0"/>
        </a:spcAft>
        <a:buClr>
          <a:srgbClr val="FF9900"/>
        </a:buClr>
        <a:buChar char="•"/>
        <a:defRPr sz="2400">
          <a:solidFill>
            <a:schemeClr val="tx1"/>
          </a:solidFill>
          <a:latin typeface="+mn-lt"/>
          <a:ea typeface="+mn-ea"/>
          <a:cs typeface="+mn-cs"/>
        </a:defRPr>
      </a:lvl1pPr>
      <a:lvl2pPr marL="958850" indent="-285750" algn="l" rtl="0" eaLnBrk="0" fontAlgn="base" hangingPunct="0">
        <a:spcBef>
          <a:spcPct val="20000"/>
        </a:spcBef>
        <a:spcAft>
          <a:spcPct val="0"/>
        </a:spcAft>
        <a:buClr>
          <a:schemeClr val="tx2"/>
        </a:buClr>
        <a:buSzPct val="75000"/>
        <a:buChar char="–"/>
        <a:defRPr sz="2000">
          <a:solidFill>
            <a:schemeClr val="tx1"/>
          </a:solidFill>
          <a:latin typeface="+mn-lt"/>
        </a:defRPr>
      </a:lvl2pPr>
      <a:lvl3pPr marL="1377950" indent="-228600" algn="l" rtl="0" eaLnBrk="0" fontAlgn="base" hangingPunct="0">
        <a:spcBef>
          <a:spcPct val="20000"/>
        </a:spcBef>
        <a:spcAft>
          <a:spcPct val="0"/>
        </a:spcAft>
        <a:buClr>
          <a:schemeClr val="tx2"/>
        </a:buClr>
        <a:buChar char="-"/>
        <a:defRPr>
          <a:solidFill>
            <a:schemeClr val="tx1"/>
          </a:solidFill>
          <a:latin typeface="+mn-lt"/>
        </a:defRPr>
      </a:lvl3pPr>
      <a:lvl4pPr marL="1797050" indent="-228600" algn="l" rtl="0" eaLnBrk="0" fontAlgn="base" hangingPunct="0">
        <a:spcBef>
          <a:spcPct val="20000"/>
        </a:spcBef>
        <a:spcAft>
          <a:spcPct val="0"/>
        </a:spcAft>
        <a:buChar char="–"/>
        <a:defRPr sz="2000">
          <a:solidFill>
            <a:schemeClr val="tx1"/>
          </a:solidFill>
          <a:latin typeface="Times New Roman" pitchFamily="18" charset="0"/>
        </a:defRPr>
      </a:lvl4pPr>
      <a:lvl5pPr marL="2216150" indent="-228600" algn="l" rtl="0" eaLnBrk="0" fontAlgn="base" hangingPunct="0">
        <a:spcBef>
          <a:spcPct val="20000"/>
        </a:spcBef>
        <a:spcAft>
          <a:spcPct val="0"/>
        </a:spcAft>
        <a:buChar char="»"/>
        <a:defRPr sz="2000">
          <a:solidFill>
            <a:schemeClr val="tx1"/>
          </a:solidFill>
          <a:latin typeface="Times New Roman" pitchFamily="18" charset="0"/>
        </a:defRPr>
      </a:lvl5pPr>
      <a:lvl6pPr marL="2673350" indent="-228600" algn="l" rtl="0" eaLnBrk="0" fontAlgn="base" hangingPunct="0">
        <a:spcBef>
          <a:spcPct val="20000"/>
        </a:spcBef>
        <a:spcAft>
          <a:spcPct val="0"/>
        </a:spcAft>
        <a:buChar char="»"/>
        <a:defRPr sz="2000">
          <a:solidFill>
            <a:schemeClr val="tx1"/>
          </a:solidFill>
          <a:latin typeface="Times New Roman" pitchFamily="18" charset="0"/>
        </a:defRPr>
      </a:lvl6pPr>
      <a:lvl7pPr marL="3130550" indent="-228600" algn="l" rtl="0" eaLnBrk="0" fontAlgn="base" hangingPunct="0">
        <a:spcBef>
          <a:spcPct val="20000"/>
        </a:spcBef>
        <a:spcAft>
          <a:spcPct val="0"/>
        </a:spcAft>
        <a:buChar char="»"/>
        <a:defRPr sz="2000">
          <a:solidFill>
            <a:schemeClr val="tx1"/>
          </a:solidFill>
          <a:latin typeface="Times New Roman" pitchFamily="18" charset="0"/>
        </a:defRPr>
      </a:lvl7pPr>
      <a:lvl8pPr marL="3587750" indent="-228600" algn="l" rtl="0" eaLnBrk="0" fontAlgn="base" hangingPunct="0">
        <a:spcBef>
          <a:spcPct val="20000"/>
        </a:spcBef>
        <a:spcAft>
          <a:spcPct val="0"/>
        </a:spcAft>
        <a:buChar char="»"/>
        <a:defRPr sz="2000">
          <a:solidFill>
            <a:schemeClr val="tx1"/>
          </a:solidFill>
          <a:latin typeface="Times New Roman" pitchFamily="18" charset="0"/>
        </a:defRPr>
      </a:lvl8pPr>
      <a:lvl9pPr marL="404495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52571"/>
            </a:gs>
            <a:gs pos="100000">
              <a:srgbClr val="3838AA"/>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36663" y="609600"/>
            <a:ext cx="7364412"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4339" name="Rectangle 3"/>
          <p:cNvSpPr>
            <a:spLocks noGrp="1" noChangeArrowheads="1"/>
          </p:cNvSpPr>
          <p:nvPr>
            <p:ph type="body" idx="1"/>
          </p:nvPr>
        </p:nvSpPr>
        <p:spPr bwMode="auto">
          <a:xfrm>
            <a:off x="1219200" y="1981200"/>
            <a:ext cx="7364413"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het opmaakprofiel van de modeltekst te bewerken</a:t>
            </a:r>
          </a:p>
          <a:p>
            <a:pPr lvl="1"/>
            <a:endParaRPr lang="nl-NL" smtClean="0"/>
          </a:p>
          <a:p>
            <a:pPr lvl="2"/>
            <a:endParaRPr lang="nl-NL" smtClean="0"/>
          </a:p>
        </p:txBody>
      </p:sp>
      <p:sp>
        <p:nvSpPr>
          <p:cNvPr id="3077" name="Rectangle 5"/>
          <p:cNvSpPr>
            <a:spLocks noGrp="1" noChangeArrowheads="1"/>
          </p:cNvSpPr>
          <p:nvPr>
            <p:ph type="ftr" sz="quarter" idx="3"/>
          </p:nvPr>
        </p:nvSpPr>
        <p:spPr bwMode="auto">
          <a:xfrm>
            <a:off x="1143000" y="6172200"/>
            <a:ext cx="4038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FFFFFF"/>
                </a:solidFill>
                <a:latin typeface="Times New Roman" pitchFamily="18" charset="0"/>
              </a:defRPr>
            </a:lvl1pPr>
          </a:lstStyle>
          <a:p>
            <a:pPr>
              <a:defRPr/>
            </a:pPr>
            <a:endParaRPr lang="en-US"/>
          </a:p>
        </p:txBody>
      </p:sp>
      <p:sp>
        <p:nvSpPr>
          <p:cNvPr id="3078"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New Roman" pitchFamily="18" charset="0"/>
              </a:defRPr>
            </a:lvl1pPr>
          </a:lstStyle>
          <a:p>
            <a:pPr>
              <a:defRPr/>
            </a:pPr>
            <a:fld id="{649D2B1F-A6C9-4808-A31A-A3C40837804B}" type="slidenum">
              <a:rPr lang="nl-NL"/>
              <a:pPr>
                <a:defRPr/>
              </a:pPr>
              <a:t>‹nr.›</a:t>
            </a:fld>
            <a:endParaRPr lang="nl-NL"/>
          </a:p>
        </p:txBody>
      </p:sp>
      <p:sp>
        <p:nvSpPr>
          <p:cNvPr id="3079" name="Rectangle 7"/>
          <p:cNvSpPr>
            <a:spLocks noChangeArrowheads="1"/>
          </p:cNvSpPr>
          <p:nvPr/>
        </p:nvSpPr>
        <p:spPr bwMode="auto">
          <a:xfrm>
            <a:off x="0" y="0"/>
            <a:ext cx="1016000" cy="6858000"/>
          </a:xfrm>
          <a:prstGeom prst="rect">
            <a:avLst/>
          </a:prstGeom>
          <a:solidFill>
            <a:schemeClr val="hlink"/>
          </a:solidFill>
          <a:ln w="9525">
            <a:noFill/>
            <a:miter lim="800000"/>
            <a:headEnd/>
            <a:tailEnd/>
          </a:ln>
          <a:effectLst/>
        </p:spPr>
        <p:txBody>
          <a:bodyPr wrap="none" anchor="ctr"/>
          <a:lstStyle/>
          <a:p>
            <a:pPr>
              <a:defRPr/>
            </a:pPr>
            <a:endParaRPr lang="nl-NL" sz="2400">
              <a:solidFill>
                <a:srgbClr val="FFFFFF"/>
              </a:solidFill>
            </a:endParaRPr>
          </a:p>
        </p:txBody>
      </p:sp>
      <p:pic>
        <p:nvPicPr>
          <p:cNvPr id="14343" name="Picture 8" descr="AZG_logo"/>
          <p:cNvPicPr>
            <a:picLocks noChangeAspect="1" noChangeArrowheads="1"/>
          </p:cNvPicPr>
          <p:nvPr/>
        </p:nvPicPr>
        <p:blipFill>
          <a:blip r:embed="rId14">
            <a:clrChange>
              <a:clrFrom>
                <a:srgbClr val="FEFEFE"/>
              </a:clrFrom>
              <a:clrTo>
                <a:srgbClr val="FEFEFE">
                  <a:alpha val="0"/>
                </a:srgbClr>
              </a:clrTo>
            </a:clrChange>
          </a:blip>
          <a:srcRect r="50000"/>
          <a:stretch>
            <a:fillRect/>
          </a:stretch>
        </p:blipFill>
        <p:spPr bwMode="auto">
          <a:xfrm>
            <a:off x="25400" y="5626100"/>
            <a:ext cx="917575" cy="10668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hf hdr="0" ftr="0" dt="0"/>
  <p:txStyles>
    <p:titleStyle>
      <a:lvl1pPr algn="l" rtl="0" eaLnBrk="0" fontAlgn="base" hangingPunct="0">
        <a:spcBef>
          <a:spcPct val="0"/>
        </a:spcBef>
        <a:spcAft>
          <a:spcPct val="0"/>
        </a:spcAft>
        <a:defRPr sz="3600">
          <a:solidFill>
            <a:srgbClr val="FFA015"/>
          </a:solidFill>
          <a:latin typeface="+mj-lt"/>
          <a:ea typeface="+mj-ea"/>
          <a:cs typeface="+mj-cs"/>
        </a:defRPr>
      </a:lvl1pPr>
      <a:lvl2pPr algn="l" rtl="0" eaLnBrk="0" fontAlgn="base" hangingPunct="0">
        <a:spcBef>
          <a:spcPct val="0"/>
        </a:spcBef>
        <a:spcAft>
          <a:spcPct val="0"/>
        </a:spcAft>
        <a:defRPr sz="3600">
          <a:solidFill>
            <a:srgbClr val="FFA015"/>
          </a:solidFill>
          <a:latin typeface="AZGCaspariTMedium" pitchFamily="2" charset="0"/>
        </a:defRPr>
      </a:lvl2pPr>
      <a:lvl3pPr algn="l" rtl="0" eaLnBrk="0" fontAlgn="base" hangingPunct="0">
        <a:spcBef>
          <a:spcPct val="0"/>
        </a:spcBef>
        <a:spcAft>
          <a:spcPct val="0"/>
        </a:spcAft>
        <a:defRPr sz="3600">
          <a:solidFill>
            <a:srgbClr val="FFA015"/>
          </a:solidFill>
          <a:latin typeface="AZGCaspariTMedium" pitchFamily="2" charset="0"/>
        </a:defRPr>
      </a:lvl3pPr>
      <a:lvl4pPr algn="l" rtl="0" eaLnBrk="0" fontAlgn="base" hangingPunct="0">
        <a:spcBef>
          <a:spcPct val="0"/>
        </a:spcBef>
        <a:spcAft>
          <a:spcPct val="0"/>
        </a:spcAft>
        <a:defRPr sz="3600">
          <a:solidFill>
            <a:srgbClr val="FFA015"/>
          </a:solidFill>
          <a:latin typeface="AZGCaspariTMedium" pitchFamily="2" charset="0"/>
        </a:defRPr>
      </a:lvl4pPr>
      <a:lvl5pPr algn="l" rtl="0" eaLnBrk="0" fontAlgn="base" hangingPunct="0">
        <a:spcBef>
          <a:spcPct val="0"/>
        </a:spcBef>
        <a:spcAft>
          <a:spcPct val="0"/>
        </a:spcAft>
        <a:defRPr sz="3600">
          <a:solidFill>
            <a:srgbClr val="FFA015"/>
          </a:solidFill>
          <a:latin typeface="AZGCaspariTMedium" pitchFamily="2" charset="0"/>
        </a:defRPr>
      </a:lvl5pPr>
      <a:lvl6pPr marL="457200" algn="l" rtl="0" eaLnBrk="0" fontAlgn="base" hangingPunct="0">
        <a:spcBef>
          <a:spcPct val="0"/>
        </a:spcBef>
        <a:spcAft>
          <a:spcPct val="0"/>
        </a:spcAft>
        <a:defRPr sz="3600">
          <a:solidFill>
            <a:srgbClr val="FFA015"/>
          </a:solidFill>
          <a:latin typeface="AZGCaspariTMedium" pitchFamily="2" charset="0"/>
        </a:defRPr>
      </a:lvl6pPr>
      <a:lvl7pPr marL="914400" algn="l" rtl="0" eaLnBrk="0" fontAlgn="base" hangingPunct="0">
        <a:spcBef>
          <a:spcPct val="0"/>
        </a:spcBef>
        <a:spcAft>
          <a:spcPct val="0"/>
        </a:spcAft>
        <a:defRPr sz="3600">
          <a:solidFill>
            <a:srgbClr val="FFA015"/>
          </a:solidFill>
          <a:latin typeface="AZGCaspariTMedium" pitchFamily="2" charset="0"/>
        </a:defRPr>
      </a:lvl7pPr>
      <a:lvl8pPr marL="1371600" algn="l" rtl="0" eaLnBrk="0" fontAlgn="base" hangingPunct="0">
        <a:spcBef>
          <a:spcPct val="0"/>
        </a:spcBef>
        <a:spcAft>
          <a:spcPct val="0"/>
        </a:spcAft>
        <a:defRPr sz="3600">
          <a:solidFill>
            <a:srgbClr val="FFA015"/>
          </a:solidFill>
          <a:latin typeface="AZGCaspariTMedium" pitchFamily="2" charset="0"/>
        </a:defRPr>
      </a:lvl8pPr>
      <a:lvl9pPr marL="1828800" algn="l" rtl="0" eaLnBrk="0" fontAlgn="base" hangingPunct="0">
        <a:spcBef>
          <a:spcPct val="0"/>
        </a:spcBef>
        <a:spcAft>
          <a:spcPct val="0"/>
        </a:spcAft>
        <a:defRPr sz="3600">
          <a:solidFill>
            <a:srgbClr val="FFA015"/>
          </a:solidFill>
          <a:latin typeface="AZGCaspariTMedium" pitchFamily="2" charset="0"/>
        </a:defRPr>
      </a:lvl9pPr>
    </p:titleStyle>
    <p:bodyStyle>
      <a:lvl1pPr marL="385763" indent="-385763" algn="l" rtl="0" eaLnBrk="0" fontAlgn="base" hangingPunct="0">
        <a:spcBef>
          <a:spcPct val="20000"/>
        </a:spcBef>
        <a:spcAft>
          <a:spcPct val="0"/>
        </a:spcAft>
        <a:buClr>
          <a:srgbClr val="FF9900"/>
        </a:buClr>
        <a:buChar char="•"/>
        <a:defRPr sz="2400">
          <a:solidFill>
            <a:schemeClr val="tx1"/>
          </a:solidFill>
          <a:latin typeface="+mn-lt"/>
          <a:ea typeface="+mn-ea"/>
          <a:cs typeface="+mn-cs"/>
        </a:defRPr>
      </a:lvl1pPr>
      <a:lvl2pPr marL="958850" indent="-285750" algn="l" rtl="0" eaLnBrk="0" fontAlgn="base" hangingPunct="0">
        <a:spcBef>
          <a:spcPct val="20000"/>
        </a:spcBef>
        <a:spcAft>
          <a:spcPct val="0"/>
        </a:spcAft>
        <a:buClr>
          <a:schemeClr val="tx2"/>
        </a:buClr>
        <a:buSzPct val="75000"/>
        <a:buChar char="–"/>
        <a:defRPr sz="2000">
          <a:solidFill>
            <a:schemeClr val="tx1"/>
          </a:solidFill>
          <a:latin typeface="+mn-lt"/>
        </a:defRPr>
      </a:lvl2pPr>
      <a:lvl3pPr marL="1377950" indent="-228600" algn="l" rtl="0" eaLnBrk="0" fontAlgn="base" hangingPunct="0">
        <a:spcBef>
          <a:spcPct val="20000"/>
        </a:spcBef>
        <a:spcAft>
          <a:spcPct val="0"/>
        </a:spcAft>
        <a:buClr>
          <a:schemeClr val="tx2"/>
        </a:buClr>
        <a:buChar char="-"/>
        <a:defRPr>
          <a:solidFill>
            <a:schemeClr val="tx1"/>
          </a:solidFill>
          <a:latin typeface="+mn-lt"/>
        </a:defRPr>
      </a:lvl3pPr>
      <a:lvl4pPr marL="1797050" indent="-228600" algn="l" rtl="0" eaLnBrk="0" fontAlgn="base" hangingPunct="0">
        <a:spcBef>
          <a:spcPct val="20000"/>
        </a:spcBef>
        <a:spcAft>
          <a:spcPct val="0"/>
        </a:spcAft>
        <a:buChar char="–"/>
        <a:defRPr sz="2000">
          <a:solidFill>
            <a:schemeClr val="tx1"/>
          </a:solidFill>
          <a:latin typeface="Times New Roman" pitchFamily="18" charset="0"/>
        </a:defRPr>
      </a:lvl4pPr>
      <a:lvl5pPr marL="2216150" indent="-228600" algn="l" rtl="0" eaLnBrk="0" fontAlgn="base" hangingPunct="0">
        <a:spcBef>
          <a:spcPct val="20000"/>
        </a:spcBef>
        <a:spcAft>
          <a:spcPct val="0"/>
        </a:spcAft>
        <a:buChar char="»"/>
        <a:defRPr sz="2000">
          <a:solidFill>
            <a:schemeClr val="tx1"/>
          </a:solidFill>
          <a:latin typeface="Times New Roman" pitchFamily="18" charset="0"/>
        </a:defRPr>
      </a:lvl5pPr>
      <a:lvl6pPr marL="2673350" indent="-228600" algn="l" rtl="0" eaLnBrk="0" fontAlgn="base" hangingPunct="0">
        <a:spcBef>
          <a:spcPct val="20000"/>
        </a:spcBef>
        <a:spcAft>
          <a:spcPct val="0"/>
        </a:spcAft>
        <a:buChar char="»"/>
        <a:defRPr sz="2000">
          <a:solidFill>
            <a:schemeClr val="tx1"/>
          </a:solidFill>
          <a:latin typeface="Times New Roman" pitchFamily="18" charset="0"/>
        </a:defRPr>
      </a:lvl6pPr>
      <a:lvl7pPr marL="3130550" indent="-228600" algn="l" rtl="0" eaLnBrk="0" fontAlgn="base" hangingPunct="0">
        <a:spcBef>
          <a:spcPct val="20000"/>
        </a:spcBef>
        <a:spcAft>
          <a:spcPct val="0"/>
        </a:spcAft>
        <a:buChar char="»"/>
        <a:defRPr sz="2000">
          <a:solidFill>
            <a:schemeClr val="tx1"/>
          </a:solidFill>
          <a:latin typeface="Times New Roman" pitchFamily="18" charset="0"/>
        </a:defRPr>
      </a:lvl7pPr>
      <a:lvl8pPr marL="3587750" indent="-228600" algn="l" rtl="0" eaLnBrk="0" fontAlgn="base" hangingPunct="0">
        <a:spcBef>
          <a:spcPct val="20000"/>
        </a:spcBef>
        <a:spcAft>
          <a:spcPct val="0"/>
        </a:spcAft>
        <a:buChar char="»"/>
        <a:defRPr sz="2000">
          <a:solidFill>
            <a:schemeClr val="tx1"/>
          </a:solidFill>
          <a:latin typeface="Times New Roman" pitchFamily="18" charset="0"/>
        </a:defRPr>
      </a:lvl8pPr>
      <a:lvl9pPr marL="404495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imgres?q=silver+tracheostomy+tubes&amp;start=75&amp;um=1&amp;hl=en&amp;biw=1280&amp;bih=603&amp;tbm=isch&amp;tbnid=Krd38DpfsMXW3M:&amp;imgrefurl=http://durable-medical-equipment.blogspot.com/2009_01_01_archive.html&amp;docid=wVdl1JttJzkZ1M&amp;imgurl=http://3.bp.blogspot.com/_rEizM_Zs_U0/SW-lgWisARI/AAAAAAAAABM/EuEgu210s90/s320/yhst-48388629648366_2033_189517336.jpg&amp;w=320&amp;h=257&amp;ei=TILoT-jNF9Cq8QO8mqWEDg&amp;zoom=1" TargetMode="External"/><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bJvau1wDQa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presentermedia.com/sendcontent.php?contentid=997&amp;fullpath=tp/2QHeGMUm/question_mark_rotate.gi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nl/imgres?imgurl=http://www.nbnrespiratory.com/images/machine/save_trilogy100.jpg&amp;imgrefurl=http://www.nbnrespiratory.com/vent_equipment.php&amp;usg=__-qozGZaxXyOCq-gV9FANkRxkZdQ=&amp;h=1000&amp;w=1000&amp;sz=555&amp;hl=nl&amp;start=12&amp;zoom=1&amp;um=1&amp;itbs=1&amp;tbnid=ourtH_TnxLp-qM:&amp;tbnh=149&amp;tbnw=149&amp;prev=/images?q=trilogy+respironics&amp;um=1&amp;hl=nl&amp;sa=N&amp;tbs=isch:1"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OTC303bX56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youtube.com/watch?v=gXnLAQ-OuVs" TargetMode="External"/><Relationship Id="rId4" Type="http://schemas.openxmlformats.org/officeDocument/2006/relationships/hyperlink" Target="http://www.youtube.com/watch?v=DlPyFkrT0Y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www.presentermedia.com/sendcontent.php?contentid=997&amp;fullpath=tp/2QHeGMUm/question_mark_rotate.gi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833438" y="2781300"/>
            <a:ext cx="8534400" cy="1143000"/>
          </a:xfrm>
        </p:spPr>
        <p:txBody>
          <a:bodyPr/>
          <a:lstStyle/>
          <a:p>
            <a:pPr algn="ctr">
              <a:defRPr/>
            </a:pPr>
            <a:r>
              <a:rPr lang="nl-NL" sz="4400" b="1" dirty="0" smtClean="0">
                <a:effectLst>
                  <a:outerShdw blurRad="38100" dist="38100" dir="2700000" algn="tl">
                    <a:srgbClr val="000000"/>
                  </a:outerShdw>
                </a:effectLst>
                <a:latin typeface="Arial" charset="0"/>
              </a:rPr>
              <a:t/>
            </a:r>
            <a:br>
              <a:rPr lang="nl-NL" sz="4400" b="1" dirty="0" smtClean="0">
                <a:effectLst>
                  <a:outerShdw blurRad="38100" dist="38100" dir="2700000" algn="tl">
                    <a:srgbClr val="000000"/>
                  </a:outerShdw>
                </a:effectLst>
                <a:latin typeface="Arial" charset="0"/>
              </a:rPr>
            </a:br>
            <a:r>
              <a:rPr lang="nl-NL" sz="4400" b="1" dirty="0" smtClean="0">
                <a:latin typeface="Arial" charset="0"/>
              </a:rPr>
              <a:t>Nascholing</a:t>
            </a:r>
            <a:br>
              <a:rPr lang="nl-NL" sz="4400" b="1" dirty="0" smtClean="0">
                <a:latin typeface="Arial" charset="0"/>
              </a:rPr>
            </a:br>
            <a:r>
              <a:rPr lang="nl-NL" sz="4000" b="1" dirty="0" smtClean="0">
                <a:latin typeface="Arial" charset="0"/>
              </a:rPr>
              <a:t> </a:t>
            </a:r>
            <a:r>
              <a:rPr lang="nl-NL" sz="4000" b="1" dirty="0" err="1" smtClean="0">
                <a:latin typeface="Arial" charset="0"/>
              </a:rPr>
              <a:t>tracheostomale</a:t>
            </a:r>
            <a:r>
              <a:rPr lang="nl-NL" sz="4000" b="1" dirty="0" smtClean="0">
                <a:latin typeface="Arial" charset="0"/>
              </a:rPr>
              <a:t> zorg  </a:t>
            </a:r>
            <a:br>
              <a:rPr lang="nl-NL" sz="4000" b="1" dirty="0" smtClean="0">
                <a:latin typeface="Arial" charset="0"/>
              </a:rPr>
            </a:br>
            <a:r>
              <a:rPr lang="nl-NL" sz="4000" b="1" dirty="0" smtClean="0">
                <a:latin typeface="Arial" charset="0"/>
              </a:rPr>
              <a:t>en </a:t>
            </a:r>
            <a:r>
              <a:rPr lang="nl-NL" sz="4000" b="1" dirty="0" err="1" smtClean="0">
                <a:latin typeface="Arial" charset="0"/>
              </a:rPr>
              <a:t>tracheostomale</a:t>
            </a:r>
            <a:r>
              <a:rPr lang="nl-NL" sz="4000" b="1" dirty="0" smtClean="0">
                <a:latin typeface="Arial" charset="0"/>
              </a:rPr>
              <a:t> </a:t>
            </a:r>
            <a:br>
              <a:rPr lang="nl-NL" sz="4000" b="1" dirty="0" smtClean="0">
                <a:latin typeface="Arial" charset="0"/>
              </a:rPr>
            </a:br>
            <a:r>
              <a:rPr lang="nl-NL" sz="4000" b="1" dirty="0" smtClean="0">
                <a:latin typeface="Arial" charset="0"/>
              </a:rPr>
              <a:t>beademing kinderen</a:t>
            </a:r>
            <a:r>
              <a:rPr lang="nl-NL" sz="4000" dirty="0" smtClean="0">
                <a:effectLst>
                  <a:outerShdw blurRad="38100" dist="38100" dir="2700000" algn="tl">
                    <a:srgbClr val="000000"/>
                  </a:outerShdw>
                </a:effectLst>
              </a:rPr>
              <a:t/>
            </a:r>
            <a:br>
              <a:rPr lang="nl-NL" sz="4000" dirty="0" smtClean="0">
                <a:effectLst>
                  <a:outerShdw blurRad="38100" dist="38100" dir="2700000" algn="tl">
                    <a:srgbClr val="000000"/>
                  </a:outerShdw>
                </a:effectLst>
              </a:rPr>
            </a:br>
            <a:r>
              <a:rPr lang="nl-NL" sz="4400" dirty="0" smtClean="0">
                <a:effectLst>
                  <a:outerShdw blurRad="38100" dist="38100" dir="2700000" algn="tl">
                    <a:srgbClr val="000000"/>
                  </a:outerShdw>
                </a:effectLst>
              </a:rPr>
              <a:t/>
            </a:r>
            <a:br>
              <a:rPr lang="nl-NL" sz="4400" dirty="0" smtClean="0">
                <a:effectLst>
                  <a:outerShdw blurRad="38100" dist="38100" dir="2700000" algn="tl">
                    <a:srgbClr val="000000"/>
                  </a:outerShdw>
                </a:effectLst>
              </a:rPr>
            </a:br>
            <a:r>
              <a:rPr lang="nl-NL" sz="4400" dirty="0" smtClean="0">
                <a:effectLst>
                  <a:outerShdw blurRad="38100" dist="38100" dir="2700000" algn="tl">
                    <a:srgbClr val="000000"/>
                  </a:outerShdw>
                </a:effectLst>
              </a:rPr>
              <a:t/>
            </a:r>
            <a:br>
              <a:rPr lang="nl-NL" sz="4400" dirty="0" smtClean="0">
                <a:effectLst>
                  <a:outerShdw blurRad="38100" dist="38100" dir="2700000" algn="tl">
                    <a:srgbClr val="000000"/>
                  </a:outerShdw>
                </a:effectLst>
              </a:rPr>
            </a:br>
            <a:r>
              <a:rPr lang="nl-NL" sz="4400" dirty="0" smtClean="0">
                <a:effectLst>
                  <a:outerShdw blurRad="38100" dist="38100" dir="2700000" algn="tl">
                    <a:srgbClr val="000000"/>
                  </a:outerShdw>
                </a:effectLst>
              </a:rPr>
              <a:t/>
            </a:r>
            <a:br>
              <a:rPr lang="nl-NL" sz="4400" dirty="0" smtClean="0">
                <a:effectLst>
                  <a:outerShdw blurRad="38100" dist="38100" dir="2700000" algn="tl">
                    <a:srgbClr val="000000"/>
                  </a:outerShdw>
                </a:effectLst>
              </a:rPr>
            </a:br>
            <a:r>
              <a:rPr lang="nl-NL" sz="2400" b="1" dirty="0" smtClean="0">
                <a:solidFill>
                  <a:schemeClr val="tx1"/>
                </a:solidFill>
                <a:effectLst>
                  <a:outerShdw blurRad="38100" dist="38100" dir="2700000" algn="tl">
                    <a:srgbClr val="000000"/>
                  </a:outerShdw>
                </a:effectLst>
                <a:latin typeface="Arial" charset="0"/>
              </a:rPr>
              <a:t>Centrum voor Thuisbeademing</a:t>
            </a:r>
            <a:br>
              <a:rPr lang="nl-NL" sz="2400" b="1" dirty="0" smtClean="0">
                <a:solidFill>
                  <a:schemeClr val="tx1"/>
                </a:solidFill>
                <a:effectLst>
                  <a:outerShdw blurRad="38100" dist="38100" dir="2700000" algn="tl">
                    <a:srgbClr val="000000"/>
                  </a:outerShdw>
                </a:effectLst>
                <a:latin typeface="Arial" charset="0"/>
              </a:rPr>
            </a:br>
            <a:r>
              <a:rPr lang="nl-NL" sz="2400" b="1" smtClean="0">
                <a:solidFill>
                  <a:schemeClr val="tx1"/>
                </a:solidFill>
                <a:effectLst>
                  <a:outerShdw blurRad="38100" dist="38100" dir="2700000" algn="tl">
                    <a:srgbClr val="000000"/>
                  </a:outerShdw>
                </a:effectLst>
                <a:latin typeface="Arial" charset="0"/>
              </a:rPr>
              <a:t>UMCG 2016</a:t>
            </a:r>
            <a:endParaRPr lang="nl-NL" b="1" dirty="0" smtClean="0">
              <a:solidFill>
                <a:schemeClr val="tx1"/>
              </a:solidFill>
            </a:endParaRPr>
          </a:p>
        </p:txBody>
      </p:sp>
      <p:pic>
        <p:nvPicPr>
          <p:cNvPr id="29698" name="Picture 3"/>
          <p:cNvPicPr>
            <a:picLocks noChangeAspect="1" noChangeArrowheads="1"/>
          </p:cNvPicPr>
          <p:nvPr/>
        </p:nvPicPr>
        <p:blipFill>
          <a:blip r:embed="rId3"/>
          <a:srcRect/>
          <a:stretch>
            <a:fillRect/>
          </a:stretch>
        </p:blipFill>
        <p:spPr bwMode="auto">
          <a:xfrm>
            <a:off x="1908175" y="3644900"/>
            <a:ext cx="6384925"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http://catalog.nucleusinc.com/imagescooked/1771W.jpg"/>
          <p:cNvPicPr>
            <a:picLocks noChangeAspect="1" noChangeArrowheads="1"/>
          </p:cNvPicPr>
          <p:nvPr/>
        </p:nvPicPr>
        <p:blipFill>
          <a:blip r:embed="rId3"/>
          <a:srcRect/>
          <a:stretch>
            <a:fillRect/>
          </a:stretch>
        </p:blipFill>
        <p:spPr bwMode="auto">
          <a:xfrm>
            <a:off x="2484438" y="1484313"/>
            <a:ext cx="4175125" cy="5291137"/>
          </a:xfrm>
          <a:prstGeom prst="rect">
            <a:avLst/>
          </a:prstGeom>
          <a:noFill/>
          <a:ln w="9525">
            <a:noFill/>
            <a:miter lim="800000"/>
            <a:headEnd/>
            <a:tailEnd/>
          </a:ln>
        </p:spPr>
      </p:pic>
      <p:sp>
        <p:nvSpPr>
          <p:cNvPr id="3" name="Tekstvak 2"/>
          <p:cNvSpPr txBox="1"/>
          <p:nvPr/>
        </p:nvSpPr>
        <p:spPr>
          <a:xfrm>
            <a:off x="1403350" y="620713"/>
            <a:ext cx="6697663" cy="641350"/>
          </a:xfrm>
          <a:prstGeom prst="rect">
            <a:avLst/>
          </a:prstGeom>
          <a:noFill/>
        </p:spPr>
        <p:txBody>
          <a:bodyPr>
            <a:spAutoFit/>
          </a:bodyPr>
          <a:lstStyle/>
          <a:p>
            <a:pPr>
              <a:defRPr/>
            </a:pPr>
            <a:r>
              <a:rPr lang="nl-NL" sz="3600">
                <a:solidFill>
                  <a:schemeClr val="tx2"/>
                </a:solidFill>
                <a:effectLst>
                  <a:outerShdw blurRad="38100" dist="38100" dir="2700000" algn="tl">
                    <a:srgbClr val="000000"/>
                  </a:outerShdw>
                </a:effectLst>
              </a:rPr>
              <a:t>Tracheostoma</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6663" y="1133475"/>
            <a:ext cx="3119437" cy="1143000"/>
          </a:xfrm>
        </p:spPr>
        <p:txBody>
          <a:bodyPr/>
          <a:lstStyle/>
          <a:p>
            <a:pPr>
              <a:defRPr/>
            </a:pPr>
            <a:r>
              <a:rPr lang="nl-NL" smtClean="0">
                <a:latin typeface="Arial" charset="0"/>
              </a:rPr>
              <a:t>Kunstneus en </a:t>
            </a:r>
            <a:br>
              <a:rPr lang="nl-NL" smtClean="0">
                <a:latin typeface="Arial" charset="0"/>
              </a:rPr>
            </a:br>
            <a:r>
              <a:rPr lang="nl-NL" smtClean="0">
                <a:latin typeface="Arial" charset="0"/>
              </a:rPr>
              <a:t>spreekklep</a:t>
            </a:r>
            <a:r>
              <a:rPr lang="nl-NL" smtClean="0"/>
              <a:t> </a:t>
            </a:r>
          </a:p>
        </p:txBody>
      </p:sp>
      <p:pic>
        <p:nvPicPr>
          <p:cNvPr id="51202" name="Tijdelijke aanduiding voor inhoud 4" descr="http://t3.gstatic.com/images?q=tbn:ANd9GcSL9aQdwsUe4rpAWis1imYPiMUwlIOV2fs8a72rwwuhYwGYQmZ5">
            <a:hlinkClick r:id="rId3"/>
          </p:cNvPr>
          <p:cNvPicPr>
            <a:picLocks noGrp="1"/>
          </p:cNvPicPr>
          <p:nvPr>
            <p:ph idx="1"/>
          </p:nvPr>
        </p:nvPicPr>
        <p:blipFill>
          <a:blip r:embed="rId4"/>
          <a:srcRect/>
          <a:stretch>
            <a:fillRect/>
          </a:stretch>
        </p:blipFill>
        <p:spPr>
          <a:xfrm>
            <a:off x="6659563" y="4076700"/>
            <a:ext cx="2390775" cy="2089150"/>
          </a:xfrm>
        </p:spPr>
      </p:pic>
      <p:pic>
        <p:nvPicPr>
          <p:cNvPr id="51203" name="Picture 2" descr="http://ceuq.com/wp-content/uploads/2010/12/Passy-Muir-SM.jpg"/>
          <p:cNvPicPr>
            <a:picLocks noChangeAspect="1" noChangeArrowheads="1"/>
          </p:cNvPicPr>
          <p:nvPr/>
        </p:nvPicPr>
        <p:blipFill>
          <a:blip r:embed="rId5"/>
          <a:srcRect/>
          <a:stretch>
            <a:fillRect/>
          </a:stretch>
        </p:blipFill>
        <p:spPr bwMode="auto">
          <a:xfrm>
            <a:off x="4643438" y="1268413"/>
            <a:ext cx="3459162" cy="2311400"/>
          </a:xfrm>
          <a:prstGeom prst="rect">
            <a:avLst/>
          </a:prstGeom>
          <a:noFill/>
          <a:ln w="9525">
            <a:noFill/>
            <a:miter lim="800000"/>
            <a:headEnd/>
            <a:tailEnd/>
          </a:ln>
        </p:spPr>
      </p:pic>
      <p:sp>
        <p:nvSpPr>
          <p:cNvPr id="51204" name="AutoShape 6" descr="data:image/jpeg;base64,/9j/4AAQSkZJRgABAQAAAQABAAD/2wBDAAkGBwgHBgkIBwgKCgkLDRYPDQwMDRsUFRAWIB0iIiAdHx8kKDQsJCYxJx8fLT0tMTU3Ojo6Iys/RD84QzQ5Ojf/2wBDAQoKCg0MDRoPDxo3JR8lNzc3Nzc3Nzc3Nzc3Nzc3Nzc3Nzc3Nzc3Nzc3Nzc3Nzc3Nzc3Nzc3Nzc3Nzc3Nzc3Nzf/wAARCACZAKoDASIAAhEBAxEB/8QAHAAAAQQDAQAAAAAAAAAAAAAABQADBAcBAgYI/8QAShAAAQMCAwMFCwgHBwUAAAAAAQACAwQRBRIhBjFBUVJhcbMHExYiNlV1kZKU0hQlMkJ0gaGyFSMzYnKxwSY0U2Rl0eE1gqKjwv/EABkBAAMBAQEAAAAAAAAAAAAAAAABAgMEBf/EACgRAAICAAQFBQEBAQAAAAAAAAABAhEDEhMhBBQxUaEiMkFSYXFCgf/aAAwDAQACEQMRAD8Ar3avaXHYNp8ZihxvE4446+drWNrJAGgSOsAM25CfCvaPz9inv0vxJbZeVmN+kKjtHIMnQBnwr2j8/Yp79L8SXhXtH5+xT36X4kGSToAz4V7R+fsU9+l+JLwr2j8/Yp79L8SDJIoAz4V7R+fsU9+l+JLwr2j8/Yp79L8SDJIoAz4V7R+fsU9+l+JLwr2j8/Yp79L8SDJWKVAGfCvaPz9inv0vxJeFe0fn3FPfZfiQcab0khBjwr2j8+4p77L8SXhXtH59xT32X4kHS4IAMeFe0fn3FPfZfiS8K9o/PuKe+y/Eg90rhABjwr2j8+4p77L8SXhXtH59xT32X4kHuErhABjwr2j8+4p77L8SXhXtH5+xT36X4kHuLrBQAZG1e0ZP/XcU9+l+JelNkqqpm2VwaWapmkkfQQOe98hJcTG0kk8SvKjN4616l2N8kMD9HU/ZtQM86bYC+1mN+kKjtHIPlRva0X2rxo/6hUdq5CcvQrSENZetLKncqWVOgGi3rWLDpT2VYLbC/BFAN5deKwRbeu42P7m+M7R5aiVhocPO6eZnjPH7jePWbDrVy7Ndz7Z/AGtdBRtnqLeNPUDO49XAfcpYHnSg2exrEcpocIr6gO0Do6dxHrtZH6TuXbY1LhfB3QNI+lPMxlvuvf8ABelgGMAAGgFgBpZYLtNBr1IA88Sdx3atrLtbQPPNbUi/4gBQZO5ZtnGdMID/AOCqiP8A9L0p3xwOoIC3Ba69wgDyvXbD7U0Dc1TgFeG8XRxGQDrLb2QGWJ8LyyVjmPG9rgQR9xXscN1H9EJx3ZrB8fhMeLUMVRcEB5Fnt6Q4apAeTbLBCtPbjuS1eFRy12z7pa2kaC59MReVjejnD8etVjl1tx4iypbgM5egpZegp3KlZOgGsuu4pZegp2yVkUA20WI616k2N8kMD9HU/ZtXl8DUL1Bsb5IYH6Op+zapaGefNqxfanGvSFR2rkKyo1tQy+0+Mn/UKjtXIWWLpjDZCGMqWVPFqwW25fuG9GQBtkT5ZGxxtc+Rxs1jGlznHoAVzdzzuYx0fesT2jiZLVfSjpXash6XcC78Apfct2FGEwsxfFYg7EJheKM6/J2EfmP4KyNALDRYSYzIAaBwA3Ablp3wvOh0WsrrNsFo9wazkUAPB7WbzqkZbgbtVCN3m2Y68linnljGgZyABbkToB4uAHjFaB/ji25Q3Sguys1d+KkU7XPdc7gigJt9FkG60JWzNUgNiARbgqS7sux8VE/9P4fEGRPeG1bW6AEmwfbpOh6wrtQzaCigxLC6ijqW5o52FjmniCNU4vehHlG3BLIp2JUMmG4hUUEw/WU8hYSeIG4/eLFRrLoygM5UsqeyrGVGQBoN1XpvY3yQwP0dT9m1eag3UL0tsaP7IYH6Op+zaspxoZQ20jSdpMY9IVPavQ4s0RjaBt9osY9IVPbPQ8sXowh6EySKWW4LsO5Xs83GdpPlM7b0mHgSvB3OkN8g/mT1BcuWablePcsw2Kh2Vppo22lq/wBdI7iSd3qFgssf0xA7Njcjd1ik5bAaLGW689lDMrMw046KNIyR4yHTpU4s5u9Ys7kCABopaoE2cwC3inMf9lr8inc79ZPfojb/AFKKWcfqrcNdxVWBDp6FkTdwbfpuT96lizAAFtkWQxS2BoBcpxossgWWUgMIZiE5+URtYbhujupTKqfvTHZfpdHBA5n5Xkl4uNStcKGZkykooqHusUUcW0kdRELCeAZtN5Bt69VxeRWP3TqqKojpYCM0omztJ4NykH+YXAmNegsKkTGVqyKY0u9qVkSyJ6ZVkUMOZekdjfJDA/R1P2bV54Eeq9EbG+R+Bejqfs2rmxoU0OyksdZfH8WP+oVPavUExovjMebG8VI3fpCp7Z6hGLoXrQh6UQ5EIstuVxdy7FBLs9FASC6mcY3Nvw4fgQqoMXQjeyGNjAcQe+fOaWYBshYLlpG51lhxGDmhsJMvUTxHUut0ELPfoeePUhFPVRyxtfG9rw4XBB3p3MTrYryXDcvMEjPEPrj1LHymH/EHqQWslLLEjTrCgmutw/EK48O2hOaR1QqYToJAthNHz2+tcsytDx9Ajp00RKJ+ZoOR3XZKWC49QU7DAkZz2+tIzRj63qQwOI4ELYF53An7lllKsnmoYN2qYlqXuHi6dSjkuA8ezRyk2TEtVTRg55S48GsH9UUFjjyXmzfGceAXM7U17cNZ3uNwkqyNWX0YOlFKnEpHNLadvegd53uP3rkcciu9sruOh/ouvhks6sma2OWx2GfFLTNs6VlyGcrTvA6v91zXeyDrouyjcYZMw3sPrCDY/Rshq2yQgCOZuYDkPFenl3Ii62AuRLIpGRYyIyl2MBmq9A7HeSGB+j6fs2qhQzVX3sd5I4H6Pp+zauTiY0kNFRYoy+MYp6Qqe2eouREcUb874n9vqe1eoxb0L1Ir0owvcjGMLR0YI1F+RS8q1LU6CztdnKn5ThEJJu+MZHXPIps07wxwDnC/C65XZeq+T1UlOT4szbtF/rD/AI/kuhmdfULycXDyYhV7AqokkdfM4nrUNxPQp1SPHd06oe/RdkKcSEbB7gdCR1FEaHEqqAgMmksDe2coUnIn2cE5RTVNDaOvixWofqJn6/vJ/wCXTu+lK8/9xXNQTlhtw4IhFNcBebPDpmikFDM528k9ZWQ48vVoojH3TwcsmhpjhchuKxZ4XDjvCnkqPVaxnS5sqhs7G+hyMgs4O5wUTGWB9HTm2rXEIhVtAc9o+qbhRKyz6a3Ibr1ob0ZAMx2WO9qVkSyLfKOyKI9VeOx/klgno+Ds2qmMvjDTirp2PH9ksE9Hwdm1cPGRpIqLKvxZvzviP22oP/tcoZaiGLN+d8R+2T9o5QnBd8PYv+GDe42QFqRZblNuKoaHqLxayFw3h1wV1ZkEkYeCNRwXF5y0hwdYg3C6HDa4OgNgDfUg/VK5OJw26aGPT6m9kOqBlOimzyeLoN/KoVT9G6zw7qgXUZusZuRaFywHC61LoICT9U1w3jep1PLcDVCqZwdmYTo4JylqALtO9unWufFhe5KOgjf0qUxwNkIhnbceNZTGTDgSeoLllB9i00ifmCYqZGhg1N+RMvqA0XuB0HUqBUVl7ht7cp3q4YEn1JeJ2IlXG1md17udvHIhEz/EyjjvU6om3kn1oOZ2ucTpvXo4caErNrJWWA8FbXBW4UYy6hXJshpsngo5MPg7Nqp4b2q4tk/JbBvsEHZtXFx3tRUepXGLR/Otf9rm7RyhOi0RnE4/nOu+1S/ncohiXXhP0L+HI57sFviKYfGUZMHQm3U91pZSxAG9jraarFNUmmkyvuGu48hRh1JdMvoGvaQ5oIPKFMo2jRYkfkyysdYeOsPmzjeorsLez9lI5v7p1CYfT18YOTvb/vLVzuEkapxY4+ezi3kWvf0IqqfGi4uaIgD9UaqK5uOM3xxnqCxlKS6xZoqOmiqcr2uvuRNlU0gOygk63suCNZi0R8emBHQ3/lTaHaIxRltbE+Ig6ENJFklix6NMlxT6HaCssdGhbGrJF7lcj4T0Y3PeejIU1LtXHa0UMjuk2ATeNhonTO1geZn7ynqyhqGRd9jaXDkXH7MbRy1OMxwTMa2KTNl1ubgXAVpUjo6yKxtr9VGqmrj0MppxkVNiWNOkldBG10YaSHlwsT0dCjwzg7kX21wM0+M99jHiTDX+IIbBh5sLq8LO3fwbprLZJilzWUlhum4qXKLKSyGy64p/JDaE3eFceyfktg32CDs2qoBGrh2XGXZnCByUUI/8AuLjvagh1OKxJvzlWn/My/nKj5VLxEfONZ9pl/OVHAXRh+xfw82T3ZrlHEXSytP1VuAs2V2TZp3tp+qkYGlOALayVizMjOpmlaGjHIptkrJqQ1Ng51FfgE2aAHe0WRTKllCeYpYskB3YcOYE27C43b4mn7gjmUciWQHglm7la8jnXYFSONzSxk9LU27Z2iOppYvUul72FgxtS9HZD5iXc5SXZimdYxN704G7S3Sx6EUw1+LULTDM8TMLSGzNNnt6xx696Ld7CzkAClxg/gfMyAdXHPKRF3txY05i9x3lNtpCBqEbfGCmjEORaRaSpFa7YLFPbgs94CIGLoWveuhVY9Qhd5Vr7ONts9hY5KOL8gVa961Vn4A22BYcP8rF+ULg497I0w57nC4i5n6Rq/Hb/eJeP75TGZnPZ7QVpO+k7+N38ysLGHGtRSryYSwd3uVcHs57faCznZz2e0FaAWVXPP6+RaP6VcHs57faC3D4+ez2grN4rZHPP6+RaP6Vhnj57PaCWePnt9oKz1hLnn9fIaP6Vjnj57faCWePnt9oKzkkc6+3kNH9Kxzx89vtBIPj57faCs4LKOef18hofpWGePns9oJZ4+ez2grPSRzz+vkNBdyr8zOez1hYL2c9vtBWisI55/XyGgu5Vpcznt9oLUlnPb7QVprBT55/XyUsH9KqJjG97fWtc8f+Iz2grWW7Nx60+er/AD5K0v0qbPFf9oz2grJwO36Ew+xBHyaPcf3QiI3qbF+yZ/CFy8RxWolsa4eHXyf/2Q=="/>
          <p:cNvSpPr>
            <a:spLocks noChangeAspect="1" noChangeArrowheads="1"/>
          </p:cNvSpPr>
          <p:nvPr/>
        </p:nvSpPr>
        <p:spPr bwMode="auto">
          <a:xfrm>
            <a:off x="76200" y="-525463"/>
            <a:ext cx="1228725" cy="1104901"/>
          </a:xfrm>
          <a:prstGeom prst="rect">
            <a:avLst/>
          </a:prstGeom>
          <a:noFill/>
          <a:ln w="9525">
            <a:noFill/>
            <a:miter lim="800000"/>
            <a:headEnd/>
            <a:tailEnd/>
          </a:ln>
        </p:spPr>
        <p:txBody>
          <a:bodyPr/>
          <a:lstStyle/>
          <a:p>
            <a:endParaRPr lang="en-US">
              <a:latin typeface="AZGCaspariT" pitchFamily="2" charset="0"/>
            </a:endParaRPr>
          </a:p>
        </p:txBody>
      </p:sp>
      <p:sp>
        <p:nvSpPr>
          <p:cNvPr id="51205" name="AutoShape 8" descr="data:image/jpeg;base64,/9j/4AAQSkZJRgABAQAAAQABAAD/2wBDAAkGBwgHBgkIBwgKCgkLDRYPDQwMDRsUFRAWIB0iIiAdHx8kKDQsJCYxJx8fLT0tMTU3Ojo6Iys/RD84QzQ5Ojf/2wBDAQoKCg0MDRoPDxo3JR8lNzc3Nzc3Nzc3Nzc3Nzc3Nzc3Nzc3Nzc3Nzc3Nzc3Nzc3Nzc3Nzc3Nzc3Nzc3Nzc3Nzf/wAARCACZAKoDASIAAhEBAxEB/8QAHAAAAQQDAQAAAAAAAAAAAAAABQADBAcBAgYI/8QAShAAAQMCAwMFCwgHBwUAAAAAAQACAwQRBRIhBjFBUVJhcbMHExYiNlV1kZKU0hQlMkJ0gaGyFSMzYnKxwSY0U2Rl0eE1gqKjwv/EABkBAAMBAQEAAAAAAAAAAAAAAAABAgMEBf/EACgRAAICAAQFBQEBAQAAAAAAAAABAhEDEhMhBBQxUaEiMkFSYXFCgf/aAAwDAQACEQMRAD8Ar3avaXHYNp8ZihxvE4446+drWNrJAGgSOsAM25CfCvaPz9inv0vxJbZeVmN+kKjtHIMnQBnwr2j8/Yp79L8SXhXtH5+xT36X4kGSToAz4V7R+fsU9+l+JLwr2j8/Yp79L8SDJIoAz4V7R+fsU9+l+JLwr2j8/Yp79L8SDJIoAz4V7R+fsU9+l+JLwr2j8/Yp79L8SDJWKVAGfCvaPz9inv0vxJeFe0fn3FPfZfiQcab0khBjwr2j8+4p77L8SXhXtH59xT32X4kHS4IAMeFe0fn3FPfZfiS8K9o/PuKe+y/Eg90rhABjwr2j8+4p77L8SXhXtH59xT32X4kHuErhABjwr2j8+4p77L8SXhXtH5+xT36X4kHuLrBQAZG1e0ZP/XcU9+l+JelNkqqpm2VwaWapmkkfQQOe98hJcTG0kk8SvKjN4616l2N8kMD9HU/ZtQM86bYC+1mN+kKjtHIPlRva0X2rxo/6hUdq5CcvQrSENZetLKncqWVOgGi3rWLDpT2VYLbC/BFAN5deKwRbeu42P7m+M7R5aiVhocPO6eZnjPH7jePWbDrVy7Ndz7Z/AGtdBRtnqLeNPUDO49XAfcpYHnSg2exrEcpocIr6gO0Do6dxHrtZH6TuXbY1LhfB3QNI+lPMxlvuvf8ABelgGMAAGgFgBpZYLtNBr1IA88Sdx3atrLtbQPPNbUi/4gBQZO5ZtnGdMID/AOCqiP8A9L0p3xwOoIC3Ba69wgDyvXbD7U0Dc1TgFeG8XRxGQDrLb2QGWJ8LyyVjmPG9rgQR9xXscN1H9EJx3ZrB8fhMeLUMVRcEB5Fnt6Q4apAeTbLBCtPbjuS1eFRy12z7pa2kaC59MReVjejnD8etVjl1tx4iypbgM5egpZegp3KlZOgGsuu4pZegp2yVkUA20WI616k2N8kMD9HU/ZtXl8DUL1Bsb5IYH6Op+zapaGefNqxfanGvSFR2rkKyo1tQy+0+Mn/UKjtXIWWLpjDZCGMqWVPFqwW25fuG9GQBtkT5ZGxxtc+Rxs1jGlznHoAVzdzzuYx0fesT2jiZLVfSjpXash6XcC78Apfct2FGEwsxfFYg7EJheKM6/J2EfmP4KyNALDRYSYzIAaBwA3Ablp3wvOh0WsrrNsFo9wazkUAPB7WbzqkZbgbtVCN3m2Y68linnljGgZyABbkToB4uAHjFaB/ji25Q3Sguys1d+KkU7XPdc7gigJt9FkG60JWzNUgNiARbgqS7sux8VE/9P4fEGRPeG1bW6AEmwfbpOh6wrtQzaCigxLC6ijqW5o52FjmniCNU4vehHlG3BLIp2JUMmG4hUUEw/WU8hYSeIG4/eLFRrLoygM5UsqeyrGVGQBoN1XpvY3yQwP0dT9m1eag3UL0tsaP7IYH6Op+zaspxoZQ20jSdpMY9IVPavQ4s0RjaBt9osY9IVPbPQ8sXowh6EySKWW4LsO5Xs83GdpPlM7b0mHgSvB3OkN8g/mT1BcuWablePcsw2Kh2Vppo22lq/wBdI7iSd3qFgssf0xA7Njcjd1ik5bAaLGW689lDMrMw046KNIyR4yHTpU4s5u9Ys7kCABopaoE2cwC3inMf9lr8inc79ZPfojb/AFKKWcfqrcNdxVWBDp6FkTdwbfpuT96lizAAFtkWQxS2BoBcpxossgWWUgMIZiE5+URtYbhujupTKqfvTHZfpdHBA5n5Xkl4uNStcKGZkykooqHusUUcW0kdRELCeAZtN5Bt69VxeRWP3TqqKojpYCM0omztJ4NykH+YXAmNegsKkTGVqyKY0u9qVkSyJ6ZVkUMOZekdjfJDA/R1P2bV54Eeq9EbG+R+Bejqfs2rmxoU0OyksdZfH8WP+oVPavUExovjMebG8VI3fpCp7Z6hGLoXrQh6UQ5EIstuVxdy7FBLs9FASC6mcY3Nvw4fgQqoMXQjeyGNjAcQe+fOaWYBshYLlpG51lhxGDmhsJMvUTxHUut0ELPfoeePUhFPVRyxtfG9rw4XBB3p3MTrYryXDcvMEjPEPrj1LHymH/EHqQWslLLEjTrCgmutw/EK48O2hOaR1QqYToJAthNHz2+tcsytDx9Ajp00RKJ+ZoOR3XZKWC49QU7DAkZz2+tIzRj63qQwOI4ELYF53An7lllKsnmoYN2qYlqXuHi6dSjkuA8ezRyk2TEtVTRg55S48GsH9UUFjjyXmzfGceAXM7U17cNZ3uNwkqyNWX0YOlFKnEpHNLadvegd53uP3rkcciu9sruOh/ouvhks6sma2OWx2GfFLTNs6VlyGcrTvA6v91zXeyDrouyjcYZMw3sPrCDY/Rshq2yQgCOZuYDkPFenl3Ii62AuRLIpGRYyIyl2MBmq9A7HeSGB+j6fs2qhQzVX3sd5I4H6Pp+zauTiY0kNFRYoy+MYp6Qqe2eouREcUb874n9vqe1eoxb0L1Ir0owvcjGMLR0YI1F+RS8q1LU6CztdnKn5ThEJJu+MZHXPIps07wxwDnC/C65XZeq+T1UlOT4szbtF/rD/AI/kuhmdfULycXDyYhV7AqokkdfM4nrUNxPQp1SPHd06oe/RdkKcSEbB7gdCR1FEaHEqqAgMmksDe2coUnIn2cE5RTVNDaOvixWofqJn6/vJ/wCXTu+lK8/9xXNQTlhtw4IhFNcBebPDpmikFDM528k9ZWQ48vVoojH3TwcsmhpjhchuKxZ4XDjvCnkqPVaxnS5sqhs7G+hyMgs4O5wUTGWB9HTm2rXEIhVtAc9o+qbhRKyz6a3Ibr1ob0ZAMx2WO9qVkSyLfKOyKI9VeOx/klgno+Ds2qmMvjDTirp2PH9ksE9Hwdm1cPGRpIqLKvxZvzviP22oP/tcoZaiGLN+d8R+2T9o5QnBd8PYv+GDe42QFqRZblNuKoaHqLxayFw3h1wV1ZkEkYeCNRwXF5y0hwdYg3C6HDa4OgNgDfUg/VK5OJw26aGPT6m9kOqBlOimzyeLoN/KoVT9G6zw7qgXUZusZuRaFywHC61LoICT9U1w3jep1PLcDVCqZwdmYTo4JylqALtO9unWufFhe5KOgjf0qUxwNkIhnbceNZTGTDgSeoLllB9i00ifmCYqZGhg1N+RMvqA0XuB0HUqBUVl7ht7cp3q4YEn1JeJ2IlXG1md17udvHIhEz/EyjjvU6om3kn1oOZ2ucTpvXo4caErNrJWWA8FbXBW4UYy6hXJshpsngo5MPg7Nqp4b2q4tk/JbBvsEHZtXFx3tRUepXGLR/Otf9rm7RyhOi0RnE4/nOu+1S/ncohiXXhP0L+HI57sFviKYfGUZMHQm3U91pZSxAG9jraarFNUmmkyvuGu48hRh1JdMvoGvaQ5oIPKFMo2jRYkfkyysdYeOsPmzjeorsLez9lI5v7p1CYfT18YOTvb/vLVzuEkapxY4+ezi3kWvf0IqqfGi4uaIgD9UaqK5uOM3xxnqCxlKS6xZoqOmiqcr2uvuRNlU0gOygk63suCNZi0R8emBHQ3/lTaHaIxRltbE+Ig6ENJFklix6NMlxT6HaCssdGhbGrJF7lcj4T0Y3PeejIU1LtXHa0UMjuk2ATeNhonTO1geZn7ynqyhqGRd9jaXDkXH7MbRy1OMxwTMa2KTNl1ubgXAVpUjo6yKxtr9VGqmrj0MppxkVNiWNOkldBG10YaSHlwsT0dCjwzg7kX21wM0+M99jHiTDX+IIbBh5sLq8LO3fwbprLZJilzWUlhum4qXKLKSyGy64p/JDaE3eFceyfktg32CDs2qoBGrh2XGXZnCByUUI/8AuLjvagh1OKxJvzlWn/My/nKj5VLxEfONZ9pl/OVHAXRh+xfw82T3ZrlHEXSytP1VuAs2V2TZp3tp+qkYGlOALayVizMjOpmlaGjHIptkrJqQ1Ng51FfgE2aAHe0WRTKllCeYpYskB3YcOYE27C43b4mn7gjmUciWQHglm7la8jnXYFSONzSxk9LU27Z2iOppYvUul72FgxtS9HZD5iXc5SXZimdYxN704G7S3Sx6EUw1+LULTDM8TMLSGzNNnt6xx696Ld7CzkAClxg/gfMyAdXHPKRF3txY05i9x3lNtpCBqEbfGCmjEORaRaSpFa7YLFPbgs94CIGLoWveuhVY9Qhd5Vr7ONts9hY5KOL8gVa961Vn4A22BYcP8rF+ULg497I0w57nC4i5n6Rq/Hb/eJeP75TGZnPZ7QVpO+k7+N38ysLGHGtRSryYSwd3uVcHs57faCznZz2e0FaAWVXPP6+RaP6VcHs57faC3D4+ez2grN4rZHPP6+RaP6Vhnj57PaCWePnt9oKz1hLnn9fIaP6Vjnj57faCWePnt9oKzkkc6+3kNH9Kxzx89vtBIPj57faCs4LKOef18hofpWGePns9oJZ4+ez2grPSRzz+vkNBdyr8zOez1hYL2c9vtBWisI55/XyGgu5Vpcznt9oLUlnPb7QVprBT55/XyUsH9KqJjG97fWtc8f+Iz2grWW7Nx60+er/AD5K0v0qbPFf9oz2grJwO36Ew+xBHyaPcf3QiI3qbF+yZ/CFy8RxWolsa4eHXyf/2Q=="/>
          <p:cNvSpPr>
            <a:spLocks noChangeAspect="1" noChangeArrowheads="1"/>
          </p:cNvSpPr>
          <p:nvPr/>
        </p:nvSpPr>
        <p:spPr bwMode="auto">
          <a:xfrm>
            <a:off x="76200" y="-525463"/>
            <a:ext cx="1228725" cy="1104901"/>
          </a:xfrm>
          <a:prstGeom prst="rect">
            <a:avLst/>
          </a:prstGeom>
          <a:noFill/>
          <a:ln w="9525">
            <a:noFill/>
            <a:miter lim="800000"/>
            <a:headEnd/>
            <a:tailEnd/>
          </a:ln>
        </p:spPr>
        <p:txBody>
          <a:bodyPr/>
          <a:lstStyle/>
          <a:p>
            <a:endParaRPr lang="en-US">
              <a:latin typeface="AZGCaspariT" pitchFamily="2" charset="0"/>
            </a:endParaRPr>
          </a:p>
        </p:txBody>
      </p:sp>
      <p:pic>
        <p:nvPicPr>
          <p:cNvPr id="51206" name="Picture 10" descr="http://www.vygon.be/nl/andere/photos/Kunstneus%20tracheo.jpg"/>
          <p:cNvPicPr>
            <a:picLocks noChangeAspect="1" noChangeArrowheads="1"/>
          </p:cNvPicPr>
          <p:nvPr/>
        </p:nvPicPr>
        <p:blipFill>
          <a:blip r:embed="rId6"/>
          <a:srcRect/>
          <a:stretch>
            <a:fillRect/>
          </a:stretch>
        </p:blipFill>
        <p:spPr bwMode="auto">
          <a:xfrm>
            <a:off x="1116013" y="4076700"/>
            <a:ext cx="2305050" cy="2066925"/>
          </a:xfrm>
          <a:prstGeom prst="rect">
            <a:avLst/>
          </a:prstGeom>
          <a:noFill/>
          <a:ln w="9525">
            <a:noFill/>
            <a:miter lim="800000"/>
            <a:headEnd/>
            <a:tailEnd/>
          </a:ln>
        </p:spPr>
      </p:pic>
      <p:pic>
        <p:nvPicPr>
          <p:cNvPr id="51207" name="Picture 12" descr="http://www.vygon.be/nl/andere/photos/Kunstneus%20neo.jpg"/>
          <p:cNvPicPr>
            <a:picLocks noChangeAspect="1" noChangeArrowheads="1"/>
          </p:cNvPicPr>
          <p:nvPr/>
        </p:nvPicPr>
        <p:blipFill>
          <a:blip r:embed="rId7"/>
          <a:srcRect/>
          <a:stretch>
            <a:fillRect/>
          </a:stretch>
        </p:blipFill>
        <p:spPr bwMode="auto">
          <a:xfrm>
            <a:off x="3419475" y="4076700"/>
            <a:ext cx="3238500" cy="2089150"/>
          </a:xfrm>
          <a:prstGeom prst="rect">
            <a:avLst/>
          </a:prstGeom>
          <a:noFill/>
          <a:ln w="9525">
            <a:noFill/>
            <a:miter lim="800000"/>
            <a:headEnd/>
            <a:tailEnd/>
          </a:ln>
        </p:spPr>
      </p:pic>
      <p:sp>
        <p:nvSpPr>
          <p:cNvPr id="51208" name="Tekstvak 11"/>
          <p:cNvSpPr txBox="1">
            <a:spLocks noChangeArrowheads="1"/>
          </p:cNvSpPr>
          <p:nvPr/>
        </p:nvSpPr>
        <p:spPr bwMode="auto">
          <a:xfrm>
            <a:off x="4643438" y="3141663"/>
            <a:ext cx="3816350" cy="460375"/>
          </a:xfrm>
          <a:prstGeom prst="rect">
            <a:avLst/>
          </a:prstGeom>
          <a:noFill/>
          <a:ln w="9525">
            <a:noFill/>
            <a:miter lim="800000"/>
            <a:headEnd/>
            <a:tailEnd/>
          </a:ln>
        </p:spPr>
        <p:txBody>
          <a:bodyPr>
            <a:spAutoFit/>
          </a:bodyPr>
          <a:lstStyle/>
          <a:p>
            <a:r>
              <a:rPr lang="nl-NL">
                <a:latin typeface="AZGCaspariT" pitchFamily="2" charset="0"/>
              </a:rPr>
              <a:t>Spreekklep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el 1"/>
          <p:cNvSpPr>
            <a:spLocks noGrp="1"/>
          </p:cNvSpPr>
          <p:nvPr>
            <p:ph type="title" idx="4294967295"/>
          </p:nvPr>
        </p:nvSpPr>
        <p:spPr/>
        <p:txBody>
          <a:bodyPr/>
          <a:lstStyle/>
          <a:p>
            <a:pPr>
              <a:defRPr/>
            </a:pPr>
            <a:r>
              <a:rPr lang="nl-NL" smtClean="0">
                <a:latin typeface="Arial" charset="0"/>
                <a:cs typeface="Arial" charset="0"/>
              </a:rPr>
              <a:t>Tracheoscopie normale trachea</a:t>
            </a:r>
          </a:p>
        </p:txBody>
      </p:sp>
      <p:sp>
        <p:nvSpPr>
          <p:cNvPr id="53250" name="Tijdelijke aanduiding voor inhoud 2"/>
          <p:cNvSpPr>
            <a:spLocks noGrp="1"/>
          </p:cNvSpPr>
          <p:nvPr>
            <p:ph idx="4294967295"/>
          </p:nvPr>
        </p:nvSpPr>
        <p:spPr>
          <a:xfrm>
            <a:off x="1042988" y="1989138"/>
            <a:ext cx="7364412" cy="4114800"/>
          </a:xfrm>
        </p:spPr>
        <p:txBody>
          <a:bodyPr/>
          <a:lstStyle/>
          <a:p>
            <a:endParaRPr lang="nl-NL" smtClean="0"/>
          </a:p>
          <a:p>
            <a:endParaRPr lang="nl-NL" smtClean="0"/>
          </a:p>
          <a:p>
            <a:endParaRPr lang="nl-NL" smtClean="0"/>
          </a:p>
        </p:txBody>
      </p:sp>
      <p:pic>
        <p:nvPicPr>
          <p:cNvPr id="53251" name="Picture 2"/>
          <p:cNvPicPr>
            <a:picLocks noChangeAspect="1" noChangeArrowheads="1"/>
          </p:cNvPicPr>
          <p:nvPr/>
        </p:nvPicPr>
        <p:blipFill>
          <a:blip r:embed="rId3"/>
          <a:srcRect/>
          <a:stretch>
            <a:fillRect/>
          </a:stretch>
        </p:blipFill>
        <p:spPr bwMode="auto">
          <a:xfrm>
            <a:off x="5148263" y="2247900"/>
            <a:ext cx="2952750" cy="3090863"/>
          </a:xfrm>
          <a:prstGeom prst="rect">
            <a:avLst/>
          </a:prstGeom>
          <a:noFill/>
          <a:ln w="9525">
            <a:noFill/>
            <a:miter lim="800000"/>
            <a:headEnd/>
            <a:tailEnd/>
          </a:ln>
        </p:spPr>
      </p:pic>
      <p:pic>
        <p:nvPicPr>
          <p:cNvPr id="53252" name="Picture 5"/>
          <p:cNvPicPr>
            <a:picLocks noChangeAspect="1" noChangeArrowheads="1"/>
          </p:cNvPicPr>
          <p:nvPr/>
        </p:nvPicPr>
        <p:blipFill>
          <a:blip r:embed="rId4"/>
          <a:srcRect/>
          <a:stretch>
            <a:fillRect/>
          </a:stretch>
        </p:blipFill>
        <p:spPr bwMode="auto">
          <a:xfrm>
            <a:off x="1835150" y="2247900"/>
            <a:ext cx="3008313" cy="3057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a:defRPr/>
            </a:pPr>
            <a:r>
              <a:rPr lang="nl-NL" smtClean="0">
                <a:latin typeface="Arial" charset="0"/>
              </a:rPr>
              <a:t>De luchtwegen</a:t>
            </a:r>
            <a:endParaRPr lang="en-US" smtClean="0">
              <a:latin typeface="Arial" charset="0"/>
            </a:endParaRPr>
          </a:p>
        </p:txBody>
      </p:sp>
      <p:pic>
        <p:nvPicPr>
          <p:cNvPr id="55298" name="Picture 3" descr="9248"/>
          <p:cNvPicPr>
            <a:picLocks noGrp="1" noChangeAspect="1" noChangeArrowheads="1"/>
          </p:cNvPicPr>
          <p:nvPr>
            <p:ph type="body" idx="4294967295"/>
          </p:nvPr>
        </p:nvPicPr>
        <p:blipFill>
          <a:blip r:embed="rId2"/>
          <a:srcRect/>
          <a:stretch>
            <a:fillRect/>
          </a:stretch>
        </p:blipFill>
        <p:spPr>
          <a:xfrm>
            <a:off x="1049338" y="2420938"/>
            <a:ext cx="3810000" cy="3048000"/>
          </a:xfrm>
        </p:spPr>
      </p:pic>
      <p:pic>
        <p:nvPicPr>
          <p:cNvPr id="55299" name="Picture 4" descr="17100"/>
          <p:cNvPicPr>
            <a:picLocks noChangeAspect="1" noChangeArrowheads="1"/>
          </p:cNvPicPr>
          <p:nvPr/>
        </p:nvPicPr>
        <p:blipFill>
          <a:blip r:embed="rId3"/>
          <a:srcRect/>
          <a:stretch>
            <a:fillRect/>
          </a:stretch>
        </p:blipFill>
        <p:spPr bwMode="auto">
          <a:xfrm>
            <a:off x="5219700" y="2420938"/>
            <a:ext cx="3810000" cy="3048000"/>
          </a:xfrm>
          <a:prstGeom prst="rect">
            <a:avLst/>
          </a:prstGeom>
          <a:noFill/>
          <a:ln w="9525">
            <a:noFill/>
            <a:miter lim="800000"/>
            <a:headEnd/>
            <a:tailEnd/>
          </a:ln>
        </p:spPr>
      </p:pic>
      <p:pic>
        <p:nvPicPr>
          <p:cNvPr id="55300" name="Picture 5" descr="8907_lafs"/>
          <p:cNvPicPr>
            <a:picLocks noChangeAspect="1" noChangeArrowheads="1"/>
          </p:cNvPicPr>
          <p:nvPr/>
        </p:nvPicPr>
        <p:blipFill>
          <a:blip r:embed="rId4"/>
          <a:srcRect/>
          <a:stretch>
            <a:fillRect/>
          </a:stretch>
        </p:blipFill>
        <p:spPr bwMode="auto">
          <a:xfrm>
            <a:off x="6948488" y="620713"/>
            <a:ext cx="2019300" cy="1616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pPr>
              <a:defRPr/>
            </a:pPr>
            <a:endParaRPr lang="en-US" smtClean="0"/>
          </a:p>
        </p:txBody>
      </p:sp>
      <p:pic>
        <p:nvPicPr>
          <p:cNvPr id="56322" name="Picture 3" descr="19072"/>
          <p:cNvPicPr>
            <a:picLocks noGrp="1" noChangeAspect="1" noChangeArrowheads="1"/>
          </p:cNvPicPr>
          <p:nvPr>
            <p:ph type="body" idx="4294967295"/>
          </p:nvPr>
        </p:nvPicPr>
        <p:blipFill>
          <a:blip r:embed="rId2"/>
          <a:srcRect/>
          <a:stretch>
            <a:fillRect/>
          </a:stretch>
        </p:blipFill>
        <p:spPr>
          <a:xfrm>
            <a:off x="1763713" y="827088"/>
            <a:ext cx="6553200" cy="5243512"/>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pPr>
              <a:defRPr/>
            </a:pPr>
            <a:r>
              <a:rPr lang="nl-NL" smtClean="0">
                <a:latin typeface="Arial" charset="0"/>
              </a:rPr>
              <a:t>Gaswisseling</a:t>
            </a:r>
            <a:endParaRPr lang="en-US" smtClean="0">
              <a:latin typeface="Arial" charset="0"/>
            </a:endParaRPr>
          </a:p>
        </p:txBody>
      </p:sp>
      <p:sp>
        <p:nvSpPr>
          <p:cNvPr id="57346" name="AutoShape 3" descr="2Q=="/>
          <p:cNvSpPr>
            <a:spLocks noChangeAspect="1" noChangeArrowheads="1"/>
          </p:cNvSpPr>
          <p:nvPr/>
        </p:nvSpPr>
        <p:spPr bwMode="auto">
          <a:xfrm>
            <a:off x="53975" y="0"/>
            <a:ext cx="304800" cy="304800"/>
          </a:xfrm>
          <a:prstGeom prst="rect">
            <a:avLst/>
          </a:prstGeom>
          <a:noFill/>
          <a:ln w="9525">
            <a:noFill/>
            <a:miter lim="800000"/>
            <a:headEnd/>
            <a:tailEnd/>
          </a:ln>
        </p:spPr>
        <p:txBody>
          <a:bodyPr/>
          <a:lstStyle/>
          <a:p>
            <a:endParaRPr lang="en-US"/>
          </a:p>
        </p:txBody>
      </p:sp>
      <p:sp>
        <p:nvSpPr>
          <p:cNvPr id="57347" name="AutoShape 4" descr="2Q=="/>
          <p:cNvSpPr>
            <a:spLocks noChangeAspect="1" noChangeArrowheads="1"/>
          </p:cNvSpPr>
          <p:nvPr/>
        </p:nvSpPr>
        <p:spPr bwMode="auto">
          <a:xfrm>
            <a:off x="53975" y="0"/>
            <a:ext cx="304800" cy="304800"/>
          </a:xfrm>
          <a:prstGeom prst="rect">
            <a:avLst/>
          </a:prstGeom>
          <a:noFill/>
          <a:ln w="9525">
            <a:noFill/>
            <a:miter lim="800000"/>
            <a:headEnd/>
            <a:tailEnd/>
          </a:ln>
        </p:spPr>
        <p:txBody>
          <a:bodyPr/>
          <a:lstStyle/>
          <a:p>
            <a:endParaRPr lang="en-US"/>
          </a:p>
        </p:txBody>
      </p:sp>
      <p:pic>
        <p:nvPicPr>
          <p:cNvPr id="57348" name="Picture 5" descr="gaswisseling%20in%20de%20longen%20thinkquest"/>
          <p:cNvPicPr>
            <a:picLocks noChangeAspect="1" noChangeArrowheads="1"/>
          </p:cNvPicPr>
          <p:nvPr/>
        </p:nvPicPr>
        <p:blipFill>
          <a:blip r:embed="rId2"/>
          <a:srcRect/>
          <a:stretch>
            <a:fillRect/>
          </a:stretch>
        </p:blipFill>
        <p:spPr bwMode="auto">
          <a:xfrm>
            <a:off x="5580063" y="207963"/>
            <a:ext cx="2736850" cy="2716212"/>
          </a:xfrm>
          <a:prstGeom prst="rect">
            <a:avLst/>
          </a:prstGeom>
          <a:noFill/>
          <a:ln w="9525">
            <a:noFill/>
            <a:miter lim="800000"/>
            <a:headEnd/>
            <a:tailEnd/>
          </a:ln>
        </p:spPr>
      </p:pic>
      <p:sp>
        <p:nvSpPr>
          <p:cNvPr id="57349" name="AutoShape 6" descr="2Q=="/>
          <p:cNvSpPr>
            <a:spLocks noChangeAspect="1" noChangeArrowheads="1"/>
          </p:cNvSpPr>
          <p:nvPr/>
        </p:nvSpPr>
        <p:spPr bwMode="auto">
          <a:xfrm>
            <a:off x="53975" y="0"/>
            <a:ext cx="304800" cy="304800"/>
          </a:xfrm>
          <a:prstGeom prst="rect">
            <a:avLst/>
          </a:prstGeom>
          <a:noFill/>
          <a:ln w="9525">
            <a:noFill/>
            <a:miter lim="800000"/>
            <a:headEnd/>
            <a:tailEnd/>
          </a:ln>
        </p:spPr>
        <p:txBody>
          <a:bodyPr/>
          <a:lstStyle/>
          <a:p>
            <a:endParaRPr lang="en-US"/>
          </a:p>
        </p:txBody>
      </p:sp>
      <p:sp>
        <p:nvSpPr>
          <p:cNvPr id="57350" name="AutoShape 7" descr="2Q=="/>
          <p:cNvSpPr>
            <a:spLocks noChangeAspect="1" noChangeArrowheads="1"/>
          </p:cNvSpPr>
          <p:nvPr/>
        </p:nvSpPr>
        <p:spPr bwMode="auto">
          <a:xfrm>
            <a:off x="53975" y="0"/>
            <a:ext cx="304800" cy="304800"/>
          </a:xfrm>
          <a:prstGeom prst="rect">
            <a:avLst/>
          </a:prstGeom>
          <a:noFill/>
          <a:ln w="9525">
            <a:noFill/>
            <a:miter lim="800000"/>
            <a:headEnd/>
            <a:tailEnd/>
          </a:ln>
        </p:spPr>
        <p:txBody>
          <a:bodyPr/>
          <a:lstStyle/>
          <a:p>
            <a:endParaRPr lang="en-US"/>
          </a:p>
        </p:txBody>
      </p:sp>
      <p:pic>
        <p:nvPicPr>
          <p:cNvPr id="57351" name="Picture 8" descr="wpe2.jpg (13883 bytes)"/>
          <p:cNvPicPr>
            <a:picLocks noChangeAspect="1" noChangeArrowheads="1"/>
          </p:cNvPicPr>
          <p:nvPr/>
        </p:nvPicPr>
        <p:blipFill>
          <a:blip r:embed="rId3"/>
          <a:srcRect/>
          <a:stretch>
            <a:fillRect/>
          </a:stretch>
        </p:blipFill>
        <p:spPr bwMode="auto">
          <a:xfrm>
            <a:off x="5580063" y="3141663"/>
            <a:ext cx="2690812" cy="3467100"/>
          </a:xfrm>
          <a:prstGeom prst="rect">
            <a:avLst/>
          </a:prstGeom>
          <a:noFill/>
          <a:ln w="9525">
            <a:noFill/>
            <a:miter lim="800000"/>
            <a:headEnd/>
            <a:tailEnd/>
          </a:ln>
        </p:spPr>
      </p:pic>
      <p:pic>
        <p:nvPicPr>
          <p:cNvPr id="57352" name="Picture 9" descr="Cap_Alveoli_O2_CO2"/>
          <p:cNvPicPr>
            <a:picLocks noChangeAspect="1" noChangeArrowheads="1"/>
          </p:cNvPicPr>
          <p:nvPr/>
        </p:nvPicPr>
        <p:blipFill>
          <a:blip r:embed="rId4"/>
          <a:srcRect/>
          <a:stretch>
            <a:fillRect/>
          </a:stretch>
        </p:blipFill>
        <p:spPr bwMode="auto">
          <a:xfrm>
            <a:off x="1049338" y="2089150"/>
            <a:ext cx="4314825" cy="3451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pPr>
              <a:defRPr/>
            </a:pPr>
            <a:r>
              <a:rPr lang="nl-NL" smtClean="0">
                <a:latin typeface="Arial" charset="0"/>
              </a:rPr>
              <a:t>De ademhaling</a:t>
            </a:r>
            <a:endParaRPr lang="en-US" smtClean="0">
              <a:latin typeface="Arial" charset="0"/>
            </a:endParaRPr>
          </a:p>
        </p:txBody>
      </p:sp>
      <p:sp>
        <p:nvSpPr>
          <p:cNvPr id="58370" name="Rectangle 3"/>
          <p:cNvSpPr>
            <a:spLocks noGrp="1" noChangeArrowheads="1"/>
          </p:cNvSpPr>
          <p:nvPr>
            <p:ph type="body" idx="4294967295"/>
          </p:nvPr>
        </p:nvSpPr>
        <p:spPr>
          <a:xfrm>
            <a:off x="1219200" y="1981200"/>
            <a:ext cx="7364413" cy="2816225"/>
          </a:xfrm>
        </p:spPr>
        <p:txBody>
          <a:bodyPr/>
          <a:lstStyle/>
          <a:p>
            <a:r>
              <a:rPr lang="nl-NL" smtClean="0">
                <a:latin typeface="Arial" charset="0"/>
              </a:rPr>
              <a:t>Longen:</a:t>
            </a:r>
            <a:endParaRPr lang="en-US" smtClean="0">
              <a:latin typeface="Arial" charset="0"/>
            </a:endParaRPr>
          </a:p>
          <a:p>
            <a:pPr>
              <a:buFontTx/>
              <a:buNone/>
            </a:pPr>
            <a:r>
              <a:rPr lang="en-US" smtClean="0">
                <a:latin typeface="Arial" charset="0"/>
              </a:rPr>
              <a:t>       </a:t>
            </a:r>
            <a:r>
              <a:rPr lang="en-US" smtClean="0">
                <a:latin typeface="Arial" charset="0"/>
                <a:hlinkClick r:id="rId2"/>
              </a:rPr>
              <a:t>http://www.youtube.com/watch?v=bJvau1wDQaU</a:t>
            </a:r>
            <a:r>
              <a:rPr lang="en-US" smtClean="0">
                <a:latin typeface="Arial" charset="0"/>
              </a:rPr>
              <a:t> </a:t>
            </a:r>
          </a:p>
          <a:p>
            <a:pPr>
              <a:buFontTx/>
              <a:buNone/>
            </a:pPr>
            <a:r>
              <a:rPr lang="nl-NL" smtClean="0">
                <a:latin typeface="Arial" charset="0"/>
              </a:rPr>
              <a:t>	</a:t>
            </a:r>
            <a:r>
              <a:rPr lang="nl-NL" sz="1600" smtClean="0">
                <a:latin typeface="Arial" charset="0"/>
              </a:rPr>
              <a:t>5 min</a:t>
            </a:r>
            <a:endParaRPr lang="en-US" sz="1600" smtClean="0">
              <a:latin typeface="Arial" charset="0"/>
            </a:endParaRPr>
          </a:p>
          <a:p>
            <a:pPr>
              <a:buFontTx/>
              <a:buNone/>
            </a:pPr>
            <a:endParaRPr lang="nl-NL" sz="1600" smtClean="0">
              <a:latin typeface="Arial" charset="0"/>
            </a:endParaRPr>
          </a:p>
          <a:p>
            <a:endParaRPr lang="en-US" smtClean="0">
              <a:latin typeface="Arial" charset="0"/>
            </a:endParaRPr>
          </a:p>
          <a:p>
            <a:pPr>
              <a:buFontTx/>
              <a:buNone/>
            </a:pPr>
            <a:endParaRPr lang="en-US" sz="1600" smtClean="0"/>
          </a:p>
          <a:p>
            <a:pPr>
              <a:buFontTx/>
              <a:buNone/>
            </a:pPr>
            <a:endParaRPr lang="nl-NL" sz="1600" smtClean="0"/>
          </a:p>
          <a:p>
            <a:endParaRPr lang="nl-NL" smtClean="0"/>
          </a:p>
          <a:p>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a:defRPr/>
            </a:pPr>
            <a:r>
              <a:rPr lang="nl-NL" smtClean="0">
                <a:effectLst>
                  <a:outerShdw blurRad="38100" dist="38100" dir="2700000" algn="tl">
                    <a:srgbClr val="000000"/>
                  </a:outerShdw>
                </a:effectLst>
                <a:latin typeface="Arial" charset="0"/>
              </a:rPr>
              <a:t>Anatomie ademhalingssysteem</a:t>
            </a:r>
            <a:br>
              <a:rPr lang="nl-NL" smtClean="0">
                <a:effectLst>
                  <a:outerShdw blurRad="38100" dist="38100" dir="2700000" algn="tl">
                    <a:srgbClr val="000000"/>
                  </a:outerShdw>
                </a:effectLst>
                <a:latin typeface="Arial" charset="0"/>
              </a:rPr>
            </a:br>
            <a:r>
              <a:rPr lang="nl-NL" smtClean="0">
                <a:effectLst>
                  <a:outerShdw blurRad="38100" dist="38100" dir="2700000" algn="tl">
                    <a:srgbClr val="000000"/>
                  </a:outerShdw>
                </a:effectLst>
                <a:latin typeface="Arial" charset="0"/>
              </a:rPr>
              <a:t>verschillen kind - volwassene</a:t>
            </a:r>
          </a:p>
        </p:txBody>
      </p:sp>
      <p:sp>
        <p:nvSpPr>
          <p:cNvPr id="59394" name="Rectangle 3"/>
          <p:cNvSpPr>
            <a:spLocks noGrp="1" noChangeArrowheads="1"/>
          </p:cNvSpPr>
          <p:nvPr>
            <p:ph type="body" idx="4294967295"/>
          </p:nvPr>
        </p:nvSpPr>
        <p:spPr>
          <a:xfrm>
            <a:off x="1187450" y="1773238"/>
            <a:ext cx="7364413" cy="4114800"/>
          </a:xfrm>
        </p:spPr>
        <p:txBody>
          <a:bodyPr/>
          <a:lstStyle/>
          <a:p>
            <a:r>
              <a:rPr lang="nl-NL" smtClean="0">
                <a:latin typeface="Arial" charset="0"/>
              </a:rPr>
              <a:t>Neus kind meer mucosa en lymfoid weefsel </a:t>
            </a:r>
          </a:p>
          <a:p>
            <a:r>
              <a:rPr lang="nl-NL" smtClean="0">
                <a:latin typeface="Arial" charset="0"/>
              </a:rPr>
              <a:t>Tot 4 mnd vnl neusademhaling</a:t>
            </a:r>
          </a:p>
          <a:p>
            <a:r>
              <a:rPr lang="nl-NL" smtClean="0">
                <a:latin typeface="Arial" charset="0"/>
              </a:rPr>
              <a:t>Kind (4-7 jr) ontwikkeling tonsillen (keelamandel) en adenoïd (neusamandel)</a:t>
            </a:r>
          </a:p>
          <a:p>
            <a:r>
              <a:rPr lang="nl-NL" smtClean="0">
                <a:latin typeface="Arial" charset="0"/>
              </a:rPr>
              <a:t>Nauwste deel trachea subglottisgebied bij cricoïd (volw. bij stembanden)</a:t>
            </a:r>
          </a:p>
          <a:p>
            <a:r>
              <a:rPr lang="nl-NL" smtClean="0">
                <a:latin typeface="Arial" charset="0"/>
              </a:rPr>
              <a:t>Toename longvolume van 250 ml (zuigeling) tot 6000 ml (volwassene)</a:t>
            </a:r>
          </a:p>
          <a:p>
            <a:r>
              <a:rPr lang="nl-NL" smtClean="0">
                <a:latin typeface="Arial" charset="0"/>
              </a:rPr>
              <a:t>Longontwikkeling: proces van alveolarisatie op leeftijd 8 jaar voltooid</a:t>
            </a:r>
          </a:p>
          <a:p>
            <a:r>
              <a:rPr lang="nl-NL" smtClean="0">
                <a:latin typeface="Arial" charset="0"/>
              </a:rPr>
              <a:t>Tot 7 jaar buikademhaling, slappe thorax in inspiratiestand</a:t>
            </a:r>
          </a:p>
          <a:p>
            <a:pPr>
              <a:buFontTx/>
              <a:buNone/>
            </a:pPr>
            <a:endParaRPr lang="nl-NL" smtClean="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4"/>
          <p:cNvSpPr txBox="1">
            <a:spLocks noGrp="1"/>
          </p:cNvSpPr>
          <p:nvPr/>
        </p:nvSpPr>
        <p:spPr bwMode="auto">
          <a:xfrm>
            <a:off x="7086600" y="6248400"/>
            <a:ext cx="1905000" cy="457200"/>
          </a:xfrm>
          <a:prstGeom prst="rect">
            <a:avLst/>
          </a:prstGeom>
          <a:noFill/>
          <a:ln w="9525">
            <a:noFill/>
            <a:miter lim="800000"/>
            <a:headEnd/>
            <a:tailEnd/>
          </a:ln>
        </p:spPr>
        <p:txBody>
          <a:bodyPr/>
          <a:lstStyle/>
          <a:p>
            <a:pPr algn="r" eaLnBrk="0" hangingPunct="0"/>
            <a:endParaRPr lang="en-US" sz="1400">
              <a:latin typeface="Times New Roman" pitchFamily="18" charset="0"/>
            </a:endParaRPr>
          </a:p>
        </p:txBody>
      </p:sp>
      <p:sp>
        <p:nvSpPr>
          <p:cNvPr id="38914" name="Rectangle 2"/>
          <p:cNvSpPr>
            <a:spLocks noGrp="1" noChangeArrowheads="1"/>
          </p:cNvSpPr>
          <p:nvPr>
            <p:ph type="title" idx="4294967295"/>
          </p:nvPr>
        </p:nvSpPr>
        <p:spPr>
          <a:xfrm>
            <a:off x="1187450" y="620713"/>
            <a:ext cx="7364413" cy="1143000"/>
          </a:xfrm>
        </p:spPr>
        <p:txBody>
          <a:bodyPr/>
          <a:lstStyle/>
          <a:p>
            <a:pPr>
              <a:defRPr/>
            </a:pPr>
            <a:r>
              <a:rPr lang="nl-NL" smtClean="0">
                <a:effectLst>
                  <a:outerShdw blurRad="38100" dist="38100" dir="2700000" algn="tl">
                    <a:srgbClr val="000000"/>
                  </a:outerShdw>
                </a:effectLst>
                <a:latin typeface="Arial" charset="0"/>
              </a:rPr>
              <a:t>Ademhalings frequentie</a:t>
            </a:r>
            <a:r>
              <a:rPr lang="nl-NL" smtClean="0">
                <a:latin typeface="AZGCaspariT" pitchFamily="2" charset="0"/>
              </a:rPr>
              <a:t> </a:t>
            </a:r>
            <a:endParaRPr lang="nl-NL" smtClean="0"/>
          </a:p>
        </p:txBody>
      </p:sp>
      <p:sp>
        <p:nvSpPr>
          <p:cNvPr id="61443" name="Rectangle 3"/>
          <p:cNvSpPr>
            <a:spLocks noGrp="1" noChangeArrowheads="1"/>
          </p:cNvSpPr>
          <p:nvPr>
            <p:ph type="body" idx="4294967295"/>
          </p:nvPr>
        </p:nvSpPr>
        <p:spPr/>
        <p:txBody>
          <a:bodyPr/>
          <a:lstStyle/>
          <a:p>
            <a:pPr>
              <a:buFontTx/>
              <a:buNone/>
            </a:pPr>
            <a:endParaRPr lang="nl-NL" smtClean="0"/>
          </a:p>
          <a:p>
            <a:r>
              <a:rPr lang="nl-NL" smtClean="0">
                <a:latin typeface="Arial" charset="0"/>
              </a:rPr>
              <a:t>0 - 1 jaar	:	30 - 60/min</a:t>
            </a:r>
          </a:p>
          <a:p>
            <a:r>
              <a:rPr lang="nl-NL" smtClean="0">
                <a:latin typeface="Arial" charset="0"/>
              </a:rPr>
              <a:t>1- 3 jaar	: 	24 - 60/min</a:t>
            </a:r>
          </a:p>
          <a:p>
            <a:r>
              <a:rPr lang="nl-NL" smtClean="0">
                <a:latin typeface="Arial" charset="0"/>
              </a:rPr>
              <a:t>3 - 5 jaar	:	22 - 34/min</a:t>
            </a:r>
          </a:p>
          <a:p>
            <a:r>
              <a:rPr lang="nl-NL" smtClean="0">
                <a:latin typeface="Arial" charset="0"/>
              </a:rPr>
              <a:t>5 - 12 jaar	:	18 - 30/min</a:t>
            </a:r>
          </a:p>
          <a:p>
            <a:r>
              <a:rPr lang="nl-NL" smtClean="0">
                <a:latin typeface="Arial" charset="0"/>
              </a:rPr>
              <a:t>&gt; 12 jaar	 :	12 - 20/min</a:t>
            </a:r>
          </a:p>
          <a:p>
            <a:endParaRPr lang="nl-NL" smtClean="0">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8888" y="404813"/>
            <a:ext cx="7364412" cy="1143000"/>
          </a:xfrm>
        </p:spPr>
        <p:txBody>
          <a:bodyPr/>
          <a:lstStyle/>
          <a:p>
            <a:pPr>
              <a:defRPr/>
            </a:pPr>
            <a:r>
              <a:rPr lang="nl-NL" sz="4000" dirty="0" smtClean="0">
                <a:effectLst>
                  <a:outerShdw blurRad="38100" dist="38100" dir="2700000" algn="tl">
                    <a:srgbClr val="000000"/>
                  </a:outerShdw>
                </a:effectLst>
                <a:latin typeface="Arial" charset="0"/>
              </a:rPr>
              <a:t>Inhoud</a:t>
            </a:r>
            <a:endParaRPr lang="nl-NL" sz="4000" dirty="0" smtClean="0">
              <a:latin typeface="Arial" charset="0"/>
            </a:endParaRPr>
          </a:p>
        </p:txBody>
      </p:sp>
      <p:sp>
        <p:nvSpPr>
          <p:cNvPr id="63490" name="Rectangle 3"/>
          <p:cNvSpPr>
            <a:spLocks noGrp="1" noChangeArrowheads="1"/>
          </p:cNvSpPr>
          <p:nvPr>
            <p:ph type="body" idx="1"/>
          </p:nvPr>
        </p:nvSpPr>
        <p:spPr>
          <a:xfrm>
            <a:off x="1403350" y="1341438"/>
            <a:ext cx="7364413" cy="4752975"/>
          </a:xfrm>
        </p:spPr>
        <p:txBody>
          <a:bodyPr/>
          <a:lstStyle/>
          <a:p>
            <a:pPr marL="457200" indent="-457200">
              <a:lnSpc>
                <a:spcPct val="150000"/>
              </a:lnSpc>
              <a:buFont typeface="AZGCaspariTMedium" pitchFamily="2" charset="0"/>
              <a:buAutoNum type="arabicPeriod"/>
            </a:pPr>
            <a:r>
              <a:rPr lang="nl-NL" sz="2000" b="1" smtClean="0">
                <a:latin typeface="Arial" charset="0"/>
              </a:rPr>
              <a:t>Chronische beademing in Nederland</a:t>
            </a:r>
          </a:p>
          <a:p>
            <a:pPr marL="457200" indent="-457200">
              <a:lnSpc>
                <a:spcPct val="150000"/>
              </a:lnSpc>
              <a:buFont typeface="AZGCaspariTMedium" pitchFamily="2" charset="0"/>
              <a:buAutoNum type="arabicPeriod"/>
            </a:pPr>
            <a:r>
              <a:rPr lang="nl-NL" sz="2000" smtClean="0">
                <a:latin typeface="Arial" charset="0"/>
              </a:rPr>
              <a:t>Anatomie/fysiologie ademhaling en tracheostoma </a:t>
            </a:r>
          </a:p>
          <a:p>
            <a:pPr marL="457200" indent="-457200">
              <a:lnSpc>
                <a:spcPct val="150000"/>
              </a:lnSpc>
              <a:buFont typeface="AZGCaspariTMedium" pitchFamily="2" charset="0"/>
              <a:buAutoNum type="arabicPeriod"/>
            </a:pPr>
            <a:r>
              <a:rPr lang="nl-NL" sz="2000" smtClean="0">
                <a:solidFill>
                  <a:schemeClr val="tx2"/>
                </a:solidFill>
                <a:latin typeface="Arial" charset="0"/>
              </a:rPr>
              <a:t>Problemen met de ademhaling</a:t>
            </a:r>
            <a:endParaRPr lang="nl-NL" sz="2000" smtClean="0">
              <a:latin typeface="Arial" charset="0"/>
            </a:endParaRPr>
          </a:p>
          <a:p>
            <a:pPr marL="457200" indent="-457200">
              <a:lnSpc>
                <a:spcPct val="150000"/>
              </a:lnSpc>
              <a:buFont typeface="AZGCaspariTMedium" pitchFamily="2" charset="0"/>
              <a:buAutoNum type="arabicPeriod"/>
            </a:pPr>
            <a:r>
              <a:rPr lang="nl-NL" sz="2000" smtClean="0">
                <a:latin typeface="Arial" charset="0"/>
              </a:rPr>
              <a:t>Casuistiek</a:t>
            </a:r>
          </a:p>
          <a:p>
            <a:pPr marL="457200" indent="-457200">
              <a:lnSpc>
                <a:spcPct val="150000"/>
              </a:lnSpc>
              <a:buFont typeface="AZGCaspariTMedium" pitchFamily="2" charset="0"/>
              <a:buAutoNum type="arabicPeriod"/>
            </a:pPr>
            <a:r>
              <a:rPr lang="nl-NL" sz="2000" smtClean="0">
                <a:latin typeface="Arial" charset="0"/>
              </a:rPr>
              <a:t>Acute situaties</a:t>
            </a:r>
          </a:p>
          <a:p>
            <a:pPr marL="457200" indent="-457200">
              <a:lnSpc>
                <a:spcPct val="150000"/>
              </a:lnSpc>
              <a:buFont typeface="AZGCaspariTMedium" pitchFamily="2" charset="0"/>
              <a:buAutoNum type="arabicPeriod"/>
            </a:pPr>
            <a:r>
              <a:rPr lang="nl-NL" sz="2000" smtClean="0">
                <a:latin typeface="Arial" charset="0"/>
              </a:rPr>
              <a:t>Toets </a:t>
            </a:r>
          </a:p>
          <a:p>
            <a:pPr marL="457200" indent="-457200">
              <a:lnSpc>
                <a:spcPct val="150000"/>
              </a:lnSpc>
              <a:buFont typeface="AZGCaspariTMedium" pitchFamily="2" charset="0"/>
              <a:buAutoNum type="arabicPeriod"/>
            </a:pPr>
            <a:r>
              <a:rPr lang="nl-NL" sz="2000" smtClean="0">
                <a:latin typeface="Arial" charset="0"/>
              </a:rPr>
              <a:t>Apparatuur en hulpmiddelen</a:t>
            </a:r>
          </a:p>
          <a:p>
            <a:pPr marL="457200" indent="-457200">
              <a:lnSpc>
                <a:spcPct val="150000"/>
              </a:lnSpc>
              <a:buFont typeface="AZGCaspariTMedium" pitchFamily="2" charset="0"/>
              <a:buAutoNum type="arabicPeriod"/>
            </a:pPr>
            <a:r>
              <a:rPr lang="nl-NL" sz="2000" smtClean="0">
                <a:latin typeface="Arial" charset="0"/>
              </a:rPr>
              <a:t>Long Volume Recruitment</a:t>
            </a:r>
            <a:r>
              <a:rPr lang="nl-NL" smtClean="0">
                <a:latin typeface="Arial" charset="0"/>
              </a:rPr>
              <a:t> </a:t>
            </a:r>
          </a:p>
          <a:p>
            <a:pPr lvl="1">
              <a:lnSpc>
                <a:spcPct val="150000"/>
              </a:lnSpc>
            </a:pPr>
            <a:endParaRPr lang="nl-NL" smtClean="0">
              <a:latin typeface="Arial" charset="0"/>
            </a:endParaRPr>
          </a:p>
          <a:p>
            <a:pPr marL="457200" indent="-457200">
              <a:lnSpc>
                <a:spcPct val="150000"/>
              </a:lnSpc>
            </a:pPr>
            <a:endParaRPr lang="nl-NL" smtClean="0">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8888" y="404813"/>
            <a:ext cx="7364412" cy="1143000"/>
          </a:xfrm>
        </p:spPr>
        <p:txBody>
          <a:bodyPr/>
          <a:lstStyle/>
          <a:p>
            <a:pPr>
              <a:defRPr/>
            </a:pPr>
            <a:r>
              <a:rPr lang="nl-NL" smtClean="0">
                <a:latin typeface="Arial" charset="0"/>
              </a:rPr>
              <a:t>Inhoud</a:t>
            </a:r>
          </a:p>
        </p:txBody>
      </p:sp>
      <p:sp>
        <p:nvSpPr>
          <p:cNvPr id="31746" name="Rectangle 3"/>
          <p:cNvSpPr>
            <a:spLocks noGrp="1" noChangeArrowheads="1"/>
          </p:cNvSpPr>
          <p:nvPr>
            <p:ph type="body" idx="1"/>
          </p:nvPr>
        </p:nvSpPr>
        <p:spPr>
          <a:xfrm>
            <a:off x="1403350" y="1341438"/>
            <a:ext cx="7364413" cy="4752975"/>
          </a:xfrm>
        </p:spPr>
        <p:txBody>
          <a:bodyPr/>
          <a:lstStyle/>
          <a:p>
            <a:pPr marL="457200" indent="-457200">
              <a:lnSpc>
                <a:spcPct val="150000"/>
              </a:lnSpc>
              <a:buFont typeface="AZGCaspariTMedium" pitchFamily="2" charset="0"/>
              <a:buAutoNum type="arabicPeriod"/>
            </a:pPr>
            <a:r>
              <a:rPr lang="nl-NL" smtClean="0">
                <a:solidFill>
                  <a:schemeClr val="tx2"/>
                </a:solidFill>
                <a:latin typeface="Arial" charset="0"/>
              </a:rPr>
              <a:t>Chronische beademing in Nederland</a:t>
            </a:r>
          </a:p>
          <a:p>
            <a:pPr marL="457200" indent="-457200">
              <a:lnSpc>
                <a:spcPct val="150000"/>
              </a:lnSpc>
              <a:buFont typeface="AZGCaspariTMedium" pitchFamily="2" charset="0"/>
              <a:buAutoNum type="arabicPeriod"/>
            </a:pPr>
            <a:r>
              <a:rPr lang="nl-NL" smtClean="0">
                <a:latin typeface="Arial" charset="0"/>
              </a:rPr>
              <a:t>Anatomie-fysiologie ademhaling, tracheostoma</a:t>
            </a:r>
          </a:p>
          <a:p>
            <a:pPr marL="457200" indent="-457200">
              <a:lnSpc>
                <a:spcPct val="150000"/>
              </a:lnSpc>
              <a:buFont typeface="AZGCaspariTMedium" pitchFamily="2" charset="0"/>
              <a:buAutoNum type="arabicPeriod"/>
            </a:pPr>
            <a:r>
              <a:rPr lang="nl-NL" smtClean="0">
                <a:latin typeface="Arial" charset="0"/>
              </a:rPr>
              <a:t> Problemen met de ademhaling </a:t>
            </a:r>
          </a:p>
          <a:p>
            <a:pPr marL="457200" indent="-457200">
              <a:lnSpc>
                <a:spcPct val="150000"/>
              </a:lnSpc>
              <a:buFont typeface="AZGCaspariTMedium" pitchFamily="2" charset="0"/>
              <a:buAutoNum type="arabicPeriod"/>
            </a:pPr>
            <a:r>
              <a:rPr lang="nl-NL" smtClean="0">
                <a:latin typeface="Arial" charset="0"/>
              </a:rPr>
              <a:t>Casuistiek</a:t>
            </a:r>
          </a:p>
          <a:p>
            <a:pPr marL="457200" indent="-457200">
              <a:lnSpc>
                <a:spcPct val="150000"/>
              </a:lnSpc>
              <a:buFont typeface="AZGCaspariTMedium" pitchFamily="2" charset="0"/>
              <a:buAutoNum type="arabicPeriod"/>
            </a:pPr>
            <a:r>
              <a:rPr lang="nl-NL" smtClean="0">
                <a:latin typeface="Arial" charset="0"/>
              </a:rPr>
              <a:t>Acute situaties</a:t>
            </a:r>
          </a:p>
          <a:p>
            <a:pPr marL="457200" indent="-457200">
              <a:lnSpc>
                <a:spcPct val="150000"/>
              </a:lnSpc>
              <a:buFont typeface="AZGCaspariTMedium" pitchFamily="2" charset="0"/>
              <a:buAutoNum type="arabicPeriod"/>
            </a:pPr>
            <a:r>
              <a:rPr lang="nl-NL" smtClean="0">
                <a:latin typeface="Arial" charset="0"/>
              </a:rPr>
              <a:t>Toets</a:t>
            </a:r>
          </a:p>
          <a:p>
            <a:pPr marL="457200" indent="-457200">
              <a:lnSpc>
                <a:spcPct val="150000"/>
              </a:lnSpc>
              <a:buFont typeface="AZGCaspariTMedium" pitchFamily="2" charset="0"/>
              <a:buAutoNum type="arabicPeriod"/>
            </a:pPr>
            <a:r>
              <a:rPr lang="nl-NL" smtClean="0">
                <a:latin typeface="Arial" charset="0"/>
              </a:rPr>
              <a:t>Apparatuur en hulpmiddelen</a:t>
            </a:r>
          </a:p>
          <a:p>
            <a:pPr marL="457200" indent="-457200">
              <a:lnSpc>
                <a:spcPct val="150000"/>
              </a:lnSpc>
              <a:buFont typeface="AZGCaspariTMedium" pitchFamily="2" charset="0"/>
              <a:buAutoNum type="arabicPeriod"/>
            </a:pPr>
            <a:r>
              <a:rPr lang="nl-NL" smtClean="0">
                <a:latin typeface="Arial" charset="0"/>
              </a:rPr>
              <a:t>Long Volume Recruitment </a:t>
            </a:r>
          </a:p>
          <a:p>
            <a:pPr lvl="1">
              <a:lnSpc>
                <a:spcPct val="150000"/>
              </a:lnSpc>
            </a:pPr>
            <a:endParaRPr lang="nl-NL" sz="2400" smtClean="0">
              <a:latin typeface="Arial" charset="0"/>
            </a:endParaRPr>
          </a:p>
          <a:p>
            <a:pPr marL="457200" indent="-457200">
              <a:lnSpc>
                <a:spcPct val="150000"/>
              </a:lnSpc>
            </a:pPr>
            <a:endParaRPr lang="nl-NL" smtClean="0">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a:defRPr/>
            </a:pPr>
            <a:r>
              <a:rPr lang="nl-NL" smtClean="0">
                <a:latin typeface="Arial" charset="0"/>
                <a:cs typeface="Arial" charset="0"/>
              </a:rPr>
              <a:t>Hypoventilatie verschijnselen</a:t>
            </a:r>
          </a:p>
        </p:txBody>
      </p:sp>
      <p:sp>
        <p:nvSpPr>
          <p:cNvPr id="65538" name="Rectangle 3"/>
          <p:cNvSpPr>
            <a:spLocks noGrp="1" noChangeArrowheads="1"/>
          </p:cNvSpPr>
          <p:nvPr>
            <p:ph type="body" idx="4294967295"/>
          </p:nvPr>
        </p:nvSpPr>
        <p:spPr>
          <a:xfrm>
            <a:off x="1116013" y="2133600"/>
            <a:ext cx="7772400" cy="3816350"/>
          </a:xfrm>
        </p:spPr>
        <p:txBody>
          <a:bodyPr/>
          <a:lstStyle/>
          <a:p>
            <a:r>
              <a:rPr lang="nl-NL" smtClean="0">
                <a:latin typeface="Arial" charset="0"/>
              </a:rPr>
              <a:t>Kreunen</a:t>
            </a:r>
          </a:p>
          <a:p>
            <a:r>
              <a:rPr lang="nl-NL" smtClean="0">
                <a:latin typeface="Arial" charset="0"/>
              </a:rPr>
              <a:t>Hoesten</a:t>
            </a:r>
          </a:p>
          <a:p>
            <a:r>
              <a:rPr lang="nl-NL" smtClean="0">
                <a:latin typeface="Arial" charset="0"/>
              </a:rPr>
              <a:t>Tachycardie, pulsus paradoxus</a:t>
            </a:r>
          </a:p>
          <a:p>
            <a:r>
              <a:rPr lang="nl-NL" smtClean="0">
                <a:latin typeface="Arial" charset="0"/>
              </a:rPr>
              <a:t>Neusvleugelen (vroeg teken!)</a:t>
            </a:r>
          </a:p>
          <a:p>
            <a:r>
              <a:rPr lang="nl-NL" smtClean="0">
                <a:latin typeface="Arial" charset="0"/>
              </a:rPr>
              <a:t>Hulpademhalingsspieren nek en schouder</a:t>
            </a:r>
          </a:p>
          <a:p>
            <a:r>
              <a:rPr lang="nl-NL" smtClean="0">
                <a:latin typeface="Arial" charset="0"/>
              </a:rPr>
              <a:t>Stridor: inspiratoir = hoog, expiratoir = laag</a:t>
            </a:r>
          </a:p>
          <a:p>
            <a:r>
              <a:rPr lang="nl-NL" smtClean="0">
                <a:latin typeface="Arial" charset="0"/>
              </a:rPr>
              <a:t>Intrekkingen: hals, sleutelbeen, ribben, borstbeen</a:t>
            </a:r>
          </a:p>
          <a:p>
            <a:r>
              <a:rPr lang="nl-NL" smtClean="0">
                <a:latin typeface="Arial" charset="0"/>
              </a:rPr>
              <a:t>Tachypneu en oppervlakkige ademhaling = vroeg teken!</a:t>
            </a:r>
          </a:p>
          <a:p>
            <a:endParaRPr lang="nl-NL" sz="2000" smtClean="0">
              <a:latin typeface="Arial" charset="0"/>
            </a:endParaRPr>
          </a:p>
          <a:p>
            <a:pPr>
              <a:buFontTx/>
              <a:buNone/>
            </a:pPr>
            <a:endParaRPr lang="nl-NL" sz="2000" smtClean="0"/>
          </a:p>
        </p:txBody>
      </p:sp>
      <p:sp>
        <p:nvSpPr>
          <p:cNvPr id="65539" name="AutoShape 6" descr="data:image/jpeg;base64,/9j/4AAQSkZJRgABAQAAAQABAAD/2wCEAAkGBhQSERQUExQUFRUUFxcVGBcYFBQUFRgUFxQXFBQUFBQXHCYeFxwjGhUUHy8gJCcpLCwsFR4xNTAqNSYrLCkBCQoKDgwOGg8PGikkHyQsLCwsLCwsLCwsKS0sLCksLCwsLCwsKSwpLCwpLCwsKSwsLCwsLCkpKSksLCwpLCwsKf/AABEIAMIBAwMBIgACEQEDEQH/xAAcAAACAwEBAQEAAAAAAAAAAAAEBQADBgIBBwj/xAA+EAABAwMBBQYEBAQFBAMAAAABAAIRAwQhMQUSQVFhBhMicYGRMqGxwRRS0fAjQnLhBzNiovEVQ4KSNHOD/8QAGgEAAgMBAQAAAAAAAAAAAAAAAwQAAQIFBv/EAC4RAAICAQQBBAECBQUAAAAAAAABAhEDBBIhMUETIjJRFGGBBVJxkdEVM0Khsf/aAAwDAQACEQMRAD8ATsuCRgtgwJlpjnBH7ymNBocAPCMagSfVfPadOizOXx/9kIultVo/y2x6uZ7EgD5rkz0UbcmY3ukkfQKlDdGkjm0E++ceyoFVZOj2jdSILi8Gf5hAPTeBPzTKttxtRm834hG8MAggiRyyPrKWeji+1+5t5ZwdpsefiArW1hGqyQ2vLJgg+hH+oFK7zalRw3A4xwydOpSk/wCHJyqLHMGWUlckbS77RUafxPBPIZKWXPbimMMa4nyWGc+dM51/Tom2yrAFwJHLgj/gYcSudsNFuTpB13tWtWH84HIYHsEvF/VpT8Q6tJb9Fsadq0MgBDV7MHUIcNTBe1R4D+jx2Z617ZVGHJ3xyOHe41X0Hsp2mt6wn+cah2rfTl1WC2xZ0WjIz0x80mt6T2uD6Z3SNDJB90eemw6iFpbWBanHjs/QNRgcltewE6JD2J7V9+00niKjBpOo4wOS1JdhcTJjljbhJEFrrVpbBweBS65tXM8uY0T7ugVVUoEeSFTRrcZyV4XpnX2WHSWndPXLT9ws9fXTqJ/j030x+eN+kf8A9GzHqAjY8byfEjlQbvrkvQlG+Y8Sx7XeTgforC9aeNx4aKv6LS9TeVW8oXqtpLLN5Rcb68DlKJZYvCud5eSpRD0rgqErklaSJZHFcEqErhzkRIyzhyqeFaVU9FRRSWKLqFESyFV12Yp8N5h5seR8sgpW7sxubxH8TlvfEOoBke4Whr3jQI4BI77acHBXbU5tfTOPGahJpe5fqKa1owHdJgu/MYnyIwvbS2fTBPxAiMDhwk8UNtC5kEnR2DjQjOCl349wjdO7HLHumdu6IRW0OfxpFMZyZ/ugK73v8LZgnJ5/2XVnXBDSdZI9df35rujcTUHUmPkELbtbdDcVwlYVVpBjAOQTzYdWT7LN3FbPzTzs6/ISeoi/T5HMNbjW17htNm88wPr5JFU7Qh74Axovdo0TXqAE+HhyHVLL2hTpOABJdwH36Ln4MMH8uWMybDdsbHeQKgEhLn3u6wNawk8TH3K3Fv4GN4iPsstf9omNqEsYHNBg4WsGWc/Ztujbgkruimxt6ktrM8FVmRHEfldOq+ibB7RNuKU/C8Ye3k79DwWSFy17QWpRW2g63rCs3R3heOv9xnzCji9R7WuV1/gXy49q3I+siuDxXQesjs7tCKgBnXp902p3nVc+WFpgFyNKpCrbUIBjI4tKBddrttaeOeB+yx6ZYv2p2Ps7rLqfdPP89OGGeZAEO9Qsptfs7dbOAfTqOrUf5t7RucS2ZaNMgrcOrAy4cPiH3CupVw5pY6C1wjORBwQeiZx6nLj9s/dH6ZlxTPnmzu1VOph38N+kOPhno79U7a5JNp9hg2u4h7WU54ySJ4ARB6SfTCY0bDumbrHFwAxvEn58AmsuLDNbsL/YGpyXDCy5egpDs3aTm3G7eVG0mAYYxjnl86QWgkevsmnay/r0mbtrQqNbEmruSY5AZI6koL0s1NQ458+DammrC6r9wS/wjmcD3K4pXDXfC5ro5EH6L53V7TXJkOqucDgtdBaRxBaRC82HSNSoe7f3VQCW67pjUcx8wnf9MqDcpf4B+sr6Po7nLmUsstoOJ3KoDXgZzIP+pp5FMC9c2eNwdMOnZCVw4r1xXBKpIo5cVW4rsrgoiIeBqi9leLRDOOunP0kmNBk+gGuvyXNfZFxAcaFbdjXun/PC+5bJ2LQtmxQpspjju/EfNx8R90U6of7pmf8AFEn7Y8f1FFpF5Z8K2P2Furx0CmabBq+oHMaPIES49Atha/4KUGx3txUceO41rB6E7xW+eZ0JlVtqcEDJ/Es0n7eEGjgjFfZ887Rf4aNYxhtHZpkkioZL8zqBA9lgb+zNGrJBEEGDqOMcj5hfe7ioADAB81g+0uzBVmY4xjTyRdLr53tycr7LljXg+cXrvEfkn3Zx0jqP2Fn7qkWuLTq30wmPZ7aIZUbOh8J9Dg/vkutmhuxcFYZ1Pk2YtHk+HEjXgPTiq7TswGu3nneJzJ1KZ0a4XT668762RcLg68YLtnl4CW7rdYIHss63YbLenv1cnJIlOvxeVmO1l46oWMZJM4A4lH0qm5bE6T7KytRV0UjtK0GA2B9lfVaK1Nw/MMH/AFDIKWjYracb/jedQPhHTqmdBu7iIXRnGEecYvHdJVMT7J2w6k8NOAeWCOBC31peyAZXzPazYrP8973grWbKu96k09PmFNbhTipoTxN24mp/GLr8XgJJSucLv8Sd0gLnembkPGXkPa78+v8AUPiHqiBWglvD4h5FZ6vd4Df/ACHmMoxt3vbjukLMsdmbGjnTnXOeONIQt3syG95SGJhzOXVv6KxlTwldNuiGEj/S72OUJXB2i3TQt7NbPpOu6lWoPG1rQwO4Eglz2z7Y0krZVhOAsH2z2E47tak50RO6MgcSQPr78Eg2d28urZzRV/iMHPUjo7onJ6WeqiskH+30CWRY3tZvNtdkKNyDvth/B7RDgepHxesr5w3s/UtbtrXZad7ddmHCPkei+gbO7fW9YGCWFrd9294YA1zoeHusZ2i7dd7LaTRE/E76tHDzKJo/y03jkuP18FzcK3DnaVl/B3x8TBvDy/mHt9ELYbRDgpsfb7a9Ih0Bww4HriRzCzoeaVQsn4SR6cPkrjgbUoS7RN67NjvrwlK7S/kI9tRKSxuLoInZZK5XkrmVmizpRQFRXRD6gyprmF2auECKkqirdPGAUk4fRLC31YK8NRLQ2TLiVdVuwBgLNNFl1V/sk19ZRJ1aePJFPuJXdGpiDoVpWQ+ddp+zJd42fEPmOSxD3Fp5HiORC+6Xllu5GW6xyWR7Sdi21/HThr/9pPJ0fVdrR62vZk6+wM8V8xEuwNub43CfEPmE97/C+e1tn1qDzvMewtOsGJHXRP8AZ3aIPADsO+vkjanSK98OhnT6i/bIeOK5axsl0CdB988EG66VX42JSaxyG3JBJABLiM8EDXvZKpr3zj5IQOTcMXlgXkF21z/FJ5gfSE22NdwyBwOR56ELm8su8Zj4hp+iX7NoP3sAjgU43HJip+BKnHJx5NR+IjMr2nX3tJPouLSxwN/xH5eya0hAwIXKnOMeEN+lfYD3h3myDp9kXZ1fB/SZUua2EJaVdRzUi90egc8e3odsuJCupVeHMQlVtVRDK0Eeaw8YEe0am9Rj+am4EeWh+Ur5/wBpLNrapB+Cpkcg6c+Wh9lraVxuurEnhAHmJJWU7Rw6g2Dlhn7/AKpjRXDJx0Dyq4mYDe7qZ0yPQ4KNq7IDm7zCPoCOHku7mlvskagJTTquAIDiOk6rtyi27TFIs7pl1N0Ea4c04kcR/foCuwQHeEyOHOOvVFWVZjhuOEk8zmebTwVd7sp9MBw+F0xpI845rG5N0zYbZXUJ5a3krH29xzTezuRzSWfBYaEzSCove8S+hcolrwuY4UMWEb3moqe8UWdrLPoQI1/soXyq6reHJc0hOnBKtGT11SNUJUrknTCsvXcEO1yztNBFLA0UY9DitnyVvecQqcSw6hWjB0Kou7fuzvN+E69PJVd780RZ3My12h0USIL7qiD4miSNRqCOMjis3tfsNRqEVqZNMH4mtiAfzNB0WjvGmi6OB0/RVmtH9L8eRTGLLPG7iyNKXZidp2TrZ7WOO8148FTQHo7kUJVtX6rUbSsxWpPpO4aHiHDQhIqD3Ui1lQ70jB8sEFdGGTdG135Lj3T6Fb6D+IXlOnBWgewFCVLZajnvhhNgNTdhFUG8VUy0cTojqNkRqsTmgsUXUNEUAht2ERTSUzZTcslKqhgp48YSLauCCjYHboxJcBdnc5R9My/pqs9SrI2nfQCekJmUL4EZKnRfeXxJf1P0ACR7UrY3Rxkn2gK6tcBrZJSik2pXeQ0ZInWMBN4cfkXnLwEUHQzUchPsllRkOdHCVfWHiDYjdgQrTb7zngYwGjz1XR7FkCb3wnzHsZ+/yTmzqSN0t3mnhvQB1jzSe6t9zEz/AMBHbN3i0keXn0S+VcBEB39DceR+/wB8fVS2ut0zyHujtrUyGNL4k4EDlrPuk5Wo1OJd07NTb3Ic0FWi5MQkey68YKY73JKzxJMLGQT3x5qKoFRD2IvefU6L5zPzRTYCT0TjimHeeH0XFafQcWX93/EhdPd4eqW31X+JK7p1544VqNoqwmi7KIdUDUGHwV2XysUXYXvgiVTUueWFVTqRheVc5V0XYddO76kfzNz7JI65lh56+oRdC53HBAbTbuPJHwv+RVxjZVg9W6gzzCz22Lgl1PoSfTRG3lxASeke8eXHyHlwXS0+Pb72X26NBs+kXBM6Oyp1Q2x2xqnRqYwudnnJSaQ9FcAb7drVGuXVVkqNZhBv7Nooexe02K51NVF4C3d9EZKgSfadvvNI/cpo+qgLqqjYbUkwb5M5Sqc11Wrbo6cV5fth29wP1XIeCI5rsr7E5c2gHvu9e1pw2f8AlNuzxAr1DwAIHoQP35pLcWrmGRMcEXsOqRUM8R9wUzKnHgSp3TLds/8AyJ6SvKTYA6yZ+qv2zQ3IJHxDX10+iWuvjEcdEXE/agUlyEV6Qe3gCMg8+YJTK2NOiyTujAMTvOJ65Wdq3BKqAJKzPGpKi48B20r3vX+EQJwPunOwNhUnz3gLiP8AVAnpGUp2fs9z3gNEn5eZK1FKwFuxzqlWARwbkTwHVKZ8iitkHT/QYx4nPk7u+ydBuWl7DoADvZOgg5J6Ss9fVhTcWghxHH7HqjdpbbqVGhlMbjR/MfjIiNdQlVCwnQbxGs6DyOi3gxzjHdlf9zDe+W3Grf6A34l55+6ibDZL+bfn+iiP6uD7QX8DVfyM+mscOCs38Qh2MIn7LqlVmSBovOSjybTFd+3KoowitoOmUBTdlREGjhjC84rim/C9e5YcSHhqKd7jgqHPXDir8lkdXjB917d+Nn0Ql06UP3pGJRVDyiCLalUueKfLLvPkjbK1AAVV/bgVA/8ANg+YH6fRF29YBOZJexbQ+JLsbWghMGPSeldI2jWlczJF2NLoLXbQqDVXQqoFM1Z3VKXXJRb6iAuHSi41yZYP36HuHAr2qMqfh5TqSXINgFe33wQlBJYS06hajuoBSnaNhvNkfENP0Kbw5VdPoDki6tFdg8E5T2jTbHBY6hXLTmR8k4tNoLWfDLtEw5UP/wAFTdqAfMArw9nqB1pt9BH0QVLaUK47aA4pBxzL4tjD2Pui49nLcf8AbHuV63ZNAf8AbaPRCO2+zmi7CuKni1bOOp/RRrMlcmzLliS4SJeV2W7Za0AHSBE+WFmr/aTqpknA4cv7p92xqHuqZJ0c4R5tEfQrE1KsldTQ4o7FkfZzdTmlJ7VwhpaN35LjDR6E81a/a7GiGDTgMIWqf4eJiB0QlKnBEmNEfZ6rbl/Yd/I/DioY0ra5fn9hgLyschuvRRcu2o6cQPSVFXoz/lQX82HnNP8A6Pr1KmIycckNTMY6q18nA4ovZuzpmRK8++BGrEW1KMCRok+hW02/ZBtE8wscQqiyBFCrhFsEiUrYUwpOWuDa4KKzYKpc9FXLMSl9booqLZzUVDwrIXjm4RzALdUt5hHqPMaJZQrJucFKLqlu1Dydkeuvz+qZx9UahKmGUaiNoXkJWwoa5uC13QrPpKboPvpGl/GSrWXKztG40TGjV5peeCjanYxrXEBC94hN4udPAfuVcROipQUUWeDJRVJvBeMpwrQ3CxKXgs8fTQ9UCFZUqoWrkK4ooW3IbOQI6hDVHUm5Y/dceXiHqCIV91RkHr91n+7Mlq7GBJrs5+Zc8IcWu3wHRVpsePzBjQ72iCj7i8tHAEAf+ke+Fmvwzl5HVGeGMuUwEnOPYXtKrTLoptEdAfujNhXb6ZILHEASOknMJQKZ5q6nWIPxHHXA8kSWK47Qe/mzR7dv2uouB45HnM/qsvbvgjE+asuLoO1k/JcC6A0as4cKxx22W5tu6C74nB3uXhHBBvY4rv8AG9FPxnRFjFRVWXmyPJLdVFQtyou/xHmot1EFyfc7O334Wjs6AY3RYb/CTaTq1vUpuyaLgAf9Dgd0eha4eoW9eYC8lqYvHNxZ0YO1Yi7SyWk/LjHNYRzvEVrduXcmCccllXMyTwzCrGqXJH2VSi6NRBq6jqiIthdYEhL3OTPuzCXvbCsyD1AuAVa4rlzFpMhS8cUv2pT8G9xbn0OCmLwh3skEHjhHxyposW0amFVeMlpVVAwS06gkIpwkJt+2VhFUkD2FSQE2puSCkd15HqmtB6rNHyXifFDGkrw+EJTqKwlItDAVRcXK6sYCqt8BU3ldB23IsqfUVJrSSNOZ5DmV5qjKezG7oc/QZ3fzHmeQTPtj2ZqzmtbBjJOpHHkslfU/EYT/AGvfk9SdAkFu8OcWvwSdeR5JzSxlFOTEtVNfFHFru6Oc4GYEAR6koi52cQdczHDJRf8A0zcI3myOBEDXQHGqvrX7CQNxsDWTx4YnJTsZJ8xOfLJOqEVVhad0gz+9FxUiOqcuoNq1JEiRAEyhNqWAaJiD8o80Te+iotMBcG7oiS6c8gOXUqlWRheSobs5AXRYuF1KtEOYUXfeKKyH1f8AwpeGVqtPTepgx/S4e/xrf7Sr7rSvkvY7aQpbQoEmA8mmeXjaWt/3bvst92g2qJIC8zqoN5E/s62bCsMtiYluxvuKorMBBGg5/ogrjapnA9UG+5cdSosbFbLoAK7Y7KDOVyKxCL6bJuHVe8DGgnM4S+vVkyhq94XgDkrrv/LYpspFbip1VdGuEFK7psnyW3jRLZa85QznZV7sKt+cKoqgngS7Qbu1QeDh8xgq6kVztoeFh5Oj3Crt6kwnWrgmXjkrorv6GN4aj6LuxuZCIeJCU1f4b8aFbh71tLn7XuNJRer5Sq1u5jKYU3ykZwaYeMrXAUKkBBVqslW1qgAQXeqoQ8luQwtWDU6Krae1o69P0QNW+Jw334DH9il120EhzS4cyeOdRHXgmcWlc3ukK5dSo+2PZ0/ec7mT6giNAiTssEeNpbj4tD6goMXZYyJIdzad33A+vFdVtuvdxnGjuHlxXQ2VSOc3Ju7Pbu63G7rTmMZMt6zPyS6oXEyeKup1wA6Qd46HoRGZ6T7oq42kajKdJlMNDcCNS46yeJKyvb0jaX2V215uYcD91ztC+LjEyE32t2fey2FWrAceGhHnzWYBWoTjNWitlPk7c5cSoSvFssi9leKKEPVF2GFRQgbeXRBwTI0I1B5ha7Y+06t4xxgl1MN3yOMzBjrulYquwk89T6AST7App2P2/wDhbgOdPdvG5UjXdJ+IdQc+6VyYlLHx2uhvPlbyuzTOtyNcLh4WmvbVtU03MIc2poRkEaggpHXsM4wdIP2XJU/soDLl4WyvalAjVQAra56KaKYIOiKvjDWg8BK7Y0ey42hkDyUvcygOmyUQwQhqDkYdFqS+y0DvVTyrHMVbgqo3bFW3XjcA47w+iWWVeCr9o1d6pG9AB1+WBx0VFaNRM/0gA+krqY4+xRYBSqVjZr5CHvKO8396ryyqyEV3ZKX+Eh+lOIjoXBaUzo7Qxqg9pWZaZ5oSm+E04xyKxLdLG9o5ddly6oOD8E7oyBiZdyH6oAPkYB04fJF0roUw2PFUxjgPJYWIzPM/HIystllw3nkNAB8IiROfEeJkILaV0wAsaN4/RcXveECHtlwkMYZ859iqtn2ALZefCJ6D34o8XS4FWvMgI0c+I7x5NyffREU7B5LSAGcuJ8zP7yj2XFFhaBne1gZaQ4j6AHychX3zzPhcRmcHiZI6cENzk+kaOqVg3VxJJHFUtuBTdp6j5OA5gqh167ODqqHVzKK+VyVFO7HPaLtE6u1jOAEugyC4aEdI+qQrrVePCqMVFUgjdnKiii0Qi93cLxegqEL26LxdNfAGqivgoc9n7cOrFzh4W+Ejo8Frv9pKXbc2Q62qupu01a7g5s4cFqNgbPLaIJ1f4j66fJNa2zqd1S7qpAez4HfzRwjGRzCQ/I2z/QZyLdyZbsn2rdbOax5JolwJ1JYZy5v6dVvL1jXtD2wQ4BwIyM5mV8t2tsmpb1Cx48jwI5hOOynaruD3dWXUneu4eYHEdFnU6dZF6mPv/wBBxl4Zq2SWku0HFDVLaMjITxz2Gk8yCHfABnwz8U8pwktKm5skZHEHQ+XIrlxb88MN0UtdBXd3TlmIVj6YdkevMeaqFSAQURO+y6ArClvIu7PBVbNIaHz+aB65RO6JlEl8rMoDqUYCBv624wu6f2CaXImEj26wlrWgTJk8MD/lExrdJJkbpCayoOecAk9Bn34I92zMZDB5vaD9UV2dZSdWFN0tHFhOruUjURmFun7FYGy1jY6NH2RtTqfSfRvE2o8UfMbcbj90xHQgj3Ce0GyEft3Y7XtwAHDQwNeR6JXs+t/K7BGD5ocsqzQ3RGcLp7WW3NoHCCsveWpY6OHBbbdlKtrWO808+CvTZtrpl6nDujaENo3HLOuseiup1DTqFzeGhMTnEieOqFp1S2R6IqhZzmCTIjqZ08l1HRx+mM9n2ZnwS9zgQ8iIJcQd1p5ARJ6kKy72M99RlPvG5mWid1mRjGuqI2dckNLBME+JxMTx3W8pJJPKURRt2Oy+IGg1ziYGh4Jb32+aJuipW0ANtRa1S1jnOduiTuQROYg6cCuKwquLnTGkgkCYHEDOsq6/uAA4tgRpPRIq14XAST5AxjRbhCuX2SUt74XBbWqnIMf+7h/ZD1J473qQUTQuAWFppNk6OAAPrKCuMYnTgiKTbom2uiqYMLx5Xr2x5rhbNEUUUUIRRRd06cmFCHm8oi/+nj8y9VWiH0amPD6D6BBvMVGR+deKLiv5MbYH2tE2wJyRoTkjI0Kw3FRRdLSfAVl2bvsG6bepOYqAZ5bswn1TQqKLmav/AHQ0ehRP8RvmR6clbdj6qKIL7QUAcwEkEAiD9ksvjuu8Ph8sfRRRPw7B+BpbPJbkkpfe/wCb/wCI+pUUWIfJlS6Gltbt7p7t1u8GmDAkeRW52cZotnPhH0C8US2s6CYRFtcZKx1+IuBHIfVRRVpPP9Bhdoa0NFVdaFRRT/mdDwY+/wD8wplsg/B/WPqoou9H4nnMvyYypmA8jBGhGCMjQoukP4bumPSNFFEDyCkZys7B9Eb2epCAYE84E6tUURJ/Flop2xioYwlzsls8yoopDpGyiscqtRRFIuiKKKKFkRVlx8vuooql0WiykcBRRRUWf//Z"/>
          <p:cNvSpPr>
            <a:spLocks noChangeAspect="1" noChangeArrowheads="1"/>
          </p:cNvSpPr>
          <p:nvPr/>
        </p:nvSpPr>
        <p:spPr bwMode="auto">
          <a:xfrm>
            <a:off x="76200" y="-884238"/>
            <a:ext cx="2466975" cy="1847851"/>
          </a:xfrm>
          <a:prstGeom prst="rect">
            <a:avLst/>
          </a:prstGeom>
          <a:noFill/>
          <a:ln w="9525">
            <a:noFill/>
            <a:miter lim="800000"/>
            <a:headEnd/>
            <a:tailEnd/>
          </a:ln>
        </p:spPr>
        <p:txBody>
          <a:bodyPr/>
          <a:lstStyle/>
          <a:p>
            <a:endParaRPr lang="en-US" sz="2400"/>
          </a:p>
        </p:txBody>
      </p:sp>
      <p:pic>
        <p:nvPicPr>
          <p:cNvPr id="65540" name="il_fi" descr="http://i.ytimg.com/vi/Zkau4yHsLLM/0.jpg"/>
          <p:cNvPicPr>
            <a:picLocks noChangeAspect="1" noChangeArrowheads="1"/>
          </p:cNvPicPr>
          <p:nvPr/>
        </p:nvPicPr>
        <p:blipFill>
          <a:blip r:embed="rId3"/>
          <a:srcRect/>
          <a:stretch>
            <a:fillRect/>
          </a:stretch>
        </p:blipFill>
        <p:spPr bwMode="auto">
          <a:xfrm>
            <a:off x="6399213" y="1792288"/>
            <a:ext cx="2276475" cy="1708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idx="4294967295"/>
          </p:nvPr>
        </p:nvSpPr>
        <p:spPr/>
        <p:txBody>
          <a:bodyPr/>
          <a:lstStyle/>
          <a:p>
            <a:pPr>
              <a:defRPr/>
            </a:pPr>
            <a:r>
              <a:rPr lang="nl-NL" smtClean="0">
                <a:latin typeface="Arial" charset="0"/>
              </a:rPr>
              <a:t>Vervolg symptomen hypoventilatie</a:t>
            </a:r>
            <a:endParaRPr lang="en-US" smtClean="0">
              <a:latin typeface="Arial" charset="0"/>
            </a:endParaRPr>
          </a:p>
        </p:txBody>
      </p:sp>
      <p:sp>
        <p:nvSpPr>
          <p:cNvPr id="67586" name="Rectangle 3"/>
          <p:cNvSpPr>
            <a:spLocks noGrp="1" noChangeArrowheads="1"/>
          </p:cNvSpPr>
          <p:nvPr>
            <p:ph type="body" idx="4294967295"/>
          </p:nvPr>
        </p:nvSpPr>
        <p:spPr>
          <a:xfrm>
            <a:off x="1042988" y="2193925"/>
            <a:ext cx="8101012" cy="4114800"/>
          </a:xfrm>
        </p:spPr>
        <p:txBody>
          <a:bodyPr/>
          <a:lstStyle/>
          <a:p>
            <a:r>
              <a:rPr lang="nl-NL" smtClean="0">
                <a:latin typeface="Arial" charset="0"/>
              </a:rPr>
              <a:t>Kind zoekt voorkeurhouding. Niet veranderen!</a:t>
            </a:r>
          </a:p>
          <a:p>
            <a:r>
              <a:rPr lang="nl-NL" smtClean="0">
                <a:latin typeface="Arial" charset="0"/>
              </a:rPr>
              <a:t>Kleur: rood (CO2 stijging), blauw masker (hypoxie), bleekgrauw (nood)</a:t>
            </a:r>
          </a:p>
          <a:p>
            <a:r>
              <a:rPr lang="nl-NL" smtClean="0">
                <a:latin typeface="Arial" charset="0"/>
              </a:rPr>
              <a:t>Oppervlakkige ademhaling tijdens slaap</a:t>
            </a:r>
          </a:p>
          <a:p>
            <a:r>
              <a:rPr lang="nl-NL" smtClean="0">
                <a:latin typeface="Arial" charset="0"/>
                <a:cs typeface="Arial" charset="0"/>
              </a:rPr>
              <a:t>Meestal een geleidelijk verlopend proces</a:t>
            </a:r>
          </a:p>
          <a:p>
            <a:r>
              <a:rPr lang="nl-NL" smtClean="0">
                <a:latin typeface="Arial" charset="0"/>
                <a:cs typeface="Arial" charset="0"/>
              </a:rPr>
              <a:t>Let op! Uitputting geeft snelle, abrupte verslechtering</a:t>
            </a:r>
          </a:p>
          <a:p>
            <a:r>
              <a:rPr lang="nl-NL" smtClean="0">
                <a:latin typeface="Arial" charset="0"/>
                <a:cs typeface="Arial" charset="0"/>
              </a:rPr>
              <a:t>Hypoventilatie veroorzaakt een hoog koolzuurgehalte  in het bloed</a:t>
            </a:r>
          </a:p>
          <a:p>
            <a:endParaRPr lang="nl-NL" smtClean="0">
              <a:latin typeface="Arial" charset="0"/>
              <a:cs typeface="Arial" charset="0"/>
            </a:endParaRPr>
          </a:p>
          <a:p>
            <a:pPr>
              <a:spcAft>
                <a:spcPct val="40000"/>
              </a:spcAft>
              <a:buSzPct val="125000"/>
            </a:pPr>
            <a:endParaRPr lang="nl-NL" sz="2800" smtClean="0">
              <a:latin typeface="Arial" charset="0"/>
              <a:cs typeface="Arial" charset="0"/>
            </a:endParaRPr>
          </a:p>
          <a:p>
            <a:pPr>
              <a:spcAft>
                <a:spcPct val="40000"/>
              </a:spcAft>
              <a:buSzPct val="125000"/>
            </a:pPr>
            <a:endParaRPr lang="nl-NL" sz="2800" smtClean="0">
              <a:latin typeface="Arial" charset="0"/>
              <a:cs typeface="Arial" charset="0"/>
            </a:endParaRPr>
          </a:p>
          <a:p>
            <a:endParaRPr lang="nl-NL" sz="2800" smtClean="0">
              <a:latin typeface="Arial" charset="0"/>
            </a:endParaRPr>
          </a:p>
          <a:p>
            <a:pPr>
              <a:spcAft>
                <a:spcPct val="40000"/>
              </a:spcAft>
              <a:buSzPct val="125000"/>
            </a:pPr>
            <a:endParaRPr lang="nl-NL" sz="2800" smtClean="0">
              <a:latin typeface="Arial" charset="0"/>
              <a:cs typeface="Arial" charset="0"/>
            </a:endParaRPr>
          </a:p>
          <a:p>
            <a:endParaRPr lang="nl-NL" smtClean="0">
              <a:latin typeface="Arial" charset="0"/>
            </a:endParaRPr>
          </a:p>
          <a:p>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236663" y="630238"/>
            <a:ext cx="7754937" cy="1143000"/>
          </a:xfrm>
        </p:spPr>
        <p:txBody>
          <a:bodyPr/>
          <a:lstStyle/>
          <a:p>
            <a:pPr>
              <a:lnSpc>
                <a:spcPct val="110000"/>
              </a:lnSpc>
              <a:defRPr/>
            </a:pPr>
            <a:r>
              <a:rPr lang="nl-NL" dirty="0" smtClean="0">
                <a:latin typeface="Arial" charset="0"/>
                <a:cs typeface="Arial" charset="0"/>
              </a:rPr>
              <a:t>Wat merk je bij het kind met chronische respiratoire insufficiëntie</a:t>
            </a:r>
            <a:r>
              <a:rPr lang="nl-NL" sz="4000" b="1" dirty="0" smtClean="0">
                <a:latin typeface="Arial" charset="0"/>
                <a:cs typeface="Arial" charset="0"/>
              </a:rPr>
              <a:t> </a:t>
            </a:r>
          </a:p>
        </p:txBody>
      </p:sp>
      <p:sp>
        <p:nvSpPr>
          <p:cNvPr id="68610" name="Rectangle 3"/>
          <p:cNvSpPr>
            <a:spLocks noGrp="1" noChangeArrowheads="1"/>
          </p:cNvSpPr>
          <p:nvPr>
            <p:ph type="body" idx="1"/>
          </p:nvPr>
        </p:nvSpPr>
        <p:spPr>
          <a:xfrm>
            <a:off x="1403350" y="2122488"/>
            <a:ext cx="7364413" cy="4114800"/>
          </a:xfrm>
        </p:spPr>
        <p:txBody>
          <a:bodyPr/>
          <a:lstStyle/>
          <a:p>
            <a:pPr>
              <a:lnSpc>
                <a:spcPct val="140000"/>
              </a:lnSpc>
              <a:buSzPct val="125000"/>
            </a:pPr>
            <a:r>
              <a:rPr lang="nl-NL" smtClean="0">
                <a:latin typeface="Arial" charset="0"/>
                <a:cs typeface="Arial" charset="0"/>
              </a:rPr>
              <a:t>Vermoeidheid, lusteloosheid</a:t>
            </a:r>
          </a:p>
          <a:p>
            <a:pPr>
              <a:lnSpc>
                <a:spcPct val="140000"/>
              </a:lnSpc>
              <a:buSzPct val="125000"/>
            </a:pPr>
            <a:r>
              <a:rPr lang="nl-NL" smtClean="0">
                <a:latin typeface="Arial" charset="0"/>
                <a:cs typeface="Arial" charset="0"/>
              </a:rPr>
              <a:t>Bij het spreken gebruik maken van korte zinnen</a:t>
            </a:r>
          </a:p>
          <a:p>
            <a:pPr>
              <a:lnSpc>
                <a:spcPct val="140000"/>
              </a:lnSpc>
              <a:buSzPct val="125000"/>
            </a:pPr>
            <a:r>
              <a:rPr lang="nl-NL" smtClean="0">
                <a:latin typeface="Arial" charset="0"/>
                <a:cs typeface="Arial" charset="0"/>
              </a:rPr>
              <a:t>Weinig krachtige stem</a:t>
            </a:r>
          </a:p>
          <a:p>
            <a:pPr>
              <a:lnSpc>
                <a:spcPct val="140000"/>
              </a:lnSpc>
              <a:buSzPct val="125000"/>
            </a:pPr>
            <a:r>
              <a:rPr lang="nl-NL" smtClean="0">
                <a:latin typeface="Arial" charset="0"/>
                <a:cs typeface="Arial" charset="0"/>
              </a:rPr>
              <a:t>Onvermogen om sputum op te hoesten</a:t>
            </a:r>
          </a:p>
          <a:p>
            <a:pPr>
              <a:lnSpc>
                <a:spcPct val="140000"/>
              </a:lnSpc>
              <a:buSzPct val="125000"/>
            </a:pPr>
            <a:r>
              <a:rPr lang="nl-NL" smtClean="0">
                <a:latin typeface="Arial" charset="0"/>
                <a:cs typeface="Arial" charset="0"/>
              </a:rPr>
              <a:t>Gewichtsafname door verhoogde ademarbeid</a:t>
            </a:r>
          </a:p>
          <a:p>
            <a:pPr>
              <a:lnSpc>
                <a:spcPct val="140000"/>
              </a:lnSpc>
              <a:buSzPct val="125000"/>
            </a:pPr>
            <a:r>
              <a:rPr lang="nl-NL" smtClean="0">
                <a:latin typeface="Arial" charset="0"/>
                <a:cs typeface="Arial" charset="0"/>
              </a:rPr>
              <a:t>Veel gebruik maken van hulpademhalingsspieren</a:t>
            </a:r>
          </a:p>
          <a:p>
            <a:pPr>
              <a:lnSpc>
                <a:spcPct val="140000"/>
              </a:lnSpc>
              <a:buSzPct val="125000"/>
            </a:pPr>
            <a:r>
              <a:rPr lang="nl-NL" smtClean="0">
                <a:latin typeface="Arial" charset="0"/>
                <a:cs typeface="Arial" charset="0"/>
              </a:rPr>
              <a:t>Verminderde eetlust en gewichtsafname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a:defRPr/>
            </a:pPr>
            <a:r>
              <a:rPr lang="nl-NL" smtClean="0">
                <a:latin typeface="Arial" charset="0"/>
                <a:cs typeface="Arial" charset="0"/>
              </a:rPr>
              <a:t>Tracheoscopie via tracheacanule</a:t>
            </a:r>
          </a:p>
        </p:txBody>
      </p:sp>
      <p:sp>
        <p:nvSpPr>
          <p:cNvPr id="70658" name="Tijdelijke aanduiding voor inhoud 2"/>
          <p:cNvSpPr>
            <a:spLocks noGrp="1"/>
          </p:cNvSpPr>
          <p:nvPr>
            <p:ph idx="1"/>
          </p:nvPr>
        </p:nvSpPr>
        <p:spPr/>
        <p:txBody>
          <a:bodyPr/>
          <a:lstStyle/>
          <a:p>
            <a:endParaRPr lang="en-US" smtClean="0"/>
          </a:p>
        </p:txBody>
      </p:sp>
      <p:pic>
        <p:nvPicPr>
          <p:cNvPr id="70659" name="Picture 3"/>
          <p:cNvPicPr>
            <a:picLocks noChangeAspect="1" noChangeArrowheads="1"/>
          </p:cNvPicPr>
          <p:nvPr/>
        </p:nvPicPr>
        <p:blipFill>
          <a:blip r:embed="rId3"/>
          <a:srcRect/>
          <a:stretch>
            <a:fillRect/>
          </a:stretch>
        </p:blipFill>
        <p:spPr bwMode="auto">
          <a:xfrm>
            <a:off x="1547813" y="1557338"/>
            <a:ext cx="6507162" cy="4879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a:defRPr/>
            </a:pPr>
            <a:r>
              <a:rPr lang="nl-NL" smtClean="0">
                <a:latin typeface="Arial" charset="0"/>
                <a:cs typeface="Arial" charset="0"/>
              </a:rPr>
              <a:t>Tracheoscopie normale trachea</a:t>
            </a:r>
          </a:p>
        </p:txBody>
      </p:sp>
      <p:sp>
        <p:nvSpPr>
          <p:cNvPr id="72706" name="Tijdelijke aanduiding voor inhoud 2"/>
          <p:cNvSpPr>
            <a:spLocks noGrp="1"/>
          </p:cNvSpPr>
          <p:nvPr>
            <p:ph idx="1"/>
          </p:nvPr>
        </p:nvSpPr>
        <p:spPr>
          <a:xfrm>
            <a:off x="1042988" y="1989138"/>
            <a:ext cx="7364412" cy="4114800"/>
          </a:xfrm>
        </p:spPr>
        <p:txBody>
          <a:bodyPr/>
          <a:lstStyle/>
          <a:p>
            <a:endParaRPr lang="nl-NL" smtClean="0"/>
          </a:p>
          <a:p>
            <a:endParaRPr lang="nl-NL" smtClean="0"/>
          </a:p>
          <a:p>
            <a:endParaRPr lang="nl-NL" smtClean="0"/>
          </a:p>
        </p:txBody>
      </p:sp>
      <p:pic>
        <p:nvPicPr>
          <p:cNvPr id="72707" name="Picture 2"/>
          <p:cNvPicPr>
            <a:picLocks noChangeAspect="1" noChangeArrowheads="1"/>
          </p:cNvPicPr>
          <p:nvPr/>
        </p:nvPicPr>
        <p:blipFill>
          <a:blip r:embed="rId3"/>
          <a:srcRect/>
          <a:stretch>
            <a:fillRect/>
          </a:stretch>
        </p:blipFill>
        <p:spPr bwMode="auto">
          <a:xfrm>
            <a:off x="5148263" y="2247900"/>
            <a:ext cx="2952750" cy="3090863"/>
          </a:xfrm>
          <a:prstGeom prst="rect">
            <a:avLst/>
          </a:prstGeom>
          <a:noFill/>
          <a:ln w="9525">
            <a:noFill/>
            <a:miter lim="800000"/>
            <a:headEnd/>
            <a:tailEnd/>
          </a:ln>
        </p:spPr>
      </p:pic>
      <p:sp>
        <p:nvSpPr>
          <p:cNvPr id="72708" name="Rectangle 3"/>
          <p:cNvSpPr>
            <a:spLocks noChangeArrowheads="1"/>
          </p:cNvSpPr>
          <p:nvPr/>
        </p:nvSpPr>
        <p:spPr bwMode="auto">
          <a:xfrm>
            <a:off x="1219200" y="3687763"/>
            <a:ext cx="9144000" cy="457200"/>
          </a:xfrm>
          <a:prstGeom prst="rect">
            <a:avLst/>
          </a:prstGeom>
          <a:noFill/>
          <a:ln w="9525">
            <a:noFill/>
            <a:miter lim="800000"/>
            <a:headEnd/>
            <a:tailEnd/>
          </a:ln>
        </p:spPr>
        <p:txBody>
          <a:bodyPr wrap="none" anchor="ctr">
            <a:spAutoFit/>
          </a:bodyPr>
          <a:lstStyle/>
          <a:p>
            <a:endParaRPr lang="en-US" sz="2400">
              <a:solidFill>
                <a:srgbClr val="FFFFFF"/>
              </a:solidFill>
            </a:endParaRPr>
          </a:p>
        </p:txBody>
      </p:sp>
      <p:pic>
        <p:nvPicPr>
          <p:cNvPr id="72709" name="Picture 5"/>
          <p:cNvPicPr>
            <a:picLocks noChangeAspect="1" noChangeArrowheads="1"/>
          </p:cNvPicPr>
          <p:nvPr/>
        </p:nvPicPr>
        <p:blipFill>
          <a:blip r:embed="rId4"/>
          <a:srcRect/>
          <a:stretch>
            <a:fillRect/>
          </a:stretch>
        </p:blipFill>
        <p:spPr bwMode="auto">
          <a:xfrm>
            <a:off x="1835150" y="2247900"/>
            <a:ext cx="3008313" cy="3057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defRPr/>
            </a:pPr>
            <a:r>
              <a:rPr lang="nl-NL" smtClean="0">
                <a:latin typeface="Arial" charset="0"/>
                <a:cs typeface="Arial" charset="0"/>
              </a:rPr>
              <a:t>Tracheoscopie</a:t>
            </a:r>
            <a:r>
              <a:rPr lang="nl-NL" smtClean="0"/>
              <a:t>  </a:t>
            </a:r>
          </a:p>
        </p:txBody>
      </p:sp>
      <p:pic>
        <p:nvPicPr>
          <p:cNvPr id="74754" name="Picture 2"/>
          <p:cNvPicPr>
            <a:picLocks noGrp="1" noChangeAspect="1" noChangeArrowheads="1"/>
          </p:cNvPicPr>
          <p:nvPr>
            <p:ph idx="1"/>
          </p:nvPr>
        </p:nvPicPr>
        <p:blipFill>
          <a:blip r:embed="rId3"/>
          <a:srcRect/>
          <a:stretch>
            <a:fillRect/>
          </a:stretch>
        </p:blipFill>
        <p:spPr>
          <a:xfrm>
            <a:off x="1965325" y="2133600"/>
            <a:ext cx="2319338" cy="2389188"/>
          </a:xfrm>
        </p:spPr>
      </p:pic>
      <p:pic>
        <p:nvPicPr>
          <p:cNvPr id="74755" name="Picture 4"/>
          <p:cNvPicPr>
            <a:picLocks noChangeAspect="1" noChangeArrowheads="1"/>
          </p:cNvPicPr>
          <p:nvPr/>
        </p:nvPicPr>
        <p:blipFill>
          <a:blip r:embed="rId4"/>
          <a:srcRect/>
          <a:stretch>
            <a:fillRect/>
          </a:stretch>
        </p:blipFill>
        <p:spPr bwMode="auto">
          <a:xfrm>
            <a:off x="5175250" y="2133600"/>
            <a:ext cx="2389188" cy="2389188"/>
          </a:xfrm>
          <a:prstGeom prst="rect">
            <a:avLst/>
          </a:prstGeom>
          <a:noFill/>
          <a:ln w="9525">
            <a:noFill/>
            <a:miter lim="800000"/>
            <a:headEnd/>
            <a:tailEnd/>
          </a:ln>
        </p:spPr>
      </p:pic>
      <p:pic>
        <p:nvPicPr>
          <p:cNvPr id="74756" name="Picture 6"/>
          <p:cNvPicPr>
            <a:picLocks noChangeAspect="1" noChangeArrowheads="1"/>
          </p:cNvPicPr>
          <p:nvPr/>
        </p:nvPicPr>
        <p:blipFill>
          <a:blip r:embed="rId5"/>
          <a:srcRect/>
          <a:stretch>
            <a:fillRect/>
          </a:stretch>
        </p:blipFill>
        <p:spPr bwMode="auto">
          <a:xfrm>
            <a:off x="7380288" y="115888"/>
            <a:ext cx="1487487" cy="1512887"/>
          </a:xfrm>
          <a:prstGeom prst="rect">
            <a:avLst/>
          </a:prstGeom>
          <a:noFill/>
          <a:ln w="9525">
            <a:noFill/>
            <a:miter lim="800000"/>
            <a:headEnd/>
            <a:tailEnd/>
          </a:ln>
        </p:spPr>
      </p:pic>
      <p:sp>
        <p:nvSpPr>
          <p:cNvPr id="4" name="Tekstvak 3"/>
          <p:cNvSpPr txBox="1">
            <a:spLocks noChangeArrowheads="1"/>
          </p:cNvSpPr>
          <p:nvPr/>
        </p:nvSpPr>
        <p:spPr bwMode="auto">
          <a:xfrm>
            <a:off x="1908175" y="4868863"/>
            <a:ext cx="2592388" cy="461962"/>
          </a:xfrm>
          <a:prstGeom prst="rect">
            <a:avLst/>
          </a:prstGeom>
          <a:noFill/>
          <a:ln w="9525">
            <a:noFill/>
            <a:miter lim="800000"/>
            <a:headEnd/>
            <a:tailEnd/>
          </a:ln>
        </p:spPr>
        <p:txBody>
          <a:bodyPr>
            <a:spAutoFit/>
          </a:bodyPr>
          <a:lstStyle/>
          <a:p>
            <a:r>
              <a:rPr lang="nl-NL" sz="2400">
                <a:solidFill>
                  <a:srgbClr val="FFFFFF"/>
                </a:solidFill>
              </a:rPr>
              <a:t>granulatieweefsel</a:t>
            </a:r>
          </a:p>
        </p:txBody>
      </p:sp>
      <p:sp>
        <p:nvSpPr>
          <p:cNvPr id="5" name="Tekstvak 4"/>
          <p:cNvSpPr txBox="1">
            <a:spLocks noChangeArrowheads="1"/>
          </p:cNvSpPr>
          <p:nvPr/>
        </p:nvSpPr>
        <p:spPr bwMode="auto">
          <a:xfrm>
            <a:off x="5651500" y="4883150"/>
            <a:ext cx="1670050" cy="461963"/>
          </a:xfrm>
          <a:prstGeom prst="rect">
            <a:avLst/>
          </a:prstGeom>
          <a:noFill/>
          <a:ln w="9525">
            <a:noFill/>
            <a:miter lim="800000"/>
            <a:headEnd/>
            <a:tailEnd/>
          </a:ln>
        </p:spPr>
        <p:txBody>
          <a:bodyPr>
            <a:spAutoFit/>
          </a:bodyPr>
          <a:lstStyle/>
          <a:p>
            <a:r>
              <a:rPr lang="nl-NL" sz="2400">
                <a:solidFill>
                  <a:srgbClr val="FFFFFF"/>
                </a:solidFill>
              </a:rPr>
              <a:t>sputum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pPr>
              <a:defRPr/>
            </a:pPr>
            <a:r>
              <a:rPr lang="nl-NL" smtClean="0">
                <a:latin typeface="Arial" charset="0"/>
              </a:rPr>
              <a:t>Tracheoscopie</a:t>
            </a:r>
          </a:p>
        </p:txBody>
      </p:sp>
      <p:pic>
        <p:nvPicPr>
          <p:cNvPr id="76802" name="Picture 2"/>
          <p:cNvPicPr>
            <a:picLocks noGrp="1" noChangeAspect="1" noChangeArrowheads="1"/>
          </p:cNvPicPr>
          <p:nvPr>
            <p:ph idx="1"/>
          </p:nvPr>
        </p:nvPicPr>
        <p:blipFill>
          <a:blip r:embed="rId3"/>
          <a:srcRect/>
          <a:stretch>
            <a:fillRect/>
          </a:stretch>
        </p:blipFill>
        <p:spPr>
          <a:xfrm>
            <a:off x="1619250" y="2085975"/>
            <a:ext cx="2520950" cy="2541588"/>
          </a:xfrm>
        </p:spPr>
      </p:pic>
      <p:pic>
        <p:nvPicPr>
          <p:cNvPr id="76803" name="Picture 3"/>
          <p:cNvPicPr>
            <a:picLocks noChangeAspect="1" noChangeArrowheads="1"/>
          </p:cNvPicPr>
          <p:nvPr/>
        </p:nvPicPr>
        <p:blipFill>
          <a:blip r:embed="rId4"/>
          <a:srcRect/>
          <a:stretch>
            <a:fillRect/>
          </a:stretch>
        </p:blipFill>
        <p:spPr bwMode="auto">
          <a:xfrm>
            <a:off x="7380288" y="188913"/>
            <a:ext cx="1487487" cy="1511300"/>
          </a:xfrm>
          <a:prstGeom prst="rect">
            <a:avLst/>
          </a:prstGeom>
          <a:noFill/>
          <a:ln w="9525">
            <a:noFill/>
            <a:miter lim="800000"/>
            <a:headEnd/>
            <a:tailEnd/>
          </a:ln>
        </p:spPr>
      </p:pic>
      <p:pic>
        <p:nvPicPr>
          <p:cNvPr id="76804" name="Picture 4"/>
          <p:cNvPicPr>
            <a:picLocks noChangeAspect="1" noChangeArrowheads="1"/>
          </p:cNvPicPr>
          <p:nvPr/>
        </p:nvPicPr>
        <p:blipFill>
          <a:blip r:embed="rId5"/>
          <a:srcRect/>
          <a:stretch>
            <a:fillRect/>
          </a:stretch>
        </p:blipFill>
        <p:spPr bwMode="auto">
          <a:xfrm>
            <a:off x="5148263" y="2062163"/>
            <a:ext cx="2560637" cy="2519362"/>
          </a:xfrm>
          <a:prstGeom prst="rect">
            <a:avLst/>
          </a:prstGeom>
          <a:noFill/>
          <a:ln w="9525">
            <a:noFill/>
            <a:miter lim="800000"/>
            <a:headEnd/>
            <a:tailEnd/>
          </a:ln>
        </p:spPr>
      </p:pic>
      <p:sp>
        <p:nvSpPr>
          <p:cNvPr id="4" name="Tekstvak 3"/>
          <p:cNvSpPr txBox="1">
            <a:spLocks noChangeArrowheads="1"/>
          </p:cNvSpPr>
          <p:nvPr/>
        </p:nvSpPr>
        <p:spPr bwMode="auto">
          <a:xfrm>
            <a:off x="1476375" y="5013325"/>
            <a:ext cx="2951163" cy="461963"/>
          </a:xfrm>
          <a:prstGeom prst="rect">
            <a:avLst/>
          </a:prstGeom>
          <a:noFill/>
          <a:ln w="9525">
            <a:noFill/>
            <a:miter lim="800000"/>
            <a:headEnd/>
            <a:tailEnd/>
          </a:ln>
        </p:spPr>
        <p:txBody>
          <a:bodyPr>
            <a:spAutoFit/>
          </a:bodyPr>
          <a:lstStyle/>
          <a:p>
            <a:r>
              <a:rPr lang="nl-NL" sz="2400">
                <a:solidFill>
                  <a:srgbClr val="FFFFFF"/>
                </a:solidFill>
              </a:rPr>
              <a:t>Ontstoken trachea</a:t>
            </a:r>
          </a:p>
        </p:txBody>
      </p:sp>
      <p:sp>
        <p:nvSpPr>
          <p:cNvPr id="5" name="Tekstvak 4"/>
          <p:cNvSpPr txBox="1">
            <a:spLocks noChangeArrowheads="1"/>
          </p:cNvSpPr>
          <p:nvPr/>
        </p:nvSpPr>
        <p:spPr bwMode="auto">
          <a:xfrm>
            <a:off x="5724525" y="5019675"/>
            <a:ext cx="2087563" cy="461963"/>
          </a:xfrm>
          <a:prstGeom prst="rect">
            <a:avLst/>
          </a:prstGeom>
          <a:noFill/>
          <a:ln w="9525">
            <a:noFill/>
            <a:miter lim="800000"/>
            <a:headEnd/>
            <a:tailEnd/>
          </a:ln>
        </p:spPr>
        <p:txBody>
          <a:bodyPr>
            <a:spAutoFit/>
          </a:bodyPr>
          <a:lstStyle/>
          <a:p>
            <a:r>
              <a:rPr lang="nl-NL" sz="2400">
                <a:solidFill>
                  <a:srgbClr val="FFFFFF"/>
                </a:solidFill>
              </a:rPr>
              <a:t>stenose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8888" y="404813"/>
            <a:ext cx="7364412" cy="1143000"/>
          </a:xfrm>
        </p:spPr>
        <p:txBody>
          <a:bodyPr/>
          <a:lstStyle/>
          <a:p>
            <a:pPr>
              <a:defRPr/>
            </a:pPr>
            <a:r>
              <a:rPr lang="nl-NL" dirty="0" smtClean="0">
                <a:effectLst>
                  <a:outerShdw blurRad="38100" dist="38100" dir="2700000" algn="tl">
                    <a:srgbClr val="000000"/>
                  </a:outerShdw>
                </a:effectLst>
                <a:latin typeface="Arial" charset="0"/>
              </a:rPr>
              <a:t>Inhoud</a:t>
            </a:r>
            <a:endParaRPr lang="nl-NL" dirty="0" smtClean="0">
              <a:latin typeface="Arial" charset="0"/>
            </a:endParaRPr>
          </a:p>
        </p:txBody>
      </p:sp>
      <p:sp>
        <p:nvSpPr>
          <p:cNvPr id="78850" name="Rectangle 3"/>
          <p:cNvSpPr>
            <a:spLocks noGrp="1" noChangeArrowheads="1"/>
          </p:cNvSpPr>
          <p:nvPr>
            <p:ph type="body" idx="1"/>
          </p:nvPr>
        </p:nvSpPr>
        <p:spPr>
          <a:xfrm>
            <a:off x="1403350" y="1341438"/>
            <a:ext cx="7364413" cy="4752975"/>
          </a:xfrm>
        </p:spPr>
        <p:txBody>
          <a:bodyPr/>
          <a:lstStyle/>
          <a:p>
            <a:pPr marL="457200" indent="-457200">
              <a:lnSpc>
                <a:spcPct val="150000"/>
              </a:lnSpc>
              <a:buFont typeface="AZGCaspariTMedium" pitchFamily="2" charset="0"/>
              <a:buAutoNum type="arabicPeriod"/>
            </a:pPr>
            <a:r>
              <a:rPr lang="nl-NL" smtClean="0">
                <a:latin typeface="Arial" charset="0"/>
              </a:rPr>
              <a:t>Chronische beademing in Nederland</a:t>
            </a:r>
          </a:p>
          <a:p>
            <a:pPr marL="457200" indent="-457200">
              <a:lnSpc>
                <a:spcPct val="150000"/>
              </a:lnSpc>
              <a:buFont typeface="AZGCaspariTMedium" pitchFamily="2" charset="0"/>
              <a:buAutoNum type="arabicPeriod"/>
            </a:pPr>
            <a:r>
              <a:rPr lang="nl-NL" smtClean="0">
                <a:latin typeface="Arial" charset="0"/>
              </a:rPr>
              <a:t>Anatomie/fysiologie ademhaling en tracheostoma </a:t>
            </a:r>
          </a:p>
          <a:p>
            <a:pPr marL="457200" indent="-457200">
              <a:lnSpc>
                <a:spcPct val="150000"/>
              </a:lnSpc>
              <a:buFont typeface="AZGCaspariTMedium" pitchFamily="2" charset="0"/>
              <a:buAutoNum type="arabicPeriod"/>
            </a:pPr>
            <a:r>
              <a:rPr lang="nl-NL" smtClean="0">
                <a:latin typeface="Arial" charset="0"/>
              </a:rPr>
              <a:t>Problemen met de ademhaling</a:t>
            </a:r>
          </a:p>
          <a:p>
            <a:pPr marL="457200" indent="-457200">
              <a:lnSpc>
                <a:spcPct val="150000"/>
              </a:lnSpc>
              <a:buFont typeface="AZGCaspariTMedium" pitchFamily="2" charset="0"/>
              <a:buAutoNum type="arabicPeriod"/>
            </a:pPr>
            <a:r>
              <a:rPr lang="nl-NL" smtClean="0">
                <a:solidFill>
                  <a:schemeClr val="tx2"/>
                </a:solidFill>
                <a:latin typeface="Arial" charset="0"/>
              </a:rPr>
              <a:t>Casuïstiek </a:t>
            </a:r>
          </a:p>
          <a:p>
            <a:pPr marL="457200" indent="-457200">
              <a:lnSpc>
                <a:spcPct val="150000"/>
              </a:lnSpc>
              <a:buFont typeface="AZGCaspariTMedium" pitchFamily="2" charset="0"/>
              <a:buAutoNum type="arabicPeriod"/>
            </a:pPr>
            <a:r>
              <a:rPr lang="nl-NL" smtClean="0">
                <a:latin typeface="Arial" charset="0"/>
              </a:rPr>
              <a:t>Acute situaties </a:t>
            </a:r>
          </a:p>
          <a:p>
            <a:pPr marL="457200" indent="-457200">
              <a:lnSpc>
                <a:spcPct val="150000"/>
              </a:lnSpc>
              <a:buFont typeface="AZGCaspariTMedium" pitchFamily="2" charset="0"/>
              <a:buAutoNum type="arabicPeriod"/>
            </a:pPr>
            <a:r>
              <a:rPr lang="nl-NL" smtClean="0">
                <a:latin typeface="Arial" charset="0"/>
              </a:rPr>
              <a:t>Toets</a:t>
            </a:r>
            <a:endParaRPr lang="nl-NL" smtClean="0">
              <a:solidFill>
                <a:schemeClr val="tx2"/>
              </a:solidFill>
              <a:latin typeface="Arial" charset="0"/>
            </a:endParaRPr>
          </a:p>
          <a:p>
            <a:pPr marL="457200" indent="-457200">
              <a:lnSpc>
                <a:spcPct val="150000"/>
              </a:lnSpc>
              <a:buFont typeface="AZGCaspariTMedium" pitchFamily="2" charset="0"/>
              <a:buAutoNum type="arabicPeriod"/>
            </a:pPr>
            <a:r>
              <a:rPr lang="nl-NL" smtClean="0">
                <a:latin typeface="Arial" charset="0"/>
              </a:rPr>
              <a:t>Apparatuur en hulpmiddelen</a:t>
            </a:r>
          </a:p>
          <a:p>
            <a:pPr marL="457200" indent="-457200">
              <a:lnSpc>
                <a:spcPct val="150000"/>
              </a:lnSpc>
              <a:buFont typeface="AZGCaspariTMedium" pitchFamily="2" charset="0"/>
              <a:buAutoNum type="arabicPeriod"/>
            </a:pPr>
            <a:r>
              <a:rPr lang="nl-NL" smtClean="0">
                <a:latin typeface="Arial" charset="0"/>
              </a:rPr>
              <a:t>Long Volume Recruitment </a:t>
            </a:r>
          </a:p>
          <a:p>
            <a:pPr lvl="1">
              <a:lnSpc>
                <a:spcPct val="150000"/>
              </a:lnSpc>
            </a:pPr>
            <a:endParaRPr lang="nl-NL" sz="2400" smtClean="0">
              <a:latin typeface="Arial" charset="0"/>
            </a:endParaRPr>
          </a:p>
          <a:p>
            <a:pPr marL="457200" indent="-457200">
              <a:lnSpc>
                <a:spcPct val="150000"/>
              </a:lnSpc>
            </a:pPr>
            <a:endParaRPr lang="nl-NL" smtClean="0">
              <a:latin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a:defRPr/>
            </a:pPr>
            <a:r>
              <a:rPr lang="nl-NL" dirty="0" smtClean="0">
                <a:latin typeface="Arial" charset="0"/>
                <a:cs typeface="Arial" charset="0"/>
              </a:rPr>
              <a:t>Casus 1.1 Wondje in stoma</a:t>
            </a:r>
          </a:p>
        </p:txBody>
      </p:sp>
      <p:sp>
        <p:nvSpPr>
          <p:cNvPr id="80898" name="Tijdelijke aanduiding voor inhoud 2"/>
          <p:cNvSpPr>
            <a:spLocks noGrp="1"/>
          </p:cNvSpPr>
          <p:nvPr>
            <p:ph idx="1"/>
          </p:nvPr>
        </p:nvSpPr>
        <p:spPr>
          <a:xfrm>
            <a:off x="1219200" y="1981200"/>
            <a:ext cx="976313" cy="4114800"/>
          </a:xfrm>
        </p:spPr>
        <p:txBody>
          <a:bodyPr/>
          <a:lstStyle/>
          <a:p>
            <a:r>
              <a:rPr lang="nl-NL" smtClean="0"/>
              <a:t>O</a:t>
            </a:r>
          </a:p>
          <a:p>
            <a:pPr>
              <a:buFontTx/>
              <a:buNone/>
            </a:pPr>
            <a:endParaRPr lang="nl-NL" smtClean="0"/>
          </a:p>
          <a:p>
            <a:pPr>
              <a:buFontTx/>
              <a:buNone/>
            </a:pPr>
            <a:endParaRPr lang="nl-NL" smtClean="0"/>
          </a:p>
          <a:p>
            <a:r>
              <a:rPr lang="nl-NL" smtClean="0"/>
              <a:t>A</a:t>
            </a:r>
          </a:p>
          <a:p>
            <a:endParaRPr lang="nl-NL" smtClean="0"/>
          </a:p>
          <a:p>
            <a:endParaRPr lang="nl-NL" smtClean="0"/>
          </a:p>
          <a:p>
            <a:r>
              <a:rPr lang="nl-NL" smtClean="0"/>
              <a:t>R</a:t>
            </a:r>
          </a:p>
          <a:p>
            <a:endParaRPr lang="nl-NL" smtClean="0"/>
          </a:p>
          <a:p>
            <a:pPr>
              <a:buFontTx/>
              <a:buNone/>
            </a:pPr>
            <a:endParaRPr lang="nl-NL" smtClean="0"/>
          </a:p>
        </p:txBody>
      </p:sp>
      <p:sp>
        <p:nvSpPr>
          <p:cNvPr id="6" name="Tekstvak 5"/>
          <p:cNvSpPr txBox="1">
            <a:spLocks noChangeArrowheads="1"/>
          </p:cNvSpPr>
          <p:nvPr/>
        </p:nvSpPr>
        <p:spPr bwMode="auto">
          <a:xfrm>
            <a:off x="2195513" y="1989138"/>
            <a:ext cx="5832475" cy="461962"/>
          </a:xfrm>
          <a:prstGeom prst="rect">
            <a:avLst/>
          </a:prstGeom>
          <a:noFill/>
          <a:ln w="9525">
            <a:noFill/>
            <a:miter lim="800000"/>
            <a:headEnd/>
            <a:tailEnd/>
          </a:ln>
        </p:spPr>
        <p:txBody>
          <a:bodyPr>
            <a:spAutoFit/>
          </a:bodyPr>
          <a:lstStyle/>
          <a:p>
            <a:r>
              <a:rPr lang="nl-NL" sz="2400">
                <a:solidFill>
                  <a:srgbClr val="FFFFFF"/>
                </a:solidFill>
              </a:rPr>
              <a:t>Druk en wrijving canule </a:t>
            </a:r>
          </a:p>
        </p:txBody>
      </p:sp>
      <p:sp>
        <p:nvSpPr>
          <p:cNvPr id="9" name="Tekstvak 8"/>
          <p:cNvSpPr txBox="1">
            <a:spLocks noChangeArrowheads="1"/>
          </p:cNvSpPr>
          <p:nvPr/>
        </p:nvSpPr>
        <p:spPr bwMode="auto">
          <a:xfrm>
            <a:off x="2195513" y="3284538"/>
            <a:ext cx="6408737" cy="822325"/>
          </a:xfrm>
          <a:prstGeom prst="rect">
            <a:avLst/>
          </a:prstGeom>
          <a:noFill/>
          <a:ln w="9525">
            <a:noFill/>
            <a:miter lim="800000"/>
            <a:headEnd/>
            <a:tailEnd/>
          </a:ln>
        </p:spPr>
        <p:txBody>
          <a:bodyPr>
            <a:spAutoFit/>
          </a:bodyPr>
          <a:lstStyle/>
          <a:p>
            <a:r>
              <a:rPr lang="nl-NL" sz="2400">
                <a:solidFill>
                  <a:srgbClr val="FFFFFF"/>
                </a:solidFill>
              </a:rPr>
              <a:t>Reinigen, fixeren, ontlasten: Covedien®, Allevyn ®</a:t>
            </a:r>
          </a:p>
        </p:txBody>
      </p:sp>
      <p:sp>
        <p:nvSpPr>
          <p:cNvPr id="10" name="Tekstvak 9"/>
          <p:cNvSpPr txBox="1">
            <a:spLocks noChangeArrowheads="1"/>
          </p:cNvSpPr>
          <p:nvPr/>
        </p:nvSpPr>
        <p:spPr bwMode="auto">
          <a:xfrm>
            <a:off x="2195513" y="4622800"/>
            <a:ext cx="6697662" cy="822325"/>
          </a:xfrm>
          <a:prstGeom prst="rect">
            <a:avLst/>
          </a:prstGeom>
          <a:noFill/>
          <a:ln w="9525">
            <a:noFill/>
            <a:miter lim="800000"/>
            <a:headEnd/>
            <a:tailEnd/>
          </a:ln>
        </p:spPr>
        <p:txBody>
          <a:bodyPr>
            <a:spAutoFit/>
          </a:bodyPr>
          <a:lstStyle/>
          <a:p>
            <a:r>
              <a:rPr lang="nl-NL" sz="2400">
                <a:solidFill>
                  <a:srgbClr val="FFFFFF"/>
                </a:solidFill>
              </a:rPr>
              <a:t>1 week wond schoon en dicht, 1x maand canulewissel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defRPr/>
            </a:pPr>
            <a:r>
              <a:rPr lang="nl-NL" dirty="0" smtClean="0">
                <a:latin typeface="Arial" charset="0"/>
                <a:cs typeface="Arial" charset="0"/>
              </a:rPr>
              <a:t>1.2 	LWI bij </a:t>
            </a:r>
            <a:r>
              <a:rPr lang="nl-NL" dirty="0" err="1" smtClean="0">
                <a:latin typeface="Arial" charset="0"/>
                <a:cs typeface="Arial" charset="0"/>
              </a:rPr>
              <a:t>gecuffte</a:t>
            </a:r>
            <a:r>
              <a:rPr lang="nl-NL" dirty="0" smtClean="0">
                <a:latin typeface="Arial" charset="0"/>
                <a:cs typeface="Arial" charset="0"/>
              </a:rPr>
              <a:t> canule</a:t>
            </a:r>
          </a:p>
        </p:txBody>
      </p:sp>
      <p:sp>
        <p:nvSpPr>
          <p:cNvPr id="82946" name="Tijdelijke aanduiding voor inhoud 2"/>
          <p:cNvSpPr>
            <a:spLocks noGrp="1"/>
          </p:cNvSpPr>
          <p:nvPr>
            <p:ph idx="1"/>
          </p:nvPr>
        </p:nvSpPr>
        <p:spPr>
          <a:xfrm>
            <a:off x="1331913" y="1989138"/>
            <a:ext cx="850900" cy="4114800"/>
          </a:xfrm>
        </p:spPr>
        <p:txBody>
          <a:bodyPr/>
          <a:lstStyle/>
          <a:p>
            <a:pPr marL="0" indent="0">
              <a:buFontTx/>
              <a:buNone/>
            </a:pPr>
            <a:endParaRPr lang="nl-NL" smtClean="0"/>
          </a:p>
          <a:p>
            <a:pPr marL="0" indent="0">
              <a:buFontTx/>
              <a:buNone/>
            </a:pPr>
            <a:endParaRPr lang="nl-NL" smtClean="0"/>
          </a:p>
          <a:p>
            <a:pPr marL="0" indent="0">
              <a:buFontTx/>
              <a:buNone/>
            </a:pPr>
            <a:endParaRPr lang="nl-NL" smtClean="0"/>
          </a:p>
          <a:p>
            <a:pPr marL="0" indent="0">
              <a:buFontTx/>
              <a:buNone/>
            </a:pPr>
            <a:endParaRPr lang="nl-NL" smtClean="0"/>
          </a:p>
        </p:txBody>
      </p:sp>
      <p:sp>
        <p:nvSpPr>
          <p:cNvPr id="5" name="Tekstvak 4"/>
          <p:cNvSpPr txBox="1">
            <a:spLocks noChangeArrowheads="1"/>
          </p:cNvSpPr>
          <p:nvPr/>
        </p:nvSpPr>
        <p:spPr bwMode="auto">
          <a:xfrm>
            <a:off x="2195513" y="2035175"/>
            <a:ext cx="6697662" cy="457200"/>
          </a:xfrm>
          <a:prstGeom prst="rect">
            <a:avLst/>
          </a:prstGeom>
          <a:noFill/>
          <a:ln w="9525">
            <a:noFill/>
            <a:miter lim="800000"/>
            <a:headEnd/>
            <a:tailEnd/>
          </a:ln>
        </p:spPr>
        <p:txBody>
          <a:bodyPr>
            <a:spAutoFit/>
          </a:bodyPr>
          <a:lstStyle/>
          <a:p>
            <a:r>
              <a:rPr lang="nl-NL" sz="2400">
                <a:solidFill>
                  <a:srgbClr val="FFFFFF"/>
                </a:solidFill>
              </a:rPr>
              <a:t>Ruimte langs cuff</a:t>
            </a:r>
          </a:p>
        </p:txBody>
      </p:sp>
      <p:sp>
        <p:nvSpPr>
          <p:cNvPr id="7" name="Tekstvak 6"/>
          <p:cNvSpPr txBox="1">
            <a:spLocks noChangeArrowheads="1"/>
          </p:cNvSpPr>
          <p:nvPr/>
        </p:nvSpPr>
        <p:spPr bwMode="auto">
          <a:xfrm>
            <a:off x="2124075" y="3284538"/>
            <a:ext cx="6696075" cy="457200"/>
          </a:xfrm>
          <a:prstGeom prst="rect">
            <a:avLst/>
          </a:prstGeom>
          <a:noFill/>
          <a:ln w="9525">
            <a:noFill/>
            <a:miter lim="800000"/>
            <a:headEnd/>
            <a:tailEnd/>
          </a:ln>
        </p:spPr>
        <p:txBody>
          <a:bodyPr>
            <a:spAutoFit/>
          </a:bodyPr>
          <a:lstStyle/>
          <a:p>
            <a:r>
              <a:rPr lang="nl-NL" sz="2400">
                <a:solidFill>
                  <a:srgbClr val="FFFFFF"/>
                </a:solidFill>
              </a:rPr>
              <a:t>3 ml lucht in cuff, controle therapietrouw ouders</a:t>
            </a:r>
          </a:p>
        </p:txBody>
      </p:sp>
      <p:sp>
        <p:nvSpPr>
          <p:cNvPr id="8" name="Tekstvak 7"/>
          <p:cNvSpPr txBox="1">
            <a:spLocks noChangeArrowheads="1"/>
          </p:cNvSpPr>
          <p:nvPr/>
        </p:nvSpPr>
        <p:spPr bwMode="auto">
          <a:xfrm>
            <a:off x="2195513" y="4581525"/>
            <a:ext cx="6553200" cy="461963"/>
          </a:xfrm>
          <a:prstGeom prst="rect">
            <a:avLst/>
          </a:prstGeom>
          <a:noFill/>
          <a:ln w="9525">
            <a:noFill/>
            <a:miter lim="800000"/>
            <a:headEnd/>
            <a:tailEnd/>
          </a:ln>
        </p:spPr>
        <p:txBody>
          <a:bodyPr>
            <a:spAutoFit/>
          </a:bodyPr>
          <a:lstStyle/>
          <a:p>
            <a:r>
              <a:rPr lang="nl-NL" sz="2400">
                <a:solidFill>
                  <a:srgbClr val="FFFFFF"/>
                </a:solidFill>
              </a:rPr>
              <a:t>Geen spraak, geen aspiratie </a:t>
            </a:r>
          </a:p>
        </p:txBody>
      </p:sp>
      <p:sp>
        <p:nvSpPr>
          <p:cNvPr id="82950" name="Tijdelijke aanduiding voor inhoud 2"/>
          <p:cNvSpPr>
            <a:spLocks/>
          </p:cNvSpPr>
          <p:nvPr/>
        </p:nvSpPr>
        <p:spPr bwMode="auto">
          <a:xfrm>
            <a:off x="1219200" y="1981200"/>
            <a:ext cx="976313" cy="4114800"/>
          </a:xfrm>
          <a:prstGeom prst="rect">
            <a:avLst/>
          </a:prstGeom>
          <a:noFill/>
          <a:ln w="9525">
            <a:noFill/>
            <a:miter lim="800000"/>
            <a:headEnd/>
            <a:tailEnd/>
          </a:ln>
        </p:spPr>
        <p:txBody>
          <a:bodyPr/>
          <a:lstStyle/>
          <a:p>
            <a:pPr marL="385763" indent="-385763" eaLnBrk="0" hangingPunct="0">
              <a:spcBef>
                <a:spcPct val="20000"/>
              </a:spcBef>
              <a:buClr>
                <a:srgbClr val="FF9900"/>
              </a:buClr>
              <a:buFontTx/>
              <a:buChar char="•"/>
            </a:pPr>
            <a:r>
              <a:rPr lang="nl-NL" sz="2400">
                <a:latin typeface="AZGCaspariT" pitchFamily="2" charset="0"/>
              </a:rPr>
              <a:t>O</a:t>
            </a: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A</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R</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nl-NL" smtClean="0">
                <a:latin typeface="Arial" charset="0"/>
                <a:cs typeface="Arial" charset="0"/>
              </a:rPr>
              <a:t>IJzeren long </a:t>
            </a:r>
          </a:p>
        </p:txBody>
      </p:sp>
      <p:sp>
        <p:nvSpPr>
          <p:cNvPr id="33794" name="Rectangle 3"/>
          <p:cNvSpPr>
            <a:spLocks noGrp="1" noChangeArrowheads="1"/>
          </p:cNvSpPr>
          <p:nvPr>
            <p:ph type="body" sz="half" idx="2"/>
          </p:nvPr>
        </p:nvSpPr>
        <p:spPr>
          <a:xfrm>
            <a:off x="4973638" y="1981200"/>
            <a:ext cx="3609975" cy="4114800"/>
          </a:xfrm>
        </p:spPr>
        <p:txBody>
          <a:bodyPr/>
          <a:lstStyle/>
          <a:p>
            <a:r>
              <a:rPr lang="nl-BE" smtClean="0">
                <a:latin typeface="Arial" charset="0"/>
                <a:cs typeface="Arial" charset="0"/>
              </a:rPr>
              <a:t>1950-1955</a:t>
            </a:r>
          </a:p>
          <a:p>
            <a:r>
              <a:rPr lang="nl-BE" smtClean="0">
                <a:latin typeface="Arial" charset="0"/>
                <a:cs typeface="Arial" charset="0"/>
              </a:rPr>
              <a:t>Polio epidemie</a:t>
            </a:r>
            <a:endParaRPr lang="nl-NL" smtClean="0">
              <a:latin typeface="Arial" charset="0"/>
              <a:cs typeface="Arial" charset="0"/>
            </a:endParaRPr>
          </a:p>
        </p:txBody>
      </p:sp>
      <p:pic>
        <p:nvPicPr>
          <p:cNvPr id="33795" name="Picture 4"/>
          <p:cNvPicPr>
            <a:picLocks noChangeAspect="1" noChangeArrowheads="1"/>
          </p:cNvPicPr>
          <p:nvPr/>
        </p:nvPicPr>
        <p:blipFill>
          <a:blip r:embed="rId4"/>
          <a:srcRect/>
          <a:stretch>
            <a:fillRect/>
          </a:stretch>
        </p:blipFill>
        <p:spPr bwMode="auto">
          <a:xfrm>
            <a:off x="4648200" y="3124200"/>
            <a:ext cx="3810000" cy="3225800"/>
          </a:xfrm>
          <a:prstGeom prst="rect">
            <a:avLst/>
          </a:prstGeom>
          <a:noFill/>
          <a:ln w="9525">
            <a:noFill/>
            <a:miter lim="800000"/>
            <a:headEnd/>
            <a:tailEnd/>
          </a:ln>
        </p:spPr>
      </p:pic>
      <p:pic>
        <p:nvPicPr>
          <p:cNvPr id="33796" name="Picture 5" descr="Iron_Lung_ward-Rancho_Los_Amigos_Hospital"/>
          <p:cNvPicPr>
            <a:picLocks noGrp="1" noChangeAspect="1" noChangeArrowheads="1"/>
          </p:cNvPicPr>
          <p:nvPr>
            <p:ph type="clipArt" sz="half" idx="1"/>
          </p:nvPr>
        </p:nvPicPr>
        <p:blipFill>
          <a:blip r:embed="rId5"/>
          <a:srcRect/>
          <a:stretch>
            <a:fillRect/>
          </a:stretch>
        </p:blipFill>
        <p:spPr>
          <a:xfrm>
            <a:off x="323850" y="1989138"/>
            <a:ext cx="4495800" cy="3000375"/>
          </a:xfrm>
        </p:spPr>
      </p:pic>
    </p:spTree>
    <p:custDataLst>
      <p:tags r:id="rId1"/>
    </p:custDataLst>
  </p:cSld>
  <p:clrMapOvr>
    <a:masterClrMapping/>
  </p:clrMapOvr>
  <p:transition advTm="121141"/>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defRPr/>
            </a:pPr>
            <a:r>
              <a:rPr lang="nl-NL" dirty="0" smtClean="0">
                <a:latin typeface="Arial" charset="0"/>
                <a:cs typeface="Arial" charset="0"/>
              </a:rPr>
              <a:t>1.3	Vastzittend sputum</a:t>
            </a:r>
          </a:p>
        </p:txBody>
      </p:sp>
      <p:sp>
        <p:nvSpPr>
          <p:cNvPr id="12292" name="Tekstvak 3"/>
          <p:cNvSpPr txBox="1">
            <a:spLocks noChangeArrowheads="1"/>
          </p:cNvSpPr>
          <p:nvPr/>
        </p:nvSpPr>
        <p:spPr bwMode="auto">
          <a:xfrm>
            <a:off x="2268538" y="1844675"/>
            <a:ext cx="6480175" cy="830263"/>
          </a:xfrm>
          <a:prstGeom prst="rect">
            <a:avLst/>
          </a:prstGeom>
          <a:noFill/>
          <a:ln w="9525">
            <a:noFill/>
            <a:miter lim="800000"/>
            <a:headEnd/>
            <a:tailEnd/>
          </a:ln>
        </p:spPr>
        <p:txBody>
          <a:bodyPr>
            <a:spAutoFit/>
          </a:bodyPr>
          <a:lstStyle/>
          <a:p>
            <a:r>
              <a:rPr lang="nl-NL" sz="2400">
                <a:solidFill>
                  <a:srgbClr val="FFFFFF"/>
                </a:solidFill>
              </a:rPr>
              <a:t>Matige hoestkracht, droge lucht, lwi, lage freq uitzuigen </a:t>
            </a:r>
          </a:p>
        </p:txBody>
      </p:sp>
      <p:sp>
        <p:nvSpPr>
          <p:cNvPr id="12294" name="Tekstvak 5"/>
          <p:cNvSpPr txBox="1">
            <a:spLocks noChangeArrowheads="1"/>
          </p:cNvSpPr>
          <p:nvPr/>
        </p:nvSpPr>
        <p:spPr bwMode="auto">
          <a:xfrm>
            <a:off x="2268538" y="3284538"/>
            <a:ext cx="6624637" cy="822325"/>
          </a:xfrm>
          <a:prstGeom prst="rect">
            <a:avLst/>
          </a:prstGeom>
          <a:noFill/>
          <a:ln w="9525">
            <a:noFill/>
            <a:miter lim="800000"/>
            <a:headEnd/>
            <a:tailEnd/>
          </a:ln>
        </p:spPr>
        <p:txBody>
          <a:bodyPr>
            <a:spAutoFit/>
          </a:bodyPr>
          <a:lstStyle/>
          <a:p>
            <a:r>
              <a:rPr lang="nl-NL" sz="2400">
                <a:solidFill>
                  <a:srgbClr val="FFFFFF"/>
                </a:solidFill>
              </a:rPr>
              <a:t>Voorlichting, instructie uitzuigen, druppelen, evt dieper uitzuigen iom CTB</a:t>
            </a:r>
          </a:p>
        </p:txBody>
      </p:sp>
      <p:sp>
        <p:nvSpPr>
          <p:cNvPr id="12295" name="Tekstvak 8"/>
          <p:cNvSpPr txBox="1">
            <a:spLocks noChangeArrowheads="1"/>
          </p:cNvSpPr>
          <p:nvPr/>
        </p:nvSpPr>
        <p:spPr bwMode="auto">
          <a:xfrm>
            <a:off x="2268538" y="4627563"/>
            <a:ext cx="6480175" cy="457200"/>
          </a:xfrm>
          <a:prstGeom prst="rect">
            <a:avLst/>
          </a:prstGeom>
          <a:noFill/>
          <a:ln w="9525">
            <a:noFill/>
            <a:miter lim="800000"/>
            <a:headEnd/>
            <a:tailEnd/>
          </a:ln>
        </p:spPr>
        <p:txBody>
          <a:bodyPr>
            <a:spAutoFit/>
          </a:bodyPr>
          <a:lstStyle/>
          <a:p>
            <a:r>
              <a:rPr lang="nl-NL" sz="2400">
                <a:solidFill>
                  <a:srgbClr val="FFFFFF"/>
                </a:solidFill>
              </a:rPr>
              <a:t>Verbetering klachten &lt; 2 dgn  </a:t>
            </a:r>
          </a:p>
        </p:txBody>
      </p:sp>
      <p:sp>
        <p:nvSpPr>
          <p:cNvPr id="84997" name="Tijdelijke aanduiding voor inhoud 2"/>
          <p:cNvSpPr>
            <a:spLocks/>
          </p:cNvSpPr>
          <p:nvPr/>
        </p:nvSpPr>
        <p:spPr bwMode="auto">
          <a:xfrm>
            <a:off x="1219200" y="1981200"/>
            <a:ext cx="976313" cy="4114800"/>
          </a:xfrm>
          <a:prstGeom prst="rect">
            <a:avLst/>
          </a:prstGeom>
          <a:noFill/>
          <a:ln w="9525">
            <a:noFill/>
            <a:miter lim="800000"/>
            <a:headEnd/>
            <a:tailEnd/>
          </a:ln>
        </p:spPr>
        <p:txBody>
          <a:bodyPr/>
          <a:lstStyle/>
          <a:p>
            <a:pPr marL="385763" indent="-385763" eaLnBrk="0" hangingPunct="0">
              <a:spcBef>
                <a:spcPct val="20000"/>
              </a:spcBef>
              <a:buClr>
                <a:srgbClr val="FF9900"/>
              </a:buClr>
              <a:buFontTx/>
              <a:buChar char="•"/>
            </a:pPr>
            <a:r>
              <a:rPr lang="nl-NL" sz="2400">
                <a:latin typeface="AZGCaspariT" pitchFamily="2" charset="0"/>
              </a:rPr>
              <a:t>O</a:t>
            </a: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A</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R</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4"/>
                                        </p:tgtEl>
                                        <p:attrNameLst>
                                          <p:attrName>style.visibility</p:attrName>
                                        </p:attrNameLst>
                                      </p:cBhvr>
                                      <p:to>
                                        <p:strVal val="visible"/>
                                      </p:to>
                                    </p:set>
                                    <p:animEffect transition="in" filter="fade">
                                      <p:cBhvr>
                                        <p:cTn id="14" dur="1000"/>
                                        <p:tgtEl>
                                          <p:spTgt spid="12294"/>
                                        </p:tgtEl>
                                      </p:cBhvr>
                                    </p:animEffect>
                                    <p:anim calcmode="lin" valueType="num">
                                      <p:cBhvr>
                                        <p:cTn id="15" dur="1000" fill="hold"/>
                                        <p:tgtEl>
                                          <p:spTgt spid="12294"/>
                                        </p:tgtEl>
                                        <p:attrNameLst>
                                          <p:attrName>ppt_x</p:attrName>
                                        </p:attrNameLst>
                                      </p:cBhvr>
                                      <p:tavLst>
                                        <p:tav tm="0">
                                          <p:val>
                                            <p:strVal val="#ppt_x"/>
                                          </p:val>
                                        </p:tav>
                                        <p:tav tm="100000">
                                          <p:val>
                                            <p:strVal val="#ppt_x"/>
                                          </p:val>
                                        </p:tav>
                                      </p:tavLst>
                                    </p:anim>
                                    <p:anim calcmode="lin" valueType="num">
                                      <p:cBhvr>
                                        <p:cTn id="16"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5"/>
                                        </p:tgtEl>
                                        <p:attrNameLst>
                                          <p:attrName>style.visibility</p:attrName>
                                        </p:attrNameLst>
                                      </p:cBhvr>
                                      <p:to>
                                        <p:strVal val="visible"/>
                                      </p:to>
                                    </p:set>
                                    <p:animEffect transition="in" filter="fade">
                                      <p:cBhvr>
                                        <p:cTn id="21" dur="1000"/>
                                        <p:tgtEl>
                                          <p:spTgt spid="12295"/>
                                        </p:tgtEl>
                                      </p:cBhvr>
                                    </p:animEffect>
                                    <p:anim calcmode="lin" valueType="num">
                                      <p:cBhvr>
                                        <p:cTn id="22" dur="1000" fill="hold"/>
                                        <p:tgtEl>
                                          <p:spTgt spid="12295"/>
                                        </p:tgtEl>
                                        <p:attrNameLst>
                                          <p:attrName>ppt_x</p:attrName>
                                        </p:attrNameLst>
                                      </p:cBhvr>
                                      <p:tavLst>
                                        <p:tav tm="0">
                                          <p:val>
                                            <p:strVal val="#ppt_x"/>
                                          </p:val>
                                        </p:tav>
                                        <p:tav tm="100000">
                                          <p:val>
                                            <p:strVal val="#ppt_x"/>
                                          </p:val>
                                        </p:tav>
                                      </p:tavLst>
                                    </p:anim>
                                    <p:anim calcmode="lin" valueType="num">
                                      <p:cBhvr>
                                        <p:cTn id="23" dur="1000" fill="hold"/>
                                        <p:tgtEl>
                                          <p:spTgt spid="12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p:bldP spid="1229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a:defRPr/>
            </a:pPr>
            <a:r>
              <a:rPr lang="nl-NL" smtClean="0">
                <a:latin typeface="Arial" charset="0"/>
                <a:cs typeface="Arial" charset="0"/>
              </a:rPr>
              <a:t>1.4	Weerstand en bloed</a:t>
            </a:r>
          </a:p>
        </p:txBody>
      </p:sp>
      <p:sp>
        <p:nvSpPr>
          <p:cNvPr id="4" name="Tekstvak 3"/>
          <p:cNvSpPr txBox="1">
            <a:spLocks noChangeArrowheads="1"/>
          </p:cNvSpPr>
          <p:nvPr/>
        </p:nvSpPr>
        <p:spPr bwMode="auto">
          <a:xfrm>
            <a:off x="2268538" y="1958975"/>
            <a:ext cx="6407150" cy="457200"/>
          </a:xfrm>
          <a:prstGeom prst="rect">
            <a:avLst/>
          </a:prstGeom>
          <a:noFill/>
          <a:ln w="9525">
            <a:noFill/>
            <a:miter lim="800000"/>
            <a:headEnd/>
            <a:tailEnd/>
          </a:ln>
        </p:spPr>
        <p:txBody>
          <a:bodyPr>
            <a:spAutoFit/>
          </a:bodyPr>
          <a:lstStyle/>
          <a:p>
            <a:r>
              <a:rPr lang="nl-NL" sz="2400">
                <a:solidFill>
                  <a:srgbClr val="FFFFFF"/>
                </a:solidFill>
              </a:rPr>
              <a:t>Irritatie, bewegelijke kind, granulatie</a:t>
            </a:r>
          </a:p>
        </p:txBody>
      </p:sp>
      <p:sp>
        <p:nvSpPr>
          <p:cNvPr id="6" name="Tekstvak 5"/>
          <p:cNvSpPr txBox="1">
            <a:spLocks noChangeArrowheads="1"/>
          </p:cNvSpPr>
          <p:nvPr/>
        </p:nvSpPr>
        <p:spPr bwMode="auto">
          <a:xfrm>
            <a:off x="2268538" y="3284538"/>
            <a:ext cx="6407150" cy="457200"/>
          </a:xfrm>
          <a:prstGeom prst="rect">
            <a:avLst/>
          </a:prstGeom>
          <a:noFill/>
          <a:ln w="9525">
            <a:noFill/>
            <a:miter lim="800000"/>
            <a:headEnd/>
            <a:tailEnd/>
          </a:ln>
        </p:spPr>
        <p:txBody>
          <a:bodyPr>
            <a:spAutoFit/>
          </a:bodyPr>
          <a:lstStyle/>
          <a:p>
            <a:r>
              <a:rPr lang="nl-NL" sz="2400">
                <a:solidFill>
                  <a:srgbClr val="FFFFFF"/>
                </a:solidFill>
              </a:rPr>
              <a:t>Scopie, andere positie canule, andere canule </a:t>
            </a:r>
          </a:p>
        </p:txBody>
      </p:sp>
      <p:sp>
        <p:nvSpPr>
          <p:cNvPr id="7" name="Tekstvak 6"/>
          <p:cNvSpPr txBox="1">
            <a:spLocks noChangeArrowheads="1"/>
          </p:cNvSpPr>
          <p:nvPr/>
        </p:nvSpPr>
        <p:spPr bwMode="auto">
          <a:xfrm>
            <a:off x="2268538" y="4581525"/>
            <a:ext cx="6624637" cy="461963"/>
          </a:xfrm>
          <a:prstGeom prst="rect">
            <a:avLst/>
          </a:prstGeom>
          <a:noFill/>
          <a:ln w="9525">
            <a:noFill/>
            <a:miter lim="800000"/>
            <a:headEnd/>
            <a:tailEnd/>
          </a:ln>
        </p:spPr>
        <p:txBody>
          <a:bodyPr>
            <a:spAutoFit/>
          </a:bodyPr>
          <a:lstStyle/>
          <a:p>
            <a:r>
              <a:rPr lang="nl-NL" sz="2400">
                <a:solidFill>
                  <a:srgbClr val="FFFFFF"/>
                </a:solidFill>
              </a:rPr>
              <a:t>Na 1 week verbetering</a:t>
            </a:r>
          </a:p>
        </p:txBody>
      </p:sp>
      <p:sp>
        <p:nvSpPr>
          <p:cNvPr id="87045" name="Tijdelijke aanduiding voor inhoud 2"/>
          <p:cNvSpPr>
            <a:spLocks/>
          </p:cNvSpPr>
          <p:nvPr/>
        </p:nvSpPr>
        <p:spPr bwMode="auto">
          <a:xfrm>
            <a:off x="1219200" y="1981200"/>
            <a:ext cx="976313" cy="4114800"/>
          </a:xfrm>
          <a:prstGeom prst="rect">
            <a:avLst/>
          </a:prstGeom>
          <a:noFill/>
          <a:ln w="9525">
            <a:noFill/>
            <a:miter lim="800000"/>
            <a:headEnd/>
            <a:tailEnd/>
          </a:ln>
        </p:spPr>
        <p:txBody>
          <a:bodyPr/>
          <a:lstStyle/>
          <a:p>
            <a:pPr marL="385763" indent="-385763" eaLnBrk="0" hangingPunct="0">
              <a:spcBef>
                <a:spcPct val="20000"/>
              </a:spcBef>
              <a:buClr>
                <a:srgbClr val="FF9900"/>
              </a:buClr>
              <a:buFontTx/>
              <a:buChar char="•"/>
            </a:pPr>
            <a:r>
              <a:rPr lang="nl-NL" sz="2400">
                <a:latin typeface="AZGCaspariT" pitchFamily="2" charset="0"/>
              </a:rPr>
              <a:t>O</a:t>
            </a: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A</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R</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a:defRPr/>
            </a:pPr>
            <a:r>
              <a:rPr lang="nl-NL" smtClean="0">
                <a:latin typeface="Arial" charset="0"/>
                <a:cs typeface="Arial" charset="0"/>
              </a:rPr>
              <a:t>1.5	Materialen </a:t>
            </a:r>
          </a:p>
        </p:txBody>
      </p:sp>
      <p:sp>
        <p:nvSpPr>
          <p:cNvPr id="4" name="Tekstvak 3"/>
          <p:cNvSpPr txBox="1">
            <a:spLocks noChangeArrowheads="1"/>
          </p:cNvSpPr>
          <p:nvPr/>
        </p:nvSpPr>
        <p:spPr bwMode="auto">
          <a:xfrm>
            <a:off x="2195513" y="1963738"/>
            <a:ext cx="6553200" cy="457200"/>
          </a:xfrm>
          <a:prstGeom prst="rect">
            <a:avLst/>
          </a:prstGeom>
          <a:noFill/>
          <a:ln w="9525">
            <a:noFill/>
            <a:miter lim="800000"/>
            <a:headEnd/>
            <a:tailEnd/>
          </a:ln>
        </p:spPr>
        <p:txBody>
          <a:bodyPr>
            <a:spAutoFit/>
          </a:bodyPr>
          <a:lstStyle/>
          <a:p>
            <a:r>
              <a:rPr lang="nl-NL" sz="2400">
                <a:solidFill>
                  <a:srgbClr val="FFFFFF"/>
                </a:solidFill>
              </a:rPr>
              <a:t>Kennistekort </a:t>
            </a:r>
          </a:p>
        </p:txBody>
      </p:sp>
      <p:sp>
        <p:nvSpPr>
          <p:cNvPr id="6" name="Tekstvak 5"/>
          <p:cNvSpPr txBox="1">
            <a:spLocks noChangeArrowheads="1"/>
          </p:cNvSpPr>
          <p:nvPr/>
        </p:nvSpPr>
        <p:spPr bwMode="auto">
          <a:xfrm>
            <a:off x="2195513" y="3213100"/>
            <a:ext cx="6769100" cy="457200"/>
          </a:xfrm>
          <a:prstGeom prst="rect">
            <a:avLst/>
          </a:prstGeom>
          <a:noFill/>
          <a:ln w="9525">
            <a:noFill/>
            <a:miter lim="800000"/>
            <a:headEnd/>
            <a:tailEnd/>
          </a:ln>
        </p:spPr>
        <p:txBody>
          <a:bodyPr>
            <a:spAutoFit/>
          </a:bodyPr>
          <a:lstStyle/>
          <a:p>
            <a:r>
              <a:rPr lang="nl-NL" sz="2400">
                <a:solidFill>
                  <a:srgbClr val="FFFFFF"/>
                </a:solidFill>
              </a:rPr>
              <a:t>Voorlichting 1</a:t>
            </a:r>
            <a:r>
              <a:rPr lang="nl-NL" sz="2400" baseline="30000">
                <a:solidFill>
                  <a:srgbClr val="FFFFFF"/>
                </a:solidFill>
              </a:rPr>
              <a:t>e</a:t>
            </a:r>
            <a:r>
              <a:rPr lang="nl-NL" sz="2400">
                <a:solidFill>
                  <a:srgbClr val="FFFFFF"/>
                </a:solidFill>
              </a:rPr>
              <a:t> hulp, controle materialen </a:t>
            </a:r>
          </a:p>
        </p:txBody>
      </p:sp>
      <p:sp>
        <p:nvSpPr>
          <p:cNvPr id="7" name="Tekstvak 6"/>
          <p:cNvSpPr txBox="1">
            <a:spLocks noChangeArrowheads="1"/>
          </p:cNvSpPr>
          <p:nvPr/>
        </p:nvSpPr>
        <p:spPr bwMode="auto">
          <a:xfrm>
            <a:off x="2195513" y="4556125"/>
            <a:ext cx="6769100" cy="457200"/>
          </a:xfrm>
          <a:prstGeom prst="rect">
            <a:avLst/>
          </a:prstGeom>
          <a:noFill/>
          <a:ln w="9525">
            <a:noFill/>
            <a:miter lim="800000"/>
            <a:headEnd/>
            <a:tailEnd/>
          </a:ln>
        </p:spPr>
        <p:txBody>
          <a:bodyPr>
            <a:spAutoFit/>
          </a:bodyPr>
          <a:lstStyle/>
          <a:p>
            <a:r>
              <a:rPr lang="nl-NL" sz="2400">
                <a:solidFill>
                  <a:srgbClr val="FFFFFF"/>
                </a:solidFill>
              </a:rPr>
              <a:t>Goed voorbereid op calamiteiten</a:t>
            </a:r>
          </a:p>
        </p:txBody>
      </p:sp>
      <p:sp>
        <p:nvSpPr>
          <p:cNvPr id="89093" name="Tijdelijke aanduiding voor inhoud 2"/>
          <p:cNvSpPr>
            <a:spLocks/>
          </p:cNvSpPr>
          <p:nvPr/>
        </p:nvSpPr>
        <p:spPr bwMode="auto">
          <a:xfrm>
            <a:off x="1219200" y="1916113"/>
            <a:ext cx="976313" cy="4114800"/>
          </a:xfrm>
          <a:prstGeom prst="rect">
            <a:avLst/>
          </a:prstGeom>
          <a:noFill/>
          <a:ln w="9525">
            <a:noFill/>
            <a:miter lim="800000"/>
            <a:headEnd/>
            <a:tailEnd/>
          </a:ln>
        </p:spPr>
        <p:txBody>
          <a:bodyPr/>
          <a:lstStyle/>
          <a:p>
            <a:pPr marL="385763" indent="-385763" eaLnBrk="0" hangingPunct="0">
              <a:spcBef>
                <a:spcPct val="20000"/>
              </a:spcBef>
              <a:buClr>
                <a:srgbClr val="FF9900"/>
              </a:buClr>
              <a:buFontTx/>
              <a:buChar char="•"/>
            </a:pPr>
            <a:r>
              <a:rPr lang="nl-NL" sz="2400">
                <a:latin typeface="AZGCaspariT" pitchFamily="2" charset="0"/>
              </a:rPr>
              <a:t>O</a:t>
            </a: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A</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buFontTx/>
              <a:buChar char="•"/>
            </a:pPr>
            <a:r>
              <a:rPr lang="nl-NL" sz="2400">
                <a:latin typeface="AZGCaspariT" pitchFamily="2" charset="0"/>
              </a:rPr>
              <a:t>R</a:t>
            </a:r>
          </a:p>
          <a:p>
            <a:pPr marL="385763" indent="-385763" eaLnBrk="0" hangingPunct="0">
              <a:spcBef>
                <a:spcPct val="20000"/>
              </a:spcBef>
              <a:buClr>
                <a:srgbClr val="FF9900"/>
              </a:buClr>
              <a:buFontTx/>
              <a:buChar char="•"/>
            </a:pPr>
            <a:endParaRPr lang="nl-NL" sz="2400">
              <a:latin typeface="AZGCaspariT" pitchFamily="2" charset="0"/>
            </a:endParaRPr>
          </a:p>
          <a:p>
            <a:pPr marL="385763" indent="-385763" eaLnBrk="0" hangingPunct="0">
              <a:spcBef>
                <a:spcPct val="20000"/>
              </a:spcBef>
              <a:buClr>
                <a:srgbClr val="FF9900"/>
              </a:buClr>
            </a:pPr>
            <a:endParaRPr lang="nl-NL" sz="2400">
              <a:latin typeface="AZGCaspari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236663" y="333375"/>
            <a:ext cx="7754937" cy="1143000"/>
          </a:xfrm>
        </p:spPr>
        <p:txBody>
          <a:bodyPr/>
          <a:lstStyle/>
          <a:p>
            <a:pPr>
              <a:defRPr/>
            </a:pPr>
            <a:r>
              <a:rPr lang="nl-NL" dirty="0" smtClean="0">
                <a:latin typeface="Arial" charset="0"/>
                <a:cs typeface="Arial" charset="0"/>
              </a:rPr>
              <a:t>Casus 2</a:t>
            </a:r>
          </a:p>
        </p:txBody>
      </p:sp>
      <p:sp>
        <p:nvSpPr>
          <p:cNvPr id="2" name="Tekstvak 1"/>
          <p:cNvSpPr txBox="1">
            <a:spLocks noChangeArrowheads="1"/>
          </p:cNvSpPr>
          <p:nvPr/>
        </p:nvSpPr>
        <p:spPr bwMode="auto">
          <a:xfrm>
            <a:off x="1403350" y="1341438"/>
            <a:ext cx="7561263" cy="400050"/>
          </a:xfrm>
          <a:prstGeom prst="rect">
            <a:avLst/>
          </a:prstGeom>
          <a:noFill/>
          <a:ln w="9525">
            <a:noFill/>
            <a:miter lim="800000"/>
            <a:headEnd/>
            <a:tailEnd/>
          </a:ln>
        </p:spPr>
        <p:txBody>
          <a:bodyPr>
            <a:spAutoFit/>
          </a:bodyPr>
          <a:lstStyle/>
          <a:p>
            <a:r>
              <a:rPr lang="nl-NL" sz="2000">
                <a:solidFill>
                  <a:srgbClr val="FFFFFF"/>
                </a:solidFill>
              </a:rPr>
              <a:t>1. Ouders/mantel: tijdens opname, VPL: CTB cursus </a:t>
            </a:r>
          </a:p>
        </p:txBody>
      </p:sp>
      <p:sp>
        <p:nvSpPr>
          <p:cNvPr id="3" name="Tekstvak 2"/>
          <p:cNvSpPr txBox="1">
            <a:spLocks noChangeArrowheads="1"/>
          </p:cNvSpPr>
          <p:nvPr/>
        </p:nvSpPr>
        <p:spPr bwMode="auto">
          <a:xfrm>
            <a:off x="1403350" y="1773238"/>
            <a:ext cx="7056438" cy="400050"/>
          </a:xfrm>
          <a:prstGeom prst="rect">
            <a:avLst/>
          </a:prstGeom>
          <a:noFill/>
          <a:ln w="9525">
            <a:noFill/>
            <a:miter lim="800000"/>
            <a:headEnd/>
            <a:tailEnd/>
          </a:ln>
        </p:spPr>
        <p:txBody>
          <a:bodyPr>
            <a:spAutoFit/>
          </a:bodyPr>
          <a:lstStyle/>
          <a:p>
            <a:r>
              <a:rPr lang="nl-NL" sz="2000">
                <a:solidFill>
                  <a:srgbClr val="FFFFFF"/>
                </a:solidFill>
              </a:rPr>
              <a:t>2. Allen met BIG registratie, anderen niet formeel toetsen</a:t>
            </a:r>
          </a:p>
        </p:txBody>
      </p:sp>
      <p:sp>
        <p:nvSpPr>
          <p:cNvPr id="4" name="Tekstvak 3"/>
          <p:cNvSpPr txBox="1">
            <a:spLocks noChangeArrowheads="1"/>
          </p:cNvSpPr>
          <p:nvPr/>
        </p:nvSpPr>
        <p:spPr bwMode="auto">
          <a:xfrm>
            <a:off x="1403350" y="2205038"/>
            <a:ext cx="6985000" cy="400050"/>
          </a:xfrm>
          <a:prstGeom prst="rect">
            <a:avLst/>
          </a:prstGeom>
          <a:noFill/>
          <a:ln w="9525">
            <a:noFill/>
            <a:miter lim="800000"/>
            <a:headEnd/>
            <a:tailEnd/>
          </a:ln>
        </p:spPr>
        <p:txBody>
          <a:bodyPr>
            <a:spAutoFit/>
          </a:bodyPr>
          <a:lstStyle/>
          <a:p>
            <a:r>
              <a:rPr lang="nl-NL" sz="2000">
                <a:solidFill>
                  <a:srgbClr val="FFFFFF"/>
                </a:solidFill>
              </a:rPr>
              <a:t>3. Nachtzorg is gewenst ivm chronisch traject</a:t>
            </a:r>
          </a:p>
        </p:txBody>
      </p:sp>
      <p:sp>
        <p:nvSpPr>
          <p:cNvPr id="5" name="Tekstvak 4"/>
          <p:cNvSpPr txBox="1">
            <a:spLocks noChangeArrowheads="1"/>
          </p:cNvSpPr>
          <p:nvPr/>
        </p:nvSpPr>
        <p:spPr bwMode="auto">
          <a:xfrm>
            <a:off x="1403350" y="2636838"/>
            <a:ext cx="6913563" cy="400050"/>
          </a:xfrm>
          <a:prstGeom prst="rect">
            <a:avLst/>
          </a:prstGeom>
          <a:noFill/>
          <a:ln w="9525">
            <a:noFill/>
            <a:miter lim="800000"/>
            <a:headEnd/>
            <a:tailEnd/>
          </a:ln>
        </p:spPr>
        <p:txBody>
          <a:bodyPr>
            <a:spAutoFit/>
          </a:bodyPr>
          <a:lstStyle/>
          <a:p>
            <a:r>
              <a:rPr lang="nl-NL" sz="2000">
                <a:solidFill>
                  <a:srgbClr val="FFFFFF"/>
                </a:solidFill>
              </a:rPr>
              <a:t>4. Niet bekwaam is onbevoegd</a:t>
            </a:r>
          </a:p>
        </p:txBody>
      </p:sp>
      <p:sp>
        <p:nvSpPr>
          <p:cNvPr id="6" name="Tekstvak 5"/>
          <p:cNvSpPr txBox="1">
            <a:spLocks noChangeArrowheads="1"/>
          </p:cNvSpPr>
          <p:nvPr/>
        </p:nvSpPr>
        <p:spPr bwMode="auto">
          <a:xfrm>
            <a:off x="1403350" y="3068638"/>
            <a:ext cx="7200900" cy="400050"/>
          </a:xfrm>
          <a:prstGeom prst="rect">
            <a:avLst/>
          </a:prstGeom>
          <a:noFill/>
          <a:ln w="9525">
            <a:noFill/>
            <a:miter lim="800000"/>
            <a:headEnd/>
            <a:tailEnd/>
          </a:ln>
        </p:spPr>
        <p:txBody>
          <a:bodyPr>
            <a:spAutoFit/>
          </a:bodyPr>
          <a:lstStyle/>
          <a:p>
            <a:r>
              <a:rPr lang="nl-NL" sz="2000">
                <a:solidFill>
                  <a:srgbClr val="FFFFFF"/>
                </a:solidFill>
              </a:rPr>
              <a:t>5. Beademingsmachine(s), 2 uitzuigpompen, pulse-oxymeter</a:t>
            </a:r>
          </a:p>
        </p:txBody>
      </p:sp>
      <p:sp>
        <p:nvSpPr>
          <p:cNvPr id="7" name="Tekstvak 6"/>
          <p:cNvSpPr txBox="1">
            <a:spLocks noChangeArrowheads="1"/>
          </p:cNvSpPr>
          <p:nvPr/>
        </p:nvSpPr>
        <p:spPr bwMode="auto">
          <a:xfrm>
            <a:off x="1403350" y="3500438"/>
            <a:ext cx="7129463" cy="708025"/>
          </a:xfrm>
          <a:prstGeom prst="rect">
            <a:avLst/>
          </a:prstGeom>
          <a:noFill/>
          <a:ln w="9525">
            <a:noFill/>
            <a:miter lim="800000"/>
            <a:headEnd/>
            <a:tailEnd/>
          </a:ln>
        </p:spPr>
        <p:txBody>
          <a:bodyPr>
            <a:spAutoFit/>
          </a:bodyPr>
          <a:lstStyle/>
          <a:p>
            <a:r>
              <a:rPr lang="nl-NL" sz="2000">
                <a:solidFill>
                  <a:srgbClr val="FFFFFF"/>
                </a:solidFill>
              </a:rPr>
              <a:t>6. Controle effectieve beademing, problemen, veiligheid,    </a:t>
            </a:r>
          </a:p>
          <a:p>
            <a:r>
              <a:rPr lang="nl-NL" sz="2000">
                <a:solidFill>
                  <a:srgbClr val="FFFFFF"/>
                </a:solidFill>
              </a:rPr>
              <a:t>    materialen, deskundigheid </a:t>
            </a:r>
          </a:p>
        </p:txBody>
      </p:sp>
      <p:sp>
        <p:nvSpPr>
          <p:cNvPr id="8" name="Tekstvak 7"/>
          <p:cNvSpPr txBox="1">
            <a:spLocks noChangeArrowheads="1"/>
          </p:cNvSpPr>
          <p:nvPr/>
        </p:nvSpPr>
        <p:spPr bwMode="auto">
          <a:xfrm>
            <a:off x="1476375" y="4221163"/>
            <a:ext cx="2089150" cy="400050"/>
          </a:xfrm>
          <a:prstGeom prst="rect">
            <a:avLst/>
          </a:prstGeom>
          <a:noFill/>
          <a:ln w="9525">
            <a:noFill/>
            <a:miter lim="800000"/>
            <a:headEnd/>
            <a:tailEnd/>
          </a:ln>
        </p:spPr>
        <p:txBody>
          <a:bodyPr>
            <a:spAutoFit/>
          </a:bodyPr>
          <a:lstStyle/>
          <a:p>
            <a:r>
              <a:rPr lang="nl-NL" sz="2000">
                <a:solidFill>
                  <a:srgbClr val="FFFFFF"/>
                </a:solidFill>
              </a:rPr>
              <a:t>7. Iom met CTB</a:t>
            </a:r>
          </a:p>
        </p:txBody>
      </p:sp>
      <p:sp>
        <p:nvSpPr>
          <p:cNvPr id="9" name="Tekstvak 8"/>
          <p:cNvSpPr txBox="1">
            <a:spLocks noChangeArrowheads="1"/>
          </p:cNvSpPr>
          <p:nvPr/>
        </p:nvSpPr>
        <p:spPr bwMode="auto">
          <a:xfrm>
            <a:off x="1476375" y="4652963"/>
            <a:ext cx="6769100" cy="400050"/>
          </a:xfrm>
          <a:prstGeom prst="rect">
            <a:avLst/>
          </a:prstGeom>
          <a:noFill/>
          <a:ln w="9525">
            <a:noFill/>
            <a:miter lim="800000"/>
            <a:headEnd/>
            <a:tailEnd/>
          </a:ln>
        </p:spPr>
        <p:txBody>
          <a:bodyPr>
            <a:spAutoFit/>
          </a:bodyPr>
          <a:lstStyle/>
          <a:p>
            <a:r>
              <a:rPr lang="nl-NL" sz="2000">
                <a:solidFill>
                  <a:srgbClr val="FFFFFF"/>
                </a:solidFill>
              </a:rPr>
              <a:t>8. 5 jaar</a:t>
            </a:r>
          </a:p>
        </p:txBody>
      </p:sp>
      <p:sp>
        <p:nvSpPr>
          <p:cNvPr id="10" name="Tekstvak 9"/>
          <p:cNvSpPr txBox="1">
            <a:spLocks noChangeArrowheads="1"/>
          </p:cNvSpPr>
          <p:nvPr/>
        </p:nvSpPr>
        <p:spPr bwMode="auto">
          <a:xfrm>
            <a:off x="1476375" y="5116513"/>
            <a:ext cx="6553200" cy="400050"/>
          </a:xfrm>
          <a:prstGeom prst="rect">
            <a:avLst/>
          </a:prstGeom>
          <a:noFill/>
          <a:ln w="9525">
            <a:noFill/>
            <a:miter lim="800000"/>
            <a:headEnd/>
            <a:tailEnd/>
          </a:ln>
        </p:spPr>
        <p:txBody>
          <a:bodyPr>
            <a:spAutoFit/>
          </a:bodyPr>
          <a:lstStyle/>
          <a:p>
            <a:r>
              <a:rPr lang="nl-NL" sz="2000">
                <a:solidFill>
                  <a:srgbClr val="FFFFFF"/>
                </a:solidFill>
              </a:rPr>
              <a:t>9. 3 jaar</a:t>
            </a:r>
          </a:p>
        </p:txBody>
      </p:sp>
      <p:sp>
        <p:nvSpPr>
          <p:cNvPr id="13" name="Rechthoek 12"/>
          <p:cNvSpPr>
            <a:spLocks noChangeArrowheads="1"/>
          </p:cNvSpPr>
          <p:nvPr/>
        </p:nvSpPr>
        <p:spPr bwMode="auto">
          <a:xfrm>
            <a:off x="1403350" y="5516563"/>
            <a:ext cx="7561263" cy="708025"/>
          </a:xfrm>
          <a:prstGeom prst="rect">
            <a:avLst/>
          </a:prstGeom>
          <a:noFill/>
          <a:ln w="9525">
            <a:noFill/>
            <a:miter lim="800000"/>
            <a:headEnd/>
            <a:tailEnd/>
          </a:ln>
        </p:spPr>
        <p:txBody>
          <a:bodyPr>
            <a:spAutoFit/>
          </a:bodyPr>
          <a:lstStyle/>
          <a:p>
            <a:r>
              <a:rPr lang="nl-NL" sz="2000">
                <a:cs typeface="Arial" charset="0"/>
              </a:rPr>
              <a:t>10. afspraken: periodieke scholing, toetsing en      </a:t>
            </a:r>
          </a:p>
          <a:p>
            <a:r>
              <a:rPr lang="nl-NL" sz="2000">
                <a:cs typeface="Arial" charset="0"/>
              </a:rPr>
              <a:t>    verantwoordelijkheden</a:t>
            </a:r>
          </a:p>
        </p:txBody>
      </p:sp>
      <p:sp>
        <p:nvSpPr>
          <p:cNvPr id="14" name="Rechthoek 13"/>
          <p:cNvSpPr>
            <a:spLocks noChangeArrowheads="1"/>
          </p:cNvSpPr>
          <p:nvPr/>
        </p:nvSpPr>
        <p:spPr bwMode="auto">
          <a:xfrm>
            <a:off x="1403350" y="6211888"/>
            <a:ext cx="7272338" cy="400050"/>
          </a:xfrm>
          <a:prstGeom prst="rect">
            <a:avLst/>
          </a:prstGeom>
          <a:noFill/>
          <a:ln w="9525">
            <a:noFill/>
            <a:miter lim="800000"/>
            <a:headEnd/>
            <a:tailEnd/>
          </a:ln>
        </p:spPr>
        <p:txBody>
          <a:bodyPr>
            <a:spAutoFit/>
          </a:bodyPr>
          <a:lstStyle/>
          <a:p>
            <a:r>
              <a:rPr lang="nl-NL">
                <a:latin typeface="AZGCaspariT" pitchFamily="2" charset="0"/>
              </a:rPr>
              <a:t>11. </a:t>
            </a:r>
            <a:r>
              <a:rPr lang="nl-NL" sz="2000">
                <a:cs typeface="Arial" charset="0"/>
              </a:rPr>
              <a:t>opgeleid en getoetst door CTB, toets namens CTB</a:t>
            </a:r>
            <a:endParaRPr lang="nl-N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1000" fill="hold"/>
                                        <p:tgtEl>
                                          <p:spTgt spid="13"/>
                                        </p:tgtEl>
                                        <p:attrNameLst>
                                          <p:attrName>ppt_x</p:attrName>
                                        </p:attrNameLst>
                                      </p:cBhvr>
                                      <p:tavLst>
                                        <p:tav tm="0">
                                          <p:val>
                                            <p:strVal val="#ppt_x"/>
                                          </p:val>
                                        </p:tav>
                                        <p:tav tm="100000">
                                          <p:val>
                                            <p:strVal val="#ppt_x"/>
                                          </p:val>
                                        </p:tav>
                                      </p:tavLst>
                                    </p:anim>
                                    <p:anim calcmode="lin" valueType="num">
                                      <p:cBhvr additive="base">
                                        <p:cTn id="7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1000" fill="hold"/>
                                        <p:tgtEl>
                                          <p:spTgt spid="14"/>
                                        </p:tgtEl>
                                        <p:attrNameLst>
                                          <p:attrName>ppt_x</p:attrName>
                                        </p:attrNameLst>
                                      </p:cBhvr>
                                      <p:tavLst>
                                        <p:tav tm="0">
                                          <p:val>
                                            <p:strVal val="#ppt_x"/>
                                          </p:val>
                                        </p:tav>
                                        <p:tav tm="100000">
                                          <p:val>
                                            <p:strVal val="#ppt_x"/>
                                          </p:val>
                                        </p:tav>
                                      </p:tavLst>
                                    </p:anim>
                                    <p:anim calcmode="lin" valueType="num">
                                      <p:cBhvr additive="base">
                                        <p:cTn id="77"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p:txBody>
          <a:bodyPr/>
          <a:lstStyle/>
          <a:p>
            <a:pPr>
              <a:defRPr/>
            </a:pPr>
            <a:r>
              <a:rPr lang="nl-NL" smtClean="0">
                <a:latin typeface="Arial" charset="0"/>
              </a:rPr>
              <a:t>Casus 3</a:t>
            </a:r>
            <a:endParaRPr lang="en-US" smtClean="0">
              <a:latin typeface="Arial" charset="0"/>
            </a:endParaRPr>
          </a:p>
        </p:txBody>
      </p:sp>
      <p:sp>
        <p:nvSpPr>
          <p:cNvPr id="220163" name="Rectangle 3"/>
          <p:cNvSpPr>
            <a:spLocks noGrp="1" noChangeArrowheads="1"/>
          </p:cNvSpPr>
          <p:nvPr>
            <p:ph type="body" idx="4294967295"/>
          </p:nvPr>
        </p:nvSpPr>
        <p:spPr>
          <a:xfrm>
            <a:off x="1042988" y="1628775"/>
            <a:ext cx="7364412" cy="439738"/>
          </a:xfrm>
        </p:spPr>
        <p:txBody>
          <a:bodyPr/>
          <a:lstStyle/>
          <a:p>
            <a:pPr marL="457200" indent="-457200">
              <a:buFont typeface="AZGCaspariTMedium" pitchFamily="2" charset="0"/>
              <a:buNone/>
            </a:pPr>
            <a:r>
              <a:rPr lang="nl-NL" sz="2000" smtClean="0">
                <a:latin typeface="Arial" charset="0"/>
                <a:cs typeface="Arial" charset="0"/>
              </a:rPr>
              <a:t>1. Hypoventilatie bij centraal slaapapneu syndroom</a:t>
            </a:r>
          </a:p>
          <a:p>
            <a:pPr marL="457200" indent="-457200"/>
            <a:endParaRPr lang="en-US" smtClean="0"/>
          </a:p>
        </p:txBody>
      </p:sp>
      <p:sp>
        <p:nvSpPr>
          <p:cNvPr id="93187" name="Text Box 4"/>
          <p:cNvSpPr txBox="1">
            <a:spLocks noChangeArrowheads="1"/>
          </p:cNvSpPr>
          <p:nvPr/>
        </p:nvSpPr>
        <p:spPr bwMode="auto">
          <a:xfrm>
            <a:off x="3400425" y="2728913"/>
            <a:ext cx="184150" cy="366712"/>
          </a:xfrm>
          <a:prstGeom prst="rect">
            <a:avLst/>
          </a:prstGeom>
          <a:noFill/>
          <a:ln w="9525">
            <a:noFill/>
            <a:miter lim="800000"/>
            <a:headEnd/>
            <a:tailEnd/>
          </a:ln>
        </p:spPr>
        <p:txBody>
          <a:bodyPr wrap="none">
            <a:spAutoFit/>
          </a:bodyPr>
          <a:lstStyle/>
          <a:p>
            <a:endParaRPr lang="en-US"/>
          </a:p>
        </p:txBody>
      </p:sp>
      <p:sp>
        <p:nvSpPr>
          <p:cNvPr id="220165" name="Text Box 5"/>
          <p:cNvSpPr txBox="1">
            <a:spLocks noChangeArrowheads="1"/>
          </p:cNvSpPr>
          <p:nvPr/>
        </p:nvSpPr>
        <p:spPr bwMode="auto">
          <a:xfrm>
            <a:off x="1042988" y="2252663"/>
            <a:ext cx="6659562" cy="396875"/>
          </a:xfrm>
          <a:prstGeom prst="rect">
            <a:avLst/>
          </a:prstGeom>
          <a:noFill/>
          <a:ln w="9525">
            <a:noFill/>
            <a:miter lim="800000"/>
            <a:headEnd/>
            <a:tailEnd/>
          </a:ln>
        </p:spPr>
        <p:txBody>
          <a:bodyPr wrap="none">
            <a:spAutoFit/>
          </a:bodyPr>
          <a:lstStyle/>
          <a:p>
            <a:r>
              <a:rPr lang="nl-NL" sz="2000"/>
              <a:t>2. Hypercapnie, sputumretentie, gewichtsverlies, cyanose</a:t>
            </a:r>
            <a:endParaRPr lang="en-US" sz="2000"/>
          </a:p>
        </p:txBody>
      </p:sp>
      <p:sp>
        <p:nvSpPr>
          <p:cNvPr id="220166" name="Text Box 6"/>
          <p:cNvSpPr txBox="1">
            <a:spLocks noChangeArrowheads="1"/>
          </p:cNvSpPr>
          <p:nvPr/>
        </p:nvSpPr>
        <p:spPr bwMode="auto">
          <a:xfrm>
            <a:off x="1042988" y="2971800"/>
            <a:ext cx="6967537" cy="1006475"/>
          </a:xfrm>
          <a:prstGeom prst="rect">
            <a:avLst/>
          </a:prstGeom>
          <a:noFill/>
          <a:ln w="9525">
            <a:noFill/>
            <a:miter lim="800000"/>
            <a:headEnd/>
            <a:tailEnd/>
          </a:ln>
        </p:spPr>
        <p:txBody>
          <a:bodyPr wrap="none">
            <a:spAutoFit/>
          </a:bodyPr>
          <a:lstStyle/>
          <a:p>
            <a:pPr marL="342900" indent="-342900"/>
            <a:r>
              <a:rPr lang="nl-NL" sz="2000"/>
              <a:t>3. Hoofdpijn bij wakker worden, sufheid, vermoeidheid </a:t>
            </a:r>
          </a:p>
          <a:p>
            <a:pPr marL="342900" indent="-342900"/>
            <a:r>
              <a:rPr lang="nl-NL" sz="2000"/>
              <a:t>    concentratie problemen, onrustige slaap, nachtmerries,    </a:t>
            </a:r>
          </a:p>
          <a:p>
            <a:pPr marL="342900" indent="-342900"/>
            <a:r>
              <a:rPr lang="nl-NL" sz="2000"/>
              <a:t>    dyspnoe, moeite met ophoesten, luchtweginfecties, huilen</a:t>
            </a:r>
            <a:endParaRPr lang="en-US" sz="2000"/>
          </a:p>
        </p:txBody>
      </p:sp>
      <p:sp>
        <p:nvSpPr>
          <p:cNvPr id="220167" name="Text Box 7"/>
          <p:cNvSpPr txBox="1">
            <a:spLocks noChangeArrowheads="1"/>
          </p:cNvSpPr>
          <p:nvPr/>
        </p:nvSpPr>
        <p:spPr bwMode="auto">
          <a:xfrm>
            <a:off x="1042988" y="4257675"/>
            <a:ext cx="7618412" cy="701675"/>
          </a:xfrm>
          <a:prstGeom prst="rect">
            <a:avLst/>
          </a:prstGeom>
          <a:noFill/>
          <a:ln w="9525">
            <a:noFill/>
            <a:miter lim="800000"/>
            <a:headEnd/>
            <a:tailEnd/>
          </a:ln>
        </p:spPr>
        <p:txBody>
          <a:bodyPr wrap="none">
            <a:spAutoFit/>
          </a:bodyPr>
          <a:lstStyle/>
          <a:p>
            <a:pPr marL="342900" indent="-342900" eaLnBrk="0" hangingPunct="0">
              <a:spcBef>
                <a:spcPct val="20000"/>
              </a:spcBef>
              <a:buClr>
                <a:srgbClr val="FF9900"/>
              </a:buClr>
              <a:buFont typeface="AZGCaspariTMedium" pitchFamily="2" charset="0"/>
              <a:buNone/>
            </a:pPr>
            <a:r>
              <a:rPr lang="nl-NL" sz="2000"/>
              <a:t>4. Hoog etCO2 bij aanvang beademing, beademing eerder starten</a:t>
            </a:r>
          </a:p>
          <a:p>
            <a:pPr marL="342900" indent="-342900"/>
            <a:endParaRPr lang="en-US" sz="2000"/>
          </a:p>
        </p:txBody>
      </p:sp>
      <p:sp>
        <p:nvSpPr>
          <p:cNvPr id="220168" name="Text Box 8"/>
          <p:cNvSpPr txBox="1">
            <a:spLocks noChangeArrowheads="1"/>
          </p:cNvSpPr>
          <p:nvPr/>
        </p:nvSpPr>
        <p:spPr bwMode="auto">
          <a:xfrm>
            <a:off x="1042988" y="4868863"/>
            <a:ext cx="7645400" cy="1066800"/>
          </a:xfrm>
          <a:prstGeom prst="rect">
            <a:avLst/>
          </a:prstGeom>
          <a:noFill/>
          <a:ln w="9525">
            <a:noFill/>
            <a:miter lim="800000"/>
            <a:headEnd/>
            <a:tailEnd/>
          </a:ln>
        </p:spPr>
        <p:txBody>
          <a:bodyPr wrap="none">
            <a:spAutoFit/>
          </a:bodyPr>
          <a:lstStyle/>
          <a:p>
            <a:pPr marL="342900" indent="-342900" eaLnBrk="0" hangingPunct="0">
              <a:spcBef>
                <a:spcPct val="20000"/>
              </a:spcBef>
              <a:buClr>
                <a:srgbClr val="FF9900"/>
              </a:buClr>
              <a:buFont typeface="AZGCaspariTMedium" pitchFamily="2" charset="0"/>
              <a:buNone/>
            </a:pPr>
            <a:r>
              <a:rPr lang="nl-NL" sz="2000"/>
              <a:t>5. Niet in deze fase gezien uitslag oxycap, moment van uitbreiden </a:t>
            </a:r>
          </a:p>
          <a:p>
            <a:pPr marL="342900" indent="-342900" eaLnBrk="0" hangingPunct="0">
              <a:spcBef>
                <a:spcPct val="20000"/>
              </a:spcBef>
              <a:buClr>
                <a:srgbClr val="FF9900"/>
              </a:buClr>
              <a:buFont typeface="AZGCaspariTMedium" pitchFamily="2" charset="0"/>
              <a:buNone/>
            </a:pPr>
            <a:r>
              <a:rPr lang="nl-NL" sz="2000"/>
              <a:t>    wordt bepaald  door CTB</a:t>
            </a:r>
          </a:p>
          <a:p>
            <a:pPr marL="342900" indent="-342900"/>
            <a:endParaRPr lang="en-US" sz="2000"/>
          </a:p>
        </p:txBody>
      </p:sp>
      <p:sp>
        <p:nvSpPr>
          <p:cNvPr id="220169" name="Text Box 9"/>
          <p:cNvSpPr txBox="1">
            <a:spLocks noChangeArrowheads="1"/>
          </p:cNvSpPr>
          <p:nvPr/>
        </p:nvSpPr>
        <p:spPr bwMode="auto">
          <a:xfrm>
            <a:off x="1042988" y="5913438"/>
            <a:ext cx="6445250" cy="671512"/>
          </a:xfrm>
          <a:prstGeom prst="rect">
            <a:avLst/>
          </a:prstGeom>
          <a:noFill/>
          <a:ln w="9525">
            <a:noFill/>
            <a:miter lim="800000"/>
            <a:headEnd/>
            <a:tailEnd/>
          </a:ln>
        </p:spPr>
        <p:txBody>
          <a:bodyPr wrap="none">
            <a:spAutoFit/>
          </a:bodyPr>
          <a:lstStyle/>
          <a:p>
            <a:pPr marL="342900" indent="-342900" eaLnBrk="0" hangingPunct="0">
              <a:spcBef>
                <a:spcPct val="20000"/>
              </a:spcBef>
              <a:buClr>
                <a:srgbClr val="FF9900"/>
              </a:buClr>
              <a:buFont typeface="AZGCaspariTMedium" pitchFamily="2" charset="0"/>
              <a:buNone/>
            </a:pPr>
            <a:r>
              <a:rPr lang="nl-NL" sz="2000"/>
              <a:t>6. Rust, eigen tijd, werk, financieel, toekomstperspectief</a:t>
            </a:r>
          </a:p>
          <a:p>
            <a:pPr marL="342900" indent="-34290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10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0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anim calcmode="lin" valueType="num">
                                      <p:cBhvr additive="base">
                                        <p:cTn id="13" dur="1000" fill="hold"/>
                                        <p:tgtEl>
                                          <p:spTgt spid="220165"/>
                                        </p:tgtEl>
                                        <p:attrNameLst>
                                          <p:attrName>ppt_x</p:attrName>
                                        </p:attrNameLst>
                                      </p:cBhvr>
                                      <p:tavLst>
                                        <p:tav tm="0">
                                          <p:val>
                                            <p:strVal val="#ppt_x"/>
                                          </p:val>
                                        </p:tav>
                                        <p:tav tm="100000">
                                          <p:val>
                                            <p:strVal val="#ppt_x"/>
                                          </p:val>
                                        </p:tav>
                                      </p:tavLst>
                                    </p:anim>
                                    <p:anim calcmode="lin" valueType="num">
                                      <p:cBhvr additive="base">
                                        <p:cTn id="14" dur="1000" fill="hold"/>
                                        <p:tgtEl>
                                          <p:spTgt spid="2201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20166"/>
                                        </p:tgtEl>
                                        <p:attrNameLst>
                                          <p:attrName>style.visibility</p:attrName>
                                        </p:attrNameLst>
                                      </p:cBhvr>
                                      <p:to>
                                        <p:strVal val="visible"/>
                                      </p:to>
                                    </p:set>
                                    <p:anim calcmode="lin" valueType="num">
                                      <p:cBhvr additive="base">
                                        <p:cTn id="19" dur="1000" fill="hold"/>
                                        <p:tgtEl>
                                          <p:spTgt spid="220166"/>
                                        </p:tgtEl>
                                        <p:attrNameLst>
                                          <p:attrName>ppt_x</p:attrName>
                                        </p:attrNameLst>
                                      </p:cBhvr>
                                      <p:tavLst>
                                        <p:tav tm="0">
                                          <p:val>
                                            <p:strVal val="#ppt_x"/>
                                          </p:val>
                                        </p:tav>
                                        <p:tav tm="100000">
                                          <p:val>
                                            <p:strVal val="#ppt_x"/>
                                          </p:val>
                                        </p:tav>
                                      </p:tavLst>
                                    </p:anim>
                                    <p:anim calcmode="lin" valueType="num">
                                      <p:cBhvr additive="base">
                                        <p:cTn id="20" dur="1000" fill="hold"/>
                                        <p:tgtEl>
                                          <p:spTgt spid="2201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20167"/>
                                        </p:tgtEl>
                                        <p:attrNameLst>
                                          <p:attrName>style.visibility</p:attrName>
                                        </p:attrNameLst>
                                      </p:cBhvr>
                                      <p:to>
                                        <p:strVal val="visible"/>
                                      </p:to>
                                    </p:set>
                                    <p:anim calcmode="lin" valueType="num">
                                      <p:cBhvr additive="base">
                                        <p:cTn id="25" dur="1000" fill="hold"/>
                                        <p:tgtEl>
                                          <p:spTgt spid="220167"/>
                                        </p:tgtEl>
                                        <p:attrNameLst>
                                          <p:attrName>ppt_x</p:attrName>
                                        </p:attrNameLst>
                                      </p:cBhvr>
                                      <p:tavLst>
                                        <p:tav tm="0">
                                          <p:val>
                                            <p:strVal val="#ppt_x"/>
                                          </p:val>
                                        </p:tav>
                                        <p:tav tm="100000">
                                          <p:val>
                                            <p:strVal val="#ppt_x"/>
                                          </p:val>
                                        </p:tav>
                                      </p:tavLst>
                                    </p:anim>
                                    <p:anim calcmode="lin" valueType="num">
                                      <p:cBhvr additive="base">
                                        <p:cTn id="26" dur="1000" fill="hold"/>
                                        <p:tgtEl>
                                          <p:spTgt spid="22016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20168"/>
                                        </p:tgtEl>
                                        <p:attrNameLst>
                                          <p:attrName>style.visibility</p:attrName>
                                        </p:attrNameLst>
                                      </p:cBhvr>
                                      <p:to>
                                        <p:strVal val="visible"/>
                                      </p:to>
                                    </p:set>
                                    <p:anim calcmode="lin" valueType="num">
                                      <p:cBhvr additive="base">
                                        <p:cTn id="31" dur="1000" fill="hold"/>
                                        <p:tgtEl>
                                          <p:spTgt spid="220168"/>
                                        </p:tgtEl>
                                        <p:attrNameLst>
                                          <p:attrName>ppt_x</p:attrName>
                                        </p:attrNameLst>
                                      </p:cBhvr>
                                      <p:tavLst>
                                        <p:tav tm="0">
                                          <p:val>
                                            <p:strVal val="#ppt_x"/>
                                          </p:val>
                                        </p:tav>
                                        <p:tav tm="100000">
                                          <p:val>
                                            <p:strVal val="#ppt_x"/>
                                          </p:val>
                                        </p:tav>
                                      </p:tavLst>
                                    </p:anim>
                                    <p:anim calcmode="lin" valueType="num">
                                      <p:cBhvr additive="base">
                                        <p:cTn id="32" dur="1000" fill="hold"/>
                                        <p:tgtEl>
                                          <p:spTgt spid="22016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220169"/>
                                        </p:tgtEl>
                                        <p:attrNameLst>
                                          <p:attrName>style.visibility</p:attrName>
                                        </p:attrNameLst>
                                      </p:cBhvr>
                                      <p:to>
                                        <p:strVal val="visible"/>
                                      </p:to>
                                    </p:set>
                                    <p:anim calcmode="lin" valueType="num">
                                      <p:cBhvr additive="base">
                                        <p:cTn id="37" dur="1000" fill="hold"/>
                                        <p:tgtEl>
                                          <p:spTgt spid="220169"/>
                                        </p:tgtEl>
                                        <p:attrNameLst>
                                          <p:attrName>ppt_x</p:attrName>
                                        </p:attrNameLst>
                                      </p:cBhvr>
                                      <p:tavLst>
                                        <p:tav tm="0">
                                          <p:val>
                                            <p:strVal val="#ppt_x"/>
                                          </p:val>
                                        </p:tav>
                                        <p:tav tm="100000">
                                          <p:val>
                                            <p:strVal val="#ppt_x"/>
                                          </p:val>
                                        </p:tav>
                                      </p:tavLst>
                                    </p:anim>
                                    <p:anim calcmode="lin" valueType="num">
                                      <p:cBhvr additive="base">
                                        <p:cTn id="38" dur="1000" fill="hold"/>
                                        <p:tgtEl>
                                          <p:spTgt spid="220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P spid="220165" grpId="0"/>
      <p:bldP spid="220166" grpId="0"/>
      <p:bldP spid="220167" grpId="0"/>
      <p:bldP spid="220168" grpId="0"/>
      <p:bldP spid="2201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1258888" y="692150"/>
            <a:ext cx="7754937" cy="1143000"/>
          </a:xfrm>
        </p:spPr>
        <p:txBody>
          <a:bodyPr/>
          <a:lstStyle/>
          <a:p>
            <a:pPr>
              <a:defRPr/>
            </a:pPr>
            <a:r>
              <a:rPr lang="nl-NL" dirty="0" smtClean="0">
                <a:latin typeface="Arial" charset="0"/>
                <a:cs typeface="Arial" charset="0"/>
              </a:rPr>
              <a:t>Casus 3</a:t>
            </a:r>
          </a:p>
        </p:txBody>
      </p:sp>
      <p:sp>
        <p:nvSpPr>
          <p:cNvPr id="3" name="Tijdelijke aanduiding voor inhoud 2"/>
          <p:cNvSpPr>
            <a:spLocks noGrp="1"/>
          </p:cNvSpPr>
          <p:nvPr>
            <p:ph idx="1"/>
          </p:nvPr>
        </p:nvSpPr>
        <p:spPr>
          <a:xfrm>
            <a:off x="1187450" y="1773238"/>
            <a:ext cx="7364413" cy="431800"/>
          </a:xfrm>
        </p:spPr>
        <p:txBody>
          <a:bodyPr/>
          <a:lstStyle/>
          <a:p>
            <a:pPr marL="457200" indent="-457200">
              <a:buFont typeface="AZGCaspariTMedium" pitchFamily="2" charset="0"/>
              <a:buNone/>
            </a:pPr>
            <a:r>
              <a:rPr lang="nl-NL" sz="2000" smtClean="0">
                <a:latin typeface="Arial" charset="0"/>
                <a:cs typeface="Arial" charset="0"/>
              </a:rPr>
              <a:t>7. Tracheostoma, trachea, ventilatie, spraak, voeding</a:t>
            </a:r>
          </a:p>
          <a:p>
            <a:pPr marL="457200" indent="-457200">
              <a:buFontTx/>
              <a:buNone/>
            </a:pPr>
            <a:endParaRPr lang="nl-NL" smtClean="0"/>
          </a:p>
        </p:txBody>
      </p:sp>
      <p:sp>
        <p:nvSpPr>
          <p:cNvPr id="75780" name="Text Box 4"/>
          <p:cNvSpPr txBox="1">
            <a:spLocks noChangeArrowheads="1"/>
          </p:cNvSpPr>
          <p:nvPr/>
        </p:nvSpPr>
        <p:spPr bwMode="auto">
          <a:xfrm>
            <a:off x="1187450" y="2270125"/>
            <a:ext cx="8007350" cy="366713"/>
          </a:xfrm>
          <a:prstGeom prst="rect">
            <a:avLst/>
          </a:prstGeom>
          <a:noFill/>
          <a:ln w="9525">
            <a:noFill/>
            <a:miter lim="800000"/>
            <a:headEnd/>
            <a:tailEnd/>
          </a:ln>
        </p:spPr>
        <p:txBody>
          <a:bodyPr wrap="none">
            <a:spAutoFit/>
          </a:bodyPr>
          <a:lstStyle/>
          <a:p>
            <a:r>
              <a:rPr lang="nl-NL"/>
              <a:t>8. Uitzuigapparatuur, ambuballon, reservecanule, reservematerialen, infomap</a:t>
            </a:r>
            <a:endParaRPr lang="en-US"/>
          </a:p>
        </p:txBody>
      </p:sp>
      <p:sp>
        <p:nvSpPr>
          <p:cNvPr id="75781" name="Text Box 5"/>
          <p:cNvSpPr txBox="1">
            <a:spLocks noChangeArrowheads="1"/>
          </p:cNvSpPr>
          <p:nvPr/>
        </p:nvSpPr>
        <p:spPr bwMode="auto">
          <a:xfrm>
            <a:off x="1187450" y="2787650"/>
            <a:ext cx="4133850" cy="641350"/>
          </a:xfrm>
          <a:prstGeom prst="rect">
            <a:avLst/>
          </a:prstGeom>
          <a:noFill/>
          <a:ln w="9525">
            <a:noFill/>
            <a:miter lim="800000"/>
            <a:headEnd/>
            <a:tailEnd/>
          </a:ln>
        </p:spPr>
        <p:txBody>
          <a:bodyPr>
            <a:spAutoFit/>
          </a:bodyPr>
          <a:lstStyle/>
          <a:p>
            <a:pPr marL="342900" indent="-342900" eaLnBrk="0" hangingPunct="0">
              <a:spcBef>
                <a:spcPct val="20000"/>
              </a:spcBef>
              <a:buClr>
                <a:srgbClr val="FF9900"/>
              </a:buClr>
              <a:buFont typeface="AZGCaspariTMedium" pitchFamily="2" charset="0"/>
              <a:buNone/>
            </a:pPr>
            <a:r>
              <a:rPr lang="nl-NL"/>
              <a:t>9. CTB, onderhoud door Vivisol of Tefa</a:t>
            </a:r>
          </a:p>
          <a:p>
            <a:pPr marL="342900" indent="-342900"/>
            <a:endParaRPr lang="en-US"/>
          </a:p>
        </p:txBody>
      </p:sp>
      <p:sp>
        <p:nvSpPr>
          <p:cNvPr id="75782" name="Text Box 6"/>
          <p:cNvSpPr txBox="1">
            <a:spLocks noChangeArrowheads="1"/>
          </p:cNvSpPr>
          <p:nvPr/>
        </p:nvSpPr>
        <p:spPr bwMode="auto">
          <a:xfrm>
            <a:off x="1116013" y="3305175"/>
            <a:ext cx="2635250" cy="366713"/>
          </a:xfrm>
          <a:prstGeom prst="rect">
            <a:avLst/>
          </a:prstGeom>
          <a:noFill/>
          <a:ln w="9525">
            <a:noFill/>
            <a:miter lim="800000"/>
            <a:headEnd/>
            <a:tailEnd/>
          </a:ln>
        </p:spPr>
        <p:txBody>
          <a:bodyPr wrap="none">
            <a:spAutoFit/>
          </a:bodyPr>
          <a:lstStyle/>
          <a:p>
            <a:r>
              <a:rPr lang="nl-NL"/>
              <a:t>10. Ouders of evt evv-er</a:t>
            </a:r>
            <a:endParaRPr lang="en-US"/>
          </a:p>
        </p:txBody>
      </p:sp>
      <p:sp>
        <p:nvSpPr>
          <p:cNvPr id="75783" name="Text Box 7"/>
          <p:cNvSpPr txBox="1">
            <a:spLocks noChangeArrowheads="1"/>
          </p:cNvSpPr>
          <p:nvPr/>
        </p:nvSpPr>
        <p:spPr bwMode="auto">
          <a:xfrm>
            <a:off x="1116013" y="3789363"/>
            <a:ext cx="3575050" cy="641350"/>
          </a:xfrm>
          <a:prstGeom prst="rect">
            <a:avLst/>
          </a:prstGeom>
          <a:noFill/>
          <a:ln w="9525">
            <a:noFill/>
            <a:miter lim="800000"/>
            <a:headEnd/>
            <a:tailEnd/>
          </a:ln>
        </p:spPr>
        <p:txBody>
          <a:bodyPr wrap="none">
            <a:spAutoFit/>
          </a:bodyPr>
          <a:lstStyle/>
          <a:p>
            <a:pPr marL="342900" indent="-342900" eaLnBrk="0" hangingPunct="0">
              <a:spcBef>
                <a:spcPct val="20000"/>
              </a:spcBef>
              <a:buClr>
                <a:srgbClr val="FF9900"/>
              </a:buClr>
              <a:buFont typeface="AZGCaspariTMedium" pitchFamily="2" charset="0"/>
              <a:buNone/>
            </a:pPr>
            <a:r>
              <a:rPr lang="nl-NL"/>
              <a:t>11. Hoge druk en lage druk alarm</a:t>
            </a:r>
          </a:p>
          <a:p>
            <a:pPr marL="342900" indent="-342900"/>
            <a:endParaRPr lang="en-US"/>
          </a:p>
        </p:txBody>
      </p:sp>
      <p:sp>
        <p:nvSpPr>
          <p:cNvPr id="75784" name="Text Box 8"/>
          <p:cNvSpPr txBox="1">
            <a:spLocks noChangeArrowheads="1"/>
          </p:cNvSpPr>
          <p:nvPr/>
        </p:nvSpPr>
        <p:spPr bwMode="auto">
          <a:xfrm>
            <a:off x="1116013" y="4313238"/>
            <a:ext cx="4489450" cy="366712"/>
          </a:xfrm>
          <a:prstGeom prst="rect">
            <a:avLst/>
          </a:prstGeom>
          <a:noFill/>
          <a:ln w="9525">
            <a:noFill/>
            <a:miter lim="800000"/>
            <a:headEnd/>
            <a:tailEnd/>
          </a:ln>
        </p:spPr>
        <p:txBody>
          <a:bodyPr wrap="none">
            <a:spAutoFit/>
          </a:bodyPr>
          <a:lstStyle/>
          <a:p>
            <a:r>
              <a:rPr lang="nl-NL"/>
              <a:t>12. Zuigkracht, opladen mobiele zuigpomp</a:t>
            </a:r>
            <a:endParaRPr lang="en-US"/>
          </a:p>
        </p:txBody>
      </p:sp>
      <p:sp>
        <p:nvSpPr>
          <p:cNvPr id="75785" name="Text Box 9"/>
          <p:cNvSpPr txBox="1">
            <a:spLocks noChangeArrowheads="1"/>
          </p:cNvSpPr>
          <p:nvPr/>
        </p:nvSpPr>
        <p:spPr bwMode="auto">
          <a:xfrm>
            <a:off x="1116013" y="4816475"/>
            <a:ext cx="5086350" cy="366713"/>
          </a:xfrm>
          <a:prstGeom prst="rect">
            <a:avLst/>
          </a:prstGeom>
          <a:noFill/>
          <a:ln w="9525">
            <a:noFill/>
            <a:miter lim="800000"/>
            <a:headEnd/>
            <a:tailEnd/>
          </a:ln>
        </p:spPr>
        <p:txBody>
          <a:bodyPr wrap="none">
            <a:spAutoFit/>
          </a:bodyPr>
          <a:lstStyle/>
          <a:p>
            <a:r>
              <a:rPr lang="nl-NL"/>
              <a:t>13. Uitzuigbenodigdheden, ambuballon, noodset</a:t>
            </a:r>
            <a:endParaRPr lang="en-US"/>
          </a:p>
        </p:txBody>
      </p:sp>
      <p:sp>
        <p:nvSpPr>
          <p:cNvPr id="75786" name="Text Box 10"/>
          <p:cNvSpPr txBox="1">
            <a:spLocks noChangeArrowheads="1"/>
          </p:cNvSpPr>
          <p:nvPr/>
        </p:nvSpPr>
        <p:spPr bwMode="auto">
          <a:xfrm>
            <a:off x="1116013" y="5321300"/>
            <a:ext cx="2241550" cy="366713"/>
          </a:xfrm>
          <a:prstGeom prst="rect">
            <a:avLst/>
          </a:prstGeom>
          <a:noFill/>
          <a:ln w="9525">
            <a:noFill/>
            <a:miter lim="800000"/>
            <a:headEnd/>
            <a:tailEnd/>
          </a:ln>
        </p:spPr>
        <p:txBody>
          <a:bodyPr wrap="none">
            <a:spAutoFit/>
          </a:bodyPr>
          <a:lstStyle/>
          <a:p>
            <a:r>
              <a:rPr lang="nl-NL"/>
              <a:t>14. 1 maal per week</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5780"/>
                                        </p:tgtEl>
                                        <p:attrNameLst>
                                          <p:attrName>style.visibility</p:attrName>
                                        </p:attrNameLst>
                                      </p:cBhvr>
                                      <p:to>
                                        <p:strVal val="visible"/>
                                      </p:to>
                                    </p:set>
                                    <p:anim calcmode="lin" valueType="num">
                                      <p:cBhvr additive="base">
                                        <p:cTn id="13" dur="1000" fill="hold"/>
                                        <p:tgtEl>
                                          <p:spTgt spid="75780"/>
                                        </p:tgtEl>
                                        <p:attrNameLst>
                                          <p:attrName>ppt_x</p:attrName>
                                        </p:attrNameLst>
                                      </p:cBhvr>
                                      <p:tavLst>
                                        <p:tav tm="0">
                                          <p:val>
                                            <p:strVal val="#ppt_x"/>
                                          </p:val>
                                        </p:tav>
                                        <p:tav tm="100000">
                                          <p:val>
                                            <p:strVal val="#ppt_x"/>
                                          </p:val>
                                        </p:tav>
                                      </p:tavLst>
                                    </p:anim>
                                    <p:anim calcmode="lin" valueType="num">
                                      <p:cBhvr additive="base">
                                        <p:cTn id="14" dur="1000" fill="hold"/>
                                        <p:tgtEl>
                                          <p:spTgt spid="757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1000" fill="hold"/>
                                        <p:tgtEl>
                                          <p:spTgt spid="75781"/>
                                        </p:tgtEl>
                                        <p:attrNameLst>
                                          <p:attrName>ppt_x</p:attrName>
                                        </p:attrNameLst>
                                      </p:cBhvr>
                                      <p:tavLst>
                                        <p:tav tm="0">
                                          <p:val>
                                            <p:strVal val="#ppt_x"/>
                                          </p:val>
                                        </p:tav>
                                        <p:tav tm="100000">
                                          <p:val>
                                            <p:strVal val="#ppt_x"/>
                                          </p:val>
                                        </p:tav>
                                      </p:tavLst>
                                    </p:anim>
                                    <p:anim calcmode="lin" valueType="num">
                                      <p:cBhvr additive="base">
                                        <p:cTn id="20" dur="10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75782">
                                            <p:txEl>
                                              <p:pRg st="0" end="0"/>
                                            </p:txEl>
                                          </p:spTgt>
                                        </p:tgtEl>
                                        <p:attrNameLst>
                                          <p:attrName>style.visibility</p:attrName>
                                        </p:attrNameLst>
                                      </p:cBhvr>
                                      <p:to>
                                        <p:strVal val="visible"/>
                                      </p:to>
                                    </p:set>
                                    <p:anim calcmode="lin" valueType="num">
                                      <p:cBhvr additive="base">
                                        <p:cTn id="25" dur="1000" fill="hold"/>
                                        <p:tgtEl>
                                          <p:spTgt spid="75782">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57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5783"/>
                                        </p:tgtEl>
                                        <p:attrNameLst>
                                          <p:attrName>style.visibility</p:attrName>
                                        </p:attrNameLst>
                                      </p:cBhvr>
                                      <p:to>
                                        <p:strVal val="visible"/>
                                      </p:to>
                                    </p:set>
                                    <p:anim calcmode="lin" valueType="num">
                                      <p:cBhvr additive="base">
                                        <p:cTn id="31" dur="1000" fill="hold"/>
                                        <p:tgtEl>
                                          <p:spTgt spid="75783"/>
                                        </p:tgtEl>
                                        <p:attrNameLst>
                                          <p:attrName>ppt_x</p:attrName>
                                        </p:attrNameLst>
                                      </p:cBhvr>
                                      <p:tavLst>
                                        <p:tav tm="0">
                                          <p:val>
                                            <p:strVal val="#ppt_x"/>
                                          </p:val>
                                        </p:tav>
                                        <p:tav tm="100000">
                                          <p:val>
                                            <p:strVal val="#ppt_x"/>
                                          </p:val>
                                        </p:tav>
                                      </p:tavLst>
                                    </p:anim>
                                    <p:anim calcmode="lin" valueType="num">
                                      <p:cBhvr additive="base">
                                        <p:cTn id="32" dur="1000" fill="hold"/>
                                        <p:tgtEl>
                                          <p:spTgt spid="757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5784"/>
                                        </p:tgtEl>
                                        <p:attrNameLst>
                                          <p:attrName>style.visibility</p:attrName>
                                        </p:attrNameLst>
                                      </p:cBhvr>
                                      <p:to>
                                        <p:strVal val="visible"/>
                                      </p:to>
                                    </p:set>
                                    <p:anim calcmode="lin" valueType="num">
                                      <p:cBhvr additive="base">
                                        <p:cTn id="37" dur="1000" fill="hold"/>
                                        <p:tgtEl>
                                          <p:spTgt spid="75784"/>
                                        </p:tgtEl>
                                        <p:attrNameLst>
                                          <p:attrName>ppt_x</p:attrName>
                                        </p:attrNameLst>
                                      </p:cBhvr>
                                      <p:tavLst>
                                        <p:tav tm="0">
                                          <p:val>
                                            <p:strVal val="#ppt_x"/>
                                          </p:val>
                                        </p:tav>
                                        <p:tav tm="100000">
                                          <p:val>
                                            <p:strVal val="#ppt_x"/>
                                          </p:val>
                                        </p:tav>
                                      </p:tavLst>
                                    </p:anim>
                                    <p:anim calcmode="lin" valueType="num">
                                      <p:cBhvr additive="base">
                                        <p:cTn id="38" dur="1000" fill="hold"/>
                                        <p:tgtEl>
                                          <p:spTgt spid="7578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75785"/>
                                        </p:tgtEl>
                                        <p:attrNameLst>
                                          <p:attrName>style.visibility</p:attrName>
                                        </p:attrNameLst>
                                      </p:cBhvr>
                                      <p:to>
                                        <p:strVal val="visible"/>
                                      </p:to>
                                    </p:set>
                                    <p:anim calcmode="lin" valueType="num">
                                      <p:cBhvr additive="base">
                                        <p:cTn id="43" dur="1000" fill="hold"/>
                                        <p:tgtEl>
                                          <p:spTgt spid="75785"/>
                                        </p:tgtEl>
                                        <p:attrNameLst>
                                          <p:attrName>ppt_x</p:attrName>
                                        </p:attrNameLst>
                                      </p:cBhvr>
                                      <p:tavLst>
                                        <p:tav tm="0">
                                          <p:val>
                                            <p:strVal val="#ppt_x"/>
                                          </p:val>
                                        </p:tav>
                                        <p:tav tm="100000">
                                          <p:val>
                                            <p:strVal val="#ppt_x"/>
                                          </p:val>
                                        </p:tav>
                                      </p:tavLst>
                                    </p:anim>
                                    <p:anim calcmode="lin" valueType="num">
                                      <p:cBhvr additive="base">
                                        <p:cTn id="44" dur="1000" fill="hold"/>
                                        <p:tgtEl>
                                          <p:spTgt spid="7578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75786"/>
                                        </p:tgtEl>
                                        <p:attrNameLst>
                                          <p:attrName>style.visibility</p:attrName>
                                        </p:attrNameLst>
                                      </p:cBhvr>
                                      <p:to>
                                        <p:strVal val="visible"/>
                                      </p:to>
                                    </p:set>
                                    <p:anim calcmode="lin" valueType="num">
                                      <p:cBhvr additive="base">
                                        <p:cTn id="49" dur="1000" fill="hold"/>
                                        <p:tgtEl>
                                          <p:spTgt spid="75786"/>
                                        </p:tgtEl>
                                        <p:attrNameLst>
                                          <p:attrName>ppt_x</p:attrName>
                                        </p:attrNameLst>
                                      </p:cBhvr>
                                      <p:tavLst>
                                        <p:tav tm="0">
                                          <p:val>
                                            <p:strVal val="#ppt_x"/>
                                          </p:val>
                                        </p:tav>
                                        <p:tav tm="100000">
                                          <p:val>
                                            <p:strVal val="#ppt_x"/>
                                          </p:val>
                                        </p:tav>
                                      </p:tavLst>
                                    </p:anim>
                                    <p:anim calcmode="lin" valueType="num">
                                      <p:cBhvr additive="base">
                                        <p:cTn id="50" dur="1000" fill="hold"/>
                                        <p:tgtEl>
                                          <p:spTgt spid="757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5780" grpId="0"/>
      <p:bldP spid="75781" grpId="0"/>
      <p:bldP spid="75783" grpId="0"/>
      <p:bldP spid="75784" grpId="0"/>
      <p:bldP spid="75785" grpId="0"/>
      <p:bldP spid="757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Tijdelijke aanduiding voor inhoud 5" descr="http://www.presentermedia.com/tp/2QHeGMUm/question_mark_rotate.gif">
            <a:hlinkClick r:id="rId2"/>
          </p:cNvPr>
          <p:cNvPicPr>
            <a:picLocks noGrp="1"/>
          </p:cNvPicPr>
          <p:nvPr>
            <p:ph idx="4294967295"/>
          </p:nvPr>
        </p:nvPicPr>
        <p:blipFill>
          <a:blip r:embed="rId3"/>
          <a:srcRect/>
          <a:stretch>
            <a:fillRect/>
          </a:stretch>
        </p:blipFill>
        <p:spPr>
          <a:xfrm>
            <a:off x="2339975" y="836613"/>
            <a:ext cx="5184775" cy="5256212"/>
          </a:xfr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389063" y="609600"/>
            <a:ext cx="7754937" cy="1143000"/>
          </a:xfrm>
        </p:spPr>
        <p:txBody>
          <a:bodyPr/>
          <a:lstStyle/>
          <a:p>
            <a:pPr>
              <a:defRPr/>
            </a:pPr>
            <a:r>
              <a:rPr lang="nl-NL" dirty="0" smtClean="0"/>
              <a:t>                                 </a:t>
            </a:r>
            <a:br>
              <a:rPr lang="nl-NL" dirty="0" smtClean="0"/>
            </a:br>
            <a:r>
              <a:rPr lang="nl-NL" dirty="0"/>
              <a:t/>
            </a:r>
            <a:br>
              <a:rPr lang="nl-NL" dirty="0"/>
            </a:br>
            <a:r>
              <a:rPr lang="nl-NL" dirty="0" smtClean="0"/>
              <a:t/>
            </a:r>
            <a:br>
              <a:rPr lang="nl-NL" dirty="0" smtClean="0"/>
            </a:br>
            <a:r>
              <a:rPr lang="nl-NL" dirty="0"/>
              <a:t> </a:t>
            </a:r>
            <a:r>
              <a:rPr lang="nl-NL" dirty="0" smtClean="0"/>
              <a:t>                             TOETS</a:t>
            </a:r>
            <a:endParaRPr lang="nl-NL"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8888" y="404813"/>
            <a:ext cx="7364412" cy="1143000"/>
          </a:xfrm>
        </p:spPr>
        <p:txBody>
          <a:bodyPr/>
          <a:lstStyle/>
          <a:p>
            <a:pPr>
              <a:defRPr/>
            </a:pPr>
            <a:r>
              <a:rPr lang="nl-NL" sz="4000" dirty="0" smtClean="0">
                <a:effectLst>
                  <a:outerShdw blurRad="38100" dist="38100" dir="2700000" algn="tl">
                    <a:srgbClr val="000000"/>
                  </a:outerShdw>
                </a:effectLst>
                <a:latin typeface="Arial" charset="0"/>
              </a:rPr>
              <a:t>Inhoud aanvullend op indicatie</a:t>
            </a:r>
            <a:endParaRPr lang="nl-NL" sz="4000" dirty="0" smtClean="0">
              <a:latin typeface="Arial" charset="0"/>
            </a:endParaRPr>
          </a:p>
        </p:txBody>
      </p:sp>
      <p:sp>
        <p:nvSpPr>
          <p:cNvPr id="7171" name="Rectangle 3"/>
          <p:cNvSpPr>
            <a:spLocks noGrp="1" noChangeArrowheads="1"/>
          </p:cNvSpPr>
          <p:nvPr>
            <p:ph type="body" idx="1"/>
          </p:nvPr>
        </p:nvSpPr>
        <p:spPr>
          <a:xfrm>
            <a:off x="1403350" y="1341438"/>
            <a:ext cx="7364413" cy="4752975"/>
          </a:xfrm>
        </p:spPr>
        <p:txBody>
          <a:bodyPr/>
          <a:lstStyle/>
          <a:p>
            <a:pPr marL="457200" indent="-457200">
              <a:lnSpc>
                <a:spcPct val="150000"/>
              </a:lnSpc>
              <a:buFont typeface="+mj-lt"/>
              <a:buAutoNum type="arabicPeriod"/>
              <a:defRPr/>
            </a:pPr>
            <a:r>
              <a:rPr lang="nl-NL" sz="2000" b="1" dirty="0" smtClean="0">
                <a:latin typeface="Arial" charset="0"/>
              </a:rPr>
              <a:t>Chronische beademing in Nederland</a:t>
            </a:r>
          </a:p>
          <a:p>
            <a:pPr marL="457200" indent="-457200">
              <a:lnSpc>
                <a:spcPct val="150000"/>
              </a:lnSpc>
              <a:buFont typeface="+mj-lt"/>
              <a:buAutoNum type="arabicPeriod"/>
              <a:defRPr/>
            </a:pPr>
            <a:r>
              <a:rPr lang="nl-NL" sz="2000" dirty="0" smtClean="0">
                <a:latin typeface="Arial" charset="0"/>
              </a:rPr>
              <a:t>Anatomie/fysiologie ademhaling en </a:t>
            </a:r>
            <a:r>
              <a:rPr lang="nl-NL" sz="2000" dirty="0" err="1" smtClean="0">
                <a:latin typeface="Arial" charset="0"/>
              </a:rPr>
              <a:t>tracheostoma</a:t>
            </a:r>
            <a:endParaRPr lang="nl-NL" sz="2000" dirty="0" smtClean="0">
              <a:latin typeface="Arial" charset="0"/>
            </a:endParaRPr>
          </a:p>
          <a:p>
            <a:pPr marL="457200" indent="-457200">
              <a:lnSpc>
                <a:spcPct val="150000"/>
              </a:lnSpc>
              <a:buFont typeface="+mj-lt"/>
              <a:buAutoNum type="arabicPeriod"/>
              <a:defRPr/>
            </a:pPr>
            <a:r>
              <a:rPr lang="nl-NL" sz="2000" dirty="0">
                <a:latin typeface="Arial" charset="0"/>
              </a:rPr>
              <a:t> Problemen met de </a:t>
            </a:r>
            <a:r>
              <a:rPr lang="nl-NL" sz="2000" dirty="0" smtClean="0">
                <a:latin typeface="Arial" charset="0"/>
              </a:rPr>
              <a:t>ademhaling</a:t>
            </a:r>
          </a:p>
          <a:p>
            <a:pPr marL="457200" indent="-457200">
              <a:lnSpc>
                <a:spcPct val="150000"/>
              </a:lnSpc>
              <a:buFont typeface="+mj-lt"/>
              <a:buAutoNum type="arabicPeriod"/>
              <a:defRPr/>
            </a:pPr>
            <a:r>
              <a:rPr lang="nl-NL" sz="2000" dirty="0" smtClean="0">
                <a:latin typeface="Arial" charset="0"/>
              </a:rPr>
              <a:t>Casuïstiek</a:t>
            </a:r>
          </a:p>
          <a:p>
            <a:pPr marL="457200" indent="-457200">
              <a:lnSpc>
                <a:spcPct val="150000"/>
              </a:lnSpc>
              <a:buFont typeface="+mj-lt"/>
              <a:buAutoNum type="arabicPeriod"/>
              <a:defRPr/>
            </a:pPr>
            <a:r>
              <a:rPr lang="nl-NL" sz="2000" dirty="0">
                <a:latin typeface="Arial" charset="0"/>
              </a:rPr>
              <a:t>Acute situaties</a:t>
            </a:r>
          </a:p>
          <a:p>
            <a:pPr marL="457200" indent="-457200">
              <a:lnSpc>
                <a:spcPct val="150000"/>
              </a:lnSpc>
              <a:buFont typeface="+mj-lt"/>
              <a:buAutoNum type="arabicPeriod"/>
              <a:defRPr/>
            </a:pPr>
            <a:r>
              <a:rPr lang="nl-NL" sz="2000" dirty="0" smtClean="0">
                <a:latin typeface="Arial" charset="0"/>
              </a:rPr>
              <a:t>Toets</a:t>
            </a:r>
          </a:p>
          <a:p>
            <a:pPr marL="457200" indent="-457200">
              <a:lnSpc>
                <a:spcPct val="150000"/>
              </a:lnSpc>
              <a:buFont typeface="+mj-lt"/>
              <a:buAutoNum type="arabicPeriod"/>
              <a:defRPr/>
            </a:pPr>
            <a:r>
              <a:rPr lang="nl-NL" sz="2000" dirty="0" smtClean="0">
                <a:solidFill>
                  <a:schemeClr val="tx2"/>
                </a:solidFill>
                <a:latin typeface="Arial" charset="0"/>
              </a:rPr>
              <a:t>Apparatuur en hulpmiddelen</a:t>
            </a:r>
          </a:p>
          <a:p>
            <a:pPr marL="457200" indent="-457200">
              <a:lnSpc>
                <a:spcPct val="150000"/>
              </a:lnSpc>
              <a:buFont typeface="+mj-lt"/>
              <a:buAutoNum type="arabicPeriod"/>
              <a:defRPr/>
            </a:pPr>
            <a:r>
              <a:rPr lang="nl-NL" sz="2000" dirty="0" smtClean="0">
                <a:latin typeface="Arial" charset="0"/>
              </a:rPr>
              <a:t>Long Volume Recruitment</a:t>
            </a:r>
            <a:r>
              <a:rPr lang="nl-NL" dirty="0" smtClean="0">
                <a:latin typeface="Arial" charset="0"/>
              </a:rPr>
              <a:t> </a:t>
            </a:r>
          </a:p>
          <a:p>
            <a:pPr lvl="1">
              <a:lnSpc>
                <a:spcPct val="150000"/>
              </a:lnSpc>
              <a:defRPr/>
            </a:pPr>
            <a:endParaRPr lang="nl-NL" dirty="0" smtClean="0">
              <a:latin typeface="Arial" charset="0"/>
            </a:endParaRPr>
          </a:p>
          <a:p>
            <a:pPr>
              <a:lnSpc>
                <a:spcPct val="150000"/>
              </a:lnSpc>
              <a:defRPr/>
            </a:pPr>
            <a:endParaRPr lang="nl-NL" dirty="0" smtClean="0">
              <a:latin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1389063" y="773113"/>
            <a:ext cx="5846762" cy="1143000"/>
          </a:xfrm>
        </p:spPr>
        <p:txBody>
          <a:bodyPr/>
          <a:lstStyle/>
          <a:p>
            <a:pPr>
              <a:defRPr/>
            </a:pPr>
            <a:r>
              <a:rPr lang="nl-NL" smtClean="0">
                <a:effectLst>
                  <a:outerShdw blurRad="38100" dist="38100" dir="2700000" algn="tl">
                    <a:srgbClr val="000000"/>
                  </a:outerShdw>
                </a:effectLst>
                <a:latin typeface="Arial" charset="0"/>
                <a:cs typeface="Arial" charset="0"/>
              </a:rPr>
              <a:t>Beademingsmachines</a:t>
            </a:r>
            <a:r>
              <a:rPr lang="nl-NL" smtClean="0"/>
              <a:t> </a:t>
            </a:r>
            <a:endParaRPr lang="en-US" smtClean="0"/>
          </a:p>
        </p:txBody>
      </p:sp>
      <p:pic>
        <p:nvPicPr>
          <p:cNvPr id="100354" name="Picture 17" descr="A_Elisee150"/>
          <p:cNvPicPr>
            <a:picLocks noChangeAspect="1" noChangeArrowheads="1"/>
          </p:cNvPicPr>
          <p:nvPr/>
        </p:nvPicPr>
        <p:blipFill>
          <a:blip r:embed="rId2"/>
          <a:srcRect/>
          <a:stretch>
            <a:fillRect/>
          </a:stretch>
        </p:blipFill>
        <p:spPr bwMode="auto">
          <a:xfrm>
            <a:off x="1403350" y="2457450"/>
            <a:ext cx="3529013" cy="2339975"/>
          </a:xfrm>
          <a:prstGeom prst="rect">
            <a:avLst/>
          </a:prstGeom>
          <a:noFill/>
          <a:ln w="9525">
            <a:noFill/>
            <a:miter lim="800000"/>
            <a:headEnd/>
            <a:tailEnd/>
          </a:ln>
        </p:spPr>
      </p:pic>
      <p:pic>
        <p:nvPicPr>
          <p:cNvPr id="100355" name="Picture 6">
            <a:hlinkClick r:id="rId3"/>
          </p:cNvPr>
          <p:cNvPicPr>
            <a:picLocks noChangeAspect="1" noChangeArrowheads="1"/>
          </p:cNvPicPr>
          <p:nvPr/>
        </p:nvPicPr>
        <p:blipFill>
          <a:blip r:embed="rId4"/>
          <a:srcRect/>
          <a:stretch>
            <a:fillRect/>
          </a:stretch>
        </p:blipFill>
        <p:spPr bwMode="auto">
          <a:xfrm>
            <a:off x="5580063" y="2205038"/>
            <a:ext cx="2808287" cy="2808287"/>
          </a:xfrm>
          <a:prstGeom prst="rect">
            <a:avLst/>
          </a:prstGeom>
          <a:noFill/>
          <a:ln w="9525">
            <a:noFill/>
            <a:miter lim="800000"/>
            <a:headEnd/>
            <a:tailEnd/>
          </a:ln>
        </p:spPr>
      </p:pic>
      <p:sp>
        <p:nvSpPr>
          <p:cNvPr id="100356" name="Tekstvak 6"/>
          <p:cNvSpPr txBox="1">
            <a:spLocks noChangeArrowheads="1"/>
          </p:cNvSpPr>
          <p:nvPr/>
        </p:nvSpPr>
        <p:spPr bwMode="auto">
          <a:xfrm>
            <a:off x="1763713" y="4941888"/>
            <a:ext cx="2952750" cy="522287"/>
          </a:xfrm>
          <a:prstGeom prst="rect">
            <a:avLst/>
          </a:prstGeom>
          <a:noFill/>
          <a:ln w="9525">
            <a:noFill/>
            <a:miter lim="800000"/>
            <a:headEnd/>
            <a:tailEnd/>
          </a:ln>
        </p:spPr>
        <p:txBody>
          <a:bodyPr>
            <a:spAutoFit/>
          </a:bodyPr>
          <a:lstStyle/>
          <a:p>
            <a:r>
              <a:rPr lang="nl-NL" sz="2800"/>
              <a:t>Elisee</a:t>
            </a:r>
          </a:p>
        </p:txBody>
      </p:sp>
      <p:sp>
        <p:nvSpPr>
          <p:cNvPr id="100357" name="Tekstvak 7"/>
          <p:cNvSpPr txBox="1">
            <a:spLocks noChangeArrowheads="1"/>
          </p:cNvSpPr>
          <p:nvPr/>
        </p:nvSpPr>
        <p:spPr bwMode="auto">
          <a:xfrm>
            <a:off x="6011863" y="5516563"/>
            <a:ext cx="2447925" cy="523875"/>
          </a:xfrm>
          <a:prstGeom prst="rect">
            <a:avLst/>
          </a:prstGeom>
          <a:noFill/>
          <a:ln w="9525">
            <a:noFill/>
            <a:miter lim="800000"/>
            <a:headEnd/>
            <a:tailEnd/>
          </a:ln>
        </p:spPr>
        <p:txBody>
          <a:bodyPr>
            <a:spAutoFit/>
          </a:bodyPr>
          <a:lstStyle/>
          <a:p>
            <a:r>
              <a:rPr lang="nl-NL" sz="2800"/>
              <a:t>Trilogy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7450" y="836613"/>
            <a:ext cx="8064500" cy="1155700"/>
          </a:xfrm>
        </p:spPr>
        <p:txBody>
          <a:bodyPr/>
          <a:lstStyle/>
          <a:p>
            <a:pPr>
              <a:defRPr/>
            </a:pPr>
            <a:r>
              <a:rPr lang="en-GB" smtClean="0"/>
              <a:t/>
            </a:r>
            <a:br>
              <a:rPr lang="en-GB" smtClean="0"/>
            </a:br>
            <a:r>
              <a:rPr lang="en-GB" sz="4000" smtClean="0">
                <a:latin typeface="Arial" charset="0"/>
              </a:rPr>
              <a:t>Centra voor Thuisbeademing </a:t>
            </a:r>
            <a:br>
              <a:rPr lang="en-GB" sz="4000" smtClean="0">
                <a:latin typeface="Arial" charset="0"/>
              </a:rPr>
            </a:br>
            <a:r>
              <a:rPr lang="en-GB" sz="4000" smtClean="0">
                <a:latin typeface="Arial" charset="0"/>
              </a:rPr>
              <a:t>in  Nederland</a:t>
            </a:r>
            <a:r>
              <a:rPr lang="en-GB" smtClean="0"/>
              <a:t/>
            </a:r>
            <a:br>
              <a:rPr lang="en-GB" smtClean="0"/>
            </a:br>
            <a:endParaRPr lang="nl-NL" sz="4000" smtClean="0"/>
          </a:p>
        </p:txBody>
      </p:sp>
      <p:sp>
        <p:nvSpPr>
          <p:cNvPr id="1028" name="Rectangle 3"/>
          <p:cNvSpPr>
            <a:spLocks noGrp="1" noChangeArrowheads="1"/>
          </p:cNvSpPr>
          <p:nvPr>
            <p:ph type="body" idx="1"/>
          </p:nvPr>
        </p:nvSpPr>
        <p:spPr/>
        <p:txBody>
          <a:bodyPr/>
          <a:lstStyle/>
          <a:p>
            <a:pPr>
              <a:defRPr/>
            </a:pPr>
            <a:endParaRPr lang="nl-NL" dirty="0" smtClean="0">
              <a:latin typeface="Arial" charset="0"/>
            </a:endParaRPr>
          </a:p>
          <a:p>
            <a:pPr>
              <a:defRPr/>
            </a:pPr>
            <a:endParaRPr lang="nl-NL" dirty="0" smtClean="0">
              <a:latin typeface="Arial" charset="0"/>
            </a:endParaRPr>
          </a:p>
          <a:p>
            <a:pPr>
              <a:defRPr/>
            </a:pPr>
            <a:r>
              <a:rPr lang="nl-NL" sz="2800" dirty="0" smtClean="0">
                <a:effectLst>
                  <a:outerShdw blurRad="38100" dist="38100" dir="2700000" algn="tl">
                    <a:srgbClr val="000000">
                      <a:alpha val="43137"/>
                    </a:srgbClr>
                  </a:outerShdw>
                </a:effectLst>
                <a:latin typeface="Arial" charset="0"/>
              </a:rPr>
              <a:t>Groningen</a:t>
            </a:r>
          </a:p>
          <a:p>
            <a:pPr>
              <a:defRPr/>
            </a:pPr>
            <a:r>
              <a:rPr lang="nl-NL" sz="2800" dirty="0" smtClean="0">
                <a:effectLst>
                  <a:outerShdw blurRad="38100" dist="38100" dir="2700000" algn="tl">
                    <a:srgbClr val="000000">
                      <a:alpha val="43137"/>
                    </a:srgbClr>
                  </a:outerShdw>
                </a:effectLst>
                <a:latin typeface="Arial" charset="0"/>
              </a:rPr>
              <a:t>Maastricht                      </a:t>
            </a:r>
          </a:p>
          <a:p>
            <a:pPr>
              <a:defRPr/>
            </a:pPr>
            <a:r>
              <a:rPr lang="nl-NL" sz="2800" dirty="0" smtClean="0">
                <a:effectLst>
                  <a:outerShdw blurRad="38100" dist="38100" dir="2700000" algn="tl">
                    <a:srgbClr val="000000">
                      <a:alpha val="43137"/>
                    </a:srgbClr>
                  </a:outerShdw>
                </a:effectLst>
                <a:latin typeface="Arial" charset="0"/>
              </a:rPr>
              <a:t>Rotterdam</a:t>
            </a:r>
          </a:p>
          <a:p>
            <a:pPr>
              <a:defRPr/>
            </a:pPr>
            <a:r>
              <a:rPr lang="nl-NL" sz="2800" dirty="0" smtClean="0">
                <a:effectLst>
                  <a:outerShdw blurRad="38100" dist="38100" dir="2700000" algn="tl">
                    <a:srgbClr val="000000">
                      <a:alpha val="43137"/>
                    </a:srgbClr>
                  </a:outerShdw>
                </a:effectLst>
                <a:latin typeface="Arial" charset="0"/>
              </a:rPr>
              <a:t>Utrecht</a:t>
            </a:r>
          </a:p>
          <a:p>
            <a:pPr>
              <a:buFontTx/>
              <a:buNone/>
              <a:defRPr/>
            </a:pPr>
            <a:endParaRPr lang="nl-NL" dirty="0" smtClean="0"/>
          </a:p>
        </p:txBody>
      </p:sp>
      <p:graphicFrame>
        <p:nvGraphicFramePr>
          <p:cNvPr id="1040" name="Object 16"/>
          <p:cNvGraphicFramePr>
            <a:graphicFrameLocks noChangeAspect="1"/>
          </p:cNvGraphicFramePr>
          <p:nvPr/>
        </p:nvGraphicFramePr>
        <p:xfrm>
          <a:off x="5219700" y="1773238"/>
          <a:ext cx="3116263" cy="4486275"/>
        </p:xfrm>
        <a:graphic>
          <a:graphicData uri="http://schemas.openxmlformats.org/presentationml/2006/ole">
            <mc:AlternateContent xmlns:mc="http://schemas.openxmlformats.org/markup-compatibility/2006">
              <mc:Choice xmlns:v="urn:schemas-microsoft-com:vml" Requires="v">
                <p:oleObj spid="_x0000_s1044" name="Photo Editor-foto" r:id="rId4" imgW="3809524" imgH="4486901" progId="">
                  <p:embed/>
                </p:oleObj>
              </mc:Choice>
              <mc:Fallback>
                <p:oleObj name="Photo Editor-foto" r:id="rId4" imgW="3809524" imgH="4486901"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1773238"/>
                        <a:ext cx="311626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Rectangle 5"/>
          <p:cNvSpPr>
            <a:spLocks noChangeArrowheads="1"/>
          </p:cNvSpPr>
          <p:nvPr/>
        </p:nvSpPr>
        <p:spPr bwMode="auto">
          <a:xfrm>
            <a:off x="3581400" y="3429000"/>
            <a:ext cx="1219200" cy="1447800"/>
          </a:xfrm>
          <a:prstGeom prst="rect">
            <a:avLst/>
          </a:prstGeom>
          <a:noFill/>
          <a:ln w="12700" cap="sq">
            <a:noFill/>
            <a:miter lim="800000"/>
            <a:headEnd type="none" w="sm" len="sm"/>
            <a:tailEnd type="none" w="sm" len="sm"/>
          </a:ln>
          <a:effectLst/>
        </p:spPr>
        <p:txBody>
          <a:bodyPr/>
          <a:lstStyle/>
          <a:p>
            <a:pPr marL="342900" indent="-342900">
              <a:lnSpc>
                <a:spcPct val="90000"/>
              </a:lnSpc>
              <a:spcBef>
                <a:spcPct val="20000"/>
              </a:spcBef>
              <a:buClr>
                <a:srgbClr val="FFA015"/>
              </a:buClr>
              <a:buSzPct val="75000"/>
              <a:buFont typeface="Wingdings" pitchFamily="2" charset="2"/>
              <a:buChar char="n"/>
              <a:defRPr/>
            </a:pPr>
            <a:endParaRPr lang="en-US" sz="2400" b="1">
              <a:solidFill>
                <a:srgbClr val="FFFFFF"/>
              </a:solidFill>
              <a:effectLst>
                <a:outerShdw blurRad="38100" dist="38100" dir="2700000" algn="tl">
                  <a:srgbClr val="000000"/>
                </a:outerShdw>
              </a:effectLst>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1187450" y="404813"/>
            <a:ext cx="7754938" cy="1143000"/>
          </a:xfrm>
        </p:spPr>
        <p:txBody>
          <a:bodyPr/>
          <a:lstStyle/>
          <a:p>
            <a:pPr>
              <a:defRPr/>
            </a:pPr>
            <a:r>
              <a:rPr lang="nl-NL" smtClean="0">
                <a:latin typeface="Arial" charset="0"/>
                <a:cs typeface="Arial" charset="0"/>
              </a:rPr>
              <a:t>Alarmen beademingsmachines</a:t>
            </a:r>
          </a:p>
        </p:txBody>
      </p:sp>
      <p:sp>
        <p:nvSpPr>
          <p:cNvPr id="3" name="Tijdelijke aanduiding voor inhoud 2"/>
          <p:cNvSpPr>
            <a:spLocks noGrp="1"/>
          </p:cNvSpPr>
          <p:nvPr>
            <p:ph idx="1"/>
          </p:nvPr>
        </p:nvSpPr>
        <p:spPr/>
        <p:txBody>
          <a:bodyPr/>
          <a:lstStyle/>
          <a:p>
            <a:pPr marL="0" indent="0">
              <a:buFontTx/>
              <a:buNone/>
              <a:defRPr/>
            </a:pPr>
            <a:endParaRPr lang="nl-NL" dirty="0" smtClean="0"/>
          </a:p>
          <a:p>
            <a:pPr>
              <a:defRPr/>
            </a:pPr>
            <a:endParaRPr lang="nl-NL" dirty="0"/>
          </a:p>
          <a:p>
            <a:pPr>
              <a:defRPr/>
            </a:pPr>
            <a:endParaRPr lang="nl-NL" dirty="0" smtClean="0"/>
          </a:p>
          <a:p>
            <a:pPr>
              <a:defRPr/>
            </a:pPr>
            <a:endParaRPr lang="nl-NL" dirty="0"/>
          </a:p>
          <a:p>
            <a:pPr marL="0" indent="0">
              <a:buFontTx/>
              <a:buNone/>
              <a:defRPr/>
            </a:pPr>
            <a:endParaRPr lang="nl-NL" dirty="0" smtClean="0"/>
          </a:p>
        </p:txBody>
      </p:sp>
      <p:graphicFrame>
        <p:nvGraphicFramePr>
          <p:cNvPr id="4" name="Tabel 3"/>
          <p:cNvGraphicFramePr>
            <a:graphicFrameLocks noGrp="1"/>
          </p:cNvGraphicFramePr>
          <p:nvPr/>
        </p:nvGraphicFramePr>
        <p:xfrm>
          <a:off x="1547813" y="1628775"/>
          <a:ext cx="6553200" cy="4011613"/>
        </p:xfrm>
        <a:graphic>
          <a:graphicData uri="http://schemas.openxmlformats.org/drawingml/2006/table">
            <a:tbl>
              <a:tblPr firstRow="1" bandRow="1">
                <a:tableStyleId>{5C22544A-7EE6-4342-B048-85BDC9FD1C3A}</a:tableStyleId>
              </a:tblPr>
              <a:tblGrid>
                <a:gridCol w="1656303"/>
                <a:gridCol w="4896897"/>
              </a:tblGrid>
              <a:tr h="504152">
                <a:tc gridSpan="2">
                  <a:txBody>
                    <a:bodyPr/>
                    <a:lstStyle/>
                    <a:p>
                      <a:endParaRPr lang="nl-NL" sz="1800" dirty="0"/>
                    </a:p>
                  </a:txBody>
                  <a:tcPr marL="91447" marR="91447" marT="45729" marB="45729"/>
                </a:tc>
                <a:tc hMerge="1">
                  <a:txBody>
                    <a:bodyPr/>
                    <a:lstStyle/>
                    <a:p>
                      <a:endParaRPr lang="nl-NL"/>
                    </a:p>
                  </a:txBody>
                  <a:tcPr/>
                </a:tc>
              </a:tr>
              <a:tr h="720217">
                <a:tc>
                  <a:txBody>
                    <a:bodyPr/>
                    <a:lstStyle/>
                    <a:p>
                      <a:r>
                        <a:rPr lang="nl-NL" sz="1800" dirty="0" smtClean="0"/>
                        <a:t>LP</a:t>
                      </a:r>
                    </a:p>
                    <a:p>
                      <a:r>
                        <a:rPr lang="nl-NL" sz="1800" dirty="0" smtClean="0"/>
                        <a:t>Low </a:t>
                      </a:r>
                      <a:r>
                        <a:rPr lang="nl-NL" sz="1800" dirty="0" err="1" smtClean="0"/>
                        <a:t>Pressure</a:t>
                      </a:r>
                      <a:endParaRPr lang="nl-NL" sz="1800" dirty="0"/>
                    </a:p>
                  </a:txBody>
                  <a:tcPr marL="91447" marR="91447" marT="45729" marB="45729"/>
                </a:tc>
                <a:tc>
                  <a:txBody>
                    <a:bodyPr/>
                    <a:lstStyle/>
                    <a:p>
                      <a:r>
                        <a:rPr lang="nl-NL" sz="1800" dirty="0" smtClean="0"/>
                        <a:t>lage druk alarm wanneer er sprake is van een open</a:t>
                      </a:r>
                    </a:p>
                    <a:p>
                      <a:r>
                        <a:rPr lang="nl-NL" sz="1800" dirty="0" smtClean="0"/>
                        <a:t>circuit</a:t>
                      </a:r>
                      <a:endParaRPr lang="nl-NL" sz="1800" dirty="0"/>
                    </a:p>
                  </a:txBody>
                  <a:tcPr marL="91447" marR="91447" marT="45729" marB="45729"/>
                </a:tc>
              </a:tr>
              <a:tr h="792239">
                <a:tc>
                  <a:txBody>
                    <a:bodyPr/>
                    <a:lstStyle/>
                    <a:p>
                      <a:r>
                        <a:rPr lang="nl-NL" sz="1800" dirty="0" smtClean="0"/>
                        <a:t>HP</a:t>
                      </a:r>
                    </a:p>
                    <a:p>
                      <a:r>
                        <a:rPr lang="nl-NL" sz="1800" dirty="0" smtClean="0"/>
                        <a:t>High</a:t>
                      </a:r>
                      <a:r>
                        <a:rPr lang="nl-NL" sz="1800" baseline="0" dirty="0" smtClean="0"/>
                        <a:t> </a:t>
                      </a:r>
                      <a:r>
                        <a:rPr lang="nl-NL" sz="1800" baseline="0" dirty="0" err="1" smtClean="0"/>
                        <a:t>Pressure</a:t>
                      </a:r>
                      <a:endParaRPr lang="nl-NL" sz="1800" dirty="0"/>
                    </a:p>
                  </a:txBody>
                  <a:tcPr marL="91447" marR="91447" marT="45729" marB="45729"/>
                </a:tc>
                <a:tc>
                  <a:txBody>
                    <a:bodyPr/>
                    <a:lstStyle/>
                    <a:p>
                      <a:r>
                        <a:rPr lang="nl-NL" sz="1800" dirty="0" smtClean="0"/>
                        <a:t>hoge druk alarm  kan wijzen op sputum, dichtslibben</a:t>
                      </a:r>
                    </a:p>
                    <a:p>
                      <a:r>
                        <a:rPr lang="nl-NL" sz="1800" dirty="0" smtClean="0"/>
                        <a:t>van de canule of vocht in de </a:t>
                      </a:r>
                      <a:r>
                        <a:rPr lang="nl-NL" sz="1800" dirty="0" err="1" smtClean="0"/>
                        <a:t>druklijn</a:t>
                      </a:r>
                      <a:endParaRPr lang="nl-NL" sz="1800" dirty="0"/>
                    </a:p>
                  </a:txBody>
                  <a:tcPr marL="91447" marR="91447" marT="45729" marB="45729"/>
                </a:tc>
              </a:tr>
              <a:tr h="648196">
                <a:tc>
                  <a:txBody>
                    <a:bodyPr/>
                    <a:lstStyle/>
                    <a:p>
                      <a:r>
                        <a:rPr lang="nl-NL" sz="1800" dirty="0" smtClean="0"/>
                        <a:t>Mini VT</a:t>
                      </a:r>
                      <a:endParaRPr lang="nl-NL" sz="1800" dirty="0"/>
                    </a:p>
                  </a:txBody>
                  <a:tcPr marL="91447" marR="91447" marT="45729" marB="45729"/>
                </a:tc>
                <a:tc>
                  <a:txBody>
                    <a:bodyPr/>
                    <a:lstStyle/>
                    <a:p>
                      <a:r>
                        <a:rPr lang="nl-NL" sz="1800" dirty="0" smtClean="0"/>
                        <a:t>het teugvolume is lager dan de ingestelde grens.</a:t>
                      </a:r>
                      <a:endParaRPr lang="nl-NL" sz="1800" dirty="0"/>
                    </a:p>
                  </a:txBody>
                  <a:tcPr marL="91447" marR="91447" marT="45729" marB="45729"/>
                </a:tc>
              </a:tr>
              <a:tr h="576174">
                <a:tc>
                  <a:txBody>
                    <a:bodyPr/>
                    <a:lstStyle/>
                    <a:p>
                      <a:r>
                        <a:rPr lang="nl-NL" sz="1800" dirty="0" smtClean="0"/>
                        <a:t>Maxi VT</a:t>
                      </a:r>
                      <a:endParaRPr lang="nl-NL" sz="1800" dirty="0"/>
                    </a:p>
                  </a:txBody>
                  <a:tcPr marL="91447" marR="91447" marT="45729" marB="45729"/>
                </a:tc>
                <a:tc>
                  <a:txBody>
                    <a:bodyPr/>
                    <a:lstStyle/>
                    <a:p>
                      <a:r>
                        <a:rPr lang="nl-NL" sz="1800" dirty="0" smtClean="0"/>
                        <a:t>het teugvolume is groter dan de ingestelde grens.</a:t>
                      </a:r>
                      <a:endParaRPr lang="nl-NL" sz="1800" dirty="0"/>
                    </a:p>
                  </a:txBody>
                  <a:tcPr marL="91447" marR="91447" marT="45729" marB="45729"/>
                </a:tc>
              </a:tr>
              <a:tr h="770635">
                <a:tc>
                  <a:txBody>
                    <a:bodyPr/>
                    <a:lstStyle/>
                    <a:p>
                      <a:r>
                        <a:rPr lang="nl-NL" sz="1800" dirty="0" smtClean="0"/>
                        <a:t>Open circuit</a:t>
                      </a:r>
                      <a:endParaRPr lang="nl-NL" sz="1800" dirty="0"/>
                    </a:p>
                  </a:txBody>
                  <a:tcPr marL="91447" marR="91447" marT="45729" marB="45729"/>
                </a:tc>
                <a:tc>
                  <a:txBody>
                    <a:bodyPr/>
                    <a:lstStyle/>
                    <a:p>
                      <a:r>
                        <a:rPr lang="nl-NL" sz="1800" dirty="0" smtClean="0"/>
                        <a:t>Lek</a:t>
                      </a:r>
                      <a:r>
                        <a:rPr lang="nl-NL" sz="1800" baseline="0" dirty="0" smtClean="0"/>
                        <a:t> in beademingssysteem of losse beademingsslang</a:t>
                      </a:r>
                      <a:endParaRPr lang="nl-NL" sz="1800" dirty="0"/>
                    </a:p>
                  </a:txBody>
                  <a:tcPr marL="91447" marR="91447" marT="45729" marB="45729"/>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374775"/>
            <a:ext cx="67913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037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97712"/>
            <a:ext cx="736441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823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8888" y="404813"/>
            <a:ext cx="7364412" cy="1143000"/>
          </a:xfrm>
        </p:spPr>
        <p:txBody>
          <a:bodyPr/>
          <a:lstStyle/>
          <a:p>
            <a:pPr>
              <a:defRPr/>
            </a:pPr>
            <a:r>
              <a:rPr lang="nl-NL" sz="4000" dirty="0" smtClean="0">
                <a:effectLst>
                  <a:outerShdw blurRad="38100" dist="38100" dir="2700000" algn="tl">
                    <a:srgbClr val="000000"/>
                  </a:outerShdw>
                </a:effectLst>
                <a:latin typeface="Arial" charset="0"/>
              </a:rPr>
              <a:t>Inhoud aanvullend op indicatie</a:t>
            </a:r>
            <a:endParaRPr lang="nl-NL" sz="4000" dirty="0" smtClean="0">
              <a:latin typeface="Arial" charset="0"/>
            </a:endParaRPr>
          </a:p>
        </p:txBody>
      </p:sp>
      <p:sp>
        <p:nvSpPr>
          <p:cNvPr id="104450" name="Rectangle 3"/>
          <p:cNvSpPr>
            <a:spLocks noGrp="1" noChangeArrowheads="1"/>
          </p:cNvSpPr>
          <p:nvPr>
            <p:ph type="body" idx="1"/>
          </p:nvPr>
        </p:nvSpPr>
        <p:spPr>
          <a:xfrm>
            <a:off x="1403350" y="1341438"/>
            <a:ext cx="7364413" cy="4752975"/>
          </a:xfrm>
        </p:spPr>
        <p:txBody>
          <a:bodyPr/>
          <a:lstStyle/>
          <a:p>
            <a:pPr marL="457200" indent="-457200">
              <a:lnSpc>
                <a:spcPct val="150000"/>
              </a:lnSpc>
              <a:buFont typeface="AZGCaspariTMedium" pitchFamily="2" charset="0"/>
              <a:buAutoNum type="arabicPeriod"/>
            </a:pPr>
            <a:r>
              <a:rPr lang="nl-NL" smtClean="0">
                <a:latin typeface="Arial" charset="0"/>
              </a:rPr>
              <a:t>Chronische beademing in Nederland</a:t>
            </a:r>
          </a:p>
          <a:p>
            <a:pPr marL="457200" indent="-457200">
              <a:lnSpc>
                <a:spcPct val="150000"/>
              </a:lnSpc>
              <a:buFont typeface="AZGCaspariTMedium" pitchFamily="2" charset="0"/>
              <a:buAutoNum type="arabicPeriod"/>
            </a:pPr>
            <a:r>
              <a:rPr lang="nl-NL" smtClean="0">
                <a:latin typeface="Arial" charset="0"/>
              </a:rPr>
              <a:t>Anatomie-fysiologie ademhaling en tracheostoma</a:t>
            </a:r>
          </a:p>
          <a:p>
            <a:pPr marL="457200" indent="-457200">
              <a:lnSpc>
                <a:spcPct val="150000"/>
              </a:lnSpc>
              <a:buFont typeface="AZGCaspariTMedium" pitchFamily="2" charset="0"/>
              <a:buAutoNum type="arabicPeriod"/>
            </a:pPr>
            <a:r>
              <a:rPr lang="nl-NL" smtClean="0">
                <a:latin typeface="Arial" charset="0"/>
              </a:rPr>
              <a:t>Problemen met de ademhaling </a:t>
            </a:r>
          </a:p>
          <a:p>
            <a:pPr marL="457200" indent="-457200">
              <a:lnSpc>
                <a:spcPct val="150000"/>
              </a:lnSpc>
              <a:buFont typeface="AZGCaspariTMedium" pitchFamily="2" charset="0"/>
              <a:buAutoNum type="arabicPeriod"/>
            </a:pPr>
            <a:r>
              <a:rPr lang="nl-NL" smtClean="0">
                <a:latin typeface="Arial" charset="0"/>
              </a:rPr>
              <a:t>Casuïstiek</a:t>
            </a:r>
          </a:p>
          <a:p>
            <a:pPr marL="457200" indent="-457200">
              <a:lnSpc>
                <a:spcPct val="150000"/>
              </a:lnSpc>
              <a:buFont typeface="AZGCaspariTMedium" pitchFamily="2" charset="0"/>
              <a:buAutoNum type="arabicPeriod"/>
            </a:pPr>
            <a:r>
              <a:rPr lang="nl-NL" smtClean="0">
                <a:latin typeface="Arial" charset="0"/>
              </a:rPr>
              <a:t>Acute situaties </a:t>
            </a:r>
          </a:p>
          <a:p>
            <a:pPr marL="457200" indent="-457200">
              <a:lnSpc>
                <a:spcPct val="150000"/>
              </a:lnSpc>
              <a:buFont typeface="AZGCaspariTMedium" pitchFamily="2" charset="0"/>
              <a:buAutoNum type="arabicPeriod"/>
            </a:pPr>
            <a:r>
              <a:rPr lang="nl-NL" smtClean="0">
                <a:latin typeface="Arial" charset="0"/>
              </a:rPr>
              <a:t>Toets</a:t>
            </a:r>
          </a:p>
          <a:p>
            <a:pPr marL="457200" indent="-457200">
              <a:lnSpc>
                <a:spcPct val="150000"/>
              </a:lnSpc>
              <a:buFont typeface="AZGCaspariTMedium" pitchFamily="2" charset="0"/>
              <a:buAutoNum type="arabicPeriod"/>
            </a:pPr>
            <a:r>
              <a:rPr lang="nl-NL" smtClean="0">
                <a:latin typeface="Arial" charset="0"/>
              </a:rPr>
              <a:t>Apparatuur en hulpmiddelen</a:t>
            </a:r>
          </a:p>
          <a:p>
            <a:pPr marL="457200" indent="-457200">
              <a:lnSpc>
                <a:spcPct val="150000"/>
              </a:lnSpc>
              <a:buFont typeface="AZGCaspariTMedium" pitchFamily="2" charset="0"/>
              <a:buAutoNum type="arabicPeriod"/>
            </a:pPr>
            <a:r>
              <a:rPr lang="nl-NL" smtClean="0">
                <a:solidFill>
                  <a:schemeClr val="tx2"/>
                </a:solidFill>
                <a:latin typeface="Arial" charset="0"/>
              </a:rPr>
              <a:t>Long Volume Recruitment </a:t>
            </a:r>
          </a:p>
          <a:p>
            <a:pPr lvl="1">
              <a:lnSpc>
                <a:spcPct val="150000"/>
              </a:lnSpc>
            </a:pPr>
            <a:endParaRPr lang="nl-NL" sz="2400" smtClean="0">
              <a:latin typeface="Arial" charset="0"/>
            </a:endParaRPr>
          </a:p>
          <a:p>
            <a:pPr marL="457200" indent="-457200">
              <a:lnSpc>
                <a:spcPct val="150000"/>
              </a:lnSpc>
            </a:pPr>
            <a:endParaRPr lang="nl-NL" smtClean="0">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36663" y="609600"/>
            <a:ext cx="7364412" cy="947738"/>
          </a:xfrm>
        </p:spPr>
        <p:txBody>
          <a:bodyPr/>
          <a:lstStyle/>
          <a:p>
            <a:pPr>
              <a:defRPr/>
            </a:pPr>
            <a:r>
              <a:rPr lang="nl-NL" sz="4000" dirty="0" smtClean="0">
                <a:latin typeface="Arial" pitchFamily="34" charset="0"/>
                <a:cs typeface="Arial" pitchFamily="34" charset="0"/>
              </a:rPr>
              <a:t>Hoesttechnieken</a:t>
            </a:r>
          </a:p>
        </p:txBody>
      </p:sp>
      <p:sp>
        <p:nvSpPr>
          <p:cNvPr id="106498" name="Rectangle 3"/>
          <p:cNvSpPr>
            <a:spLocks noGrp="1" noChangeArrowheads="1"/>
          </p:cNvSpPr>
          <p:nvPr>
            <p:ph type="body" idx="1"/>
          </p:nvPr>
        </p:nvSpPr>
        <p:spPr/>
        <p:txBody>
          <a:bodyPr/>
          <a:lstStyle/>
          <a:p>
            <a:r>
              <a:rPr lang="nl-NL" smtClean="0">
                <a:latin typeface="Arial" charset="0"/>
                <a:cs typeface="Arial" charset="0"/>
              </a:rPr>
              <a:t>Ongeassisteerde hoest : Spontane hoest</a:t>
            </a:r>
          </a:p>
          <a:p>
            <a:pPr>
              <a:buFontTx/>
              <a:buNone/>
            </a:pPr>
            <a:endParaRPr lang="nl-NL" smtClean="0">
              <a:latin typeface="Arial" charset="0"/>
              <a:cs typeface="Arial" charset="0"/>
            </a:endParaRPr>
          </a:p>
          <a:p>
            <a:r>
              <a:rPr lang="nl-NL" smtClean="0">
                <a:latin typeface="Arial" charset="0"/>
                <a:cs typeface="Arial" charset="0"/>
              </a:rPr>
              <a:t>Manueel geassisteerde hoest: hoest na maximale insufflatie mbv ambuballon of ventilator en gevolgd door het comprimeren van de thorax tijdens de hoest</a:t>
            </a:r>
          </a:p>
          <a:p>
            <a:endParaRPr lang="nl-NL" smtClean="0">
              <a:latin typeface="Arial" charset="0"/>
              <a:cs typeface="Arial" charset="0"/>
            </a:endParaRPr>
          </a:p>
          <a:p>
            <a:r>
              <a:rPr lang="nl-NL" smtClean="0">
                <a:latin typeface="Arial" charset="0"/>
                <a:cs typeface="Arial" charset="0"/>
              </a:rPr>
              <a:t>Mechanisch geassisteerde hoest: hoest na maximale insufflatie gevolgd door exsufflatie en gevolgd door het comprimeren van de thorax tijdens de hoest</a:t>
            </a:r>
          </a:p>
          <a:p>
            <a:endParaRPr lang="nl-NL" smtClean="0">
              <a:solidFill>
                <a:schemeClr val="tx2"/>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nl-NL" sz="4000" dirty="0" err="1" smtClean="0">
                <a:latin typeface="Arial" pitchFamily="34" charset="0"/>
                <a:cs typeface="Arial" pitchFamily="34" charset="0"/>
              </a:rPr>
              <a:t>Airstacken</a:t>
            </a:r>
            <a:r>
              <a:rPr lang="nl-NL" sz="4000" dirty="0" smtClean="0">
                <a:latin typeface="Arial" pitchFamily="34" charset="0"/>
                <a:cs typeface="Arial" pitchFamily="34" charset="0"/>
              </a:rPr>
              <a:t> en hoestmachine</a:t>
            </a:r>
          </a:p>
        </p:txBody>
      </p:sp>
      <p:sp>
        <p:nvSpPr>
          <p:cNvPr id="108546" name="Rectangle 3"/>
          <p:cNvSpPr>
            <a:spLocks noGrp="1" noChangeArrowheads="1"/>
          </p:cNvSpPr>
          <p:nvPr>
            <p:ph type="body" idx="1"/>
          </p:nvPr>
        </p:nvSpPr>
        <p:spPr>
          <a:xfrm>
            <a:off x="1258888" y="1989138"/>
            <a:ext cx="7489825" cy="4106862"/>
          </a:xfrm>
        </p:spPr>
        <p:txBody>
          <a:bodyPr/>
          <a:lstStyle/>
          <a:p>
            <a:pPr>
              <a:lnSpc>
                <a:spcPct val="150000"/>
              </a:lnSpc>
            </a:pPr>
            <a:r>
              <a:rPr lang="nl-NL" smtClean="0">
                <a:latin typeface="Arial" charset="0"/>
                <a:cs typeface="Arial" charset="0"/>
              </a:rPr>
              <a:t>Verbeteren van hoestkracht</a:t>
            </a:r>
          </a:p>
          <a:p>
            <a:pPr>
              <a:lnSpc>
                <a:spcPct val="150000"/>
              </a:lnSpc>
            </a:pPr>
            <a:r>
              <a:rPr lang="nl-NL" smtClean="0">
                <a:latin typeface="Arial" charset="0"/>
                <a:cs typeface="Arial" charset="0"/>
              </a:rPr>
              <a:t>Voorkomen afname of verbeteren compliantie long</a:t>
            </a:r>
          </a:p>
          <a:p>
            <a:pPr>
              <a:lnSpc>
                <a:spcPct val="150000"/>
              </a:lnSpc>
            </a:pPr>
            <a:r>
              <a:rPr lang="nl-NL" smtClean="0">
                <a:latin typeface="Arial" charset="0"/>
                <a:cs typeface="Arial" charset="0"/>
              </a:rPr>
              <a:t>Voorkomen slijmophoping</a:t>
            </a:r>
          </a:p>
          <a:p>
            <a:pPr>
              <a:lnSpc>
                <a:spcPct val="150000"/>
              </a:lnSpc>
            </a:pPr>
            <a:r>
              <a:rPr lang="nl-NL" smtClean="0">
                <a:latin typeface="Arial" charset="0"/>
                <a:cs typeface="Arial" charset="0"/>
              </a:rPr>
              <a:t>Voorkomen atelectase</a:t>
            </a:r>
          </a:p>
          <a:p>
            <a:pPr>
              <a:lnSpc>
                <a:spcPct val="150000"/>
              </a:lnSpc>
            </a:pPr>
            <a:r>
              <a:rPr lang="nl-NL" smtClean="0">
                <a:latin typeface="Arial" charset="0"/>
                <a:cs typeface="Arial" charset="0"/>
              </a:rPr>
              <a:t>Vooral bij nma</a:t>
            </a:r>
          </a:p>
          <a:p>
            <a:pPr>
              <a:lnSpc>
                <a:spcPct val="150000"/>
              </a:lnSpc>
            </a:pPr>
            <a:r>
              <a:rPr lang="nl-NL" smtClean="0">
                <a:latin typeface="Arial" charset="0"/>
                <a:cs typeface="Arial" charset="0"/>
              </a:rPr>
              <a:t>Meer aandacht voor sputummobilisatie of recruitment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1547813" y="692150"/>
            <a:ext cx="6769100" cy="708025"/>
          </a:xfrm>
          <a:prstGeom prst="rect">
            <a:avLst/>
          </a:prstGeom>
          <a:noFill/>
          <a:ln w="9525">
            <a:noFill/>
            <a:miter lim="800000"/>
            <a:headEnd/>
            <a:tailEnd/>
          </a:ln>
        </p:spPr>
        <p:txBody>
          <a:bodyPr>
            <a:spAutoFit/>
          </a:bodyPr>
          <a:lstStyle/>
          <a:p>
            <a:r>
              <a:rPr lang="nl-NL" sz="4000">
                <a:solidFill>
                  <a:schemeClr val="tx2"/>
                </a:solidFill>
                <a:ea typeface="ＭＳ Ｐゴシック"/>
                <a:cs typeface="Arial" charset="0"/>
              </a:rPr>
              <a:t>Definitie Airstacken</a:t>
            </a:r>
          </a:p>
        </p:txBody>
      </p:sp>
      <p:sp>
        <p:nvSpPr>
          <p:cNvPr id="110594" name="Text Box 3"/>
          <p:cNvSpPr txBox="1">
            <a:spLocks noChangeArrowheads="1"/>
          </p:cNvSpPr>
          <p:nvPr/>
        </p:nvSpPr>
        <p:spPr bwMode="auto">
          <a:xfrm>
            <a:off x="1403350" y="1628775"/>
            <a:ext cx="7056438" cy="1749425"/>
          </a:xfrm>
          <a:prstGeom prst="rect">
            <a:avLst/>
          </a:prstGeom>
          <a:noFill/>
          <a:ln w="9525">
            <a:noFill/>
            <a:miter lim="800000"/>
            <a:headEnd/>
            <a:tailEnd/>
          </a:ln>
        </p:spPr>
        <p:txBody>
          <a:bodyPr>
            <a:spAutoFit/>
          </a:bodyPr>
          <a:lstStyle/>
          <a:p>
            <a:pPr>
              <a:lnSpc>
                <a:spcPts val="3300"/>
              </a:lnSpc>
            </a:pPr>
            <a:r>
              <a:rPr lang="nl-NL" sz="2400">
                <a:solidFill>
                  <a:schemeClr val="tx2"/>
                </a:solidFill>
                <a:ea typeface="ＭＳ Ｐゴシック"/>
                <a:cs typeface="Arial" charset="0"/>
              </a:rPr>
              <a:t>Airstacken</a:t>
            </a:r>
            <a:r>
              <a:rPr lang="nl-NL" sz="2400">
                <a:solidFill>
                  <a:schemeClr val="bg1"/>
                </a:solidFill>
                <a:ea typeface="ＭＳ Ｐゴシック"/>
                <a:cs typeface="Arial" charset="0"/>
              </a:rPr>
              <a:t> </a:t>
            </a:r>
            <a:r>
              <a:rPr lang="nl-NL" sz="2400">
                <a:ea typeface="ＭＳ Ｐゴシック"/>
                <a:cs typeface="Arial" charset="0"/>
              </a:rPr>
              <a:t>is het geleidelijke en stapsgewijze insuffleren van de longen met het grootste volume dat deze kunnen bevatten zonder dat tussentijds uitgeademd wordt (MIC)</a:t>
            </a:r>
          </a:p>
        </p:txBody>
      </p:sp>
      <p:sp>
        <p:nvSpPr>
          <p:cNvPr id="110595" name="Text Box 4"/>
          <p:cNvSpPr txBox="1">
            <a:spLocks noChangeArrowheads="1"/>
          </p:cNvSpPr>
          <p:nvPr/>
        </p:nvSpPr>
        <p:spPr bwMode="auto">
          <a:xfrm>
            <a:off x="1187450" y="3957638"/>
            <a:ext cx="7488238" cy="2208212"/>
          </a:xfrm>
          <a:prstGeom prst="rect">
            <a:avLst/>
          </a:prstGeom>
          <a:noFill/>
          <a:ln w="9525">
            <a:noFill/>
            <a:miter lim="800000"/>
            <a:headEnd/>
            <a:tailEnd/>
          </a:ln>
        </p:spPr>
        <p:txBody>
          <a:bodyPr>
            <a:spAutoFit/>
          </a:bodyPr>
          <a:lstStyle/>
          <a:p>
            <a:pPr>
              <a:lnSpc>
                <a:spcPts val="3300"/>
              </a:lnSpc>
            </a:pPr>
            <a:r>
              <a:rPr lang="nl-NL" sz="2400">
                <a:solidFill>
                  <a:schemeClr val="tx2"/>
                </a:solidFill>
                <a:ea typeface="ＭＳ Ｐゴシック"/>
                <a:cs typeface="Arial" charset="0"/>
              </a:rPr>
              <a:t>Voorwaarden</a:t>
            </a:r>
            <a:r>
              <a:rPr lang="nl-NL" sz="2400">
                <a:solidFill>
                  <a:schemeClr val="bg1"/>
                </a:solidFill>
                <a:ea typeface="ＭＳ Ｐゴシック"/>
                <a:cs typeface="Arial" charset="0"/>
              </a:rPr>
              <a:t>:</a:t>
            </a:r>
          </a:p>
          <a:p>
            <a:pPr>
              <a:lnSpc>
                <a:spcPts val="3300"/>
              </a:lnSpc>
              <a:buClr>
                <a:schemeClr val="tx2"/>
              </a:buClr>
              <a:buFontTx/>
              <a:buChar char="•"/>
            </a:pPr>
            <a:r>
              <a:rPr lang="nl-NL" sz="2400">
                <a:ea typeface="ＭＳ Ｐゴシック"/>
                <a:cs typeface="Arial" charset="0"/>
              </a:rPr>
              <a:t> alerte, coöperatieve patiënt met min of meer intacte   </a:t>
            </a:r>
          </a:p>
          <a:p>
            <a:pPr>
              <a:lnSpc>
                <a:spcPts val="3300"/>
              </a:lnSpc>
              <a:buClr>
                <a:schemeClr val="tx2"/>
              </a:buClr>
            </a:pPr>
            <a:r>
              <a:rPr lang="nl-NL" sz="2400">
                <a:ea typeface="ＭＳ Ｐゴシック"/>
                <a:cs typeface="Arial" charset="0"/>
              </a:rPr>
              <a:t>  bulbaire functie</a:t>
            </a:r>
          </a:p>
          <a:p>
            <a:pPr>
              <a:lnSpc>
                <a:spcPts val="3300"/>
              </a:lnSpc>
              <a:buClr>
                <a:schemeClr val="tx2"/>
              </a:buClr>
              <a:buFontTx/>
              <a:buChar char="•"/>
            </a:pPr>
            <a:r>
              <a:rPr lang="nl-NL" sz="2400">
                <a:ea typeface="ＭＳ Ｐゴシック"/>
                <a:cs typeface="Arial" charset="0"/>
              </a:rPr>
              <a:t> geduldige instructeur</a:t>
            </a:r>
          </a:p>
          <a:p>
            <a:pPr>
              <a:lnSpc>
                <a:spcPts val="3300"/>
              </a:lnSpc>
              <a:buClr>
                <a:schemeClr val="tx2"/>
              </a:buClr>
              <a:buFontTx/>
              <a:buChar char="•"/>
            </a:pPr>
            <a:r>
              <a:rPr lang="nl-NL" sz="2400">
                <a:ea typeface="ＭＳ Ｐゴシック"/>
                <a:cs typeface="Arial" charset="0"/>
              </a:rPr>
              <a:t> benodigde materialen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 y="0"/>
            <a:ext cx="85282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6965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58888" y="1268413"/>
            <a:ext cx="3236912" cy="1143000"/>
          </a:xfrm>
        </p:spPr>
        <p:txBody>
          <a:bodyPr/>
          <a:lstStyle/>
          <a:p>
            <a:pPr algn="ctr">
              <a:defRPr/>
            </a:pPr>
            <a:r>
              <a:rPr lang="nl-NL" sz="3200" dirty="0" smtClean="0"/>
              <a:t>                                          </a:t>
            </a:r>
            <a:r>
              <a:rPr lang="nl-NL" sz="4000" dirty="0" err="1" smtClean="0">
                <a:latin typeface="Arial" pitchFamily="34" charset="0"/>
                <a:cs typeface="Arial" pitchFamily="34" charset="0"/>
              </a:rPr>
              <a:t>Cough</a:t>
            </a:r>
            <a:r>
              <a:rPr lang="nl-NL" sz="4000" dirty="0" smtClean="0">
                <a:latin typeface="Arial" pitchFamily="34" charset="0"/>
                <a:cs typeface="Arial" pitchFamily="34" charset="0"/>
              </a:rPr>
              <a:t> </a:t>
            </a:r>
            <a:r>
              <a:rPr lang="nl-NL" sz="4000" dirty="0" err="1" smtClean="0">
                <a:latin typeface="Arial" pitchFamily="34" charset="0"/>
                <a:cs typeface="Arial" pitchFamily="34" charset="0"/>
              </a:rPr>
              <a:t>Assist</a:t>
            </a:r>
            <a:r>
              <a:rPr lang="nl-NL" sz="4000" dirty="0" smtClean="0">
                <a:latin typeface="Arial" pitchFamily="34" charset="0"/>
                <a:cs typeface="Arial" pitchFamily="34" charset="0"/>
              </a:rPr>
              <a:t/>
            </a:r>
            <a:br>
              <a:rPr lang="nl-NL" sz="4000" dirty="0" smtClean="0">
                <a:latin typeface="Arial" pitchFamily="34" charset="0"/>
                <a:cs typeface="Arial" pitchFamily="34" charset="0"/>
              </a:rPr>
            </a:br>
            <a:r>
              <a:rPr lang="nl-NL" sz="4000" dirty="0" smtClean="0">
                <a:latin typeface="Arial" pitchFamily="34" charset="0"/>
                <a:cs typeface="Arial" pitchFamily="34" charset="0"/>
              </a:rPr>
              <a:t/>
            </a:r>
            <a:br>
              <a:rPr lang="nl-NL" sz="4000" dirty="0" smtClean="0">
                <a:latin typeface="Arial" pitchFamily="34" charset="0"/>
                <a:cs typeface="Arial" pitchFamily="34" charset="0"/>
              </a:rPr>
            </a:br>
            <a:r>
              <a:rPr lang="nl-NL" sz="4000" dirty="0" err="1" smtClean="0">
                <a:latin typeface="Arial" pitchFamily="34" charset="0"/>
                <a:cs typeface="Arial" pitchFamily="34" charset="0"/>
              </a:rPr>
              <a:t>Coughlator</a:t>
            </a:r>
            <a:r>
              <a:rPr lang="nl-NL" sz="3200" dirty="0" smtClean="0"/>
              <a:t/>
            </a:r>
            <a:br>
              <a:rPr lang="nl-NL" sz="3200" dirty="0" smtClean="0"/>
            </a:br>
            <a:endParaRPr lang="en-US" sz="3200" dirty="0" smtClean="0"/>
          </a:p>
        </p:txBody>
      </p:sp>
      <p:sp>
        <p:nvSpPr>
          <p:cNvPr id="112642" name="Rectangle 3"/>
          <p:cNvSpPr>
            <a:spLocks noGrp="1" noChangeArrowheads="1"/>
          </p:cNvSpPr>
          <p:nvPr>
            <p:ph type="body" idx="1"/>
          </p:nvPr>
        </p:nvSpPr>
        <p:spPr>
          <a:xfrm>
            <a:off x="1331913" y="4005263"/>
            <a:ext cx="7364412" cy="2024062"/>
          </a:xfrm>
        </p:spPr>
        <p:txBody>
          <a:bodyPr/>
          <a:lstStyle/>
          <a:p>
            <a:r>
              <a:rPr lang="en-US" smtClean="0">
                <a:latin typeface="Arial" charset="0"/>
                <a:cs typeface="Arial" charset="0"/>
                <a:hlinkClick r:id="rId3"/>
              </a:rPr>
              <a:t>http://www.youtube.com/watch?v=OTC303bX56g</a:t>
            </a:r>
            <a:endParaRPr lang="en-US" smtClean="0">
              <a:latin typeface="Arial" charset="0"/>
              <a:cs typeface="Arial" charset="0"/>
            </a:endParaRPr>
          </a:p>
          <a:p>
            <a:r>
              <a:rPr lang="en-US" smtClean="0">
                <a:latin typeface="Arial" charset="0"/>
                <a:cs typeface="Arial" charset="0"/>
                <a:hlinkClick r:id="rId4"/>
              </a:rPr>
              <a:t>http://www.youtube.com/watch?v=DlPyFkrT0Yk</a:t>
            </a:r>
            <a:endParaRPr lang="en-US" smtClean="0">
              <a:latin typeface="Arial" charset="0"/>
              <a:cs typeface="Arial" charset="0"/>
            </a:endParaRPr>
          </a:p>
          <a:p>
            <a:r>
              <a:rPr lang="en-US" smtClean="0">
                <a:latin typeface="Arial" charset="0"/>
                <a:cs typeface="Arial" charset="0"/>
                <a:hlinkClick r:id="rId5"/>
              </a:rPr>
              <a:t>http://www.youtube.com/watch?v=gXnLAQ-OuVs</a:t>
            </a:r>
            <a:endParaRPr lang="en-US" smtClean="0">
              <a:latin typeface="Arial" charset="0"/>
              <a:cs typeface="Arial" charset="0"/>
            </a:endParaRPr>
          </a:p>
          <a:p>
            <a:r>
              <a:rPr lang="en-US" smtClean="0">
                <a:latin typeface="Arial" charset="0"/>
                <a:cs typeface="Arial" charset="0"/>
              </a:rPr>
              <a:t>http://www.youtube.com/watch?v=we5eVnD1Ze8</a:t>
            </a:r>
          </a:p>
        </p:txBody>
      </p:sp>
      <p:pic>
        <p:nvPicPr>
          <p:cNvPr id="112643" name="Picture 8" descr="CoughAssist4"/>
          <p:cNvPicPr>
            <a:picLocks noChangeAspect="1" noChangeArrowheads="1"/>
          </p:cNvPicPr>
          <p:nvPr/>
        </p:nvPicPr>
        <p:blipFill>
          <a:blip r:embed="rId6"/>
          <a:srcRect/>
          <a:stretch>
            <a:fillRect/>
          </a:stretch>
        </p:blipFill>
        <p:spPr bwMode="auto">
          <a:xfrm>
            <a:off x="4859338" y="549275"/>
            <a:ext cx="3683000" cy="3086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331913" y="620713"/>
            <a:ext cx="7364412" cy="1143000"/>
          </a:xfrm>
        </p:spPr>
        <p:txBody>
          <a:bodyPr/>
          <a:lstStyle/>
          <a:p>
            <a:pPr>
              <a:defRPr/>
            </a:pPr>
            <a:r>
              <a:rPr lang="nl-NL" sz="4000" dirty="0" err="1" smtClean="0">
                <a:latin typeface="Arial" pitchFamily="34" charset="0"/>
                <a:cs typeface="Arial" pitchFamily="34" charset="0"/>
              </a:rPr>
              <a:t>Cough</a:t>
            </a:r>
            <a:r>
              <a:rPr lang="nl-NL" sz="4000" dirty="0" smtClean="0">
                <a:latin typeface="Arial" pitchFamily="34" charset="0"/>
                <a:cs typeface="Arial" pitchFamily="34" charset="0"/>
              </a:rPr>
              <a:t> </a:t>
            </a:r>
            <a:r>
              <a:rPr lang="nl-NL" sz="4000" dirty="0" err="1" smtClean="0">
                <a:latin typeface="Arial" pitchFamily="34" charset="0"/>
                <a:cs typeface="Arial" pitchFamily="34" charset="0"/>
              </a:rPr>
              <a:t>assist</a:t>
            </a:r>
            <a:endParaRPr lang="en-US" sz="4000" dirty="0" smtClean="0">
              <a:latin typeface="Arial" pitchFamily="34" charset="0"/>
              <a:cs typeface="Arial" pitchFamily="34" charset="0"/>
            </a:endParaRPr>
          </a:p>
        </p:txBody>
      </p:sp>
      <p:pic>
        <p:nvPicPr>
          <p:cNvPr id="114690" name="Picture 5" descr="Scott2"/>
          <p:cNvPicPr>
            <a:picLocks noChangeAspect="1" noChangeArrowheads="1"/>
          </p:cNvPicPr>
          <p:nvPr/>
        </p:nvPicPr>
        <p:blipFill>
          <a:blip r:embed="rId3"/>
          <a:srcRect/>
          <a:stretch>
            <a:fillRect/>
          </a:stretch>
        </p:blipFill>
        <p:spPr bwMode="auto">
          <a:xfrm>
            <a:off x="1258888" y="2519363"/>
            <a:ext cx="3168650" cy="2878137"/>
          </a:xfrm>
          <a:prstGeom prst="rect">
            <a:avLst/>
          </a:prstGeom>
          <a:noFill/>
          <a:ln w="9525">
            <a:noFill/>
            <a:miter lim="800000"/>
            <a:headEnd/>
            <a:tailEnd/>
          </a:ln>
        </p:spPr>
      </p:pic>
      <p:pic>
        <p:nvPicPr>
          <p:cNvPr id="114691" name="Picture 7" descr="fa-sma_CoughAssist"/>
          <p:cNvPicPr>
            <a:picLocks noChangeAspect="1" noChangeArrowheads="1"/>
          </p:cNvPicPr>
          <p:nvPr/>
        </p:nvPicPr>
        <p:blipFill>
          <a:blip r:embed="rId4"/>
          <a:srcRect/>
          <a:stretch>
            <a:fillRect/>
          </a:stretch>
        </p:blipFill>
        <p:spPr bwMode="auto">
          <a:xfrm>
            <a:off x="4787900" y="2565400"/>
            <a:ext cx="3927475" cy="279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3"/>
          <p:cNvSpPr>
            <a:spLocks noGrp="1"/>
          </p:cNvSpPr>
          <p:nvPr>
            <p:ph type="title"/>
          </p:nvPr>
        </p:nvSpPr>
        <p:spPr>
          <a:xfrm>
            <a:off x="1331913" y="1268413"/>
            <a:ext cx="4198937" cy="1143000"/>
          </a:xfrm>
        </p:spPr>
        <p:txBody>
          <a:bodyPr/>
          <a:lstStyle/>
          <a:p>
            <a:pPr>
              <a:defRPr/>
            </a:pPr>
            <a:r>
              <a:rPr lang="nl-NL" smtClean="0">
                <a:latin typeface="Arial" charset="0"/>
                <a:cs typeface="Arial" charset="0"/>
              </a:rPr>
              <a:t>Voorbehouden </a:t>
            </a:r>
            <a:br>
              <a:rPr lang="nl-NL" smtClean="0">
                <a:latin typeface="Arial" charset="0"/>
                <a:cs typeface="Arial" charset="0"/>
              </a:rPr>
            </a:br>
            <a:r>
              <a:rPr lang="nl-NL" smtClean="0">
                <a:latin typeface="Arial" charset="0"/>
                <a:cs typeface="Arial" charset="0"/>
              </a:rPr>
              <a:t>handelingen</a:t>
            </a:r>
          </a:p>
        </p:txBody>
      </p:sp>
      <p:sp>
        <p:nvSpPr>
          <p:cNvPr id="38914" name="Tijdelijke aanduiding voor inhoud 4"/>
          <p:cNvSpPr>
            <a:spLocks noGrp="1"/>
          </p:cNvSpPr>
          <p:nvPr>
            <p:ph idx="1"/>
          </p:nvPr>
        </p:nvSpPr>
        <p:spPr>
          <a:xfrm>
            <a:off x="1403350" y="3644900"/>
            <a:ext cx="7364413" cy="1225550"/>
          </a:xfrm>
        </p:spPr>
        <p:txBody>
          <a:bodyPr/>
          <a:lstStyle/>
          <a:p>
            <a:r>
              <a:rPr lang="nl-NL" smtClean="0">
                <a:latin typeface="Arial" charset="0"/>
                <a:cs typeface="Arial" charset="0"/>
              </a:rPr>
              <a:t>Uitzuigen van de bovenste luchtwegen</a:t>
            </a:r>
          </a:p>
          <a:p>
            <a:r>
              <a:rPr lang="nl-NL" smtClean="0">
                <a:latin typeface="Arial" charset="0"/>
                <a:cs typeface="Arial" charset="0"/>
              </a:rPr>
              <a:t>Verwisselen van de gehele tracheacanule</a:t>
            </a:r>
          </a:p>
          <a:p>
            <a:endParaRPr lang="nl-NL" smtClean="0"/>
          </a:p>
        </p:txBody>
      </p:sp>
      <p:pic>
        <p:nvPicPr>
          <p:cNvPr id="38915" name="Picture 4"/>
          <p:cNvPicPr>
            <a:picLocks noChangeAspect="1" noChangeArrowheads="1"/>
          </p:cNvPicPr>
          <p:nvPr/>
        </p:nvPicPr>
        <p:blipFill>
          <a:blip r:embed="rId3"/>
          <a:srcRect/>
          <a:stretch>
            <a:fillRect/>
          </a:stretch>
        </p:blipFill>
        <p:spPr bwMode="auto">
          <a:xfrm>
            <a:off x="5651500" y="1268413"/>
            <a:ext cx="2689225" cy="20177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87450" y="549275"/>
            <a:ext cx="7364413" cy="1143000"/>
          </a:xfrm>
        </p:spPr>
        <p:txBody>
          <a:bodyPr/>
          <a:lstStyle/>
          <a:p>
            <a:pPr>
              <a:defRPr/>
            </a:pPr>
            <a:r>
              <a:rPr lang="nl-NL" sz="4000" dirty="0" smtClean="0">
                <a:latin typeface="Arial" pitchFamily="34" charset="0"/>
                <a:cs typeface="Arial" pitchFamily="34" charset="0"/>
              </a:rPr>
              <a:t>De hoestmachine of </a:t>
            </a:r>
            <a:r>
              <a:rPr lang="nl-NL" sz="4000" dirty="0" err="1" smtClean="0">
                <a:latin typeface="Arial" pitchFamily="34" charset="0"/>
                <a:cs typeface="Arial" pitchFamily="34" charset="0"/>
              </a:rPr>
              <a:t>coughlator</a:t>
            </a:r>
            <a:endParaRPr lang="nl-NL" sz="4000" dirty="0" smtClean="0">
              <a:latin typeface="Arial" pitchFamily="34" charset="0"/>
              <a:cs typeface="Arial" pitchFamily="34" charset="0"/>
            </a:endParaRPr>
          </a:p>
        </p:txBody>
      </p:sp>
      <p:sp>
        <p:nvSpPr>
          <p:cNvPr id="116738" name="Rectangle 3"/>
          <p:cNvSpPr>
            <a:spLocks noGrp="1" noChangeArrowheads="1"/>
          </p:cNvSpPr>
          <p:nvPr>
            <p:ph type="body" idx="1"/>
          </p:nvPr>
        </p:nvSpPr>
        <p:spPr>
          <a:xfrm>
            <a:off x="1042988" y="1981200"/>
            <a:ext cx="7850187" cy="4114800"/>
          </a:xfrm>
        </p:spPr>
        <p:txBody>
          <a:bodyPr/>
          <a:lstStyle/>
          <a:p>
            <a:pPr>
              <a:buClr>
                <a:schemeClr val="tx2"/>
              </a:buClr>
            </a:pPr>
            <a:r>
              <a:rPr lang="nl-NL" smtClean="0">
                <a:latin typeface="Arial" charset="0"/>
                <a:cs typeface="Arial" charset="0"/>
              </a:rPr>
              <a:t>Het geven van afwisselend een inspiratoire en expiratoire flow via een mondneusmasker, endotracheale tube of tracheostoma met behulp van een daartoe bestemd apparaat.</a:t>
            </a:r>
          </a:p>
          <a:p>
            <a:pPr>
              <a:buFontTx/>
              <a:buNone/>
            </a:pPr>
            <a:endParaRPr lang="nl-NL" smtClean="0">
              <a:latin typeface="Arial" charset="0"/>
              <a:cs typeface="Arial" charset="0"/>
            </a:endParaRPr>
          </a:p>
          <a:p>
            <a:pPr>
              <a:buFontTx/>
              <a:buNone/>
            </a:pPr>
            <a:r>
              <a:rPr lang="nl-NL" smtClean="0">
                <a:solidFill>
                  <a:schemeClr val="tx2"/>
                </a:solidFill>
                <a:latin typeface="Arial" charset="0"/>
                <a:cs typeface="Arial" charset="0"/>
              </a:rPr>
              <a:t>Voorwaarden</a:t>
            </a:r>
            <a:r>
              <a:rPr lang="nl-NL" smtClean="0">
                <a:latin typeface="Arial" charset="0"/>
                <a:cs typeface="Arial" charset="0"/>
              </a:rPr>
              <a:t>: Coöperatieve, gemotiveerde </a:t>
            </a:r>
          </a:p>
          <a:p>
            <a:pPr>
              <a:buFontTx/>
              <a:buNone/>
            </a:pPr>
            <a:r>
              <a:rPr lang="nl-NL" smtClean="0">
                <a:latin typeface="Arial" charset="0"/>
                <a:cs typeface="Arial" charset="0"/>
              </a:rPr>
              <a:t>patiënt met ziekte inzicht.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nl-NL" sz="4000" dirty="0" smtClean="0">
                <a:latin typeface="Arial" pitchFamily="34" charset="0"/>
                <a:cs typeface="Arial" pitchFamily="34" charset="0"/>
              </a:rPr>
              <a:t>Contra indicaties </a:t>
            </a:r>
            <a:r>
              <a:rPr lang="nl-NL" sz="4000" dirty="0" err="1" smtClean="0">
                <a:latin typeface="Arial" pitchFamily="34" charset="0"/>
                <a:cs typeface="Arial" pitchFamily="34" charset="0"/>
              </a:rPr>
              <a:t>airstacken</a:t>
            </a:r>
            <a:r>
              <a:rPr lang="nl-NL" sz="4000" dirty="0" smtClean="0">
                <a:latin typeface="Arial" pitchFamily="34" charset="0"/>
                <a:cs typeface="Arial" pitchFamily="34" charset="0"/>
              </a:rPr>
              <a:t> en hoestmachine</a:t>
            </a:r>
          </a:p>
        </p:txBody>
      </p:sp>
      <p:sp>
        <p:nvSpPr>
          <p:cNvPr id="118786" name="Rectangle 3"/>
          <p:cNvSpPr>
            <a:spLocks noGrp="1" noChangeArrowheads="1"/>
          </p:cNvSpPr>
          <p:nvPr>
            <p:ph type="body" idx="1"/>
          </p:nvPr>
        </p:nvSpPr>
        <p:spPr/>
        <p:txBody>
          <a:bodyPr/>
          <a:lstStyle/>
          <a:p>
            <a:r>
              <a:rPr lang="nl-NL" smtClean="0">
                <a:latin typeface="Arial" charset="0"/>
                <a:cs typeface="Arial" charset="0"/>
              </a:rPr>
              <a:t>Inadequate bulbaire functie</a:t>
            </a:r>
          </a:p>
          <a:p>
            <a:r>
              <a:rPr lang="nl-NL" smtClean="0">
                <a:latin typeface="Arial" charset="0"/>
                <a:cs typeface="Arial" charset="0"/>
              </a:rPr>
              <a:t>Chronische longaandoeningen</a:t>
            </a:r>
          </a:p>
          <a:p>
            <a:r>
              <a:rPr lang="nl-NL" smtClean="0">
                <a:latin typeface="Arial" charset="0"/>
                <a:cs typeface="Arial" charset="0"/>
              </a:rPr>
              <a:t>Dubbelzijdige stembandparalyse</a:t>
            </a:r>
          </a:p>
          <a:p>
            <a:r>
              <a:rPr lang="nl-NL" smtClean="0">
                <a:latin typeface="Arial" charset="0"/>
                <a:cs typeface="Arial" charset="0"/>
              </a:rPr>
              <a:t>Tracheastenose</a:t>
            </a:r>
          </a:p>
          <a:p>
            <a:r>
              <a:rPr lang="nl-NL" smtClean="0">
                <a:latin typeface="Arial" charset="0"/>
                <a:cs typeface="Arial" charset="0"/>
              </a:rPr>
              <a:t>(Starre) thoraxdeformiteit</a:t>
            </a:r>
          </a:p>
          <a:p>
            <a:pPr>
              <a:buFontTx/>
              <a:buNone/>
            </a:pPr>
            <a:endParaRPr lang="nl-NL" smtClean="0">
              <a:latin typeface="Arial" charset="0"/>
              <a:cs typeface="Arial" charset="0"/>
            </a:endParaRPr>
          </a:p>
          <a:p>
            <a:pPr>
              <a:buFontTx/>
              <a:buNone/>
            </a:pPr>
            <a:r>
              <a:rPr lang="nl-NL" smtClean="0">
                <a:latin typeface="Arial" charset="0"/>
                <a:cs typeface="Arial" charset="0"/>
              </a:rPr>
              <a:t>Relatief</a:t>
            </a:r>
          </a:p>
          <a:p>
            <a:r>
              <a:rPr lang="nl-NL" smtClean="0">
                <a:latin typeface="Arial" charset="0"/>
                <a:cs typeface="Arial" charset="0"/>
              </a:rPr>
              <a:t>Barotrauma</a:t>
            </a:r>
          </a:p>
          <a:p>
            <a:r>
              <a:rPr lang="nl-NL" smtClean="0">
                <a:latin typeface="Arial" charset="0"/>
                <a:cs typeface="Arial" charset="0"/>
              </a:rPr>
              <a:t>Acute respiratoire insufficiëntie</a:t>
            </a:r>
            <a:endParaRPr lang="nl-NL" sz="2800" smtClean="0">
              <a:latin typeface="Arial" charset="0"/>
              <a:cs typeface="Arial" charset="0"/>
            </a:endParaRPr>
          </a:p>
          <a:p>
            <a:pPr>
              <a:buFontTx/>
              <a:buNone/>
            </a:pPr>
            <a:endParaRPr lang="nl-NL" sz="280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87450" y="765175"/>
            <a:ext cx="7364413" cy="803275"/>
          </a:xfrm>
        </p:spPr>
        <p:txBody>
          <a:bodyPr/>
          <a:lstStyle/>
          <a:p>
            <a:pPr>
              <a:defRPr/>
            </a:pPr>
            <a:r>
              <a:rPr lang="nl-NL" sz="4000" dirty="0" smtClean="0">
                <a:latin typeface="Arial" pitchFamily="34" charset="0"/>
                <a:cs typeface="Arial" pitchFamily="34" charset="0"/>
              </a:rPr>
              <a:t>Aandachtspunten </a:t>
            </a:r>
          </a:p>
        </p:txBody>
      </p:sp>
      <p:sp>
        <p:nvSpPr>
          <p:cNvPr id="120834" name="Rectangle 3"/>
          <p:cNvSpPr>
            <a:spLocks noGrp="1" noChangeArrowheads="1"/>
          </p:cNvSpPr>
          <p:nvPr>
            <p:ph type="body" idx="1"/>
          </p:nvPr>
        </p:nvSpPr>
        <p:spPr>
          <a:xfrm>
            <a:off x="1042988" y="1744663"/>
            <a:ext cx="7772400" cy="4276725"/>
          </a:xfrm>
        </p:spPr>
        <p:txBody>
          <a:bodyPr/>
          <a:lstStyle/>
          <a:p>
            <a:pPr>
              <a:buClr>
                <a:schemeClr val="tx2"/>
              </a:buClr>
            </a:pPr>
            <a:r>
              <a:rPr lang="nl-NL" smtClean="0">
                <a:latin typeface="Arial" charset="0"/>
                <a:cs typeface="Arial" charset="0"/>
              </a:rPr>
              <a:t>Observeer de patiënt en wees bedacht op desaturaties. Indien de saturatie daalt onder de 90% preoxigeneren of zuurstof geven tijdens de coughlator sessies</a:t>
            </a:r>
          </a:p>
          <a:p>
            <a:pPr>
              <a:buClr>
                <a:schemeClr val="tx2"/>
              </a:buClr>
            </a:pPr>
            <a:r>
              <a:rPr lang="nl-NL" smtClean="0">
                <a:latin typeface="Arial" charset="0"/>
                <a:cs typeface="Arial" charset="0"/>
              </a:rPr>
              <a:t>Comprimeren tijdens de uitademing kan het resultaat verbeteren</a:t>
            </a:r>
          </a:p>
          <a:p>
            <a:pPr>
              <a:buClr>
                <a:schemeClr val="tx2"/>
              </a:buClr>
            </a:pPr>
            <a:r>
              <a:rPr lang="nl-NL" smtClean="0">
                <a:latin typeface="Arial" charset="0"/>
                <a:cs typeface="Arial" charset="0"/>
              </a:rPr>
              <a:t>(Acuut) verstopt raken van de (binnen)canule, deze dan verwisselen</a:t>
            </a:r>
          </a:p>
          <a:p>
            <a:pPr>
              <a:buClr>
                <a:schemeClr val="tx2"/>
              </a:buClr>
            </a:pPr>
            <a:r>
              <a:rPr lang="nl-NL" smtClean="0">
                <a:latin typeface="Arial" charset="0"/>
                <a:cs typeface="Arial" charset="0"/>
              </a:rPr>
              <a:t>Houd uitzuigapparatuur bij de hand om eventueel het opgehoeste sputum te kunnen verwijderen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Tijdelijke aanduiding voor inhoud 5" descr="http://www.presentermedia.com/tp/2QHeGMUm/question_mark_rotate.gif">
            <a:hlinkClick r:id="rId2"/>
          </p:cNvPr>
          <p:cNvPicPr>
            <a:picLocks noGrp="1"/>
          </p:cNvPicPr>
          <p:nvPr>
            <p:ph idx="4294967295"/>
          </p:nvPr>
        </p:nvPicPr>
        <p:blipFill>
          <a:blip r:embed="rId3"/>
          <a:srcRect/>
          <a:stretch>
            <a:fillRect/>
          </a:stretch>
        </p:blipFill>
        <p:spPr>
          <a:xfrm>
            <a:off x="2339975" y="836613"/>
            <a:ext cx="5184775" cy="525621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1258888" y="476250"/>
            <a:ext cx="7754937" cy="1143000"/>
          </a:xfrm>
        </p:spPr>
        <p:txBody>
          <a:bodyPr/>
          <a:lstStyle/>
          <a:p>
            <a:pPr>
              <a:defRPr/>
            </a:pPr>
            <a:r>
              <a:rPr lang="nl-NL" smtClean="0">
                <a:latin typeface="Arial" charset="0"/>
                <a:cs typeface="Arial" charset="0"/>
              </a:rPr>
              <a:t>Risicovolle handelingen</a:t>
            </a:r>
          </a:p>
        </p:txBody>
      </p:sp>
      <p:sp>
        <p:nvSpPr>
          <p:cNvPr id="40962" name="Tijdelijke aanduiding voor inhoud 2"/>
          <p:cNvSpPr>
            <a:spLocks noGrp="1"/>
          </p:cNvSpPr>
          <p:nvPr>
            <p:ph idx="1"/>
          </p:nvPr>
        </p:nvSpPr>
        <p:spPr>
          <a:xfrm>
            <a:off x="1187450" y="1628775"/>
            <a:ext cx="7364413" cy="4114800"/>
          </a:xfrm>
        </p:spPr>
        <p:txBody>
          <a:bodyPr/>
          <a:lstStyle/>
          <a:p>
            <a:r>
              <a:rPr lang="nl-NL" sz="2000" smtClean="0">
                <a:latin typeface="Arial" charset="0"/>
                <a:cs typeface="Arial" charset="0"/>
              </a:rPr>
              <a:t>aansluiten –en afkoppelen van de beademing </a:t>
            </a:r>
          </a:p>
          <a:p>
            <a:r>
              <a:rPr lang="nl-NL" sz="2000" smtClean="0">
                <a:latin typeface="Arial" charset="0"/>
                <a:cs typeface="Arial" charset="0"/>
              </a:rPr>
              <a:t>balloneren </a:t>
            </a:r>
          </a:p>
          <a:p>
            <a:r>
              <a:rPr lang="nl-NL" sz="2000" smtClean="0">
                <a:latin typeface="Arial" charset="0"/>
                <a:cs typeface="Arial" charset="0"/>
              </a:rPr>
              <a:t>druppelen van fysiologisch zout (0,9%) </a:t>
            </a:r>
          </a:p>
          <a:p>
            <a:r>
              <a:rPr lang="nl-NL" sz="2000" smtClean="0">
                <a:latin typeface="Arial" charset="0"/>
                <a:cs typeface="Arial" charset="0"/>
              </a:rPr>
              <a:t>opblazen dan wel legen van de cuff van de tracheacanule </a:t>
            </a:r>
          </a:p>
          <a:p>
            <a:r>
              <a:rPr lang="nl-NL" sz="2000" smtClean="0">
                <a:latin typeface="Arial" charset="0"/>
                <a:cs typeface="Arial" charset="0"/>
              </a:rPr>
              <a:t>verzorging van het tracheostoma </a:t>
            </a:r>
          </a:p>
          <a:p>
            <a:r>
              <a:rPr lang="nl-NL" sz="2000" smtClean="0">
                <a:latin typeface="Arial" charset="0"/>
                <a:cs typeface="Arial" charset="0"/>
              </a:rPr>
              <a:t>verwisselen van het canulebandje </a:t>
            </a:r>
          </a:p>
          <a:p>
            <a:r>
              <a:rPr lang="nl-NL" sz="2000" smtClean="0">
                <a:latin typeface="Arial" charset="0"/>
                <a:cs typeface="Arial" charset="0"/>
              </a:rPr>
              <a:t>verwisselen van een binnencanule </a:t>
            </a:r>
          </a:p>
          <a:p>
            <a:r>
              <a:rPr lang="nl-NL" sz="2000" smtClean="0">
                <a:latin typeface="Arial" charset="0"/>
                <a:cs typeface="Arial" charset="0"/>
              </a:rPr>
              <a:t>behandelen met de coughlator </a:t>
            </a:r>
          </a:p>
          <a:p>
            <a:r>
              <a:rPr lang="nl-NL" sz="2000" smtClean="0">
                <a:latin typeface="Arial" charset="0"/>
                <a:cs typeface="Arial" charset="0"/>
              </a:rPr>
              <a:t>aanstippen van wild vlees rond het tracheostoma </a:t>
            </a:r>
          </a:p>
          <a:p>
            <a:r>
              <a:rPr lang="nl-NL" sz="2000" smtClean="0">
                <a:latin typeface="Arial" charset="0"/>
                <a:cs typeface="Arial" charset="0"/>
              </a:rPr>
              <a:t>airstacken </a:t>
            </a:r>
          </a:p>
          <a:p>
            <a:r>
              <a:rPr lang="nl-NL" sz="2000" smtClean="0"/>
              <a:t>opzetten spreekklep</a:t>
            </a:r>
          </a:p>
          <a:p>
            <a:endParaRPr lang="nl-NL"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116013" y="908050"/>
            <a:ext cx="7754937" cy="1143000"/>
          </a:xfrm>
        </p:spPr>
        <p:txBody>
          <a:bodyPr/>
          <a:lstStyle/>
          <a:p>
            <a:pPr>
              <a:defRPr/>
            </a:pPr>
            <a:r>
              <a:rPr lang="nl-NL" sz="4000" dirty="0" smtClean="0">
                <a:effectLst>
                  <a:outerShdw blurRad="38100" dist="38100" dir="2700000" algn="tl">
                    <a:srgbClr val="000000"/>
                  </a:outerShdw>
                </a:effectLst>
                <a:latin typeface="Arial" charset="0"/>
              </a:rPr>
              <a:t>Wet BIG</a:t>
            </a:r>
            <a:endParaRPr lang="nl-NL" sz="4800" dirty="0" smtClean="0"/>
          </a:p>
        </p:txBody>
      </p:sp>
      <p:sp>
        <p:nvSpPr>
          <p:cNvPr id="9219" name="Rectangle 3"/>
          <p:cNvSpPr>
            <a:spLocks noGrp="1" noChangeArrowheads="1"/>
          </p:cNvSpPr>
          <p:nvPr>
            <p:ph type="body" idx="4294967295"/>
          </p:nvPr>
        </p:nvSpPr>
        <p:spPr>
          <a:xfrm>
            <a:off x="1066800" y="2133600"/>
            <a:ext cx="8077200" cy="2679700"/>
          </a:xfrm>
        </p:spPr>
        <p:txBody>
          <a:bodyPr/>
          <a:lstStyle/>
          <a:p>
            <a:pPr>
              <a:lnSpc>
                <a:spcPct val="110000"/>
              </a:lnSpc>
              <a:spcAft>
                <a:spcPct val="30000"/>
              </a:spcAft>
              <a:buSzPct val="125000"/>
              <a:defRPr/>
            </a:pPr>
            <a:r>
              <a:rPr lang="nl-NL" dirty="0" smtClean="0">
                <a:effectLst>
                  <a:outerShdw blurRad="38100" dist="38100" dir="2700000" algn="tl">
                    <a:srgbClr val="000000"/>
                  </a:outerShdw>
                </a:effectLst>
                <a:latin typeface="Arial" charset="0"/>
              </a:rPr>
              <a:t>Vuistregel: onbekwaam is onbevoegd! </a:t>
            </a:r>
          </a:p>
          <a:p>
            <a:pPr>
              <a:lnSpc>
                <a:spcPct val="110000"/>
              </a:lnSpc>
              <a:spcAft>
                <a:spcPct val="30000"/>
              </a:spcAft>
              <a:buSzPct val="125000"/>
              <a:defRPr/>
            </a:pPr>
            <a:r>
              <a:rPr lang="nl-NL" dirty="0" smtClean="0">
                <a:effectLst>
                  <a:outerShdw blurRad="38100" dist="38100" dir="2700000" algn="tl">
                    <a:srgbClr val="000000"/>
                  </a:outerShdw>
                </a:effectLst>
                <a:latin typeface="Arial" charset="0"/>
              </a:rPr>
              <a:t>Toetsing theorie en vaardigheden</a:t>
            </a:r>
          </a:p>
          <a:p>
            <a:pPr>
              <a:lnSpc>
                <a:spcPct val="110000"/>
              </a:lnSpc>
              <a:spcAft>
                <a:spcPct val="30000"/>
              </a:spcAft>
              <a:buSzPct val="125000"/>
              <a:defRPr/>
            </a:pPr>
            <a:r>
              <a:rPr lang="nl-NL" dirty="0" smtClean="0">
                <a:effectLst>
                  <a:outerShdw blurRad="38100" dist="38100" dir="2700000" algn="tl">
                    <a:srgbClr val="000000"/>
                  </a:outerShdw>
                </a:effectLst>
                <a:latin typeface="Arial" charset="0"/>
              </a:rPr>
              <a:t>Bekwaamheidsverklaring</a:t>
            </a:r>
          </a:p>
          <a:p>
            <a:pPr>
              <a:lnSpc>
                <a:spcPct val="110000"/>
              </a:lnSpc>
              <a:spcAft>
                <a:spcPct val="30000"/>
              </a:spcAft>
              <a:buSzPct val="125000"/>
              <a:defRPr/>
            </a:pPr>
            <a:r>
              <a:rPr lang="nl-NL" dirty="0" smtClean="0">
                <a:effectLst>
                  <a:outerShdw blurRad="38100" dist="38100" dir="2700000" algn="tl">
                    <a:srgbClr val="000000"/>
                  </a:outerShdw>
                </a:effectLst>
                <a:latin typeface="Arial" charset="0"/>
              </a:rPr>
              <a:t>Accreditatie </a:t>
            </a:r>
          </a:p>
          <a:p>
            <a:pPr>
              <a:lnSpc>
                <a:spcPct val="110000"/>
              </a:lnSpc>
              <a:spcAft>
                <a:spcPct val="30000"/>
              </a:spcAft>
              <a:buSzPct val="125000"/>
              <a:defRPr/>
            </a:pPr>
            <a:r>
              <a:rPr lang="nl-NL" dirty="0" smtClean="0">
                <a:effectLst>
                  <a:outerShdw blurRad="38100" dist="38100" dir="2700000" algn="tl">
                    <a:srgbClr val="000000"/>
                  </a:outerShdw>
                </a:effectLst>
                <a:latin typeface="Arial" charset="0"/>
              </a:rPr>
              <a:t>Vervolgafspraken </a:t>
            </a:r>
          </a:p>
        </p:txBody>
      </p:sp>
      <p:pic>
        <p:nvPicPr>
          <p:cNvPr id="43011" name="Picture 4"/>
          <p:cNvPicPr>
            <a:picLocks noChangeAspect="1" noChangeArrowheads="1" noCrop="1"/>
          </p:cNvPicPr>
          <p:nvPr/>
        </p:nvPicPr>
        <p:blipFill>
          <a:blip r:embed="rId3"/>
          <a:srcRect/>
          <a:stretch>
            <a:fillRect/>
          </a:stretch>
        </p:blipFill>
        <p:spPr bwMode="auto">
          <a:xfrm>
            <a:off x="5724525" y="4149725"/>
            <a:ext cx="2808288" cy="184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58888" y="404813"/>
            <a:ext cx="7364412" cy="1143000"/>
          </a:xfrm>
        </p:spPr>
        <p:txBody>
          <a:bodyPr/>
          <a:lstStyle/>
          <a:p>
            <a:pPr>
              <a:defRPr/>
            </a:pPr>
            <a:r>
              <a:rPr lang="nl-NL" smtClean="0">
                <a:latin typeface="Arial" charset="0"/>
              </a:rPr>
              <a:t>Inhoud</a:t>
            </a:r>
          </a:p>
        </p:txBody>
      </p:sp>
      <p:sp>
        <p:nvSpPr>
          <p:cNvPr id="7171" name="Rectangle 3"/>
          <p:cNvSpPr>
            <a:spLocks noGrp="1" noChangeArrowheads="1"/>
          </p:cNvSpPr>
          <p:nvPr>
            <p:ph type="body" idx="1"/>
          </p:nvPr>
        </p:nvSpPr>
        <p:spPr>
          <a:xfrm>
            <a:off x="1403350" y="1341438"/>
            <a:ext cx="7364413" cy="4752975"/>
          </a:xfrm>
        </p:spPr>
        <p:txBody>
          <a:bodyPr/>
          <a:lstStyle/>
          <a:p>
            <a:pPr marL="457200" indent="-457200">
              <a:lnSpc>
                <a:spcPct val="150000"/>
              </a:lnSpc>
              <a:buFont typeface="+mj-lt"/>
              <a:buAutoNum type="arabicPeriod"/>
              <a:defRPr/>
            </a:pPr>
            <a:r>
              <a:rPr lang="nl-NL" sz="2000" b="1" dirty="0" smtClean="0">
                <a:latin typeface="Arial" charset="0"/>
              </a:rPr>
              <a:t>Chronische beademing in Nederland</a:t>
            </a:r>
          </a:p>
          <a:p>
            <a:pPr marL="457200" indent="-457200">
              <a:lnSpc>
                <a:spcPct val="150000"/>
              </a:lnSpc>
              <a:buFont typeface="+mj-lt"/>
              <a:buAutoNum type="arabicPeriod"/>
              <a:defRPr/>
            </a:pPr>
            <a:r>
              <a:rPr lang="nl-NL" sz="2000" dirty="0" smtClean="0">
                <a:solidFill>
                  <a:schemeClr val="tx2"/>
                </a:solidFill>
                <a:latin typeface="Arial" charset="0"/>
              </a:rPr>
              <a:t>Anatomie/fysiologie ademhaling en </a:t>
            </a:r>
            <a:r>
              <a:rPr lang="nl-NL" sz="2000" dirty="0" err="1" smtClean="0">
                <a:solidFill>
                  <a:schemeClr val="tx2"/>
                </a:solidFill>
                <a:latin typeface="Arial" charset="0"/>
              </a:rPr>
              <a:t>tracheostoma</a:t>
            </a:r>
            <a:r>
              <a:rPr lang="nl-NL" sz="2000" dirty="0" smtClean="0">
                <a:solidFill>
                  <a:schemeClr val="tx2"/>
                </a:solidFill>
                <a:latin typeface="Arial" charset="0"/>
              </a:rPr>
              <a:t> </a:t>
            </a:r>
          </a:p>
          <a:p>
            <a:pPr marL="457200" indent="-457200">
              <a:lnSpc>
                <a:spcPct val="150000"/>
              </a:lnSpc>
              <a:buFont typeface="+mj-lt"/>
              <a:buAutoNum type="arabicPeriod"/>
              <a:defRPr/>
            </a:pPr>
            <a:r>
              <a:rPr lang="nl-NL" sz="2000" dirty="0">
                <a:latin typeface="Arial" charset="0"/>
              </a:rPr>
              <a:t>Problemen met de </a:t>
            </a:r>
            <a:r>
              <a:rPr lang="nl-NL" sz="2000" dirty="0" smtClean="0">
                <a:latin typeface="Arial" charset="0"/>
              </a:rPr>
              <a:t>ademhaling</a:t>
            </a:r>
            <a:endParaRPr lang="nl-NL" sz="2000" dirty="0" smtClean="0">
              <a:solidFill>
                <a:schemeClr val="tx2"/>
              </a:solidFill>
              <a:latin typeface="Arial" charset="0"/>
            </a:endParaRPr>
          </a:p>
          <a:p>
            <a:pPr marL="457200" indent="-457200">
              <a:lnSpc>
                <a:spcPct val="150000"/>
              </a:lnSpc>
              <a:buFont typeface="+mj-lt"/>
              <a:buAutoNum type="arabicPeriod"/>
              <a:defRPr/>
            </a:pPr>
            <a:r>
              <a:rPr lang="nl-NL" sz="2000" dirty="0" err="1" smtClean="0">
                <a:latin typeface="Arial" charset="0"/>
              </a:rPr>
              <a:t>Casuistiek</a:t>
            </a:r>
            <a:r>
              <a:rPr lang="nl-NL" sz="2000" dirty="0" smtClean="0">
                <a:latin typeface="Arial" charset="0"/>
              </a:rPr>
              <a:t> </a:t>
            </a:r>
          </a:p>
          <a:p>
            <a:pPr marL="457200" indent="-457200">
              <a:lnSpc>
                <a:spcPct val="150000"/>
              </a:lnSpc>
              <a:buFont typeface="+mj-lt"/>
              <a:buAutoNum type="arabicPeriod"/>
              <a:defRPr/>
            </a:pPr>
            <a:r>
              <a:rPr lang="nl-NL" sz="2000" dirty="0" smtClean="0">
                <a:latin typeface="Arial" charset="0"/>
              </a:rPr>
              <a:t>Apparatuur en hulpmiddelen</a:t>
            </a:r>
          </a:p>
          <a:p>
            <a:pPr marL="457200" indent="-457200">
              <a:lnSpc>
                <a:spcPct val="150000"/>
              </a:lnSpc>
              <a:buFont typeface="+mj-lt"/>
              <a:buAutoNum type="arabicPeriod"/>
              <a:defRPr/>
            </a:pPr>
            <a:r>
              <a:rPr lang="nl-NL" sz="2000" dirty="0" smtClean="0">
                <a:latin typeface="Arial" charset="0"/>
              </a:rPr>
              <a:t>Acute situaties</a:t>
            </a:r>
          </a:p>
          <a:p>
            <a:pPr marL="457200" indent="-457200">
              <a:lnSpc>
                <a:spcPct val="150000"/>
              </a:lnSpc>
              <a:buFont typeface="+mj-lt"/>
              <a:buAutoNum type="arabicPeriod"/>
              <a:defRPr/>
            </a:pPr>
            <a:r>
              <a:rPr lang="nl-NL" sz="2000" dirty="0" smtClean="0">
                <a:latin typeface="Arial" charset="0"/>
              </a:rPr>
              <a:t>Long Volume </a:t>
            </a:r>
            <a:r>
              <a:rPr lang="nl-NL" sz="2000" dirty="0" err="1" smtClean="0">
                <a:latin typeface="Arial" charset="0"/>
              </a:rPr>
              <a:t>Recruitment</a:t>
            </a:r>
            <a:r>
              <a:rPr lang="nl-NL" dirty="0" smtClean="0">
                <a:latin typeface="Arial" charset="0"/>
              </a:rPr>
              <a:t> </a:t>
            </a:r>
          </a:p>
          <a:p>
            <a:pPr lvl="1">
              <a:lnSpc>
                <a:spcPct val="150000"/>
              </a:lnSpc>
              <a:defRPr/>
            </a:pPr>
            <a:endParaRPr lang="nl-NL" dirty="0" smtClean="0">
              <a:latin typeface="Arial" charset="0"/>
            </a:endParaRPr>
          </a:p>
          <a:p>
            <a:pPr>
              <a:lnSpc>
                <a:spcPct val="150000"/>
              </a:lnSpc>
              <a:defRPr/>
            </a:pPr>
            <a:endParaRPr lang="nl-NL" dirty="0" smtClean="0">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36663" y="476250"/>
            <a:ext cx="7364412" cy="1143000"/>
          </a:xfrm>
        </p:spPr>
        <p:txBody>
          <a:bodyPr/>
          <a:lstStyle/>
          <a:p>
            <a:pPr>
              <a:defRPr/>
            </a:pPr>
            <a:r>
              <a:rPr lang="nl-NL" smtClean="0">
                <a:latin typeface="Arial" charset="0"/>
                <a:cs typeface="Arial" charset="0"/>
              </a:rPr>
              <a:t>Mond- en keelholte</a:t>
            </a:r>
            <a:r>
              <a:rPr lang="nl-NL" sz="4000" smtClean="0">
                <a:latin typeface="Arial" charset="0"/>
                <a:cs typeface="Arial" charset="0"/>
              </a:rPr>
              <a:t> </a:t>
            </a:r>
          </a:p>
        </p:txBody>
      </p:sp>
      <p:pic>
        <p:nvPicPr>
          <p:cNvPr id="47106" name="Picture 4" descr="http://www.amc.nl/upload_mm/2/2/0/8165_fullimage_neusholte400.jpg"/>
          <p:cNvPicPr>
            <a:picLocks noChangeAspect="1" noChangeArrowheads="1"/>
          </p:cNvPicPr>
          <p:nvPr/>
        </p:nvPicPr>
        <p:blipFill>
          <a:blip r:embed="rId3"/>
          <a:srcRect/>
          <a:stretch>
            <a:fillRect/>
          </a:stretch>
        </p:blipFill>
        <p:spPr bwMode="auto">
          <a:xfrm>
            <a:off x="1331913" y="1549400"/>
            <a:ext cx="6696075" cy="474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6|36.6"/>
</p:tagLst>
</file>

<file path=ppt/theme/theme1.xml><?xml version="1.0" encoding="utf-8"?>
<a:theme xmlns:a="http://schemas.openxmlformats.org/drawingml/2006/main" name="1_landscape model">
  <a:themeElements>
    <a:clrScheme name="">
      <a:dk1>
        <a:srgbClr val="000000"/>
      </a:dk1>
      <a:lt1>
        <a:srgbClr val="FFFFFF"/>
      </a:lt1>
      <a:dk2>
        <a:srgbClr val="5000C6"/>
      </a:dk2>
      <a:lt2>
        <a:srgbClr val="FFA015"/>
      </a:lt2>
      <a:accent1>
        <a:srgbClr val="333399"/>
      </a:accent1>
      <a:accent2>
        <a:srgbClr val="3333CC"/>
      </a:accent2>
      <a:accent3>
        <a:srgbClr val="B3AADF"/>
      </a:accent3>
      <a:accent4>
        <a:srgbClr val="DADADA"/>
      </a:accent4>
      <a:accent5>
        <a:srgbClr val="ADADCA"/>
      </a:accent5>
      <a:accent6>
        <a:srgbClr val="2D2DB9"/>
      </a:accent6>
      <a:hlink>
        <a:srgbClr val="CCCCFF"/>
      </a:hlink>
      <a:folHlink>
        <a:srgbClr val="B2B2B2"/>
      </a:folHlink>
    </a:clrScheme>
    <a:fontScheme name="landscape model">
      <a:majorFont>
        <a:latin typeface="AZGCaspariTMedium"/>
        <a:ea typeface=""/>
        <a:cs typeface=""/>
      </a:majorFont>
      <a:minorFont>
        <a:latin typeface="AZGCaspari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ndscape mod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ndscape mod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ndscape mod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ndscape mod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ndscape mod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ndscape mod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ndscape mod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ndscape model">
  <a:themeElements>
    <a:clrScheme name="">
      <a:dk1>
        <a:srgbClr val="000000"/>
      </a:dk1>
      <a:lt1>
        <a:srgbClr val="FFFFFF"/>
      </a:lt1>
      <a:dk2>
        <a:srgbClr val="5000C6"/>
      </a:dk2>
      <a:lt2>
        <a:srgbClr val="FFA015"/>
      </a:lt2>
      <a:accent1>
        <a:srgbClr val="333399"/>
      </a:accent1>
      <a:accent2>
        <a:srgbClr val="3333CC"/>
      </a:accent2>
      <a:accent3>
        <a:srgbClr val="B3AADF"/>
      </a:accent3>
      <a:accent4>
        <a:srgbClr val="DADADA"/>
      </a:accent4>
      <a:accent5>
        <a:srgbClr val="ADADCA"/>
      </a:accent5>
      <a:accent6>
        <a:srgbClr val="2D2DB9"/>
      </a:accent6>
      <a:hlink>
        <a:srgbClr val="CCCCFF"/>
      </a:hlink>
      <a:folHlink>
        <a:srgbClr val="B2B2B2"/>
      </a:folHlink>
    </a:clrScheme>
    <a:fontScheme name="landscape model.pot">
      <a:majorFont>
        <a:latin typeface="AZGCaspariTMedium"/>
        <a:ea typeface=""/>
        <a:cs typeface=""/>
      </a:majorFont>
      <a:minorFont>
        <a:latin typeface="AZGCaspari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ndscape model.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ndscape mode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ndscape model.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ndscape model.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ndscape model.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ndscape model.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ndscape model.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2174</Words>
  <Application>Microsoft Office PowerPoint</Application>
  <PresentationFormat>Diavoorstelling (4:3)</PresentationFormat>
  <Paragraphs>402</Paragraphs>
  <Slides>53</Slides>
  <Notes>40</Notes>
  <HiddenSlides>0</HiddenSlides>
  <MMClips>0</MMClips>
  <ScaleCrop>false</ScaleCrop>
  <HeadingPairs>
    <vt:vector size="6" baseType="variant">
      <vt:variant>
        <vt:lpstr>Thema</vt:lpstr>
      </vt:variant>
      <vt:variant>
        <vt:i4>2</vt:i4>
      </vt:variant>
      <vt:variant>
        <vt:lpstr>Ingesloten OLE-bronprogramma's</vt:lpstr>
      </vt:variant>
      <vt:variant>
        <vt:i4>1</vt:i4>
      </vt:variant>
      <vt:variant>
        <vt:lpstr>Diatitels</vt:lpstr>
      </vt:variant>
      <vt:variant>
        <vt:i4>53</vt:i4>
      </vt:variant>
    </vt:vector>
  </HeadingPairs>
  <TitlesOfParts>
    <vt:vector size="56" baseType="lpstr">
      <vt:lpstr>1_landscape model</vt:lpstr>
      <vt:lpstr>landscape model</vt:lpstr>
      <vt:lpstr>Photo Editor-foto</vt:lpstr>
      <vt:lpstr> Nascholing  tracheostomale zorg   en tracheostomale  beademing kinderen    Centrum voor Thuisbeademing UMCG 2016</vt:lpstr>
      <vt:lpstr>Inhoud</vt:lpstr>
      <vt:lpstr>IJzeren long </vt:lpstr>
      <vt:lpstr> Centra voor Thuisbeademing  in  Nederland </vt:lpstr>
      <vt:lpstr>Voorbehouden  handelingen</vt:lpstr>
      <vt:lpstr>Risicovolle handelingen</vt:lpstr>
      <vt:lpstr>Wet BIG</vt:lpstr>
      <vt:lpstr>Inhoud</vt:lpstr>
      <vt:lpstr>Mond- en keelholte </vt:lpstr>
      <vt:lpstr>PowerPoint-presentatie</vt:lpstr>
      <vt:lpstr>Kunstneus en  spreekklep </vt:lpstr>
      <vt:lpstr>Tracheoscopie normale trachea</vt:lpstr>
      <vt:lpstr>De luchtwegen</vt:lpstr>
      <vt:lpstr>PowerPoint-presentatie</vt:lpstr>
      <vt:lpstr>Gaswisseling</vt:lpstr>
      <vt:lpstr>De ademhaling</vt:lpstr>
      <vt:lpstr>Anatomie ademhalingssysteem verschillen kind - volwassene</vt:lpstr>
      <vt:lpstr>Ademhalings frequentie </vt:lpstr>
      <vt:lpstr>Inhoud</vt:lpstr>
      <vt:lpstr>Hypoventilatie verschijnselen</vt:lpstr>
      <vt:lpstr>Vervolg symptomen hypoventilatie</vt:lpstr>
      <vt:lpstr>Wat merk je bij het kind met chronische respiratoire insufficiëntie </vt:lpstr>
      <vt:lpstr>Tracheoscopie via tracheacanule</vt:lpstr>
      <vt:lpstr>Tracheoscopie normale trachea</vt:lpstr>
      <vt:lpstr>Tracheoscopie  </vt:lpstr>
      <vt:lpstr>Tracheoscopie</vt:lpstr>
      <vt:lpstr>Inhoud</vt:lpstr>
      <vt:lpstr>Casus 1.1 Wondje in stoma</vt:lpstr>
      <vt:lpstr>1.2  LWI bij gecuffte canule</vt:lpstr>
      <vt:lpstr>1.3 Vastzittend sputum</vt:lpstr>
      <vt:lpstr>1.4 Weerstand en bloed</vt:lpstr>
      <vt:lpstr>1.5 Materialen </vt:lpstr>
      <vt:lpstr>Casus 2</vt:lpstr>
      <vt:lpstr>Casus 3</vt:lpstr>
      <vt:lpstr>Casus 3</vt:lpstr>
      <vt:lpstr>PowerPoint-presentatie</vt:lpstr>
      <vt:lpstr>                                                                  TOETS</vt:lpstr>
      <vt:lpstr>Inhoud aanvullend op indicatie</vt:lpstr>
      <vt:lpstr>Beademingsmachines </vt:lpstr>
      <vt:lpstr>Alarmen beademingsmachines</vt:lpstr>
      <vt:lpstr>PowerPoint-presentatie</vt:lpstr>
      <vt:lpstr>PowerPoint-presentatie</vt:lpstr>
      <vt:lpstr>Inhoud aanvullend op indicatie</vt:lpstr>
      <vt:lpstr>Hoesttechnieken</vt:lpstr>
      <vt:lpstr>Airstacken en hoestmachine</vt:lpstr>
      <vt:lpstr>PowerPoint-presentatie</vt:lpstr>
      <vt:lpstr>PowerPoint-presentatie</vt:lpstr>
      <vt:lpstr>                                          Cough Assist  Coughlator </vt:lpstr>
      <vt:lpstr>Cough assist</vt:lpstr>
      <vt:lpstr>De hoestmachine of coughlator</vt:lpstr>
      <vt:lpstr>Contra indicaties airstacken en hoestmachine</vt:lpstr>
      <vt:lpstr>Aandachtspunten </vt:lpstr>
      <vt:lpstr>PowerPoint-presentatie</vt:lpstr>
    </vt:vector>
  </TitlesOfParts>
  <Company>Universitair Medisch Centrum Groningen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Nascholings-cursus tracheostomale zorg   en tracheostomale  beademing kinderen  Centrum voor Thuisbeademing UMCG 2012-2013</dc:title>
  <dc:creator>Sinnema, IR (long)</dc:creator>
  <cp:lastModifiedBy>Amerongen, MH van (long)</cp:lastModifiedBy>
  <cp:revision>34</cp:revision>
  <cp:lastPrinted>2013-01-13T20:40:39Z</cp:lastPrinted>
  <dcterms:created xsi:type="dcterms:W3CDTF">2013-01-02T19:14:01Z</dcterms:created>
  <dcterms:modified xsi:type="dcterms:W3CDTF">2016-12-08T16:48:32Z</dcterms:modified>
</cp:coreProperties>
</file>