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336" r:id="rId3"/>
    <p:sldId id="339" r:id="rId4"/>
    <p:sldId id="340" r:id="rId5"/>
    <p:sldId id="306" r:id="rId6"/>
    <p:sldId id="312" r:id="rId7"/>
    <p:sldId id="314" r:id="rId8"/>
    <p:sldId id="315" r:id="rId9"/>
    <p:sldId id="287" r:id="rId10"/>
    <p:sldId id="288" r:id="rId11"/>
    <p:sldId id="286" r:id="rId12"/>
    <p:sldId id="289" r:id="rId13"/>
    <p:sldId id="290" r:id="rId14"/>
    <p:sldId id="291" r:id="rId15"/>
    <p:sldId id="316" r:id="rId16"/>
    <p:sldId id="331" r:id="rId17"/>
    <p:sldId id="330" r:id="rId18"/>
    <p:sldId id="317" r:id="rId19"/>
    <p:sldId id="297" r:id="rId20"/>
    <p:sldId id="318" r:id="rId21"/>
    <p:sldId id="323" r:id="rId22"/>
    <p:sldId id="324" r:id="rId23"/>
    <p:sldId id="325" r:id="rId24"/>
    <p:sldId id="300" r:id="rId25"/>
    <p:sldId id="332" r:id="rId26"/>
    <p:sldId id="327" r:id="rId27"/>
    <p:sldId id="328" r:id="rId28"/>
    <p:sldId id="329" r:id="rId29"/>
    <p:sldId id="333" r:id="rId30"/>
    <p:sldId id="341" r:id="rId3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87F0-7DA1-0F44-925F-F3471907D0FB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8DCF9-7B09-DA4D-B58D-E2D4CF61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0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87" tIns="41693" rIns="83387" bIns="41693"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  <p:sp>
        <p:nvSpPr>
          <p:cNvPr id="94212" name="Foliennummernplatzhalter 3"/>
          <p:cNvSpPr txBox="1">
            <a:spLocks noGrp="1"/>
          </p:cNvSpPr>
          <p:nvPr/>
        </p:nvSpPr>
        <p:spPr bwMode="auto">
          <a:xfrm>
            <a:off x="3888879" y="8685893"/>
            <a:ext cx="2969121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87" tIns="41693" rIns="83387" bIns="41693" anchor="b"/>
          <a:lstStyle>
            <a:lvl1pPr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0EEFEC-5E39-4FA9-BBE4-0AA50E704964}" type="slidenum">
              <a:rPr lang="de-DE" altLang="nl-NL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de-DE" altLang="nl-N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8879" y="8685893"/>
            <a:ext cx="2969121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87" tIns="41693" rIns="83387" bIns="41693" anchor="b"/>
          <a:lstStyle>
            <a:lvl1pPr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2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B162BE-802B-482A-8A74-E44F3C31651C}" type="slidenum">
              <a:rPr lang="de-DE" altLang="nl-NL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de-DE" altLang="nl-NL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3387" tIns="41693" rIns="83387" bIns="41693"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cap="all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700000"/>
            <a:ext cx="7772400" cy="1500187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399545"/>
            <a:ext cx="4040188" cy="63976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039307"/>
            <a:ext cx="4040188" cy="3363805"/>
          </a:xfrm>
        </p:spPr>
        <p:txBody>
          <a:bodyPr lIns="0" tIns="18000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2399545"/>
            <a:ext cx="4041775" cy="63976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0"/>
          </p:nvPr>
        </p:nvSpPr>
        <p:spPr>
          <a:xfrm>
            <a:off x="4646612" y="3039307"/>
            <a:ext cx="4040188" cy="3363805"/>
          </a:xfrm>
        </p:spPr>
        <p:txBody>
          <a:bodyPr lIns="0" tIns="18000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680000"/>
            <a:ext cx="7772400" cy="13620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cap="all">
                <a:solidFill>
                  <a:schemeClr val="tx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722313" y="4535538"/>
            <a:ext cx="77724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0">
              <a:schemeClr val="accent3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2566800" y="0"/>
            <a:ext cx="6120000" cy="720000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noAutofit/>
          </a:bodyPr>
          <a:lstStyle/>
          <a:p>
            <a:pPr algn="r"/>
            <a:endParaRPr lang="nl-NL" sz="1400" cap="all" spc="200" dirty="0">
              <a:solidFill>
                <a:schemeClr val="accent2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00204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327611"/>
            <a:ext cx="8229600" cy="410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206800" y="718412"/>
            <a:ext cx="6480000" cy="1588"/>
          </a:xfrm>
          <a:prstGeom prst="line">
            <a:avLst/>
          </a:prstGeom>
          <a:ln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logo-MetsCen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43" y="179954"/>
            <a:ext cx="1706380" cy="53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4572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457200" rtl="0" eaLnBrk="1" latinLnBrk="0" hangingPunct="1">
        <a:spcBef>
          <a:spcPts val="1000"/>
        </a:spcBef>
        <a:buFont typeface="Lucida Grande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457200" rtl="0" eaLnBrk="1" latinLnBrk="0" hangingPunct="1">
        <a:spcBef>
          <a:spcPts val="1000"/>
        </a:spcBef>
        <a:buFont typeface="Lucida Grande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457200" rtl="0" eaLnBrk="1" latinLnBrk="0" hangingPunct="1">
        <a:spcBef>
          <a:spcPts val="1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/>
            </a:gs>
            <a:gs pos="0">
              <a:schemeClr val="accent3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MetsCenter-5jaar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69" y="1809754"/>
            <a:ext cx="6858000" cy="2164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3600" i="1" dirty="0" smtClean="0"/>
              <a:t>Werkbezoek </a:t>
            </a:r>
            <a:r>
              <a:rPr lang="nl-NL" sz="3600" i="1" dirty="0" err="1" smtClean="0"/>
              <a:t>diakademie</a:t>
            </a:r>
            <a:r>
              <a:rPr lang="nl-NL" sz="3600" i="1" dirty="0" smtClean="0"/>
              <a:t/>
            </a:r>
            <a:br>
              <a:rPr lang="nl-NL" sz="3600" i="1" dirty="0" smtClean="0"/>
            </a:b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32530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a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5905" r="4724" b="19489"/>
          <a:stretch>
            <a:fillRect/>
          </a:stretch>
        </p:blipFill>
        <p:spPr bwMode="auto">
          <a:xfrm>
            <a:off x="0" y="0"/>
            <a:ext cx="569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5724525" y="476250"/>
            <a:ext cx="3419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 typeface="Tahoma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4000" dirty="0"/>
              <a:t>sociale / culturele aspecten</a:t>
            </a:r>
          </a:p>
        </p:txBody>
      </p:sp>
      <p:pic>
        <p:nvPicPr>
          <p:cNvPr id="54276" name="Picture 8" descr="http://static.twoday.net/manschindler/images/ATT00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4906" r="8022" b="25450"/>
          <a:stretch>
            <a:fillRect/>
          </a:stretch>
        </p:blipFill>
        <p:spPr bwMode="auto">
          <a:xfrm>
            <a:off x="0" y="0"/>
            <a:ext cx="5675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8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806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3200" b="1">
                <a:solidFill>
                  <a:srgbClr val="FFFFFF"/>
                </a:solidFill>
                <a:latin typeface="Calibri" pitchFamily="34" charset="0"/>
              </a:rPr>
              <a:t>Different ‘Mental Models’</a:t>
            </a:r>
          </a:p>
        </p:txBody>
      </p:sp>
      <p:pic>
        <p:nvPicPr>
          <p:cNvPr id="5734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14241"/>
          <a:stretch>
            <a:fillRect/>
          </a:stretch>
        </p:blipFill>
        <p:spPr bwMode="auto">
          <a:xfrm>
            <a:off x="1258888" y="1074738"/>
            <a:ext cx="626586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kstvak 2"/>
          <p:cNvSpPr txBox="1">
            <a:spLocks noChangeArrowheads="1"/>
          </p:cNvSpPr>
          <p:nvPr/>
        </p:nvSpPr>
        <p:spPr bwMode="auto">
          <a:xfrm>
            <a:off x="2411413" y="5849938"/>
            <a:ext cx="3313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FFFF"/>
                </a:solidFill>
                <a:latin typeface="Calibri" pitchFamily="34" charset="0"/>
              </a:rPr>
              <a:t>Which side is the front?</a:t>
            </a:r>
          </a:p>
        </p:txBody>
      </p:sp>
    </p:spTree>
    <p:extLst>
      <p:ext uri="{BB962C8B-B14F-4D97-AF65-F5344CB8AC3E}">
        <p14:creationId xmlns:p14="http://schemas.microsoft.com/office/powerpoint/2010/main" val="73516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r>
              <a:rPr lang="nl-NL" altLang="nl-NL" smtClean="0">
                <a:latin typeface="Calibri" pitchFamily="34" charset="0"/>
              </a:rPr>
              <a:t>context</a:t>
            </a:r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1835150" y="1412875"/>
            <a:ext cx="5761038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1547813" y="4581525"/>
            <a:ext cx="5761037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 rot="-5400000">
            <a:off x="143669" y="3077369"/>
            <a:ext cx="5761037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837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077913"/>
            <a:ext cx="663733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r>
              <a:rPr lang="nl-NL" altLang="nl-NL" smtClean="0">
                <a:latin typeface="Calibri" pitchFamily="34" charset="0"/>
              </a:rPr>
              <a:t>context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 rot="-5400000">
            <a:off x="3383757" y="3077369"/>
            <a:ext cx="5761037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 rot="-5400000">
            <a:off x="143669" y="3077369"/>
            <a:ext cx="5761037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939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>
            <a:fillRect/>
          </a:stretch>
        </p:blipFill>
        <p:spPr bwMode="auto">
          <a:xfrm>
            <a:off x="1109663" y="1066800"/>
            <a:ext cx="663098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38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96" y="1743825"/>
            <a:ext cx="4511197" cy="471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07689" y="994299"/>
            <a:ext cx="52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2060"/>
                </a:solidFill>
              </a:rPr>
              <a:t>Dagelijkse praktijk</a:t>
            </a:r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1880519"/>
            <a:ext cx="6090821" cy="448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07689" y="994299"/>
            <a:ext cx="52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2060"/>
                </a:solidFill>
              </a:rPr>
              <a:t>Dagelijkse praktijk</a:t>
            </a:r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573087" y="476250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nl-NL" sz="44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 smtClean="0"/>
              <a:t>Nieuwe </a:t>
            </a:r>
            <a:r>
              <a:rPr lang="nl-NL" altLang="nl-NL" sz="4400" dirty="0"/>
              <a:t>Veiligheidscultuur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077375"/>
            <a:ext cx="8410575" cy="41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nl-NL" sz="2800" dirty="0">
                <a:cs typeface="Arial" pitchFamily="34" charset="0"/>
              </a:rPr>
              <a:t>»	</a:t>
            </a:r>
            <a:r>
              <a:rPr lang="nl-NL" altLang="en-US" sz="2800" dirty="0"/>
              <a:t>Fouten maken we!!!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nl-NL" sz="2800" dirty="0">
                <a:cs typeface="Arial" pitchFamily="34" charset="0"/>
              </a:rPr>
              <a:t>»	</a:t>
            </a:r>
            <a:r>
              <a:rPr lang="nl-NL" altLang="en-US" sz="2800" dirty="0"/>
              <a:t>Iedereen maakt fouten</a:t>
            </a:r>
            <a:r>
              <a:rPr lang="nl-NL" altLang="en-US" sz="2800" dirty="0" smtClean="0"/>
              <a:t>!!!</a:t>
            </a:r>
            <a:endParaRPr lang="nl-NL" altLang="en-US" sz="2800" dirty="0"/>
          </a:p>
          <a:p>
            <a:pPr>
              <a:lnSpc>
                <a:spcPct val="150000"/>
              </a:lnSpc>
              <a:buFontTx/>
              <a:buNone/>
            </a:pPr>
            <a:r>
              <a:rPr lang="nl-NL" altLang="en-US" dirty="0"/>
              <a:t>Kijk naar fouten als iets positiefs</a:t>
            </a:r>
            <a:r>
              <a:rPr lang="nl-NL" altLang="en-US" sz="2800" dirty="0"/>
              <a:t> </a:t>
            </a:r>
            <a:r>
              <a:rPr lang="nl-NL" altLang="en-US" sz="2000" dirty="0">
                <a:solidFill>
                  <a:srgbClr val="FF0000"/>
                </a:solidFill>
              </a:rPr>
              <a:t>(veel info om van te leren!)</a:t>
            </a:r>
            <a:endParaRPr lang="nl-NL" alt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nl-NL" sz="2800" dirty="0">
                <a:cs typeface="Arial" pitchFamily="34" charset="0"/>
              </a:rPr>
              <a:t>»</a:t>
            </a:r>
            <a:r>
              <a:rPr lang="nl-NL" altLang="en-US" sz="2800" dirty="0"/>
              <a:t>	Simulatieonderwijs – Crisis Resource Management (CRM)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nl-NL" altLang="en-US" sz="2800" dirty="0"/>
              <a:t>						</a:t>
            </a:r>
            <a:r>
              <a:rPr lang="nl-NL" altLang="en-US" sz="2800" dirty="0" err="1" smtClean="0">
                <a:solidFill>
                  <a:srgbClr val="FF0000"/>
                </a:solidFill>
              </a:rPr>
              <a:t>Elain</a:t>
            </a:r>
            <a:r>
              <a:rPr lang="nl-NL" altLang="en-US" sz="2800" dirty="0" smtClean="0">
                <a:solidFill>
                  <a:srgbClr val="FF0000"/>
                </a:solidFill>
              </a:rPr>
              <a:t> </a:t>
            </a:r>
            <a:r>
              <a:rPr lang="nl-NL" altLang="en-US" sz="2800" dirty="0" err="1">
                <a:solidFill>
                  <a:srgbClr val="FF0000"/>
                </a:solidFill>
              </a:rPr>
              <a:t>Bromily</a:t>
            </a:r>
            <a:endParaRPr lang="nl-NL" alt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nl-NL" altLang="en-US" sz="2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95608"/>
            <a:ext cx="73215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5775" y="861134"/>
            <a:ext cx="8229600" cy="16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3600" b="1" dirty="0">
                <a:cs typeface="Arial" pitchFamily="34" charset="0"/>
              </a:rPr>
              <a:t>Foutenreductie m.b.v.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3600" b="1" dirty="0">
                <a:cs typeface="Arial" pitchFamily="34" charset="0"/>
              </a:rPr>
              <a:t> Crisis Resource Management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nl-NL" altLang="nl-NL" sz="40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19687" r="35428" b="12305"/>
          <a:stretch>
            <a:fillRect/>
          </a:stretch>
        </p:blipFill>
        <p:spPr bwMode="auto">
          <a:xfrm>
            <a:off x="4724400" y="0"/>
            <a:ext cx="431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 descr="DGCloseupinFencingUnifor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0" y="0"/>
            <a:ext cx="47244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0" y="2952750"/>
            <a:ext cx="4724400" cy="1252538"/>
          </a:xfrm>
          <a:prstGeom prst="rect">
            <a:avLst/>
          </a:prstGeom>
          <a:solidFill>
            <a:srgbClr val="3399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b="1">
                <a:solidFill>
                  <a:srgbClr val="FFFFFF"/>
                </a:solidFill>
              </a:rPr>
              <a:t>CRM key principles</a:t>
            </a:r>
            <a:r>
              <a:rPr lang="nl-NL" altLang="nl-NL" sz="280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289"/>
            <a:ext cx="472440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25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16242" y="807868"/>
            <a:ext cx="580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CRM kernpunten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043" y="1392643"/>
            <a:ext cx="8797771" cy="4963769"/>
          </a:xfrm>
          <a:prstGeom prst="rect">
            <a:avLst/>
          </a:prstGeom>
          <a:solidFill>
            <a:srgbClr val="3366FF">
              <a:alpha val="79999"/>
            </a:srgb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457200" rtl="0" eaLnBrk="1" latinLnBrk="0" hangingPunct="1">
              <a:spcBef>
                <a:spcPts val="1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457200" rtl="0" eaLnBrk="1" latinLnBrk="0" hangingPunct="1">
              <a:spcBef>
                <a:spcPts val="1000"/>
              </a:spcBef>
              <a:buFont typeface="Lucida Grande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457200" rtl="0" eaLnBrk="1" latinLnBrk="0" hangingPunct="1">
              <a:spcBef>
                <a:spcPts val="1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Ken je werkplek						9.   </a:t>
            </a: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Voorkom tunnelvisie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Anticipeer vooruit						10. Check en dubbel check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Vraag om hulp in een vroeg stadium		11. Gebruik cognitieve hulpmiddelen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Toon leiderschap en volgzaamheid		12. Evalueer continue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Verdeel de werklast					13. Maak gebruik van goed teamwork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Mobiliseer alle mogelijke hulp			14. Concentreer je aandacht op een 											verstandige manier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Communiceer effectief				15. Stel prioriteiten dynamisch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Gebruik alle beschikbare gegevens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nl-NL" altLang="nl-N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Introductie en 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Voorstellen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Programma</a:t>
            </a:r>
          </a:p>
          <a:p>
            <a:r>
              <a:rPr lang="nl-NL" sz="1800" dirty="0" smtClean="0">
                <a:solidFill>
                  <a:srgbClr val="002060"/>
                </a:solidFill>
              </a:rPr>
              <a:t>15:00 Presentatie : CRM</a:t>
            </a:r>
          </a:p>
          <a:p>
            <a:r>
              <a:rPr lang="nl-NL" sz="1800" dirty="0" smtClean="0">
                <a:solidFill>
                  <a:srgbClr val="002060"/>
                </a:solidFill>
              </a:rPr>
              <a:t>16:00 Rondleiding METS Center</a:t>
            </a:r>
          </a:p>
          <a:p>
            <a:r>
              <a:rPr lang="nl-NL" sz="1800" dirty="0" smtClean="0">
                <a:solidFill>
                  <a:srgbClr val="002060"/>
                </a:solidFill>
              </a:rPr>
              <a:t>16:30 Live scenario met debriefing</a:t>
            </a:r>
          </a:p>
          <a:p>
            <a:r>
              <a:rPr lang="nl-NL" sz="1800" dirty="0" smtClean="0">
                <a:solidFill>
                  <a:srgbClr val="002060"/>
                </a:solidFill>
              </a:rPr>
              <a:t>17:30 Evaluatie</a:t>
            </a:r>
          </a:p>
          <a:p>
            <a:r>
              <a:rPr lang="nl-NL" sz="1800" dirty="0" smtClean="0">
                <a:solidFill>
                  <a:srgbClr val="002060"/>
                </a:solidFill>
              </a:rPr>
              <a:t>18:00 Borrel</a:t>
            </a:r>
            <a:endParaRPr lang="nl-NL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16242" y="807868"/>
            <a:ext cx="580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CRM kernpunten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043" y="1392643"/>
            <a:ext cx="8797771" cy="4963769"/>
          </a:xfrm>
          <a:prstGeom prst="rect">
            <a:avLst/>
          </a:prstGeom>
          <a:solidFill>
            <a:srgbClr val="3366FF">
              <a:alpha val="79999"/>
            </a:srgb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457200" rtl="0" eaLnBrk="1" latinLnBrk="0" hangingPunct="1">
              <a:spcBef>
                <a:spcPts val="1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457200" rtl="0" eaLnBrk="1" latinLnBrk="0" hangingPunct="1">
              <a:spcBef>
                <a:spcPts val="1000"/>
              </a:spcBef>
              <a:buFont typeface="Lucida Grande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457200" rtl="0" eaLnBrk="1" latinLnBrk="0" hangingPunct="1">
              <a:spcBef>
                <a:spcPts val="1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Ken je werkplek						9.   </a:t>
            </a: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Voorkom tunnelvisie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Anticipeer vooruit						10. Check en dubbel check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Vraag om hulp in een vroeg stadium		11. Gebruik cognitieve hulpmiddelen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Toon leiderschap en volgzaamheid		12. Evalueer continue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Verdeel de werklast					13. Maak gebruik van goed teamwork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Mobiliseer alle mogelijke hulp			14. Concentreer je aandacht op een 											verstandige manier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Communiceer effectief</a:t>
            </a: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			15. Stel prioriteiten dynamisch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Gebruik alle beschikbare gegevens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nl-NL" altLang="nl-N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-660659">
            <a:off x="838200" y="533400"/>
            <a:ext cx="1477963" cy="5564188"/>
          </a:xfrm>
          <a:prstGeom prst="lightningBol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70612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92088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190500" indent="163513" defTabSz="192088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544513" indent="217488" defTabSz="192088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952500" indent="282575" defTabSz="192088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1524000" indent="198438" defTabSz="192088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1981200" indent="198438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438400" indent="198438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2895600" indent="198438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352800" indent="198438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Char char=""/>
            </a:pPr>
            <a:r>
              <a:rPr lang="de-DE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>
                <a:solidFill>
                  <a:srgbClr val="FFFF00"/>
                </a:solidFill>
                <a:latin typeface="Tahoma" pitchFamily="34" charset="0"/>
              </a:rPr>
              <a:t>Bedenken</a:t>
            </a:r>
            <a:endParaRPr lang="de-DE" altLang="en-US" sz="2800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None/>
            </a:pPr>
            <a:r>
              <a:rPr lang="de-DE" altLang="en-US" sz="2800" dirty="0">
                <a:solidFill>
                  <a:schemeClr val="tx2"/>
                </a:solidFill>
                <a:latin typeface="Tahoma" pitchFamily="34" charset="0"/>
              </a:rPr>
              <a:t>				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is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nog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niet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9900"/>
                </a:solidFill>
                <a:latin typeface="Tahoma" pitchFamily="34" charset="0"/>
              </a:rPr>
              <a:t>gezegd</a:t>
            </a:r>
            <a:endParaRPr lang="de-DE" altLang="en-US" sz="2000" dirty="0">
              <a:solidFill>
                <a:srgbClr val="FF9900"/>
              </a:solidFill>
              <a:latin typeface="Tahoma" pitchFamily="34" charset="0"/>
            </a:endParaRPr>
          </a:p>
          <a:p>
            <a:pPr lvl="2"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Char char=""/>
            </a:pPr>
            <a:r>
              <a:rPr lang="de-DE" altLang="en-US" sz="28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FF00"/>
                </a:solidFill>
                <a:latin typeface="Tahoma" pitchFamily="34" charset="0"/>
              </a:rPr>
              <a:t>Gezegd</a:t>
            </a:r>
            <a:endParaRPr lang="de-DE" alt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None/>
            </a:pPr>
            <a:r>
              <a:rPr lang="de-DE" altLang="en-US" sz="2800" dirty="0">
                <a:solidFill>
                  <a:schemeClr val="tx2"/>
                </a:solidFill>
                <a:latin typeface="Tahoma" pitchFamily="34" charset="0"/>
              </a:rPr>
              <a:t>					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	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is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nog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niet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9900"/>
                </a:solidFill>
                <a:latin typeface="Tahoma" pitchFamily="34" charset="0"/>
              </a:rPr>
              <a:t>gehoord</a:t>
            </a:r>
            <a:endParaRPr lang="de-DE" altLang="en-US" sz="2800" dirty="0">
              <a:solidFill>
                <a:srgbClr val="FF9900"/>
              </a:solidFill>
              <a:latin typeface="Tahoma" pitchFamily="34" charset="0"/>
            </a:endParaRPr>
          </a:p>
          <a:p>
            <a:pPr lvl="3"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Char char=""/>
            </a:pPr>
            <a:r>
              <a:rPr lang="de-DE" alt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FF00"/>
                </a:solidFill>
                <a:latin typeface="Tahoma" pitchFamily="34" charset="0"/>
              </a:rPr>
              <a:t>Gehoord</a:t>
            </a:r>
            <a:endParaRPr lang="de-DE" altLang="en-US" sz="2800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None/>
            </a:pPr>
            <a:r>
              <a:rPr lang="de-DE" altLang="en-US" sz="2800" dirty="0">
                <a:solidFill>
                  <a:schemeClr val="tx1"/>
                </a:solidFill>
                <a:latin typeface="Tahoma" pitchFamily="34" charset="0"/>
              </a:rPr>
              <a:t>					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			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is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nog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niet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9900"/>
                </a:solidFill>
                <a:latin typeface="Tahoma" pitchFamily="34" charset="0"/>
              </a:rPr>
              <a:t>begrepen</a:t>
            </a:r>
            <a:r>
              <a:rPr lang="de-DE" altLang="en-US" sz="2800" dirty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de-DE" altLang="en-US" sz="2800" dirty="0">
              <a:solidFill>
                <a:schemeClr val="tx1"/>
              </a:solidFill>
              <a:latin typeface="Tahoma" pitchFamily="34" charset="0"/>
            </a:endParaRPr>
          </a:p>
          <a:p>
            <a:pPr lvl="4">
              <a:spcBef>
                <a:spcPct val="50000"/>
              </a:spcBef>
              <a:buClr>
                <a:srgbClr val="FFFA00"/>
              </a:buClr>
              <a:buSzPct val="80000"/>
              <a:buFont typeface="Bullets2" pitchFamily="2" charset="2"/>
              <a:buChar char=""/>
            </a:pPr>
            <a:r>
              <a:rPr lang="de-DE" alt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FF00"/>
                </a:solidFill>
                <a:latin typeface="Tahoma" pitchFamily="34" charset="0"/>
              </a:rPr>
              <a:t>Begrepen</a:t>
            </a:r>
            <a:endParaRPr lang="de-DE" altLang="en-US" sz="2800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spcBef>
                <a:spcPct val="50000"/>
              </a:spcBef>
              <a:buClr>
                <a:srgbClr val="FFFA00"/>
              </a:buClr>
              <a:buSzPct val="60000"/>
              <a:buFont typeface="Bullets2" pitchFamily="2" charset="2"/>
              <a:buNone/>
            </a:pPr>
            <a:r>
              <a:rPr lang="de-DE" altLang="en-US" sz="2800" dirty="0">
                <a:solidFill>
                  <a:schemeClr val="tx1"/>
                </a:solidFill>
                <a:latin typeface="Tahoma" pitchFamily="34" charset="0"/>
              </a:rPr>
              <a:t>											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is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  <a:latin typeface="Tahoma" pitchFamily="34" charset="0"/>
              </a:rPr>
              <a:t>niet</a:t>
            </a:r>
            <a:r>
              <a:rPr lang="de-DE" alt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DE" altLang="en-US" sz="2800" dirty="0" err="1">
                <a:solidFill>
                  <a:srgbClr val="FF9900"/>
                </a:solidFill>
                <a:latin typeface="Tahoma" pitchFamily="34" charset="0"/>
              </a:rPr>
              <a:t>gedaan</a:t>
            </a:r>
            <a:endParaRPr lang="de-DE" altLang="en-US" sz="2800" dirty="0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349214" y="764389"/>
            <a:ext cx="2133600" cy="1279525"/>
          </a:xfrm>
          <a:prstGeom prst="wedgeRoundRectCallout">
            <a:avLst>
              <a:gd name="adj1" fmla="val -59898"/>
              <a:gd name="adj2" fmla="val 100250"/>
              <a:gd name="adj3" fmla="val 16667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i="1" dirty="0">
                <a:solidFill>
                  <a:schemeClr val="tx1"/>
                </a:solidFill>
                <a:latin typeface="Tahoma" pitchFamily="34" charset="0"/>
              </a:rPr>
              <a:t>Close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en-US" i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en-US" i="1" dirty="0" err="1">
                <a:solidFill>
                  <a:schemeClr val="tx1"/>
                </a:solidFill>
                <a:latin typeface="Tahoma" pitchFamily="34" charset="0"/>
              </a:rPr>
              <a:t>the</a:t>
            </a:r>
            <a:r>
              <a:rPr lang="de-DE" altLang="en-US" i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en-US" i="1" dirty="0" err="1">
                <a:solidFill>
                  <a:schemeClr val="tx1"/>
                </a:solidFill>
                <a:latin typeface="Tahoma" pitchFamily="34" charset="0"/>
              </a:rPr>
              <a:t>loop</a:t>
            </a:r>
            <a:r>
              <a:rPr lang="de-DE" altLang="en-US" i="1" dirty="0">
                <a:solidFill>
                  <a:schemeClr val="tx1"/>
                </a:solidFill>
                <a:latin typeface="Tahoma" pitchFamily="34" charset="0"/>
              </a:rPr>
              <a:t> 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6013" y="6237288"/>
            <a:ext cx="6705600" cy="422275"/>
          </a:xfrm>
          <a:prstGeom prst="rect">
            <a:avLst/>
          </a:prstGeom>
          <a:solidFill>
            <a:srgbClr val="E2DDEF"/>
          </a:solidFill>
          <a:ln w="254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en-US" sz="2000">
                <a:solidFill>
                  <a:schemeClr val="tx1"/>
                </a:solidFill>
                <a:latin typeface="Tahoma" pitchFamily="34" charset="0"/>
              </a:rPr>
              <a:t>Dit geldt voor ZENDER én ONTVANGER!</a:t>
            </a:r>
            <a:endParaRPr lang="de-DE" altLang="en-US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16242" y="807868"/>
            <a:ext cx="580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CRM kernpunten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043" y="1392643"/>
            <a:ext cx="8797771" cy="4963769"/>
          </a:xfrm>
          <a:prstGeom prst="rect">
            <a:avLst/>
          </a:prstGeom>
          <a:solidFill>
            <a:srgbClr val="3366FF">
              <a:alpha val="79999"/>
            </a:srgb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457200" rtl="0" eaLnBrk="1" latinLnBrk="0" hangingPunct="1">
              <a:spcBef>
                <a:spcPts val="1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457200" rtl="0" eaLnBrk="1" latinLnBrk="0" hangingPunct="1">
              <a:spcBef>
                <a:spcPts val="1000"/>
              </a:spcBef>
              <a:buFont typeface="Lucida Grande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457200" rtl="0" eaLnBrk="1" latinLnBrk="0" hangingPunct="1">
              <a:spcBef>
                <a:spcPts val="1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Ken je werkplek						9.   </a:t>
            </a: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Voorkom tunnelvisie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Anticipeer vooruit						10. Check en dubbel check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Vraag om hulp in een vroeg stadium		11. Gebruik cognitieve hulpmiddelen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Toon leiderschap en volgzaamheid	</a:t>
            </a: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	12. Evalueer continue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Verdeel de werklast					13. Maak gebruik van goed teamwork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Mobiliseer alle mogelijke hulp			14. Concentreer je aandacht op een 											verstandige manier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Communiceer effectief				15. Stel prioriteiten dynamisch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Gebruik alle beschikbare gegevens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nl-NL" altLang="nl-N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1" y="1334080"/>
            <a:ext cx="8344886" cy="52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3455987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3200" dirty="0">
                <a:solidFill>
                  <a:schemeClr val="tx1"/>
                </a:solidFill>
                <a:latin typeface="Tahoma" pitchFamily="34" charset="0"/>
              </a:rPr>
              <a:t>LEADERSHIP - HIERARCHY</a:t>
            </a:r>
          </a:p>
        </p:txBody>
      </p:sp>
    </p:spTree>
    <p:extLst>
      <p:ext uri="{BB962C8B-B14F-4D97-AF65-F5344CB8AC3E}">
        <p14:creationId xmlns:p14="http://schemas.microsoft.com/office/powerpoint/2010/main" val="27019855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1349" y="1392643"/>
            <a:ext cx="8459955" cy="4963769"/>
          </a:xfrm>
          <a:prstGeom prst="rect">
            <a:avLst/>
          </a:prstGeom>
          <a:solidFill>
            <a:srgbClr val="3366FF">
              <a:alpha val="79999"/>
            </a:srgb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457200" rtl="0" eaLnBrk="1" latinLnBrk="0" hangingPunct="1">
              <a:spcBef>
                <a:spcPts val="1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457200" rtl="0" eaLnBrk="1" latinLnBrk="0" hangingPunct="1">
              <a:spcBef>
                <a:spcPts val="1000"/>
              </a:spcBef>
              <a:buFont typeface="Lucida Grande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457200" rtl="0" eaLnBrk="1" latinLnBrk="0" hangingPunct="1">
              <a:spcBef>
                <a:spcPts val="1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Ken je werkplek						9.   </a:t>
            </a:r>
            <a:r>
              <a:rPr lang="nl-NL" altLang="nl-NL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Voorkom tunnelvisie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Anticipeer vooruit						10. Check en dubbel check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Vraag om hulp in een vroeg stadium		11. Gebruik cognitieve hulpmiddelen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Toon leiderschap en volgzaamheid		12. Evalueer continue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Verdeel de werklast					13. Maak gebruik van goed teamwork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Mobiliseer alle mogelijke hulp			14. Concentreer je aandacht op een 													verstandige manier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Communiceer effectief					15. Stel prioriteiten dynamisch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nl-NL" altLang="nl-NL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Gebruik alle beschikbare gegevens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nl-NL" altLang="nl-N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16242" y="807868"/>
            <a:ext cx="580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CRM kernpunten</a:t>
            </a:r>
            <a:endParaRPr lang="nl-NL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Text Box 2"/>
          <p:cNvSpPr txBox="1">
            <a:spLocks noChangeArrowheads="1"/>
          </p:cNvSpPr>
          <p:nvPr/>
        </p:nvSpPr>
        <p:spPr bwMode="auto">
          <a:xfrm>
            <a:off x="457200" y="2262909"/>
            <a:ext cx="8229600" cy="4062651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nl-NL" sz="2400" noProof="1" smtClean="0">
                <a:latin typeface="Tahoma" pitchFamily="34" charset="0"/>
              </a:rPr>
              <a:t>	</a:t>
            </a:r>
            <a:r>
              <a:rPr lang="nl-NL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1)   “</a:t>
            </a:r>
            <a:r>
              <a:rPr lang="nl-N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Dit is het probleem en niets anders</a:t>
            </a:r>
            <a:r>
              <a:rPr lang="nl-NL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</a:t>
            </a:r>
          </a:p>
          <a:p>
            <a:pPr>
              <a:defRPr/>
            </a:pPr>
            <a:r>
              <a:rPr lang="nl-NL" sz="2400" noProof="1" smtClean="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Focus 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op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één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oplossing</a:t>
            </a:r>
            <a:endParaRPr lang="de-DE" sz="2400" b="1" noProof="1" smtClean="0">
              <a:solidFill>
                <a:srgbClr val="E2DDEF"/>
              </a:solidFill>
              <a:latin typeface="Tahoma" pitchFamily="34" charset="0"/>
            </a:endParaRPr>
          </a:p>
          <a:p>
            <a:pPr>
              <a:defRPr/>
            </a:pPr>
            <a:r>
              <a:rPr lang="de-DE" sz="2400" noProof="1" smtClean="0">
                <a:solidFill>
                  <a:srgbClr val="FFFF00"/>
                </a:solidFill>
                <a:latin typeface="Tahoma" pitchFamily="34" charset="0"/>
              </a:rPr>
              <a:t>	</a:t>
            </a:r>
          </a:p>
          <a:p>
            <a:pPr>
              <a:defRPr/>
            </a:pPr>
            <a:r>
              <a:rPr lang="de-DE" sz="2400" noProof="1" smtClean="0">
                <a:solidFill>
                  <a:srgbClr val="EB3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de-DE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2)</a:t>
            </a:r>
            <a:r>
              <a:rPr lang="de-DE" sz="2400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“</a:t>
            </a:r>
            <a:r>
              <a:rPr lang="de-DE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Het</a:t>
            </a:r>
            <a:r>
              <a:rPr lang="de-DE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kan</a:t>
            </a:r>
            <a:r>
              <a:rPr lang="de-DE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alles </a:t>
            </a:r>
            <a:r>
              <a:rPr lang="de-DE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zijn</a:t>
            </a:r>
            <a:r>
              <a:rPr lang="de-DE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  <a:r>
              <a:rPr lang="nl-NL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behalve dit…”</a:t>
            </a:r>
            <a:endParaRPr lang="nl-NL" sz="2400" noProof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nl-NL" sz="2400" noProof="1" smtClean="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de-DE" sz="2400" b="1" noProof="1" smtClean="0">
                <a:solidFill>
                  <a:srgbClr val="E2DDEF"/>
                </a:solidFill>
                <a:latin typeface="Tahoma" pitchFamily="34" charset="0"/>
              </a:rPr>
              <a:t>Dit komt voor bij niet competent voelen over een 	bepaalde handeling of specifieke kennis</a:t>
            </a:r>
            <a:endParaRPr lang="nl-NL" sz="2400" b="1" noProof="1" smtClean="0">
              <a:solidFill>
                <a:srgbClr val="E2DDEF"/>
              </a:solidFill>
              <a:latin typeface="Tahoma" pitchFamily="34" charset="0"/>
            </a:endParaRPr>
          </a:p>
          <a:p>
            <a:pPr>
              <a:defRPr/>
            </a:pPr>
            <a:r>
              <a:rPr lang="nl-NL" sz="2400" b="1" noProof="1" smtClean="0">
                <a:latin typeface="Tahoma" pitchFamily="34" charset="0"/>
              </a:rPr>
              <a:t>	</a:t>
            </a:r>
          </a:p>
          <a:p>
            <a:pPr>
              <a:defRPr/>
            </a:pPr>
            <a:r>
              <a:rPr lang="nl-NL" sz="2400" b="1" noProof="1" smtClean="0">
                <a:solidFill>
                  <a:srgbClr val="EB3D0D"/>
                </a:solidFill>
                <a:latin typeface="Tahoma" pitchFamily="34" charset="0"/>
              </a:rPr>
              <a:t>	</a:t>
            </a:r>
            <a:r>
              <a:rPr lang="nl-NL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3)   “</a:t>
            </a:r>
            <a:r>
              <a:rPr lang="de-DE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Alles </a:t>
            </a:r>
            <a:r>
              <a:rPr lang="de-DE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</a:t>
            </a:r>
            <a:r>
              <a:rPr lang="de-DE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de-DE" sz="2400" b="1" noProof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o.k."</a:t>
            </a:r>
            <a:endParaRPr lang="de-DE" sz="2400" noProof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de-DE" sz="2400" noProof="1" smtClean="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Ontkenningsfout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, 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het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bagatelliseren</a:t>
            </a:r>
            <a:r>
              <a:rPr lang="de-DE" sz="2400" b="1" dirty="0" smtClean="0">
                <a:solidFill>
                  <a:srgbClr val="E2DDEF"/>
                </a:solidFill>
                <a:latin typeface="Tahoma" pitchFamily="34" charset="0"/>
              </a:rPr>
              <a:t> van de 	</a:t>
            </a:r>
            <a:r>
              <a:rPr lang="de-DE" sz="2400" b="1" dirty="0" err="1" smtClean="0">
                <a:solidFill>
                  <a:srgbClr val="E2DDEF"/>
                </a:solidFill>
                <a:latin typeface="Tahoma" pitchFamily="34" charset="0"/>
              </a:rPr>
              <a:t>situatie</a:t>
            </a:r>
            <a:endParaRPr lang="de-DE" sz="2400" b="1" noProof="1" smtClean="0">
              <a:solidFill>
                <a:srgbClr val="E2DDEF"/>
              </a:solidFill>
              <a:latin typeface="Tahoma" pitchFamily="34" charset="0"/>
            </a:endParaRPr>
          </a:p>
          <a:p>
            <a:pPr>
              <a:defRPr/>
            </a:pPr>
            <a:r>
              <a:rPr lang="de-DE" sz="1800" noProof="1" smtClean="0">
                <a:solidFill>
                  <a:srgbClr val="E2DDEF"/>
                </a:solidFill>
                <a:latin typeface="Tahoma" pitchFamily="34" charset="0"/>
              </a:rPr>
              <a:t>	</a:t>
            </a:r>
            <a:endParaRPr lang="de-DE" sz="1800" dirty="0" smtClean="0">
              <a:solidFill>
                <a:srgbClr val="E2DDEF"/>
              </a:solidFill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>
                <a:latin typeface="Calibri" panose="020F0502020204030204" pitchFamily="34" charset="0"/>
              </a:rPr>
              <a:t>Fixation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Errors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</a:rPr>
              <a:t>= </a:t>
            </a:r>
            <a:r>
              <a:rPr lang="nl-NL" dirty="0">
                <a:latin typeface="Calibri" panose="020F0502020204030204" pitchFamily="34" charset="0"/>
              </a:rPr>
              <a:t>‘</a:t>
            </a:r>
            <a:r>
              <a:rPr lang="nl-NL" dirty="0" err="1">
                <a:latin typeface="Calibri" panose="020F0502020204030204" pitchFamily="34" charset="0"/>
              </a:rPr>
              <a:t>mental</a:t>
            </a:r>
            <a:r>
              <a:rPr lang="nl-NL" dirty="0">
                <a:latin typeface="Calibri" panose="020F0502020204030204" pitchFamily="34" charset="0"/>
              </a:rPr>
              <a:t> model‘-fout </a:t>
            </a:r>
            <a:r>
              <a:rPr lang="nl-NL" cap="none" dirty="0" smtClean="0">
                <a:latin typeface="Calibri" panose="020F0502020204030204" pitchFamily="34" charset="0"/>
              </a:rPr>
              <a:t>(zeer resistent)</a:t>
            </a:r>
            <a:br>
              <a:rPr lang="nl-NL" cap="none" dirty="0" smtClean="0">
                <a:latin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01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2284413" y="1447800"/>
            <a:ext cx="4897437" cy="48974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73113" y="1125538"/>
            <a:ext cx="2268537" cy="971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nl-NL" sz="2800" b="1" dirty="0" err="1" smtClean="0">
                <a:solidFill>
                  <a:schemeClr val="tx1"/>
                </a:solidFill>
                <a:latin typeface="Tahoma" pitchFamily="34" charset="0"/>
              </a:rPr>
              <a:t>Fixatition</a:t>
            </a:r>
            <a:r>
              <a:rPr lang="de-DE" altLang="nl-NL" sz="2800" b="1" dirty="0" smtClean="0">
                <a:solidFill>
                  <a:schemeClr val="tx1"/>
                </a:solidFill>
                <a:latin typeface="Tahoma" pitchFamily="34" charset="0"/>
              </a:rPr>
              <a:t>!</a:t>
            </a:r>
            <a:endParaRPr lang="de-DE" altLang="nl-NL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556690" y="4965700"/>
            <a:ext cx="2560480" cy="189230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nl-NL" b="1" dirty="0" smtClean="0">
                <a:solidFill>
                  <a:schemeClr val="tx1"/>
                </a:solidFill>
                <a:latin typeface="Tahoma" pitchFamily="34" charset="0"/>
              </a:rPr>
              <a:t>ABCDE, </a:t>
            </a:r>
            <a:r>
              <a:rPr lang="de-DE" altLang="nl-NL" b="1" dirty="0">
                <a:solidFill>
                  <a:schemeClr val="tx1"/>
                </a:solidFill>
                <a:latin typeface="Tahoma" pitchFamily="34" charset="0"/>
              </a:rPr>
              <a:t>Team, Feiten, Plan, </a:t>
            </a:r>
            <a:r>
              <a:rPr lang="de-DE" altLang="nl-NL" b="1" dirty="0" err="1">
                <a:solidFill>
                  <a:schemeClr val="tx1"/>
                </a:solidFill>
                <a:latin typeface="Tahoma" pitchFamily="34" charset="0"/>
              </a:rPr>
              <a:t>Verdeel</a:t>
            </a:r>
            <a:r>
              <a:rPr lang="de-DE" altLang="nl-NL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nl-NL" b="1" dirty="0" err="1">
                <a:solidFill>
                  <a:schemeClr val="tx1"/>
                </a:solidFill>
                <a:latin typeface="Tahoma" pitchFamily="34" charset="0"/>
              </a:rPr>
              <a:t>taken</a:t>
            </a:r>
            <a:r>
              <a:rPr lang="de-DE" altLang="nl-NL" b="1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de-DE" altLang="nl-NL" b="1" dirty="0" err="1">
                <a:solidFill>
                  <a:schemeClr val="tx1"/>
                </a:solidFill>
                <a:latin typeface="Tahoma" pitchFamily="34" charset="0"/>
              </a:rPr>
              <a:t>Evalueer</a:t>
            </a:r>
            <a:endParaRPr lang="de-DE" altLang="nl-NL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66700" y="228599"/>
            <a:ext cx="8610600" cy="60642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nl-NL" sz="3200" b="1">
                <a:solidFill>
                  <a:schemeClr val="tx1"/>
                </a:solidFill>
                <a:latin typeface="Tahoma" pitchFamily="34" charset="0"/>
              </a:rPr>
              <a:t>Het „10 seconds for 10 minutes“ concept</a:t>
            </a:r>
            <a:endParaRPr lang="de-DE" altLang="nl-NL" sz="2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 rot="-8236136">
            <a:off x="2933700" y="2060575"/>
            <a:ext cx="1193800" cy="838200"/>
          </a:xfrm>
          <a:prstGeom prst="leftArrow">
            <a:avLst>
              <a:gd name="adj1" fmla="val 43935"/>
              <a:gd name="adj2" fmla="val 50013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83976" name="Picture 8" descr="stops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565400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AutoShape 9"/>
          <p:cNvSpPr>
            <a:spLocks noChangeArrowheads="1"/>
          </p:cNvSpPr>
          <p:nvPr/>
        </p:nvSpPr>
        <p:spPr bwMode="auto">
          <a:xfrm rot="-8170011">
            <a:off x="5526088" y="4508500"/>
            <a:ext cx="1079500" cy="838200"/>
          </a:xfrm>
          <a:prstGeom prst="leftArrow">
            <a:avLst>
              <a:gd name="adj1" fmla="val 43935"/>
              <a:gd name="adj2" fmla="val 5004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743325" y="3994150"/>
            <a:ext cx="19796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nl-NL" sz="2800" b="1">
                <a:solidFill>
                  <a:schemeClr val="tx1"/>
                </a:solidFill>
                <a:latin typeface="Tahoma" pitchFamily="34" charset="0"/>
              </a:rPr>
              <a:t>10 sec!</a:t>
            </a:r>
          </a:p>
        </p:txBody>
      </p:sp>
    </p:spTree>
    <p:extLst>
      <p:ext uri="{BB962C8B-B14F-4D97-AF65-F5344CB8AC3E}">
        <p14:creationId xmlns:p14="http://schemas.microsoft.com/office/powerpoint/2010/main" val="358496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59613" y="638175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9A4FE5-314C-4853-B94E-CF3DB6AF16F0}" type="slidenum">
              <a:rPr lang="nl-NL" altLang="nl-NL" sz="1400" smtClean="0">
                <a:solidFill>
                  <a:srgbClr val="333399"/>
                </a:solidFill>
                <a:latin typeface="Arial" pitchFamily="34" charset="0"/>
              </a:rPr>
              <a:pPr/>
              <a:t>27</a:t>
            </a:fld>
            <a:endParaRPr lang="nl-NL" altLang="nl-NL" sz="1400" smtClean="0">
              <a:solidFill>
                <a:srgbClr val="333399"/>
              </a:solidFill>
              <a:latin typeface="Arial" pitchFamily="34" charset="0"/>
            </a:endParaRPr>
          </a:p>
        </p:txBody>
      </p:sp>
      <p:pic>
        <p:nvPicPr>
          <p:cNvPr id="80899" name="Picture 2" descr="The-best-top-desktop-formula-1-wallpaper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Box 3"/>
          <p:cNvSpPr txBox="1">
            <a:spLocks noChangeArrowheads="1"/>
          </p:cNvSpPr>
          <p:nvPr/>
        </p:nvSpPr>
        <p:spPr bwMode="auto">
          <a:xfrm>
            <a:off x="3838503" y="115888"/>
            <a:ext cx="5085173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nl-NL" sz="5400" dirty="0" smtClean="0">
                <a:latin typeface="Calibri" panose="020F0502020204030204" pitchFamily="34" charset="0"/>
              </a:rPr>
              <a:t>Training </a:t>
            </a:r>
            <a:r>
              <a:rPr lang="en-US" altLang="nl-NL" sz="5400" dirty="0" err="1" smtClean="0">
                <a:latin typeface="Calibri" panose="020F0502020204030204" pitchFamily="34" charset="0"/>
              </a:rPr>
              <a:t>nodig</a:t>
            </a:r>
            <a:r>
              <a:rPr lang="en-US" altLang="nl-NL" sz="5400" dirty="0" smtClean="0">
                <a:latin typeface="Calibri" panose="020F0502020204030204" pitchFamily="34" charset="0"/>
              </a:rPr>
              <a:t>?</a:t>
            </a:r>
            <a:endParaRPr lang="en-US" altLang="nl-NL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3811"/>
              </p:ext>
            </p:extLst>
          </p:nvPr>
        </p:nvGraphicFramePr>
        <p:xfrm>
          <a:off x="2325951" y="1325141"/>
          <a:ext cx="4935982" cy="5455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036"/>
                <a:gridCol w="1987162"/>
                <a:gridCol w="1312784"/>
              </a:tblGrid>
              <a:tr h="14121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1" dirty="0">
                          <a:effectLst/>
                        </a:rPr>
                        <a:t>Cursus Programma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2" marR="378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21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1" dirty="0">
                          <a:effectLst/>
                        </a:rPr>
                        <a:t>Dag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2" marR="378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1" dirty="0">
                          <a:effectLst/>
                        </a:rPr>
                        <a:t>Tijden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2" marR="37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</a:rPr>
                        <a:t>Onderwerp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2" marR="37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09:00-09:15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Welkom / dagprogramma 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1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09:15-10:00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Presentatie patiënt veilig werken en CRM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10:00-10:30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Familiarisation van ruimtes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10:30-10:45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Koffie thee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10:45-11:15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Opwarm scenario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>
                          <a:effectLst/>
                        </a:rPr>
                        <a:t> </a:t>
                      </a:r>
                      <a:endParaRPr lang="nl-NL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11:15-12:30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1e scenario 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Onderwerp : samenwerken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12:30-13:15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Lunch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13:15-14:30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2e scenario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Onderwerp : leiderschap en volgen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14:30-14:45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Koffie thee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9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14:45 – 15:45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“Hoe CRM </a:t>
                      </a:r>
                      <a:r>
                        <a:rPr lang="nl-NL" sz="800" b="1" spc="40" dirty="0" err="1">
                          <a:effectLst/>
                        </a:rPr>
                        <a:t>proof</a:t>
                      </a:r>
                      <a:r>
                        <a:rPr lang="nl-NL" sz="800" b="1" spc="40" dirty="0">
                          <a:effectLst/>
                        </a:rPr>
                        <a:t> ben je?”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Mind map creëren van voorkomende problemen en bespreken van tools voor oplossingen 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 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15:45-16:00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3e scenario </a:t>
                      </a:r>
                      <a:endParaRPr lang="nl-NL" sz="600" b="1" spc="4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Onderwerp: Communicatie, overdracht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16:45-17:00</a:t>
                      </a:r>
                      <a:endParaRPr lang="nl-NL" sz="600" b="1" spc="4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>
                          <a:effectLst/>
                        </a:rPr>
                        <a:t> </a:t>
                      </a:r>
                      <a:endParaRPr lang="nl-NL" sz="600" b="1" spc="4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b="1" spc="40" dirty="0">
                          <a:effectLst/>
                        </a:rPr>
                        <a:t>Evaluatie &amp; afsluiting</a:t>
                      </a:r>
                      <a:endParaRPr lang="nl-NL" sz="600" b="1" spc="40" dirty="0">
                        <a:effectLst/>
                        <a:latin typeface="Segoe Condensed"/>
                        <a:ea typeface="Segoe Condensed"/>
                        <a:cs typeface="Times New Roman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800" b="1" dirty="0">
                          <a:effectLst/>
                        </a:rPr>
                        <a:t> </a:t>
                      </a:r>
                      <a:endParaRPr lang="nl-NL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104008" y="832736"/>
            <a:ext cx="695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</a:rPr>
              <a:t>Lesprogramma: patiënt veilig werken met behulp van CRM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21764" y="3146290"/>
            <a:ext cx="507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smtClean="0">
                <a:solidFill>
                  <a:srgbClr val="002060"/>
                </a:solidFill>
              </a:rPr>
              <a:t>Vragen ?</a:t>
            </a:r>
            <a:endParaRPr lang="nl-NL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2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Het METS Center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73661"/>
            <a:ext cx="8229600" cy="4108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1" i="1" dirty="0">
                <a:solidFill>
                  <a:srgbClr val="002060"/>
                </a:solidFill>
              </a:rPr>
              <a:t>Het METS Center ontwikkelt en faciliteert opleidingen </a:t>
            </a:r>
            <a:r>
              <a:rPr lang="nl-NL" sz="2800" b="1" i="1" dirty="0" smtClean="0">
                <a:solidFill>
                  <a:srgbClr val="002060"/>
                </a:solidFill>
              </a:rPr>
              <a:t>en trainingen om zorgprofessionals in staat te stellen de beste en meest veilige patiëntenzorg te leveren</a:t>
            </a:r>
          </a:p>
          <a:p>
            <a:pPr marL="0" indent="0">
              <a:buNone/>
            </a:pPr>
            <a:endParaRPr lang="nl-NL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rgbClr val="002060"/>
              </a:solidFill>
            </a:endParaRPr>
          </a:p>
          <a:p>
            <a:endParaRPr lang="nl-NL" sz="2000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9776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5522"/>
            <a:ext cx="8229600" cy="1239527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dirty="0" smtClean="0"/>
              <a:t>Introductie CRM</a:t>
            </a:r>
            <a:br>
              <a:rPr lang="nl-NL" altLang="nl-NL" dirty="0" smtClean="0"/>
            </a:br>
            <a:r>
              <a:rPr lang="nl-NL" altLang="nl-NL" dirty="0" smtClean="0"/>
              <a:t>(Crisis resource management)</a:t>
            </a:r>
            <a:r>
              <a:rPr lang="nl-NL" altLang="nl-NL" dirty="0"/>
              <a:t/>
            </a:r>
            <a:br>
              <a:rPr lang="nl-NL" altLang="nl-NL" dirty="0"/>
            </a:b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9" y="2145049"/>
            <a:ext cx="7188462" cy="43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altLang="en-US" dirty="0" smtClean="0"/>
              <a:t>Oorzaken van incidenten in medische zorg</a:t>
            </a:r>
            <a:br>
              <a:rPr lang="nl-NL" altLang="en-US" dirty="0" smtClean="0"/>
            </a:b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0" y="1686554"/>
            <a:ext cx="37433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05" y="2947386"/>
            <a:ext cx="5008531" cy="35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341180" y="2015232"/>
            <a:ext cx="434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70 %  </a:t>
            </a:r>
            <a:r>
              <a:rPr lang="nl-NL" sz="2400" b="1" dirty="0" smtClean="0">
                <a:solidFill>
                  <a:schemeClr val="accent1"/>
                </a:solidFill>
              </a:rPr>
              <a:t>HUMAN FACTORS</a:t>
            </a:r>
            <a:endParaRPr lang="nl-NL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1429808"/>
            <a:ext cx="9061267" cy="57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2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4" y="982763"/>
            <a:ext cx="28416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040063"/>
            <a:ext cx="847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00" y="3431381"/>
            <a:ext cx="4554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924425" y="4252118"/>
            <a:ext cx="576263" cy="5048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1" y="4831641"/>
            <a:ext cx="2378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33" y="6031745"/>
            <a:ext cx="1858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58" y="5641220"/>
            <a:ext cx="8413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8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2"/>
          <p:cNvSpPr txBox="1">
            <a:spLocks noChangeArrowheads="1"/>
          </p:cNvSpPr>
          <p:nvPr/>
        </p:nvSpPr>
        <p:spPr bwMode="auto">
          <a:xfrm>
            <a:off x="539750" y="765175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4800">
                <a:solidFill>
                  <a:srgbClr val="E2DDEF"/>
                </a:solidFill>
                <a:latin typeface="Tahoma" pitchFamily="34" charset="0"/>
              </a:rPr>
              <a:t>Which middle circle is larger?</a:t>
            </a:r>
          </a:p>
        </p:txBody>
      </p:sp>
      <p:pic>
        <p:nvPicPr>
          <p:cNvPr id="55299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329363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37" y="745724"/>
            <a:ext cx="5923363" cy="59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>
            <a:cxnSpLocks noChangeShapeType="1"/>
          </p:cNvCxnSpPr>
          <p:nvPr/>
        </p:nvCxnSpPr>
        <p:spPr bwMode="auto">
          <a:xfrm>
            <a:off x="971550" y="3644900"/>
            <a:ext cx="7345363" cy="0"/>
          </a:xfrm>
          <a:prstGeom prst="line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628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S - presentatie - v2014 vs social media">
  <a:themeElements>
    <a:clrScheme name="METS palet">
      <a:dk1>
        <a:srgbClr val="1C1C1C"/>
      </a:dk1>
      <a:lt1>
        <a:sysClr val="window" lastClr="FFFFFF"/>
      </a:lt1>
      <a:dk2>
        <a:srgbClr val="1B2571"/>
      </a:dk2>
      <a:lt2>
        <a:srgbClr val="F49E1C"/>
      </a:lt2>
      <a:accent1>
        <a:srgbClr val="4752A3"/>
      </a:accent1>
      <a:accent2>
        <a:srgbClr val="7C87C1"/>
      </a:accent2>
      <a:accent3>
        <a:srgbClr val="B7BDE0"/>
      </a:accent3>
      <a:accent4>
        <a:srgbClr val="FF8000"/>
      </a:accent4>
      <a:accent5>
        <a:srgbClr val="FF0000"/>
      </a:accent5>
      <a:accent6>
        <a:srgbClr val="FF0080"/>
      </a:accent6>
      <a:hlink>
        <a:srgbClr val="1B2571"/>
      </a:hlink>
      <a:folHlink>
        <a:srgbClr val="4755A3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TS - titelpagina">
  <a:themeElements>
    <a:clrScheme name="METS palet">
      <a:dk1>
        <a:srgbClr val="1C1C1C"/>
      </a:dk1>
      <a:lt1>
        <a:sysClr val="window" lastClr="FFFFFF"/>
      </a:lt1>
      <a:dk2>
        <a:srgbClr val="1B2571"/>
      </a:dk2>
      <a:lt2>
        <a:srgbClr val="F49E1C"/>
      </a:lt2>
      <a:accent1>
        <a:srgbClr val="4752A3"/>
      </a:accent1>
      <a:accent2>
        <a:srgbClr val="7C87C1"/>
      </a:accent2>
      <a:accent3>
        <a:srgbClr val="B7BDE0"/>
      </a:accent3>
      <a:accent4>
        <a:srgbClr val="FF8000"/>
      </a:accent4>
      <a:accent5>
        <a:srgbClr val="FF0000"/>
      </a:accent5>
      <a:accent6>
        <a:srgbClr val="FF0080"/>
      </a:accent6>
      <a:hlink>
        <a:srgbClr val="1B2571"/>
      </a:hlink>
      <a:folHlink>
        <a:srgbClr val="4755A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 - presentatie - v2014 vs social media</Template>
  <TotalTime>418</TotalTime>
  <Words>245</Words>
  <Application>Microsoft Office PowerPoint</Application>
  <PresentationFormat>Diavoorstelling (4:3)</PresentationFormat>
  <Paragraphs>174</Paragraphs>
  <Slides>29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1" baseType="lpstr">
      <vt:lpstr>METS - presentatie - v2014 vs social media</vt:lpstr>
      <vt:lpstr>METS - titelpagina</vt:lpstr>
      <vt:lpstr>Werkbezoek diakademie </vt:lpstr>
      <vt:lpstr>Introductie en programma</vt:lpstr>
      <vt:lpstr>Het METS Center</vt:lpstr>
      <vt:lpstr>Introductie CRM (Crisis resource management) </vt:lpstr>
      <vt:lpstr>Oorzaken van incidenten in medische zorg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context</vt:lpstr>
      <vt:lpstr>context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Fixation Errors = ‘mental model‘-fout (zeer resistent)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WEWWE</dc:title>
  <dc:creator>Martines</dc:creator>
  <cp:lastModifiedBy>peterb</cp:lastModifiedBy>
  <cp:revision>32</cp:revision>
  <dcterms:created xsi:type="dcterms:W3CDTF">2016-05-17T13:25:10Z</dcterms:created>
  <dcterms:modified xsi:type="dcterms:W3CDTF">2016-06-13T12:00:30Z</dcterms:modified>
</cp:coreProperties>
</file>